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56" r:id="rId2"/>
    <p:sldId id="257" r:id="rId3"/>
    <p:sldId id="258" r:id="rId4"/>
    <p:sldId id="259"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3" roundtripDataSignature="AMtx7mjH+p0MggeOYb+1+aJ06OiRvba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8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5.fntdata"/><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9.fntdata"/><Relationship Id="rId23" Type="http://customschemas.google.com/relationships/presentationmetadata" Target="metadata"/><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p27: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Cover Slide">
  <p:cSld name="1_Cover Slide">
    <p:spTree>
      <p:nvGrpSpPr>
        <p:cNvPr id="1"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32" name="Google Shape;32;p56"/>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56"/>
          <p:cNvSpPr/>
          <p:nvPr/>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4" name="Google Shape;34;p56"/>
          <p:cNvSpPr txBox="1">
            <a:spLocks noGrp="1"/>
          </p:cNvSpPr>
          <p:nvPr>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56"/>
          <p:cNvSpPr txBox="1">
            <a:spLocks noGrp="1"/>
          </p:cNvSpPr>
          <p:nvPr>
            <p:ph type="body" idx="3"/>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56"/>
          <p:cNvSpPr txBox="1">
            <a:spLocks noGrp="1"/>
          </p:cNvSpPr>
          <p:nvPr>
            <p:ph type="body" idx="4"/>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56"/>
          <p:cNvSpPr>
            <a:spLocks noGrp="1"/>
          </p:cNvSpPr>
          <p:nvPr>
            <p:ph type="pic" idx="5"/>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378"/>
                <a:buFont typeface="Arial"/>
                <a:buNone/>
              </a:pPr>
              <a:r>
                <a:rPr lang="en-US" sz="378" b="0" i="0" u="none" strike="noStrike" cap="non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sz="1400" b="0" i="0" u="none" strike="noStrike" cap="none">
                <a:solidFill>
                  <a:srgbClr val="000000"/>
                </a:solidFill>
                <a:latin typeface="Arial"/>
                <a:ea typeface="Arial"/>
                <a:cs typeface="Arial"/>
                <a:sym typeface="Arial"/>
              </a:endParaRP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27"/>
              <a:buFont typeface="Arial"/>
              <a:buNone/>
            </a:pPr>
            <a:r>
              <a:rPr lang="en-US" sz="1727" b="0" i="0" u="none" strike="noStrike" cap="none">
                <a:solidFill>
                  <a:schemeClr val="lt1"/>
                </a:solidFill>
                <a:latin typeface="Calibri"/>
                <a:ea typeface="Calibri"/>
                <a:cs typeface="Calibri"/>
                <a:sym typeface="Calibri"/>
              </a:rPr>
              <a:t>www.</a:t>
            </a:r>
            <a:r>
              <a:rPr lang="en-US" sz="1727" b="1" i="0" u="none" strike="noStrike" cap="none">
                <a:solidFill>
                  <a:schemeClr val="lt1"/>
                </a:solidFill>
                <a:latin typeface="Calibri"/>
                <a:ea typeface="Calibri"/>
                <a:cs typeface="Calibri"/>
                <a:sym typeface="Calibri"/>
              </a:rPr>
              <a:t>tourismrecovery</a:t>
            </a:r>
            <a:r>
              <a:rPr lang="en-US" sz="1727" b="0" i="0" u="none" strike="noStrike" cap="none">
                <a:solidFill>
                  <a:schemeClr val="lt1"/>
                </a:solidFill>
                <a:latin typeface="Calibri"/>
                <a:ea typeface="Calibri"/>
                <a:cs typeface="Calibri"/>
                <a:sym typeface="Calibri"/>
              </a:rPr>
              <a:t>.eu</a:t>
            </a:r>
            <a:endParaRPr sz="1727"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2" name="Google Shape;182;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‹Nº›</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87" name="Google Shape;187;p52"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6" name="Google Shape;196;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7" name="Google Shape;197;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8" name="Google Shape;198;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9" name="Google Shape;199;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‹Nº›</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00" name="Google Shape;200;p55"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2"/>
          <p:cNvSpPr txBox="1">
            <a:spLocks noGrp="1"/>
          </p:cNvSpPr>
          <p:nvPr>
            <p:ph type="body" idx="1"/>
          </p:nvPr>
        </p:nvSpPr>
        <p:spPr>
          <a:xfrm>
            <a:off x="4520575" y="4377899"/>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s-ES" sz="1511" b="1">
                <a:solidFill>
                  <a:srgbClr val="79527B"/>
                </a:solidFill>
              </a:rPr>
              <a:t>Situación inicial</a:t>
            </a:r>
          </a:p>
        </p:txBody>
      </p:sp>
      <p:sp>
        <p:nvSpPr>
          <p:cNvPr id="207" name="Google Shape;207;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s-ES"/>
              <a:t>Tema:</a:t>
            </a:r>
          </a:p>
          <a:p>
            <a:pPr marL="0" lvl="0" indent="0" algn="l" rtl="0">
              <a:lnSpc>
                <a:spcPct val="127750"/>
              </a:lnSpc>
              <a:spcBef>
                <a:spcPts val="0"/>
              </a:spcBef>
              <a:spcAft>
                <a:spcPts val="0"/>
              </a:spcAft>
              <a:buClr>
                <a:schemeClr val="lt1"/>
              </a:buClr>
              <a:buSzPts val="1200"/>
              <a:buNone/>
            </a:pPr>
            <a:r>
              <a:rPr lang="es-ES"/>
              <a:t>Gestión de las partes interesadas</a:t>
            </a:r>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s-ES"/>
              <a:t>Tipo de negocio: </a:t>
            </a:r>
          </a:p>
          <a:p>
            <a:pPr marL="0" lvl="0" indent="0" algn="l" rtl="0">
              <a:lnSpc>
                <a:spcPct val="127750"/>
              </a:lnSpc>
              <a:spcBef>
                <a:spcPts val="0"/>
              </a:spcBef>
              <a:spcAft>
                <a:spcPts val="0"/>
              </a:spcAft>
              <a:buClr>
                <a:schemeClr val="lt1"/>
              </a:buClr>
              <a:buSzPts val="1200"/>
              <a:buNone/>
            </a:pPr>
            <a:r>
              <a:rPr lang="es-ES"/>
              <a:t>Multiinstitucional</a:t>
            </a:r>
          </a:p>
        </p:txBody>
      </p:sp>
      <p:sp>
        <p:nvSpPr>
          <p:cNvPr id="208" name="Google Shape;208;p22"/>
          <p:cNvSpPr txBox="1">
            <a:spLocks noGrp="1"/>
          </p:cNvSpPr>
          <p:nvPr>
            <p:ph type="body" idx="4"/>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s-ES" sz="1600"/>
              <a:t>Estudio de caso</a:t>
            </a:r>
          </a:p>
        </p:txBody>
      </p:sp>
      <p:sp>
        <p:nvSpPr>
          <p:cNvPr id="209" name="Google Shape;209;p22"/>
          <p:cNvSpPr txBox="1"/>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es-ES" sz="1295" b="1" i="0" u="none" strike="noStrike" cap="none">
                <a:solidFill>
                  <a:schemeClr val="lt1"/>
                </a:solidFill>
                <a:latin typeface="Calibri"/>
                <a:ea typeface="Calibri"/>
                <a:cs typeface="Calibri"/>
                <a:sym typeface="Calibri"/>
              </a:rPr>
              <a:t>Módulo: 6</a:t>
            </a:r>
          </a:p>
          <a:p>
            <a:pPr marL="0" marR="0" lvl="0" indent="0" algn="l" rtl="0">
              <a:lnSpc>
                <a:spcPct val="100000"/>
              </a:lnSpc>
              <a:spcBef>
                <a:spcPts val="0"/>
              </a:spcBef>
              <a:spcAft>
                <a:spcPts val="0"/>
              </a:spcAft>
              <a:buClr>
                <a:schemeClr val="lt1"/>
              </a:buClr>
              <a:buSzPts val="1200"/>
              <a:buFont typeface="Arial"/>
              <a:buNone/>
            </a:pPr>
            <a:r>
              <a:rPr lang="es-ES" sz="1295" b="1" i="0" u="none" strike="noStrike" cap="none">
                <a:solidFill>
                  <a:schemeClr val="lt1"/>
                </a:solidFill>
                <a:latin typeface="Calibri"/>
                <a:ea typeface="Calibri"/>
                <a:cs typeface="Calibri"/>
                <a:sym typeface="Calibri"/>
              </a:rPr>
              <a:t>Liderazgo adaptativo</a:t>
            </a:r>
          </a:p>
        </p:txBody>
      </p:sp>
      <p:cxnSp>
        <p:nvCxnSpPr>
          <p:cNvPr id="210" name="Google Shape;210;p22"/>
          <p:cNvCxnSpPr/>
          <p:nvPr/>
        </p:nvCxnSpPr>
        <p:spPr>
          <a:xfrm rot="10800000">
            <a:off x="4504732"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1" name="Google Shape;211;p22"/>
          <p:cNvSpPr txBox="1"/>
          <p:nvPr/>
        </p:nvSpPr>
        <p:spPr>
          <a:xfrm>
            <a:off x="4481662" y="5003967"/>
            <a:ext cx="2736261" cy="3238834"/>
          </a:xfrm>
          <a:prstGeom prst="rect">
            <a:avLst/>
          </a:prstGeom>
          <a:noFill/>
          <a:ln>
            <a:noFill/>
          </a:ln>
        </p:spPr>
        <p:txBody>
          <a:bodyPr spcFirstLastPara="1" wrap="square" lIns="91425" tIns="45700" rIns="91425" bIns="45700" anchor="t" anchorCtr="0">
            <a:noAutofit/>
          </a:bodyPr>
          <a:lstStyle/>
          <a:p>
            <a:pPr marL="0" marR="0" lvl="0" indent="0" algn="l" rtl="0">
              <a:lnSpc>
                <a:spcPct val="102200"/>
              </a:lnSpc>
              <a:spcBef>
                <a:spcPts val="0"/>
              </a:spcBef>
              <a:spcAft>
                <a:spcPts val="0"/>
              </a:spcAft>
              <a:buClr>
                <a:srgbClr val="79527B"/>
              </a:buClr>
              <a:buSzPts val="1500"/>
              <a:buFont typeface="Arial"/>
              <a:buNone/>
            </a:pPr>
            <a:r>
              <a:rPr lang="es-ES" sz="1100" b="0" i="0" u="none" strike="noStrike" cap="none" dirty="0">
                <a:solidFill>
                  <a:srgbClr val="534B4F"/>
                </a:solidFill>
                <a:latin typeface="Calibri"/>
                <a:ea typeface="Calibri"/>
                <a:cs typeface="Calibri"/>
                <a:sym typeface="Calibri"/>
              </a:rPr>
              <a:t>El turismo aporta más de 12.000 millones de libras esterlinas a la economía de Escocia, mantiene 15.000 empresas y 230.000 puestos de trabajo. Por cada 50.000 libras esterlinas que gastan los visitantes en Escocia, se crea un nuevo puesto de trabajo en el país, y el turismo representa actualmente el  8.5% de los empleos. </a:t>
            </a:r>
          </a:p>
          <a:p>
            <a:pPr marL="0" marR="0" lvl="0" indent="0" algn="l" rtl="0">
              <a:lnSpc>
                <a:spcPct val="102200"/>
              </a:lnSpc>
              <a:spcBef>
                <a:spcPts val="0"/>
              </a:spcBef>
              <a:spcAft>
                <a:spcPts val="0"/>
              </a:spcAft>
              <a:buClr>
                <a:srgbClr val="79527B"/>
              </a:buClr>
              <a:buSzPts val="1500"/>
              <a:buFont typeface="Arial"/>
              <a:buNone/>
            </a:pPr>
            <a:r>
              <a:rPr lang="es-ES" sz="1100" b="0" i="0" u="none" strike="noStrike" cap="none" dirty="0">
                <a:solidFill>
                  <a:srgbClr val="534B4F"/>
                </a:solidFill>
                <a:latin typeface="Calibri"/>
                <a:ea typeface="Calibri"/>
                <a:cs typeface="Calibri"/>
                <a:sym typeface="Calibri"/>
              </a:rPr>
              <a:t>Pero en 2020 el turismo escocés se enfrentaba al mayor reto de su historia, con el Coronavirus afectando a todo el sector. Se preveía, en 2020-21, que la recuperación llevaría algún tiempo y que muchas empresas necesitarían un apoyo significativo para reanudar sus operaciones.</a:t>
            </a:r>
          </a:p>
          <a:p>
            <a:pPr marL="0" marR="0" lvl="0" indent="0" algn="l" rtl="0">
              <a:lnSpc>
                <a:spcPct val="102200"/>
              </a:lnSpc>
              <a:spcBef>
                <a:spcPts val="0"/>
              </a:spcBef>
              <a:spcAft>
                <a:spcPts val="0"/>
              </a:spcAft>
              <a:buClr>
                <a:srgbClr val="79527B"/>
              </a:buClr>
              <a:buSzPts val="1500"/>
              <a:buFont typeface="Arial"/>
              <a:buNone/>
            </a:pPr>
            <a:r>
              <a:rPr lang="es-ES" sz="1100" b="0" i="0" u="none" strike="noStrike" cap="none" dirty="0">
                <a:solidFill>
                  <a:srgbClr val="534B4F"/>
                </a:solidFill>
                <a:latin typeface="Calibri"/>
                <a:ea typeface="Calibri"/>
                <a:cs typeface="Calibri"/>
                <a:sym typeface="Calibri"/>
              </a:rPr>
              <a:t>Se consideró que la recuperación de  este sector crucial de 11.000 millones de libras esterlinas requería un enfoque de alto nivel y multiinstitucional, que trabajara con las partes interesadas del sector turístico para ayudar a los afectados a sobrevivir y prosperar. </a:t>
            </a:r>
          </a:p>
        </p:txBody>
      </p:sp>
      <p:pic>
        <p:nvPicPr>
          <p:cNvPr id="212" name="Google Shape;212;p22" descr="A sign on a building&#10;&#10;Description automatically generated with medium confidence"/>
          <p:cNvPicPr preferRelativeResize="0">
            <a:picLocks noGrp="1"/>
          </p:cNvPicPr>
          <p:nvPr>
            <p:ph type="pic" idx="5"/>
          </p:nvPr>
        </p:nvPicPr>
        <p:blipFill rotWithShape="1">
          <a:blip r:embed="rId3">
            <a:alphaModFix/>
          </a:blip>
          <a:srcRect t="23568" b="23567"/>
          <a:stretch/>
        </p:blipFill>
        <p:spPr>
          <a:xfrm>
            <a:off x="-8145" y="0"/>
            <a:ext cx="7567819" cy="2667192"/>
          </a:xfrm>
          <a:prstGeom prst="rect">
            <a:avLst/>
          </a:prstGeom>
          <a:solidFill>
            <a:srgbClr val="BFBFBF"/>
          </a:solid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a:t>Retos y problemas especiales a los que se enfrenta la empresa</a:t>
            </a:r>
          </a:p>
        </p:txBody>
      </p:sp>
      <p:cxnSp>
        <p:nvCxnSpPr>
          <p:cNvPr id="218" name="Google Shape;218;p23"/>
          <p:cNvCxnSpPr/>
          <p:nvPr/>
        </p:nvCxnSpPr>
        <p:spPr>
          <a:xfrm rot="10800000">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219" name="Google Shape;219;p23"/>
          <p:cNvGrpSpPr/>
          <p:nvPr/>
        </p:nvGrpSpPr>
        <p:grpSpPr>
          <a:xfrm>
            <a:off x="338188" y="5737216"/>
            <a:ext cx="476957" cy="550775"/>
            <a:chOff x="8823055" y="3850915"/>
            <a:chExt cx="751563" cy="867883"/>
          </a:xfrm>
        </p:grpSpPr>
        <p:sp>
          <p:nvSpPr>
            <p:cNvPr id="220" name="Google Shape;220;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28041" y="6365685"/>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s-ES" sz="1200" b="0" i="0" u="none" strike="noStrike" cap="none">
                <a:solidFill>
                  <a:srgbClr val="534B4F"/>
                </a:solidFill>
                <a:latin typeface="Calibri"/>
                <a:ea typeface="Calibri"/>
                <a:cs typeface="Calibri"/>
                <a:sym typeface="Calibri"/>
              </a:rPr>
              <a:t>¿Por qué es tan importante garantizar que las partes interesadas reciban comunicaciones proactivas y oportunas en tiempos de crisis?  ¿Cuáles son las consecuencias de no comunicar  de forma efectiva?  </a:t>
            </a:r>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s-ES" sz="1200" b="0" i="0" u="none" strike="noStrike" cap="none">
                <a:solidFill>
                  <a:srgbClr val="534B4F"/>
                </a:solidFill>
                <a:latin typeface="Calibri"/>
                <a:ea typeface="Calibri"/>
                <a:cs typeface="Calibri"/>
                <a:sym typeface="Calibri"/>
              </a:rPr>
              <a:t>¿Cuáles son las formas más efectivas de comunicarse con las partes interesadas en el sector turístico actual?  ¿Hasta qué punto es fundamental iniciar una comunicación bidireccional?</a:t>
            </a:r>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s-ES" sz="1200" b="0" i="0" u="none" strike="noStrike" cap="none">
                <a:solidFill>
                  <a:srgbClr val="534B4F"/>
                </a:solidFill>
                <a:latin typeface="Calibri"/>
                <a:ea typeface="Calibri"/>
                <a:cs typeface="Calibri"/>
                <a:sym typeface="Calibri"/>
              </a:rPr>
              <a:t>¿Cuáles son los mensajes más importantes que hay que transmitir?</a:t>
            </a:r>
          </a:p>
        </p:txBody>
      </p:sp>
      <p:sp>
        <p:nvSpPr>
          <p:cNvPr id="230" name="Google Shape;230;p23"/>
          <p:cNvSpPr txBox="1"/>
          <p:nvPr/>
        </p:nvSpPr>
        <p:spPr>
          <a:xfrm>
            <a:off x="940735" y="5391412"/>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es-ES" sz="1511" b="1" i="0" u="none" strike="noStrike" cap="none">
                <a:solidFill>
                  <a:srgbClr val="79527B"/>
                </a:solidFill>
                <a:latin typeface="Calibri"/>
                <a:ea typeface="Calibri"/>
                <a:cs typeface="Calibri"/>
                <a:sym typeface="Calibri"/>
              </a:rPr>
              <a:t>Grupo de discusión</a:t>
            </a:r>
          </a:p>
        </p:txBody>
      </p:sp>
      <p:cxnSp>
        <p:nvCxnSpPr>
          <p:cNvPr id="231" name="Google Shape;231;p23"/>
          <p:cNvCxnSpPr/>
          <p:nvPr/>
        </p:nvCxnSpPr>
        <p:spPr>
          <a:xfrm rot="10800000">
            <a:off x="928041" y="5818067"/>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32" name="Google Shape;232;p23"/>
          <p:cNvSpPr txBox="1"/>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s-ES" sz="1200" b="0" i="0" u="none" strike="noStrike" cap="none">
                <a:solidFill>
                  <a:srgbClr val="534B4F"/>
                </a:solidFill>
                <a:latin typeface="Calibri"/>
                <a:ea typeface="Calibri"/>
                <a:cs typeface="Calibri"/>
                <a:sym typeface="Calibri"/>
              </a:rPr>
              <a:t>La pandemia tuvo un impacto sin precedentes en el sector del turismo y  hotelero en 2020. Un acontecimiento impensable en 2019 provocó la necesidad de una respuesta extraordinaria por parte de las empresas turísticas escocesas. </a:t>
            </a:r>
          </a:p>
          <a:p>
            <a:pPr marL="0" marR="0" lvl="0" indent="0" algn="just" rtl="0">
              <a:lnSpc>
                <a:spcPct val="102200"/>
              </a:lnSpc>
              <a:spcBef>
                <a:spcPts val="0"/>
              </a:spcBef>
              <a:spcAft>
                <a:spcPts val="0"/>
              </a:spcAft>
              <a:buClr>
                <a:srgbClr val="79527B"/>
              </a:buClr>
              <a:buSzPts val="1500"/>
              <a:buFont typeface="Arial"/>
              <a:buNone/>
            </a:pPr>
            <a:r>
              <a:rPr lang="es-ES" sz="1200" b="0" i="0" u="none" strike="noStrike" cap="none">
                <a:solidFill>
                  <a:srgbClr val="534B4F"/>
                </a:solidFill>
                <a:latin typeface="Calibri"/>
                <a:ea typeface="Calibri"/>
                <a:cs typeface="Calibri"/>
                <a:sym typeface="Calibri"/>
              </a:rPr>
              <a:t>Una encuesta del sector realizada a finales de 2020 sugería que, de casi 3.000 respuestas, una quinta parte de las empresas que seguían en funcionamiento en ese momento no disponía de reservas de efectivo y el 50% sólo tenía efectivo para los próximos tres a seis meses. Y, con un 18% de empresas que declaran no tener derecho a ninguna ayuda financiera, está resultando un reto importante para el sector.  El golpe financiero para las empresas fue extremo en 2020: el 58% afirmó haber perdido hasta 50.000 libras esterlinas, pero alrededor del 6% perdió más de un millón de libras esterlinas.   </a:t>
            </a:r>
          </a:p>
          <a:p>
            <a:pPr marL="0" marR="0" lvl="0" indent="0" algn="just" rtl="0">
              <a:lnSpc>
                <a:spcPct val="102200"/>
              </a:lnSpc>
              <a:spcBef>
                <a:spcPts val="0"/>
              </a:spcBef>
              <a:spcAft>
                <a:spcPts val="0"/>
              </a:spcAft>
              <a:buClr>
                <a:srgbClr val="79527B"/>
              </a:buClr>
              <a:buSzPts val="1500"/>
              <a:buFont typeface="Arial"/>
              <a:buNone/>
            </a:pPr>
            <a:r>
              <a:rPr lang="es-ES" sz="1200" b="0" i="0" u="none" strike="noStrike" cap="none">
                <a:solidFill>
                  <a:srgbClr val="534B4F"/>
                </a:solidFill>
                <a:latin typeface="Calibri"/>
                <a:ea typeface="Calibri"/>
                <a:cs typeface="Calibri"/>
                <a:sym typeface="Calibri"/>
              </a:rPr>
              <a:t>El impacto en el empleo fue motivo de gran preocupación para quienes apoyan a  este sector, ya que tres cuartas partes de las empresas (que emplean personal) redujeron su plantilla y el 35% la despidió.  El plan de permisos del gobierno fue de gran ayuda, con el 69% de las empresas que emplean personal se acogen a este plan, pero dos tercios declaran que no han contratado al personal que contratarían normalmente a lo largo del año.</a:t>
            </a:r>
          </a:p>
          <a:p>
            <a:pPr marL="0" marR="0" lvl="0" indent="0" algn="just" rtl="0">
              <a:lnSpc>
                <a:spcPct val="102200"/>
              </a:lnSpc>
              <a:spcBef>
                <a:spcPts val="0"/>
              </a:spcBef>
              <a:spcAft>
                <a:spcPts val="0"/>
              </a:spcAft>
              <a:buClr>
                <a:srgbClr val="79527B"/>
              </a:buClr>
              <a:buSzPts val="1500"/>
              <a:buFont typeface="Arial"/>
              <a:buNone/>
            </a:pPr>
            <a:r>
              <a:rPr lang="es-ES" sz="1200" b="0" i="0" u="none" strike="noStrike" cap="none">
                <a:solidFill>
                  <a:srgbClr val="534B4F"/>
                </a:solidFill>
                <a:latin typeface="Calibri"/>
                <a:ea typeface="Calibri"/>
                <a:cs typeface="Calibri"/>
                <a:sym typeface="Calibri"/>
              </a:rPr>
              <a:t>Se reconoció que la clave para generar confianza con las partes interesadas era </a:t>
            </a:r>
          </a:p>
          <a:p>
            <a:pPr marL="228600" marR="0" lvl="0" indent="-228600" algn="just" rtl="0">
              <a:lnSpc>
                <a:spcPct val="102200"/>
              </a:lnSpc>
              <a:spcBef>
                <a:spcPts val="0"/>
              </a:spcBef>
              <a:spcAft>
                <a:spcPts val="0"/>
              </a:spcAft>
              <a:buClr>
                <a:srgbClr val="79527B"/>
              </a:buClr>
              <a:buSzPts val="1500"/>
              <a:buFont typeface="Arial"/>
              <a:buAutoNum type="alphaLcParenR"/>
            </a:pPr>
            <a:r>
              <a:rPr lang="es-ES" sz="1200" b="0" i="0" u="none" strike="noStrike" cap="none">
                <a:solidFill>
                  <a:srgbClr val="534B4F"/>
                </a:solidFill>
                <a:latin typeface="Calibri"/>
                <a:ea typeface="Calibri"/>
                <a:cs typeface="Calibri"/>
                <a:sym typeface="Calibri"/>
              </a:rPr>
              <a:t>ser transparente y mantener abiertos los canales de comunicación, </a:t>
            </a:r>
          </a:p>
          <a:p>
            <a:pPr marL="228600" marR="0" lvl="0" indent="-228600" algn="just" rtl="0">
              <a:lnSpc>
                <a:spcPct val="102200"/>
              </a:lnSpc>
              <a:spcBef>
                <a:spcPts val="0"/>
              </a:spcBef>
              <a:spcAft>
                <a:spcPts val="0"/>
              </a:spcAft>
              <a:buClr>
                <a:srgbClr val="79527B"/>
              </a:buClr>
              <a:buSzPts val="1500"/>
              <a:buFont typeface="Arial"/>
              <a:buAutoNum type="alphaLcParenR"/>
            </a:pPr>
            <a:r>
              <a:rPr lang="es-ES" sz="1200" b="0" i="0" u="none" strike="noStrike" cap="none">
                <a:solidFill>
                  <a:srgbClr val="534B4F"/>
                </a:solidFill>
                <a:latin typeface="Calibri"/>
                <a:ea typeface="Calibri"/>
                <a:cs typeface="Calibri"/>
                <a:sym typeface="Calibri"/>
              </a:rPr>
              <a:t>darles la oportunidad de expresar sus preocupaciones, quejas y preguntas, </a:t>
            </a:r>
          </a:p>
          <a:p>
            <a:pPr marL="228600" marR="0" lvl="0" indent="-228600" algn="just" rtl="0">
              <a:lnSpc>
                <a:spcPct val="102200"/>
              </a:lnSpc>
              <a:spcBef>
                <a:spcPts val="0"/>
              </a:spcBef>
              <a:spcAft>
                <a:spcPts val="0"/>
              </a:spcAft>
              <a:buClr>
                <a:srgbClr val="79527B"/>
              </a:buClr>
              <a:buSzPts val="1500"/>
              <a:buFont typeface="Arial"/>
              <a:buAutoNum type="alphaLcParenR"/>
            </a:pPr>
            <a:r>
              <a:rPr lang="es-ES" sz="1200" b="0" i="0" u="none" strike="noStrike" cap="none">
                <a:solidFill>
                  <a:srgbClr val="534B4F"/>
                </a:solidFill>
                <a:latin typeface="Calibri"/>
                <a:ea typeface="Calibri"/>
                <a:cs typeface="Calibri"/>
                <a:sym typeface="Calibri"/>
              </a:rPr>
              <a:t>mantenerlos al día de las últimas novedades y normativas gubernamentales,  </a:t>
            </a:r>
          </a:p>
          <a:p>
            <a:pPr marL="228600" marR="0" lvl="0" indent="-228600" algn="just" rtl="0">
              <a:lnSpc>
                <a:spcPct val="102200"/>
              </a:lnSpc>
              <a:spcBef>
                <a:spcPts val="0"/>
              </a:spcBef>
              <a:spcAft>
                <a:spcPts val="0"/>
              </a:spcAft>
              <a:buClr>
                <a:srgbClr val="79527B"/>
              </a:buClr>
              <a:buSzPts val="1500"/>
              <a:buFont typeface="Arial"/>
              <a:buAutoNum type="alphaLcParenR"/>
            </a:pPr>
            <a:r>
              <a:rPr lang="es-ES" sz="1200" b="0" i="0" u="none" strike="noStrike" cap="none">
                <a:solidFill>
                  <a:srgbClr val="534B4F"/>
                </a:solidFill>
                <a:latin typeface="Calibri"/>
                <a:ea typeface="Calibri"/>
                <a:cs typeface="Calibri"/>
                <a:sym typeface="Calibri"/>
              </a:rPr>
              <a:t>mantener las comunicaciones oportunas y pertinentes, y </a:t>
            </a:r>
          </a:p>
          <a:p>
            <a:pPr marL="228600" marR="0" lvl="0" indent="-228600" algn="just" rtl="0">
              <a:lnSpc>
                <a:spcPct val="102200"/>
              </a:lnSpc>
              <a:spcBef>
                <a:spcPts val="0"/>
              </a:spcBef>
              <a:spcAft>
                <a:spcPts val="0"/>
              </a:spcAft>
              <a:buClr>
                <a:srgbClr val="79527B"/>
              </a:buClr>
              <a:buSzPts val="1500"/>
              <a:buFont typeface="Arial"/>
              <a:buAutoNum type="alphaLcParenR"/>
            </a:pPr>
            <a:r>
              <a:rPr lang="es-ES" sz="1200" b="0" i="0" u="none" strike="noStrike" cap="none">
                <a:solidFill>
                  <a:srgbClr val="534B4F"/>
                </a:solidFill>
                <a:latin typeface="Calibri"/>
                <a:ea typeface="Calibri"/>
                <a:cs typeface="Calibri"/>
                <a:sym typeface="Calibri"/>
              </a:rPr>
              <a:t>permitir un enfoque empático y honesto que tranquilice a las partes interesadas.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a:t>Enfoque</a:t>
            </a:r>
          </a:p>
        </p:txBody>
      </p:sp>
      <p:sp>
        <p:nvSpPr>
          <p:cNvPr id="238" name="Google Shape;238;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r>
              <a:rPr lang="es-ES" sz="1100" dirty="0"/>
              <a:t>Formado por organizaciones como la Alianza del Turismo Escocés, </a:t>
            </a:r>
            <a:r>
              <a:rPr lang="es-ES" sz="1100" dirty="0" err="1"/>
              <a:t>VisitScotland</a:t>
            </a:r>
            <a:r>
              <a:rPr lang="es-ES" sz="1100" dirty="0"/>
              <a:t> y las agencias empresariales regionales, el Scottish </a:t>
            </a:r>
            <a:r>
              <a:rPr lang="es-ES" sz="1100" dirty="0" err="1"/>
              <a:t>Tourism</a:t>
            </a:r>
            <a:r>
              <a:rPr lang="es-ES" sz="1100" dirty="0"/>
              <a:t> </a:t>
            </a:r>
            <a:r>
              <a:rPr lang="es-ES" sz="1100" dirty="0" err="1"/>
              <a:t>Emergency</a:t>
            </a:r>
            <a:r>
              <a:rPr lang="es-ES" sz="1100" dirty="0"/>
              <a:t> Response </a:t>
            </a:r>
            <a:r>
              <a:rPr lang="es-ES" sz="1100" dirty="0" err="1"/>
              <a:t>Group</a:t>
            </a:r>
            <a:r>
              <a:rPr lang="es-ES" sz="1100" dirty="0"/>
              <a:t> (Grupo de Respuesta de Emergencia del Turismo Escocés) (STERG) se creó para ayudar a las empresas turísticas a recuperarse de esta situación sin precedentes, trabajando en colaboración para hacer el mejor uso posible de los presupuestos y del tiempo de sus propios empleados.  El grupo tenía un objetivo: ayudar al sector turístico a volver a ser el motor económico y social que fue.</a:t>
            </a:r>
          </a:p>
          <a:p>
            <a:pPr marL="0" lvl="0" indent="0" algn="just" rtl="0">
              <a:lnSpc>
                <a:spcPct val="102200"/>
              </a:lnSpc>
              <a:spcBef>
                <a:spcPts val="0"/>
              </a:spcBef>
              <a:spcAft>
                <a:spcPts val="0"/>
              </a:spcAft>
              <a:buClr>
                <a:srgbClr val="79527B"/>
              </a:buClr>
              <a:buSzPts val="1500"/>
              <a:buNone/>
            </a:pPr>
            <a:endParaRPr sz="1100" dirty="0"/>
          </a:p>
          <a:p>
            <a:pPr marL="0" lvl="0" indent="0" algn="just" rtl="0">
              <a:lnSpc>
                <a:spcPct val="102200"/>
              </a:lnSpc>
              <a:spcBef>
                <a:spcPts val="0"/>
              </a:spcBef>
              <a:spcAft>
                <a:spcPts val="0"/>
              </a:spcAft>
              <a:buClr>
                <a:srgbClr val="79527B"/>
              </a:buClr>
              <a:buSzPts val="1500"/>
              <a:buNone/>
            </a:pPr>
            <a:r>
              <a:rPr lang="es-ES" sz="1100" dirty="0"/>
              <a:t>Las responsabilidades del grupo incluía:</a:t>
            </a:r>
          </a:p>
          <a:p>
            <a:pPr marL="0" lvl="0" indent="0" algn="just" rtl="0">
              <a:lnSpc>
                <a:spcPct val="102200"/>
              </a:lnSpc>
              <a:spcBef>
                <a:spcPts val="600"/>
              </a:spcBef>
              <a:spcAft>
                <a:spcPts val="0"/>
              </a:spcAft>
              <a:buClr>
                <a:srgbClr val="79527B"/>
              </a:buClr>
              <a:buSzPts val="1500"/>
              <a:buNone/>
            </a:pPr>
            <a:r>
              <a:rPr lang="es-ES" sz="1100" dirty="0"/>
              <a:t>• Proporcionar un foro para un análisis coherente y exhaustivo en toda Escocia de las implicaciones de la pandemia COVID-19 en el turismo</a:t>
            </a:r>
          </a:p>
          <a:p>
            <a:pPr marL="0" lvl="0" indent="0" algn="just" rtl="0">
              <a:lnSpc>
                <a:spcPct val="102200"/>
              </a:lnSpc>
              <a:spcBef>
                <a:spcPts val="600"/>
              </a:spcBef>
              <a:spcAft>
                <a:spcPts val="0"/>
              </a:spcAft>
              <a:buClr>
                <a:srgbClr val="79527B"/>
              </a:buClr>
              <a:buSzPts val="1500"/>
              <a:buNone/>
            </a:pPr>
            <a:r>
              <a:rPr lang="es-ES" sz="1100" dirty="0"/>
              <a:t>• Actuar como canal único de comunicación para el sector turístico escocés</a:t>
            </a:r>
          </a:p>
          <a:p>
            <a:pPr marL="0" lvl="0" indent="0" algn="just" rtl="0">
              <a:lnSpc>
                <a:spcPct val="102200"/>
              </a:lnSpc>
              <a:spcBef>
                <a:spcPts val="600"/>
              </a:spcBef>
              <a:spcAft>
                <a:spcPts val="0"/>
              </a:spcAft>
              <a:buClr>
                <a:srgbClr val="79527B"/>
              </a:buClr>
              <a:buSzPts val="1500"/>
              <a:buNone/>
            </a:pPr>
            <a:r>
              <a:rPr lang="es-ES" sz="1100" dirty="0"/>
              <a:t>• Garantizar una estrecha colaboración entre las organizaciones y agencias pertinentes</a:t>
            </a:r>
          </a:p>
          <a:p>
            <a:pPr marL="0" lvl="0" indent="0" algn="just" rtl="0">
              <a:lnSpc>
                <a:spcPct val="102200"/>
              </a:lnSpc>
              <a:spcBef>
                <a:spcPts val="600"/>
              </a:spcBef>
              <a:spcAft>
                <a:spcPts val="0"/>
              </a:spcAft>
              <a:buClr>
                <a:srgbClr val="79527B"/>
              </a:buClr>
              <a:buSzPts val="1500"/>
              <a:buNone/>
            </a:pPr>
            <a:r>
              <a:rPr lang="es-ES" sz="1100" dirty="0"/>
              <a:t>• Recopilar, compartir, facilitar, interpretar y difundir información a los agentes turísticos a medida que esté disponible</a:t>
            </a:r>
          </a:p>
          <a:p>
            <a:pPr marL="0" lvl="0" indent="0" algn="just" rtl="0">
              <a:lnSpc>
                <a:spcPct val="102200"/>
              </a:lnSpc>
              <a:spcBef>
                <a:spcPts val="0"/>
              </a:spcBef>
              <a:spcAft>
                <a:spcPts val="0"/>
              </a:spcAft>
              <a:buClr>
                <a:srgbClr val="79527B"/>
              </a:buClr>
              <a:buSzPts val="1500"/>
              <a:buNone/>
            </a:pPr>
            <a:endParaRPr sz="1100" dirty="0"/>
          </a:p>
          <a:p>
            <a:pPr marL="0" lvl="0" indent="0" algn="just" rtl="0">
              <a:lnSpc>
                <a:spcPct val="102200"/>
              </a:lnSpc>
              <a:spcBef>
                <a:spcPts val="0"/>
              </a:spcBef>
              <a:spcAft>
                <a:spcPts val="0"/>
              </a:spcAft>
              <a:buClr>
                <a:srgbClr val="79527B"/>
              </a:buClr>
              <a:buSzPts val="1500"/>
              <a:buNone/>
            </a:pPr>
            <a:r>
              <a:rPr lang="es-ES" sz="1100" dirty="0"/>
              <a:t>Como primera medida, STERG emprendió la mencionada encuesta de impacto industrial COVID-19, lanzada en noviembre de 2020.   El objetivo de la investigación era hacer un seguimiento del impacto actual de COVID-19 en las empresas turísticas escocesas y proporcionar a STERG información reveladora sobre las necesidades de apoyo actuales y futuras  del sector.</a:t>
            </a:r>
          </a:p>
          <a:p>
            <a:pPr marL="0" lvl="0" indent="0" algn="just" rtl="0">
              <a:lnSpc>
                <a:spcPct val="102200"/>
              </a:lnSpc>
              <a:spcBef>
                <a:spcPts val="0"/>
              </a:spcBef>
              <a:spcAft>
                <a:spcPts val="0"/>
              </a:spcAft>
              <a:buClr>
                <a:srgbClr val="79527B"/>
              </a:buClr>
              <a:buSzPts val="1500"/>
              <a:buNone/>
            </a:pPr>
            <a:endParaRPr sz="1100" dirty="0"/>
          </a:p>
          <a:p>
            <a:pPr marL="0" lvl="0" indent="0" algn="just" rtl="0">
              <a:lnSpc>
                <a:spcPct val="102200"/>
              </a:lnSpc>
              <a:spcBef>
                <a:spcPts val="0"/>
              </a:spcBef>
              <a:spcAft>
                <a:spcPts val="0"/>
              </a:spcAft>
              <a:buClr>
                <a:srgbClr val="79527B"/>
              </a:buClr>
              <a:buSzPts val="1500"/>
              <a:buNone/>
            </a:pPr>
            <a:r>
              <a:rPr lang="es-ES" sz="1100" dirty="0"/>
              <a:t>El Gobierno escocés pidió al STERG que elaborara un plan quinquenal de recuperación  del sector. Este plan se consideró fundamental para apoyar la recuperación del turismo y para garantizar la financiación necesaria en el futuro. Se pretendía que este plan esbozara una importante solicitud de recursos adicionales que iría mucho más allá de los fondos destinados a hacer frente a la supervivencia inmediata de las empresas.</a:t>
            </a:r>
          </a:p>
          <a:p>
            <a:pPr marL="0" lvl="0" indent="0" algn="just" rtl="0">
              <a:lnSpc>
                <a:spcPct val="102200"/>
              </a:lnSpc>
              <a:spcBef>
                <a:spcPts val="0"/>
              </a:spcBef>
              <a:spcAft>
                <a:spcPts val="0"/>
              </a:spcAft>
              <a:buClr>
                <a:srgbClr val="79527B"/>
              </a:buClr>
              <a:buSzPts val="1500"/>
              <a:buNone/>
            </a:pPr>
            <a:endParaRPr sz="1100" dirty="0"/>
          </a:p>
          <a:p>
            <a:pPr marL="0" lvl="0" indent="0" algn="just" rtl="0">
              <a:lnSpc>
                <a:spcPct val="102200"/>
              </a:lnSpc>
              <a:spcBef>
                <a:spcPts val="0"/>
              </a:spcBef>
              <a:spcAft>
                <a:spcPts val="0"/>
              </a:spcAft>
              <a:buClr>
                <a:srgbClr val="79527B"/>
              </a:buClr>
              <a:buSzPts val="1500"/>
              <a:buNone/>
            </a:pPr>
            <a:r>
              <a:rPr lang="es-ES" sz="1100" dirty="0"/>
              <a:t>El Plan de Acción Nacional elaborado se ajustaba a las prioridades esbozadas en la estrategia nacional de turismo y pretendía ser un documento vivo, que se actualizara de forma continua y evolucionara en consonancia con las pruebas científicas y el asesoramiento gubernamental.  La comunicación con las partes interesadas del sector fue vital y entre las acciones clave se incluyeron:</a:t>
            </a:r>
          </a:p>
          <a:p>
            <a:pPr marL="0" lvl="0" indent="0" algn="just" rtl="0">
              <a:lnSpc>
                <a:spcPct val="102200"/>
              </a:lnSpc>
              <a:spcBef>
                <a:spcPts val="600"/>
              </a:spcBef>
              <a:spcAft>
                <a:spcPts val="0"/>
              </a:spcAft>
              <a:buClr>
                <a:srgbClr val="79527B"/>
              </a:buClr>
              <a:buSzPts val="1500"/>
              <a:buNone/>
            </a:pPr>
            <a:r>
              <a:rPr lang="es-ES" sz="1100" dirty="0"/>
              <a:t>• Proporcionar al sector  indicación, información e inteligencia adecuadas sobre los problemas y prioridades emergentes, basándose en datos y en una evaluación continua de las necesidades.</a:t>
            </a:r>
          </a:p>
          <a:p>
            <a:pPr marL="0" lvl="0" indent="0" algn="just" rtl="0">
              <a:lnSpc>
                <a:spcPct val="102200"/>
              </a:lnSpc>
              <a:spcBef>
                <a:spcPts val="600"/>
              </a:spcBef>
              <a:spcAft>
                <a:spcPts val="0"/>
              </a:spcAft>
              <a:buClr>
                <a:srgbClr val="79527B"/>
              </a:buClr>
              <a:buSzPts val="1500"/>
              <a:buNone/>
            </a:pPr>
            <a:r>
              <a:rPr lang="es-ES" sz="1100" dirty="0"/>
              <a:t>• Facilitar la recuperación del sector colaborando estrechamente con los representantes  del sector turístico escocés y el Gobierno de Escocia.</a:t>
            </a:r>
          </a:p>
          <a:p>
            <a:pPr marL="0" lvl="0" indent="0" algn="just" rtl="0">
              <a:lnSpc>
                <a:spcPct val="102200"/>
              </a:lnSpc>
              <a:spcBef>
                <a:spcPts val="600"/>
              </a:spcBef>
              <a:spcAft>
                <a:spcPts val="0"/>
              </a:spcAft>
              <a:buClr>
                <a:srgbClr val="79527B"/>
              </a:buClr>
              <a:buSzPts val="1500"/>
              <a:buNone/>
            </a:pPr>
            <a:r>
              <a:rPr lang="es-ES" sz="1100" dirty="0"/>
              <a:t>• Representar las opiniones del sector directamente ante el Gobierno escocés y el Gobierno británico.</a:t>
            </a:r>
          </a:p>
          <a:p>
            <a:pPr marL="0" lvl="0" indent="0" algn="just" rtl="0">
              <a:lnSpc>
                <a:spcPct val="102200"/>
              </a:lnSpc>
              <a:spcBef>
                <a:spcPts val="600"/>
              </a:spcBef>
              <a:spcAft>
                <a:spcPts val="0"/>
              </a:spcAft>
              <a:buClr>
                <a:srgbClr val="79527B"/>
              </a:buClr>
              <a:buSzPts val="1500"/>
              <a:buNone/>
            </a:pPr>
            <a:r>
              <a:rPr lang="es-ES" sz="1100" dirty="0"/>
              <a:t>• Establecer  un grupo de trabajo para la recuperación que asesore al Gobierno escocés sobre los planes de recuperación del turismo.</a:t>
            </a:r>
          </a:p>
          <a:p>
            <a:pPr marL="0" lvl="0" indent="0" algn="just" rtl="0">
              <a:lnSpc>
                <a:spcPct val="102200"/>
              </a:lnSpc>
              <a:spcBef>
                <a:spcPts val="600"/>
              </a:spcBef>
              <a:spcAft>
                <a:spcPts val="0"/>
              </a:spcAft>
              <a:buClr>
                <a:srgbClr val="79527B"/>
              </a:buClr>
              <a:buSzPts val="1500"/>
              <a:buNone/>
            </a:pPr>
            <a:r>
              <a:rPr lang="es-ES" sz="1100" dirty="0"/>
              <a:t>• Crear el Observatorio del Turismo Escocés, un recurso para el sector turístico de Escocia que facilite el acceso a datos, análisis y conocimientos necesarios, pertinentes y valiosos.</a:t>
            </a:r>
          </a:p>
          <a:p>
            <a:pPr marL="0" lvl="0" indent="0" algn="just" rtl="0">
              <a:lnSpc>
                <a:spcPct val="102200"/>
              </a:lnSpc>
              <a:spcBef>
                <a:spcPts val="600"/>
              </a:spcBef>
              <a:spcAft>
                <a:spcPts val="0"/>
              </a:spcAft>
              <a:buClr>
                <a:srgbClr val="79527B"/>
              </a:buClr>
              <a:buSzPts val="1500"/>
              <a:buNone/>
            </a:pPr>
            <a:r>
              <a:rPr lang="es-ES" sz="1100" dirty="0"/>
              <a:t>• Proporcionar asesoramiento empresarial a medida para ayudar al sector a adaptarse a  las nuevas normas para el COVID, las condiciones del mercado, la combinación de visitantes y las expectativas.</a:t>
            </a:r>
          </a:p>
          <a:p>
            <a:pPr marL="0" lvl="0" indent="0" algn="just" rtl="0">
              <a:lnSpc>
                <a:spcPct val="102200"/>
              </a:lnSpc>
              <a:spcBef>
                <a:spcPts val="0"/>
              </a:spcBef>
              <a:spcAft>
                <a:spcPts val="0"/>
              </a:spcAft>
              <a:buClr>
                <a:srgbClr val="79527B"/>
              </a:buClr>
              <a:buSzPts val="1500"/>
              <a:buNone/>
            </a:pPr>
            <a:endParaRPr sz="1200" dirty="0"/>
          </a:p>
        </p:txBody>
      </p:sp>
      <p:cxnSp>
        <p:nvCxnSpPr>
          <p:cNvPr id="239" name="Google Shape;239;p26"/>
          <p:cNvCxnSpPr/>
          <p:nvPr/>
        </p:nvCxnSpPr>
        <p:spPr>
          <a:xfrm rot="10800000">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7"/>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endParaRPr sz="1200" dirty="0"/>
          </a:p>
          <a:p>
            <a:pPr marL="0" indent="0">
              <a:lnSpc>
                <a:spcPct val="102200"/>
              </a:lnSpc>
              <a:spcBef>
                <a:spcPts val="600"/>
              </a:spcBef>
              <a:buClr>
                <a:srgbClr val="79527B"/>
              </a:buClr>
              <a:buSzPts val="1500"/>
            </a:pPr>
            <a:r>
              <a:rPr lang="es-ES" sz="1200"/>
              <a:t>• Proporcionar ideas y recursos para ayudar a las empresas a innovar y reconstruir el turismo sobre la base de un futuro más responsable.</a:t>
            </a:r>
          </a:p>
          <a:p>
            <a:pPr marL="0" lvl="0" indent="0" algn="just" rtl="0">
              <a:lnSpc>
                <a:spcPct val="102200"/>
              </a:lnSpc>
              <a:spcBef>
                <a:spcPts val="600"/>
              </a:spcBef>
              <a:spcAft>
                <a:spcPts val="0"/>
              </a:spcAft>
              <a:buClr>
                <a:srgbClr val="79527B"/>
              </a:buClr>
              <a:buSzPts val="1500"/>
              <a:buNone/>
            </a:pPr>
            <a:r>
              <a:rPr lang="es-ES" sz="1200"/>
              <a:t>• Consulta e inclusión de la comunidad y los destinos, para conocer mejor las preocupaciones de la comunidad en torno a la reapertura y la recuperación y garantizar que los planes tengan en cuenta los posibles puntos de presión locales.</a:t>
            </a:r>
          </a:p>
          <a:p>
            <a:pPr marL="0" lvl="0" indent="0" algn="just" rtl="0">
              <a:lnSpc>
                <a:spcPct val="102200"/>
              </a:lnSpc>
              <a:spcBef>
                <a:spcPts val="600"/>
              </a:spcBef>
              <a:spcAft>
                <a:spcPts val="0"/>
              </a:spcAft>
              <a:buClr>
                <a:srgbClr val="79527B"/>
              </a:buClr>
              <a:buSzPts val="1500"/>
              <a:buNone/>
            </a:pPr>
            <a:r>
              <a:rPr lang="es-ES" sz="1200"/>
              <a:t>• Contactar con todos los eventos financiados y apoyados para proporcionar asesoramiento y orientación sobre las implicaciones de COVID-19.</a:t>
            </a:r>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s-ES" sz="1200"/>
              <a:t>Otra forma en que el STERG apoyó a las partes interesadas del sector turístico fue mediante la elaboración de un  Scenario Planning Toolkit, desarrollado como guía práctica para las empresas turísticas de Escocia. Su objetivo era contribuir  al pensamiento y planificación  estratégicos en un momento en que el futuro se presentaba complejo e incierto. En él se crearon cinco escenarios sobre cómo podría evolucionar el turismo escocés en los próximos 18 a 24 meses. Se sugirió que las empresas leyeran y consideraran cada escenario de forma independiente y pensaran en las implicaciones para sus clientes, productos, personal y proveedores, si se produjera esta situación, la empresa tendría preparada una respuesta estratégica. </a:t>
            </a:r>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s-ES" sz="1200"/>
              <a:t>El grupo también publica periódicamente las orientaciones e información COVID-19 del Gobierno escocés sobre temas como:</a:t>
            </a:r>
          </a:p>
          <a:p>
            <a:pPr marL="0" lvl="0" indent="0" algn="just" rtl="0">
              <a:lnSpc>
                <a:spcPct val="102200"/>
              </a:lnSpc>
              <a:spcBef>
                <a:spcPts val="600"/>
              </a:spcBef>
              <a:spcAft>
                <a:spcPts val="0"/>
              </a:spcAft>
              <a:buClr>
                <a:srgbClr val="79527B"/>
              </a:buClr>
              <a:buSzPts val="1500"/>
              <a:buNone/>
            </a:pPr>
            <a:r>
              <a:rPr lang="es-ES" sz="1200"/>
              <a:t>• Coronavirus (COVID-19): orientaciones generales para lugares de trabajo más seguros</a:t>
            </a:r>
          </a:p>
          <a:p>
            <a:pPr marL="0" lvl="0" indent="0" algn="just" rtl="0">
              <a:lnSpc>
                <a:spcPct val="102200"/>
              </a:lnSpc>
              <a:spcBef>
                <a:spcPts val="600"/>
              </a:spcBef>
              <a:spcAft>
                <a:spcPts val="0"/>
              </a:spcAft>
              <a:buClr>
                <a:srgbClr val="79527B"/>
              </a:buClr>
              <a:buSzPts val="1500"/>
              <a:buNone/>
            </a:pPr>
            <a:r>
              <a:rPr lang="es-ES" sz="1200"/>
              <a:t>• Cómo realizar una evaluación de riesgos laborales</a:t>
            </a:r>
          </a:p>
          <a:p>
            <a:pPr marL="0" lvl="0" indent="0" algn="just" rtl="0">
              <a:lnSpc>
                <a:spcPct val="102200"/>
              </a:lnSpc>
              <a:spcBef>
                <a:spcPts val="600"/>
              </a:spcBef>
              <a:spcAft>
                <a:spcPts val="0"/>
              </a:spcAft>
              <a:buClr>
                <a:srgbClr val="79527B"/>
              </a:buClr>
              <a:buSzPts val="1500"/>
              <a:buNone/>
            </a:pPr>
            <a:r>
              <a:rPr lang="es-ES" sz="1200"/>
              <a:t>• Coronavirus (COVID-19): guía de ventilación</a:t>
            </a:r>
          </a:p>
          <a:p>
            <a:pPr marL="0" lvl="0" indent="0" algn="just" rtl="0">
              <a:lnSpc>
                <a:spcPct val="102200"/>
              </a:lnSpc>
              <a:spcBef>
                <a:spcPts val="600"/>
              </a:spcBef>
              <a:spcAft>
                <a:spcPts val="0"/>
              </a:spcAft>
              <a:buClr>
                <a:srgbClr val="79527B"/>
              </a:buClr>
              <a:buSzPts val="1500"/>
              <a:buNone/>
            </a:pPr>
            <a:r>
              <a:rPr lang="es-ES" sz="1200"/>
              <a:t>• COVID-19 información y orientación para entornos no sanitarios y asistenciales</a:t>
            </a:r>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endParaRPr sz="1200" dirty="0"/>
          </a:p>
        </p:txBody>
      </p: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1338</Words>
  <Application>Microsoft Office PowerPoint</Application>
  <PresentationFormat>Personalizado</PresentationFormat>
  <Paragraphs>66</Paragraphs>
  <Slides>4</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vt:i4>
      </vt:variant>
    </vt:vector>
  </HeadingPairs>
  <TitlesOfParts>
    <vt:vector size="11" baseType="lpstr">
      <vt:lpstr>Arial</vt:lpstr>
      <vt:lpstr>Montserrat</vt:lpstr>
      <vt:lpstr>Avenir</vt:lpstr>
      <vt:lpstr>Calibri</vt:lpstr>
      <vt:lpstr>Century Schoolbook</vt:lpstr>
      <vt:lpstr>Poppins</vt:lpstr>
      <vt:lpstr>Office Theme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Emmanuel Soriano</cp:lastModifiedBy>
  <cp:revision>3</cp:revision>
  <dcterms:created xsi:type="dcterms:W3CDTF">2021-06-15T11:45:52Z</dcterms:created>
  <dcterms:modified xsi:type="dcterms:W3CDTF">2023-05-24T12:06:10Z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