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8"/>
  </p:notesMasterIdLst>
  <p:sldIdLst>
    <p:sldId id="277" r:id="rId5"/>
    <p:sldId id="278" r:id="rId6"/>
    <p:sldId id="281" r:id="rId7"/>
  </p:sldIdLst>
  <p:sldSz cx="7559675" cy="10691813"/>
  <p:notesSz cx="6797675" cy="9926638"/>
  <p:embeddedFontLst>
    <p:embeddedFont>
      <p:font typeface="Calibri" panose="020F0502020204030204" pitchFamily="34" charset="0"/>
      <p:regular r:id="rId9"/>
      <p:bold r:id="rId10"/>
      <p:italic r:id="rId11"/>
      <p:boldItalic r:id="rId12"/>
    </p:embeddedFont>
    <p:embeddedFont>
      <p:font typeface="Century Schoolbook" panose="02040604050505020304" pitchFamily="18" charset="0"/>
      <p:regular r:id="rId13"/>
      <p:bold r:id="rId14"/>
      <p:italic r:id="rId15"/>
      <p:boldItalic r:id="rId16"/>
    </p:embeddedFont>
    <p:embeddedFont>
      <p:font typeface="Montserrat" panose="00000500000000000000" pitchFamily="2" charset="0"/>
      <p:regular r:id="rId17"/>
      <p:bold r:id="rId18"/>
      <p:italic r:id="rId19"/>
      <p:boldItalic r:id="rId20"/>
    </p:embeddedFont>
    <p:embeddedFont>
      <p:font typeface="Poppins" panose="00000500000000000000" pitchFamily="2"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9" roundtripDataSignature="AMtx7mjFqha598ZSteIH527IVpLSe/qmB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uðrún Þóra Gunnarsdóttir - HA" initials="GÞGH" lastIdx="4" clrIdx="0">
    <p:extLst>
      <p:ext uri="{19B8F6BF-5375-455C-9EA6-DF929625EA0E}">
        <p15:presenceInfo xmlns:p15="http://schemas.microsoft.com/office/powerpoint/2012/main" userId="S::gudrunthora@unak.is::080319e9-cba8-43d0-a339-cc9a7fd4f623" providerId="AD"/>
      </p:ext>
    </p:extLst>
  </p:cmAuthor>
  <p:cmAuthor id="2" name="Íris Hrund Halldórsdóttir - HA" initials="ÍHHH" lastIdx="1" clrIdx="1">
    <p:extLst>
      <p:ext uri="{19B8F6BF-5375-455C-9EA6-DF929625EA0E}">
        <p15:presenceInfo xmlns:p15="http://schemas.microsoft.com/office/powerpoint/2012/main" userId="Íris Hrund Halldórsdóttir - H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283" autoAdjust="0"/>
  </p:normalViewPr>
  <p:slideViewPr>
    <p:cSldViewPr snapToGrid="0">
      <p:cViewPr varScale="1">
        <p:scale>
          <a:sx n="73" d="100"/>
          <a:sy n="73"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font" Target="fonts/font10.fntdata"/><Relationship Id="rId3" Type="http://schemas.openxmlformats.org/officeDocument/2006/relationships/customXml" Target="../customXml/item3.xml"/><Relationship Id="rId21" Type="http://schemas.openxmlformats.org/officeDocument/2006/relationships/font" Target="fonts/font13.fntdata"/><Relationship Id="rId63"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font" Target="fonts/font4.fntdata"/><Relationship Id="rId17" Type="http://schemas.openxmlformats.org/officeDocument/2006/relationships/font" Target="fonts/font9.fntdata"/><Relationship Id="rId59" Type="http://customschemas.google.com/relationships/presentationmetadata" Target="metadata"/><Relationship Id="rId2" Type="http://schemas.openxmlformats.org/officeDocument/2006/relationships/customXml" Target="../customXml/item2.xml"/><Relationship Id="rId16" Type="http://schemas.openxmlformats.org/officeDocument/2006/relationships/font" Target="fonts/font8.fntdata"/><Relationship Id="rId20" Type="http://schemas.openxmlformats.org/officeDocument/2006/relationships/font" Target="fonts/font12.fntdata"/><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3.fntdata"/><Relationship Id="rId24" Type="http://schemas.openxmlformats.org/officeDocument/2006/relationships/font" Target="fonts/font16.fntdata"/><Relationship Id="rId5" Type="http://schemas.openxmlformats.org/officeDocument/2006/relationships/slide" Target="slides/slide1.xml"/><Relationship Id="rId15" Type="http://schemas.openxmlformats.org/officeDocument/2006/relationships/font" Target="fonts/font7.fntdata"/><Relationship Id="rId23" Type="http://schemas.openxmlformats.org/officeDocument/2006/relationships/font" Target="fonts/font15.fntdata"/><Relationship Id="rId61" Type="http://schemas.openxmlformats.org/officeDocument/2006/relationships/presProps" Target="presProps.xml"/><Relationship Id="rId10" Type="http://schemas.openxmlformats.org/officeDocument/2006/relationships/font" Target="fonts/font2.fntdata"/><Relationship Id="rId19" Type="http://schemas.openxmlformats.org/officeDocument/2006/relationships/font" Target="fonts/font11.fntdata"/><Relationship Id="rId6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font" Target="fonts/font14.fntdata"/><Relationship Id="rId6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1" y="0"/>
            <a:ext cx="2945659" cy="498056"/>
          </a:xfrm>
          <a:prstGeom prst="rect">
            <a:avLst/>
          </a:prstGeom>
          <a:noFill/>
          <a:ln>
            <a:noFill/>
          </a:ln>
        </p:spPr>
        <p:txBody>
          <a:bodyPr spcFirstLastPara="1" wrap="square" lIns="94807" tIns="47390" rIns="94807" bIns="4739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0443" y="0"/>
            <a:ext cx="2945659" cy="498056"/>
          </a:xfrm>
          <a:prstGeom prst="rect">
            <a:avLst/>
          </a:prstGeom>
          <a:noFill/>
          <a:ln>
            <a:noFill/>
          </a:ln>
        </p:spPr>
        <p:txBody>
          <a:bodyPr spcFirstLastPara="1" wrap="square" lIns="94807" tIns="47390" rIns="94807" bIns="4739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768" y="4777194"/>
            <a:ext cx="5438140" cy="3908614"/>
          </a:xfrm>
          <a:prstGeom prst="rect">
            <a:avLst/>
          </a:prstGeom>
          <a:noFill/>
          <a:ln>
            <a:noFill/>
          </a:ln>
        </p:spPr>
        <p:txBody>
          <a:bodyPr spcFirstLastPara="1" wrap="square" lIns="94807" tIns="47390" rIns="94807" bIns="47390" anchor="t" anchorCtr="0">
            <a:noAutofit/>
          </a:bodyPr>
          <a:lstStyle>
            <a:lvl1pPr marL="457200" marR="0" lvl="0"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1" y="9428585"/>
            <a:ext cx="2945659" cy="498055"/>
          </a:xfrm>
          <a:prstGeom prst="rect">
            <a:avLst/>
          </a:prstGeom>
          <a:noFill/>
          <a:ln>
            <a:noFill/>
          </a:ln>
        </p:spPr>
        <p:txBody>
          <a:bodyPr spcFirstLastPara="1" wrap="square" lIns="94807" tIns="47390" rIns="94807" bIns="4739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0443" y="9428585"/>
            <a:ext cx="2945659" cy="498055"/>
          </a:xfrm>
          <a:prstGeom prst="rect">
            <a:avLst/>
          </a:prstGeom>
          <a:noFill/>
          <a:ln>
            <a:noFill/>
          </a:ln>
        </p:spPr>
        <p:txBody>
          <a:bodyPr spcFirstLastPara="1" wrap="square" lIns="94807" tIns="47390" rIns="94807" bIns="47390" anchor="b" anchorCtr="0">
            <a:noAutofit/>
          </a:bodyPr>
          <a:lstStyle/>
          <a:p>
            <a:pPr algn="r"/>
            <a:fld id="{00000000-1234-1234-1234-123412341234}" type="slidenum">
              <a:rPr lang="en-US" sz="1200" smtClean="0">
                <a:solidFill>
                  <a:schemeClr val="dk1"/>
                </a:solidFill>
                <a:latin typeface="Calibri"/>
                <a:ea typeface="Calibri"/>
                <a:cs typeface="Calibri"/>
                <a:sym typeface="Calibri"/>
              </a:rPr>
              <a:pPr algn="r"/>
              <a:t>‹Nº›</a:t>
            </a:fld>
            <a:endParaRPr lang="en-US" sz="12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p22: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416" name="Google Shape;1416;p22: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455" name="Google Shape;1455;p23: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541" name="Google Shape;1541;p26: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439"/>
        <p:cNvGrpSpPr/>
        <p:nvPr/>
      </p:nvGrpSpPr>
      <p:grpSpPr>
        <a:xfrm>
          <a:off x="0" y="0"/>
          <a:ext cx="0" cy="0"/>
          <a:chOff x="0" y="0"/>
          <a:chExt cx="0" cy="0"/>
        </a:xfrm>
      </p:grpSpPr>
      <p:grpSp>
        <p:nvGrpSpPr>
          <p:cNvPr id="440" name="Google Shape;440;p52"/>
          <p:cNvGrpSpPr/>
          <p:nvPr/>
        </p:nvGrpSpPr>
        <p:grpSpPr>
          <a:xfrm rot="5400000">
            <a:off x="-1566071" y="1575892"/>
            <a:ext cx="10691815" cy="7559675"/>
            <a:chOff x="-3" y="-1544"/>
            <a:chExt cx="12192003" cy="6859544"/>
          </a:xfrm>
        </p:grpSpPr>
        <p:sp>
          <p:nvSpPr>
            <p:cNvPr id="441" name="Google Shape;441;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2" name="Google Shape;442;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3" name="Google Shape;443;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44" name="Google Shape;444;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5" name="Google Shape;445;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6" name="Google Shape;446;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7" name="Google Shape;447;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8" name="Google Shape;448;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9" name="Google Shape;449;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‹Nº›</a:t>
            </a:fld>
            <a:r>
              <a:rPr lang="en-US" sz="756" b="0" i="0">
                <a:solidFill>
                  <a:srgbClr val="534B4F"/>
                </a:solidFill>
                <a:latin typeface="Arial"/>
                <a:ea typeface="Arial"/>
                <a:cs typeface="Arial"/>
                <a:sym typeface="Arial"/>
              </a:rPr>
              <a:t>￼</a:t>
            </a:r>
            <a:endParaRPr/>
          </a:p>
        </p:txBody>
      </p:sp>
      <p:pic>
        <p:nvPicPr>
          <p:cNvPr id="450" name="Google Shape;450;p52"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51" name="Google Shape;451;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474"/>
        <p:cNvGrpSpPr/>
        <p:nvPr/>
      </p:nvGrpSpPr>
      <p:grpSpPr>
        <a:xfrm>
          <a:off x="0" y="0"/>
          <a:ext cx="0" cy="0"/>
          <a:chOff x="0" y="0"/>
          <a:chExt cx="0" cy="0"/>
        </a:xfrm>
      </p:grpSpPr>
      <p:grpSp>
        <p:nvGrpSpPr>
          <p:cNvPr id="475" name="Google Shape;475;p55"/>
          <p:cNvGrpSpPr/>
          <p:nvPr/>
        </p:nvGrpSpPr>
        <p:grpSpPr>
          <a:xfrm rot="5400000">
            <a:off x="-1566071" y="1575892"/>
            <a:ext cx="10691815" cy="7559675"/>
            <a:chOff x="-3" y="-1544"/>
            <a:chExt cx="12192003" cy="6859544"/>
          </a:xfrm>
        </p:grpSpPr>
        <p:sp>
          <p:nvSpPr>
            <p:cNvPr id="476" name="Google Shape;476;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7" name="Google Shape;477;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8" name="Google Shape;478;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79" name="Google Shape;479;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80" name="Google Shape;480;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1" name="Google Shape;481;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2" name="Google Shape;482;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3" name="Google Shape;483;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4" name="Google Shape;484;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‹Nº›</a:t>
            </a:fld>
            <a:r>
              <a:rPr lang="en-US" sz="756" b="0" i="0">
                <a:solidFill>
                  <a:srgbClr val="534B4F"/>
                </a:solidFill>
                <a:latin typeface="Arial"/>
                <a:ea typeface="Arial"/>
                <a:cs typeface="Arial"/>
                <a:sym typeface="Arial"/>
              </a:rPr>
              <a:t>￼</a:t>
            </a:r>
            <a:endParaRPr/>
          </a:p>
        </p:txBody>
      </p:sp>
      <p:pic>
        <p:nvPicPr>
          <p:cNvPr id="485" name="Google Shape;485;p55"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86" name="Google Shape;486;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1_Cover Slide" userDrawn="1">
  <p:cSld name="1_Cover Slide">
    <p:spTree>
      <p:nvGrpSpPr>
        <p:cNvPr id="1" name="Shape 265"/>
        <p:cNvGrpSpPr/>
        <p:nvPr/>
      </p:nvGrpSpPr>
      <p:grpSpPr>
        <a:xfrm>
          <a:off x="0" y="0"/>
          <a:ext cx="0" cy="0"/>
          <a:chOff x="0" y="0"/>
          <a:chExt cx="0" cy="0"/>
        </a:xfrm>
      </p:grpSpPr>
      <p:sp>
        <p:nvSpPr>
          <p:cNvPr id="266" name="Google Shape;266;p51"/>
          <p:cNvSpPr/>
          <p:nvPr userDrawn="1"/>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chemeClr val="dk1"/>
              </a:solidFill>
              <a:latin typeface="Century Schoolbook"/>
              <a:ea typeface="Century Schoolbook"/>
              <a:cs typeface="Century Schoolbook"/>
              <a:sym typeface="Century Schoolbook"/>
            </a:endParaRPr>
          </a:p>
        </p:txBody>
      </p:sp>
      <p:grpSp>
        <p:nvGrpSpPr>
          <p:cNvPr id="267" name="Google Shape;267;p51"/>
          <p:cNvGrpSpPr/>
          <p:nvPr userDrawn="1"/>
        </p:nvGrpSpPr>
        <p:grpSpPr>
          <a:xfrm>
            <a:off x="-365782" y="6649016"/>
            <a:ext cx="3283975" cy="4350830"/>
            <a:chOff x="-1820104" y="3170636"/>
            <a:chExt cx="611013" cy="826752"/>
          </a:xfrm>
        </p:grpSpPr>
        <p:grpSp>
          <p:nvGrpSpPr>
            <p:cNvPr id="268" name="Google Shape;268;p51"/>
            <p:cNvGrpSpPr/>
            <p:nvPr/>
          </p:nvGrpSpPr>
          <p:grpSpPr>
            <a:xfrm>
              <a:off x="-1706961" y="3664189"/>
              <a:ext cx="488540" cy="333199"/>
              <a:chOff x="1938476" y="5009957"/>
              <a:chExt cx="697325" cy="475596"/>
            </a:xfrm>
          </p:grpSpPr>
          <p:sp>
            <p:nvSpPr>
              <p:cNvPr id="269" name="Google Shape;269;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0" name="Google Shape;270;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1" name="Google Shape;271;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2" name="Google Shape;272;p51"/>
            <p:cNvGrpSpPr/>
            <p:nvPr/>
          </p:nvGrpSpPr>
          <p:grpSpPr>
            <a:xfrm>
              <a:off x="-1820104" y="3499918"/>
              <a:ext cx="610345" cy="327212"/>
              <a:chOff x="1776980" y="4775482"/>
              <a:chExt cx="871185" cy="467051"/>
            </a:xfrm>
          </p:grpSpPr>
          <p:sp>
            <p:nvSpPr>
              <p:cNvPr id="273" name="Google Shape;273;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4" name="Google Shape;274;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5" name="Google Shape;275;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6" name="Google Shape;276;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7" name="Google Shape;277;p51"/>
            <p:cNvGrpSpPr/>
            <p:nvPr/>
          </p:nvGrpSpPr>
          <p:grpSpPr>
            <a:xfrm>
              <a:off x="-1818327" y="3170636"/>
              <a:ext cx="609236" cy="421725"/>
              <a:chOff x="1779516" y="4305477"/>
              <a:chExt cx="869601" cy="601956"/>
            </a:xfrm>
          </p:grpSpPr>
          <p:sp>
            <p:nvSpPr>
              <p:cNvPr id="278" name="Google Shape;278;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9" name="Google Shape;279;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0" name="Google Shape;280;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1" name="Google Shape;281;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2" name="Google Shape;282;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3" name="Google Shape;283;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284" name="Google Shape;284;p51"/>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9" name="Google Shape;289;p51"/>
          <p:cNvSpPr/>
          <p:nvPr userDrawn="1"/>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90" name="Google Shape;290;p51"/>
          <p:cNvSpPr txBox="1">
            <a:spLocks noGrp="1"/>
          </p:cNvSpPr>
          <p:nvPr userDrawn="1">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dirty="0"/>
          </a:p>
        </p:txBody>
      </p:sp>
      <p:sp>
        <p:nvSpPr>
          <p:cNvPr id="295" name="Google Shape;295;p51"/>
          <p:cNvSpPr txBox="1">
            <a:spLocks noGrp="1"/>
          </p:cNvSpPr>
          <p:nvPr userDrawn="1">
            <p:ph type="body" idx="7"/>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6" name="Google Shape;296;p51"/>
          <p:cNvSpPr txBox="1">
            <a:spLocks noGrp="1"/>
          </p:cNvSpPr>
          <p:nvPr userDrawn="1">
            <p:ph type="body" idx="8"/>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7" name="Google Shape;297;p51"/>
          <p:cNvSpPr>
            <a:spLocks noGrp="1"/>
          </p:cNvSpPr>
          <p:nvPr userDrawn="1">
            <p:ph type="pic" idx="9"/>
          </p:nvPr>
        </p:nvSpPr>
        <p:spPr>
          <a:xfrm>
            <a:off x="-8145" y="0"/>
            <a:ext cx="7567819" cy="2667192"/>
          </a:xfrm>
          <a:prstGeom prst="rect">
            <a:avLst/>
          </a:prstGeom>
          <a:solidFill>
            <a:srgbClr val="BFBFBF"/>
          </a:solidFill>
          <a:ln>
            <a:noFill/>
          </a:ln>
        </p:spPr>
      </p:sp>
      <p:grpSp>
        <p:nvGrpSpPr>
          <p:cNvPr id="298" name="Google Shape;298;p51"/>
          <p:cNvGrpSpPr/>
          <p:nvPr userDrawn="1"/>
        </p:nvGrpSpPr>
        <p:grpSpPr>
          <a:xfrm>
            <a:off x="4586552" y="9914793"/>
            <a:ext cx="2732358" cy="324961"/>
            <a:chOff x="463403" y="8636776"/>
            <a:chExt cx="2959811" cy="359509"/>
          </a:xfrm>
        </p:grpSpPr>
        <p:grpSp>
          <p:nvGrpSpPr>
            <p:cNvPr id="299" name="Google Shape;299;p51"/>
            <p:cNvGrpSpPr/>
            <p:nvPr/>
          </p:nvGrpSpPr>
          <p:grpSpPr>
            <a:xfrm>
              <a:off x="463403" y="8691062"/>
              <a:ext cx="986079" cy="214792"/>
              <a:chOff x="7942326" y="4900231"/>
              <a:chExt cx="744246" cy="162115"/>
            </a:xfrm>
          </p:grpSpPr>
          <p:sp>
            <p:nvSpPr>
              <p:cNvPr id="300" name="Google Shape;300;p51"/>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1" name="Google Shape;301;p51"/>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2" name="Google Shape;302;p51"/>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3" name="Google Shape;303;p51"/>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4" name="Google Shape;304;p51"/>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5" name="Google Shape;305;p51"/>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6" name="Google Shape;306;p51"/>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7" name="Google Shape;307;p51"/>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8" name="Google Shape;308;p51"/>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9" name="Google Shape;309;p51"/>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0" name="Google Shape;310;p51"/>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1" name="Google Shape;311;p51"/>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2" name="Google Shape;312;p51"/>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3" name="Google Shape;313;p51"/>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4" name="Google Shape;314;p51"/>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5" name="Google Shape;315;p51"/>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6" name="Google Shape;316;p51"/>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7" name="Google Shape;317;p51"/>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8" name="Google Shape;318;p51"/>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9" name="Google Shape;319;p51"/>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0" name="Google Shape;320;p51"/>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1" name="Google Shape;321;p51"/>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2" name="Google Shape;322;p51"/>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3" name="Google Shape;323;p51"/>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4" name="Google Shape;324;p51"/>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nvGrpSpPr>
              <p:cNvPr id="325" name="Google Shape;325;p51"/>
              <p:cNvGrpSpPr/>
              <p:nvPr/>
            </p:nvGrpSpPr>
            <p:grpSpPr>
              <a:xfrm>
                <a:off x="8206877" y="4909375"/>
                <a:ext cx="365840" cy="45339"/>
                <a:chOff x="8206877" y="4909375"/>
                <a:chExt cx="365840" cy="45339"/>
              </a:xfrm>
            </p:grpSpPr>
            <p:sp>
              <p:nvSpPr>
                <p:cNvPr id="326" name="Google Shape;326;p51"/>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7" name="Google Shape;327;p51"/>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8" name="Google Shape;328;p51"/>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9" name="Google Shape;329;p51"/>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0" name="Google Shape;330;p51"/>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1" name="Google Shape;331;p51"/>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2" name="Google Shape;332;p51"/>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3" name="Google Shape;333;p51"/>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4" name="Google Shape;334;p51"/>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5" name="Google Shape;335;p51"/>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6" name="Google Shape;336;p51"/>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7" name="Google Shape;337;p51"/>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8" name="Google Shape;338;p51"/>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9" name="Google Shape;339;p51"/>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40" name="Google Shape;340;p51"/>
              <p:cNvGrpSpPr/>
              <p:nvPr/>
            </p:nvGrpSpPr>
            <p:grpSpPr>
              <a:xfrm>
                <a:off x="8208210" y="4964049"/>
                <a:ext cx="478362" cy="44671"/>
                <a:chOff x="8208210" y="4964049"/>
                <a:chExt cx="478362" cy="44671"/>
              </a:xfrm>
            </p:grpSpPr>
            <p:sp>
              <p:nvSpPr>
                <p:cNvPr id="341" name="Google Shape;341;p51"/>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2" name="Google Shape;342;p51"/>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3" name="Google Shape;343;p51"/>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4" name="Google Shape;344;p51"/>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5" name="Google Shape;345;p51"/>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6" name="Google Shape;346;p51"/>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7" name="Google Shape;347;p51"/>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8" name="Google Shape;348;p51"/>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9" name="Google Shape;349;p51"/>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0" name="Google Shape;350;p51"/>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1" name="Google Shape;351;p51"/>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2" name="Google Shape;352;p51"/>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3" name="Google Shape;353;p51"/>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4" name="Google Shape;354;p51"/>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5" name="Google Shape;355;p51"/>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6" name="Google Shape;356;p51"/>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7" name="Google Shape;357;p51"/>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58" name="Google Shape;358;p51"/>
              <p:cNvGrpSpPr/>
              <p:nvPr/>
            </p:nvGrpSpPr>
            <p:grpSpPr>
              <a:xfrm>
                <a:off x="8206020" y="5017579"/>
                <a:ext cx="478077" cy="44767"/>
                <a:chOff x="8206020" y="5017579"/>
                <a:chExt cx="478077" cy="44767"/>
              </a:xfrm>
            </p:grpSpPr>
            <p:sp>
              <p:nvSpPr>
                <p:cNvPr id="359" name="Google Shape;359;p51"/>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0" name="Google Shape;360;p51"/>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1" name="Google Shape;361;p51"/>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2" name="Google Shape;362;p51"/>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3" name="Google Shape;363;p51"/>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4" name="Google Shape;364;p51"/>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5" name="Google Shape;365;p51"/>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6" name="Google Shape;366;p51"/>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7" name="Google Shape;367;p51"/>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8" name="Google Shape;368;p51"/>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9" name="Google Shape;369;p51"/>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0" name="Google Shape;370;p51"/>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1" name="Google Shape;371;p51"/>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2" name="Google Shape;372;p51"/>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3" name="Google Shape;373;p51"/>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4" name="Google Shape;374;p51"/>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5" name="Google Shape;375;p51"/>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6" name="Google Shape;376;p51"/>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377" name="Google Shape;377;p51"/>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378" b="0" i="0" u="none" strike="noStrike">
                  <a:solidFill>
                    <a:srgbClr val="323338"/>
                  </a:solidFill>
                  <a:latin typeface="Calibri"/>
                  <a:ea typeface="Calibri"/>
                  <a:cs typeface="Calibri"/>
                  <a:sym typeface="Calibri"/>
                </a:rPr>
                <a:t>This programme has been funded with support from the European Commission. The author is solely responsible for this publication (communication)  and the Commission accepts no responsibility for any use that may be made of the   information contained therein 2020-1-UK01-KA203-079083</a:t>
              </a:r>
              <a:endParaRPr/>
            </a:p>
          </p:txBody>
        </p:sp>
      </p:grpSp>
      <p:grpSp>
        <p:nvGrpSpPr>
          <p:cNvPr id="378" name="Google Shape;378;p51"/>
          <p:cNvGrpSpPr/>
          <p:nvPr userDrawn="1"/>
        </p:nvGrpSpPr>
        <p:grpSpPr>
          <a:xfrm>
            <a:off x="4695780" y="2930663"/>
            <a:ext cx="2152946" cy="784845"/>
            <a:chOff x="1776980" y="4305477"/>
            <a:chExt cx="3230805" cy="1202858"/>
          </a:xfrm>
        </p:grpSpPr>
        <p:grpSp>
          <p:nvGrpSpPr>
            <p:cNvPr id="379" name="Google Shape;379;p51"/>
            <p:cNvGrpSpPr/>
            <p:nvPr/>
          </p:nvGrpSpPr>
          <p:grpSpPr>
            <a:xfrm>
              <a:off x="1938476" y="5009957"/>
              <a:ext cx="697325" cy="475596"/>
              <a:chOff x="1938476" y="5009957"/>
              <a:chExt cx="697325" cy="475596"/>
            </a:xfrm>
          </p:grpSpPr>
          <p:sp>
            <p:nvSpPr>
              <p:cNvPr id="380" name="Google Shape;380;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1" name="Google Shape;381;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2" name="Google Shape;382;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3" name="Google Shape;383;p51"/>
            <p:cNvGrpSpPr/>
            <p:nvPr/>
          </p:nvGrpSpPr>
          <p:grpSpPr>
            <a:xfrm>
              <a:off x="1776980" y="4775482"/>
              <a:ext cx="871185" cy="467051"/>
              <a:chOff x="1776980" y="4775482"/>
              <a:chExt cx="871185" cy="467051"/>
            </a:xfrm>
          </p:grpSpPr>
          <p:sp>
            <p:nvSpPr>
              <p:cNvPr id="384" name="Google Shape;384;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5" name="Google Shape;385;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6" name="Google Shape;386;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7" name="Google Shape;387;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8" name="Google Shape;388;p51"/>
            <p:cNvGrpSpPr/>
            <p:nvPr/>
          </p:nvGrpSpPr>
          <p:grpSpPr>
            <a:xfrm>
              <a:off x="1779516" y="4305477"/>
              <a:ext cx="869601" cy="601956"/>
              <a:chOff x="1779516" y="4305477"/>
              <a:chExt cx="869601" cy="601956"/>
            </a:xfrm>
          </p:grpSpPr>
          <p:sp>
            <p:nvSpPr>
              <p:cNvPr id="389" name="Google Shape;389;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0" name="Google Shape;390;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1" name="Google Shape;391;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2" name="Google Shape;392;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3" name="Google Shape;393;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4" name="Google Shape;394;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95" name="Google Shape;395;p51"/>
            <p:cNvGrpSpPr/>
            <p:nvPr/>
          </p:nvGrpSpPr>
          <p:grpSpPr>
            <a:xfrm>
              <a:off x="3139872" y="4874208"/>
              <a:ext cx="1611123" cy="319912"/>
              <a:chOff x="3139872" y="4874208"/>
              <a:chExt cx="1611123" cy="319912"/>
            </a:xfrm>
          </p:grpSpPr>
          <p:sp>
            <p:nvSpPr>
              <p:cNvPr id="396" name="Google Shape;396;p51"/>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7" name="Google Shape;397;p51"/>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8" name="Google Shape;398;p51"/>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9" name="Google Shape;399;p51"/>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0" name="Google Shape;400;p51"/>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1" name="Google Shape;401;p51"/>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2" name="Google Shape;402;p51"/>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03" name="Google Shape;403;p51"/>
            <p:cNvGrpSpPr/>
            <p:nvPr/>
          </p:nvGrpSpPr>
          <p:grpSpPr>
            <a:xfrm>
              <a:off x="2804142" y="4492592"/>
              <a:ext cx="2203643" cy="429081"/>
              <a:chOff x="2804142" y="4492592"/>
              <a:chExt cx="2203643" cy="429081"/>
            </a:xfrm>
          </p:grpSpPr>
          <p:sp>
            <p:nvSpPr>
              <p:cNvPr id="404" name="Google Shape;404;p51"/>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5" name="Google Shape;405;p51"/>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6" name="Google Shape;406;p51"/>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7" name="Google Shape;407;p51"/>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8" name="Google Shape;408;p51"/>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9" name="Google Shape;409;p51"/>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0" name="Google Shape;410;p51"/>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1" name="Google Shape;411;p51"/>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2" name="Google Shape;412;p51"/>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3" name="Google Shape;413;p51"/>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14" name="Google Shape;414;p51"/>
            <p:cNvGrpSpPr/>
            <p:nvPr/>
          </p:nvGrpSpPr>
          <p:grpSpPr>
            <a:xfrm>
              <a:off x="3037156" y="5293796"/>
              <a:ext cx="1840332" cy="214539"/>
              <a:chOff x="3037156" y="5293796"/>
              <a:chExt cx="1840332" cy="214539"/>
            </a:xfrm>
          </p:grpSpPr>
          <p:sp>
            <p:nvSpPr>
              <p:cNvPr id="415" name="Google Shape;415;p51"/>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6" name="Google Shape;416;p51"/>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7" name="Google Shape;417;p51"/>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8" name="Google Shape;418;p51"/>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9" name="Google Shape;419;p51"/>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0" name="Google Shape;420;p51"/>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1" name="Google Shape;421;p51"/>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2" name="Google Shape;422;p51"/>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3" name="Google Shape;423;p51"/>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4" name="Google Shape;424;p51"/>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5" name="Google Shape;425;p51"/>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6" name="Google Shape;426;p51"/>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7" name="Google Shape;427;p51"/>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8" name="Google Shape;428;p51"/>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29" name="Google Shape;429;p51"/>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0" name="Google Shape;430;p51"/>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1" name="Google Shape;431;p51"/>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32" name="Google Shape;432;p51"/>
          <p:cNvSpPr/>
          <p:nvPr userDrawn="1"/>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3" name="Google Shape;433;p51"/>
          <p:cNvSpPr/>
          <p:nvPr userDrawn="1"/>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5" name="Google Shape;435;p51"/>
          <p:cNvSpPr/>
          <p:nvPr userDrawn="1"/>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6" name="Google Shape;436;p51"/>
          <p:cNvSpPr/>
          <p:nvPr userDrawn="1"/>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727" b="0" i="0" u="none">
                <a:solidFill>
                  <a:schemeClr val="lt1"/>
                </a:solidFill>
                <a:latin typeface="Calibri"/>
                <a:ea typeface="Calibri"/>
                <a:cs typeface="Calibri"/>
                <a:sym typeface="Calibri"/>
              </a:rPr>
              <a:t>www.</a:t>
            </a:r>
            <a:r>
              <a:rPr lang="en-US" sz="1727" b="1" i="0" u="none">
                <a:solidFill>
                  <a:schemeClr val="lt1"/>
                </a:solidFill>
                <a:latin typeface="Calibri"/>
                <a:ea typeface="Calibri"/>
                <a:cs typeface="Calibri"/>
                <a:sym typeface="Calibri"/>
              </a:rPr>
              <a:t>tourismrecovery</a:t>
            </a:r>
            <a:r>
              <a:rPr lang="en-US" sz="1727" b="0" i="0" u="none">
                <a:solidFill>
                  <a:schemeClr val="lt1"/>
                </a:solidFill>
                <a:latin typeface="Calibri"/>
                <a:ea typeface="Calibri"/>
                <a:cs typeface="Calibri"/>
                <a:sym typeface="Calibri"/>
              </a:rPr>
              <a:t>.eu</a:t>
            </a:r>
            <a:endParaRPr sz="1727" b="0" u="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453608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00" b="0" i="0" u="none" strike="noStrike" cap="none">
                <a:solidFill>
                  <a:srgbClr val="414141"/>
                </a:solidFill>
                <a:latin typeface="Avenir"/>
                <a:ea typeface="Avenir"/>
                <a:cs typeface="Avenir"/>
                <a:sym typeface="Avenir"/>
              </a:defRPr>
            </a:lvl1pPr>
            <a:lvl2pPr marL="0" marR="0" lvl="1" indent="0" algn="r" rtl="0">
              <a:spcBef>
                <a:spcPts val="0"/>
              </a:spcBef>
              <a:buNone/>
              <a:defRPr sz="700" b="0" i="0" u="none" strike="noStrike" cap="none">
                <a:solidFill>
                  <a:srgbClr val="414141"/>
                </a:solidFill>
                <a:latin typeface="Avenir"/>
                <a:ea typeface="Avenir"/>
                <a:cs typeface="Avenir"/>
                <a:sym typeface="Avenir"/>
              </a:defRPr>
            </a:lvl2pPr>
            <a:lvl3pPr marL="0" marR="0" lvl="2" indent="0" algn="r" rtl="0">
              <a:spcBef>
                <a:spcPts val="0"/>
              </a:spcBef>
              <a:buNone/>
              <a:defRPr sz="700" b="0" i="0" u="none" strike="noStrike" cap="none">
                <a:solidFill>
                  <a:srgbClr val="414141"/>
                </a:solidFill>
                <a:latin typeface="Avenir"/>
                <a:ea typeface="Avenir"/>
                <a:cs typeface="Avenir"/>
                <a:sym typeface="Avenir"/>
              </a:defRPr>
            </a:lvl3pPr>
            <a:lvl4pPr marL="0" marR="0" lvl="3" indent="0" algn="r" rtl="0">
              <a:spcBef>
                <a:spcPts val="0"/>
              </a:spcBef>
              <a:buNone/>
              <a:defRPr sz="700" b="0" i="0" u="none" strike="noStrike" cap="none">
                <a:solidFill>
                  <a:srgbClr val="414141"/>
                </a:solidFill>
                <a:latin typeface="Avenir"/>
                <a:ea typeface="Avenir"/>
                <a:cs typeface="Avenir"/>
                <a:sym typeface="Avenir"/>
              </a:defRPr>
            </a:lvl4pPr>
            <a:lvl5pPr marL="0" marR="0" lvl="4" indent="0" algn="r" rtl="0">
              <a:spcBef>
                <a:spcPts val="0"/>
              </a:spcBef>
              <a:buNone/>
              <a:defRPr sz="700" b="0" i="0" u="none" strike="noStrike" cap="none">
                <a:solidFill>
                  <a:srgbClr val="414141"/>
                </a:solidFill>
                <a:latin typeface="Avenir"/>
                <a:ea typeface="Avenir"/>
                <a:cs typeface="Avenir"/>
                <a:sym typeface="Avenir"/>
              </a:defRPr>
            </a:lvl5pPr>
            <a:lvl6pPr marL="0" marR="0" lvl="5" indent="0" algn="r" rtl="0">
              <a:spcBef>
                <a:spcPts val="0"/>
              </a:spcBef>
              <a:buNone/>
              <a:defRPr sz="700" b="0" i="0" u="none" strike="noStrike" cap="none">
                <a:solidFill>
                  <a:srgbClr val="414141"/>
                </a:solidFill>
                <a:latin typeface="Avenir"/>
                <a:ea typeface="Avenir"/>
                <a:cs typeface="Avenir"/>
                <a:sym typeface="Avenir"/>
              </a:defRPr>
            </a:lvl6pPr>
            <a:lvl7pPr marL="0" marR="0" lvl="6" indent="0" algn="r" rtl="0">
              <a:spcBef>
                <a:spcPts val="0"/>
              </a:spcBef>
              <a:buNone/>
              <a:defRPr sz="700" b="0" i="0" u="none" strike="noStrike" cap="none">
                <a:solidFill>
                  <a:srgbClr val="414141"/>
                </a:solidFill>
                <a:latin typeface="Avenir"/>
                <a:ea typeface="Avenir"/>
                <a:cs typeface="Avenir"/>
                <a:sym typeface="Avenir"/>
              </a:defRPr>
            </a:lvl7pPr>
            <a:lvl8pPr marL="0" marR="0" lvl="7" indent="0" algn="r" rtl="0">
              <a:spcBef>
                <a:spcPts val="0"/>
              </a:spcBef>
              <a:buNone/>
              <a:defRPr sz="700" b="0" i="0" u="none" strike="noStrike" cap="none">
                <a:solidFill>
                  <a:srgbClr val="414141"/>
                </a:solidFill>
                <a:latin typeface="Avenir"/>
                <a:ea typeface="Avenir"/>
                <a:cs typeface="Avenir"/>
                <a:sym typeface="Avenir"/>
              </a:defRPr>
            </a:lvl8pPr>
            <a:lvl9pPr marL="0" marR="0" lvl="8" indent="0" algn="r" rtl="0">
              <a:spcBef>
                <a:spcPts val="0"/>
              </a:spcBef>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‹Nº›</a:t>
            </a:fld>
            <a:endParaRPr/>
          </a:p>
        </p:txBody>
      </p:sp>
    </p:spTree>
  </p:cSld>
  <p:clrMap bg1="lt1" tx1="dk1" bg2="dk2" tx2="lt2" accent1="accent1" accent2="accent2" accent3="accent3" accent4="accent4" accent5="accent5" accent6="accent6" hlink="hlink" folHlink="folHlink"/>
  <p:sldLayoutIdLst>
    <p:sldLayoutId id="2147483671" r:id="rId1"/>
    <p:sldLayoutId id="2147483674" r:id="rId2"/>
    <p:sldLayoutId id="2147483675"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18" name="Google Shape;1418;p22"/>
          <p:cNvSpPr txBox="1">
            <a:spLocks noGrp="1"/>
          </p:cNvSpPr>
          <p:nvPr>
            <p:ph type="body" idx="1"/>
          </p:nvPr>
        </p:nvSpPr>
        <p:spPr>
          <a:xfrm>
            <a:off x="3801623" y="3768987"/>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s-ES" sz="1600" b="1">
                <a:solidFill>
                  <a:srgbClr val="79527B"/>
                </a:solidFill>
                <a:latin typeface="Calibri" panose="020F0502020204030204" pitchFamily="34" charset="0"/>
                <a:ea typeface="Calibri" panose="020F0502020204030204" pitchFamily="34" charset="0"/>
                <a:cs typeface="Calibri" panose="020F0502020204030204" pitchFamily="34" charset="0"/>
              </a:rPr>
              <a:t>Situación inicial</a:t>
            </a:r>
          </a:p>
        </p:txBody>
      </p:sp>
      <p:sp>
        <p:nvSpPr>
          <p:cNvPr id="1419" name="Google Shape;1419;p22"/>
          <p:cNvSpPr txBox="1">
            <a:spLocks noGrp="1"/>
          </p:cNvSpPr>
          <p:nvPr>
            <p:ph type="body" idx="2"/>
          </p:nvPr>
        </p:nvSpPr>
        <p:spPr>
          <a:xfrm>
            <a:off x="259966" y="5080045"/>
            <a:ext cx="2997218"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lang="de-DE" sz="1300" b="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endParaRPr lang="de-DE" sz="1300" b="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r>
              <a:rPr lang="es-ES" sz="1300" b="0">
                <a:latin typeface="Calibri" panose="020F0502020204030204" pitchFamily="34" charset="0"/>
                <a:ea typeface="Calibri" panose="020F0502020204030204" pitchFamily="34" charset="0"/>
                <a:cs typeface="Calibri" panose="020F0502020204030204" pitchFamily="34" charset="0"/>
              </a:rPr>
              <a:t>Tema:</a:t>
            </a:r>
          </a:p>
          <a:p>
            <a:pPr marL="0" lvl="0" indent="0" algn="l" rtl="0">
              <a:lnSpc>
                <a:spcPct val="127750"/>
              </a:lnSpc>
              <a:spcBef>
                <a:spcPts val="0"/>
              </a:spcBef>
              <a:spcAft>
                <a:spcPts val="0"/>
              </a:spcAft>
              <a:buClr>
                <a:schemeClr val="lt1"/>
              </a:buClr>
              <a:buSzPts val="1200"/>
              <a:buNone/>
            </a:pPr>
            <a:r>
              <a:rPr lang="es-ES" sz="1300" b="0">
                <a:latin typeface="Calibri" panose="020F0502020204030204" pitchFamily="34" charset="0"/>
                <a:ea typeface="Calibri" panose="020F0502020204030204" pitchFamily="34" charset="0"/>
                <a:cs typeface="Calibri" panose="020F0502020204030204" pitchFamily="34" charset="0"/>
              </a:rPr>
              <a:t>Gestión personal de crisis</a:t>
            </a:r>
          </a:p>
          <a:p>
            <a:pPr marL="0" lvl="0" indent="0" algn="l" rtl="0">
              <a:lnSpc>
                <a:spcPct val="127750"/>
              </a:lnSpc>
              <a:spcBef>
                <a:spcPts val="0"/>
              </a:spcBef>
              <a:spcAft>
                <a:spcPts val="0"/>
              </a:spcAft>
              <a:buClr>
                <a:schemeClr val="lt1"/>
              </a:buClr>
              <a:buSzPts val="1200"/>
              <a:buNone/>
            </a:pPr>
            <a:endParaRPr lang="de-DE" sz="1300" b="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r>
              <a:rPr lang="es-ES" sz="1300" b="0">
                <a:latin typeface="Calibri" panose="020F0502020204030204" pitchFamily="34" charset="0"/>
                <a:ea typeface="Calibri" panose="020F0502020204030204" pitchFamily="34" charset="0"/>
                <a:cs typeface="Calibri" panose="020F0502020204030204" pitchFamily="34" charset="0"/>
              </a:rPr>
              <a:t>Tipo de negocio: </a:t>
            </a:r>
          </a:p>
          <a:p>
            <a:pPr marL="0" lvl="0" indent="0" algn="l" rtl="0">
              <a:lnSpc>
                <a:spcPct val="127750"/>
              </a:lnSpc>
              <a:spcBef>
                <a:spcPts val="0"/>
              </a:spcBef>
              <a:spcAft>
                <a:spcPts val="0"/>
              </a:spcAft>
              <a:buClr>
                <a:schemeClr val="lt1"/>
              </a:buClr>
              <a:buSzPts val="1200"/>
              <a:buNone/>
            </a:pPr>
            <a:r>
              <a:rPr lang="es-ES" sz="1300" b="0">
                <a:latin typeface="Calibri" panose="020F0502020204030204" pitchFamily="34" charset="0"/>
                <a:ea typeface="Calibri" panose="020F0502020204030204" pitchFamily="34" charset="0"/>
                <a:cs typeface="Calibri" panose="020F0502020204030204" pitchFamily="34" charset="0"/>
              </a:rPr>
              <a:t>Diversas microempresas y pequeñas y medianas empresas turísticas.</a:t>
            </a:r>
          </a:p>
        </p:txBody>
      </p:sp>
      <p:sp>
        <p:nvSpPr>
          <p:cNvPr id="1425" name="Google Shape;1425;p22"/>
          <p:cNvSpPr txBox="1">
            <a:spLocks noGrp="1"/>
          </p:cNvSpPr>
          <p:nvPr>
            <p:ph type="body" idx="8"/>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s-ES" sz="1800"/>
              <a:t>Caso práctico</a:t>
            </a:r>
          </a:p>
        </p:txBody>
      </p:sp>
      <p:sp>
        <p:nvSpPr>
          <p:cNvPr id="39" name="Google Shape;1420;p22">
            <a:extLst>
              <a:ext uri="{FF2B5EF4-FFF2-40B4-BE49-F238E27FC236}">
                <a16:creationId xmlns:a16="http://schemas.microsoft.com/office/drawing/2014/main" id="{BAEC0FC5-0691-41EC-9965-7D6572BF1EB0}"/>
              </a:ext>
            </a:extLst>
          </p:cNvPr>
          <p:cNvSpPr txBox="1">
            <a:spLocks/>
          </p:cNvSpPr>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0000"/>
              </a:lnSpc>
              <a:spcBef>
                <a:spcPts val="2267"/>
              </a:spcBef>
              <a:spcAft>
                <a:spcPts val="0"/>
              </a:spcAft>
              <a:buClr>
                <a:schemeClr val="lt1"/>
              </a:buClr>
              <a:buSzPts val="1295"/>
              <a:buFont typeface="Arial"/>
              <a:buNone/>
              <a:defRPr sz="1295" b="0"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spcBef>
                <a:spcPts val="0"/>
              </a:spcBef>
              <a:buSzPts val="1200"/>
            </a:pPr>
            <a:r>
              <a:rPr lang="es-ES" sz="1300">
                <a:latin typeface="Calibri" panose="020F0502020204030204" pitchFamily="34" charset="0"/>
                <a:ea typeface="Calibri" panose="020F0502020204030204" pitchFamily="34" charset="0"/>
                <a:cs typeface="Calibri" panose="020F0502020204030204" pitchFamily="34" charset="0"/>
              </a:rPr>
              <a:t>Módulo: 3</a:t>
            </a:r>
          </a:p>
          <a:p>
            <a:pPr marL="0" indent="0">
              <a:spcBef>
                <a:spcPts val="0"/>
              </a:spcBef>
              <a:buSzPts val="1200"/>
            </a:pPr>
            <a:r>
              <a:rPr lang="es-ES" sz="1300">
                <a:latin typeface="Calibri" panose="020F0502020204030204" pitchFamily="34" charset="0"/>
                <a:ea typeface="Calibri" panose="020F0502020204030204" pitchFamily="34" charset="0"/>
                <a:cs typeface="Calibri" panose="020F0502020204030204" pitchFamily="34" charset="0"/>
              </a:rPr>
              <a:t>Hacer frente a las crisis</a:t>
            </a:r>
          </a:p>
        </p:txBody>
      </p:sp>
      <p:cxnSp>
        <p:nvCxnSpPr>
          <p:cNvPr id="18" name="Google Shape;1462;p23">
            <a:extLst>
              <a:ext uri="{FF2B5EF4-FFF2-40B4-BE49-F238E27FC236}">
                <a16:creationId xmlns:a16="http://schemas.microsoft.com/office/drawing/2014/main" id="{C36C11EF-65BF-4B2F-BD8E-A79F93B9040C}"/>
              </a:ext>
            </a:extLst>
          </p:cNvPr>
          <p:cNvCxnSpPr>
            <a:cxnSpLocks/>
          </p:cNvCxnSpPr>
          <p:nvPr/>
        </p:nvCxnSpPr>
        <p:spPr>
          <a:xfrm flipH="1">
            <a:off x="3820886" y="4202727"/>
            <a:ext cx="3407561"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 name="Google Shape;1544;p26">
            <a:extLst>
              <a:ext uri="{FF2B5EF4-FFF2-40B4-BE49-F238E27FC236}">
                <a16:creationId xmlns:a16="http://schemas.microsoft.com/office/drawing/2014/main" id="{08FE4C8B-71C7-4A9E-A6A3-7A469FAB1E52}"/>
              </a:ext>
            </a:extLst>
          </p:cNvPr>
          <p:cNvSpPr txBox="1">
            <a:spLocks/>
          </p:cNvSpPr>
          <p:nvPr/>
        </p:nvSpPr>
        <p:spPr>
          <a:xfrm>
            <a:off x="3733769" y="4265140"/>
            <a:ext cx="3713586" cy="476154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gn="just">
              <a:lnSpc>
                <a:spcPct val="102200"/>
              </a:lnSpc>
              <a:buClr>
                <a:srgbClr val="79527B"/>
              </a:buClr>
              <a:buSzPts val="1500"/>
            </a:pPr>
            <a:r>
              <a:rPr lang="es-ES" sz="1400" b="0">
                <a:solidFill>
                  <a:srgbClr val="534B4F"/>
                </a:solidFill>
                <a:latin typeface="Calibri" panose="020F0502020204030204" pitchFamily="34" charset="0"/>
                <a:ea typeface="Calibri" panose="020F0502020204030204" pitchFamily="34" charset="0"/>
                <a:cs typeface="Calibri" panose="020F0502020204030204" pitchFamily="34" charset="0"/>
              </a:rPr>
              <a:t>En los años 2020 y 2021, la pandemia de COVID-19 tuvo enormes repercusiones en empresas turísticas. Ya en el año 2020, los efectos fueron devastadores, con un descenso en el número de llegadas internacionales del 73 %, es decir, mil millones de llegadas menos que en 2019. </a:t>
            </a:r>
          </a:p>
          <a:p>
            <a:pPr marL="0" indent="0" algn="just">
              <a:lnSpc>
                <a:spcPct val="102200"/>
              </a:lnSpc>
              <a:buClr>
                <a:srgbClr val="79527B"/>
              </a:buClr>
              <a:buSzPts val="1500"/>
            </a:pPr>
            <a:endPar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endParaRPr>
          </a:p>
          <a:p>
            <a:pPr marL="0" indent="0" algn="just">
              <a:lnSpc>
                <a:spcPct val="102200"/>
              </a:lnSpc>
              <a:buClr>
                <a:srgbClr val="79527B"/>
              </a:buClr>
              <a:buSzPts val="1500"/>
            </a:pPr>
            <a:r>
              <a:rPr lang="es-ES" sz="1400" b="0">
                <a:solidFill>
                  <a:srgbClr val="534B4F"/>
                </a:solidFill>
                <a:latin typeface="Calibri" panose="020F0502020204030204" pitchFamily="34" charset="0"/>
                <a:ea typeface="Calibri" panose="020F0502020204030204" pitchFamily="34" charset="0"/>
                <a:cs typeface="Calibri" panose="020F0502020204030204" pitchFamily="34" charset="0"/>
              </a:rPr>
              <a:t>Los directivos y propietarios de empresas turísticas atravesaron dos años de demanda de clientes casi nula y flujo de caja muy limitado. Navegar sus empresas en esos tiempos difíciles fue un proceso exigente y agotador. Había que negociar con los propietarios del capital, los bancos, etc., así como con proveedores de todo tipo. Había que analizar todos los aspectos de la empresa para reducir al máximo los costes operativos. Además, las empresas se adaptaban continuamente a las medidas de control de enfermedades que se encontraban en constante cambio. </a:t>
            </a:r>
          </a:p>
        </p:txBody>
      </p:sp>
      <p:pic>
        <p:nvPicPr>
          <p:cNvPr id="4" name="Picture Placeholder 3" descr="A picture containing outdoor, mountain, nature, rock&#10;&#10;Description automatically generated">
            <a:extLst>
              <a:ext uri="{FF2B5EF4-FFF2-40B4-BE49-F238E27FC236}">
                <a16:creationId xmlns:a16="http://schemas.microsoft.com/office/drawing/2014/main" id="{29546CAD-0229-A7C3-9A53-03B45EC0FDFF}"/>
              </a:ext>
            </a:extLst>
          </p:cNvPr>
          <p:cNvPicPr>
            <a:picLocks noGrp="1" noChangeAspect="1"/>
          </p:cNvPicPr>
          <p:nvPr>
            <p:ph type="pic" idx="9"/>
          </p:nvPr>
        </p:nvPicPr>
        <p:blipFill>
          <a:blip r:embed="rId3"/>
          <a:srcRect t="26492" b="26492"/>
          <a:stretch>
            <a:fillRect/>
          </a:stretch>
        </p:blip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1460" name="Google Shape;1460;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s-ES" sz="1600">
                <a:latin typeface="Calibri" panose="020F0502020204030204" pitchFamily="34" charset="0"/>
                <a:ea typeface="Calibri" panose="020F0502020204030204" pitchFamily="34" charset="0"/>
                <a:cs typeface="Calibri" panose="020F0502020204030204" pitchFamily="34" charset="0"/>
              </a:rPr>
              <a:t>Fatiga acumulada, estrés mental y desesperanza</a:t>
            </a:r>
          </a:p>
        </p:txBody>
      </p:sp>
      <p:cxnSp>
        <p:nvCxnSpPr>
          <p:cNvPr id="1462" name="Google Shape;1462;p23"/>
          <p:cNvCxnSpPr>
            <a:cxnSpLocks/>
          </p:cNvCxnSpPr>
          <p:nvPr/>
        </p:nvCxnSpPr>
        <p:spPr>
          <a:xfrm flipH="1">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1463" name="Google Shape;1463;p23"/>
          <p:cNvGrpSpPr/>
          <p:nvPr/>
        </p:nvGrpSpPr>
        <p:grpSpPr>
          <a:xfrm>
            <a:off x="400633" y="8361238"/>
            <a:ext cx="476957" cy="550775"/>
            <a:chOff x="8823055" y="3850915"/>
            <a:chExt cx="751563" cy="867883"/>
          </a:xfrm>
        </p:grpSpPr>
        <p:sp>
          <p:nvSpPr>
            <p:cNvPr id="1464" name="Google Shape;1464;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5" name="Google Shape;1465;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6" name="Google Shape;1466;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7" name="Google Shape;1467;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8" name="Google Shape;1468;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9" name="Google Shape;1469;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0" name="Google Shape;1470;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1" name="Google Shape;1471;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2" name="Google Shape;1472;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992527" y="7984534"/>
            <a:ext cx="5947753" cy="146942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s-ES" sz="1400" b="0">
                <a:solidFill>
                  <a:srgbClr val="534B4F"/>
                </a:solidFill>
                <a:latin typeface="Calibri" panose="020F0502020204030204" pitchFamily="34" charset="0"/>
                <a:ea typeface="Calibri" panose="020F0502020204030204" pitchFamily="34" charset="0"/>
                <a:cs typeface="Calibri" panose="020F0502020204030204" pitchFamily="34" charset="0"/>
              </a:rPr>
              <a:t>¿Qué pueden hacer los gerentes y propietarios de pequeñas empresas turísticas en una situación así para encontrar un propósito y obtener concentración? </a:t>
            </a: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877590" y="7608496"/>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s-ES">
                <a:latin typeface="Calibri" panose="020F0502020204030204" pitchFamily="34" charset="0"/>
                <a:ea typeface="Calibri" panose="020F0502020204030204" pitchFamily="34" charset="0"/>
                <a:cs typeface="Calibri" panose="020F0502020204030204" pitchFamily="34" charset="0"/>
              </a:rPr>
              <a:t>Debate en grupo</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928041" y="8097446"/>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4" name="Google Shape;1544;p26">
            <a:extLst>
              <a:ext uri="{FF2B5EF4-FFF2-40B4-BE49-F238E27FC236}">
                <a16:creationId xmlns:a16="http://schemas.microsoft.com/office/drawing/2014/main" id="{9F5E7F73-23F5-4271-BA46-004358DF5449}"/>
              </a:ext>
            </a:extLst>
          </p:cNvPr>
          <p:cNvSpPr txBox="1">
            <a:spLocks/>
          </p:cNvSpPr>
          <p:nvPr/>
        </p:nvSpPr>
        <p:spPr>
          <a:xfrm>
            <a:off x="977601" y="1339279"/>
            <a:ext cx="5891730" cy="598917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just" rtl="0">
              <a:lnSpc>
                <a:spcPct val="100000"/>
              </a:lnSpc>
              <a:spcBef>
                <a:spcPts val="0"/>
              </a:spcBef>
              <a:spcAft>
                <a:spcPts val="0"/>
              </a:spcAft>
              <a:buClr>
                <a:srgbClr val="534B4F"/>
              </a:buClr>
              <a:buSzPts val="1079"/>
              <a:buFont typeface="Arial"/>
              <a:buNone/>
              <a:defRPr sz="1079" b="0" i="0" u="none" strike="noStrike" cap="none">
                <a:solidFill>
                  <a:srgbClr val="534B4F"/>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Clr>
                <a:srgbClr val="79527B"/>
              </a:buClr>
              <a:buSzPts val="1500"/>
            </a:pPr>
            <a:r>
              <a:rPr lang="es-ES" sz="1400" b="0">
                <a:solidFill>
                  <a:srgbClr val="534B4F"/>
                </a:solidFill>
                <a:latin typeface="Calibri" panose="020F0502020204030204" pitchFamily="34" charset="0"/>
                <a:ea typeface="Calibri" panose="020F0502020204030204" pitchFamily="34" charset="0"/>
                <a:cs typeface="Calibri" panose="020F0502020204030204" pitchFamily="34" charset="0"/>
              </a:rPr>
              <a:t>Una de las características del turismo </a:t>
            </a:r>
            <a:r>
              <a:rPr lang="es-ES" sz="1400">
                <a:latin typeface="Calibri" panose="020F0502020204030204" pitchFamily="34" charset="0"/>
                <a:ea typeface="Calibri" panose="020F0502020204030204" pitchFamily="34" charset="0"/>
                <a:cs typeface="Calibri" panose="020F0502020204030204" pitchFamily="34" charset="0"/>
              </a:rPr>
              <a:t>es el número</a:t>
            </a:r>
            <a:r>
              <a:rPr lang="es-ES" sz="1400" b="0">
                <a:solidFill>
                  <a:srgbClr val="534B4F"/>
                </a:solidFill>
                <a:latin typeface="Calibri" panose="020F0502020204030204" pitchFamily="34" charset="0"/>
                <a:ea typeface="Calibri" panose="020F0502020204030204" pitchFamily="34" charset="0"/>
                <a:cs typeface="Calibri" panose="020F0502020204030204" pitchFamily="34" charset="0"/>
              </a:rPr>
              <a:t> de pequeñas empresas y microempresas, que a menudo son de propiedad y gestión familiar. El impacto de la crisis en las pequeñas empresas suele ser más directo y personal que en las grandes compañías con grandes fondos y que son propiedad de muchos.  </a:t>
            </a:r>
          </a:p>
          <a:p>
            <a:pPr marL="0" indent="0">
              <a:lnSpc>
                <a:spcPct val="102200"/>
              </a:lnSpc>
              <a:buClr>
                <a:srgbClr val="79527B"/>
              </a:buClr>
              <a:buSzPts val="1500"/>
            </a:pPr>
            <a:r>
              <a:rPr lang="es-ES" sz="1400">
                <a:latin typeface="Calibri" panose="020F0502020204030204" pitchFamily="34" charset="0"/>
                <a:ea typeface="Calibri" panose="020F0502020204030204" pitchFamily="34" charset="0"/>
                <a:cs typeface="Calibri" panose="020F0502020204030204" pitchFamily="34" charset="0"/>
              </a:rPr>
              <a:t>Las entrevistas realizadas a propietarios y gerentes de pequeñas empresas turísticas en Islandia durante la crisis del COVID-19 revelaron que muchos de ellos sentían estrés, ansiedad y desesperanza.  </a:t>
            </a:r>
          </a:p>
          <a:p>
            <a:pPr marL="0" indent="0">
              <a:lnSpc>
                <a:spcPct val="102200"/>
              </a:lnSpc>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s-ES" sz="1400">
                <a:latin typeface="Calibri" panose="020F0502020204030204" pitchFamily="34" charset="0"/>
                <a:ea typeface="Calibri" panose="020F0502020204030204" pitchFamily="34" charset="0"/>
                <a:cs typeface="Calibri" panose="020F0502020204030204" pitchFamily="34" charset="0"/>
              </a:rPr>
              <a:t>Experimentaron la gran y constante incertidumbre que acompañó a la crisis. Incertidumbre sobre su propio futuro, incertidumbre sobre el avance de la empresa, incertidumbre sobre el futuro de la industria turística, etc. ¿Querrá la gente viajar o no en un futuro próximo?</a:t>
            </a:r>
          </a:p>
          <a:p>
            <a:pPr marL="0" indent="0">
              <a:lnSpc>
                <a:spcPct val="102200"/>
              </a:lnSpc>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s-ES" sz="1400">
                <a:latin typeface="Calibri" panose="020F0502020204030204" pitchFamily="34" charset="0"/>
                <a:ea typeface="Calibri" panose="020F0502020204030204" pitchFamily="34" charset="0"/>
                <a:cs typeface="Calibri" panose="020F0502020204030204" pitchFamily="34" charset="0"/>
              </a:rPr>
              <a:t>En el verano de 2021, las fronteras comenzaron a abrirse y cada vez más personas pudieron volver a viajar. Debido a las dificultades para contratar empleados, los propietarios y el personal de trabajo tuvieron que operar más deprisa. La pesada carga de trabajo era difícil de manejar para muchos, y sentían que se adentraban a la temporada ya agostados debido a la lucha constante por mantener la empresa a flote durante la crisis. </a:t>
            </a:r>
          </a:p>
          <a:p>
            <a:pPr marL="0" indent="0">
              <a:lnSpc>
                <a:spcPct val="102200"/>
              </a:lnSpc>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s-ES" sz="1400">
                <a:latin typeface="Calibri" panose="020F0502020204030204" pitchFamily="34" charset="0"/>
                <a:ea typeface="Calibri" panose="020F0502020204030204" pitchFamily="34" charset="0"/>
                <a:cs typeface="Calibri" panose="020F0502020204030204" pitchFamily="34" charset="0"/>
              </a:rPr>
              <a:t>Los propietarios hablaron de las dificultades de seguir hacia adelante</a:t>
            </a:r>
            <a:r>
              <a:rPr lang="es-ES" sz="1400">
                <a:solidFill>
                  <a:srgbClr val="FF0000"/>
                </a:solidFill>
                <a:latin typeface="Calibri" panose="020F0502020204030204" pitchFamily="34" charset="0"/>
                <a:ea typeface="Calibri" panose="020F0502020204030204" pitchFamily="34" charset="0"/>
                <a:cs typeface="Calibri" panose="020F0502020204030204" pitchFamily="34" charset="0"/>
              </a:rPr>
              <a:t> </a:t>
            </a:r>
            <a:r>
              <a:rPr lang="es-ES" sz="1400">
                <a:latin typeface="Calibri" panose="020F0502020204030204" pitchFamily="34" charset="0"/>
                <a:ea typeface="Calibri" panose="020F0502020204030204" pitchFamily="34" charset="0"/>
                <a:cs typeface="Calibri" panose="020F0502020204030204" pitchFamily="34" charset="0"/>
              </a:rPr>
              <a:t>y de las dificultades para aprovechar el tiempo "tranquilo" para la empresa. Aunque sabían que deberían haber aprovechado el tiempo de inactividad de forma eficiente, les resultaba difícil encontrar un propósito y concentrarse cuando se continuamente enfrentaban  a incertidumbre y a un entorno empresarial exigente.</a:t>
            </a:r>
          </a:p>
          <a:p>
            <a:pPr marL="0" indent="0">
              <a:lnSpc>
                <a:spcPct val="102200"/>
              </a:lnSpc>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endParaRPr lang="en-US" sz="12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3" name="Google Shape;1543;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s-ES" sz="1600">
                <a:latin typeface="Calibri" panose="020F0502020204030204" pitchFamily="34" charset="0"/>
                <a:ea typeface="Calibri" panose="020F0502020204030204" pitchFamily="34" charset="0"/>
                <a:cs typeface="Calibri" panose="020F0502020204030204" pitchFamily="34" charset="0"/>
              </a:rPr>
              <a:t>Enfoque</a:t>
            </a:r>
          </a:p>
        </p:txBody>
      </p:sp>
      <p:sp>
        <p:nvSpPr>
          <p:cNvPr id="1544" name="Google Shape;1544;p26"/>
          <p:cNvSpPr txBox="1">
            <a:spLocks noGrp="1"/>
          </p:cNvSpPr>
          <p:nvPr>
            <p:ph type="body" idx="2"/>
          </p:nvPr>
        </p:nvSpPr>
        <p:spPr>
          <a:xfrm>
            <a:off x="1007582" y="1468031"/>
            <a:ext cx="5866788" cy="8578420"/>
          </a:xfrm>
          <a:prstGeom prst="rect">
            <a:avLst/>
          </a:prstGeom>
          <a:noFill/>
          <a:ln>
            <a:noFill/>
          </a:ln>
        </p:spPr>
        <p:txBody>
          <a:bodyPr spcFirstLastPara="1" wrap="square" lIns="91425" tIns="45700" rIns="91425" bIns="45700" anchor="t" anchorCtr="0">
            <a:noAutofit/>
          </a:bodyPr>
          <a:lstStyle/>
          <a:p>
            <a:pPr marL="0" lvl="0" indent="0" rtl="0">
              <a:lnSpc>
                <a:spcPct val="102200"/>
              </a:lnSpc>
              <a:spcBef>
                <a:spcPts val="0"/>
              </a:spcBef>
              <a:spcAft>
                <a:spcPts val="0"/>
              </a:spcAft>
              <a:buClr>
                <a:srgbClr val="79527B"/>
              </a:buClr>
              <a:buSzPts val="1500"/>
              <a:buNone/>
            </a:pPr>
            <a:endParaRPr lang="en-GB" sz="1400"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s-ES" sz="1400">
                <a:latin typeface="Calibri" panose="020F0502020204030204" pitchFamily="34" charset="0"/>
                <a:ea typeface="Calibri" panose="020F0502020204030204" pitchFamily="34" charset="0"/>
                <a:cs typeface="Calibri" panose="020F0502020204030204" pitchFamily="34" charset="0"/>
              </a:rPr>
              <a:t>Cuando se afrontan situaciones difíciles, es muy importante conocer los recursos disponibles, ya sean familiares, amigos o compañeros. Es importante utilizar todos los recursos disponibles. </a:t>
            </a:r>
          </a:p>
          <a:p>
            <a:pPr marL="0" lvl="0" indent="0" rtl="0">
              <a:lnSpc>
                <a:spcPct val="102200"/>
              </a:lnSpc>
              <a:spcBef>
                <a:spcPts val="0"/>
              </a:spcBef>
              <a:spcAft>
                <a:spcPts val="0"/>
              </a:spcAft>
              <a:buClr>
                <a:srgbClr val="79527B"/>
              </a:buClr>
              <a:buSzPts val="1500"/>
              <a:buNone/>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s-ES" sz="1600" b="1">
                <a:solidFill>
                  <a:srgbClr val="79527B"/>
                </a:solidFill>
                <a:latin typeface="Calibri" panose="020F0502020204030204" pitchFamily="34" charset="0"/>
                <a:ea typeface="Calibri" panose="020F0502020204030204" pitchFamily="34" charset="0"/>
                <a:cs typeface="Calibri" panose="020F0502020204030204" pitchFamily="34" charset="0"/>
              </a:rPr>
              <a:t>Continuar con la rutina normal y buscar compañía positiva</a:t>
            </a:r>
          </a:p>
          <a:p>
            <a:pPr marL="0" lvl="0" indent="0" rtl="0">
              <a:lnSpc>
                <a:spcPct val="102200"/>
              </a:lnSpc>
              <a:spcBef>
                <a:spcPts val="0"/>
              </a:spcBef>
              <a:spcAft>
                <a:spcPts val="0"/>
              </a:spcAft>
              <a:buClr>
                <a:srgbClr val="79527B"/>
              </a:buClr>
              <a:buSzPts val="1500"/>
              <a:buNone/>
            </a:pPr>
            <a:r>
              <a:rPr lang="es-ES" sz="1400">
                <a:latin typeface="Calibri" panose="020F0502020204030204" pitchFamily="34" charset="0"/>
                <a:ea typeface="Calibri" panose="020F0502020204030204" pitchFamily="34" charset="0"/>
                <a:cs typeface="Calibri" panose="020F0502020204030204" pitchFamily="34" charset="0"/>
              </a:rPr>
              <a:t>Los encuestados subrayaron la importancia de intentar mantener la rutina normal en la medida de lo posible. El no detenerse y sentir lástima de uno mismo. La importancia de dormir bien por la noche y hacer ejercicio.</a:t>
            </a: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s-ES" sz="1600" b="1">
                <a:solidFill>
                  <a:srgbClr val="79527B"/>
                </a:solidFill>
                <a:latin typeface="Calibri" panose="020F0502020204030204" pitchFamily="34" charset="0"/>
                <a:ea typeface="Calibri" panose="020F0502020204030204" pitchFamily="34" charset="0"/>
                <a:cs typeface="Calibri" panose="020F0502020204030204" pitchFamily="34" charset="0"/>
              </a:rPr>
              <a:t>La familia y los amigos pueden ser una importante fuente de esperanza</a:t>
            </a:r>
          </a:p>
          <a:p>
            <a:pPr marL="0" indent="0">
              <a:lnSpc>
                <a:spcPct val="102200"/>
              </a:lnSpc>
              <a:buClr>
                <a:srgbClr val="79527B"/>
              </a:buClr>
              <a:buSzPts val="1500"/>
            </a:pPr>
            <a:r>
              <a:rPr lang="es-ES" sz="1400">
                <a:latin typeface="Calibri" panose="020F0502020204030204" pitchFamily="34" charset="0"/>
                <a:ea typeface="Calibri" panose="020F0502020204030204" pitchFamily="34" charset="0"/>
                <a:cs typeface="Calibri" panose="020F0502020204030204" pitchFamily="34" charset="0"/>
              </a:rPr>
              <a:t>Mantener una buena relación con la familia y los amigos puede ser una parte importante para sobrellevar la situación. Muchos de los entrevistados agradecieron la posibilidad de poder expresar sus preocupaciones a sus amigos y familiares, que, según dijeron, eran una importante fuente de esperanza y apoyo.</a:t>
            </a:r>
          </a:p>
          <a:p>
            <a:pPr marL="0" indent="0">
              <a:lnSpc>
                <a:spcPct val="102200"/>
              </a:lnSpc>
              <a:buClr>
                <a:srgbClr val="79527B"/>
              </a:buClr>
              <a:buSzPts val="1500"/>
            </a:pPr>
            <a:endPar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s-ES" sz="1600" b="1">
                <a:solidFill>
                  <a:srgbClr val="79527B"/>
                </a:solidFill>
                <a:latin typeface="Calibri" panose="020F0502020204030204" pitchFamily="34" charset="0"/>
                <a:ea typeface="Calibri" panose="020F0502020204030204" pitchFamily="34" charset="0"/>
                <a:cs typeface="Calibri" panose="020F0502020204030204" pitchFamily="34" charset="0"/>
              </a:rPr>
              <a:t>Buscar ayuda profesional</a:t>
            </a:r>
          </a:p>
          <a:p>
            <a:pPr marL="0" indent="0">
              <a:lnSpc>
                <a:spcPct val="102200"/>
              </a:lnSpc>
              <a:buClr>
                <a:srgbClr val="79527B"/>
              </a:buClr>
              <a:buSzPts val="1500"/>
            </a:pPr>
            <a:r>
              <a:rPr lang="es-ES" sz="1400">
                <a:latin typeface="Calibri" panose="020F0502020204030204" pitchFamily="34" charset="0"/>
                <a:ea typeface="Calibri" panose="020F0502020204030204" pitchFamily="34" charset="0"/>
                <a:cs typeface="Calibri" panose="020F0502020204030204" pitchFamily="34" charset="0"/>
              </a:rPr>
              <a:t>Algunos también subrayaron que una entrevista con un psicólogo podría ser una ayuda importante para manejar el estrés y la constante incertidumbre. </a:t>
            </a:r>
          </a:p>
          <a:p>
            <a:pPr marL="0" indent="0">
              <a:lnSpc>
                <a:spcPct val="102200"/>
              </a:lnSpc>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r>
              <a:rPr lang="es-ES" sz="1600" b="1">
                <a:solidFill>
                  <a:srgbClr val="79527B"/>
                </a:solidFill>
                <a:latin typeface="Calibri" panose="020F0502020204030204" pitchFamily="34" charset="0"/>
                <a:ea typeface="Calibri" panose="020F0502020204030204" pitchFamily="34" charset="0"/>
                <a:cs typeface="Calibri" panose="020F0502020204030204" pitchFamily="34" charset="0"/>
              </a:rPr>
              <a:t>Redes verticales y colaboración formal entre agrupaciones</a:t>
            </a:r>
          </a:p>
          <a:p>
            <a:pPr marL="0" lvl="0" indent="0" rtl="0">
              <a:lnSpc>
                <a:spcPct val="102200"/>
              </a:lnSpc>
              <a:spcBef>
                <a:spcPts val="0"/>
              </a:spcBef>
              <a:spcAft>
                <a:spcPts val="0"/>
              </a:spcAft>
              <a:buClr>
                <a:srgbClr val="79527B"/>
              </a:buClr>
              <a:buSzPts val="1500"/>
              <a:buNone/>
            </a:pPr>
            <a:r>
              <a:rPr lang="es-ES" sz="1400">
                <a:latin typeface="Calibri" panose="020F0502020204030204" pitchFamily="34" charset="0"/>
                <a:ea typeface="Calibri" panose="020F0502020204030204" pitchFamily="34" charset="0"/>
                <a:cs typeface="Calibri" panose="020F0502020204030204" pitchFamily="34" charset="0"/>
              </a:rPr>
              <a:t>Se consideró importante la cooperación vertical y la conversación con los propietarios de otras empresas turísticas del sector. Los entrevistados expresaron una mayor necesidad de solidaridad y cooperación para hacer frente a una amenaza común. Se consideró muy importante poder conocer a otras personas en la misma situación y mantener una comunicación constructiva y compartir experiencias. </a:t>
            </a: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r>
              <a:rPr lang="es-ES" sz="1400">
                <a:latin typeface="Calibri" panose="020F0502020204030204" pitchFamily="34" charset="0"/>
                <a:ea typeface="Calibri" panose="020F0502020204030204" pitchFamily="34" charset="0"/>
                <a:cs typeface="Calibri" panose="020F0502020204030204" pitchFamily="34" charset="0"/>
              </a:rPr>
              <a:t>Esta cooperación y esta conversación solían tener lugar a través de un foro de carácter formal, algún tipo de cooperación, asociaciones de turismo, grupos de interés, etc. </a:t>
            </a: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p:txBody>
      </p:sp>
      <p:cxnSp>
        <p:nvCxnSpPr>
          <p:cNvPr id="1547" name="Google Shape;1547;p26"/>
          <p:cNvCxnSpPr>
            <a:cxnSpLocks/>
          </p:cNvCxnSpPr>
          <p:nvPr/>
        </p:nvCxnSpPr>
        <p:spPr>
          <a:xfrm flipH="1">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Tree>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6A37133310BB4CA9AC5A5DEF93509A" ma:contentTypeVersion="4" ma:contentTypeDescription="Create a new document." ma:contentTypeScope="" ma:versionID="0a7eda1b2099618bad4c261025d30ae7">
  <xsd:schema xmlns:xsd="http://www.w3.org/2001/XMLSchema" xmlns:xs="http://www.w3.org/2001/XMLSchema" xmlns:p="http://schemas.microsoft.com/office/2006/metadata/properties" xmlns:ns2="00645bbc-0ffd-4d17-83af-50f7d648f972" targetNamespace="http://schemas.microsoft.com/office/2006/metadata/properties" ma:root="true" ma:fieldsID="960423f9cd0352a9d5062b5d38ac437d" ns2:_="">
    <xsd:import namespace="00645bbc-0ffd-4d17-83af-50f7d648f97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0645bbc-0ffd-4d17-83af-50f7d648f9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D80EEC0-7721-46FC-B1F7-986BC0AA07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0645bbc-0ffd-4d17-83af-50f7d648f9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A560EB4-E746-4921-BF88-BD1A598C2167}">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FF9428F3-C9B7-40BB-861D-482386FEE6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756</Words>
  <Application>Microsoft Office PowerPoint</Application>
  <PresentationFormat>Personalizado</PresentationFormat>
  <Paragraphs>46</Paragraphs>
  <Slides>3</Slides>
  <Notes>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vt:i4>
      </vt:variant>
    </vt:vector>
  </HeadingPairs>
  <TitlesOfParts>
    <vt:vector size="10" baseType="lpstr">
      <vt:lpstr>Arial</vt:lpstr>
      <vt:lpstr>Calibri</vt:lpstr>
      <vt:lpstr>Montserrat</vt:lpstr>
      <vt:lpstr>Century Schoolbook</vt:lpstr>
      <vt:lpstr>Poppins</vt:lpstr>
      <vt:lpstr>Avenir</vt:lpstr>
      <vt:lpstr>Office Theme</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Emmanuel Soriano</cp:lastModifiedBy>
  <cp:revision>40</cp:revision>
  <cp:lastPrinted>2022-06-27T11:27:31Z</cp:lastPrinted>
  <dcterms:created xsi:type="dcterms:W3CDTF">2021-06-15T11:45:52Z</dcterms:created>
  <dcterms:modified xsi:type="dcterms:W3CDTF">2023-05-24T12:08:26Z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0x010100F96A37133310BB4CA9AC5A5DEF93509A</vt:lpwstr>
  </property>
</Properties>
</file>