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77" r:id="rId2"/>
    <p:sldId id="278" r:id="rId3"/>
    <p:sldId id="281" r:id="rId4"/>
    <p:sldId id="282"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8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‹Nº›</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‹Nº›</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520575"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s-ES" sz="1511" b="1">
                <a:solidFill>
                  <a:srgbClr val="79527B"/>
                </a:solidFill>
              </a:rPr>
              <a:t>Situación inicial</a:t>
            </a:r>
          </a:p>
        </p:txBody>
      </p:sp>
      <p:sp>
        <p:nvSpPr>
          <p:cNvPr id="1419" name="Google Shape;1419;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es-ES"/>
              <a:t>Tema:</a:t>
            </a:r>
          </a:p>
          <a:p>
            <a:pPr marL="0" lvl="0" indent="0" algn="l" rtl="0">
              <a:lnSpc>
                <a:spcPct val="127750"/>
              </a:lnSpc>
              <a:spcBef>
                <a:spcPts val="0"/>
              </a:spcBef>
              <a:spcAft>
                <a:spcPts val="0"/>
              </a:spcAft>
              <a:buClr>
                <a:schemeClr val="lt1"/>
              </a:buClr>
              <a:buSzPts val="1200"/>
              <a:buNone/>
            </a:pPr>
            <a:r>
              <a:rPr lang="es-ES"/>
              <a:t>Superar una crisis de liquidez</a:t>
            </a:r>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es-ES"/>
              <a:t>Tipo de negocio: </a:t>
            </a:r>
          </a:p>
          <a:p>
            <a:pPr marL="0" lvl="0" indent="0" algn="l" rtl="0">
              <a:lnSpc>
                <a:spcPct val="127750"/>
              </a:lnSpc>
              <a:spcBef>
                <a:spcPts val="0"/>
              </a:spcBef>
              <a:spcAft>
                <a:spcPts val="0"/>
              </a:spcAft>
              <a:buClr>
                <a:schemeClr val="lt1"/>
              </a:buClr>
              <a:buSzPts val="1200"/>
              <a:buNone/>
            </a:pPr>
            <a:r>
              <a:rPr lang="es-ES"/>
              <a:t>Hotel</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s-ES" sz="1600"/>
              <a:t>Caso práctico</a:t>
            </a:r>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s-ES" b="1"/>
              <a:t>Módulo: 4</a:t>
            </a:r>
          </a:p>
          <a:p>
            <a:pPr marL="0" indent="0">
              <a:spcBef>
                <a:spcPts val="0"/>
              </a:spcBef>
              <a:buSzPts val="1200"/>
            </a:pPr>
            <a:r>
              <a:rPr lang="es-ES" b="1"/>
              <a:t>Crisis de liquidez y gestión de la liquidez</a:t>
            </a:r>
          </a:p>
          <a:p>
            <a:pPr marL="0" indent="0">
              <a:spcBef>
                <a:spcPts val="0"/>
              </a:spcBef>
              <a:buSzPts val="1200"/>
            </a:pPr>
            <a:endParaRPr lang="en-US" b="1" dirty="0"/>
          </a:p>
        </p:txBody>
      </p:sp>
      <p:pic>
        <p:nvPicPr>
          <p:cNvPr id="11" name="Bildplatzhalter 10">
            <a:extLst>
              <a:ext uri="{FF2B5EF4-FFF2-40B4-BE49-F238E27FC236}">
                <a16:creationId xmlns:a16="http://schemas.microsoft.com/office/drawing/2014/main" id="{EBACC2B9-31CB-4886-B992-6FF248F622CD}"/>
              </a:ext>
            </a:extLst>
          </p:cNvPr>
          <p:cNvPicPr>
            <a:picLocks noGrp="1" noChangeAspect="1"/>
          </p:cNvPicPr>
          <p:nvPr>
            <p:ph type="pic" idx="9"/>
          </p:nvPr>
        </p:nvPicPr>
        <p:blipFill>
          <a:blip r:embed="rId3"/>
          <a:srcRect t="23581" b="23581"/>
          <a:stretch>
            <a:fillRect/>
          </a:stretch>
        </p:blipFill>
        <p:spPr/>
      </p:pic>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4504732"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481662" y="5136317"/>
            <a:ext cx="2736261" cy="323883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s-ES" sz="1200" b="0">
                <a:solidFill>
                  <a:srgbClr val="534B4F"/>
                </a:solidFill>
              </a:rPr>
              <a:t>El Sr. K. dirige desde hace varios años un pequeño hotel familiar en las montañas de Harz, en el centro de Alemania, una región muy popular para hacer excursiones. De hecho, pudo amortiguar bien el impacto de la pandemia de COVID en su negocio: en los últimos años había acumulado un pequeño colchón de riesgo privado que le había permitido no sólo sobrevivir al cierre del hotel debido al confinamiento durante la pandemia, sino incluso aprovechar el cierre para realizar algunas renovaciones en la casa y las habitaciones. La ayuda estatal también le apoyó en esto.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a:t>Retos y problemas especiales a los que se enfrenta la empresa</a:t>
            </a: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338188" y="5737216"/>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28041" y="596690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200" b="0">
                <a:solidFill>
                  <a:srgbClr val="534B4F"/>
                </a:solidFill>
              </a:rPr>
              <a:t>¿Cómo puede aplicarse la planificación de la liquidez en un hotel? ¿Cuáles son los retos específicos?</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940735" y="5391412"/>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a:t>Debate en grupo</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5818067"/>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s-ES" sz="1200"/>
              <a:t>Pero sus reservas ya están bastante agotadas. El negocio aún no ha repuntado como esperaba y el Sr. K. teme necesitar un préstamo. Es la primera vez en su carrera que necesitará un préstamo. El Sr. K llama a su banco. No tiene una persona de contacto fija en su banco y tiene que indagar. Consigue una cita para una charla preliminar. En esta reunión preliminar, su asesor bancario le explica que primero tiene que presentar una serie de documentos. Entre ellos se incluyen los datos contables de los últimos años, un plan de negocio y, en particular, un plan de liquidez bien fundamentado de al menos 12 meses para determinar las necesidades de liquidez. Además, tiene que preparar las garantías que puede aportar al banco. </a:t>
            </a:r>
          </a:p>
          <a:p>
            <a:pPr marL="0" indent="0">
              <a:lnSpc>
                <a:spcPct val="102200"/>
              </a:lnSpc>
              <a:buClr>
                <a:srgbClr val="79527B"/>
              </a:buClr>
              <a:buSzPts val="1500"/>
            </a:pPr>
            <a:endParaRPr lang="en-US" sz="1200" dirty="0"/>
          </a:p>
          <a:p>
            <a:pPr marL="0" indent="0">
              <a:lnSpc>
                <a:spcPct val="102200"/>
              </a:lnSpc>
              <a:buClr>
                <a:srgbClr val="79527B"/>
              </a:buClr>
              <a:buSzPts val="1500"/>
            </a:pPr>
            <a:r>
              <a:rPr lang="es-ES" sz="1200"/>
              <a:t>El Sr. K. se sorprende. Esperaba obtener el préstamo sin grandes dificultades. Al fin y al cabo, es cliente desde hace años y nunca había pedido nada. No sabe cómo hacer un plan de liquidez. </a:t>
            </a:r>
          </a:p>
          <a:p>
            <a:pPr marL="0" indent="0">
              <a:lnSpc>
                <a:spcPct val="102200"/>
              </a:lnSpc>
              <a:buClr>
                <a:srgbClr val="79527B"/>
              </a:buClr>
              <a:buSzPts val="1500"/>
            </a:pPr>
            <a:endParaRPr lang="en-US" sz="1200" dirty="0"/>
          </a:p>
          <a:p>
            <a:pPr marL="0" indent="0">
              <a:lnSpc>
                <a:spcPct val="102200"/>
              </a:lnSpc>
              <a:buClr>
                <a:srgbClr val="79527B"/>
              </a:buClr>
              <a:buSzPts val="1500"/>
            </a:pPr>
            <a:r>
              <a:rPr lang="es-ES" sz="1200"/>
              <a:t>Llama por teléfono a un contacto en la asociación de hostelería que le recomienda al asesor C.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a:t>Enfoque</a:t>
            </a:r>
          </a:p>
        </p:txBody>
      </p:sp>
      <p:sp>
        <p:nvSpPr>
          <p:cNvPr id="1544" name="Google Shape;1544;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s-ES" sz="1200"/>
              <a:t>El consultor C., especializado en hostelería, llega al día siguiente y analiza la situación con el Sr. K.. Primero, le explica en principio que en la planificación de la liquidez todas las entradas y salidas de efectivo se planifican para un determinado periodo de tiempo, en función de cuándo se ingresa o se abona el dinero, y no cuándo se contabiliza como en la cuenta de pérdidas y ganancias. En otras palabras, hay que tener en cuenta las fechas de vencimiento.</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s-ES" sz="1200"/>
              <a:t>Básicamente, se distinguen distintos tipos de planificación de la liquidez. La planificación de la liquidez a corto plazo, que prevé un avance concreto de la evolución de la liquidez (normalmente semanal) sobre la base de operaciones comerciales concretas, y la planificación de la liquidez a medio y largo plazo, que suele prepararse cada mes y prevé la evolución de la liquidez sobre la base de supuestos más generales y que, idealmente, puede derivarse directamente del plan de negocio basado en la denominada planificación empresarial integrada.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s-ES" sz="1200"/>
              <a:t>El reto del sector hotelero es, en primer lugar, calcular los ingresos con la mayor precisión posible. Esto es especialmente difícil en este sector porque a menudo no hay contratos a largo plazo e incluso, independientemente de acontecimientos como la pandemia, muchos factores no influenciables e impredecibles (como el clima) tienen una gran influencia en la ocupación y, por tanto, en la planificación de la liquidez.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s-ES" sz="1200"/>
              <a:t>Por ello, el asesor C. recomienda utilizar y analizar los datos contables de los últimos 2-3 años anteriores a la pandemia.</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s-ES" sz="1200"/>
              <a:t>Aplique detalladamente los siguientes pasos:</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pPr>
            <a:r>
              <a:rPr lang="es-ES" sz="1200"/>
              <a:t>1. A partir de los ingresos medios de los últimos años, determine una estacionalización. La estacionalización refleja qué parte de la facturación anual se generó en cada mes.</a:t>
            </a:r>
          </a:p>
          <a:p>
            <a:pPr marL="228600" lvl="0" rtl="0">
              <a:lnSpc>
                <a:spcPct val="102200"/>
              </a:lnSpc>
              <a:spcBef>
                <a:spcPts val="0"/>
              </a:spcBef>
              <a:spcAft>
                <a:spcPts val="0"/>
              </a:spcAft>
              <a:buClr>
                <a:srgbClr val="79527B"/>
              </a:buClr>
              <a:buSzPts val="1500"/>
              <a:buAutoNum type="arabicPeriod"/>
            </a:pPr>
            <a:endParaRPr lang="en-US" sz="1200" dirty="0"/>
          </a:p>
          <a:p>
            <a:pPr marL="0" lvl="0" indent="0" rtl="0">
              <a:lnSpc>
                <a:spcPct val="102200"/>
              </a:lnSpc>
              <a:spcBef>
                <a:spcPts val="0"/>
              </a:spcBef>
              <a:spcAft>
                <a:spcPts val="0"/>
              </a:spcAft>
              <a:buClr>
                <a:srgbClr val="79527B"/>
              </a:buClr>
              <a:buSzPts val="1500"/>
              <a:buNone/>
            </a:pPr>
            <a:r>
              <a:rPr lang="es-ES" sz="1200"/>
              <a:t>2. Basándose en una encuesta realizada entre hoteleros por la Asociación de Hostelería y Restauración, se calcula que el volumen de negocio este año será unos 10 menos que en el último año antes de la pandemia.</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s-ES" sz="1200"/>
              <a:t>3. Se toma la facturación media total de los 2 años anteriores a la pandemia, se resta un 10% y se distribuye la facturación en función de la estacionalización determinada.</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s-ES" sz="1200"/>
              <a:t>4. Se determina la relación media entre ingresos en efectivo, plataformas de reserva y proveedores de servicios de pago. Esto es importante porque los depósitos se realizan a tipos diferentes. Mientras que los pagos en efectivo se cobran inmediatamente, los proveedores de servicios de pago solo pagan a los 14 días y la plataforma de reservas con la que colabora el Sr. K. incluso paga a los 30 días. </a:t>
            </a:r>
          </a:p>
          <a:p>
            <a:pPr marL="0" lvl="0" indent="0" rtl="0">
              <a:lnSpc>
                <a:spcPct val="102200"/>
              </a:lnSpc>
              <a:spcBef>
                <a:spcPts val="0"/>
              </a:spcBef>
              <a:spcAft>
                <a:spcPts val="0"/>
              </a:spcAft>
              <a:buClr>
                <a:srgbClr val="79527B"/>
              </a:buClr>
              <a:buSzPts val="1500"/>
              <a:buNone/>
            </a:pPr>
            <a:r>
              <a:rPr lang="es-ES" sz="1200"/>
              <a:t>El resultado es, en primer lugar, un plan de depósito mensual.</a:t>
            </a:r>
          </a:p>
          <a:p>
            <a:pPr marL="0" lvl="0" indent="0" rtl="0">
              <a:lnSpc>
                <a:spcPct val="102200"/>
              </a:lnSpc>
              <a:spcBef>
                <a:spcPts val="0"/>
              </a:spcBef>
              <a:spcAft>
                <a:spcPts val="0"/>
              </a:spcAft>
              <a:buClr>
                <a:srgbClr val="79527B"/>
              </a:buClr>
              <a:buSzPts val="1500"/>
              <a:buNone/>
            </a:pPr>
            <a:endParaRPr lang="en-US" sz="1200" dirty="0"/>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s-ES" sz="1100" dirty="0"/>
              <a:t>A continuación se analizan los costes. </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1100" dirty="0"/>
              <a:t>Para ello, el asesor C. pide primero al Sr. K. que enumere todas las denominadas obligaciones continuadas. Son contratos de larga duración que implican pagos (y contraprestaciones) regulares. Se trata, por ejemplo, de pólizas de seguros, contratos de arrendamiento, contratos con proveedores de energía, agua y alcantarillado, alquileres, contratos telefónicos, alquiler de software, etc. </a:t>
            </a:r>
          </a:p>
          <a:p>
            <a:pPr marL="0" lvl="0" indent="0" rtl="0">
              <a:lnSpc>
                <a:spcPct val="102200"/>
              </a:lnSpc>
              <a:spcBef>
                <a:spcPts val="0"/>
              </a:spcBef>
              <a:spcAft>
                <a:spcPts val="0"/>
              </a:spcAft>
              <a:buClr>
                <a:srgbClr val="79527B"/>
              </a:buClr>
              <a:buSzPts val="1500"/>
              <a:buNone/>
            </a:pPr>
            <a:r>
              <a:rPr lang="es-ES" sz="1100" dirty="0"/>
              <a:t> </a:t>
            </a:r>
          </a:p>
          <a:p>
            <a:pPr marL="0" lvl="0" indent="0" rtl="0">
              <a:lnSpc>
                <a:spcPct val="102200"/>
              </a:lnSpc>
              <a:spcBef>
                <a:spcPts val="0"/>
              </a:spcBef>
              <a:spcAft>
                <a:spcPts val="0"/>
              </a:spcAft>
              <a:buClr>
                <a:srgbClr val="79527B"/>
              </a:buClr>
              <a:buSzPts val="1500"/>
              <a:buNone/>
            </a:pPr>
            <a:r>
              <a:rPr lang="es-ES" sz="1100" dirty="0"/>
              <a:t>6. Además, elaborará una lista del personal con todos los costes patronales.</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1100" dirty="0"/>
              <a:t>7. Las obligaciones continuas y los costes de personal representan los costes fijos del hotel, al menos a medio plazo. Provocan desembolsos regulares que se producen independientemente del volumen de negocio, están definidos contractualmente en términos de importe y tiempo y, por tanto, pueden planificarse bien. Al mismo tiempo que se examinan todos los contratos, se hace una lista de los plazos de notificación de los mismos. Esto puede ser útil más adelante para poner en marcha medidas de ahorro, si alguna vez fueran necesarias. </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1100" dirty="0"/>
              <a:t>8. A continuación, analice las demás categorías de costes del hotel y determine cuál ha sido su índice medio con respecto a la facturación en el pasado y extrapole este índice para el futuro. Para algunas categorías de costes se tienen que hacer suposiciones que aún no son realmente predecibles. Por ejemplo, en relación con los costes de reparación y mantenimiento. Suelen constituir un bloque de costes considerable en la industria hotelera. Este es también el caso del Sr. K. Sin embargo, él estima que, debido a la amplia renovación, los futuros costes de reparación y mantenimiento se reducirán en torno a un 20% en los próximos 2-3 años en comparación con antes de la renovación.  </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1100" dirty="0"/>
              <a:t>Así se determinan los costes variables a partir de la facturación mensual. </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1100" dirty="0"/>
              <a:t>9. Se introducen todos estos elementos en una tabla. Cada una de las columnas mensuales comienzan con la liquidez disponible al principio del periodo. Se suman los ingresos previstos y se restan los costes previstos. Al final de cada columna figura la liquidez disponible al final del periodo. Esto, a su vez, representa el punto de partida (es decir, la liquidez disponible al principio del periodo) de la siguiente columna. </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1100" dirty="0"/>
              <a:t>10. Afortunadamente, el resultado muestra que el Sr. K no necesitaría un préstamo si se cumplieran los supuestos previstos, aunque fuera ajustadamente. Por ello, el asesor C propone determinar lo que se denomina como el "peor escenario posible". En otras palabras, un plan que parte de supuestos y desarrollos significativamente peores. Por lo tanto, desarrollan un escenario que supone una reducción adicional del 20% en el volumen de negocios. Sin embargo, no se limitan a reducir los costes en el porcentaje correspondiente, sino que estudian inmediatamente qué medidas de ahorro habría que aplicar a continuación. </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1100" dirty="0"/>
              <a:t>Como resultado, resulta que, en el peor de los casos, el Sr. K. tendría ,mientras tanto, una necesidad de liquidez de 50.000 euros, que no podría cubrir con sus propios fondos. Sin embargo, el Sr. K. considera que el escenario original es muy probable. Junto con su asesor C. y la persona de contacto en el banco, llegan a la conclusión de que el Sr. K. no necesita un préstamo en absoluto por el momento, pero que puede aumentar considerablemente su línea de cuenta corriente a 80.000 EUR para poder hacer frente a futuros cuellos de botella de liquidez en el peor de los casos.</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r>
              <a:rPr lang="es-ES" sz="900" i="1" dirty="0"/>
              <a:t>Nota: Las declaraciones realizadas son un ejemplo muy simplificado con fines ilustrativos y no constituyen asesoramiento comercial, fiscal o jurídico ni una oferta. No constituyen una recomendación de actuación económica y sólo tienen fines de información general y no sustituyen al asesoramiento. No aceptamos responsabilidad alguna por pérdidas, costes u otros daños (incluidos los causados a terceros) derivados del uso de la información.</a:t>
            </a:r>
          </a:p>
          <a:p>
            <a:pPr marL="0" lvl="0" indent="0" rtl="0">
              <a:lnSpc>
                <a:spcPct val="102200"/>
              </a:lnSpc>
              <a:spcBef>
                <a:spcPts val="0"/>
              </a:spcBef>
              <a:spcAft>
                <a:spcPts val="0"/>
              </a:spcAft>
              <a:buClr>
                <a:srgbClr val="79527B"/>
              </a:buClr>
              <a:buSzPts val="1500"/>
              <a:buNone/>
            </a:pPr>
            <a:endParaRPr lang="en-US" sz="1100" dirty="0"/>
          </a:p>
          <a:p>
            <a:pPr marL="0" lvl="0" indent="0" rtl="0">
              <a:lnSpc>
                <a:spcPct val="102200"/>
              </a:lnSpc>
              <a:spcBef>
                <a:spcPts val="0"/>
              </a:spcBef>
              <a:spcAft>
                <a:spcPts val="0"/>
              </a:spcAft>
              <a:buClr>
                <a:srgbClr val="79527B"/>
              </a:buClr>
              <a:buSzPts val="1500"/>
              <a:buNone/>
            </a:pPr>
            <a:endParaRPr lang="en-US" sz="1200" dirty="0"/>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1581</Words>
  <Application>Microsoft Office PowerPoint</Application>
  <PresentationFormat>Personalizado</PresentationFormat>
  <Paragraphs>59</Paragraphs>
  <Slides>4</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vt:i4>
      </vt:variant>
    </vt:vector>
  </HeadingPairs>
  <TitlesOfParts>
    <vt:vector size="11" baseType="lpstr">
      <vt:lpstr>Arial</vt:lpstr>
      <vt:lpstr>Calibri</vt:lpstr>
      <vt:lpstr>Century Schoolbook</vt:lpstr>
      <vt:lpstr>Avenir</vt:lpstr>
      <vt:lpstr>Poppins</vt:lpstr>
      <vt:lpstr>Montserrat</vt:lpstr>
      <vt:lpstr>Office Theme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Emmanuel Soriano</cp:lastModifiedBy>
  <cp:revision>22</cp:revision>
  <dcterms:created xsi:type="dcterms:W3CDTF">2021-06-15T11:45:52Z</dcterms:created>
  <dcterms:modified xsi:type="dcterms:W3CDTF">2023-05-24T12:07:53Z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