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9"/>
  </p:notesMasterIdLst>
  <p:sldIdLst>
    <p:sldId id="277" r:id="rId5"/>
    <p:sldId id="278" r:id="rId6"/>
    <p:sldId id="281" r:id="rId7"/>
    <p:sldId id="282" r:id="rId8"/>
  </p:sldIdLst>
  <p:sldSz cx="7559675" cy="10691813"/>
  <p:notesSz cx="6797675" cy="9926638"/>
  <p:embeddedFontLst>
    <p:embeddedFont>
      <p:font typeface="Calibri" panose="020F0502020204030204" pitchFamily="34" charset="0"/>
      <p:regular r:id="rId10"/>
      <p:bold r:id="rId11"/>
      <p:italic r:id="rId12"/>
      <p:boldItalic r:id="rId13"/>
    </p:embeddedFont>
    <p:embeddedFont>
      <p:font typeface="Century Schoolbook" panose="02040604050505020304" pitchFamily="18" charset="0"/>
      <p:regular r:id="rId14"/>
      <p:bold r:id="rId15"/>
      <p:italic r:id="rId16"/>
      <p:boldItalic r:id="rId17"/>
    </p:embeddedFont>
    <p:embeddedFont>
      <p:font typeface="Montserrat" panose="00000500000000000000" pitchFamily="2" charset="0"/>
      <p:regular r:id="rId18"/>
      <p:bold r:id="rId19"/>
      <p:italic r:id="rId20"/>
      <p:boldItalic r:id="rId21"/>
    </p:embeddedFont>
    <p:embeddedFont>
      <p:font typeface="Poppins" panose="00000500000000000000" pitchFamily="2"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9" roundtripDataSignature="AMtx7mjFqha598ZSteIH527IVpLSe/qmBg=="/>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228C625-46BB-89F1-8F4D-72F20629431B}" name="Guðrún Þóra Gunnarsdóttir - HA" initials="GÞGH" userId="S::gudrunthora@unak.is::080319e9-cba8-43d0-a339-cc9a7fd4f623" providerId="AD"/>
  <p188:author id="{03246655-826E-A141-D929-1D4D7230E0F1}" name="Íris Hrund Halldórsdóttir" initials="ÍHH" userId="S::irishh@hi.is::0834478e-9d1d-489a-b867-717661bcfdc5" providerId="AD"/>
  <p188:author id="{78CEE3AD-728E-293C-9E64-A1BC9C092354}" name="Eyrún Jenný Bjarnadóttir - HA" initials="EH" userId="S::ejb@unak.is::913786f6-d1ce-4583-80d8-c07f52065d8a" providerId="AD"/>
  <p188:author id="{73D63ABC-2E95-A38B-E518-80FD6E950FB7}" name="Shara Lynn Terjung" initials="SLT" userId="S::shara.terjung@marel.com::93133910-c4c9-48dc-9677-bdaf8390b019" providerId="AD"/>
  <p188:author id="{5E07C8E4-5CD3-FBBE-B21D-5E7828DF1115}" name="Íris Hrund Halldórsdóttir - HA" initials="ÍHHH" userId="Íris Hrund Halldórsdóttir - HA"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Guðrún Þóra Gunnarsdóttir - HA" initials="GÞGH" lastIdx="3" clrIdx="0">
    <p:extLst>
      <p:ext uri="{19B8F6BF-5375-455C-9EA6-DF929625EA0E}">
        <p15:presenceInfo xmlns:p15="http://schemas.microsoft.com/office/powerpoint/2012/main" userId="S::gudrunthora@unak.is::080319e9-cba8-43d0-a339-cc9a7fd4f623" providerId="AD"/>
      </p:ext>
    </p:extLst>
  </p:cmAuthor>
  <p:cmAuthor id="2" name="Íris Hrund Halldórsdóttir - HA" initials="ÍHHH" lastIdx="1" clrIdx="1">
    <p:extLst>
      <p:ext uri="{19B8F6BF-5375-455C-9EA6-DF929625EA0E}">
        <p15:presenceInfo xmlns:p15="http://schemas.microsoft.com/office/powerpoint/2012/main" userId="Íris Hrund Halldórsdóttir - H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52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283" autoAdjust="0"/>
  </p:normalViewPr>
  <p:slideViewPr>
    <p:cSldViewPr snapToGrid="0">
      <p:cViewPr varScale="1">
        <p:scale>
          <a:sx n="71" d="100"/>
          <a:sy n="71" d="100"/>
        </p:scale>
        <p:origin x="77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4.fntdata"/><Relationship Id="rId18" Type="http://schemas.openxmlformats.org/officeDocument/2006/relationships/font" Target="fonts/font9.fntdata"/><Relationship Id="rId3" Type="http://schemas.openxmlformats.org/officeDocument/2006/relationships/customXml" Target="../customXml/item3.xml"/><Relationship Id="rId21" Type="http://schemas.openxmlformats.org/officeDocument/2006/relationships/font" Target="fonts/font12.fntdata"/><Relationship Id="rId63"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font" Target="fonts/font3.fntdata"/><Relationship Id="rId17" Type="http://schemas.openxmlformats.org/officeDocument/2006/relationships/font" Target="fonts/font8.fntdata"/><Relationship Id="rId25" Type="http://schemas.openxmlformats.org/officeDocument/2006/relationships/font" Target="fonts/font16.fntdata"/><Relationship Id="rId59" Type="http://customschemas.google.com/relationships/presentationmetadata" Target="metadata"/><Relationship Id="rId2" Type="http://schemas.openxmlformats.org/officeDocument/2006/relationships/customXml" Target="../customXml/item2.xml"/><Relationship Id="rId16" Type="http://schemas.openxmlformats.org/officeDocument/2006/relationships/font" Target="fonts/font7.fntdata"/><Relationship Id="rId20" Type="http://schemas.openxmlformats.org/officeDocument/2006/relationships/font" Target="fonts/font11.fntdata"/><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2.fntdata"/><Relationship Id="rId24" Type="http://schemas.openxmlformats.org/officeDocument/2006/relationships/font" Target="fonts/font15.fntdata"/><Relationship Id="rId5" Type="http://schemas.openxmlformats.org/officeDocument/2006/relationships/slide" Target="slides/slide1.xml"/><Relationship Id="rId15" Type="http://schemas.openxmlformats.org/officeDocument/2006/relationships/font" Target="fonts/font6.fntdata"/><Relationship Id="rId23" Type="http://schemas.openxmlformats.org/officeDocument/2006/relationships/font" Target="fonts/font14.fntdata"/><Relationship Id="rId61" Type="http://schemas.openxmlformats.org/officeDocument/2006/relationships/presProps" Target="presProps.xml"/><Relationship Id="rId10" Type="http://schemas.openxmlformats.org/officeDocument/2006/relationships/font" Target="fonts/font1.fntdata"/><Relationship Id="rId19" Type="http://schemas.openxmlformats.org/officeDocument/2006/relationships/font" Target="fonts/font10.fntdata"/><Relationship Id="rId60" Type="http://schemas.openxmlformats.org/officeDocument/2006/relationships/commentAuthors" Target="commentAuthors.xml"/><Relationship Id="rId65"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font" Target="fonts/font13.fntdata"/><Relationship Id="rId6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1" y="0"/>
            <a:ext cx="2945659" cy="498056"/>
          </a:xfrm>
          <a:prstGeom prst="rect">
            <a:avLst/>
          </a:prstGeom>
          <a:noFill/>
          <a:ln>
            <a:noFill/>
          </a:ln>
        </p:spPr>
        <p:txBody>
          <a:bodyPr spcFirstLastPara="1" wrap="square" lIns="94807" tIns="47390" rIns="94807" bIns="4739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50443" y="0"/>
            <a:ext cx="2945659" cy="498056"/>
          </a:xfrm>
          <a:prstGeom prst="rect">
            <a:avLst/>
          </a:prstGeom>
          <a:noFill/>
          <a:ln>
            <a:noFill/>
          </a:ln>
        </p:spPr>
        <p:txBody>
          <a:bodyPr spcFirstLastPara="1" wrap="square" lIns="94807" tIns="47390" rIns="94807" bIns="4739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768" y="4777194"/>
            <a:ext cx="5438140" cy="3908614"/>
          </a:xfrm>
          <a:prstGeom prst="rect">
            <a:avLst/>
          </a:prstGeom>
          <a:noFill/>
          <a:ln>
            <a:noFill/>
          </a:ln>
        </p:spPr>
        <p:txBody>
          <a:bodyPr spcFirstLastPara="1" wrap="square" lIns="94807" tIns="47390" rIns="94807" bIns="47390" anchor="t" anchorCtr="0">
            <a:noAutofit/>
          </a:bodyPr>
          <a:lstStyle>
            <a:lvl1pPr marL="457200" marR="0" lvl="0"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1" y="9428585"/>
            <a:ext cx="2945659" cy="498055"/>
          </a:xfrm>
          <a:prstGeom prst="rect">
            <a:avLst/>
          </a:prstGeom>
          <a:noFill/>
          <a:ln>
            <a:noFill/>
          </a:ln>
        </p:spPr>
        <p:txBody>
          <a:bodyPr spcFirstLastPara="1" wrap="square" lIns="94807" tIns="47390" rIns="94807" bIns="4739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50443" y="9428585"/>
            <a:ext cx="2945659" cy="498055"/>
          </a:xfrm>
          <a:prstGeom prst="rect">
            <a:avLst/>
          </a:prstGeom>
          <a:noFill/>
          <a:ln>
            <a:noFill/>
          </a:ln>
        </p:spPr>
        <p:txBody>
          <a:bodyPr spcFirstLastPara="1" wrap="square" lIns="94807" tIns="47390" rIns="94807" bIns="47390" anchor="b" anchorCtr="0">
            <a:noAutofit/>
          </a:bodyPr>
          <a:lstStyle/>
          <a:p>
            <a:pPr algn="r"/>
            <a:fld id="{00000000-1234-1234-1234-123412341234}" type="slidenum">
              <a:rPr lang="en-US" sz="1200" smtClean="0">
                <a:solidFill>
                  <a:schemeClr val="dk1"/>
                </a:solidFill>
                <a:latin typeface="Calibri"/>
                <a:ea typeface="Calibri"/>
                <a:cs typeface="Calibri"/>
                <a:sym typeface="Calibri"/>
              </a:rPr>
              <a:pPr algn="r"/>
              <a:t>‹Nº›</a:t>
            </a:fld>
            <a:endParaRPr lang="en-US" sz="120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4"/>
        <p:cNvGrpSpPr/>
        <p:nvPr/>
      </p:nvGrpSpPr>
      <p:grpSpPr>
        <a:xfrm>
          <a:off x="0" y="0"/>
          <a:ext cx="0" cy="0"/>
          <a:chOff x="0" y="0"/>
          <a:chExt cx="0" cy="0"/>
        </a:xfrm>
      </p:grpSpPr>
      <p:sp>
        <p:nvSpPr>
          <p:cNvPr id="1415" name="Google Shape;1415;p22: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416" name="Google Shape;1416;p22: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455" name="Google Shape;1455;p23: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9"/>
        <p:cNvGrpSpPr/>
        <p:nvPr/>
      </p:nvGrpSpPr>
      <p:grpSpPr>
        <a:xfrm>
          <a:off x="0" y="0"/>
          <a:ext cx="0" cy="0"/>
          <a:chOff x="0" y="0"/>
          <a:chExt cx="0" cy="0"/>
        </a:xfrm>
      </p:grpSpPr>
      <p:sp>
        <p:nvSpPr>
          <p:cNvPr id="1540" name="Google Shape;1540;p26: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541" name="Google Shape;1541;p26: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9"/>
        <p:cNvGrpSpPr/>
        <p:nvPr/>
      </p:nvGrpSpPr>
      <p:grpSpPr>
        <a:xfrm>
          <a:off x="0" y="0"/>
          <a:ext cx="0" cy="0"/>
          <a:chOff x="0" y="0"/>
          <a:chExt cx="0" cy="0"/>
        </a:xfrm>
      </p:grpSpPr>
      <p:sp>
        <p:nvSpPr>
          <p:cNvPr id="1540" name="Google Shape;1540;p26: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541" name="Google Shape;1541;p26: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105419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439"/>
        <p:cNvGrpSpPr/>
        <p:nvPr/>
      </p:nvGrpSpPr>
      <p:grpSpPr>
        <a:xfrm>
          <a:off x="0" y="0"/>
          <a:ext cx="0" cy="0"/>
          <a:chOff x="0" y="0"/>
          <a:chExt cx="0" cy="0"/>
        </a:xfrm>
      </p:grpSpPr>
      <p:grpSp>
        <p:nvGrpSpPr>
          <p:cNvPr id="440" name="Google Shape;440;p52"/>
          <p:cNvGrpSpPr/>
          <p:nvPr/>
        </p:nvGrpSpPr>
        <p:grpSpPr>
          <a:xfrm rot="5400000">
            <a:off x="-1566071" y="1575892"/>
            <a:ext cx="10691815" cy="7559675"/>
            <a:chOff x="-3" y="-1544"/>
            <a:chExt cx="12192003" cy="6859544"/>
          </a:xfrm>
        </p:grpSpPr>
        <p:sp>
          <p:nvSpPr>
            <p:cNvPr id="441" name="Google Shape;441;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2" name="Google Shape;442;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3" name="Google Shape;443;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44" name="Google Shape;444;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5" name="Google Shape;445;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6" name="Google Shape;446;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7" name="Google Shape;447;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8" name="Google Shape;448;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9" name="Google Shape;449;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‹Nº›</a:t>
            </a:fld>
            <a:r>
              <a:rPr lang="en-US" sz="756" b="0" i="0">
                <a:solidFill>
                  <a:srgbClr val="534B4F"/>
                </a:solidFill>
                <a:latin typeface="Arial"/>
                <a:ea typeface="Arial"/>
                <a:cs typeface="Arial"/>
                <a:sym typeface="Arial"/>
              </a:rPr>
              <a:t>￼</a:t>
            </a:r>
            <a:endParaRPr/>
          </a:p>
        </p:txBody>
      </p:sp>
      <p:pic>
        <p:nvPicPr>
          <p:cNvPr id="450" name="Google Shape;450;p52"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51" name="Google Shape;451;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lide 4">
  <p:cSld name="Slide 4">
    <p:spTree>
      <p:nvGrpSpPr>
        <p:cNvPr id="1" name="Shape 474"/>
        <p:cNvGrpSpPr/>
        <p:nvPr/>
      </p:nvGrpSpPr>
      <p:grpSpPr>
        <a:xfrm>
          <a:off x="0" y="0"/>
          <a:ext cx="0" cy="0"/>
          <a:chOff x="0" y="0"/>
          <a:chExt cx="0" cy="0"/>
        </a:xfrm>
      </p:grpSpPr>
      <p:grpSp>
        <p:nvGrpSpPr>
          <p:cNvPr id="475" name="Google Shape;475;p55"/>
          <p:cNvGrpSpPr/>
          <p:nvPr/>
        </p:nvGrpSpPr>
        <p:grpSpPr>
          <a:xfrm rot="5400000">
            <a:off x="-1566071" y="1575892"/>
            <a:ext cx="10691815" cy="7559675"/>
            <a:chOff x="-3" y="-1544"/>
            <a:chExt cx="12192003" cy="6859544"/>
          </a:xfrm>
        </p:grpSpPr>
        <p:sp>
          <p:nvSpPr>
            <p:cNvPr id="476" name="Google Shape;476;p55"/>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77" name="Google Shape;477;p55"/>
            <p:cNvSpPr/>
            <p:nvPr/>
          </p:nvSpPr>
          <p:spPr>
            <a:xfrm>
              <a:off x="3634154" y="3429000"/>
              <a:ext cx="8557846" cy="3429000"/>
            </a:xfrm>
            <a:prstGeom prst="triangle">
              <a:avLst>
                <a:gd name="adj" fmla="val 100000"/>
              </a:avLst>
            </a:prstGeom>
            <a:solidFill>
              <a:srgbClr val="81D1C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78" name="Google Shape;478;p55"/>
            <p:cNvSpPr/>
            <p:nvPr/>
          </p:nvSpPr>
          <p:spPr>
            <a:xfrm rot="10800000">
              <a:off x="-3" y="0"/>
              <a:ext cx="7596556" cy="4161692"/>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79" name="Google Shape;479;p55"/>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80" name="Google Shape;480;p55"/>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1" name="Google Shape;481;p55"/>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2" name="Google Shape;482;p55"/>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3" name="Google Shape;483;p55"/>
          <p:cNvSpPr txBox="1">
            <a:spLocks noGrp="1"/>
          </p:cNvSpPr>
          <p:nvPr>
            <p:ph type="body" idx="4"/>
          </p:nvPr>
        </p:nvSpPr>
        <p:spPr>
          <a:xfrm>
            <a:off x="948538" y="5355728"/>
            <a:ext cx="5991742" cy="3976155"/>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4" name="Google Shape;484;p55"/>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‹Nº›</a:t>
            </a:fld>
            <a:r>
              <a:rPr lang="en-US" sz="756" b="0" i="0">
                <a:solidFill>
                  <a:srgbClr val="534B4F"/>
                </a:solidFill>
                <a:latin typeface="Arial"/>
                <a:ea typeface="Arial"/>
                <a:cs typeface="Arial"/>
                <a:sym typeface="Arial"/>
              </a:rPr>
              <a:t>￼</a:t>
            </a:r>
            <a:endParaRPr/>
          </a:p>
        </p:txBody>
      </p:sp>
      <p:pic>
        <p:nvPicPr>
          <p:cNvPr id="485" name="Google Shape;485;p55"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86" name="Google Shape;486;p55"/>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1_Cover Slide" userDrawn="1">
  <p:cSld name="1_Cover Slide">
    <p:spTree>
      <p:nvGrpSpPr>
        <p:cNvPr id="1" name="Shape 265"/>
        <p:cNvGrpSpPr/>
        <p:nvPr/>
      </p:nvGrpSpPr>
      <p:grpSpPr>
        <a:xfrm>
          <a:off x="0" y="0"/>
          <a:ext cx="0" cy="0"/>
          <a:chOff x="0" y="0"/>
          <a:chExt cx="0" cy="0"/>
        </a:xfrm>
      </p:grpSpPr>
      <p:sp>
        <p:nvSpPr>
          <p:cNvPr id="266" name="Google Shape;266;p51"/>
          <p:cNvSpPr/>
          <p:nvPr userDrawn="1"/>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dirty="0">
              <a:solidFill>
                <a:schemeClr val="dk1"/>
              </a:solidFill>
              <a:latin typeface="Century Schoolbook"/>
              <a:ea typeface="Century Schoolbook"/>
              <a:cs typeface="Century Schoolbook"/>
              <a:sym typeface="Century Schoolbook"/>
            </a:endParaRPr>
          </a:p>
        </p:txBody>
      </p:sp>
      <p:grpSp>
        <p:nvGrpSpPr>
          <p:cNvPr id="267" name="Google Shape;267;p51"/>
          <p:cNvGrpSpPr/>
          <p:nvPr userDrawn="1"/>
        </p:nvGrpSpPr>
        <p:grpSpPr>
          <a:xfrm>
            <a:off x="-365782" y="6649016"/>
            <a:ext cx="3283975" cy="4350830"/>
            <a:chOff x="-1820104" y="3170636"/>
            <a:chExt cx="611013" cy="826752"/>
          </a:xfrm>
        </p:grpSpPr>
        <p:grpSp>
          <p:nvGrpSpPr>
            <p:cNvPr id="268" name="Google Shape;268;p51"/>
            <p:cNvGrpSpPr/>
            <p:nvPr/>
          </p:nvGrpSpPr>
          <p:grpSpPr>
            <a:xfrm>
              <a:off x="-1706961" y="3664189"/>
              <a:ext cx="488540" cy="333199"/>
              <a:chOff x="1938476" y="5009957"/>
              <a:chExt cx="697325" cy="475596"/>
            </a:xfrm>
          </p:grpSpPr>
          <p:sp>
            <p:nvSpPr>
              <p:cNvPr id="269" name="Google Shape;269;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0" name="Google Shape;270;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1" name="Google Shape;271;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2" name="Google Shape;272;p51"/>
            <p:cNvGrpSpPr/>
            <p:nvPr/>
          </p:nvGrpSpPr>
          <p:grpSpPr>
            <a:xfrm>
              <a:off x="-1820104" y="3499918"/>
              <a:ext cx="610345" cy="327212"/>
              <a:chOff x="1776980" y="4775482"/>
              <a:chExt cx="871185" cy="467051"/>
            </a:xfrm>
          </p:grpSpPr>
          <p:sp>
            <p:nvSpPr>
              <p:cNvPr id="273" name="Google Shape;273;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4" name="Google Shape;274;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5" name="Google Shape;275;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6" name="Google Shape;276;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7" name="Google Shape;277;p51"/>
            <p:cNvGrpSpPr/>
            <p:nvPr/>
          </p:nvGrpSpPr>
          <p:grpSpPr>
            <a:xfrm>
              <a:off x="-1818327" y="3170636"/>
              <a:ext cx="609236" cy="421725"/>
              <a:chOff x="1779516" y="4305477"/>
              <a:chExt cx="869601" cy="601956"/>
            </a:xfrm>
          </p:grpSpPr>
          <p:sp>
            <p:nvSpPr>
              <p:cNvPr id="278" name="Google Shape;278;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9" name="Google Shape;279;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0" name="Google Shape;280;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1" name="Google Shape;281;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2" name="Google Shape;282;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3" name="Google Shape;283;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284" name="Google Shape;284;p51"/>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89" name="Google Shape;289;p51"/>
          <p:cNvSpPr/>
          <p:nvPr userDrawn="1"/>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90" name="Google Shape;290;p51"/>
          <p:cNvSpPr txBox="1">
            <a:spLocks noGrp="1"/>
          </p:cNvSpPr>
          <p:nvPr userDrawn="1">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dirty="0"/>
          </a:p>
        </p:txBody>
      </p:sp>
      <p:sp>
        <p:nvSpPr>
          <p:cNvPr id="295" name="Google Shape;295;p51"/>
          <p:cNvSpPr txBox="1">
            <a:spLocks noGrp="1"/>
          </p:cNvSpPr>
          <p:nvPr userDrawn="1">
            <p:ph type="body" idx="7"/>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6" name="Google Shape;296;p51"/>
          <p:cNvSpPr txBox="1">
            <a:spLocks noGrp="1"/>
          </p:cNvSpPr>
          <p:nvPr userDrawn="1">
            <p:ph type="body" idx="8"/>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7" name="Google Shape;297;p51"/>
          <p:cNvSpPr>
            <a:spLocks noGrp="1"/>
          </p:cNvSpPr>
          <p:nvPr userDrawn="1">
            <p:ph type="pic" idx="9"/>
          </p:nvPr>
        </p:nvSpPr>
        <p:spPr>
          <a:xfrm>
            <a:off x="-8145" y="0"/>
            <a:ext cx="7567819" cy="2667192"/>
          </a:xfrm>
          <a:prstGeom prst="rect">
            <a:avLst/>
          </a:prstGeom>
          <a:solidFill>
            <a:srgbClr val="BFBFBF"/>
          </a:solidFill>
          <a:ln>
            <a:noFill/>
          </a:ln>
        </p:spPr>
      </p:sp>
      <p:grpSp>
        <p:nvGrpSpPr>
          <p:cNvPr id="298" name="Google Shape;298;p51"/>
          <p:cNvGrpSpPr/>
          <p:nvPr userDrawn="1"/>
        </p:nvGrpSpPr>
        <p:grpSpPr>
          <a:xfrm>
            <a:off x="4586552" y="9914793"/>
            <a:ext cx="2732358" cy="324961"/>
            <a:chOff x="463403" y="8636776"/>
            <a:chExt cx="2959811" cy="359509"/>
          </a:xfrm>
        </p:grpSpPr>
        <p:grpSp>
          <p:nvGrpSpPr>
            <p:cNvPr id="299" name="Google Shape;299;p51"/>
            <p:cNvGrpSpPr/>
            <p:nvPr/>
          </p:nvGrpSpPr>
          <p:grpSpPr>
            <a:xfrm>
              <a:off x="463403" y="8691062"/>
              <a:ext cx="986079" cy="214792"/>
              <a:chOff x="7942326" y="4900231"/>
              <a:chExt cx="744246" cy="162115"/>
            </a:xfrm>
          </p:grpSpPr>
          <p:sp>
            <p:nvSpPr>
              <p:cNvPr id="300" name="Google Shape;300;p51"/>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1" name="Google Shape;301;p51"/>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2" name="Google Shape;302;p51"/>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3" name="Google Shape;303;p51"/>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4" name="Google Shape;304;p51"/>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5" name="Google Shape;305;p51"/>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6" name="Google Shape;306;p51"/>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7" name="Google Shape;307;p51"/>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8" name="Google Shape;308;p51"/>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9" name="Google Shape;309;p51"/>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0" name="Google Shape;310;p51"/>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1" name="Google Shape;311;p51"/>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2" name="Google Shape;312;p51"/>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3" name="Google Shape;313;p51"/>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4" name="Google Shape;314;p51"/>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5" name="Google Shape;315;p51"/>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6" name="Google Shape;316;p51"/>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7" name="Google Shape;317;p51"/>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8" name="Google Shape;318;p51"/>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9" name="Google Shape;319;p51"/>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0" name="Google Shape;320;p51"/>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1" name="Google Shape;321;p51"/>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2" name="Google Shape;322;p51"/>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3" name="Google Shape;323;p51"/>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4" name="Google Shape;324;p51"/>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nvGrpSpPr>
              <p:cNvPr id="325" name="Google Shape;325;p51"/>
              <p:cNvGrpSpPr/>
              <p:nvPr/>
            </p:nvGrpSpPr>
            <p:grpSpPr>
              <a:xfrm>
                <a:off x="8206877" y="4909375"/>
                <a:ext cx="365840" cy="45339"/>
                <a:chOff x="8206877" y="4909375"/>
                <a:chExt cx="365840" cy="45339"/>
              </a:xfrm>
            </p:grpSpPr>
            <p:sp>
              <p:nvSpPr>
                <p:cNvPr id="326" name="Google Shape;326;p51"/>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7" name="Google Shape;327;p51"/>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8" name="Google Shape;328;p51"/>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9" name="Google Shape;329;p51"/>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0" name="Google Shape;330;p51"/>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1" name="Google Shape;331;p51"/>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2" name="Google Shape;332;p51"/>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3" name="Google Shape;333;p51"/>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4" name="Google Shape;334;p51"/>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5" name="Google Shape;335;p51"/>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6" name="Google Shape;336;p51"/>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7" name="Google Shape;337;p51"/>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8" name="Google Shape;338;p51"/>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9" name="Google Shape;339;p51"/>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40" name="Google Shape;340;p51"/>
              <p:cNvGrpSpPr/>
              <p:nvPr/>
            </p:nvGrpSpPr>
            <p:grpSpPr>
              <a:xfrm>
                <a:off x="8208210" y="4964049"/>
                <a:ext cx="478362" cy="44671"/>
                <a:chOff x="8208210" y="4964049"/>
                <a:chExt cx="478362" cy="44671"/>
              </a:xfrm>
            </p:grpSpPr>
            <p:sp>
              <p:nvSpPr>
                <p:cNvPr id="341" name="Google Shape;341;p51"/>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2" name="Google Shape;342;p51"/>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3" name="Google Shape;343;p51"/>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4" name="Google Shape;344;p51"/>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5" name="Google Shape;345;p51"/>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6" name="Google Shape;346;p51"/>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7" name="Google Shape;347;p51"/>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8" name="Google Shape;348;p51"/>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9" name="Google Shape;349;p51"/>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0" name="Google Shape;350;p51"/>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1" name="Google Shape;351;p51"/>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2" name="Google Shape;352;p51"/>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3" name="Google Shape;353;p51"/>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4" name="Google Shape;354;p51"/>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5" name="Google Shape;355;p51"/>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6" name="Google Shape;356;p51"/>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7" name="Google Shape;357;p51"/>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58" name="Google Shape;358;p51"/>
              <p:cNvGrpSpPr/>
              <p:nvPr/>
            </p:nvGrpSpPr>
            <p:grpSpPr>
              <a:xfrm>
                <a:off x="8206020" y="5017579"/>
                <a:ext cx="478077" cy="44767"/>
                <a:chOff x="8206020" y="5017579"/>
                <a:chExt cx="478077" cy="44767"/>
              </a:xfrm>
            </p:grpSpPr>
            <p:sp>
              <p:nvSpPr>
                <p:cNvPr id="359" name="Google Shape;359;p51"/>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0" name="Google Shape;360;p51"/>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1" name="Google Shape;361;p51"/>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2" name="Google Shape;362;p51"/>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3" name="Google Shape;363;p51"/>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4" name="Google Shape;364;p51"/>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5" name="Google Shape;365;p51"/>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6" name="Google Shape;366;p51"/>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7" name="Google Shape;367;p51"/>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8" name="Google Shape;368;p51"/>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9" name="Google Shape;369;p51"/>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0" name="Google Shape;370;p51"/>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1" name="Google Shape;371;p51"/>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2" name="Google Shape;372;p51"/>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3" name="Google Shape;373;p51"/>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4" name="Google Shape;374;p51"/>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5" name="Google Shape;375;p51"/>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6" name="Google Shape;376;p51"/>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377" name="Google Shape;377;p51"/>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378" b="0" i="0" u="none" strike="noStrike">
                  <a:solidFill>
                    <a:srgbClr val="323338"/>
                  </a:solidFill>
                  <a:latin typeface="Calibri"/>
                  <a:ea typeface="Calibri"/>
                  <a:cs typeface="Calibri"/>
                  <a:sym typeface="Calibri"/>
                </a:rPr>
                <a:t>This programme has been funded with support from the European Commission. The author is solely responsible for this publication (communication)  and the Commission accepts no responsibility for any use that may be made of the   information contained therein 2020-1-UK01-KA203-079083</a:t>
              </a:r>
              <a:endParaRPr/>
            </a:p>
          </p:txBody>
        </p:sp>
      </p:grpSp>
      <p:grpSp>
        <p:nvGrpSpPr>
          <p:cNvPr id="378" name="Google Shape;378;p51"/>
          <p:cNvGrpSpPr/>
          <p:nvPr userDrawn="1"/>
        </p:nvGrpSpPr>
        <p:grpSpPr>
          <a:xfrm>
            <a:off x="4695780" y="2930663"/>
            <a:ext cx="2152946" cy="784845"/>
            <a:chOff x="1776980" y="4305477"/>
            <a:chExt cx="3230805" cy="1202858"/>
          </a:xfrm>
        </p:grpSpPr>
        <p:grpSp>
          <p:nvGrpSpPr>
            <p:cNvPr id="379" name="Google Shape;379;p51"/>
            <p:cNvGrpSpPr/>
            <p:nvPr/>
          </p:nvGrpSpPr>
          <p:grpSpPr>
            <a:xfrm>
              <a:off x="1938476" y="5009957"/>
              <a:ext cx="697325" cy="475596"/>
              <a:chOff x="1938476" y="5009957"/>
              <a:chExt cx="697325" cy="475596"/>
            </a:xfrm>
          </p:grpSpPr>
          <p:sp>
            <p:nvSpPr>
              <p:cNvPr id="380" name="Google Shape;380;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1" name="Google Shape;381;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2" name="Google Shape;382;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3" name="Google Shape;383;p51"/>
            <p:cNvGrpSpPr/>
            <p:nvPr/>
          </p:nvGrpSpPr>
          <p:grpSpPr>
            <a:xfrm>
              <a:off x="1776980" y="4775482"/>
              <a:ext cx="871185" cy="467051"/>
              <a:chOff x="1776980" y="4775482"/>
              <a:chExt cx="871185" cy="467051"/>
            </a:xfrm>
          </p:grpSpPr>
          <p:sp>
            <p:nvSpPr>
              <p:cNvPr id="384" name="Google Shape;384;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5" name="Google Shape;385;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6" name="Google Shape;386;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7" name="Google Shape;387;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8" name="Google Shape;388;p51"/>
            <p:cNvGrpSpPr/>
            <p:nvPr/>
          </p:nvGrpSpPr>
          <p:grpSpPr>
            <a:xfrm>
              <a:off x="1779516" y="4305477"/>
              <a:ext cx="869601" cy="601956"/>
              <a:chOff x="1779516" y="4305477"/>
              <a:chExt cx="869601" cy="601956"/>
            </a:xfrm>
          </p:grpSpPr>
          <p:sp>
            <p:nvSpPr>
              <p:cNvPr id="389" name="Google Shape;389;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0" name="Google Shape;390;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1" name="Google Shape;391;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2" name="Google Shape;392;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3" name="Google Shape;393;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4" name="Google Shape;394;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95" name="Google Shape;395;p51"/>
            <p:cNvGrpSpPr/>
            <p:nvPr/>
          </p:nvGrpSpPr>
          <p:grpSpPr>
            <a:xfrm>
              <a:off x="3139872" y="4874208"/>
              <a:ext cx="1611123" cy="319912"/>
              <a:chOff x="3139872" y="4874208"/>
              <a:chExt cx="1611123" cy="319912"/>
            </a:xfrm>
          </p:grpSpPr>
          <p:sp>
            <p:nvSpPr>
              <p:cNvPr id="396" name="Google Shape;396;p51"/>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7" name="Google Shape;397;p51"/>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8" name="Google Shape;398;p51"/>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9" name="Google Shape;399;p51"/>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0" name="Google Shape;400;p51"/>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1" name="Google Shape;401;p51"/>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2" name="Google Shape;402;p51"/>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03" name="Google Shape;403;p51"/>
            <p:cNvGrpSpPr/>
            <p:nvPr/>
          </p:nvGrpSpPr>
          <p:grpSpPr>
            <a:xfrm>
              <a:off x="2804142" y="4492592"/>
              <a:ext cx="2203643" cy="429081"/>
              <a:chOff x="2804142" y="4492592"/>
              <a:chExt cx="2203643" cy="429081"/>
            </a:xfrm>
          </p:grpSpPr>
          <p:sp>
            <p:nvSpPr>
              <p:cNvPr id="404" name="Google Shape;404;p51"/>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5" name="Google Shape;405;p51"/>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6" name="Google Shape;406;p51"/>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7" name="Google Shape;407;p51"/>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8" name="Google Shape;408;p51"/>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9" name="Google Shape;409;p51"/>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0" name="Google Shape;410;p51"/>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1" name="Google Shape;411;p51"/>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2" name="Google Shape;412;p51"/>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3" name="Google Shape;413;p51"/>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14" name="Google Shape;414;p51"/>
            <p:cNvGrpSpPr/>
            <p:nvPr/>
          </p:nvGrpSpPr>
          <p:grpSpPr>
            <a:xfrm>
              <a:off x="3037156" y="5293796"/>
              <a:ext cx="1840332" cy="214539"/>
              <a:chOff x="3037156" y="5293796"/>
              <a:chExt cx="1840332" cy="214539"/>
            </a:xfrm>
          </p:grpSpPr>
          <p:sp>
            <p:nvSpPr>
              <p:cNvPr id="415" name="Google Shape;415;p51"/>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6" name="Google Shape;416;p51"/>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7" name="Google Shape;417;p51"/>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8" name="Google Shape;418;p51"/>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9" name="Google Shape;419;p51"/>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0" name="Google Shape;420;p51"/>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1" name="Google Shape;421;p51"/>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2" name="Google Shape;422;p51"/>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3" name="Google Shape;423;p51"/>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4" name="Google Shape;424;p51"/>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5" name="Google Shape;425;p51"/>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6" name="Google Shape;426;p51"/>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7" name="Google Shape;427;p51"/>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8" name="Google Shape;428;p51"/>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29" name="Google Shape;429;p51"/>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0" name="Google Shape;430;p51"/>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1" name="Google Shape;431;p51"/>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32" name="Google Shape;432;p51"/>
          <p:cNvSpPr/>
          <p:nvPr userDrawn="1"/>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3" name="Google Shape;433;p51"/>
          <p:cNvSpPr/>
          <p:nvPr userDrawn="1"/>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5" name="Google Shape;435;p51"/>
          <p:cNvSpPr/>
          <p:nvPr userDrawn="1"/>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6" name="Google Shape;436;p51"/>
          <p:cNvSpPr/>
          <p:nvPr userDrawn="1"/>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727" b="0" i="0" u="none">
                <a:solidFill>
                  <a:schemeClr val="lt1"/>
                </a:solidFill>
                <a:latin typeface="Calibri"/>
                <a:ea typeface="Calibri"/>
                <a:cs typeface="Calibri"/>
                <a:sym typeface="Calibri"/>
              </a:rPr>
              <a:t>www.</a:t>
            </a:r>
            <a:r>
              <a:rPr lang="en-US" sz="1727" b="1" i="0" u="none">
                <a:solidFill>
                  <a:schemeClr val="lt1"/>
                </a:solidFill>
                <a:latin typeface="Calibri"/>
                <a:ea typeface="Calibri"/>
                <a:cs typeface="Calibri"/>
                <a:sym typeface="Calibri"/>
              </a:rPr>
              <a:t>tourismrecovery</a:t>
            </a:r>
            <a:r>
              <a:rPr lang="en-US" sz="1727" b="0" i="0" u="none">
                <a:solidFill>
                  <a:schemeClr val="lt1"/>
                </a:solidFill>
                <a:latin typeface="Calibri"/>
                <a:ea typeface="Calibri"/>
                <a:cs typeface="Calibri"/>
                <a:sym typeface="Calibri"/>
              </a:rPr>
              <a:t>.eu</a:t>
            </a:r>
            <a:endParaRPr sz="1727" b="0" u="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4536081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00" b="0" i="0" u="none" strike="noStrike" cap="none">
                <a:solidFill>
                  <a:srgbClr val="414141"/>
                </a:solidFill>
                <a:latin typeface="Avenir"/>
                <a:ea typeface="Avenir"/>
                <a:cs typeface="Avenir"/>
                <a:sym typeface="Avenir"/>
              </a:defRPr>
            </a:lvl1pPr>
            <a:lvl2pPr marL="0" marR="0" lvl="1" indent="0" algn="r" rtl="0">
              <a:spcBef>
                <a:spcPts val="0"/>
              </a:spcBef>
              <a:buNone/>
              <a:defRPr sz="700" b="0" i="0" u="none" strike="noStrike" cap="none">
                <a:solidFill>
                  <a:srgbClr val="414141"/>
                </a:solidFill>
                <a:latin typeface="Avenir"/>
                <a:ea typeface="Avenir"/>
                <a:cs typeface="Avenir"/>
                <a:sym typeface="Avenir"/>
              </a:defRPr>
            </a:lvl2pPr>
            <a:lvl3pPr marL="0" marR="0" lvl="2" indent="0" algn="r" rtl="0">
              <a:spcBef>
                <a:spcPts val="0"/>
              </a:spcBef>
              <a:buNone/>
              <a:defRPr sz="700" b="0" i="0" u="none" strike="noStrike" cap="none">
                <a:solidFill>
                  <a:srgbClr val="414141"/>
                </a:solidFill>
                <a:latin typeface="Avenir"/>
                <a:ea typeface="Avenir"/>
                <a:cs typeface="Avenir"/>
                <a:sym typeface="Avenir"/>
              </a:defRPr>
            </a:lvl3pPr>
            <a:lvl4pPr marL="0" marR="0" lvl="3" indent="0" algn="r" rtl="0">
              <a:spcBef>
                <a:spcPts val="0"/>
              </a:spcBef>
              <a:buNone/>
              <a:defRPr sz="700" b="0" i="0" u="none" strike="noStrike" cap="none">
                <a:solidFill>
                  <a:srgbClr val="414141"/>
                </a:solidFill>
                <a:latin typeface="Avenir"/>
                <a:ea typeface="Avenir"/>
                <a:cs typeface="Avenir"/>
                <a:sym typeface="Avenir"/>
              </a:defRPr>
            </a:lvl4pPr>
            <a:lvl5pPr marL="0" marR="0" lvl="4" indent="0" algn="r" rtl="0">
              <a:spcBef>
                <a:spcPts val="0"/>
              </a:spcBef>
              <a:buNone/>
              <a:defRPr sz="700" b="0" i="0" u="none" strike="noStrike" cap="none">
                <a:solidFill>
                  <a:srgbClr val="414141"/>
                </a:solidFill>
                <a:latin typeface="Avenir"/>
                <a:ea typeface="Avenir"/>
                <a:cs typeface="Avenir"/>
                <a:sym typeface="Avenir"/>
              </a:defRPr>
            </a:lvl5pPr>
            <a:lvl6pPr marL="0" marR="0" lvl="5" indent="0" algn="r" rtl="0">
              <a:spcBef>
                <a:spcPts val="0"/>
              </a:spcBef>
              <a:buNone/>
              <a:defRPr sz="700" b="0" i="0" u="none" strike="noStrike" cap="none">
                <a:solidFill>
                  <a:srgbClr val="414141"/>
                </a:solidFill>
                <a:latin typeface="Avenir"/>
                <a:ea typeface="Avenir"/>
                <a:cs typeface="Avenir"/>
                <a:sym typeface="Avenir"/>
              </a:defRPr>
            </a:lvl6pPr>
            <a:lvl7pPr marL="0" marR="0" lvl="6" indent="0" algn="r" rtl="0">
              <a:spcBef>
                <a:spcPts val="0"/>
              </a:spcBef>
              <a:buNone/>
              <a:defRPr sz="700" b="0" i="0" u="none" strike="noStrike" cap="none">
                <a:solidFill>
                  <a:srgbClr val="414141"/>
                </a:solidFill>
                <a:latin typeface="Avenir"/>
                <a:ea typeface="Avenir"/>
                <a:cs typeface="Avenir"/>
                <a:sym typeface="Avenir"/>
              </a:defRPr>
            </a:lvl7pPr>
            <a:lvl8pPr marL="0" marR="0" lvl="7" indent="0" algn="r" rtl="0">
              <a:spcBef>
                <a:spcPts val="0"/>
              </a:spcBef>
              <a:buNone/>
              <a:defRPr sz="700" b="0" i="0" u="none" strike="noStrike" cap="none">
                <a:solidFill>
                  <a:srgbClr val="414141"/>
                </a:solidFill>
                <a:latin typeface="Avenir"/>
                <a:ea typeface="Avenir"/>
                <a:cs typeface="Avenir"/>
                <a:sym typeface="Avenir"/>
              </a:defRPr>
            </a:lvl8pPr>
            <a:lvl9pPr marL="0" marR="0" lvl="8" indent="0" algn="r" rtl="0">
              <a:spcBef>
                <a:spcPts val="0"/>
              </a:spcBef>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‹Nº›</a:t>
            </a:fld>
            <a:endParaRPr/>
          </a:p>
        </p:txBody>
      </p:sp>
    </p:spTree>
  </p:cSld>
  <p:clrMap bg1="lt1" tx1="dk1" bg2="dk2" tx2="lt2" accent1="accent1" accent2="accent2" accent3="accent3" accent4="accent4" accent5="accent5" accent6="accent6" hlink="hlink" folHlink="folHlink"/>
  <p:sldLayoutIdLst>
    <p:sldLayoutId id="2147483671" r:id="rId1"/>
    <p:sldLayoutId id="2147483674" r:id="rId2"/>
    <p:sldLayoutId id="2147483675"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hyperlink" Target="https://l.facebook.com/l.php?u=http://twitter.com/www.twitter.com/sbanordurleid?fbclid=IwAR3qEaizgnc5LM93zvE2KaXLXuXXsznOQgH_t4Ktqu80TKdpEh8Qce09XKM&amp;h=AT32dXvglVAO2qDFhAQe62dI60-D0oRfYchjCLYGMYVl3YN9stigZsVmWfvf4iNsoXTYsz343ZSLAOpqaOxblc32Coaks4OegooMKSSk88qblzE7CCUOSKphpv6XdtW6GZmg3gNomRDSQBO8oOE" TargetMode="External"/><Relationship Id="rId5" Type="http://schemas.openxmlformats.org/officeDocument/2006/relationships/hyperlink" Target="http://instagram.com/www.instagram.com/sbanordurleid?fbclid=IwAR3MYKxVbhyZmWKdAvNLYB3b20XqA8rIkQb6g0LepR5TilhR4iyDDHboD0Y" TargetMode="External"/><Relationship Id="rId4" Type="http://schemas.openxmlformats.org/officeDocument/2006/relationships/hyperlink" Target="http://www.sba.i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17"/>
        <p:cNvGrpSpPr/>
        <p:nvPr/>
      </p:nvGrpSpPr>
      <p:grpSpPr>
        <a:xfrm>
          <a:off x="0" y="0"/>
          <a:ext cx="0" cy="0"/>
          <a:chOff x="0" y="0"/>
          <a:chExt cx="0" cy="0"/>
        </a:xfrm>
      </p:grpSpPr>
      <p:sp>
        <p:nvSpPr>
          <p:cNvPr id="1418" name="Google Shape;1418;p22"/>
          <p:cNvSpPr txBox="1">
            <a:spLocks noGrp="1"/>
          </p:cNvSpPr>
          <p:nvPr>
            <p:ph type="body" idx="1"/>
          </p:nvPr>
        </p:nvSpPr>
        <p:spPr>
          <a:xfrm>
            <a:off x="3973899" y="4047283"/>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s-ES" sz="1500" b="1">
                <a:solidFill>
                  <a:srgbClr val="79527B"/>
                </a:solidFill>
                <a:latin typeface="Calibri" panose="020F0502020204030204" pitchFamily="34" charset="0"/>
                <a:ea typeface="Calibri" panose="020F0502020204030204" pitchFamily="34" charset="0"/>
                <a:cs typeface="Calibri" panose="020F0502020204030204" pitchFamily="34" charset="0"/>
              </a:rPr>
              <a:t>Situación inicial</a:t>
            </a:r>
          </a:p>
        </p:txBody>
      </p:sp>
      <p:sp>
        <p:nvSpPr>
          <p:cNvPr id="1419" name="Google Shape;1419;p22"/>
          <p:cNvSpPr txBox="1">
            <a:spLocks noGrp="1"/>
          </p:cNvSpPr>
          <p:nvPr>
            <p:ph type="body" idx="2"/>
          </p:nvPr>
        </p:nvSpPr>
        <p:spPr>
          <a:xfrm>
            <a:off x="259966" y="5080045"/>
            <a:ext cx="2997218"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lang="de-DE" sz="1300" dirty="0">
              <a:latin typeface="Calibri" panose="020F0502020204030204" pitchFamily="34" charset="0"/>
              <a:ea typeface="Calibri" panose="020F0502020204030204" pitchFamily="34" charset="0"/>
              <a:cs typeface="Calibri" panose="020F0502020204030204" pitchFamily="34" charset="0"/>
            </a:endParaRPr>
          </a:p>
          <a:p>
            <a:pPr marL="0" lvl="0" indent="0" algn="l" rtl="0">
              <a:lnSpc>
                <a:spcPct val="127750"/>
              </a:lnSpc>
              <a:spcBef>
                <a:spcPts val="0"/>
              </a:spcBef>
              <a:spcAft>
                <a:spcPts val="0"/>
              </a:spcAft>
              <a:buClr>
                <a:schemeClr val="lt1"/>
              </a:buClr>
              <a:buSzPts val="1200"/>
              <a:buNone/>
            </a:pPr>
            <a:r>
              <a:rPr lang="es-ES" sz="1300">
                <a:latin typeface="Calibri" panose="020F0502020204030204" pitchFamily="34" charset="0"/>
                <a:ea typeface="Calibri" panose="020F0502020204030204" pitchFamily="34" charset="0"/>
                <a:cs typeface="Calibri" panose="020F0502020204030204" pitchFamily="34" charset="0"/>
              </a:rPr>
              <a:t>Tema:</a:t>
            </a:r>
          </a:p>
          <a:p>
            <a:pPr marL="0" lvl="0" indent="0" algn="l" rtl="0">
              <a:lnSpc>
                <a:spcPct val="127750"/>
              </a:lnSpc>
              <a:spcBef>
                <a:spcPts val="0"/>
              </a:spcBef>
              <a:spcAft>
                <a:spcPts val="0"/>
              </a:spcAft>
              <a:buClr>
                <a:schemeClr val="lt1"/>
              </a:buClr>
              <a:buSzPts val="1200"/>
              <a:buNone/>
            </a:pPr>
            <a:r>
              <a:rPr lang="es-ES" sz="1300">
                <a:latin typeface="Calibri" panose="020F0502020204030204" pitchFamily="34" charset="0"/>
                <a:ea typeface="Calibri" panose="020F0502020204030204" pitchFamily="34" charset="0"/>
                <a:cs typeface="Calibri" panose="020F0502020204030204" pitchFamily="34" charset="0"/>
              </a:rPr>
              <a:t>Innovación</a:t>
            </a:r>
          </a:p>
          <a:p>
            <a:pPr marL="0" lvl="0" indent="0" algn="l" rtl="0">
              <a:lnSpc>
                <a:spcPct val="127750"/>
              </a:lnSpc>
              <a:spcBef>
                <a:spcPts val="0"/>
              </a:spcBef>
              <a:spcAft>
                <a:spcPts val="0"/>
              </a:spcAft>
              <a:buClr>
                <a:schemeClr val="lt1"/>
              </a:buClr>
              <a:buSzPts val="1200"/>
              <a:buNone/>
            </a:pPr>
            <a:endParaRPr lang="de-DE" sz="1300" dirty="0">
              <a:latin typeface="Calibri" panose="020F0502020204030204" pitchFamily="34" charset="0"/>
              <a:ea typeface="Calibri" panose="020F0502020204030204" pitchFamily="34" charset="0"/>
              <a:cs typeface="Calibri" panose="020F0502020204030204" pitchFamily="34" charset="0"/>
            </a:endParaRPr>
          </a:p>
          <a:p>
            <a:pPr marL="0" lvl="0" indent="0" algn="l" rtl="0">
              <a:lnSpc>
                <a:spcPct val="127750"/>
              </a:lnSpc>
              <a:spcBef>
                <a:spcPts val="0"/>
              </a:spcBef>
              <a:spcAft>
                <a:spcPts val="0"/>
              </a:spcAft>
              <a:buClr>
                <a:schemeClr val="lt1"/>
              </a:buClr>
              <a:buSzPts val="1200"/>
              <a:buNone/>
            </a:pPr>
            <a:r>
              <a:rPr lang="es-ES" sz="1300">
                <a:latin typeface="Calibri" panose="020F0502020204030204" pitchFamily="34" charset="0"/>
                <a:ea typeface="Calibri" panose="020F0502020204030204" pitchFamily="34" charset="0"/>
                <a:cs typeface="Calibri" panose="020F0502020204030204" pitchFamily="34" charset="0"/>
              </a:rPr>
              <a:t>Tipo de negocio: </a:t>
            </a:r>
          </a:p>
          <a:p>
            <a:pPr marL="0" lvl="0" indent="0" algn="l" rtl="0">
              <a:lnSpc>
                <a:spcPct val="127750"/>
              </a:lnSpc>
              <a:spcBef>
                <a:spcPts val="0"/>
              </a:spcBef>
              <a:spcAft>
                <a:spcPts val="0"/>
              </a:spcAft>
              <a:buClr>
                <a:schemeClr val="lt1"/>
              </a:buClr>
              <a:buSzPts val="1200"/>
              <a:buNone/>
            </a:pPr>
            <a:r>
              <a:rPr lang="es-ES" sz="1300">
                <a:latin typeface="Calibri" panose="020F0502020204030204" pitchFamily="34" charset="0"/>
                <a:ea typeface="Calibri" panose="020F0502020204030204" pitchFamily="34" charset="0"/>
                <a:cs typeface="Calibri" panose="020F0502020204030204" pitchFamily="34" charset="0"/>
              </a:rPr>
              <a:t>Transporte</a:t>
            </a:r>
          </a:p>
        </p:txBody>
      </p:sp>
      <p:sp>
        <p:nvSpPr>
          <p:cNvPr id="1425" name="Google Shape;1425;p22"/>
          <p:cNvSpPr txBox="1">
            <a:spLocks noGrp="1"/>
          </p:cNvSpPr>
          <p:nvPr>
            <p:ph type="body" idx="8"/>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r>
              <a:rPr lang="es-ES" sz="1800"/>
              <a:t>Estudio de caso</a:t>
            </a:r>
          </a:p>
        </p:txBody>
      </p:sp>
      <p:sp>
        <p:nvSpPr>
          <p:cNvPr id="39" name="Google Shape;1420;p22">
            <a:extLst>
              <a:ext uri="{FF2B5EF4-FFF2-40B4-BE49-F238E27FC236}">
                <a16:creationId xmlns:a16="http://schemas.microsoft.com/office/drawing/2014/main" id="{BAEC0FC5-0691-41EC-9965-7D6572BF1EB0}"/>
              </a:ext>
            </a:extLst>
          </p:cNvPr>
          <p:cNvSpPr txBox="1">
            <a:spLocks/>
          </p:cNvSpPr>
          <p:nvPr/>
        </p:nvSpPr>
        <p:spPr>
          <a:xfrm>
            <a:off x="272075" y="4031346"/>
            <a:ext cx="3249466"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0000"/>
              </a:lnSpc>
              <a:spcBef>
                <a:spcPts val="2267"/>
              </a:spcBef>
              <a:spcAft>
                <a:spcPts val="0"/>
              </a:spcAft>
              <a:buClr>
                <a:schemeClr val="lt1"/>
              </a:buClr>
              <a:buSzPts val="1295"/>
              <a:buFont typeface="Arial"/>
              <a:buNone/>
              <a:defRPr sz="1295" b="0"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spcBef>
                <a:spcPts val="0"/>
              </a:spcBef>
              <a:buSzPts val="1200"/>
            </a:pPr>
            <a:r>
              <a:rPr lang="es-ES" sz="1300" b="1"/>
              <a:t>Módulo: 7 </a:t>
            </a:r>
            <a:br>
              <a:rPr lang="es-ES" sz="1300" b="1"/>
            </a:br>
            <a:r>
              <a:rPr lang="es-ES" sz="1300" b="1"/>
              <a:t>Resistencia a las crisis</a:t>
            </a:r>
          </a:p>
        </p:txBody>
      </p:sp>
      <p:cxnSp>
        <p:nvCxnSpPr>
          <p:cNvPr id="18" name="Google Shape;1462;p23">
            <a:extLst>
              <a:ext uri="{FF2B5EF4-FFF2-40B4-BE49-F238E27FC236}">
                <a16:creationId xmlns:a16="http://schemas.microsoft.com/office/drawing/2014/main" id="{C36C11EF-65BF-4B2F-BD8E-A79F93B9040C}"/>
              </a:ext>
            </a:extLst>
          </p:cNvPr>
          <p:cNvCxnSpPr>
            <a:cxnSpLocks/>
          </p:cNvCxnSpPr>
          <p:nvPr/>
        </p:nvCxnSpPr>
        <p:spPr>
          <a:xfrm flipH="1">
            <a:off x="3973899" y="4475430"/>
            <a:ext cx="3407561"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1" name="Google Shape;1544;p26">
            <a:extLst>
              <a:ext uri="{FF2B5EF4-FFF2-40B4-BE49-F238E27FC236}">
                <a16:creationId xmlns:a16="http://schemas.microsoft.com/office/drawing/2014/main" id="{08FE4C8B-71C7-4A9E-A6A3-7A469FAB1E52}"/>
              </a:ext>
            </a:extLst>
          </p:cNvPr>
          <p:cNvSpPr txBox="1">
            <a:spLocks/>
          </p:cNvSpPr>
          <p:nvPr/>
        </p:nvSpPr>
        <p:spPr>
          <a:xfrm>
            <a:off x="3973899" y="4585253"/>
            <a:ext cx="3407561" cy="445272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gn="just">
              <a:lnSpc>
                <a:spcPct val="102200"/>
              </a:lnSpc>
              <a:buClr>
                <a:srgbClr val="79527B"/>
              </a:buClr>
              <a:buSzPts val="1500"/>
            </a:pPr>
            <a:r>
              <a:rPr lang="es-ES" sz="1400">
                <a:solidFill>
                  <a:srgbClr val="79527B"/>
                </a:solidFill>
                <a:latin typeface="Calibri" panose="020F0502020204030204" pitchFamily="34" charset="0"/>
                <a:ea typeface="Calibri" panose="020F0502020204030204" pitchFamily="34" charset="0"/>
                <a:cs typeface="Calibri" panose="020F0502020204030204" pitchFamily="34" charset="0"/>
              </a:rPr>
              <a:t>SBA-Norðurleið</a:t>
            </a:r>
            <a:r>
              <a:rPr lang="es-ES" sz="1400" b="0">
                <a:solidFill>
                  <a:srgbClr val="534B4F"/>
                </a:solidFill>
                <a:latin typeface="Calibri" panose="020F0502020204030204" pitchFamily="34" charset="0"/>
                <a:ea typeface="Calibri" panose="020F0502020204030204" pitchFamily="34" charset="0"/>
                <a:cs typeface="Calibri" panose="020F0502020204030204" pitchFamily="34" charset="0"/>
              </a:rPr>
              <a:t> es una empresa mediana que ofrece servicios de autocar y chárter en Islandia. La empresa opera desde 1980 y siempre se ha centrado en los servicios de autocar para grupos. </a:t>
            </a:r>
          </a:p>
          <a:p>
            <a:pPr marL="0" indent="0" algn="just">
              <a:lnSpc>
                <a:spcPct val="102200"/>
              </a:lnSpc>
              <a:buClr>
                <a:srgbClr val="79527B"/>
              </a:buClr>
              <a:buSzPts val="1500"/>
            </a:pPr>
            <a:endPar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endParaRPr>
          </a:p>
          <a:p>
            <a:pPr marL="0" indent="0" algn="just">
              <a:lnSpc>
                <a:spcPct val="102200"/>
              </a:lnSpc>
              <a:buClr>
                <a:srgbClr val="79527B"/>
              </a:buClr>
              <a:buSzPts val="1500"/>
            </a:pPr>
            <a:r>
              <a:rPr lang="es-ES" sz="1400">
                <a:latin typeface="Calibri" panose="020F0502020204030204" pitchFamily="34" charset="0"/>
                <a:ea typeface="Calibri" panose="020F0502020204030204" pitchFamily="34" charset="0"/>
                <a:cs typeface="Calibri" panose="020F0502020204030204" pitchFamily="34" charset="0"/>
              </a:rPr>
              <a:t>Una de las fuentes de ingreso de</a:t>
            </a:r>
            <a:r>
              <a:rPr lang="es-ES" sz="1400" b="0">
                <a:solidFill>
                  <a:srgbClr val="534B4F"/>
                </a:solidFill>
                <a:latin typeface="Calibri" panose="020F0502020204030204" pitchFamily="34" charset="0"/>
                <a:ea typeface="Calibri" panose="020F0502020204030204" pitchFamily="34" charset="0"/>
                <a:cs typeface="Calibri" panose="020F0502020204030204" pitchFamily="34" charset="0"/>
              </a:rPr>
              <a:t> </a:t>
            </a:r>
            <a:r>
              <a:rPr lang="es-ES" sz="1400">
                <a:solidFill>
                  <a:srgbClr val="79527B"/>
                </a:solidFill>
                <a:latin typeface="Calibri" panose="020F0502020204030204" pitchFamily="34" charset="0"/>
                <a:ea typeface="Calibri" panose="020F0502020204030204" pitchFamily="34" charset="0"/>
                <a:cs typeface="Calibri" panose="020F0502020204030204" pitchFamily="34" charset="0"/>
              </a:rPr>
              <a:t>SBA-Norðurleið</a:t>
            </a:r>
            <a:r>
              <a:rPr lang="es-ES" sz="1400" b="0">
                <a:solidFill>
                  <a:srgbClr val="79527B"/>
                </a:solidFill>
                <a:latin typeface="Calibri" panose="020F0502020204030204" pitchFamily="34" charset="0"/>
                <a:ea typeface="Calibri" panose="020F0502020204030204" pitchFamily="34" charset="0"/>
                <a:cs typeface="Calibri" panose="020F0502020204030204" pitchFamily="34" charset="0"/>
              </a:rPr>
              <a:t> </a:t>
            </a:r>
            <a:r>
              <a:rPr lang="es-ES" sz="1400" b="0">
                <a:solidFill>
                  <a:srgbClr val="534B4F"/>
                </a:solidFill>
                <a:latin typeface="Calibri" panose="020F0502020204030204" pitchFamily="34" charset="0"/>
                <a:ea typeface="Calibri" panose="020F0502020204030204" pitchFamily="34" charset="0"/>
                <a:cs typeface="Calibri" panose="020F0502020204030204" pitchFamily="34" charset="0"/>
              </a:rPr>
              <a:t>son los viajes para pasajeros de cruceros que atracan en diversos puertos de Islandia. </a:t>
            </a:r>
          </a:p>
        </p:txBody>
      </p:sp>
      <p:pic>
        <p:nvPicPr>
          <p:cNvPr id="6" name="Picture Placeholder 5" descr="A couple of white buses parked next to each other&#10;&#10;Description automatically generated with low confidence">
            <a:extLst>
              <a:ext uri="{FF2B5EF4-FFF2-40B4-BE49-F238E27FC236}">
                <a16:creationId xmlns:a16="http://schemas.microsoft.com/office/drawing/2014/main" id="{ECB582A8-EEF7-1D9B-ECB7-4EFD929CAA34}"/>
              </a:ext>
            </a:extLst>
          </p:cNvPr>
          <p:cNvPicPr>
            <a:picLocks noGrp="1" noChangeAspect="1"/>
          </p:cNvPicPr>
          <p:nvPr>
            <p:ph type="pic" idx="9"/>
          </p:nvPr>
        </p:nvPicPr>
        <p:blipFill>
          <a:blip r:embed="rId3"/>
          <a:srcRect l="4376" r="4376"/>
          <a:stretch>
            <a:fillRect/>
          </a:stretch>
        </p:blipFill>
        <p:spPr/>
      </p:pic>
      <p:sp>
        <p:nvSpPr>
          <p:cNvPr id="2" name="TextBox 1">
            <a:extLst>
              <a:ext uri="{FF2B5EF4-FFF2-40B4-BE49-F238E27FC236}">
                <a16:creationId xmlns:a16="http://schemas.microsoft.com/office/drawing/2014/main" id="{8C9D93AB-594D-4D64-D0FA-6E4A5D5A0547}"/>
              </a:ext>
            </a:extLst>
          </p:cNvPr>
          <p:cNvSpPr txBox="1"/>
          <p:nvPr/>
        </p:nvSpPr>
        <p:spPr>
          <a:xfrm>
            <a:off x="3973899" y="7326041"/>
            <a:ext cx="3738866" cy="1384995"/>
          </a:xfrm>
          <a:prstGeom prst="rect">
            <a:avLst/>
          </a:prstGeom>
          <a:noFill/>
        </p:spPr>
        <p:txBody>
          <a:bodyPr wrap="square" rtlCol="0">
            <a:spAutoFit/>
          </a:bodyPr>
          <a:lstStyle/>
          <a:p>
            <a:r>
              <a:rPr lang="es-ES">
                <a:solidFill>
                  <a:srgbClr val="534B4F"/>
                </a:solidFill>
                <a:latin typeface="Calibri" panose="020F0502020204030204" pitchFamily="34" charset="0"/>
                <a:ea typeface="Calibri" panose="020F0502020204030204" pitchFamily="34" charset="0"/>
                <a:cs typeface="Calibri" panose="020F0502020204030204" pitchFamily="34" charset="0"/>
              </a:rPr>
              <a:t>Página web:  </a:t>
            </a:r>
            <a:r>
              <a:rPr lang="es-ES">
                <a:solidFill>
                  <a:srgbClr val="79527B"/>
                </a:solidFill>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www.sba.is</a:t>
            </a:r>
          </a:p>
          <a:p>
            <a:pPr algn="l"/>
            <a:r>
              <a:rPr lang="es-ES">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Facebook: </a:t>
            </a:r>
            <a:r>
              <a:rPr lang="es-ES" b="1">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SBA-Norðurleið</a:t>
            </a:r>
          </a:p>
          <a:p>
            <a:pPr algn="l"/>
            <a:r>
              <a:rPr lang="es-ES">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@sbanordurleid</a:t>
            </a:r>
          </a:p>
          <a:p>
            <a:pPr algn="l"/>
            <a:r>
              <a:rPr lang="es-ES" b="0" i="0" u="none" strike="noStrike">
                <a:solidFill>
                  <a:srgbClr val="79527B"/>
                </a:solidFill>
                <a:effectLst/>
                <a:latin typeface="Calibri" panose="020F0502020204030204" pitchFamily="34" charset="0"/>
                <a:ea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www.instagram.com/sbanordurleid</a:t>
            </a:r>
          </a:p>
          <a:p>
            <a:pPr algn="l"/>
            <a:r>
              <a:rPr lang="es-ES" b="0" i="0" u="none" strike="noStrike">
                <a:solidFill>
                  <a:srgbClr val="79527B"/>
                </a:solidFill>
                <a:effectLst/>
                <a:latin typeface="Calibri" panose="020F0502020204030204" pitchFamily="34" charset="0"/>
                <a:ea typeface="Calibri" panose="020F050202020403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www.twitter.com/sbanordurleid</a:t>
            </a:r>
          </a:p>
          <a:p>
            <a:endParaRPr lang="is-I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sp>
        <p:nvSpPr>
          <p:cNvPr id="1460" name="Google Shape;1460;p23"/>
          <p:cNvSpPr txBox="1">
            <a:spLocks noGrp="1"/>
          </p:cNvSpPr>
          <p:nvPr>
            <p:ph type="body" idx="3"/>
          </p:nvPr>
        </p:nvSpPr>
        <p:spPr>
          <a:xfrm>
            <a:off x="948538" y="745104"/>
            <a:ext cx="5991742" cy="378000"/>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s-ES" sz="1600">
                <a:latin typeface="Calibri" panose="020F0502020204030204" pitchFamily="34" charset="0"/>
                <a:ea typeface="Calibri" panose="020F0502020204030204" pitchFamily="34" charset="0"/>
                <a:cs typeface="Calibri" panose="020F0502020204030204" pitchFamily="34" charset="0"/>
              </a:rPr>
              <a:t> Retos y problemas especiales a los que se enfrenta la empresa</a:t>
            </a:r>
          </a:p>
        </p:txBody>
      </p:sp>
      <p:cxnSp>
        <p:nvCxnSpPr>
          <p:cNvPr id="1462" name="Google Shape;1462;p23"/>
          <p:cNvCxnSpPr>
            <a:cxnSpLocks/>
          </p:cNvCxnSpPr>
          <p:nvPr/>
        </p:nvCxnSpPr>
        <p:spPr>
          <a:xfrm flipH="1">
            <a:off x="1048548" y="1123104"/>
            <a:ext cx="5746390"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grpSp>
        <p:nvGrpSpPr>
          <p:cNvPr id="1463" name="Google Shape;1463;p23"/>
          <p:cNvGrpSpPr/>
          <p:nvPr/>
        </p:nvGrpSpPr>
        <p:grpSpPr>
          <a:xfrm>
            <a:off x="400633" y="8361238"/>
            <a:ext cx="476957" cy="550775"/>
            <a:chOff x="8823055" y="3850915"/>
            <a:chExt cx="751563" cy="867883"/>
          </a:xfrm>
        </p:grpSpPr>
        <p:sp>
          <p:nvSpPr>
            <p:cNvPr id="1464" name="Google Shape;1464;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5" name="Google Shape;1465;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6" name="Google Shape;1466;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7" name="Google Shape;1467;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8" name="Google Shape;1468;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9" name="Google Shape;1469;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0" name="Google Shape;1470;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1" name="Google Shape;1471;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2" name="Google Shape;1472;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992527" y="7984534"/>
            <a:ext cx="5947753" cy="146942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s-ES" sz="1400" b="0">
                <a:solidFill>
                  <a:srgbClr val="534B4F"/>
                </a:solidFill>
                <a:latin typeface="Calibri" panose="020F0502020204030204" pitchFamily="34" charset="0"/>
                <a:ea typeface="Calibri" panose="020F0502020204030204" pitchFamily="34" charset="0"/>
                <a:cs typeface="Calibri" panose="020F0502020204030204" pitchFamily="34" charset="0"/>
              </a:rPr>
              <a:t>¿Qué puede hacer la empresa para aprovechar a sus empleados y otros recursos cuando su principal fuente de negocio se detiene por completo y no llegan clientes internacionales?</a:t>
            </a: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877590" y="7608496"/>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s-ES" sz="1500"/>
              <a:t>Grupo de discusión</a:t>
            </a:r>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928041" y="8097446"/>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4" name="Google Shape;1544;p26">
            <a:extLst>
              <a:ext uri="{FF2B5EF4-FFF2-40B4-BE49-F238E27FC236}">
                <a16:creationId xmlns:a16="http://schemas.microsoft.com/office/drawing/2014/main" id="{9F5E7F73-23F5-4271-BA46-004358DF5449}"/>
              </a:ext>
            </a:extLst>
          </p:cNvPr>
          <p:cNvSpPr txBox="1">
            <a:spLocks/>
          </p:cNvSpPr>
          <p:nvPr/>
        </p:nvSpPr>
        <p:spPr>
          <a:xfrm>
            <a:off x="977601" y="1339279"/>
            <a:ext cx="5891730" cy="326587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just" rtl="0">
              <a:lnSpc>
                <a:spcPct val="100000"/>
              </a:lnSpc>
              <a:spcBef>
                <a:spcPts val="0"/>
              </a:spcBef>
              <a:spcAft>
                <a:spcPts val="0"/>
              </a:spcAft>
              <a:buClr>
                <a:srgbClr val="534B4F"/>
              </a:buClr>
              <a:buSzPts val="1079"/>
              <a:buFont typeface="Arial"/>
              <a:buNone/>
              <a:defRPr sz="1079" b="0" i="0" u="none" strike="noStrike" cap="none">
                <a:solidFill>
                  <a:srgbClr val="534B4F"/>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Clr>
                <a:srgbClr val="79527B"/>
              </a:buClr>
              <a:buSzPts val="1500"/>
            </a:pPr>
            <a:r>
              <a:rPr lang="es-ES" sz="1400">
                <a:latin typeface="Calibri" panose="020F0502020204030204" pitchFamily="34" charset="0"/>
                <a:ea typeface="Calibri" panose="020F0502020204030204" pitchFamily="34" charset="0"/>
                <a:cs typeface="Calibri" panose="020F0502020204030204" pitchFamily="34" charset="0"/>
              </a:rPr>
              <a:t>Cuando el COVID fue declarado pandemia en 2020, todo el tráfico de cruceros se detuvo por completo y </a:t>
            </a:r>
            <a:r>
              <a:rPr lang="es-ES" sz="1400" b="1">
                <a:solidFill>
                  <a:srgbClr val="79527B"/>
                </a:solidFill>
                <a:latin typeface="Calibri" panose="020F0502020204030204" pitchFamily="34" charset="0"/>
                <a:ea typeface="Calibri" panose="020F0502020204030204" pitchFamily="34" charset="0"/>
                <a:cs typeface="Calibri" panose="020F0502020204030204" pitchFamily="34" charset="0"/>
              </a:rPr>
              <a:t>SBA-Norðurleið</a:t>
            </a:r>
            <a:r>
              <a:rPr lang="es-ES" sz="1400">
                <a:solidFill>
                  <a:schemeClr val="accent4">
                    <a:lumMod val="75000"/>
                  </a:schemeClr>
                </a:solidFill>
                <a:latin typeface="Calibri" panose="020F0502020204030204" pitchFamily="34" charset="0"/>
                <a:ea typeface="Calibri" panose="020F0502020204030204" pitchFamily="34" charset="0"/>
                <a:cs typeface="Calibri" panose="020F0502020204030204" pitchFamily="34" charset="0"/>
              </a:rPr>
              <a:t> </a:t>
            </a:r>
            <a:r>
              <a:rPr lang="es-ES" sz="140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rPr>
              <a:t>perdió una de sus principales fuentes de negocio. </a:t>
            </a:r>
          </a:p>
        </p:txBody>
      </p:sp>
      <p:pic>
        <p:nvPicPr>
          <p:cNvPr id="1026" name="Picture 2" descr="Dagsferðir 2022 | SBA Norðurleið | Hópferðabílar hvert á land sem er">
            <a:extLst>
              <a:ext uri="{FF2B5EF4-FFF2-40B4-BE49-F238E27FC236}">
                <a16:creationId xmlns:a16="http://schemas.microsoft.com/office/drawing/2014/main" id="{FA373FAA-F9D0-61FA-6F47-25BB0F58BB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7460" y="2297906"/>
            <a:ext cx="4572000" cy="304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42"/>
        <p:cNvGrpSpPr/>
        <p:nvPr/>
      </p:nvGrpSpPr>
      <p:grpSpPr>
        <a:xfrm>
          <a:off x="0" y="0"/>
          <a:ext cx="0" cy="0"/>
          <a:chOff x="0" y="0"/>
          <a:chExt cx="0" cy="0"/>
        </a:xfrm>
      </p:grpSpPr>
      <p:sp>
        <p:nvSpPr>
          <p:cNvPr id="1543" name="Google Shape;1543;p26"/>
          <p:cNvSpPr txBox="1">
            <a:spLocks noGrp="1"/>
          </p:cNvSpPr>
          <p:nvPr>
            <p:ph type="body" idx="1"/>
          </p:nvPr>
        </p:nvSpPr>
        <p:spPr>
          <a:xfrm>
            <a:off x="1007582" y="896571"/>
            <a:ext cx="5866788" cy="376038"/>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s-ES" sz="1500">
                <a:latin typeface="Calibri" panose="020F0502020204030204" pitchFamily="34" charset="0"/>
                <a:ea typeface="Calibri" panose="020F0502020204030204" pitchFamily="34" charset="0"/>
                <a:cs typeface="Calibri" panose="020F0502020204030204" pitchFamily="34" charset="0"/>
              </a:rPr>
              <a:t>Enfoque</a:t>
            </a:r>
          </a:p>
        </p:txBody>
      </p:sp>
      <p:sp>
        <p:nvSpPr>
          <p:cNvPr id="1544" name="Google Shape;1544;p26"/>
          <p:cNvSpPr txBox="1">
            <a:spLocks noGrp="1"/>
          </p:cNvSpPr>
          <p:nvPr>
            <p:ph type="body" idx="2"/>
          </p:nvPr>
        </p:nvSpPr>
        <p:spPr>
          <a:xfrm>
            <a:off x="1007582" y="1468031"/>
            <a:ext cx="5866788" cy="8578420"/>
          </a:xfrm>
          <a:prstGeom prst="rect">
            <a:avLst/>
          </a:prstGeom>
          <a:noFill/>
          <a:ln>
            <a:noFill/>
          </a:ln>
        </p:spPr>
        <p:txBody>
          <a:bodyPr spcFirstLastPara="1" wrap="square" lIns="91425" tIns="45700" rIns="91425" bIns="45700" anchor="t" anchorCtr="0">
            <a:noAutofit/>
          </a:bodyPr>
          <a:lstStyle/>
          <a:p>
            <a:pPr marL="0" lvl="0" indent="0" rtl="0">
              <a:lnSpc>
                <a:spcPct val="102200"/>
              </a:lnSpc>
              <a:spcBef>
                <a:spcPts val="0"/>
              </a:spcBef>
              <a:spcAft>
                <a:spcPts val="0"/>
              </a:spcAft>
              <a:buClr>
                <a:srgbClr val="79527B"/>
              </a:buClr>
              <a:buSzPts val="1500"/>
              <a:buNone/>
            </a:pPr>
            <a:r>
              <a:rPr lang="es-ES" sz="1400">
                <a:latin typeface="Calibri" panose="020F0502020204030204" pitchFamily="34" charset="0"/>
                <a:ea typeface="Calibri" panose="020F0502020204030204" pitchFamily="34" charset="0"/>
                <a:cs typeface="Calibri" panose="020F0502020204030204" pitchFamily="34" charset="0"/>
              </a:rPr>
              <a:t>Las operaciones previas al COVID fueron muy buenas, sin necesidad de aumentar la variedad de productos.   </a:t>
            </a:r>
          </a:p>
          <a:p>
            <a:pPr marL="0" lvl="0" indent="0" rtl="0">
              <a:lnSpc>
                <a:spcPct val="102200"/>
              </a:lnSpc>
              <a:spcBef>
                <a:spcPts val="0"/>
              </a:spcBef>
              <a:spcAft>
                <a:spcPts val="0"/>
              </a:spcAft>
              <a:buClr>
                <a:srgbClr val="79527B"/>
              </a:buClr>
              <a:buSzPts val="1500"/>
              <a:buNone/>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r>
              <a:rPr lang="es-ES" sz="1400">
                <a:latin typeface="Calibri" panose="020F0502020204030204" pitchFamily="34" charset="0"/>
                <a:ea typeface="Calibri" panose="020F0502020204030204" pitchFamily="34" charset="0"/>
                <a:cs typeface="Calibri" panose="020F0502020204030204" pitchFamily="34" charset="0"/>
              </a:rPr>
              <a:t>En general, la mayoría de las empresas turísticas islandesas se centraron principalmente en el mercado turístico extranjero antes del COVID, sin prestar demasiada atención a las necesidades de los turistas nacionales. Con la pandemia, las empresas se vieron obligadas a centrarse por completo en el mercado nacional. Sin embargo, los operadores de autobuses se encontraban en una situación más difícil que muchas otras empresas turísticas.  La mayoría de los islandeses tienen caroy, por tanto, no dependen de los autobuses para desplazarse por el país. Además, existía la creencia generalizada de que los turistas nacionales no querrían comprar visitas guiadas en autobús.  </a:t>
            </a:r>
          </a:p>
          <a:p>
            <a:pPr marL="0" lvl="0" indent="0" rtl="0">
              <a:lnSpc>
                <a:spcPct val="102200"/>
              </a:lnSpc>
              <a:spcBef>
                <a:spcPts val="0"/>
              </a:spcBef>
              <a:spcAft>
                <a:spcPts val="0"/>
              </a:spcAft>
              <a:buClr>
                <a:srgbClr val="79527B"/>
              </a:buClr>
              <a:buSzPts val="1500"/>
              <a:buNone/>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es-ES" sz="1400">
                <a:latin typeface="Calibri" panose="020F0502020204030204" pitchFamily="34" charset="0"/>
                <a:ea typeface="Calibri" panose="020F0502020204030204" pitchFamily="34" charset="0"/>
                <a:cs typeface="Calibri" panose="020F0502020204030204" pitchFamily="34" charset="0"/>
              </a:rPr>
              <a:t>Sin embargo, </a:t>
            </a:r>
            <a:r>
              <a:rPr lang="es-ES" sz="1400" b="1">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s-ES" sz="1400">
                <a:latin typeface="Calibri" panose="020F0502020204030204" pitchFamily="34" charset="0"/>
                <a:ea typeface="Calibri" panose="020F0502020204030204" pitchFamily="34" charset="0"/>
                <a:cs typeface="Calibri" panose="020F0502020204030204" pitchFamily="34" charset="0"/>
              </a:rPr>
              <a:t> decidió lanzarse, sin conocer la demanda, y empezó a ofrecer un nuevo producto: visitas guiadas en autobús para particulares. </a:t>
            </a:r>
            <a:r>
              <a:rPr lang="es-ES" sz="1400" b="1">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s-ES" sz="1400" b="1">
                <a:solidFill>
                  <a:schemeClr val="accent4">
                    <a:lumMod val="75000"/>
                  </a:schemeClr>
                </a:solidFill>
                <a:latin typeface="Calibri" panose="020F0502020204030204" pitchFamily="34" charset="0"/>
                <a:ea typeface="Calibri" panose="020F0502020204030204" pitchFamily="34" charset="0"/>
                <a:cs typeface="Calibri" panose="020F0502020204030204" pitchFamily="34" charset="0"/>
              </a:rPr>
              <a:t> </a:t>
            </a:r>
            <a:r>
              <a:rPr lang="es-ES" sz="1400">
                <a:latin typeface="Calibri" panose="020F0502020204030204" pitchFamily="34" charset="0"/>
                <a:ea typeface="Calibri" panose="020F0502020204030204" pitchFamily="34" charset="0"/>
                <a:cs typeface="Calibri" panose="020F0502020204030204" pitchFamily="34" charset="0"/>
              </a:rPr>
              <a:t> pasó de ser un mero operador de autobuses que conducía grupos a una agencia de viajes y un operador de autobuses.</a:t>
            </a:r>
          </a:p>
          <a:p>
            <a:pPr marL="0" indent="0">
              <a:lnSpc>
                <a:spcPct val="102200"/>
              </a:lnSpc>
              <a:buClr>
                <a:srgbClr val="79527B"/>
              </a:buClr>
              <a:buSzPts val="1500"/>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es-ES" sz="1400">
                <a:latin typeface="Calibri" panose="020F0502020204030204" pitchFamily="34" charset="0"/>
                <a:ea typeface="Calibri" panose="020F0502020204030204" pitchFamily="34" charset="0"/>
                <a:cs typeface="Calibri" panose="020F0502020204030204" pitchFamily="34" charset="0"/>
              </a:rPr>
              <a:t>Este nuevo producto se centra exclusivamente en excursiones de un día a lugares populares conocidos por su belleza natural y su historia.</a:t>
            </a:r>
            <a:r>
              <a:rPr lang="es-ES" sz="1400">
                <a:solidFill>
                  <a:srgbClr val="79527B"/>
                </a:solidFill>
                <a:latin typeface="Calibri" panose="020F0502020204030204" pitchFamily="34" charset="0"/>
                <a:ea typeface="Calibri" panose="020F0502020204030204" pitchFamily="34" charset="0"/>
                <a:cs typeface="Calibri" panose="020F0502020204030204" pitchFamily="34" charset="0"/>
              </a:rPr>
              <a:t> </a:t>
            </a:r>
            <a:r>
              <a:rPr lang="es-ES" sz="1400" b="1">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s-ES" sz="1400">
                <a:solidFill>
                  <a:srgbClr val="79527B"/>
                </a:solidFill>
                <a:latin typeface="Calibri" panose="020F0502020204030204" pitchFamily="34" charset="0"/>
                <a:ea typeface="Calibri" panose="020F0502020204030204" pitchFamily="34" charset="0"/>
                <a:cs typeface="Calibri" panose="020F0502020204030204" pitchFamily="34" charset="0"/>
              </a:rPr>
              <a:t> </a:t>
            </a:r>
            <a:r>
              <a:rPr lang="es-ES" sz="1400">
                <a:latin typeface="Calibri" panose="020F0502020204030204" pitchFamily="34" charset="0"/>
                <a:ea typeface="Calibri" panose="020F0502020204030204" pitchFamily="34" charset="0"/>
                <a:cs typeface="Calibri" panose="020F0502020204030204" pitchFamily="34" charset="0"/>
              </a:rPr>
              <a:t>creía que lo mejor sería realizar sólo viajes de un día, ya que había mucha incertidumbre durante el COVID. Las personas pueden infectarse o ser enviadas a cuarentena en cualquier momento. Los clientes se sentirían más seguros reservando una excursión de un día, ya que podrían tener que cambiar de planes en el último momento o podrían enfermarse y, por tanto, tener que cancelar la excursión. Los viajes de un día también eran menos arriesgados y complicados para la </a:t>
            </a:r>
            <a:r>
              <a:rPr lang="es-ES" sz="1400" b="1">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s-ES" sz="1400">
                <a:latin typeface="Calibri" panose="020F0502020204030204" pitchFamily="34" charset="0"/>
                <a:ea typeface="Calibri" panose="020F0502020204030204" pitchFamily="34" charset="0"/>
                <a:cs typeface="Calibri" panose="020F0502020204030204" pitchFamily="34" charset="0"/>
              </a:rPr>
              <a:t>, ya que no tenían que cancelar el alojamiento y otras reservas que conllevan los viajes más largos (lo que supone pérdidas adicionales). </a:t>
            </a: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547" name="Google Shape;1547;p26"/>
          <p:cNvCxnSpPr>
            <a:cxnSpLocks/>
          </p:cNvCxnSpPr>
          <p:nvPr/>
        </p:nvCxnSpPr>
        <p:spPr>
          <a:xfrm flipH="1">
            <a:off x="880615" y="1269921"/>
            <a:ext cx="5867026"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pic>
        <p:nvPicPr>
          <p:cNvPr id="2050" name="Picture 2">
            <a:extLst>
              <a:ext uri="{FF2B5EF4-FFF2-40B4-BE49-F238E27FC236}">
                <a16:creationId xmlns:a16="http://schemas.microsoft.com/office/drawing/2014/main" id="{096DAB13-0918-7E54-0E59-450A0E0053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314" y="8502122"/>
            <a:ext cx="2768025" cy="13471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2" name="Picture 4" descr="No photo description available.">
            <a:extLst>
              <a:ext uri="{FF2B5EF4-FFF2-40B4-BE49-F238E27FC236}">
                <a16:creationId xmlns:a16="http://schemas.microsoft.com/office/drawing/2014/main" id="{DA2CF8AB-A99B-6347-4EFE-26AFF45702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0076" y="8539101"/>
            <a:ext cx="2769825" cy="13471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42"/>
        <p:cNvGrpSpPr/>
        <p:nvPr/>
      </p:nvGrpSpPr>
      <p:grpSpPr>
        <a:xfrm>
          <a:off x="0" y="0"/>
          <a:ext cx="0" cy="0"/>
          <a:chOff x="0" y="0"/>
          <a:chExt cx="0" cy="0"/>
        </a:xfrm>
      </p:grpSpPr>
      <p:sp>
        <p:nvSpPr>
          <p:cNvPr id="1544" name="Google Shape;1544;p26"/>
          <p:cNvSpPr txBox="1">
            <a:spLocks noGrp="1"/>
          </p:cNvSpPr>
          <p:nvPr>
            <p:ph type="body" idx="2"/>
          </p:nvPr>
        </p:nvSpPr>
        <p:spPr>
          <a:xfrm>
            <a:off x="1024740" y="596575"/>
            <a:ext cx="5866788" cy="9779539"/>
          </a:xfrm>
          <a:prstGeom prst="rect">
            <a:avLst/>
          </a:prstGeom>
          <a:noFill/>
          <a:ln>
            <a:noFill/>
          </a:ln>
        </p:spPr>
        <p:txBody>
          <a:bodyPr spcFirstLastPara="1" wrap="square" lIns="91425" tIns="45700" rIns="91425" bIns="45700" anchor="t" anchorCtr="0">
            <a:noAutofit/>
          </a:bodyPr>
          <a:lstStyle/>
          <a:p>
            <a:pPr marL="0" indent="0">
              <a:lnSpc>
                <a:spcPct val="102200"/>
              </a:lnSpc>
              <a:buClr>
                <a:srgbClr val="79527B"/>
              </a:buClr>
              <a:buSzPts val="1500"/>
            </a:pPr>
            <a:r>
              <a:rPr lang="es-ES" sz="1400">
                <a:latin typeface="Calibri" panose="020F0502020204030204" pitchFamily="34" charset="0"/>
                <a:ea typeface="Calibri" panose="020F0502020204030204" pitchFamily="34" charset="0"/>
                <a:cs typeface="Calibri" panose="020F0502020204030204" pitchFamily="34" charset="0"/>
              </a:rPr>
              <a:t>En el verano de 2020, la empresa puso en marcha siete viajes nuevos de un día a diferentes lugares con temáticas variadas. Algunos viajes ofrecían la posibilidad de hacer senderismo como parte de este, otros tenían un enfoque cultural y patrimonial, y luego había viajes a atractivos parajes naturales a los que no se puede acceder fácilmente en carros normales. </a:t>
            </a: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r>
              <a:rPr lang="es-ES" sz="1400">
                <a:latin typeface="Calibri" panose="020F0502020204030204" pitchFamily="34" charset="0"/>
                <a:ea typeface="Calibri" panose="020F0502020204030204" pitchFamily="34" charset="0"/>
                <a:cs typeface="Calibri" panose="020F0502020204030204" pitchFamily="34" charset="0"/>
              </a:rPr>
              <a:t>Según la </a:t>
            </a:r>
            <a:r>
              <a:rPr lang="es-ES" sz="1400" b="1">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s-ES" sz="1400">
                <a:latin typeface="Calibri" panose="020F0502020204030204" pitchFamily="34" charset="0"/>
                <a:ea typeface="Calibri" panose="020F0502020204030204" pitchFamily="34" charset="0"/>
                <a:cs typeface="Calibri" panose="020F0502020204030204" pitchFamily="34" charset="0"/>
              </a:rPr>
              <a:t> , su principal aprendizaje de este proceso fue: </a:t>
            </a:r>
          </a:p>
          <a:p>
            <a:pPr marL="0" indent="0">
              <a:lnSpc>
                <a:spcPct val="102200"/>
              </a:lnSpc>
            </a:pPr>
            <a:endParaRPr lang="en-GB" sz="1400" dirty="0">
              <a:solidFill>
                <a:srgbClr val="7030A0"/>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r>
              <a:rPr lang="es-ES" sz="1400">
                <a:solidFill>
                  <a:srgbClr val="79527B"/>
                </a:solidFill>
                <a:latin typeface="Calibri" panose="020F0502020204030204" pitchFamily="34" charset="0"/>
                <a:ea typeface="Calibri" panose="020F0502020204030204" pitchFamily="34" charset="0"/>
                <a:cs typeface="Calibri" panose="020F0502020204030204" pitchFamily="34" charset="0"/>
              </a:rPr>
              <a:t> </a:t>
            </a:r>
            <a:r>
              <a:rPr lang="es-ES" sz="1400" b="1">
                <a:solidFill>
                  <a:srgbClr val="79527B"/>
                </a:solidFill>
                <a:latin typeface="Calibri" panose="020F0502020204030204" pitchFamily="34" charset="0"/>
                <a:ea typeface="Calibri" panose="020F0502020204030204" pitchFamily="34" charset="0"/>
                <a:cs typeface="Calibri" panose="020F0502020204030204" pitchFamily="34" charset="0"/>
              </a:rPr>
              <a:t>1. Nunca subestimes tu entorno. </a:t>
            </a:r>
          </a:p>
          <a:p>
            <a:pPr marL="0" indent="0">
              <a:lnSpc>
                <a:spcPct val="102200"/>
              </a:lnSpc>
            </a:pPr>
            <a:r>
              <a:rPr lang="es-ES" sz="1400" b="1">
                <a:solidFill>
                  <a:srgbClr val="79527B"/>
                </a:solidFill>
                <a:latin typeface="Calibri" panose="020F0502020204030204" pitchFamily="34" charset="0"/>
                <a:ea typeface="Calibri" panose="020F0502020204030204" pitchFamily="34" charset="0"/>
                <a:cs typeface="Calibri" panose="020F0502020204030204" pitchFamily="34" charset="0"/>
              </a:rPr>
              <a:t> 2. Pensar de forma holística.</a:t>
            </a:r>
          </a:p>
          <a:p>
            <a:pPr marL="0" indent="0">
              <a:lnSpc>
                <a:spcPct val="102200"/>
              </a:lnSpc>
            </a:pPr>
            <a:r>
              <a:rPr lang="es-ES" sz="1400" b="1">
                <a:solidFill>
                  <a:srgbClr val="79527B"/>
                </a:solidFill>
                <a:latin typeface="Calibri" panose="020F0502020204030204" pitchFamily="34" charset="0"/>
                <a:ea typeface="Calibri" panose="020F0502020204030204" pitchFamily="34" charset="0"/>
                <a:cs typeface="Calibri" panose="020F0502020204030204" pitchFamily="34" charset="0"/>
              </a:rPr>
              <a:t> 3. Conozca el mercado más cercano.</a:t>
            </a:r>
          </a:p>
          <a:p>
            <a:pPr marL="228600" indent="0">
              <a:lnSpc>
                <a:spcPct val="102200"/>
              </a:lnSpc>
            </a:pPr>
            <a:endParaRPr lang="en-GB" sz="1400" b="1" i="1" dirty="0">
              <a:solidFill>
                <a:srgbClr val="7030A0"/>
              </a:solidFill>
              <a:latin typeface="Calibri" panose="020F0502020204030204" pitchFamily="34" charset="0"/>
              <a:ea typeface="Calibri" panose="020F0502020204030204" pitchFamily="34" charset="0"/>
              <a:cs typeface="Calibri" panose="020F0502020204030204" pitchFamily="34" charset="0"/>
            </a:endParaRPr>
          </a:p>
          <a:p>
            <a:pPr marL="228600" indent="0">
              <a:lnSpc>
                <a:spcPct val="102200"/>
              </a:lnSpc>
            </a:pPr>
            <a:r>
              <a:rPr lang="es-ES" sz="1400">
                <a:latin typeface="Calibri" panose="020F0502020204030204" pitchFamily="34" charset="0"/>
                <a:ea typeface="Calibri" panose="020F0502020204030204" pitchFamily="34" charset="0"/>
                <a:cs typeface="Calibri" panose="020F0502020204030204" pitchFamily="34" charset="0"/>
              </a:rPr>
              <a:t>Según la </a:t>
            </a:r>
            <a:r>
              <a:rPr lang="es-ES" sz="1400" b="1">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s-ES" sz="1400">
                <a:latin typeface="Calibri" panose="020F0502020204030204" pitchFamily="34" charset="0"/>
                <a:ea typeface="Calibri" panose="020F0502020204030204" pitchFamily="34" charset="0"/>
                <a:cs typeface="Calibri" panose="020F0502020204030204" pitchFamily="34" charset="0"/>
              </a:rPr>
              <a:t>, fue una sorpresa qué visitas resultaron populares y cuáles no. Pero, en general, esta nueva línea de negocio fue un éxito y continuaron con estos viajes. </a:t>
            </a:r>
          </a:p>
          <a:p>
            <a:pPr marL="22860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228600" indent="0">
              <a:lnSpc>
                <a:spcPct val="102200"/>
              </a:lnSpc>
            </a:pPr>
            <a:r>
              <a:rPr lang="es-ES" sz="1400">
                <a:latin typeface="Calibri" panose="020F0502020204030204" pitchFamily="34" charset="0"/>
                <a:ea typeface="Calibri" panose="020F0502020204030204" pitchFamily="34" charset="0"/>
                <a:cs typeface="Calibri" panose="020F0502020204030204" pitchFamily="34" charset="0"/>
              </a:rPr>
              <a:t>Tras dos años de funcionamiento, algunos de los clientes ya habían hecho todos los viajes, por lo que </a:t>
            </a:r>
            <a:r>
              <a:rPr lang="es-ES" sz="1400" b="1">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s-ES" sz="1400">
                <a:latin typeface="Calibri" panose="020F0502020204030204" pitchFamily="34" charset="0"/>
                <a:ea typeface="Calibri" panose="020F0502020204030204" pitchFamily="34" charset="0"/>
                <a:cs typeface="Calibri" panose="020F0502020204030204" pitchFamily="34" charset="0"/>
              </a:rPr>
              <a:t> sintió la necesidad de ampliar la variedad de productos.  Como explicó un directivo:</a:t>
            </a:r>
          </a:p>
          <a:p>
            <a:pPr marL="228600" indent="0" algn="ctr">
              <a:lnSpc>
                <a:spcPct val="102200"/>
              </a:lnSpc>
            </a:pPr>
            <a:endParaRPr lang="en-GB" sz="1400" i="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228600" indent="0" algn="ctr">
              <a:lnSpc>
                <a:spcPct val="102200"/>
              </a:lnSpc>
            </a:pPr>
            <a:r>
              <a:rPr lang="es-ES" sz="1400" i="1">
                <a:solidFill>
                  <a:srgbClr val="79527B"/>
                </a:solidFill>
                <a:latin typeface="Calibri" panose="020F0502020204030204" pitchFamily="34" charset="0"/>
                <a:ea typeface="Calibri" panose="020F0502020204030204" pitchFamily="34" charset="0"/>
                <a:cs typeface="Calibri" panose="020F0502020204030204" pitchFamily="34" charset="0"/>
              </a:rPr>
              <a:t>  "No hay que decidir de antemano qué va a funcionar y qué no.  Está bien hacer experimentos, si el viaje no se vende, no importa, no perderé dinero, porque estoy anunciando otra cosa al mismo tiempo, algunos otros viajes que funcionan" </a:t>
            </a:r>
          </a:p>
          <a:p>
            <a:pPr marL="228600" indent="0">
              <a:lnSpc>
                <a:spcPct val="102200"/>
              </a:lnSpc>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228600" indent="0">
              <a:lnSpc>
                <a:spcPct val="102200"/>
              </a:lnSpc>
            </a:pPr>
            <a:r>
              <a:rPr lang="es-ES" sz="1400">
                <a:latin typeface="Calibri" panose="020F0502020204030204" pitchFamily="34" charset="0"/>
                <a:ea typeface="Calibri" panose="020F0502020204030204" pitchFamily="34" charset="0"/>
                <a:cs typeface="Calibri" panose="020F0502020204030204" pitchFamily="34" charset="0"/>
              </a:rPr>
              <a:t>La publicidad de estos viajes de un día para el mercado nacional también promocionaba su negocio. Aquellas personas que hicieron viajes o incluso sólo vieron anuncios recordarán la empresa y se acordarán de </a:t>
            </a:r>
            <a:r>
              <a:rPr lang="es-ES" sz="1400" b="1">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s-ES" sz="1400">
                <a:latin typeface="Calibri" panose="020F0502020204030204" pitchFamily="34" charset="0"/>
                <a:ea typeface="Calibri" panose="020F0502020204030204" pitchFamily="34" charset="0"/>
                <a:cs typeface="Calibri" panose="020F0502020204030204" pitchFamily="34" charset="0"/>
              </a:rPr>
              <a:t> a la hora de reservar autobuses para grupos.</a:t>
            </a:r>
          </a:p>
          <a:p>
            <a:pPr marL="0" lvl="0" indent="0" algn="l" rtl="0">
              <a:lnSpc>
                <a:spcPct val="102200"/>
              </a:lnSpc>
              <a:spcBef>
                <a:spcPts val="0"/>
              </a:spcBef>
              <a:spcAft>
                <a:spcPts val="0"/>
              </a:spcAft>
              <a:buClr>
                <a:srgbClr val="79527B"/>
              </a:buClr>
              <a:buSzPts val="1500"/>
              <a:buNone/>
            </a:pPr>
            <a:r>
              <a:rPr lang="es-ES" sz="1400">
                <a:latin typeface="Calibri" panose="020F0502020204030204" pitchFamily="34" charset="0"/>
                <a:ea typeface="Calibri" panose="020F0502020204030204" pitchFamily="34" charset="0"/>
                <a:cs typeface="Calibri" panose="020F0502020204030204" pitchFamily="34" charset="0"/>
              </a:rPr>
              <a:t>    </a:t>
            </a:r>
          </a:p>
          <a:p>
            <a:pPr marL="228600" lvl="0" indent="0">
              <a:lnSpc>
                <a:spcPct val="102200"/>
              </a:lnSpc>
            </a:pPr>
            <a:r>
              <a:rPr lang="es-ES" sz="1400">
                <a:latin typeface="Calibri" panose="020F0502020204030204" pitchFamily="34" charset="0"/>
                <a:ea typeface="Calibri" panose="020F0502020204030204" pitchFamily="34" charset="0"/>
                <a:cs typeface="Calibri" panose="020F0502020204030204" pitchFamily="34" charset="0"/>
              </a:rPr>
              <a:t>Resulta que los principales clientes de estos viajes han sido mujeres mayores de 50 años. Algo que </a:t>
            </a:r>
            <a:r>
              <a:rPr lang="es-ES" sz="1400" b="1">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s-ES" sz="1400">
                <a:solidFill>
                  <a:srgbClr val="79527B"/>
                </a:solidFill>
                <a:latin typeface="Calibri" panose="020F0502020204030204" pitchFamily="34" charset="0"/>
                <a:ea typeface="Calibri" panose="020F0502020204030204" pitchFamily="34" charset="0"/>
                <a:cs typeface="Calibri" panose="020F0502020204030204" pitchFamily="34" charset="0"/>
              </a:rPr>
              <a:t> </a:t>
            </a:r>
            <a:r>
              <a:rPr lang="es-ES" sz="1400">
                <a:latin typeface="Calibri" panose="020F0502020204030204" pitchFamily="34" charset="0"/>
                <a:ea typeface="Calibri" panose="020F0502020204030204" pitchFamily="34" charset="0"/>
                <a:cs typeface="Calibri" panose="020F0502020204030204" pitchFamily="34" charset="0"/>
              </a:rPr>
              <a:t>no tenía conocimiento antes de intentarlo. Se trata de un grupo valioso que antes había sido claramente descuidado.</a:t>
            </a:r>
          </a:p>
          <a:p>
            <a:pPr marL="0" lvl="0" indent="0" algn="l" rtl="0">
              <a:lnSpc>
                <a:spcPct val="102200"/>
              </a:lnSpc>
              <a:spcBef>
                <a:spcPts val="0"/>
              </a:spcBef>
              <a:spcAft>
                <a:spcPts val="0"/>
              </a:spcAft>
              <a:buClr>
                <a:srgbClr val="79527B"/>
              </a:buClr>
              <a:buSzPts val="1500"/>
              <a:buNone/>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342900" lvl="0" indent="-342900" rtl="0">
              <a:lnSpc>
                <a:spcPct val="102200"/>
              </a:lnSpc>
              <a:spcBef>
                <a:spcPts val="0"/>
              </a:spcBef>
              <a:spcAft>
                <a:spcPts val="0"/>
              </a:spcAft>
              <a:buClr>
                <a:srgbClr val="79527B"/>
              </a:buClr>
              <a:buSzPts val="1500"/>
              <a:buAutoNum type="arabicParenR"/>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dirty="0">
              <a:latin typeface="Calibri" panose="020F0502020204030204" pitchFamily="34" charset="0"/>
              <a:ea typeface="Calibri" panose="020F0502020204030204" pitchFamily="34" charset="0"/>
              <a:cs typeface="Calibri" panose="020F0502020204030204" pitchFamily="34" charset="0"/>
            </a:endParaRPr>
          </a:p>
        </p:txBody>
      </p:sp>
      <p:pic>
        <p:nvPicPr>
          <p:cNvPr id="3" name="Picture 6" descr="Graphical user interface, text&#10;&#10;Description automatically generated">
            <a:extLst>
              <a:ext uri="{FF2B5EF4-FFF2-40B4-BE49-F238E27FC236}">
                <a16:creationId xmlns:a16="http://schemas.microsoft.com/office/drawing/2014/main" id="{9F30769B-EF9B-2A2C-40E4-BE1B65799413}"/>
              </a:ext>
            </a:extLst>
          </p:cNvPr>
          <p:cNvPicPr>
            <a:picLocks noChangeAspect="1"/>
          </p:cNvPicPr>
          <p:nvPr/>
        </p:nvPicPr>
        <p:blipFill>
          <a:blip r:embed="rId3"/>
          <a:stretch>
            <a:fillRect/>
          </a:stretch>
        </p:blipFill>
        <p:spPr>
          <a:xfrm>
            <a:off x="1125671" y="1775017"/>
            <a:ext cx="1221992" cy="1750207"/>
          </a:xfrm>
          <a:prstGeom prst="rect">
            <a:avLst/>
          </a:prstGeom>
        </p:spPr>
      </p:pic>
      <p:pic>
        <p:nvPicPr>
          <p:cNvPr id="5" name="Picture 7" descr="A picture containing text, screenshot&#10;&#10;Description automatically generated">
            <a:extLst>
              <a:ext uri="{FF2B5EF4-FFF2-40B4-BE49-F238E27FC236}">
                <a16:creationId xmlns:a16="http://schemas.microsoft.com/office/drawing/2014/main" id="{3DE6E435-28D3-944B-C342-830C641814BD}"/>
              </a:ext>
            </a:extLst>
          </p:cNvPr>
          <p:cNvPicPr>
            <a:picLocks noChangeAspect="1"/>
          </p:cNvPicPr>
          <p:nvPr/>
        </p:nvPicPr>
        <p:blipFill>
          <a:blip r:embed="rId4"/>
          <a:stretch>
            <a:fillRect/>
          </a:stretch>
        </p:blipFill>
        <p:spPr>
          <a:xfrm>
            <a:off x="5669537" y="1745591"/>
            <a:ext cx="1221991" cy="1723279"/>
          </a:xfrm>
          <a:prstGeom prst="rect">
            <a:avLst/>
          </a:prstGeom>
        </p:spPr>
      </p:pic>
      <p:sp>
        <p:nvSpPr>
          <p:cNvPr id="6" name="TextBox 5">
            <a:extLst>
              <a:ext uri="{FF2B5EF4-FFF2-40B4-BE49-F238E27FC236}">
                <a16:creationId xmlns:a16="http://schemas.microsoft.com/office/drawing/2014/main" id="{11A05CDD-1768-266C-46FF-0264F931D3D9}"/>
              </a:ext>
            </a:extLst>
          </p:cNvPr>
          <p:cNvSpPr txBox="1"/>
          <p:nvPr/>
        </p:nvSpPr>
        <p:spPr>
          <a:xfrm>
            <a:off x="2571016" y="2163638"/>
            <a:ext cx="1887055" cy="307777"/>
          </a:xfrm>
          <a:prstGeom prst="rect">
            <a:avLst/>
          </a:prstGeom>
          <a:noFill/>
        </p:spPr>
        <p:txBody>
          <a:bodyPr wrap="none" rtlCol="0">
            <a:spAutoFit/>
          </a:bodyPr>
          <a:lstStyle/>
          <a:p>
            <a:r>
              <a:rPr lang="es-ES">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&lt; Viajes ofrecidos en 2020</a:t>
            </a:r>
          </a:p>
        </p:txBody>
      </p:sp>
      <p:sp>
        <p:nvSpPr>
          <p:cNvPr id="8" name="TextBox 7">
            <a:extLst>
              <a:ext uri="{FF2B5EF4-FFF2-40B4-BE49-F238E27FC236}">
                <a16:creationId xmlns:a16="http://schemas.microsoft.com/office/drawing/2014/main" id="{06445195-851D-622E-BF52-4DF9CF218897}"/>
              </a:ext>
            </a:extLst>
          </p:cNvPr>
          <p:cNvSpPr txBox="1"/>
          <p:nvPr/>
        </p:nvSpPr>
        <p:spPr>
          <a:xfrm>
            <a:off x="3589885" y="2710182"/>
            <a:ext cx="1887055" cy="307777"/>
          </a:xfrm>
          <a:prstGeom prst="rect">
            <a:avLst/>
          </a:prstGeom>
          <a:noFill/>
        </p:spPr>
        <p:txBody>
          <a:bodyPr wrap="none" rtlCol="0">
            <a:spAutoFit/>
          </a:bodyPr>
          <a:lstStyle/>
          <a:p>
            <a:r>
              <a:rPr lang="es-ES">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Visitas ofrecidas en 2022&gt; </a:t>
            </a:r>
          </a:p>
        </p:txBody>
      </p:sp>
    </p:spTree>
    <p:extLst>
      <p:ext uri="{BB962C8B-B14F-4D97-AF65-F5344CB8AC3E}">
        <p14:creationId xmlns:p14="http://schemas.microsoft.com/office/powerpoint/2010/main" val="4179181176"/>
      </p:ext>
    </p:extLst>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96A37133310BB4CA9AC5A5DEF93509A" ma:contentTypeVersion="4" ma:contentTypeDescription="Create a new document." ma:contentTypeScope="" ma:versionID="0a7eda1b2099618bad4c261025d30ae7">
  <xsd:schema xmlns:xsd="http://www.w3.org/2001/XMLSchema" xmlns:xs="http://www.w3.org/2001/XMLSchema" xmlns:p="http://schemas.microsoft.com/office/2006/metadata/properties" xmlns:ns2="00645bbc-0ffd-4d17-83af-50f7d648f972" targetNamespace="http://schemas.microsoft.com/office/2006/metadata/properties" ma:root="true" ma:fieldsID="960423f9cd0352a9d5062b5d38ac437d" ns2:_="">
    <xsd:import namespace="00645bbc-0ffd-4d17-83af-50f7d648f97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0645bbc-0ffd-4d17-83af-50f7d648f9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F9428F3-C9B7-40BB-861D-482386FEE6E7}">
  <ds:schemaRefs>
    <ds:schemaRef ds:uri="http://schemas.microsoft.com/sharepoint/v3/contenttype/forms"/>
  </ds:schemaRefs>
</ds:datastoreItem>
</file>

<file path=customXml/itemProps2.xml><?xml version="1.0" encoding="utf-8"?>
<ds:datastoreItem xmlns:ds="http://schemas.openxmlformats.org/officeDocument/2006/customXml" ds:itemID="{7D80EEC0-7721-46FC-B1F7-986BC0AA07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0645bbc-0ffd-4d17-83af-50f7d648f9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A560EB4-E746-4921-BF88-BD1A598C2167}">
  <ds:schemaRefs>
    <ds:schemaRef ds:uri="00645bbc-0ffd-4d17-83af-50f7d648f972"/>
    <ds:schemaRef ds:uri="http://schemas.microsoft.com/office/2006/documentManagement/types"/>
    <ds:schemaRef ds:uri="http://purl.org/dc/terms/"/>
    <ds:schemaRef ds:uri="http://schemas.openxmlformats.org/package/2006/metadata/core-properties"/>
    <ds:schemaRef ds:uri="http://schemas.microsoft.com/office/2006/metadata/properties"/>
    <ds:schemaRef ds:uri="http://www.w3.org/XML/1998/namespace"/>
    <ds:schemaRef ds:uri="http://schemas.microsoft.com/office/infopath/2007/PartnerControls"/>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0</TotalTime>
  <Words>812</Words>
  <Application>Microsoft Office PowerPoint</Application>
  <PresentationFormat>Personalizado</PresentationFormat>
  <Paragraphs>93</Paragraphs>
  <Slides>4</Slides>
  <Notes>4</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vt:i4>
      </vt:variant>
    </vt:vector>
  </HeadingPairs>
  <TitlesOfParts>
    <vt:vector size="11" baseType="lpstr">
      <vt:lpstr>Arial</vt:lpstr>
      <vt:lpstr>Avenir</vt:lpstr>
      <vt:lpstr>Calibri</vt:lpstr>
      <vt:lpstr>Century Schoolbook</vt:lpstr>
      <vt:lpstr>Montserrat</vt:lpstr>
      <vt:lpstr>Poppins</vt:lpstr>
      <vt:lpstr>Office Theme</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Samantha Carty</dc:creator>
  <cp:lastModifiedBy>Emmanuel Soriano</cp:lastModifiedBy>
  <cp:revision>245</cp:revision>
  <cp:lastPrinted>2022-08-26T10:54:05Z</cp:lastPrinted>
  <dcterms:created xsi:type="dcterms:W3CDTF">2021-06-15T11:45:52Z</dcterms:created>
  <dcterms:modified xsi:type="dcterms:W3CDTF">2023-05-24T12:04:21Z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0x010100F96A37133310BB4CA9AC5A5DEF93509A</vt:lpwstr>
  </property>
</Properties>
</file>