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7559675" cy="10691813"/>
  <p:notesSz cx="6858000" cy="9144000"/>
  <p:embeddedFontLst>
    <p:embeddedFont>
      <p:font typeface="Calibri" panose="020F0502020204030204" pitchFamily="34" charset="0"/>
      <p:regular r:id="rId6"/>
      <p:bold r:id="rId7"/>
      <p:italic r:id="rId8"/>
      <p:boldItalic r:id="rId9"/>
    </p:embeddedFont>
    <p:embeddedFont>
      <p:font typeface="Century Schoolbook" panose="02040604050505020304" pitchFamily="18" charset="0"/>
      <p:regular r:id="rId10"/>
      <p:bold r:id="rId11"/>
      <p:italic r:id="rId12"/>
      <p:boldItalic r:id="rId13"/>
    </p:embeddedFont>
    <p:embeddedFont>
      <p:font typeface="Montserrat" panose="00000500000000000000" pitchFamily="2" charset="0"/>
      <p:regular r:id="rId14"/>
      <p:bold r:id="rId15"/>
      <p:italic r:id="rId16"/>
      <p:boldItalic r:id="rId17"/>
    </p:embeddedFont>
    <p:embeddedFont>
      <p:font typeface="Poppins" panose="000005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1b1W9oROzY8o57zkAjfh59Lc9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81D1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8" autoAdjust="0"/>
    <p:restoredTop sz="94660"/>
  </p:normalViewPr>
  <p:slideViewPr>
    <p:cSldViewPr snapToGrid="0">
      <p:cViewPr varScale="1">
        <p:scale>
          <a:sx n="73" d="100"/>
          <a:sy n="73" d="100"/>
        </p:scale>
        <p:origin x="72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6.fntdata"/><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presProps" Target="presProps.xml"/><Relationship Id="rId5" Type="http://schemas.openxmlformats.org/officeDocument/2006/relationships/notesMaster" Target="notesMasters/notesMaster1.xml"/><Relationship Id="rId15" Type="http://schemas.openxmlformats.org/officeDocument/2006/relationships/font" Target="fonts/font10.fntdata"/><Relationship Id="rId23" Type="http://customschemas.google.com/relationships/presentationmetadata" Target="metadata"/><Relationship Id="rId10" Type="http://schemas.openxmlformats.org/officeDocument/2006/relationships/font" Target="fonts/font5.fntdata"/><Relationship Id="rId19"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78"/>
                <a:buFont typeface="Arial"/>
                <a:buNone/>
              </a:pPr>
              <a:r>
                <a:rPr lang="en-US" sz="378" b="0" i="0" u="none" strike="noStrike" cap="non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sz="1400" b="0" i="0" u="none" strike="noStrike" cap="none">
                <a:solidFill>
                  <a:srgbClr val="000000"/>
                </a:solidFill>
                <a:latin typeface="Arial"/>
                <a:ea typeface="Arial"/>
                <a:cs typeface="Arial"/>
                <a:sym typeface="Arial"/>
              </a:endParaRP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‹Nº›</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‹Nº›</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www.betterup.com/blog/management-styles?hsLang=en" TargetMode="External"/><Relationship Id="rId4" Type="http://schemas.openxmlformats.org/officeDocument/2006/relationships/hyperlink" Target="https://www.betterup.com/blog/how-to-build-resilience-why-resilience-is-a-top-skill-for-the-workplace?hsLang=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3775764" y="4425768"/>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s-ES" sz="1511" b="1">
                <a:solidFill>
                  <a:srgbClr val="79527B"/>
                </a:solidFill>
              </a:rPr>
              <a:t>Liderazgo adaptativo</a:t>
            </a: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s-ES"/>
              <a:t>Tema:</a:t>
            </a:r>
          </a:p>
          <a:p>
            <a:pPr marL="0" lvl="0" indent="0" algn="l" rtl="0">
              <a:lnSpc>
                <a:spcPct val="127750"/>
              </a:lnSpc>
              <a:spcBef>
                <a:spcPts val="0"/>
              </a:spcBef>
              <a:spcAft>
                <a:spcPts val="0"/>
              </a:spcAft>
              <a:buClr>
                <a:schemeClr val="lt1"/>
              </a:buClr>
              <a:buSzPts val="1200"/>
              <a:buNone/>
            </a:pPr>
            <a:r>
              <a:rPr lang="es-ES"/>
              <a:t>Enfoque holístico del liderazgo -</a:t>
            </a:r>
          </a:p>
          <a:p>
            <a:pPr marL="0" lvl="0" indent="0" algn="l" rtl="0">
              <a:lnSpc>
                <a:spcPct val="127750"/>
              </a:lnSpc>
              <a:spcBef>
                <a:spcPts val="0"/>
              </a:spcBef>
              <a:spcAft>
                <a:spcPts val="0"/>
              </a:spcAft>
              <a:buClr>
                <a:schemeClr val="lt1"/>
              </a:buClr>
              <a:buSzPts val="1200"/>
              <a:buNone/>
            </a:pPr>
            <a:r>
              <a:rPr lang="es-ES"/>
              <a:t>Liderazgo adaptativo </a:t>
            </a:r>
          </a:p>
          <a:p>
            <a:pPr marL="0" lvl="0" indent="0" algn="l" rtl="0">
              <a:lnSpc>
                <a:spcPct val="127750"/>
              </a:lnSpc>
              <a:spcBef>
                <a:spcPts val="0"/>
              </a:spcBef>
              <a:spcAft>
                <a:spcPts val="0"/>
              </a:spcAft>
              <a:buClr>
                <a:schemeClr val="lt1"/>
              </a:buClr>
              <a:buSzPts val="1200"/>
              <a:buNone/>
            </a:pPr>
            <a:r>
              <a:rPr lang="es-ES"/>
              <a:t>Patagonia	</a:t>
            </a:r>
          </a:p>
          <a:p>
            <a:pPr marL="0" lvl="0" indent="0" algn="l" rtl="0">
              <a:lnSpc>
                <a:spcPct val="127750"/>
              </a:lnSpc>
              <a:spcBef>
                <a:spcPts val="0"/>
              </a:spcBef>
              <a:spcAft>
                <a:spcPts val="0"/>
              </a:spcAft>
              <a:buClr>
                <a:schemeClr val="lt1"/>
              </a:buClr>
              <a:buSzPts val="1200"/>
              <a:buNone/>
            </a:pP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s-ES" sz="1600"/>
              <a:t>Estudio de caso</a:t>
            </a:r>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s-ES" sz="1295" b="1" i="0" u="none" strike="noStrike" cap="none">
                <a:solidFill>
                  <a:schemeClr val="lt1"/>
                </a:solidFill>
                <a:latin typeface="Calibri"/>
                <a:ea typeface="Calibri"/>
                <a:cs typeface="Calibri"/>
                <a:sym typeface="Calibri"/>
              </a:rPr>
              <a:t>Módulo: 6</a:t>
            </a:r>
          </a:p>
          <a:p>
            <a:pPr marL="0" marR="0" lvl="0" indent="0" algn="l" rtl="0">
              <a:lnSpc>
                <a:spcPct val="100000"/>
              </a:lnSpc>
              <a:spcBef>
                <a:spcPts val="0"/>
              </a:spcBef>
              <a:spcAft>
                <a:spcPts val="0"/>
              </a:spcAft>
              <a:buClr>
                <a:schemeClr val="lt1"/>
              </a:buClr>
              <a:buSzPts val="1200"/>
              <a:buFont typeface="Arial"/>
              <a:buNone/>
            </a:pPr>
            <a:r>
              <a:rPr lang="es-ES" sz="1295" b="1" i="0" u="none" strike="noStrike" cap="none">
                <a:solidFill>
                  <a:schemeClr val="lt1"/>
                </a:solidFill>
                <a:latin typeface="Calibri"/>
                <a:ea typeface="Calibri"/>
                <a:cs typeface="Calibri"/>
                <a:sym typeface="Calibri"/>
              </a:rPr>
              <a:t>Liderazgo adaptativo	</a:t>
            </a:r>
          </a:p>
          <a:p>
            <a:pPr marL="0" marR="0" lvl="0" indent="0" algn="l" rtl="0">
              <a:lnSpc>
                <a:spcPct val="100000"/>
              </a:lnSpc>
              <a:spcBef>
                <a:spcPts val="0"/>
              </a:spcBef>
              <a:spcAft>
                <a:spcPts val="0"/>
              </a:spcAft>
              <a:buClr>
                <a:schemeClr val="lt1"/>
              </a:buClr>
              <a:buSzPts val="1200"/>
              <a:buFont typeface="Arial"/>
              <a:buNone/>
            </a:pPr>
            <a:endParaRPr dirty="0"/>
          </a:p>
        </p:txBody>
      </p:sp>
      <p:pic>
        <p:nvPicPr>
          <p:cNvPr id="210" name="Google Shape;210;p22"/>
          <p:cNvPicPr preferRelativeResize="0">
            <a:picLocks noGrp="1"/>
          </p:cNvPicPr>
          <p:nvPr>
            <p:ph type="pic" idx="5"/>
          </p:nvPr>
        </p:nvPicPr>
        <p:blipFill rotWithShape="1">
          <a:blip r:embed="rId3">
            <a:alphaModFix/>
          </a:blip>
          <a:srcRect t="23581" b="23580"/>
          <a:stretch/>
        </p:blipFill>
        <p:spPr>
          <a:xfrm>
            <a:off x="-8145" y="0"/>
            <a:ext cx="7567819" cy="2667192"/>
          </a:xfrm>
          <a:prstGeom prst="rect">
            <a:avLst/>
          </a:prstGeom>
          <a:solidFill>
            <a:srgbClr val="BFBFBF"/>
          </a:solidFill>
          <a:ln>
            <a:noFill/>
          </a:ln>
        </p:spPr>
      </p:pic>
      <p:cxnSp>
        <p:nvCxnSpPr>
          <p:cNvPr id="211" name="Google Shape;211;p22"/>
          <p:cNvCxnSpPr/>
          <p:nvPr/>
        </p:nvCxnSpPr>
        <p:spPr>
          <a:xfrm rot="10800000">
            <a:off x="3852549"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2" name="Google Shape;212;p22"/>
          <p:cNvSpPr txBox="1"/>
          <p:nvPr/>
        </p:nvSpPr>
        <p:spPr>
          <a:xfrm>
            <a:off x="3775764" y="4833878"/>
            <a:ext cx="3379416" cy="4208521"/>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s-ES" sz="1200" b="0" i="0" u="none" strike="noStrike" cap="none">
                <a:solidFill>
                  <a:srgbClr val="534B4F"/>
                </a:solidFill>
                <a:latin typeface="Calibri"/>
                <a:ea typeface="Calibri"/>
                <a:cs typeface="Calibri"/>
                <a:sym typeface="Calibri"/>
              </a:rPr>
              <a:t>Las organizaciones se enfrentan a menudo a retos complejos que amenazan su capacidad para cumplir su misión y alcanzar los objetivos y resultados que se han fijado. </a:t>
            </a:r>
            <a:r>
              <a:rPr lang="es-ES" sz="1200" b="1" i="0" u="none" strike="noStrike" cap="none">
                <a:solidFill>
                  <a:srgbClr val="79527B"/>
                </a:solidFill>
                <a:latin typeface="Calibri"/>
                <a:ea typeface="Calibri"/>
                <a:cs typeface="Calibri"/>
                <a:sym typeface="Calibri"/>
              </a:rPr>
              <a:t>El liderazgo es necesario para avanzar </a:t>
            </a:r>
            <a:r>
              <a:rPr lang="es-ES" sz="1200" b="0" i="0" u="none" strike="noStrike" cap="none">
                <a:solidFill>
                  <a:srgbClr val="534B4F"/>
                </a:solidFill>
                <a:latin typeface="Calibri"/>
                <a:ea typeface="Calibri"/>
                <a:cs typeface="Calibri"/>
                <a:sym typeface="Calibri"/>
              </a:rPr>
              <a:t>para hacer frente a estos retos. Muchas organizaciones funcionan con modelos de liderazgo tradicionales, verticalistas y autoritarios, desarrollados durante la era industrial. </a:t>
            </a:r>
          </a:p>
          <a:p>
            <a:pPr marL="0" marR="0" lvl="0" indent="0" algn="just" rtl="0">
              <a:lnSpc>
                <a:spcPct val="102200"/>
              </a:lnSpc>
              <a:spcBef>
                <a:spcPts val="0"/>
              </a:spcBef>
              <a:spcAft>
                <a:spcPts val="0"/>
              </a:spcAft>
              <a:buClr>
                <a:srgbClr val="79527B"/>
              </a:buClr>
              <a:buSzPts val="1500"/>
              <a:buFont typeface="Arial"/>
              <a:buNone/>
            </a:pPr>
            <a:r>
              <a:rPr lang="es-ES" sz="1200" b="0" u="none" strike="noStrike" cap="none">
                <a:solidFill>
                  <a:srgbClr val="534B4F"/>
                </a:solidFill>
                <a:latin typeface="Calibri"/>
                <a:ea typeface="Calibri"/>
                <a:cs typeface="Calibri"/>
                <a:sym typeface="Calibri"/>
              </a:rPr>
              <a:t>Sin embargo</a:t>
            </a:r>
            <a:r>
              <a:rPr lang="es-ES" sz="1200" b="0" i="0" u="none" strike="noStrike" cap="none">
                <a:solidFill>
                  <a:srgbClr val="534B4F"/>
                </a:solidFill>
                <a:latin typeface="Calibri"/>
                <a:ea typeface="Calibri"/>
                <a:cs typeface="Calibri"/>
                <a:sym typeface="Calibri"/>
              </a:rPr>
              <a:t>, estos modelos ya no bastan para hacer frente a la complejidad de los problemas organizativos modernos. </a:t>
            </a:r>
          </a:p>
          <a:p>
            <a:pPr marL="0" marR="0" lvl="0" indent="0" algn="just" rtl="0">
              <a:lnSpc>
                <a:spcPct val="102200"/>
              </a:lnSpc>
              <a:spcBef>
                <a:spcPts val="0"/>
              </a:spcBef>
              <a:spcAft>
                <a:spcPts val="0"/>
              </a:spcAft>
              <a:buClr>
                <a:srgbClr val="79527B"/>
              </a:buClr>
              <a:buSzPts val="1500"/>
              <a:buFont typeface="Arial"/>
              <a:buNone/>
            </a:pPr>
            <a:endParaRPr lang="en-US" sz="1200" b="0" i="0" u="none" strike="noStrike" cap="none" dirty="0">
              <a:solidFill>
                <a:srgbClr val="534B4F"/>
              </a:solidFill>
              <a:latin typeface="Calibri"/>
              <a:ea typeface="Calibri"/>
              <a:cs typeface="Calibri"/>
              <a:sym typeface="Calibri"/>
            </a:endParaRPr>
          </a:p>
          <a:p>
            <a:pPr algn="just"/>
            <a:r>
              <a:rPr lang="es-ES" sz="1200">
                <a:solidFill>
                  <a:srgbClr val="534B4F"/>
                </a:solidFill>
                <a:latin typeface="Calibri"/>
                <a:cs typeface="Calibri"/>
              </a:rPr>
              <a:t>El liderazgo adaptativo es un marco de liderazgo práctico que puede ayudar tanto a las personas como a las organizaciones a </a:t>
            </a:r>
            <a:r>
              <a:rPr lang="es-ES" sz="1200" b="1">
                <a:solidFill>
                  <a:srgbClr val="79527B"/>
                </a:solidFill>
                <a:latin typeface="Calibri"/>
                <a:cs typeface="Calibri"/>
              </a:rPr>
              <a:t>mantenerse ágiles </a:t>
            </a:r>
            <a:r>
              <a:rPr lang="es-ES" sz="1200">
                <a:solidFill>
                  <a:srgbClr val="534B4F"/>
                </a:solidFill>
                <a:latin typeface="Calibri"/>
                <a:cs typeface="Calibri"/>
              </a:rPr>
              <a:t>y </a:t>
            </a:r>
            <a:r>
              <a:rPr lang="es-ES" sz="1200" b="1">
                <a:solidFill>
                  <a:srgbClr val="79527B"/>
                </a:solidFill>
                <a:latin typeface="Calibri"/>
                <a:cs typeface="Calibri"/>
                <a:hlinkClick r:id="rId4">
                  <a:extLst>
                    <a:ext uri="{A12FA001-AC4F-418D-AE19-62706E023703}">
                      <ahyp:hlinkClr xmlns:ahyp="http://schemas.microsoft.com/office/drawing/2018/hyperlinkcolor" val="tx"/>
                    </a:ext>
                  </a:extLst>
                </a:hlinkClick>
              </a:rPr>
              <a:t>resilientes en entornos difíciles</a:t>
            </a:r>
            <a:r>
              <a:rPr lang="es-ES" sz="1200" b="1">
                <a:solidFill>
                  <a:srgbClr val="534B4F"/>
                </a:solidFill>
                <a:latin typeface="Calibri"/>
                <a:cs typeface="Calibri"/>
              </a:rPr>
              <a:t>.</a:t>
            </a:r>
            <a:r>
              <a:rPr lang="es-ES" sz="1200">
                <a:solidFill>
                  <a:srgbClr val="534B4F"/>
                </a:solidFill>
                <a:latin typeface="Calibri"/>
                <a:cs typeface="Calibri"/>
              </a:rPr>
              <a:t> El trabajo adaptativo implica a menudo desafiar el statu quo y hacer cambios que pueden parecer drásticos, pero que son necesarios. Este </a:t>
            </a:r>
            <a:r>
              <a:rPr lang="es-ES" sz="1200" b="1">
                <a:solidFill>
                  <a:srgbClr val="79527B"/>
                </a:solidFill>
                <a:latin typeface="Calibri"/>
                <a:cs typeface="Calibri"/>
                <a:hlinkClick r:id="rId5">
                  <a:extLst>
                    <a:ext uri="{A12FA001-AC4F-418D-AE19-62706E023703}">
                      <ahyp:hlinkClr xmlns:ahyp="http://schemas.microsoft.com/office/drawing/2018/hyperlinkcolor" val="tx"/>
                    </a:ext>
                  </a:extLst>
                </a:hlinkClick>
              </a:rPr>
              <a:t>estilo de liderazgo</a:t>
            </a:r>
            <a:r>
              <a:rPr lang="es-ES" sz="1200" b="1">
                <a:solidFill>
                  <a:srgbClr val="79527B"/>
                </a:solidFill>
                <a:latin typeface="Calibri"/>
                <a:cs typeface="Calibri"/>
              </a:rPr>
              <a:t> </a:t>
            </a:r>
            <a:r>
              <a:rPr lang="es-ES" sz="1200">
                <a:solidFill>
                  <a:srgbClr val="534B4F"/>
                </a:solidFill>
                <a:latin typeface="Calibri"/>
                <a:cs typeface="Calibri"/>
              </a:rPr>
              <a:t>exige a los directivos que sean audaces y tomen decisiones calculadas, aunque a veces inesperadas, para mejorar la organización.</a:t>
            </a:r>
            <a:br>
              <a:rPr lang="es-ES" sz="1600" b="0" i="0">
                <a:solidFill>
                  <a:srgbClr val="000000"/>
                </a:solidFill>
                <a:effectLst/>
                <a:latin typeface="Sohne"/>
              </a:rPr>
            </a:br>
            <a:endParaRPr lang="es-ES" sz="1600" b="0" i="0">
              <a:solidFill>
                <a:srgbClr val="000000"/>
              </a:solidFill>
              <a:effectLst/>
              <a:latin typeface="Sohne"/>
            </a:endParaRPr>
          </a:p>
        </p:txBody>
      </p:sp>
      <p:pic>
        <p:nvPicPr>
          <p:cNvPr id="1028" name="Picture 4" descr="Brand Story Hero - Patagonia">
            <a:extLst>
              <a:ext uri="{FF2B5EF4-FFF2-40B4-BE49-F238E27FC236}">
                <a16:creationId xmlns:a16="http://schemas.microsoft.com/office/drawing/2014/main" id="{293337B5-0F50-3476-4BCB-55BD948BDA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588" y="3101550"/>
            <a:ext cx="1223963" cy="122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s-ES"/>
              <a:t>Creación de la empresa y problemas que pretendía resolver </a:t>
            </a:r>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48538" y="6990751"/>
            <a:ext cx="5991741" cy="376038"/>
          </a:xfrm>
          <a:prstGeom prst="rect">
            <a:avLst/>
          </a:prstGeom>
          <a:noFill/>
          <a:ln>
            <a:noFill/>
          </a:ln>
        </p:spPr>
        <p:txBody>
          <a:bodyPr spcFirstLastPara="1" wrap="square" lIns="91425" tIns="45700" rIns="91425" bIns="45700" anchor="ctr" anchorCtr="0">
            <a:noAutofit/>
          </a:bodyPr>
          <a:lstStyle/>
          <a:p>
            <a:pPr algn="l"/>
            <a:r>
              <a:rPr lang="es-ES">
                <a:solidFill>
                  <a:srgbClr val="777777"/>
                </a:solidFill>
                <a:latin typeface="Calibri" panose="020F0502020204030204" pitchFamily="34" charset="0"/>
                <a:ea typeface="Calibri" panose="020F0502020204030204" pitchFamily="34" charset="0"/>
                <a:cs typeface="Calibri" panose="020F0502020204030204" pitchFamily="34" charset="0"/>
              </a:rPr>
              <a:t>Desde su creación, Patagonia lleva décadas perfeccionando su producto. Han investigado distintos materiales, colores, entornos de trabajo y ética medioambiental para crear sus productos. Son productos de los que se sienten orgullosos y que fomentan un medio ambiente más seguro.</a:t>
            </a:r>
          </a:p>
          <a:p>
            <a:pPr algn="l"/>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algn="l"/>
            <a:r>
              <a:rPr lang="es-ES" b="1">
                <a:solidFill>
                  <a:srgbClr val="777777"/>
                </a:solidFill>
                <a:latin typeface="Calibri" panose="020F0502020204030204" pitchFamily="34" charset="0"/>
                <a:ea typeface="Calibri" panose="020F0502020204030204" pitchFamily="34" charset="0"/>
                <a:cs typeface="Calibri" panose="020F0502020204030204" pitchFamily="34" charset="0"/>
              </a:rPr>
              <a:t>En la actualidad, Patagonia es una de las marcas de ropa más respetuosas con el medio ambiente. La empresa va mucho más allá de la ropa y se ha comprometido a enseñar y formar a la próxima generación de activistas medioambientales. Patagonia lo hace para continuar su misión de encontrar una solución a la actual crisis medioambiental.</a:t>
            </a:r>
          </a:p>
        </p:txBody>
      </p:sp>
      <p:sp>
        <p:nvSpPr>
          <p:cNvPr id="230" name="Google Shape;230;p23"/>
          <p:cNvSpPr txBox="1"/>
          <p:nvPr/>
        </p:nvSpPr>
        <p:spPr>
          <a:xfrm>
            <a:off x="925872" y="539372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s-ES" sz="1511" b="1">
                <a:solidFill>
                  <a:srgbClr val="79527B"/>
                </a:solidFill>
                <a:latin typeface="Calibri"/>
                <a:cs typeface="Calibri"/>
                <a:sym typeface="Calibri"/>
              </a:rPr>
              <a:t>Próximos pasos</a:t>
            </a:r>
          </a:p>
        </p:txBody>
      </p:sp>
      <p:cxnSp>
        <p:nvCxnSpPr>
          <p:cNvPr id="231" name="Google Shape;231;p23"/>
          <p:cNvCxnSpPr>
            <a:cxnSpLocks/>
          </p:cNvCxnSpPr>
          <p:nvPr/>
        </p:nvCxnSpPr>
        <p:spPr>
          <a:xfrm flipH="1">
            <a:off x="928041" y="5818068"/>
            <a:ext cx="578204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s-ES" b="0" i="0">
                <a:solidFill>
                  <a:srgbClr val="777777"/>
                </a:solidFill>
                <a:effectLst/>
                <a:latin typeface="Calibri" panose="020F0502020204030204" pitchFamily="34" charset="0"/>
                <a:ea typeface="Calibri" panose="020F0502020204030204" pitchFamily="34" charset="0"/>
                <a:cs typeface="Calibri" panose="020F0502020204030204" pitchFamily="34" charset="0"/>
              </a:rPr>
              <a:t>Yvon Chouinard empezó a escalar a los 14 años. El deporte no estaba muy arraigado en Estados Unidos, pero Yvon vio una oportunidad. Pronto, Yvon y sus amigos empezaron a salir de excursión por su cuenta, viajando por toda América para descender en rapel por las rocas. </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s-ES" b="1" i="0">
                <a:solidFill>
                  <a:srgbClr val="777777"/>
                </a:solidFill>
                <a:effectLst/>
                <a:latin typeface="Calibri" panose="020F0502020204030204" pitchFamily="34" charset="0"/>
                <a:ea typeface="Calibri" panose="020F0502020204030204" pitchFamily="34" charset="0"/>
                <a:cs typeface="Calibri" panose="020F0502020204030204" pitchFamily="34" charset="0"/>
              </a:rPr>
              <a:t>A medida que crecía, Yvon se implicó más y la escalada se convirtió en su modo de vida. Respetuoso con el medio ambiente, Yvon se dio cuenta del daño que su equipo de escalada causaba en las paredes rocosas</a:t>
            </a:r>
            <a:r>
              <a:rPr lang="es-ES" b="0" i="0">
                <a:solidFill>
                  <a:srgbClr val="777777"/>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s-ES" b="0" i="0">
                <a:solidFill>
                  <a:srgbClr val="777777"/>
                </a:solidFill>
                <a:effectLst/>
                <a:latin typeface="Calibri" panose="020F0502020204030204" pitchFamily="34" charset="0"/>
                <a:ea typeface="Calibri" panose="020F0502020204030204" pitchFamily="34" charset="0"/>
                <a:cs typeface="Calibri" panose="020F0502020204030204" pitchFamily="34" charset="0"/>
              </a:rPr>
              <a:t>Para intentar evitar daños mayores, empezó a fabricar su propio equipo. Este esfuerzo por cuidar el medio ambiente se convertiría en una fuerza impulsora del ethos de la empresa. En un viaje a Escocia, Yvon descubrió la camiseta de rugby y lo eficaz que era como protección contra las condiciones y el equipo de montaña, así que empezó a vender ropa. A medida que crecía  el negocio de la ropa, decidieron que necesitaba un nombre propio. En 1973 nació Patagonia.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indent="0">
              <a:lnSpc>
                <a:spcPct val="102200"/>
              </a:lnSpc>
              <a:buSzPts val="1500"/>
            </a:pPr>
            <a:r>
              <a:rPr lang="es-ES" sz="1511">
                <a:sym typeface="Arial"/>
              </a:rPr>
              <a:t>Liderazgo adaptativo </a:t>
            </a:r>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s-ES" sz="140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La declaración de principios de la empresa dice lo siguiente: "Construir el mejor producto, no causar daños innecesarios, utilizar el negocio para inspirar y aplicar soluciones a la crisis medioambiental" </a:t>
            </a:r>
            <a:r>
              <a:rPr lang="es-ES" sz="1400" b="0" i="0">
                <a:solidFill>
                  <a:srgbClr val="111B27"/>
                </a:solidFill>
                <a:effectLst/>
                <a:latin typeface="Calibri" panose="020F0502020204030204" pitchFamily="34" charset="0"/>
                <a:ea typeface="Calibri" panose="020F0502020204030204" pitchFamily="34" charset="0"/>
                <a:cs typeface="Calibri" panose="020F0502020204030204" pitchFamily="34" charset="0"/>
                <a:sym typeface="Arial"/>
              </a:rPr>
              <a:t> </a:t>
            </a:r>
            <a:r>
              <a:rPr lang="es-ES" sz="1400" b="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La responsabilidad medioambiental forma parte oficialmente del trabajo de todos los empleados de Patagonia. El éxito de la empresa en la reducción de su impacto ambiental ha sido reconocido en todo el mundo.</a:t>
            </a:r>
          </a:p>
          <a:p>
            <a:pPr marL="0" lvl="0" indent="0" algn="just" rtl="0">
              <a:lnSpc>
                <a:spcPct val="102200"/>
              </a:lnSpc>
              <a:spcBef>
                <a:spcPts val="0"/>
              </a:spcBef>
              <a:spcAft>
                <a:spcPts val="0"/>
              </a:spcAft>
              <a:buClr>
                <a:srgbClr val="79527B"/>
              </a:buClr>
              <a:buSzPts val="1500"/>
              <a:buNone/>
            </a:pPr>
            <a:endPar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s-ES" sz="1400" b="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Yvon hizo crecer la empresa y se convirtió en un reacio multimillonario. Sin embargo, en el verdadero estilo de liderazgo de adaptación en septiembre de 2022 </a:t>
            </a:r>
            <a:r>
              <a:rPr lang="es-ES" sz="1400" b="1" u="sng">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Yvon Chouinard regaló su empresa. </a:t>
            </a:r>
          </a:p>
          <a:p>
            <a:pPr marL="0" lvl="0" indent="0" algn="just" rtl="0">
              <a:lnSpc>
                <a:spcPct val="102200"/>
              </a:lnSpc>
              <a:spcBef>
                <a:spcPts val="0"/>
              </a:spcBef>
              <a:spcAft>
                <a:spcPts val="0"/>
              </a:spcAft>
              <a:buClr>
                <a:srgbClr val="79527B"/>
              </a:buClr>
              <a:buSzPts val="1500"/>
              <a:buNone/>
            </a:pPr>
            <a:endPar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s-ES" sz="140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En lugar de vender la empresa o sacarla a bolsa, transfirió la propiedad de la empresa a un fideicomiso y una organización sin ánimo de lucro especialmente diseñados, que preservarán la independencia de la empresa y </a:t>
            </a:r>
            <a:r>
              <a:rPr lang="es-ES" sz="1400" b="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garantizarán que todos sus proyectos, unos 100 millones de dólares al año, se destinen a combatir el cambio climático y proteger terrenos no urbanizados en todo el mundo.</a:t>
            </a: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ctr" rtl="0">
              <a:lnSpc>
                <a:spcPct val="102200"/>
              </a:lnSpc>
              <a:spcBef>
                <a:spcPts val="0"/>
              </a:spcBef>
              <a:spcAft>
                <a:spcPts val="0"/>
              </a:spcAft>
              <a:buClr>
                <a:srgbClr val="79527B"/>
              </a:buClr>
              <a:buSzPts val="15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a:t>
            </a:r>
            <a:r>
              <a:rPr lang="es-ES" sz="1600" b="1" i="0">
                <a:solidFill>
                  <a:srgbClr val="79527B"/>
                </a:solidFill>
                <a:effectLst/>
                <a:latin typeface="Calibri" panose="020F0502020204030204" pitchFamily="34" charset="0"/>
                <a:ea typeface="Calibri" panose="020F0502020204030204" pitchFamily="34" charset="0"/>
                <a:cs typeface="Calibri" panose="020F0502020204030204" pitchFamily="34" charset="0"/>
              </a:rPr>
              <a:t>Para ser un gran empresario o un gran líder empresarial, uno tiene que dirigir </a:t>
            </a: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su negocio de tal manera que el día que estire la pata, mire atrás y piense: </a:t>
            </a:r>
          </a:p>
          <a:p>
            <a:pPr marL="0" lvl="0" indent="0" algn="ctr" rtl="0">
              <a:lnSpc>
                <a:spcPct val="102200"/>
              </a:lnSpc>
              <a:spcBef>
                <a:spcPts val="0"/>
              </a:spcBef>
              <a:spcAft>
                <a:spcPts val="0"/>
              </a:spcAft>
              <a:buClr>
                <a:srgbClr val="79527B"/>
              </a:buClr>
              <a:buSzPts val="1500"/>
              <a:buNone/>
            </a:pPr>
            <a:endPar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s-ES" sz="1600" b="1" i="1">
                <a:solidFill>
                  <a:srgbClr val="79527B"/>
                </a:solidFill>
                <a:effectLst/>
                <a:latin typeface="Calibri" panose="020F0502020204030204" pitchFamily="34" charset="0"/>
                <a:ea typeface="Calibri" panose="020F0502020204030204" pitchFamily="34" charset="0"/>
                <a:cs typeface="Calibri" panose="020F0502020204030204" pitchFamily="34" charset="0"/>
              </a:rPr>
              <a:t>Conduje mi vida lo mejor que pude en una dirección de la que estoy muy orgulloso" Eso es liderazgo para mí.</a:t>
            </a:r>
          </a:p>
          <a:p>
            <a:pPr marL="0" lvl="0" indent="0" algn="ctr" rtl="0">
              <a:lnSpc>
                <a:spcPct val="102200"/>
              </a:lnSpc>
              <a:spcBef>
                <a:spcPts val="0"/>
              </a:spcBef>
              <a:spcAft>
                <a:spcPts val="0"/>
              </a:spcAft>
              <a:buClr>
                <a:srgbClr val="79527B"/>
              </a:buClr>
              <a:buSzPts val="1500"/>
              <a:buNone/>
            </a:pPr>
            <a:endPar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rPr>
              <a:t>La gente, sobre todo ahora, no va a admirarte a menos que tengas un punto de vista basado en un fundamento y un marco éticos, de modo que ese negocio sea algo más que ganar dinero"</a:t>
            </a:r>
          </a:p>
          <a:p>
            <a:pPr marL="0" lvl="0" indent="0" algn="ctr" rtl="0">
              <a:lnSpc>
                <a:spcPct val="102200"/>
              </a:lnSpc>
              <a:spcBef>
                <a:spcPts val="0"/>
              </a:spcBef>
              <a:spcAft>
                <a:spcPts val="0"/>
              </a:spcAft>
              <a:buClr>
                <a:srgbClr val="79527B"/>
              </a:buClr>
              <a:buSzPts val="1500"/>
              <a:buNone/>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s-ES" sz="1600" b="1">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Tompkins, ex Director Ejecutivo de Patagonia </a:t>
            </a:r>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763</Words>
  <Application>Microsoft Office PowerPoint</Application>
  <PresentationFormat>Personalizado</PresentationFormat>
  <Paragraphs>40</Paragraphs>
  <Slides>3</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vt:i4>
      </vt:variant>
    </vt:vector>
  </HeadingPairs>
  <TitlesOfParts>
    <vt:vector size="11" baseType="lpstr">
      <vt:lpstr>Arial</vt:lpstr>
      <vt:lpstr>Avenir</vt:lpstr>
      <vt:lpstr>Sohne</vt:lpstr>
      <vt:lpstr>Calibri</vt:lpstr>
      <vt:lpstr>Century Schoolbook</vt:lpstr>
      <vt:lpstr>Poppins</vt:lpstr>
      <vt:lpstr>Montserrat</vt:lpstr>
      <vt:lpstr>Office Theme</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Carty</dc:creator>
  <cp:lastModifiedBy>Emmanuel Soriano</cp:lastModifiedBy>
  <cp:revision>6</cp:revision>
  <dcterms:created xsi:type="dcterms:W3CDTF">2021-06-15T11:45:52Z</dcterms:created>
  <dcterms:modified xsi:type="dcterms:W3CDTF">2023-05-24T12:04:50Z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