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7"/>
  </p:notesMasterIdLst>
  <p:handoutMasterIdLst>
    <p:handoutMasterId r:id="rId68"/>
  </p:handoutMasterIdLst>
  <p:sldIdLst>
    <p:sldId id="5999" r:id="rId2"/>
    <p:sldId id="6002" r:id="rId3"/>
    <p:sldId id="5506" r:id="rId4"/>
    <p:sldId id="5503" r:id="rId5"/>
    <p:sldId id="6001" r:id="rId6"/>
    <p:sldId id="5892" r:id="rId7"/>
    <p:sldId id="5836" r:id="rId8"/>
    <p:sldId id="5854" r:id="rId9"/>
    <p:sldId id="5989" r:id="rId10"/>
    <p:sldId id="5991" r:id="rId11"/>
    <p:sldId id="5851" r:id="rId12"/>
    <p:sldId id="5990" r:id="rId13"/>
    <p:sldId id="5995" r:id="rId14"/>
    <p:sldId id="6000" r:id="rId15"/>
    <p:sldId id="5849" r:id="rId16"/>
    <p:sldId id="5850" r:id="rId17"/>
    <p:sldId id="5855" r:id="rId18"/>
    <p:sldId id="5891" r:id="rId19"/>
    <p:sldId id="5841" r:id="rId20"/>
    <p:sldId id="5842" r:id="rId21"/>
    <p:sldId id="5843" r:id="rId22"/>
    <p:sldId id="5844" r:id="rId23"/>
    <p:sldId id="5811" r:id="rId24"/>
    <p:sldId id="5846" r:id="rId25"/>
    <p:sldId id="5818" r:id="rId26"/>
    <p:sldId id="5852" r:id="rId27"/>
    <p:sldId id="5853" r:id="rId28"/>
    <p:sldId id="5840" r:id="rId29"/>
    <p:sldId id="5820" r:id="rId30"/>
    <p:sldId id="5857" r:id="rId31"/>
    <p:sldId id="5858" r:id="rId32"/>
    <p:sldId id="5814" r:id="rId33"/>
    <p:sldId id="5859" r:id="rId34"/>
    <p:sldId id="5860" r:id="rId35"/>
    <p:sldId id="5810" r:id="rId36"/>
    <p:sldId id="5862" r:id="rId37"/>
    <p:sldId id="5861" r:id="rId38"/>
    <p:sldId id="5828" r:id="rId39"/>
    <p:sldId id="5992" r:id="rId40"/>
    <p:sldId id="5848" r:id="rId41"/>
    <p:sldId id="5993" r:id="rId42"/>
    <p:sldId id="5893" r:id="rId43"/>
    <p:sldId id="5994" r:id="rId44"/>
    <p:sldId id="5719" r:id="rId45"/>
    <p:sldId id="5987" r:id="rId46"/>
    <p:sldId id="6004" r:id="rId47"/>
    <p:sldId id="5996" r:id="rId48"/>
    <p:sldId id="5981" r:id="rId49"/>
    <p:sldId id="5997" r:id="rId50"/>
    <p:sldId id="5974" r:id="rId51"/>
    <p:sldId id="5975" r:id="rId52"/>
    <p:sldId id="5976" r:id="rId53"/>
    <p:sldId id="5986" r:id="rId54"/>
    <p:sldId id="5998" r:id="rId55"/>
    <p:sldId id="5977" r:id="rId56"/>
    <p:sldId id="5856" r:id="rId57"/>
    <p:sldId id="5979" r:id="rId58"/>
    <p:sldId id="5980" r:id="rId59"/>
    <p:sldId id="5982" r:id="rId60"/>
    <p:sldId id="5863" r:id="rId61"/>
    <p:sldId id="5864" r:id="rId62"/>
    <p:sldId id="5824" r:id="rId63"/>
    <p:sldId id="5984" r:id="rId64"/>
    <p:sldId id="6003" r:id="rId65"/>
    <p:sldId id="5505"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6D6E"/>
    <a:srgbClr val="3AA091"/>
    <a:srgbClr val="916395"/>
    <a:srgbClr val="F27954"/>
    <a:srgbClr val="4D4D4D"/>
    <a:srgbClr val="7A547C"/>
    <a:srgbClr val="624464"/>
    <a:srgbClr val="F37C57"/>
    <a:srgbClr val="E7EBEB"/>
    <a:srgbClr val="F6A1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96247" autoAdjust="0"/>
  </p:normalViewPr>
  <p:slideViewPr>
    <p:cSldViewPr snapToGrid="0" snapToObjects="1">
      <p:cViewPr varScale="1">
        <p:scale>
          <a:sx n="86" d="100"/>
          <a:sy n="86" d="100"/>
        </p:scale>
        <p:origin x="538" y="8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CB8698-B1B9-43B0-BB33-BDBA39EFB6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AFC7F04F-2D48-4758-81BD-902905810F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3C1735-4C2A-4388-9625-39B3B2E119F3}" type="datetimeFigureOut">
              <a:rPr lang="en-IE" smtClean="0"/>
              <a:t>26/10/2023</a:t>
            </a:fld>
            <a:endParaRPr lang="en-IE"/>
          </a:p>
        </p:txBody>
      </p:sp>
      <p:sp>
        <p:nvSpPr>
          <p:cNvPr id="4" name="Footer Placeholder 3">
            <a:extLst>
              <a:ext uri="{FF2B5EF4-FFF2-40B4-BE49-F238E27FC236}">
                <a16:creationId xmlns:a16="http://schemas.microsoft.com/office/drawing/2014/main" id="{6FB15A29-5C88-4027-B22A-9D40E07A10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4846B7B5-7F1E-4889-AE58-9FD4216462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CCA3A-D2CB-47FF-BC0E-B2676212AF4B}" type="slidenum">
              <a:rPr lang="en-IE" smtClean="0"/>
              <a:t>‹#›</a:t>
            </a:fld>
            <a:endParaRPr lang="en-IE"/>
          </a:p>
        </p:txBody>
      </p:sp>
    </p:spTree>
    <p:extLst>
      <p:ext uri="{BB962C8B-B14F-4D97-AF65-F5344CB8AC3E}">
        <p14:creationId xmlns:p14="http://schemas.microsoft.com/office/powerpoint/2010/main" val="1550575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6E11C-96CD-420A-BBB8-216160B7D62B}" type="datetimeFigureOut">
              <a:rPr lang="en-IE" smtClean="0"/>
              <a:t>26/10/2023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B2EDA-311B-44C4-9505-AE01BBB17CFE}" type="slidenum">
              <a:rPr lang="en-IE" smtClean="0"/>
              <a:t>‹#›</a:t>
            </a:fld>
            <a:endParaRPr lang="en-IE"/>
          </a:p>
        </p:txBody>
      </p:sp>
    </p:spTree>
    <p:extLst>
      <p:ext uri="{BB962C8B-B14F-4D97-AF65-F5344CB8AC3E}">
        <p14:creationId xmlns:p14="http://schemas.microsoft.com/office/powerpoint/2010/main" val="2115924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NAVIGATING TOURISM</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NAVIGATING TOURISM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42832" y="206674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781160" y="212393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51115" y="245671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11069" y="206674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312650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318369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351647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312650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628977" y="418469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767305" y="424188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6037260" y="457466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497214" y="418469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642832" y="5261992"/>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781160" y="5319187"/>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6051115" y="5651963"/>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511069" y="5261992"/>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1286010" y="-4"/>
            <a:ext cx="4809990" cy="6892757"/>
          </a:xfrm>
          <a:prstGeom prst="rect">
            <a:avLst/>
          </a:prstGeom>
          <a:solidFill>
            <a:srgbClr val="3AA0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4269669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A36C06-0CE7-D844-A324-5468406F7C91}"/>
              </a:ext>
            </a:extLst>
          </p:cNvPr>
          <p:cNvSpPr/>
          <p:nvPr userDrawn="1"/>
        </p:nvSpPr>
        <p:spPr>
          <a:xfrm>
            <a:off x="241300" y="367062"/>
            <a:ext cx="11696700" cy="5784022"/>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3">
            <a:extLst>
              <a:ext uri="{FF2B5EF4-FFF2-40B4-BE49-F238E27FC236}">
                <a16:creationId xmlns:a16="http://schemas.microsoft.com/office/drawing/2014/main" id="{B286B499-2CED-0E4E-8332-7D7387BECA25}"/>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a:extLst>
              <a:ext uri="{FF2B5EF4-FFF2-40B4-BE49-F238E27FC236}">
                <a16:creationId xmlns:a16="http://schemas.microsoft.com/office/drawing/2014/main" id="{99F1A9DE-C995-2749-9FD6-8A286B1B1501}"/>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5" name="Text Placeholder 23">
            <a:extLst>
              <a:ext uri="{FF2B5EF4-FFF2-40B4-BE49-F238E27FC236}">
                <a16:creationId xmlns:a16="http://schemas.microsoft.com/office/drawing/2014/main" id="{3994C396-75A1-AE41-B1B8-01F99CBA2162}"/>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6" name="Picture Placeholder 2">
            <a:extLst>
              <a:ext uri="{FF2B5EF4-FFF2-40B4-BE49-F238E27FC236}">
                <a16:creationId xmlns:a16="http://schemas.microsoft.com/office/drawing/2014/main" id="{ECD15D22-E2D6-9B4A-88C5-89653C94D3B5}"/>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4" name="Group 3">
            <a:extLst>
              <a:ext uri="{FF2B5EF4-FFF2-40B4-BE49-F238E27FC236}">
                <a16:creationId xmlns:a16="http://schemas.microsoft.com/office/drawing/2014/main" id="{452473B6-8361-6B4D-A009-F41DC8359C92}"/>
              </a:ext>
            </a:extLst>
          </p:cNvPr>
          <p:cNvGrpSpPr/>
          <p:nvPr userDrawn="1"/>
        </p:nvGrpSpPr>
        <p:grpSpPr>
          <a:xfrm>
            <a:off x="291189" y="6151084"/>
            <a:ext cx="3144242" cy="374574"/>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45EAF58F-DFF8-4E4B-94AA-E82F3B495E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8B504119-BF72-B741-B526-206F56B6BA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1CE0EC26-1684-8F4A-B7C5-35DA0735C4F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8073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screen">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98A89666-E704-7640-A996-92B2F1974248}"/>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52A25C1-BB81-4B45-B8E6-7B8C19A024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BD2B9874-7F2B-1548-A278-B99A14E6310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3D61BB9-8E34-8F4F-9A2B-2F3CAEC38D3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9209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1"/>
            <a:ext cx="11696700" cy="5778935"/>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screen">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33752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screen">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839084" y="619072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rgbClr val="4D4D4D"/>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marL="0" indent="0">
              <a:lnSpc>
                <a:spcPct val="100000"/>
              </a:lnSpc>
              <a:spcBef>
                <a:spcPts val="0"/>
              </a:spcBef>
              <a:buFont typeface="Arial" panose="020B0604020202020204" pitchFamily="34" charset="0"/>
              <a:buNone/>
              <a:defRPr sz="2400" b="0" i="0" spc="0">
                <a:solidFill>
                  <a:srgbClr val="4D4D4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heading</a:t>
            </a:r>
            <a:endParaRPr lang="en-US" dirty="0"/>
          </a:p>
        </p:txBody>
      </p:sp>
    </p:spTree>
    <p:extLst>
      <p:ext uri="{BB962C8B-B14F-4D97-AF65-F5344CB8AC3E}">
        <p14:creationId xmlns:p14="http://schemas.microsoft.com/office/powerpoint/2010/main" val="449174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2DAECA-6A8B-594E-B1E4-23E33E8E629F}"/>
              </a:ext>
            </a:extLst>
          </p:cNvPr>
          <p:cNvSpPr/>
          <p:nvPr userDrawn="1"/>
        </p:nvSpPr>
        <p:spPr>
          <a:xfrm>
            <a:off x="0" y="0"/>
            <a:ext cx="12192000" cy="550272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7" name="Text Placeholder 23">
            <a:extLst>
              <a:ext uri="{FF2B5EF4-FFF2-40B4-BE49-F238E27FC236}">
                <a16:creationId xmlns:a16="http://schemas.microsoft.com/office/drawing/2014/main" id="{E58D2A95-2D21-B044-98BE-78D2FE830943}"/>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9" name="Group 18">
            <a:extLst>
              <a:ext uri="{FF2B5EF4-FFF2-40B4-BE49-F238E27FC236}">
                <a16:creationId xmlns:a16="http://schemas.microsoft.com/office/drawing/2014/main" id="{0B3AA866-09BE-3E45-AC4B-5DCA1538509A}"/>
              </a:ext>
            </a:extLst>
          </p:cNvPr>
          <p:cNvGrpSpPr/>
          <p:nvPr userDrawn="1"/>
        </p:nvGrpSpPr>
        <p:grpSpPr>
          <a:xfrm>
            <a:off x="8448790" y="6057987"/>
            <a:ext cx="3144242" cy="374574"/>
            <a:chOff x="301128" y="6151084"/>
            <a:chExt cx="3144242" cy="374574"/>
          </a:xfrm>
        </p:grpSpPr>
        <p:pic>
          <p:nvPicPr>
            <p:cNvPr id="20" name="Picture 19" descr="Shape&#10;&#10;Description automatically generated with medium confidence">
              <a:extLst>
                <a:ext uri="{FF2B5EF4-FFF2-40B4-BE49-F238E27FC236}">
                  <a16:creationId xmlns:a16="http://schemas.microsoft.com/office/drawing/2014/main" id="{FAE41CC1-EDB3-2548-A91C-4CBFE25D6E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33839A09-B16C-214F-B447-EF3CBEBB9B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345CABEE-DC0A-C74D-BFF6-3BC5266AD0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3" name="Picture 2" descr="A black and white striped pattern&#10;&#10;Description automatically generated with medium confidence">
            <a:extLst>
              <a:ext uri="{FF2B5EF4-FFF2-40B4-BE49-F238E27FC236}">
                <a16:creationId xmlns:a16="http://schemas.microsoft.com/office/drawing/2014/main" id="{80B169DF-B0DD-EE45-9740-3EACBD7C048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3533940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2DAECA-6A8B-594E-B1E4-23E33E8E629F}"/>
              </a:ext>
            </a:extLst>
          </p:cNvPr>
          <p:cNvSpPr/>
          <p:nvPr userDrawn="1"/>
        </p:nvSpPr>
        <p:spPr>
          <a:xfrm>
            <a:off x="0" y="0"/>
            <a:ext cx="12192000" cy="605798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7" name="Text Placeholder 23">
            <a:extLst>
              <a:ext uri="{FF2B5EF4-FFF2-40B4-BE49-F238E27FC236}">
                <a16:creationId xmlns:a16="http://schemas.microsoft.com/office/drawing/2014/main" id="{E58D2A95-2D21-B044-98BE-78D2FE830943}"/>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9" name="Group 18">
            <a:extLst>
              <a:ext uri="{FF2B5EF4-FFF2-40B4-BE49-F238E27FC236}">
                <a16:creationId xmlns:a16="http://schemas.microsoft.com/office/drawing/2014/main" id="{0B3AA866-09BE-3E45-AC4B-5DCA1538509A}"/>
              </a:ext>
            </a:extLst>
          </p:cNvPr>
          <p:cNvGrpSpPr/>
          <p:nvPr userDrawn="1"/>
        </p:nvGrpSpPr>
        <p:grpSpPr>
          <a:xfrm>
            <a:off x="8448790" y="6057987"/>
            <a:ext cx="3144242" cy="374574"/>
            <a:chOff x="301128" y="6151084"/>
            <a:chExt cx="3144242" cy="374574"/>
          </a:xfrm>
        </p:grpSpPr>
        <p:pic>
          <p:nvPicPr>
            <p:cNvPr id="20" name="Picture 19" descr="Shape&#10;&#10;Description automatically generated with medium confidence">
              <a:extLst>
                <a:ext uri="{FF2B5EF4-FFF2-40B4-BE49-F238E27FC236}">
                  <a16:creationId xmlns:a16="http://schemas.microsoft.com/office/drawing/2014/main" id="{FAE41CC1-EDB3-2548-A91C-4CBFE25D6E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33839A09-B16C-214F-B447-EF3CBEBB9B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345CABEE-DC0A-C74D-BFF6-3BC5266AD0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3" name="Picture 2" descr="A black and white striped pattern&#10;&#10;Description automatically generated with medium confidence">
            <a:extLst>
              <a:ext uri="{FF2B5EF4-FFF2-40B4-BE49-F238E27FC236}">
                <a16:creationId xmlns:a16="http://schemas.microsoft.com/office/drawing/2014/main" id="{80B169DF-B0DD-EE45-9740-3EACBD7C048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266178" y="1226"/>
            <a:ext cx="6893229" cy="5556049"/>
          </a:xfrm>
          <a:prstGeom prst="rect">
            <a:avLst/>
          </a:prstGeom>
        </p:spPr>
      </p:pic>
    </p:spTree>
    <p:extLst>
      <p:ext uri="{BB962C8B-B14F-4D97-AF65-F5344CB8AC3E}">
        <p14:creationId xmlns:p14="http://schemas.microsoft.com/office/powerpoint/2010/main" val="356138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2510673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420941-B2F5-9544-AA96-C6DFC38157DA}"/>
              </a:ext>
            </a:extLst>
          </p:cNvPr>
          <p:cNvSpPr/>
          <p:nvPr userDrawn="1"/>
        </p:nvSpPr>
        <p:spPr>
          <a:xfrm>
            <a:off x="0" y="0"/>
            <a:ext cx="12192000" cy="5502729"/>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3" name="Text Placeholder 23">
            <a:extLst>
              <a:ext uri="{FF2B5EF4-FFF2-40B4-BE49-F238E27FC236}">
                <a16:creationId xmlns:a16="http://schemas.microsoft.com/office/drawing/2014/main" id="{F08D5A6B-F286-B342-9026-F2DFEB4C0021}"/>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4" name="Group 13">
            <a:extLst>
              <a:ext uri="{FF2B5EF4-FFF2-40B4-BE49-F238E27FC236}">
                <a16:creationId xmlns:a16="http://schemas.microsoft.com/office/drawing/2014/main" id="{32F74629-2C51-1540-BFE3-30E1D7031BA4}"/>
              </a:ext>
            </a:extLst>
          </p:cNvPr>
          <p:cNvGrpSpPr/>
          <p:nvPr userDrawn="1"/>
        </p:nvGrpSpPr>
        <p:grpSpPr>
          <a:xfrm>
            <a:off x="8448790" y="6057987"/>
            <a:ext cx="3144242" cy="374574"/>
            <a:chOff x="301128" y="6151084"/>
            <a:chExt cx="3144242" cy="374574"/>
          </a:xfrm>
        </p:grpSpPr>
        <p:pic>
          <p:nvPicPr>
            <p:cNvPr id="15" name="Picture 14" descr="Shape&#10;&#10;Description automatically generated with medium confidence">
              <a:extLst>
                <a:ext uri="{FF2B5EF4-FFF2-40B4-BE49-F238E27FC236}">
                  <a16:creationId xmlns:a16="http://schemas.microsoft.com/office/drawing/2014/main" id="{DC68759E-8C56-664F-AB4C-52EBB28755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61E06020-14D0-6D4D-A177-7F029E8A62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9EE0F82E-5A40-934F-ABF9-B7F30AF9456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9" name="Picture 18" descr="A black and white striped pattern&#10;&#10;Description automatically generated with medium confidence">
            <a:extLst>
              <a:ext uri="{FF2B5EF4-FFF2-40B4-BE49-F238E27FC236}">
                <a16:creationId xmlns:a16="http://schemas.microsoft.com/office/drawing/2014/main" id="{7C0DDBDB-9357-8843-AA3D-D37055F1613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735832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NAVIGATING TOURISM</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with Photo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944570" y="0"/>
            <a:ext cx="6338119"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7343950" y="228600"/>
            <a:ext cx="461323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584877" y="1268415"/>
            <a:ext cx="4621841" cy="5446709"/>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537586" y="304399"/>
            <a:ext cx="4716425"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3C6F3587-1C99-C84D-8C21-5DDE52E9190C}"/>
              </a:ext>
            </a:extLst>
          </p:cNvPr>
          <p:cNvGrpSpPr/>
          <p:nvPr userDrawn="1"/>
        </p:nvGrpSpPr>
        <p:grpSpPr>
          <a:xfrm rot="16200000">
            <a:off x="-418181" y="5125361"/>
            <a:ext cx="2334324" cy="307260"/>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D73E22CE-D2CF-FA41-A12B-F46CD3ED8C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62B052AF-016A-E843-9FB7-A6C774CF80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F3ADCBDB-E4A4-7D43-935E-E6500AC95DA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44705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with Photo - Blue">
    <p:spTree>
      <p:nvGrpSpPr>
        <p:cNvPr id="1" name=""/>
        <p:cNvGrpSpPr/>
        <p:nvPr/>
      </p:nvGrpSpPr>
      <p:grpSpPr>
        <a:xfrm>
          <a:off x="0" y="0"/>
          <a:ext cx="0" cy="0"/>
          <a:chOff x="0" y="0"/>
          <a:chExt cx="0" cy="0"/>
        </a:xfrm>
      </p:grpSpPr>
      <p:sp>
        <p:nvSpPr>
          <p:cNvPr id="12" name="Picture Placeholder 17">
            <a:extLst>
              <a:ext uri="{FF2B5EF4-FFF2-40B4-BE49-F238E27FC236}">
                <a16:creationId xmlns:a16="http://schemas.microsoft.com/office/drawing/2014/main" id="{18AFA145-402A-1D43-B4EF-7E0A29EDF6FC}"/>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2BBCFF70-40E8-713E-E8DC-748671379FB8}"/>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5C54085F-870F-12DB-92C3-F395A5C9ED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778A697B-ADCC-EF4E-1AAA-3C5D9CD01FE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A507FA8B-605D-93F5-A7C8-D6A1D411E1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6" name="Rectangle 5">
            <a:extLst>
              <a:ext uri="{FF2B5EF4-FFF2-40B4-BE49-F238E27FC236}">
                <a16:creationId xmlns:a16="http://schemas.microsoft.com/office/drawing/2014/main" id="{022CD07A-1F8F-86C6-4FD5-CADDB999EC3F}"/>
              </a:ext>
            </a:extLst>
          </p:cNvPr>
          <p:cNvSpPr/>
          <p:nvPr userDrawn="1"/>
        </p:nvSpPr>
        <p:spPr>
          <a:xfrm flipV="1">
            <a:off x="1099755" y="-36509"/>
            <a:ext cx="6338119" cy="689275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7" name="Text Placeholder 17">
            <a:extLst>
              <a:ext uri="{FF2B5EF4-FFF2-40B4-BE49-F238E27FC236}">
                <a16:creationId xmlns:a16="http://schemas.microsoft.com/office/drawing/2014/main" id="{582C68F6-443C-7AA6-98E5-F22D4A1269DF}"/>
              </a:ext>
            </a:extLst>
          </p:cNvPr>
          <p:cNvSpPr>
            <a:spLocks noGrp="1"/>
          </p:cNvSpPr>
          <p:nvPr>
            <p:ph type="body" sz="quarter" idx="18" hasCustomPrompt="1"/>
          </p:nvPr>
        </p:nvSpPr>
        <p:spPr>
          <a:xfrm>
            <a:off x="1632836" y="1039558"/>
            <a:ext cx="5435642" cy="5666041"/>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 name="Text Placeholder 23">
            <a:extLst>
              <a:ext uri="{FF2B5EF4-FFF2-40B4-BE49-F238E27FC236}">
                <a16:creationId xmlns:a16="http://schemas.microsoft.com/office/drawing/2014/main" id="{4D92D9C6-6B69-684D-8179-2A5B17A8817C}"/>
              </a:ext>
            </a:extLst>
          </p:cNvPr>
          <p:cNvSpPr>
            <a:spLocks noGrp="1"/>
          </p:cNvSpPr>
          <p:nvPr>
            <p:ph type="body" sz="quarter" idx="16" hasCustomPrompt="1"/>
          </p:nvPr>
        </p:nvSpPr>
        <p:spPr>
          <a:xfrm>
            <a:off x="1632836" y="233560"/>
            <a:ext cx="5453764"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B1C5D3EF-D61A-0EE8-AD84-7C04EEDB1703}"/>
              </a:ext>
            </a:extLst>
          </p:cNvPr>
          <p:cNvGrpSpPr/>
          <p:nvPr userDrawn="1"/>
        </p:nvGrpSpPr>
        <p:grpSpPr>
          <a:xfrm rot="16200000">
            <a:off x="-265781" y="5277761"/>
            <a:ext cx="2334324" cy="307260"/>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227E750-2FB7-978F-967B-D39F8A9FB7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C3D2A6F5-47B0-9B24-200E-BC8A122E1FA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73F8704D-334F-9F5F-239C-2524733FC8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135426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0C44AB79-AB5C-FC77-7315-F5999D594395}"/>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E30E8B38-1179-778D-30F2-3B1C17DC22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5FB3520B-6B1C-FDBE-464E-45E624554BE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3EDCDD4-4D12-D8C2-59E6-10D96DC9E57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14" name="Text Placeholder 17">
            <a:extLst>
              <a:ext uri="{FF2B5EF4-FFF2-40B4-BE49-F238E27FC236}">
                <a16:creationId xmlns:a16="http://schemas.microsoft.com/office/drawing/2014/main" id="{5B271E0A-EACD-B1EB-FF79-3045C2DBB1BF}"/>
              </a:ext>
            </a:extLst>
          </p:cNvPr>
          <p:cNvSpPr>
            <a:spLocks noGrp="1"/>
          </p:cNvSpPr>
          <p:nvPr>
            <p:ph type="body" sz="quarter" idx="18" hasCustomPrompt="1"/>
          </p:nvPr>
        </p:nvSpPr>
        <p:spPr>
          <a:xfrm>
            <a:off x="1955110" y="1925641"/>
            <a:ext cx="4621841" cy="452595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23A83FCF-D9DD-3226-6480-FF9558285B73}"/>
              </a:ext>
            </a:extLst>
          </p:cNvPr>
          <p:cNvSpPr>
            <a:spLocks noGrp="1"/>
          </p:cNvSpPr>
          <p:nvPr>
            <p:ph type="body" sz="quarter" idx="16" hasCustomPrompt="1"/>
          </p:nvPr>
        </p:nvSpPr>
        <p:spPr>
          <a:xfrm>
            <a:off x="1870961" y="747910"/>
            <a:ext cx="4716425"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556858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086D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E9BFE4BA-4DC1-23C7-EC0C-E0D80ECCC1BB}"/>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639343F3-CF9F-A899-430F-11DDFEB8AB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A20B29C8-FDD9-B8FE-7F16-8DEFB12F026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2DC20644-C2F8-3CAA-9F5B-F51A3D4E2CF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6" name="Text Placeholder 17">
            <a:extLst>
              <a:ext uri="{FF2B5EF4-FFF2-40B4-BE49-F238E27FC236}">
                <a16:creationId xmlns:a16="http://schemas.microsoft.com/office/drawing/2014/main" id="{92285ABA-747B-6BBA-ADEB-F96D5C805CE1}"/>
              </a:ext>
            </a:extLst>
          </p:cNvPr>
          <p:cNvSpPr>
            <a:spLocks noGrp="1"/>
          </p:cNvSpPr>
          <p:nvPr>
            <p:ph type="body" sz="quarter" idx="18" hasCustomPrompt="1"/>
          </p:nvPr>
        </p:nvSpPr>
        <p:spPr>
          <a:xfrm>
            <a:off x="1659835" y="1563691"/>
            <a:ext cx="4621841" cy="452595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846C3958-84F9-D51E-CCEE-E33485589E67}"/>
              </a:ext>
            </a:extLst>
          </p:cNvPr>
          <p:cNvSpPr>
            <a:spLocks noGrp="1"/>
          </p:cNvSpPr>
          <p:nvPr>
            <p:ph type="body" sz="quarter" idx="16" hasCustomPrompt="1"/>
          </p:nvPr>
        </p:nvSpPr>
        <p:spPr>
          <a:xfrm>
            <a:off x="1575686" y="385960"/>
            <a:ext cx="4716425"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742586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1" y="1278196"/>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1" y="2776797"/>
            <a:ext cx="4914900" cy="1472928"/>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2783282"/>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37301" y="336277"/>
            <a:ext cx="5113283" cy="582221"/>
          </a:xfrm>
        </p:spPr>
        <p:txBody>
          <a:bodyPr>
            <a:normAutofit/>
          </a:bodyPr>
          <a:lstStyle>
            <a:lvl1pPr marL="0" indent="0" algn="l">
              <a:buNone/>
              <a:defRPr sz="3600" b="0" i="0">
                <a:solidFill>
                  <a:srgbClr val="595A59"/>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98A2C570-7EFF-9645-9AC9-A2D45AC1D5B5}"/>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78A861C1-1D07-1B46-A9AF-79FE901642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D4D8DCE-A57E-0E47-9CCB-87C68752684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B099184E-20E7-7B43-B73E-2F51073FD5D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60567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63063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736131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66754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78776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83998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2439" y="165981"/>
            <a:ext cx="5768471" cy="2536919"/>
          </a:xfrm>
          <a:prstGeom prst="rect">
            <a:avLst/>
          </a:prstGeom>
        </p:spPr>
      </p:pic>
      <p:sp>
        <p:nvSpPr>
          <p:cNvPr id="23" name="Rectangle 22">
            <a:extLst>
              <a:ext uri="{FF2B5EF4-FFF2-40B4-BE49-F238E27FC236}">
                <a16:creationId xmlns:a16="http://schemas.microsoft.com/office/drawing/2014/main" id="{23FAF6BC-92F1-BF4F-87ED-EB5FDA663DAD}"/>
              </a:ext>
            </a:extLst>
          </p:cNvPr>
          <p:cNvSpPr/>
          <p:nvPr userDrawn="1"/>
        </p:nvSpPr>
        <p:spPr>
          <a:xfrm>
            <a:off x="701913" y="5958576"/>
            <a:ext cx="6589536" cy="600164"/>
          </a:xfrm>
          <a:prstGeom prst="rect">
            <a:avLst/>
          </a:prstGeom>
        </p:spPr>
        <p:txBody>
          <a:bodyPr wrap="square">
            <a:spAutoFit/>
          </a:bodyPr>
          <a:lstStyle/>
          <a:p>
            <a:pPr algn="just">
              <a:tabLst>
                <a:tab pos="2865755" algn="ctr"/>
                <a:tab pos="5731510" algn="r"/>
              </a:tabLst>
            </a:pP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This </a:t>
            </a:r>
            <a:r>
              <a:rPr lang="en-US" sz="11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programme</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has been funded with support from the European Commission. The author is solely responsible for this publication (communication)</a:t>
            </a:r>
            <a:r>
              <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and the Commission accepts no responsibility for any use that may be made of the   information contained 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88084" y="13936"/>
            <a:ext cx="6151000" cy="68580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004665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8" name="Text Placeholder 17">
            <a:extLst>
              <a:ext uri="{FF2B5EF4-FFF2-40B4-BE49-F238E27FC236}">
                <a16:creationId xmlns:a16="http://schemas.microsoft.com/office/drawing/2014/main" id="{C083F70B-8066-C68E-4482-C3B8E94C9A16}"/>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3">
            <a:extLst>
              <a:ext uri="{FF2B5EF4-FFF2-40B4-BE49-F238E27FC236}">
                <a16:creationId xmlns:a16="http://schemas.microsoft.com/office/drawing/2014/main" id="{4F8BFB5D-421B-2E72-7A4A-E063A6F3A7B7}"/>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249589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Photo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28E03E-E573-114A-9C13-2157A15A837F}"/>
              </a:ext>
            </a:extLst>
          </p:cNvPr>
          <p:cNvSpPr/>
          <p:nvPr userDrawn="1"/>
        </p:nvSpPr>
        <p:spPr>
          <a:xfrm>
            <a:off x="241300" y="0"/>
            <a:ext cx="6151000" cy="68580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7">
            <a:extLst>
              <a:ext uri="{FF2B5EF4-FFF2-40B4-BE49-F238E27FC236}">
                <a16:creationId xmlns:a16="http://schemas.microsoft.com/office/drawing/2014/main" id="{E1B46F6A-759B-0D43-AE93-1DDD28B1D162}"/>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3742256F-828A-2D4E-85A5-D47D63151BEC}"/>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9510E3A8-BD3A-5547-B4D4-6BB14A3E6F06}"/>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4B63785F-8E82-9240-85D8-8687E24D54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BFD2F9BD-A5FA-414A-90FC-7649B9CB546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3A35C0D0-CA49-734C-BA93-46282C8350B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2" name="Text Placeholder 17">
            <a:extLst>
              <a:ext uri="{FF2B5EF4-FFF2-40B4-BE49-F238E27FC236}">
                <a16:creationId xmlns:a16="http://schemas.microsoft.com/office/drawing/2014/main" id="{2C5081B8-C15D-8E8A-18B3-2C374C4F5990}"/>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426BF807-9F22-AC64-7706-CAD5C1485C9B}"/>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66679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33733E-D795-464D-A1A5-B9D1FC7EE3E9}"/>
              </a:ext>
            </a:extLst>
          </p:cNvPr>
          <p:cNvSpPr/>
          <p:nvPr userDrawn="1"/>
        </p:nvSpPr>
        <p:spPr>
          <a:xfrm>
            <a:off x="241300" y="0"/>
            <a:ext cx="6151000" cy="68580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7">
            <a:extLst>
              <a:ext uri="{FF2B5EF4-FFF2-40B4-BE49-F238E27FC236}">
                <a16:creationId xmlns:a16="http://schemas.microsoft.com/office/drawing/2014/main" id="{5537A2C5-2D00-2749-8FCE-6266AF17DCE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90C17C07-AA25-3E4D-A81D-1475740FE4C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2FCA451E-1731-F74E-8482-094C8A652304}"/>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C3CCC86B-708B-A949-AC9E-DE4F32E8C3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39DBF16-C94E-704D-85CA-56E7A626791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BFC0A548-B304-F549-883D-832E0848BDC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2" name="Text Placeholder 17">
            <a:extLst>
              <a:ext uri="{FF2B5EF4-FFF2-40B4-BE49-F238E27FC236}">
                <a16:creationId xmlns:a16="http://schemas.microsoft.com/office/drawing/2014/main" id="{C71CAA30-7CAC-8E42-0626-BD60DDAD6D27}"/>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941944D7-8B84-B70D-15DE-A6CA36136694}"/>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920791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eet Our Team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19" name="Picture 18" descr="Background pattern&#10;&#10;Description automatically generated">
            <a:extLst>
              <a:ext uri="{FF2B5EF4-FFF2-40B4-BE49-F238E27FC236}">
                <a16:creationId xmlns:a16="http://schemas.microsoft.com/office/drawing/2014/main" id="{A830E649-EC4E-D743-8060-0EA1EC1AA71B}"/>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sp>
        <p:nvSpPr>
          <p:cNvPr id="26" name="Text Placeholder 23">
            <a:extLst>
              <a:ext uri="{FF2B5EF4-FFF2-40B4-BE49-F238E27FC236}">
                <a16:creationId xmlns:a16="http://schemas.microsoft.com/office/drawing/2014/main" id="{6B62F49B-C8B1-C141-830A-6FFB7CF4FFC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996481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et Our Team - Oran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B458CEA-6775-C542-8654-D33395A969B7}"/>
              </a:ext>
            </a:extLst>
          </p:cNvPr>
          <p:cNvSpPr/>
          <p:nvPr userDrawn="1"/>
        </p:nvSpPr>
        <p:spPr>
          <a:xfrm>
            <a:off x="241300" y="228600"/>
            <a:ext cx="11696700" cy="27178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02DEA743-B449-984C-8670-21635A318646}"/>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924CF65B-C881-A34A-B802-0E1001C95D07}"/>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F3CF7FCA-B9F3-654D-A571-44779EA9FDBE}"/>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BB2F7C97-96D1-AA4B-A86D-542F3A009D19}"/>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1" name="Text Placeholder 17">
            <a:extLst>
              <a:ext uri="{FF2B5EF4-FFF2-40B4-BE49-F238E27FC236}">
                <a16:creationId xmlns:a16="http://schemas.microsoft.com/office/drawing/2014/main" id="{4B3E60E7-1D29-4E4A-BA40-46AB6F537EA3}"/>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2" name="Text Placeholder 23">
            <a:extLst>
              <a:ext uri="{FF2B5EF4-FFF2-40B4-BE49-F238E27FC236}">
                <a16:creationId xmlns:a16="http://schemas.microsoft.com/office/drawing/2014/main" id="{81EEDB30-B325-0A44-80B0-3C30EF0E8D2A}"/>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3" name="Text Placeholder 17">
            <a:extLst>
              <a:ext uri="{FF2B5EF4-FFF2-40B4-BE49-F238E27FC236}">
                <a16:creationId xmlns:a16="http://schemas.microsoft.com/office/drawing/2014/main" id="{562B8363-AB85-D346-93C9-B23F08788288}"/>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4" name="Text Placeholder 23">
            <a:extLst>
              <a:ext uri="{FF2B5EF4-FFF2-40B4-BE49-F238E27FC236}">
                <a16:creationId xmlns:a16="http://schemas.microsoft.com/office/drawing/2014/main" id="{2E2F25D1-855B-F64A-B2B5-1E10C4071248}"/>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5" name="Text Placeholder 17">
            <a:extLst>
              <a:ext uri="{FF2B5EF4-FFF2-40B4-BE49-F238E27FC236}">
                <a16:creationId xmlns:a16="http://schemas.microsoft.com/office/drawing/2014/main" id="{09765F5B-E4B2-C145-8ED5-B969C8D88984}"/>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6" name="Text Placeholder 23">
            <a:extLst>
              <a:ext uri="{FF2B5EF4-FFF2-40B4-BE49-F238E27FC236}">
                <a16:creationId xmlns:a16="http://schemas.microsoft.com/office/drawing/2014/main" id="{7ADF89E8-2F1B-DD48-AD42-A09EEB5E039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7" name="Text Placeholder 17">
            <a:extLst>
              <a:ext uri="{FF2B5EF4-FFF2-40B4-BE49-F238E27FC236}">
                <a16:creationId xmlns:a16="http://schemas.microsoft.com/office/drawing/2014/main" id="{4CAD0C6E-2BBB-1B49-9495-741078E0DC6B}"/>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8" name="Text Placeholder 23">
            <a:extLst>
              <a:ext uri="{FF2B5EF4-FFF2-40B4-BE49-F238E27FC236}">
                <a16:creationId xmlns:a16="http://schemas.microsoft.com/office/drawing/2014/main" id="{C7402AD3-4450-874E-83F4-B0829057D3A1}"/>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49" name="Picture 48" descr="Background pattern&#10;&#10;Description automatically generated">
            <a:extLst>
              <a:ext uri="{FF2B5EF4-FFF2-40B4-BE49-F238E27FC236}">
                <a16:creationId xmlns:a16="http://schemas.microsoft.com/office/drawing/2014/main" id="{F3772813-AB89-4942-B971-E934F8EF307F}"/>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50" name="Group 49">
            <a:extLst>
              <a:ext uri="{FF2B5EF4-FFF2-40B4-BE49-F238E27FC236}">
                <a16:creationId xmlns:a16="http://schemas.microsoft.com/office/drawing/2014/main" id="{028D30CE-0272-2047-A7BF-4AEF2016068B}"/>
              </a:ext>
            </a:extLst>
          </p:cNvPr>
          <p:cNvGrpSpPr/>
          <p:nvPr userDrawn="1"/>
        </p:nvGrpSpPr>
        <p:grpSpPr>
          <a:xfrm>
            <a:off x="4480947" y="6257070"/>
            <a:ext cx="3144242" cy="374574"/>
            <a:chOff x="301128" y="6151084"/>
            <a:chExt cx="3144242" cy="374574"/>
          </a:xfrm>
        </p:grpSpPr>
        <p:pic>
          <p:nvPicPr>
            <p:cNvPr id="51" name="Picture 50" descr="Shape&#10;&#10;Description automatically generated with medium confidence">
              <a:extLst>
                <a:ext uri="{FF2B5EF4-FFF2-40B4-BE49-F238E27FC236}">
                  <a16:creationId xmlns:a16="http://schemas.microsoft.com/office/drawing/2014/main" id="{015E6366-E932-EA41-8840-7F52A53797D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76B6F401-E1B9-F74E-BF92-379D6B68A07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3" name="Picture 52" descr="Shape&#10;&#10;Description automatically generated with medium confidence">
              <a:extLst>
                <a:ext uri="{FF2B5EF4-FFF2-40B4-BE49-F238E27FC236}">
                  <a16:creationId xmlns:a16="http://schemas.microsoft.com/office/drawing/2014/main" id="{1BEF065F-C5BE-6044-846E-0BF9E617AD2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54" name="Text Placeholder 23">
            <a:extLst>
              <a:ext uri="{FF2B5EF4-FFF2-40B4-BE49-F238E27FC236}">
                <a16:creationId xmlns:a16="http://schemas.microsoft.com/office/drawing/2014/main" id="{D75FF3E3-41B3-A447-83A6-20889D95070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2736936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box -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60548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3D6133-0B55-1D4A-8E12-2270EDD373E5}"/>
              </a:ext>
            </a:extLst>
          </p:cNvPr>
          <p:cNvGrpSpPr/>
          <p:nvPr userDrawn="1"/>
        </p:nvGrpSpPr>
        <p:grpSpPr>
          <a:xfrm>
            <a:off x="301128" y="6283401"/>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FE67E865-0A0C-BB41-8F87-01441642B9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F79FF16-9515-6D46-B997-E9A43FFC97D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C147D96-3499-FF4F-878E-CC8781F66A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17" name="Text Placeholder 17">
            <a:extLst>
              <a:ext uri="{FF2B5EF4-FFF2-40B4-BE49-F238E27FC236}">
                <a16:creationId xmlns:a16="http://schemas.microsoft.com/office/drawing/2014/main" id="{04B8ED95-1584-9648-A19C-8343129C39F4}"/>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7A1321D9-FC1B-6246-B897-C5BCE53AED79}"/>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chemeClr val="bg1"/>
                </a:solidFill>
                <a:latin typeface="+mn-lt"/>
              </a:defRPr>
            </a:lvl1pPr>
          </a:lstStyle>
          <a:p>
            <a:pPr lvl="0"/>
            <a:r>
              <a:rPr lang="en-US" dirty="0"/>
              <a:t>Heading</a:t>
            </a:r>
          </a:p>
        </p:txBody>
      </p:sp>
      <p:pic>
        <p:nvPicPr>
          <p:cNvPr id="19" name="Picture 18" descr="A black and white striped pattern&#10;&#10;Description automatically generated with medium confidence">
            <a:extLst>
              <a:ext uri="{FF2B5EF4-FFF2-40B4-BE49-F238E27FC236}">
                <a16:creationId xmlns:a16="http://schemas.microsoft.com/office/drawing/2014/main" id="{40188F5B-666F-0C49-8AB6-1A5A03978F0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3284701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box - Soli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23D5B-7F54-F54E-BDEB-1A99CDA87D38}"/>
              </a:ext>
            </a:extLst>
          </p:cNvPr>
          <p:cNvSpPr/>
          <p:nvPr userDrawn="1"/>
        </p:nvSpPr>
        <p:spPr>
          <a:xfrm>
            <a:off x="241300" y="228600"/>
            <a:ext cx="11696700" cy="6104602"/>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5C9B65C-D8AA-7145-9FC2-EE719D59B15B}"/>
              </a:ext>
            </a:extLst>
          </p:cNvPr>
          <p:cNvGrpSpPr/>
          <p:nvPr userDrawn="1"/>
        </p:nvGrpSpPr>
        <p:grpSpPr>
          <a:xfrm>
            <a:off x="301128" y="6338289"/>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47855A75-6D63-B347-B1A1-DF5666F531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960FCF66-4BA3-BF4B-A64C-078D046C69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A3B3F12B-37F4-F640-966C-AC4204A5377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21" name="Picture 20" descr="A black and white striped pattern&#10;&#10;Description automatically generated with medium confidence">
            <a:extLst>
              <a:ext uri="{FF2B5EF4-FFF2-40B4-BE49-F238E27FC236}">
                <a16:creationId xmlns:a16="http://schemas.microsoft.com/office/drawing/2014/main" id="{CA5A2B82-F340-B84F-A3B0-44E61111442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
        <p:nvSpPr>
          <p:cNvPr id="2" name="Text Placeholder 17">
            <a:extLst>
              <a:ext uri="{FF2B5EF4-FFF2-40B4-BE49-F238E27FC236}">
                <a16:creationId xmlns:a16="http://schemas.microsoft.com/office/drawing/2014/main" id="{0C29C825-1586-53EC-A1BB-89A81158076E}"/>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5481BC1B-F74E-C064-2E6D-D3811C0360C8}"/>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092935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box - Solid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FF1EB1-1309-4A46-87BF-82D78EEFD803}"/>
              </a:ext>
            </a:extLst>
          </p:cNvPr>
          <p:cNvSpPr/>
          <p:nvPr userDrawn="1"/>
        </p:nvSpPr>
        <p:spPr>
          <a:xfrm>
            <a:off x="241300" y="228600"/>
            <a:ext cx="11696700" cy="569531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1664EFE1-B497-2C44-836D-13DAD3DD3A2C}"/>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B6CEB3A-E751-6847-BA04-8CC6A153902E}"/>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8F57DE52-1CA5-8148-BFB2-EC9FAD62EE46}"/>
              </a:ext>
            </a:extLst>
          </p:cNvPr>
          <p:cNvSpPr/>
          <p:nvPr userDrawn="1"/>
        </p:nvSpPr>
        <p:spPr>
          <a:xfrm>
            <a:off x="241300" y="228600"/>
            <a:ext cx="11696700" cy="598642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480BD3C2-A929-824B-88AE-1A7AE40BA37F}"/>
              </a:ext>
            </a:extLst>
          </p:cNvPr>
          <p:cNvGrpSpPr/>
          <p:nvPr userDrawn="1"/>
        </p:nvGrpSpPr>
        <p:grpSpPr>
          <a:xfrm>
            <a:off x="301128" y="6378251"/>
            <a:ext cx="3144242" cy="374574"/>
            <a:chOff x="301128" y="6151084"/>
            <a:chExt cx="3144242" cy="374574"/>
          </a:xfrm>
        </p:grpSpPr>
        <p:pic>
          <p:nvPicPr>
            <p:cNvPr id="25" name="Picture 24" descr="Shape&#10;&#10;Description automatically generated with medium confidence">
              <a:extLst>
                <a:ext uri="{FF2B5EF4-FFF2-40B4-BE49-F238E27FC236}">
                  <a16:creationId xmlns:a16="http://schemas.microsoft.com/office/drawing/2014/main" id="{B74A34EE-2374-C540-A28B-7EA174EF6C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DD8FAC54-9232-E045-A6B7-23DF76A8477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A13715AD-0039-314E-8903-50DEE005C46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28" name="Picture 27" descr="A black and white striped pattern&#10;&#10;Description automatically generated with medium confidence">
            <a:extLst>
              <a:ext uri="{FF2B5EF4-FFF2-40B4-BE49-F238E27FC236}">
                <a16:creationId xmlns:a16="http://schemas.microsoft.com/office/drawing/2014/main" id="{5685DB8C-F3D0-1B4B-A9D3-82E6EAF33DD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
        <p:nvSpPr>
          <p:cNvPr id="2" name="Text Placeholder 17">
            <a:extLst>
              <a:ext uri="{FF2B5EF4-FFF2-40B4-BE49-F238E27FC236}">
                <a16:creationId xmlns:a16="http://schemas.microsoft.com/office/drawing/2014/main" id="{3C228E8A-28B9-DF4B-6E32-AB2B7FBEB0D4}"/>
              </a:ext>
            </a:extLst>
          </p:cNvPr>
          <p:cNvSpPr>
            <a:spLocks noGrp="1"/>
          </p:cNvSpPr>
          <p:nvPr>
            <p:ph type="body" sz="quarter" idx="19" hasCustomPrompt="1"/>
          </p:nvPr>
        </p:nvSpPr>
        <p:spPr>
          <a:xfrm>
            <a:off x="734714" y="1757011"/>
            <a:ext cx="9862529" cy="386770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F59C1F37-EA0A-D5AC-BF4A-1841F5097593}"/>
              </a:ext>
            </a:extLst>
          </p:cNvPr>
          <p:cNvSpPr>
            <a:spLocks noGrp="1"/>
          </p:cNvSpPr>
          <p:nvPr>
            <p:ph type="body" sz="quarter" idx="20"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1691836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9441" t="-3095" r="10580" b="84089"/>
          <a:stretch/>
        </p:blipFill>
        <p:spPr>
          <a:xfrm>
            <a:off x="7462157" y="5624715"/>
            <a:ext cx="4729844" cy="1233285"/>
          </a:xfrm>
          <a:prstGeom prst="rect">
            <a:avLst/>
          </a:prstGeom>
        </p:spPr>
      </p:pic>
      <p:sp>
        <p:nvSpPr>
          <p:cNvPr id="2" name="Text Placeholder 17">
            <a:extLst>
              <a:ext uri="{FF2B5EF4-FFF2-40B4-BE49-F238E27FC236}">
                <a16:creationId xmlns:a16="http://schemas.microsoft.com/office/drawing/2014/main" id="{10435026-373A-DE15-5C1B-DB89E308999C}"/>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rgbClr val="4D4D4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E2AF14BD-1092-EF82-14E5-524E83072A46}"/>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rgbClr val="4D4D4D"/>
                </a:solidFill>
                <a:latin typeface="+mn-lt"/>
              </a:defRPr>
            </a:lvl1pPr>
          </a:lstStyle>
          <a:p>
            <a:pPr lvl="0"/>
            <a:r>
              <a:rPr lang="en-US" dirty="0"/>
              <a:t>Heading</a:t>
            </a:r>
          </a:p>
        </p:txBody>
      </p:sp>
    </p:spTree>
    <p:extLst>
      <p:ext uri="{BB962C8B-B14F-4D97-AF65-F5344CB8AC3E}">
        <p14:creationId xmlns:p14="http://schemas.microsoft.com/office/powerpoint/2010/main" val="2983720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2439" y="0"/>
            <a:ext cx="5768471" cy="2536919"/>
          </a:xfrm>
          <a:prstGeom prst="rect">
            <a:avLst/>
          </a:prstGeom>
        </p:spPr>
      </p:pic>
      <p:sp>
        <p:nvSpPr>
          <p:cNvPr id="23" name="Rectangle 22">
            <a:extLst>
              <a:ext uri="{FF2B5EF4-FFF2-40B4-BE49-F238E27FC236}">
                <a16:creationId xmlns:a16="http://schemas.microsoft.com/office/drawing/2014/main" id="{23FAF6BC-92F1-BF4F-87ED-EB5FDA663DAD}"/>
              </a:ext>
            </a:extLst>
          </p:cNvPr>
          <p:cNvSpPr/>
          <p:nvPr userDrawn="1"/>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158126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762727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C24EB1E-5404-E04B-891E-E9F528A37F0F}"/>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505FC8DF-8336-F34B-8999-AAC255FAD8BD}"/>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3" name="Text Placeholder 23">
            <a:extLst>
              <a:ext uri="{FF2B5EF4-FFF2-40B4-BE49-F238E27FC236}">
                <a16:creationId xmlns:a16="http://schemas.microsoft.com/office/drawing/2014/main" id="{0177817F-57DC-7240-80F1-CC59CCE45842}"/>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Phone Preview</a:t>
            </a:r>
          </a:p>
        </p:txBody>
      </p:sp>
      <p:grpSp>
        <p:nvGrpSpPr>
          <p:cNvPr id="15" name="Group 14">
            <a:extLst>
              <a:ext uri="{FF2B5EF4-FFF2-40B4-BE49-F238E27FC236}">
                <a16:creationId xmlns:a16="http://schemas.microsoft.com/office/drawing/2014/main" id="{F0465BD3-1025-9F49-8522-FB70AAC86531}"/>
              </a:ext>
            </a:extLst>
          </p:cNvPr>
          <p:cNvGrpSpPr/>
          <p:nvPr userDrawn="1"/>
        </p:nvGrpSpPr>
        <p:grpSpPr>
          <a:xfrm>
            <a:off x="389965" y="6092742"/>
            <a:ext cx="3144242" cy="374574"/>
            <a:chOff x="301128" y="6151084"/>
            <a:chExt cx="3144242" cy="374574"/>
          </a:xfrm>
        </p:grpSpPr>
        <p:pic>
          <p:nvPicPr>
            <p:cNvPr id="18" name="Picture 17" descr="Shape&#10;&#10;Description automatically generated with medium confidence">
              <a:extLst>
                <a:ext uri="{FF2B5EF4-FFF2-40B4-BE49-F238E27FC236}">
                  <a16:creationId xmlns:a16="http://schemas.microsoft.com/office/drawing/2014/main" id="{ED57993A-3E5D-404A-AB39-79496B88CD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AE759116-7CCE-0D40-9068-BA1C2A542E9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D9CCB61D-5D95-A24C-A8B1-442D5B509AD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Slide - Green">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5848352" y="1352169"/>
            <a:ext cx="6095998" cy="5290802"/>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5848352" y="215029"/>
            <a:ext cx="6095998" cy="857158"/>
          </a:xfrm>
          <a:noFill/>
        </p:spPr>
        <p:txBody>
          <a:bodyPr anchor="t">
            <a:normAutofit/>
          </a:bodyPr>
          <a:lstStyle>
            <a:lvl1pPr marL="0" indent="0" algn="l">
              <a:lnSpc>
                <a:spcPct val="100000"/>
              </a:lnSpc>
              <a:spcBef>
                <a:spcPts val="0"/>
              </a:spcBef>
              <a:buNone/>
              <a:defRPr sz="3600" b="1" i="0">
                <a:solidFill>
                  <a:srgbClr val="79527B"/>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79527B"/>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5511731"/>
          </a:xfrm>
          <a:noFill/>
        </p:spPr>
        <p:txBody>
          <a:bodyPr anchor="t">
            <a:normAutofit/>
          </a:bodyPr>
          <a:lstStyle>
            <a:lvl1pPr marL="0" indent="0" algn="l">
              <a:lnSpc>
                <a:spcPct val="100000"/>
              </a:lnSpc>
              <a:spcBef>
                <a:spcPts val="0"/>
              </a:spcBef>
              <a:buNone/>
              <a:defRPr sz="3600" b="1" i="0">
                <a:solidFill>
                  <a:srgbClr val="79527B"/>
                </a:solidFill>
                <a:latin typeface="+mn-lt"/>
              </a:defRPr>
            </a:lvl1pPr>
          </a:lstStyle>
          <a:p>
            <a:pPr lvl="0"/>
            <a:r>
              <a:rPr lang="en-US" dirty="0"/>
              <a:t>Bullet Point Slide</a:t>
            </a:r>
          </a:p>
        </p:txBody>
      </p:sp>
    </p:spTree>
    <p:extLst>
      <p:ext uri="{BB962C8B-B14F-4D97-AF65-F5344CB8AC3E}">
        <p14:creationId xmlns:p14="http://schemas.microsoft.com/office/powerpoint/2010/main" val="3947335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 Slide - Blue">
    <p:spTree>
      <p:nvGrpSpPr>
        <p:cNvPr id="1" name=""/>
        <p:cNvGrpSpPr/>
        <p:nvPr/>
      </p:nvGrpSpPr>
      <p:grpSpPr>
        <a:xfrm>
          <a:off x="0" y="0"/>
          <a:ext cx="0" cy="0"/>
          <a:chOff x="0" y="0"/>
          <a:chExt cx="0" cy="0"/>
        </a:xfrm>
      </p:grpSpPr>
      <p:sp>
        <p:nvSpPr>
          <p:cNvPr id="2" name="Text Placeholder 25">
            <a:extLst>
              <a:ext uri="{FF2B5EF4-FFF2-40B4-BE49-F238E27FC236}">
                <a16:creationId xmlns:a16="http://schemas.microsoft.com/office/drawing/2014/main" id="{2F03EE49-5502-2AE5-4B3C-FC45F68173F5}"/>
              </a:ext>
            </a:extLst>
          </p:cNvPr>
          <p:cNvSpPr>
            <a:spLocks noGrp="1"/>
          </p:cNvSpPr>
          <p:nvPr>
            <p:ph type="body" sz="quarter" idx="20" hasCustomPrompt="1"/>
          </p:nvPr>
        </p:nvSpPr>
        <p:spPr>
          <a:xfrm>
            <a:off x="5848352" y="1352169"/>
            <a:ext cx="6095998" cy="5290802"/>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Text Placeholder 23">
            <a:extLst>
              <a:ext uri="{FF2B5EF4-FFF2-40B4-BE49-F238E27FC236}">
                <a16:creationId xmlns:a16="http://schemas.microsoft.com/office/drawing/2014/main" id="{CC5EA173-CE5F-65DA-7A9A-AE7C8B483097}"/>
              </a:ext>
            </a:extLst>
          </p:cNvPr>
          <p:cNvSpPr>
            <a:spLocks noGrp="1"/>
          </p:cNvSpPr>
          <p:nvPr>
            <p:ph type="body" sz="quarter" idx="22" hasCustomPrompt="1"/>
          </p:nvPr>
        </p:nvSpPr>
        <p:spPr>
          <a:xfrm>
            <a:off x="5848352" y="215029"/>
            <a:ext cx="6095998" cy="857158"/>
          </a:xfrm>
          <a:noFill/>
        </p:spPr>
        <p:txBody>
          <a:bodyPr anchor="t">
            <a:normAutofit/>
          </a:bodyPr>
          <a:lstStyle>
            <a:lvl1pPr marL="0" indent="0" algn="l">
              <a:lnSpc>
                <a:spcPct val="100000"/>
              </a:lnSpc>
              <a:spcBef>
                <a:spcPts val="0"/>
              </a:spcBef>
              <a:buNone/>
              <a:defRPr sz="3600" b="1" i="0">
                <a:solidFill>
                  <a:srgbClr val="3AA091"/>
                </a:solidFill>
                <a:latin typeface="+mn-lt"/>
              </a:defRPr>
            </a:lvl1pPr>
          </a:lstStyle>
          <a:p>
            <a:pPr lvl="0"/>
            <a:r>
              <a:rPr lang="en-US" dirty="0"/>
              <a:t>TITLE</a:t>
            </a:r>
          </a:p>
        </p:txBody>
      </p:sp>
      <p:cxnSp>
        <p:nvCxnSpPr>
          <p:cNvPr id="4" name="Straight Connector 3">
            <a:extLst>
              <a:ext uri="{FF2B5EF4-FFF2-40B4-BE49-F238E27FC236}">
                <a16:creationId xmlns:a16="http://schemas.microsoft.com/office/drawing/2014/main" id="{560E5E59-33BC-C5F0-8818-BDACDF08CA35}"/>
              </a:ext>
            </a:extLst>
          </p:cNvPr>
          <p:cNvCxnSpPr>
            <a:cxnSpLocks/>
          </p:cNvCxnSpPr>
          <p:nvPr userDrawn="1"/>
        </p:nvCxnSpPr>
        <p:spPr>
          <a:xfrm>
            <a:off x="5346936" y="-25722"/>
            <a:ext cx="0" cy="6853558"/>
          </a:xfrm>
          <a:prstGeom prst="line">
            <a:avLst/>
          </a:prstGeom>
          <a:ln w="12700">
            <a:solidFill>
              <a:srgbClr val="3AA091"/>
            </a:solidFill>
          </a:ln>
        </p:spPr>
        <p:style>
          <a:lnRef idx="1">
            <a:schemeClr val="accent1"/>
          </a:lnRef>
          <a:fillRef idx="0">
            <a:schemeClr val="accent1"/>
          </a:fillRef>
          <a:effectRef idx="0">
            <a:schemeClr val="accent1"/>
          </a:effectRef>
          <a:fontRef idx="minor">
            <a:schemeClr val="tx1"/>
          </a:fontRef>
        </p:style>
      </p:cxnSp>
      <p:sp>
        <p:nvSpPr>
          <p:cNvPr id="5" name="Text Placeholder 23">
            <a:extLst>
              <a:ext uri="{FF2B5EF4-FFF2-40B4-BE49-F238E27FC236}">
                <a16:creationId xmlns:a16="http://schemas.microsoft.com/office/drawing/2014/main" id="{B6FEDC63-CAD8-B31E-7CEB-49D671DFF4AA}"/>
              </a:ext>
            </a:extLst>
          </p:cNvPr>
          <p:cNvSpPr>
            <a:spLocks noGrp="1"/>
          </p:cNvSpPr>
          <p:nvPr>
            <p:ph type="body" sz="quarter" idx="23" hasCustomPrompt="1"/>
          </p:nvPr>
        </p:nvSpPr>
        <p:spPr>
          <a:xfrm>
            <a:off x="1103474" y="708094"/>
            <a:ext cx="3452394" cy="5511731"/>
          </a:xfrm>
          <a:noFill/>
        </p:spPr>
        <p:txBody>
          <a:bodyPr anchor="t">
            <a:normAutofit/>
          </a:bodyPr>
          <a:lstStyle>
            <a:lvl1pPr marL="0" indent="0" algn="l">
              <a:lnSpc>
                <a:spcPct val="100000"/>
              </a:lnSpc>
              <a:spcBef>
                <a:spcPts val="0"/>
              </a:spcBef>
              <a:buNone/>
              <a:defRPr sz="3600" b="1" i="0">
                <a:solidFill>
                  <a:srgbClr val="3AA091"/>
                </a:solidFill>
                <a:latin typeface="+mn-lt"/>
              </a:defRPr>
            </a:lvl1pPr>
          </a:lstStyle>
          <a:p>
            <a:pPr lvl="0"/>
            <a:r>
              <a:rPr lang="en-US" dirty="0"/>
              <a:t>Bullet Point Slide</a:t>
            </a:r>
          </a:p>
        </p:txBody>
      </p:sp>
    </p:spTree>
    <p:extLst>
      <p:ext uri="{BB962C8B-B14F-4D97-AF65-F5344CB8AC3E}">
        <p14:creationId xmlns:p14="http://schemas.microsoft.com/office/powerpoint/2010/main" val="1089787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 Slide - Light Green">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2FF493DD-D764-1543-AEBF-90D4711E1DEB}"/>
              </a:ext>
            </a:extLst>
          </p:cNvPr>
          <p:cNvCxnSpPr>
            <a:cxnSpLocks/>
          </p:cNvCxnSpPr>
          <p:nvPr userDrawn="1"/>
        </p:nvCxnSpPr>
        <p:spPr>
          <a:xfrm>
            <a:off x="5346936" y="-25722"/>
            <a:ext cx="0" cy="6853558"/>
          </a:xfrm>
          <a:prstGeom prst="line">
            <a:avLst/>
          </a:prstGeom>
          <a:ln w="12700">
            <a:solidFill>
              <a:srgbClr val="F27954"/>
            </a:solidFill>
          </a:ln>
        </p:spPr>
        <p:style>
          <a:lnRef idx="1">
            <a:schemeClr val="accent1"/>
          </a:lnRef>
          <a:fillRef idx="0">
            <a:schemeClr val="accent1"/>
          </a:fillRef>
          <a:effectRef idx="0">
            <a:schemeClr val="accent1"/>
          </a:effectRef>
          <a:fontRef idx="minor">
            <a:schemeClr val="tx1"/>
          </a:fontRef>
        </p:style>
      </p:cxnSp>
      <p:sp>
        <p:nvSpPr>
          <p:cNvPr id="2" name="Text Placeholder 25">
            <a:extLst>
              <a:ext uri="{FF2B5EF4-FFF2-40B4-BE49-F238E27FC236}">
                <a16:creationId xmlns:a16="http://schemas.microsoft.com/office/drawing/2014/main" id="{36B30141-70B6-138B-67EA-D79F82DD118A}"/>
              </a:ext>
            </a:extLst>
          </p:cNvPr>
          <p:cNvSpPr>
            <a:spLocks noGrp="1"/>
          </p:cNvSpPr>
          <p:nvPr>
            <p:ph type="body" sz="quarter" idx="20" hasCustomPrompt="1"/>
          </p:nvPr>
        </p:nvSpPr>
        <p:spPr>
          <a:xfrm>
            <a:off x="5848352" y="1352169"/>
            <a:ext cx="6095998" cy="5290802"/>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Text Placeholder 23">
            <a:extLst>
              <a:ext uri="{FF2B5EF4-FFF2-40B4-BE49-F238E27FC236}">
                <a16:creationId xmlns:a16="http://schemas.microsoft.com/office/drawing/2014/main" id="{8399E4D8-68BE-CAA0-A0E5-FC6AD9F5E950}"/>
              </a:ext>
            </a:extLst>
          </p:cNvPr>
          <p:cNvSpPr>
            <a:spLocks noGrp="1"/>
          </p:cNvSpPr>
          <p:nvPr>
            <p:ph type="body" sz="quarter" idx="22" hasCustomPrompt="1"/>
          </p:nvPr>
        </p:nvSpPr>
        <p:spPr>
          <a:xfrm>
            <a:off x="5848352" y="215029"/>
            <a:ext cx="6095998" cy="857158"/>
          </a:xfrm>
          <a:noFill/>
        </p:spPr>
        <p:txBody>
          <a:bodyPr anchor="t">
            <a:normAutofit/>
          </a:bodyPr>
          <a:lstStyle>
            <a:lvl1pPr marL="0" indent="0" algn="l">
              <a:lnSpc>
                <a:spcPct val="100000"/>
              </a:lnSpc>
              <a:spcBef>
                <a:spcPts val="0"/>
              </a:spcBef>
              <a:buNone/>
              <a:defRPr sz="3600" b="1" i="0">
                <a:solidFill>
                  <a:srgbClr val="F27954"/>
                </a:solidFill>
                <a:latin typeface="+mn-lt"/>
              </a:defRPr>
            </a:lvl1pPr>
          </a:lstStyle>
          <a:p>
            <a:pPr lvl="0"/>
            <a:r>
              <a:rPr lang="en-US" dirty="0"/>
              <a:t>TITLE</a:t>
            </a:r>
          </a:p>
        </p:txBody>
      </p:sp>
      <p:cxnSp>
        <p:nvCxnSpPr>
          <p:cNvPr id="4" name="Straight Connector 3">
            <a:extLst>
              <a:ext uri="{FF2B5EF4-FFF2-40B4-BE49-F238E27FC236}">
                <a16:creationId xmlns:a16="http://schemas.microsoft.com/office/drawing/2014/main" id="{C4DBED27-BC7E-82A9-7795-9BEC7BB6B3B7}"/>
              </a:ext>
            </a:extLst>
          </p:cNvPr>
          <p:cNvCxnSpPr>
            <a:cxnSpLocks/>
          </p:cNvCxnSpPr>
          <p:nvPr userDrawn="1"/>
        </p:nvCxnSpPr>
        <p:spPr>
          <a:xfrm>
            <a:off x="5346936" y="-25722"/>
            <a:ext cx="0" cy="6853558"/>
          </a:xfrm>
          <a:prstGeom prst="line">
            <a:avLst/>
          </a:prstGeom>
          <a:ln w="12700">
            <a:solidFill>
              <a:srgbClr val="79527B"/>
            </a:solidFill>
          </a:ln>
        </p:spPr>
        <p:style>
          <a:lnRef idx="1">
            <a:schemeClr val="accent1"/>
          </a:lnRef>
          <a:fillRef idx="0">
            <a:schemeClr val="accent1"/>
          </a:fillRef>
          <a:effectRef idx="0">
            <a:schemeClr val="accent1"/>
          </a:effectRef>
          <a:fontRef idx="minor">
            <a:schemeClr val="tx1"/>
          </a:fontRef>
        </p:style>
      </p:cxnSp>
      <p:sp>
        <p:nvSpPr>
          <p:cNvPr id="5" name="Text Placeholder 23">
            <a:extLst>
              <a:ext uri="{FF2B5EF4-FFF2-40B4-BE49-F238E27FC236}">
                <a16:creationId xmlns:a16="http://schemas.microsoft.com/office/drawing/2014/main" id="{C7A582E9-D942-2667-3C8D-F68A86162E61}"/>
              </a:ext>
            </a:extLst>
          </p:cNvPr>
          <p:cNvSpPr>
            <a:spLocks noGrp="1"/>
          </p:cNvSpPr>
          <p:nvPr>
            <p:ph type="body" sz="quarter" idx="23" hasCustomPrompt="1"/>
          </p:nvPr>
        </p:nvSpPr>
        <p:spPr>
          <a:xfrm>
            <a:off x="1103474" y="708094"/>
            <a:ext cx="3452394" cy="5511731"/>
          </a:xfrm>
          <a:noFill/>
        </p:spPr>
        <p:txBody>
          <a:bodyPr anchor="t">
            <a:normAutofit/>
          </a:bodyPr>
          <a:lstStyle>
            <a:lvl1pPr marL="0" indent="0" algn="l">
              <a:lnSpc>
                <a:spcPct val="100000"/>
              </a:lnSpc>
              <a:spcBef>
                <a:spcPts val="0"/>
              </a:spcBef>
              <a:buNone/>
              <a:defRPr sz="3600" b="1" i="0">
                <a:solidFill>
                  <a:srgbClr val="F27954"/>
                </a:solidFill>
                <a:latin typeface="+mn-lt"/>
              </a:defRPr>
            </a:lvl1pPr>
          </a:lstStyle>
          <a:p>
            <a:pPr lvl="0"/>
            <a:r>
              <a:rPr lang="en-US" dirty="0"/>
              <a:t>Bullet Point Slide</a:t>
            </a:r>
          </a:p>
        </p:txBody>
      </p:sp>
    </p:spTree>
    <p:extLst>
      <p:ext uri="{BB962C8B-B14F-4D97-AF65-F5344CB8AC3E}">
        <p14:creationId xmlns:p14="http://schemas.microsoft.com/office/powerpoint/2010/main" val="906445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76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595A59"/>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9163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76C0B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pic>
        <p:nvPicPr>
          <p:cNvPr id="18" name="Picture 17" descr="Background pattern&#10;&#10;Description automatically generated">
            <a:extLst>
              <a:ext uri="{FF2B5EF4-FFF2-40B4-BE49-F238E27FC236}">
                <a16:creationId xmlns:a16="http://schemas.microsoft.com/office/drawing/2014/main" id="{D19155DD-F074-824A-8AAA-AA2BEBACE36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20" name="Group 19">
            <a:extLst>
              <a:ext uri="{FF2B5EF4-FFF2-40B4-BE49-F238E27FC236}">
                <a16:creationId xmlns:a16="http://schemas.microsoft.com/office/drawing/2014/main" id="{4B044EEE-AACA-1842-A0B7-3E39553C52B6}"/>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2BF8E041-4BE7-2249-A6E5-21021A7F93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53955A93-9F91-2046-9098-123F37BF10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1F8554B-826B-1945-910B-5F81177D903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587100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79527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pic>
        <p:nvPicPr>
          <p:cNvPr id="16" name="Picture 15" descr="Background pattern&#10;&#10;Description automatically generated">
            <a:extLst>
              <a:ext uri="{FF2B5EF4-FFF2-40B4-BE49-F238E27FC236}">
                <a16:creationId xmlns:a16="http://schemas.microsoft.com/office/drawing/2014/main" id="{FEA500ED-E573-F44F-8E2D-FBFBCF11C4F3}"/>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17" name="Group 16">
            <a:extLst>
              <a:ext uri="{FF2B5EF4-FFF2-40B4-BE49-F238E27FC236}">
                <a16:creationId xmlns:a16="http://schemas.microsoft.com/office/drawing/2014/main" id="{647821C4-FFCA-4B41-BFBC-999C33F87F30}"/>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F2A86F7A-B2DF-2A4C-B0D6-4DE7A55565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6465CF4D-D685-424E-8760-4AE4FE94745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DC4B8C4F-6086-A24D-AD16-5BFBA49C35F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41567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pic>
        <p:nvPicPr>
          <p:cNvPr id="14" name="Picture 13" descr="Background pattern&#10;&#10;Description automatically generated">
            <a:extLst>
              <a:ext uri="{FF2B5EF4-FFF2-40B4-BE49-F238E27FC236}">
                <a16:creationId xmlns:a16="http://schemas.microsoft.com/office/drawing/2014/main" id="{082CB709-4D8E-E341-8325-2586DA07EB1A}"/>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E4F88100-9775-6043-AF0D-E5FACD6E8351}"/>
              </a:ext>
            </a:extLst>
          </p:cNvPr>
          <p:cNvGrpSpPr/>
          <p:nvPr userDrawn="1"/>
        </p:nvGrpSpPr>
        <p:grpSpPr>
          <a:xfrm>
            <a:off x="8448790" y="6057987"/>
            <a:ext cx="3144242" cy="374574"/>
            <a:chOff x="301128" y="6151084"/>
            <a:chExt cx="3144242" cy="374574"/>
          </a:xfrm>
        </p:grpSpPr>
        <p:pic>
          <p:nvPicPr>
            <p:cNvPr id="18" name="Picture 17" descr="Shape&#10;&#10;Description automatically generated with medium confidence">
              <a:extLst>
                <a:ext uri="{FF2B5EF4-FFF2-40B4-BE49-F238E27FC236}">
                  <a16:creationId xmlns:a16="http://schemas.microsoft.com/office/drawing/2014/main" id="{EF5B2C9D-C88B-DB4B-853A-8166BAEADF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F5A7C803-F231-074F-A79D-59AE40AB6CD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0B238B88-EA73-6D4C-8DA8-E45C24E84C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1334337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21" name="Text Placeholder 17">
            <a:extLst>
              <a:ext uri="{FF2B5EF4-FFF2-40B4-BE49-F238E27FC236}">
                <a16:creationId xmlns:a16="http://schemas.microsoft.com/office/drawing/2014/main" id="{C93EC21C-9DEB-442A-9AEB-E1C0F2A5F04F}"/>
              </a:ext>
            </a:extLst>
          </p:cNvPr>
          <p:cNvSpPr>
            <a:spLocks noGrp="1"/>
          </p:cNvSpPr>
          <p:nvPr>
            <p:ph type="body" sz="quarter" idx="21" hasCustomPrompt="1"/>
          </p:nvPr>
        </p:nvSpPr>
        <p:spPr>
          <a:xfrm>
            <a:off x="6691452"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a:t>
            </a:r>
            <a:r>
              <a:rPr lang="en-GB" dirty="0" err="1"/>
              <a:t>headcccing</a:t>
            </a:r>
            <a:endParaRPr lang="en-US" dirty="0"/>
          </a:p>
        </p:txBody>
      </p:sp>
    </p:spTree>
    <p:extLst>
      <p:ext uri="{BB962C8B-B14F-4D97-AF65-F5344CB8AC3E}">
        <p14:creationId xmlns:p14="http://schemas.microsoft.com/office/powerpoint/2010/main" val="138772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B">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0"/>
            <a:ext cx="12192000" cy="290801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51061" y="1523534"/>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51061" y="905011"/>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Background pattern&#10;&#10;Description automatically generated">
            <a:extLst>
              <a:ext uri="{FF2B5EF4-FFF2-40B4-BE49-F238E27FC236}">
                <a16:creationId xmlns:a16="http://schemas.microsoft.com/office/drawing/2014/main" id="{A085DA13-BE92-7349-94F7-D626C05ADE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79" t="21334" r="4379" b="23494"/>
          <a:stretch/>
        </p:blipFill>
        <p:spPr>
          <a:xfrm>
            <a:off x="6913349" y="2908010"/>
            <a:ext cx="5278651" cy="394999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13373BD-2B60-B84B-BD44-7AF1536C41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7530" y="3210197"/>
            <a:ext cx="5491380" cy="2415057"/>
          </a:xfrm>
          <a:prstGeom prst="rect">
            <a:avLst/>
          </a:prstGeom>
        </p:spPr>
      </p:pic>
      <p:grpSp>
        <p:nvGrpSpPr>
          <p:cNvPr id="14" name="Group 13">
            <a:extLst>
              <a:ext uri="{FF2B5EF4-FFF2-40B4-BE49-F238E27FC236}">
                <a16:creationId xmlns:a16="http://schemas.microsoft.com/office/drawing/2014/main" id="{F14CCDB4-0B96-234A-B40D-C7014C966BC5}"/>
              </a:ext>
            </a:extLst>
          </p:cNvPr>
          <p:cNvGrpSpPr/>
          <p:nvPr userDrawn="1"/>
        </p:nvGrpSpPr>
        <p:grpSpPr>
          <a:xfrm>
            <a:off x="9456007" y="5836660"/>
            <a:ext cx="2735993" cy="679345"/>
            <a:chOff x="0" y="0"/>
            <a:chExt cx="2301694" cy="571500"/>
          </a:xfrm>
        </p:grpSpPr>
        <p:sp>
          <p:nvSpPr>
            <p:cNvPr id="15" name="Rectangle 14">
              <a:extLst>
                <a:ext uri="{FF2B5EF4-FFF2-40B4-BE49-F238E27FC236}">
                  <a16:creationId xmlns:a16="http://schemas.microsoft.com/office/drawing/2014/main" id="{DA290F49-107F-0F44-B4DF-1F631F4AB4C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 name="Picture 19">
              <a:extLst>
                <a:ext uri="{FF2B5EF4-FFF2-40B4-BE49-F238E27FC236}">
                  <a16:creationId xmlns:a16="http://schemas.microsoft.com/office/drawing/2014/main" id="{D835D90F-1131-D449-B02E-EB8DFA97EC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1" name="Rectangle 20">
            <a:extLst>
              <a:ext uri="{FF2B5EF4-FFF2-40B4-BE49-F238E27FC236}">
                <a16:creationId xmlns:a16="http://schemas.microsoft.com/office/drawing/2014/main" id="{83F4E081-09FC-8C48-A9F7-94B5E2802484}"/>
              </a:ext>
            </a:extLst>
          </p:cNvPr>
          <p:cNvSpPr/>
          <p:nvPr userDrawn="1"/>
        </p:nvSpPr>
        <p:spPr>
          <a:xfrm>
            <a:off x="438668" y="5956440"/>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50675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3747522"/>
            <a:ext cx="6113604" cy="311047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096000" y="3745749"/>
            <a:ext cx="6113604" cy="311047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60244" y="399723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65092" y="399732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60244"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65092"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2803491" y="890151"/>
            <a:ext cx="6571622" cy="2855598"/>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508290" y="114172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508290" y="188603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8536839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17604" y="3188167"/>
            <a:ext cx="6113604" cy="311047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078396" y="3186394"/>
            <a:ext cx="6113604" cy="311047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42640" y="343788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47488" y="3437968"/>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42640"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47488"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2785887" y="330796"/>
            <a:ext cx="6571622" cy="2855598"/>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490686" y="58237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490686" y="1326680"/>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348479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26407" y="1314782"/>
            <a:ext cx="12209605" cy="122393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35208" y="2538715"/>
            <a:ext cx="12209604" cy="1223933"/>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42640" y="343788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47488" y="3437968"/>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42640"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47488"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17604" y="1"/>
            <a:ext cx="12192000" cy="132668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490686" y="58237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490686" y="1326680"/>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Rectangle 19">
            <a:extLst>
              <a:ext uri="{FF2B5EF4-FFF2-40B4-BE49-F238E27FC236}">
                <a16:creationId xmlns:a16="http://schemas.microsoft.com/office/drawing/2014/main" id="{902CF8DE-4164-37E2-D6C3-4013E41258CE}"/>
              </a:ext>
            </a:extLst>
          </p:cNvPr>
          <p:cNvSpPr/>
          <p:nvPr userDrawn="1"/>
        </p:nvSpPr>
        <p:spPr>
          <a:xfrm>
            <a:off x="-35210" y="5077429"/>
            <a:ext cx="12209605" cy="122393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17">
            <a:extLst>
              <a:ext uri="{FF2B5EF4-FFF2-40B4-BE49-F238E27FC236}">
                <a16:creationId xmlns:a16="http://schemas.microsoft.com/office/drawing/2014/main" id="{C74CBAD6-C060-CE5F-B5BF-74D27FCFC322}"/>
              </a:ext>
            </a:extLst>
          </p:cNvPr>
          <p:cNvSpPr>
            <a:spLocks noGrp="1"/>
          </p:cNvSpPr>
          <p:nvPr>
            <p:ph type="body" sz="quarter" idx="26" hasCustomPrompt="1"/>
          </p:nvPr>
        </p:nvSpPr>
        <p:spPr>
          <a:xfrm>
            <a:off x="533837" y="794492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5" name="Text Placeholder 17">
            <a:extLst>
              <a:ext uri="{FF2B5EF4-FFF2-40B4-BE49-F238E27FC236}">
                <a16:creationId xmlns:a16="http://schemas.microsoft.com/office/drawing/2014/main" id="{05CA5A8F-B467-BBB8-9D16-3DD79DC4A79F}"/>
              </a:ext>
            </a:extLst>
          </p:cNvPr>
          <p:cNvSpPr>
            <a:spLocks noGrp="1"/>
          </p:cNvSpPr>
          <p:nvPr>
            <p:ph type="body" sz="quarter" idx="27" hasCustomPrompt="1"/>
          </p:nvPr>
        </p:nvSpPr>
        <p:spPr>
          <a:xfrm>
            <a:off x="6538685" y="794492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6" name="Rectangle 25">
            <a:extLst>
              <a:ext uri="{FF2B5EF4-FFF2-40B4-BE49-F238E27FC236}">
                <a16:creationId xmlns:a16="http://schemas.microsoft.com/office/drawing/2014/main" id="{D93B65A7-E2BE-1BD3-2893-672CD22AE917}"/>
              </a:ext>
            </a:extLst>
          </p:cNvPr>
          <p:cNvSpPr/>
          <p:nvPr userDrawn="1"/>
        </p:nvSpPr>
        <p:spPr>
          <a:xfrm>
            <a:off x="-26407" y="3762648"/>
            <a:ext cx="12192000" cy="132668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3">
            <a:extLst>
              <a:ext uri="{FF2B5EF4-FFF2-40B4-BE49-F238E27FC236}">
                <a16:creationId xmlns:a16="http://schemas.microsoft.com/office/drawing/2014/main" id="{09CEEB8E-1F27-0E72-D0BF-B2DF80CF9566}"/>
              </a:ext>
            </a:extLst>
          </p:cNvPr>
          <p:cNvSpPr>
            <a:spLocks noGrp="1"/>
          </p:cNvSpPr>
          <p:nvPr>
            <p:ph type="body" sz="quarter" idx="28" hasCustomPrompt="1"/>
          </p:nvPr>
        </p:nvSpPr>
        <p:spPr>
          <a:xfrm>
            <a:off x="3481883" y="434501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29" name="Rectangle 28">
            <a:extLst>
              <a:ext uri="{FF2B5EF4-FFF2-40B4-BE49-F238E27FC236}">
                <a16:creationId xmlns:a16="http://schemas.microsoft.com/office/drawing/2014/main" id="{25446412-15F1-C29A-E437-7D6A8A9F982A}"/>
              </a:ext>
            </a:extLst>
          </p:cNvPr>
          <p:cNvSpPr/>
          <p:nvPr userDrawn="1"/>
        </p:nvSpPr>
        <p:spPr>
          <a:xfrm>
            <a:off x="-35208" y="5630052"/>
            <a:ext cx="12209604" cy="1223933"/>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9658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4068" y="1619337"/>
            <a:ext cx="12165015" cy="522864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5319" y="2707991"/>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602" y="2076638"/>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83823" y="3566496"/>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403" y="2711087"/>
            <a:ext cx="3024340" cy="442916"/>
          </a:xfrm>
        </p:spPr>
        <p:txBody>
          <a:bodyPr>
            <a:normAutofit/>
          </a:bodyPr>
          <a:lstStyle>
            <a:lvl1pPr marL="0" indent="0" algn="ctr">
              <a:lnSpc>
                <a:spcPct val="100000"/>
              </a:lnSpc>
              <a:spcBef>
                <a:spcPts val="0"/>
              </a:spcBef>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880" y="2079734"/>
            <a:ext cx="3049353" cy="582221"/>
          </a:xfrm>
        </p:spPr>
        <p:txBody>
          <a:bodyPr>
            <a:normAutofit/>
          </a:bodyPr>
          <a:lstStyle>
            <a:lvl1pPr marL="0" indent="0" algn="ctr">
              <a:lnSpc>
                <a:spcPct val="100000"/>
              </a:lnSpc>
              <a:spcBef>
                <a:spcPts val="0"/>
              </a:spcBef>
              <a:buNone/>
              <a:defRPr sz="28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28101" y="3569592"/>
            <a:ext cx="3024340" cy="1778940"/>
          </a:xfrm>
        </p:spPr>
        <p:txBody>
          <a:bodyPr>
            <a:normAutofit/>
          </a:bodyPr>
          <a:lstStyle>
            <a:lvl1pPr marL="0" indent="0" algn="ctr">
              <a:lnSpc>
                <a:spcPct val="100000"/>
              </a:lnSpc>
              <a:spcBef>
                <a:spcPts val="0"/>
              </a:spcBef>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5088" y="2694676"/>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9371" y="2063323"/>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53592" y="3553181"/>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9366" y="269777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649" y="2066419"/>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97870" y="3556277"/>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504065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0764" y="1467720"/>
            <a:ext cx="12181235" cy="4632645"/>
            <a:chOff x="0" y="4738255"/>
            <a:chExt cx="15877308"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4804220" y="255637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4808503" y="192502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4832724" y="3414879"/>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748498" y="255947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752781" y="192811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777002" y="3417975"/>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7818267" y="254615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7822550" y="191480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7846771" y="3404660"/>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3" name="Group 22">
            <a:extLst>
              <a:ext uri="{FF2B5EF4-FFF2-40B4-BE49-F238E27FC236}">
                <a16:creationId xmlns:a16="http://schemas.microsoft.com/office/drawing/2014/main" id="{326AF3E1-C679-4748-BAEE-9510BFC2A8F9}"/>
              </a:ext>
            </a:extLst>
          </p:cNvPr>
          <p:cNvGrpSpPr/>
          <p:nvPr userDrawn="1"/>
        </p:nvGrpSpPr>
        <p:grpSpPr>
          <a:xfrm>
            <a:off x="4480947" y="6257070"/>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1C2B182-D34F-594D-859C-C6EA7B9EA4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3BCDAA61-CF49-CE42-9A26-387BE72366D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7A77DDA1-DA86-5A41-8C12-2A17E1B4078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92912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9799061" cy="2950618"/>
            <a:chOff x="0" y="4738255"/>
            <a:chExt cx="15877308"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3556236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12165015" cy="2950618"/>
            <a:chOff x="0" y="4738255"/>
            <a:chExt cx="21169744"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D352329-08FF-628B-DF7A-31DD6972EEC1}"/>
                </a:ext>
              </a:extLst>
            </p:cNvPr>
            <p:cNvSpPr/>
            <p:nvPr/>
          </p:nvSpPr>
          <p:spPr>
            <a:xfrm>
              <a:off x="15877308" y="4738255"/>
              <a:ext cx="5292436" cy="5292436"/>
            </a:xfrm>
            <a:prstGeom prst="rect">
              <a:avLst/>
            </a:prstGeom>
            <a:solidFill>
              <a:srgbClr val="F9C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0" name="Text Placeholder 17">
            <a:extLst>
              <a:ext uri="{FF2B5EF4-FFF2-40B4-BE49-F238E27FC236}">
                <a16:creationId xmlns:a16="http://schemas.microsoft.com/office/drawing/2014/main" id="{892D8D79-6384-66F7-AF62-274CB5BB00AE}"/>
              </a:ext>
            </a:extLst>
          </p:cNvPr>
          <p:cNvSpPr>
            <a:spLocks noGrp="1"/>
          </p:cNvSpPr>
          <p:nvPr>
            <p:ph type="body" sz="quarter" idx="36" hasCustomPrompt="1"/>
          </p:nvPr>
        </p:nvSpPr>
        <p:spPr>
          <a:xfrm>
            <a:off x="9109405" y="466449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71" name="Text Placeholder 23">
            <a:extLst>
              <a:ext uri="{FF2B5EF4-FFF2-40B4-BE49-F238E27FC236}">
                <a16:creationId xmlns:a16="http://schemas.microsoft.com/office/drawing/2014/main" id="{0FF6F375-44D6-2504-B2AD-28ECE7430E51}"/>
              </a:ext>
            </a:extLst>
          </p:cNvPr>
          <p:cNvSpPr>
            <a:spLocks noGrp="1"/>
          </p:cNvSpPr>
          <p:nvPr>
            <p:ph type="body" sz="quarter" idx="37" hasCustomPrompt="1"/>
          </p:nvPr>
        </p:nvSpPr>
        <p:spPr>
          <a:xfrm>
            <a:off x="9113688" y="4033146"/>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72" name="Text Placeholder 17">
            <a:extLst>
              <a:ext uri="{FF2B5EF4-FFF2-40B4-BE49-F238E27FC236}">
                <a16:creationId xmlns:a16="http://schemas.microsoft.com/office/drawing/2014/main" id="{FEB78C00-B55F-604D-8439-DEE8A6DF4DF4}"/>
              </a:ext>
            </a:extLst>
          </p:cNvPr>
          <p:cNvSpPr>
            <a:spLocks noGrp="1"/>
          </p:cNvSpPr>
          <p:nvPr>
            <p:ph type="body" sz="quarter" idx="38" hasCustomPrompt="1"/>
          </p:nvPr>
        </p:nvSpPr>
        <p:spPr>
          <a:xfrm>
            <a:off x="9138701" y="5107337"/>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286829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14760" y="1397635"/>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57859" y="1439070"/>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37787" y="1443935"/>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79220" y="1485370"/>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59C3B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34778" y="1450185"/>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81896" y="1491620"/>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45657" y="4003505"/>
            <a:ext cx="2061046" cy="1706886"/>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68119" y="4003505"/>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68477" y="4003505"/>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669955"/>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4" name="Picture 13" descr="Background pattern&#10;&#10;Description automatically generated">
            <a:extLst>
              <a:ext uri="{FF2B5EF4-FFF2-40B4-BE49-F238E27FC236}">
                <a16:creationId xmlns:a16="http://schemas.microsoft.com/office/drawing/2014/main" id="{DFDF2DE7-B422-D04E-901E-F7FA328C54C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15" name="Group 14">
            <a:extLst>
              <a:ext uri="{FF2B5EF4-FFF2-40B4-BE49-F238E27FC236}">
                <a16:creationId xmlns:a16="http://schemas.microsoft.com/office/drawing/2014/main" id="{C040BCDB-D8E7-8F45-B236-337ECF1F441B}"/>
              </a:ext>
            </a:extLst>
          </p:cNvPr>
          <p:cNvGrpSpPr/>
          <p:nvPr userDrawn="1"/>
        </p:nvGrpSpPr>
        <p:grpSpPr>
          <a:xfrm>
            <a:off x="4480947" y="6257070"/>
            <a:ext cx="3144242" cy="374574"/>
            <a:chOff x="301128" y="6151084"/>
            <a:chExt cx="3144242" cy="374574"/>
          </a:xfrm>
        </p:grpSpPr>
        <p:pic>
          <p:nvPicPr>
            <p:cNvPr id="16" name="Picture 15" descr="Shape&#10;&#10;Description automatically generated with medium confidence">
              <a:extLst>
                <a:ext uri="{FF2B5EF4-FFF2-40B4-BE49-F238E27FC236}">
                  <a16:creationId xmlns:a16="http://schemas.microsoft.com/office/drawing/2014/main" id="{97FEBD70-5E7B-C14A-91D6-7F03CB0411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A734B6A7-3279-F54C-AFF7-6E9E028CB47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F05A5859-E4C3-D548-A7FA-37174A7916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68254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773769"/>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A9B9AD4A-61C0-2543-9955-1FD63CACEFA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37916804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1" y="2902370"/>
            <a:ext cx="2340880" cy="3197995"/>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719382" y="2902370"/>
            <a:ext cx="2174902" cy="3188489"/>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2902370"/>
            <a:ext cx="2131270" cy="3188489"/>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366367" y="2902370"/>
            <a:ext cx="2244362" cy="3206449"/>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793758" y="2884410"/>
            <a:ext cx="2244362" cy="3206449"/>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225351" y="474253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543460" y="473628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pic>
        <p:nvPicPr>
          <p:cNvPr id="20" name="Picture 19" descr="Background pattern&#10;&#10;Description automatically generated">
            <a:extLst>
              <a:ext uri="{FF2B5EF4-FFF2-40B4-BE49-F238E27FC236}">
                <a16:creationId xmlns:a16="http://schemas.microsoft.com/office/drawing/2014/main" id="{9F42FD05-A835-0F49-B763-180CD8F99CD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26A4E538-0F3B-8E49-8D92-77B70D92F030}"/>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B01746DB-6733-EF4A-97E8-B81FDCBF8AC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2F775010-5534-1C41-A2CB-FA305565AC5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84CF8697-FDF1-5B4D-BA62-705F8E7C001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5059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C">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1884BB-997E-344B-8413-D683F57FB3A0}"/>
              </a:ext>
            </a:extLst>
          </p:cNvPr>
          <p:cNvSpPr/>
          <p:nvPr userDrawn="1"/>
        </p:nvSpPr>
        <p:spPr>
          <a:xfrm>
            <a:off x="1" y="3216492"/>
            <a:ext cx="7588332" cy="244898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7FC8D39A-AD8A-D84D-B4D3-5FC3D11092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207" y="618245"/>
            <a:ext cx="5768471" cy="2536919"/>
          </a:xfrm>
          <a:prstGeom prst="rect">
            <a:avLst/>
          </a:prstGeom>
        </p:spPr>
      </p:pic>
      <p:sp>
        <p:nvSpPr>
          <p:cNvPr id="12" name="Text Placeholder 23">
            <a:extLst>
              <a:ext uri="{FF2B5EF4-FFF2-40B4-BE49-F238E27FC236}">
                <a16:creationId xmlns:a16="http://schemas.microsoft.com/office/drawing/2014/main" id="{325E3A2F-3B31-374C-8F7E-1CEDCD0B0F45}"/>
              </a:ext>
            </a:extLst>
          </p:cNvPr>
          <p:cNvSpPr>
            <a:spLocks noGrp="1"/>
          </p:cNvSpPr>
          <p:nvPr>
            <p:ph type="body" sz="quarter" idx="15" hasCustomPrompt="1"/>
          </p:nvPr>
        </p:nvSpPr>
        <p:spPr>
          <a:xfrm>
            <a:off x="817349" y="433410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14" name="Text Placeholder 23">
            <a:extLst>
              <a:ext uri="{FF2B5EF4-FFF2-40B4-BE49-F238E27FC236}">
                <a16:creationId xmlns:a16="http://schemas.microsoft.com/office/drawing/2014/main" id="{DAE6BF58-63A1-9E49-ABC8-7ED221E4AFE0}"/>
              </a:ext>
            </a:extLst>
          </p:cNvPr>
          <p:cNvSpPr>
            <a:spLocks noGrp="1"/>
          </p:cNvSpPr>
          <p:nvPr>
            <p:ph type="body" sz="quarter" idx="16" hasCustomPrompt="1"/>
          </p:nvPr>
        </p:nvSpPr>
        <p:spPr>
          <a:xfrm>
            <a:off x="817349" y="371558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15" name="Picture 14" descr="Background pattern&#10;&#10;Description automatically generated">
            <a:extLst>
              <a:ext uri="{FF2B5EF4-FFF2-40B4-BE49-F238E27FC236}">
                <a16:creationId xmlns:a16="http://schemas.microsoft.com/office/drawing/2014/main" id="{B36D93A7-1507-064F-8819-990C75B465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814" t="19121" r="22819" b="-6116"/>
          <a:stretch/>
        </p:blipFill>
        <p:spPr>
          <a:xfrm>
            <a:off x="7883236" y="0"/>
            <a:ext cx="4308763" cy="5844179"/>
          </a:xfrm>
          <a:prstGeom prst="rect">
            <a:avLst/>
          </a:prstGeom>
        </p:spPr>
      </p:pic>
      <p:grpSp>
        <p:nvGrpSpPr>
          <p:cNvPr id="23" name="Group 22">
            <a:extLst>
              <a:ext uri="{FF2B5EF4-FFF2-40B4-BE49-F238E27FC236}">
                <a16:creationId xmlns:a16="http://schemas.microsoft.com/office/drawing/2014/main" id="{015CF2B6-71B6-C144-97B3-85B654F2E8E5}"/>
              </a:ext>
            </a:extLst>
          </p:cNvPr>
          <p:cNvGrpSpPr/>
          <p:nvPr userDrawn="1"/>
        </p:nvGrpSpPr>
        <p:grpSpPr>
          <a:xfrm>
            <a:off x="9274983" y="5918985"/>
            <a:ext cx="2735993" cy="679345"/>
            <a:chOff x="0" y="0"/>
            <a:chExt cx="2301694" cy="571500"/>
          </a:xfrm>
        </p:grpSpPr>
        <p:sp>
          <p:nvSpPr>
            <p:cNvPr id="24" name="Rectangle 23">
              <a:extLst>
                <a:ext uri="{FF2B5EF4-FFF2-40B4-BE49-F238E27FC236}">
                  <a16:creationId xmlns:a16="http://schemas.microsoft.com/office/drawing/2014/main" id="{79643032-E2A4-D844-9FD2-5E25AFF84D9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5" name="Picture 24">
              <a:extLst>
                <a:ext uri="{FF2B5EF4-FFF2-40B4-BE49-F238E27FC236}">
                  <a16:creationId xmlns:a16="http://schemas.microsoft.com/office/drawing/2014/main" id="{4F47FE63-EE52-1F4E-9D94-414C091128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6" name="Rectangle 25">
            <a:extLst>
              <a:ext uri="{FF2B5EF4-FFF2-40B4-BE49-F238E27FC236}">
                <a16:creationId xmlns:a16="http://schemas.microsoft.com/office/drawing/2014/main" id="{2EF4846B-42E7-5548-94E9-53B497BB9DE9}"/>
              </a:ext>
            </a:extLst>
          </p:cNvPr>
          <p:cNvSpPr/>
          <p:nvPr userDrawn="1"/>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79323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2361364"/>
            <a:ext cx="2989824" cy="413709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7" y="2361364"/>
            <a:ext cx="2880767" cy="413709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463085" y="2361363"/>
            <a:ext cx="2692241" cy="413709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2361363"/>
            <a:ext cx="2692241" cy="4137091"/>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652922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1349406"/>
            <a:ext cx="2796283" cy="5149048"/>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8" y="1349407"/>
            <a:ext cx="2796282" cy="5149048"/>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571967" y="1349406"/>
            <a:ext cx="2583359" cy="5149048"/>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1349406"/>
            <a:ext cx="2692241" cy="5149048"/>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5199100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1846556"/>
            <a:ext cx="2796283" cy="4651898"/>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8" y="1856063"/>
            <a:ext cx="2796282" cy="4642391"/>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571967" y="1846556"/>
            <a:ext cx="2583359" cy="4651898"/>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1846556"/>
            <a:ext cx="2692241" cy="4651898"/>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12861462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592762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947279" y="1887157"/>
            <a:ext cx="9327612" cy="2798187"/>
            <a:chOff x="1875859" y="4907106"/>
            <a:chExt cx="19467076"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F9C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45590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225117" y="1948195"/>
            <a:ext cx="11256886" cy="2798187"/>
            <a:chOff x="1875856" y="4907106"/>
            <a:chExt cx="19467079"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F9C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6" y="4984003"/>
              <a:ext cx="4390332" cy="4554600"/>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10030722" y="4984003"/>
              <a:ext cx="4316207" cy="4477703"/>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2862615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921591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79527B"/>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81D1C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F2795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91639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479E9B88-6DE8-454D-AFD7-A7F97B75CF2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AE93F104-83BC-9E4A-864E-7C3470F77C8A}"/>
              </a:ext>
            </a:extLst>
          </p:cNvPr>
          <p:cNvGrpSpPr/>
          <p:nvPr userDrawn="1"/>
        </p:nvGrpSpPr>
        <p:grpSpPr>
          <a:xfrm>
            <a:off x="4480947" y="6257070"/>
            <a:ext cx="3144242" cy="374574"/>
            <a:chOff x="301128" y="6151084"/>
            <a:chExt cx="3144242" cy="374574"/>
          </a:xfrm>
        </p:grpSpPr>
        <p:pic>
          <p:nvPicPr>
            <p:cNvPr id="23" name="Picture 22" descr="Shape&#10;&#10;Description automatically generated with medium confidence">
              <a:extLst>
                <a:ext uri="{FF2B5EF4-FFF2-40B4-BE49-F238E27FC236}">
                  <a16:creationId xmlns:a16="http://schemas.microsoft.com/office/drawing/2014/main" id="{36E8FA08-D740-6B4E-B591-70648AF5EC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76875CC8-01D3-1140-AF8B-7FAF12D267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BE5579A2-1E31-2045-AF2C-37E51B44544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037044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5" name="Picture 14" descr="Background pattern&#10;&#10;Description automatically generated">
            <a:extLst>
              <a:ext uri="{FF2B5EF4-FFF2-40B4-BE49-F238E27FC236}">
                <a16:creationId xmlns:a16="http://schemas.microsoft.com/office/drawing/2014/main" id="{46125441-B979-6944-9D51-62A1979A3823}"/>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16" name="Group 15">
            <a:extLst>
              <a:ext uri="{FF2B5EF4-FFF2-40B4-BE49-F238E27FC236}">
                <a16:creationId xmlns:a16="http://schemas.microsoft.com/office/drawing/2014/main" id="{0127E12F-CA73-E545-B95D-E91AA44745A4}"/>
              </a:ext>
            </a:extLst>
          </p:cNvPr>
          <p:cNvGrpSpPr/>
          <p:nvPr userDrawn="1"/>
        </p:nvGrpSpPr>
        <p:grpSpPr>
          <a:xfrm>
            <a:off x="4480947" y="6257070"/>
            <a:ext cx="3144242" cy="374574"/>
            <a:chOff x="301128" y="6151084"/>
            <a:chExt cx="3144242" cy="374574"/>
          </a:xfrm>
        </p:grpSpPr>
        <p:pic>
          <p:nvPicPr>
            <p:cNvPr id="17" name="Picture 16" descr="Shape&#10;&#10;Description automatically generated with medium confidence">
              <a:extLst>
                <a:ext uri="{FF2B5EF4-FFF2-40B4-BE49-F238E27FC236}">
                  <a16:creationId xmlns:a16="http://schemas.microsoft.com/office/drawing/2014/main" id="{747B0FDE-4EF6-204A-9241-A375276053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8555014E-6684-DC44-B068-A4A005BC9B3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7ADD1C03-6D79-0F46-8093-825F3D360B5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021076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595A59"/>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7" y="2953714"/>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8" y="70699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59" y="525270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5" y="4198813"/>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0" y="171132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pic>
        <p:nvPicPr>
          <p:cNvPr id="75" name="Picture 74" descr="Background pattern&#10;&#10;Description automatically generated">
            <a:extLst>
              <a:ext uri="{FF2B5EF4-FFF2-40B4-BE49-F238E27FC236}">
                <a16:creationId xmlns:a16="http://schemas.microsoft.com/office/drawing/2014/main" id="{2C9ACBC7-24B1-C444-9224-434275C1A3F8}"/>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76" name="Group 75">
            <a:extLst>
              <a:ext uri="{FF2B5EF4-FFF2-40B4-BE49-F238E27FC236}">
                <a16:creationId xmlns:a16="http://schemas.microsoft.com/office/drawing/2014/main" id="{D64F2DB8-459C-704C-A786-40E72B4290B2}"/>
              </a:ext>
            </a:extLst>
          </p:cNvPr>
          <p:cNvGrpSpPr/>
          <p:nvPr userDrawn="1"/>
        </p:nvGrpSpPr>
        <p:grpSpPr>
          <a:xfrm>
            <a:off x="389965" y="6092742"/>
            <a:ext cx="3144242" cy="374574"/>
            <a:chOff x="301128" y="6151084"/>
            <a:chExt cx="3144242" cy="374574"/>
          </a:xfrm>
        </p:grpSpPr>
        <p:pic>
          <p:nvPicPr>
            <p:cNvPr id="79" name="Picture 78" descr="Shape&#10;&#10;Description automatically generated with medium confidence">
              <a:extLst>
                <a:ext uri="{FF2B5EF4-FFF2-40B4-BE49-F238E27FC236}">
                  <a16:creationId xmlns:a16="http://schemas.microsoft.com/office/drawing/2014/main" id="{03FC1F4D-6043-3E48-8C8E-4CE00785D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80" name="Picture 79" descr="Shape&#10;&#10;Description automatically generated with medium confidence">
              <a:extLst>
                <a:ext uri="{FF2B5EF4-FFF2-40B4-BE49-F238E27FC236}">
                  <a16:creationId xmlns:a16="http://schemas.microsoft.com/office/drawing/2014/main" id="{41BD9014-E1B3-7649-8D5C-9DEAA17B4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81" name="Picture 80" descr="Shape&#10;&#10;Description automatically generated with medium confidence">
              <a:extLst>
                <a:ext uri="{FF2B5EF4-FFF2-40B4-BE49-F238E27FC236}">
                  <a16:creationId xmlns:a16="http://schemas.microsoft.com/office/drawing/2014/main" id="{0F97C3EE-A966-BD42-B950-50D2A0785CB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82531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9930879-4923-9A44-B11F-FDD1BFB76C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047" y="417257"/>
            <a:ext cx="5462697" cy="2402442"/>
          </a:xfrm>
          <a:prstGeom prst="rect">
            <a:avLst/>
          </a:prstGeom>
        </p:spPr>
      </p:pic>
      <p:pic>
        <p:nvPicPr>
          <p:cNvPr id="22" name="Picture 21" descr="Background pattern&#10;&#10;Description automatically generated">
            <a:extLst>
              <a:ext uri="{FF2B5EF4-FFF2-40B4-BE49-F238E27FC236}">
                <a16:creationId xmlns:a16="http://schemas.microsoft.com/office/drawing/2014/main" id="{E7396273-9AA2-0A45-A0F3-4DFF01CCF7D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462" t="8076" r="-22520" b="14181"/>
          <a:stretch/>
        </p:blipFill>
        <p:spPr>
          <a:xfrm rot="16200000">
            <a:off x="983099" y="1439326"/>
            <a:ext cx="4435575" cy="6401772"/>
          </a:xfrm>
          <a:prstGeom prst="rect">
            <a:avLst/>
          </a:prstGeom>
        </p:spPr>
      </p:pic>
      <p:sp>
        <p:nvSpPr>
          <p:cNvPr id="23" name="Rectangle 22">
            <a:extLst>
              <a:ext uri="{FF2B5EF4-FFF2-40B4-BE49-F238E27FC236}">
                <a16:creationId xmlns:a16="http://schemas.microsoft.com/office/drawing/2014/main" id="{0A614E9F-67CD-0343-BFBC-55E5265494AB}"/>
              </a:ext>
            </a:extLst>
          </p:cNvPr>
          <p:cNvSpPr/>
          <p:nvPr userDrawn="1"/>
        </p:nvSpPr>
        <p:spPr>
          <a:xfrm>
            <a:off x="6117759" y="0"/>
            <a:ext cx="6074241" cy="686525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3904BFA0-55A2-8143-A034-7EA9F0F0F069}"/>
              </a:ext>
            </a:extLst>
          </p:cNvPr>
          <p:cNvGrpSpPr/>
          <p:nvPr userDrawn="1"/>
        </p:nvGrpSpPr>
        <p:grpSpPr>
          <a:xfrm>
            <a:off x="0" y="5916805"/>
            <a:ext cx="2735993" cy="679345"/>
            <a:chOff x="0" y="0"/>
            <a:chExt cx="2301694" cy="571500"/>
          </a:xfrm>
        </p:grpSpPr>
        <p:sp>
          <p:nvSpPr>
            <p:cNvPr id="25" name="Rectangle 24">
              <a:extLst>
                <a:ext uri="{FF2B5EF4-FFF2-40B4-BE49-F238E27FC236}">
                  <a16:creationId xmlns:a16="http://schemas.microsoft.com/office/drawing/2014/main" id="{E262865F-A967-C64A-8536-E3A00C672F7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E39E78D-2847-9749-B72C-25A151CFA9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 name="Text Placeholder 23">
            <a:extLst>
              <a:ext uri="{FF2B5EF4-FFF2-40B4-BE49-F238E27FC236}">
                <a16:creationId xmlns:a16="http://schemas.microsoft.com/office/drawing/2014/main" id="{DBA97739-CDA3-3B40-9963-F38336E838F9}"/>
              </a:ext>
            </a:extLst>
          </p:cNvPr>
          <p:cNvSpPr>
            <a:spLocks noGrp="1"/>
          </p:cNvSpPr>
          <p:nvPr>
            <p:ph type="body" sz="quarter" idx="15" hasCustomPrompt="1"/>
          </p:nvPr>
        </p:nvSpPr>
        <p:spPr>
          <a:xfrm>
            <a:off x="6586302" y="1494787"/>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27FF6675-E62F-CD45-8278-53D0205C09F2}"/>
              </a:ext>
            </a:extLst>
          </p:cNvPr>
          <p:cNvSpPr>
            <a:spLocks noGrp="1"/>
          </p:cNvSpPr>
          <p:nvPr>
            <p:ph type="body" sz="quarter" idx="16" hasCustomPrompt="1"/>
          </p:nvPr>
        </p:nvSpPr>
        <p:spPr>
          <a:xfrm>
            <a:off x="6586302" y="876264"/>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29" name="Rectangle 28">
            <a:extLst>
              <a:ext uri="{FF2B5EF4-FFF2-40B4-BE49-F238E27FC236}">
                <a16:creationId xmlns:a16="http://schemas.microsoft.com/office/drawing/2014/main" id="{8C5618B2-B035-0F48-A014-0081DCCA7413}"/>
              </a:ext>
            </a:extLst>
          </p:cNvPr>
          <p:cNvSpPr/>
          <p:nvPr userDrawn="1"/>
        </p:nvSpPr>
        <p:spPr>
          <a:xfrm>
            <a:off x="6519554" y="5700156"/>
            <a:ext cx="5300429" cy="7884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4490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pic>
        <p:nvPicPr>
          <p:cNvPr id="32" name="Picture 31" descr="Background pattern&#10;&#10;Description automatically generated">
            <a:extLst>
              <a:ext uri="{FF2B5EF4-FFF2-40B4-BE49-F238E27FC236}">
                <a16:creationId xmlns:a16="http://schemas.microsoft.com/office/drawing/2014/main" id="{86082134-F67D-1B43-B573-E83A85ABF2E7}"/>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34" name="Group 33">
            <a:extLst>
              <a:ext uri="{FF2B5EF4-FFF2-40B4-BE49-F238E27FC236}">
                <a16:creationId xmlns:a16="http://schemas.microsoft.com/office/drawing/2014/main" id="{CC0FF58B-0A14-4541-9BFA-8940EC5B8047}"/>
              </a:ext>
            </a:extLst>
          </p:cNvPr>
          <p:cNvGrpSpPr/>
          <p:nvPr userDrawn="1"/>
        </p:nvGrpSpPr>
        <p:grpSpPr>
          <a:xfrm>
            <a:off x="389965" y="6092742"/>
            <a:ext cx="3144242" cy="374574"/>
            <a:chOff x="301128" y="6151084"/>
            <a:chExt cx="3144242" cy="374574"/>
          </a:xfrm>
        </p:grpSpPr>
        <p:pic>
          <p:nvPicPr>
            <p:cNvPr id="37" name="Picture 36" descr="Shape&#10;&#10;Description automatically generated with medium confidence">
              <a:extLst>
                <a:ext uri="{FF2B5EF4-FFF2-40B4-BE49-F238E27FC236}">
                  <a16:creationId xmlns:a16="http://schemas.microsoft.com/office/drawing/2014/main" id="{7C5FF409-16BF-DA45-B703-C9A7A027EF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8" name="Picture 37" descr="Shape&#10;&#10;Description automatically generated with medium confidence">
              <a:extLst>
                <a:ext uri="{FF2B5EF4-FFF2-40B4-BE49-F238E27FC236}">
                  <a16:creationId xmlns:a16="http://schemas.microsoft.com/office/drawing/2014/main" id="{BF661B42-ABAD-AD4E-98C2-D6BF9AB3A95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9" name="Picture 38" descr="Shape&#10;&#10;Description automatically generated with medium confidence">
              <a:extLst>
                <a:ext uri="{FF2B5EF4-FFF2-40B4-BE49-F238E27FC236}">
                  <a16:creationId xmlns:a16="http://schemas.microsoft.com/office/drawing/2014/main" id="{842A0DF2-226F-1945-8C73-70D512F2B90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40" name="Text Placeholder 17">
            <a:extLst>
              <a:ext uri="{FF2B5EF4-FFF2-40B4-BE49-F238E27FC236}">
                <a16:creationId xmlns:a16="http://schemas.microsoft.com/office/drawing/2014/main" id="{4C27E1F7-AB4B-8248-A351-91D3BC133705}"/>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41" name="Text Placeholder 17">
            <a:extLst>
              <a:ext uri="{FF2B5EF4-FFF2-40B4-BE49-F238E27FC236}">
                <a16:creationId xmlns:a16="http://schemas.microsoft.com/office/drawing/2014/main" id="{21D5E517-A4FB-344E-9AFB-933FD5A1B05C}"/>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42" name="Text Placeholder 17">
            <a:extLst>
              <a:ext uri="{FF2B5EF4-FFF2-40B4-BE49-F238E27FC236}">
                <a16:creationId xmlns:a16="http://schemas.microsoft.com/office/drawing/2014/main" id="{700D390C-DEFF-7B4C-9752-5D3269B62BC5}"/>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43" name="Text Placeholder 17">
            <a:extLst>
              <a:ext uri="{FF2B5EF4-FFF2-40B4-BE49-F238E27FC236}">
                <a16:creationId xmlns:a16="http://schemas.microsoft.com/office/drawing/2014/main" id="{7BCFCD34-BCDB-0E4B-ACDE-FDA7D0D42A49}"/>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Tree>
    <p:extLst>
      <p:ext uri="{BB962C8B-B14F-4D97-AF65-F5344CB8AC3E}">
        <p14:creationId xmlns:p14="http://schemas.microsoft.com/office/powerpoint/2010/main" val="3507714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A59"/>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91639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9163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30" name="Picture 29" descr="Background pattern&#10;&#10;Description automatically generated">
            <a:extLst>
              <a:ext uri="{FF2B5EF4-FFF2-40B4-BE49-F238E27FC236}">
                <a16:creationId xmlns:a16="http://schemas.microsoft.com/office/drawing/2014/main" id="{06186F3B-2AFF-4346-942C-585AF26F9B9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49" name="Group 48">
            <a:extLst>
              <a:ext uri="{FF2B5EF4-FFF2-40B4-BE49-F238E27FC236}">
                <a16:creationId xmlns:a16="http://schemas.microsoft.com/office/drawing/2014/main" id="{D5EDB684-CD36-0140-A48B-73E83AE2C52D}"/>
              </a:ext>
            </a:extLst>
          </p:cNvPr>
          <p:cNvGrpSpPr/>
          <p:nvPr userDrawn="1"/>
        </p:nvGrpSpPr>
        <p:grpSpPr>
          <a:xfrm>
            <a:off x="389965" y="6092742"/>
            <a:ext cx="3144242" cy="374574"/>
            <a:chOff x="301128" y="6151084"/>
            <a:chExt cx="3144242" cy="374574"/>
          </a:xfrm>
        </p:grpSpPr>
        <p:pic>
          <p:nvPicPr>
            <p:cNvPr id="50" name="Picture 49" descr="Shape&#10;&#10;Description automatically generated with medium confidence">
              <a:extLst>
                <a:ext uri="{FF2B5EF4-FFF2-40B4-BE49-F238E27FC236}">
                  <a16:creationId xmlns:a16="http://schemas.microsoft.com/office/drawing/2014/main" id="{ACD3B0C5-CFB3-B04F-AC62-7FFA3AF627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51" name="Picture 50" descr="Shape&#10;&#10;Description automatically generated with medium confidence">
              <a:extLst>
                <a:ext uri="{FF2B5EF4-FFF2-40B4-BE49-F238E27FC236}">
                  <a16:creationId xmlns:a16="http://schemas.microsoft.com/office/drawing/2014/main" id="{9479B3AD-6B7A-584E-8F28-61AC5C01D21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CF27B34D-F7DE-9F4C-92D3-6BF627175DE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39996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pic>
        <p:nvPicPr>
          <p:cNvPr id="33" name="Picture 32" descr="Background pattern&#10;&#10;Description automatically generated">
            <a:extLst>
              <a:ext uri="{FF2B5EF4-FFF2-40B4-BE49-F238E27FC236}">
                <a16:creationId xmlns:a16="http://schemas.microsoft.com/office/drawing/2014/main" id="{D9300ACB-C92D-664B-A68C-9FC1C82B0B44}"/>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092535"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nvGrpSpPr>
          <p:cNvPr id="27" name="Group 26">
            <a:extLst>
              <a:ext uri="{FF2B5EF4-FFF2-40B4-BE49-F238E27FC236}">
                <a16:creationId xmlns:a16="http://schemas.microsoft.com/office/drawing/2014/main" id="{95B40CD0-7A91-CF4A-AD77-9398E53ED4C2}"/>
              </a:ext>
            </a:extLst>
          </p:cNvPr>
          <p:cNvGrpSpPr/>
          <p:nvPr userDrawn="1"/>
        </p:nvGrpSpPr>
        <p:grpSpPr>
          <a:xfrm>
            <a:off x="389965" y="6092742"/>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99567171-8F5D-2246-9C70-6C5AF6CA3A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13B666C6-CC20-A44F-A5A6-1297BB75A76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351A8E25-A44E-9E48-BC47-C499B6C3C26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2026889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8F66A6-DC24-5F49-A669-B4008D361D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972" t="10416" r="16408" b="3452"/>
          <a:stretch/>
        </p:blipFill>
        <p:spPr>
          <a:xfrm>
            <a:off x="6816681" y="0"/>
            <a:ext cx="5375319" cy="6857999"/>
          </a:xfrm>
          <a:prstGeom prst="rect">
            <a:avLst/>
          </a:prstGeom>
        </p:spPr>
      </p:pic>
      <p:sp>
        <p:nvSpPr>
          <p:cNvPr id="2" name="Rectangle 1">
            <a:extLst>
              <a:ext uri="{FF2B5EF4-FFF2-40B4-BE49-F238E27FC236}">
                <a16:creationId xmlns:a16="http://schemas.microsoft.com/office/drawing/2014/main" id="{918D471C-0C8F-0146-83F3-CAF71642C847}"/>
              </a:ext>
            </a:extLst>
          </p:cNvPr>
          <p:cNvSpPr/>
          <p:nvPr userDrawn="1"/>
        </p:nvSpPr>
        <p:spPr>
          <a:xfrm flipV="1">
            <a:off x="3843" y="2769245"/>
            <a:ext cx="12188157" cy="2832760"/>
          </a:xfrm>
          <a:prstGeom prst="rect">
            <a:avLst/>
          </a:prstGeom>
          <a:solidFill>
            <a:srgbClr val="79527B"/>
          </a:solidFill>
          <a:ln>
            <a:solidFill>
              <a:srgbClr val="BFC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 name="Google Shape;482;p39">
            <a:extLst>
              <a:ext uri="{FF2B5EF4-FFF2-40B4-BE49-F238E27FC236}">
                <a16:creationId xmlns:a16="http://schemas.microsoft.com/office/drawing/2014/main" id="{EEC38ED6-50FB-8743-88C0-96E8A16C20B3}"/>
              </a:ext>
            </a:extLst>
          </p:cNvPr>
          <p:cNvSpPr/>
          <p:nvPr userDrawn="1"/>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296026" y="4560883"/>
            <a:ext cx="233548" cy="233548"/>
            <a:chOff x="5941025" y="3634400"/>
            <a:chExt cx="467650" cy="467650"/>
          </a:xfrm>
          <a:no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7301260" y="3950821"/>
            <a:ext cx="232323" cy="156913"/>
            <a:chOff x="564675" y="1700625"/>
            <a:chExt cx="465200" cy="314200"/>
          </a:xfrm>
          <a:noFill/>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7723301" y="3283370"/>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7723301" y="3906329"/>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7731465" y="4549892"/>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8" name="Text Placeholder 23">
            <a:extLst>
              <a:ext uri="{FF2B5EF4-FFF2-40B4-BE49-F238E27FC236}">
                <a16:creationId xmlns:a16="http://schemas.microsoft.com/office/drawing/2014/main" id="{28AA1DCD-E2D1-AB4F-9525-3C7A8492D0A8}"/>
              </a:ext>
            </a:extLst>
          </p:cNvPr>
          <p:cNvSpPr>
            <a:spLocks noGrp="1"/>
          </p:cNvSpPr>
          <p:nvPr>
            <p:ph type="body" sz="quarter" idx="19" hasCustomPrompt="1"/>
          </p:nvPr>
        </p:nvSpPr>
        <p:spPr>
          <a:xfrm>
            <a:off x="967062" y="415426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9" name="Text Placeholder 23">
            <a:extLst>
              <a:ext uri="{FF2B5EF4-FFF2-40B4-BE49-F238E27FC236}">
                <a16:creationId xmlns:a16="http://schemas.microsoft.com/office/drawing/2014/main" id="{15F19531-BE71-324A-B2F4-BCED970EE5C0}"/>
              </a:ext>
            </a:extLst>
          </p:cNvPr>
          <p:cNvSpPr>
            <a:spLocks noGrp="1"/>
          </p:cNvSpPr>
          <p:nvPr>
            <p:ph type="body" sz="quarter" idx="20" hasCustomPrompt="1"/>
          </p:nvPr>
        </p:nvSpPr>
        <p:spPr>
          <a:xfrm>
            <a:off x="967062" y="334469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A picture containing text&#10;&#10;Description automatically generated">
            <a:extLst>
              <a:ext uri="{FF2B5EF4-FFF2-40B4-BE49-F238E27FC236}">
                <a16:creationId xmlns:a16="http://schemas.microsoft.com/office/drawing/2014/main" id="{779220D5-E881-5F4F-B934-02FD4F4206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5586" y="473530"/>
            <a:ext cx="4899073" cy="2154566"/>
          </a:xfrm>
          <a:prstGeom prst="rect">
            <a:avLst/>
          </a:prstGeom>
        </p:spPr>
      </p:pic>
      <p:grpSp>
        <p:nvGrpSpPr>
          <p:cNvPr id="28" name="Group 27">
            <a:extLst>
              <a:ext uri="{FF2B5EF4-FFF2-40B4-BE49-F238E27FC236}">
                <a16:creationId xmlns:a16="http://schemas.microsoft.com/office/drawing/2014/main" id="{275E8263-0477-5645-B634-01AF59D540E4}"/>
              </a:ext>
            </a:extLst>
          </p:cNvPr>
          <p:cNvGrpSpPr/>
          <p:nvPr userDrawn="1"/>
        </p:nvGrpSpPr>
        <p:grpSpPr>
          <a:xfrm>
            <a:off x="9456007" y="5836660"/>
            <a:ext cx="2735993" cy="679345"/>
            <a:chOff x="0" y="0"/>
            <a:chExt cx="2301694" cy="571500"/>
          </a:xfrm>
        </p:grpSpPr>
        <p:sp>
          <p:nvSpPr>
            <p:cNvPr id="29" name="Rectangle 28">
              <a:extLst>
                <a:ext uri="{FF2B5EF4-FFF2-40B4-BE49-F238E27FC236}">
                  <a16:creationId xmlns:a16="http://schemas.microsoft.com/office/drawing/2014/main" id="{2D522520-FDCE-8442-9D71-202E6368C4F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a:extLst>
                <a:ext uri="{FF2B5EF4-FFF2-40B4-BE49-F238E27FC236}">
                  <a16:creationId xmlns:a16="http://schemas.microsoft.com/office/drawing/2014/main" id="{79C25753-B4D7-6849-9A91-5984DB1A8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9706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118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2743035"/>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280023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3133006"/>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2743035"/>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642832" y="4443057"/>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781160" y="4500252"/>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6051115" y="4833028"/>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511069" y="4443057"/>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955931" y="-6"/>
            <a:ext cx="5382725" cy="6892757"/>
          </a:xfrm>
          <a:prstGeom prst="rect">
            <a:avLst/>
          </a:prstGeom>
          <a:solidFill>
            <a:srgbClr val="3AA0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247650274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10/26/2023</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908" r:id="rId4"/>
    <p:sldLayoutId id="2147483880" r:id="rId5"/>
    <p:sldLayoutId id="2147483882" r:id="rId6"/>
    <p:sldLayoutId id="2147483881" r:id="rId7"/>
    <p:sldLayoutId id="2147483830" r:id="rId8"/>
    <p:sldLayoutId id="2147483842" r:id="rId9"/>
    <p:sldLayoutId id="2147483909" r:id="rId10"/>
    <p:sldLayoutId id="2147483840" r:id="rId11"/>
    <p:sldLayoutId id="2147483841" r:id="rId12"/>
    <p:sldLayoutId id="2147483883" r:id="rId13"/>
    <p:sldLayoutId id="2147483891" r:id="rId14"/>
    <p:sldLayoutId id="2147483862" r:id="rId15"/>
    <p:sldLayoutId id="2147483907" r:id="rId16"/>
    <p:sldLayoutId id="2147483861" r:id="rId17"/>
    <p:sldLayoutId id="2147483906" r:id="rId18"/>
    <p:sldLayoutId id="2147483874" r:id="rId19"/>
    <p:sldLayoutId id="2147483863" r:id="rId20"/>
    <p:sldLayoutId id="2147483835" r:id="rId21"/>
    <p:sldLayoutId id="2147483875" r:id="rId22"/>
    <p:sldLayoutId id="2147483901" r:id="rId23"/>
    <p:sldLayoutId id="2147483836" r:id="rId24"/>
    <p:sldLayoutId id="2147483831" r:id="rId25"/>
    <p:sldLayoutId id="2147483888" r:id="rId26"/>
    <p:sldLayoutId id="2147483902" r:id="rId27"/>
    <p:sldLayoutId id="2147483889" r:id="rId28"/>
    <p:sldLayoutId id="2147483890" r:id="rId29"/>
    <p:sldLayoutId id="2147483846" r:id="rId30"/>
    <p:sldLayoutId id="2147483904" r:id="rId31"/>
    <p:sldLayoutId id="2147483876" r:id="rId32"/>
    <p:sldLayoutId id="2147483873" r:id="rId33"/>
    <p:sldLayoutId id="2147483834" r:id="rId34"/>
    <p:sldLayoutId id="2147483877" r:id="rId35"/>
    <p:sldLayoutId id="2147483845" r:id="rId36"/>
    <p:sldLayoutId id="2147483869" r:id="rId37"/>
    <p:sldLayoutId id="2147483878" r:id="rId38"/>
    <p:sldLayoutId id="2147483866" r:id="rId39"/>
    <p:sldLayoutId id="2147483833" r:id="rId40"/>
    <p:sldLayoutId id="2147483900" r:id="rId41"/>
    <p:sldLayoutId id="2147483847" r:id="rId42"/>
    <p:sldLayoutId id="2147483871" r:id="rId43"/>
    <p:sldLayoutId id="2147483870" r:id="rId44"/>
    <p:sldLayoutId id="2147483872" r:id="rId45"/>
    <p:sldLayoutId id="2147483837" r:id="rId46"/>
    <p:sldLayoutId id="2147483838" r:id="rId47"/>
    <p:sldLayoutId id="2147483844" r:id="rId48"/>
    <p:sldLayoutId id="2147483848" r:id="rId49"/>
    <p:sldLayoutId id="2147483898" r:id="rId50"/>
    <p:sldLayoutId id="2147483903" r:id="rId51"/>
    <p:sldLayoutId id="2147483905" r:id="rId52"/>
    <p:sldLayoutId id="2147483849" r:id="rId53"/>
    <p:sldLayoutId id="2147483895" r:id="rId54"/>
    <p:sldLayoutId id="2147483887" r:id="rId55"/>
    <p:sldLayoutId id="2147483896" r:id="rId56"/>
    <p:sldLayoutId id="2147483851" r:id="rId57"/>
    <p:sldLayoutId id="2147483854" r:id="rId58"/>
    <p:sldLayoutId id="2147483855" r:id="rId59"/>
    <p:sldLayoutId id="2147483885" r:id="rId60"/>
    <p:sldLayoutId id="2147483899" r:id="rId61"/>
    <p:sldLayoutId id="2147483886" r:id="rId62"/>
    <p:sldLayoutId id="2147483856" r:id="rId63"/>
    <p:sldLayoutId id="2147483893" r:id="rId64"/>
    <p:sldLayoutId id="2147483894" r:id="rId65"/>
    <p:sldLayoutId id="2147483892" r:id="rId66"/>
    <p:sldLayoutId id="2147483857" r:id="rId67"/>
    <p:sldLayoutId id="2147483864" r:id="rId68"/>
    <p:sldLayoutId id="2147483852" r:id="rId69"/>
    <p:sldLayoutId id="2147483858" r:id="rId70"/>
    <p:sldLayoutId id="2147483859" r:id="rId71"/>
    <p:sldLayoutId id="2147483860" r:id="rId72"/>
    <p:sldLayoutId id="2147483853" r:id="rId73"/>
  </p:sldLayoutIdLst>
  <p:txStyles>
    <p:titleStyle>
      <a:lvl1pPr algn="l" defTabSz="914400" rtl="0" eaLnBrk="1" latinLnBrk="0" hangingPunct="1">
        <a:lnSpc>
          <a:spcPct val="90000"/>
        </a:lnSpc>
        <a:spcBef>
          <a:spcPct val="0"/>
        </a:spcBef>
        <a:buNone/>
        <a:defRPr sz="4400" kern="1200">
          <a:solidFill>
            <a:srgbClr val="4D4D4D"/>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D4D4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grampianstourism.com.au/wp-content/uploads/sites/4/2020/04/Tourism_CrisisManagement_WEB.pdf" TargetMode="External"/><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hyperlink" Target="https://blog.smartvel.com/blog/travel-marketing-during-covid19-crisis-8-ways-to-engage-travelers-again" TargetMode="External"/><Relationship Id="rId3" Type="http://schemas.openxmlformats.org/officeDocument/2006/relationships/hyperlink" Target="https://www.thedrum.com/creative-works/project/wunderman-thompson-thai-airways-stay-home-miles-exchange" TargetMode="External"/><Relationship Id="rId7" Type="http://schemas.openxmlformats.org/officeDocument/2006/relationships/image" Target="../media/image42.svg"/><Relationship Id="rId2" Type="http://schemas.openxmlformats.org/officeDocument/2006/relationships/image" Target="../media/image40.jpeg"/><Relationship Id="rId1" Type="http://schemas.openxmlformats.org/officeDocument/2006/relationships/slideLayout" Target="../slideLayouts/slideLayout33.xml"/><Relationship Id="rId6" Type="http://schemas.openxmlformats.org/officeDocument/2006/relationships/image" Target="../media/image41.png"/><Relationship Id="rId5" Type="http://schemas.openxmlformats.org/officeDocument/2006/relationships/hyperlink" Target="https://www.discoverpuertorico.com/weekend-getaway-to-puerto-rico" TargetMode="External"/><Relationship Id="rId4" Type="http://schemas.openxmlformats.org/officeDocument/2006/relationships/hyperlink" Target="https://www.breakingtravelnews.com/videos/video/spain-latest-to-offer-inspiring-video-in-coronavirus-battle/?utm_source=newsletter&amp;utm_medium=email&amp;utm_campaign=newsletter"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grampianstourism.com.au/wp-content/uploads/sites/4/2020/04/Tourism_CrisisManagement_WEB.pdf" TargetMode="External"/><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www.smartsheet.com/content/crisis-management-team-roles" TargetMode="External"/><Relationship Id="rId7" Type="http://schemas.openxmlformats.org/officeDocument/2006/relationships/hyperlink" Target="https://www.decanter.com/wine-news/bordeaux-launches-ad-campaign-to-stem-fall-in-exports-5598/" TargetMode="External"/><Relationship Id="rId2" Type="http://schemas.openxmlformats.org/officeDocument/2006/relationships/image" Target="../media/image44.jpeg"/><Relationship Id="rId1" Type="http://schemas.openxmlformats.org/officeDocument/2006/relationships/slideLayout" Target="../slideLayouts/slideLayout31.xml"/><Relationship Id="rId6" Type="http://schemas.openxmlformats.org/officeDocument/2006/relationships/hyperlink" Target="https://web.s.ebscohost.com/abstract?direct=true&amp;profile=ehost&amp;scope=site&amp;authtype=crawler&amp;jrnl=09746250&amp;AN=157042087&amp;h=p%2bjFAP524pwvWKIgdpHThfoqQG6iQNmJ91lByovG5qKyCTXvzNHRBReMM4M5LirDhMyNxWpW8VhhFOnG1NMDBw%3d%3d&amp;crl=c&amp;resultNs=AdminWebAuth&amp;resultLocal=ErrCrlNotAuth&amp;crlhashurl=login.aspx%3fdirect%3dtrue%26profile%3dehost%26scope%3dsite%26authtype%3dcrawler%26jrnl%3d09746250%26AN%3d157042087" TargetMode="External"/><Relationship Id="rId5" Type="http://schemas.openxmlformats.org/officeDocument/2006/relationships/image" Target="../media/image46.sv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hyperlink" Target="https://www.linkedin.com/pulse/looking-past-crisis-futurestate-travel-clayton-reid/" TargetMode="External"/><Relationship Id="rId2" Type="http://schemas.openxmlformats.org/officeDocument/2006/relationships/image" Target="../media/image48.jpe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hyperlink" Target="https://www.lyfemarketing.com/blog/types-of-content-marketing/" TargetMode="External"/><Relationship Id="rId2" Type="http://schemas.openxmlformats.org/officeDocument/2006/relationships/image" Target="../media/image49.jpeg"/><Relationship Id="rId1" Type="http://schemas.openxmlformats.org/officeDocument/2006/relationships/slideLayout" Target="../slideLayouts/slideLayout33.xml"/><Relationship Id="rId5" Type="http://schemas.openxmlformats.org/officeDocument/2006/relationships/image" Target="../media/image42.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hyperlink" Target="https://nibmehub.com/opac-service/pdf/read/Restoring%20Tourism%20Destinations%20in%20Crisis%20_%20a%20strategic%20marketing%20approach.pdf" TargetMode="External"/><Relationship Id="rId7" Type="http://schemas.openxmlformats.org/officeDocument/2006/relationships/hyperlink" Target="https://www.decanter.com/wine-news/bordeaux-launches-ad-campaign-to-stem-fall-in-exports-5598/" TargetMode="External"/><Relationship Id="rId2" Type="http://schemas.openxmlformats.org/officeDocument/2006/relationships/image" Target="../media/image50.jpeg"/><Relationship Id="rId1" Type="http://schemas.openxmlformats.org/officeDocument/2006/relationships/slideLayout" Target="../slideLayouts/slideLayout3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hyperlink" Target="https://www.smartsheet.com/content/crisis-management-team-role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edpointmarketingpr.com/blog/five-cool-tourism-marketing-campaigns/" TargetMode="External"/><Relationship Id="rId2" Type="http://schemas.openxmlformats.org/officeDocument/2006/relationships/hyperlink" Target="https://www.klm.us/" TargetMode="External"/><Relationship Id="rId1" Type="http://schemas.openxmlformats.org/officeDocument/2006/relationships/slideLayout" Target="../slideLayouts/slideLayout40.xml"/><Relationship Id="rId6" Type="http://schemas.openxmlformats.org/officeDocument/2006/relationships/hyperlink" Target="https://www.decanter.com/wine-news/bordeaux-launches-ad-campaign-to-stem-fall-in-exports-5598/" TargetMode="External"/><Relationship Id="rId5" Type="http://schemas.openxmlformats.org/officeDocument/2006/relationships/image" Target="../media/image51.jpeg"/><Relationship Id="rId4" Type="http://schemas.openxmlformats.org/officeDocument/2006/relationships/hyperlink" Target="https://youtu.be/g5IAy-QnsZ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9.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hyperlink" Target="https://redpointmarketingpr.com/blog/five-cool-tourism-marketing-campaigns/" TargetMode="External"/><Relationship Id="rId2" Type="http://schemas.openxmlformats.org/officeDocument/2006/relationships/hyperlink" Target="https://www.sncf.com/en" TargetMode="External"/><Relationship Id="rId1" Type="http://schemas.openxmlformats.org/officeDocument/2006/relationships/slideLayout" Target="../slideLayouts/slideLayout40.xml"/><Relationship Id="rId6" Type="http://schemas.openxmlformats.org/officeDocument/2006/relationships/hyperlink" Target="https://www.decanter.com/wine-news/bordeaux-launches-ad-campaign-to-stem-fall-in-exports-5598/" TargetMode="External"/><Relationship Id="rId5" Type="http://schemas.openxmlformats.org/officeDocument/2006/relationships/image" Target="../media/image52.jpeg"/><Relationship Id="rId4" Type="http://schemas.openxmlformats.org/officeDocument/2006/relationships/hyperlink" Target="https://youtu.be/hYs4g09vm_8"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redpointmarketingpr.com/blog/five-cool-tourism-marketing-campaigns/" TargetMode="External"/><Relationship Id="rId2" Type="http://schemas.openxmlformats.org/officeDocument/2006/relationships/hyperlink" Target="https://www.visitfaroeislands.com/" TargetMode="External"/><Relationship Id="rId1" Type="http://schemas.openxmlformats.org/officeDocument/2006/relationships/slideLayout" Target="../slideLayouts/slideLayout40.xml"/><Relationship Id="rId6" Type="http://schemas.openxmlformats.org/officeDocument/2006/relationships/hyperlink" Target="https://www.decanter.com/wine-news/bordeaux-launches-ad-campaign-to-stem-fall-in-exports-5598/" TargetMode="External"/><Relationship Id="rId5" Type="http://schemas.openxmlformats.org/officeDocument/2006/relationships/image" Target="../media/image53.jpeg"/><Relationship Id="rId4" Type="http://schemas.openxmlformats.org/officeDocument/2006/relationships/hyperlink" Target="https://youtu.be/W4jBMrDpFXI"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redpointmarketingpr.com/blog/five-cool-tourism-marketing-campaigns/" TargetMode="External"/><Relationship Id="rId2" Type="http://schemas.openxmlformats.org/officeDocument/2006/relationships/hyperlink" Target="https://www.graubuenden.ch/en" TargetMode="External"/><Relationship Id="rId1" Type="http://schemas.openxmlformats.org/officeDocument/2006/relationships/slideLayout" Target="../slideLayouts/slideLayout40.xml"/><Relationship Id="rId6" Type="http://schemas.openxmlformats.org/officeDocument/2006/relationships/hyperlink" Target="https://www.decanter.com/wine-news/bordeaux-launches-ad-campaign-to-stem-fall-in-exports-5598/" TargetMode="External"/><Relationship Id="rId5" Type="http://schemas.openxmlformats.org/officeDocument/2006/relationships/image" Target="../media/image54.jpeg"/><Relationship Id="rId4" Type="http://schemas.openxmlformats.org/officeDocument/2006/relationships/hyperlink" Target="https://youtu.be/l8Y5MDVhZDQ"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forbes.com/sites/forbescommunicationscouncil/2021/02/08/how-communications-in-the-travel-industry-should-evolve-due-to-covid-19/?sh=647e6ce66475" TargetMode="External"/><Relationship Id="rId1" Type="http://schemas.openxmlformats.org/officeDocument/2006/relationships/slideLayout" Target="../slideLayouts/slideLayout36.xml"/><Relationship Id="rId4" Type="http://schemas.openxmlformats.org/officeDocument/2006/relationships/image" Target="../media/image56.svg"/></Relationships>
</file>

<file path=ppt/slides/_rels/slide24.xml.rels><?xml version="1.0" encoding="UTF-8" standalone="yes"?>
<Relationships xmlns="http://schemas.openxmlformats.org/package/2006/relationships"><Relationship Id="rId3" Type="http://schemas.openxmlformats.org/officeDocument/2006/relationships/hyperlink" Target="https://youtu.be/l8Y5MDVhZDQ" TargetMode="External"/><Relationship Id="rId2" Type="http://schemas.openxmlformats.org/officeDocument/2006/relationships/hyperlink" Target="https://www.digitaldialog.co.uk/case-studies/travel-marketing-campaigns-in-the-Covid-age/" TargetMode="External"/><Relationship Id="rId1" Type="http://schemas.openxmlformats.org/officeDocument/2006/relationships/slideLayout" Target="../slideLayouts/slideLayout31.xml"/><Relationship Id="rId5" Type="http://schemas.openxmlformats.org/officeDocument/2006/relationships/hyperlink" Target="https://www.decanter.com/wine-news/bordeaux-launches-ad-campaign-to-stem-fall-in-exports-5598/" TargetMode="Externa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hyperlink" Target="https://www.sciencedirect.com/science/article/pii/S2212571X22000208#bib8" TargetMode="External"/><Relationship Id="rId2" Type="http://schemas.openxmlformats.org/officeDocument/2006/relationships/hyperlink" Target="https://www.sciencedirect.com/science/article/pii/S2212571X22000208#bib34" TargetMode="External"/><Relationship Id="rId1" Type="http://schemas.openxmlformats.org/officeDocument/2006/relationships/slideLayout" Target="../slideLayouts/slideLayout3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hyperlink" Target="https://www.sciencedirect.com/science/article/pii/S2212571X22000208"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youtu.be/GHHrJh7swUY" TargetMode="External"/><Relationship Id="rId1" Type="http://schemas.openxmlformats.org/officeDocument/2006/relationships/slideLayout" Target="../slideLayouts/slideLayout40.xml"/><Relationship Id="rId4" Type="http://schemas.openxmlformats.org/officeDocument/2006/relationships/hyperlink" Target="https://www.decanter.com/wine-news/bordeaux-launches-ad-campaign-to-stem-fall-in-exports-5598/"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blog.smartvel.com/blog/travel-marketing-during-covid19-crisis-8-ways-to-engage-travelers-again" TargetMode="External"/><Relationship Id="rId3" Type="http://schemas.openxmlformats.org/officeDocument/2006/relationships/hyperlink" Target="https://www2.deloitte.com/global/en/pages/about-deloitte/articles/millennialsurvey.html" TargetMode="External"/><Relationship Id="rId7" Type="http://schemas.openxmlformats.org/officeDocument/2006/relationships/image" Target="../media/image59.png"/><Relationship Id="rId2" Type="http://schemas.openxmlformats.org/officeDocument/2006/relationships/hyperlink" Target="https://www.youtube.com/watch?v=znkHS8q4L5c" TargetMode="External"/><Relationship Id="rId1" Type="http://schemas.openxmlformats.org/officeDocument/2006/relationships/slideLayout" Target="../slideLayouts/slideLayout33.xml"/><Relationship Id="rId6" Type="http://schemas.openxmlformats.org/officeDocument/2006/relationships/hyperlink" Target="https://youtu.be/znkHS8q4L5c" TargetMode="External"/><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hyperlink" Target="https://www.decanter.com/wine-news/bordeaux-launches-ad-campaign-to-stem-fall-in-exports-5598/"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shootonline.com/video/expedia-remedies-all-myself%C2%A0traveler-woes-spot-directed-anthony-mandler" TargetMode="External"/><Relationship Id="rId2" Type="http://schemas.openxmlformats.org/officeDocument/2006/relationships/hyperlink" Target="https://www.wsj.com/articles/travel-and-tourism-brands-boost-marketing-and-tailor-messages-11618830000" TargetMode="External"/><Relationship Id="rId1" Type="http://schemas.openxmlformats.org/officeDocument/2006/relationships/slideLayout" Target="../slideLayouts/slideLayout40.xml"/><Relationship Id="rId5" Type="http://schemas.openxmlformats.org/officeDocument/2006/relationships/hyperlink" Target="https://www.decanter.com/wine-news/bordeaux-launches-ad-campaign-to-stem-fall-in-exports-5598/" TargetMode="Externa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hyperlink" Target="https://www.sciencedirect.com/science/article/pii/S1447677022001255#bib64" TargetMode="External"/><Relationship Id="rId3" Type="http://schemas.openxmlformats.org/officeDocument/2006/relationships/hyperlink" Target="https://www.sciencedirect.com/science/article/pii/S1447677022001255#bib71" TargetMode="External"/><Relationship Id="rId7" Type="http://schemas.openxmlformats.org/officeDocument/2006/relationships/hyperlink" Target="https://www.sciencedirect.com/science/article/pii/S1447677022001255#bib25" TargetMode="External"/><Relationship Id="rId2" Type="http://schemas.openxmlformats.org/officeDocument/2006/relationships/hyperlink" Target="https://www.sciencedirect.com/science/article/pii/S1447677022001255#bib33" TargetMode="External"/><Relationship Id="rId1" Type="http://schemas.openxmlformats.org/officeDocument/2006/relationships/slideLayout" Target="../slideLayouts/slideLayout36.xml"/><Relationship Id="rId6" Type="http://schemas.openxmlformats.org/officeDocument/2006/relationships/hyperlink" Target="https://www.sciencedirect.com/science/article/pii/S1447677022001255#bib87" TargetMode="External"/><Relationship Id="rId11" Type="http://schemas.openxmlformats.org/officeDocument/2006/relationships/image" Target="../media/image56.svg"/><Relationship Id="rId5" Type="http://schemas.openxmlformats.org/officeDocument/2006/relationships/hyperlink" Target="https://www.sciencedirect.com/science/article/pii/S1447677022001255#bib93" TargetMode="External"/><Relationship Id="rId10" Type="http://schemas.openxmlformats.org/officeDocument/2006/relationships/image" Target="../media/image55.png"/><Relationship Id="rId4" Type="http://schemas.openxmlformats.org/officeDocument/2006/relationships/hyperlink" Target="https://www.sciencedirect.com/science/article/pii/S1447677022001255#bib83" TargetMode="External"/><Relationship Id="rId9" Type="http://schemas.openxmlformats.org/officeDocument/2006/relationships/hyperlink" Target="https://www.sciencedirect.com/science/article/pii/S144767702200125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rn38MSf-eKM" TargetMode="External"/><Relationship Id="rId2" Type="http://schemas.openxmlformats.org/officeDocument/2006/relationships/hyperlink" Target="https://www.instagram.com/myswitzerland/?hl=en" TargetMode="External"/><Relationship Id="rId1" Type="http://schemas.openxmlformats.org/officeDocument/2006/relationships/slideLayout" Target="../slideLayouts/slideLayout40.xml"/><Relationship Id="rId5" Type="http://schemas.openxmlformats.org/officeDocument/2006/relationships/hyperlink" Target="https://www.decanter.com/wine-news/bordeaux-launches-ad-campaign-to-stem-fall-in-exports-5598/" TargetMode="Externa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instagram.com/lonelyplanet/" TargetMode="External"/><Relationship Id="rId1" Type="http://schemas.openxmlformats.org/officeDocument/2006/relationships/slideLayout" Target="../slideLayouts/slideLayout40.xml"/><Relationship Id="rId4" Type="http://schemas.openxmlformats.org/officeDocument/2006/relationships/hyperlink" Target="https://www.decanter.com/wine-news/bordeaux-launches-ad-campaign-to-stem-fall-in-exports-5598/"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sciencedirect.com/science/article/pii/S2212571X22000208" TargetMode="External"/><Relationship Id="rId2" Type="http://schemas.openxmlformats.org/officeDocument/2006/relationships/hyperlink" Target="https://www.sciencedirect.com/science/article/pii/S2212571X22000208#bib35" TargetMode="External"/><Relationship Id="rId1" Type="http://schemas.openxmlformats.org/officeDocument/2006/relationships/slideLayout" Target="../slideLayouts/slideLayout36.xml"/><Relationship Id="rId5" Type="http://schemas.openxmlformats.org/officeDocument/2006/relationships/image" Target="../media/image56.sv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hyperlink" Target="https://gobookatrip.com/" TargetMode="External"/><Relationship Id="rId2" Type="http://schemas.openxmlformats.org/officeDocument/2006/relationships/hyperlink" Target="https://thewilddetectives.com/" TargetMode="External"/><Relationship Id="rId1" Type="http://schemas.openxmlformats.org/officeDocument/2006/relationships/slideLayout" Target="../slideLayouts/slideLayout40.xml"/><Relationship Id="rId6" Type="http://schemas.openxmlformats.org/officeDocument/2006/relationships/hyperlink" Target="https://www.decanter.com/wine-news/bordeaux-launches-ad-campaign-to-stem-fall-in-exports-5598/" TargetMode="External"/><Relationship Id="rId5" Type="http://schemas.openxmlformats.org/officeDocument/2006/relationships/image" Target="../media/image63.png"/><Relationship Id="rId4" Type="http://schemas.openxmlformats.org/officeDocument/2006/relationships/hyperlink" Target="https://www.gobookatrip.co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TZG_UZBGPAg" TargetMode="External"/><Relationship Id="rId7" Type="http://schemas.openxmlformats.org/officeDocument/2006/relationships/hyperlink" Target="https://www.decanter.com/wine-news/bordeaux-launches-ad-campaign-to-stem-fall-in-exports-5598/" TargetMode="External"/><Relationship Id="rId2" Type="http://schemas.openxmlformats.org/officeDocument/2006/relationships/hyperlink" Target="https://www.youtube.com/watch?v=JjlQ3YHPo20" TargetMode="External"/><Relationship Id="rId1" Type="http://schemas.openxmlformats.org/officeDocument/2006/relationships/slideLayout" Target="../slideLayouts/slideLayout40.xml"/><Relationship Id="rId6" Type="http://schemas.openxmlformats.org/officeDocument/2006/relationships/image" Target="../media/image64.png"/><Relationship Id="rId5" Type="http://schemas.openxmlformats.org/officeDocument/2006/relationships/hyperlink" Target="https://youtu.be/GwqZqoRuRTI" TargetMode="External"/><Relationship Id="rId4" Type="http://schemas.openxmlformats.org/officeDocument/2006/relationships/hyperlink" Target="https://www.forbes.com/sites/christopherelliott/2020/04/15/these-inspiring-videos-will-make-you-want-to-travel-again/?sh=39c0ed4b1481"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forbes.com/sites/forbescommunicationscouncil/2021/02/08/how-communications-in-the-travel-industry-should-evolve-due-to-covid-19/?sh=647e6ce66475" TargetMode="External"/><Relationship Id="rId2" Type="http://schemas.openxmlformats.org/officeDocument/2006/relationships/hyperlink" Target="https://www.ustravel.org/toolkit/covid-19-travel-industry-research" TargetMode="External"/><Relationship Id="rId1" Type="http://schemas.openxmlformats.org/officeDocument/2006/relationships/slideLayout" Target="../slideLayouts/slideLayout36.xml"/><Relationship Id="rId5" Type="http://schemas.openxmlformats.org/officeDocument/2006/relationships/image" Target="../media/image56.sv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hyperlink" Target="https://dl.acm.org/doi/10.1145/2740908.2742003" TargetMode="External"/><Relationship Id="rId7" Type="http://schemas.openxmlformats.org/officeDocument/2006/relationships/hyperlink" Target="https://www.sciencedirect.com/science/article/pii/S2212571X22000208" TargetMode="External"/><Relationship Id="rId2" Type="http://schemas.openxmlformats.org/officeDocument/2006/relationships/hyperlink" Target="https://investorrelations.discover.com/newsroom/press-releases/press-release-details/2021/Revenge-Travel-Is-Trending-but-the-Destination-Price-Tag-Determines-Where-87-of-Consumers-Go/default.aspx" TargetMode="External"/><Relationship Id="rId1" Type="http://schemas.openxmlformats.org/officeDocument/2006/relationships/slideLayout" Target="../slideLayouts/slideLayout3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hyperlink" Target="https://go2.experticity.com/rs/288-AZS-731/images/Experticity-KellerFaySurveySummary_.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youtu.be/GwqZqoRuRTI" TargetMode="External"/><Relationship Id="rId2" Type="http://schemas.openxmlformats.org/officeDocument/2006/relationships/hyperlink" Target="https://www.tiktok.com/@followmeaway" TargetMode="External"/><Relationship Id="rId1" Type="http://schemas.openxmlformats.org/officeDocument/2006/relationships/slideLayout" Target="../slideLayouts/slideLayout40.xml"/><Relationship Id="rId5" Type="http://schemas.openxmlformats.org/officeDocument/2006/relationships/hyperlink" Target="https://www.decanter.com/wine-news/bordeaux-launches-ad-campaign-to-stem-fall-in-exports-5598/" TargetMode="Externa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36.xml"/><Relationship Id="rId4" Type="http://schemas.openxmlformats.org/officeDocument/2006/relationships/image" Target="../media/image56.svg"/></Relationships>
</file>

<file path=ppt/slides/_rels/slide3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www.travelagewest.com/Industry-Insight/Business-Features/The-Travel-Sectors-Predicted-to-Make-the-Quickest-Comebacks-and-When" TargetMode="External"/><Relationship Id="rId2" Type="http://schemas.openxmlformats.org/officeDocument/2006/relationships/image" Target="../media/image68.jpeg"/><Relationship Id="rId1" Type="http://schemas.openxmlformats.org/officeDocument/2006/relationships/slideLayout" Target="../slideLayouts/slideLayout33.xml"/><Relationship Id="rId4" Type="http://schemas.openxmlformats.org/officeDocument/2006/relationships/hyperlink" Target="https://www.sojern.com/blog/covid-19-insights-on-travel-impact-europe-1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grampianstourism.com.au/wp-content/uploads/sites/4/2020/04/Tourism_CrisisManagement_WEB.pdf" TargetMode="Externa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nibmehub.com/opac-service/pdf/read/Restoring%20Tourism%20Destinations%20in%20Crisis%20_%20a%20strategic%20marketing%20approach.pdf" TargetMode="External"/><Relationship Id="rId1" Type="http://schemas.openxmlformats.org/officeDocument/2006/relationships/slideLayout" Target="../slideLayouts/slideLayout36.xml"/><Relationship Id="rId4" Type="http://schemas.openxmlformats.org/officeDocument/2006/relationships/image" Target="../media/image56.svg"/></Relationships>
</file>

<file path=ppt/slides/_rels/slide43.xml.rels><?xml version="1.0" encoding="UTF-8" standalone="yes"?>
<Relationships xmlns="http://schemas.openxmlformats.org/package/2006/relationships"><Relationship Id="rId3" Type="http://schemas.openxmlformats.org/officeDocument/2006/relationships/hyperlink" Target="https://grampianstourism.com.au/wp-content/uploads/sites/4/2020/04/Tourism_CrisisManagement_WEB.pdf" TargetMode="External"/><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hyperlink" Target="https://www.ncbi.nlm.nih.gov/pmc/articles/PMC9026438/#B6-ijerph-19-04822" TargetMode="External"/><Relationship Id="rId2" Type="http://schemas.openxmlformats.org/officeDocument/2006/relationships/hyperlink" Target="https://www.ncbi.nlm.nih.gov/pmc/articles/PMC9026438/#B5-ijerph-19-04822" TargetMode="External"/><Relationship Id="rId1" Type="http://schemas.openxmlformats.org/officeDocument/2006/relationships/slideLayout" Target="../slideLayouts/slideLayout3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hyperlink" Target="https://www.ncbi.nlm.nih.gov/pmc/articles/PMC9026438/"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hyperlink" Target="https://www.ncbi.nlm.nih.gov/pmc/articles/PMC9026438/#B40-ijerph-19-04822" TargetMode="External"/><Relationship Id="rId7" Type="http://schemas.openxmlformats.org/officeDocument/2006/relationships/image" Target="../media/image55.png"/><Relationship Id="rId2" Type="http://schemas.openxmlformats.org/officeDocument/2006/relationships/hyperlink" Target="https://www.ncbi.nlm.nih.gov/pmc/articles/PMC9026438/#B39-ijerph-19-04822" TargetMode="External"/><Relationship Id="rId1" Type="http://schemas.openxmlformats.org/officeDocument/2006/relationships/slideLayout" Target="../slideLayouts/slideLayout36.xml"/><Relationship Id="rId6" Type="http://schemas.openxmlformats.org/officeDocument/2006/relationships/hyperlink" Target="https://www.ncbi.nlm.nih.gov/pmc/articles/PMC9026438/" TargetMode="External"/><Relationship Id="rId5" Type="http://schemas.openxmlformats.org/officeDocument/2006/relationships/hyperlink" Target="https://www.ncbi.nlm.nih.gov/pmc/articles/PMC9026438/#B42-ijerph-19-04822" TargetMode="External"/><Relationship Id="rId4" Type="http://schemas.openxmlformats.org/officeDocument/2006/relationships/hyperlink" Target="https://www.ncbi.nlm.nih.gov/pmc/articles/PMC9026438/#B41-ijerph-19-04822"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smartsheet.com/content/crisis-management-model-theories" TargetMode="External"/><Relationship Id="rId3" Type="http://schemas.openxmlformats.org/officeDocument/2006/relationships/hyperlink" Target="https://www.ncbi.nlm.nih.gov/pmc/articles/PMC7149992/bin/gr2.jpg" TargetMode="External"/><Relationship Id="rId7"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39.xml"/><Relationship Id="rId6" Type="http://schemas.openxmlformats.org/officeDocument/2006/relationships/image" Target="../media/image74.png"/><Relationship Id="rId11" Type="http://schemas.openxmlformats.org/officeDocument/2006/relationships/image" Target="../media/image77.svg"/><Relationship Id="rId5" Type="http://schemas.openxmlformats.org/officeDocument/2006/relationships/image" Target="../media/image73.sv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hyperlink" Target="https://www.ncbi.nlm.nih.gov/pmc/articles/PMC9026438/"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78.jpeg"/><Relationship Id="rId2" Type="http://schemas.openxmlformats.org/officeDocument/2006/relationships/hyperlink" Target="https://www.smartsheet.com/content/crisis-management-team-roles" TargetMode="External"/><Relationship Id="rId1" Type="http://schemas.openxmlformats.org/officeDocument/2006/relationships/slideLayout" Target="../slideLayouts/slideLayout31.xml"/><Relationship Id="rId6" Type="http://schemas.openxmlformats.org/officeDocument/2006/relationships/hyperlink" Target="https://www.decanter.com/wine-news/bordeaux-launches-ad-campaign-to-stem-fall-in-exports-5598/" TargetMode="External"/><Relationship Id="rId5" Type="http://schemas.openxmlformats.org/officeDocument/2006/relationships/hyperlink" Target="https://www.islandsstofa.is/en/marketing-projects-inspired-by-iceland" TargetMode="External"/><Relationship Id="rId4" Type="http://schemas.openxmlformats.org/officeDocument/2006/relationships/image" Target="../media/image46.sv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adriatic-ionian.eu/2021/03/02/remote-europe-is-the-future-of-post-covid-tourism/" TargetMode="External"/><Relationship Id="rId1" Type="http://schemas.openxmlformats.org/officeDocument/2006/relationships/slideLayout" Target="../slideLayouts/slideLayout36.xml"/><Relationship Id="rId4" Type="http://schemas.openxmlformats.org/officeDocument/2006/relationships/image" Target="../media/image56.svg"/></Relationships>
</file>

<file path=ppt/slides/_rels/slide49.xml.rels><?xml version="1.0" encoding="UTF-8" standalone="yes"?>
<Relationships xmlns="http://schemas.openxmlformats.org/package/2006/relationships"><Relationship Id="rId8" Type="http://schemas.openxmlformats.org/officeDocument/2006/relationships/hyperlink" Target="https://www.islandsstofa.is/en/marketing-projects-inspired-by-iceland" TargetMode="External"/><Relationship Id="rId3" Type="http://schemas.openxmlformats.org/officeDocument/2006/relationships/hyperlink" Target="https://www.smartsheet.com/content/crisis-management-team-roles" TargetMode="External"/><Relationship Id="rId7" Type="http://schemas.openxmlformats.org/officeDocument/2006/relationships/hyperlink" Target="https://www.decanter.com/wine-news/bordeaux-launches-ad-campaign-to-stem-fall-in-exports-5598/" TargetMode="External"/><Relationship Id="rId2" Type="http://schemas.openxmlformats.org/officeDocument/2006/relationships/hyperlink" Target="https://www.effie.org/global-best-of-the-best" TargetMode="External"/><Relationship Id="rId1" Type="http://schemas.openxmlformats.org/officeDocument/2006/relationships/slideLayout" Target="../slideLayouts/slideLayout31.xml"/><Relationship Id="rId6" Type="http://schemas.openxmlformats.org/officeDocument/2006/relationships/hyperlink" Target="https://www.islandsstofa.is/en/news/scream-campaign-the-best-of-the-best" TargetMode="External"/><Relationship Id="rId5" Type="http://schemas.openxmlformats.org/officeDocument/2006/relationships/image" Target="../media/image46.svg"/><Relationship Id="rId10" Type="http://schemas.openxmlformats.org/officeDocument/2006/relationships/image" Target="../media/image79.png"/><Relationship Id="rId4" Type="http://schemas.openxmlformats.org/officeDocument/2006/relationships/image" Target="../media/image45.png"/><Relationship Id="rId9" Type="http://schemas.openxmlformats.org/officeDocument/2006/relationships/hyperlink" Target="https://youtu.be/7iWeMPEEuk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hyperlink" Target="https://grampianstourism.com.au/wp-content/uploads/sites/4/2020/04/Tourism_CrisisManagement_WEB.pdf" TargetMode="External"/><Relationship Id="rId2" Type="http://schemas.openxmlformats.org/officeDocument/2006/relationships/image" Target="../media/image81.jpe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8" Type="http://schemas.openxmlformats.org/officeDocument/2006/relationships/hyperlink" Target="https://www.ncbi.nlm.nih.gov/pmc/articles/PMC9026438/#B38-ijerph-19-04822" TargetMode="External"/><Relationship Id="rId3" Type="http://schemas.openxmlformats.org/officeDocument/2006/relationships/hyperlink" Target="https://www.ncbi.nlm.nih.gov/pmc/articles/PMC9026438/#B33-ijerph-19-04822" TargetMode="External"/><Relationship Id="rId7" Type="http://schemas.openxmlformats.org/officeDocument/2006/relationships/hyperlink" Target="https://www.ncbi.nlm.nih.gov/pmc/articles/PMC9026438/#B37-ijerph-19-04822" TargetMode="External"/><Relationship Id="rId2" Type="http://schemas.openxmlformats.org/officeDocument/2006/relationships/hyperlink" Target="https://www.ncbi.nlm.nih.gov/pmc/articles/PMC9026438/#B32-ijerph-19-04822" TargetMode="External"/><Relationship Id="rId1" Type="http://schemas.openxmlformats.org/officeDocument/2006/relationships/slideLayout" Target="../slideLayouts/slideLayout36.xml"/><Relationship Id="rId6" Type="http://schemas.openxmlformats.org/officeDocument/2006/relationships/hyperlink" Target="https://www.ncbi.nlm.nih.gov/pmc/articles/PMC9026438/#B36-ijerph-19-04822" TargetMode="External"/><Relationship Id="rId11" Type="http://schemas.openxmlformats.org/officeDocument/2006/relationships/image" Target="../media/image56.svg"/><Relationship Id="rId5" Type="http://schemas.openxmlformats.org/officeDocument/2006/relationships/hyperlink" Target="https://www.ncbi.nlm.nih.gov/pmc/articles/PMC9026438/#B35-ijerph-19-04822" TargetMode="External"/><Relationship Id="rId10" Type="http://schemas.openxmlformats.org/officeDocument/2006/relationships/image" Target="../media/image55.png"/><Relationship Id="rId4" Type="http://schemas.openxmlformats.org/officeDocument/2006/relationships/hyperlink" Target="https://www.ncbi.nlm.nih.gov/pmc/articles/PMC9026438/#B34-ijerph-19-04822" TargetMode="External"/><Relationship Id="rId9" Type="http://schemas.openxmlformats.org/officeDocument/2006/relationships/hyperlink" Target="https://www.ncbi.nlm.nih.gov/pmc/articles/PMC9026438/"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5.png"/><Relationship Id="rId7" Type="http://schemas.openxmlformats.org/officeDocument/2006/relationships/hyperlink" Target="https://youtu.be/aGQUa7oW_xE" TargetMode="External"/><Relationship Id="rId2" Type="http://schemas.openxmlformats.org/officeDocument/2006/relationships/hyperlink" Target="https://www.smartsheet.com/content/crisis-management-team-roles" TargetMode="External"/><Relationship Id="rId1" Type="http://schemas.openxmlformats.org/officeDocument/2006/relationships/slideLayout" Target="../slideLayouts/slideLayout31.xml"/><Relationship Id="rId6" Type="http://schemas.openxmlformats.org/officeDocument/2006/relationships/hyperlink" Target="https://www.decanter.com/wine-news/bordeaux-launches-ad-campaign-to-stem-fall-in-exports-5598/" TargetMode="External"/><Relationship Id="rId5" Type="http://schemas.openxmlformats.org/officeDocument/2006/relationships/hyperlink" Target="https://tourismmarketing.agency/success-stories/cool-travel-iceland/" TargetMode="External"/><Relationship Id="rId4" Type="http://schemas.openxmlformats.org/officeDocument/2006/relationships/image" Target="../media/image46.svg"/></Relationships>
</file>

<file path=ppt/slides/_rels/slide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hyperlink" Target="https://youtu.be/lFlFkGV207A" TargetMode="External"/><Relationship Id="rId2" Type="http://schemas.openxmlformats.org/officeDocument/2006/relationships/hyperlink" Target="https://www.instagram.com/visitportugal/" TargetMode="External"/><Relationship Id="rId1" Type="http://schemas.openxmlformats.org/officeDocument/2006/relationships/slideLayout" Target="../slideLayouts/slideLayout40.xml"/><Relationship Id="rId5" Type="http://schemas.openxmlformats.org/officeDocument/2006/relationships/image" Target="../media/image85.png"/><Relationship Id="rId4" Type="http://schemas.openxmlformats.org/officeDocument/2006/relationships/hyperlink" Target="https://www.google.com/search?q=portugal+its+time+to+stop+video&amp;rlz=1C1CHBF_enIE952IE952&amp;oq=portugal+its+time+to+stop+video&amp;aqs=chrome..69i57j33i10i160l2.4936j0j7&amp;sourceid=chrome&amp;ie=UTF-8#fpstate=ive&amp;vld=cid:ee806062,vid:70tcUNgd8IM"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adriatic-ionian.eu/2021/03/02/remote-europe-is-the-future-of-post-covid-tourism/" TargetMode="External"/><Relationship Id="rId1" Type="http://schemas.openxmlformats.org/officeDocument/2006/relationships/slideLayout" Target="../slideLayouts/slideLayout36.xml"/><Relationship Id="rId4" Type="http://schemas.openxmlformats.org/officeDocument/2006/relationships/image" Target="../media/image56.svg"/></Relationships>
</file>

<file path=ppt/slides/_rels/slide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youtube.com/watch?v=3IydAtWd-4I" TargetMode="Externa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hyperlink" Target="https://www.google.com/search?q=scotland+is+calling&amp;rlz=1C1CHBF_enIE952IE952&amp;sxsrf=AJOqlzWaxL6u1ejj5cTaUovpINBgA9wXDg%3A1674846802916&amp;ei=UiLUY5fRN8qDgQbq1Jb4Dg&amp;ved=0ahUKEwiXwvbFuuj8AhXKQcAKHWqqBe8Q4dUDCA8&amp;uact=5&amp;oq=scotland+is+calling&amp;gs_lcp=Cgxnd3Mtd2l6LXNlcnAQAzIFCAAQgAQyBQgAEIAEMgYIABAWEB4yBggAEBYQHjIGCAAQFhAeMgYIABAWEB4yBggAEBYQHjIGCAAQFhAeMgYIABAWEB4yBggAEBYQHjoKCAAQRxDWBBCwAzoNCC4QxwEQ0QMQsAMQQzoECCMQJzoQCC4QsQMQgwEQxwEQ0QMQQzoKCC4QxwEQ0QMQQzoRCC4QgAQQsQMQgwEQxwEQ0QM6DgguEMcBELEDENEDEIAEOgsIABCABBCxAxCDAToKCAAQsQMQgwEQQzoECAAQQzoICAAQgAQQsQM6BwgAELEDEEM6DQguELEDEMcBENEDEEM6BwguENQCEEM6BAguEEM6BwguELEDEEM6CgguELEDENQCEEM6CwguENQCELEDEIAEOgsILhCxAxDUAhCRAjoFCAAQkQI6CAguEIAEELEDOgUILhCABDoLCC4QgAQQxwEQrwE6CgguEBQQhwIQgARKBAhBGABKBAhGGABQpgtY9x1ghyBoAXABeAGAAfkBiAGME5IBBjUuMTMuMZgBAKABAcgBCcABAQ&amp;sclient=gws-wiz-serp#fpstate=ive&amp;vld=cid:e7175018,vid:xeg2KD8csgM" TargetMode="External"/><Relationship Id="rId2" Type="http://schemas.openxmlformats.org/officeDocument/2006/relationships/hyperlink" Target="https://www.visitscotland.org/about-us/what-we-do/marketing/covid19" TargetMode="External"/><Relationship Id="rId1" Type="http://schemas.openxmlformats.org/officeDocument/2006/relationships/slideLayout" Target="../slideLayouts/slideLayout40.xml"/><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36.xml"/><Relationship Id="rId4" Type="http://schemas.openxmlformats.org/officeDocument/2006/relationships/image" Target="../media/image56.svg"/></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www.pubisthehub.org.uk/join-inn-last-orders-for-loneliness/" TargetMode="External"/><Relationship Id="rId1" Type="http://schemas.openxmlformats.org/officeDocument/2006/relationships/slideLayout" Target="../slideLayouts/slideLayout39.xml"/><Relationship Id="rId5" Type="http://schemas.openxmlformats.org/officeDocument/2006/relationships/image" Target="../media/image92.jpeg"/><Relationship Id="rId4" Type="http://schemas.openxmlformats.org/officeDocument/2006/relationships/image" Target="../media/image91.jpeg"/></Relationships>
</file>

<file path=ppt/slides/_rels/slide6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9.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65.xml.rels><?xml version="1.0" encoding="UTF-8" standalone="yes"?>
<Relationships xmlns="http://schemas.openxmlformats.org/package/2006/relationships"><Relationship Id="rId3" Type="http://schemas.openxmlformats.org/officeDocument/2006/relationships/hyperlink" Target="https://momentumconsulting.ie/team/laura-magan/" TargetMode="External"/><Relationship Id="rId2" Type="http://schemas.openxmlformats.org/officeDocument/2006/relationships/hyperlink" Target="https://www.tourismrecovery.eu/" TargetMode="External"/><Relationship Id="rId1" Type="http://schemas.openxmlformats.org/officeDocument/2006/relationships/slideLayout" Target="../slideLayouts/slideLayout73.xml"/><Relationship Id="rId5" Type="http://schemas.openxmlformats.org/officeDocument/2006/relationships/image" Target="../media/image93.jpeg"/><Relationship Id="rId4" Type="http://schemas.openxmlformats.org/officeDocument/2006/relationships/hyperlink" Target="https://www.facebook.com/tourismcrisisrecovery"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hyperlink" Target="https://www.unwto.org/news/international-tourist-numbers-down-65-in-first-half-of-2020-unwto-reports" TargetMode="External"/><Relationship Id="rId2" Type="http://schemas.openxmlformats.org/officeDocument/2006/relationships/image" Target="../media/image37.jpeg"/><Relationship Id="rId1" Type="http://schemas.openxmlformats.org/officeDocument/2006/relationships/slideLayout" Target="../slideLayouts/slideLayout33.xml"/><Relationship Id="rId5" Type="http://schemas.openxmlformats.org/officeDocument/2006/relationships/hyperlink" Target="https://www.forbes.com/sites/bradadgate/2019/09/05/when-a-recession-comes-dont-stop-advertising/?sh=539ec6246085" TargetMode="External"/><Relationship Id="rId4" Type="http://schemas.openxmlformats.org/officeDocument/2006/relationships/hyperlink" Target="https://adage.com/article/datacenter/how-travel-ad-spending-and-revenue-tumbled-more-60-2020-and-why-industry-sees-recovery-horizon/232216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grampianstourism.com.au/wp-content/uploads/sites/4/2020/04/Tourism_CrisisManagement_WEB.pdf"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ABF4386-1A72-5764-B399-DE877BAC1C8E}"/>
              </a:ext>
            </a:extLst>
          </p:cNvPr>
          <p:cNvSpPr>
            <a:spLocks noGrp="1"/>
          </p:cNvSpPr>
          <p:nvPr>
            <p:ph type="body" sz="quarter" idx="15"/>
          </p:nvPr>
        </p:nvSpPr>
        <p:spPr>
          <a:xfrm>
            <a:off x="817349" y="4476760"/>
            <a:ext cx="11279401" cy="697353"/>
          </a:xfrm>
        </p:spPr>
        <p:txBody>
          <a:bodyPr/>
          <a:lstStyle/>
          <a:p>
            <a:r>
              <a:rPr lang="en-IE" sz="3200" b="0" dirty="0"/>
              <a:t>Strategic Regional Crisis Response and Recovery Marketing</a:t>
            </a:r>
          </a:p>
          <a:p>
            <a:endParaRPr lang="en-IE" sz="3200" b="0" dirty="0"/>
          </a:p>
        </p:txBody>
      </p:sp>
      <p:sp>
        <p:nvSpPr>
          <p:cNvPr id="7" name="Text Placeholder 3">
            <a:extLst>
              <a:ext uri="{FF2B5EF4-FFF2-40B4-BE49-F238E27FC236}">
                <a16:creationId xmlns:a16="http://schemas.microsoft.com/office/drawing/2014/main" id="{1272D686-7BC4-DD27-0BCA-3D541821D1B9}"/>
              </a:ext>
            </a:extLst>
          </p:cNvPr>
          <p:cNvSpPr>
            <a:spLocks noGrp="1"/>
          </p:cNvSpPr>
          <p:nvPr>
            <p:ph type="body" sz="quarter" idx="16"/>
          </p:nvPr>
        </p:nvSpPr>
        <p:spPr>
          <a:xfrm>
            <a:off x="817349" y="3633385"/>
            <a:ext cx="5278651" cy="697353"/>
          </a:xfrm>
        </p:spPr>
        <p:txBody>
          <a:bodyPr>
            <a:noAutofit/>
          </a:bodyPr>
          <a:lstStyle/>
          <a:p>
            <a:r>
              <a:rPr lang="en-IE" sz="6000" b="1" dirty="0"/>
              <a:t>Module 8</a:t>
            </a:r>
          </a:p>
        </p:txBody>
      </p:sp>
      <p:sp>
        <p:nvSpPr>
          <p:cNvPr id="2" name="TextBox 1">
            <a:extLst>
              <a:ext uri="{FF2B5EF4-FFF2-40B4-BE49-F238E27FC236}">
                <a16:creationId xmlns:a16="http://schemas.microsoft.com/office/drawing/2014/main" id="{8CC339ED-AFFB-EE54-7ED6-49A8CDD26F4E}"/>
              </a:ext>
            </a:extLst>
          </p:cNvPr>
          <p:cNvSpPr txBox="1"/>
          <p:nvPr/>
        </p:nvSpPr>
        <p:spPr>
          <a:xfrm>
            <a:off x="817349" y="2201904"/>
            <a:ext cx="6257925" cy="1107996"/>
          </a:xfrm>
          <a:prstGeom prst="rect">
            <a:avLst/>
          </a:prstGeom>
          <a:noFill/>
        </p:spPr>
        <p:txBody>
          <a:bodyPr wrap="square" rtlCol="0">
            <a:spAutoFit/>
          </a:bodyPr>
          <a:lstStyle/>
          <a:p>
            <a:r>
              <a:rPr lang="en-IE" sz="2400" dirty="0">
                <a:solidFill>
                  <a:srgbClr val="7A547C"/>
                </a:solidFill>
              </a:rPr>
              <a:t>Regional Tourism Crisis Management (RTCM)</a:t>
            </a:r>
          </a:p>
          <a:p>
            <a:r>
              <a:rPr lang="en-IE" sz="2400" dirty="0">
                <a:solidFill>
                  <a:srgbClr val="7A547C"/>
                </a:solidFill>
              </a:rPr>
              <a:t>HEI Course, 2023</a:t>
            </a:r>
          </a:p>
          <a:p>
            <a:r>
              <a:rPr lang="en-IE" i="1" dirty="0">
                <a:solidFill>
                  <a:srgbClr val="7A547C"/>
                </a:solidFill>
              </a:rPr>
              <a:t>Developed by Laura Magan (Momentum) </a:t>
            </a:r>
          </a:p>
        </p:txBody>
      </p:sp>
    </p:spTree>
    <p:extLst>
      <p:ext uri="{BB962C8B-B14F-4D97-AF65-F5344CB8AC3E}">
        <p14:creationId xmlns:p14="http://schemas.microsoft.com/office/powerpoint/2010/main" val="186672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riding bikes on a road&#10;&#10;Description automatically generated with low confidence">
            <a:extLst>
              <a:ext uri="{FF2B5EF4-FFF2-40B4-BE49-F238E27FC236}">
                <a16:creationId xmlns:a16="http://schemas.microsoft.com/office/drawing/2014/main" id="{06F556FA-8CC5-4483-5D13-61962A7161B5}"/>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28257" r="28257"/>
          <a:stretch>
            <a:fillRect/>
          </a:stretch>
        </p:blipFill>
        <p:spPr>
          <a:xfrm>
            <a:off x="7369175" y="0"/>
            <a:ext cx="3983038" cy="6105525"/>
          </a:xfrm>
        </p:spPr>
      </p:pic>
      <p:sp>
        <p:nvSpPr>
          <p:cNvPr id="3" name="Text Placeholder 2">
            <a:extLst>
              <a:ext uri="{FF2B5EF4-FFF2-40B4-BE49-F238E27FC236}">
                <a16:creationId xmlns:a16="http://schemas.microsoft.com/office/drawing/2014/main" id="{6AFE05E9-7EDC-BC8E-DE14-13DF629F230B}"/>
              </a:ext>
            </a:extLst>
          </p:cNvPr>
          <p:cNvSpPr>
            <a:spLocks noGrp="1"/>
          </p:cNvSpPr>
          <p:nvPr>
            <p:ph type="body" sz="quarter" idx="16"/>
          </p:nvPr>
        </p:nvSpPr>
        <p:spPr>
          <a:xfrm>
            <a:off x="143436" y="107577"/>
            <a:ext cx="7046258" cy="932330"/>
          </a:xfrm>
        </p:spPr>
        <p:txBody>
          <a:bodyPr>
            <a:normAutofit fontScale="70000" lnSpcReduction="20000"/>
          </a:bodyPr>
          <a:lstStyle/>
          <a:p>
            <a:pPr algn="ctr">
              <a:lnSpc>
                <a:spcPct val="120000"/>
              </a:lnSpc>
              <a:spcBef>
                <a:spcPts val="0"/>
              </a:spcBef>
            </a:pPr>
            <a:r>
              <a:rPr lang="en-IE" dirty="0">
                <a:solidFill>
                  <a:srgbClr val="F27954"/>
                </a:solidFill>
              </a:rPr>
              <a:t>Nurture Communication with Potential Future Visitors to Keep The Region Top of Mind</a:t>
            </a:r>
          </a:p>
        </p:txBody>
      </p:sp>
      <p:sp>
        <p:nvSpPr>
          <p:cNvPr id="4" name="Text Placeholder 3">
            <a:extLst>
              <a:ext uri="{FF2B5EF4-FFF2-40B4-BE49-F238E27FC236}">
                <a16:creationId xmlns:a16="http://schemas.microsoft.com/office/drawing/2014/main" id="{69C512CE-6AE5-CD54-5A26-07B7875E5518}"/>
              </a:ext>
            </a:extLst>
          </p:cNvPr>
          <p:cNvSpPr>
            <a:spLocks noGrp="1"/>
          </p:cNvSpPr>
          <p:nvPr>
            <p:ph type="body" sz="quarter" idx="18"/>
          </p:nvPr>
        </p:nvSpPr>
        <p:spPr>
          <a:xfrm>
            <a:off x="260419" y="1039907"/>
            <a:ext cx="6839628" cy="5549153"/>
          </a:xfrm>
          <a:solidFill>
            <a:schemeClr val="bg1"/>
          </a:solidFill>
        </p:spPr>
        <p:txBody>
          <a:bodyPr>
            <a:noAutofit/>
          </a:bodyPr>
          <a:lstStyle/>
          <a:p>
            <a:r>
              <a:rPr lang="en-GB" sz="2000" dirty="0"/>
              <a:t>Identify contacts/outlets and ways to provide up-to-date advice directly to existing and potential visitors. This should include information on the status of the region as a tourism destination and travel advice to prospective visitors should be included on regional tourism websites, radio and newspaper, and other key media. </a:t>
            </a:r>
          </a:p>
          <a:p>
            <a:endParaRPr lang="en-GB" sz="2000" dirty="0"/>
          </a:p>
          <a:p>
            <a:pPr marL="285750" indent="-285750">
              <a:buFont typeface="Wingdings" panose="05000000000000000000" pitchFamily="2" charset="2"/>
              <a:buChar char="v"/>
            </a:pPr>
            <a:r>
              <a:rPr lang="en-GB" sz="2000" dirty="0"/>
              <a:t>As already noted above, tourism operators and visitor information </a:t>
            </a:r>
            <a:r>
              <a:rPr lang="en-GB" sz="2000" dirty="0" err="1"/>
              <a:t>centers</a:t>
            </a:r>
            <a:r>
              <a:rPr lang="en-GB" sz="2000" dirty="0"/>
              <a:t> are also useful avenues to communicate with visitors. </a:t>
            </a:r>
          </a:p>
          <a:p>
            <a:pPr marL="285750" indent="-285750">
              <a:buFont typeface="Wingdings" panose="05000000000000000000" pitchFamily="2" charset="2"/>
              <a:buChar char="v"/>
            </a:pPr>
            <a:r>
              <a:rPr lang="en-GB" sz="2000" dirty="0"/>
              <a:t>The advent of </a:t>
            </a:r>
            <a:r>
              <a:rPr lang="en-GB" sz="2000" b="1" dirty="0">
                <a:solidFill>
                  <a:srgbClr val="F27954"/>
                </a:solidFill>
              </a:rPr>
              <a:t>social media </a:t>
            </a:r>
            <a:r>
              <a:rPr lang="en-GB" sz="2000" dirty="0"/>
              <a:t>means response times have shortened. Fast, effective communication can provide important safety information to prospective visitors, and give reassurance to visitors who are unsure about planned visits. </a:t>
            </a:r>
          </a:p>
          <a:p>
            <a:pPr marL="285750" indent="-285750">
              <a:buFont typeface="Wingdings" panose="05000000000000000000" pitchFamily="2" charset="2"/>
              <a:buChar char="v"/>
            </a:pPr>
            <a:r>
              <a:rPr lang="en-GB" sz="2000" dirty="0"/>
              <a:t>Consider how access to </a:t>
            </a:r>
            <a:r>
              <a:rPr lang="en-GB" sz="2000" b="1" dirty="0">
                <a:solidFill>
                  <a:srgbClr val="F27954"/>
                </a:solidFill>
              </a:rPr>
              <a:t>databases of key consumer contacts </a:t>
            </a:r>
            <a:r>
              <a:rPr lang="en-GB" sz="2000" dirty="0"/>
              <a:t>(e.g. TripAdvisor) containing a variety of forms of communication allows a region to communicate with the public as quickly and effectively as possible. </a:t>
            </a:r>
            <a:r>
              <a:rPr lang="en-GB" sz="2000" dirty="0">
                <a:hlinkClick r:id="rId3"/>
              </a:rPr>
              <a:t>(Source</a:t>
            </a:r>
            <a:r>
              <a:rPr lang="en-GB" sz="2000" dirty="0"/>
              <a:t>)</a:t>
            </a:r>
            <a:endParaRPr lang="en-IE" sz="2000" dirty="0"/>
          </a:p>
          <a:p>
            <a:endParaRPr lang="en-IE" sz="2000" dirty="0"/>
          </a:p>
          <a:p>
            <a:endParaRPr lang="en-IE" sz="2000" dirty="0"/>
          </a:p>
        </p:txBody>
      </p:sp>
    </p:spTree>
    <p:extLst>
      <p:ext uri="{BB962C8B-B14F-4D97-AF65-F5344CB8AC3E}">
        <p14:creationId xmlns:p14="http://schemas.microsoft.com/office/powerpoint/2010/main" val="1288367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factory, old, area, furniture&#10;&#10;Description automatically generated">
            <a:extLst>
              <a:ext uri="{FF2B5EF4-FFF2-40B4-BE49-F238E27FC236}">
                <a16:creationId xmlns:a16="http://schemas.microsoft.com/office/drawing/2014/main" id="{9F8AF7A0-9987-0C8E-949F-44A52232811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7358" b="17358"/>
          <a:stretch>
            <a:fillRect/>
          </a:stretch>
        </p:blipFill>
        <p:spPr>
          <a:xfrm>
            <a:off x="6392300" y="228600"/>
            <a:ext cx="5799700" cy="5677438"/>
          </a:xfrm>
        </p:spPr>
      </p:pic>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926570" y="1246769"/>
            <a:ext cx="5105400" cy="6159274"/>
          </a:xfrm>
        </p:spPr>
        <p:txBody>
          <a:bodyPr>
            <a:normAutofit/>
          </a:bodyPr>
          <a:lstStyle/>
          <a:p>
            <a:pPr algn="l"/>
            <a:r>
              <a:rPr lang="en-GB" sz="2000" b="0" i="0" dirty="0">
                <a:effectLst/>
              </a:rPr>
              <a:t>Launching promotions for when people decide to travel again is also a good initiative that can help regions continue building brand loyalty. From lower rates and discounts to additions like free Wi-Fi access in the cabin, personalized travel guides, a 3rd night free or spa credits, offering promotions will incentive some travellers to choose a regional brand for their future trips. </a:t>
            </a:r>
          </a:p>
          <a:p>
            <a:pPr algn="l"/>
            <a:endParaRPr lang="en-GB" sz="2000" u="sng" dirty="0">
              <a:hlinkClick r:id="rId3">
                <a:extLst>
                  <a:ext uri="{A12FA001-AC4F-418D-AE19-62706E023703}">
                    <ahyp:hlinkClr xmlns:ahyp="http://schemas.microsoft.com/office/drawing/2018/hyperlinkcolor" val="tx"/>
                  </a:ext>
                </a:extLst>
              </a:hlinkClick>
            </a:endParaRPr>
          </a:p>
          <a:p>
            <a:pPr algn="l"/>
            <a:r>
              <a:rPr lang="en-GB" sz="2000" b="0" i="0" u="sng" dirty="0">
                <a:effectLst/>
                <a:hlinkClick r:id="rId3">
                  <a:extLst>
                    <a:ext uri="{A12FA001-AC4F-418D-AE19-62706E023703}">
                      <ahyp:hlinkClr xmlns:ahyp="http://schemas.microsoft.com/office/drawing/2018/hyperlinkcolor" val="tx"/>
                    </a:ext>
                  </a:extLst>
                </a:hlinkClick>
              </a:rPr>
              <a:t>Thai Airways,</a:t>
            </a:r>
            <a:r>
              <a:rPr lang="en-GB" sz="2000" b="0" i="0" dirty="0">
                <a:effectLst/>
              </a:rPr>
              <a:t> for instance, handed out free miles of up to three million to its members in a new campaign under one condition: they have to stay at home. We are also seeing creative and emotional marketing campaigns from top Tourism Boards and travel companies, like for instance </a:t>
            </a:r>
            <a:r>
              <a:rPr lang="en-GB" sz="2000" b="0" i="0" u="sng" dirty="0">
                <a:effectLst/>
                <a:hlinkClick r:id="rId4">
                  <a:extLst>
                    <a:ext uri="{A12FA001-AC4F-418D-AE19-62706E023703}">
                      <ahyp:hlinkClr xmlns:ahyp="http://schemas.microsoft.com/office/drawing/2018/hyperlinkcolor" val="tx"/>
                    </a:ext>
                  </a:extLst>
                </a:hlinkClick>
              </a:rPr>
              <a:t>TourSpain</a:t>
            </a:r>
            <a:r>
              <a:rPr lang="en-GB" sz="2000" b="0" i="0" dirty="0">
                <a:effectLst/>
              </a:rPr>
              <a:t>, or </a:t>
            </a:r>
            <a:r>
              <a:rPr lang="en-GB" sz="2000" b="0" i="0" u="sng" dirty="0">
                <a:effectLst/>
                <a:hlinkClick r:id="rId5">
                  <a:extLst>
                    <a:ext uri="{A12FA001-AC4F-418D-AE19-62706E023703}">
                      <ahyp:hlinkClr xmlns:ahyp="http://schemas.microsoft.com/office/drawing/2018/hyperlinkcolor" val="tx"/>
                    </a:ext>
                  </a:extLst>
                </a:hlinkClick>
              </a:rPr>
              <a:t>Discover Puerto Ric</a:t>
            </a:r>
            <a:r>
              <a:rPr lang="en-GB" sz="2000" b="0" i="0" u="sng" dirty="0">
                <a:effectLst/>
              </a:rPr>
              <a:t>o.</a:t>
            </a:r>
            <a:endParaRPr lang="en-IE" sz="2000"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787150" y="138953"/>
            <a:ext cx="5105400" cy="582221"/>
          </a:xfrm>
        </p:spPr>
        <p:txBody>
          <a:bodyPr>
            <a:noAutofit/>
          </a:bodyPr>
          <a:lstStyle/>
          <a:p>
            <a:pPr algn="ctr"/>
            <a:r>
              <a:rPr lang="en-IE" sz="2800" b="0" dirty="0"/>
              <a:t>Promoting During a Crisis Continues to Build Brand Loyalty</a:t>
            </a:r>
          </a:p>
        </p:txBody>
      </p:sp>
      <p:pic>
        <p:nvPicPr>
          <p:cNvPr id="2" name="Graphic 1" descr="Chevron arrows with solid fill">
            <a:extLst>
              <a:ext uri="{FF2B5EF4-FFF2-40B4-BE49-F238E27FC236}">
                <a16:creationId xmlns:a16="http://schemas.microsoft.com/office/drawing/2014/main" id="{E21605B7-D672-5996-26C6-CDD2A98FE9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4816" y="1227717"/>
            <a:ext cx="728077" cy="728077"/>
          </a:xfrm>
          <a:prstGeom prst="rect">
            <a:avLst/>
          </a:prstGeom>
        </p:spPr>
      </p:pic>
      <p:pic>
        <p:nvPicPr>
          <p:cNvPr id="3" name="Graphic 2" descr="Chevron arrows with solid fill">
            <a:extLst>
              <a:ext uri="{FF2B5EF4-FFF2-40B4-BE49-F238E27FC236}">
                <a16:creationId xmlns:a16="http://schemas.microsoft.com/office/drawing/2014/main" id="{0822551E-95E4-2C71-48A3-8567DBE47E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4817" y="4063337"/>
            <a:ext cx="728077" cy="728077"/>
          </a:xfrm>
          <a:prstGeom prst="rect">
            <a:avLst/>
          </a:prstGeom>
        </p:spPr>
      </p:pic>
      <p:sp>
        <p:nvSpPr>
          <p:cNvPr id="6" name="TextBox 5">
            <a:extLst>
              <a:ext uri="{FF2B5EF4-FFF2-40B4-BE49-F238E27FC236}">
                <a16:creationId xmlns:a16="http://schemas.microsoft.com/office/drawing/2014/main" id="{921EC1F9-56FD-DBE8-E2FA-CDA70BA208B6}"/>
              </a:ext>
            </a:extLst>
          </p:cNvPr>
          <p:cNvSpPr txBox="1"/>
          <p:nvPr/>
        </p:nvSpPr>
        <p:spPr>
          <a:xfrm>
            <a:off x="6069436" y="6047006"/>
            <a:ext cx="2838450" cy="646331"/>
          </a:xfrm>
          <a:prstGeom prst="rect">
            <a:avLst/>
          </a:prstGeom>
          <a:noFill/>
        </p:spPr>
        <p:txBody>
          <a:bodyPr wrap="square" rtlCol="0">
            <a:spAutoFit/>
          </a:bodyPr>
          <a:lstStyle/>
          <a:p>
            <a:pPr algn="ctr"/>
            <a:r>
              <a:rPr lang="en-IE" dirty="0">
                <a:solidFill>
                  <a:srgbClr val="F27954"/>
                </a:solidFill>
                <a:hlinkClick r:id="rId8">
                  <a:extLst>
                    <a:ext uri="{A12FA001-AC4F-418D-AE19-62706E023703}">
                      <ahyp:hlinkClr xmlns:ahyp="http://schemas.microsoft.com/office/drawing/2018/hyperlinkcolor" val="tx"/>
                    </a:ext>
                  </a:extLst>
                </a:hlinkClick>
              </a:rPr>
              <a:t>Source</a:t>
            </a:r>
            <a:endParaRPr lang="en-IE" dirty="0">
              <a:solidFill>
                <a:srgbClr val="F27954"/>
              </a:solidFill>
            </a:endParaRPr>
          </a:p>
          <a:p>
            <a:pPr algn="ctr"/>
            <a:endParaRPr lang="en-IE" dirty="0">
              <a:solidFill>
                <a:srgbClr val="F27954"/>
              </a:solidFill>
            </a:endParaRPr>
          </a:p>
        </p:txBody>
      </p:sp>
    </p:spTree>
    <p:extLst>
      <p:ext uri="{BB962C8B-B14F-4D97-AF65-F5344CB8AC3E}">
        <p14:creationId xmlns:p14="http://schemas.microsoft.com/office/powerpoint/2010/main" val="3926438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 outdoor&#10;&#10;Description automatically generated">
            <a:extLst>
              <a:ext uri="{FF2B5EF4-FFF2-40B4-BE49-F238E27FC236}">
                <a16:creationId xmlns:a16="http://schemas.microsoft.com/office/drawing/2014/main" id="{DF0FE1FF-1CF8-5D4D-C129-250AA23CA10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7635" b="7635"/>
          <a:stretch>
            <a:fillRect/>
          </a:stretch>
        </p:blipFill>
        <p:spPr>
          <a:xfrm>
            <a:off x="6800362" y="0"/>
            <a:ext cx="4923289" cy="6257365"/>
          </a:xfrm>
        </p:spPr>
      </p:pic>
      <p:sp>
        <p:nvSpPr>
          <p:cNvPr id="6" name="Text Placeholder 5">
            <a:extLst>
              <a:ext uri="{FF2B5EF4-FFF2-40B4-BE49-F238E27FC236}">
                <a16:creationId xmlns:a16="http://schemas.microsoft.com/office/drawing/2014/main" id="{DB06A5F9-96C8-AD46-7AF9-BF121C8977BE}"/>
              </a:ext>
            </a:extLst>
          </p:cNvPr>
          <p:cNvSpPr>
            <a:spLocks noGrp="1"/>
          </p:cNvSpPr>
          <p:nvPr>
            <p:ph type="body" sz="quarter" idx="18"/>
          </p:nvPr>
        </p:nvSpPr>
        <p:spPr>
          <a:xfrm>
            <a:off x="265410" y="837073"/>
            <a:ext cx="6534952" cy="5787846"/>
          </a:xfrm>
          <a:solidFill>
            <a:schemeClr val="bg1"/>
          </a:solidFill>
        </p:spPr>
        <p:txBody>
          <a:bodyPr anchor="ctr">
            <a:noAutofit/>
          </a:bodyPr>
          <a:lstStyle/>
          <a:p>
            <a:r>
              <a:rPr lang="en-GB" sz="2000" dirty="0"/>
              <a:t>Tools a TCMT can provide to operators to assist them are email updates, reception/phone/email scripts, Q&amp;A sheets, etc. The advent of social media means communication times have shortened. Facebook, Twitter, and others can provide fast, effective safety information to prospective visitors, and give reassurance to visitors who are unsure about planned visits. </a:t>
            </a:r>
          </a:p>
          <a:p>
            <a:endParaRPr lang="en-GB" sz="2000" dirty="0"/>
          </a:p>
          <a:p>
            <a:r>
              <a:rPr lang="en-GB" sz="2000" dirty="0"/>
              <a:t>Other ways to inform visitors about the crisis include: </a:t>
            </a:r>
          </a:p>
          <a:p>
            <a:endParaRPr lang="en-GB" sz="2000" dirty="0"/>
          </a:p>
          <a:p>
            <a:pPr marL="285750" indent="-285750">
              <a:buFont typeface="Wingdings" panose="05000000000000000000" pitchFamily="2" charset="2"/>
              <a:buChar char="v"/>
            </a:pPr>
            <a:r>
              <a:rPr lang="en-GB" sz="2000" b="1" dirty="0">
                <a:solidFill>
                  <a:srgbClr val="F27954"/>
                </a:solidFill>
              </a:rPr>
              <a:t>Visitor websites </a:t>
            </a:r>
            <a:r>
              <a:rPr lang="en-GB" sz="2000" dirty="0"/>
              <a:t>(local, regional, state, and national) </a:t>
            </a:r>
          </a:p>
          <a:p>
            <a:pPr marL="285750" indent="-285750">
              <a:buFont typeface="Wingdings" panose="05000000000000000000" pitchFamily="2" charset="2"/>
              <a:buChar char="v"/>
            </a:pPr>
            <a:r>
              <a:rPr lang="en-GB" sz="2000" b="1" dirty="0">
                <a:solidFill>
                  <a:srgbClr val="F27954"/>
                </a:solidFill>
              </a:rPr>
              <a:t>Visitor information </a:t>
            </a:r>
            <a:r>
              <a:rPr lang="en-GB" sz="2000" b="1" dirty="0" err="1">
                <a:solidFill>
                  <a:srgbClr val="F27954"/>
                </a:solidFill>
              </a:rPr>
              <a:t>centers</a:t>
            </a:r>
            <a:r>
              <a:rPr lang="en-GB" sz="2000" b="1" dirty="0">
                <a:solidFill>
                  <a:srgbClr val="F27954"/>
                </a:solidFill>
              </a:rPr>
              <a:t> </a:t>
            </a:r>
            <a:r>
              <a:rPr lang="en-GB" sz="2000" dirty="0"/>
              <a:t>(in the region and adjacent regions) </a:t>
            </a:r>
          </a:p>
          <a:p>
            <a:pPr marL="285750" indent="-285750">
              <a:buFont typeface="Wingdings" panose="05000000000000000000" pitchFamily="2" charset="2"/>
              <a:buChar char="v"/>
            </a:pPr>
            <a:r>
              <a:rPr lang="en-GB" sz="2000" b="1" dirty="0">
                <a:solidFill>
                  <a:srgbClr val="F27954"/>
                </a:solidFill>
              </a:rPr>
              <a:t>Local visitor radio </a:t>
            </a:r>
          </a:p>
          <a:p>
            <a:pPr marL="285750" indent="-285750">
              <a:buFont typeface="Wingdings" panose="05000000000000000000" pitchFamily="2" charset="2"/>
              <a:buChar char="v"/>
            </a:pPr>
            <a:r>
              <a:rPr lang="en-GB" sz="2000" b="1" dirty="0">
                <a:solidFill>
                  <a:srgbClr val="F27954"/>
                </a:solidFill>
              </a:rPr>
              <a:t>Stop regular marketing. </a:t>
            </a:r>
            <a:r>
              <a:rPr lang="en-GB" sz="2000" dirty="0"/>
              <a:t>The TCMG also needs to either revise or suspend any current marketing programs for the region immediately after a crisis until an appropriate recovery strategy has been determined. </a:t>
            </a:r>
            <a:r>
              <a:rPr lang="en-GB" sz="2000" dirty="0">
                <a:hlinkClick r:id="rId3"/>
              </a:rPr>
              <a:t>(Source</a:t>
            </a:r>
            <a:r>
              <a:rPr lang="en-GB" sz="2000" dirty="0"/>
              <a:t>)</a:t>
            </a:r>
            <a:endParaRPr lang="en-IE" sz="2000" dirty="0"/>
          </a:p>
        </p:txBody>
      </p:sp>
      <p:sp>
        <p:nvSpPr>
          <p:cNvPr id="4" name="Text Placeholder 4">
            <a:extLst>
              <a:ext uri="{FF2B5EF4-FFF2-40B4-BE49-F238E27FC236}">
                <a16:creationId xmlns:a16="http://schemas.microsoft.com/office/drawing/2014/main" id="{3C5726C0-9FD2-1FD1-AEB8-6EA0620FE941}"/>
              </a:ext>
            </a:extLst>
          </p:cNvPr>
          <p:cNvSpPr>
            <a:spLocks noGrp="1"/>
          </p:cNvSpPr>
          <p:nvPr>
            <p:ph type="body" sz="quarter" idx="16"/>
          </p:nvPr>
        </p:nvSpPr>
        <p:spPr>
          <a:xfrm>
            <a:off x="468349" y="0"/>
            <a:ext cx="5294024" cy="950259"/>
          </a:xfrm>
        </p:spPr>
        <p:txBody>
          <a:bodyPr anchor="ctr">
            <a:normAutofit fontScale="77500" lnSpcReduction="20000"/>
          </a:bodyPr>
          <a:lstStyle/>
          <a:p>
            <a:pPr algn="ctr">
              <a:lnSpc>
                <a:spcPct val="120000"/>
              </a:lnSpc>
              <a:spcBef>
                <a:spcPts val="0"/>
              </a:spcBef>
            </a:pPr>
            <a:r>
              <a:rPr lang="en-IE" dirty="0">
                <a:solidFill>
                  <a:srgbClr val="F27954"/>
                </a:solidFill>
              </a:rPr>
              <a:t>Ways to Inform Visitors About The Crisis Status in the Region</a:t>
            </a:r>
          </a:p>
        </p:txBody>
      </p:sp>
    </p:spTree>
    <p:extLst>
      <p:ext uri="{BB962C8B-B14F-4D97-AF65-F5344CB8AC3E}">
        <p14:creationId xmlns:p14="http://schemas.microsoft.com/office/powerpoint/2010/main" val="97788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nature, mountain, spring&#10;&#10;Description automatically generated">
            <a:extLst>
              <a:ext uri="{FF2B5EF4-FFF2-40B4-BE49-F238E27FC236}">
                <a16:creationId xmlns:a16="http://schemas.microsoft.com/office/drawing/2014/main" id="{9E072FF1-E767-BC42-60CC-F8391185275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7527" r="17527"/>
          <a:stretch>
            <a:fillRect/>
          </a:stretch>
        </p:blipFill>
        <p:spPr>
          <a:xfrm>
            <a:off x="6392300" y="228600"/>
            <a:ext cx="5799700" cy="5677438"/>
          </a:xfrm>
        </p:spPr>
      </p:pic>
      <p:sp>
        <p:nvSpPr>
          <p:cNvPr id="8" name="Text Placeholder 7">
            <a:extLst>
              <a:ext uri="{FF2B5EF4-FFF2-40B4-BE49-F238E27FC236}">
                <a16:creationId xmlns:a16="http://schemas.microsoft.com/office/drawing/2014/main" id="{ABDC2E9F-8D54-CC47-4E8F-54A31029293A}"/>
              </a:ext>
            </a:extLst>
          </p:cNvPr>
          <p:cNvSpPr>
            <a:spLocks noGrp="1"/>
          </p:cNvSpPr>
          <p:nvPr>
            <p:ph type="body" sz="quarter" idx="18"/>
          </p:nvPr>
        </p:nvSpPr>
        <p:spPr>
          <a:xfrm>
            <a:off x="514995" y="1014025"/>
            <a:ext cx="5504160" cy="5911221"/>
          </a:xfrm>
        </p:spPr>
        <p:txBody>
          <a:bodyPr>
            <a:noAutofit/>
          </a:bodyPr>
          <a:lstStyle/>
          <a:p>
            <a:r>
              <a:rPr lang="en-GB" sz="2000" i="1" dirty="0"/>
              <a:t>T</a:t>
            </a:r>
            <a:r>
              <a:rPr lang="en-GB" sz="2000" b="0" i="1" dirty="0">
                <a:effectLst/>
              </a:rPr>
              <a:t>he Iceland DMO (Destination Marketing Organization) provides prospective tourists with general travel-related information, and links to government notifications and also has an official website for Iceland and COVID-19. It has also established its social media presence on Facebook, Instagram, Twitter, YouTube, and Pinterest. </a:t>
            </a:r>
          </a:p>
          <a:p>
            <a:endParaRPr lang="en-GB" sz="2000" i="1" dirty="0"/>
          </a:p>
          <a:p>
            <a:r>
              <a:rPr lang="en-GB" sz="2000" b="0" i="1" dirty="0">
                <a:effectLst/>
              </a:rPr>
              <a:t>We propose to evaluate the brand communication strategy of Iceland tourism using the PESO (Paid, Earned, Owned, and Shared) framework. This evaluation will yield insights into platforms and types of media employed by the DMO with the intention of addressing the concerns of tourists. The strategies implemented by Iceland may be adopted by other destination DMOs to restart their tourism industry.</a:t>
            </a:r>
            <a:endParaRPr lang="en-IE" sz="2000" i="1" dirty="0"/>
          </a:p>
        </p:txBody>
      </p:sp>
      <p:sp>
        <p:nvSpPr>
          <p:cNvPr id="7" name="Text Placeholder 6">
            <a:extLst>
              <a:ext uri="{FF2B5EF4-FFF2-40B4-BE49-F238E27FC236}">
                <a16:creationId xmlns:a16="http://schemas.microsoft.com/office/drawing/2014/main" id="{7336EBCD-3049-46F7-B9C2-0C79281986B9}"/>
              </a:ext>
            </a:extLst>
          </p:cNvPr>
          <p:cNvSpPr>
            <a:spLocks noGrp="1"/>
          </p:cNvSpPr>
          <p:nvPr>
            <p:ph type="body" sz="quarter" idx="16"/>
          </p:nvPr>
        </p:nvSpPr>
        <p:spPr>
          <a:xfrm>
            <a:off x="323850" y="124835"/>
            <a:ext cx="5886450" cy="582221"/>
          </a:xfrm>
        </p:spPr>
        <p:txBody>
          <a:bodyPr>
            <a:noAutofit/>
          </a:bodyPr>
          <a:lstStyle/>
          <a:p>
            <a:pPr algn="ctr"/>
            <a:r>
              <a:rPr lang="en-IE" sz="2400" b="0" dirty="0"/>
              <a:t>How Iceland Communicates to Prospective Tourists During Covid</a:t>
            </a:r>
          </a:p>
        </p:txBody>
      </p:sp>
      <p:pic>
        <p:nvPicPr>
          <p:cNvPr id="9" name="Graphic 8" descr="Document with solid fill">
            <a:hlinkClick r:id="rId3"/>
            <a:extLst>
              <a:ext uri="{FF2B5EF4-FFF2-40B4-BE49-F238E27FC236}">
                <a16:creationId xmlns:a16="http://schemas.microsoft.com/office/drawing/2014/main" id="{BAC5C8E4-299D-D8ED-3EFB-BBE2336447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0300" y="5937501"/>
            <a:ext cx="1028700" cy="1009650"/>
          </a:xfrm>
          <a:prstGeom prst="rect">
            <a:avLst/>
          </a:prstGeom>
        </p:spPr>
      </p:pic>
      <p:sp>
        <p:nvSpPr>
          <p:cNvPr id="10" name="TextBox 9">
            <a:extLst>
              <a:ext uri="{FF2B5EF4-FFF2-40B4-BE49-F238E27FC236}">
                <a16:creationId xmlns:a16="http://schemas.microsoft.com/office/drawing/2014/main" id="{BB20A8CC-5B92-6D39-11F7-2B5A4EC1F27F}"/>
              </a:ext>
            </a:extLst>
          </p:cNvPr>
          <p:cNvSpPr txBox="1"/>
          <p:nvPr/>
        </p:nvSpPr>
        <p:spPr>
          <a:xfrm>
            <a:off x="7030010" y="6488668"/>
            <a:ext cx="5161990" cy="369332"/>
          </a:xfrm>
          <a:prstGeom prst="rect">
            <a:avLst/>
          </a:prstGeom>
          <a:solidFill>
            <a:schemeClr val="accent2"/>
          </a:solidFill>
        </p:spPr>
        <p:txBody>
          <a:bodyPr wrap="square" rtlCol="0">
            <a:spAutoFit/>
          </a:bodyPr>
          <a:lstStyle/>
          <a:p>
            <a:r>
              <a:rPr lang="en-IE" dirty="0">
                <a:solidFill>
                  <a:schemeClr val="bg1"/>
                </a:solidFill>
                <a:hlinkClick r:id="rId6"/>
              </a:rPr>
              <a:t>Article</a:t>
            </a:r>
            <a:r>
              <a:rPr lang="en-IE" dirty="0">
                <a:solidFill>
                  <a:schemeClr val="bg1"/>
                </a:solidFill>
              </a:rPr>
              <a:t> </a:t>
            </a:r>
          </a:p>
        </p:txBody>
      </p:sp>
      <p:sp>
        <p:nvSpPr>
          <p:cNvPr id="11" name="TextBox 10">
            <a:hlinkClick r:id="rId7"/>
            <a:extLst>
              <a:ext uri="{FF2B5EF4-FFF2-40B4-BE49-F238E27FC236}">
                <a16:creationId xmlns:a16="http://schemas.microsoft.com/office/drawing/2014/main" id="{C1E5810C-EDA0-48A1-FBFD-E8971C8ECB15}"/>
              </a:ext>
            </a:extLst>
          </p:cNvPr>
          <p:cNvSpPr txBox="1"/>
          <p:nvPr/>
        </p:nvSpPr>
        <p:spPr>
          <a:xfrm>
            <a:off x="6392300" y="0"/>
            <a:ext cx="5799700" cy="1446550"/>
          </a:xfrm>
          <a:prstGeom prst="rect">
            <a:avLst/>
          </a:prstGeom>
          <a:solidFill>
            <a:srgbClr val="7A547C"/>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Research </a:t>
            </a:r>
          </a:p>
          <a:p>
            <a:pPr algn="ctr"/>
            <a:r>
              <a:rPr lang="en-GB" sz="2400" i="0" dirty="0">
                <a:solidFill>
                  <a:schemeClr val="bg1"/>
                </a:solidFill>
                <a:effectLst/>
                <a:hlinkClick r:id="rId6">
                  <a:extLst>
                    <a:ext uri="{A12FA001-AC4F-418D-AE19-62706E023703}">
                      <ahyp:hlinkClr xmlns:ahyp="http://schemas.microsoft.com/office/drawing/2018/hyperlinkcolor" val="tx"/>
                    </a:ext>
                  </a:extLst>
                </a:hlinkClick>
              </a:rPr>
              <a:t>Destination Brand Communication during COVID-19 Pandemic - The Case of Iceland</a:t>
            </a:r>
            <a:r>
              <a:rPr lang="en-GB" sz="2400" i="0" dirty="0">
                <a:solidFill>
                  <a:schemeClr val="bg1"/>
                </a:solidFill>
                <a:effectLst/>
              </a:rPr>
              <a:t>.</a:t>
            </a:r>
          </a:p>
        </p:txBody>
      </p:sp>
    </p:spTree>
    <p:extLst>
      <p:ext uri="{BB962C8B-B14F-4D97-AF65-F5344CB8AC3E}">
        <p14:creationId xmlns:p14="http://schemas.microsoft.com/office/powerpoint/2010/main" val="702955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1D3ED4-43F5-A145-06EF-5C633F9F15F1}"/>
              </a:ext>
            </a:extLst>
          </p:cNvPr>
          <p:cNvSpPr>
            <a:spLocks noGrp="1"/>
          </p:cNvSpPr>
          <p:nvPr>
            <p:ph type="body" sz="quarter" idx="16"/>
          </p:nvPr>
        </p:nvSpPr>
        <p:spPr>
          <a:xfrm>
            <a:off x="6493228" y="1503829"/>
            <a:ext cx="5444772" cy="582221"/>
          </a:xfrm>
        </p:spPr>
        <p:txBody>
          <a:bodyPr/>
          <a:lstStyle/>
          <a:p>
            <a:r>
              <a:rPr lang="en-IE" sz="3200" b="0" dirty="0"/>
              <a:t>2.  14 Effective Crisis Response Marketing Case Study Examples</a:t>
            </a:r>
          </a:p>
        </p:txBody>
      </p:sp>
      <p:pic>
        <p:nvPicPr>
          <p:cNvPr id="10" name="Picture Placeholder 9" descr="A picture containing water, nature, boat, mountain&#10;&#10;Description automatically generated">
            <a:extLst>
              <a:ext uri="{FF2B5EF4-FFF2-40B4-BE49-F238E27FC236}">
                <a16:creationId xmlns:a16="http://schemas.microsoft.com/office/drawing/2014/main" id="{4BEB080B-5FED-EFA9-68E3-B417050DD828}"/>
              </a:ext>
            </a:extLst>
          </p:cNvPr>
          <p:cNvPicPr>
            <a:picLocks noGrp="1" noChangeAspect="1"/>
          </p:cNvPicPr>
          <p:nvPr>
            <p:ph type="pic" sz="quarter" idx="10"/>
          </p:nvPr>
        </p:nvPicPr>
        <p:blipFill>
          <a:blip r:embed="rId2"/>
          <a:srcRect t="6913" b="6913"/>
          <a:stretch>
            <a:fillRect/>
          </a:stretch>
        </p:blipFill>
        <p:spPr/>
      </p:pic>
    </p:spTree>
    <p:extLst>
      <p:ext uri="{BB962C8B-B14F-4D97-AF65-F5344CB8AC3E}">
        <p14:creationId xmlns:p14="http://schemas.microsoft.com/office/powerpoint/2010/main" val="2649099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781420-D8FA-B70E-6B8A-0CACE0C6B147}"/>
              </a:ext>
            </a:extLst>
          </p:cNvPr>
          <p:cNvSpPr/>
          <p:nvPr/>
        </p:nvSpPr>
        <p:spPr>
          <a:xfrm>
            <a:off x="234817" y="0"/>
            <a:ext cx="813821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Placeholder 2" descr="A group of people sitting on the beach&#10;&#10;Description automatically generated with medium confidence">
            <a:extLst>
              <a:ext uri="{FF2B5EF4-FFF2-40B4-BE49-F238E27FC236}">
                <a16:creationId xmlns:a16="http://schemas.microsoft.com/office/drawing/2014/main" id="{1952DE2E-A166-5C3A-DBD8-3088679DF3B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7361" b="17361"/>
          <a:stretch>
            <a:fillRect/>
          </a:stretch>
        </p:blipFill>
        <p:spPr>
          <a:xfrm>
            <a:off x="8396775" y="1600200"/>
            <a:ext cx="3566947" cy="3491753"/>
          </a:xfrm>
        </p:spPr>
      </p:pic>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372837" y="1169634"/>
            <a:ext cx="7749187" cy="6159274"/>
          </a:xfrm>
        </p:spPr>
        <p:txBody>
          <a:bodyPr>
            <a:noAutofit/>
          </a:bodyPr>
          <a:lstStyle/>
          <a:p>
            <a:pPr algn="l"/>
            <a:r>
              <a:rPr lang="en-GB" sz="2000" b="0" i="0" dirty="0">
                <a:effectLst/>
              </a:rPr>
              <a:t>Reports indicate that when a crisis or restriction from travel is lifted, people are eager to get out and explore. Most likely, to </a:t>
            </a:r>
            <a:r>
              <a:rPr lang="en-GB" sz="2000" b="1" i="0" dirty="0">
                <a:effectLst/>
              </a:rPr>
              <a:t>nearby destinations first see local visitors</a:t>
            </a:r>
            <a:r>
              <a:rPr lang="en-GB" sz="2000" b="0" i="0" dirty="0">
                <a:effectLst/>
              </a:rPr>
              <a:t>. While the current crisis is unfolding, many have moved past the initial shock and are taking stock of how to survive and thrive in the future.</a:t>
            </a:r>
          </a:p>
          <a:p>
            <a:pPr algn="l"/>
            <a:endParaRPr lang="en-GB" sz="2000" b="0" i="0" dirty="0">
              <a:effectLst/>
            </a:endParaRPr>
          </a:p>
          <a:p>
            <a:pPr algn="l"/>
            <a:r>
              <a:rPr lang="en-GB" sz="2000" b="0" i="0" dirty="0">
                <a:effectLst/>
              </a:rPr>
              <a:t>One thing we know is that </a:t>
            </a:r>
            <a:r>
              <a:rPr lang="en-GB" sz="2000" b="1" i="0" dirty="0">
                <a:effectLst/>
              </a:rPr>
              <a:t>businesses who continue to market, even during downturns, are in a stronger position</a:t>
            </a:r>
            <a:r>
              <a:rPr lang="en-GB" sz="2000" b="0" i="0" dirty="0">
                <a:effectLst/>
              </a:rPr>
              <a:t> when this turns around. </a:t>
            </a:r>
          </a:p>
          <a:p>
            <a:pPr algn="l"/>
            <a:endParaRPr lang="en-GB" sz="2000" b="0" i="0" dirty="0">
              <a:effectLst/>
            </a:endParaRPr>
          </a:p>
          <a:p>
            <a:pPr algn="l"/>
            <a:r>
              <a:rPr lang="en-GB" sz="2000" b="0" i="0" dirty="0">
                <a:effectLst/>
              </a:rPr>
              <a:t>Clayton Reid, CEO of </a:t>
            </a:r>
            <a:r>
              <a:rPr lang="en-GB" sz="2000" b="0" i="0" u="sng" dirty="0">
                <a:effectLst/>
                <a:hlinkClick r:id="rId3">
                  <a:extLst>
                    <a:ext uri="{A12FA001-AC4F-418D-AE19-62706E023703}">
                      <ahyp:hlinkClr xmlns:ahyp="http://schemas.microsoft.com/office/drawing/2018/hyperlinkcolor" val="tx"/>
                    </a:ext>
                  </a:extLst>
                </a:hlinkClick>
              </a:rPr>
              <a:t>MMGY Global</a:t>
            </a:r>
            <a:r>
              <a:rPr lang="en-GB" sz="2000" b="0" i="0" dirty="0">
                <a:effectLst/>
              </a:rPr>
              <a:t> says, </a:t>
            </a:r>
            <a:r>
              <a:rPr lang="en-GB" sz="2000" b="1" i="1" dirty="0">
                <a:effectLst/>
              </a:rPr>
              <a:t>be ready for shorter lead times. People are already tired of the virtual world and are craving physical connections like restaurant visits and other ways to socialize.</a:t>
            </a:r>
          </a:p>
          <a:p>
            <a:pPr algn="l"/>
            <a:endParaRPr lang="en-GB" sz="2000" b="0" i="0" dirty="0">
              <a:effectLst/>
            </a:endParaRPr>
          </a:p>
          <a:p>
            <a:pPr algn="l"/>
            <a:r>
              <a:rPr lang="en-GB" sz="2000" b="0" i="0" dirty="0">
                <a:effectLst/>
              </a:rPr>
              <a:t>However, in the short term, people are online and they’re </a:t>
            </a:r>
            <a:r>
              <a:rPr lang="en-GB" sz="2000" b="1" i="0" dirty="0">
                <a:effectLst/>
              </a:rPr>
              <a:t>engaging with travel content.</a:t>
            </a:r>
            <a:r>
              <a:rPr lang="en-GB" sz="2000" b="0" i="0" dirty="0">
                <a:effectLst/>
              </a:rPr>
              <a:t> By reallocating marketing spend to digital channels, regions have a tremendous opportunity to come out strong when a crisis turns around. </a:t>
            </a:r>
          </a:p>
          <a:p>
            <a:endParaRPr lang="en-IE" sz="2000"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258557" y="116505"/>
            <a:ext cx="7749187" cy="582221"/>
          </a:xfrm>
        </p:spPr>
        <p:txBody>
          <a:bodyPr>
            <a:noAutofit/>
          </a:bodyPr>
          <a:lstStyle/>
          <a:p>
            <a:pPr algn="ctr"/>
            <a:r>
              <a:rPr lang="en-IE" sz="2400" b="0" dirty="0"/>
              <a:t>The First Place People Go to Is Online to Engage with Travel Content So Be Prepared and Updated</a:t>
            </a:r>
          </a:p>
        </p:txBody>
      </p:sp>
    </p:spTree>
    <p:extLst>
      <p:ext uri="{BB962C8B-B14F-4D97-AF65-F5344CB8AC3E}">
        <p14:creationId xmlns:p14="http://schemas.microsoft.com/office/powerpoint/2010/main" val="4244830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aphical user interface, application&#10;&#10;Description automatically generated">
            <a:extLst>
              <a:ext uri="{FF2B5EF4-FFF2-40B4-BE49-F238E27FC236}">
                <a16:creationId xmlns:a16="http://schemas.microsoft.com/office/drawing/2014/main" id="{52C9FCDA-65E7-16FA-811B-020492C8BB4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5958" r="15958"/>
          <a:stretch>
            <a:fillRect/>
          </a:stretch>
        </p:blipFill>
        <p:spPr/>
      </p:pic>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731142" y="825952"/>
            <a:ext cx="5564883" cy="6159274"/>
          </a:xfrm>
        </p:spPr>
        <p:txBody>
          <a:bodyPr>
            <a:normAutofit lnSpcReduction="10000"/>
          </a:bodyPr>
          <a:lstStyle/>
          <a:p>
            <a:pPr algn="l"/>
            <a:endParaRPr lang="en-GB" sz="2000" dirty="0"/>
          </a:p>
          <a:p>
            <a:pPr algn="l"/>
            <a:r>
              <a:rPr lang="en-GB" sz="2000" b="1" i="0" dirty="0">
                <a:effectLst/>
              </a:rPr>
              <a:t>Crisis-relevant marketing collateral should be developed pre-crisis. </a:t>
            </a:r>
            <a:r>
              <a:rPr lang="en-GB" sz="2000" b="0" i="0" dirty="0">
                <a:effectLst/>
              </a:rPr>
              <a:t>Depending on the level and scale of a regional </a:t>
            </a:r>
            <a:r>
              <a:rPr lang="en-GB" sz="2000" dirty="0"/>
              <a:t>crisis marketing activities and promotional strategies need to change significantly. It is a good idea pre-crisis to have the necessary and relevant crisis management promotional marketing material, messages, and campaigns in place.</a:t>
            </a:r>
          </a:p>
          <a:p>
            <a:pPr algn="l"/>
            <a:endParaRPr lang="en-GB" sz="2000" dirty="0"/>
          </a:p>
          <a:p>
            <a:r>
              <a:rPr lang="en-GB" sz="2000" b="1" i="0" dirty="0">
                <a:effectLst/>
              </a:rPr>
              <a:t>Revisit Website Content and Marketing Assets. </a:t>
            </a:r>
            <a:r>
              <a:rPr lang="en-GB" sz="2000" dirty="0"/>
              <a:t>If a region has slowed down completely a redesign or revamp is another good opportunity. Regions can take the opportunity to get the most out of their content, make it more relevant and effectively perform. During a crisis or downtime regions can clean up, update and edit their marketing libraries </a:t>
            </a:r>
            <a:r>
              <a:rPr lang="en-GB" sz="2000" b="0" i="0" dirty="0">
                <a:effectLst/>
              </a:rPr>
              <a:t>of photos, videos, blog posts, and other content so it’s easy to access. Review what worked and didn’t’ work. Remember that blog, video and infographic content are the highest-performing formats, according to </a:t>
            </a:r>
            <a:r>
              <a:rPr lang="en-GB" sz="2000" b="0" i="0" u="sng" dirty="0">
                <a:effectLst/>
                <a:hlinkClick r:id="rId3">
                  <a:extLst>
                    <a:ext uri="{A12FA001-AC4F-418D-AE19-62706E023703}">
                      <ahyp:hlinkClr xmlns:ahyp="http://schemas.microsoft.com/office/drawing/2018/hyperlinkcolor" val="tx"/>
                    </a:ext>
                  </a:extLst>
                </a:hlinkClick>
              </a:rPr>
              <a:t>Life Marketing.</a:t>
            </a:r>
            <a:endParaRPr lang="en-GB" sz="2000" b="0" i="0" dirty="0">
              <a:effectLst/>
            </a:endParaRPr>
          </a:p>
          <a:p>
            <a:endParaRPr lang="en-IE" sz="2000"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234817" y="228600"/>
            <a:ext cx="6157483" cy="582221"/>
          </a:xfrm>
        </p:spPr>
        <p:txBody>
          <a:bodyPr>
            <a:noAutofit/>
          </a:bodyPr>
          <a:lstStyle/>
          <a:p>
            <a:pPr algn="ctr"/>
            <a:r>
              <a:rPr lang="en-IE" sz="2400" b="0" dirty="0"/>
              <a:t>How to Keep Top of Mind During and After a Crisis</a:t>
            </a:r>
          </a:p>
        </p:txBody>
      </p:sp>
      <p:pic>
        <p:nvPicPr>
          <p:cNvPr id="2" name="Graphic 1" descr="Chevron arrows with solid fill">
            <a:extLst>
              <a:ext uri="{FF2B5EF4-FFF2-40B4-BE49-F238E27FC236}">
                <a16:creationId xmlns:a16="http://schemas.microsoft.com/office/drawing/2014/main" id="{E21605B7-D672-5996-26C6-CDD2A98FE9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667" y="1055185"/>
            <a:ext cx="728077" cy="728077"/>
          </a:xfrm>
          <a:prstGeom prst="rect">
            <a:avLst/>
          </a:prstGeom>
        </p:spPr>
      </p:pic>
      <p:pic>
        <p:nvPicPr>
          <p:cNvPr id="3" name="Graphic 2" descr="Chevron arrows with solid fill">
            <a:extLst>
              <a:ext uri="{FF2B5EF4-FFF2-40B4-BE49-F238E27FC236}">
                <a16:creationId xmlns:a16="http://schemas.microsoft.com/office/drawing/2014/main" id="{0822551E-95E4-2C71-48A3-8567DBE47E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516" y="3253712"/>
            <a:ext cx="728077" cy="728077"/>
          </a:xfrm>
          <a:prstGeom prst="rect">
            <a:avLst/>
          </a:prstGeom>
        </p:spPr>
      </p:pic>
    </p:spTree>
    <p:extLst>
      <p:ext uri="{BB962C8B-B14F-4D97-AF65-F5344CB8AC3E}">
        <p14:creationId xmlns:p14="http://schemas.microsoft.com/office/powerpoint/2010/main" val="1729930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FFA804-933B-ED17-FCC6-FEAAE920D454}"/>
              </a:ext>
            </a:extLst>
          </p:cNvPr>
          <p:cNvSpPr>
            <a:spLocks noGrp="1"/>
          </p:cNvSpPr>
          <p:nvPr>
            <p:ph type="body" sz="quarter" idx="18"/>
          </p:nvPr>
        </p:nvSpPr>
        <p:spPr/>
        <p:txBody>
          <a:bodyPr/>
          <a:lstStyle/>
          <a:p>
            <a:pPr algn="l"/>
            <a:r>
              <a:rPr lang="en-GB" b="0" i="0" dirty="0">
                <a:effectLst/>
              </a:rPr>
              <a:t>The main reason why advertising during a downturn is so critical has to do with “mind-share.” Simply put, staying top of mind with consumers helps a region capitalize on the increase in demand as it rebounds, and advertising helps regions do that. </a:t>
            </a:r>
          </a:p>
          <a:p>
            <a:pPr algn="l"/>
            <a:r>
              <a:rPr lang="en-GB" b="0" i="0" dirty="0">
                <a:effectLst/>
              </a:rPr>
              <a:t>However, regions have to strike the right tone — otherwise, advertising will work against them. To help a region stay top of mind with consumers for when the demand for travel increases again, this section demonstrates using different types of crisis case studies how other regions and tourism destinations realigned their marketing campaign to a crisis campaign.  </a:t>
            </a:r>
            <a:endParaRPr lang="en-IE" dirty="0"/>
          </a:p>
        </p:txBody>
      </p:sp>
    </p:spTree>
    <p:extLst>
      <p:ext uri="{BB962C8B-B14F-4D97-AF65-F5344CB8AC3E}">
        <p14:creationId xmlns:p14="http://schemas.microsoft.com/office/powerpoint/2010/main" val="1933548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indoor, wall, green&#10;&#10;Description automatically generated">
            <a:extLst>
              <a:ext uri="{FF2B5EF4-FFF2-40B4-BE49-F238E27FC236}">
                <a16:creationId xmlns:a16="http://schemas.microsoft.com/office/drawing/2014/main" id="{35FDA2A9-4C46-8BF6-A538-702C88FCC80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5958" r="15958"/>
          <a:stretch>
            <a:fillRect/>
          </a:stretch>
        </p:blipFill>
        <p:spPr/>
      </p:pic>
      <p:sp>
        <p:nvSpPr>
          <p:cNvPr id="8" name="Text Placeholder 7">
            <a:extLst>
              <a:ext uri="{FF2B5EF4-FFF2-40B4-BE49-F238E27FC236}">
                <a16:creationId xmlns:a16="http://schemas.microsoft.com/office/drawing/2014/main" id="{ABDC2E9F-8D54-CC47-4E8F-54A31029293A}"/>
              </a:ext>
            </a:extLst>
          </p:cNvPr>
          <p:cNvSpPr>
            <a:spLocks noGrp="1"/>
          </p:cNvSpPr>
          <p:nvPr>
            <p:ph type="body" sz="quarter" idx="18"/>
          </p:nvPr>
        </p:nvSpPr>
        <p:spPr>
          <a:xfrm>
            <a:off x="591840" y="1035930"/>
            <a:ext cx="5504160" cy="5911221"/>
          </a:xfrm>
        </p:spPr>
        <p:txBody>
          <a:bodyPr>
            <a:noAutofit/>
          </a:bodyPr>
          <a:lstStyle/>
          <a:p>
            <a:r>
              <a:rPr lang="en-GB" sz="1900" dirty="0"/>
              <a:t>In times of crisis, the effectiveness of regional working relationships is often put to the test. The typical reaction is that everyone engages in their own intensive marketing programs featuring temporary discounts or incentives as tactics in the recovery strategy.  This </a:t>
            </a:r>
            <a:r>
              <a:rPr lang="en-GB" sz="1900" dirty="0">
                <a:hlinkClick r:id="rId3">
                  <a:extLst>
                    <a:ext uri="{A12FA001-AC4F-418D-AE19-62706E023703}">
                      <ahyp:hlinkClr xmlns:ahyp="http://schemas.microsoft.com/office/drawing/2018/hyperlinkcolor" val="tx"/>
                    </a:ext>
                  </a:extLst>
                </a:hlinkClick>
              </a:rPr>
              <a:t>article</a:t>
            </a:r>
            <a:r>
              <a:rPr lang="en-GB" sz="1900" dirty="0"/>
              <a:t> demonstrates public–private sector alliances between national tourism authorities and the airline industry band together to market the destination out of a crisis. </a:t>
            </a:r>
          </a:p>
          <a:p>
            <a:endParaRPr lang="en-GB" sz="1900" dirty="0"/>
          </a:p>
          <a:p>
            <a:r>
              <a:rPr lang="en-GB" sz="1900" dirty="0"/>
              <a:t>EgyptAir played a major role in Egypt’s market recovery following the Luxor massacre in 1997. In the United States, Delta Airlines was one of a number of US carriers that encouraged travellers to visit New York City after the September 11 attack, through its offer to supply thousands of free tickets to Americans traveling to New York.</a:t>
            </a:r>
            <a:endParaRPr lang="en-IE" sz="1900" dirty="0"/>
          </a:p>
          <a:p>
            <a:endParaRPr lang="en-IE" sz="1900" dirty="0"/>
          </a:p>
        </p:txBody>
      </p:sp>
      <p:sp>
        <p:nvSpPr>
          <p:cNvPr id="7" name="Text Placeholder 6">
            <a:extLst>
              <a:ext uri="{FF2B5EF4-FFF2-40B4-BE49-F238E27FC236}">
                <a16:creationId xmlns:a16="http://schemas.microsoft.com/office/drawing/2014/main" id="{7336EBCD-3049-46F7-B9C2-0C79281986B9}"/>
              </a:ext>
            </a:extLst>
          </p:cNvPr>
          <p:cNvSpPr>
            <a:spLocks noGrp="1"/>
          </p:cNvSpPr>
          <p:nvPr>
            <p:ph type="body" sz="quarter" idx="16"/>
          </p:nvPr>
        </p:nvSpPr>
        <p:spPr>
          <a:xfrm>
            <a:off x="323850" y="124835"/>
            <a:ext cx="5886450" cy="582221"/>
          </a:xfrm>
        </p:spPr>
        <p:txBody>
          <a:bodyPr>
            <a:noAutofit/>
          </a:bodyPr>
          <a:lstStyle/>
          <a:p>
            <a:pPr algn="ctr"/>
            <a:r>
              <a:rPr lang="en-IE" sz="2400" b="0" dirty="0"/>
              <a:t>Effective Regional Crisis Tourism Marketing (Public Private Sector Alliances)</a:t>
            </a:r>
          </a:p>
        </p:txBody>
      </p:sp>
      <p:pic>
        <p:nvPicPr>
          <p:cNvPr id="9" name="Graphic 8" descr="Document with solid fill">
            <a:hlinkClick r:id="rId4"/>
            <a:extLst>
              <a:ext uri="{FF2B5EF4-FFF2-40B4-BE49-F238E27FC236}">
                <a16:creationId xmlns:a16="http://schemas.microsoft.com/office/drawing/2014/main" id="{BAC5C8E4-299D-D8ED-3EFB-BBE2336447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10300" y="5937501"/>
            <a:ext cx="1028700" cy="1009650"/>
          </a:xfrm>
          <a:prstGeom prst="rect">
            <a:avLst/>
          </a:prstGeom>
        </p:spPr>
      </p:pic>
      <p:sp>
        <p:nvSpPr>
          <p:cNvPr id="10" name="TextBox 9">
            <a:extLst>
              <a:ext uri="{FF2B5EF4-FFF2-40B4-BE49-F238E27FC236}">
                <a16:creationId xmlns:a16="http://schemas.microsoft.com/office/drawing/2014/main" id="{BB20A8CC-5B92-6D39-11F7-2B5A4EC1F27F}"/>
              </a:ext>
            </a:extLst>
          </p:cNvPr>
          <p:cNvSpPr txBox="1"/>
          <p:nvPr/>
        </p:nvSpPr>
        <p:spPr>
          <a:xfrm>
            <a:off x="7030010" y="6488668"/>
            <a:ext cx="5161990" cy="369332"/>
          </a:xfrm>
          <a:prstGeom prst="rect">
            <a:avLst/>
          </a:prstGeom>
          <a:solidFill>
            <a:schemeClr val="accent2"/>
          </a:solidFill>
        </p:spPr>
        <p:txBody>
          <a:bodyPr wrap="square" rtlCol="0">
            <a:spAutoFit/>
          </a:bodyPr>
          <a:lstStyle/>
          <a:p>
            <a:r>
              <a:rPr lang="en-IE" dirty="0">
                <a:solidFill>
                  <a:schemeClr val="bg1"/>
                </a:solidFill>
                <a:hlinkClick r:id="rId3">
                  <a:extLst>
                    <a:ext uri="{A12FA001-AC4F-418D-AE19-62706E023703}">
                      <ahyp:hlinkClr xmlns:ahyp="http://schemas.microsoft.com/office/drawing/2018/hyperlinkcolor" val="tx"/>
                    </a:ext>
                  </a:extLst>
                </a:hlinkClick>
              </a:rPr>
              <a:t>Restoring Tourism Destinations in Crisis</a:t>
            </a:r>
            <a:endParaRPr lang="en-IE" dirty="0">
              <a:solidFill>
                <a:schemeClr val="bg1"/>
              </a:solidFill>
            </a:endParaRPr>
          </a:p>
        </p:txBody>
      </p:sp>
      <p:sp>
        <p:nvSpPr>
          <p:cNvPr id="11" name="TextBox 10">
            <a:hlinkClick r:id="rId7"/>
            <a:extLst>
              <a:ext uri="{FF2B5EF4-FFF2-40B4-BE49-F238E27FC236}">
                <a16:creationId xmlns:a16="http://schemas.microsoft.com/office/drawing/2014/main" id="{C1E5810C-EDA0-48A1-FBFD-E8971C8ECB15}"/>
              </a:ext>
            </a:extLst>
          </p:cNvPr>
          <p:cNvSpPr txBox="1"/>
          <p:nvPr/>
        </p:nvSpPr>
        <p:spPr>
          <a:xfrm>
            <a:off x="6392300" y="0"/>
            <a:ext cx="5799700" cy="1446550"/>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400" dirty="0">
                <a:solidFill>
                  <a:schemeClr val="bg1"/>
                </a:solidFill>
              </a:rPr>
              <a:t>Airline Carriers Can Help to Market the Destination out of a Crisis</a:t>
            </a:r>
            <a:endParaRPr lang="en-IE" dirty="0">
              <a:solidFill>
                <a:schemeClr val="bg1"/>
              </a:solidFill>
            </a:endParaRPr>
          </a:p>
        </p:txBody>
      </p:sp>
    </p:spTree>
    <p:extLst>
      <p:ext uri="{BB962C8B-B14F-4D97-AF65-F5344CB8AC3E}">
        <p14:creationId xmlns:p14="http://schemas.microsoft.com/office/powerpoint/2010/main" val="684997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533885"/>
            <a:ext cx="6568514" cy="582221"/>
          </a:xfrm>
        </p:spPr>
        <p:txBody>
          <a:bodyPr>
            <a:normAutofit lnSpcReduction="10000"/>
          </a:bodyPr>
          <a:lstStyle/>
          <a:p>
            <a:r>
              <a:rPr lang="en-IE" b="1" i="0" dirty="0">
                <a:effectLst/>
              </a:rPr>
              <a:t>The KLM Bonding Buffet</a:t>
            </a:r>
            <a:endParaRPr lang="en-IE" dirty="0"/>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273331" y="2554044"/>
            <a:ext cx="6044639" cy="3618585"/>
          </a:xfrm>
        </p:spPr>
        <p:txBody>
          <a:bodyPr>
            <a:normAutofit/>
          </a:bodyPr>
          <a:lstStyle/>
          <a:p>
            <a:pPr algn="l" fontAlgn="base"/>
            <a:r>
              <a:rPr lang="en-GB" b="1" i="0" dirty="0">
                <a:solidFill>
                  <a:srgbClr val="086D6E"/>
                </a:solidFill>
                <a:effectLst/>
              </a:rPr>
              <a:t>Cool Tourism Marketing Campaign Concept</a:t>
            </a:r>
            <a:r>
              <a:rPr lang="en-GB" b="0" i="0" dirty="0">
                <a:solidFill>
                  <a:srgbClr val="086D6E"/>
                </a:solidFill>
                <a:effectLst/>
              </a:rPr>
              <a:t> </a:t>
            </a:r>
            <a:r>
              <a:rPr lang="en-GB" b="0" i="0" dirty="0">
                <a:solidFill>
                  <a:srgbClr val="58595B"/>
                </a:solidFill>
                <a:effectLst/>
              </a:rPr>
              <a:t>Get 20 strangers to share a Christmas dinner buffet together in an airport.  The catch?  The buffet descends from the ceiling (in its futuristic Star Trek way) in stages, each time a new person fills a seat.  And once all 20 seats are filled, the table laden with food locks in place.  </a:t>
            </a:r>
            <a:r>
              <a:rPr lang="en-GB" b="1" i="0" dirty="0">
                <a:solidFill>
                  <a:srgbClr val="086D6E"/>
                </a:solidFill>
                <a:effectLst/>
                <a:hlinkClick r:id="rId2">
                  <a:extLst>
                    <a:ext uri="{A12FA001-AC4F-418D-AE19-62706E023703}">
                      <ahyp:hlinkClr xmlns:ahyp="http://schemas.microsoft.com/office/drawing/2018/hyperlinkcolor" val="tx"/>
                    </a:ext>
                  </a:extLst>
                </a:hlinkClick>
              </a:rPr>
              <a:t>KLM Airlines</a:t>
            </a:r>
            <a:r>
              <a:rPr lang="en-GB" b="0" i="0" dirty="0">
                <a:solidFill>
                  <a:srgbClr val="086D6E"/>
                </a:solidFill>
                <a:effectLst/>
              </a:rPr>
              <a:t> </a:t>
            </a:r>
            <a:r>
              <a:rPr lang="en-GB" b="0" i="0" dirty="0">
                <a:solidFill>
                  <a:srgbClr val="58595B"/>
                </a:solidFill>
                <a:effectLst/>
              </a:rPr>
              <a:t>really knocked it out of the park on this one.</a:t>
            </a:r>
          </a:p>
          <a:p>
            <a:endParaRPr lang="en-IE" dirty="0"/>
          </a:p>
        </p:txBody>
      </p:sp>
      <p:sp>
        <p:nvSpPr>
          <p:cNvPr id="7" name="TextBox 6">
            <a:extLst>
              <a:ext uri="{FF2B5EF4-FFF2-40B4-BE49-F238E27FC236}">
                <a16:creationId xmlns:a16="http://schemas.microsoft.com/office/drawing/2014/main" id="{C951996B-ADE1-5053-6DED-7E95EDEB166A}"/>
              </a:ext>
            </a:extLst>
          </p:cNvPr>
          <p:cNvSpPr txBox="1"/>
          <p:nvPr/>
        </p:nvSpPr>
        <p:spPr>
          <a:xfrm>
            <a:off x="8896350" y="6162674"/>
            <a:ext cx="1352550" cy="461665"/>
          </a:xfrm>
          <a:prstGeom prst="rect">
            <a:avLst/>
          </a:prstGeom>
          <a:noFill/>
        </p:spPr>
        <p:txBody>
          <a:bodyPr wrap="square" rtlCol="0">
            <a:spAutoFit/>
          </a:bodyPr>
          <a:lstStyle/>
          <a:p>
            <a:r>
              <a:rPr lang="en-IE" sz="2400" dirty="0">
                <a:solidFill>
                  <a:srgbClr val="086D6E"/>
                </a:solidFill>
                <a:hlinkClick r:id="rId3">
                  <a:extLst>
                    <a:ext uri="{A12FA001-AC4F-418D-AE19-62706E023703}">
                      <ahyp:hlinkClr xmlns:ahyp="http://schemas.microsoft.com/office/drawing/2018/hyperlinkcolor" val="tx"/>
                    </a:ext>
                  </a:extLst>
                </a:hlinkClick>
              </a:rPr>
              <a:t>Source</a:t>
            </a:r>
            <a:endParaRPr lang="en-IE" sz="2400" dirty="0">
              <a:solidFill>
                <a:srgbClr val="086D6E"/>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4">
                  <a:extLst>
                    <a:ext uri="{A12FA001-AC4F-418D-AE19-62706E023703}">
                      <ahyp:hlinkClr xmlns:ahyp="http://schemas.microsoft.com/office/drawing/2018/hyperlinkcolor" val="tx"/>
                    </a:ext>
                  </a:extLst>
                </a:hlinkClick>
              </a:rPr>
              <a:t>https://youtu.be/g5IAy-QnsZM</a:t>
            </a:r>
            <a:r>
              <a:rPr lang="en-IE" dirty="0">
                <a:solidFill>
                  <a:srgbClr val="086D6E"/>
                </a:solidFill>
              </a:rPr>
              <a:t> </a:t>
            </a:r>
          </a:p>
        </p:txBody>
      </p:sp>
      <p:pic>
        <p:nvPicPr>
          <p:cNvPr id="8" name="Picture 7">
            <a:hlinkClick r:id="rId4"/>
            <a:extLst>
              <a:ext uri="{FF2B5EF4-FFF2-40B4-BE49-F238E27FC236}">
                <a16:creationId xmlns:a16="http://schemas.microsoft.com/office/drawing/2014/main" id="{8D049880-31B1-02E3-5800-82C81E99F5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1987" y="1894890"/>
            <a:ext cx="5087938" cy="2848559"/>
          </a:xfrm>
          <a:prstGeom prst="rect">
            <a:avLst/>
          </a:prstGeom>
        </p:spPr>
      </p:pic>
      <p:sp>
        <p:nvSpPr>
          <p:cNvPr id="2" name="TextBox 1">
            <a:hlinkClick r:id="rId6"/>
            <a:extLst>
              <a:ext uri="{FF2B5EF4-FFF2-40B4-BE49-F238E27FC236}">
                <a16:creationId xmlns:a16="http://schemas.microsoft.com/office/drawing/2014/main" id="{5A5048F4-95FF-7444-EDD1-D1C9EF498569}"/>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1264944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8" cy="6707528"/>
            <a:chOff x="1822329" y="95015"/>
            <a:chExt cx="6297495"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5" cy="1706278"/>
              <a:chOff x="1822329" y="95015"/>
              <a:chExt cx="6297495"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7" cy="1706278"/>
                <a:chOff x="3933496" y="95015"/>
                <a:chExt cx="2075527"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0" cy="1706278"/>
                <a:chOff x="6044114" y="95015"/>
                <a:chExt cx="2075710"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3"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5" cy="1706209"/>
              <a:chOff x="1822329" y="1806595"/>
              <a:chExt cx="6297495"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7" cy="1706209"/>
                <a:chOff x="3933496" y="1806595"/>
                <a:chExt cx="2075527"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0" cy="1706209"/>
                <a:chOff x="6044114" y="1806595"/>
                <a:chExt cx="2075710"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3" y="1806595"/>
                  <a:ext cx="1895391" cy="1508018"/>
                  <a:chOff x="6224433"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3" y="2008283"/>
                    <a:ext cx="1895391" cy="1306330"/>
                    <a:chOff x="6224433"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3"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5" cy="1706163"/>
              <a:chOff x="1822329" y="3518152"/>
              <a:chExt cx="6297495" cy="1706163"/>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3"/>
                <a:chOff x="1822329" y="3518152"/>
                <a:chExt cx="2075870" cy="1706163"/>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7" cy="1706163"/>
                <a:chOff x="3933496" y="3518152"/>
                <a:chExt cx="2075527" cy="1706163"/>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0" cy="1706163"/>
                <a:chOff x="6044114" y="3518152"/>
                <a:chExt cx="2075710" cy="1706163"/>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3" y="3518152"/>
                  <a:ext cx="1895391" cy="1508018"/>
                  <a:chOff x="6224433"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3" y="3719840"/>
                    <a:ext cx="1895391" cy="1306330"/>
                    <a:chOff x="6224433"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3"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499821" y="837810"/>
            <a:ext cx="2368530" cy="1200329"/>
          </a:xfrm>
          <a:prstGeom prst="rect">
            <a:avLst/>
          </a:prstGeom>
          <a:noFill/>
        </p:spPr>
        <p:txBody>
          <a:bodyPr wrap="square" rtlCol="0">
            <a:spAutoFit/>
          </a:bodyPr>
          <a:lstStyle/>
          <a:p>
            <a:pPr algn="ctr"/>
            <a:r>
              <a:rPr lang="en-IE" kern="1200" dirty="0">
                <a:solidFill>
                  <a:srgbClr val="79527B"/>
                </a:solidFill>
                <a:latin typeface="+mn-lt"/>
                <a:ea typeface="+mn-ea"/>
                <a:cs typeface="+mn-cs"/>
              </a:rPr>
              <a:t>Conduct a Regional Crisis Vulnerability  SWOT Analysis and Destination Audit </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200329"/>
          </a:xfrm>
          <a:prstGeom prst="rect">
            <a:avLst/>
          </a:prstGeom>
          <a:noFill/>
        </p:spPr>
        <p:txBody>
          <a:bodyPr wrap="square" rtlCol="0">
            <a:spAutoFit/>
          </a:bodyPr>
          <a:lstStyle/>
          <a:p>
            <a:r>
              <a:rPr lang="en-IE" sz="3200" b="1" kern="1200" dirty="0">
                <a:solidFill>
                  <a:srgbClr val="79527B"/>
                </a:solidFill>
                <a:latin typeface="+mn-lt"/>
                <a:ea typeface="+mn-ea"/>
                <a:cs typeface="+mn-cs"/>
              </a:rPr>
              <a:t>Phase 1</a:t>
            </a:r>
            <a:r>
              <a:rPr lang="en-IE" sz="2400" b="1" kern="1200" dirty="0">
                <a:solidFill>
                  <a:srgbClr val="79527B"/>
                </a:solidFill>
                <a:latin typeface="+mn-lt"/>
                <a:ea typeface="+mn-ea"/>
                <a:cs typeface="+mn-cs"/>
              </a:rPr>
              <a:t> </a:t>
            </a:r>
            <a:r>
              <a:rPr lang="en-IE" sz="2000" kern="1200" dirty="0">
                <a:solidFill>
                  <a:srgbClr val="79527B"/>
                </a:solidFill>
                <a:latin typeface="+mn-lt"/>
                <a:ea typeface="+mn-ea"/>
                <a:cs typeface="+mn-cs"/>
              </a:rPr>
              <a:t>Preparation &amp; Mitigation</a:t>
            </a:r>
            <a:endParaRPr lang="en-I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a:solidFill>
                  <a:srgbClr val="F27954"/>
                </a:solidFill>
                <a:latin typeface="+mn-lt"/>
                <a:ea typeface="+mn-ea"/>
                <a:cs typeface="+mn-cs"/>
              </a:rPr>
              <a:t>Planning, </a:t>
            </a:r>
          </a:p>
          <a:p>
            <a:r>
              <a:rPr lang="en-IE" sz="2000" kern="1200" dirty="0">
                <a:solidFill>
                  <a:srgbClr val="F27954"/>
                </a:solidFill>
                <a:latin typeface="+mn-lt"/>
                <a:ea typeface="+mn-ea"/>
                <a:cs typeface="+mn-cs"/>
              </a:rPr>
              <a:t>&amp; Response</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839123"/>
            <a:ext cx="1618749" cy="1508105"/>
          </a:xfrm>
          <a:prstGeom prst="rect">
            <a:avLst/>
          </a:prstGeom>
          <a:solidFill>
            <a:schemeClr val="bg1"/>
          </a:solidFill>
        </p:spPr>
        <p:txBody>
          <a:bodyPr wrap="square" rtlCol="0">
            <a:spAutoFit/>
          </a:bodyPr>
          <a:lstStyle/>
          <a:p>
            <a:r>
              <a:rPr lang="en-IE" sz="3200" b="1" kern="1200" dirty="0">
                <a:solidFill>
                  <a:srgbClr val="44BAA9"/>
                </a:solidFill>
                <a:latin typeface="+mn-lt"/>
                <a:ea typeface="+mn-ea"/>
                <a:cs typeface="+mn-cs"/>
              </a:rPr>
              <a:t>Phase 3</a:t>
            </a:r>
          </a:p>
          <a:p>
            <a:r>
              <a:rPr lang="en-IE" sz="2000" kern="1200" dirty="0">
                <a:solidFill>
                  <a:srgbClr val="44BAA9"/>
                </a:solidFill>
                <a:latin typeface="+mn-lt"/>
                <a:ea typeface="+mn-ea"/>
                <a:cs typeface="+mn-cs"/>
              </a:rPr>
              <a:t>Recovery, Rebuild, Resilience</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606580" y="821497"/>
            <a:ext cx="2238831" cy="1200329"/>
          </a:xfrm>
          <a:prstGeom prst="rect">
            <a:avLst/>
          </a:prstGeom>
          <a:noFill/>
        </p:spPr>
        <p:txBody>
          <a:bodyPr wrap="square" rtlCol="0">
            <a:spAutoFit/>
          </a:bodyPr>
          <a:lstStyle/>
          <a:p>
            <a:pPr algn="ctr"/>
            <a:r>
              <a:rPr lang="en-IE" dirty="0">
                <a:solidFill>
                  <a:srgbClr val="79527B"/>
                </a:solidFill>
              </a:rPr>
              <a:t>Set Up a Regional Public Private Partnership &amp; Crisis Management Team</a:t>
            </a:r>
          </a:p>
        </p:txBody>
      </p:sp>
      <p:sp>
        <p:nvSpPr>
          <p:cNvPr id="25" name="TextBox 24">
            <a:extLst>
              <a:ext uri="{FF2B5EF4-FFF2-40B4-BE49-F238E27FC236}">
                <a16:creationId xmlns:a16="http://schemas.microsoft.com/office/drawing/2014/main" id="{CE502EDD-988E-1B8E-D6B0-D0F35BBA060C}"/>
              </a:ext>
            </a:extLst>
          </p:cNvPr>
          <p:cNvSpPr txBox="1"/>
          <p:nvPr/>
        </p:nvSpPr>
        <p:spPr>
          <a:xfrm>
            <a:off x="2757709" y="3008200"/>
            <a:ext cx="2238124" cy="1200329"/>
          </a:xfrm>
          <a:prstGeom prst="rect">
            <a:avLst/>
          </a:prstGeom>
          <a:noFill/>
        </p:spPr>
        <p:txBody>
          <a:bodyPr wrap="square" rtlCol="0">
            <a:spAutoFit/>
          </a:bodyPr>
          <a:lstStyle/>
          <a:p>
            <a:pPr algn="ctr"/>
            <a:r>
              <a:rPr lang="en-IE" dirty="0">
                <a:solidFill>
                  <a:srgbClr val="F37C57"/>
                </a:solidFill>
              </a:rPr>
              <a:t>Develop a Regional Crisis Management Strategy </a:t>
            </a:r>
            <a:r>
              <a:rPr lang="en-IE" i="1" dirty="0">
                <a:solidFill>
                  <a:srgbClr val="F37C57"/>
                </a:solidFill>
              </a:rPr>
              <a:t>(Long Term Mitigation Planning)</a:t>
            </a:r>
          </a:p>
        </p:txBody>
      </p:sp>
      <p:sp>
        <p:nvSpPr>
          <p:cNvPr id="27" name="TextBox 26">
            <a:extLst>
              <a:ext uri="{FF2B5EF4-FFF2-40B4-BE49-F238E27FC236}">
                <a16:creationId xmlns:a16="http://schemas.microsoft.com/office/drawing/2014/main" id="{81623343-A1BD-B957-16FF-32FA43BBD2C9}"/>
              </a:ext>
            </a:extLst>
          </p:cNvPr>
          <p:cNvSpPr txBox="1"/>
          <p:nvPr/>
        </p:nvSpPr>
        <p:spPr>
          <a:xfrm>
            <a:off x="8509929" y="2985988"/>
            <a:ext cx="2307211" cy="1200329"/>
          </a:xfrm>
          <a:prstGeom prst="rect">
            <a:avLst/>
          </a:prstGeom>
          <a:noFill/>
        </p:spPr>
        <p:txBody>
          <a:bodyPr wrap="square" rtlCol="0">
            <a:spAutoFit/>
          </a:bodyPr>
          <a:lstStyle/>
          <a:p>
            <a:pPr algn="ctr"/>
            <a:r>
              <a:rPr lang="en-IE" dirty="0">
                <a:solidFill>
                  <a:srgbClr val="F37C57"/>
                </a:solidFill>
              </a:rPr>
              <a:t>Response Activation and Communication with Industry for Regional Collaboration</a:t>
            </a:r>
          </a:p>
        </p:txBody>
      </p:sp>
      <p:sp>
        <p:nvSpPr>
          <p:cNvPr id="34" name="TextBox 33">
            <a:extLst>
              <a:ext uri="{FF2B5EF4-FFF2-40B4-BE49-F238E27FC236}">
                <a16:creationId xmlns:a16="http://schemas.microsoft.com/office/drawing/2014/main" id="{E93438AD-EA15-CD96-A656-CE420AA275E8}"/>
              </a:ext>
            </a:extLst>
          </p:cNvPr>
          <p:cNvSpPr txBox="1"/>
          <p:nvPr/>
        </p:nvSpPr>
        <p:spPr>
          <a:xfrm>
            <a:off x="8456229" y="5231762"/>
            <a:ext cx="2414610" cy="1261884"/>
          </a:xfrm>
          <a:prstGeom prst="rect">
            <a:avLst/>
          </a:prstGeom>
          <a:noFill/>
        </p:spPr>
        <p:txBody>
          <a:bodyPr wrap="square" rtlCol="0">
            <a:spAutoFit/>
          </a:bodyPr>
          <a:lstStyle/>
          <a:p>
            <a:pPr algn="ctr"/>
            <a:r>
              <a:rPr lang="en-IE" sz="1900" dirty="0">
                <a:solidFill>
                  <a:srgbClr val="3AA091"/>
                </a:solidFill>
              </a:rPr>
              <a:t>Regional Recovery, Rebuilding &amp;  Resilience Towards a ‘New Norm’ Post Crisis</a:t>
            </a:r>
          </a:p>
        </p:txBody>
      </p:sp>
      <p:sp>
        <p:nvSpPr>
          <p:cNvPr id="37" name="TextBox 36">
            <a:extLst>
              <a:ext uri="{FF2B5EF4-FFF2-40B4-BE49-F238E27FC236}">
                <a16:creationId xmlns:a16="http://schemas.microsoft.com/office/drawing/2014/main" id="{53EC9D4B-4D3A-99C6-A294-D819C91601AE}"/>
              </a:ext>
            </a:extLst>
          </p:cNvPr>
          <p:cNvSpPr txBox="1"/>
          <p:nvPr/>
        </p:nvSpPr>
        <p:spPr>
          <a:xfrm>
            <a:off x="2696985" y="777931"/>
            <a:ext cx="2243609" cy="1200329"/>
          </a:xfrm>
          <a:prstGeom prst="rect">
            <a:avLst/>
          </a:prstGeom>
          <a:noFill/>
        </p:spPr>
        <p:txBody>
          <a:bodyPr wrap="square" rtlCol="0">
            <a:spAutoFit/>
          </a:bodyPr>
          <a:lstStyle/>
          <a:p>
            <a:pPr algn="ctr"/>
            <a:r>
              <a:rPr lang="en-IE" dirty="0">
                <a:solidFill>
                  <a:srgbClr val="79527B"/>
                </a:solidFill>
              </a:rPr>
              <a:t>Introduction to Regional Crisis Tourism Management &amp; Its Complexities</a:t>
            </a:r>
          </a:p>
        </p:txBody>
      </p:sp>
      <p:sp>
        <p:nvSpPr>
          <p:cNvPr id="39" name="TextBox 38">
            <a:extLst>
              <a:ext uri="{FF2B5EF4-FFF2-40B4-BE49-F238E27FC236}">
                <a16:creationId xmlns:a16="http://schemas.microsoft.com/office/drawing/2014/main" id="{91E70F61-2CF0-4673-9DDE-6DC54F2CEF2D}"/>
              </a:ext>
            </a:extLst>
          </p:cNvPr>
          <p:cNvSpPr txBox="1"/>
          <p:nvPr/>
        </p:nvSpPr>
        <p:spPr>
          <a:xfrm>
            <a:off x="5719842" y="3000513"/>
            <a:ext cx="2233365" cy="1200329"/>
          </a:xfrm>
          <a:prstGeom prst="rect">
            <a:avLst/>
          </a:prstGeom>
          <a:noFill/>
        </p:spPr>
        <p:txBody>
          <a:bodyPr wrap="square" rtlCol="0">
            <a:spAutoFit/>
          </a:bodyPr>
          <a:lstStyle/>
          <a:p>
            <a:pPr algn="ctr"/>
            <a:r>
              <a:rPr lang="en-IE" dirty="0">
                <a:solidFill>
                  <a:srgbClr val="F37C57"/>
                </a:solidFill>
              </a:rPr>
              <a:t>Develop a Regional Crisis Management Response Plan </a:t>
            </a:r>
            <a:r>
              <a:rPr lang="en-IE" i="1" dirty="0">
                <a:solidFill>
                  <a:srgbClr val="F37C57"/>
                </a:solidFill>
              </a:rPr>
              <a:t>(Short Term Response Plan)</a:t>
            </a: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331565"/>
            <a:ext cx="2329487" cy="1015663"/>
          </a:xfrm>
          <a:prstGeom prst="rect">
            <a:avLst/>
          </a:prstGeom>
          <a:noFill/>
        </p:spPr>
        <p:txBody>
          <a:bodyPr wrap="square" rtlCol="0">
            <a:spAutoFit/>
          </a:bodyPr>
          <a:lstStyle/>
          <a:p>
            <a:pPr algn="ctr"/>
            <a:r>
              <a:rPr lang="en-IE" sz="2000" dirty="0">
                <a:solidFill>
                  <a:srgbClr val="3AA091"/>
                </a:solidFill>
              </a:rPr>
              <a:t>Communication Strategy and Dealing with PR &amp; Media</a:t>
            </a: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568959" y="5366361"/>
            <a:ext cx="2400001" cy="1015663"/>
          </a:xfrm>
          <a:prstGeom prst="rect">
            <a:avLst/>
          </a:prstGeom>
          <a:noFill/>
        </p:spPr>
        <p:txBody>
          <a:bodyPr wrap="square" rtlCol="0">
            <a:spAutoFit/>
          </a:bodyPr>
          <a:lstStyle/>
          <a:p>
            <a:pPr algn="ctr"/>
            <a:r>
              <a:rPr lang="en-IE" sz="2000" dirty="0">
                <a:solidFill>
                  <a:srgbClr val="3AA091"/>
                </a:solidFill>
              </a:rPr>
              <a:t>Strategic Regional Crisis Response and Recovery Marketing</a:t>
            </a: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9</a:t>
            </a:r>
            <a:endParaRPr lang="en-IE" b="1" dirty="0">
              <a:solidFill>
                <a:srgbClr val="44BAA9"/>
              </a:solidFill>
            </a:endParaRPr>
          </a:p>
        </p:txBody>
      </p:sp>
    </p:spTree>
    <p:extLst>
      <p:ext uri="{BB962C8B-B14F-4D97-AF65-F5344CB8AC3E}">
        <p14:creationId xmlns:p14="http://schemas.microsoft.com/office/powerpoint/2010/main" val="1061493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533885"/>
            <a:ext cx="6568514" cy="582221"/>
          </a:xfrm>
        </p:spPr>
        <p:txBody>
          <a:bodyPr>
            <a:noAutofit/>
          </a:bodyPr>
          <a:lstStyle/>
          <a:p>
            <a:r>
              <a:rPr lang="en-IE" dirty="0"/>
              <a:t>Europe Its Just Next Door</a:t>
            </a:r>
          </a:p>
          <a:p>
            <a:r>
              <a:rPr lang="en-IE" dirty="0"/>
              <a:t>France</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273331" y="2554044"/>
            <a:ext cx="6044639" cy="3618585"/>
          </a:xfrm>
        </p:spPr>
        <p:txBody>
          <a:bodyPr>
            <a:normAutofit/>
          </a:bodyPr>
          <a:lstStyle/>
          <a:p>
            <a:pPr algn="l" fontAlgn="base"/>
            <a:r>
              <a:rPr lang="en-GB" b="1" i="0" dirty="0">
                <a:solidFill>
                  <a:srgbClr val="086D6E"/>
                </a:solidFill>
                <a:effectLst/>
              </a:rPr>
              <a:t>Cool Tourism Marketing Campaign Concept: </a:t>
            </a:r>
            <a:r>
              <a:rPr lang="en-GB" b="0" i="0" dirty="0">
                <a:solidFill>
                  <a:srgbClr val="086D6E"/>
                </a:solidFill>
                <a:effectLst/>
              </a:rPr>
              <a:t> </a:t>
            </a:r>
            <a:r>
              <a:rPr lang="en-GB" b="0" i="0" dirty="0">
                <a:solidFill>
                  <a:srgbClr val="58595B"/>
                </a:solidFill>
                <a:effectLst/>
              </a:rPr>
              <a:t>French national railway company </a:t>
            </a:r>
            <a:r>
              <a:rPr lang="en-GB" b="1" i="0" dirty="0">
                <a:solidFill>
                  <a:srgbClr val="086D6E"/>
                </a:solidFill>
                <a:effectLst/>
                <a:hlinkClick r:id="rId2">
                  <a:extLst>
                    <a:ext uri="{A12FA001-AC4F-418D-AE19-62706E023703}">
                      <ahyp:hlinkClr xmlns:ahyp="http://schemas.microsoft.com/office/drawing/2018/hyperlinkcolor" val="tx"/>
                    </a:ext>
                  </a:extLst>
                </a:hlinkClick>
              </a:rPr>
              <a:t>SNCF</a:t>
            </a:r>
            <a:r>
              <a:rPr lang="en-GB" b="0" i="0" dirty="0">
                <a:solidFill>
                  <a:srgbClr val="086D6E"/>
                </a:solidFill>
                <a:effectLst/>
              </a:rPr>
              <a:t> </a:t>
            </a:r>
            <a:r>
              <a:rPr lang="en-GB" b="0" i="0" dirty="0">
                <a:solidFill>
                  <a:srgbClr val="58595B"/>
                </a:solidFill>
                <a:effectLst/>
              </a:rPr>
              <a:t>wanted to encourage people to take a train journey to other European countries.  So, they placed THE coolest freestanding, interactive doors in unexpected places all around Paris.  People who opened the door experienced real-time interaction with engaging locals in other cities.</a:t>
            </a:r>
          </a:p>
          <a:p>
            <a:endParaRPr lang="en-IE" dirty="0"/>
          </a:p>
        </p:txBody>
      </p:sp>
      <p:sp>
        <p:nvSpPr>
          <p:cNvPr id="7" name="TextBox 6">
            <a:extLst>
              <a:ext uri="{FF2B5EF4-FFF2-40B4-BE49-F238E27FC236}">
                <a16:creationId xmlns:a16="http://schemas.microsoft.com/office/drawing/2014/main" id="{C951996B-ADE1-5053-6DED-7E95EDEB166A}"/>
              </a:ext>
            </a:extLst>
          </p:cNvPr>
          <p:cNvSpPr txBox="1"/>
          <p:nvPr/>
        </p:nvSpPr>
        <p:spPr>
          <a:xfrm>
            <a:off x="8896350" y="6162674"/>
            <a:ext cx="1352550" cy="461665"/>
          </a:xfrm>
          <a:prstGeom prst="rect">
            <a:avLst/>
          </a:prstGeom>
          <a:noFill/>
        </p:spPr>
        <p:txBody>
          <a:bodyPr wrap="square" rtlCol="0">
            <a:spAutoFit/>
          </a:bodyPr>
          <a:lstStyle/>
          <a:p>
            <a:r>
              <a:rPr lang="en-IE" sz="2400" dirty="0">
                <a:solidFill>
                  <a:srgbClr val="086D6E"/>
                </a:solidFill>
                <a:hlinkClick r:id="rId3">
                  <a:extLst>
                    <a:ext uri="{A12FA001-AC4F-418D-AE19-62706E023703}">
                      <ahyp:hlinkClr xmlns:ahyp="http://schemas.microsoft.com/office/drawing/2018/hyperlinkcolor" val="tx"/>
                    </a:ext>
                  </a:extLst>
                </a:hlinkClick>
              </a:rPr>
              <a:t>Source</a:t>
            </a:r>
            <a:endParaRPr lang="en-IE" sz="2400" dirty="0">
              <a:solidFill>
                <a:srgbClr val="086D6E"/>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4">
                  <a:extLst>
                    <a:ext uri="{A12FA001-AC4F-418D-AE19-62706E023703}">
                      <ahyp:hlinkClr xmlns:ahyp="http://schemas.microsoft.com/office/drawing/2018/hyperlinkcolor" val="tx"/>
                    </a:ext>
                  </a:extLst>
                </a:hlinkClick>
              </a:rPr>
              <a:t>https://youtu.be/hYs4g09vm_</a:t>
            </a:r>
            <a:r>
              <a:rPr lang="en-IE" dirty="0">
                <a:solidFill>
                  <a:srgbClr val="87A66E"/>
                </a:solidFill>
                <a:hlinkClick r:id="rId4">
                  <a:extLst>
                    <a:ext uri="{A12FA001-AC4F-418D-AE19-62706E023703}">
                      <ahyp:hlinkClr xmlns:ahyp="http://schemas.microsoft.com/office/drawing/2018/hyperlinkcolor" val="tx"/>
                    </a:ext>
                  </a:extLst>
                </a:hlinkClick>
              </a:rPr>
              <a:t>8</a:t>
            </a:r>
            <a:r>
              <a:rPr lang="en-IE" dirty="0">
                <a:solidFill>
                  <a:srgbClr val="086D6E"/>
                </a:solidFill>
              </a:rPr>
              <a:t> </a:t>
            </a:r>
          </a:p>
        </p:txBody>
      </p:sp>
      <p:pic>
        <p:nvPicPr>
          <p:cNvPr id="3" name="Picture 2">
            <a:hlinkClick r:id="rId4"/>
            <a:extLst>
              <a:ext uri="{FF2B5EF4-FFF2-40B4-BE49-F238E27FC236}">
                <a16:creationId xmlns:a16="http://schemas.microsoft.com/office/drawing/2014/main" id="{8C5525E3-8215-339B-BC1C-0D69E8BC97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57794" y="1990725"/>
            <a:ext cx="5134206" cy="2876550"/>
          </a:xfrm>
          <a:prstGeom prst="rect">
            <a:avLst/>
          </a:prstGeom>
        </p:spPr>
      </p:pic>
      <p:sp>
        <p:nvSpPr>
          <p:cNvPr id="8" name="TextBox 7">
            <a:hlinkClick r:id="rId6"/>
            <a:extLst>
              <a:ext uri="{FF2B5EF4-FFF2-40B4-BE49-F238E27FC236}">
                <a16:creationId xmlns:a16="http://schemas.microsoft.com/office/drawing/2014/main" id="{BA3DE33A-ECD6-94B0-57A3-3A59832431C6}"/>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2022665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533885"/>
            <a:ext cx="6568514" cy="582221"/>
          </a:xfrm>
        </p:spPr>
        <p:txBody>
          <a:bodyPr>
            <a:noAutofit/>
          </a:bodyPr>
          <a:lstStyle/>
          <a:p>
            <a:pPr algn="l" fontAlgn="base"/>
            <a:r>
              <a:rPr lang="en-GB" i="0" dirty="0">
                <a:effectLst/>
              </a:rPr>
              <a:t>Closed For Maintenance</a:t>
            </a:r>
          </a:p>
          <a:p>
            <a:pPr algn="l" fontAlgn="base"/>
            <a:r>
              <a:rPr lang="en-GB" i="0" dirty="0">
                <a:effectLst/>
              </a:rPr>
              <a:t>The Faroe Islands</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493059" y="2785781"/>
            <a:ext cx="5602941" cy="3376893"/>
          </a:xfrm>
          <a:solidFill>
            <a:schemeClr val="bg1"/>
          </a:solidFill>
        </p:spPr>
        <p:txBody>
          <a:bodyPr>
            <a:noAutofit/>
          </a:bodyPr>
          <a:lstStyle/>
          <a:p>
            <a:pPr algn="l" fontAlgn="base">
              <a:lnSpc>
                <a:spcPct val="100000"/>
              </a:lnSpc>
              <a:spcBef>
                <a:spcPts val="0"/>
              </a:spcBef>
            </a:pPr>
            <a:r>
              <a:rPr lang="en-GB" sz="2000" b="1" i="0" dirty="0">
                <a:solidFill>
                  <a:srgbClr val="58595B"/>
                </a:solidFill>
                <a:effectLst/>
              </a:rPr>
              <a:t>Cool Tourism Marketing Campaign Concept:</a:t>
            </a:r>
            <a:r>
              <a:rPr lang="en-GB" sz="2000" b="0" i="0" dirty="0">
                <a:solidFill>
                  <a:srgbClr val="58595B"/>
                </a:solidFill>
                <a:effectLst/>
              </a:rPr>
              <a:t>  This is an incredibly genius idea to both combat and draw attention to the over-tourism problem. While at the same time promoting tourism for an off-season weekend.  </a:t>
            </a:r>
            <a:r>
              <a:rPr lang="en-GB" sz="2000" b="1" i="0" dirty="0">
                <a:solidFill>
                  <a:srgbClr val="086D6E"/>
                </a:solidFill>
                <a:effectLst/>
                <a:hlinkClick r:id="rId2">
                  <a:extLst>
                    <a:ext uri="{A12FA001-AC4F-418D-AE19-62706E023703}">
                      <ahyp:hlinkClr xmlns:ahyp="http://schemas.microsoft.com/office/drawing/2018/hyperlinkcolor" val="tx"/>
                    </a:ext>
                  </a:extLst>
                </a:hlinkClick>
              </a:rPr>
              <a:t>Visit Faroe Islands</a:t>
            </a:r>
            <a:r>
              <a:rPr lang="en-GB" sz="2000" b="0" i="0" dirty="0">
                <a:solidFill>
                  <a:srgbClr val="086D6E"/>
                </a:solidFill>
                <a:effectLst/>
              </a:rPr>
              <a:t> </a:t>
            </a:r>
            <a:r>
              <a:rPr lang="en-GB" sz="2000" b="0" i="0" dirty="0">
                <a:solidFill>
                  <a:srgbClr val="58595B"/>
                </a:solidFill>
                <a:effectLst/>
              </a:rPr>
              <a:t>“closed” to visitors the last weekend in April.  Instead, that weekend it welcomed volunteers from abroad to help with the maintenance and clean-up of the islands’ many natural sites and attractions.  In return, visitors get a free room and meals during their stay.</a:t>
            </a:r>
          </a:p>
        </p:txBody>
      </p:sp>
      <p:sp>
        <p:nvSpPr>
          <p:cNvPr id="7" name="TextBox 6">
            <a:extLst>
              <a:ext uri="{FF2B5EF4-FFF2-40B4-BE49-F238E27FC236}">
                <a16:creationId xmlns:a16="http://schemas.microsoft.com/office/drawing/2014/main" id="{C951996B-ADE1-5053-6DED-7E95EDEB166A}"/>
              </a:ext>
            </a:extLst>
          </p:cNvPr>
          <p:cNvSpPr txBox="1"/>
          <p:nvPr/>
        </p:nvSpPr>
        <p:spPr>
          <a:xfrm>
            <a:off x="8896350" y="6162674"/>
            <a:ext cx="1352550" cy="461665"/>
          </a:xfrm>
          <a:prstGeom prst="rect">
            <a:avLst/>
          </a:prstGeom>
          <a:noFill/>
        </p:spPr>
        <p:txBody>
          <a:bodyPr wrap="square" rtlCol="0">
            <a:spAutoFit/>
          </a:bodyPr>
          <a:lstStyle/>
          <a:p>
            <a:r>
              <a:rPr lang="en-IE" sz="2400" dirty="0">
                <a:solidFill>
                  <a:srgbClr val="086D6E"/>
                </a:solidFill>
                <a:hlinkClick r:id="rId3">
                  <a:extLst>
                    <a:ext uri="{A12FA001-AC4F-418D-AE19-62706E023703}">
                      <ahyp:hlinkClr xmlns:ahyp="http://schemas.microsoft.com/office/drawing/2018/hyperlinkcolor" val="tx"/>
                    </a:ext>
                  </a:extLst>
                </a:hlinkClick>
              </a:rPr>
              <a:t>Source</a:t>
            </a:r>
            <a:endParaRPr lang="en-IE" sz="2400" dirty="0">
              <a:solidFill>
                <a:srgbClr val="086D6E"/>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4">
                  <a:extLst>
                    <a:ext uri="{A12FA001-AC4F-418D-AE19-62706E023703}">
                      <ahyp:hlinkClr xmlns:ahyp="http://schemas.microsoft.com/office/drawing/2018/hyperlinkcolor" val="tx"/>
                    </a:ext>
                  </a:extLst>
                </a:hlinkClick>
              </a:rPr>
              <a:t>https://youtu.be/W4jBMrDpFXI</a:t>
            </a:r>
            <a:r>
              <a:rPr lang="en-IE" dirty="0">
                <a:solidFill>
                  <a:srgbClr val="086D6E"/>
                </a:solidFill>
              </a:rPr>
              <a:t> </a:t>
            </a:r>
          </a:p>
        </p:txBody>
      </p:sp>
      <p:pic>
        <p:nvPicPr>
          <p:cNvPr id="4" name="Picture 3">
            <a:hlinkClick r:id="rId4"/>
            <a:extLst>
              <a:ext uri="{FF2B5EF4-FFF2-40B4-BE49-F238E27FC236}">
                <a16:creationId xmlns:a16="http://schemas.microsoft.com/office/drawing/2014/main" id="{730FB110-69F6-37EF-F2FD-AB3F2D78F5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5162" y="1805319"/>
            <a:ext cx="5176838" cy="2948941"/>
          </a:xfrm>
          <a:prstGeom prst="rect">
            <a:avLst/>
          </a:prstGeom>
        </p:spPr>
      </p:pic>
      <p:sp>
        <p:nvSpPr>
          <p:cNvPr id="3" name="TextBox 2">
            <a:hlinkClick r:id="rId6"/>
            <a:extLst>
              <a:ext uri="{FF2B5EF4-FFF2-40B4-BE49-F238E27FC236}">
                <a16:creationId xmlns:a16="http://schemas.microsoft.com/office/drawing/2014/main" id="{F2EF0C45-0C68-CCD2-3093-8E7D3A8D36C1}"/>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2539303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242774"/>
            <a:ext cx="6568514" cy="582221"/>
          </a:xfrm>
        </p:spPr>
        <p:txBody>
          <a:bodyPr>
            <a:noAutofit/>
          </a:bodyPr>
          <a:lstStyle/>
          <a:p>
            <a:pPr algn="l" fontAlgn="base"/>
            <a:r>
              <a:rPr lang="en-GB" i="0" dirty="0">
                <a:effectLst/>
              </a:rPr>
              <a:t>The Great Escape To Graubünden</a:t>
            </a:r>
          </a:p>
          <a:p>
            <a:pPr algn="l" fontAlgn="base"/>
            <a:r>
              <a:rPr lang="en-GB" dirty="0"/>
              <a:t>Switzerland</a:t>
            </a:r>
            <a:endParaRPr lang="en-GB" i="0" dirty="0">
              <a:effectLst/>
            </a:endParaRP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484094" y="2855357"/>
            <a:ext cx="6030446" cy="3307317"/>
          </a:xfrm>
          <a:noFill/>
        </p:spPr>
        <p:txBody>
          <a:bodyPr>
            <a:noAutofit/>
          </a:bodyPr>
          <a:lstStyle/>
          <a:p>
            <a:pPr algn="l" fontAlgn="base"/>
            <a:r>
              <a:rPr lang="en-GB" sz="2000" b="1" i="0" dirty="0">
                <a:solidFill>
                  <a:srgbClr val="086D6E"/>
                </a:solidFill>
                <a:effectLst/>
              </a:rPr>
              <a:t>Cool Tourism Marketing Campaign Concept: </a:t>
            </a:r>
            <a:r>
              <a:rPr lang="en-GB" sz="2000" b="0" i="0" dirty="0">
                <a:solidFill>
                  <a:srgbClr val="58595B"/>
                </a:solidFill>
                <a:effectLst/>
              </a:rPr>
              <a:t> Wow, the folks at </a:t>
            </a:r>
            <a:r>
              <a:rPr lang="en-GB" sz="2000" b="1" i="0" dirty="0">
                <a:solidFill>
                  <a:srgbClr val="086D6E"/>
                </a:solidFill>
                <a:effectLst/>
                <a:hlinkClick r:id="rId2">
                  <a:extLst>
                    <a:ext uri="{A12FA001-AC4F-418D-AE19-62706E023703}">
                      <ahyp:hlinkClr xmlns:ahyp="http://schemas.microsoft.com/office/drawing/2018/hyperlinkcolor" val="tx"/>
                    </a:ext>
                  </a:extLst>
                </a:hlinkClick>
              </a:rPr>
              <a:t>Graubünden Tourism</a:t>
            </a:r>
            <a:r>
              <a:rPr lang="en-GB" sz="2000" b="0" i="0" dirty="0">
                <a:solidFill>
                  <a:srgbClr val="086D6E"/>
                </a:solidFill>
                <a:effectLst/>
              </a:rPr>
              <a:t> </a:t>
            </a:r>
            <a:r>
              <a:rPr lang="en-GB" sz="2000" b="0" i="0" dirty="0">
                <a:solidFill>
                  <a:srgbClr val="58595B"/>
                </a:solidFill>
                <a:effectLst/>
              </a:rPr>
              <a:t>must really eat their marketing Wheaties, because here’s another winner from them.  In this promotion, people at the Zurich train station could interact in real-time with a friendly, welcoming, grandfatherly-type gent in the village of </a:t>
            </a:r>
            <a:r>
              <a:rPr lang="en-GB" sz="2000" b="0" i="0" dirty="0" err="1">
                <a:solidFill>
                  <a:srgbClr val="58595B"/>
                </a:solidFill>
                <a:effectLst/>
              </a:rPr>
              <a:t>Vrin</a:t>
            </a:r>
            <a:r>
              <a:rPr lang="en-GB" sz="2000" b="0" i="0" dirty="0">
                <a:solidFill>
                  <a:srgbClr val="58595B"/>
                </a:solidFill>
                <a:effectLst/>
              </a:rPr>
              <a:t>.  He even prints free tickets for spontaneous-minded folks to hop on a train and go visit him that day.</a:t>
            </a:r>
          </a:p>
        </p:txBody>
      </p:sp>
      <p:sp>
        <p:nvSpPr>
          <p:cNvPr id="7" name="TextBox 6">
            <a:extLst>
              <a:ext uri="{FF2B5EF4-FFF2-40B4-BE49-F238E27FC236}">
                <a16:creationId xmlns:a16="http://schemas.microsoft.com/office/drawing/2014/main" id="{C951996B-ADE1-5053-6DED-7E95EDEB166A}"/>
              </a:ext>
            </a:extLst>
          </p:cNvPr>
          <p:cNvSpPr txBox="1"/>
          <p:nvPr/>
        </p:nvSpPr>
        <p:spPr>
          <a:xfrm>
            <a:off x="8896350" y="6162674"/>
            <a:ext cx="1352550" cy="461665"/>
          </a:xfrm>
          <a:prstGeom prst="rect">
            <a:avLst/>
          </a:prstGeom>
          <a:noFill/>
        </p:spPr>
        <p:txBody>
          <a:bodyPr wrap="square" rtlCol="0">
            <a:spAutoFit/>
          </a:bodyPr>
          <a:lstStyle/>
          <a:p>
            <a:r>
              <a:rPr lang="en-IE" sz="2400" dirty="0">
                <a:solidFill>
                  <a:srgbClr val="086D6E"/>
                </a:solidFill>
                <a:hlinkClick r:id="rId3">
                  <a:extLst>
                    <a:ext uri="{A12FA001-AC4F-418D-AE19-62706E023703}">
                      <ahyp:hlinkClr xmlns:ahyp="http://schemas.microsoft.com/office/drawing/2018/hyperlinkcolor" val="tx"/>
                    </a:ext>
                  </a:extLst>
                </a:hlinkClick>
              </a:rPr>
              <a:t>Source</a:t>
            </a:r>
            <a:endParaRPr lang="en-IE" sz="2400" dirty="0">
              <a:solidFill>
                <a:srgbClr val="086D6E"/>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4">
                  <a:extLst>
                    <a:ext uri="{A12FA001-AC4F-418D-AE19-62706E023703}">
                      <ahyp:hlinkClr xmlns:ahyp="http://schemas.microsoft.com/office/drawing/2018/hyperlinkcolor" val="tx"/>
                    </a:ext>
                  </a:extLst>
                </a:hlinkClick>
              </a:rPr>
              <a:t>https://youtu.be/l8Y5MDVhZDQ</a:t>
            </a:r>
            <a:endParaRPr lang="en-IE" dirty="0">
              <a:solidFill>
                <a:srgbClr val="086D6E"/>
              </a:solidFill>
            </a:endParaRPr>
          </a:p>
        </p:txBody>
      </p:sp>
      <p:pic>
        <p:nvPicPr>
          <p:cNvPr id="9" name="Picture 8">
            <a:hlinkClick r:id="rId4"/>
            <a:extLst>
              <a:ext uri="{FF2B5EF4-FFF2-40B4-BE49-F238E27FC236}">
                <a16:creationId xmlns:a16="http://schemas.microsoft.com/office/drawing/2014/main" id="{0CA1AAC9-9882-403C-59D6-DBE4E93734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96112" y="1738780"/>
            <a:ext cx="5195888" cy="2933232"/>
          </a:xfrm>
          <a:prstGeom prst="rect">
            <a:avLst/>
          </a:prstGeom>
        </p:spPr>
      </p:pic>
      <p:sp>
        <p:nvSpPr>
          <p:cNvPr id="3" name="TextBox 2">
            <a:hlinkClick r:id="rId6"/>
            <a:extLst>
              <a:ext uri="{FF2B5EF4-FFF2-40B4-BE49-F238E27FC236}">
                <a16:creationId xmlns:a16="http://schemas.microsoft.com/office/drawing/2014/main" id="{5F91FEB1-1227-4DC2-B0DC-E47906714CBC}"/>
              </a:ext>
            </a:extLst>
          </p:cNvPr>
          <p:cNvSpPr txBox="1"/>
          <p:nvPr/>
        </p:nvSpPr>
        <p:spPr>
          <a:xfrm>
            <a:off x="6694206" y="137111"/>
            <a:ext cx="5372288"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3796129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normAutofit/>
          </a:bodyPr>
          <a:lstStyle/>
          <a:p>
            <a:pPr marL="0" indent="0">
              <a:lnSpc>
                <a:spcPct val="100000"/>
              </a:lnSpc>
              <a:spcBef>
                <a:spcPts val="0"/>
              </a:spcBef>
            </a:pPr>
            <a:r>
              <a:rPr lang="en-GB" sz="2200" dirty="0"/>
              <a:t>The pandemic accelerated many of the digital transformations that were currently underway. In addition to virtual meetings, conferences, and more, we have evolved many of our communications tools, such as taking Club traveller previously printed is now completely digital. Digital is highly effective and kinder to the environment, can be monitored, and page views and clicks can be monitored and measured for content performance. Digital can be updated and distributed quickly especially when information is urgent. It can fit into the traveller’s pockets on their phones and allows tourism companies to distribute their information in real-time, they can connect and share news, schedule updates, and more. This effectiveness and efficiency are so important during crisis events. </a:t>
            </a:r>
            <a:endParaRPr lang="en-IE" sz="2200"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20000"/>
          </a:bodyPr>
          <a:lstStyle/>
          <a:p>
            <a:r>
              <a:rPr lang="en-GB" sz="3600" b="1" i="0" dirty="0">
                <a:effectLst/>
              </a:rPr>
              <a:t>Article: </a:t>
            </a:r>
            <a:r>
              <a:rPr lang="en-GB" b="0" i="0" dirty="0">
                <a:effectLst/>
              </a:rPr>
              <a:t>Digital, Digital, Digital</a:t>
            </a:r>
            <a:r>
              <a:rPr lang="en-GB" b="0" dirty="0"/>
              <a:t>. It’s Quick and Effective Especially During a Crisis.</a:t>
            </a:r>
            <a:endParaRPr lang="en-GB" sz="3600" b="1"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445860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C9B4AB8-C811-0BD7-E930-FA1DC0565B43}"/>
              </a:ext>
            </a:extLst>
          </p:cNvPr>
          <p:cNvSpPr>
            <a:spLocks noGrp="1"/>
          </p:cNvSpPr>
          <p:nvPr>
            <p:ph type="body" sz="quarter" idx="18"/>
          </p:nvPr>
        </p:nvSpPr>
        <p:spPr>
          <a:xfrm>
            <a:off x="474751" y="1151240"/>
            <a:ext cx="5761037" cy="5706117"/>
          </a:xfrm>
        </p:spPr>
        <p:txBody>
          <a:bodyPr>
            <a:normAutofit/>
          </a:bodyPr>
          <a:lstStyle/>
          <a:p>
            <a:r>
              <a:rPr lang="en-GB" sz="2200" b="0" i="0" dirty="0">
                <a:effectLst/>
              </a:rPr>
              <a:t>Austria’s goal was to urge people to be responsible, stay at home and follow government guidelines through the message that </a:t>
            </a:r>
            <a:r>
              <a:rPr lang="en-GB" sz="2200" b="1" i="0" dirty="0">
                <a:effectLst/>
              </a:rPr>
              <a:t>“when you love something, you keep it safe” </a:t>
            </a:r>
            <a:r>
              <a:rPr lang="en-GB" sz="2200" b="0" i="0" dirty="0">
                <a:effectLst/>
              </a:rPr>
              <a:t>and a reminder that all the beautiful scenery and thrilling activities will be waiting by using a variety of videos. </a:t>
            </a:r>
            <a:r>
              <a:rPr lang="en-GB" sz="2200" i="0" dirty="0">
                <a:effectLst/>
              </a:rPr>
              <a:t>It also ran a giveaway allowing people to </a:t>
            </a:r>
            <a:r>
              <a:rPr lang="en-GB" sz="2200" b="1" i="0" dirty="0">
                <a:effectLst/>
              </a:rPr>
              <a:t>‘Gift a Friend a Holiday in Austria’ </a:t>
            </a:r>
            <a:r>
              <a:rPr lang="en-GB" sz="2200" i="0" dirty="0">
                <a:effectLst/>
              </a:rPr>
              <a:t>by telling the tourism board why they deserved a break. The winner was a midwife from the UK who received a flexible offer of a week-long stay in Tirol’s </a:t>
            </a:r>
            <a:r>
              <a:rPr lang="en-GB" sz="2200" i="0" dirty="0" err="1">
                <a:effectLst/>
              </a:rPr>
              <a:t>SkiWelt</a:t>
            </a:r>
            <a:r>
              <a:rPr lang="en-GB" sz="2200" i="0" dirty="0">
                <a:effectLst/>
              </a:rPr>
              <a:t> resort, with an extra ‘twist’ being that the friend who nominated her also won a holiday </a:t>
            </a:r>
            <a:r>
              <a:rPr lang="en-GB" sz="2200" b="1" i="0" dirty="0">
                <a:effectLst/>
              </a:rPr>
              <a:t>“for being so kind to her friend”. </a:t>
            </a:r>
            <a:r>
              <a:rPr lang="en-GB" sz="2200" dirty="0"/>
              <a:t>The campaign was </a:t>
            </a:r>
            <a:r>
              <a:rPr lang="en-GB" sz="2200" i="0" dirty="0">
                <a:effectLst/>
              </a:rPr>
              <a:t>all built around the kindness and empathy themes</a:t>
            </a:r>
            <a:endParaRPr lang="en-IE" sz="2200" dirty="0"/>
          </a:p>
        </p:txBody>
      </p:sp>
      <p:sp>
        <p:nvSpPr>
          <p:cNvPr id="8" name="TextBox 7">
            <a:extLst>
              <a:ext uri="{FF2B5EF4-FFF2-40B4-BE49-F238E27FC236}">
                <a16:creationId xmlns:a16="http://schemas.microsoft.com/office/drawing/2014/main" id="{58B69A57-183C-5630-D0A2-F0D5FF334463}"/>
              </a:ext>
            </a:extLst>
          </p:cNvPr>
          <p:cNvSpPr txBox="1"/>
          <p:nvPr/>
        </p:nvSpPr>
        <p:spPr>
          <a:xfrm>
            <a:off x="6474107" y="4982489"/>
            <a:ext cx="1352550" cy="461665"/>
          </a:xfrm>
          <a:prstGeom prst="rect">
            <a:avLst/>
          </a:prstGeom>
          <a:noFill/>
        </p:spPr>
        <p:txBody>
          <a:bodyPr wrap="square" rtlCol="0">
            <a:spAutoFit/>
          </a:bodyPr>
          <a:lstStyle/>
          <a:p>
            <a:r>
              <a:rPr lang="en-IE" sz="2400" dirty="0">
                <a:solidFill>
                  <a:srgbClr val="086D6E"/>
                </a:solidFill>
                <a:hlinkClick r:id="rId2">
                  <a:extLst>
                    <a:ext uri="{A12FA001-AC4F-418D-AE19-62706E023703}">
                      <ahyp:hlinkClr xmlns:ahyp="http://schemas.microsoft.com/office/drawing/2018/hyperlinkcolor" val="tx"/>
                    </a:ext>
                  </a:extLst>
                </a:hlinkClick>
              </a:rPr>
              <a:t>Source</a:t>
            </a:r>
            <a:endParaRPr lang="en-IE" sz="2400" dirty="0">
              <a:solidFill>
                <a:srgbClr val="086D6E"/>
              </a:solidFill>
            </a:endParaRPr>
          </a:p>
        </p:txBody>
      </p:sp>
      <p:sp>
        <p:nvSpPr>
          <p:cNvPr id="9" name="TextBox 8">
            <a:extLst>
              <a:ext uri="{FF2B5EF4-FFF2-40B4-BE49-F238E27FC236}">
                <a16:creationId xmlns:a16="http://schemas.microsoft.com/office/drawing/2014/main" id="{6C3590E0-B7DE-97C0-BF3A-D4DED59559C3}"/>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https://youtu.be/l8Y5MDVhZDQ</a:t>
            </a:r>
            <a:endParaRPr lang="en-IE" dirty="0">
              <a:solidFill>
                <a:srgbClr val="086D6E"/>
              </a:solidFill>
            </a:endParaRPr>
          </a:p>
        </p:txBody>
      </p:sp>
      <p:pic>
        <p:nvPicPr>
          <p:cNvPr id="10" name="Picture 9">
            <a:extLst>
              <a:ext uri="{FF2B5EF4-FFF2-40B4-BE49-F238E27FC236}">
                <a16:creationId xmlns:a16="http://schemas.microsoft.com/office/drawing/2014/main" id="{C9A0AE30-857A-F5DB-CAEE-8C2215CE9EA0}"/>
              </a:ext>
            </a:extLst>
          </p:cNvPr>
          <p:cNvPicPr>
            <a:picLocks noChangeAspect="1"/>
          </p:cNvPicPr>
          <p:nvPr/>
        </p:nvPicPr>
        <p:blipFill rotWithShape="1">
          <a:blip r:embed="rId4"/>
          <a:srcRect l="67218"/>
          <a:stretch/>
        </p:blipFill>
        <p:spPr>
          <a:xfrm>
            <a:off x="7551454" y="26656"/>
            <a:ext cx="3996764" cy="2408603"/>
          </a:xfrm>
          <a:prstGeom prst="rect">
            <a:avLst/>
          </a:prstGeom>
        </p:spPr>
      </p:pic>
      <p:pic>
        <p:nvPicPr>
          <p:cNvPr id="11" name="Picture 10">
            <a:extLst>
              <a:ext uri="{FF2B5EF4-FFF2-40B4-BE49-F238E27FC236}">
                <a16:creationId xmlns:a16="http://schemas.microsoft.com/office/drawing/2014/main" id="{A0712F6A-90DB-CEA2-E541-7A89B0536CD8}"/>
              </a:ext>
            </a:extLst>
          </p:cNvPr>
          <p:cNvPicPr>
            <a:picLocks noChangeAspect="1"/>
          </p:cNvPicPr>
          <p:nvPr/>
        </p:nvPicPr>
        <p:blipFill rotWithShape="1">
          <a:blip r:embed="rId4"/>
          <a:srcRect l="32918" r="34113"/>
          <a:stretch/>
        </p:blipFill>
        <p:spPr>
          <a:xfrm>
            <a:off x="7469648" y="2224698"/>
            <a:ext cx="4019552" cy="2408603"/>
          </a:xfrm>
          <a:prstGeom prst="rect">
            <a:avLst/>
          </a:prstGeom>
        </p:spPr>
      </p:pic>
      <p:pic>
        <p:nvPicPr>
          <p:cNvPr id="12" name="Picture 11">
            <a:extLst>
              <a:ext uri="{FF2B5EF4-FFF2-40B4-BE49-F238E27FC236}">
                <a16:creationId xmlns:a16="http://schemas.microsoft.com/office/drawing/2014/main" id="{6FA8CD9A-A444-D724-3574-4A7C4621DC57}"/>
              </a:ext>
            </a:extLst>
          </p:cNvPr>
          <p:cNvPicPr>
            <a:picLocks noChangeAspect="1"/>
          </p:cNvPicPr>
          <p:nvPr/>
        </p:nvPicPr>
        <p:blipFill rotWithShape="1">
          <a:blip r:embed="rId4"/>
          <a:srcRect r="67218"/>
          <a:stretch/>
        </p:blipFill>
        <p:spPr>
          <a:xfrm>
            <a:off x="7585441" y="4422740"/>
            <a:ext cx="3996764" cy="2408603"/>
          </a:xfrm>
          <a:prstGeom prst="rect">
            <a:avLst/>
          </a:prstGeom>
        </p:spPr>
      </p:pic>
      <p:sp>
        <p:nvSpPr>
          <p:cNvPr id="14" name="TextBox 13">
            <a:extLst>
              <a:ext uri="{FF2B5EF4-FFF2-40B4-BE49-F238E27FC236}">
                <a16:creationId xmlns:a16="http://schemas.microsoft.com/office/drawing/2014/main" id="{9710D16E-4507-9B0E-B70F-24DC0991A6FD}"/>
              </a:ext>
            </a:extLst>
          </p:cNvPr>
          <p:cNvSpPr txBox="1"/>
          <p:nvPr/>
        </p:nvSpPr>
        <p:spPr>
          <a:xfrm>
            <a:off x="160128" y="147170"/>
            <a:ext cx="6096000" cy="954107"/>
          </a:xfrm>
          <a:prstGeom prst="rect">
            <a:avLst/>
          </a:prstGeom>
          <a:noFill/>
        </p:spPr>
        <p:txBody>
          <a:bodyPr wrap="square">
            <a:spAutoFit/>
          </a:bodyPr>
          <a:lstStyle/>
          <a:p>
            <a:pPr algn="ctr" fontAlgn="base"/>
            <a:r>
              <a:rPr lang="en-GB" sz="2800" b="1" i="0" dirty="0">
                <a:solidFill>
                  <a:schemeClr val="bg1"/>
                </a:solidFill>
                <a:effectLst/>
              </a:rPr>
              <a:t>The Winter Campaign</a:t>
            </a:r>
          </a:p>
          <a:p>
            <a:pPr algn="ctr" fontAlgn="base"/>
            <a:r>
              <a:rPr lang="en-GB" sz="2800" b="1" dirty="0">
                <a:solidFill>
                  <a:schemeClr val="bg1"/>
                </a:solidFill>
              </a:rPr>
              <a:t>Austria</a:t>
            </a:r>
            <a:endParaRPr lang="en-GB" sz="2800" b="1" i="0" dirty="0">
              <a:solidFill>
                <a:schemeClr val="bg1"/>
              </a:solidFill>
              <a:effectLst/>
            </a:endParaRPr>
          </a:p>
        </p:txBody>
      </p:sp>
      <p:sp>
        <p:nvSpPr>
          <p:cNvPr id="2" name="TextBox 1">
            <a:hlinkClick r:id="rId5"/>
            <a:extLst>
              <a:ext uri="{FF2B5EF4-FFF2-40B4-BE49-F238E27FC236}">
                <a16:creationId xmlns:a16="http://schemas.microsoft.com/office/drawing/2014/main" id="{25B3749E-BD14-781D-A5F8-729F0EB18004}"/>
              </a:ext>
            </a:extLst>
          </p:cNvPr>
          <p:cNvSpPr txBox="1"/>
          <p:nvPr/>
        </p:nvSpPr>
        <p:spPr>
          <a:xfrm>
            <a:off x="6392300" y="0"/>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4211212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02664" y="1991546"/>
            <a:ext cx="8901204" cy="3867704"/>
          </a:xfrm>
        </p:spPr>
        <p:txBody>
          <a:bodyPr>
            <a:noAutofit/>
          </a:bodyPr>
          <a:lstStyle/>
          <a:p>
            <a:r>
              <a:rPr lang="en-GB" sz="2200" b="0" i="0" dirty="0">
                <a:effectLst/>
              </a:rPr>
              <a:t>Tourists seem particularly interested in seeking advice through online travel experience-sharing platforms (</a:t>
            </a:r>
            <a:r>
              <a:rPr lang="en-GB" sz="2200" b="0" i="0" u="none" strike="noStrike" dirty="0">
                <a:effectLst/>
                <a:hlinkClick r:id="rId2">
                  <a:extLst>
                    <a:ext uri="{A12FA001-AC4F-418D-AE19-62706E023703}">
                      <ahyp:hlinkClr xmlns:ahyp="http://schemas.microsoft.com/office/drawing/2018/hyperlinkcolor" val="tx"/>
                    </a:ext>
                  </a:extLst>
                </a:hlinkClick>
              </a:rPr>
              <a:t>Marine-</a:t>
            </a:r>
            <a:r>
              <a:rPr lang="en-GB" sz="2200" b="0" i="0" u="none" strike="noStrike" dirty="0" err="1">
                <a:effectLst/>
                <a:hlinkClick r:id="rId2">
                  <a:extLst>
                    <a:ext uri="{A12FA001-AC4F-418D-AE19-62706E023703}">
                      <ahyp:hlinkClr xmlns:ahyp="http://schemas.microsoft.com/office/drawing/2018/hyperlinkcolor" val="tx"/>
                    </a:ext>
                  </a:extLst>
                </a:hlinkClick>
              </a:rPr>
              <a:t>Roig</a:t>
            </a:r>
            <a:r>
              <a:rPr lang="en-GB" sz="2200" b="0" i="0" u="none" strike="noStrike" dirty="0">
                <a:effectLst/>
                <a:hlinkClick r:id="rId2">
                  <a:extLst>
                    <a:ext uri="{A12FA001-AC4F-418D-AE19-62706E023703}">
                      <ahyp:hlinkClr xmlns:ahyp="http://schemas.microsoft.com/office/drawing/2018/hyperlinkcolor" val="tx"/>
                    </a:ext>
                  </a:extLst>
                </a:hlinkClick>
              </a:rPr>
              <a:t> &amp; Huertas, 2020</a:t>
            </a:r>
            <a:r>
              <a:rPr lang="en-GB" sz="2200" b="0" i="0" dirty="0">
                <a:effectLst/>
              </a:rPr>
              <a:t>). As such, DMOs should consider partnering with these platforms and designing campaigns to encourage tourists to share their positive destination experiences. In addition, DMOs should consider helping destinations create websites that enable tourists to view real-time safety information and related guidance. This information could bolster potential tourists’ confidence (even before their departure) that they will encounter a safe environment (</a:t>
            </a:r>
            <a:r>
              <a:rPr lang="en-GB" sz="2200" b="0" i="0" u="none" strike="noStrike" dirty="0">
                <a:effectLst/>
                <a:hlinkClick r:id="rId3">
                  <a:extLst>
                    <a:ext uri="{A12FA001-AC4F-418D-AE19-62706E023703}">
                      <ahyp:hlinkClr xmlns:ahyp="http://schemas.microsoft.com/office/drawing/2018/hyperlinkcolor" val="tx"/>
                    </a:ext>
                  </a:extLst>
                </a:hlinkClick>
              </a:rPr>
              <a:t>Brown, 2015</a:t>
            </a:r>
            <a:r>
              <a:rPr lang="en-GB" sz="2200" b="0" i="0" dirty="0">
                <a:effectLst/>
              </a:rPr>
              <a:t>).</a:t>
            </a:r>
          </a:p>
          <a:p>
            <a:endParaRPr lang="en-GB" sz="2200" dirty="0"/>
          </a:p>
          <a:p>
            <a:endParaRPr lang="en-GB" sz="2200" b="0" i="0" dirty="0">
              <a:effectLst/>
            </a:endParaRPr>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85000" lnSpcReduction="20000"/>
          </a:bodyPr>
          <a:lstStyle/>
          <a:p>
            <a:r>
              <a:rPr lang="en-GB" sz="3600" b="1" i="0" dirty="0">
                <a:effectLst/>
              </a:rPr>
              <a:t>Article: </a:t>
            </a:r>
            <a:r>
              <a:rPr lang="en-GB" b="0" dirty="0"/>
              <a:t>Destinations that Create Websites that Enable Tourists to View Real-Time Safety Information Can Bolster Confidence</a:t>
            </a: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4"/>
            <a:extLst>
              <a:ext uri="{FF2B5EF4-FFF2-40B4-BE49-F238E27FC236}">
                <a16:creationId xmlns:a16="http://schemas.microsoft.com/office/drawing/2014/main" id="{677A4E1D-CB32-EDFA-3941-E9EC988EBA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4">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4253550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414224"/>
            <a:ext cx="6568514" cy="582221"/>
          </a:xfrm>
        </p:spPr>
        <p:txBody>
          <a:bodyPr>
            <a:noAutofit/>
          </a:bodyPr>
          <a:lstStyle/>
          <a:p>
            <a:pPr algn="l" fontAlgn="base"/>
            <a:r>
              <a:rPr lang="en-GB" i="0" dirty="0">
                <a:effectLst/>
              </a:rPr>
              <a:t>Spain Will Wait</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89461" y="2709987"/>
            <a:ext cx="6568514" cy="3307317"/>
          </a:xfrm>
          <a:noFill/>
        </p:spPr>
        <p:txBody>
          <a:bodyPr>
            <a:noAutofit/>
          </a:bodyPr>
          <a:lstStyle/>
          <a:p>
            <a:pPr algn="l"/>
            <a:r>
              <a:rPr lang="en-GB" sz="2000" b="0" i="0" dirty="0">
                <a:solidFill>
                  <a:srgbClr val="4D4D4D"/>
                </a:solidFill>
                <a:effectLst/>
              </a:rPr>
              <a:t>The work is entitled ‘#</a:t>
            </a:r>
            <a:r>
              <a:rPr lang="en-GB" sz="2000" b="0" i="0" dirty="0" err="1">
                <a:solidFill>
                  <a:srgbClr val="4D4D4D"/>
                </a:solidFill>
                <a:effectLst/>
              </a:rPr>
              <a:t>SpainWillWait</a:t>
            </a:r>
            <a:r>
              <a:rPr lang="en-GB" sz="2000" b="0" i="0" dirty="0">
                <a:solidFill>
                  <a:srgbClr val="4D4D4D"/>
                </a:solidFill>
                <a:effectLst/>
              </a:rPr>
              <a:t>’ (</a:t>
            </a:r>
            <a:r>
              <a:rPr lang="en-GB" sz="2000" b="0" i="0" dirty="0" err="1">
                <a:solidFill>
                  <a:srgbClr val="4D4D4D"/>
                </a:solidFill>
                <a:effectLst/>
              </a:rPr>
              <a:t>España</a:t>
            </a:r>
            <a:r>
              <a:rPr lang="en-GB" sz="2000" b="0" i="0" dirty="0">
                <a:solidFill>
                  <a:srgbClr val="4D4D4D"/>
                </a:solidFill>
                <a:effectLst/>
              </a:rPr>
              <a:t> </a:t>
            </a:r>
            <a:r>
              <a:rPr lang="en-GB" sz="2000" b="0" i="0" dirty="0" err="1">
                <a:solidFill>
                  <a:srgbClr val="4D4D4D"/>
                </a:solidFill>
                <a:effectLst/>
              </a:rPr>
              <a:t>te</a:t>
            </a:r>
            <a:r>
              <a:rPr lang="en-GB" sz="2000" b="0" i="0" dirty="0">
                <a:solidFill>
                  <a:srgbClr val="4D4D4D"/>
                </a:solidFill>
                <a:effectLst/>
              </a:rPr>
              <a:t> </a:t>
            </a:r>
            <a:r>
              <a:rPr lang="en-GB" sz="2000" b="0" i="0" dirty="0" err="1">
                <a:solidFill>
                  <a:srgbClr val="4D4D4D"/>
                </a:solidFill>
                <a:effectLst/>
              </a:rPr>
              <a:t>espera</a:t>
            </a:r>
            <a:r>
              <a:rPr lang="en-GB" sz="2000" b="0" i="0" dirty="0">
                <a:solidFill>
                  <a:srgbClr val="4D4D4D"/>
                </a:solidFill>
                <a:effectLst/>
              </a:rPr>
              <a:t>). The objective of the initiative is to consolidate tourists’ loyalty to the destination by reminding them of all that Spain has to offer and all that can be enjoyed once the Covid-19 crisis has passed.</a:t>
            </a:r>
          </a:p>
          <a:p>
            <a:pPr algn="l"/>
            <a:r>
              <a:rPr lang="en-GB" sz="2000" b="0" i="0" dirty="0">
                <a:solidFill>
                  <a:srgbClr val="4D4D4D"/>
                </a:solidFill>
                <a:effectLst/>
              </a:rPr>
              <a:t>The video looked to convey an evocative idea of Spain, transporting holidaymakers from their homes and strengthening lasting emotional ties with the destination.</a:t>
            </a:r>
          </a:p>
          <a:p>
            <a:pPr algn="l" fontAlgn="base"/>
            <a:endParaRPr lang="en-GB" sz="2000" b="0" i="0" dirty="0">
              <a:solidFill>
                <a:srgbClr val="4D4D4D"/>
              </a:solidFill>
              <a:effectLst/>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2">
                  <a:extLst>
                    <a:ext uri="{A12FA001-AC4F-418D-AE19-62706E023703}">
                      <ahyp:hlinkClr xmlns:ahyp="http://schemas.microsoft.com/office/drawing/2018/hyperlinkcolor" val="tx"/>
                    </a:ext>
                  </a:extLst>
                </a:hlinkClick>
              </a:rPr>
              <a:t>https://youtu.be/GHHrJh7swUY</a:t>
            </a:r>
            <a:r>
              <a:rPr lang="en-IE" dirty="0">
                <a:solidFill>
                  <a:srgbClr val="086D6E"/>
                </a:solidFill>
              </a:rPr>
              <a:t> </a:t>
            </a:r>
          </a:p>
        </p:txBody>
      </p:sp>
      <p:pic>
        <p:nvPicPr>
          <p:cNvPr id="3" name="Picture 2">
            <a:hlinkClick r:id="rId2"/>
            <a:extLst>
              <a:ext uri="{FF2B5EF4-FFF2-40B4-BE49-F238E27FC236}">
                <a16:creationId xmlns:a16="http://schemas.microsoft.com/office/drawing/2014/main" id="{8FFAA780-A9EA-1CE2-C902-7B439A39DD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9925" y="1862334"/>
            <a:ext cx="5172075" cy="2978987"/>
          </a:xfrm>
          <a:prstGeom prst="rect">
            <a:avLst/>
          </a:prstGeom>
        </p:spPr>
      </p:pic>
      <p:sp>
        <p:nvSpPr>
          <p:cNvPr id="4" name="TextBox 3">
            <a:hlinkClick r:id="rId4"/>
            <a:extLst>
              <a:ext uri="{FF2B5EF4-FFF2-40B4-BE49-F238E27FC236}">
                <a16:creationId xmlns:a16="http://schemas.microsoft.com/office/drawing/2014/main" id="{9D873193-19CB-F245-FE10-CB7B74646CBC}"/>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299012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875593" y="902152"/>
            <a:ext cx="5105400" cy="6159274"/>
          </a:xfrm>
        </p:spPr>
        <p:txBody>
          <a:bodyPr>
            <a:normAutofit lnSpcReduction="10000"/>
          </a:bodyPr>
          <a:lstStyle/>
          <a:p>
            <a:pPr algn="l"/>
            <a:endParaRPr lang="en-GB" sz="2000" dirty="0"/>
          </a:p>
          <a:p>
            <a:pPr algn="l"/>
            <a:r>
              <a:rPr lang="en-GB" sz="2000" b="0" i="0" dirty="0">
                <a:effectLst/>
              </a:rPr>
              <a:t>Businesses and regions that demonstrate their humanity are remembered. Corporate Social Responsibility has never been more important for your brand image, especially with the global focus on climate change and how people </a:t>
            </a:r>
            <a:r>
              <a:rPr lang="en-GB" sz="2000" dirty="0"/>
              <a:t>were impacted </a:t>
            </a:r>
            <a:r>
              <a:rPr lang="en-GB" sz="2000" b="0" i="0" dirty="0">
                <a:effectLst/>
              </a:rPr>
              <a:t>during the crisis. From helping at food banks to offering beds to healthcare workers and providing assistance to staff, these are values-driven actions that show a “people-first” attitude. Iberia Airlines</a:t>
            </a:r>
            <a:r>
              <a:rPr lang="en-GB" sz="2000" b="1" i="0" dirty="0">
                <a:effectLst/>
              </a:rPr>
              <a:t>, </a:t>
            </a:r>
            <a:r>
              <a:rPr lang="en-GB" sz="2000" b="0" i="0" dirty="0">
                <a:effectLst/>
              </a:rPr>
              <a:t>for instance, has dedicated a </a:t>
            </a:r>
            <a:r>
              <a:rPr lang="en-GB" sz="2000" b="0" i="0" u="sng" dirty="0">
                <a:effectLst/>
                <a:hlinkClick r:id="rId2">
                  <a:extLst>
                    <a:ext uri="{A12FA001-AC4F-418D-AE19-62706E023703}">
                      <ahyp:hlinkClr xmlns:ahyp="http://schemas.microsoft.com/office/drawing/2018/hyperlinkcolor" val="tx"/>
                    </a:ext>
                  </a:extLst>
                </a:hlinkClick>
              </a:rPr>
              <a:t>massive thanks through a video mapping</a:t>
            </a:r>
            <a:r>
              <a:rPr lang="en-GB" sz="2000" b="0" i="0" dirty="0">
                <a:effectLst/>
              </a:rPr>
              <a:t> at its HQ to all the effort of the health workers and people who are helping to overcome the situation with their work and by staying at home. Besides being positive, they’re also opportunities to show empathy via social media updates. A </a:t>
            </a:r>
            <a:r>
              <a:rPr lang="en-GB" sz="2000" b="0" i="0" u="sng" dirty="0">
                <a:effectLst/>
                <a:hlinkClick r:id="rId3">
                  <a:extLst>
                    <a:ext uri="{A12FA001-AC4F-418D-AE19-62706E023703}">
                      <ahyp:hlinkClr xmlns:ahyp="http://schemas.microsoft.com/office/drawing/2018/hyperlinkcolor" val="tx"/>
                    </a:ext>
                  </a:extLst>
                </a:hlinkClick>
              </a:rPr>
              <a:t>Deloitte study</a:t>
            </a:r>
            <a:r>
              <a:rPr lang="en-GB" sz="2000" b="0" i="0" dirty="0">
                <a:effectLst/>
              </a:rPr>
              <a:t> found that </a:t>
            </a:r>
            <a:r>
              <a:rPr lang="en-GB" sz="2000" b="1" i="0" dirty="0">
                <a:effectLst/>
              </a:rPr>
              <a:t>Millennials </a:t>
            </a:r>
            <a:r>
              <a:rPr lang="en-GB" sz="2000" b="0" i="0" dirty="0">
                <a:effectLst/>
              </a:rPr>
              <a:t>and</a:t>
            </a:r>
            <a:r>
              <a:rPr lang="en-GB" sz="2000" b="1" i="0" dirty="0">
                <a:effectLst/>
              </a:rPr>
              <a:t> Gen Z</a:t>
            </a:r>
            <a:r>
              <a:rPr lang="en-GB" sz="2000" b="0" i="0" dirty="0">
                <a:effectLst/>
              </a:rPr>
              <a:t> in particular want to do business with organizations that reflect their values.</a:t>
            </a:r>
            <a:endParaRPr lang="en-IE" sz="2000"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606175" y="127226"/>
            <a:ext cx="5105400" cy="582221"/>
          </a:xfrm>
        </p:spPr>
        <p:txBody>
          <a:bodyPr>
            <a:noAutofit/>
          </a:bodyPr>
          <a:lstStyle/>
          <a:p>
            <a:pPr algn="ctr"/>
            <a:r>
              <a:rPr lang="en-IE" sz="3200" dirty="0"/>
              <a:t>Emphasis Ethics and Community Spirit</a:t>
            </a:r>
          </a:p>
        </p:txBody>
      </p:sp>
      <p:pic>
        <p:nvPicPr>
          <p:cNvPr id="2" name="Graphic 1" descr="Chevron arrows with solid fill">
            <a:extLst>
              <a:ext uri="{FF2B5EF4-FFF2-40B4-BE49-F238E27FC236}">
                <a16:creationId xmlns:a16="http://schemas.microsoft.com/office/drawing/2014/main" id="{E21605B7-D672-5996-26C6-CDD2A98FE9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516" y="1055185"/>
            <a:ext cx="728077" cy="728077"/>
          </a:xfrm>
          <a:prstGeom prst="rect">
            <a:avLst/>
          </a:prstGeom>
        </p:spPr>
      </p:pic>
      <p:pic>
        <p:nvPicPr>
          <p:cNvPr id="3" name="Graphic 2" descr="Chevron arrows with solid fill">
            <a:extLst>
              <a:ext uri="{FF2B5EF4-FFF2-40B4-BE49-F238E27FC236}">
                <a16:creationId xmlns:a16="http://schemas.microsoft.com/office/drawing/2014/main" id="{0822551E-95E4-2C71-48A3-8567DBE47E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516" y="3253712"/>
            <a:ext cx="728077" cy="728077"/>
          </a:xfrm>
          <a:prstGeom prst="rect">
            <a:avLst/>
          </a:prstGeom>
        </p:spPr>
      </p:pic>
      <p:pic>
        <p:nvPicPr>
          <p:cNvPr id="5" name="Picture 4">
            <a:hlinkClick r:id="rId6"/>
            <a:extLst>
              <a:ext uri="{FF2B5EF4-FFF2-40B4-BE49-F238E27FC236}">
                <a16:creationId xmlns:a16="http://schemas.microsoft.com/office/drawing/2014/main" id="{A28659E4-FB94-CF58-1E3C-C6486CA7C0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27127" y="1816821"/>
            <a:ext cx="5517357" cy="315277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FDA6847-0E2F-3913-02C2-F31FDFF080B4}"/>
              </a:ext>
            </a:extLst>
          </p:cNvPr>
          <p:cNvSpPr txBox="1"/>
          <p:nvPr/>
        </p:nvSpPr>
        <p:spPr>
          <a:xfrm>
            <a:off x="7705725" y="5146880"/>
            <a:ext cx="3733800" cy="369332"/>
          </a:xfrm>
          <a:prstGeom prst="rect">
            <a:avLst/>
          </a:prstGeom>
          <a:noFill/>
        </p:spPr>
        <p:txBody>
          <a:bodyPr wrap="square" rtlCol="0">
            <a:spAutoFit/>
          </a:bodyPr>
          <a:lstStyle/>
          <a:p>
            <a:r>
              <a:rPr lang="en-IE" dirty="0">
                <a:solidFill>
                  <a:srgbClr val="086D6E"/>
                </a:solidFill>
                <a:hlinkClick r:id="rId6">
                  <a:extLst>
                    <a:ext uri="{A12FA001-AC4F-418D-AE19-62706E023703}">
                      <ahyp:hlinkClr xmlns:ahyp="http://schemas.microsoft.com/office/drawing/2018/hyperlinkcolor" val="tx"/>
                    </a:ext>
                  </a:extLst>
                </a:hlinkClick>
              </a:rPr>
              <a:t>https://youtu.be/znkHS8q4L5c</a:t>
            </a:r>
            <a:r>
              <a:rPr lang="en-IE" dirty="0">
                <a:solidFill>
                  <a:srgbClr val="086D6E"/>
                </a:solidFill>
              </a:rPr>
              <a:t> </a:t>
            </a:r>
          </a:p>
        </p:txBody>
      </p:sp>
      <p:sp>
        <p:nvSpPr>
          <p:cNvPr id="4" name="TextBox 3">
            <a:extLst>
              <a:ext uri="{FF2B5EF4-FFF2-40B4-BE49-F238E27FC236}">
                <a16:creationId xmlns:a16="http://schemas.microsoft.com/office/drawing/2014/main" id="{9792CD0E-268E-069B-1916-9E361704EA70}"/>
              </a:ext>
            </a:extLst>
          </p:cNvPr>
          <p:cNvSpPr txBox="1"/>
          <p:nvPr/>
        </p:nvSpPr>
        <p:spPr>
          <a:xfrm>
            <a:off x="7867650" y="5614512"/>
            <a:ext cx="2838450" cy="646331"/>
          </a:xfrm>
          <a:prstGeom prst="rect">
            <a:avLst/>
          </a:prstGeom>
          <a:noFill/>
        </p:spPr>
        <p:txBody>
          <a:bodyPr wrap="square" rtlCol="0">
            <a:spAutoFit/>
          </a:bodyPr>
          <a:lstStyle/>
          <a:p>
            <a:pPr algn="ctr"/>
            <a:r>
              <a:rPr lang="en-IE" dirty="0">
                <a:solidFill>
                  <a:srgbClr val="F27954"/>
                </a:solidFill>
                <a:hlinkClick r:id="rId8">
                  <a:extLst>
                    <a:ext uri="{A12FA001-AC4F-418D-AE19-62706E023703}">
                      <ahyp:hlinkClr xmlns:ahyp="http://schemas.microsoft.com/office/drawing/2018/hyperlinkcolor" val="tx"/>
                    </a:ext>
                  </a:extLst>
                </a:hlinkClick>
              </a:rPr>
              <a:t>Source</a:t>
            </a:r>
            <a:endParaRPr lang="en-IE" dirty="0">
              <a:solidFill>
                <a:srgbClr val="F27954"/>
              </a:solidFill>
            </a:endParaRPr>
          </a:p>
          <a:p>
            <a:pPr algn="ctr"/>
            <a:endParaRPr lang="en-IE" dirty="0">
              <a:solidFill>
                <a:srgbClr val="F27954"/>
              </a:solidFill>
            </a:endParaRPr>
          </a:p>
        </p:txBody>
      </p:sp>
      <p:sp>
        <p:nvSpPr>
          <p:cNvPr id="7" name="TextBox 6">
            <a:hlinkClick r:id="rId9"/>
            <a:extLst>
              <a:ext uri="{FF2B5EF4-FFF2-40B4-BE49-F238E27FC236}">
                <a16:creationId xmlns:a16="http://schemas.microsoft.com/office/drawing/2014/main" id="{FD83FA07-117C-F7B4-DC47-3D335128181E}"/>
              </a:ext>
            </a:extLst>
          </p:cNvPr>
          <p:cNvSpPr txBox="1"/>
          <p:nvPr/>
        </p:nvSpPr>
        <p:spPr>
          <a:xfrm>
            <a:off x="6373906" y="-6324"/>
            <a:ext cx="5818093" cy="1569660"/>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800" dirty="0">
                <a:solidFill>
                  <a:schemeClr val="bg1"/>
                </a:solidFill>
              </a:rPr>
              <a:t>Iberia Thanks the Medical Teams for their hard work during COVID </a:t>
            </a:r>
          </a:p>
        </p:txBody>
      </p:sp>
    </p:spTree>
    <p:extLst>
      <p:ext uri="{BB962C8B-B14F-4D97-AF65-F5344CB8AC3E}">
        <p14:creationId xmlns:p14="http://schemas.microsoft.com/office/powerpoint/2010/main" val="2667434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5" y="333375"/>
            <a:ext cx="6825689" cy="1619250"/>
          </a:xfrm>
        </p:spPr>
        <p:txBody>
          <a:bodyPr>
            <a:normAutofit/>
          </a:bodyPr>
          <a:lstStyle/>
          <a:p>
            <a:r>
              <a:rPr lang="en-IE" dirty="0"/>
              <a:t>Expedia All By Myself</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232334" y="2515031"/>
            <a:ext cx="6530415" cy="4243710"/>
          </a:xfrm>
          <a:solidFill>
            <a:schemeClr val="bg1"/>
          </a:solidFill>
        </p:spPr>
        <p:txBody>
          <a:bodyPr>
            <a:noAutofit/>
          </a:bodyPr>
          <a:lstStyle/>
          <a:p>
            <a:pPr algn="l">
              <a:lnSpc>
                <a:spcPct val="100000"/>
              </a:lnSpc>
              <a:spcBef>
                <a:spcPts val="0"/>
              </a:spcBef>
            </a:pPr>
            <a:r>
              <a:rPr lang="en-GB" sz="1900" b="0" i="0" dirty="0">
                <a:solidFill>
                  <a:srgbClr val="4D4D4D"/>
                </a:solidFill>
                <a:effectLst/>
              </a:rPr>
              <a:t>Expedia’s </a:t>
            </a:r>
            <a:r>
              <a:rPr lang="en-GB" sz="1900" b="1" i="1" dirty="0">
                <a:solidFill>
                  <a:srgbClr val="4D4D4D"/>
                </a:solidFill>
                <a:effectLst/>
              </a:rPr>
              <a:t>“All By Myself” </a:t>
            </a:r>
            <a:r>
              <a:rPr lang="en-GB" sz="1900" b="0" i="0" dirty="0">
                <a:solidFill>
                  <a:srgbClr val="4D4D4D"/>
                </a:solidFill>
                <a:effectLst/>
              </a:rPr>
              <a:t>ad shows a traveller having a series of bad flight and hotel experiences on their trip. Then a representative from Expedia (Rashida Jones) swoops in and saves the day by helping them find a better hotel and have a great time. The takeaway is (as Expedia puts it), “It matters whom you travel with.” Expedia’s campaign is effective because it addresses a change in consumer values. </a:t>
            </a:r>
          </a:p>
          <a:p>
            <a:pPr algn="l">
              <a:lnSpc>
                <a:spcPct val="100000"/>
              </a:lnSpc>
              <a:spcBef>
                <a:spcPts val="0"/>
              </a:spcBef>
            </a:pPr>
            <a:endParaRPr lang="en-GB" sz="1900" dirty="0">
              <a:solidFill>
                <a:srgbClr val="4D4D4D"/>
              </a:solidFill>
            </a:endParaRPr>
          </a:p>
          <a:p>
            <a:pPr algn="l">
              <a:lnSpc>
                <a:spcPct val="100000"/>
              </a:lnSpc>
              <a:spcBef>
                <a:spcPts val="0"/>
              </a:spcBef>
            </a:pPr>
            <a:r>
              <a:rPr lang="en-GB" sz="1900" b="0" i="0" dirty="0">
                <a:solidFill>
                  <a:srgbClr val="4D4D4D"/>
                </a:solidFill>
                <a:effectLst/>
              </a:rPr>
              <a:t>As </a:t>
            </a:r>
            <a:r>
              <a:rPr lang="en-GB" sz="1900" b="0" i="0" u="none" strike="noStrike" dirty="0">
                <a:solidFill>
                  <a:srgbClr val="4D4D4D"/>
                </a:solidFill>
                <a:effectLst/>
                <a:hlinkClick r:id="rId2">
                  <a:extLst>
                    <a:ext uri="{A12FA001-AC4F-418D-AE19-62706E023703}">
                      <ahyp:hlinkClr xmlns:ahyp="http://schemas.microsoft.com/office/drawing/2018/hyperlinkcolor" val="tx"/>
                    </a:ext>
                  </a:extLst>
                </a:hlinkClick>
              </a:rPr>
              <a:t>Shiv Singh</a:t>
            </a:r>
            <a:r>
              <a:rPr lang="en-GB" sz="1900" b="0" i="0" dirty="0">
                <a:solidFill>
                  <a:srgbClr val="4D4D4D"/>
                </a:solidFill>
                <a:effectLst/>
              </a:rPr>
              <a:t>, Expedia’s General Manager, explained, </a:t>
            </a:r>
            <a:r>
              <a:rPr lang="en-GB" sz="1900" b="1" i="1" dirty="0">
                <a:solidFill>
                  <a:srgbClr val="4D4D4D"/>
                </a:solidFill>
                <a:effectLst/>
              </a:rPr>
              <a:t>“People think about value differently.” </a:t>
            </a:r>
            <a:r>
              <a:rPr lang="en-GB" sz="1900" b="0" i="0" dirty="0">
                <a:solidFill>
                  <a:srgbClr val="4D4D4D"/>
                </a:solidFill>
                <a:effectLst/>
              </a:rPr>
              <a:t>So rather than focusing solely on </a:t>
            </a:r>
            <a:r>
              <a:rPr lang="en-GB" sz="1900" b="1" i="1" dirty="0">
                <a:solidFill>
                  <a:srgbClr val="4D4D4D"/>
                </a:solidFill>
                <a:effectLst/>
              </a:rPr>
              <a:t>“getting away for a great price,” </a:t>
            </a:r>
            <a:r>
              <a:rPr lang="en-GB" sz="1900" b="0" i="0" dirty="0">
                <a:solidFill>
                  <a:srgbClr val="4D4D4D"/>
                </a:solidFill>
                <a:effectLst/>
              </a:rPr>
              <a:t>travel companies should also ensure their advertising includes messaging about the support they provide their customers.</a:t>
            </a:r>
          </a:p>
          <a:p>
            <a:pPr algn="l">
              <a:lnSpc>
                <a:spcPct val="100000"/>
              </a:lnSpc>
              <a:spcBef>
                <a:spcPts val="0"/>
              </a:spcBef>
            </a:pPr>
            <a:endParaRPr lang="en-GB" sz="1900" b="0" i="0" dirty="0">
              <a:solidFill>
                <a:srgbClr val="4D4D4D"/>
              </a:solidFill>
              <a:effectLst/>
            </a:endParaRPr>
          </a:p>
          <a:p>
            <a:pPr algn="l" fontAlgn="base">
              <a:lnSpc>
                <a:spcPct val="100000"/>
              </a:lnSpc>
              <a:spcBef>
                <a:spcPts val="0"/>
              </a:spcBef>
            </a:pPr>
            <a:endParaRPr lang="en-GB" sz="1900" b="0" i="0" dirty="0">
              <a:solidFill>
                <a:srgbClr val="4D4D4D"/>
              </a:solidFill>
              <a:effectLst/>
            </a:endParaRPr>
          </a:p>
          <a:p>
            <a:pPr>
              <a:lnSpc>
                <a:spcPct val="100000"/>
              </a:lnSpc>
              <a:spcBef>
                <a:spcPts val="0"/>
              </a:spcBef>
            </a:pPr>
            <a:endParaRPr lang="en-IE" sz="1900" dirty="0">
              <a:solidFill>
                <a:srgbClr val="4D4D4D"/>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835411"/>
            <a:ext cx="4416425" cy="923330"/>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https://www.shootonline.com/video/expedia-remedies-all-myself%C2%A0traveler-woes-spot-directed-anthony-mandler</a:t>
            </a:r>
            <a:r>
              <a:rPr lang="en-IE" dirty="0">
                <a:solidFill>
                  <a:srgbClr val="086D6E"/>
                </a:solidFill>
              </a:rPr>
              <a:t> </a:t>
            </a:r>
          </a:p>
        </p:txBody>
      </p:sp>
      <p:pic>
        <p:nvPicPr>
          <p:cNvPr id="12" name="Picture 11">
            <a:hlinkClick r:id="rId3"/>
            <a:extLst>
              <a:ext uri="{FF2B5EF4-FFF2-40B4-BE49-F238E27FC236}">
                <a16:creationId xmlns:a16="http://schemas.microsoft.com/office/drawing/2014/main" id="{9CF22E3D-4CAA-893A-56CA-7B442345DC45}"/>
              </a:ext>
            </a:extLst>
          </p:cNvPr>
          <p:cNvPicPr>
            <a:picLocks noChangeAspect="1"/>
          </p:cNvPicPr>
          <p:nvPr/>
        </p:nvPicPr>
        <p:blipFill rotWithShape="1">
          <a:blip r:embed="rId4"/>
          <a:srcRect l="2156" r="4384"/>
          <a:stretch/>
        </p:blipFill>
        <p:spPr>
          <a:xfrm>
            <a:off x="7031596" y="1714500"/>
            <a:ext cx="5192147" cy="2739786"/>
          </a:xfrm>
          <a:prstGeom prst="rect">
            <a:avLst/>
          </a:prstGeom>
        </p:spPr>
      </p:pic>
      <p:sp>
        <p:nvSpPr>
          <p:cNvPr id="3" name="TextBox 2">
            <a:hlinkClick r:id="rId5"/>
            <a:extLst>
              <a:ext uri="{FF2B5EF4-FFF2-40B4-BE49-F238E27FC236}">
                <a16:creationId xmlns:a16="http://schemas.microsoft.com/office/drawing/2014/main" id="{99917701-30BE-A67A-F90F-30BD36A5E2AE}"/>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3584603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70536" y="1633739"/>
            <a:ext cx="8901204" cy="3867704"/>
          </a:xfrm>
        </p:spPr>
        <p:txBody>
          <a:bodyPr>
            <a:noAutofit/>
          </a:bodyPr>
          <a:lstStyle/>
          <a:p>
            <a:r>
              <a:rPr lang="en-GB" sz="2000" b="0" i="0" dirty="0">
                <a:effectLst/>
              </a:rPr>
              <a:t>Trust is an effective approach to minimizing the perception of uncertainty and risk (</a:t>
            </a:r>
            <a:r>
              <a:rPr lang="en-GB" sz="2000" b="0" i="0" u="none" strike="noStrike" dirty="0">
                <a:effectLst/>
                <a:hlinkClick r:id="rId2">
                  <a:extLst>
                    <a:ext uri="{A12FA001-AC4F-418D-AE19-62706E023703}">
                      <ahyp:hlinkClr xmlns:ahyp="http://schemas.microsoft.com/office/drawing/2018/hyperlinkcolor" val="tx"/>
                    </a:ext>
                  </a:extLst>
                </a:hlinkClick>
              </a:rPr>
              <a:t>Han &amp; Hyun, 2013</a:t>
            </a:r>
            <a:r>
              <a:rPr lang="en-GB" sz="2000" b="0" i="0" dirty="0">
                <a:effectLst/>
              </a:rPr>
              <a:t>; </a:t>
            </a:r>
            <a:r>
              <a:rPr lang="en-GB" sz="2000" b="0" i="0" u="none" strike="noStrike" dirty="0" err="1">
                <a:effectLst/>
                <a:hlinkClick r:id="rId3">
                  <a:extLst>
                    <a:ext uri="{A12FA001-AC4F-418D-AE19-62706E023703}">
                      <ahyp:hlinkClr xmlns:ahyp="http://schemas.microsoft.com/office/drawing/2018/hyperlinkcolor" val="tx"/>
                    </a:ext>
                  </a:extLst>
                </a:hlinkClick>
              </a:rPr>
              <a:t>Pavlou</a:t>
            </a:r>
            <a:r>
              <a:rPr lang="en-GB" sz="2000" b="0" i="0" u="none" strike="noStrike" dirty="0">
                <a:effectLst/>
                <a:hlinkClick r:id="rId3">
                  <a:extLst>
                    <a:ext uri="{A12FA001-AC4F-418D-AE19-62706E023703}">
                      <ahyp:hlinkClr xmlns:ahyp="http://schemas.microsoft.com/office/drawing/2018/hyperlinkcolor" val="tx"/>
                    </a:ext>
                  </a:extLst>
                </a:hlinkClick>
              </a:rPr>
              <a:t> et al., 2007</a:t>
            </a:r>
            <a:r>
              <a:rPr lang="en-GB" sz="2000" b="0" i="0" dirty="0">
                <a:effectLst/>
              </a:rPr>
              <a:t>). Therefore, tourists believe a trustworthy destination can provide transparency, reliability, less risk, and less-hassle free services and experiences (</a:t>
            </a:r>
            <a:r>
              <a:rPr lang="en-GB" sz="2000" b="0" i="0" u="none" strike="noStrike" dirty="0" err="1">
                <a:effectLst/>
                <a:hlinkClick r:id="rId4">
                  <a:extLst>
                    <a:ext uri="{A12FA001-AC4F-418D-AE19-62706E023703}">
                      <ahyp:hlinkClr xmlns:ahyp="http://schemas.microsoft.com/office/drawing/2018/hyperlinkcolor" val="tx"/>
                    </a:ext>
                  </a:extLst>
                </a:hlinkClick>
              </a:rPr>
              <a:t>Roodurmun</a:t>
            </a:r>
            <a:r>
              <a:rPr lang="en-GB" sz="2000" b="0" i="0" u="none" strike="noStrike" dirty="0">
                <a:effectLst/>
                <a:hlinkClick r:id="rId4">
                  <a:extLst>
                    <a:ext uri="{A12FA001-AC4F-418D-AE19-62706E023703}">
                      <ahyp:hlinkClr xmlns:ahyp="http://schemas.microsoft.com/office/drawing/2018/hyperlinkcolor" val="tx"/>
                    </a:ext>
                  </a:extLst>
                </a:hlinkClick>
              </a:rPr>
              <a:t> &amp; </a:t>
            </a:r>
            <a:r>
              <a:rPr lang="en-GB" sz="2000" b="0" i="0" u="none" strike="noStrike" dirty="0" err="1">
                <a:effectLst/>
                <a:hlinkClick r:id="rId4">
                  <a:extLst>
                    <a:ext uri="{A12FA001-AC4F-418D-AE19-62706E023703}">
                      <ahyp:hlinkClr xmlns:ahyp="http://schemas.microsoft.com/office/drawing/2018/hyperlinkcolor" val="tx"/>
                    </a:ext>
                  </a:extLst>
                </a:hlinkClick>
              </a:rPr>
              <a:t>Juwaheer</a:t>
            </a:r>
            <a:r>
              <a:rPr lang="en-GB" sz="2000" b="0" i="0" u="none" strike="noStrike" dirty="0">
                <a:effectLst/>
                <a:hlinkClick r:id="rId4">
                  <a:extLst>
                    <a:ext uri="{A12FA001-AC4F-418D-AE19-62706E023703}">
                      <ahyp:hlinkClr xmlns:ahyp="http://schemas.microsoft.com/office/drawing/2018/hyperlinkcolor" val="tx"/>
                    </a:ext>
                  </a:extLst>
                </a:hlinkClick>
              </a:rPr>
              <a:t>, 2010</a:t>
            </a:r>
            <a:r>
              <a:rPr lang="en-GB" sz="2000" b="0" i="0" dirty="0">
                <a:effectLst/>
              </a:rPr>
              <a:t>).</a:t>
            </a:r>
          </a:p>
          <a:p>
            <a:endParaRPr lang="en-GB" sz="2000" dirty="0"/>
          </a:p>
          <a:p>
            <a:r>
              <a:rPr lang="en-GB" sz="2000" b="0" i="0" dirty="0">
                <a:effectLst/>
              </a:rPr>
              <a:t>Customer trust or brand trust has been intensively discussed in the customer behaviour and marketing area and is essential in building strong customer relationships and sustainable market share (</a:t>
            </a:r>
            <a:r>
              <a:rPr lang="en-GB" sz="2000" b="0" i="0" u="none" strike="noStrike" dirty="0">
                <a:effectLst/>
                <a:hlinkClick r:id="rId5">
                  <a:extLst>
                    <a:ext uri="{A12FA001-AC4F-418D-AE19-62706E023703}">
                      <ahyp:hlinkClr xmlns:ahyp="http://schemas.microsoft.com/office/drawing/2018/hyperlinkcolor" val="tx"/>
                    </a:ext>
                  </a:extLst>
                </a:hlinkClick>
              </a:rPr>
              <a:t>Urban et al., 2000</a:t>
            </a:r>
            <a:r>
              <a:rPr lang="en-GB" sz="2000" b="0" i="0" dirty="0">
                <a:effectLst/>
              </a:rPr>
              <a:t>).</a:t>
            </a:r>
          </a:p>
          <a:p>
            <a:endParaRPr lang="en-GB" sz="2000" b="0" i="0" dirty="0">
              <a:effectLst/>
            </a:endParaRPr>
          </a:p>
          <a:p>
            <a:r>
              <a:rPr lang="en-GB" sz="2000" b="0" i="0" u="none" strike="noStrike" dirty="0" err="1">
                <a:effectLst/>
                <a:hlinkClick r:id="rId6">
                  <a:extLst>
                    <a:ext uri="{A12FA001-AC4F-418D-AE19-62706E023703}">
                      <ahyp:hlinkClr xmlns:ahyp="http://schemas.microsoft.com/office/drawing/2018/hyperlinkcolor" val="tx"/>
                    </a:ext>
                  </a:extLst>
                </a:hlinkClick>
              </a:rPr>
              <a:t>Sirdeshmukh</a:t>
            </a:r>
            <a:r>
              <a:rPr lang="en-GB" sz="2000" b="0" i="0" u="none" strike="noStrike" dirty="0">
                <a:effectLst/>
                <a:hlinkClick r:id="rId6">
                  <a:extLst>
                    <a:ext uri="{A12FA001-AC4F-418D-AE19-62706E023703}">
                      <ahyp:hlinkClr xmlns:ahyp="http://schemas.microsoft.com/office/drawing/2018/hyperlinkcolor" val="tx"/>
                    </a:ext>
                  </a:extLst>
                </a:hlinkClick>
              </a:rPr>
              <a:t> et al. (2002)</a:t>
            </a:r>
            <a:r>
              <a:rPr lang="en-GB" sz="2000" b="0" i="0" dirty="0">
                <a:effectLst/>
              </a:rPr>
              <a:t> developed a framework and proposed that customer trust significantly influences perceived value and then impacts customer loyalty. Trust develops customers’ emotional attachment toward a brand (</a:t>
            </a:r>
            <a:r>
              <a:rPr lang="en-GB" sz="2000" b="0" i="0" u="none" strike="noStrike" dirty="0" err="1">
                <a:effectLst/>
                <a:hlinkClick r:id="rId7">
                  <a:extLst>
                    <a:ext uri="{A12FA001-AC4F-418D-AE19-62706E023703}">
                      <ahyp:hlinkClr xmlns:ahyp="http://schemas.microsoft.com/office/drawing/2018/hyperlinkcolor" val="tx"/>
                    </a:ext>
                  </a:extLst>
                </a:hlinkClick>
              </a:rPr>
              <a:t>Esch</a:t>
            </a:r>
            <a:r>
              <a:rPr lang="en-GB" sz="2000" b="0" i="0" u="none" strike="noStrike" dirty="0">
                <a:effectLst/>
                <a:hlinkClick r:id="rId7">
                  <a:extLst>
                    <a:ext uri="{A12FA001-AC4F-418D-AE19-62706E023703}">
                      <ahyp:hlinkClr xmlns:ahyp="http://schemas.microsoft.com/office/drawing/2018/hyperlinkcolor" val="tx"/>
                    </a:ext>
                  </a:extLst>
                </a:hlinkClick>
              </a:rPr>
              <a:t> et al., 2006</a:t>
            </a:r>
            <a:r>
              <a:rPr lang="en-GB" sz="2000" b="0" i="0" dirty="0">
                <a:effectLst/>
              </a:rPr>
              <a:t>) and thus it has a positive effect on perceived corporate social responsibility and purchase intention (</a:t>
            </a:r>
            <a:r>
              <a:rPr lang="en-GB" sz="2000" b="0" i="0" u="none" strike="noStrike" dirty="0">
                <a:effectLst/>
                <a:hlinkClick r:id="rId8">
                  <a:extLst>
                    <a:ext uri="{A12FA001-AC4F-418D-AE19-62706E023703}">
                      <ahyp:hlinkClr xmlns:ahyp="http://schemas.microsoft.com/office/drawing/2018/hyperlinkcolor" val="tx"/>
                    </a:ext>
                  </a:extLst>
                </a:hlinkClick>
              </a:rPr>
              <a:t>Nguyen &amp; Pham, 2018</a:t>
            </a:r>
            <a:r>
              <a:rPr lang="en-GB" sz="2000" b="0" i="0" dirty="0">
                <a:effectLst/>
              </a:rPr>
              <a:t>). </a:t>
            </a:r>
            <a:endParaRPr lang="en-IE" sz="2000" dirty="0"/>
          </a:p>
          <a:p>
            <a:endParaRPr lang="en-GB" sz="20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9"/>
            <a:extLst>
              <a:ext uri="{FF2B5EF4-FFF2-40B4-BE49-F238E27FC236}">
                <a16:creationId xmlns:a16="http://schemas.microsoft.com/office/drawing/2014/main" id="{677A4E1D-CB32-EDFA-3941-E9EC988EBA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9">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Article: </a:t>
            </a:r>
            <a:r>
              <a:rPr lang="en-GB" b="0" dirty="0"/>
              <a:t>Trust is an Effective Approach to Minimising The Perception of Uncertainty and Risk </a:t>
            </a:r>
            <a:endParaRPr lang="en-IE" dirty="0"/>
          </a:p>
        </p:txBody>
      </p:sp>
    </p:spTree>
    <p:extLst>
      <p:ext uri="{BB962C8B-B14F-4D97-AF65-F5344CB8AC3E}">
        <p14:creationId xmlns:p14="http://schemas.microsoft.com/office/powerpoint/2010/main" val="1186750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24D7CB0-A666-6E27-6CED-81D9925D5E21}"/>
              </a:ext>
            </a:extLst>
          </p:cNvPr>
          <p:cNvGraphicFramePr>
            <a:graphicFrameLocks noGrp="1"/>
          </p:cNvGraphicFramePr>
          <p:nvPr/>
        </p:nvGraphicFramePr>
        <p:xfrm>
          <a:off x="30956" y="1163949"/>
          <a:ext cx="12192001" cy="5638122"/>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397093220"/>
                    </a:ext>
                  </a:extLst>
                </a:gridCol>
                <a:gridCol w="4314826">
                  <a:extLst>
                    <a:ext uri="{9D8B030D-6E8A-4147-A177-3AD203B41FA5}">
                      <a16:colId xmlns:a16="http://schemas.microsoft.com/office/drawing/2014/main" val="3284956068"/>
                    </a:ext>
                  </a:extLst>
                </a:gridCol>
                <a:gridCol w="4019550">
                  <a:extLst>
                    <a:ext uri="{9D8B030D-6E8A-4147-A177-3AD203B41FA5}">
                      <a16:colId xmlns:a16="http://schemas.microsoft.com/office/drawing/2014/main" val="2549890576"/>
                    </a:ext>
                  </a:extLst>
                </a:gridCol>
              </a:tblGrid>
              <a:tr h="1369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extLst>
                  <a:ext uri="{0D108BD9-81ED-4DB2-BD59-A6C34878D82A}">
                    <a16:rowId xmlns:a16="http://schemas.microsoft.com/office/drawing/2014/main" val="3670043815"/>
                  </a:ext>
                </a:extLst>
              </a:tr>
              <a:tr h="1624544">
                <a:tc>
                  <a:txBody>
                    <a:bodyPr/>
                    <a:lstStyle/>
                    <a:p>
                      <a:endParaRPr lang="en-IE" sz="1600"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1200" dirty="0">
                          <a:solidFill>
                            <a:srgbClr val="FF5353"/>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extLst>
                  <a:ext uri="{0D108BD9-81ED-4DB2-BD59-A6C34878D82A}">
                    <a16:rowId xmlns:a16="http://schemas.microsoft.com/office/drawing/2014/main" val="3085167703"/>
                  </a:ext>
                </a:extLst>
              </a:tr>
              <a:tr h="2643865">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pPr marL="0" algn="l" defTabSz="914400" rtl="0" eaLnBrk="1" latinLnBrk="0" hangingPunct="1"/>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extLst>
                  <a:ext uri="{0D108BD9-81ED-4DB2-BD59-A6C34878D82A}">
                    <a16:rowId xmlns:a16="http://schemas.microsoft.com/office/drawing/2014/main" val="3959722406"/>
                  </a:ext>
                </a:extLst>
              </a:tr>
            </a:tbl>
          </a:graphicData>
        </a:graphic>
      </p:graphicFrame>
      <p:sp>
        <p:nvSpPr>
          <p:cNvPr id="3" name="TextBox 2">
            <a:extLst>
              <a:ext uri="{FF2B5EF4-FFF2-40B4-BE49-F238E27FC236}">
                <a16:creationId xmlns:a16="http://schemas.microsoft.com/office/drawing/2014/main" id="{55262975-0358-9E6B-C8F2-A6FDAA4B82BE}"/>
              </a:ext>
            </a:extLst>
          </p:cNvPr>
          <p:cNvSpPr txBox="1"/>
          <p:nvPr/>
        </p:nvSpPr>
        <p:spPr>
          <a:xfrm>
            <a:off x="4803893" y="1202638"/>
            <a:ext cx="3390900" cy="1231106"/>
          </a:xfrm>
          <a:prstGeom prst="rect">
            <a:avLst/>
          </a:prstGeom>
          <a:noFill/>
        </p:spPr>
        <p:txBody>
          <a:bodyPr wrap="square" rtlCol="0">
            <a:spAutoFit/>
          </a:bodyPr>
          <a:lstStyle/>
          <a:p>
            <a:r>
              <a:rPr lang="en-IE" sz="2000" b="1" kern="1200" dirty="0">
                <a:solidFill>
                  <a:schemeClr val="bg1"/>
                </a:solidFill>
                <a:latin typeface="+mn-lt"/>
                <a:ea typeface="+mn-ea"/>
                <a:cs typeface="+mn-cs"/>
              </a:rPr>
              <a:t>Regional Risk Analysis </a:t>
            </a:r>
          </a:p>
          <a:p>
            <a:r>
              <a:rPr lang="en-IE" b="0" kern="1200" dirty="0">
                <a:solidFill>
                  <a:schemeClr val="bg1"/>
                </a:solidFill>
                <a:latin typeface="+mn-lt"/>
                <a:ea typeface="+mn-ea"/>
                <a:cs typeface="+mn-cs"/>
              </a:rPr>
              <a:t>Assess the most likely crisis a region will face and the priority actions </a:t>
            </a:r>
            <a:r>
              <a:rPr lang="en-IE" dirty="0">
                <a:solidFill>
                  <a:schemeClr val="bg1"/>
                </a:solidFill>
              </a:rPr>
              <a:t>to </a:t>
            </a:r>
            <a:r>
              <a:rPr lang="en-IE" b="0" kern="1200" dirty="0">
                <a:solidFill>
                  <a:schemeClr val="bg1"/>
                </a:solidFill>
                <a:latin typeface="+mn-lt"/>
                <a:ea typeface="+mn-ea"/>
                <a:cs typeface="+mn-cs"/>
              </a:rPr>
              <a:t>mitigate the risk.</a:t>
            </a:r>
            <a:endParaRPr lang="en-IE" dirty="0"/>
          </a:p>
        </p:txBody>
      </p:sp>
      <p:sp>
        <p:nvSpPr>
          <p:cNvPr id="5" name="Flowchart: Connector 4">
            <a:extLst>
              <a:ext uri="{FF2B5EF4-FFF2-40B4-BE49-F238E27FC236}">
                <a16:creationId xmlns:a16="http://schemas.microsoft.com/office/drawing/2014/main" id="{596B3A26-00CF-4784-952F-37EF71972A2A}"/>
              </a:ext>
            </a:extLst>
          </p:cNvPr>
          <p:cNvSpPr/>
          <p:nvPr/>
        </p:nvSpPr>
        <p:spPr>
          <a:xfrm>
            <a:off x="81950" y="125816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1</a:t>
            </a:r>
          </a:p>
        </p:txBody>
      </p:sp>
      <p:sp>
        <p:nvSpPr>
          <p:cNvPr id="6" name="TextBox 5">
            <a:extLst>
              <a:ext uri="{FF2B5EF4-FFF2-40B4-BE49-F238E27FC236}">
                <a16:creationId xmlns:a16="http://schemas.microsoft.com/office/drawing/2014/main" id="{98E7691F-C000-2B23-70EB-EF7C644DCDFA}"/>
              </a:ext>
            </a:extLst>
          </p:cNvPr>
          <p:cNvSpPr txBox="1"/>
          <p:nvPr/>
        </p:nvSpPr>
        <p:spPr>
          <a:xfrm>
            <a:off x="8951820" y="1188669"/>
            <a:ext cx="3505200"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chemeClr val="bg1"/>
                </a:solidFill>
                <a:latin typeface="+mn-lt"/>
                <a:ea typeface="+mn-ea"/>
                <a:cs typeface="+mn-cs"/>
              </a:rPr>
              <a:t>SWOT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200" dirty="0">
                <a:solidFill>
                  <a:schemeClr val="bg1"/>
                </a:solidFill>
                <a:latin typeface="+mn-lt"/>
                <a:ea typeface="+mn-ea"/>
                <a:cs typeface="+mn-cs"/>
              </a:rPr>
              <a:t>Analyse</a:t>
            </a:r>
            <a:r>
              <a:rPr lang="en-IE" sz="1800" b="1" kern="1200" dirty="0">
                <a:solidFill>
                  <a:schemeClr val="bg1"/>
                </a:solidFill>
                <a:latin typeface="+mn-lt"/>
                <a:ea typeface="+mn-ea"/>
                <a:cs typeface="+mn-cs"/>
              </a:rPr>
              <a:t> </a:t>
            </a:r>
            <a:r>
              <a:rPr lang="en-IE" sz="1800" b="0" kern="1200" dirty="0">
                <a:solidFill>
                  <a:schemeClr val="bg1"/>
                </a:solidFill>
                <a:latin typeface="+mn-lt"/>
                <a:ea typeface="+mn-ea"/>
                <a:cs typeface="+mn-cs"/>
              </a:rPr>
              <a:t>strengths, opportunities, and threats to review and strengthen a tourism region. </a:t>
            </a:r>
          </a:p>
          <a:p>
            <a:endParaRPr lang="en-IE" dirty="0"/>
          </a:p>
        </p:txBody>
      </p:sp>
      <p:sp>
        <p:nvSpPr>
          <p:cNvPr id="8" name="TextBox 7">
            <a:extLst>
              <a:ext uri="{FF2B5EF4-FFF2-40B4-BE49-F238E27FC236}">
                <a16:creationId xmlns:a16="http://schemas.microsoft.com/office/drawing/2014/main" id="{F2487019-265E-7BA8-A4FC-5F3DA7F357C6}"/>
              </a:ext>
            </a:extLst>
          </p:cNvPr>
          <p:cNvSpPr txBox="1"/>
          <p:nvPr/>
        </p:nvSpPr>
        <p:spPr>
          <a:xfrm>
            <a:off x="811165" y="2667636"/>
            <a:ext cx="3045620" cy="1231106"/>
          </a:xfrm>
          <a:prstGeom prst="rect">
            <a:avLst/>
          </a:prstGeom>
          <a:noFill/>
        </p:spPr>
        <p:txBody>
          <a:bodyPr wrap="square" rtlCol="0">
            <a:spAutoFit/>
          </a:bodyPr>
          <a:lstStyle/>
          <a:p>
            <a:r>
              <a:rPr lang="en-IE" sz="2000" b="1" kern="1200" dirty="0">
                <a:solidFill>
                  <a:schemeClr val="bg1"/>
                </a:solidFill>
                <a:latin typeface="+mn-lt"/>
                <a:ea typeface="+mn-ea"/>
                <a:cs typeface="+mn-cs"/>
              </a:rPr>
              <a:t>Regional Crisis Audit</a:t>
            </a:r>
          </a:p>
          <a:p>
            <a:r>
              <a:rPr lang="en-IE" dirty="0">
                <a:solidFill>
                  <a:schemeClr val="bg1"/>
                </a:solidFill>
              </a:rPr>
              <a:t>Audit regional gaps and needs to implement Risk and SWOT Priorities and Actions</a:t>
            </a:r>
          </a:p>
        </p:txBody>
      </p:sp>
      <p:sp>
        <p:nvSpPr>
          <p:cNvPr id="10" name="TextBox 9">
            <a:extLst>
              <a:ext uri="{FF2B5EF4-FFF2-40B4-BE49-F238E27FC236}">
                <a16:creationId xmlns:a16="http://schemas.microsoft.com/office/drawing/2014/main" id="{7FB03BD2-75BA-BAA3-6880-EE584807A1FC}"/>
              </a:ext>
            </a:extLst>
          </p:cNvPr>
          <p:cNvSpPr txBox="1"/>
          <p:nvPr/>
        </p:nvSpPr>
        <p:spPr>
          <a:xfrm>
            <a:off x="800244" y="1157891"/>
            <a:ext cx="3174905" cy="1292662"/>
          </a:xfrm>
          <a:prstGeom prst="rect">
            <a:avLst/>
          </a:prstGeom>
          <a:noFill/>
        </p:spPr>
        <p:txBody>
          <a:bodyPr wrap="square" rtlCol="0">
            <a:spAutoFit/>
          </a:bodyPr>
          <a:lstStyle/>
          <a:p>
            <a:r>
              <a:rPr lang="en-IE" sz="2000" b="1" kern="1200" dirty="0">
                <a:solidFill>
                  <a:schemeClr val="bg1"/>
                </a:solidFill>
                <a:latin typeface="+mn-lt"/>
                <a:ea typeface="+mn-ea"/>
                <a:cs typeface="+mn-cs"/>
              </a:rPr>
              <a:t>Regional </a:t>
            </a:r>
            <a:r>
              <a:rPr lang="en-IE" sz="2000" b="1" dirty="0">
                <a:solidFill>
                  <a:schemeClr val="bg1"/>
                </a:solidFill>
              </a:rPr>
              <a:t>Tourism </a:t>
            </a:r>
            <a:r>
              <a:rPr lang="en-IE" sz="2000" b="1" kern="1200" dirty="0">
                <a:solidFill>
                  <a:schemeClr val="bg1"/>
                </a:solidFill>
                <a:latin typeface="+mn-lt"/>
                <a:ea typeface="+mn-ea"/>
                <a:cs typeface="+mn-cs"/>
              </a:rPr>
              <a:t>Crisis Management Team </a:t>
            </a:r>
            <a:r>
              <a:rPr lang="en-IE" sz="2000" kern="1200" dirty="0">
                <a:solidFill>
                  <a:schemeClr val="bg1"/>
                </a:solidFill>
                <a:latin typeface="+mn-lt"/>
                <a:ea typeface="+mn-ea"/>
                <a:cs typeface="+mn-cs"/>
              </a:rPr>
              <a:t>(TCMT) </a:t>
            </a:r>
            <a:r>
              <a:rPr lang="en-IE" dirty="0">
                <a:solidFill>
                  <a:schemeClr val="bg1"/>
                </a:solidFill>
              </a:rPr>
              <a:t>Create for a</a:t>
            </a:r>
            <a:r>
              <a:rPr lang="en-IE" sz="2000" b="1" kern="1200" dirty="0">
                <a:solidFill>
                  <a:schemeClr val="bg1"/>
                </a:solidFill>
                <a:latin typeface="+mn-lt"/>
                <a:ea typeface="+mn-ea"/>
                <a:cs typeface="+mn-cs"/>
              </a:rPr>
              <a:t> </a:t>
            </a:r>
            <a:r>
              <a:rPr lang="en-IE" dirty="0">
                <a:solidFill>
                  <a:schemeClr val="bg1"/>
                </a:solidFill>
              </a:rPr>
              <a:t>collaborated, coordinated </a:t>
            </a:r>
            <a:r>
              <a:rPr lang="en-IE" kern="1200" dirty="0">
                <a:solidFill>
                  <a:schemeClr val="bg1"/>
                </a:solidFill>
                <a:latin typeface="+mn-lt"/>
                <a:ea typeface="+mn-ea"/>
                <a:cs typeface="+mn-cs"/>
              </a:rPr>
              <a:t>response to a crisis</a:t>
            </a:r>
            <a:endParaRPr lang="en-IE" dirty="0"/>
          </a:p>
        </p:txBody>
      </p:sp>
      <p:sp>
        <p:nvSpPr>
          <p:cNvPr id="12" name="TextBox 11">
            <a:extLst>
              <a:ext uri="{FF2B5EF4-FFF2-40B4-BE49-F238E27FC236}">
                <a16:creationId xmlns:a16="http://schemas.microsoft.com/office/drawing/2014/main" id="{BC9B00F2-7362-0E07-8042-5085FD9D362E}"/>
              </a:ext>
            </a:extLst>
          </p:cNvPr>
          <p:cNvSpPr txBox="1"/>
          <p:nvPr/>
        </p:nvSpPr>
        <p:spPr>
          <a:xfrm>
            <a:off x="4693443" y="2601215"/>
            <a:ext cx="3571875" cy="1508105"/>
          </a:xfrm>
          <a:prstGeom prst="rect">
            <a:avLst/>
          </a:prstGeom>
          <a:noFill/>
        </p:spPr>
        <p:txBody>
          <a:bodyPr wrap="square" rtlCol="0">
            <a:spAutoFit/>
          </a:bodyPr>
          <a:lstStyle/>
          <a:p>
            <a:r>
              <a:rPr lang="en-IE" sz="2000" b="1" dirty="0">
                <a:solidFill>
                  <a:schemeClr val="bg1"/>
                </a:solidFill>
              </a:rPr>
              <a:t>Crisis Management Strategy</a:t>
            </a:r>
          </a:p>
          <a:p>
            <a:r>
              <a:rPr lang="en-IE" dirty="0">
                <a:solidFill>
                  <a:schemeClr val="bg1"/>
                </a:solidFill>
              </a:rPr>
              <a:t>Develop a CMS so a tourism region can follow a long-term plan to mitigate and prevent the impact of a crisis</a:t>
            </a:r>
          </a:p>
        </p:txBody>
      </p:sp>
      <p:sp>
        <p:nvSpPr>
          <p:cNvPr id="15" name="TextBox 14">
            <a:extLst>
              <a:ext uri="{FF2B5EF4-FFF2-40B4-BE49-F238E27FC236}">
                <a16:creationId xmlns:a16="http://schemas.microsoft.com/office/drawing/2014/main" id="{A62EEDC9-742F-7BAC-F6E6-FF916011BDFB}"/>
              </a:ext>
            </a:extLst>
          </p:cNvPr>
          <p:cNvSpPr txBox="1"/>
          <p:nvPr/>
        </p:nvSpPr>
        <p:spPr>
          <a:xfrm>
            <a:off x="8951820" y="2619746"/>
            <a:ext cx="3302094" cy="1785104"/>
          </a:xfrm>
          <a:prstGeom prst="rect">
            <a:avLst/>
          </a:prstGeom>
          <a:noFill/>
        </p:spPr>
        <p:txBody>
          <a:bodyPr wrap="square" rtlCol="0">
            <a:spAutoFit/>
          </a:bodyPr>
          <a:lstStyle/>
          <a:p>
            <a:r>
              <a:rPr lang="en-IE" sz="2000" b="1" kern="1200" dirty="0">
                <a:solidFill>
                  <a:schemeClr val="bg1"/>
                </a:solidFill>
                <a:latin typeface="+mn-lt"/>
                <a:ea typeface="+mn-ea"/>
                <a:cs typeface="+mn-cs"/>
              </a:rPr>
              <a:t>Crisis Management Plan</a:t>
            </a:r>
          </a:p>
          <a:p>
            <a:r>
              <a:rPr lang="en-IE" dirty="0">
                <a:solidFill>
                  <a:schemeClr val="bg1"/>
                </a:solidFill>
              </a:rPr>
              <a:t>Develop a CMP so a tourism region can follow a short term  plan to respond and recover from a crisis</a:t>
            </a:r>
          </a:p>
          <a:p>
            <a:endParaRPr lang="en-IE" dirty="0"/>
          </a:p>
        </p:txBody>
      </p:sp>
      <p:sp>
        <p:nvSpPr>
          <p:cNvPr id="19" name="TextBox 18">
            <a:extLst>
              <a:ext uri="{FF2B5EF4-FFF2-40B4-BE49-F238E27FC236}">
                <a16:creationId xmlns:a16="http://schemas.microsoft.com/office/drawing/2014/main" id="{7B0DE5EB-47F7-E6D9-3190-BFBE473832AA}"/>
              </a:ext>
            </a:extLst>
          </p:cNvPr>
          <p:cNvSpPr txBox="1"/>
          <p:nvPr/>
        </p:nvSpPr>
        <p:spPr>
          <a:xfrm>
            <a:off x="842825" y="4311926"/>
            <a:ext cx="3045620" cy="2369880"/>
          </a:xfrm>
          <a:prstGeom prst="rect">
            <a:avLst/>
          </a:prstGeom>
          <a:solidFill>
            <a:srgbClr val="3AA091"/>
          </a:solidFill>
        </p:spPr>
        <p:txBody>
          <a:bodyPr wrap="square" rtlCol="0">
            <a:spAutoFit/>
          </a:bodyPr>
          <a:lstStyle/>
          <a:p>
            <a:r>
              <a:rPr lang="en-IE" sz="2000" b="1" dirty="0">
                <a:solidFill>
                  <a:schemeClr val="bg1"/>
                </a:solidFill>
              </a:rPr>
              <a:t>Activating a Response to a Regional Crisis</a:t>
            </a:r>
          </a:p>
          <a:p>
            <a:r>
              <a:rPr lang="en-IE" dirty="0">
                <a:solidFill>
                  <a:schemeClr val="bg1"/>
                </a:solidFill>
              </a:rPr>
              <a:t>Crisis response activation measures, protocols, systems of communication, and information sharing with internal industry stakeholders to ensure an aligned response.</a:t>
            </a:r>
          </a:p>
        </p:txBody>
      </p:sp>
      <p:sp>
        <p:nvSpPr>
          <p:cNvPr id="21" name="TextBox 20">
            <a:extLst>
              <a:ext uri="{FF2B5EF4-FFF2-40B4-BE49-F238E27FC236}">
                <a16:creationId xmlns:a16="http://schemas.microsoft.com/office/drawing/2014/main" id="{8739F42F-0B72-9ECC-18EE-FFC114E59680}"/>
              </a:ext>
            </a:extLst>
          </p:cNvPr>
          <p:cNvSpPr txBox="1"/>
          <p:nvPr/>
        </p:nvSpPr>
        <p:spPr>
          <a:xfrm>
            <a:off x="4815588" y="4296538"/>
            <a:ext cx="3302094" cy="2400657"/>
          </a:xfrm>
          <a:prstGeom prst="rect">
            <a:avLst/>
          </a:prstGeom>
          <a:noFill/>
        </p:spPr>
        <p:txBody>
          <a:bodyPr wrap="square" rtlCol="0">
            <a:spAutoFit/>
          </a:bodyPr>
          <a:lstStyle/>
          <a:p>
            <a:r>
              <a:rPr lang="en-IE" sz="2000" b="1" dirty="0">
                <a:solidFill>
                  <a:schemeClr val="bg1"/>
                </a:solidFill>
              </a:rPr>
              <a:t>External Communication with PR, Media, and Tourist Marketing </a:t>
            </a:r>
            <a:r>
              <a:rPr lang="en-IE" dirty="0">
                <a:solidFill>
                  <a:schemeClr val="bg1"/>
                </a:solidFill>
              </a:rPr>
              <a:t>Regional response and communication approaches with different external stakeholders. How each is dealt with differently in terms of messaging, approach and timing.</a:t>
            </a:r>
          </a:p>
        </p:txBody>
      </p:sp>
      <p:sp>
        <p:nvSpPr>
          <p:cNvPr id="22" name="TextBox 21">
            <a:extLst>
              <a:ext uri="{FF2B5EF4-FFF2-40B4-BE49-F238E27FC236}">
                <a16:creationId xmlns:a16="http://schemas.microsoft.com/office/drawing/2014/main" id="{87472D22-2C8A-156F-5F38-0F439A200F9E}"/>
              </a:ext>
            </a:extLst>
          </p:cNvPr>
          <p:cNvSpPr txBox="1"/>
          <p:nvPr/>
        </p:nvSpPr>
        <p:spPr>
          <a:xfrm>
            <a:off x="9044825" y="4298668"/>
            <a:ext cx="3080566" cy="2369880"/>
          </a:xfrm>
          <a:prstGeom prst="rect">
            <a:avLst/>
          </a:prstGeom>
          <a:noFill/>
        </p:spPr>
        <p:txBody>
          <a:bodyPr wrap="square" rtlCol="0">
            <a:spAutoFit/>
          </a:bodyPr>
          <a:lstStyle/>
          <a:p>
            <a:r>
              <a:rPr lang="en-IE" sz="2000" b="1" dirty="0">
                <a:solidFill>
                  <a:schemeClr val="bg1"/>
                </a:solidFill>
              </a:rPr>
              <a:t>Rebuild, Recovery, and Resilience </a:t>
            </a:r>
            <a:r>
              <a:rPr lang="en-IE" dirty="0">
                <a:solidFill>
                  <a:schemeClr val="bg1"/>
                </a:solidFill>
              </a:rPr>
              <a:t>Rebuilding tourism regions to a ‘new normal’ using business continuity and resilience approaches, discovering a need to prioritize change, and adapting to the ‘new norm’.</a:t>
            </a:r>
          </a:p>
        </p:txBody>
      </p:sp>
      <p:sp>
        <p:nvSpPr>
          <p:cNvPr id="24" name="TextBox 23">
            <a:extLst>
              <a:ext uri="{FF2B5EF4-FFF2-40B4-BE49-F238E27FC236}">
                <a16:creationId xmlns:a16="http://schemas.microsoft.com/office/drawing/2014/main" id="{9DDA7FBF-AC1F-D31A-5F15-A0F562955505}"/>
              </a:ext>
            </a:extLst>
          </p:cNvPr>
          <p:cNvSpPr txBox="1"/>
          <p:nvPr/>
        </p:nvSpPr>
        <p:spPr>
          <a:xfrm>
            <a:off x="0" y="171587"/>
            <a:ext cx="12192000" cy="769441"/>
          </a:xfrm>
          <a:prstGeom prst="rect">
            <a:avLst/>
          </a:prstGeom>
          <a:solidFill>
            <a:schemeClr val="bg1"/>
          </a:solidFill>
        </p:spPr>
        <p:txBody>
          <a:bodyPr wrap="square" rtlCol="0">
            <a:spAutoFit/>
          </a:bodyPr>
          <a:lstStyle/>
          <a:p>
            <a:pPr algn="ctr"/>
            <a:r>
              <a:rPr lang="en-IE" sz="2400" b="1" dirty="0">
                <a:solidFill>
                  <a:srgbClr val="086D6E"/>
                </a:solidFill>
              </a:rPr>
              <a:t>Regional Tourism Roadmap to Managing a Crisis</a:t>
            </a:r>
          </a:p>
          <a:p>
            <a:pPr algn="ctr"/>
            <a:r>
              <a:rPr lang="en-IE" sz="2000" i="1" dirty="0">
                <a:solidFill>
                  <a:srgbClr val="086D6E"/>
                </a:solidFill>
              </a:rPr>
              <a:t>(Prepare, Prevent, Mitigate, Plan, Respond, Recover, and Rebuild)</a:t>
            </a:r>
          </a:p>
        </p:txBody>
      </p:sp>
      <p:sp>
        <p:nvSpPr>
          <p:cNvPr id="2" name="Flowchart: Connector 1">
            <a:extLst>
              <a:ext uri="{FF2B5EF4-FFF2-40B4-BE49-F238E27FC236}">
                <a16:creationId xmlns:a16="http://schemas.microsoft.com/office/drawing/2014/main" id="{5073AB51-7472-7828-E94D-EE4F10923967}"/>
              </a:ext>
            </a:extLst>
          </p:cNvPr>
          <p:cNvSpPr/>
          <p:nvPr/>
        </p:nvSpPr>
        <p:spPr>
          <a:xfrm>
            <a:off x="4014372" y="1238868"/>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2</a:t>
            </a:r>
          </a:p>
        </p:txBody>
      </p:sp>
      <p:sp>
        <p:nvSpPr>
          <p:cNvPr id="14" name="Flowchart: Connector 13">
            <a:extLst>
              <a:ext uri="{FF2B5EF4-FFF2-40B4-BE49-F238E27FC236}">
                <a16:creationId xmlns:a16="http://schemas.microsoft.com/office/drawing/2014/main" id="{8D7A3F2D-6E2B-CB42-4668-D26C947EEDB7}"/>
              </a:ext>
            </a:extLst>
          </p:cNvPr>
          <p:cNvSpPr/>
          <p:nvPr/>
        </p:nvSpPr>
        <p:spPr>
          <a:xfrm>
            <a:off x="8233526" y="12546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3</a:t>
            </a:r>
          </a:p>
        </p:txBody>
      </p:sp>
      <p:sp>
        <p:nvSpPr>
          <p:cNvPr id="17" name="Flowchart: Connector 16">
            <a:extLst>
              <a:ext uri="{FF2B5EF4-FFF2-40B4-BE49-F238E27FC236}">
                <a16:creationId xmlns:a16="http://schemas.microsoft.com/office/drawing/2014/main" id="{24F5DF37-983E-6A94-E40F-D66B5F4DB793}"/>
              </a:ext>
            </a:extLst>
          </p:cNvPr>
          <p:cNvSpPr/>
          <p:nvPr/>
        </p:nvSpPr>
        <p:spPr>
          <a:xfrm>
            <a:off x="109683" y="266763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4</a:t>
            </a:r>
          </a:p>
        </p:txBody>
      </p:sp>
      <p:sp>
        <p:nvSpPr>
          <p:cNvPr id="25" name="Flowchart: Connector 24">
            <a:extLst>
              <a:ext uri="{FF2B5EF4-FFF2-40B4-BE49-F238E27FC236}">
                <a16:creationId xmlns:a16="http://schemas.microsoft.com/office/drawing/2014/main" id="{BCED203A-65CC-C011-66D0-5825F70727CF}"/>
              </a:ext>
            </a:extLst>
          </p:cNvPr>
          <p:cNvSpPr/>
          <p:nvPr/>
        </p:nvSpPr>
        <p:spPr>
          <a:xfrm>
            <a:off x="3975149"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5</a:t>
            </a:r>
          </a:p>
        </p:txBody>
      </p:sp>
      <p:sp>
        <p:nvSpPr>
          <p:cNvPr id="26" name="Flowchart: Connector 25">
            <a:extLst>
              <a:ext uri="{FF2B5EF4-FFF2-40B4-BE49-F238E27FC236}">
                <a16:creationId xmlns:a16="http://schemas.microsoft.com/office/drawing/2014/main" id="{7D30FE9E-A7B6-2948-D1D6-277EB3F5CB27}"/>
              </a:ext>
            </a:extLst>
          </p:cNvPr>
          <p:cNvSpPr/>
          <p:nvPr/>
        </p:nvSpPr>
        <p:spPr>
          <a:xfrm>
            <a:off x="8249422"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6</a:t>
            </a:r>
          </a:p>
        </p:txBody>
      </p:sp>
      <p:sp>
        <p:nvSpPr>
          <p:cNvPr id="27" name="Flowchart: Connector 26">
            <a:extLst>
              <a:ext uri="{FF2B5EF4-FFF2-40B4-BE49-F238E27FC236}">
                <a16:creationId xmlns:a16="http://schemas.microsoft.com/office/drawing/2014/main" id="{9352668B-B994-53CA-17C9-05ACE4922396}"/>
              </a:ext>
            </a:extLst>
          </p:cNvPr>
          <p:cNvSpPr/>
          <p:nvPr/>
        </p:nvSpPr>
        <p:spPr>
          <a:xfrm>
            <a:off x="118370" y="4404850"/>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7</a:t>
            </a:r>
          </a:p>
        </p:txBody>
      </p:sp>
      <p:sp>
        <p:nvSpPr>
          <p:cNvPr id="28" name="Flowchart: Connector 27">
            <a:extLst>
              <a:ext uri="{FF2B5EF4-FFF2-40B4-BE49-F238E27FC236}">
                <a16:creationId xmlns:a16="http://schemas.microsoft.com/office/drawing/2014/main" id="{0EF0FABC-98E2-4BE6-3CD8-5CF37499B1A6}"/>
              </a:ext>
            </a:extLst>
          </p:cNvPr>
          <p:cNvSpPr/>
          <p:nvPr/>
        </p:nvSpPr>
        <p:spPr>
          <a:xfrm>
            <a:off x="4046515" y="43419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8</a:t>
            </a:r>
          </a:p>
        </p:txBody>
      </p:sp>
      <p:sp>
        <p:nvSpPr>
          <p:cNvPr id="29" name="Flowchart: Connector 28">
            <a:extLst>
              <a:ext uri="{FF2B5EF4-FFF2-40B4-BE49-F238E27FC236}">
                <a16:creationId xmlns:a16="http://schemas.microsoft.com/office/drawing/2014/main" id="{330C94BA-0135-4ACB-C48F-689035375231}"/>
              </a:ext>
            </a:extLst>
          </p:cNvPr>
          <p:cNvSpPr/>
          <p:nvPr/>
        </p:nvSpPr>
        <p:spPr>
          <a:xfrm>
            <a:off x="8301103" y="4388105"/>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9</a:t>
            </a:r>
          </a:p>
        </p:txBody>
      </p:sp>
    </p:spTree>
    <p:extLst>
      <p:ext uri="{BB962C8B-B14F-4D97-AF65-F5344CB8AC3E}">
        <p14:creationId xmlns:p14="http://schemas.microsoft.com/office/powerpoint/2010/main" val="4168792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414224"/>
            <a:ext cx="6568514" cy="582221"/>
          </a:xfrm>
        </p:spPr>
        <p:txBody>
          <a:bodyPr>
            <a:noAutofit/>
          </a:bodyPr>
          <a:lstStyle/>
          <a:p>
            <a:pPr algn="l" fontAlgn="base"/>
            <a:r>
              <a:rPr lang="en-GB" i="0" dirty="0">
                <a:effectLst/>
              </a:rPr>
              <a:t>Dream Now Travel Later</a:t>
            </a:r>
          </a:p>
          <a:p>
            <a:pPr algn="l" fontAlgn="base"/>
            <a:r>
              <a:rPr lang="en-GB" dirty="0"/>
              <a:t>Switzerland</a:t>
            </a:r>
            <a:endParaRPr lang="en-GB" i="0" dirty="0">
              <a:effectLst/>
            </a:endParaRP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89461" y="2591049"/>
            <a:ext cx="6568514" cy="4028826"/>
          </a:xfrm>
          <a:solidFill>
            <a:schemeClr val="bg1"/>
          </a:solidFill>
        </p:spPr>
        <p:txBody>
          <a:bodyPr>
            <a:noAutofit/>
          </a:bodyPr>
          <a:lstStyle/>
          <a:p>
            <a:pPr algn="l" fontAlgn="base"/>
            <a:r>
              <a:rPr lang="en-GB" sz="2000" b="0" i="0" dirty="0">
                <a:solidFill>
                  <a:srgbClr val="4D4D4D"/>
                </a:solidFill>
                <a:effectLst/>
              </a:rPr>
              <a:t>#inLOVEwithSWITZERLAND</a:t>
            </a:r>
          </a:p>
          <a:p>
            <a:pPr algn="l" fontAlgn="base"/>
            <a:r>
              <a:rPr lang="en-GB" sz="2000" b="1" i="0" dirty="0">
                <a:solidFill>
                  <a:srgbClr val="086D6E"/>
                </a:solidFill>
                <a:effectLst/>
              </a:rPr>
              <a:t>Instagram</a:t>
            </a:r>
            <a:r>
              <a:rPr lang="en-GB" sz="2000" b="0" i="0" dirty="0">
                <a:solidFill>
                  <a:srgbClr val="086D6E"/>
                </a:solidFill>
                <a:effectLst/>
              </a:rPr>
              <a:t>: </a:t>
            </a:r>
            <a:r>
              <a:rPr lang="en-GB" sz="2000" b="0" i="0" u="sng" dirty="0">
                <a:solidFill>
                  <a:srgbClr val="4D4D4D"/>
                </a:solidFill>
                <a:effectLst/>
                <a:hlinkClick r:id="rId2">
                  <a:extLst>
                    <a:ext uri="{A12FA001-AC4F-418D-AE19-62706E023703}">
                      <ahyp:hlinkClr xmlns:ahyp="http://schemas.microsoft.com/office/drawing/2018/hyperlinkcolor" val="tx"/>
                    </a:ext>
                  </a:extLst>
                </a:hlinkClick>
              </a:rPr>
              <a:t>https://www.instagram.com/myswitzerland/</a:t>
            </a:r>
            <a:endParaRPr lang="en-GB" sz="2000" b="0" i="0" dirty="0">
              <a:solidFill>
                <a:srgbClr val="4D4D4D"/>
              </a:solidFill>
              <a:effectLst/>
            </a:endParaRPr>
          </a:p>
          <a:p>
            <a:pPr algn="l" fontAlgn="base"/>
            <a:r>
              <a:rPr lang="en-GB" sz="2000" b="1" i="0" dirty="0">
                <a:solidFill>
                  <a:srgbClr val="4D4D4D"/>
                </a:solidFill>
                <a:effectLst/>
              </a:rPr>
              <a:t>Tag: </a:t>
            </a:r>
            <a:r>
              <a:rPr lang="en-GB" sz="2000" b="0" i="0" dirty="0">
                <a:solidFill>
                  <a:srgbClr val="4D4D4D"/>
                </a:solidFill>
                <a:effectLst/>
              </a:rPr>
              <a:t>#neverstopdreaming</a:t>
            </a:r>
          </a:p>
          <a:p>
            <a:pPr algn="l" fontAlgn="base"/>
            <a:r>
              <a:rPr lang="en-GB" sz="2000" b="0" i="0" dirty="0">
                <a:solidFill>
                  <a:srgbClr val="4D4D4D"/>
                </a:solidFill>
                <a:effectLst/>
              </a:rPr>
              <a:t>This outstanding campaign by My Switzerland quickly became viral with its heart warming message: </a:t>
            </a:r>
            <a:r>
              <a:rPr lang="en-GB" sz="2000" b="0" i="1" dirty="0">
                <a:solidFill>
                  <a:srgbClr val="4D4D4D"/>
                </a:solidFill>
                <a:effectLst/>
              </a:rPr>
              <a:t>Dream now, travel later</a:t>
            </a:r>
            <a:r>
              <a:rPr lang="en-GB" sz="2000" b="0" i="0" dirty="0">
                <a:solidFill>
                  <a:srgbClr val="4D4D4D"/>
                </a:solidFill>
                <a:effectLst/>
              </a:rPr>
              <a:t>. To further strengthen this message, My Switzerland released a short </a:t>
            </a:r>
            <a:r>
              <a:rPr lang="en-GB" sz="2000" b="0" i="0" u="sng" dirty="0">
                <a:solidFill>
                  <a:srgbClr val="4D4D4D"/>
                </a:solidFill>
                <a:effectLst/>
                <a:hlinkClick r:id="rId3">
                  <a:extLst>
                    <a:ext uri="{A12FA001-AC4F-418D-AE19-62706E023703}">
                      <ahyp:hlinkClr xmlns:ahyp="http://schemas.microsoft.com/office/drawing/2018/hyperlinkcolor" val="tx"/>
                    </a:ext>
                  </a:extLst>
                </a:hlinkClick>
              </a:rPr>
              <a:t>video</a:t>
            </a:r>
            <a:r>
              <a:rPr lang="en-GB" sz="2000" b="0" i="0" dirty="0">
                <a:solidFill>
                  <a:srgbClr val="4D4D4D"/>
                </a:solidFill>
                <a:effectLst/>
              </a:rPr>
              <a:t> inspiring people to dream and plan. The same was later projected on </a:t>
            </a:r>
            <a:r>
              <a:rPr lang="en-GB" sz="2000" dirty="0">
                <a:solidFill>
                  <a:srgbClr val="4D4D4D"/>
                </a:solidFill>
              </a:rPr>
              <a:t>Matterhorn mountain, symbolizing that light is hope. They undertook the approach to celebrate local culture as one of their greatest assets. Their social media feeds aimed to bring Switzerland to people’s homes through beautiful pictures, emotional videos, and entertaining stories. </a:t>
            </a:r>
          </a:p>
          <a:p>
            <a:pPr algn="l" fontAlgn="base"/>
            <a:endParaRPr lang="en-GB" sz="2000" b="0" i="0" dirty="0">
              <a:solidFill>
                <a:srgbClr val="4D4D4D"/>
              </a:solidFill>
              <a:effectLst/>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https://youtu.be/rn38MSf-eKM</a:t>
            </a:r>
            <a:r>
              <a:rPr lang="en-IE" dirty="0">
                <a:solidFill>
                  <a:srgbClr val="086D6E"/>
                </a:solidFill>
              </a:rPr>
              <a:t> </a:t>
            </a:r>
          </a:p>
        </p:txBody>
      </p:sp>
      <p:pic>
        <p:nvPicPr>
          <p:cNvPr id="1026" name="Picture 2" descr="10 Tourism Marketing Campaigns that Work Despite Difficult Times">
            <a:hlinkClick r:id="rId3"/>
            <a:extLst>
              <a:ext uri="{FF2B5EF4-FFF2-40B4-BE49-F238E27FC236}">
                <a16:creationId xmlns:a16="http://schemas.microsoft.com/office/drawing/2014/main" id="{12E66B91-CF5E-3C1D-1F94-B9106387BD2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5012" y="2019300"/>
            <a:ext cx="5103212" cy="24336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hlinkClick r:id="rId5"/>
            <a:extLst>
              <a:ext uri="{FF2B5EF4-FFF2-40B4-BE49-F238E27FC236}">
                <a16:creationId xmlns:a16="http://schemas.microsoft.com/office/drawing/2014/main" id="{E1FE7D3E-0159-C4AC-4D6E-F9968C36146A}"/>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645918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414224"/>
            <a:ext cx="6568514" cy="582221"/>
          </a:xfrm>
        </p:spPr>
        <p:txBody>
          <a:bodyPr>
            <a:noAutofit/>
          </a:bodyPr>
          <a:lstStyle/>
          <a:p>
            <a:pPr algn="l" fontAlgn="base"/>
            <a:r>
              <a:rPr lang="en-GB" i="0" dirty="0">
                <a:effectLst/>
              </a:rPr>
              <a:t>Keep Dreaming</a:t>
            </a:r>
          </a:p>
          <a:p>
            <a:pPr algn="l" fontAlgn="base"/>
            <a:r>
              <a:rPr lang="en-GB" dirty="0"/>
              <a:t>Lonely Planet</a:t>
            </a:r>
            <a:endParaRPr lang="en-GB" i="0" dirty="0">
              <a:effectLst/>
            </a:endParaRP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89461" y="2591049"/>
            <a:ext cx="6568514" cy="4028826"/>
          </a:xfrm>
          <a:solidFill>
            <a:schemeClr val="bg1"/>
          </a:solidFill>
        </p:spPr>
        <p:txBody>
          <a:bodyPr>
            <a:noAutofit/>
          </a:bodyPr>
          <a:lstStyle/>
          <a:p>
            <a:pPr fontAlgn="base"/>
            <a:r>
              <a:rPr lang="en-GB" sz="2000" b="1" i="0" dirty="0">
                <a:solidFill>
                  <a:srgbClr val="4D4D4D"/>
                </a:solidFill>
                <a:effectLst/>
              </a:rPr>
              <a:t>Lonely Planet: </a:t>
            </a:r>
            <a:r>
              <a:rPr lang="en-GB" sz="2000" b="0" i="0" dirty="0">
                <a:solidFill>
                  <a:srgbClr val="4D4D4D"/>
                </a:solidFill>
                <a:effectLst/>
              </a:rPr>
              <a:t>For 45 years we’ve been helping </a:t>
            </a:r>
            <a:r>
              <a:rPr lang="en-GB" sz="2000" b="0" i="0" dirty="0" err="1">
                <a:solidFill>
                  <a:srgbClr val="4D4D4D"/>
                </a:solidFill>
                <a:effectLst/>
              </a:rPr>
              <a:t>travelers</a:t>
            </a:r>
            <a:r>
              <a:rPr lang="en-GB" sz="2000" b="0" i="0" dirty="0">
                <a:solidFill>
                  <a:srgbClr val="4D4D4D"/>
                </a:solidFill>
                <a:effectLst/>
              </a:rPr>
              <a:t> to explore every day.</a:t>
            </a:r>
            <a:r>
              <a:rPr lang="en-GB" sz="2000" b="1" i="0" dirty="0">
                <a:solidFill>
                  <a:srgbClr val="4D4D4D"/>
                </a:solidFill>
                <a:effectLst/>
              </a:rPr>
              <a:t> Tag: </a:t>
            </a:r>
            <a:r>
              <a:rPr lang="en-GB" sz="2000" b="0" i="0" dirty="0">
                <a:solidFill>
                  <a:srgbClr val="4D4D4D"/>
                </a:solidFill>
                <a:effectLst/>
              </a:rPr>
              <a:t>#lonelyplanet</a:t>
            </a:r>
          </a:p>
          <a:p>
            <a:pPr algn="l" fontAlgn="base"/>
            <a:r>
              <a:rPr lang="en-GB" sz="2000" b="1" i="0" dirty="0">
                <a:solidFill>
                  <a:srgbClr val="4D4D4D"/>
                </a:solidFill>
                <a:effectLst/>
              </a:rPr>
              <a:t>Instagram</a:t>
            </a:r>
            <a:r>
              <a:rPr lang="en-GB" sz="2000" b="0" i="0" dirty="0">
                <a:solidFill>
                  <a:srgbClr val="4D4D4D"/>
                </a:solidFill>
                <a:effectLst/>
              </a:rPr>
              <a:t>: </a:t>
            </a:r>
            <a:r>
              <a:rPr lang="en-GB" sz="2000" b="0" i="0" u="sng" dirty="0">
                <a:solidFill>
                  <a:srgbClr val="4D4D4D"/>
                </a:solidFill>
                <a:effectLst/>
                <a:hlinkClick r:id="rId2">
                  <a:extLst>
                    <a:ext uri="{A12FA001-AC4F-418D-AE19-62706E023703}">
                      <ahyp:hlinkClr xmlns:ahyp="http://schemas.microsoft.com/office/drawing/2018/hyperlinkcolor" val="tx"/>
                    </a:ext>
                  </a:extLst>
                </a:hlinkClick>
              </a:rPr>
              <a:t>https://www.instagram.com/lonelyplanet/</a:t>
            </a:r>
            <a:endParaRPr lang="en-GB" sz="2000" b="0" i="0" dirty="0">
              <a:solidFill>
                <a:srgbClr val="4D4D4D"/>
              </a:solidFill>
              <a:effectLst/>
            </a:endParaRPr>
          </a:p>
          <a:p>
            <a:pPr algn="l" fontAlgn="base"/>
            <a:r>
              <a:rPr lang="en-GB" sz="2000" b="0" i="0" dirty="0">
                <a:solidFill>
                  <a:srgbClr val="4D4D4D"/>
                </a:solidFill>
                <a:effectLst/>
              </a:rPr>
              <a:t>Remaining true to their vision of the piece, Lonely Planet is committed to helping people feel better during isolation. They continuously engaged their extensive audience with beautiful landscapes from around the world. </a:t>
            </a:r>
          </a:p>
          <a:p>
            <a:pPr algn="l" fontAlgn="base"/>
            <a:r>
              <a:rPr lang="en-GB" sz="2000" b="0" i="0" dirty="0">
                <a:solidFill>
                  <a:srgbClr val="4D4D4D"/>
                </a:solidFill>
                <a:effectLst/>
              </a:rPr>
              <a:t>While suggesting nature is the best remedy for the soul, they invited people to embrace its beauty and richness. The Lonely Planet even supported the practice of hugging a tree for 5 minutes, popular in Iceland. Their Instagram account promoted it as a great way to feel better and less lonely during the months of lockdown.</a:t>
            </a:r>
          </a:p>
          <a:p>
            <a:pPr algn="l" fontAlgn="base"/>
            <a:endParaRPr lang="en-GB" sz="2000" b="0" i="0" dirty="0">
              <a:solidFill>
                <a:srgbClr val="4D4D4D"/>
              </a:solidFill>
              <a:effectLst/>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4D4D4D"/>
                </a:solidFill>
                <a:hlinkClick r:id="rId2">
                  <a:extLst>
                    <a:ext uri="{A12FA001-AC4F-418D-AE19-62706E023703}">
                      <ahyp:hlinkClr xmlns:ahyp="http://schemas.microsoft.com/office/drawing/2018/hyperlinkcolor" val="tx"/>
                    </a:ext>
                  </a:extLst>
                </a:hlinkClick>
              </a:rPr>
              <a:t>https://www.instagram.com/lonelyplanet/</a:t>
            </a:r>
            <a:r>
              <a:rPr lang="en-IE" dirty="0">
                <a:solidFill>
                  <a:srgbClr val="4D4D4D"/>
                </a:solidFill>
              </a:rPr>
              <a:t> </a:t>
            </a:r>
          </a:p>
        </p:txBody>
      </p:sp>
      <p:pic>
        <p:nvPicPr>
          <p:cNvPr id="3" name="Picture 2">
            <a:hlinkClick r:id="rId2"/>
            <a:extLst>
              <a:ext uri="{FF2B5EF4-FFF2-40B4-BE49-F238E27FC236}">
                <a16:creationId xmlns:a16="http://schemas.microsoft.com/office/drawing/2014/main" id="{A29C559A-93C7-6B9D-CB21-F7F35DB825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0400" y="1521529"/>
            <a:ext cx="5305425" cy="3555295"/>
          </a:xfrm>
          <a:prstGeom prst="rect">
            <a:avLst/>
          </a:prstGeom>
        </p:spPr>
      </p:pic>
      <p:sp>
        <p:nvSpPr>
          <p:cNvPr id="2" name="TextBox 1">
            <a:hlinkClick r:id="rId4"/>
            <a:extLst>
              <a:ext uri="{FF2B5EF4-FFF2-40B4-BE49-F238E27FC236}">
                <a16:creationId xmlns:a16="http://schemas.microsoft.com/office/drawing/2014/main" id="{1D4EA534-3236-09EF-056F-F6A9A2E2508B}"/>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1855787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40367" y="1696175"/>
            <a:ext cx="8767664" cy="4217270"/>
          </a:xfrm>
        </p:spPr>
        <p:txBody>
          <a:bodyPr>
            <a:normAutofit/>
          </a:bodyPr>
          <a:lstStyle/>
          <a:p>
            <a:r>
              <a:rPr lang="en-GB" b="0" i="0" dirty="0">
                <a:effectLst/>
              </a:rPr>
              <a:t>When tourists search for news articles about destination safety before a trip, reports’ eye-catching titles may magnify danger, sparking concerns about security (</a:t>
            </a:r>
            <a:r>
              <a:rPr lang="en-GB" b="0" i="0" u="none" strike="noStrike" dirty="0" err="1">
                <a:effectLst/>
                <a:hlinkClick r:id="rId2">
                  <a:extLst>
                    <a:ext uri="{A12FA001-AC4F-418D-AE19-62706E023703}">
                      <ahyp:hlinkClr xmlns:ahyp="http://schemas.microsoft.com/office/drawing/2018/hyperlinkcolor" val="tx"/>
                    </a:ext>
                  </a:extLst>
                </a:hlinkClick>
              </a:rPr>
              <a:t>Mawby</a:t>
            </a:r>
            <a:r>
              <a:rPr lang="en-GB" b="0" i="0" u="none" strike="noStrike" dirty="0">
                <a:effectLst/>
                <a:hlinkClick r:id="rId2">
                  <a:extLst>
                    <a:ext uri="{A12FA001-AC4F-418D-AE19-62706E023703}">
                      <ahyp:hlinkClr xmlns:ahyp="http://schemas.microsoft.com/office/drawing/2018/hyperlinkcolor" val="tx"/>
                    </a:ext>
                  </a:extLst>
                </a:hlinkClick>
              </a:rPr>
              <a:t>, 2000</a:t>
            </a:r>
            <a:r>
              <a:rPr lang="en-GB" b="0" i="0" dirty="0">
                <a:effectLst/>
              </a:rPr>
              <a:t>). The advent of social media has caused safety-related information to spread faster and to a larger audience than ever before. </a:t>
            </a:r>
            <a:endParaRPr lang="en-IE" dirty="0"/>
          </a:p>
          <a:p>
            <a:endParaRPr lang="en-GB" b="0" i="0" dirty="0">
              <a:effectLst/>
            </a:endParaRPr>
          </a:p>
          <a:p>
            <a:r>
              <a:rPr lang="en-GB" b="0" i="0" dirty="0">
                <a:effectLst/>
              </a:rPr>
              <a:t>When tourists' destination experiences are positive and surpass their expectations, individuals become passionate promoters of the destination and may even offer others safety tips.</a:t>
            </a:r>
          </a:p>
          <a:p>
            <a:endParaRPr lang="en-GB" dirty="0"/>
          </a:p>
          <a:p>
            <a:endParaRPr lang="en-IE" i="1"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20000"/>
          </a:bodyPr>
          <a:lstStyle/>
          <a:p>
            <a:r>
              <a:rPr lang="en-GB" sz="3600" b="1" i="0" dirty="0">
                <a:effectLst/>
              </a:rPr>
              <a:t>Articles: </a:t>
            </a:r>
            <a:r>
              <a:rPr lang="en-GB" b="0" i="0" dirty="0">
                <a:effectLst/>
              </a:rPr>
              <a:t>Social Media Spreads Safety Information Faster and to a Larger Audience</a:t>
            </a: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3"/>
            <a:extLst>
              <a:ext uri="{FF2B5EF4-FFF2-40B4-BE49-F238E27FC236}">
                <a16:creationId xmlns:a16="http://schemas.microsoft.com/office/drawing/2014/main" id="{677A4E1D-CB32-EDFA-3941-E9EC988EBA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3">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1426869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414224"/>
            <a:ext cx="6568514" cy="582221"/>
          </a:xfrm>
        </p:spPr>
        <p:txBody>
          <a:bodyPr>
            <a:noAutofit/>
          </a:bodyPr>
          <a:lstStyle/>
          <a:p>
            <a:pPr algn="l" fontAlgn="base"/>
            <a:r>
              <a:rPr lang="en-GB" i="0" dirty="0">
                <a:effectLst/>
              </a:rPr>
              <a:t>Book a Trip to Your Door</a:t>
            </a:r>
          </a:p>
          <a:p>
            <a:pPr algn="l" fontAlgn="base"/>
            <a:r>
              <a:rPr lang="en-GB" i="0" dirty="0">
                <a:effectLst/>
              </a:rPr>
              <a:t>Books</a:t>
            </a:r>
            <a:r>
              <a:rPr lang="en-GB" dirty="0"/>
              <a:t> Inspiring People to Travel</a:t>
            </a:r>
            <a:endParaRPr lang="en-GB" i="0" dirty="0">
              <a:effectLst/>
            </a:endParaRP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308535" y="2591049"/>
            <a:ext cx="6349439" cy="4028826"/>
          </a:xfrm>
          <a:solidFill>
            <a:schemeClr val="bg1"/>
          </a:solidFill>
        </p:spPr>
        <p:txBody>
          <a:bodyPr>
            <a:noAutofit/>
          </a:bodyPr>
          <a:lstStyle/>
          <a:p>
            <a:pPr algn="l" fontAlgn="base"/>
            <a:r>
              <a:rPr lang="en-GB" b="0" i="0" dirty="0">
                <a:solidFill>
                  <a:srgbClr val="4D4D4D"/>
                </a:solidFill>
                <a:effectLst/>
              </a:rPr>
              <a:t>This truly outstanding idea by a Dallas book shop called </a:t>
            </a:r>
            <a:r>
              <a:rPr lang="en-GB" b="0" i="0" u="sng" dirty="0">
                <a:solidFill>
                  <a:srgbClr val="4D4D4D"/>
                </a:solidFill>
                <a:effectLst/>
                <a:hlinkClick r:id="rId2">
                  <a:extLst>
                    <a:ext uri="{A12FA001-AC4F-418D-AE19-62706E023703}">
                      <ahyp:hlinkClr xmlns:ahyp="http://schemas.microsoft.com/office/drawing/2018/hyperlinkcolor" val="tx"/>
                    </a:ext>
                  </a:extLst>
                </a:hlinkClick>
              </a:rPr>
              <a:t>The Wild Detectives</a:t>
            </a:r>
            <a:r>
              <a:rPr lang="en-GB" b="0" i="0" dirty="0">
                <a:solidFill>
                  <a:srgbClr val="4D4D4D"/>
                </a:solidFill>
                <a:effectLst/>
              </a:rPr>
              <a:t> became a travel agent by launching </a:t>
            </a:r>
            <a:r>
              <a:rPr lang="en-GB" b="0" i="0" u="sng" dirty="0">
                <a:solidFill>
                  <a:srgbClr val="4D4D4D"/>
                </a:solidFill>
                <a:effectLst/>
                <a:hlinkClick r:id="rId3">
                  <a:extLst>
                    <a:ext uri="{A12FA001-AC4F-418D-AE19-62706E023703}">
                      <ahyp:hlinkClr xmlns:ahyp="http://schemas.microsoft.com/office/drawing/2018/hyperlinkcolor" val="tx"/>
                    </a:ext>
                  </a:extLst>
                </a:hlinkClick>
              </a:rPr>
              <a:t>Book a trip</a:t>
            </a:r>
            <a:r>
              <a:rPr lang="en-GB" b="0" i="0" dirty="0">
                <a:solidFill>
                  <a:srgbClr val="4D4D4D"/>
                </a:solidFill>
                <a:effectLst/>
              </a:rPr>
              <a:t> – an online platform offering “holidays” to a range of destinations worldwide. Book a trip is a remarkable campaign aiming to help the shop keep going during the pandemic. The holidays they offer are actually books that could transport people to different countries and worlds. And the mission – to inspire people to keep reading and exploring the world through the magic of books. </a:t>
            </a:r>
          </a:p>
          <a:p>
            <a:pPr algn="l" fontAlgn="base"/>
            <a:endParaRPr lang="en-GB" b="0" i="0" dirty="0">
              <a:solidFill>
                <a:srgbClr val="4D4D4D"/>
              </a:solidFill>
              <a:effectLst/>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793342"/>
            <a:ext cx="4416425" cy="369332"/>
          </a:xfrm>
          <a:prstGeom prst="rect">
            <a:avLst/>
          </a:prstGeom>
          <a:noFill/>
        </p:spPr>
        <p:txBody>
          <a:bodyPr wrap="square" rtlCol="0">
            <a:spAutoFit/>
          </a:bodyPr>
          <a:lstStyle/>
          <a:p>
            <a:pPr algn="ctr"/>
            <a:r>
              <a:rPr lang="en-IE" dirty="0">
                <a:solidFill>
                  <a:srgbClr val="086D6E"/>
                </a:solidFill>
                <a:hlinkClick r:id="rId4">
                  <a:extLst>
                    <a:ext uri="{A12FA001-AC4F-418D-AE19-62706E023703}">
                      <ahyp:hlinkClr xmlns:ahyp="http://schemas.microsoft.com/office/drawing/2018/hyperlinkcolor" val="tx"/>
                    </a:ext>
                  </a:extLst>
                </a:hlinkClick>
              </a:rPr>
              <a:t>https://www.gobookatrip.com/</a:t>
            </a:r>
            <a:r>
              <a:rPr lang="en-IE" dirty="0">
                <a:solidFill>
                  <a:srgbClr val="086D6E"/>
                </a:solidFill>
              </a:rPr>
              <a:t> </a:t>
            </a:r>
          </a:p>
        </p:txBody>
      </p:sp>
      <p:pic>
        <p:nvPicPr>
          <p:cNvPr id="4" name="Picture 3">
            <a:hlinkClick r:id="rId4"/>
            <a:extLst>
              <a:ext uri="{FF2B5EF4-FFF2-40B4-BE49-F238E27FC236}">
                <a16:creationId xmlns:a16="http://schemas.microsoft.com/office/drawing/2014/main" id="{D10CF4E5-0B8F-5197-D4AB-05430A36E6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22829" y="2108173"/>
            <a:ext cx="5169171" cy="2497289"/>
          </a:xfrm>
          <a:prstGeom prst="rect">
            <a:avLst/>
          </a:prstGeom>
        </p:spPr>
      </p:pic>
      <p:sp>
        <p:nvSpPr>
          <p:cNvPr id="2" name="TextBox 1">
            <a:hlinkClick r:id="rId6"/>
            <a:extLst>
              <a:ext uri="{FF2B5EF4-FFF2-40B4-BE49-F238E27FC236}">
                <a16:creationId xmlns:a16="http://schemas.microsoft.com/office/drawing/2014/main" id="{42DD85BC-AA52-90BD-3880-EA0D8CC5E48F}"/>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2563095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5" y="333375"/>
            <a:ext cx="6825689" cy="1619250"/>
          </a:xfrm>
        </p:spPr>
        <p:txBody>
          <a:bodyPr>
            <a:normAutofit/>
          </a:bodyPr>
          <a:lstStyle/>
          <a:p>
            <a:r>
              <a:rPr lang="en-IE" dirty="0"/>
              <a:t>The Power of Travel</a:t>
            </a:r>
          </a:p>
          <a:p>
            <a:r>
              <a:rPr lang="en-IE" dirty="0"/>
              <a:t>Marriot Hotels</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165659" y="2515031"/>
            <a:ext cx="6530415" cy="4243710"/>
          </a:xfrm>
          <a:solidFill>
            <a:schemeClr val="bg1"/>
          </a:solidFill>
        </p:spPr>
        <p:txBody>
          <a:bodyPr>
            <a:normAutofit fontScale="85000" lnSpcReduction="10000"/>
          </a:bodyPr>
          <a:lstStyle/>
          <a:p>
            <a:pPr algn="l">
              <a:lnSpc>
                <a:spcPct val="100000"/>
              </a:lnSpc>
              <a:spcBef>
                <a:spcPts val="0"/>
              </a:spcBef>
            </a:pPr>
            <a:r>
              <a:rPr lang="en-GB" b="0" i="0" dirty="0">
                <a:solidFill>
                  <a:srgbClr val="4D4D4D"/>
                </a:solidFill>
                <a:effectLst/>
              </a:rPr>
              <a:t>In the first quarter of 2021, Marriott released a series of ads to highlight what travel means to people. For example, this ad shows families and friends reuniting in their hotels after long periods of time away from each other (presumably due to COVID-19). The idea was “Travel Makes Us Whole.” Other ads in the campaign highlight similar themes, such as how </a:t>
            </a:r>
            <a:r>
              <a:rPr lang="en-GB" b="0" i="0" u="none" strike="noStrike" dirty="0">
                <a:solidFill>
                  <a:srgbClr val="4D4D4D"/>
                </a:solidFill>
                <a:effectLst/>
                <a:hlinkClick r:id="rId2">
                  <a:extLst>
                    <a:ext uri="{A12FA001-AC4F-418D-AE19-62706E023703}">
                      <ahyp:hlinkClr xmlns:ahyp="http://schemas.microsoft.com/office/drawing/2018/hyperlinkcolor" val="tx"/>
                    </a:ext>
                  </a:extLst>
                </a:hlinkClick>
              </a:rPr>
              <a:t>Travel Makes Us Daring</a:t>
            </a:r>
            <a:r>
              <a:rPr lang="en-GB" b="0" i="0" dirty="0">
                <a:solidFill>
                  <a:srgbClr val="4D4D4D"/>
                </a:solidFill>
                <a:effectLst/>
              </a:rPr>
              <a:t> and how </a:t>
            </a:r>
            <a:r>
              <a:rPr lang="en-GB" b="0" i="0" u="none" strike="noStrike" dirty="0">
                <a:solidFill>
                  <a:srgbClr val="4D4D4D"/>
                </a:solidFill>
                <a:effectLst/>
                <a:hlinkClick r:id="rId3">
                  <a:extLst>
                    <a:ext uri="{A12FA001-AC4F-418D-AE19-62706E023703}">
                      <ahyp:hlinkClr xmlns:ahyp="http://schemas.microsoft.com/office/drawing/2018/hyperlinkcolor" val="tx"/>
                    </a:ext>
                  </a:extLst>
                </a:hlinkClick>
              </a:rPr>
              <a:t>Travel Makes Us Open</a:t>
            </a:r>
            <a:r>
              <a:rPr lang="en-GB" b="0" i="0" dirty="0">
                <a:solidFill>
                  <a:srgbClr val="4D4D4D"/>
                </a:solidFill>
                <a:effectLst/>
              </a:rPr>
              <a:t>. Mark Beal, an assistant professor at Rutgers University—New Brunswick, </a:t>
            </a:r>
            <a:r>
              <a:rPr lang="en-GB" b="0" i="0" u="none" strike="noStrike" dirty="0">
                <a:solidFill>
                  <a:srgbClr val="4D4D4D"/>
                </a:solidFill>
                <a:effectLst/>
                <a:hlinkClick r:id="rId4">
                  <a:extLst>
                    <a:ext uri="{A12FA001-AC4F-418D-AE19-62706E023703}">
                      <ahyp:hlinkClr xmlns:ahyp="http://schemas.microsoft.com/office/drawing/2018/hyperlinkcolor" val="tx"/>
                    </a:ext>
                  </a:extLst>
                </a:hlinkClick>
              </a:rPr>
              <a:t>explains</a:t>
            </a:r>
            <a:r>
              <a:rPr lang="en-GB" b="0" i="0" dirty="0">
                <a:solidFill>
                  <a:srgbClr val="4D4D4D"/>
                </a:solidFill>
                <a:effectLst/>
              </a:rPr>
              <a:t>, </a:t>
            </a:r>
            <a:r>
              <a:rPr lang="en-GB" b="0" i="1" dirty="0">
                <a:solidFill>
                  <a:srgbClr val="086D6E"/>
                </a:solidFill>
                <a:effectLst/>
              </a:rPr>
              <a:t>“they want to see actions and messages from companies that communicate a higher purpose at this time and deliver a service or product that will benefit individuals, communities and the greater society.” </a:t>
            </a:r>
            <a:r>
              <a:rPr lang="en-GB" b="0" i="0" dirty="0">
                <a:solidFill>
                  <a:srgbClr val="4D4D4D"/>
                </a:solidFill>
                <a:effectLst/>
              </a:rPr>
              <a:t>Marriott’s campaign does this by addressing motivations for travel many consumers are likely feeling right now to inspire them and connect with them. </a:t>
            </a:r>
          </a:p>
          <a:p>
            <a:pPr algn="l" fontAlgn="base">
              <a:lnSpc>
                <a:spcPct val="100000"/>
              </a:lnSpc>
              <a:spcBef>
                <a:spcPts val="0"/>
              </a:spcBef>
            </a:pPr>
            <a:endParaRPr lang="en-GB" b="0" i="0" dirty="0">
              <a:solidFill>
                <a:srgbClr val="4D4D4D"/>
              </a:solidFill>
              <a:effectLst/>
            </a:endParaRPr>
          </a:p>
          <a:p>
            <a:pPr>
              <a:lnSpc>
                <a:spcPct val="100000"/>
              </a:lnSpc>
              <a:spcBef>
                <a:spcPts val="0"/>
              </a:spcBef>
            </a:pPr>
            <a:endParaRPr lang="en-IE" dirty="0">
              <a:solidFill>
                <a:srgbClr val="4D4D4D"/>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835411"/>
            <a:ext cx="4416425" cy="369332"/>
          </a:xfrm>
          <a:prstGeom prst="rect">
            <a:avLst/>
          </a:prstGeom>
          <a:noFill/>
        </p:spPr>
        <p:txBody>
          <a:bodyPr wrap="square" rtlCol="0">
            <a:spAutoFit/>
          </a:bodyPr>
          <a:lstStyle/>
          <a:p>
            <a:pPr algn="ctr"/>
            <a:r>
              <a:rPr lang="en-IE" dirty="0">
                <a:solidFill>
                  <a:srgbClr val="086D6E"/>
                </a:solidFill>
                <a:hlinkClick r:id="rId5">
                  <a:extLst>
                    <a:ext uri="{A12FA001-AC4F-418D-AE19-62706E023703}">
                      <ahyp:hlinkClr xmlns:ahyp="http://schemas.microsoft.com/office/drawing/2018/hyperlinkcolor" val="tx"/>
                    </a:ext>
                  </a:extLst>
                </a:hlinkClick>
              </a:rPr>
              <a:t>https://youtu.be/GwqZqoRuRTI</a:t>
            </a:r>
            <a:r>
              <a:rPr lang="en-IE" dirty="0">
                <a:solidFill>
                  <a:srgbClr val="086D6E"/>
                </a:solidFill>
              </a:rPr>
              <a:t> </a:t>
            </a:r>
          </a:p>
        </p:txBody>
      </p:sp>
      <p:pic>
        <p:nvPicPr>
          <p:cNvPr id="3" name="Picture 2">
            <a:hlinkClick r:id="rId5"/>
            <a:extLst>
              <a:ext uri="{FF2B5EF4-FFF2-40B4-BE49-F238E27FC236}">
                <a16:creationId xmlns:a16="http://schemas.microsoft.com/office/drawing/2014/main" id="{0299BB6E-C70F-AF41-276B-2D77835263BD}"/>
              </a:ext>
            </a:extLst>
          </p:cNvPr>
          <p:cNvPicPr>
            <a:picLocks noChangeAspect="1"/>
          </p:cNvPicPr>
          <p:nvPr/>
        </p:nvPicPr>
        <p:blipFill>
          <a:blip r:embed="rId6"/>
          <a:stretch>
            <a:fillRect/>
          </a:stretch>
        </p:blipFill>
        <p:spPr>
          <a:xfrm>
            <a:off x="7076265" y="1818179"/>
            <a:ext cx="5115735" cy="2960341"/>
          </a:xfrm>
          <a:prstGeom prst="rect">
            <a:avLst/>
          </a:prstGeom>
        </p:spPr>
      </p:pic>
      <p:sp>
        <p:nvSpPr>
          <p:cNvPr id="2" name="TextBox 1">
            <a:hlinkClick r:id="rId7"/>
            <a:extLst>
              <a:ext uri="{FF2B5EF4-FFF2-40B4-BE49-F238E27FC236}">
                <a16:creationId xmlns:a16="http://schemas.microsoft.com/office/drawing/2014/main" id="{6F39B907-BE5B-0E9B-72CD-1043CCB7E7CF}"/>
              </a:ext>
            </a:extLst>
          </p:cNvPr>
          <p:cNvSpPr txBox="1"/>
          <p:nvPr/>
        </p:nvSpPr>
        <p:spPr>
          <a:xfrm>
            <a:off x="6392300" y="137111"/>
            <a:ext cx="5799700"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3735443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normAutofit fontScale="92500"/>
          </a:bodyPr>
          <a:lstStyle/>
          <a:p>
            <a:pPr marL="0" indent="0">
              <a:lnSpc>
                <a:spcPct val="100000"/>
              </a:lnSpc>
              <a:spcBef>
                <a:spcPts val="0"/>
              </a:spcBef>
            </a:pPr>
            <a:r>
              <a:rPr lang="en-GB" b="0" i="1" dirty="0">
                <a:effectLst/>
              </a:rPr>
              <a:t>‘Studies continue to show that </a:t>
            </a:r>
            <a:r>
              <a:rPr lang="en-GB" b="0" i="1" u="none" strike="noStrike" dirty="0">
                <a:effectLst/>
                <a:hlinkClick r:id="rId2" tooltip="https://www.ustravel.org/toolkit/covid-19-travel-industry-research">
                  <a:extLst>
                    <a:ext uri="{A12FA001-AC4F-418D-AE19-62706E023703}">
                      <ahyp:hlinkClr xmlns:ahyp="http://schemas.microsoft.com/office/drawing/2018/hyperlinkcolor" val="tx"/>
                    </a:ext>
                  </a:extLst>
                </a:hlinkClick>
              </a:rPr>
              <a:t>many tourists want to travel</a:t>
            </a:r>
            <a:r>
              <a:rPr lang="en-GB" b="0" i="1" dirty="0">
                <a:effectLst/>
              </a:rPr>
              <a:t>, but it's important to help them feel safe while they're traveling. It's our job as communicators to be transparent while building trust with our owners and customers. </a:t>
            </a:r>
            <a:r>
              <a:rPr lang="en-GB" i="1" dirty="0"/>
              <a:t>We continually educate our owners and customers on our Enhanced Care Guidelines that have been implemented to help keep them safe. I recommend sharing your company's guidelines widely across all channels, including press releases, targeted owner communications, team member communications, dedicated web pages and social media platforms. Communicating this new standard of cleanliness will give your owners and guests the confidence they need to travel safely, thus reducing cancellations and rescheduled vacations’.</a:t>
            </a:r>
            <a:endParaRPr lang="en-IE" i="1"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a:bodyPr>
          <a:lstStyle/>
          <a:p>
            <a:r>
              <a:rPr lang="en-GB" sz="3600" b="1" i="0" dirty="0">
                <a:effectLst/>
              </a:rPr>
              <a:t>Article: </a:t>
            </a:r>
            <a:r>
              <a:rPr lang="en-GB" b="0" i="0" dirty="0">
                <a:effectLst/>
              </a:rPr>
              <a:t>Communication Has Evolved Since Covid</a:t>
            </a:r>
            <a:endParaRPr lang="en-GB" sz="3600" b="1"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3"/>
            <a:extLst>
              <a:ext uri="{FF2B5EF4-FFF2-40B4-BE49-F238E27FC236}">
                <a16:creationId xmlns:a16="http://schemas.microsoft.com/office/drawing/2014/main" id="{677A4E1D-CB32-EDFA-3941-E9EC988EBA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3">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2307074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1A4A4F-1818-F460-9908-2DFA63343BFE}"/>
              </a:ext>
            </a:extLst>
          </p:cNvPr>
          <p:cNvSpPr/>
          <p:nvPr/>
        </p:nvSpPr>
        <p:spPr>
          <a:xfrm>
            <a:off x="6544235" y="4186518"/>
            <a:ext cx="5453549" cy="2185929"/>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875593" y="902152"/>
            <a:ext cx="5105400" cy="6159274"/>
          </a:xfrm>
        </p:spPr>
        <p:txBody>
          <a:bodyPr>
            <a:noAutofit/>
          </a:bodyPr>
          <a:lstStyle/>
          <a:p>
            <a:pPr algn="l"/>
            <a:r>
              <a:rPr lang="en-GB" sz="2000" b="0" i="0" u="none" strike="noStrike" dirty="0">
                <a:effectLst/>
                <a:hlinkClick r:id="rId2">
                  <a:extLst>
                    <a:ext uri="{A12FA001-AC4F-418D-AE19-62706E023703}">
                      <ahyp:hlinkClr xmlns:ahyp="http://schemas.microsoft.com/office/drawing/2018/hyperlinkcolor" val="tx"/>
                    </a:ext>
                  </a:extLst>
                </a:hlinkClick>
              </a:rPr>
              <a:t>Research from Discover </a:t>
            </a:r>
            <a:r>
              <a:rPr lang="en-GB" sz="2000" b="0" i="0" dirty="0">
                <a:effectLst/>
              </a:rPr>
              <a:t>shows that consumers are currently more concerned about their health and safety while traveling than the price they pay. Reassuring </a:t>
            </a:r>
            <a:r>
              <a:rPr lang="en-GB" sz="2000" b="0" i="0" dirty="0" err="1">
                <a:effectLst/>
              </a:rPr>
              <a:t>travelers</a:t>
            </a:r>
            <a:r>
              <a:rPr lang="en-GB" sz="2000" b="0" i="0" dirty="0">
                <a:effectLst/>
              </a:rPr>
              <a:t> that precautions and safety measures are in place to protect them should be a top priority for any travel or tourism related brand.</a:t>
            </a:r>
          </a:p>
          <a:p>
            <a:pPr algn="l"/>
            <a:endParaRPr lang="en-GB" sz="2000" b="0" i="0" dirty="0">
              <a:effectLst/>
            </a:endParaRPr>
          </a:p>
          <a:p>
            <a:pPr algn="l"/>
            <a:r>
              <a:rPr lang="en-GB" sz="2000" b="0" i="0" dirty="0">
                <a:effectLst/>
              </a:rPr>
              <a:t>The next slide shows a video that is powerful because the reassurance comes from a third party rather than Disney itself. Some </a:t>
            </a:r>
            <a:r>
              <a:rPr lang="en-GB" sz="2000" b="0" i="0" u="none" strike="noStrike" dirty="0">
                <a:effectLst/>
                <a:hlinkClick r:id="rId3">
                  <a:extLst>
                    <a:ext uri="{A12FA001-AC4F-418D-AE19-62706E023703}">
                      <ahyp:hlinkClr xmlns:ahyp="http://schemas.microsoft.com/office/drawing/2018/hyperlinkcolor" val="tx"/>
                    </a:ext>
                  </a:extLst>
                </a:hlinkClick>
              </a:rPr>
              <a:t>studies show</a:t>
            </a:r>
            <a:r>
              <a:rPr lang="en-GB" sz="2000" b="0" i="0" dirty="0">
                <a:effectLst/>
              </a:rPr>
              <a:t> that up to 93% of consumers ignore ads but </a:t>
            </a:r>
            <a:r>
              <a:rPr lang="en-GB" sz="2000" b="0" i="0" u="none" strike="noStrike" dirty="0">
                <a:effectLst/>
                <a:hlinkClick r:id="rId4">
                  <a:extLst>
                    <a:ext uri="{A12FA001-AC4F-418D-AE19-62706E023703}">
                      <ahyp:hlinkClr xmlns:ahyp="http://schemas.microsoft.com/office/drawing/2018/hyperlinkcolor" val="tx"/>
                    </a:ext>
                  </a:extLst>
                </a:hlinkClick>
              </a:rPr>
              <a:t>82% of consumers are highly likely</a:t>
            </a:r>
            <a:r>
              <a:rPr lang="en-GB" sz="2000" b="0" i="0" dirty="0">
                <a:effectLst/>
              </a:rPr>
              <a:t> to follow the recommendation of a micro influencer.</a:t>
            </a:r>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606175" y="127226"/>
            <a:ext cx="5105400" cy="582221"/>
          </a:xfrm>
        </p:spPr>
        <p:txBody>
          <a:bodyPr>
            <a:noAutofit/>
          </a:bodyPr>
          <a:lstStyle/>
          <a:p>
            <a:pPr algn="ctr"/>
            <a:r>
              <a:rPr lang="en-IE" sz="3200" dirty="0"/>
              <a:t>Leverage Influencers</a:t>
            </a:r>
          </a:p>
        </p:txBody>
      </p:sp>
      <p:pic>
        <p:nvPicPr>
          <p:cNvPr id="2" name="Graphic 1" descr="Chevron arrows with solid fill">
            <a:extLst>
              <a:ext uri="{FF2B5EF4-FFF2-40B4-BE49-F238E27FC236}">
                <a16:creationId xmlns:a16="http://schemas.microsoft.com/office/drawing/2014/main" id="{E21605B7-D672-5996-26C6-CDD2A98FE9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063" y="985817"/>
            <a:ext cx="728077" cy="728077"/>
          </a:xfrm>
          <a:prstGeom prst="rect">
            <a:avLst/>
          </a:prstGeom>
        </p:spPr>
      </p:pic>
      <p:pic>
        <p:nvPicPr>
          <p:cNvPr id="3" name="Graphic 2" descr="Chevron arrows with solid fill">
            <a:extLst>
              <a:ext uri="{FF2B5EF4-FFF2-40B4-BE49-F238E27FC236}">
                <a16:creationId xmlns:a16="http://schemas.microsoft.com/office/drawing/2014/main" id="{0822551E-95E4-2C71-48A3-8567DBE47E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7516" y="3253712"/>
            <a:ext cx="728077" cy="728077"/>
          </a:xfrm>
          <a:prstGeom prst="rect">
            <a:avLst/>
          </a:prstGeom>
        </p:spPr>
      </p:pic>
      <p:sp>
        <p:nvSpPr>
          <p:cNvPr id="4" name="TextBox 3">
            <a:hlinkClick r:id="rId7"/>
            <a:extLst>
              <a:ext uri="{FF2B5EF4-FFF2-40B4-BE49-F238E27FC236}">
                <a16:creationId xmlns:a16="http://schemas.microsoft.com/office/drawing/2014/main" id="{2C8BF55E-354C-30FB-F549-48CCF400A1A9}"/>
              </a:ext>
            </a:extLst>
          </p:cNvPr>
          <p:cNvSpPr txBox="1"/>
          <p:nvPr/>
        </p:nvSpPr>
        <p:spPr>
          <a:xfrm>
            <a:off x="6732494" y="4402319"/>
            <a:ext cx="4814047" cy="1754326"/>
          </a:xfrm>
          <a:prstGeom prst="rect">
            <a:avLst/>
          </a:prstGeom>
          <a:solidFill>
            <a:srgbClr val="7A547C"/>
          </a:solidFill>
        </p:spPr>
        <p:txBody>
          <a:bodyPr wrap="square" rtlCol="0">
            <a:spAutoFit/>
          </a:bodyPr>
          <a:lstStyle/>
          <a:p>
            <a:pPr algn="ctr"/>
            <a:r>
              <a:rPr lang="en-GB" b="0" i="1" dirty="0">
                <a:solidFill>
                  <a:schemeClr val="bg1"/>
                </a:solidFill>
                <a:effectLst/>
              </a:rPr>
              <a:t>When tourists' destination experiences are positive and surpass their expectations, individuals become passionate promoters of the destination and may even offer others safety tips</a:t>
            </a:r>
            <a:r>
              <a:rPr lang="en-GB" b="0" i="0" dirty="0">
                <a:solidFill>
                  <a:schemeClr val="bg1"/>
                </a:solidFill>
                <a:effectLst/>
              </a:rPr>
              <a:t>.</a:t>
            </a:r>
          </a:p>
          <a:p>
            <a:pPr algn="ctr"/>
            <a:endParaRPr lang="en-GB" b="0" i="0" dirty="0">
              <a:solidFill>
                <a:schemeClr val="bg1"/>
              </a:solidFill>
              <a:effectLst/>
            </a:endParaRPr>
          </a:p>
          <a:p>
            <a:pPr algn="ctr"/>
            <a:r>
              <a:rPr lang="en-IE" dirty="0">
                <a:solidFill>
                  <a:schemeClr val="bg1"/>
                </a:solidFill>
                <a:hlinkClick r:id="rId7">
                  <a:extLst>
                    <a:ext uri="{A12FA001-AC4F-418D-AE19-62706E023703}">
                      <ahyp:hlinkClr xmlns:ahyp="http://schemas.microsoft.com/office/drawing/2018/hyperlinkcolor" val="tx"/>
                    </a:ext>
                  </a:extLst>
                </a:hlinkClick>
              </a:rPr>
              <a:t>Research Article </a:t>
            </a:r>
            <a:endParaRPr lang="en-IE" dirty="0">
              <a:solidFill>
                <a:schemeClr val="bg1"/>
              </a:solidFill>
            </a:endParaRPr>
          </a:p>
        </p:txBody>
      </p:sp>
      <p:pic>
        <p:nvPicPr>
          <p:cNvPr id="12" name="Picture 11">
            <a:extLst>
              <a:ext uri="{FF2B5EF4-FFF2-40B4-BE49-F238E27FC236}">
                <a16:creationId xmlns:a16="http://schemas.microsoft.com/office/drawing/2014/main" id="{3CE03950-21F2-D350-9A4E-6E894E1712B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15087" y="127227"/>
            <a:ext cx="5482697" cy="3655132"/>
          </a:xfrm>
          <a:prstGeom prst="rect">
            <a:avLst/>
          </a:prstGeom>
        </p:spPr>
      </p:pic>
    </p:spTree>
    <p:extLst>
      <p:ext uri="{BB962C8B-B14F-4D97-AF65-F5344CB8AC3E}">
        <p14:creationId xmlns:p14="http://schemas.microsoft.com/office/powerpoint/2010/main" val="2080750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5" y="333375"/>
            <a:ext cx="8968815" cy="1619250"/>
          </a:xfrm>
        </p:spPr>
        <p:txBody>
          <a:bodyPr>
            <a:normAutofit/>
          </a:bodyPr>
          <a:lstStyle/>
          <a:p>
            <a:r>
              <a:rPr lang="en-IE" dirty="0"/>
              <a:t>Staying at a Disney Hotel During COVID 19</a:t>
            </a:r>
          </a:p>
          <a:p>
            <a:r>
              <a:rPr lang="en-IE" dirty="0"/>
              <a:t>Tik Tok Influencer</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165659" y="2604447"/>
            <a:ext cx="6292291" cy="3320380"/>
          </a:xfrm>
          <a:noFill/>
        </p:spPr>
        <p:txBody>
          <a:bodyPr>
            <a:normAutofit fontScale="77500" lnSpcReduction="20000"/>
          </a:bodyPr>
          <a:lstStyle/>
          <a:p>
            <a:pPr>
              <a:lnSpc>
                <a:spcPct val="120000"/>
              </a:lnSpc>
              <a:spcBef>
                <a:spcPts val="0"/>
              </a:spcBef>
            </a:pPr>
            <a:r>
              <a:rPr lang="en-GB" b="0" i="0" dirty="0">
                <a:solidFill>
                  <a:srgbClr val="4D4D4D"/>
                </a:solidFill>
                <a:effectLst/>
              </a:rPr>
              <a:t>In this video, a TikTok influencer showed their 1.2M followers what it was like to stay at a Disney hotel during COVID-19. While walking through the hotel, the influencer explained and showed all of the rules and precautions Disney took to keep visitors safe when the risk of infection was high. </a:t>
            </a:r>
            <a:r>
              <a:rPr lang="en-GB" sz="2400" b="0" i="0" dirty="0">
                <a:effectLst/>
              </a:rPr>
              <a:t>For travel brands, there are two lessons to take away from </a:t>
            </a:r>
            <a:r>
              <a:rPr lang="en-GB" sz="2400" b="0" i="0" u="none" strike="noStrike" dirty="0">
                <a:effectLst/>
                <a:hlinkClick r:id="rId2">
                  <a:extLst>
                    <a:ext uri="{A12FA001-AC4F-418D-AE19-62706E023703}">
                      <ahyp:hlinkClr xmlns:ahyp="http://schemas.microsoft.com/office/drawing/2018/hyperlinkcolor" val="tx"/>
                    </a:ext>
                  </a:extLst>
                </a:hlinkClick>
              </a:rPr>
              <a:t>@followmeaway</a:t>
            </a:r>
            <a:r>
              <a:rPr lang="en-GB" sz="2400" b="0" i="0" dirty="0">
                <a:effectLst/>
              </a:rPr>
              <a:t>’s video. First, craft messaging that shows travellers the steps a business crafted to keep them safe. Second, leverage peer-to-peer marketing tactics like micro-influencer and referral marketing to help connect with consumers and earn their trust.</a:t>
            </a:r>
          </a:p>
          <a:p>
            <a:pPr algn="l">
              <a:lnSpc>
                <a:spcPct val="120000"/>
              </a:lnSpc>
              <a:spcBef>
                <a:spcPts val="0"/>
              </a:spcBef>
            </a:pPr>
            <a:endParaRPr lang="en-GB" b="0" i="0" dirty="0">
              <a:solidFill>
                <a:srgbClr val="4D4D4D"/>
              </a:solidFill>
              <a:effectLst/>
            </a:endParaRPr>
          </a:p>
          <a:p>
            <a:pPr>
              <a:lnSpc>
                <a:spcPct val="120000"/>
              </a:lnSpc>
              <a:spcBef>
                <a:spcPts val="0"/>
              </a:spcBef>
            </a:pPr>
            <a:endParaRPr lang="en-IE" dirty="0">
              <a:solidFill>
                <a:srgbClr val="4D4D4D"/>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7364412" y="5835411"/>
            <a:ext cx="4416425" cy="369332"/>
          </a:xfrm>
          <a:prstGeom prst="rect">
            <a:avLst/>
          </a:prstGeom>
          <a:noFill/>
        </p:spPr>
        <p:txBody>
          <a:bodyPr wrap="square" rtlCol="0">
            <a:spAutoFit/>
          </a:bodyPr>
          <a:lstStyle/>
          <a:p>
            <a:pPr algn="ctr"/>
            <a:r>
              <a:rPr lang="en-IE" dirty="0">
                <a:solidFill>
                  <a:srgbClr val="086D6E"/>
                </a:solidFill>
                <a:hlinkClick r:id="rId3">
                  <a:extLst>
                    <a:ext uri="{A12FA001-AC4F-418D-AE19-62706E023703}">
                      <ahyp:hlinkClr xmlns:ahyp="http://schemas.microsoft.com/office/drawing/2018/hyperlinkcolor" val="tx"/>
                    </a:ext>
                  </a:extLst>
                </a:hlinkClick>
              </a:rPr>
              <a:t>https://youtu.be/GwqZqoRuRTI</a:t>
            </a:r>
            <a:r>
              <a:rPr lang="en-IE" dirty="0">
                <a:solidFill>
                  <a:srgbClr val="086D6E"/>
                </a:solidFill>
              </a:rPr>
              <a:t> </a:t>
            </a:r>
          </a:p>
        </p:txBody>
      </p:sp>
      <p:pic>
        <p:nvPicPr>
          <p:cNvPr id="4" name="Picture 3">
            <a:extLst>
              <a:ext uri="{FF2B5EF4-FFF2-40B4-BE49-F238E27FC236}">
                <a16:creationId xmlns:a16="http://schemas.microsoft.com/office/drawing/2014/main" id="{E1110515-29F1-40F9-8BC7-5DF9AA9623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47067" y="1195185"/>
            <a:ext cx="2064352" cy="4243710"/>
          </a:xfrm>
          <a:prstGeom prst="rect">
            <a:avLst/>
          </a:prstGeom>
        </p:spPr>
      </p:pic>
      <p:sp>
        <p:nvSpPr>
          <p:cNvPr id="2" name="TextBox 1">
            <a:hlinkClick r:id="rId5"/>
            <a:extLst>
              <a:ext uri="{FF2B5EF4-FFF2-40B4-BE49-F238E27FC236}">
                <a16:creationId xmlns:a16="http://schemas.microsoft.com/office/drawing/2014/main" id="{70E42C5B-FB42-EAED-C65A-C4CCC0C2E3C7}"/>
              </a:ext>
            </a:extLst>
          </p:cNvPr>
          <p:cNvSpPr txBox="1"/>
          <p:nvPr/>
        </p:nvSpPr>
        <p:spPr>
          <a:xfrm>
            <a:off x="8597152" y="137111"/>
            <a:ext cx="3594847"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p:txBody>
      </p:sp>
    </p:spTree>
    <p:extLst>
      <p:ext uri="{BB962C8B-B14F-4D97-AF65-F5344CB8AC3E}">
        <p14:creationId xmlns:p14="http://schemas.microsoft.com/office/powerpoint/2010/main" val="1223298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8982" y="1547280"/>
            <a:ext cx="9259094" cy="4815420"/>
          </a:xfrm>
        </p:spPr>
        <p:txBody>
          <a:bodyPr>
            <a:noAutofit/>
          </a:bodyPr>
          <a:lstStyle/>
          <a:p>
            <a:pPr algn="l"/>
            <a:r>
              <a:rPr lang="en-GB" sz="2000" b="0" i="0" dirty="0">
                <a:effectLst/>
              </a:rPr>
              <a:t>Marketing and advertising are also noted as an important part of crisis communication, especially during the long-term recovery stage of a crisis or disaster. As Heath (1998:26) notes “crisis management is as much about dealing with human perceptions about the crisis as it is about physically resolving the crisis situation.” This suggests that crisis </a:t>
            </a:r>
          </a:p>
          <a:p>
            <a:pPr algn="l"/>
            <a:r>
              <a:rPr lang="en-GB" sz="2000" b="0" i="0" dirty="0">
                <a:effectLst/>
              </a:rPr>
              <a:t>communication is an essential part of managing crises and disasters and will be an important consideration for the tourism industry.</a:t>
            </a:r>
          </a:p>
          <a:p>
            <a:pPr algn="l"/>
            <a:endParaRPr lang="en-GB" sz="2000" dirty="0"/>
          </a:p>
          <a:p>
            <a:pPr algn="l"/>
            <a:r>
              <a:rPr lang="en-GB" sz="2000" b="0" i="0" dirty="0">
                <a:effectLst/>
              </a:rPr>
              <a:t>For the Foot and Mouth, </a:t>
            </a:r>
            <a:r>
              <a:rPr lang="en-GB" sz="2000" dirty="0"/>
              <a:t>The BTA representative interviewed noted that there was no united approach and that different messages and statements were provided by different tourism and hospitality organisations. This inconsistency of messages sent out by tourism organisations and other government agencies involved in handling the disease impacted the dissemination of facts and figures concerning the disease, but more importantly confused potential tourists and the tourism industry. Coombs (1999) suggests that consistency is important to avoid speculation and confusion.  (BTA British Tourism Association)</a:t>
            </a:r>
          </a:p>
          <a:p>
            <a:pPr algn="l"/>
            <a:endParaRPr lang="en-GB" sz="2000" dirty="0"/>
          </a:p>
          <a:p>
            <a:pPr algn="l"/>
            <a:endParaRPr lang="en-GB" sz="2000" b="0" i="0" dirty="0">
              <a:effectLst/>
            </a:endParaRPr>
          </a:p>
          <a:p>
            <a:endParaRPr lang="en-GB" sz="2000" b="0" i="0" dirty="0">
              <a:effectLst/>
            </a:endParaRPr>
          </a:p>
          <a:p>
            <a:endParaRPr lang="en-GB" sz="20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Article: </a:t>
            </a:r>
            <a:r>
              <a:rPr lang="en-GB" b="0" dirty="0"/>
              <a:t>Crisis Management Means Dealing with Human Perceptions Through Communication</a:t>
            </a:r>
            <a:endParaRPr lang="en-IE" b="0" dirty="0"/>
          </a:p>
        </p:txBody>
      </p:sp>
    </p:spTree>
    <p:extLst>
      <p:ext uri="{BB962C8B-B14F-4D97-AF65-F5344CB8AC3E}">
        <p14:creationId xmlns:p14="http://schemas.microsoft.com/office/powerpoint/2010/main" val="2372629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water, outdoor, nature, ocean&#10;&#10;Description automatically generated">
            <a:extLst>
              <a:ext uri="{FF2B5EF4-FFF2-40B4-BE49-F238E27FC236}">
                <a16:creationId xmlns:a16="http://schemas.microsoft.com/office/drawing/2014/main" id="{FA832CCC-12E3-A2A9-AD92-057B511ABC83}"/>
              </a:ext>
            </a:extLst>
          </p:cNvPr>
          <p:cNvPicPr>
            <a:picLocks noGrp="1" noChangeAspect="1"/>
          </p:cNvPicPr>
          <p:nvPr>
            <p:ph type="pic" sz="quarter" idx="10"/>
          </p:nvPr>
        </p:nvPicPr>
        <p:blipFill>
          <a:blip r:embed="rId2"/>
          <a:srcRect t="6154" b="6154"/>
          <a:stretch>
            <a:fillRect/>
          </a:stretch>
        </p:blipFill>
        <p:spPr/>
      </p:pic>
      <p:sp>
        <p:nvSpPr>
          <p:cNvPr id="5" name="Text Placeholder 4">
            <a:extLst>
              <a:ext uri="{FF2B5EF4-FFF2-40B4-BE49-F238E27FC236}">
                <a16:creationId xmlns:a16="http://schemas.microsoft.com/office/drawing/2014/main" id="{4E7966AB-AD83-1321-AFE9-80E2083923FE}"/>
              </a:ext>
            </a:extLst>
          </p:cNvPr>
          <p:cNvSpPr>
            <a:spLocks noGrp="1"/>
          </p:cNvSpPr>
          <p:nvPr>
            <p:ph type="body" sz="quarter" idx="16"/>
          </p:nvPr>
        </p:nvSpPr>
        <p:spPr>
          <a:xfrm>
            <a:off x="6420495" y="1230123"/>
            <a:ext cx="5113283" cy="582221"/>
          </a:xfrm>
        </p:spPr>
        <p:txBody>
          <a:bodyPr/>
          <a:lstStyle/>
          <a:p>
            <a:r>
              <a:rPr lang="en-IE" sz="3600" b="0" dirty="0"/>
              <a:t>3.  Regional Recovery and Restoration Marketing </a:t>
            </a:r>
          </a:p>
        </p:txBody>
      </p:sp>
      <p:sp>
        <p:nvSpPr>
          <p:cNvPr id="6" name="Text Placeholder 5">
            <a:extLst>
              <a:ext uri="{FF2B5EF4-FFF2-40B4-BE49-F238E27FC236}">
                <a16:creationId xmlns:a16="http://schemas.microsoft.com/office/drawing/2014/main" id="{2324B28D-EDE5-B11D-421C-5F1A8782BF12}"/>
              </a:ext>
            </a:extLst>
          </p:cNvPr>
          <p:cNvSpPr>
            <a:spLocks noGrp="1"/>
          </p:cNvSpPr>
          <p:nvPr>
            <p:ph type="body" sz="quarter" idx="18"/>
          </p:nvPr>
        </p:nvSpPr>
        <p:spPr>
          <a:xfrm>
            <a:off x="6504644" y="2507889"/>
            <a:ext cx="5029134" cy="851567"/>
          </a:xfrm>
        </p:spPr>
        <p:txBody>
          <a:bodyPr>
            <a:normAutofit fontScale="92500"/>
          </a:bodyPr>
          <a:lstStyle/>
          <a:p>
            <a:r>
              <a:rPr lang="en-IE" i="1" dirty="0"/>
              <a:t>Discovering and Adapting to the Needs of ‘New’ and ‘Existing’ Tourism Markets</a:t>
            </a:r>
          </a:p>
        </p:txBody>
      </p:sp>
    </p:spTree>
    <p:extLst>
      <p:ext uri="{BB962C8B-B14F-4D97-AF65-F5344CB8AC3E}">
        <p14:creationId xmlns:p14="http://schemas.microsoft.com/office/powerpoint/2010/main" val="635443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0C5B38-3A04-79E0-342F-AA4814124FE5}"/>
              </a:ext>
            </a:extLst>
          </p:cNvPr>
          <p:cNvSpPr/>
          <p:nvPr/>
        </p:nvSpPr>
        <p:spPr>
          <a:xfrm>
            <a:off x="6096605" y="0"/>
            <a:ext cx="6096001" cy="822373"/>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87674076-4EDB-05F8-C565-92DF227376AE}"/>
              </a:ext>
            </a:extLst>
          </p:cNvPr>
          <p:cNvSpPr>
            <a:spLocks noGrp="1"/>
          </p:cNvSpPr>
          <p:nvPr>
            <p:ph type="body" sz="quarter" idx="15"/>
          </p:nvPr>
        </p:nvSpPr>
        <p:spPr/>
        <p:txBody>
          <a:bodyPr/>
          <a:lstStyle/>
          <a:p>
            <a:r>
              <a:rPr lang="en-IE" sz="2400" b="1" dirty="0"/>
              <a:t>1</a:t>
            </a:r>
          </a:p>
        </p:txBody>
      </p:sp>
      <p:sp>
        <p:nvSpPr>
          <p:cNvPr id="3" name="Text Placeholder 2">
            <a:extLst>
              <a:ext uri="{FF2B5EF4-FFF2-40B4-BE49-F238E27FC236}">
                <a16:creationId xmlns:a16="http://schemas.microsoft.com/office/drawing/2014/main" id="{6299F955-ED59-83B0-A425-A35A1934D4B1}"/>
              </a:ext>
            </a:extLst>
          </p:cNvPr>
          <p:cNvSpPr>
            <a:spLocks noGrp="1"/>
          </p:cNvSpPr>
          <p:nvPr>
            <p:ph type="body" sz="quarter" idx="14"/>
          </p:nvPr>
        </p:nvSpPr>
        <p:spPr>
          <a:xfrm>
            <a:off x="7577744" y="2800230"/>
            <a:ext cx="4465067" cy="822373"/>
          </a:xfrm>
        </p:spPr>
        <p:txBody>
          <a:bodyPr/>
          <a:lstStyle/>
          <a:p>
            <a:pPr>
              <a:lnSpc>
                <a:spcPct val="100000"/>
              </a:lnSpc>
              <a:spcBef>
                <a:spcPts val="0"/>
              </a:spcBef>
            </a:pPr>
            <a:r>
              <a:rPr lang="en-IE" sz="2000" b="1" dirty="0"/>
              <a:t>14 Effective Crisis Response Marketing Case Study Examples</a:t>
            </a:r>
            <a:endParaRPr lang="en-IE" sz="1800" b="1" dirty="0"/>
          </a:p>
        </p:txBody>
      </p:sp>
      <p:sp>
        <p:nvSpPr>
          <p:cNvPr id="8" name="Text Placeholder 7">
            <a:extLst>
              <a:ext uri="{FF2B5EF4-FFF2-40B4-BE49-F238E27FC236}">
                <a16:creationId xmlns:a16="http://schemas.microsoft.com/office/drawing/2014/main" id="{99EA1760-7B66-AEF3-CA31-7887A3BB5EC6}"/>
              </a:ext>
            </a:extLst>
          </p:cNvPr>
          <p:cNvSpPr>
            <a:spLocks noGrp="1"/>
          </p:cNvSpPr>
          <p:nvPr>
            <p:ph type="body" sz="quarter" idx="4294967295"/>
          </p:nvPr>
        </p:nvSpPr>
        <p:spPr>
          <a:xfrm>
            <a:off x="7497213" y="970010"/>
            <a:ext cx="4465067" cy="822373"/>
          </a:xfrm>
        </p:spPr>
        <p:txBody>
          <a:bodyPr/>
          <a:lstStyle/>
          <a:p>
            <a:pPr>
              <a:lnSpc>
                <a:spcPct val="100000"/>
              </a:lnSpc>
              <a:spcBef>
                <a:spcPts val="0"/>
              </a:spcBef>
            </a:pPr>
            <a:r>
              <a:rPr lang="en-IE" sz="2000" b="1" dirty="0"/>
              <a:t>Effective Crisis Response Marketing For Tourism Regions</a:t>
            </a:r>
            <a:endParaRPr lang="en-IE" sz="1800" b="1" dirty="0"/>
          </a:p>
        </p:txBody>
      </p:sp>
      <p:sp>
        <p:nvSpPr>
          <p:cNvPr id="9" name="Text Placeholder 8">
            <a:extLst>
              <a:ext uri="{FF2B5EF4-FFF2-40B4-BE49-F238E27FC236}">
                <a16:creationId xmlns:a16="http://schemas.microsoft.com/office/drawing/2014/main" id="{9D67DCD8-9098-EDB9-1EAE-F9BE704F6AEB}"/>
              </a:ext>
            </a:extLst>
          </p:cNvPr>
          <p:cNvSpPr>
            <a:spLocks noGrp="1"/>
          </p:cNvSpPr>
          <p:nvPr>
            <p:ph type="body" sz="quarter" idx="21"/>
          </p:nvPr>
        </p:nvSpPr>
        <p:spPr/>
        <p:txBody>
          <a:bodyPr/>
          <a:lstStyle/>
          <a:p>
            <a:r>
              <a:rPr lang="en-IE" b="1" dirty="0"/>
              <a:t>3</a:t>
            </a:r>
          </a:p>
        </p:txBody>
      </p:sp>
      <p:sp>
        <p:nvSpPr>
          <p:cNvPr id="13" name="Text Placeholder 12">
            <a:extLst>
              <a:ext uri="{FF2B5EF4-FFF2-40B4-BE49-F238E27FC236}">
                <a16:creationId xmlns:a16="http://schemas.microsoft.com/office/drawing/2014/main" id="{10531F9D-AD40-1615-A89B-7EA9E0543E20}"/>
              </a:ext>
            </a:extLst>
          </p:cNvPr>
          <p:cNvSpPr>
            <a:spLocks noGrp="1"/>
          </p:cNvSpPr>
          <p:nvPr>
            <p:ph type="body" sz="quarter" idx="25"/>
          </p:nvPr>
        </p:nvSpPr>
        <p:spPr/>
        <p:txBody>
          <a:bodyPr/>
          <a:lstStyle/>
          <a:p>
            <a:r>
              <a:rPr lang="en-IE" b="1" dirty="0"/>
              <a:t>3</a:t>
            </a:r>
          </a:p>
        </p:txBody>
      </p:sp>
      <p:sp>
        <p:nvSpPr>
          <p:cNvPr id="14" name="Text Placeholder 13">
            <a:extLst>
              <a:ext uri="{FF2B5EF4-FFF2-40B4-BE49-F238E27FC236}">
                <a16:creationId xmlns:a16="http://schemas.microsoft.com/office/drawing/2014/main" id="{EE88B1E4-A5D8-0BAE-3FDF-EC9C5827AE29}"/>
              </a:ext>
            </a:extLst>
          </p:cNvPr>
          <p:cNvSpPr>
            <a:spLocks noGrp="1"/>
          </p:cNvSpPr>
          <p:nvPr>
            <p:ph type="body" sz="quarter" idx="26"/>
          </p:nvPr>
        </p:nvSpPr>
        <p:spPr/>
        <p:txBody>
          <a:bodyPr/>
          <a:lstStyle/>
          <a:p>
            <a:pPr>
              <a:lnSpc>
                <a:spcPct val="100000"/>
              </a:lnSpc>
              <a:spcBef>
                <a:spcPts val="0"/>
              </a:spcBef>
            </a:pPr>
            <a:r>
              <a:rPr lang="en-IE" sz="2000" b="1" dirty="0"/>
              <a:t>Regional Recovery and Restoration Marketing</a:t>
            </a:r>
          </a:p>
        </p:txBody>
      </p:sp>
      <p:sp>
        <p:nvSpPr>
          <p:cNvPr id="6" name="Text Placeholder 5">
            <a:extLst>
              <a:ext uri="{FF2B5EF4-FFF2-40B4-BE49-F238E27FC236}">
                <a16:creationId xmlns:a16="http://schemas.microsoft.com/office/drawing/2014/main" id="{8F2E9FD1-0F11-D5F4-8BA7-544EB47F64BA}"/>
              </a:ext>
            </a:extLst>
          </p:cNvPr>
          <p:cNvSpPr>
            <a:spLocks noGrp="1"/>
          </p:cNvSpPr>
          <p:nvPr>
            <p:ph type="body" sz="quarter" idx="18"/>
          </p:nvPr>
        </p:nvSpPr>
        <p:spPr>
          <a:xfrm>
            <a:off x="1039708" y="1302682"/>
            <a:ext cx="5251403" cy="5371223"/>
          </a:xfrm>
        </p:spPr>
        <p:txBody>
          <a:bodyPr>
            <a:noAutofit/>
          </a:bodyPr>
          <a:lstStyle/>
          <a:p>
            <a:pPr>
              <a:lnSpc>
                <a:spcPct val="100000"/>
              </a:lnSpc>
              <a:spcBef>
                <a:spcPts val="0"/>
              </a:spcBef>
            </a:pPr>
            <a:r>
              <a:rPr lang="en-IE" sz="1900" dirty="0"/>
              <a:t>This Module covers key marketing strategies to assist regions during crisis response and recovery phases. Regions often think to stop all marketing altogether but it is better to continue promoting and communicating to existing and potential visitors to keep the destination top of mind. Marketing during and post-crisis ensures an effective restoration post-crisis response and recovery phases. </a:t>
            </a:r>
          </a:p>
          <a:p>
            <a:pPr>
              <a:lnSpc>
                <a:spcPct val="100000"/>
              </a:lnSpc>
              <a:spcBef>
                <a:spcPts val="0"/>
              </a:spcBef>
            </a:pPr>
            <a:endParaRPr lang="en-IE" sz="1900" dirty="0"/>
          </a:p>
          <a:p>
            <a:pPr>
              <a:lnSpc>
                <a:spcPct val="100000"/>
              </a:lnSpc>
              <a:spcBef>
                <a:spcPts val="0"/>
              </a:spcBef>
            </a:pPr>
            <a:r>
              <a:rPr lang="en-IE" sz="1900" dirty="0"/>
              <a:t>This Module demonstrates the different approaches leading marketers have taken to ensure tourists’ hearts and minds stay connected to their regions during these phases so that it is in a strong position in the ‘business as normal’ restoration phase. An important step highlighted is that regions need to discover and adapt to the ‘new tourist’ so a ‘new norm’ can be understood and potential recovery maximised.</a:t>
            </a:r>
          </a:p>
          <a:p>
            <a:pPr>
              <a:lnSpc>
                <a:spcPct val="100000"/>
              </a:lnSpc>
              <a:spcBef>
                <a:spcPts val="0"/>
              </a:spcBef>
            </a:pPr>
            <a:endParaRPr lang="en-IE" sz="1900" dirty="0"/>
          </a:p>
          <a:p>
            <a:pPr>
              <a:lnSpc>
                <a:spcPct val="100000"/>
              </a:lnSpc>
              <a:spcBef>
                <a:spcPts val="0"/>
              </a:spcBef>
            </a:pPr>
            <a:endParaRPr lang="en-IE" sz="1900" dirty="0"/>
          </a:p>
          <a:p>
            <a:pPr>
              <a:lnSpc>
                <a:spcPct val="100000"/>
              </a:lnSpc>
              <a:spcBef>
                <a:spcPts val="0"/>
              </a:spcBef>
            </a:pPr>
            <a:endParaRPr lang="en-IE" sz="1900" dirty="0"/>
          </a:p>
        </p:txBody>
      </p:sp>
      <p:sp>
        <p:nvSpPr>
          <p:cNvPr id="5" name="Text Placeholder 4">
            <a:extLst>
              <a:ext uri="{FF2B5EF4-FFF2-40B4-BE49-F238E27FC236}">
                <a16:creationId xmlns:a16="http://schemas.microsoft.com/office/drawing/2014/main" id="{C15AF00C-A19E-6EB0-8FE5-5DAAD3B7E96D}"/>
              </a:ext>
            </a:extLst>
          </p:cNvPr>
          <p:cNvSpPr>
            <a:spLocks noGrp="1"/>
          </p:cNvSpPr>
          <p:nvPr>
            <p:ph type="body" sz="quarter" idx="16"/>
          </p:nvPr>
        </p:nvSpPr>
        <p:spPr>
          <a:xfrm>
            <a:off x="1182899" y="109370"/>
            <a:ext cx="4800599" cy="603631"/>
          </a:xfrm>
        </p:spPr>
        <p:txBody>
          <a:bodyPr>
            <a:normAutofit/>
          </a:bodyPr>
          <a:lstStyle/>
          <a:p>
            <a:pPr algn="ctr"/>
            <a:r>
              <a:rPr lang="en-IE" sz="3200" b="1" dirty="0"/>
              <a:t>Table of Contents</a:t>
            </a:r>
            <a:endParaRPr lang="en-IE" sz="3200" dirty="0"/>
          </a:p>
        </p:txBody>
      </p:sp>
      <p:sp>
        <p:nvSpPr>
          <p:cNvPr id="2" name="Text Placeholder 3">
            <a:extLst>
              <a:ext uri="{FF2B5EF4-FFF2-40B4-BE49-F238E27FC236}">
                <a16:creationId xmlns:a16="http://schemas.microsoft.com/office/drawing/2014/main" id="{697081DD-F0EA-CAC1-3F90-4BE0FB908626}"/>
              </a:ext>
            </a:extLst>
          </p:cNvPr>
          <p:cNvSpPr txBox="1">
            <a:spLocks/>
          </p:cNvSpPr>
          <p:nvPr/>
        </p:nvSpPr>
        <p:spPr>
          <a:xfrm>
            <a:off x="6758197" y="211595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2</a:t>
            </a:r>
          </a:p>
        </p:txBody>
      </p:sp>
      <p:sp>
        <p:nvSpPr>
          <p:cNvPr id="15" name="Text Placeholder 3">
            <a:extLst>
              <a:ext uri="{FF2B5EF4-FFF2-40B4-BE49-F238E27FC236}">
                <a16:creationId xmlns:a16="http://schemas.microsoft.com/office/drawing/2014/main" id="{977E095A-2B7B-6302-5BDF-0CAD38931053}"/>
              </a:ext>
            </a:extLst>
          </p:cNvPr>
          <p:cNvSpPr txBox="1">
            <a:spLocks/>
          </p:cNvSpPr>
          <p:nvPr/>
        </p:nvSpPr>
        <p:spPr>
          <a:xfrm>
            <a:off x="1016745" y="556553"/>
            <a:ext cx="5267514" cy="36193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200" b="1" dirty="0"/>
              <a:t>Strategic Regional Crisis Response and Recovery Marketing</a:t>
            </a:r>
          </a:p>
        </p:txBody>
      </p:sp>
      <p:sp>
        <p:nvSpPr>
          <p:cNvPr id="16" name="TextBox 15">
            <a:extLst>
              <a:ext uri="{FF2B5EF4-FFF2-40B4-BE49-F238E27FC236}">
                <a16:creationId xmlns:a16="http://schemas.microsoft.com/office/drawing/2014/main" id="{BED0AC79-A7CD-83F9-35FB-0B142C7E029B}"/>
              </a:ext>
            </a:extLst>
          </p:cNvPr>
          <p:cNvSpPr txBox="1"/>
          <p:nvPr/>
        </p:nvSpPr>
        <p:spPr>
          <a:xfrm>
            <a:off x="7701569" y="156325"/>
            <a:ext cx="3271231" cy="523220"/>
          </a:xfrm>
          <a:prstGeom prst="rect">
            <a:avLst/>
          </a:prstGeom>
          <a:noFill/>
        </p:spPr>
        <p:txBody>
          <a:bodyPr wrap="square" rtlCol="0">
            <a:spAutoFit/>
          </a:bodyPr>
          <a:lstStyle/>
          <a:p>
            <a:pPr algn="ctr"/>
            <a:r>
              <a:rPr lang="en-IE" sz="2800" dirty="0">
                <a:solidFill>
                  <a:schemeClr val="bg1"/>
                </a:solidFill>
              </a:rPr>
              <a:t>Sections 1 - 3</a:t>
            </a:r>
          </a:p>
        </p:txBody>
      </p:sp>
      <p:sp>
        <p:nvSpPr>
          <p:cNvPr id="19" name="TextBox 18">
            <a:extLst>
              <a:ext uri="{FF2B5EF4-FFF2-40B4-BE49-F238E27FC236}">
                <a16:creationId xmlns:a16="http://schemas.microsoft.com/office/drawing/2014/main" id="{1BD1315A-67E1-4C88-C2DD-09A4A1D00100}"/>
              </a:ext>
            </a:extLst>
          </p:cNvPr>
          <p:cNvSpPr txBox="1"/>
          <p:nvPr/>
        </p:nvSpPr>
        <p:spPr>
          <a:xfrm>
            <a:off x="7504065" y="1654617"/>
            <a:ext cx="4688541" cy="923330"/>
          </a:xfrm>
          <a:prstGeom prst="rect">
            <a:avLst/>
          </a:prstGeom>
          <a:noFill/>
        </p:spPr>
        <p:txBody>
          <a:bodyPr wrap="square" rtlCol="0">
            <a:spAutoFit/>
          </a:bodyPr>
          <a:lstStyle/>
          <a:p>
            <a:r>
              <a:rPr lang="en-IE" i="1" dirty="0">
                <a:solidFill>
                  <a:srgbClr val="4D4D4D"/>
                </a:solidFill>
              </a:rPr>
              <a:t>Regions Must Adapt Crisis Response Marketing and Continue to Promote for Effective Restoration Post Crisis</a:t>
            </a:r>
          </a:p>
        </p:txBody>
      </p:sp>
      <p:sp>
        <p:nvSpPr>
          <p:cNvPr id="20" name="Text Placeholder 5">
            <a:extLst>
              <a:ext uri="{FF2B5EF4-FFF2-40B4-BE49-F238E27FC236}">
                <a16:creationId xmlns:a16="http://schemas.microsoft.com/office/drawing/2014/main" id="{87CDF274-87E9-B4FB-563A-A6F09B51130A}"/>
              </a:ext>
            </a:extLst>
          </p:cNvPr>
          <p:cNvSpPr txBox="1">
            <a:spLocks/>
          </p:cNvSpPr>
          <p:nvPr/>
        </p:nvSpPr>
        <p:spPr>
          <a:xfrm>
            <a:off x="7511069" y="5234317"/>
            <a:ext cx="4347244" cy="8515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i="1" dirty="0">
                <a:solidFill>
                  <a:srgbClr val="4D4D4D"/>
                </a:solidFill>
              </a:rPr>
              <a:t>Discovering and Adapting to the Needs of ‘New’ and ‘Existing’ Tourism Markets</a:t>
            </a:r>
          </a:p>
        </p:txBody>
      </p:sp>
    </p:spTree>
    <p:extLst>
      <p:ext uri="{BB962C8B-B14F-4D97-AF65-F5344CB8AC3E}">
        <p14:creationId xmlns:p14="http://schemas.microsoft.com/office/powerpoint/2010/main" val="1615287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sky, ground, outdoor, person&#10;&#10;Description automatically generated">
            <a:extLst>
              <a:ext uri="{FF2B5EF4-FFF2-40B4-BE49-F238E27FC236}">
                <a16:creationId xmlns:a16="http://schemas.microsoft.com/office/drawing/2014/main" id="{962991EB-01F9-9796-09ED-54CB071FF79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6025" r="16025"/>
          <a:stretch>
            <a:fillRect/>
          </a:stretch>
        </p:blipFill>
        <p:spPr/>
      </p:pic>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531117" y="841601"/>
            <a:ext cx="5564883" cy="6159274"/>
          </a:xfrm>
        </p:spPr>
        <p:txBody>
          <a:bodyPr>
            <a:normAutofit fontScale="85000" lnSpcReduction="10000"/>
          </a:bodyPr>
          <a:lstStyle/>
          <a:p>
            <a:pPr algn="l">
              <a:lnSpc>
                <a:spcPct val="120000"/>
              </a:lnSpc>
            </a:pPr>
            <a:r>
              <a:rPr lang="en-GB" dirty="0"/>
              <a:t>Now that the worst of COVID is over we can see that </a:t>
            </a:r>
            <a:r>
              <a:rPr lang="en-GB" b="0" i="0" u="sng" dirty="0">
                <a:effectLst/>
              </a:rPr>
              <a:t>COVID-19 didn’t kill the desire to travel.</a:t>
            </a:r>
            <a:r>
              <a:rPr lang="en-GB" b="0" i="0" dirty="0">
                <a:effectLst/>
              </a:rPr>
              <a:t> In fact, online search trends indicate people are starting to think about it again after a few weeks of low search volume.  A recent </a:t>
            </a:r>
            <a:r>
              <a:rPr lang="en-GB" b="0" i="0" u="sng" dirty="0">
                <a:effectLst/>
                <a:hlinkClick r:id="rId3">
                  <a:extLst>
                    <a:ext uri="{A12FA001-AC4F-418D-AE19-62706E023703}">
                      <ahyp:hlinkClr xmlns:ahyp="http://schemas.microsoft.com/office/drawing/2018/hyperlinkcolor" val="tx"/>
                    </a:ext>
                  </a:extLst>
                </a:hlinkClick>
              </a:rPr>
              <a:t>Travel Age West</a:t>
            </a:r>
            <a:r>
              <a:rPr lang="en-GB" b="0" i="0" dirty="0">
                <a:effectLst/>
              </a:rPr>
              <a:t> article mentioned an uptick in Google Trends that shows </a:t>
            </a:r>
            <a:r>
              <a:rPr lang="en-GB" b="1" i="0" dirty="0">
                <a:effectLst/>
              </a:rPr>
              <a:t>search volume for terms like “luxury travel” and “family vacation” are up 25% and 11%</a:t>
            </a:r>
            <a:r>
              <a:rPr lang="en-GB" b="0" i="0" dirty="0">
                <a:effectLst/>
              </a:rPr>
              <a:t> respectively. </a:t>
            </a:r>
          </a:p>
          <a:p>
            <a:pPr algn="l">
              <a:lnSpc>
                <a:spcPct val="120000"/>
              </a:lnSpc>
            </a:pPr>
            <a:endParaRPr lang="en-GB" b="0" i="0" dirty="0">
              <a:effectLst/>
            </a:endParaRPr>
          </a:p>
          <a:p>
            <a:pPr algn="l">
              <a:lnSpc>
                <a:spcPct val="120000"/>
              </a:lnSpc>
            </a:pPr>
            <a:r>
              <a:rPr lang="en-GB" b="0" i="0" dirty="0">
                <a:effectLst/>
              </a:rPr>
              <a:t>Travel marketing and advertising company </a:t>
            </a:r>
            <a:r>
              <a:rPr lang="en-GB" b="1" i="0" dirty="0" err="1">
                <a:effectLst/>
              </a:rPr>
              <a:t>Sojern</a:t>
            </a:r>
            <a:r>
              <a:rPr lang="en-GB" b="0" i="0" dirty="0">
                <a:effectLst/>
              </a:rPr>
              <a:t> says their </a:t>
            </a:r>
            <a:r>
              <a:rPr lang="en-GB" b="0" i="0" u="sng" dirty="0">
                <a:effectLst/>
                <a:hlinkClick r:id="rId4">
                  <a:extLst>
                    <a:ext uri="{A12FA001-AC4F-418D-AE19-62706E023703}">
                      <ahyp:hlinkClr xmlns:ahyp="http://schemas.microsoft.com/office/drawing/2018/hyperlinkcolor" val="tx"/>
                    </a:ext>
                  </a:extLst>
                </a:hlinkClick>
              </a:rPr>
              <a:t>analysis</a:t>
            </a:r>
            <a:r>
              <a:rPr lang="en-GB" b="0" i="0" dirty="0">
                <a:effectLst/>
              </a:rPr>
              <a:t> indicates increased </a:t>
            </a:r>
            <a:r>
              <a:rPr lang="en-GB" b="1" i="0" dirty="0">
                <a:effectLst/>
              </a:rPr>
              <a:t>travel within Europe by Q4,</a:t>
            </a:r>
            <a:r>
              <a:rPr lang="en-GB" b="0" i="0" dirty="0">
                <a:effectLst/>
              </a:rPr>
              <a:t> especially to Italy and Spain. </a:t>
            </a:r>
            <a:r>
              <a:rPr lang="en-GB" b="0" i="0" dirty="0" err="1">
                <a:effectLst/>
              </a:rPr>
              <a:t>Sojern</a:t>
            </a:r>
            <a:r>
              <a:rPr lang="en-GB" b="0" i="0" dirty="0">
                <a:effectLst/>
              </a:rPr>
              <a:t> says travel signals for International travel in</a:t>
            </a:r>
            <a:r>
              <a:rPr lang="en-GB" b="1" i="0" dirty="0">
                <a:effectLst/>
              </a:rPr>
              <a:t> Q1 of 2021 also look promising</a:t>
            </a:r>
            <a:r>
              <a:rPr lang="en-GB" b="0" i="0" dirty="0">
                <a:effectLst/>
              </a:rPr>
              <a:t> though that could be because the airlines have opened up early bookings. </a:t>
            </a:r>
          </a:p>
          <a:p>
            <a:pPr>
              <a:lnSpc>
                <a:spcPct val="120000"/>
              </a:lnSpc>
            </a:pPr>
            <a:endParaRPr lang="en-IE"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234817" y="80682"/>
            <a:ext cx="6157483" cy="582221"/>
          </a:xfrm>
        </p:spPr>
        <p:txBody>
          <a:bodyPr>
            <a:noAutofit/>
          </a:bodyPr>
          <a:lstStyle/>
          <a:p>
            <a:pPr algn="ctr"/>
            <a:r>
              <a:rPr lang="en-IE" sz="2400" dirty="0"/>
              <a:t>A Crisis Doesn’t Deter People From Travelling</a:t>
            </a:r>
          </a:p>
        </p:txBody>
      </p:sp>
    </p:spTree>
    <p:extLst>
      <p:ext uri="{BB962C8B-B14F-4D97-AF65-F5344CB8AC3E}">
        <p14:creationId xmlns:p14="http://schemas.microsoft.com/office/powerpoint/2010/main" val="2963478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A454E2-44E2-023B-7DDA-9C32406B0EF1}"/>
              </a:ext>
            </a:extLst>
          </p:cNvPr>
          <p:cNvSpPr>
            <a:spLocks noGrp="1"/>
          </p:cNvSpPr>
          <p:nvPr>
            <p:ph type="body" sz="quarter" idx="16"/>
          </p:nvPr>
        </p:nvSpPr>
        <p:spPr/>
        <p:txBody>
          <a:bodyPr>
            <a:normAutofit lnSpcReduction="10000"/>
          </a:bodyPr>
          <a:lstStyle/>
          <a:p>
            <a:r>
              <a:rPr lang="en-IE" dirty="0">
                <a:solidFill>
                  <a:srgbClr val="F27954"/>
                </a:solidFill>
              </a:rPr>
              <a:t>Recovery Marketing</a:t>
            </a:r>
          </a:p>
        </p:txBody>
      </p:sp>
      <p:sp>
        <p:nvSpPr>
          <p:cNvPr id="6" name="Text Placeholder 5">
            <a:extLst>
              <a:ext uri="{FF2B5EF4-FFF2-40B4-BE49-F238E27FC236}">
                <a16:creationId xmlns:a16="http://schemas.microsoft.com/office/drawing/2014/main" id="{ABCBC9B9-7547-CB13-B803-18091FC67D90}"/>
              </a:ext>
            </a:extLst>
          </p:cNvPr>
          <p:cNvSpPr>
            <a:spLocks noGrp="1"/>
          </p:cNvSpPr>
          <p:nvPr>
            <p:ph type="body" sz="quarter" idx="18"/>
          </p:nvPr>
        </p:nvSpPr>
        <p:spPr/>
        <p:txBody>
          <a:bodyPr>
            <a:normAutofit lnSpcReduction="10000"/>
          </a:bodyPr>
          <a:lstStyle/>
          <a:p>
            <a:r>
              <a:rPr lang="en-GB" dirty="0"/>
              <a:t>It is essential that the region delivers marketing messages as quickly and effectively as possible when a region or area re-opens for business (the recovery phase) in order to regain consumer confidence and counter any negative or inaccurate perceptions of the region. To aid the efficient rollout of this process, including some potential marketing strategies in the Marketing Plan which relate to your key crisis risks. </a:t>
            </a:r>
            <a:endParaRPr lang="en-IE" dirty="0"/>
          </a:p>
          <a:p>
            <a:endParaRPr lang="en-IE" dirty="0"/>
          </a:p>
        </p:txBody>
      </p:sp>
      <p:sp>
        <p:nvSpPr>
          <p:cNvPr id="8" name="TextBox 7">
            <a:extLst>
              <a:ext uri="{FF2B5EF4-FFF2-40B4-BE49-F238E27FC236}">
                <a16:creationId xmlns:a16="http://schemas.microsoft.com/office/drawing/2014/main" id="{BCB5FC41-23DE-0E00-4417-1F5592FF6A02}"/>
              </a:ext>
            </a:extLst>
          </p:cNvPr>
          <p:cNvSpPr txBox="1"/>
          <p:nvPr/>
        </p:nvSpPr>
        <p:spPr>
          <a:xfrm>
            <a:off x="4253924" y="6062435"/>
            <a:ext cx="1143000" cy="400110"/>
          </a:xfrm>
          <a:prstGeom prst="rect">
            <a:avLst/>
          </a:prstGeom>
          <a:noFill/>
        </p:spPr>
        <p:txBody>
          <a:bodyPr wrap="square" rtlCol="0">
            <a:spAutoFit/>
          </a:bodyPr>
          <a:lstStyle/>
          <a:p>
            <a:r>
              <a:rPr lang="en-IE" sz="2000" dirty="0">
                <a:solidFill>
                  <a:srgbClr val="F27954"/>
                </a:solidFill>
                <a:hlinkClick r:id="rId2">
                  <a:extLst>
                    <a:ext uri="{A12FA001-AC4F-418D-AE19-62706E023703}">
                      <ahyp:hlinkClr xmlns:ahyp="http://schemas.microsoft.com/office/drawing/2018/hyperlinkcolor" val="tx"/>
                    </a:ext>
                  </a:extLst>
                </a:hlinkClick>
              </a:rPr>
              <a:t>Source</a:t>
            </a:r>
            <a:endParaRPr lang="en-IE" sz="2000" dirty="0">
              <a:solidFill>
                <a:srgbClr val="F27954"/>
              </a:solidFill>
            </a:endParaRPr>
          </a:p>
        </p:txBody>
      </p:sp>
      <p:pic>
        <p:nvPicPr>
          <p:cNvPr id="11" name="Picture Placeholder 10" descr="A picture containing outdoor, sky, rock, mountain&#10;&#10;Description automatically generated">
            <a:extLst>
              <a:ext uri="{FF2B5EF4-FFF2-40B4-BE49-F238E27FC236}">
                <a16:creationId xmlns:a16="http://schemas.microsoft.com/office/drawing/2014/main" id="{8EB59ECF-53CB-8DBE-D54C-EF72C7A8033B}"/>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t="2339" b="2339"/>
          <a:stretch>
            <a:fillRect/>
          </a:stretch>
        </p:blipFill>
        <p:spPr/>
      </p:pic>
    </p:spTree>
    <p:extLst>
      <p:ext uri="{BB962C8B-B14F-4D97-AF65-F5344CB8AC3E}">
        <p14:creationId xmlns:p14="http://schemas.microsoft.com/office/powerpoint/2010/main" val="727508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lstStyle/>
          <a:p>
            <a:pPr marL="0" indent="0">
              <a:lnSpc>
                <a:spcPct val="100000"/>
              </a:lnSpc>
              <a:spcBef>
                <a:spcPts val="0"/>
              </a:spcBef>
            </a:pPr>
            <a:r>
              <a:rPr lang="en-GB" i="1" dirty="0"/>
              <a:t>An integral part of effective marketing management of crises and their restoration phases is for tourist authorities to establish and maintain effective alliances with those private and government organisations sharing common vested interests. Airlines, hoteliers, resorts, museums, attractions and wholesale tour operators all depend on the successful selling and marketing of destinations which form all or part of their programs.</a:t>
            </a:r>
            <a:endParaRPr lang="en-IE" i="1"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10000"/>
          </a:bodyPr>
          <a:lstStyle/>
          <a:p>
            <a:r>
              <a:rPr lang="en-GB" sz="3600" b="1" i="0" dirty="0">
                <a:effectLst/>
              </a:rPr>
              <a:t>Research: </a:t>
            </a:r>
            <a:r>
              <a:rPr lang="en-GB" sz="2800" b="0" i="0" dirty="0">
                <a:effectLst/>
              </a:rPr>
              <a:t>Marketing is Important During Each Crisis Phase. Context of the Restoration Phase</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1270104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outdoor, nature&#10;&#10;Description automatically generated">
            <a:extLst>
              <a:ext uri="{FF2B5EF4-FFF2-40B4-BE49-F238E27FC236}">
                <a16:creationId xmlns:a16="http://schemas.microsoft.com/office/drawing/2014/main" id="{7691412F-F5C7-9376-5D91-1952EBAD9DBF}"/>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t="2760" b="2760"/>
          <a:stretch>
            <a:fillRect/>
          </a:stretch>
        </p:blipFill>
        <p:spPr>
          <a:xfrm>
            <a:off x="7073900" y="0"/>
            <a:ext cx="4278313" cy="6062663"/>
          </a:xfrm>
        </p:spPr>
      </p:pic>
      <p:sp>
        <p:nvSpPr>
          <p:cNvPr id="5" name="Text Placeholder 4">
            <a:extLst>
              <a:ext uri="{FF2B5EF4-FFF2-40B4-BE49-F238E27FC236}">
                <a16:creationId xmlns:a16="http://schemas.microsoft.com/office/drawing/2014/main" id="{F3A454E2-44E2-023B-7DDA-9C32406B0EF1}"/>
              </a:ext>
            </a:extLst>
          </p:cNvPr>
          <p:cNvSpPr>
            <a:spLocks noGrp="1"/>
          </p:cNvSpPr>
          <p:nvPr>
            <p:ph type="body" sz="quarter" idx="16"/>
          </p:nvPr>
        </p:nvSpPr>
        <p:spPr>
          <a:xfrm>
            <a:off x="733139" y="137476"/>
            <a:ext cx="4716425" cy="582221"/>
          </a:xfrm>
        </p:spPr>
        <p:txBody>
          <a:bodyPr>
            <a:normAutofit lnSpcReduction="10000"/>
          </a:bodyPr>
          <a:lstStyle/>
          <a:p>
            <a:r>
              <a:rPr lang="en-IE" dirty="0">
                <a:solidFill>
                  <a:srgbClr val="F27954"/>
                </a:solidFill>
              </a:rPr>
              <a:t>Re-Opening Marketing</a:t>
            </a:r>
          </a:p>
        </p:txBody>
      </p:sp>
      <p:sp>
        <p:nvSpPr>
          <p:cNvPr id="6" name="Text Placeholder 5">
            <a:extLst>
              <a:ext uri="{FF2B5EF4-FFF2-40B4-BE49-F238E27FC236}">
                <a16:creationId xmlns:a16="http://schemas.microsoft.com/office/drawing/2014/main" id="{ABCBC9B9-7547-CB13-B803-18091FC67D90}"/>
              </a:ext>
            </a:extLst>
          </p:cNvPr>
          <p:cNvSpPr>
            <a:spLocks noGrp="1"/>
          </p:cNvSpPr>
          <p:nvPr>
            <p:ph type="body" sz="quarter" idx="18"/>
          </p:nvPr>
        </p:nvSpPr>
        <p:spPr>
          <a:xfrm>
            <a:off x="351411" y="719697"/>
            <a:ext cx="6305421" cy="5854839"/>
          </a:xfrm>
          <a:solidFill>
            <a:schemeClr val="bg1"/>
          </a:solidFill>
        </p:spPr>
        <p:txBody>
          <a:bodyPr>
            <a:noAutofit/>
          </a:bodyPr>
          <a:lstStyle/>
          <a:p>
            <a:r>
              <a:rPr lang="en-GB" sz="2000" b="1" dirty="0">
                <a:solidFill>
                  <a:srgbClr val="F27954"/>
                </a:solidFill>
              </a:rPr>
              <a:t>The recovery phase should be accompanied by a marketing campaign to bring visitors back to the region. </a:t>
            </a:r>
            <a:r>
              <a:rPr lang="en-GB" sz="2000" dirty="0"/>
              <a:t>It’s important to note that the TCMT will often be under pressure to promote a region and encourage visitation before it’s really ready. However, be sure the visitor experience is satisfactory before re-opening. A region is considered to be open for business and in the ‘recovery’ phase when: </a:t>
            </a:r>
          </a:p>
          <a:p>
            <a:endParaRPr lang="en-GB" sz="2000" dirty="0"/>
          </a:p>
          <a:p>
            <a:pPr marL="342900" indent="-342900">
              <a:buFont typeface="Wingdings" panose="05000000000000000000" pitchFamily="2" charset="2"/>
              <a:buChar char="v"/>
            </a:pPr>
            <a:r>
              <a:rPr lang="en-GB" sz="2000" dirty="0"/>
              <a:t>A range of </a:t>
            </a:r>
            <a:r>
              <a:rPr lang="en-GB" sz="2000" b="1" dirty="0">
                <a:solidFill>
                  <a:srgbClr val="F27954"/>
                </a:solidFill>
              </a:rPr>
              <a:t>visitor services and products are operating </a:t>
            </a:r>
            <a:r>
              <a:rPr lang="en-GB" sz="2000" dirty="0"/>
              <a:t>again </a:t>
            </a:r>
          </a:p>
          <a:p>
            <a:pPr marL="342900" indent="-342900">
              <a:buFont typeface="Wingdings" panose="05000000000000000000" pitchFamily="2" charset="2"/>
              <a:buChar char="v"/>
            </a:pPr>
            <a:r>
              <a:rPr lang="en-GB" sz="2000" b="1" dirty="0">
                <a:solidFill>
                  <a:srgbClr val="F27954"/>
                </a:solidFill>
              </a:rPr>
              <a:t>Vital infrastructure is restored</a:t>
            </a:r>
            <a:r>
              <a:rPr lang="en-GB" sz="2000" dirty="0"/>
              <a:t>, including access routes and transport services if they are critical for visitation </a:t>
            </a:r>
          </a:p>
          <a:p>
            <a:pPr marL="342900" indent="-342900">
              <a:buFont typeface="Wingdings" panose="05000000000000000000" pitchFamily="2" charset="2"/>
              <a:buChar char="v"/>
            </a:pPr>
            <a:r>
              <a:rPr lang="en-GB" sz="2000" dirty="0"/>
              <a:t>It is </a:t>
            </a:r>
            <a:r>
              <a:rPr lang="en-GB" sz="2000" b="1" dirty="0">
                <a:solidFill>
                  <a:srgbClr val="F27954"/>
                </a:solidFill>
              </a:rPr>
              <a:t>safe and enjoyable to visit</a:t>
            </a:r>
            <a:r>
              <a:rPr lang="en-GB" sz="2000" dirty="0"/>
              <a:t>. </a:t>
            </a:r>
          </a:p>
          <a:p>
            <a:pPr marL="342900" indent="-342900">
              <a:buFont typeface="Wingdings" panose="05000000000000000000" pitchFamily="2" charset="2"/>
              <a:buChar char="v"/>
            </a:pPr>
            <a:endParaRPr lang="en-GB" sz="2000" dirty="0"/>
          </a:p>
          <a:p>
            <a:r>
              <a:rPr lang="en-GB" sz="2000" dirty="0"/>
              <a:t>Not all businesses must be operating for a region to be considered open for trade but it’s important that there’s a choice of facilities and services such as accommodation, dining, attractions, etc. </a:t>
            </a:r>
          </a:p>
          <a:p>
            <a:endParaRPr lang="en-GB" sz="2000" dirty="0"/>
          </a:p>
          <a:p>
            <a:endParaRPr lang="en-IE" sz="2000" dirty="0"/>
          </a:p>
        </p:txBody>
      </p:sp>
      <p:sp>
        <p:nvSpPr>
          <p:cNvPr id="8" name="TextBox 7">
            <a:extLst>
              <a:ext uri="{FF2B5EF4-FFF2-40B4-BE49-F238E27FC236}">
                <a16:creationId xmlns:a16="http://schemas.microsoft.com/office/drawing/2014/main" id="{BCB5FC41-23DE-0E00-4417-1F5592FF6A02}"/>
              </a:ext>
            </a:extLst>
          </p:cNvPr>
          <p:cNvSpPr txBox="1"/>
          <p:nvPr/>
        </p:nvSpPr>
        <p:spPr>
          <a:xfrm>
            <a:off x="7073153" y="6163019"/>
            <a:ext cx="1143000" cy="400110"/>
          </a:xfrm>
          <a:prstGeom prst="rect">
            <a:avLst/>
          </a:prstGeom>
          <a:noFill/>
        </p:spPr>
        <p:txBody>
          <a:bodyPr wrap="square" rtlCol="0">
            <a:spAutoFit/>
          </a:bodyPr>
          <a:lstStyle/>
          <a:p>
            <a:r>
              <a:rPr lang="en-IE" sz="2000" dirty="0">
                <a:solidFill>
                  <a:srgbClr val="F27954"/>
                </a:solidFill>
                <a:hlinkClick r:id="rId3">
                  <a:extLst>
                    <a:ext uri="{A12FA001-AC4F-418D-AE19-62706E023703}">
                      <ahyp:hlinkClr xmlns:ahyp="http://schemas.microsoft.com/office/drawing/2018/hyperlinkcolor" val="tx"/>
                    </a:ext>
                  </a:extLst>
                </a:hlinkClick>
              </a:rPr>
              <a:t>Source</a:t>
            </a:r>
            <a:endParaRPr lang="en-IE" sz="2000" dirty="0">
              <a:solidFill>
                <a:srgbClr val="F27954"/>
              </a:solidFill>
            </a:endParaRPr>
          </a:p>
        </p:txBody>
      </p:sp>
    </p:spTree>
    <p:extLst>
      <p:ext uri="{BB962C8B-B14F-4D97-AF65-F5344CB8AC3E}">
        <p14:creationId xmlns:p14="http://schemas.microsoft.com/office/powerpoint/2010/main" val="85023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48215" y="878541"/>
            <a:ext cx="9212324" cy="5515541"/>
          </a:xfrm>
        </p:spPr>
        <p:txBody>
          <a:bodyPr>
            <a:normAutofit fontScale="77500" lnSpcReduction="20000"/>
          </a:bodyPr>
          <a:lstStyle/>
          <a:p>
            <a:pPr marL="0" indent="0">
              <a:lnSpc>
                <a:spcPct val="120000"/>
              </a:lnSpc>
              <a:spcBef>
                <a:spcPts val="0"/>
              </a:spcBef>
            </a:pPr>
            <a:r>
              <a:rPr lang="en-GB" b="0" i="0" dirty="0">
                <a:effectLst/>
              </a:rPr>
              <a:t>The uncertainty about the future of the tourism industry forces us to rethink the different tourism management scenarios and </a:t>
            </a:r>
            <a:r>
              <a:rPr lang="en-GB" b="0" i="0" dirty="0" err="1">
                <a:effectLst/>
              </a:rPr>
              <a:t>analyze</a:t>
            </a:r>
            <a:r>
              <a:rPr lang="en-GB" b="0" i="0" dirty="0">
                <a:effectLst/>
              </a:rPr>
              <a:t> the impact of the pandemic on the emotional </a:t>
            </a:r>
            <a:r>
              <a:rPr lang="en-GB" b="0" i="0" dirty="0" err="1">
                <a:effectLst/>
              </a:rPr>
              <a:t>behavior</a:t>
            </a:r>
            <a:r>
              <a:rPr lang="en-GB" b="0" i="0" dirty="0">
                <a:effectLst/>
              </a:rPr>
              <a:t> of tourism demand. Hence, COVID-19 becomes a transformative opportunity [</a:t>
            </a:r>
            <a:r>
              <a:rPr lang="en-GB" b="0" i="0" u="sng" dirty="0">
                <a:effectLst/>
                <a:hlinkClick r:id="rId2">
                  <a:extLst>
                    <a:ext uri="{A12FA001-AC4F-418D-AE19-62706E023703}">
                      <ahyp:hlinkClr xmlns:ahyp="http://schemas.microsoft.com/office/drawing/2018/hyperlinkcolor" val="tx"/>
                    </a:ext>
                  </a:extLst>
                </a:hlinkClick>
              </a:rPr>
              <a:t>5</a:t>
            </a:r>
            <a:r>
              <a:rPr lang="en-GB" b="0" i="0" dirty="0">
                <a:effectLst/>
              </a:rPr>
              <a:t>] for researchers to explore, measure and predict the impacts of COVID-19 on tourism for monitoring and improving response strategies [</a:t>
            </a:r>
            <a:r>
              <a:rPr lang="en-GB" b="0" i="0" u="sng" dirty="0">
                <a:effectLst/>
                <a:hlinkClick r:id="rId3">
                  <a:extLst>
                    <a:ext uri="{A12FA001-AC4F-418D-AE19-62706E023703}">
                      <ahyp:hlinkClr xmlns:ahyp="http://schemas.microsoft.com/office/drawing/2018/hyperlinkcolor" val="tx"/>
                    </a:ext>
                  </a:extLst>
                </a:hlinkClick>
              </a:rPr>
              <a:t>6</a:t>
            </a:r>
            <a:r>
              <a:rPr lang="en-GB" b="0" i="0" dirty="0">
                <a:effectLst/>
              </a:rPr>
              <a:t>], especially in destinations where they have had a history of high COVID-19 </a:t>
            </a:r>
            <a:r>
              <a:rPr lang="en-GB" dirty="0"/>
              <a:t>incidences.</a:t>
            </a:r>
          </a:p>
          <a:p>
            <a:pPr marL="0" indent="0">
              <a:lnSpc>
                <a:spcPct val="120000"/>
              </a:lnSpc>
              <a:spcBef>
                <a:spcPts val="0"/>
              </a:spcBef>
            </a:pPr>
            <a:endParaRPr lang="en-GB" dirty="0"/>
          </a:p>
          <a:p>
            <a:pPr marL="0" indent="0">
              <a:lnSpc>
                <a:spcPct val="120000"/>
              </a:lnSpc>
              <a:spcBef>
                <a:spcPts val="0"/>
              </a:spcBef>
            </a:pPr>
            <a:r>
              <a:rPr lang="en-GB" dirty="0"/>
              <a:t>On the other hand, academic literature on consumer </a:t>
            </a:r>
            <a:r>
              <a:rPr lang="en-GB" dirty="0" err="1"/>
              <a:t>behavior</a:t>
            </a:r>
            <a:r>
              <a:rPr lang="en-GB" dirty="0"/>
              <a:t> suggests that pre-purchase expectations determine product/service selection. In a post-pandemic context, it is necessary to deepen the analysis of the attitudes, </a:t>
            </a:r>
            <a:r>
              <a:rPr lang="en-GB" dirty="0" err="1"/>
              <a:t>behaviors</a:t>
            </a:r>
            <a:r>
              <a:rPr lang="en-GB" dirty="0"/>
              <a:t>, and expectations of tourists before deciding to travel to predict future tourist demand and to be able to develop adequate recovery strategies. Therefore, understanding the new characteristics of tourists allows us to guide decision-making and choices of destination </a:t>
            </a:r>
            <a:r>
              <a:rPr lang="en-GB" dirty="0" err="1"/>
              <a:t>behavior</a:t>
            </a:r>
            <a:r>
              <a:rPr lang="en-GB" dirty="0"/>
              <a:t>.</a:t>
            </a:r>
          </a:p>
          <a:p>
            <a:pPr marL="0" indent="0">
              <a:lnSpc>
                <a:spcPct val="120000"/>
              </a:lnSpc>
              <a:spcBef>
                <a:spcPts val="0"/>
              </a:spcBef>
            </a:pPr>
            <a:endParaRPr lang="en-GB" dirty="0"/>
          </a:p>
          <a:p>
            <a:pPr algn="l">
              <a:lnSpc>
                <a:spcPct val="120000"/>
              </a:lnSpc>
            </a:pPr>
            <a:r>
              <a:rPr lang="en-GB" sz="2500" dirty="0"/>
              <a:t>The research questions posed by this study for the post-pandemic era are:</a:t>
            </a:r>
          </a:p>
          <a:p>
            <a:pPr marL="342900" indent="-342900" algn="l">
              <a:lnSpc>
                <a:spcPct val="120000"/>
              </a:lnSpc>
              <a:buFont typeface="Wingdings" panose="05000000000000000000" pitchFamily="2" charset="2"/>
              <a:buChar char="v"/>
            </a:pPr>
            <a:r>
              <a:rPr lang="en-GB" sz="2500" dirty="0"/>
              <a:t>RQ1: What are the preferences of tourists?</a:t>
            </a:r>
          </a:p>
          <a:p>
            <a:pPr marL="342900" indent="-342900" algn="l">
              <a:lnSpc>
                <a:spcPct val="120000"/>
              </a:lnSpc>
              <a:buFont typeface="Wingdings" panose="05000000000000000000" pitchFamily="2" charset="2"/>
              <a:buChar char="v"/>
            </a:pPr>
            <a:r>
              <a:rPr lang="en-GB" sz="2500" dirty="0"/>
              <a:t>RQ2: What are the attitudes of tourists on their trips?</a:t>
            </a:r>
          </a:p>
          <a:p>
            <a:pPr marL="342900" indent="-342900" algn="l">
              <a:lnSpc>
                <a:spcPct val="120000"/>
              </a:lnSpc>
              <a:buFont typeface="Wingdings" panose="05000000000000000000" pitchFamily="2" charset="2"/>
              <a:buChar char="v"/>
            </a:pPr>
            <a:r>
              <a:rPr lang="en-GB" sz="2500" dirty="0"/>
              <a:t>RQ3: What are the expectations of tourists?</a:t>
            </a:r>
          </a:p>
          <a:p>
            <a:pPr marL="0" indent="0">
              <a:lnSpc>
                <a:spcPct val="120000"/>
              </a:lnSpc>
              <a:spcBef>
                <a:spcPts val="0"/>
              </a:spcBef>
            </a:pP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40154" y="238796"/>
            <a:ext cx="10596674" cy="916887"/>
          </a:xfrm>
        </p:spPr>
        <p:txBody>
          <a:bodyPr>
            <a:normAutofit/>
          </a:bodyPr>
          <a:lstStyle/>
          <a:p>
            <a:r>
              <a:rPr lang="en-GB" sz="3600" b="1" i="0" dirty="0">
                <a:effectLst/>
              </a:rPr>
              <a:t>Research: </a:t>
            </a:r>
            <a:r>
              <a:rPr lang="en-GB" sz="2600" b="0" dirty="0"/>
              <a:t>Understanding Tourist Decision Making Post Pandemic</a:t>
            </a:r>
            <a:endParaRPr lang="en-GB" sz="2600" b="0"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4"/>
            <a:extLst>
              <a:ext uri="{FF2B5EF4-FFF2-40B4-BE49-F238E27FC236}">
                <a16:creationId xmlns:a16="http://schemas.microsoft.com/office/drawing/2014/main" id="{677A4E1D-CB32-EDFA-3941-E9EC988EBA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4">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3937250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0"/>
            <a:ext cx="8901204" cy="4267271"/>
          </a:xfrm>
        </p:spPr>
        <p:txBody>
          <a:bodyPr>
            <a:normAutofit fontScale="85000" lnSpcReduction="10000"/>
          </a:bodyPr>
          <a:lstStyle/>
          <a:p>
            <a:pPr marL="0" indent="0">
              <a:spcBef>
                <a:spcPts val="0"/>
              </a:spcBef>
            </a:pPr>
            <a:r>
              <a:rPr lang="en-GB" b="0" i="0" dirty="0">
                <a:effectLst/>
              </a:rPr>
              <a:t>For a tourist destination to </a:t>
            </a:r>
            <a:r>
              <a:rPr lang="en-GB" b="0" i="0" dirty="0" err="1">
                <a:effectLst/>
              </a:rPr>
              <a:t>fulfill</a:t>
            </a:r>
            <a:r>
              <a:rPr lang="en-GB" b="0" i="0" dirty="0">
                <a:effectLst/>
              </a:rPr>
              <a:t> its mission of attracting tourists, it is vital to recognize the needs of its potential visitors and discover the key elements that lead tourists to choose between one destination and another. Therefore, understanding tourists’ preferences and travel </a:t>
            </a:r>
            <a:r>
              <a:rPr lang="en-GB" b="0" i="0" dirty="0" err="1">
                <a:effectLst/>
              </a:rPr>
              <a:t>behavior</a:t>
            </a:r>
            <a:r>
              <a:rPr lang="en-GB" b="0" i="0" dirty="0">
                <a:effectLst/>
              </a:rPr>
              <a:t> is essential to develop infrastructure, products and services that satisfy their preferences [</a:t>
            </a:r>
            <a:r>
              <a:rPr lang="en-GB" b="0" i="0" u="sng" dirty="0">
                <a:effectLst/>
                <a:hlinkClick r:id="rId2">
                  <a:extLst>
                    <a:ext uri="{A12FA001-AC4F-418D-AE19-62706E023703}">
                      <ahyp:hlinkClr xmlns:ahyp="http://schemas.microsoft.com/office/drawing/2018/hyperlinkcolor" val="tx"/>
                    </a:ext>
                  </a:extLst>
                </a:hlinkClick>
              </a:rPr>
              <a:t>39</a:t>
            </a:r>
            <a:r>
              <a:rPr lang="en-GB" b="0" i="0" dirty="0">
                <a:effectLst/>
              </a:rPr>
              <a:t>]. In the context of risk, tourists make destination choices based on their individual perceptions of destination attributes, including risk-associated elements [</a:t>
            </a:r>
            <a:r>
              <a:rPr lang="en-GB" b="0" i="0" u="sng" dirty="0">
                <a:effectLst/>
                <a:hlinkClick r:id="rId3">
                  <a:extLst>
                    <a:ext uri="{A12FA001-AC4F-418D-AE19-62706E023703}">
                      <ahyp:hlinkClr xmlns:ahyp="http://schemas.microsoft.com/office/drawing/2018/hyperlinkcolor" val="tx"/>
                    </a:ext>
                  </a:extLst>
                </a:hlinkClick>
              </a:rPr>
              <a:t>40</a:t>
            </a:r>
            <a:r>
              <a:rPr lang="en-GB" b="0" i="0" dirty="0">
                <a:effectLst/>
              </a:rPr>
              <a:t>]. Likewise, income level is also a determining factor when selecting a destination, for example, in relation to the motives underlying the selection of destinations, low-income people were highly influenced by factors of “accessibility and discounts” despite the global health emergency [</a:t>
            </a:r>
            <a:r>
              <a:rPr lang="en-GB" b="0" i="0" u="sng" dirty="0">
                <a:effectLst/>
                <a:hlinkClick r:id="rId4">
                  <a:extLst>
                    <a:ext uri="{A12FA001-AC4F-418D-AE19-62706E023703}">
                      <ahyp:hlinkClr xmlns:ahyp="http://schemas.microsoft.com/office/drawing/2018/hyperlinkcolor" val="tx"/>
                    </a:ext>
                  </a:extLst>
                </a:hlinkClick>
              </a:rPr>
              <a:t>41</a:t>
            </a:r>
            <a:r>
              <a:rPr lang="en-GB" b="0" i="0" dirty="0">
                <a:effectLst/>
              </a:rPr>
              <a:t>]. For academics González-</a:t>
            </a:r>
            <a:r>
              <a:rPr lang="en-GB" b="0" i="0" dirty="0" err="1">
                <a:effectLst/>
              </a:rPr>
              <a:t>Reverté</a:t>
            </a:r>
            <a:r>
              <a:rPr lang="en-GB" b="0" i="0" dirty="0">
                <a:effectLst/>
              </a:rPr>
              <a:t> et al. [</a:t>
            </a:r>
            <a:r>
              <a:rPr lang="en-GB" b="0" i="0" u="sng" dirty="0">
                <a:effectLst/>
                <a:hlinkClick r:id="rId5">
                  <a:extLst>
                    <a:ext uri="{A12FA001-AC4F-418D-AE19-62706E023703}">
                      <ahyp:hlinkClr xmlns:ahyp="http://schemas.microsoft.com/office/drawing/2018/hyperlinkcolor" val="tx"/>
                    </a:ext>
                  </a:extLst>
                </a:hlinkClick>
              </a:rPr>
              <a:t>42</a:t>
            </a:r>
            <a:r>
              <a:rPr lang="en-GB" b="0" i="0" dirty="0">
                <a:effectLst/>
              </a:rPr>
              <a:t>], tourists with a previous environmental attitude are less interested in visiting mass tourism beach destinations in the future. For this reason, it is necessary to establish what preferences about tourist destinations exist in demand after the health crisis.</a:t>
            </a: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10000"/>
          </a:bodyPr>
          <a:lstStyle/>
          <a:p>
            <a:r>
              <a:rPr lang="en-GB" sz="3600" b="1" i="0" dirty="0">
                <a:effectLst/>
              </a:rPr>
              <a:t>Research: </a:t>
            </a:r>
            <a:r>
              <a:rPr lang="en-GB" sz="2800" b="0" i="0" dirty="0">
                <a:effectLst/>
              </a:rPr>
              <a:t>Destinations Need to Consider How Tourist Perceptions Have Changed Post Crisis</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6"/>
            <a:extLst>
              <a:ext uri="{FF2B5EF4-FFF2-40B4-BE49-F238E27FC236}">
                <a16:creationId xmlns:a16="http://schemas.microsoft.com/office/drawing/2014/main" id="{677A4E1D-CB32-EDFA-3941-E9EC988EBA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6">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570688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A269214-AF45-F10D-770C-5F1AD9B8871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0508" t="22010" r="2284" b="21690"/>
          <a:stretch/>
        </p:blipFill>
        <p:spPr bwMode="auto">
          <a:xfrm>
            <a:off x="3120684" y="1868443"/>
            <a:ext cx="5952125" cy="3693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3">
            <a:extLst>
              <a:ext uri="{FF2B5EF4-FFF2-40B4-BE49-F238E27FC236}">
                <a16:creationId xmlns:a16="http://schemas.microsoft.com/office/drawing/2014/main" id="{05273769-1A00-F64F-78ED-E44D0C83DE75}"/>
              </a:ext>
            </a:extLst>
          </p:cNvPr>
          <p:cNvSpPr txBox="1">
            <a:spLocks/>
          </p:cNvSpPr>
          <p:nvPr/>
        </p:nvSpPr>
        <p:spPr>
          <a:xfrm>
            <a:off x="389965" y="577971"/>
            <a:ext cx="11470341" cy="582221"/>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Tourist’s expectations for a destination in the post-COVID-19 recovery stage.</a:t>
            </a:r>
          </a:p>
        </p:txBody>
      </p:sp>
      <p:grpSp>
        <p:nvGrpSpPr>
          <p:cNvPr id="11" name="Group 10">
            <a:extLst>
              <a:ext uri="{FF2B5EF4-FFF2-40B4-BE49-F238E27FC236}">
                <a16:creationId xmlns:a16="http://schemas.microsoft.com/office/drawing/2014/main" id="{2F03DB06-EBCB-F1D8-8C81-DE9E063994B4}"/>
              </a:ext>
            </a:extLst>
          </p:cNvPr>
          <p:cNvGrpSpPr/>
          <p:nvPr/>
        </p:nvGrpSpPr>
        <p:grpSpPr>
          <a:xfrm>
            <a:off x="10149879" y="5038061"/>
            <a:ext cx="2109670" cy="1257272"/>
            <a:chOff x="8695432" y="5336869"/>
            <a:chExt cx="2109670" cy="1257272"/>
          </a:xfrm>
        </p:grpSpPr>
        <p:pic>
          <p:nvPicPr>
            <p:cNvPr id="12" name="Graphic 11" descr="Document outline">
              <a:hlinkClick r:id="rId3"/>
              <a:extLst>
                <a:ext uri="{FF2B5EF4-FFF2-40B4-BE49-F238E27FC236}">
                  <a16:creationId xmlns:a16="http://schemas.microsoft.com/office/drawing/2014/main" id="{5B0BA377-6A44-69CC-17F6-06F470F119D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75028" y="5336869"/>
              <a:ext cx="363472" cy="363472"/>
            </a:xfrm>
            <a:prstGeom prst="rect">
              <a:avLst/>
            </a:prstGeom>
          </p:spPr>
        </p:pic>
        <p:pic>
          <p:nvPicPr>
            <p:cNvPr id="13" name="Graphic 12" descr="Touchscreen with solid fill">
              <a:extLst>
                <a:ext uri="{FF2B5EF4-FFF2-40B4-BE49-F238E27FC236}">
                  <a16:creationId xmlns:a16="http://schemas.microsoft.com/office/drawing/2014/main" id="{567656CC-80EB-BFAC-71B7-05F924CB96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27073" y="5402725"/>
              <a:ext cx="914400" cy="914400"/>
            </a:xfrm>
            <a:prstGeom prst="rect">
              <a:avLst/>
            </a:prstGeom>
          </p:spPr>
        </p:pic>
        <p:sp>
          <p:nvSpPr>
            <p:cNvPr id="14" name="Text Placeholder 5">
              <a:hlinkClick r:id="rId8"/>
              <a:extLst>
                <a:ext uri="{FF2B5EF4-FFF2-40B4-BE49-F238E27FC236}">
                  <a16:creationId xmlns:a16="http://schemas.microsoft.com/office/drawing/2014/main" id="{949DFA27-8C63-8DC4-2959-5A8E5B5F19A5}"/>
                </a:ext>
              </a:extLst>
            </p:cNvPr>
            <p:cNvSpPr txBox="1">
              <a:spLocks/>
            </p:cNvSpPr>
            <p:nvPr/>
          </p:nvSpPr>
          <p:spPr>
            <a:xfrm>
              <a:off x="8695432" y="6250117"/>
              <a:ext cx="2109670" cy="3440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00"/>
                </a:lnSpc>
                <a:spcBef>
                  <a:spcPts val="0"/>
                </a:spcBef>
              </a:pPr>
              <a:r>
                <a:rPr lang="en-IE" sz="1000" b="1" dirty="0">
                  <a:solidFill>
                    <a:srgbClr val="F37C57"/>
                  </a:solidFill>
                  <a:hlinkClick r:id="rId9">
                    <a:extLst>
                      <a:ext uri="{A12FA001-AC4F-418D-AE19-62706E023703}">
                        <ahyp:hlinkClr xmlns:ahyp="http://schemas.microsoft.com/office/drawing/2018/hyperlinkcolor" val="tx"/>
                      </a:ext>
                    </a:extLst>
                  </a:hlinkClick>
                </a:rPr>
                <a:t>Read Research Article</a:t>
              </a:r>
              <a:endParaRPr lang="en-IE" sz="1000" b="1" dirty="0">
                <a:solidFill>
                  <a:srgbClr val="F37C57"/>
                </a:solidFill>
              </a:endParaRPr>
            </a:p>
          </p:txBody>
        </p:sp>
      </p:grpSp>
      <p:sp>
        <p:nvSpPr>
          <p:cNvPr id="18" name="Text Placeholder 5">
            <a:extLst>
              <a:ext uri="{FF2B5EF4-FFF2-40B4-BE49-F238E27FC236}">
                <a16:creationId xmlns:a16="http://schemas.microsoft.com/office/drawing/2014/main" id="{ED7EE925-352D-FFD2-143F-947AD0204DA3}"/>
              </a:ext>
            </a:extLst>
          </p:cNvPr>
          <p:cNvSpPr txBox="1">
            <a:spLocks/>
          </p:cNvSpPr>
          <p:nvPr/>
        </p:nvSpPr>
        <p:spPr>
          <a:xfrm>
            <a:off x="6583680" y="3169998"/>
            <a:ext cx="2363372" cy="107503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400" b="1" dirty="0"/>
              <a:t>Tourists’ expectations</a:t>
            </a:r>
          </a:p>
        </p:txBody>
      </p:sp>
      <p:sp>
        <p:nvSpPr>
          <p:cNvPr id="19" name="Text Placeholder 5">
            <a:extLst>
              <a:ext uri="{FF2B5EF4-FFF2-40B4-BE49-F238E27FC236}">
                <a16:creationId xmlns:a16="http://schemas.microsoft.com/office/drawing/2014/main" id="{36AFF670-177A-C3A4-D668-3D99635A61AB}"/>
              </a:ext>
            </a:extLst>
          </p:cNvPr>
          <p:cNvSpPr txBox="1">
            <a:spLocks/>
          </p:cNvSpPr>
          <p:nvPr/>
        </p:nvSpPr>
        <p:spPr>
          <a:xfrm>
            <a:off x="3263705" y="2006596"/>
            <a:ext cx="2363372"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400" b="1" dirty="0"/>
              <a:t>Smart care</a:t>
            </a:r>
          </a:p>
        </p:txBody>
      </p:sp>
      <p:sp>
        <p:nvSpPr>
          <p:cNvPr id="20" name="Text Placeholder 5">
            <a:extLst>
              <a:ext uri="{FF2B5EF4-FFF2-40B4-BE49-F238E27FC236}">
                <a16:creationId xmlns:a16="http://schemas.microsoft.com/office/drawing/2014/main" id="{A0D81231-C9B9-85F0-1CAF-9740D5011272}"/>
              </a:ext>
            </a:extLst>
          </p:cNvPr>
          <p:cNvSpPr txBox="1">
            <a:spLocks/>
          </p:cNvSpPr>
          <p:nvPr/>
        </p:nvSpPr>
        <p:spPr>
          <a:xfrm>
            <a:off x="3249638" y="2738116"/>
            <a:ext cx="2363372"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400" b="1" dirty="0"/>
              <a:t>Pricing strategy</a:t>
            </a:r>
          </a:p>
        </p:txBody>
      </p:sp>
      <p:sp>
        <p:nvSpPr>
          <p:cNvPr id="21" name="Text Placeholder 5">
            <a:extLst>
              <a:ext uri="{FF2B5EF4-FFF2-40B4-BE49-F238E27FC236}">
                <a16:creationId xmlns:a16="http://schemas.microsoft.com/office/drawing/2014/main" id="{1E6CEDCC-0585-A21E-F868-5090A7A34433}"/>
              </a:ext>
            </a:extLst>
          </p:cNvPr>
          <p:cNvSpPr txBox="1">
            <a:spLocks/>
          </p:cNvSpPr>
          <p:nvPr/>
        </p:nvSpPr>
        <p:spPr>
          <a:xfrm>
            <a:off x="3263706" y="3497772"/>
            <a:ext cx="2363372"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400" b="1" dirty="0"/>
              <a:t>Safety</a:t>
            </a:r>
          </a:p>
        </p:txBody>
      </p:sp>
      <p:sp>
        <p:nvSpPr>
          <p:cNvPr id="22" name="Text Placeholder 5">
            <a:extLst>
              <a:ext uri="{FF2B5EF4-FFF2-40B4-BE49-F238E27FC236}">
                <a16:creationId xmlns:a16="http://schemas.microsoft.com/office/drawing/2014/main" id="{D30A6F82-4B6A-0395-BDB3-BEA29B748575}"/>
              </a:ext>
            </a:extLst>
          </p:cNvPr>
          <p:cNvSpPr txBox="1">
            <a:spLocks/>
          </p:cNvSpPr>
          <p:nvPr/>
        </p:nvSpPr>
        <p:spPr>
          <a:xfrm>
            <a:off x="3249639" y="4229292"/>
            <a:ext cx="2363372" cy="4237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400" b="1" dirty="0"/>
              <a:t>Comfort</a:t>
            </a:r>
          </a:p>
        </p:txBody>
      </p:sp>
      <p:sp>
        <p:nvSpPr>
          <p:cNvPr id="23" name="Text Placeholder 5">
            <a:extLst>
              <a:ext uri="{FF2B5EF4-FFF2-40B4-BE49-F238E27FC236}">
                <a16:creationId xmlns:a16="http://schemas.microsoft.com/office/drawing/2014/main" id="{F414752A-F045-9237-8335-CF26CEEDAB8F}"/>
              </a:ext>
            </a:extLst>
          </p:cNvPr>
          <p:cNvSpPr txBox="1">
            <a:spLocks/>
          </p:cNvSpPr>
          <p:nvPr/>
        </p:nvSpPr>
        <p:spPr>
          <a:xfrm>
            <a:off x="3235571" y="5003015"/>
            <a:ext cx="2363372" cy="423701"/>
          </a:xfrm>
          <a:prstGeom prst="rect">
            <a:avLst/>
          </a:prstGeom>
          <a:solidFill>
            <a:srgbClr val="086D6E"/>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400" b="1" dirty="0"/>
              <a:t>Social distancing</a:t>
            </a:r>
          </a:p>
        </p:txBody>
      </p:sp>
      <p:pic>
        <p:nvPicPr>
          <p:cNvPr id="2" name="Graphic 1" descr="Document with solid fill">
            <a:hlinkClick r:id="rId9"/>
            <a:extLst>
              <a:ext uri="{FF2B5EF4-FFF2-40B4-BE49-F238E27FC236}">
                <a16:creationId xmlns:a16="http://schemas.microsoft.com/office/drawing/2014/main" id="{6D4E11AF-850C-01D1-2125-EDC3BE37F1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27315" y="2006596"/>
            <a:ext cx="1950785" cy="1950785"/>
          </a:xfrm>
          <a:prstGeom prst="rect">
            <a:avLst/>
          </a:prstGeom>
        </p:spPr>
      </p:pic>
      <p:sp>
        <p:nvSpPr>
          <p:cNvPr id="3" name="TextBox 2">
            <a:extLst>
              <a:ext uri="{FF2B5EF4-FFF2-40B4-BE49-F238E27FC236}">
                <a16:creationId xmlns:a16="http://schemas.microsoft.com/office/drawing/2014/main" id="{7A2CD76B-2625-65E4-E80F-F4000824B4CF}"/>
              </a:ext>
            </a:extLst>
          </p:cNvPr>
          <p:cNvSpPr txBox="1"/>
          <p:nvPr/>
        </p:nvSpPr>
        <p:spPr>
          <a:xfrm>
            <a:off x="9894898" y="3916516"/>
            <a:ext cx="1872578" cy="646331"/>
          </a:xfrm>
          <a:prstGeom prst="rect">
            <a:avLst/>
          </a:prstGeom>
          <a:solidFill>
            <a:srgbClr val="916395"/>
          </a:solidFill>
        </p:spPr>
        <p:txBody>
          <a:bodyPr wrap="square" rtlCol="0">
            <a:spAutoFit/>
          </a:bodyPr>
          <a:lstStyle/>
          <a:p>
            <a:pPr algn="ctr"/>
            <a:r>
              <a:rPr lang="en-IE" dirty="0">
                <a:solidFill>
                  <a:schemeClr val="bg1"/>
                </a:solidFill>
                <a:hlinkClick r:id="rId9">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3015728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DC2E9F-8D54-CC47-4E8F-54A31029293A}"/>
              </a:ext>
            </a:extLst>
          </p:cNvPr>
          <p:cNvSpPr>
            <a:spLocks noGrp="1"/>
          </p:cNvSpPr>
          <p:nvPr>
            <p:ph type="body" sz="quarter" idx="18"/>
          </p:nvPr>
        </p:nvSpPr>
        <p:spPr>
          <a:xfrm>
            <a:off x="514995" y="717034"/>
            <a:ext cx="5504160" cy="5911221"/>
          </a:xfrm>
        </p:spPr>
        <p:txBody>
          <a:bodyPr>
            <a:noAutofit/>
          </a:bodyPr>
          <a:lstStyle/>
          <a:p>
            <a:r>
              <a:rPr lang="en-GB" sz="2000" b="0" i="0" dirty="0">
                <a:effectLst/>
              </a:rPr>
              <a:t>Inspired by Iceland is a series of marketing initiatives to promote Icelandic tourism. The Icelandic government created the initiative in 2020 as part of the economic measures to alleviate the impacts of COVID-19 through 2022. </a:t>
            </a:r>
          </a:p>
          <a:p>
            <a:endParaRPr lang="en-GB" sz="2000" dirty="0"/>
          </a:p>
          <a:p>
            <a:r>
              <a:rPr lang="en-GB" sz="2000" b="0" i="0" dirty="0">
                <a:effectLst/>
              </a:rPr>
              <a:t>The </a:t>
            </a:r>
            <a:r>
              <a:rPr lang="en-GB" sz="2000" b="0" i="1" dirty="0">
                <a:effectLst/>
              </a:rPr>
              <a:t>Inspired by Iceland</a:t>
            </a:r>
            <a:r>
              <a:rPr lang="en-GB" sz="2000" b="0" i="0" dirty="0">
                <a:effectLst/>
              </a:rPr>
              <a:t> initiative follows the vision and guiding principles of Icelandic tourism until 2030, entitled "A leader in sustainable development," and is part of a long-term strategy for collaboration between government and industry for Icelandic exports. </a:t>
            </a:r>
          </a:p>
          <a:p>
            <a:endParaRPr lang="en-GB" sz="2000" b="0" i="0" dirty="0">
              <a:effectLst/>
            </a:endParaRPr>
          </a:p>
          <a:p>
            <a:r>
              <a:rPr lang="en-GB" sz="2000" b="0" i="0" dirty="0">
                <a:effectLst/>
              </a:rPr>
              <a:t>The initiative seeks to strengthen Iceland's image and promote Iceland as an exceptional destination while assisting companies in increasing sales. Business Iceland will collaborate with its partners on marketing strategies and analyses and facilitate information sharing. </a:t>
            </a:r>
          </a:p>
          <a:p>
            <a:endParaRPr lang="en-GB" sz="2000" dirty="0"/>
          </a:p>
          <a:p>
            <a:endParaRPr lang="en-IE" sz="2000" i="1" dirty="0"/>
          </a:p>
        </p:txBody>
      </p:sp>
      <p:sp>
        <p:nvSpPr>
          <p:cNvPr id="7" name="Text Placeholder 6">
            <a:extLst>
              <a:ext uri="{FF2B5EF4-FFF2-40B4-BE49-F238E27FC236}">
                <a16:creationId xmlns:a16="http://schemas.microsoft.com/office/drawing/2014/main" id="{7336EBCD-3049-46F7-B9C2-0C79281986B9}"/>
              </a:ext>
            </a:extLst>
          </p:cNvPr>
          <p:cNvSpPr>
            <a:spLocks noGrp="1"/>
          </p:cNvSpPr>
          <p:nvPr>
            <p:ph type="body" sz="quarter" idx="16"/>
          </p:nvPr>
        </p:nvSpPr>
        <p:spPr>
          <a:xfrm>
            <a:off x="323849" y="124835"/>
            <a:ext cx="6068449" cy="582221"/>
          </a:xfrm>
        </p:spPr>
        <p:txBody>
          <a:bodyPr>
            <a:noAutofit/>
          </a:bodyPr>
          <a:lstStyle/>
          <a:p>
            <a:pPr algn="ctr"/>
            <a:r>
              <a:rPr lang="en-IE" sz="2400" b="0" dirty="0"/>
              <a:t>Iceland - Looks Like You Need Iceland Campaign</a:t>
            </a:r>
          </a:p>
        </p:txBody>
      </p:sp>
      <p:pic>
        <p:nvPicPr>
          <p:cNvPr id="9" name="Graphic 8" descr="Document with solid fill">
            <a:hlinkClick r:id="rId2"/>
            <a:extLst>
              <a:ext uri="{FF2B5EF4-FFF2-40B4-BE49-F238E27FC236}">
                <a16:creationId xmlns:a16="http://schemas.microsoft.com/office/drawing/2014/main" id="{BAC5C8E4-299D-D8ED-3EFB-BBE2336447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0300" y="5937501"/>
            <a:ext cx="1028700" cy="1009650"/>
          </a:xfrm>
          <a:prstGeom prst="rect">
            <a:avLst/>
          </a:prstGeom>
        </p:spPr>
      </p:pic>
      <p:sp>
        <p:nvSpPr>
          <p:cNvPr id="10" name="TextBox 9">
            <a:extLst>
              <a:ext uri="{FF2B5EF4-FFF2-40B4-BE49-F238E27FC236}">
                <a16:creationId xmlns:a16="http://schemas.microsoft.com/office/drawing/2014/main" id="{BB20A8CC-5B92-6D39-11F7-2B5A4EC1F27F}"/>
              </a:ext>
            </a:extLst>
          </p:cNvPr>
          <p:cNvSpPr txBox="1"/>
          <p:nvPr/>
        </p:nvSpPr>
        <p:spPr>
          <a:xfrm>
            <a:off x="7030010" y="6488668"/>
            <a:ext cx="5161990" cy="369332"/>
          </a:xfrm>
          <a:prstGeom prst="rect">
            <a:avLst/>
          </a:prstGeom>
          <a:solidFill>
            <a:schemeClr val="accent2"/>
          </a:solidFill>
        </p:spPr>
        <p:txBody>
          <a:bodyPr wrap="square" rtlCol="0">
            <a:spAutoFit/>
          </a:bodyPr>
          <a:lstStyle/>
          <a:p>
            <a:r>
              <a:rPr lang="en-IE" dirty="0">
                <a:solidFill>
                  <a:schemeClr val="bg1"/>
                </a:solidFill>
                <a:hlinkClick r:id="rId5"/>
              </a:rPr>
              <a:t>Article</a:t>
            </a:r>
            <a:r>
              <a:rPr lang="en-IE" dirty="0">
                <a:solidFill>
                  <a:schemeClr val="bg1"/>
                </a:solidFill>
              </a:rPr>
              <a:t> </a:t>
            </a:r>
          </a:p>
        </p:txBody>
      </p:sp>
      <p:sp>
        <p:nvSpPr>
          <p:cNvPr id="11" name="TextBox 10">
            <a:hlinkClick r:id="rId6"/>
            <a:extLst>
              <a:ext uri="{FF2B5EF4-FFF2-40B4-BE49-F238E27FC236}">
                <a16:creationId xmlns:a16="http://schemas.microsoft.com/office/drawing/2014/main" id="{C1E5810C-EDA0-48A1-FBFD-E8971C8ECB15}"/>
              </a:ext>
            </a:extLst>
          </p:cNvPr>
          <p:cNvSpPr txBox="1"/>
          <p:nvPr/>
        </p:nvSpPr>
        <p:spPr>
          <a:xfrm>
            <a:off x="6392300" y="0"/>
            <a:ext cx="5799700" cy="1815882"/>
          </a:xfrm>
          <a:prstGeom prst="rect">
            <a:avLst/>
          </a:prstGeom>
          <a:solidFill>
            <a:srgbClr val="7A547C"/>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 </a:t>
            </a:r>
          </a:p>
          <a:p>
            <a:pPr algn="ctr"/>
            <a:r>
              <a:rPr lang="en-GB" sz="2400" i="0" dirty="0">
                <a:solidFill>
                  <a:schemeClr val="bg1"/>
                </a:solidFill>
                <a:effectLst/>
                <a:hlinkClick r:id="rId5">
                  <a:extLst>
                    <a:ext uri="{A12FA001-AC4F-418D-AE19-62706E023703}">
                      <ahyp:hlinkClr xmlns:ahyp="http://schemas.microsoft.com/office/drawing/2018/hyperlinkcolor" val="tx"/>
                    </a:ext>
                  </a:extLst>
                </a:hlinkClick>
              </a:rPr>
              <a:t>Iceland </a:t>
            </a:r>
            <a:r>
              <a:rPr lang="en-GB" sz="2400" dirty="0">
                <a:solidFill>
                  <a:schemeClr val="bg1"/>
                </a:solidFill>
                <a:hlinkClick r:id="rId5">
                  <a:extLst>
                    <a:ext uri="{A12FA001-AC4F-418D-AE19-62706E023703}">
                      <ahyp:hlinkClr xmlns:ahyp="http://schemas.microsoft.com/office/drawing/2018/hyperlinkcolor" val="tx"/>
                    </a:ext>
                  </a:extLst>
                </a:hlinkClick>
              </a:rPr>
              <a:t>Strengthening the Perception Of Iceland, Its Culture, And Its People</a:t>
            </a:r>
            <a:endParaRPr lang="en-GB" sz="2400" dirty="0">
              <a:solidFill>
                <a:schemeClr val="bg1"/>
              </a:solidFill>
            </a:endParaRPr>
          </a:p>
          <a:p>
            <a:pPr algn="ctr"/>
            <a:endParaRPr lang="en-GB" sz="2400" i="0" dirty="0">
              <a:solidFill>
                <a:schemeClr val="bg1"/>
              </a:solidFill>
              <a:effectLst/>
            </a:endParaRPr>
          </a:p>
        </p:txBody>
      </p:sp>
      <p:pic>
        <p:nvPicPr>
          <p:cNvPr id="1026" name="Picture 2" descr="rich text image">
            <a:extLst>
              <a:ext uri="{FF2B5EF4-FFF2-40B4-BE49-F238E27FC236}">
                <a16:creationId xmlns:a16="http://schemas.microsoft.com/office/drawing/2014/main" id="{665B7FAC-E23D-5F48-D354-F846B5E9735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92301" y="1815882"/>
            <a:ext cx="5799699" cy="3262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C065BA-27E7-B9AC-0904-F5F5847CD762}"/>
              </a:ext>
            </a:extLst>
          </p:cNvPr>
          <p:cNvSpPr txBox="1"/>
          <p:nvPr/>
        </p:nvSpPr>
        <p:spPr>
          <a:xfrm>
            <a:off x="7814982" y="5220365"/>
            <a:ext cx="3801035" cy="1200329"/>
          </a:xfrm>
          <a:prstGeom prst="rect">
            <a:avLst/>
          </a:prstGeom>
          <a:solidFill>
            <a:schemeClr val="bg1"/>
          </a:solidFill>
        </p:spPr>
        <p:txBody>
          <a:bodyPr wrap="square" rtlCol="0">
            <a:spAutoFit/>
          </a:bodyPr>
          <a:lstStyle/>
          <a:p>
            <a:pPr algn="l"/>
            <a:r>
              <a:rPr lang="en-GB" sz="2400" b="1" i="0" dirty="0">
                <a:effectLst/>
              </a:rPr>
              <a:t>1160 </a:t>
            </a:r>
            <a:r>
              <a:rPr lang="en-GB" sz="2400" b="0" i="0" dirty="0">
                <a:effectLst/>
              </a:rPr>
              <a:t>Media mentions 2021</a:t>
            </a:r>
          </a:p>
          <a:p>
            <a:pPr algn="l"/>
            <a:r>
              <a:rPr lang="en-GB" sz="2400" b="1" i="0" dirty="0">
                <a:effectLst/>
              </a:rPr>
              <a:t>83 million </a:t>
            </a:r>
            <a:r>
              <a:rPr lang="en-GB" sz="2400" b="0" i="0" dirty="0">
                <a:effectLst/>
              </a:rPr>
              <a:t>Video views</a:t>
            </a:r>
          </a:p>
          <a:p>
            <a:pPr algn="l"/>
            <a:r>
              <a:rPr lang="en-GB" sz="2400" b="1" i="0" dirty="0">
                <a:effectLst/>
              </a:rPr>
              <a:t>18 </a:t>
            </a:r>
            <a:r>
              <a:rPr lang="en-GB" sz="2400" b="0" i="0" dirty="0">
                <a:effectLst/>
              </a:rPr>
              <a:t>International awards</a:t>
            </a:r>
            <a:endParaRPr lang="en-IE" sz="2400" dirty="0"/>
          </a:p>
        </p:txBody>
      </p:sp>
    </p:spTree>
    <p:extLst>
      <p:ext uri="{BB962C8B-B14F-4D97-AF65-F5344CB8AC3E}">
        <p14:creationId xmlns:p14="http://schemas.microsoft.com/office/powerpoint/2010/main" val="1751982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1"/>
            <a:ext cx="8901204" cy="3867704"/>
          </a:xfrm>
        </p:spPr>
        <p:txBody>
          <a:bodyPr/>
          <a:lstStyle/>
          <a:p>
            <a:pPr algn="l"/>
            <a:r>
              <a:rPr lang="en-GB" b="0" i="0" dirty="0">
                <a:effectLst/>
              </a:rPr>
              <a:t>"One of our activities is to create opportunities for entrepreneurs to adapt the existing and create a new tourist offer that will be in line with the new wishes of </a:t>
            </a:r>
            <a:r>
              <a:rPr lang="en-GB" b="0" i="0" dirty="0" err="1">
                <a:effectLst/>
              </a:rPr>
              <a:t>travelers</a:t>
            </a:r>
            <a:r>
              <a:rPr lang="en-GB" b="0" i="0" dirty="0">
                <a:effectLst/>
              </a:rPr>
              <a:t>. And that is why we need to look at Europe 'with different eyes'. No longer as a mega-destination, but as a space of many micro-destinations, focused on local communities that need cultural, social, environmental and economic sustainability", </a:t>
            </a:r>
          </a:p>
          <a:p>
            <a:pPr algn="l"/>
            <a:endParaRPr lang="en-GB" dirty="0"/>
          </a:p>
          <a:p>
            <a:pPr algn="l"/>
            <a:r>
              <a:rPr lang="en-GB" b="0" i="0" dirty="0" err="1">
                <a:effectLst/>
              </a:rPr>
              <a:t>Vlasta</a:t>
            </a:r>
            <a:r>
              <a:rPr lang="en-GB" b="0" i="0" dirty="0">
                <a:effectLst/>
              </a:rPr>
              <a:t> </a:t>
            </a:r>
            <a:r>
              <a:rPr lang="en-GB" b="0" i="0" dirty="0" err="1">
                <a:effectLst/>
              </a:rPr>
              <a:t>Klarić</a:t>
            </a:r>
            <a:r>
              <a:rPr lang="en-GB" b="0" i="0" dirty="0">
                <a:effectLst/>
              </a:rPr>
              <a:t>, thematic expert for tourism EUSAIR Facility Point project Adriatic-Ionian strategies pointed out.</a:t>
            </a:r>
          </a:p>
          <a:p>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20000"/>
          </a:bodyPr>
          <a:lstStyle/>
          <a:p>
            <a:r>
              <a:rPr lang="en-GB" sz="3600" b="1" i="0" dirty="0">
                <a:effectLst/>
              </a:rPr>
              <a:t>Report: </a:t>
            </a:r>
            <a:r>
              <a:rPr lang="en-GB" sz="3000" b="0" i="0" dirty="0">
                <a:effectLst/>
              </a:rPr>
              <a:t>Mass Destinations Are "Killed" By Fear, Which Opens A Chance For Small Destinations</a:t>
            </a:r>
          </a:p>
          <a:p>
            <a:endParaRPr lang="en-GB" sz="3600" b="1"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3643649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DC2E9F-8D54-CC47-4E8F-54A31029293A}"/>
              </a:ext>
            </a:extLst>
          </p:cNvPr>
          <p:cNvSpPr>
            <a:spLocks noGrp="1"/>
          </p:cNvSpPr>
          <p:nvPr>
            <p:ph type="body" sz="quarter" idx="18"/>
          </p:nvPr>
        </p:nvSpPr>
        <p:spPr>
          <a:xfrm>
            <a:off x="523390" y="1035930"/>
            <a:ext cx="5504160" cy="5911221"/>
          </a:xfrm>
        </p:spPr>
        <p:txBody>
          <a:bodyPr>
            <a:noAutofit/>
          </a:bodyPr>
          <a:lstStyle/>
          <a:p>
            <a:r>
              <a:rPr lang="en-GB" sz="2000" b="0" i="0" dirty="0">
                <a:effectLst/>
              </a:rPr>
              <a:t>The marketing campaign </a:t>
            </a:r>
            <a:r>
              <a:rPr lang="en-GB" sz="2000" b="0" i="1" dirty="0">
                <a:effectLst/>
              </a:rPr>
              <a:t>Looks</a:t>
            </a:r>
            <a:r>
              <a:rPr lang="en-GB" sz="2000" b="0" i="0" dirty="0">
                <a:effectLst/>
              </a:rPr>
              <a:t> </a:t>
            </a:r>
            <a:r>
              <a:rPr lang="en-GB" sz="2000" b="0" i="1" dirty="0">
                <a:effectLst/>
              </a:rPr>
              <a:t>Like You Need to Let It Out</a:t>
            </a:r>
            <a:r>
              <a:rPr lang="en-GB" sz="2000" b="0" i="0" dirty="0">
                <a:effectLst/>
              </a:rPr>
              <a:t>, created for the destination Iceland and known to many as the Scream campaign, was awarded the best in the tourism category at the </a:t>
            </a:r>
            <a:r>
              <a:rPr lang="en-GB" sz="2000" b="1" i="0" dirty="0">
                <a:effectLst/>
                <a:hlinkClick r:id="rId2">
                  <a:extLst>
                    <a:ext uri="{A12FA001-AC4F-418D-AE19-62706E023703}">
                      <ahyp:hlinkClr xmlns:ahyp="http://schemas.microsoft.com/office/drawing/2018/hyperlinkcolor" val="tx"/>
                    </a:ext>
                  </a:extLst>
                </a:hlinkClick>
              </a:rPr>
              <a:t>Global Effie Best of the Best awards</a:t>
            </a:r>
            <a:r>
              <a:rPr lang="en-GB" sz="2000" b="0" i="0" dirty="0">
                <a:effectLst/>
              </a:rPr>
              <a:t>.</a:t>
            </a:r>
            <a:endParaRPr lang="en-GB" sz="2000" dirty="0"/>
          </a:p>
          <a:p>
            <a:endParaRPr lang="en-IE" sz="2000" i="1" dirty="0"/>
          </a:p>
          <a:p>
            <a:r>
              <a:rPr lang="en-GB" sz="2000" dirty="0"/>
              <a:t>The campaign started on 15 July 2020 and invited prospective tourists to Iceland to connect with the country and release COVID-related stress by screaming at home and streaming the scream through the Internet to speakers in Icelandic nature. The campaign attracted a lot of attention from foreign media, with over 800 articles about the campaign published in foreign media, reaching around 2.6 billion consumers in the main markets of Icelandic tourism. Approximately 2.5 million people visited the project’s website, and almost 200,000 screams were streamed.</a:t>
            </a:r>
            <a:endParaRPr lang="en-IE" sz="2000" dirty="0"/>
          </a:p>
        </p:txBody>
      </p:sp>
      <p:sp>
        <p:nvSpPr>
          <p:cNvPr id="7" name="Text Placeholder 6">
            <a:extLst>
              <a:ext uri="{FF2B5EF4-FFF2-40B4-BE49-F238E27FC236}">
                <a16:creationId xmlns:a16="http://schemas.microsoft.com/office/drawing/2014/main" id="{7336EBCD-3049-46F7-B9C2-0C79281986B9}"/>
              </a:ext>
            </a:extLst>
          </p:cNvPr>
          <p:cNvSpPr>
            <a:spLocks noGrp="1"/>
          </p:cNvSpPr>
          <p:nvPr>
            <p:ph type="body" sz="quarter" idx="16"/>
          </p:nvPr>
        </p:nvSpPr>
        <p:spPr>
          <a:xfrm>
            <a:off x="323850" y="124835"/>
            <a:ext cx="5886450" cy="582221"/>
          </a:xfrm>
        </p:spPr>
        <p:txBody>
          <a:bodyPr>
            <a:noAutofit/>
          </a:bodyPr>
          <a:lstStyle/>
          <a:p>
            <a:pPr algn="ctr"/>
            <a:r>
              <a:rPr lang="en-IE" sz="2400" b="0" dirty="0"/>
              <a:t>Iceland - </a:t>
            </a:r>
            <a:r>
              <a:rPr lang="en-GB" sz="2400" b="0" dirty="0"/>
              <a:t>Scream campaign - The Best Of The Best</a:t>
            </a:r>
          </a:p>
          <a:p>
            <a:pPr algn="ctr"/>
            <a:endParaRPr lang="en-IE" sz="2400" b="0" dirty="0"/>
          </a:p>
        </p:txBody>
      </p:sp>
      <p:pic>
        <p:nvPicPr>
          <p:cNvPr id="9" name="Graphic 8" descr="Document with solid fill">
            <a:hlinkClick r:id="rId3"/>
            <a:extLst>
              <a:ext uri="{FF2B5EF4-FFF2-40B4-BE49-F238E27FC236}">
                <a16:creationId xmlns:a16="http://schemas.microsoft.com/office/drawing/2014/main" id="{BAC5C8E4-299D-D8ED-3EFB-BBE2336447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0300" y="5937501"/>
            <a:ext cx="1028700" cy="1009650"/>
          </a:xfrm>
          <a:prstGeom prst="rect">
            <a:avLst/>
          </a:prstGeom>
        </p:spPr>
      </p:pic>
      <p:sp>
        <p:nvSpPr>
          <p:cNvPr id="10" name="TextBox 9">
            <a:extLst>
              <a:ext uri="{FF2B5EF4-FFF2-40B4-BE49-F238E27FC236}">
                <a16:creationId xmlns:a16="http://schemas.microsoft.com/office/drawing/2014/main" id="{BB20A8CC-5B92-6D39-11F7-2B5A4EC1F27F}"/>
              </a:ext>
            </a:extLst>
          </p:cNvPr>
          <p:cNvSpPr txBox="1"/>
          <p:nvPr/>
        </p:nvSpPr>
        <p:spPr>
          <a:xfrm>
            <a:off x="7030010" y="6488668"/>
            <a:ext cx="5161990" cy="369332"/>
          </a:xfrm>
          <a:prstGeom prst="rect">
            <a:avLst/>
          </a:prstGeom>
          <a:solidFill>
            <a:schemeClr val="accent2"/>
          </a:solidFill>
        </p:spPr>
        <p:txBody>
          <a:bodyPr wrap="square" rtlCol="0">
            <a:spAutoFit/>
          </a:bodyPr>
          <a:lstStyle/>
          <a:p>
            <a:r>
              <a:rPr lang="en-IE" dirty="0">
                <a:solidFill>
                  <a:schemeClr val="bg1"/>
                </a:solidFill>
                <a:hlinkClick r:id="rId6">
                  <a:extLst>
                    <a:ext uri="{A12FA001-AC4F-418D-AE19-62706E023703}">
                      <ahyp:hlinkClr xmlns:ahyp="http://schemas.microsoft.com/office/drawing/2018/hyperlinkcolor" val="tx"/>
                    </a:ext>
                  </a:extLst>
                </a:hlinkClick>
              </a:rPr>
              <a:t>Article</a:t>
            </a:r>
            <a:r>
              <a:rPr lang="en-IE" dirty="0">
                <a:solidFill>
                  <a:schemeClr val="bg1"/>
                </a:solidFill>
              </a:rPr>
              <a:t> </a:t>
            </a:r>
          </a:p>
        </p:txBody>
      </p:sp>
      <p:sp>
        <p:nvSpPr>
          <p:cNvPr id="11" name="TextBox 10">
            <a:hlinkClick r:id="rId7"/>
            <a:extLst>
              <a:ext uri="{FF2B5EF4-FFF2-40B4-BE49-F238E27FC236}">
                <a16:creationId xmlns:a16="http://schemas.microsoft.com/office/drawing/2014/main" id="{C1E5810C-EDA0-48A1-FBFD-E8971C8ECB15}"/>
              </a:ext>
            </a:extLst>
          </p:cNvPr>
          <p:cNvSpPr txBox="1"/>
          <p:nvPr/>
        </p:nvSpPr>
        <p:spPr>
          <a:xfrm>
            <a:off x="6392300" y="0"/>
            <a:ext cx="5799700" cy="1446550"/>
          </a:xfrm>
          <a:prstGeom prst="rect">
            <a:avLst/>
          </a:prstGeom>
          <a:solidFill>
            <a:srgbClr val="7A547C"/>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 </a:t>
            </a:r>
          </a:p>
          <a:p>
            <a:pPr algn="ctr"/>
            <a:r>
              <a:rPr lang="en-GB" sz="2400" i="0" dirty="0">
                <a:solidFill>
                  <a:schemeClr val="bg1"/>
                </a:solidFill>
                <a:effectLst/>
                <a:hlinkClick r:id="rId8">
                  <a:extLst>
                    <a:ext uri="{A12FA001-AC4F-418D-AE19-62706E023703}">
                      <ahyp:hlinkClr xmlns:ahyp="http://schemas.microsoft.com/office/drawing/2018/hyperlinkcolor" val="tx"/>
                    </a:ext>
                  </a:extLst>
                </a:hlinkClick>
              </a:rPr>
              <a:t>Iceland </a:t>
            </a:r>
            <a:r>
              <a:rPr lang="en-GB" sz="2400" dirty="0">
                <a:solidFill>
                  <a:schemeClr val="bg1"/>
                </a:solidFill>
              </a:rPr>
              <a:t>Attracting Prospective Tourists Back Post Covid Lock Down</a:t>
            </a:r>
            <a:endParaRPr lang="en-GB" sz="2400" i="0" dirty="0">
              <a:solidFill>
                <a:schemeClr val="bg1"/>
              </a:solidFill>
              <a:effectLst/>
            </a:endParaRPr>
          </a:p>
        </p:txBody>
      </p:sp>
      <p:sp>
        <p:nvSpPr>
          <p:cNvPr id="4" name="TextBox 3">
            <a:extLst>
              <a:ext uri="{FF2B5EF4-FFF2-40B4-BE49-F238E27FC236}">
                <a16:creationId xmlns:a16="http://schemas.microsoft.com/office/drawing/2014/main" id="{69C065BA-27E7-B9AC-0904-F5F5847CD762}"/>
              </a:ext>
            </a:extLst>
          </p:cNvPr>
          <p:cNvSpPr txBox="1"/>
          <p:nvPr/>
        </p:nvSpPr>
        <p:spPr>
          <a:xfrm>
            <a:off x="7391632" y="5397798"/>
            <a:ext cx="3801035" cy="400110"/>
          </a:xfrm>
          <a:prstGeom prst="rect">
            <a:avLst/>
          </a:prstGeom>
          <a:solidFill>
            <a:schemeClr val="bg1"/>
          </a:solidFill>
        </p:spPr>
        <p:txBody>
          <a:bodyPr wrap="square" rtlCol="0">
            <a:spAutoFit/>
          </a:bodyPr>
          <a:lstStyle/>
          <a:p>
            <a:pPr algn="l"/>
            <a:r>
              <a:rPr lang="en-GB" sz="2000" i="0" dirty="0">
                <a:effectLst/>
              </a:rPr>
              <a:t>https://youtu.be/7iWeMPEEuk0</a:t>
            </a:r>
            <a:endParaRPr lang="en-IE" sz="2000" dirty="0"/>
          </a:p>
        </p:txBody>
      </p:sp>
      <p:pic>
        <p:nvPicPr>
          <p:cNvPr id="3" name="Picture 2">
            <a:hlinkClick r:id="rId9"/>
            <a:extLst>
              <a:ext uri="{FF2B5EF4-FFF2-40B4-BE49-F238E27FC236}">
                <a16:creationId xmlns:a16="http://schemas.microsoft.com/office/drawing/2014/main" id="{057FA5D7-37BA-5D8D-C643-C6F4C8DAF8F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34825" y="1951933"/>
            <a:ext cx="4178634" cy="3445865"/>
          </a:xfrm>
          <a:prstGeom prst="rect">
            <a:avLst/>
          </a:prstGeom>
        </p:spPr>
      </p:pic>
    </p:spTree>
    <p:extLst>
      <p:ext uri="{BB962C8B-B14F-4D97-AF65-F5344CB8AC3E}">
        <p14:creationId xmlns:p14="http://schemas.microsoft.com/office/powerpoint/2010/main" val="294389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p:txBody>
          <a:bodyPr>
            <a:normAutofit lnSpcReduction="10000"/>
          </a:bodyPr>
          <a:lstStyle/>
          <a:p>
            <a:r>
              <a:rPr lang="en-IE" dirty="0">
                <a:solidFill>
                  <a:srgbClr val="3AA091"/>
                </a:solidFill>
              </a:rPr>
              <a:t>Learning Outcomes</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733139" y="1177730"/>
            <a:ext cx="4986343" cy="5151351"/>
          </a:xfrm>
        </p:spPr>
        <p:txBody>
          <a:bodyPr>
            <a:normAutofit fontScale="92500"/>
          </a:bodyPr>
          <a:lstStyle/>
          <a:p>
            <a:pPr marL="342900" indent="-342900">
              <a:buFont typeface="Wingdings" panose="05000000000000000000" pitchFamily="2" charset="2"/>
              <a:buChar char="v"/>
            </a:pPr>
            <a:r>
              <a:rPr lang="en-IE" b="1" dirty="0">
                <a:solidFill>
                  <a:srgbClr val="3AA091"/>
                </a:solidFill>
              </a:rPr>
              <a:t>Understand</a:t>
            </a:r>
            <a:r>
              <a:rPr lang="en-IE" dirty="0"/>
              <a:t> different crisis marketing approaches and strategies during a crisis and in the restoration phases</a:t>
            </a:r>
          </a:p>
          <a:p>
            <a:pPr marL="342900" indent="-342900">
              <a:buFont typeface="Wingdings" panose="05000000000000000000" pitchFamily="2" charset="2"/>
              <a:buChar char="v"/>
            </a:pPr>
            <a:r>
              <a:rPr lang="en-IE" b="1" dirty="0">
                <a:solidFill>
                  <a:srgbClr val="F27954"/>
                </a:solidFill>
              </a:rPr>
              <a:t>Learn</a:t>
            </a:r>
            <a:r>
              <a:rPr lang="en-IE" dirty="0"/>
              <a:t> how regions and partners can work together as a collective for the benefit of the destination</a:t>
            </a:r>
          </a:p>
          <a:p>
            <a:pPr marL="342900" indent="-342900">
              <a:buFont typeface="Wingdings" panose="05000000000000000000" pitchFamily="2" charset="2"/>
              <a:buChar char="v"/>
            </a:pPr>
            <a:r>
              <a:rPr lang="en-IE" b="1" dirty="0">
                <a:solidFill>
                  <a:srgbClr val="916395"/>
                </a:solidFill>
              </a:rPr>
              <a:t>Be inspired </a:t>
            </a:r>
            <a:r>
              <a:rPr lang="en-IE" dirty="0"/>
              <a:t>by compelling tried and tested and often low-budget marketing campaigns that have won prestigious awards</a:t>
            </a:r>
          </a:p>
          <a:p>
            <a:pPr marL="342900" indent="-342900">
              <a:buFont typeface="Wingdings" panose="05000000000000000000" pitchFamily="2" charset="2"/>
              <a:buChar char="v"/>
            </a:pPr>
            <a:r>
              <a:rPr lang="en-IE" b="1" dirty="0">
                <a:solidFill>
                  <a:srgbClr val="3AA091"/>
                </a:solidFill>
              </a:rPr>
              <a:t>Learn </a:t>
            </a:r>
            <a:r>
              <a:rPr lang="en-IE" dirty="0"/>
              <a:t>how to assess the ‘new tourist’ and ‘new norm’ post-crisis and how a region can adapt its marketing practices to a post-crisis region </a:t>
            </a:r>
          </a:p>
          <a:p>
            <a:pPr marL="342900" indent="-342900">
              <a:buFont typeface="Wingdings" panose="05000000000000000000" pitchFamily="2" charset="2"/>
              <a:buChar char="v"/>
            </a:pPr>
            <a:endParaRPr lang="en-IE" dirty="0"/>
          </a:p>
        </p:txBody>
      </p:sp>
      <p:pic>
        <p:nvPicPr>
          <p:cNvPr id="30" name="Picture Placeholder 29" descr="A picture containing sky, ground, outdoor, person&#10;&#10;Description automatically generated">
            <a:extLst>
              <a:ext uri="{FF2B5EF4-FFF2-40B4-BE49-F238E27FC236}">
                <a16:creationId xmlns:a16="http://schemas.microsoft.com/office/drawing/2014/main" id="{F17026FC-B4A2-E41B-AF47-2907AB8C70FA}"/>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l="38871" r="8779"/>
          <a:stretch/>
        </p:blipFill>
        <p:spPr>
          <a:xfrm>
            <a:off x="5957047" y="0"/>
            <a:ext cx="5395869" cy="6858001"/>
          </a:xfrm>
        </p:spPr>
      </p:pic>
    </p:spTree>
    <p:extLst>
      <p:ext uri="{BB962C8B-B14F-4D97-AF65-F5344CB8AC3E}">
        <p14:creationId xmlns:p14="http://schemas.microsoft.com/office/powerpoint/2010/main" val="3709739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3057DA24-45D6-5905-A58E-C3EEB9CDBF2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181" r="1181"/>
          <a:stretch>
            <a:fillRect/>
          </a:stretch>
        </p:blipFill>
        <p:spPr/>
      </p:pic>
      <p:sp>
        <p:nvSpPr>
          <p:cNvPr id="7" name="Text Placeholder 6">
            <a:extLst>
              <a:ext uri="{FF2B5EF4-FFF2-40B4-BE49-F238E27FC236}">
                <a16:creationId xmlns:a16="http://schemas.microsoft.com/office/drawing/2014/main" id="{EF01EE27-6506-CD0D-62E0-7B9BAA2A5380}"/>
              </a:ext>
            </a:extLst>
          </p:cNvPr>
          <p:cNvSpPr>
            <a:spLocks noGrp="1"/>
          </p:cNvSpPr>
          <p:nvPr>
            <p:ph type="body" sz="quarter" idx="18"/>
          </p:nvPr>
        </p:nvSpPr>
        <p:spPr>
          <a:xfrm>
            <a:off x="1286436" y="776397"/>
            <a:ext cx="5567081" cy="4525954"/>
          </a:xfrm>
        </p:spPr>
        <p:txBody>
          <a:bodyPr>
            <a:normAutofit/>
          </a:bodyPr>
          <a:lstStyle/>
          <a:p>
            <a:r>
              <a:rPr lang="en-IE" sz="2000" b="1" dirty="0"/>
              <a:t>Media</a:t>
            </a:r>
          </a:p>
          <a:p>
            <a:pPr marL="342900" indent="-342900">
              <a:buFont typeface="Wingdings" panose="05000000000000000000" pitchFamily="2" charset="2"/>
              <a:buChar char="ü"/>
            </a:pPr>
            <a:r>
              <a:rPr lang="en-IE" sz="2000" dirty="0"/>
              <a:t>Provide regular media updates</a:t>
            </a:r>
          </a:p>
          <a:p>
            <a:pPr marL="342900" indent="-342900">
              <a:buFont typeface="Wingdings" panose="05000000000000000000" pitchFamily="2" charset="2"/>
              <a:buChar char="ü"/>
            </a:pPr>
            <a:r>
              <a:rPr lang="en-IE" sz="2000" dirty="0"/>
              <a:t>Promote newsworthy stories</a:t>
            </a:r>
          </a:p>
          <a:p>
            <a:pPr marL="342900" indent="-342900">
              <a:buFont typeface="Wingdings" panose="05000000000000000000" pitchFamily="2" charset="2"/>
              <a:buChar char="ü"/>
            </a:pPr>
            <a:r>
              <a:rPr lang="en-IE" sz="2000" dirty="0"/>
              <a:t>Distribute fact sheets</a:t>
            </a:r>
          </a:p>
          <a:p>
            <a:pPr marL="342900" indent="-342900">
              <a:buFont typeface="Wingdings" panose="05000000000000000000" pitchFamily="2" charset="2"/>
              <a:buChar char="ü"/>
            </a:pPr>
            <a:r>
              <a:rPr lang="en-IE" sz="2000" dirty="0"/>
              <a:t>Highlight recovery milestones</a:t>
            </a:r>
          </a:p>
          <a:p>
            <a:pPr marL="342900" indent="-342900">
              <a:buFont typeface="Wingdings" panose="05000000000000000000" pitchFamily="2" charset="2"/>
              <a:buChar char="ü"/>
            </a:pPr>
            <a:r>
              <a:rPr lang="en-IE" sz="2000" dirty="0"/>
              <a:t>Shine a light on newsworthy recovery strategies e.g., expanding green spaces and practices</a:t>
            </a:r>
          </a:p>
          <a:p>
            <a:pPr marL="342900" indent="-342900">
              <a:buFont typeface="Wingdings" panose="05000000000000000000" pitchFamily="2" charset="2"/>
              <a:buChar char="ü"/>
            </a:pPr>
            <a:r>
              <a:rPr lang="en-IE" sz="2000" dirty="0"/>
              <a:t>Invite high-profile visitors or influencers to come</a:t>
            </a:r>
          </a:p>
          <a:p>
            <a:pPr marL="342900" indent="-342900">
              <a:buFont typeface="Wingdings" panose="05000000000000000000" pitchFamily="2" charset="2"/>
              <a:buChar char="ü"/>
            </a:pPr>
            <a:r>
              <a:rPr lang="en-IE" sz="2000" dirty="0"/>
              <a:t>Highlight the impact of crisis on local businesses and how they have adapted for the new tourist</a:t>
            </a:r>
          </a:p>
          <a:p>
            <a:endParaRPr lang="en-IE" sz="2000" dirty="0"/>
          </a:p>
        </p:txBody>
      </p:sp>
      <p:sp>
        <p:nvSpPr>
          <p:cNvPr id="6" name="Text Placeholder 5">
            <a:extLst>
              <a:ext uri="{FF2B5EF4-FFF2-40B4-BE49-F238E27FC236}">
                <a16:creationId xmlns:a16="http://schemas.microsoft.com/office/drawing/2014/main" id="{AFFA5FDE-6D94-9DFB-46CC-E6F5AFF97B29}"/>
              </a:ext>
            </a:extLst>
          </p:cNvPr>
          <p:cNvSpPr>
            <a:spLocks noGrp="1"/>
          </p:cNvSpPr>
          <p:nvPr>
            <p:ph type="body" sz="quarter" idx="16"/>
          </p:nvPr>
        </p:nvSpPr>
        <p:spPr>
          <a:xfrm>
            <a:off x="1219201" y="228600"/>
            <a:ext cx="5701552" cy="582221"/>
          </a:xfrm>
        </p:spPr>
        <p:txBody>
          <a:bodyPr>
            <a:normAutofit fontScale="70000" lnSpcReduction="20000"/>
          </a:bodyPr>
          <a:lstStyle/>
          <a:p>
            <a:pPr algn="ctr"/>
            <a:r>
              <a:rPr lang="en-IE" b="1" dirty="0"/>
              <a:t>Low Cost Recovery Marketing Activities</a:t>
            </a:r>
          </a:p>
        </p:txBody>
      </p:sp>
      <p:sp>
        <p:nvSpPr>
          <p:cNvPr id="9" name="TextBox 8">
            <a:extLst>
              <a:ext uri="{FF2B5EF4-FFF2-40B4-BE49-F238E27FC236}">
                <a16:creationId xmlns:a16="http://schemas.microsoft.com/office/drawing/2014/main" id="{782534CC-5C71-2CCB-94E8-1CB7F223AE02}"/>
              </a:ext>
            </a:extLst>
          </p:cNvPr>
          <p:cNvSpPr txBox="1"/>
          <p:nvPr/>
        </p:nvSpPr>
        <p:spPr>
          <a:xfrm>
            <a:off x="1286436" y="4074855"/>
            <a:ext cx="5737806" cy="2554545"/>
          </a:xfrm>
          <a:prstGeom prst="rect">
            <a:avLst/>
          </a:prstGeom>
          <a:solidFill>
            <a:schemeClr val="bg1"/>
          </a:solidFill>
        </p:spPr>
        <p:txBody>
          <a:bodyPr wrap="square" rtlCol="0">
            <a:spAutoFit/>
          </a:bodyPr>
          <a:lstStyle/>
          <a:p>
            <a:r>
              <a:rPr lang="en-IE" sz="2000" b="1" dirty="0">
                <a:solidFill>
                  <a:srgbClr val="F27954"/>
                </a:solidFill>
              </a:rPr>
              <a:t>Advertising/Marketing</a:t>
            </a:r>
          </a:p>
          <a:p>
            <a:pPr marL="342900" indent="-342900">
              <a:buFont typeface="Wingdings" panose="05000000000000000000" pitchFamily="2" charset="2"/>
              <a:buChar char="ü"/>
            </a:pPr>
            <a:r>
              <a:rPr lang="en-IE" sz="2000" dirty="0">
                <a:solidFill>
                  <a:srgbClr val="F27954"/>
                </a:solidFill>
              </a:rPr>
              <a:t>Targeted advertising in tourism publications  blogs and online</a:t>
            </a:r>
          </a:p>
          <a:p>
            <a:pPr marL="342900" indent="-342900">
              <a:buFont typeface="Wingdings" panose="05000000000000000000" pitchFamily="2" charset="2"/>
              <a:buChar char="ü"/>
            </a:pPr>
            <a:r>
              <a:rPr lang="en-IE" sz="2000" dirty="0">
                <a:solidFill>
                  <a:srgbClr val="F27954"/>
                </a:solidFill>
              </a:rPr>
              <a:t>Social media including videos, campaigns</a:t>
            </a:r>
          </a:p>
          <a:p>
            <a:pPr marL="342900" indent="-342900">
              <a:buFont typeface="Wingdings" panose="05000000000000000000" pitchFamily="2" charset="2"/>
              <a:buChar char="ü"/>
            </a:pPr>
            <a:r>
              <a:rPr lang="en-IE" sz="2000" dirty="0">
                <a:solidFill>
                  <a:srgbClr val="F27954"/>
                </a:solidFill>
              </a:rPr>
              <a:t>Direct communication to inbound travel operators</a:t>
            </a:r>
          </a:p>
          <a:p>
            <a:pPr marL="342900" indent="-342900">
              <a:buFont typeface="Wingdings" panose="05000000000000000000" pitchFamily="2" charset="2"/>
              <a:buChar char="ü"/>
            </a:pPr>
            <a:r>
              <a:rPr lang="en-IE" sz="2000" dirty="0">
                <a:solidFill>
                  <a:srgbClr val="F27954"/>
                </a:solidFill>
              </a:rPr>
              <a:t>Free call Information Line</a:t>
            </a:r>
          </a:p>
          <a:p>
            <a:pPr marL="342900" indent="-342900">
              <a:buFont typeface="Wingdings" panose="05000000000000000000" pitchFamily="2" charset="2"/>
              <a:buChar char="ü"/>
            </a:pPr>
            <a:r>
              <a:rPr lang="en-IE" sz="2000" dirty="0">
                <a:solidFill>
                  <a:srgbClr val="F27954"/>
                </a:solidFill>
              </a:rPr>
              <a:t>Existing outlets promoting (e.g., VICs (Visitor Information </a:t>
            </a:r>
            <a:r>
              <a:rPr lang="en-IE" sz="2000" dirty="0" err="1">
                <a:solidFill>
                  <a:srgbClr val="F27954"/>
                </a:solidFill>
              </a:rPr>
              <a:t>Centers</a:t>
            </a:r>
            <a:r>
              <a:rPr lang="en-IE" sz="2000" dirty="0">
                <a:solidFill>
                  <a:srgbClr val="F27954"/>
                </a:solidFill>
              </a:rPr>
              <a:t>) and radio, podcasts)</a:t>
            </a:r>
          </a:p>
        </p:txBody>
      </p:sp>
    </p:spTree>
    <p:extLst>
      <p:ext uri="{BB962C8B-B14F-4D97-AF65-F5344CB8AC3E}">
        <p14:creationId xmlns:p14="http://schemas.microsoft.com/office/powerpoint/2010/main" val="1342663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416654-EEC4-7C45-C765-89FB7E8AFB3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480" b="4480"/>
          <a:stretch>
            <a:fillRect/>
          </a:stretch>
        </p:blipFill>
        <p:spPr/>
      </p:pic>
      <p:sp>
        <p:nvSpPr>
          <p:cNvPr id="7" name="Text Placeholder 6">
            <a:extLst>
              <a:ext uri="{FF2B5EF4-FFF2-40B4-BE49-F238E27FC236}">
                <a16:creationId xmlns:a16="http://schemas.microsoft.com/office/drawing/2014/main" id="{EF01EE27-6506-CD0D-62E0-7B9BAA2A5380}"/>
              </a:ext>
            </a:extLst>
          </p:cNvPr>
          <p:cNvSpPr>
            <a:spLocks noGrp="1"/>
          </p:cNvSpPr>
          <p:nvPr>
            <p:ph type="body" sz="quarter" idx="18"/>
          </p:nvPr>
        </p:nvSpPr>
        <p:spPr>
          <a:xfrm>
            <a:off x="1286436" y="776397"/>
            <a:ext cx="5567081" cy="5185132"/>
          </a:xfrm>
        </p:spPr>
        <p:txBody>
          <a:bodyPr>
            <a:normAutofit fontScale="92500"/>
          </a:bodyPr>
          <a:lstStyle/>
          <a:p>
            <a:pPr marL="342900" indent="-342900">
              <a:buFont typeface="Wingdings" panose="05000000000000000000" pitchFamily="2" charset="2"/>
              <a:buChar char="ü"/>
            </a:pPr>
            <a:r>
              <a:rPr lang="en-GB" sz="2400" dirty="0"/>
              <a:t>Identify which </a:t>
            </a:r>
            <a:r>
              <a:rPr lang="en-GB" sz="2400" b="1" dirty="0"/>
              <a:t>products and experiences </a:t>
            </a:r>
            <a:r>
              <a:rPr lang="en-GB" sz="2400" dirty="0"/>
              <a:t>are likely to be most affected, and identify potential replacements (product types) for promotion </a:t>
            </a:r>
          </a:p>
          <a:p>
            <a:pPr marL="342900" indent="-342900">
              <a:buFont typeface="Wingdings" panose="05000000000000000000" pitchFamily="2" charset="2"/>
              <a:buChar char="ü"/>
            </a:pPr>
            <a:endParaRPr lang="en-GB" sz="2400" dirty="0"/>
          </a:p>
          <a:p>
            <a:pPr marL="342900" indent="-342900">
              <a:buFont typeface="Wingdings" panose="05000000000000000000" pitchFamily="2" charset="2"/>
              <a:buChar char="ü"/>
            </a:pPr>
            <a:r>
              <a:rPr lang="en-GB" sz="2400" dirty="0"/>
              <a:t>Identify </a:t>
            </a:r>
            <a:r>
              <a:rPr lang="en-GB" sz="2400" b="1" dirty="0"/>
              <a:t>target markets </a:t>
            </a:r>
            <a:r>
              <a:rPr lang="en-GB" sz="2400" dirty="0"/>
              <a:t>most likely to return after a crisis, and who suit the products that would be available</a:t>
            </a:r>
          </a:p>
          <a:p>
            <a:pPr marL="342900" indent="-342900">
              <a:buFont typeface="Wingdings" panose="05000000000000000000" pitchFamily="2" charset="2"/>
              <a:buChar char="ü"/>
            </a:pPr>
            <a:endParaRPr lang="en-GB" sz="2400" dirty="0"/>
          </a:p>
          <a:p>
            <a:pPr marL="342900" indent="-342900">
              <a:buFont typeface="Wingdings" panose="05000000000000000000" pitchFamily="2" charset="2"/>
              <a:buChar char="ü"/>
            </a:pPr>
            <a:r>
              <a:rPr lang="en-GB" sz="2400" dirty="0"/>
              <a:t>Identify </a:t>
            </a:r>
            <a:r>
              <a:rPr lang="en-GB" sz="2400" b="1" dirty="0"/>
              <a:t>marketing activities </a:t>
            </a:r>
            <a:r>
              <a:rPr lang="en-GB" sz="2400" dirty="0"/>
              <a:t>that will stimulate visitation by target markets</a:t>
            </a:r>
          </a:p>
          <a:p>
            <a:pPr marL="342900" indent="-342900">
              <a:buFont typeface="Wingdings" panose="05000000000000000000" pitchFamily="2" charset="2"/>
              <a:buChar char="ü"/>
            </a:pPr>
            <a:endParaRPr lang="en-GB" sz="2400" dirty="0"/>
          </a:p>
          <a:p>
            <a:pPr marL="342900" indent="-342900">
              <a:buFont typeface="Wingdings" panose="05000000000000000000" pitchFamily="2" charset="2"/>
              <a:buChar char="ü"/>
            </a:pPr>
            <a:r>
              <a:rPr lang="en-GB" sz="2400" dirty="0"/>
              <a:t>Identify how the tourism region will be involved in the redevelopment of affected visitor experiences. (</a:t>
            </a:r>
            <a:r>
              <a:rPr lang="en-GB" sz="2400" dirty="0">
                <a:hlinkClick r:id="rId3">
                  <a:extLst>
                    <a:ext uri="{A12FA001-AC4F-418D-AE19-62706E023703}">
                      <ahyp:hlinkClr xmlns:ahyp="http://schemas.microsoft.com/office/drawing/2018/hyperlinkcolor" val="tx"/>
                    </a:ext>
                  </a:extLst>
                </a:hlinkClick>
              </a:rPr>
              <a:t>Source</a:t>
            </a:r>
            <a:r>
              <a:rPr lang="en-GB" sz="2400" dirty="0"/>
              <a:t>)</a:t>
            </a:r>
            <a:endParaRPr lang="en-IE" sz="2000" dirty="0"/>
          </a:p>
        </p:txBody>
      </p:sp>
      <p:sp>
        <p:nvSpPr>
          <p:cNvPr id="6" name="Text Placeholder 5">
            <a:extLst>
              <a:ext uri="{FF2B5EF4-FFF2-40B4-BE49-F238E27FC236}">
                <a16:creationId xmlns:a16="http://schemas.microsoft.com/office/drawing/2014/main" id="{AFFA5FDE-6D94-9DFB-46CC-E6F5AFF97B29}"/>
              </a:ext>
            </a:extLst>
          </p:cNvPr>
          <p:cNvSpPr>
            <a:spLocks noGrp="1"/>
          </p:cNvSpPr>
          <p:nvPr>
            <p:ph type="body" sz="quarter" idx="16"/>
          </p:nvPr>
        </p:nvSpPr>
        <p:spPr>
          <a:xfrm>
            <a:off x="1219201" y="228600"/>
            <a:ext cx="5701552" cy="582221"/>
          </a:xfrm>
        </p:spPr>
        <p:txBody>
          <a:bodyPr>
            <a:normAutofit fontScale="70000" lnSpcReduction="20000"/>
          </a:bodyPr>
          <a:lstStyle/>
          <a:p>
            <a:pPr algn="ctr"/>
            <a:r>
              <a:rPr lang="en-IE" b="1" dirty="0"/>
              <a:t>Low Cost Recovery Marketing Activities</a:t>
            </a:r>
          </a:p>
        </p:txBody>
      </p:sp>
    </p:spTree>
    <p:extLst>
      <p:ext uri="{BB962C8B-B14F-4D97-AF65-F5344CB8AC3E}">
        <p14:creationId xmlns:p14="http://schemas.microsoft.com/office/powerpoint/2010/main" val="1515993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CAA23DED-6BD5-DDD0-D1A1-2AC790EE492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5597" r="25597"/>
          <a:stretch>
            <a:fillRect/>
          </a:stretch>
        </p:blipFill>
        <p:spPr/>
      </p:pic>
      <p:sp>
        <p:nvSpPr>
          <p:cNvPr id="7" name="Text Placeholder 6">
            <a:extLst>
              <a:ext uri="{FF2B5EF4-FFF2-40B4-BE49-F238E27FC236}">
                <a16:creationId xmlns:a16="http://schemas.microsoft.com/office/drawing/2014/main" id="{EF01EE27-6506-CD0D-62E0-7B9BAA2A5380}"/>
              </a:ext>
            </a:extLst>
          </p:cNvPr>
          <p:cNvSpPr>
            <a:spLocks noGrp="1"/>
          </p:cNvSpPr>
          <p:nvPr>
            <p:ph type="body" sz="quarter" idx="18"/>
          </p:nvPr>
        </p:nvSpPr>
        <p:spPr>
          <a:xfrm>
            <a:off x="1286436" y="776397"/>
            <a:ext cx="5567081" cy="5185132"/>
          </a:xfrm>
        </p:spPr>
        <p:txBody>
          <a:bodyPr>
            <a:noAutofit/>
          </a:bodyPr>
          <a:lstStyle/>
          <a:p>
            <a:pPr indent="0" algn="l"/>
            <a:r>
              <a:rPr lang="en-GB" sz="2000" dirty="0"/>
              <a:t>Adjusting business models and innovating products have become critical for survival and recovery. </a:t>
            </a:r>
          </a:p>
          <a:p>
            <a:pPr indent="0" algn="l"/>
            <a:endParaRPr lang="en-GB" sz="2000" dirty="0"/>
          </a:p>
          <a:p>
            <a:pPr marL="342900" indent="-342900" algn="l">
              <a:buFont typeface="Wingdings" panose="05000000000000000000" pitchFamily="2" charset="2"/>
              <a:buChar char="v"/>
            </a:pPr>
            <a:r>
              <a:rPr lang="en-GB" sz="2000" b="1" dirty="0"/>
              <a:t>Craft new, unique, customized products to cater to the changing demands of ‘new tourists’ </a:t>
            </a:r>
            <a:r>
              <a:rPr lang="en-GB" sz="2000" dirty="0"/>
              <a:t>e.g., tour operators could develop 25 new itineraries/products that suit new tourism preferences </a:t>
            </a:r>
            <a:r>
              <a:rPr lang="en-GB" sz="2000" i="1" dirty="0"/>
              <a:t>(e.g., green experiences, private tours, slow adventure, adventure and activities in remote landscapes). </a:t>
            </a:r>
            <a:r>
              <a:rPr lang="en-GB" sz="2000" dirty="0"/>
              <a:t>Create a star attraction or hero experience e.g., a helicopter ride or cruise.</a:t>
            </a:r>
          </a:p>
          <a:p>
            <a:pPr marL="342900" indent="-342900" algn="l">
              <a:buFont typeface="Wingdings" panose="05000000000000000000" pitchFamily="2" charset="2"/>
              <a:buChar char="v"/>
            </a:pPr>
            <a:endParaRPr lang="en-GB" sz="2000" dirty="0"/>
          </a:p>
          <a:p>
            <a:pPr marL="342900" indent="-342900" algn="l">
              <a:buFont typeface="Wingdings" panose="05000000000000000000" pitchFamily="2" charset="2"/>
              <a:buChar char="v"/>
            </a:pPr>
            <a:r>
              <a:rPr lang="en-GB" sz="2000" dirty="0"/>
              <a:t>Invest in </a:t>
            </a:r>
            <a:r>
              <a:rPr lang="en-GB" sz="2000" b="1" dirty="0"/>
              <a:t>staff and human capital </a:t>
            </a:r>
            <a:r>
              <a:rPr lang="en-GB" sz="2000" dirty="0"/>
              <a:t>e.g., tour guides have become more popular. Update your staff and sales staff in storytelling tactics, and help them become experts in the history and culture of their home.</a:t>
            </a:r>
          </a:p>
          <a:p>
            <a:pPr indent="0" algn="l"/>
            <a:endParaRPr lang="en-GB" sz="2000" dirty="0"/>
          </a:p>
        </p:txBody>
      </p:sp>
      <p:sp>
        <p:nvSpPr>
          <p:cNvPr id="6" name="Text Placeholder 5">
            <a:extLst>
              <a:ext uri="{FF2B5EF4-FFF2-40B4-BE49-F238E27FC236}">
                <a16:creationId xmlns:a16="http://schemas.microsoft.com/office/drawing/2014/main" id="{AFFA5FDE-6D94-9DFB-46CC-E6F5AFF97B29}"/>
              </a:ext>
            </a:extLst>
          </p:cNvPr>
          <p:cNvSpPr>
            <a:spLocks noGrp="1"/>
          </p:cNvSpPr>
          <p:nvPr>
            <p:ph type="body" sz="quarter" idx="16"/>
          </p:nvPr>
        </p:nvSpPr>
        <p:spPr>
          <a:xfrm>
            <a:off x="1219201" y="228600"/>
            <a:ext cx="5701552" cy="582221"/>
          </a:xfrm>
        </p:spPr>
        <p:txBody>
          <a:bodyPr>
            <a:normAutofit fontScale="70000" lnSpcReduction="20000"/>
          </a:bodyPr>
          <a:lstStyle/>
          <a:p>
            <a:pPr algn="ctr"/>
            <a:r>
              <a:rPr lang="en-IE" b="1" dirty="0"/>
              <a:t>Low Cost Recovery Marketing Activities</a:t>
            </a:r>
          </a:p>
        </p:txBody>
      </p:sp>
    </p:spTree>
    <p:extLst>
      <p:ext uri="{BB962C8B-B14F-4D97-AF65-F5344CB8AC3E}">
        <p14:creationId xmlns:p14="http://schemas.microsoft.com/office/powerpoint/2010/main" val="1885194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4715" y="1757010"/>
            <a:ext cx="8901204" cy="4267271"/>
          </a:xfrm>
        </p:spPr>
        <p:txBody>
          <a:bodyPr>
            <a:normAutofit/>
          </a:bodyPr>
          <a:lstStyle/>
          <a:p>
            <a:pPr marL="0" indent="0">
              <a:spcBef>
                <a:spcPts val="0"/>
              </a:spcBef>
            </a:pPr>
            <a:r>
              <a:rPr lang="en-GB" b="0" i="0" dirty="0">
                <a:effectLst/>
              </a:rPr>
              <a:t>Tourist preferences are related to multiple travel attributes in terms of transport-accommodation consumption [</a:t>
            </a:r>
            <a:r>
              <a:rPr lang="en-GB" b="0" i="0" u="sng" dirty="0">
                <a:effectLst/>
                <a:hlinkClick r:id="rId2">
                  <a:extLst>
                    <a:ext uri="{A12FA001-AC4F-418D-AE19-62706E023703}">
                      <ahyp:hlinkClr xmlns:ahyp="http://schemas.microsoft.com/office/drawing/2018/hyperlinkcolor" val="tx"/>
                    </a:ext>
                  </a:extLst>
                </a:hlinkClick>
              </a:rPr>
              <a:t>32</a:t>
            </a:r>
            <a:r>
              <a:rPr lang="en-GB" b="0" i="0" dirty="0">
                <a:effectLst/>
              </a:rPr>
              <a:t>], price sensitivity [</a:t>
            </a:r>
            <a:r>
              <a:rPr lang="en-GB" b="0" i="0" u="sng" dirty="0">
                <a:effectLst/>
                <a:hlinkClick r:id="rId3">
                  <a:extLst>
                    <a:ext uri="{A12FA001-AC4F-418D-AE19-62706E023703}">
                      <ahyp:hlinkClr xmlns:ahyp="http://schemas.microsoft.com/office/drawing/2018/hyperlinkcolor" val="tx"/>
                    </a:ext>
                  </a:extLst>
                </a:hlinkClick>
              </a:rPr>
              <a:t>33</a:t>
            </a:r>
            <a:r>
              <a:rPr lang="en-GB" b="0" i="0" dirty="0">
                <a:effectLst/>
              </a:rPr>
              <a:t>], hotel and shopping choices [</a:t>
            </a:r>
            <a:r>
              <a:rPr lang="en-GB" b="0" i="0" u="sng" dirty="0">
                <a:effectLst/>
                <a:hlinkClick r:id="rId4">
                  <a:extLst>
                    <a:ext uri="{A12FA001-AC4F-418D-AE19-62706E023703}">
                      <ahyp:hlinkClr xmlns:ahyp="http://schemas.microsoft.com/office/drawing/2018/hyperlinkcolor" val="tx"/>
                    </a:ext>
                  </a:extLst>
                </a:hlinkClick>
              </a:rPr>
              <a:t>34</a:t>
            </a:r>
            <a:r>
              <a:rPr lang="en-GB" b="0" i="0" dirty="0">
                <a:effectLst/>
              </a:rPr>
              <a:t>], length of stay [</a:t>
            </a:r>
            <a:r>
              <a:rPr lang="en-GB" b="0" i="0" u="sng" dirty="0">
                <a:effectLst/>
                <a:hlinkClick r:id="rId5">
                  <a:extLst>
                    <a:ext uri="{A12FA001-AC4F-418D-AE19-62706E023703}">
                      <ahyp:hlinkClr xmlns:ahyp="http://schemas.microsoft.com/office/drawing/2018/hyperlinkcolor" val="tx"/>
                    </a:ext>
                  </a:extLst>
                </a:hlinkClick>
              </a:rPr>
              <a:t>35</a:t>
            </a:r>
            <a:r>
              <a:rPr lang="en-GB" b="0" i="0" dirty="0">
                <a:effectLst/>
              </a:rPr>
              <a:t>], and seasonality [</a:t>
            </a:r>
            <a:r>
              <a:rPr lang="en-GB" b="0" i="0" u="sng" dirty="0">
                <a:effectLst/>
                <a:hlinkClick r:id="rId6">
                  <a:extLst>
                    <a:ext uri="{A12FA001-AC4F-418D-AE19-62706E023703}">
                      <ahyp:hlinkClr xmlns:ahyp="http://schemas.microsoft.com/office/drawing/2018/hyperlinkcolor" val="tx"/>
                    </a:ext>
                  </a:extLst>
                </a:hlinkClick>
              </a:rPr>
              <a:t>36</a:t>
            </a:r>
            <a:r>
              <a:rPr lang="en-GB" b="0" i="0" dirty="0">
                <a:effectLst/>
              </a:rPr>
              <a:t>]. Vacation activity choices and preferences are an important aspect of tourist </a:t>
            </a:r>
            <a:r>
              <a:rPr lang="en-GB" b="0" i="0" dirty="0" err="1">
                <a:effectLst/>
              </a:rPr>
              <a:t>behavior</a:t>
            </a:r>
            <a:r>
              <a:rPr lang="en-GB" b="0" i="0" dirty="0">
                <a:effectLst/>
              </a:rPr>
              <a:t>. They influence tourists’ experiences, their levels of satisfaction, and their happiness with particular destinations [</a:t>
            </a:r>
            <a:r>
              <a:rPr lang="en-GB" b="0" i="0" u="sng" dirty="0">
                <a:effectLst/>
                <a:hlinkClick r:id="rId7">
                  <a:extLst>
                    <a:ext uri="{A12FA001-AC4F-418D-AE19-62706E023703}">
                      <ahyp:hlinkClr xmlns:ahyp="http://schemas.microsoft.com/office/drawing/2018/hyperlinkcolor" val="tx"/>
                    </a:ext>
                  </a:extLst>
                </a:hlinkClick>
              </a:rPr>
              <a:t>37</a:t>
            </a:r>
            <a:r>
              <a:rPr lang="en-GB" b="0" i="0" dirty="0">
                <a:effectLst/>
              </a:rPr>
              <a:t>]. People’s choices and preferences are shifting toward newer experiential and participatory activities that provide an escape from daily routines [</a:t>
            </a:r>
            <a:r>
              <a:rPr lang="en-GB" b="0" i="0" u="sng" dirty="0">
                <a:effectLst/>
                <a:hlinkClick r:id="rId8">
                  <a:extLst>
                    <a:ext uri="{A12FA001-AC4F-418D-AE19-62706E023703}">
                      <ahyp:hlinkClr xmlns:ahyp="http://schemas.microsoft.com/office/drawing/2018/hyperlinkcolor" val="tx"/>
                    </a:ext>
                  </a:extLst>
                </a:hlinkClick>
              </a:rPr>
              <a:t>38</a:t>
            </a:r>
            <a:r>
              <a:rPr lang="en-GB" b="0" i="0" dirty="0">
                <a:effectLst/>
              </a:rPr>
              <a:t>]. Therefore, activities at the destination are a crucial consideration in positioning and building destination brands [</a:t>
            </a:r>
            <a:r>
              <a:rPr lang="en-GB" b="0" i="0" u="sng" dirty="0">
                <a:effectLst/>
                <a:hlinkClick r:id="rId8">
                  <a:extLst>
                    <a:ext uri="{A12FA001-AC4F-418D-AE19-62706E023703}">
                      <ahyp:hlinkClr xmlns:ahyp="http://schemas.microsoft.com/office/drawing/2018/hyperlinkcolor" val="tx"/>
                    </a:ext>
                  </a:extLst>
                </a:hlinkClick>
              </a:rPr>
              <a:t>38</a:t>
            </a:r>
            <a:r>
              <a:rPr lang="en-GB" b="0" i="0" dirty="0">
                <a:effectLst/>
              </a:rPr>
              <a:t>].</a:t>
            </a:r>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10000"/>
          </a:bodyPr>
          <a:lstStyle/>
          <a:p>
            <a:r>
              <a:rPr lang="en-GB" sz="3600" b="1" i="0" dirty="0">
                <a:effectLst/>
              </a:rPr>
              <a:t>Research: </a:t>
            </a:r>
            <a:r>
              <a:rPr lang="en-GB" sz="2800" b="0" i="0" dirty="0">
                <a:effectLst/>
              </a:rPr>
              <a:t>Destinations Need to Consider Complex Tourist Preferences to Position and Build Brand</a:t>
            </a: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9"/>
            <a:extLst>
              <a:ext uri="{FF2B5EF4-FFF2-40B4-BE49-F238E27FC236}">
                <a16:creationId xmlns:a16="http://schemas.microsoft.com/office/drawing/2014/main" id="{677A4E1D-CB32-EDFA-3941-E9EC988EBA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9">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33862247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DC2E9F-8D54-CC47-4E8F-54A31029293A}"/>
              </a:ext>
            </a:extLst>
          </p:cNvPr>
          <p:cNvSpPr>
            <a:spLocks noGrp="1"/>
          </p:cNvSpPr>
          <p:nvPr>
            <p:ph type="body" sz="quarter" idx="18"/>
          </p:nvPr>
        </p:nvSpPr>
        <p:spPr>
          <a:xfrm>
            <a:off x="591840" y="740208"/>
            <a:ext cx="5504160" cy="5911221"/>
          </a:xfrm>
        </p:spPr>
        <p:txBody>
          <a:bodyPr>
            <a:noAutofit/>
          </a:bodyPr>
          <a:lstStyle/>
          <a:p>
            <a:r>
              <a:rPr lang="en-GB" sz="2000" b="0" i="0" dirty="0">
                <a:effectLst/>
              </a:rPr>
              <a:t>Cool Travel Iceland is a tour company based in Reykjavik that specialises in day tours and private tours all around Iceland. They have a diverse and dynamic range of tours and activities to choose from and they needed our help with their SEO as they were struggling to rank for any important keywords on Google.</a:t>
            </a:r>
          </a:p>
          <a:p>
            <a:endParaRPr lang="en-GB" sz="2000" dirty="0"/>
          </a:p>
          <a:p>
            <a:pPr algn="l" fontAlgn="base"/>
            <a:r>
              <a:rPr lang="en-GB" sz="2000" b="0" i="1" dirty="0">
                <a:effectLst/>
              </a:rPr>
              <a:t>We developed a four-month campaign based around private and self-drive tours around Iceland, creating a series of ads and videos to attract their target audience within the United States and the United Kingdom — the first destinations likely to be able to travel to Iceland once covid travel restrictions are lifted.</a:t>
            </a:r>
          </a:p>
          <a:p>
            <a:endParaRPr lang="en-GB" sz="2000" dirty="0"/>
          </a:p>
          <a:p>
            <a:pPr algn="l" fontAlgn="base"/>
            <a:r>
              <a:rPr lang="en-GB" sz="2000" b="1" i="0" dirty="0">
                <a:effectLst/>
              </a:rPr>
              <a:t>Leads Generated </a:t>
            </a:r>
            <a:r>
              <a:rPr lang="en-GB" sz="2000" b="0" i="0" dirty="0">
                <a:effectLst/>
              </a:rPr>
              <a:t>321</a:t>
            </a:r>
          </a:p>
          <a:p>
            <a:pPr algn="l" fontAlgn="base"/>
            <a:r>
              <a:rPr lang="en-GB" sz="2000" b="1" i="0" dirty="0">
                <a:effectLst/>
              </a:rPr>
              <a:t>Ad Spend </a:t>
            </a:r>
            <a:r>
              <a:rPr lang="en-GB" sz="2000" b="0" i="0" dirty="0">
                <a:effectLst/>
              </a:rPr>
              <a:t>USD$1.1k</a:t>
            </a:r>
          </a:p>
          <a:p>
            <a:pPr algn="l" fontAlgn="base"/>
            <a:r>
              <a:rPr lang="en-GB" sz="2000" b="1" i="0" dirty="0">
                <a:effectLst/>
              </a:rPr>
              <a:t>Date Updated </a:t>
            </a:r>
            <a:r>
              <a:rPr lang="en-GB" sz="2000" b="0" i="0" dirty="0">
                <a:effectLst/>
              </a:rPr>
              <a:t>28th June 2021</a:t>
            </a:r>
          </a:p>
          <a:p>
            <a:endParaRPr lang="en-IE" sz="2000" dirty="0"/>
          </a:p>
        </p:txBody>
      </p:sp>
      <p:sp>
        <p:nvSpPr>
          <p:cNvPr id="7" name="Text Placeholder 6">
            <a:extLst>
              <a:ext uri="{FF2B5EF4-FFF2-40B4-BE49-F238E27FC236}">
                <a16:creationId xmlns:a16="http://schemas.microsoft.com/office/drawing/2014/main" id="{7336EBCD-3049-46F7-B9C2-0C79281986B9}"/>
              </a:ext>
            </a:extLst>
          </p:cNvPr>
          <p:cNvSpPr>
            <a:spLocks noGrp="1"/>
          </p:cNvSpPr>
          <p:nvPr>
            <p:ph type="body" sz="quarter" idx="16"/>
          </p:nvPr>
        </p:nvSpPr>
        <p:spPr>
          <a:xfrm>
            <a:off x="323850" y="124835"/>
            <a:ext cx="5886450" cy="582221"/>
          </a:xfrm>
        </p:spPr>
        <p:txBody>
          <a:bodyPr>
            <a:noAutofit/>
          </a:bodyPr>
          <a:lstStyle/>
          <a:p>
            <a:pPr algn="ctr"/>
            <a:r>
              <a:rPr lang="en-IE" sz="2400" b="0" dirty="0"/>
              <a:t>Iceland – </a:t>
            </a:r>
            <a:r>
              <a:rPr lang="en-GB" sz="2400" b="0" dirty="0"/>
              <a:t>Discovery Your Inner Viking</a:t>
            </a:r>
          </a:p>
          <a:p>
            <a:pPr algn="ctr"/>
            <a:endParaRPr lang="en-IE" sz="2400" b="0" dirty="0"/>
          </a:p>
        </p:txBody>
      </p:sp>
      <p:pic>
        <p:nvPicPr>
          <p:cNvPr id="9" name="Graphic 8" descr="Document with solid fill">
            <a:hlinkClick r:id="rId2"/>
            <a:extLst>
              <a:ext uri="{FF2B5EF4-FFF2-40B4-BE49-F238E27FC236}">
                <a16:creationId xmlns:a16="http://schemas.microsoft.com/office/drawing/2014/main" id="{BAC5C8E4-299D-D8ED-3EFB-BBE2336447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0300" y="5937501"/>
            <a:ext cx="1028700" cy="1009650"/>
          </a:xfrm>
          <a:prstGeom prst="rect">
            <a:avLst/>
          </a:prstGeom>
        </p:spPr>
      </p:pic>
      <p:sp>
        <p:nvSpPr>
          <p:cNvPr id="10" name="TextBox 9">
            <a:extLst>
              <a:ext uri="{FF2B5EF4-FFF2-40B4-BE49-F238E27FC236}">
                <a16:creationId xmlns:a16="http://schemas.microsoft.com/office/drawing/2014/main" id="{BB20A8CC-5B92-6D39-11F7-2B5A4EC1F27F}"/>
              </a:ext>
            </a:extLst>
          </p:cNvPr>
          <p:cNvSpPr txBox="1"/>
          <p:nvPr/>
        </p:nvSpPr>
        <p:spPr>
          <a:xfrm>
            <a:off x="7030010" y="6488668"/>
            <a:ext cx="5161990" cy="369332"/>
          </a:xfrm>
          <a:prstGeom prst="rect">
            <a:avLst/>
          </a:prstGeom>
          <a:solidFill>
            <a:schemeClr val="accent2"/>
          </a:solidFill>
        </p:spPr>
        <p:txBody>
          <a:bodyPr wrap="square" rtlCol="0">
            <a:spAutoFit/>
          </a:bodyPr>
          <a:lstStyle/>
          <a:p>
            <a:r>
              <a:rPr lang="en-IE" dirty="0">
                <a:solidFill>
                  <a:schemeClr val="bg1"/>
                </a:solidFill>
                <a:hlinkClick r:id="rId5">
                  <a:extLst>
                    <a:ext uri="{A12FA001-AC4F-418D-AE19-62706E023703}">
                      <ahyp:hlinkClr xmlns:ahyp="http://schemas.microsoft.com/office/drawing/2018/hyperlinkcolor" val="tx"/>
                    </a:ext>
                  </a:extLst>
                </a:hlinkClick>
              </a:rPr>
              <a:t>Article</a:t>
            </a:r>
            <a:r>
              <a:rPr lang="en-IE" dirty="0">
                <a:solidFill>
                  <a:schemeClr val="bg1"/>
                </a:solidFill>
              </a:rPr>
              <a:t> </a:t>
            </a:r>
          </a:p>
        </p:txBody>
      </p:sp>
      <p:sp>
        <p:nvSpPr>
          <p:cNvPr id="11" name="TextBox 10">
            <a:hlinkClick r:id="rId6"/>
            <a:extLst>
              <a:ext uri="{FF2B5EF4-FFF2-40B4-BE49-F238E27FC236}">
                <a16:creationId xmlns:a16="http://schemas.microsoft.com/office/drawing/2014/main" id="{C1E5810C-EDA0-48A1-FBFD-E8971C8ECB15}"/>
              </a:ext>
            </a:extLst>
          </p:cNvPr>
          <p:cNvSpPr txBox="1"/>
          <p:nvPr/>
        </p:nvSpPr>
        <p:spPr>
          <a:xfrm>
            <a:off x="6392300" y="0"/>
            <a:ext cx="5799700" cy="1446550"/>
          </a:xfrm>
          <a:prstGeom prst="rect">
            <a:avLst/>
          </a:prstGeom>
          <a:solidFill>
            <a:srgbClr val="7A547C"/>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 </a:t>
            </a:r>
          </a:p>
          <a:p>
            <a:pPr algn="ctr"/>
            <a:r>
              <a:rPr lang="en-GB" sz="2400" i="0" dirty="0">
                <a:solidFill>
                  <a:schemeClr val="bg1"/>
                </a:solidFill>
                <a:effectLst/>
              </a:rPr>
              <a:t>Low Budget 4 Month Campaign Crafted Around Unique Culture Heritage Experiences </a:t>
            </a:r>
          </a:p>
        </p:txBody>
      </p:sp>
      <p:sp>
        <p:nvSpPr>
          <p:cNvPr id="4" name="TextBox 3">
            <a:extLst>
              <a:ext uri="{FF2B5EF4-FFF2-40B4-BE49-F238E27FC236}">
                <a16:creationId xmlns:a16="http://schemas.microsoft.com/office/drawing/2014/main" id="{69C065BA-27E7-B9AC-0904-F5F5847CD762}"/>
              </a:ext>
            </a:extLst>
          </p:cNvPr>
          <p:cNvSpPr txBox="1"/>
          <p:nvPr/>
        </p:nvSpPr>
        <p:spPr>
          <a:xfrm>
            <a:off x="7642644" y="5294904"/>
            <a:ext cx="3801035" cy="400110"/>
          </a:xfrm>
          <a:prstGeom prst="rect">
            <a:avLst/>
          </a:prstGeom>
          <a:solidFill>
            <a:schemeClr val="bg1"/>
          </a:solidFill>
        </p:spPr>
        <p:txBody>
          <a:bodyPr wrap="square" rtlCol="0">
            <a:spAutoFit/>
          </a:bodyPr>
          <a:lstStyle/>
          <a:p>
            <a:pPr algn="l"/>
            <a:r>
              <a:rPr lang="en-GB" sz="2000" i="0" dirty="0">
                <a:solidFill>
                  <a:srgbClr val="086D6E"/>
                </a:solidFill>
                <a:effectLst/>
                <a:hlinkClick r:id="rId7">
                  <a:extLst>
                    <a:ext uri="{A12FA001-AC4F-418D-AE19-62706E023703}">
                      <ahyp:hlinkClr xmlns:ahyp="http://schemas.microsoft.com/office/drawing/2018/hyperlinkcolor" val="tx"/>
                    </a:ext>
                  </a:extLst>
                </a:hlinkClick>
              </a:rPr>
              <a:t>https://youtu.be/aGQUa7oW_xE</a:t>
            </a:r>
            <a:r>
              <a:rPr lang="en-GB" sz="2000" i="0" dirty="0">
                <a:solidFill>
                  <a:srgbClr val="086D6E"/>
                </a:solidFill>
                <a:effectLst/>
              </a:rPr>
              <a:t> </a:t>
            </a:r>
            <a:endParaRPr lang="en-IE" sz="2000" dirty="0">
              <a:solidFill>
                <a:srgbClr val="086D6E"/>
              </a:solidFill>
            </a:endParaRPr>
          </a:p>
        </p:txBody>
      </p:sp>
      <p:pic>
        <p:nvPicPr>
          <p:cNvPr id="5" name="Picture 4">
            <a:hlinkClick r:id="rId7"/>
            <a:extLst>
              <a:ext uri="{FF2B5EF4-FFF2-40B4-BE49-F238E27FC236}">
                <a16:creationId xmlns:a16="http://schemas.microsoft.com/office/drawing/2014/main" id="{59CC50CE-67D4-5141-3DAE-0FE9F40991B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92300" y="1928116"/>
            <a:ext cx="5772948" cy="3124302"/>
          </a:xfrm>
          <a:prstGeom prst="rect">
            <a:avLst/>
          </a:prstGeom>
        </p:spPr>
      </p:pic>
    </p:spTree>
    <p:extLst>
      <p:ext uri="{BB962C8B-B14F-4D97-AF65-F5344CB8AC3E}">
        <p14:creationId xmlns:p14="http://schemas.microsoft.com/office/powerpoint/2010/main" val="16951442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C6E8513-D0C0-7C4B-A46E-AAC57A11F3E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480" b="4480"/>
          <a:stretch>
            <a:fillRect/>
          </a:stretch>
        </p:blipFill>
        <p:spPr/>
      </p:pic>
      <p:sp>
        <p:nvSpPr>
          <p:cNvPr id="7" name="Text Placeholder 6">
            <a:extLst>
              <a:ext uri="{FF2B5EF4-FFF2-40B4-BE49-F238E27FC236}">
                <a16:creationId xmlns:a16="http://schemas.microsoft.com/office/drawing/2014/main" id="{EF01EE27-6506-CD0D-62E0-7B9BAA2A5380}"/>
              </a:ext>
            </a:extLst>
          </p:cNvPr>
          <p:cNvSpPr>
            <a:spLocks noGrp="1"/>
          </p:cNvSpPr>
          <p:nvPr>
            <p:ph type="body" sz="quarter" idx="18"/>
          </p:nvPr>
        </p:nvSpPr>
        <p:spPr>
          <a:xfrm>
            <a:off x="1219201" y="776397"/>
            <a:ext cx="5701552" cy="5185132"/>
          </a:xfrm>
        </p:spPr>
        <p:txBody>
          <a:bodyPr>
            <a:noAutofit/>
          </a:bodyPr>
          <a:lstStyle/>
          <a:p>
            <a:pPr marL="342900" indent="-342900" algn="l">
              <a:buFont typeface="Wingdings" panose="05000000000000000000" pitchFamily="2" charset="2"/>
              <a:buChar char="v"/>
            </a:pPr>
            <a:r>
              <a:rPr lang="en-GB" sz="2000" b="1" dirty="0"/>
              <a:t>Upgrading to include digital platforms and tools </a:t>
            </a:r>
            <a:r>
              <a:rPr lang="en-GB" sz="2000" dirty="0"/>
              <a:t>e.g., having digital self-exploration tours on iPads or using personal devices to get visitors to explore the destination, village, attraction or city. Make sure it tells the story in multiple languages. Make sure they get to know tips about the area and secrets and see the less well-known areas which are full of stories. </a:t>
            </a:r>
          </a:p>
          <a:p>
            <a:pPr marL="342900" indent="-342900" algn="l">
              <a:buFont typeface="Wingdings" panose="05000000000000000000" pitchFamily="2" charset="2"/>
              <a:buChar char="v"/>
            </a:pPr>
            <a:endParaRPr lang="en-GB" sz="2000" dirty="0"/>
          </a:p>
          <a:p>
            <a:pPr marL="342900" indent="-342900" algn="l">
              <a:buFont typeface="Wingdings" panose="05000000000000000000" pitchFamily="2" charset="2"/>
              <a:buChar char="v"/>
            </a:pPr>
            <a:r>
              <a:rPr lang="en-GB" sz="2000" b="1" dirty="0"/>
              <a:t>Online Commercial Communications. Social media </a:t>
            </a:r>
            <a:r>
              <a:rPr lang="en-GB" sz="2000" dirty="0"/>
              <a:t>and </a:t>
            </a:r>
            <a:r>
              <a:rPr lang="en-GB" sz="2000" b="1" dirty="0"/>
              <a:t>new media </a:t>
            </a:r>
            <a:r>
              <a:rPr lang="en-GB" sz="2000" dirty="0"/>
              <a:t>are major sources of information for travel decisions. Chinese tourists take advantage of digital media from trip planning (virtual tours and videos) to booking (digital payment platforms) and to enjoying the journey itself (sharing on social media platforms). Therefore, online commercial communications are vital for survival. </a:t>
            </a:r>
          </a:p>
          <a:p>
            <a:pPr indent="0" algn="l"/>
            <a:endParaRPr lang="en-GB" sz="2000" dirty="0"/>
          </a:p>
        </p:txBody>
      </p:sp>
      <p:sp>
        <p:nvSpPr>
          <p:cNvPr id="6" name="Text Placeholder 5">
            <a:extLst>
              <a:ext uri="{FF2B5EF4-FFF2-40B4-BE49-F238E27FC236}">
                <a16:creationId xmlns:a16="http://schemas.microsoft.com/office/drawing/2014/main" id="{AFFA5FDE-6D94-9DFB-46CC-E6F5AFF97B29}"/>
              </a:ext>
            </a:extLst>
          </p:cNvPr>
          <p:cNvSpPr>
            <a:spLocks noGrp="1"/>
          </p:cNvSpPr>
          <p:nvPr>
            <p:ph type="body" sz="quarter" idx="16"/>
          </p:nvPr>
        </p:nvSpPr>
        <p:spPr>
          <a:xfrm>
            <a:off x="1219201" y="228600"/>
            <a:ext cx="5701552" cy="582221"/>
          </a:xfrm>
        </p:spPr>
        <p:txBody>
          <a:bodyPr>
            <a:normAutofit fontScale="70000" lnSpcReduction="20000"/>
          </a:bodyPr>
          <a:lstStyle/>
          <a:p>
            <a:pPr algn="ctr"/>
            <a:r>
              <a:rPr lang="en-IE" b="1" dirty="0"/>
              <a:t>Low Cost Recovery Marketing Activities</a:t>
            </a:r>
          </a:p>
        </p:txBody>
      </p:sp>
    </p:spTree>
    <p:extLst>
      <p:ext uri="{BB962C8B-B14F-4D97-AF65-F5344CB8AC3E}">
        <p14:creationId xmlns:p14="http://schemas.microsoft.com/office/powerpoint/2010/main" val="11970149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6" y="414224"/>
            <a:ext cx="6568514" cy="582221"/>
          </a:xfrm>
        </p:spPr>
        <p:txBody>
          <a:bodyPr>
            <a:noAutofit/>
          </a:bodyPr>
          <a:lstStyle/>
          <a:p>
            <a:pPr algn="l" fontAlgn="base"/>
            <a:r>
              <a:rPr lang="en-GB" i="0" dirty="0">
                <a:effectLst/>
              </a:rPr>
              <a:t>It’s Time to Stop – Engaging with Local Culture and Values</a:t>
            </a:r>
          </a:p>
          <a:p>
            <a:pPr algn="l" fontAlgn="base"/>
            <a:r>
              <a:rPr lang="en-GB" dirty="0"/>
              <a:t>Visit Portugal</a:t>
            </a:r>
            <a:endParaRPr lang="en-GB" i="0" dirty="0">
              <a:effectLst/>
            </a:endParaRP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89461" y="2586162"/>
            <a:ext cx="6568514" cy="4109913"/>
          </a:xfrm>
          <a:solidFill>
            <a:schemeClr val="bg1"/>
          </a:solidFill>
        </p:spPr>
        <p:txBody>
          <a:bodyPr>
            <a:noAutofit/>
          </a:bodyPr>
          <a:lstStyle/>
          <a:p>
            <a:pPr algn="l" fontAlgn="base"/>
            <a:r>
              <a:rPr lang="en-GB" sz="1800" b="1" i="0" dirty="0">
                <a:solidFill>
                  <a:srgbClr val="4D4D4D"/>
                </a:solidFill>
                <a:effectLst/>
              </a:rPr>
              <a:t>Instagram:</a:t>
            </a:r>
            <a:r>
              <a:rPr lang="en-GB" sz="1800" b="0" i="0" dirty="0">
                <a:solidFill>
                  <a:srgbClr val="4D4D4D"/>
                </a:solidFill>
                <a:effectLst/>
              </a:rPr>
              <a:t> </a:t>
            </a:r>
            <a:r>
              <a:rPr lang="en-GB" sz="1800" b="0" i="0" u="sng" dirty="0">
                <a:solidFill>
                  <a:srgbClr val="4D4D4D"/>
                </a:solidFill>
                <a:effectLst/>
                <a:hlinkClick r:id="rId2">
                  <a:extLst>
                    <a:ext uri="{A12FA001-AC4F-418D-AE19-62706E023703}">
                      <ahyp:hlinkClr xmlns:ahyp="http://schemas.microsoft.com/office/drawing/2018/hyperlinkcolor" val="tx"/>
                    </a:ext>
                  </a:extLst>
                </a:hlinkClick>
              </a:rPr>
              <a:t>https://www.instagram.com/visitportugal/</a:t>
            </a:r>
            <a:endParaRPr lang="en-GB" sz="1800" b="0" i="0" dirty="0">
              <a:solidFill>
                <a:srgbClr val="4D4D4D"/>
              </a:solidFill>
              <a:effectLst/>
            </a:endParaRPr>
          </a:p>
          <a:p>
            <a:pPr algn="l" fontAlgn="base"/>
            <a:r>
              <a:rPr lang="en-GB" sz="1800" b="1" i="0" dirty="0">
                <a:solidFill>
                  <a:srgbClr val="4D4D4D"/>
                </a:solidFill>
                <a:effectLst/>
              </a:rPr>
              <a:t>Tag: </a:t>
            </a:r>
            <a:r>
              <a:rPr lang="en-GB" sz="1800" b="0" i="0" dirty="0">
                <a:solidFill>
                  <a:srgbClr val="4D4D4D"/>
                </a:solidFill>
                <a:effectLst/>
              </a:rPr>
              <a:t>#CantSkipHope</a:t>
            </a:r>
          </a:p>
          <a:p>
            <a:pPr algn="l" fontAlgn="base"/>
            <a:r>
              <a:rPr lang="en-GB" sz="1800" b="0" i="0" dirty="0">
                <a:solidFill>
                  <a:srgbClr val="4D4D4D"/>
                </a:solidFill>
                <a:effectLst/>
              </a:rPr>
              <a:t>Visit Portugal demonstrated support while still engaging with the local culture and values. To do that, the DMO changed its usual marketing message from #CantSkipPortugal to #CantSkipHope. This was further strengthened by a </a:t>
            </a:r>
            <a:r>
              <a:rPr lang="en-GB" sz="1800" b="0" i="0" u="sng" dirty="0">
                <a:solidFill>
                  <a:srgbClr val="4D4D4D"/>
                </a:solidFill>
                <a:effectLst/>
                <a:hlinkClick r:id="rId3">
                  <a:extLst>
                    <a:ext uri="{A12FA001-AC4F-418D-AE19-62706E023703}">
                      <ahyp:hlinkClr xmlns:ahyp="http://schemas.microsoft.com/office/drawing/2018/hyperlinkcolor" val="tx"/>
                    </a:ext>
                  </a:extLst>
                </a:hlinkClick>
              </a:rPr>
              <a:t>video</a:t>
            </a:r>
            <a:r>
              <a:rPr lang="en-GB" sz="1800" b="0" i="0" dirty="0">
                <a:solidFill>
                  <a:srgbClr val="4D4D4D"/>
                </a:solidFill>
                <a:effectLst/>
              </a:rPr>
              <a:t> they released along with the campaign saying: </a:t>
            </a:r>
            <a:r>
              <a:rPr lang="en-GB" sz="1800" b="0" i="1" dirty="0">
                <a:solidFill>
                  <a:srgbClr val="4D4D4D"/>
                </a:solidFill>
                <a:effectLst/>
              </a:rPr>
              <a:t>It’s time to stop. It’s time to take a break, for the good of the world. In the meantime, we can dream for the great days to come. We’re in this together.</a:t>
            </a:r>
            <a:endParaRPr lang="en-GB" sz="1800" b="0" i="0" dirty="0">
              <a:solidFill>
                <a:srgbClr val="4D4D4D"/>
              </a:solidFill>
              <a:effectLst/>
            </a:endParaRPr>
          </a:p>
          <a:p>
            <a:pPr algn="l" fontAlgn="base"/>
            <a:r>
              <a:rPr lang="en-GB" sz="1800" b="0" i="0" dirty="0">
                <a:solidFill>
                  <a:srgbClr val="4D4D4D"/>
                </a:solidFill>
                <a:effectLst/>
              </a:rPr>
              <a:t>While calling all people to continue dreaming for the amazing days to come, they implied that now is a time to stop and take a break. The video attracted over 590K viewers in less than 3 months and continues to gain traction. Through a mixture of rural landscapes and cheering crowds, it clearly narrates the idea of appreciating privacy while dreaming for togetherness. </a:t>
            </a:r>
          </a:p>
          <a:p>
            <a:pPr algn="l" fontAlgn="base"/>
            <a:endParaRPr lang="en-GB" sz="1800" b="0" i="0" dirty="0">
              <a:solidFill>
                <a:srgbClr val="4D4D4D"/>
              </a:solidFill>
              <a:effectLst/>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6657975" y="5793342"/>
            <a:ext cx="5444563" cy="954107"/>
          </a:xfrm>
          <a:prstGeom prst="rect">
            <a:avLst/>
          </a:prstGeom>
          <a:noFill/>
        </p:spPr>
        <p:txBody>
          <a:bodyPr wrap="square" rtlCol="0">
            <a:spAutoFit/>
          </a:bodyPr>
          <a:lstStyle/>
          <a:p>
            <a:pPr algn="ctr"/>
            <a:r>
              <a:rPr lang="en-IE" sz="1400" dirty="0">
                <a:solidFill>
                  <a:srgbClr val="086D6E"/>
                </a:solidFill>
                <a:hlinkClick r:id="rId4"/>
              </a:rPr>
              <a:t>https://www.google.com/</a:t>
            </a:r>
            <a:r>
              <a:rPr lang="en-IE" sz="1400" dirty="0" err="1">
                <a:solidFill>
                  <a:srgbClr val="086D6E"/>
                </a:solidFill>
                <a:hlinkClick r:id="rId4"/>
              </a:rPr>
              <a:t>search?q</a:t>
            </a:r>
            <a:r>
              <a:rPr lang="en-IE" sz="1400" dirty="0">
                <a:solidFill>
                  <a:srgbClr val="086D6E"/>
                </a:solidFill>
                <a:hlinkClick r:id="rId4"/>
              </a:rPr>
              <a:t>=</a:t>
            </a:r>
            <a:r>
              <a:rPr lang="en-IE" sz="1400" dirty="0" err="1">
                <a:solidFill>
                  <a:srgbClr val="086D6E"/>
                </a:solidFill>
                <a:hlinkClick r:id="rId4"/>
              </a:rPr>
              <a:t>portugal+its+time+to+stop+video&amp;rlz</a:t>
            </a:r>
            <a:r>
              <a:rPr lang="en-IE" sz="1400" dirty="0">
                <a:solidFill>
                  <a:srgbClr val="086D6E"/>
                </a:solidFill>
                <a:hlinkClick r:id="rId4"/>
              </a:rPr>
              <a:t>=1C1CHBF_enIE952IE952&amp;oq=</a:t>
            </a:r>
            <a:r>
              <a:rPr lang="en-IE" sz="1400" dirty="0" err="1">
                <a:solidFill>
                  <a:srgbClr val="086D6E"/>
                </a:solidFill>
                <a:hlinkClick r:id="rId4"/>
              </a:rPr>
              <a:t>portugal+its+time+to+stop+video&amp;aqs</a:t>
            </a:r>
            <a:r>
              <a:rPr lang="en-IE" sz="1400" dirty="0">
                <a:solidFill>
                  <a:srgbClr val="086D6E"/>
                </a:solidFill>
                <a:hlinkClick r:id="rId4"/>
              </a:rPr>
              <a:t>=chrome..69i57j33i10i160l2.4936j0j7&amp;sourceid=</a:t>
            </a:r>
            <a:r>
              <a:rPr lang="en-IE" sz="1400" dirty="0" err="1">
                <a:solidFill>
                  <a:srgbClr val="086D6E"/>
                </a:solidFill>
                <a:hlinkClick r:id="rId4"/>
              </a:rPr>
              <a:t>chrome&amp;ie</a:t>
            </a:r>
            <a:r>
              <a:rPr lang="en-IE" sz="1400" dirty="0">
                <a:solidFill>
                  <a:srgbClr val="086D6E"/>
                </a:solidFill>
                <a:hlinkClick r:id="rId4"/>
              </a:rPr>
              <a:t>=UTF-8#fpstate=</a:t>
            </a:r>
            <a:r>
              <a:rPr lang="en-IE" sz="1400" dirty="0" err="1">
                <a:solidFill>
                  <a:srgbClr val="086D6E"/>
                </a:solidFill>
                <a:hlinkClick r:id="rId4"/>
              </a:rPr>
              <a:t>ive&amp;vld</a:t>
            </a:r>
            <a:r>
              <a:rPr lang="en-IE" sz="1400" dirty="0">
                <a:solidFill>
                  <a:srgbClr val="086D6E"/>
                </a:solidFill>
                <a:hlinkClick r:id="rId4"/>
              </a:rPr>
              <a:t>=cid:ee806062,vid:70tcUNgd8IM</a:t>
            </a:r>
            <a:r>
              <a:rPr lang="en-IE" sz="1400" dirty="0">
                <a:solidFill>
                  <a:srgbClr val="086D6E"/>
                </a:solidFill>
              </a:rPr>
              <a:t> </a:t>
            </a:r>
          </a:p>
        </p:txBody>
      </p:sp>
      <p:pic>
        <p:nvPicPr>
          <p:cNvPr id="3" name="Picture 2">
            <a:hlinkClick r:id="rId4"/>
            <a:extLst>
              <a:ext uri="{FF2B5EF4-FFF2-40B4-BE49-F238E27FC236}">
                <a16:creationId xmlns:a16="http://schemas.microsoft.com/office/drawing/2014/main" id="{A62D4CAB-7EBF-5695-AAF1-569C19AE73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26151" y="1638299"/>
            <a:ext cx="5165849" cy="3354275"/>
          </a:xfrm>
          <a:prstGeom prst="rect">
            <a:avLst/>
          </a:prstGeom>
        </p:spPr>
      </p:pic>
    </p:spTree>
    <p:extLst>
      <p:ext uri="{BB962C8B-B14F-4D97-AF65-F5344CB8AC3E}">
        <p14:creationId xmlns:p14="http://schemas.microsoft.com/office/powerpoint/2010/main" val="793934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F01EE27-6506-CD0D-62E0-7B9BAA2A5380}"/>
              </a:ext>
            </a:extLst>
          </p:cNvPr>
          <p:cNvSpPr>
            <a:spLocks noGrp="1"/>
          </p:cNvSpPr>
          <p:nvPr>
            <p:ph type="body" sz="quarter" idx="18"/>
          </p:nvPr>
        </p:nvSpPr>
        <p:spPr>
          <a:xfrm>
            <a:off x="1286436" y="776397"/>
            <a:ext cx="5567081" cy="5185132"/>
          </a:xfrm>
        </p:spPr>
        <p:txBody>
          <a:bodyPr>
            <a:noAutofit/>
          </a:bodyPr>
          <a:lstStyle/>
          <a:p>
            <a:pPr marL="457200" indent="-457200" algn="l">
              <a:buFont typeface="Wingdings" panose="05000000000000000000" pitchFamily="2" charset="2"/>
              <a:buChar char="v"/>
            </a:pPr>
            <a:r>
              <a:rPr lang="en-GB" sz="2000" dirty="0"/>
              <a:t>Also the pandemic accelerated the acceptance and adoption of </a:t>
            </a:r>
            <a:r>
              <a:rPr lang="en-GB" sz="2000" b="1" dirty="0"/>
              <a:t>online transactions. </a:t>
            </a:r>
            <a:r>
              <a:rPr lang="en-GB" sz="2000" dirty="0"/>
              <a:t>Anyone who resisted incorporating online transactions felt the pinch. </a:t>
            </a:r>
          </a:p>
          <a:p>
            <a:pPr marL="457200" indent="-457200" algn="l">
              <a:buFont typeface="Wingdings" panose="05000000000000000000" pitchFamily="2" charset="2"/>
              <a:buChar char="v"/>
            </a:pPr>
            <a:endParaRPr lang="en-GB" sz="2000" dirty="0"/>
          </a:p>
          <a:p>
            <a:pPr marL="457200" indent="-457200" algn="l">
              <a:buFont typeface="Wingdings" panose="05000000000000000000" pitchFamily="2" charset="2"/>
              <a:buChar char="v"/>
            </a:pPr>
            <a:r>
              <a:rPr lang="en-GB" sz="2000" b="1" dirty="0"/>
              <a:t>Co-operative promotion and online selling </a:t>
            </a:r>
            <a:r>
              <a:rPr lang="en-GB" sz="2000" dirty="0"/>
              <a:t>e.g., [Destination Name] Book of Vouchers, Offers and Packages in the hope of attracting tourists to try your food, see your attractions or stay at your hotel</a:t>
            </a:r>
          </a:p>
          <a:p>
            <a:pPr indent="0" algn="l"/>
            <a:endParaRPr lang="en-GB" sz="2000" dirty="0"/>
          </a:p>
        </p:txBody>
      </p:sp>
      <p:sp>
        <p:nvSpPr>
          <p:cNvPr id="6" name="Text Placeholder 5">
            <a:extLst>
              <a:ext uri="{FF2B5EF4-FFF2-40B4-BE49-F238E27FC236}">
                <a16:creationId xmlns:a16="http://schemas.microsoft.com/office/drawing/2014/main" id="{AFFA5FDE-6D94-9DFB-46CC-E6F5AFF97B29}"/>
              </a:ext>
            </a:extLst>
          </p:cNvPr>
          <p:cNvSpPr>
            <a:spLocks noGrp="1"/>
          </p:cNvSpPr>
          <p:nvPr>
            <p:ph type="body" sz="quarter" idx="16"/>
          </p:nvPr>
        </p:nvSpPr>
        <p:spPr>
          <a:xfrm>
            <a:off x="1219201" y="228600"/>
            <a:ext cx="5701552" cy="582221"/>
          </a:xfrm>
        </p:spPr>
        <p:txBody>
          <a:bodyPr>
            <a:normAutofit fontScale="70000" lnSpcReduction="20000"/>
          </a:bodyPr>
          <a:lstStyle/>
          <a:p>
            <a:pPr algn="ctr"/>
            <a:r>
              <a:rPr lang="en-IE" b="1" dirty="0"/>
              <a:t>Low Cost Recovery Marketing Activities</a:t>
            </a:r>
          </a:p>
        </p:txBody>
      </p:sp>
      <p:pic>
        <p:nvPicPr>
          <p:cNvPr id="10" name="Picture Placeholder 9">
            <a:extLst>
              <a:ext uri="{FF2B5EF4-FFF2-40B4-BE49-F238E27FC236}">
                <a16:creationId xmlns:a16="http://schemas.microsoft.com/office/drawing/2014/main" id="{6ED70E4B-DC25-D637-CC25-55D62A5481A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480" b="4480"/>
          <a:stretch>
            <a:fillRect/>
          </a:stretch>
        </p:blipFill>
        <p:spPr/>
      </p:pic>
    </p:spTree>
    <p:extLst>
      <p:ext uri="{BB962C8B-B14F-4D97-AF65-F5344CB8AC3E}">
        <p14:creationId xmlns:p14="http://schemas.microsoft.com/office/powerpoint/2010/main" val="685739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FFFB752-B1ED-F94E-9AC2-A4880CA023E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43574" t="644" r="7538" b="-644"/>
          <a:stretch/>
        </p:blipFill>
        <p:spPr>
          <a:xfrm>
            <a:off x="7298140" y="228600"/>
            <a:ext cx="4659043" cy="6362700"/>
          </a:xfrm>
        </p:spPr>
      </p:pic>
      <p:sp>
        <p:nvSpPr>
          <p:cNvPr id="7" name="Text Placeholder 6">
            <a:extLst>
              <a:ext uri="{FF2B5EF4-FFF2-40B4-BE49-F238E27FC236}">
                <a16:creationId xmlns:a16="http://schemas.microsoft.com/office/drawing/2014/main" id="{EF01EE27-6506-CD0D-62E0-7B9BAA2A5380}"/>
              </a:ext>
            </a:extLst>
          </p:cNvPr>
          <p:cNvSpPr>
            <a:spLocks noGrp="1"/>
          </p:cNvSpPr>
          <p:nvPr>
            <p:ph type="body" sz="quarter" idx="18"/>
          </p:nvPr>
        </p:nvSpPr>
        <p:spPr>
          <a:xfrm>
            <a:off x="1286436" y="776397"/>
            <a:ext cx="5567081" cy="5185132"/>
          </a:xfrm>
        </p:spPr>
        <p:txBody>
          <a:bodyPr>
            <a:noAutofit/>
          </a:bodyPr>
          <a:lstStyle/>
          <a:p>
            <a:pPr marL="457200" indent="-457200" algn="l">
              <a:buFont typeface="Wingdings" panose="05000000000000000000" pitchFamily="2" charset="2"/>
              <a:buChar char="v"/>
            </a:pPr>
            <a:r>
              <a:rPr lang="en-GB" sz="2000" b="1" dirty="0"/>
              <a:t>Tourism businesses and regions need to deliver solely online to promote and sell </a:t>
            </a:r>
            <a:r>
              <a:rPr lang="en-GB" sz="2000" dirty="0"/>
              <a:t>the destination and their respective properties and attractions online e.g., via YouTube, Instagram, Tik Tok, etc. </a:t>
            </a:r>
          </a:p>
          <a:p>
            <a:pPr marL="457200" indent="-457200" algn="l">
              <a:buFont typeface="Wingdings" panose="05000000000000000000" pitchFamily="2" charset="2"/>
              <a:buChar char="v"/>
            </a:pPr>
            <a:endParaRPr lang="en-GB" sz="2000" dirty="0"/>
          </a:p>
          <a:p>
            <a:pPr marL="457200" indent="-457200" algn="l">
              <a:buFont typeface="Wingdings" panose="05000000000000000000" pitchFamily="2" charset="2"/>
              <a:buChar char="v"/>
            </a:pPr>
            <a:r>
              <a:rPr lang="en-GB" sz="2000" dirty="0"/>
              <a:t>They also need to </a:t>
            </a:r>
            <a:r>
              <a:rPr lang="en-GB" sz="2000" b="1" dirty="0"/>
              <a:t>augment their online touchpoints and experiences.</a:t>
            </a:r>
            <a:r>
              <a:rPr lang="en-GB" sz="2000" dirty="0"/>
              <a:t> For example, virtual reality 360 and high-definition videos are used to provide viewers with audio and video experiences at home. </a:t>
            </a:r>
          </a:p>
          <a:p>
            <a:pPr marL="457200" indent="-457200" algn="l">
              <a:buFont typeface="Wingdings" panose="05000000000000000000" pitchFamily="2" charset="2"/>
              <a:buChar char="v"/>
            </a:pPr>
            <a:endParaRPr lang="en-GB" sz="2000" dirty="0"/>
          </a:p>
          <a:p>
            <a:pPr marL="457200" indent="-457200" algn="l">
              <a:buFont typeface="Wingdings" panose="05000000000000000000" pitchFamily="2" charset="2"/>
              <a:buChar char="v"/>
            </a:pPr>
            <a:r>
              <a:rPr lang="en-GB" sz="2000" b="1" dirty="0"/>
              <a:t>Livestreamed marketing </a:t>
            </a:r>
            <a:r>
              <a:rPr lang="en-GB" sz="2000" dirty="0"/>
              <a:t>allows regions to share real-time content directly to viewers, increasing viewers’ engagement. Social media influencers, also known as key opinion leaders (KOLs), should be involved. More and more people are going to social media influencers for recommendations and referrals. </a:t>
            </a:r>
          </a:p>
          <a:p>
            <a:pPr marL="342900" indent="-342900" algn="l">
              <a:buFont typeface="Wingdings" panose="05000000000000000000" pitchFamily="2" charset="2"/>
              <a:buChar char="v"/>
            </a:pPr>
            <a:endParaRPr lang="en-GB" sz="2000" dirty="0"/>
          </a:p>
          <a:p>
            <a:pPr indent="0" algn="l"/>
            <a:endParaRPr lang="en-GB" sz="2000" dirty="0"/>
          </a:p>
        </p:txBody>
      </p:sp>
      <p:sp>
        <p:nvSpPr>
          <p:cNvPr id="6" name="Text Placeholder 5">
            <a:extLst>
              <a:ext uri="{FF2B5EF4-FFF2-40B4-BE49-F238E27FC236}">
                <a16:creationId xmlns:a16="http://schemas.microsoft.com/office/drawing/2014/main" id="{AFFA5FDE-6D94-9DFB-46CC-E6F5AFF97B29}"/>
              </a:ext>
            </a:extLst>
          </p:cNvPr>
          <p:cNvSpPr>
            <a:spLocks noGrp="1"/>
          </p:cNvSpPr>
          <p:nvPr>
            <p:ph type="body" sz="quarter" idx="16"/>
          </p:nvPr>
        </p:nvSpPr>
        <p:spPr>
          <a:xfrm>
            <a:off x="1219201" y="228600"/>
            <a:ext cx="5701552" cy="582221"/>
          </a:xfrm>
        </p:spPr>
        <p:txBody>
          <a:bodyPr>
            <a:normAutofit fontScale="70000" lnSpcReduction="20000"/>
          </a:bodyPr>
          <a:lstStyle/>
          <a:p>
            <a:pPr algn="ctr"/>
            <a:r>
              <a:rPr lang="en-IE" b="1" dirty="0"/>
              <a:t>Low Cost Recovery Marketing Activities</a:t>
            </a:r>
          </a:p>
        </p:txBody>
      </p:sp>
    </p:spTree>
    <p:extLst>
      <p:ext uri="{BB962C8B-B14F-4D97-AF65-F5344CB8AC3E}">
        <p14:creationId xmlns:p14="http://schemas.microsoft.com/office/powerpoint/2010/main" val="30774876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60446" y="1973226"/>
            <a:ext cx="8901204" cy="3867704"/>
          </a:xfrm>
        </p:spPr>
        <p:txBody>
          <a:bodyPr>
            <a:normAutofit/>
          </a:bodyPr>
          <a:lstStyle/>
          <a:p>
            <a:pPr algn="l"/>
            <a:r>
              <a:rPr lang="en-GB" b="0" i="0" dirty="0">
                <a:effectLst/>
              </a:rPr>
              <a:t>Authenticity and individuality will be especially expressed in the creation of an offer in which the heritage and tradition of a particular region will be presented in open spaces and landscapes that have yet to be revealed to tourists. Personal distance is also a new normality in tourism and a consequence of the fear of infection, and the only cure for fear is a sense of security.</a:t>
            </a:r>
          </a:p>
          <a:p>
            <a:pPr algn="l"/>
            <a:endParaRPr lang="en-GB" b="0" i="0" dirty="0">
              <a:effectLst/>
            </a:endParaRPr>
          </a:p>
          <a:p>
            <a:endParaRPr lang="en-IE"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a:bodyPr>
          <a:lstStyle/>
          <a:p>
            <a:r>
              <a:rPr lang="en-GB" sz="3600" b="1" i="0" dirty="0">
                <a:effectLst/>
              </a:rPr>
              <a:t>Report: </a:t>
            </a:r>
            <a:r>
              <a:rPr lang="en-GB" sz="3000" b="0" i="0" dirty="0">
                <a:effectLst/>
              </a:rPr>
              <a:t>Personal Distance is a New Normal</a:t>
            </a:r>
          </a:p>
          <a:p>
            <a:endParaRPr lang="en-GB" sz="3600" b="1"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351586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outdoor, building, street&#10;&#10;Description automatically generated">
            <a:extLst>
              <a:ext uri="{FF2B5EF4-FFF2-40B4-BE49-F238E27FC236}">
                <a16:creationId xmlns:a16="http://schemas.microsoft.com/office/drawing/2014/main" id="{7AD10F94-BEC1-449F-43CC-47F65AC6A0DB}"/>
              </a:ext>
            </a:extLst>
          </p:cNvPr>
          <p:cNvPicPr>
            <a:picLocks noGrp="1" noChangeAspect="1"/>
          </p:cNvPicPr>
          <p:nvPr>
            <p:ph type="pic" sz="quarter" idx="10"/>
          </p:nvPr>
        </p:nvPicPr>
        <p:blipFill>
          <a:blip r:embed="rId2"/>
          <a:srcRect t="14105" b="14105"/>
          <a:stretch>
            <a:fillRect/>
          </a:stretch>
        </p:blipFill>
        <p:spPr/>
      </p:pic>
      <p:sp>
        <p:nvSpPr>
          <p:cNvPr id="7" name="Text Placeholder 6">
            <a:extLst>
              <a:ext uri="{FF2B5EF4-FFF2-40B4-BE49-F238E27FC236}">
                <a16:creationId xmlns:a16="http://schemas.microsoft.com/office/drawing/2014/main" id="{391D3ED4-43F5-A145-06EF-5C633F9F15F1}"/>
              </a:ext>
            </a:extLst>
          </p:cNvPr>
          <p:cNvSpPr>
            <a:spLocks noGrp="1"/>
          </p:cNvSpPr>
          <p:nvPr>
            <p:ph type="body" sz="quarter" idx="16"/>
          </p:nvPr>
        </p:nvSpPr>
        <p:spPr>
          <a:xfrm>
            <a:off x="6493228" y="1212719"/>
            <a:ext cx="5444772" cy="582221"/>
          </a:xfrm>
        </p:spPr>
        <p:txBody>
          <a:bodyPr/>
          <a:lstStyle/>
          <a:p>
            <a:r>
              <a:rPr lang="en-IE" sz="3200" b="0" dirty="0"/>
              <a:t>1.  Effective Crisis Response Marketing For Tourism Regions</a:t>
            </a:r>
          </a:p>
        </p:txBody>
      </p:sp>
      <p:sp>
        <p:nvSpPr>
          <p:cNvPr id="9" name="TextBox 8">
            <a:extLst>
              <a:ext uri="{FF2B5EF4-FFF2-40B4-BE49-F238E27FC236}">
                <a16:creationId xmlns:a16="http://schemas.microsoft.com/office/drawing/2014/main" id="{85DEAFE4-6F54-B443-A5A6-EEC769E8B58A}"/>
              </a:ext>
            </a:extLst>
          </p:cNvPr>
          <p:cNvSpPr txBox="1"/>
          <p:nvPr/>
        </p:nvSpPr>
        <p:spPr>
          <a:xfrm>
            <a:off x="6210299" y="3352800"/>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
        <p:nvSpPr>
          <p:cNvPr id="2" name="TextBox 1">
            <a:extLst>
              <a:ext uri="{FF2B5EF4-FFF2-40B4-BE49-F238E27FC236}">
                <a16:creationId xmlns:a16="http://schemas.microsoft.com/office/drawing/2014/main" id="{81DC03E1-F0B0-4E5E-24AB-2980D685DA56}"/>
              </a:ext>
            </a:extLst>
          </p:cNvPr>
          <p:cNvSpPr txBox="1"/>
          <p:nvPr/>
        </p:nvSpPr>
        <p:spPr>
          <a:xfrm>
            <a:off x="6493228" y="2259668"/>
            <a:ext cx="4688541" cy="1015663"/>
          </a:xfrm>
          <a:prstGeom prst="rect">
            <a:avLst/>
          </a:prstGeom>
          <a:noFill/>
        </p:spPr>
        <p:txBody>
          <a:bodyPr wrap="square" rtlCol="0">
            <a:spAutoFit/>
          </a:bodyPr>
          <a:lstStyle/>
          <a:p>
            <a:r>
              <a:rPr lang="en-IE" sz="2000" i="1" dirty="0">
                <a:solidFill>
                  <a:schemeClr val="bg1"/>
                </a:solidFill>
              </a:rPr>
              <a:t>Regions Must Adapt Crisis Response Marketing and Continue to Promote for Effective Restoration Post Crisis</a:t>
            </a:r>
          </a:p>
        </p:txBody>
      </p:sp>
      <p:sp>
        <p:nvSpPr>
          <p:cNvPr id="5" name="TextBox 4">
            <a:extLst>
              <a:ext uri="{FF2B5EF4-FFF2-40B4-BE49-F238E27FC236}">
                <a16:creationId xmlns:a16="http://schemas.microsoft.com/office/drawing/2014/main" id="{9B543354-6129-C4E2-519F-A72AF0901866}"/>
              </a:ext>
            </a:extLst>
          </p:cNvPr>
          <p:cNvSpPr txBox="1"/>
          <p:nvPr/>
        </p:nvSpPr>
        <p:spPr>
          <a:xfrm>
            <a:off x="6276974" y="3352800"/>
            <a:ext cx="5915026" cy="461665"/>
          </a:xfrm>
          <a:prstGeom prst="rect">
            <a:avLst/>
          </a:prstGeom>
          <a:solidFill>
            <a:srgbClr val="086D6E"/>
          </a:solidFill>
        </p:spPr>
        <p:txBody>
          <a:bodyPr wrap="square" rtlCol="0">
            <a:spAutoFit/>
          </a:bodyPr>
          <a:lstStyle/>
          <a:p>
            <a:pPr algn="ctr"/>
            <a:endParaRPr lang="en-IE" sz="2400" i="1" dirty="0">
              <a:solidFill>
                <a:schemeClr val="bg1"/>
              </a:solidFill>
            </a:endParaRPr>
          </a:p>
        </p:txBody>
      </p:sp>
    </p:spTree>
    <p:extLst>
      <p:ext uri="{BB962C8B-B14F-4D97-AF65-F5344CB8AC3E}">
        <p14:creationId xmlns:p14="http://schemas.microsoft.com/office/powerpoint/2010/main" val="23809309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5" y="333375"/>
            <a:ext cx="8968815" cy="1619250"/>
          </a:xfrm>
        </p:spPr>
        <p:txBody>
          <a:bodyPr>
            <a:normAutofit/>
          </a:bodyPr>
          <a:lstStyle/>
          <a:p>
            <a:r>
              <a:rPr lang="en-IE" dirty="0"/>
              <a:t>Marketing Response to Coronavirus</a:t>
            </a:r>
          </a:p>
          <a:p>
            <a:r>
              <a:rPr lang="en-IE" dirty="0"/>
              <a:t>Visit Scotland</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165659" y="2604447"/>
            <a:ext cx="6292291" cy="3672528"/>
          </a:xfrm>
          <a:noFill/>
        </p:spPr>
        <p:txBody>
          <a:bodyPr>
            <a:normAutofit fontScale="77500" lnSpcReduction="20000"/>
          </a:bodyPr>
          <a:lstStyle/>
          <a:p>
            <a:pPr algn="l">
              <a:lnSpc>
                <a:spcPct val="120000"/>
              </a:lnSpc>
              <a:spcBef>
                <a:spcPts val="0"/>
              </a:spcBef>
            </a:pPr>
            <a:r>
              <a:rPr lang="en-GB" b="0" i="0" dirty="0">
                <a:solidFill>
                  <a:srgbClr val="4D4D4D"/>
                </a:solidFill>
                <a:effectLst/>
              </a:rPr>
              <a:t>VisitScotland is launched a global campaign to ensure Scotland is top of mind for those first returning visitors, recognising the emotional connections people are looking for in a holiday post pandemic. It was to </a:t>
            </a:r>
          </a:p>
          <a:p>
            <a:pPr algn="l">
              <a:lnSpc>
                <a:spcPct val="120000"/>
              </a:lnSpc>
              <a:spcBef>
                <a:spcPts val="0"/>
              </a:spcBef>
            </a:pPr>
            <a:endParaRPr lang="en-GB" b="0" i="0" dirty="0">
              <a:solidFill>
                <a:srgbClr val="4D4D4D"/>
              </a:solidFill>
              <a:effectLst/>
            </a:endParaRPr>
          </a:p>
          <a:p>
            <a:pPr marL="342900" indent="-342900" algn="l">
              <a:lnSpc>
                <a:spcPct val="120000"/>
              </a:lnSpc>
              <a:spcBef>
                <a:spcPts val="0"/>
              </a:spcBef>
              <a:buFont typeface="Wingdings" panose="05000000000000000000" pitchFamily="2" charset="2"/>
              <a:buChar char="v"/>
            </a:pPr>
            <a:r>
              <a:rPr lang="en-GB" dirty="0">
                <a:solidFill>
                  <a:srgbClr val="4D4D4D"/>
                </a:solidFill>
              </a:rPr>
              <a:t>H</a:t>
            </a:r>
            <a:r>
              <a:rPr lang="en-GB" b="0" i="0" dirty="0">
                <a:solidFill>
                  <a:srgbClr val="4D4D4D"/>
                </a:solidFill>
                <a:effectLst/>
              </a:rPr>
              <a:t>elp Scottish tourism recover as quickly as possible, in a responsible way</a:t>
            </a:r>
          </a:p>
          <a:p>
            <a:pPr marL="342900" indent="-342900" algn="l">
              <a:lnSpc>
                <a:spcPct val="120000"/>
              </a:lnSpc>
              <a:spcBef>
                <a:spcPts val="0"/>
              </a:spcBef>
              <a:buFont typeface="Wingdings" panose="05000000000000000000" pitchFamily="2" charset="2"/>
              <a:buChar char="v"/>
            </a:pPr>
            <a:r>
              <a:rPr lang="en-GB" b="0" i="0" dirty="0">
                <a:solidFill>
                  <a:srgbClr val="4D4D4D"/>
                </a:solidFill>
                <a:effectLst/>
              </a:rPr>
              <a:t>Position Scotland as a responsible year-round destination that stands out and responds to consumer desires </a:t>
            </a:r>
          </a:p>
          <a:p>
            <a:pPr marL="342900" indent="-342900" algn="l">
              <a:lnSpc>
                <a:spcPct val="120000"/>
              </a:lnSpc>
              <a:spcBef>
                <a:spcPts val="0"/>
              </a:spcBef>
              <a:buFont typeface="Wingdings" panose="05000000000000000000" pitchFamily="2" charset="2"/>
              <a:buChar char="v"/>
            </a:pPr>
            <a:r>
              <a:rPr lang="en-GB" b="0" i="0" dirty="0">
                <a:solidFill>
                  <a:srgbClr val="4D4D4D"/>
                </a:solidFill>
                <a:effectLst/>
              </a:rPr>
              <a:t>Maintain and grow share of the domestic market </a:t>
            </a:r>
          </a:p>
          <a:p>
            <a:pPr marL="342900" indent="-342900" algn="l">
              <a:lnSpc>
                <a:spcPct val="120000"/>
              </a:lnSpc>
              <a:spcBef>
                <a:spcPts val="0"/>
              </a:spcBef>
              <a:buFont typeface="Wingdings" panose="05000000000000000000" pitchFamily="2" charset="2"/>
              <a:buChar char="v"/>
            </a:pPr>
            <a:r>
              <a:rPr lang="en-GB" b="0" i="0" dirty="0">
                <a:solidFill>
                  <a:srgbClr val="4D4D4D"/>
                </a:solidFill>
                <a:effectLst/>
              </a:rPr>
              <a:t>Increase awareness and consideration of Scotland internationally </a:t>
            </a:r>
          </a:p>
          <a:p>
            <a:pPr algn="l">
              <a:lnSpc>
                <a:spcPct val="120000"/>
              </a:lnSpc>
              <a:spcBef>
                <a:spcPts val="0"/>
              </a:spcBef>
            </a:pPr>
            <a:endParaRPr lang="en-GB" b="0" i="0" dirty="0">
              <a:solidFill>
                <a:srgbClr val="4D4D4D"/>
              </a:solidFill>
              <a:effectLst/>
            </a:endParaRPr>
          </a:p>
          <a:p>
            <a:pPr>
              <a:lnSpc>
                <a:spcPct val="120000"/>
              </a:lnSpc>
              <a:spcBef>
                <a:spcPts val="0"/>
              </a:spcBef>
            </a:pPr>
            <a:endParaRPr lang="en-IE" dirty="0">
              <a:solidFill>
                <a:srgbClr val="4D4D4D"/>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6181725" y="5753954"/>
            <a:ext cx="5924549" cy="923330"/>
          </a:xfrm>
          <a:prstGeom prst="rect">
            <a:avLst/>
          </a:prstGeom>
          <a:noFill/>
        </p:spPr>
        <p:txBody>
          <a:bodyPr wrap="square" rtlCol="0">
            <a:spAutoFit/>
          </a:bodyPr>
          <a:lstStyle/>
          <a:p>
            <a:pPr algn="ctr"/>
            <a:r>
              <a:rPr lang="en-GB" b="0" i="0" dirty="0">
                <a:solidFill>
                  <a:srgbClr val="4D4D4D"/>
                </a:solidFill>
                <a:effectLst/>
                <a:hlinkClick r:id="rId2">
                  <a:extLst>
                    <a:ext uri="{A12FA001-AC4F-418D-AE19-62706E023703}">
                      <ahyp:hlinkClr xmlns:ahyp="http://schemas.microsoft.com/office/drawing/2018/hyperlinkcolor" val="tx"/>
                    </a:ext>
                  </a:extLst>
                </a:hlinkClick>
              </a:rPr>
              <a:t>Watch the regional stakeholder webinar from Wednesday 24th June on how Scottish tourism businesses can get back to work and follow the official guidance.</a:t>
            </a:r>
            <a:endParaRPr lang="en-IE" dirty="0">
              <a:solidFill>
                <a:srgbClr val="4D4D4D"/>
              </a:solidFill>
            </a:endParaRPr>
          </a:p>
        </p:txBody>
      </p:sp>
      <p:pic>
        <p:nvPicPr>
          <p:cNvPr id="3" name="Picture 2">
            <a:hlinkClick r:id="rId2"/>
            <a:extLst>
              <a:ext uri="{FF2B5EF4-FFF2-40B4-BE49-F238E27FC236}">
                <a16:creationId xmlns:a16="http://schemas.microsoft.com/office/drawing/2014/main" id="{2806A715-265D-9AE2-8400-FDC91243A3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0368" y="1562954"/>
            <a:ext cx="5161632" cy="2961421"/>
          </a:xfrm>
          <a:prstGeom prst="rect">
            <a:avLst/>
          </a:prstGeom>
        </p:spPr>
      </p:pic>
    </p:spTree>
    <p:extLst>
      <p:ext uri="{BB962C8B-B14F-4D97-AF65-F5344CB8AC3E}">
        <p14:creationId xmlns:p14="http://schemas.microsoft.com/office/powerpoint/2010/main" val="25128622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6BAE0A-31E4-051C-6B14-FC96C10AED5C}"/>
              </a:ext>
            </a:extLst>
          </p:cNvPr>
          <p:cNvSpPr>
            <a:spLocks noGrp="1"/>
          </p:cNvSpPr>
          <p:nvPr>
            <p:ph type="body" sz="quarter" idx="16"/>
          </p:nvPr>
        </p:nvSpPr>
        <p:spPr>
          <a:xfrm>
            <a:off x="308535" y="333375"/>
            <a:ext cx="8968815" cy="1619250"/>
          </a:xfrm>
        </p:spPr>
        <p:txBody>
          <a:bodyPr>
            <a:normAutofit/>
          </a:bodyPr>
          <a:lstStyle/>
          <a:p>
            <a:r>
              <a:rPr lang="en-IE" dirty="0"/>
              <a:t>Marketing Response to Coronavirus</a:t>
            </a:r>
          </a:p>
          <a:p>
            <a:r>
              <a:rPr lang="en-IE" dirty="0"/>
              <a:t>Visit Scotland</a:t>
            </a:r>
          </a:p>
        </p:txBody>
      </p:sp>
      <p:sp>
        <p:nvSpPr>
          <p:cNvPr id="6" name="Text Placeholder 5">
            <a:extLst>
              <a:ext uri="{FF2B5EF4-FFF2-40B4-BE49-F238E27FC236}">
                <a16:creationId xmlns:a16="http://schemas.microsoft.com/office/drawing/2014/main" id="{74A3D90A-2CCB-A785-7C63-31F6C64F6B94}"/>
              </a:ext>
            </a:extLst>
          </p:cNvPr>
          <p:cNvSpPr>
            <a:spLocks noGrp="1"/>
          </p:cNvSpPr>
          <p:nvPr>
            <p:ph type="body" sz="quarter" idx="18"/>
          </p:nvPr>
        </p:nvSpPr>
        <p:spPr>
          <a:xfrm>
            <a:off x="117663" y="2505188"/>
            <a:ext cx="6501841" cy="4253553"/>
          </a:xfrm>
          <a:solidFill>
            <a:schemeClr val="bg1"/>
          </a:solidFill>
        </p:spPr>
        <p:txBody>
          <a:bodyPr>
            <a:noAutofit/>
          </a:bodyPr>
          <a:lstStyle/>
          <a:p>
            <a:pPr>
              <a:lnSpc>
                <a:spcPct val="100000"/>
              </a:lnSpc>
              <a:spcBef>
                <a:spcPts val="0"/>
              </a:spcBef>
            </a:pPr>
            <a:r>
              <a:rPr lang="en-GB" sz="1800" b="0" i="0" dirty="0">
                <a:solidFill>
                  <a:srgbClr val="4D4D4D"/>
                </a:solidFill>
                <a:effectLst/>
              </a:rPr>
              <a:t>Insights have directed them to target n</a:t>
            </a:r>
            <a:r>
              <a:rPr lang="en-GB" sz="1800" dirty="0">
                <a:solidFill>
                  <a:srgbClr val="4D4D4D"/>
                </a:solidFill>
              </a:rPr>
              <a:t>ew audiences – Generation Z will lead the international travel markets post-COVID </a:t>
            </a:r>
            <a:r>
              <a:rPr lang="en-GB" sz="1800" b="0" i="0" dirty="0">
                <a:solidFill>
                  <a:srgbClr val="4D4D4D"/>
                </a:solidFill>
                <a:effectLst/>
              </a:rPr>
              <a:t>as well as inspire traditional visitors through our social, email, and intermediary partner channels. Will include new inspirational content to encourage visits this year, with an ongoing program of consumer PR activity that will tap into new trends, pitching why people should visit Scotland.  </a:t>
            </a:r>
            <a:r>
              <a:rPr lang="en-GB" sz="1800" dirty="0">
                <a:solidFill>
                  <a:srgbClr val="4D4D4D"/>
                </a:solidFill>
              </a:rPr>
              <a:t>Responsible tourism lies at the heart of their activities</a:t>
            </a:r>
          </a:p>
          <a:p>
            <a:pPr algn="l">
              <a:lnSpc>
                <a:spcPct val="100000"/>
              </a:lnSpc>
              <a:spcBef>
                <a:spcPts val="0"/>
              </a:spcBef>
            </a:pPr>
            <a:endParaRPr lang="en-GB" sz="1800" dirty="0">
              <a:solidFill>
                <a:srgbClr val="4D4D4D"/>
              </a:solidFill>
            </a:endParaRPr>
          </a:p>
          <a:p>
            <a:pPr algn="l">
              <a:lnSpc>
                <a:spcPct val="100000"/>
              </a:lnSpc>
              <a:spcBef>
                <a:spcPts val="0"/>
              </a:spcBef>
            </a:pPr>
            <a:r>
              <a:rPr lang="en-GB" sz="1800" dirty="0">
                <a:solidFill>
                  <a:srgbClr val="4D4D4D"/>
                </a:solidFill>
              </a:rPr>
              <a:t>Its i</a:t>
            </a:r>
            <a:r>
              <a:rPr lang="en-GB" sz="1800" b="0" i="0" dirty="0">
                <a:solidFill>
                  <a:srgbClr val="4D4D4D"/>
                </a:solidFill>
                <a:effectLst/>
              </a:rPr>
              <a:t>nsights say ‘</a:t>
            </a:r>
            <a:r>
              <a:rPr lang="en-GB" sz="1800" b="0" i="1" dirty="0">
                <a:solidFill>
                  <a:srgbClr val="086D6E"/>
                </a:solidFill>
                <a:effectLst/>
              </a:rPr>
              <a:t>consumers are looking to fill the void from lockdown with experiences that promise to stir the emotions and elevate in-the-moment moods. They increasingly want to understand the impact of their actions - on the people around them and the wider world.  Consumers are focusing on what matters to them in life’. </a:t>
            </a:r>
            <a:endParaRPr lang="en-IE" sz="1800" dirty="0">
              <a:solidFill>
                <a:srgbClr val="4D4D4D"/>
              </a:solidFill>
            </a:endParaRPr>
          </a:p>
        </p:txBody>
      </p:sp>
      <p:sp>
        <p:nvSpPr>
          <p:cNvPr id="10" name="TextBox 9">
            <a:extLst>
              <a:ext uri="{FF2B5EF4-FFF2-40B4-BE49-F238E27FC236}">
                <a16:creationId xmlns:a16="http://schemas.microsoft.com/office/drawing/2014/main" id="{B30E8D17-8CA4-02E8-3D1C-309C10CDE4E1}"/>
              </a:ext>
            </a:extLst>
          </p:cNvPr>
          <p:cNvSpPr txBox="1"/>
          <p:nvPr/>
        </p:nvSpPr>
        <p:spPr>
          <a:xfrm>
            <a:off x="6827650" y="5835411"/>
            <a:ext cx="5322887" cy="923330"/>
          </a:xfrm>
          <a:prstGeom prst="rect">
            <a:avLst/>
          </a:prstGeom>
          <a:noFill/>
        </p:spPr>
        <p:txBody>
          <a:bodyPr wrap="square" rtlCol="0">
            <a:spAutoFit/>
          </a:bodyPr>
          <a:lstStyle/>
          <a:p>
            <a:pPr algn="ctr"/>
            <a:r>
              <a:rPr lang="en-IE" dirty="0">
                <a:solidFill>
                  <a:srgbClr val="086D6E"/>
                </a:solidFill>
                <a:hlinkClick r:id="rId2">
                  <a:extLst>
                    <a:ext uri="{A12FA001-AC4F-418D-AE19-62706E023703}">
                      <ahyp:hlinkClr xmlns:ahyp="http://schemas.microsoft.com/office/drawing/2018/hyperlinkcolor" val="tx"/>
                    </a:ext>
                  </a:extLst>
                </a:hlinkClick>
              </a:rPr>
              <a:t>https://www.visitscotland.org/about-us/what-we-do/marketing/covid19</a:t>
            </a:r>
            <a:endParaRPr lang="en-IE" dirty="0">
              <a:solidFill>
                <a:srgbClr val="086D6E"/>
              </a:solidFill>
            </a:endParaRPr>
          </a:p>
          <a:p>
            <a:pPr algn="ctr"/>
            <a:r>
              <a:rPr lang="en-IE" dirty="0">
                <a:solidFill>
                  <a:srgbClr val="086D6E"/>
                </a:solidFill>
                <a:hlinkClick r:id="rId3"/>
              </a:rPr>
              <a:t>Video Link </a:t>
            </a:r>
            <a:endParaRPr lang="en-IE" dirty="0">
              <a:solidFill>
                <a:srgbClr val="086D6E"/>
              </a:solidFill>
            </a:endParaRPr>
          </a:p>
        </p:txBody>
      </p:sp>
      <p:pic>
        <p:nvPicPr>
          <p:cNvPr id="3" name="Picture 2">
            <a:hlinkClick r:id="rId3"/>
            <a:extLst>
              <a:ext uri="{FF2B5EF4-FFF2-40B4-BE49-F238E27FC236}">
                <a16:creationId xmlns:a16="http://schemas.microsoft.com/office/drawing/2014/main" id="{1A87C39B-ACA4-2E3F-4AE6-596650ADE4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78274" y="1504286"/>
            <a:ext cx="5172263" cy="3326950"/>
          </a:xfrm>
          <a:prstGeom prst="rect">
            <a:avLst/>
          </a:prstGeom>
        </p:spPr>
      </p:pic>
    </p:spTree>
    <p:extLst>
      <p:ext uri="{BB962C8B-B14F-4D97-AF65-F5344CB8AC3E}">
        <p14:creationId xmlns:p14="http://schemas.microsoft.com/office/powerpoint/2010/main" val="1243069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805989" y="1547280"/>
            <a:ext cx="8901204" cy="4508306"/>
          </a:xfrm>
        </p:spPr>
        <p:txBody>
          <a:bodyPr>
            <a:noAutofit/>
          </a:bodyPr>
          <a:lstStyle/>
          <a:p>
            <a:pPr algn="l"/>
            <a:r>
              <a:rPr lang="en-GB" sz="2200" b="0" i="0" dirty="0">
                <a:effectLst/>
              </a:rPr>
              <a:t>Although understanding the nature of crises is important, understanding how to manage crises is more critical. In particular, managing communication and perceptions through a crisis communication strategy can limit the negative media coverage and manage perceptions both during a crisis or disaster and at the recovery/resolution stage. Crisis communication and marketing are important to provide information to key publics and to help tourism destinations limit the impact of a crisis as well as help them recover from incidents by safeguarding the destination image and reputation which is of immense value to tourism destinations. The development of crisis communication and marketing strategies by organizations is therefore a critical competency for tourism managers.</a:t>
            </a:r>
          </a:p>
          <a:p>
            <a:endParaRPr lang="en-GB" sz="20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Article: </a:t>
            </a:r>
            <a:r>
              <a:rPr lang="en-GB" b="0" dirty="0"/>
              <a:t>Crisis Communication and Recovery for The Tourism Industry</a:t>
            </a:r>
            <a:endParaRPr lang="en-IE" dirty="0"/>
          </a:p>
        </p:txBody>
      </p:sp>
    </p:spTree>
    <p:extLst>
      <p:ext uri="{BB962C8B-B14F-4D97-AF65-F5344CB8AC3E}">
        <p14:creationId xmlns:p14="http://schemas.microsoft.com/office/powerpoint/2010/main" val="20308245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C68500D-8E61-6372-B04D-6E8BF1104A07}"/>
              </a:ext>
            </a:extLst>
          </p:cNvPr>
          <p:cNvSpPr>
            <a:spLocks noGrp="1"/>
          </p:cNvSpPr>
          <p:nvPr>
            <p:ph type="body" sz="quarter" idx="18"/>
          </p:nvPr>
        </p:nvSpPr>
        <p:spPr>
          <a:xfrm>
            <a:off x="322730" y="776958"/>
            <a:ext cx="6631641" cy="5796658"/>
          </a:xfrm>
          <a:solidFill>
            <a:schemeClr val="bg1"/>
          </a:solidFill>
        </p:spPr>
        <p:txBody>
          <a:bodyPr>
            <a:noAutofit/>
          </a:bodyPr>
          <a:lstStyle/>
          <a:p>
            <a:r>
              <a:rPr lang="en-GB" sz="2000" dirty="0"/>
              <a:t>How some pubs are improving people’s well-being. The Snow Goose in Farnborough, Hampshire, is the </a:t>
            </a:r>
            <a:r>
              <a:rPr lang="en-GB" sz="2000" dirty="0" err="1"/>
              <a:t>center</a:t>
            </a:r>
            <a:r>
              <a:rPr lang="en-GB" sz="2000" dirty="0"/>
              <a:t> of its local community, and plays a key role in tackling loneliness.</a:t>
            </a:r>
          </a:p>
          <a:p>
            <a:endParaRPr lang="en-GB" sz="2000" dirty="0"/>
          </a:p>
          <a:p>
            <a:r>
              <a:rPr lang="en-GB" sz="2000" dirty="0"/>
              <a:t>The aim of its publicans is to ensure that the pub is open and accessible to all – even the layout of the pub provides a sense of openness that invites people to socialize and mix, and staff members make sure customers know their names. The team hosts regular conversations about the impact of loneliness, which has created a culture of staff automatically checking the well-being of their customers. Before COVID-19, the pub brought its local community together by hosting a range of activities and events, such as a monthly knitting club and a complimentary ‘Seniors Christmas Lunch’, all helping to boost community spirit and fight loneliness. Then the restrictions caused by the pandemic had been especially difficult for people. In response, The Snow Goose team stepped up and launched a helpline for anyone feeling lonely or needing practical support.  (</a:t>
            </a:r>
            <a:r>
              <a:rPr lang="en-GB" sz="2000" dirty="0">
                <a:solidFill>
                  <a:schemeClr val="tx1"/>
                </a:solidFill>
                <a:hlinkClick r:id="rId2">
                  <a:extLst>
                    <a:ext uri="{A12FA001-AC4F-418D-AE19-62706E023703}">
                      <ahyp:hlinkClr xmlns:ahyp="http://schemas.microsoft.com/office/drawing/2018/hyperlinkcolor" val="tx"/>
                    </a:ext>
                  </a:extLst>
                </a:hlinkClick>
              </a:rPr>
              <a:t>Source</a:t>
            </a:r>
            <a:r>
              <a:rPr lang="en-GB" sz="2000" dirty="0"/>
              <a:t>)</a:t>
            </a:r>
            <a:endParaRPr lang="en-IE" sz="2000" dirty="0"/>
          </a:p>
        </p:txBody>
      </p:sp>
      <p:sp>
        <p:nvSpPr>
          <p:cNvPr id="4" name="Text Placeholder 3">
            <a:extLst>
              <a:ext uri="{FF2B5EF4-FFF2-40B4-BE49-F238E27FC236}">
                <a16:creationId xmlns:a16="http://schemas.microsoft.com/office/drawing/2014/main" id="{E8FA14AE-9158-FD22-6B8C-5D0B9D24E339}"/>
              </a:ext>
            </a:extLst>
          </p:cNvPr>
          <p:cNvSpPr>
            <a:spLocks noGrp="1"/>
          </p:cNvSpPr>
          <p:nvPr>
            <p:ph type="body" sz="quarter" idx="16"/>
          </p:nvPr>
        </p:nvSpPr>
        <p:spPr>
          <a:xfrm>
            <a:off x="322730" y="194737"/>
            <a:ext cx="9978677" cy="582221"/>
          </a:xfrm>
        </p:spPr>
        <p:txBody>
          <a:bodyPr>
            <a:normAutofit fontScale="92500" lnSpcReduction="10000"/>
          </a:bodyPr>
          <a:lstStyle/>
          <a:p>
            <a:r>
              <a:rPr lang="en-IE" dirty="0">
                <a:solidFill>
                  <a:srgbClr val="3AA091"/>
                </a:solidFill>
              </a:rPr>
              <a:t>Last Orders for Loneliness Campaign </a:t>
            </a:r>
          </a:p>
        </p:txBody>
      </p:sp>
      <p:pic>
        <p:nvPicPr>
          <p:cNvPr id="11266" name="Picture 2" descr="Farnborough pub the Snow Goose supported NHS staff and opened as a foodbank  during lockdown - HampshireLive">
            <a:extLst>
              <a:ext uri="{FF2B5EF4-FFF2-40B4-BE49-F238E27FC236}">
                <a16:creationId xmlns:a16="http://schemas.microsoft.com/office/drawing/2014/main" id="{6709EC60-B853-92B9-6E07-B8B6147DD13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9607" r="7185"/>
          <a:stretch/>
        </p:blipFill>
        <p:spPr bwMode="auto">
          <a:xfrm>
            <a:off x="8844964" y="0"/>
            <a:ext cx="334703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Join Inn – Last Orders for Loneliness - Pub is The Hub">
            <a:extLst>
              <a:ext uri="{FF2B5EF4-FFF2-40B4-BE49-F238E27FC236}">
                <a16:creationId xmlns:a16="http://schemas.microsoft.com/office/drawing/2014/main" id="{9B600F75-8334-CD9A-E9E9-C2068076FD8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54371" y="1463558"/>
            <a:ext cx="2359889" cy="235988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Join Inn – Last Orders for Loneliness - Pub is The Hub">
            <a:extLst>
              <a:ext uri="{FF2B5EF4-FFF2-40B4-BE49-F238E27FC236}">
                <a16:creationId xmlns:a16="http://schemas.microsoft.com/office/drawing/2014/main" id="{747DC002-3581-AC69-C8D6-B854C42A456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67271" y="3429000"/>
            <a:ext cx="3824729" cy="2868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9139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8" cy="6707528"/>
            <a:chOff x="1822329" y="95015"/>
            <a:chExt cx="6297495"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5" cy="1706278"/>
              <a:chOff x="1822329" y="95015"/>
              <a:chExt cx="6297495"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7" cy="1706278"/>
                <a:chOff x="3933496" y="95015"/>
                <a:chExt cx="2075527"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0" cy="1706278"/>
                <a:chOff x="6044114" y="95015"/>
                <a:chExt cx="2075710"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3"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5" cy="1706209"/>
              <a:chOff x="1822329" y="1806595"/>
              <a:chExt cx="6297495"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7" cy="1706209"/>
                <a:chOff x="3933496" y="1806595"/>
                <a:chExt cx="2075527"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0" cy="1706209"/>
                <a:chOff x="6044114" y="1806595"/>
                <a:chExt cx="2075710"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3" y="1806595"/>
                  <a:ext cx="1895391" cy="1508018"/>
                  <a:chOff x="6224433"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3" y="2008283"/>
                    <a:ext cx="1895391" cy="1306330"/>
                    <a:chOff x="6224433"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3"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5" cy="1706163"/>
              <a:chOff x="1822329" y="3518152"/>
              <a:chExt cx="6297495" cy="1706163"/>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3"/>
                <a:chOff x="1822329" y="3518152"/>
                <a:chExt cx="2075870" cy="1706163"/>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7" cy="1706163"/>
                <a:chOff x="3933496" y="3518152"/>
                <a:chExt cx="2075527" cy="1706163"/>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0" cy="1706163"/>
                <a:chOff x="6044114" y="3518152"/>
                <a:chExt cx="2075710" cy="1706163"/>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3" y="3518152"/>
                  <a:ext cx="1895391" cy="1508018"/>
                  <a:chOff x="6224433"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3" y="3719840"/>
                    <a:ext cx="1895391" cy="1306330"/>
                    <a:chOff x="6224433"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3"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499821" y="837810"/>
            <a:ext cx="2368530" cy="1200329"/>
          </a:xfrm>
          <a:prstGeom prst="rect">
            <a:avLst/>
          </a:prstGeom>
          <a:noFill/>
        </p:spPr>
        <p:txBody>
          <a:bodyPr wrap="square" rtlCol="0">
            <a:spAutoFit/>
          </a:bodyPr>
          <a:lstStyle/>
          <a:p>
            <a:pPr algn="ctr"/>
            <a:r>
              <a:rPr lang="en-IE" kern="1200" dirty="0">
                <a:solidFill>
                  <a:srgbClr val="79527B"/>
                </a:solidFill>
                <a:latin typeface="+mn-lt"/>
                <a:ea typeface="+mn-ea"/>
                <a:cs typeface="+mn-cs"/>
              </a:rPr>
              <a:t>Conduct a Regional Crisis Vulnerability  SWOT Analysis and Destination Audit </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200329"/>
          </a:xfrm>
          <a:prstGeom prst="rect">
            <a:avLst/>
          </a:prstGeom>
          <a:noFill/>
        </p:spPr>
        <p:txBody>
          <a:bodyPr wrap="square" rtlCol="0">
            <a:spAutoFit/>
          </a:bodyPr>
          <a:lstStyle/>
          <a:p>
            <a:r>
              <a:rPr lang="en-IE" sz="3200" b="1" kern="1200" dirty="0">
                <a:solidFill>
                  <a:srgbClr val="79527B"/>
                </a:solidFill>
                <a:latin typeface="+mn-lt"/>
                <a:ea typeface="+mn-ea"/>
                <a:cs typeface="+mn-cs"/>
              </a:rPr>
              <a:t>Phase 1</a:t>
            </a:r>
            <a:r>
              <a:rPr lang="en-IE" sz="2400" b="1" kern="1200" dirty="0">
                <a:solidFill>
                  <a:srgbClr val="79527B"/>
                </a:solidFill>
                <a:latin typeface="+mn-lt"/>
                <a:ea typeface="+mn-ea"/>
                <a:cs typeface="+mn-cs"/>
              </a:rPr>
              <a:t> </a:t>
            </a:r>
            <a:r>
              <a:rPr lang="en-IE" sz="2000" kern="1200" dirty="0">
                <a:solidFill>
                  <a:srgbClr val="79527B"/>
                </a:solidFill>
                <a:latin typeface="+mn-lt"/>
                <a:ea typeface="+mn-ea"/>
                <a:cs typeface="+mn-cs"/>
              </a:rPr>
              <a:t>Preparation &amp; Mitigation</a:t>
            </a:r>
            <a:endParaRPr lang="en-I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a:solidFill>
                  <a:srgbClr val="F27954"/>
                </a:solidFill>
                <a:latin typeface="+mn-lt"/>
                <a:ea typeface="+mn-ea"/>
                <a:cs typeface="+mn-cs"/>
              </a:rPr>
              <a:t>Planning, </a:t>
            </a:r>
          </a:p>
          <a:p>
            <a:r>
              <a:rPr lang="en-IE" sz="2000" kern="1200" dirty="0">
                <a:solidFill>
                  <a:srgbClr val="F27954"/>
                </a:solidFill>
                <a:latin typeface="+mn-lt"/>
                <a:ea typeface="+mn-ea"/>
                <a:cs typeface="+mn-cs"/>
              </a:rPr>
              <a:t>&amp; Response</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839123"/>
            <a:ext cx="1618749" cy="1508105"/>
          </a:xfrm>
          <a:prstGeom prst="rect">
            <a:avLst/>
          </a:prstGeom>
          <a:solidFill>
            <a:schemeClr val="bg1"/>
          </a:solidFill>
        </p:spPr>
        <p:txBody>
          <a:bodyPr wrap="square" rtlCol="0">
            <a:spAutoFit/>
          </a:bodyPr>
          <a:lstStyle/>
          <a:p>
            <a:r>
              <a:rPr lang="en-IE" sz="3200" b="1" kern="1200" dirty="0">
                <a:solidFill>
                  <a:srgbClr val="44BAA9"/>
                </a:solidFill>
                <a:latin typeface="+mn-lt"/>
                <a:ea typeface="+mn-ea"/>
                <a:cs typeface="+mn-cs"/>
              </a:rPr>
              <a:t>Phase 3</a:t>
            </a:r>
          </a:p>
          <a:p>
            <a:r>
              <a:rPr lang="en-IE" sz="2000" kern="1200" dirty="0">
                <a:solidFill>
                  <a:srgbClr val="44BAA9"/>
                </a:solidFill>
                <a:latin typeface="+mn-lt"/>
                <a:ea typeface="+mn-ea"/>
                <a:cs typeface="+mn-cs"/>
              </a:rPr>
              <a:t>Recovery, Rebuild, Resilience</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606580" y="821497"/>
            <a:ext cx="2238831" cy="1200329"/>
          </a:xfrm>
          <a:prstGeom prst="rect">
            <a:avLst/>
          </a:prstGeom>
          <a:noFill/>
        </p:spPr>
        <p:txBody>
          <a:bodyPr wrap="square" rtlCol="0">
            <a:spAutoFit/>
          </a:bodyPr>
          <a:lstStyle/>
          <a:p>
            <a:pPr algn="ctr"/>
            <a:r>
              <a:rPr lang="en-IE" dirty="0">
                <a:solidFill>
                  <a:srgbClr val="79527B"/>
                </a:solidFill>
              </a:rPr>
              <a:t>Set Up a Regional Public Private Partnership &amp; Crisis Management Team</a:t>
            </a:r>
          </a:p>
        </p:txBody>
      </p:sp>
      <p:sp>
        <p:nvSpPr>
          <p:cNvPr id="25" name="TextBox 24">
            <a:extLst>
              <a:ext uri="{FF2B5EF4-FFF2-40B4-BE49-F238E27FC236}">
                <a16:creationId xmlns:a16="http://schemas.microsoft.com/office/drawing/2014/main" id="{CE502EDD-988E-1B8E-D6B0-D0F35BBA060C}"/>
              </a:ext>
            </a:extLst>
          </p:cNvPr>
          <p:cNvSpPr txBox="1"/>
          <p:nvPr/>
        </p:nvSpPr>
        <p:spPr>
          <a:xfrm>
            <a:off x="2757709" y="3008200"/>
            <a:ext cx="2238124" cy="1200329"/>
          </a:xfrm>
          <a:prstGeom prst="rect">
            <a:avLst/>
          </a:prstGeom>
          <a:noFill/>
        </p:spPr>
        <p:txBody>
          <a:bodyPr wrap="square" rtlCol="0">
            <a:spAutoFit/>
          </a:bodyPr>
          <a:lstStyle/>
          <a:p>
            <a:pPr algn="ctr"/>
            <a:r>
              <a:rPr lang="en-IE" dirty="0">
                <a:solidFill>
                  <a:srgbClr val="F37C57"/>
                </a:solidFill>
              </a:rPr>
              <a:t>Develop a Regional Crisis Management Strategy </a:t>
            </a:r>
            <a:r>
              <a:rPr lang="en-IE" i="1" dirty="0">
                <a:solidFill>
                  <a:srgbClr val="F37C57"/>
                </a:solidFill>
              </a:rPr>
              <a:t>(Long Term Mitigation Planning)</a:t>
            </a:r>
          </a:p>
        </p:txBody>
      </p:sp>
      <p:sp>
        <p:nvSpPr>
          <p:cNvPr id="27" name="TextBox 26">
            <a:extLst>
              <a:ext uri="{FF2B5EF4-FFF2-40B4-BE49-F238E27FC236}">
                <a16:creationId xmlns:a16="http://schemas.microsoft.com/office/drawing/2014/main" id="{81623343-A1BD-B957-16FF-32FA43BBD2C9}"/>
              </a:ext>
            </a:extLst>
          </p:cNvPr>
          <p:cNvSpPr txBox="1"/>
          <p:nvPr/>
        </p:nvSpPr>
        <p:spPr>
          <a:xfrm>
            <a:off x="8509929" y="2985988"/>
            <a:ext cx="2307211" cy="1200329"/>
          </a:xfrm>
          <a:prstGeom prst="rect">
            <a:avLst/>
          </a:prstGeom>
          <a:noFill/>
        </p:spPr>
        <p:txBody>
          <a:bodyPr wrap="square" rtlCol="0">
            <a:spAutoFit/>
          </a:bodyPr>
          <a:lstStyle/>
          <a:p>
            <a:pPr algn="ctr"/>
            <a:r>
              <a:rPr lang="en-IE" dirty="0">
                <a:solidFill>
                  <a:srgbClr val="F37C57"/>
                </a:solidFill>
              </a:rPr>
              <a:t>Response Activation and Communication with Industry for Regional Collaboration</a:t>
            </a:r>
          </a:p>
        </p:txBody>
      </p:sp>
      <p:sp>
        <p:nvSpPr>
          <p:cNvPr id="34" name="TextBox 33">
            <a:extLst>
              <a:ext uri="{FF2B5EF4-FFF2-40B4-BE49-F238E27FC236}">
                <a16:creationId xmlns:a16="http://schemas.microsoft.com/office/drawing/2014/main" id="{E93438AD-EA15-CD96-A656-CE420AA275E8}"/>
              </a:ext>
            </a:extLst>
          </p:cNvPr>
          <p:cNvSpPr txBox="1"/>
          <p:nvPr/>
        </p:nvSpPr>
        <p:spPr>
          <a:xfrm>
            <a:off x="8456229" y="5231762"/>
            <a:ext cx="2414610" cy="1261884"/>
          </a:xfrm>
          <a:prstGeom prst="rect">
            <a:avLst/>
          </a:prstGeom>
          <a:noFill/>
        </p:spPr>
        <p:txBody>
          <a:bodyPr wrap="square" rtlCol="0">
            <a:spAutoFit/>
          </a:bodyPr>
          <a:lstStyle/>
          <a:p>
            <a:pPr algn="ctr"/>
            <a:r>
              <a:rPr lang="en-IE" sz="1900" dirty="0">
                <a:solidFill>
                  <a:srgbClr val="3AA091"/>
                </a:solidFill>
              </a:rPr>
              <a:t>Regional Recovery, Rebuilding &amp;  Resilience Towards a ‘New Norm’ Post Crisis</a:t>
            </a:r>
          </a:p>
        </p:txBody>
      </p:sp>
      <p:sp>
        <p:nvSpPr>
          <p:cNvPr id="37" name="TextBox 36">
            <a:extLst>
              <a:ext uri="{FF2B5EF4-FFF2-40B4-BE49-F238E27FC236}">
                <a16:creationId xmlns:a16="http://schemas.microsoft.com/office/drawing/2014/main" id="{53EC9D4B-4D3A-99C6-A294-D819C91601AE}"/>
              </a:ext>
            </a:extLst>
          </p:cNvPr>
          <p:cNvSpPr txBox="1"/>
          <p:nvPr/>
        </p:nvSpPr>
        <p:spPr>
          <a:xfrm>
            <a:off x="2696985" y="777931"/>
            <a:ext cx="2243609" cy="1200329"/>
          </a:xfrm>
          <a:prstGeom prst="rect">
            <a:avLst/>
          </a:prstGeom>
          <a:noFill/>
        </p:spPr>
        <p:txBody>
          <a:bodyPr wrap="square" rtlCol="0">
            <a:spAutoFit/>
          </a:bodyPr>
          <a:lstStyle/>
          <a:p>
            <a:pPr algn="ctr"/>
            <a:r>
              <a:rPr lang="en-IE" dirty="0">
                <a:solidFill>
                  <a:srgbClr val="79527B"/>
                </a:solidFill>
              </a:rPr>
              <a:t>Introduction to Regional Crisis Tourism Management &amp; Its Complexities</a:t>
            </a:r>
          </a:p>
        </p:txBody>
      </p:sp>
      <p:sp>
        <p:nvSpPr>
          <p:cNvPr id="39" name="TextBox 38">
            <a:extLst>
              <a:ext uri="{FF2B5EF4-FFF2-40B4-BE49-F238E27FC236}">
                <a16:creationId xmlns:a16="http://schemas.microsoft.com/office/drawing/2014/main" id="{91E70F61-2CF0-4673-9DDE-6DC54F2CEF2D}"/>
              </a:ext>
            </a:extLst>
          </p:cNvPr>
          <p:cNvSpPr txBox="1"/>
          <p:nvPr/>
        </p:nvSpPr>
        <p:spPr>
          <a:xfrm>
            <a:off x="5719842" y="3000513"/>
            <a:ext cx="2233365" cy="1200329"/>
          </a:xfrm>
          <a:prstGeom prst="rect">
            <a:avLst/>
          </a:prstGeom>
          <a:noFill/>
        </p:spPr>
        <p:txBody>
          <a:bodyPr wrap="square" rtlCol="0">
            <a:spAutoFit/>
          </a:bodyPr>
          <a:lstStyle/>
          <a:p>
            <a:pPr algn="ctr"/>
            <a:r>
              <a:rPr lang="en-IE" dirty="0">
                <a:solidFill>
                  <a:srgbClr val="F37C57"/>
                </a:solidFill>
              </a:rPr>
              <a:t>Develop a Regional Crisis Management Response Plan </a:t>
            </a:r>
            <a:r>
              <a:rPr lang="en-IE" i="1" dirty="0">
                <a:solidFill>
                  <a:srgbClr val="F37C57"/>
                </a:solidFill>
              </a:rPr>
              <a:t>(Short Term Response Plan)</a:t>
            </a: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331565"/>
            <a:ext cx="2329487" cy="1015663"/>
          </a:xfrm>
          <a:prstGeom prst="rect">
            <a:avLst/>
          </a:prstGeom>
          <a:noFill/>
        </p:spPr>
        <p:txBody>
          <a:bodyPr wrap="square" rtlCol="0">
            <a:spAutoFit/>
          </a:bodyPr>
          <a:lstStyle/>
          <a:p>
            <a:pPr algn="ctr"/>
            <a:r>
              <a:rPr lang="en-IE" sz="2000" dirty="0">
                <a:solidFill>
                  <a:srgbClr val="3AA091"/>
                </a:solidFill>
              </a:rPr>
              <a:t>Communication Strategy and Dealing with PR &amp; Media</a:t>
            </a: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568959" y="5366361"/>
            <a:ext cx="2400001" cy="1015663"/>
          </a:xfrm>
          <a:prstGeom prst="rect">
            <a:avLst/>
          </a:prstGeom>
          <a:noFill/>
        </p:spPr>
        <p:txBody>
          <a:bodyPr wrap="square" rtlCol="0">
            <a:spAutoFit/>
          </a:bodyPr>
          <a:lstStyle/>
          <a:p>
            <a:pPr algn="ctr"/>
            <a:r>
              <a:rPr lang="en-IE" sz="2000" dirty="0">
                <a:solidFill>
                  <a:srgbClr val="3AA091"/>
                </a:solidFill>
              </a:rPr>
              <a:t>Strategic Regional Crisis Response and Recovery Marketing</a:t>
            </a: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9</a:t>
            </a:r>
            <a:endParaRPr lang="en-IE" b="1" dirty="0">
              <a:solidFill>
                <a:srgbClr val="44BAA9"/>
              </a:solidFill>
            </a:endParaRPr>
          </a:p>
        </p:txBody>
      </p:sp>
    </p:spTree>
    <p:extLst>
      <p:ext uri="{BB962C8B-B14F-4D97-AF65-F5344CB8AC3E}">
        <p14:creationId xmlns:p14="http://schemas.microsoft.com/office/powerpoint/2010/main" val="5438997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CE4A1B6-F443-DED6-D74A-018D4AC63695}"/>
              </a:ext>
            </a:extLst>
          </p:cNvPr>
          <p:cNvSpPr>
            <a:spLocks noGrp="1"/>
          </p:cNvSpPr>
          <p:nvPr>
            <p:ph type="body" sz="quarter" idx="25"/>
          </p:nvPr>
        </p:nvSpPr>
        <p:spPr/>
        <p:txBody>
          <a:bodyPr>
            <a:normAutofit/>
          </a:bodyPr>
          <a:lstStyle/>
          <a:p>
            <a:r>
              <a:rPr lang="en-IE" sz="1800" dirty="0">
                <a:hlinkClick r:id="rId2">
                  <a:extLst>
                    <a:ext uri="{A12FA001-AC4F-418D-AE19-62706E023703}">
                      <ahyp:hlinkClr xmlns:ahyp="http://schemas.microsoft.com/office/drawing/2018/hyperlinkcolor" val="tx"/>
                    </a:ext>
                  </a:extLst>
                </a:hlinkClick>
              </a:rPr>
              <a:t>https://www.tourismrecovery.eu/</a:t>
            </a:r>
            <a:r>
              <a:rPr lang="en-IE" sz="1800" dirty="0"/>
              <a:t> </a:t>
            </a:r>
          </a:p>
        </p:txBody>
      </p:sp>
      <p:sp>
        <p:nvSpPr>
          <p:cNvPr id="8" name="Text Placeholder 7">
            <a:extLst>
              <a:ext uri="{FF2B5EF4-FFF2-40B4-BE49-F238E27FC236}">
                <a16:creationId xmlns:a16="http://schemas.microsoft.com/office/drawing/2014/main" id="{0C613482-A161-2C8E-DD6C-02BEFDC73BD9}"/>
              </a:ext>
            </a:extLst>
          </p:cNvPr>
          <p:cNvSpPr>
            <a:spLocks noGrp="1"/>
          </p:cNvSpPr>
          <p:nvPr>
            <p:ph type="body" sz="quarter" idx="26"/>
          </p:nvPr>
        </p:nvSpPr>
        <p:spPr>
          <a:xfrm>
            <a:off x="7794217" y="4515939"/>
            <a:ext cx="4075054" cy="361924"/>
          </a:xfrm>
        </p:spPr>
        <p:txBody>
          <a:bodyPr>
            <a:normAutofit fontScale="92500"/>
          </a:bodyPr>
          <a:lstStyle/>
          <a:p>
            <a:r>
              <a:rPr lang="en-IE" sz="1800" dirty="0">
                <a:hlinkClick r:id="rId3">
                  <a:extLst>
                    <a:ext uri="{A12FA001-AC4F-418D-AE19-62706E023703}">
                      <ahyp:hlinkClr xmlns:ahyp="http://schemas.microsoft.com/office/drawing/2018/hyperlinkcolor" val="tx"/>
                    </a:ext>
                  </a:extLst>
                </a:hlinkClick>
              </a:rPr>
              <a:t>Momentum, Ireland Developer of Modules</a:t>
            </a:r>
            <a:endParaRPr lang="en-IE" sz="1800" dirty="0"/>
          </a:p>
        </p:txBody>
      </p:sp>
      <p:sp>
        <p:nvSpPr>
          <p:cNvPr id="9" name="Text Placeholder 8">
            <a:extLst>
              <a:ext uri="{FF2B5EF4-FFF2-40B4-BE49-F238E27FC236}">
                <a16:creationId xmlns:a16="http://schemas.microsoft.com/office/drawing/2014/main" id="{4D062689-03B7-BB17-4495-47C4BEC254C8}"/>
              </a:ext>
            </a:extLst>
          </p:cNvPr>
          <p:cNvSpPr>
            <a:spLocks noGrp="1"/>
          </p:cNvSpPr>
          <p:nvPr>
            <p:ph type="body" sz="quarter" idx="27"/>
          </p:nvPr>
        </p:nvSpPr>
        <p:spPr>
          <a:xfrm>
            <a:off x="7794217" y="3887349"/>
            <a:ext cx="3770253" cy="361924"/>
          </a:xfrm>
        </p:spPr>
        <p:txBody>
          <a:bodyPr>
            <a:noAutofit/>
          </a:bodyPr>
          <a:lstStyle/>
          <a:p>
            <a:r>
              <a:rPr lang="en-IE" sz="1800" dirty="0">
                <a:hlinkClick r:id="rId4">
                  <a:extLst>
                    <a:ext uri="{A12FA001-AC4F-418D-AE19-62706E023703}">
                      <ahyp:hlinkClr xmlns:ahyp="http://schemas.microsoft.com/office/drawing/2018/hyperlinkcolor" val="tx"/>
                    </a:ext>
                  </a:extLst>
                </a:hlinkClick>
              </a:rPr>
              <a:t>Facebook</a:t>
            </a:r>
            <a:endParaRPr lang="en-IE" sz="1800" dirty="0"/>
          </a:p>
        </p:txBody>
      </p:sp>
      <p:sp>
        <p:nvSpPr>
          <p:cNvPr id="6" name="Text Placeholder 5">
            <a:extLst>
              <a:ext uri="{FF2B5EF4-FFF2-40B4-BE49-F238E27FC236}">
                <a16:creationId xmlns:a16="http://schemas.microsoft.com/office/drawing/2014/main" id="{9159A0B4-A859-9A15-781A-D7EA204C648F}"/>
              </a:ext>
            </a:extLst>
          </p:cNvPr>
          <p:cNvSpPr>
            <a:spLocks noGrp="1"/>
          </p:cNvSpPr>
          <p:nvPr>
            <p:ph type="body" sz="quarter" idx="20"/>
          </p:nvPr>
        </p:nvSpPr>
        <p:spPr>
          <a:xfrm>
            <a:off x="322729" y="2735673"/>
            <a:ext cx="6096000" cy="2867268"/>
          </a:xfrm>
        </p:spPr>
        <p:txBody>
          <a:bodyPr>
            <a:normAutofit fontScale="32500" lnSpcReduction="20000"/>
          </a:bodyPr>
          <a:lstStyle/>
          <a:p>
            <a:pPr>
              <a:lnSpc>
                <a:spcPct val="120000"/>
              </a:lnSpc>
              <a:spcBef>
                <a:spcPts val="0"/>
              </a:spcBef>
            </a:pPr>
            <a:r>
              <a:rPr lang="en-IE" sz="11000" b="1" dirty="0"/>
              <a:t>Well Done!</a:t>
            </a:r>
          </a:p>
          <a:p>
            <a:pPr>
              <a:lnSpc>
                <a:spcPct val="120000"/>
              </a:lnSpc>
              <a:spcBef>
                <a:spcPts val="0"/>
              </a:spcBef>
            </a:pPr>
            <a:r>
              <a:rPr lang="en-IE" sz="7400" dirty="0"/>
              <a:t>You Have Finished </a:t>
            </a:r>
            <a:r>
              <a:rPr lang="en-IE" sz="7400" b="1" dirty="0"/>
              <a:t>Module 8 </a:t>
            </a:r>
            <a:r>
              <a:rPr lang="en-IE" sz="7400" dirty="0"/>
              <a:t>Strategic Regional Crisis Response and Recovery Marketing</a:t>
            </a:r>
          </a:p>
          <a:p>
            <a:pPr>
              <a:lnSpc>
                <a:spcPct val="120000"/>
              </a:lnSpc>
              <a:spcBef>
                <a:spcPts val="0"/>
              </a:spcBef>
            </a:pPr>
            <a:r>
              <a:rPr lang="en-IE" sz="7400" dirty="0"/>
              <a:t> </a:t>
            </a:r>
          </a:p>
          <a:p>
            <a:pPr>
              <a:lnSpc>
                <a:spcPct val="120000"/>
              </a:lnSpc>
              <a:spcBef>
                <a:spcPts val="0"/>
              </a:spcBef>
            </a:pPr>
            <a:r>
              <a:rPr lang="en-IE" sz="7400" dirty="0"/>
              <a:t>Now Get Ready for </a:t>
            </a:r>
          </a:p>
          <a:p>
            <a:pPr>
              <a:lnSpc>
                <a:spcPct val="120000"/>
              </a:lnSpc>
              <a:spcBef>
                <a:spcPts val="0"/>
              </a:spcBef>
            </a:pPr>
            <a:r>
              <a:rPr lang="en-IE" sz="7400" b="1" dirty="0"/>
              <a:t>Module 9 </a:t>
            </a:r>
            <a:r>
              <a:rPr lang="en-IE" sz="7400" dirty="0"/>
              <a:t>Regional Recovery, Rebuilding &amp;  Resilience Towards a ‘New Norm’ Post Crisis</a:t>
            </a:r>
          </a:p>
        </p:txBody>
      </p:sp>
      <p:pic>
        <p:nvPicPr>
          <p:cNvPr id="1028" name="Picture 4" descr="Well Done Images – Browse 33,622 Stock Photos, Vectors, and Video | Adobe  Stock">
            <a:extLst>
              <a:ext uri="{FF2B5EF4-FFF2-40B4-BE49-F238E27FC236}">
                <a16:creationId xmlns:a16="http://schemas.microsoft.com/office/drawing/2014/main" id="{4A6B94AD-A64C-D4C6-0DFD-2B159C251DF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56730" y="212973"/>
            <a:ext cx="3594847" cy="2522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923C34-F7D7-60C2-F31E-2B64BAD784E8}"/>
              </a:ext>
            </a:extLst>
          </p:cNvPr>
          <p:cNvSpPr/>
          <p:nvPr/>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3389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ext, person, posing&#10;&#10;Description automatically generated">
            <a:extLst>
              <a:ext uri="{FF2B5EF4-FFF2-40B4-BE49-F238E27FC236}">
                <a16:creationId xmlns:a16="http://schemas.microsoft.com/office/drawing/2014/main" id="{E32BAB4C-8292-CFDA-3677-BE792C921A7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5958" r="15958"/>
          <a:stretch>
            <a:fillRect/>
          </a:stretch>
        </p:blipFill>
        <p:spPr>
          <a:xfrm>
            <a:off x="6381403" y="228600"/>
            <a:ext cx="5810597" cy="5688106"/>
          </a:xfrm>
        </p:spPr>
      </p:pic>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329234" y="805256"/>
            <a:ext cx="6094265" cy="6159274"/>
          </a:xfrm>
        </p:spPr>
        <p:txBody>
          <a:bodyPr>
            <a:normAutofit fontScale="85000" lnSpcReduction="20000"/>
          </a:bodyPr>
          <a:lstStyle/>
          <a:p>
            <a:pPr algn="l" fontAlgn="base">
              <a:lnSpc>
                <a:spcPct val="120000"/>
              </a:lnSpc>
            </a:pPr>
            <a:r>
              <a:rPr lang="en-IE" dirty="0"/>
              <a:t>Crisis events can change the whole way tourism regions market. During COVID people were hesitant and avoided connecting, interacting or getting close to strangers when this is usually why tourists come to destinations – to connect with people.</a:t>
            </a:r>
          </a:p>
          <a:p>
            <a:pPr algn="l" fontAlgn="base">
              <a:lnSpc>
                <a:spcPct val="120000"/>
              </a:lnSpc>
            </a:pPr>
            <a:endParaRPr lang="en-IE" dirty="0"/>
          </a:p>
          <a:p>
            <a:pPr algn="l" fontAlgn="base">
              <a:lnSpc>
                <a:spcPct val="120000"/>
              </a:lnSpc>
            </a:pPr>
            <a:r>
              <a:rPr lang="en-IE" dirty="0"/>
              <a:t>During COVID everything had to change, the images, the messages, the information, what was being promoted, who was targeted.  All planned marketing had to be completely taken off the table and swapped with messages that had to be clear, safety-focused and made the destinations accessible (somehow!)</a:t>
            </a:r>
          </a:p>
          <a:p>
            <a:pPr algn="l" fontAlgn="base">
              <a:lnSpc>
                <a:spcPct val="120000"/>
              </a:lnSpc>
            </a:pPr>
            <a:endParaRPr lang="en-IE" dirty="0"/>
          </a:p>
          <a:p>
            <a:pPr algn="l" fontAlgn="base">
              <a:lnSpc>
                <a:spcPct val="120000"/>
              </a:lnSpc>
            </a:pPr>
            <a:r>
              <a:rPr lang="en-GB" dirty="0"/>
              <a:t>Tourism Marketing took a complete 360-degree turn and had to move quick to manage destination image and visitor perception. This next section shows how different tourism regions did exactly that in simple, impactful effective ways. Marketers need to factor in crisis as a new dimension to their strategies.</a:t>
            </a:r>
          </a:p>
          <a:p>
            <a:pPr>
              <a:lnSpc>
                <a:spcPct val="120000"/>
              </a:lnSpc>
            </a:pPr>
            <a:endParaRPr lang="en-IE"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234817" y="0"/>
            <a:ext cx="5861183" cy="582221"/>
          </a:xfrm>
        </p:spPr>
        <p:txBody>
          <a:bodyPr>
            <a:noAutofit/>
          </a:bodyPr>
          <a:lstStyle/>
          <a:p>
            <a:pPr algn="ctr"/>
            <a:r>
              <a:rPr lang="en-IE" sz="2400" b="0" dirty="0"/>
              <a:t>Regions Must Switch to Crisis Marketing During a Crisis </a:t>
            </a:r>
          </a:p>
        </p:txBody>
      </p:sp>
    </p:spTree>
    <p:extLst>
      <p:ext uri="{BB962C8B-B14F-4D97-AF65-F5344CB8AC3E}">
        <p14:creationId xmlns:p14="http://schemas.microsoft.com/office/powerpoint/2010/main" val="3432199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people standing outside a building&#10;&#10;Description automatically generated with medium confidence">
            <a:extLst>
              <a:ext uri="{FF2B5EF4-FFF2-40B4-BE49-F238E27FC236}">
                <a16:creationId xmlns:a16="http://schemas.microsoft.com/office/drawing/2014/main" id="{81FD8693-6DAF-8657-2C3D-478175C1C33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5941" r="15941"/>
          <a:stretch>
            <a:fillRect/>
          </a:stretch>
        </p:blipFill>
        <p:spPr/>
      </p:pic>
      <p:sp>
        <p:nvSpPr>
          <p:cNvPr id="9" name="Text Placeholder 8">
            <a:extLst>
              <a:ext uri="{FF2B5EF4-FFF2-40B4-BE49-F238E27FC236}">
                <a16:creationId xmlns:a16="http://schemas.microsoft.com/office/drawing/2014/main" id="{DFA00C72-DB99-B2A6-AD02-23334908638E}"/>
              </a:ext>
            </a:extLst>
          </p:cNvPr>
          <p:cNvSpPr>
            <a:spLocks noGrp="1"/>
          </p:cNvSpPr>
          <p:nvPr>
            <p:ph type="body" sz="quarter" idx="18"/>
          </p:nvPr>
        </p:nvSpPr>
        <p:spPr>
          <a:xfrm>
            <a:off x="528916" y="1765527"/>
            <a:ext cx="5861183" cy="6159274"/>
          </a:xfrm>
        </p:spPr>
        <p:txBody>
          <a:bodyPr>
            <a:normAutofit/>
          </a:bodyPr>
          <a:lstStyle/>
          <a:p>
            <a:pPr algn="l"/>
            <a:r>
              <a:rPr lang="en-GB" sz="2200" b="0" i="0" dirty="0">
                <a:effectLst/>
              </a:rPr>
              <a:t>The travel industry was hit extremely hard by COVID. International tourist travel </a:t>
            </a:r>
            <a:r>
              <a:rPr lang="en-GB" sz="2200" b="0" i="0" u="none" strike="noStrike" dirty="0">
                <a:effectLst/>
                <a:hlinkClick r:id="rId3">
                  <a:extLst>
                    <a:ext uri="{A12FA001-AC4F-418D-AE19-62706E023703}">
                      <ahyp:hlinkClr xmlns:ahyp="http://schemas.microsoft.com/office/drawing/2018/hyperlinkcolor" val="tx"/>
                    </a:ext>
                  </a:extLst>
                </a:hlinkClick>
              </a:rPr>
              <a:t>dropped 65% in the first half of 2020</a:t>
            </a:r>
            <a:r>
              <a:rPr lang="en-GB" sz="2200" b="0" i="0" u="none" strike="noStrike" dirty="0">
                <a:effectLst/>
              </a:rPr>
              <a:t> </a:t>
            </a:r>
            <a:r>
              <a:rPr lang="en-GB" sz="2200" b="0" i="0" dirty="0">
                <a:effectLst/>
              </a:rPr>
              <a:t>alone. And for many companies, the response was to </a:t>
            </a:r>
            <a:r>
              <a:rPr lang="en-GB" sz="2200" b="0" i="0" u="none" strike="noStrike" dirty="0">
                <a:effectLst/>
                <a:hlinkClick r:id="rId4">
                  <a:extLst>
                    <a:ext uri="{A12FA001-AC4F-418D-AE19-62706E023703}">
                      <ahyp:hlinkClr xmlns:ahyp="http://schemas.microsoft.com/office/drawing/2018/hyperlinkcolor" val="tx"/>
                    </a:ext>
                  </a:extLst>
                </a:hlinkClick>
              </a:rPr>
              <a:t>slash marketing budgets</a:t>
            </a:r>
            <a:r>
              <a:rPr lang="en-GB" sz="2200" b="0" i="0" dirty="0">
                <a:effectLst/>
              </a:rPr>
              <a:t> to counteract plummeting revenues.</a:t>
            </a:r>
          </a:p>
          <a:p>
            <a:pPr algn="l"/>
            <a:endParaRPr lang="en-GB" sz="2200" b="0" i="0" dirty="0">
              <a:effectLst/>
            </a:endParaRPr>
          </a:p>
          <a:p>
            <a:pPr algn="l"/>
            <a:r>
              <a:rPr lang="en-GB" sz="2200" b="0" i="0" dirty="0">
                <a:effectLst/>
              </a:rPr>
              <a:t>Now, advertising during a time when customers physically cannot travel might feel counterintuitive. But in past recessions, companies that continued to spend on advertising through a downturn actually </a:t>
            </a:r>
            <a:r>
              <a:rPr lang="en-GB" sz="2200" b="0" i="0" u="none" strike="noStrike" dirty="0">
                <a:effectLst/>
                <a:hlinkClick r:id="rId5">
                  <a:extLst>
                    <a:ext uri="{A12FA001-AC4F-418D-AE19-62706E023703}">
                      <ahyp:hlinkClr xmlns:ahyp="http://schemas.microsoft.com/office/drawing/2018/hyperlinkcolor" val="tx"/>
                    </a:ext>
                  </a:extLst>
                </a:hlinkClick>
              </a:rPr>
              <a:t>ended up outselling their competitors</a:t>
            </a:r>
            <a:r>
              <a:rPr lang="en-GB" sz="2200" b="0" i="0" dirty="0">
                <a:effectLst/>
              </a:rPr>
              <a:t> as the market rebounded back to normal.</a:t>
            </a:r>
          </a:p>
          <a:p>
            <a:endParaRPr lang="en-IE" sz="2200" dirty="0"/>
          </a:p>
        </p:txBody>
      </p:sp>
      <p:sp>
        <p:nvSpPr>
          <p:cNvPr id="8" name="Text Placeholder 7">
            <a:extLst>
              <a:ext uri="{FF2B5EF4-FFF2-40B4-BE49-F238E27FC236}">
                <a16:creationId xmlns:a16="http://schemas.microsoft.com/office/drawing/2014/main" id="{ACA68833-1029-5EFF-C156-1DB205A1ACF6}"/>
              </a:ext>
            </a:extLst>
          </p:cNvPr>
          <p:cNvSpPr>
            <a:spLocks noGrp="1"/>
          </p:cNvSpPr>
          <p:nvPr>
            <p:ph type="body" sz="quarter" idx="16"/>
          </p:nvPr>
        </p:nvSpPr>
        <p:spPr>
          <a:xfrm>
            <a:off x="234817" y="123732"/>
            <a:ext cx="5861183" cy="582221"/>
          </a:xfrm>
        </p:spPr>
        <p:txBody>
          <a:bodyPr>
            <a:noAutofit/>
          </a:bodyPr>
          <a:lstStyle/>
          <a:p>
            <a:pPr algn="ctr"/>
            <a:r>
              <a:rPr lang="en-IE" sz="2800" b="0" dirty="0"/>
              <a:t>Promote During a Crisis Can Put  a Region Ahead of Competitors When Markets Return</a:t>
            </a:r>
          </a:p>
        </p:txBody>
      </p:sp>
    </p:spTree>
    <p:extLst>
      <p:ext uri="{BB962C8B-B14F-4D97-AF65-F5344CB8AC3E}">
        <p14:creationId xmlns:p14="http://schemas.microsoft.com/office/powerpoint/2010/main" val="3427279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559EF0B-6BD3-9BE4-92BF-D2476335499D}"/>
              </a:ext>
            </a:extLst>
          </p:cNvPr>
          <p:cNvSpPr>
            <a:spLocks noGrp="1"/>
          </p:cNvSpPr>
          <p:nvPr>
            <p:ph type="body" sz="quarter" idx="16"/>
          </p:nvPr>
        </p:nvSpPr>
        <p:spPr>
          <a:xfrm>
            <a:off x="326847" y="236922"/>
            <a:ext cx="5294024" cy="582221"/>
          </a:xfrm>
        </p:spPr>
        <p:txBody>
          <a:bodyPr anchor="ctr">
            <a:normAutofit fontScale="77500" lnSpcReduction="20000"/>
          </a:bodyPr>
          <a:lstStyle/>
          <a:p>
            <a:r>
              <a:rPr lang="en-IE" dirty="0">
                <a:solidFill>
                  <a:srgbClr val="F27954"/>
                </a:solidFill>
              </a:rPr>
              <a:t>Regional Crisis Response Marketing</a:t>
            </a:r>
          </a:p>
        </p:txBody>
      </p:sp>
      <p:sp>
        <p:nvSpPr>
          <p:cNvPr id="6" name="Text Placeholder 5">
            <a:extLst>
              <a:ext uri="{FF2B5EF4-FFF2-40B4-BE49-F238E27FC236}">
                <a16:creationId xmlns:a16="http://schemas.microsoft.com/office/drawing/2014/main" id="{DB06A5F9-96C8-AD46-7AF9-BF121C8977BE}"/>
              </a:ext>
            </a:extLst>
          </p:cNvPr>
          <p:cNvSpPr>
            <a:spLocks noGrp="1"/>
          </p:cNvSpPr>
          <p:nvPr>
            <p:ph type="body" sz="quarter" idx="18"/>
          </p:nvPr>
        </p:nvSpPr>
        <p:spPr>
          <a:xfrm>
            <a:off x="326847" y="819143"/>
            <a:ext cx="5903624" cy="5892974"/>
          </a:xfrm>
          <a:solidFill>
            <a:schemeClr val="bg1"/>
          </a:solidFill>
        </p:spPr>
        <p:txBody>
          <a:bodyPr>
            <a:normAutofit fontScale="85000" lnSpcReduction="20000"/>
          </a:bodyPr>
          <a:lstStyle/>
          <a:p>
            <a:pPr>
              <a:lnSpc>
                <a:spcPct val="120000"/>
              </a:lnSpc>
            </a:pPr>
            <a:r>
              <a:rPr lang="en-GB" dirty="0"/>
              <a:t>The region should be clear in advance about how it will communicate with visitors will make the job of navigating and responding to a crisis much easier. </a:t>
            </a:r>
          </a:p>
          <a:p>
            <a:pPr>
              <a:lnSpc>
                <a:spcPct val="120000"/>
              </a:lnSpc>
            </a:pPr>
            <a:endParaRPr lang="en-GB" dirty="0"/>
          </a:p>
          <a:p>
            <a:pPr>
              <a:lnSpc>
                <a:spcPct val="120000"/>
              </a:lnSpc>
            </a:pPr>
            <a:r>
              <a:rPr lang="en-GB" b="1" dirty="0">
                <a:solidFill>
                  <a:srgbClr val="F27954"/>
                </a:solidFill>
              </a:rPr>
              <a:t>Involve Operators in Distributing Crisis Marketing &amp; Communication. </a:t>
            </a:r>
            <a:r>
              <a:rPr lang="en-GB" dirty="0"/>
              <a:t>In addition to the media providing information to visitors about a crisis event, tourism operators and accommodation providers are perfectly positioned to provide their customers and potential visitors with practical and authoritative information regarding travel plans, the safety of routes, alternative activities, and so on. </a:t>
            </a:r>
          </a:p>
          <a:p>
            <a:pPr>
              <a:lnSpc>
                <a:spcPct val="120000"/>
              </a:lnSpc>
            </a:pPr>
            <a:endParaRPr lang="en-GB" dirty="0"/>
          </a:p>
          <a:p>
            <a:pPr>
              <a:lnSpc>
                <a:spcPct val="120000"/>
              </a:lnSpc>
            </a:pPr>
            <a:r>
              <a:rPr lang="en-GB" b="1" dirty="0">
                <a:solidFill>
                  <a:srgbClr val="F27954"/>
                </a:solidFill>
              </a:rPr>
              <a:t>Provide Operators with The Information They Need. </a:t>
            </a:r>
            <a:r>
              <a:rPr lang="en-GB" dirty="0"/>
              <a:t>Tourism businesses will need clear and concise information, as well as regular updates, so that visitors, their families, and potential visitors can be properly informed about the crisis situation. </a:t>
            </a:r>
            <a:r>
              <a:rPr lang="en-GB" sz="2400" dirty="0">
                <a:hlinkClick r:id="rId2"/>
              </a:rPr>
              <a:t>(Source</a:t>
            </a:r>
            <a:r>
              <a:rPr lang="en-GB" sz="2400" dirty="0"/>
              <a:t>)</a:t>
            </a:r>
            <a:endParaRPr lang="en-IE" sz="2400" dirty="0"/>
          </a:p>
          <a:p>
            <a:pPr>
              <a:lnSpc>
                <a:spcPct val="120000"/>
              </a:lnSpc>
            </a:pPr>
            <a:endParaRPr lang="en-GB" dirty="0"/>
          </a:p>
          <a:p>
            <a:pPr>
              <a:lnSpc>
                <a:spcPct val="120000"/>
              </a:lnSpc>
            </a:pPr>
            <a:endParaRPr lang="en-GB" dirty="0"/>
          </a:p>
          <a:p>
            <a:pPr>
              <a:lnSpc>
                <a:spcPct val="120000"/>
              </a:lnSpc>
            </a:pPr>
            <a:endParaRPr lang="en-IE" dirty="0"/>
          </a:p>
        </p:txBody>
      </p:sp>
      <p:pic>
        <p:nvPicPr>
          <p:cNvPr id="13" name="Picture Placeholder 12" descr="A picture containing building, ground, outdoor, sky&#10;&#10;Description automatically generated">
            <a:extLst>
              <a:ext uri="{FF2B5EF4-FFF2-40B4-BE49-F238E27FC236}">
                <a16:creationId xmlns:a16="http://schemas.microsoft.com/office/drawing/2014/main" id="{E5D197C1-E1CB-A4F4-AFD9-AAB324BEAEAF}"/>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l="830" r="830"/>
          <a:stretch>
            <a:fillRect/>
          </a:stretch>
        </p:blipFill>
        <p:spPr>
          <a:xfrm>
            <a:off x="6814470" y="1"/>
            <a:ext cx="4916235" cy="6248400"/>
          </a:xfrm>
        </p:spPr>
      </p:pic>
    </p:spTree>
    <p:extLst>
      <p:ext uri="{BB962C8B-B14F-4D97-AF65-F5344CB8AC3E}">
        <p14:creationId xmlns:p14="http://schemas.microsoft.com/office/powerpoint/2010/main" val="265719447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10464</TotalTime>
  <Words>8333</Words>
  <Application>Microsoft Office PowerPoint</Application>
  <PresentationFormat>Widescreen</PresentationFormat>
  <Paragraphs>469</Paragraphs>
  <Slides>65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65</vt:i4>
      </vt:variant>
    </vt:vector>
  </HeadingPairs>
  <TitlesOfParts>
    <vt:vector size="77" baseType="lpstr">
      <vt:lpstr>Aharoni</vt:lpstr>
      <vt:lpstr>Arial</vt:lpstr>
      <vt:lpstr>Calibri</vt:lpstr>
      <vt:lpstr>Calibri Light</vt:lpstr>
      <vt:lpstr>Lato Regular</vt:lpstr>
      <vt:lpstr>Montserrat</vt:lpstr>
      <vt:lpstr>Montserrat Light</vt:lpstr>
      <vt:lpstr>Montserrat Medium</vt:lpstr>
      <vt:lpstr>Quattrocento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1148</cp:revision>
  <dcterms:created xsi:type="dcterms:W3CDTF">2020-10-14T13:32:04Z</dcterms:created>
  <dcterms:modified xsi:type="dcterms:W3CDTF">2023-10-26T07:29:51Z</dcterms:modified>
</cp:coreProperties>
</file>