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9"/>
  </p:notesMasterIdLst>
  <p:handoutMasterIdLst>
    <p:handoutMasterId r:id="rId50"/>
  </p:handoutMasterIdLst>
  <p:sldIdLst>
    <p:sldId id="5494" r:id="rId2"/>
    <p:sldId id="5779" r:id="rId3"/>
    <p:sldId id="5478" r:id="rId4"/>
    <p:sldId id="5506" r:id="rId5"/>
    <p:sldId id="5503" r:id="rId6"/>
    <p:sldId id="5504" r:id="rId7"/>
    <p:sldId id="6001" r:id="rId8"/>
    <p:sldId id="5493" r:id="rId9"/>
    <p:sldId id="4837" r:id="rId10"/>
    <p:sldId id="5474" r:id="rId11"/>
    <p:sldId id="5499" r:id="rId12"/>
    <p:sldId id="5428" r:id="rId13"/>
    <p:sldId id="5084" r:id="rId14"/>
    <p:sldId id="5050" r:id="rId15"/>
    <p:sldId id="5432" r:id="rId16"/>
    <p:sldId id="5433" r:id="rId17"/>
    <p:sldId id="5434" r:id="rId18"/>
    <p:sldId id="5435" r:id="rId19"/>
    <p:sldId id="5088" r:id="rId20"/>
    <p:sldId id="5061" r:id="rId21"/>
    <p:sldId id="5086" r:id="rId22"/>
    <p:sldId id="5227" r:id="rId23"/>
    <p:sldId id="5422" r:id="rId24"/>
    <p:sldId id="5424" r:id="rId25"/>
    <p:sldId id="5425" r:id="rId26"/>
    <p:sldId id="5430" r:id="rId27"/>
    <p:sldId id="5436" r:id="rId28"/>
    <p:sldId id="5437" r:id="rId29"/>
    <p:sldId id="5439" r:id="rId30"/>
    <p:sldId id="5440" r:id="rId31"/>
    <p:sldId id="5067" r:id="rId32"/>
    <p:sldId id="5060" r:id="rId33"/>
    <p:sldId id="5062" r:id="rId34"/>
    <p:sldId id="5055" r:id="rId35"/>
    <p:sldId id="5087" r:id="rId36"/>
    <p:sldId id="4963" r:id="rId37"/>
    <p:sldId id="5443" r:id="rId38"/>
    <p:sldId id="5057" r:id="rId39"/>
    <p:sldId id="5059" r:id="rId40"/>
    <p:sldId id="5092" r:id="rId41"/>
    <p:sldId id="5089" r:id="rId42"/>
    <p:sldId id="5444" r:id="rId43"/>
    <p:sldId id="5090" r:id="rId44"/>
    <p:sldId id="5091" r:id="rId45"/>
    <p:sldId id="5445" r:id="rId46"/>
    <p:sldId id="6002" r:id="rId47"/>
    <p:sldId id="550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7A547C"/>
    <a:srgbClr val="086D6E"/>
    <a:srgbClr val="3AA091"/>
    <a:srgbClr val="F77B55"/>
    <a:srgbClr val="F37C57"/>
    <a:srgbClr val="E7EBEB"/>
    <a:srgbClr val="916395"/>
    <a:srgbClr val="F27954"/>
    <a:srgbClr val="F6A1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82" d="100"/>
          <a:sy n="82" d="100"/>
        </p:scale>
        <p:origin x="62" y="269"/>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16</a:t>
            </a:fld>
            <a:endParaRPr lang="en-IE"/>
          </a:p>
        </p:txBody>
      </p:sp>
    </p:spTree>
    <p:extLst>
      <p:ext uri="{BB962C8B-B14F-4D97-AF65-F5344CB8AC3E}">
        <p14:creationId xmlns:p14="http://schemas.microsoft.com/office/powerpoint/2010/main" val="500023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18</a:t>
            </a:fld>
            <a:endParaRPr lang="en-IE"/>
          </a:p>
        </p:txBody>
      </p:sp>
    </p:spTree>
    <p:extLst>
      <p:ext uri="{BB962C8B-B14F-4D97-AF65-F5344CB8AC3E}">
        <p14:creationId xmlns:p14="http://schemas.microsoft.com/office/powerpoint/2010/main" val="3127447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30</a:t>
            </a:fld>
            <a:endParaRPr lang="en-IE"/>
          </a:p>
        </p:txBody>
      </p:sp>
    </p:spTree>
    <p:extLst>
      <p:ext uri="{BB962C8B-B14F-4D97-AF65-F5344CB8AC3E}">
        <p14:creationId xmlns:p14="http://schemas.microsoft.com/office/powerpoint/2010/main" val="266889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301128" y="154698"/>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241312" y="939316"/>
            <a:ext cx="5849088" cy="247829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822014" y="1134728"/>
            <a:ext cx="4260214"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900529" y="1923697"/>
            <a:ext cx="4260213"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0"/>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5695317"/>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4C15E046-FBBD-D44E-BE82-FB5A81C874AF}"/>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B607C574-6274-1340-BD83-941B889D2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C7474F7D-08D9-4A4F-8BED-8FE5435EF2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2EFD91A7-2442-B647-9D79-B135CAEC8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695317"/>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151084"/>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3" name="TextBox 2">
            <a:extLst>
              <a:ext uri="{FF2B5EF4-FFF2-40B4-BE49-F238E27FC236}">
                <a16:creationId xmlns:a16="http://schemas.microsoft.com/office/drawing/2014/main" id="{B80105E6-B935-E0B8-0464-2016F4CB9141}"/>
              </a:ext>
            </a:extLst>
          </p:cNvPr>
          <p:cNvSpPr txBox="1"/>
          <p:nvPr userDrawn="1"/>
        </p:nvSpPr>
        <p:spPr>
          <a:xfrm>
            <a:off x="615586" y="5951057"/>
            <a:ext cx="7590263" cy="8771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3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sz="1200" dirty="0">
              <a:solidFill>
                <a:srgbClr val="4D4D4D"/>
              </a:solidFill>
            </a:endParaRPr>
          </a:p>
        </p:txBody>
      </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6" y="-34759"/>
            <a:ext cx="5327104"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5" y="-6"/>
            <a:ext cx="5279479"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5948998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840" r:id="rId10"/>
    <p:sldLayoutId id="2147483841" r:id="rId11"/>
    <p:sldLayoutId id="2147483883" r:id="rId12"/>
    <p:sldLayoutId id="2147483891" r:id="rId13"/>
    <p:sldLayoutId id="2147483862" r:id="rId14"/>
    <p:sldLayoutId id="2147483907" r:id="rId15"/>
    <p:sldLayoutId id="2147483861" r:id="rId16"/>
    <p:sldLayoutId id="2147483906" r:id="rId17"/>
    <p:sldLayoutId id="2147483874" r:id="rId18"/>
    <p:sldLayoutId id="2147483863" r:id="rId19"/>
    <p:sldLayoutId id="2147483835" r:id="rId20"/>
    <p:sldLayoutId id="2147483875" r:id="rId21"/>
    <p:sldLayoutId id="2147483901" r:id="rId22"/>
    <p:sldLayoutId id="2147483836" r:id="rId23"/>
    <p:sldLayoutId id="2147483831" r:id="rId24"/>
    <p:sldLayoutId id="2147483888" r:id="rId25"/>
    <p:sldLayoutId id="2147483902" r:id="rId26"/>
    <p:sldLayoutId id="2147483889" r:id="rId27"/>
    <p:sldLayoutId id="2147483890" r:id="rId28"/>
    <p:sldLayoutId id="2147483846" r:id="rId29"/>
    <p:sldLayoutId id="2147483904" r:id="rId30"/>
    <p:sldLayoutId id="2147483876" r:id="rId31"/>
    <p:sldLayoutId id="2147483873" r:id="rId32"/>
    <p:sldLayoutId id="2147483834" r:id="rId33"/>
    <p:sldLayoutId id="2147483877" r:id="rId34"/>
    <p:sldLayoutId id="2147483845" r:id="rId35"/>
    <p:sldLayoutId id="2147483869" r:id="rId36"/>
    <p:sldLayoutId id="2147483878" r:id="rId37"/>
    <p:sldLayoutId id="2147483866" r:id="rId38"/>
    <p:sldLayoutId id="2147483833" r:id="rId39"/>
    <p:sldLayoutId id="2147483900" r:id="rId40"/>
    <p:sldLayoutId id="2147483847" r:id="rId41"/>
    <p:sldLayoutId id="2147483871" r:id="rId42"/>
    <p:sldLayoutId id="2147483870" r:id="rId43"/>
    <p:sldLayoutId id="2147483872" r:id="rId44"/>
    <p:sldLayoutId id="2147483837" r:id="rId45"/>
    <p:sldLayoutId id="2147483838" r:id="rId46"/>
    <p:sldLayoutId id="2147483844" r:id="rId47"/>
    <p:sldLayoutId id="2147483848" r:id="rId48"/>
    <p:sldLayoutId id="2147483898" r:id="rId49"/>
    <p:sldLayoutId id="2147483903" r:id="rId50"/>
    <p:sldLayoutId id="2147483905" r:id="rId51"/>
    <p:sldLayoutId id="2147483849" r:id="rId52"/>
    <p:sldLayoutId id="2147483895" r:id="rId53"/>
    <p:sldLayoutId id="2147483887" r:id="rId54"/>
    <p:sldLayoutId id="2147483896" r:id="rId55"/>
    <p:sldLayoutId id="2147483851" r:id="rId56"/>
    <p:sldLayoutId id="2147483854" r:id="rId57"/>
    <p:sldLayoutId id="2147483855" r:id="rId58"/>
    <p:sldLayoutId id="2147483885" r:id="rId59"/>
    <p:sldLayoutId id="2147483899" r:id="rId60"/>
    <p:sldLayoutId id="2147483886" r:id="rId61"/>
    <p:sldLayoutId id="2147483856" r:id="rId62"/>
    <p:sldLayoutId id="2147483893" r:id="rId63"/>
    <p:sldLayoutId id="2147483894" r:id="rId64"/>
    <p:sldLayoutId id="2147483892" r:id="rId65"/>
    <p:sldLayoutId id="2147483857" r:id="rId66"/>
    <p:sldLayoutId id="2147483864" r:id="rId67"/>
    <p:sldLayoutId id="2147483852" r:id="rId68"/>
    <p:sldLayoutId id="2147483858" r:id="rId69"/>
    <p:sldLayoutId id="2147483859" r:id="rId70"/>
    <p:sldLayoutId id="2147483860" r:id="rId71"/>
    <p:sldLayoutId id="2147483853" r:id="rId7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svg"/><Relationship Id="rId2" Type="http://schemas.openxmlformats.org/officeDocument/2006/relationships/hyperlink" Target="https://libres.uncg.edu/ir/uncg/f/Y_Apostolopoulos_Tourism_1999.pdf" TargetMode="External"/><Relationship Id="rId1" Type="http://schemas.openxmlformats.org/officeDocument/2006/relationships/slideLayout" Target="../slideLayouts/slideLayout29.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jpg"/><Relationship Id="rId7" Type="http://schemas.openxmlformats.org/officeDocument/2006/relationships/image" Target="../media/image40.svg"/><Relationship Id="rId2" Type="http://schemas.openxmlformats.org/officeDocument/2006/relationships/hyperlink" Target="https://en.wikipedia.org/wiki/Tourism_region" TargetMode="External"/><Relationship Id="rId1" Type="http://schemas.openxmlformats.org/officeDocument/2006/relationships/slideLayout" Target="../slideLayouts/slideLayout19.xml"/><Relationship Id="rId6" Type="http://schemas.openxmlformats.org/officeDocument/2006/relationships/image" Target="../media/image39.png"/><Relationship Id="rId5" Type="http://schemas.openxmlformats.org/officeDocument/2006/relationships/image" Target="../media/image44.jpeg"/><Relationship Id="rId4" Type="http://schemas.openxmlformats.org/officeDocument/2006/relationships/hyperlink" Target="https://www.istockphoto.com/photos/ring-of-kerry"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48.sv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47.png"/><Relationship Id="rId5" Type="http://schemas.openxmlformats.org/officeDocument/2006/relationships/hyperlink" Target="https://www.smartsheet.com/enterprise-risk-management-guide" TargetMode="External"/><Relationship Id="rId4" Type="http://schemas.openxmlformats.org/officeDocument/2006/relationships/hyperlink" Target="https://www.smartsheet.com/content/crisis-management-templates"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tourism.jp/en/consulting/expertise/crisis-management/#:~:text=Tourism%20crisis%20management%20entails%20developing,actions%20for%20post%20disaster%20recovery." TargetMode="External"/><Relationship Id="rId2" Type="http://schemas.openxmlformats.org/officeDocument/2006/relationships/image" Target="../media/image49.jpe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hyperlink" Target="https://ec.europa.eu/eurostat/cache/digpub/regions/#:~:text=Regions%20in%20Europe%20%E2%80%94%202022%20interactive,regions%20of%20the%20EFTA%20countries%2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eur-lex.europa.eu/legal-content/EN/ALL/?uri=CELEX:52010DC0352" TargetMode="Externa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hyperlink" Target="https://www.mdpi.com/2071-1050/14/17/11009/pdf#:~:text=Tourism%20is%20easily%20affected%20by,most%20important%20factor%20affecting%20tourism." TargetMode="Externa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hyperlink" Target="https://ec.europa.eu/eurostat/statistics-explained/index.php?title=Tourism_statistics_-_impact_of_Covid-19_on_trips_of_Europeans" TargetMode="External"/><Relationship Id="rId2" Type="http://schemas.openxmlformats.org/officeDocument/2006/relationships/hyperlink" Target="https://www.schengenvisainfo.com/news/wttc-europes-travel-tourism-sector-suffered-51-4-financial-decrease-last-year-due-to-covid-19/" TargetMode="External"/><Relationship Id="rId1" Type="http://schemas.openxmlformats.org/officeDocument/2006/relationships/slideLayout" Target="../slideLayouts/slideLayout29.xml"/><Relationship Id="rId6" Type="http://schemas.openxmlformats.org/officeDocument/2006/relationships/image" Target="../media/image53.jpeg"/><Relationship Id="rId5" Type="http://schemas.openxmlformats.org/officeDocument/2006/relationships/hyperlink" Target="https://ec.europa.eu/eurostat/web/products-eurostat-news/-/ddn-20220707-1#:~:text=Compared%20with%202019%2C%20before%20the,on%20European%20Business%20%E2%80%94%20Statistics%20Illustrated." TargetMode="External"/><Relationship Id="rId4" Type="http://schemas.openxmlformats.org/officeDocument/2006/relationships/hyperlink" Target="https://ec.europa.eu/eurostat/statistics-explained/index.php?title=Tourism_statistics_-_participation_in_touris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www.bbc.com/future/article/20220927-italys-plan-to-save-venice-from-sinking#:~:text=The%20tide%20reached%20a%20peak,Mayor%20of%20Venice%2C%20Luigi%20Brugnaro." TargetMode="External"/><Relationship Id="rId1" Type="http://schemas.openxmlformats.org/officeDocument/2006/relationships/slideLayout" Target="../slideLayouts/slideLayout29.xml"/><Relationship Id="rId5" Type="http://schemas.openxmlformats.org/officeDocument/2006/relationships/image" Target="../media/image56.sv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canter.com/wine-news/bordeaux-launches-ad-campaign-to-stem-fall-in-exports-5598/" TargetMode="External"/><Relationship Id="rId7" Type="http://schemas.openxmlformats.org/officeDocument/2006/relationships/hyperlink" Target="https://ec.europa.eu/commission/presscorner/detail/es/MEMO_11_346" TargetMode="External"/><Relationship Id="rId2" Type="http://schemas.openxmlformats.org/officeDocument/2006/relationships/image" Target="../media/image57.jpg"/><Relationship Id="rId1" Type="http://schemas.openxmlformats.org/officeDocument/2006/relationships/slideLayout" Target="../slideLayouts/slideLayout30.xml"/><Relationship Id="rId6" Type="http://schemas.openxmlformats.org/officeDocument/2006/relationships/hyperlink" Target="https://www.riskmanagementstudio.com/volcanic-eruption-risk-management-challenges/" TargetMode="External"/><Relationship Id="rId5" Type="http://schemas.openxmlformats.org/officeDocument/2006/relationships/hyperlink" Target="https://en.wikipedia.org/wiki/Air_travel_disruption_after_the_2010_Eyjafjallaj%C3%B6kull_eruption" TargetMode="External"/><Relationship Id="rId4" Type="http://schemas.openxmlformats.org/officeDocument/2006/relationships/hyperlink" Target="https://en.wikipedia.org/wiki/International_Air_Transport_Association"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www.decanter.com/wine-news/bordeaux-launches-ad-campaign-to-stem-fall-in-exports-5598/" TargetMode="External"/><Relationship Id="rId1" Type="http://schemas.openxmlformats.org/officeDocument/2006/relationships/slideLayout" Target="../slideLayouts/slideLayout21.xml"/><Relationship Id="rId6" Type="http://schemas.openxmlformats.org/officeDocument/2006/relationships/image" Target="../media/image56.svg"/><Relationship Id="rId5" Type="http://schemas.openxmlformats.org/officeDocument/2006/relationships/image" Target="../media/image61.sv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8.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hyperlink" Target="https://www.failteireland.ie/FailteIreland/media/WebsiteStructure/Documents/3_Research_Insights/Research_reports_infographics/Failte-Ireland-The-Impact-of-Insurance-on-the-Tourism-Sector.pdf?ext=.pdf" TargetMode="External"/><Relationship Id="rId7" Type="http://schemas.openxmlformats.org/officeDocument/2006/relationships/image" Target="../media/image56.sv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55.png"/><Relationship Id="rId5" Type="http://schemas.openxmlformats.org/officeDocument/2006/relationships/hyperlink" Target="https://www.discoverypark.ie/insurance-crisis-in-our-sector/" TargetMode="External"/><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13.xml"/><Relationship Id="rId6" Type="http://schemas.openxmlformats.org/officeDocument/2006/relationships/hyperlink" Target="Responding%20to%20Crisis%20&#8211;%20The%20Destination%20Perspective" TargetMode="External"/><Relationship Id="rId5" Type="http://schemas.openxmlformats.org/officeDocument/2006/relationships/image" Target="../media/image66.jpeg"/><Relationship Id="rId4" Type="http://schemas.openxmlformats.org/officeDocument/2006/relationships/image" Target="../media/image65.svg"/></Relationships>
</file>

<file path=ppt/slides/_rels/slide33.xml.rels><?xml version="1.0" encoding="UTF-8" standalone="yes"?>
<Relationships xmlns="http://schemas.openxmlformats.org/package/2006/relationships"><Relationship Id="rId3" Type="http://schemas.openxmlformats.org/officeDocument/2006/relationships/hyperlink" Target="https://www.ncbi.nlm.nih.gov/pmc/articles/PMC7149992/" TargetMode="External"/><Relationship Id="rId2" Type="http://schemas.openxmlformats.org/officeDocument/2006/relationships/image" Target="../media/image67.jpeg"/><Relationship Id="rId1" Type="http://schemas.openxmlformats.org/officeDocument/2006/relationships/slideLayout" Target="../slideLayouts/slideLayout13.xml"/><Relationship Id="rId5" Type="http://schemas.openxmlformats.org/officeDocument/2006/relationships/image" Target="../media/image65.sv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hyperlink" Target="https://link.springer.com/content/pdf/10.1057/9781137342157_5.pdf" TargetMode="External"/><Relationship Id="rId2" Type="http://schemas.openxmlformats.org/officeDocument/2006/relationships/hyperlink" Target="https://www.tourwriter.com/covid-19-pt1/#:~:text=The%20Global%20Financial%20Crisis&amp;text=Understandably%2C%20tourism%20was%20one%20of,lines%20falling%20up%20to%2074%25." TargetMode="External"/><Relationship Id="rId1" Type="http://schemas.openxmlformats.org/officeDocument/2006/relationships/slideLayout" Target="../slideLayouts/slideLayout38.xml"/><Relationship Id="rId6" Type="http://schemas.openxmlformats.org/officeDocument/2006/relationships/hyperlink" Target="https://www.nepjol.info/index.php/jota/article/download/22753/19329/71033#:~:text=In%20conclusion%2C%20natural%20disasters%20may,to%20bad%20management%20of%20crisis." TargetMode="External"/><Relationship Id="rId5" Type="http://schemas.openxmlformats.org/officeDocument/2006/relationships/hyperlink" Target="https://arrow.tudublin.ie/cgi/viewcontent.cgi?article=1052&amp;context=ijrtp" TargetMode="External"/><Relationship Id="rId4" Type="http://schemas.openxmlformats.org/officeDocument/2006/relationships/hyperlink" Target="https://blogs.elon.edu/ipe/files/2021/02/v27-1-Ekine-2018.pdf"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en.wikipedia.org/wiki/Incidents_at_European_amusement_parks" TargetMode="External"/><Relationship Id="rId2" Type="http://schemas.openxmlformats.org/officeDocument/2006/relationships/hyperlink" Target="https://www.cntraveler.com/galleries/2015-06-19/barcelona-bhutan-places-that-limit-tourist-numbers" TargetMode="External"/><Relationship Id="rId1" Type="http://schemas.openxmlformats.org/officeDocument/2006/relationships/slideLayout" Target="../slideLayouts/slideLayout38.xml"/><Relationship Id="rId5" Type="http://schemas.openxmlformats.org/officeDocument/2006/relationships/hyperlink" Target="https://modernrestaurantmanagement.com/five-common-hospitality-industry-injuries-and-how-to-prevent-them/" TargetMode="External"/><Relationship Id="rId4" Type="http://schemas.openxmlformats.org/officeDocument/2006/relationships/hyperlink" Target="https://www.bbc.com/news/world-europe-63884695"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hyperlink" Target="https://www.history.com/news/deadliest-tsunami-2004-indian-ocean" TargetMode="External"/><Relationship Id="rId7" Type="http://schemas.openxmlformats.org/officeDocument/2006/relationships/image" Target="../media/image64.png"/><Relationship Id="rId2" Type="http://schemas.openxmlformats.org/officeDocument/2006/relationships/hyperlink" Target="https://en.wikipedia.org/wiki/Air_travel_disruption_after_the_2010_Eyjafjallaj%C3%B6kull_eruption" TargetMode="External"/><Relationship Id="rId1" Type="http://schemas.openxmlformats.org/officeDocument/2006/relationships/slideLayout" Target="../slideLayouts/slideLayout20.xml"/><Relationship Id="rId6" Type="http://schemas.openxmlformats.org/officeDocument/2006/relationships/hyperlink" Target="https://www.theguardian.com/world/blog/2010/apr/15/volcano-airport-disruption-iceland" TargetMode="External"/><Relationship Id="rId5" Type="http://schemas.openxmlformats.org/officeDocument/2006/relationships/image" Target="../media/image70.jpeg"/><Relationship Id="rId10" Type="http://schemas.openxmlformats.org/officeDocument/2006/relationships/image" Target="../media/image56.svg"/><Relationship Id="rId4" Type="http://schemas.openxmlformats.org/officeDocument/2006/relationships/image" Target="../media/image69.jpeg"/><Relationship Id="rId9" Type="http://schemas.openxmlformats.org/officeDocument/2006/relationships/image" Target="../media/image55.png"/></Relationships>
</file>

<file path=ppt/slides/_rels/slide3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2.svg"/><Relationship Id="rId7" Type="http://schemas.openxmlformats.org/officeDocument/2006/relationships/hyperlink" Target="https://www.europarl.europa.eu/cmsdata/130660/The%20Impact%20of%20Taxes%20on%20the%20Competitiveness%20of%20European%20tourism.pdf" TargetMode="External"/><Relationship Id="rId2" Type="http://schemas.openxmlformats.org/officeDocument/2006/relationships/image" Target="../media/image71.png"/><Relationship Id="rId1" Type="http://schemas.openxmlformats.org/officeDocument/2006/relationships/slideLayout" Target="../slideLayouts/slideLayout20.xml"/><Relationship Id="rId6" Type="http://schemas.openxmlformats.org/officeDocument/2006/relationships/hyperlink" Target="https://www.independent.ie/regionals/dublin/dublin-news/q-and-a-do-dublin-hotel-prices-show-our-rip-off-republic-is-back-41694735.html" TargetMode="External"/><Relationship Id="rId5" Type="http://schemas.openxmlformats.org/officeDocument/2006/relationships/hyperlink" Target="https://www.independent.ie/life/travel/travel-news/going-on-holiday-abroad-its-not-only-dublin-airport-where-you-may-experience-delays-41714895.html" TargetMode="External"/><Relationship Id="rId4" Type="http://schemas.openxmlformats.org/officeDocument/2006/relationships/image" Target="../media/image73.jpeg"/><Relationship Id="rId9" Type="http://schemas.openxmlformats.org/officeDocument/2006/relationships/image" Target="../media/image56.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hyperlink" Target="https://en.wikipedia.org/wiki/2008%E2%80%932011_Icelandic_financial_crisis" TargetMode="External"/><Relationship Id="rId2" Type="http://schemas.openxmlformats.org/officeDocument/2006/relationships/hyperlink" Target="https://www.ilo.org/wcmsp5/groups/public/@ed_dialogue/@sector/documents/publication/wcms_214576.pdf" TargetMode="External"/><Relationship Id="rId1" Type="http://schemas.openxmlformats.org/officeDocument/2006/relationships/slideLayout" Target="../slideLayouts/slideLayout20.xml"/><Relationship Id="rId5" Type="http://schemas.openxmlformats.org/officeDocument/2006/relationships/hyperlink" Target="https://www.nytimes.com/2009/04/25/business/global/25euecon.html" TargetMode="External"/><Relationship Id="rId4" Type="http://schemas.openxmlformats.org/officeDocument/2006/relationships/hyperlink" Target="https://www.researchgate.net/publication/30930632_Crisis_Communication_and_Recovery_for_the_Tourism_Industry_Lessons_from_the_2001_Foot_and_Mouth_Disease_Outbreak_in_the_United_Kingdom"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https://en.wikipedia.org/wiki/Manchester_Arena_bombing" TargetMode="External"/><Relationship Id="rId7" Type="http://schemas.openxmlformats.org/officeDocument/2006/relationships/image" Target="../media/image74.jpeg"/><Relationship Id="rId2" Type="http://schemas.openxmlformats.org/officeDocument/2006/relationships/hyperlink" Target="https://en.wikipedia.org/wiki/November_2015_Paris_attacks" TargetMode="External"/><Relationship Id="rId1" Type="http://schemas.openxmlformats.org/officeDocument/2006/relationships/slideLayout" Target="../slideLayouts/slideLayout20.xml"/><Relationship Id="rId6" Type="http://schemas.openxmlformats.org/officeDocument/2006/relationships/image" Target="../media/image72.svg"/><Relationship Id="rId5" Type="http://schemas.openxmlformats.org/officeDocument/2006/relationships/image" Target="../media/image71.png"/><Relationship Id="rId10" Type="http://schemas.openxmlformats.org/officeDocument/2006/relationships/image" Target="../media/image56.svg"/><Relationship Id="rId4" Type="http://schemas.openxmlformats.org/officeDocument/2006/relationships/hyperlink" Target="https://en.wikipedia.org/wiki/Hanau_shootings" TargetMode="External"/><Relationship Id="rId9"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56.svg"/><Relationship Id="rId2" Type="http://schemas.openxmlformats.org/officeDocument/2006/relationships/image" Target="../media/image76.jpeg"/><Relationship Id="rId1" Type="http://schemas.openxmlformats.org/officeDocument/2006/relationships/slideLayout" Target="../slideLayouts/slideLayout20.xml"/><Relationship Id="rId6" Type="http://schemas.openxmlformats.org/officeDocument/2006/relationships/image" Target="../media/image55.png"/><Relationship Id="rId5" Type="http://schemas.openxmlformats.org/officeDocument/2006/relationships/hyperlink" Target="https://www.independent.ie/life/travel/travel-news/going-on-holiday-abroad-its-not-only-dublin-airport-where-you-may-experience-delays-41714895.html" TargetMode="External"/><Relationship Id="rId4" Type="http://schemas.openxmlformats.org/officeDocument/2006/relationships/hyperlink" Target="https://www.irishexaminer.com/business/economy/arid-40879121.html"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diplomatie.gouv.fr/IMG/pdf/made_in_paris_cle85c152.pdf" TargetMode="External"/><Relationship Id="rId7" Type="http://schemas.openxmlformats.org/officeDocument/2006/relationships/image" Target="../media/image56.svg"/><Relationship Id="rId2" Type="http://schemas.openxmlformats.org/officeDocument/2006/relationships/hyperlink" Target="https://worldtraveltourismcouncil.medium.com/tourism-recovery-after-terrorism-how-france-bounced-back-ff2d25c2834a" TargetMode="External"/><Relationship Id="rId1" Type="http://schemas.openxmlformats.org/officeDocument/2006/relationships/slideLayout" Target="../slideLayouts/slideLayout20.xml"/><Relationship Id="rId6" Type="http://schemas.openxmlformats.org/officeDocument/2006/relationships/image" Target="../media/image55.png"/><Relationship Id="rId5" Type="http://schemas.openxmlformats.org/officeDocument/2006/relationships/image" Target="../media/image78.jpeg"/><Relationship Id="rId4" Type="http://schemas.openxmlformats.org/officeDocument/2006/relationships/hyperlink" Target="https://www.independent.ie/life/travel/travel-news/going-on-holiday-abroad-its-not-only-dublin-airport-where-you-may-experience-delays-41714895.html"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s://www.unwto.org/impact-assessment-of-the-covid-19-outbreak-on-international-tourism" TargetMode="External"/><Relationship Id="rId7" Type="http://schemas.openxmlformats.org/officeDocument/2006/relationships/image" Target="../media/image79.png"/><Relationship Id="rId2" Type="http://schemas.openxmlformats.org/officeDocument/2006/relationships/hyperlink" Target="https://www.forbes.com/sites/alisondurkee/2020/08/25/un-report-tourism-industry-covid-19-faces-1-trillion-loss-100-million-jobs-at-risk/?sh=418f2c47cdd3" TargetMode="External"/><Relationship Id="rId1" Type="http://schemas.openxmlformats.org/officeDocument/2006/relationships/slideLayout" Target="../slideLayouts/slideLayout20.xml"/><Relationship Id="rId6" Type="http://schemas.openxmlformats.org/officeDocument/2006/relationships/hyperlink" Target="https://www.weforum.org/agenda/2022/01/global-travel-tourism-pandemic-covid-19/" TargetMode="External"/><Relationship Id="rId5" Type="http://schemas.openxmlformats.org/officeDocument/2006/relationships/hyperlink" Target="https://wttc.org/Portals/0/Documents/Reports/2019/Crisis%20Preparedness%20Management%20Recovery-Crisis%20Readiness-Nov%202019.pdf?ver=2021-02-25-182725-567" TargetMode="External"/><Relationship Id="rId4" Type="http://schemas.openxmlformats.org/officeDocument/2006/relationships/hyperlink" Target="https://resolvetosavelives.org/assets/Resources/ROI-Cost-of-Not-Being-Prepared%20Factsheet.pdf" TargetMode="External"/><Relationship Id="rId9" Type="http://schemas.openxmlformats.org/officeDocument/2006/relationships/image" Target="../media/image56.svg"/></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55.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65.svg"/></Relationships>
</file>

<file path=ppt/slides/_rels/slide4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8.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2.xml"/><Relationship Id="rId5" Type="http://schemas.openxmlformats.org/officeDocument/2006/relationships/image" Target="../media/image80.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8961192/#bib26" TargetMode="External"/><Relationship Id="rId2" Type="http://schemas.openxmlformats.org/officeDocument/2006/relationships/hyperlink" Target="https://www.ncbi.nlm.nih.gov/pmc/articles/PMC8961192/#bib29" TargetMode="Externa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50" y="4549823"/>
            <a:ext cx="5840626" cy="697353"/>
          </a:xfrm>
        </p:spPr>
        <p:txBody>
          <a:bodyPr/>
          <a:lstStyle/>
          <a:p>
            <a:pPr>
              <a:spcBef>
                <a:spcPts val="0"/>
              </a:spcBef>
            </a:pPr>
            <a:r>
              <a:rPr lang="en-IE" sz="3200" b="0" dirty="0"/>
              <a:t>Introduction to Regional Tourism Crisis Management (RCMT)</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52445"/>
            <a:ext cx="8002801" cy="697353"/>
          </a:xfrm>
        </p:spPr>
        <p:txBody>
          <a:bodyPr>
            <a:noAutofit/>
          </a:bodyPr>
          <a:lstStyle/>
          <a:p>
            <a:r>
              <a:rPr lang="en-IE" sz="6000" b="1" dirty="0"/>
              <a:t>Module 1 (Part 1)</a:t>
            </a:r>
            <a:endParaRPr lang="en-IE" sz="6000" dirty="0"/>
          </a:p>
        </p:txBody>
      </p:sp>
      <p:sp>
        <p:nvSpPr>
          <p:cNvPr id="5" name="TextBox 4">
            <a:extLst>
              <a:ext uri="{FF2B5EF4-FFF2-40B4-BE49-F238E27FC236}">
                <a16:creationId xmlns:a16="http://schemas.microsoft.com/office/drawing/2014/main" id="{C3866521-55C7-A0EA-B4F0-A4CB782E009D}"/>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89965" y="1011956"/>
            <a:ext cx="11401985" cy="5848350"/>
          </a:xfrm>
          <a:solidFill>
            <a:schemeClr val="bg1"/>
          </a:solidFill>
        </p:spPr>
        <p:txBody>
          <a:bodyPr>
            <a:noAutofit/>
          </a:bodyPr>
          <a:lstStyle/>
          <a:p>
            <a:pPr marL="0" indent="0">
              <a:lnSpc>
                <a:spcPct val="100000"/>
              </a:lnSpc>
              <a:spcBef>
                <a:spcPts val="0"/>
              </a:spcBef>
            </a:pPr>
            <a:endParaRPr lang="en-GB" sz="2000" b="1" dirty="0">
              <a:solidFill>
                <a:srgbClr val="79527B"/>
              </a:solidFill>
            </a:endParaRPr>
          </a:p>
          <a:p>
            <a:pPr marL="0" indent="0">
              <a:lnSpc>
                <a:spcPct val="100000"/>
              </a:lnSpc>
              <a:spcBef>
                <a:spcPts val="0"/>
              </a:spcBef>
            </a:pPr>
            <a:r>
              <a:rPr lang="en-GB" sz="2000" b="1" dirty="0">
                <a:solidFill>
                  <a:srgbClr val="916395"/>
                </a:solidFill>
              </a:rPr>
              <a:t>HEI students </a:t>
            </a:r>
            <a:r>
              <a:rPr lang="en-GB" sz="2000" dirty="0">
                <a:solidFill>
                  <a:srgbClr val="4D4D4D"/>
                </a:solidFill>
              </a:rPr>
              <a:t>will </a:t>
            </a:r>
            <a:r>
              <a:rPr lang="en-GB" sz="2000" i="0" dirty="0">
                <a:solidFill>
                  <a:srgbClr val="4D4D4D"/>
                </a:solidFill>
                <a:effectLst/>
              </a:rPr>
              <a:t>learn about regional tourism crisis preparation, prevention, mitigation, response, and recovery</a:t>
            </a:r>
            <a:r>
              <a:rPr lang="en-GB" sz="2000" dirty="0">
                <a:solidFill>
                  <a:srgbClr val="4D4D4D"/>
                </a:solidFill>
              </a:rPr>
              <a:t> </a:t>
            </a:r>
            <a:r>
              <a:rPr lang="en-GB" sz="2000" i="0" dirty="0">
                <a:solidFill>
                  <a:srgbClr val="4D4D4D"/>
                </a:solidFill>
                <a:effectLst/>
              </a:rPr>
              <a:t>management practices using different methods, approaches, models, practices, and theories.</a:t>
            </a:r>
            <a:r>
              <a:rPr lang="en-GB" sz="2000" dirty="0">
                <a:solidFill>
                  <a:srgbClr val="4D4D4D"/>
                </a:solidFill>
              </a:rPr>
              <a:t> Curriculum learning is supported by sample templates, practical and research exercises for deeper thinking and understanding, case studies, instructional units, resources, and research material.</a:t>
            </a:r>
          </a:p>
          <a:p>
            <a:pPr marL="0" indent="0">
              <a:lnSpc>
                <a:spcPct val="100000"/>
              </a:lnSpc>
              <a:spcBef>
                <a:spcPts val="0"/>
              </a:spcBef>
            </a:pPr>
            <a:endParaRPr lang="en-GB" sz="2000" dirty="0">
              <a:solidFill>
                <a:srgbClr val="4D4D4D"/>
              </a:solidFill>
            </a:endParaRPr>
          </a:p>
          <a:p>
            <a:pPr marL="0" indent="0">
              <a:lnSpc>
                <a:spcPct val="100000"/>
              </a:lnSpc>
              <a:spcBef>
                <a:spcPts val="0"/>
              </a:spcBef>
            </a:pPr>
            <a:r>
              <a:rPr lang="en-GB" sz="2000" b="1" dirty="0">
                <a:solidFill>
                  <a:srgbClr val="916395"/>
                </a:solidFill>
              </a:rPr>
              <a:t>European tourism regions </a:t>
            </a:r>
            <a:r>
              <a:rPr lang="en-GB" sz="2000" dirty="0">
                <a:solidFill>
                  <a:srgbClr val="4D4D4D"/>
                </a:solidFill>
              </a:rPr>
              <a:t>will enhance their resilience, preparation, and recovery strategies and plans so that they can be better protected from a future crisis.  The </a:t>
            </a:r>
            <a:r>
              <a:rPr lang="en-GB" sz="2000" b="0" i="0" dirty="0">
                <a:solidFill>
                  <a:srgbClr val="4D4D4D"/>
                </a:solidFill>
                <a:effectLst/>
              </a:rPr>
              <a:t>TC NAV Curriculum;</a:t>
            </a:r>
          </a:p>
          <a:p>
            <a:pPr marL="0" indent="0">
              <a:lnSpc>
                <a:spcPct val="100000"/>
              </a:lnSpc>
              <a:spcBef>
                <a:spcPts val="0"/>
              </a:spcBef>
            </a:pPr>
            <a:endParaRPr lang="en-GB" sz="2000" dirty="0">
              <a:solidFill>
                <a:srgbClr val="4D4D4D"/>
              </a:solidFill>
            </a:endParaRPr>
          </a:p>
          <a:p>
            <a:pPr marL="342900" indent="-342900">
              <a:lnSpc>
                <a:spcPct val="100000"/>
              </a:lnSpc>
              <a:spcBef>
                <a:spcPts val="0"/>
              </a:spcBef>
              <a:buClr>
                <a:srgbClr val="916395"/>
              </a:buClr>
              <a:buFont typeface="Wingdings" panose="05000000000000000000" pitchFamily="2" charset="2"/>
              <a:buChar char="v"/>
            </a:pPr>
            <a:r>
              <a:rPr lang="en-GB" sz="2000" i="0" dirty="0">
                <a:solidFill>
                  <a:srgbClr val="4D4D4D"/>
                </a:solidFill>
                <a:effectLst/>
              </a:rPr>
              <a:t>Looks at the </a:t>
            </a:r>
            <a:r>
              <a:rPr lang="en-GB" sz="2000" dirty="0">
                <a:solidFill>
                  <a:srgbClr val="4D4D4D"/>
                </a:solidFill>
              </a:rPr>
              <a:t>different applications of regional tourism crisis management </a:t>
            </a:r>
            <a:r>
              <a:rPr lang="en-GB" sz="2000" b="1" i="0" dirty="0">
                <a:solidFill>
                  <a:srgbClr val="79527B"/>
                </a:solidFill>
                <a:effectLst/>
              </a:rPr>
              <a:t>strategies, and models </a:t>
            </a:r>
            <a:r>
              <a:rPr lang="en-GB" sz="2000" dirty="0">
                <a:solidFill>
                  <a:srgbClr val="4D4D4D"/>
                </a:solidFill>
              </a:rPr>
              <a:t>delivered </a:t>
            </a:r>
            <a:r>
              <a:rPr lang="en-GB" sz="2000" i="0" dirty="0">
                <a:solidFill>
                  <a:srgbClr val="4D4D4D"/>
                </a:solidFill>
                <a:effectLst/>
              </a:rPr>
              <a:t>across diverse European and international relevant contexts</a:t>
            </a:r>
          </a:p>
          <a:p>
            <a:pPr marL="342900" indent="-342900">
              <a:lnSpc>
                <a:spcPct val="100000"/>
              </a:lnSpc>
              <a:spcBef>
                <a:spcPts val="0"/>
              </a:spcBef>
              <a:buClr>
                <a:srgbClr val="916395"/>
              </a:buClr>
              <a:buFont typeface="Wingdings" panose="05000000000000000000" pitchFamily="2" charset="2"/>
              <a:buChar char="v"/>
            </a:pPr>
            <a:r>
              <a:rPr lang="en-GB" sz="2000" dirty="0">
                <a:solidFill>
                  <a:srgbClr val="4D4D4D"/>
                </a:solidFill>
              </a:rPr>
              <a:t>H</a:t>
            </a:r>
            <a:r>
              <a:rPr lang="en-GB" sz="2000" i="0" dirty="0">
                <a:solidFill>
                  <a:srgbClr val="4D4D4D"/>
                </a:solidFill>
                <a:effectLst/>
              </a:rPr>
              <a:t>ighlights </a:t>
            </a:r>
            <a:r>
              <a:rPr lang="en-GB" sz="2000" i="0" dirty="0">
                <a:solidFill>
                  <a:srgbClr val="79527B"/>
                </a:solidFill>
                <a:effectLst/>
              </a:rPr>
              <a:t>key concepts </a:t>
            </a:r>
            <a:r>
              <a:rPr lang="en-GB" sz="2000" i="0" dirty="0">
                <a:solidFill>
                  <a:srgbClr val="4D4D4D"/>
                </a:solidFill>
                <a:effectLst/>
              </a:rPr>
              <a:t>demonstrated in </a:t>
            </a:r>
            <a:r>
              <a:rPr lang="en-GB" sz="2000" b="1" i="0" dirty="0">
                <a:solidFill>
                  <a:srgbClr val="79527B"/>
                </a:solidFill>
                <a:effectLst/>
              </a:rPr>
              <a:t>real-life application scenarios </a:t>
            </a:r>
            <a:r>
              <a:rPr lang="en-GB" sz="2000" dirty="0">
                <a:solidFill>
                  <a:srgbClr val="4D4D4D"/>
                </a:solidFill>
              </a:rPr>
              <a:t>and regional tourism </a:t>
            </a:r>
            <a:r>
              <a:rPr lang="en-GB" sz="2000" b="1" i="0" dirty="0">
                <a:solidFill>
                  <a:srgbClr val="916395"/>
                </a:solidFill>
                <a:effectLst/>
              </a:rPr>
              <a:t>case studies </a:t>
            </a:r>
          </a:p>
          <a:p>
            <a:pPr marL="342900" indent="-342900">
              <a:lnSpc>
                <a:spcPct val="100000"/>
              </a:lnSpc>
              <a:spcBef>
                <a:spcPts val="0"/>
              </a:spcBef>
              <a:buClr>
                <a:srgbClr val="916395"/>
              </a:buClr>
              <a:buFont typeface="Wingdings" panose="05000000000000000000" pitchFamily="2" charset="2"/>
              <a:buChar char="v"/>
            </a:pPr>
            <a:r>
              <a:rPr lang="en-GB" sz="2000" dirty="0">
                <a:solidFill>
                  <a:srgbClr val="4D4D4D"/>
                </a:solidFill>
              </a:rPr>
              <a:t>Demonstrates h</a:t>
            </a:r>
            <a:r>
              <a:rPr lang="en-GB" sz="2000" i="0" dirty="0">
                <a:solidFill>
                  <a:srgbClr val="4D4D4D"/>
                </a:solidFill>
                <a:effectLst/>
              </a:rPr>
              <a:t>ow to develop a series of regional tourism </a:t>
            </a:r>
            <a:r>
              <a:rPr lang="en-GB" sz="2000" b="1" i="0" dirty="0">
                <a:solidFill>
                  <a:srgbClr val="916395"/>
                </a:solidFill>
                <a:effectLst/>
              </a:rPr>
              <a:t>crisis-specific tools, strategies and plans </a:t>
            </a:r>
            <a:r>
              <a:rPr lang="en-GB" sz="2000" i="0" dirty="0">
                <a:solidFill>
                  <a:srgbClr val="4D4D4D"/>
                </a:solidFill>
                <a:effectLst/>
              </a:rPr>
              <a:t>need to </a:t>
            </a:r>
            <a:r>
              <a:rPr lang="en-GB" sz="2000" dirty="0">
                <a:solidFill>
                  <a:srgbClr val="4D4D4D"/>
                </a:solidFill>
              </a:rPr>
              <a:t>assist a region to protect and rebuild its brand and reputation</a:t>
            </a:r>
          </a:p>
          <a:p>
            <a:pPr marL="342900" indent="-342900">
              <a:lnSpc>
                <a:spcPct val="100000"/>
              </a:lnSpc>
              <a:spcBef>
                <a:spcPts val="0"/>
              </a:spcBef>
              <a:buClr>
                <a:srgbClr val="916395"/>
              </a:buClr>
              <a:buFont typeface="Wingdings" panose="05000000000000000000" pitchFamily="2" charset="2"/>
              <a:buChar char="v"/>
            </a:pPr>
            <a:r>
              <a:rPr lang="en-GB" sz="2000" i="0" dirty="0">
                <a:solidFill>
                  <a:srgbClr val="4D4D4D"/>
                </a:solidFill>
                <a:effectLst/>
              </a:rPr>
              <a:t>The course also discusses approaches to </a:t>
            </a:r>
            <a:r>
              <a:rPr lang="en-GB" sz="2000" b="1" i="0" dirty="0">
                <a:solidFill>
                  <a:srgbClr val="79527B"/>
                </a:solidFill>
                <a:effectLst/>
              </a:rPr>
              <a:t>reopening, recovery, rebuilding, and resilience </a:t>
            </a:r>
            <a:r>
              <a:rPr lang="en-GB" sz="2000" i="0" dirty="0">
                <a:solidFill>
                  <a:srgbClr val="4D4D4D"/>
                </a:solidFill>
                <a:effectLst/>
              </a:rPr>
              <a:t>focusing on timely post-pandemic scenarios. </a:t>
            </a: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286860"/>
            <a:ext cx="11470341" cy="582221"/>
          </a:xfrm>
          <a:solidFill>
            <a:srgbClr val="79527B"/>
          </a:solidFill>
        </p:spPr>
        <p:txBody>
          <a:bodyPr>
            <a:normAutofit fontScale="85000" lnSpcReduction="10000"/>
          </a:bodyPr>
          <a:lstStyle/>
          <a:p>
            <a:r>
              <a:rPr lang="en-US" dirty="0">
                <a:solidFill>
                  <a:schemeClr val="bg1"/>
                </a:solidFill>
              </a:rPr>
              <a:t>The Learning via Navigating Tourism Crisis Recovery HEI Curriculum</a:t>
            </a:r>
          </a:p>
          <a:p>
            <a:endParaRPr lang="en-IE" dirty="0">
              <a:solidFill>
                <a:schemeClr val="bg1"/>
              </a:solidFill>
            </a:endParaRPr>
          </a:p>
        </p:txBody>
      </p:sp>
    </p:spTree>
    <p:extLst>
      <p:ext uri="{BB962C8B-B14F-4D97-AF65-F5344CB8AC3E}">
        <p14:creationId xmlns:p14="http://schemas.microsoft.com/office/powerpoint/2010/main" val="277023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9FC9002C-E846-F2C8-A803-886592583391}"/>
              </a:ext>
            </a:extLst>
          </p:cNvPr>
          <p:cNvSpPr>
            <a:spLocks noGrp="1"/>
          </p:cNvSpPr>
          <p:nvPr>
            <p:ph type="body" sz="quarter" idx="16"/>
          </p:nvPr>
        </p:nvSpPr>
        <p:spPr>
          <a:xfrm>
            <a:off x="666707" y="752637"/>
            <a:ext cx="5953167" cy="3619337"/>
          </a:xfrm>
        </p:spPr>
        <p:txBody>
          <a:bodyPr>
            <a:normAutofit/>
          </a:bodyPr>
          <a:lstStyle/>
          <a:p>
            <a:r>
              <a:rPr lang="en-IE" sz="6000" b="1" dirty="0"/>
              <a:t>Module 1 </a:t>
            </a:r>
            <a:r>
              <a:rPr lang="en-IE" sz="6000" dirty="0"/>
              <a:t>(Part 1)</a:t>
            </a:r>
          </a:p>
          <a:p>
            <a:r>
              <a:rPr lang="en-IE" dirty="0"/>
              <a:t>Introduction to Regional Tourism Crisis Management</a:t>
            </a:r>
          </a:p>
        </p:txBody>
      </p:sp>
    </p:spTree>
    <p:extLst>
      <p:ext uri="{BB962C8B-B14F-4D97-AF65-F5344CB8AC3E}">
        <p14:creationId xmlns:p14="http://schemas.microsoft.com/office/powerpoint/2010/main" val="3488809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351829" y="1307719"/>
            <a:ext cx="5645999" cy="1017790"/>
          </a:xfrm>
        </p:spPr>
        <p:txBody>
          <a:bodyPr>
            <a:noAutofit/>
          </a:bodyPr>
          <a:lstStyle/>
          <a:p>
            <a:pPr>
              <a:lnSpc>
                <a:spcPct val="100000"/>
              </a:lnSpc>
              <a:spcBef>
                <a:spcPts val="0"/>
              </a:spcBef>
            </a:pPr>
            <a:r>
              <a:rPr lang="en-IE" dirty="0"/>
              <a:t>1.  Definitions Explained </a:t>
            </a:r>
          </a:p>
          <a:p>
            <a:pPr>
              <a:lnSpc>
                <a:spcPct val="100000"/>
              </a:lnSpc>
              <a:spcBef>
                <a:spcPts val="0"/>
              </a:spcBef>
            </a:pPr>
            <a:r>
              <a:rPr lang="en-IE" sz="2800" i="1" dirty="0"/>
              <a:t> </a:t>
            </a:r>
          </a:p>
        </p:txBody>
      </p:sp>
      <p:pic>
        <p:nvPicPr>
          <p:cNvPr id="7" name="Picture Placeholder 6" descr="A picture containing sky, outdoor&#10;&#10;Description automatically generated">
            <a:extLst>
              <a:ext uri="{FF2B5EF4-FFF2-40B4-BE49-F238E27FC236}">
                <a16:creationId xmlns:a16="http://schemas.microsoft.com/office/drawing/2014/main" id="{DA9EBFB2-8296-9456-CB98-EFA69BBABAB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764" b="13764"/>
          <a:stretch>
            <a:fillRect/>
          </a:stretch>
        </p:blipFill>
        <p:spPr/>
      </p:pic>
      <p:sp>
        <p:nvSpPr>
          <p:cNvPr id="2" name="TextBox 1">
            <a:extLst>
              <a:ext uri="{FF2B5EF4-FFF2-40B4-BE49-F238E27FC236}">
                <a16:creationId xmlns:a16="http://schemas.microsoft.com/office/drawing/2014/main" id="{F634ECA8-EF28-2969-4140-1B309C830017}"/>
              </a:ext>
            </a:extLst>
          </p:cNvPr>
          <p:cNvSpPr txBox="1"/>
          <p:nvPr/>
        </p:nvSpPr>
        <p:spPr>
          <a:xfrm>
            <a:off x="6934200" y="1816614"/>
            <a:ext cx="4743450" cy="954107"/>
          </a:xfrm>
          <a:prstGeom prst="rect">
            <a:avLst/>
          </a:prstGeom>
          <a:noFill/>
        </p:spPr>
        <p:txBody>
          <a:bodyPr wrap="square" rtlCol="0">
            <a:spAutoFit/>
          </a:bodyPr>
          <a:lstStyle/>
          <a:p>
            <a:r>
              <a:rPr lang="en-IE" sz="2800" i="1" dirty="0">
                <a:solidFill>
                  <a:schemeClr val="bg1"/>
                </a:solidFill>
              </a:rPr>
              <a:t>In the Context of Regional                       Tourism Crisis Management</a:t>
            </a:r>
            <a:endParaRPr lang="en-IE" sz="2800" dirty="0">
              <a:solidFill>
                <a:schemeClr val="bg1"/>
              </a:solidFill>
            </a:endParaRPr>
          </a:p>
        </p:txBody>
      </p:sp>
    </p:spTree>
    <p:extLst>
      <p:ext uri="{BB962C8B-B14F-4D97-AF65-F5344CB8AC3E}">
        <p14:creationId xmlns:p14="http://schemas.microsoft.com/office/powerpoint/2010/main" val="798006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F851F1E-DBEA-C38F-DED5-0281B991B166}"/>
              </a:ext>
            </a:extLst>
          </p:cNvPr>
          <p:cNvSpPr/>
          <p:nvPr/>
        </p:nvSpPr>
        <p:spPr>
          <a:xfrm>
            <a:off x="0" y="756631"/>
            <a:ext cx="749378" cy="610136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56B71805-2B48-B4B6-87F4-5B503DE1D1F7}"/>
              </a:ext>
            </a:extLst>
          </p:cNvPr>
          <p:cNvSpPr/>
          <p:nvPr/>
        </p:nvSpPr>
        <p:spPr>
          <a:xfrm>
            <a:off x="228600" y="6048375"/>
            <a:ext cx="6163700" cy="809625"/>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3" y="814326"/>
            <a:ext cx="5427961" cy="5110223"/>
          </a:xfrm>
          <a:ln>
            <a:solidFill>
              <a:srgbClr val="79527B"/>
            </a:solidFill>
          </a:ln>
        </p:spPr>
        <p:txBody>
          <a:bodyPr>
            <a:noAutofit/>
          </a:bodyPr>
          <a:lstStyle/>
          <a:p>
            <a:pPr marL="0" indent="0">
              <a:lnSpc>
                <a:spcPct val="100000"/>
              </a:lnSpc>
              <a:spcBef>
                <a:spcPts val="0"/>
              </a:spcBef>
            </a:pPr>
            <a:r>
              <a:rPr lang="en-GB" sz="2200" b="1" dirty="0"/>
              <a:t>A tourism crisis is a</a:t>
            </a:r>
            <a:r>
              <a:rPr lang="en-GB" sz="2200" b="1" i="0" dirty="0">
                <a:effectLst/>
              </a:rPr>
              <a:t>ny occurrence that can threaten the normal operation and conduct of tourism-related businesses</a:t>
            </a:r>
            <a:r>
              <a:rPr lang="en-GB" sz="2200" dirty="0"/>
              <a:t>. It damages </a:t>
            </a:r>
            <a:r>
              <a:rPr lang="en-GB" sz="2200" b="0" i="0" dirty="0">
                <a:effectLst/>
              </a:rPr>
              <a:t>a tourist destination's overall reputation for safety, attractiveness, and comfort by negatively affecting visitors and potentially lowering the potential of visitation to a certain destination or region.</a:t>
            </a:r>
            <a:r>
              <a:rPr lang="en-GB" sz="2200" dirty="0">
                <a:solidFill>
                  <a:srgbClr val="202124"/>
                </a:solidFill>
              </a:rPr>
              <a:t> </a:t>
            </a:r>
            <a:r>
              <a:rPr lang="en-GB" sz="2200" dirty="0"/>
              <a:t>(</a:t>
            </a:r>
            <a:r>
              <a:rPr lang="en-GB" sz="2200" dirty="0">
                <a:hlinkClick r:id="rId2">
                  <a:extLst>
                    <a:ext uri="{A12FA001-AC4F-418D-AE19-62706E023703}">
                      <ahyp:hlinkClr xmlns:ahyp="http://schemas.microsoft.com/office/drawing/2018/hyperlinkcolor" val="tx"/>
                    </a:ext>
                  </a:extLst>
                </a:hlinkClick>
              </a:rPr>
              <a:t>Source</a:t>
            </a:r>
            <a:r>
              <a:rPr lang="en-GB" sz="2200" dirty="0"/>
              <a:t>)</a:t>
            </a:r>
            <a:endParaRPr lang="en-GB" sz="2200" b="0" i="0" dirty="0">
              <a:effectLst/>
            </a:endParaRPr>
          </a:p>
          <a:p>
            <a:pPr marL="0" indent="0">
              <a:lnSpc>
                <a:spcPct val="100000"/>
              </a:lnSpc>
              <a:spcBef>
                <a:spcPts val="0"/>
              </a:spcBef>
            </a:pPr>
            <a:endParaRPr lang="en-GB" sz="2200" dirty="0">
              <a:solidFill>
                <a:srgbClr val="202124"/>
              </a:solidFill>
            </a:endParaRPr>
          </a:p>
          <a:p>
            <a:pPr marL="0" indent="0">
              <a:lnSpc>
                <a:spcPct val="100000"/>
              </a:lnSpc>
              <a:spcBef>
                <a:spcPts val="0"/>
              </a:spcBef>
            </a:pPr>
            <a:r>
              <a:rPr lang="en-GB" sz="2200" b="1" dirty="0"/>
              <a:t>Primary tourism-related crises and risks </a:t>
            </a:r>
            <a:r>
              <a:rPr lang="en-GB" sz="2200" dirty="0"/>
              <a:t>are diseases, terrorism within transportation, terrorism at the destination, natural disasters, technical failures, theft, kidnapping, and political disputes. </a:t>
            </a:r>
          </a:p>
          <a:p>
            <a:pPr marL="0" indent="0">
              <a:lnSpc>
                <a:spcPct val="100000"/>
              </a:lnSpc>
              <a:spcBef>
                <a:spcPts val="0"/>
              </a:spcBef>
            </a:pPr>
            <a:endParaRPr lang="en-GB" sz="2200" dirty="0"/>
          </a:p>
          <a:p>
            <a:pPr marL="0" indent="0">
              <a:lnSpc>
                <a:spcPct val="100000"/>
              </a:lnSpc>
              <a:spcBef>
                <a:spcPts val="0"/>
              </a:spcBef>
            </a:pPr>
            <a:r>
              <a:rPr lang="en-GB" sz="2200" dirty="0"/>
              <a:t>The next section covers different types of tourism crises with examples</a:t>
            </a:r>
            <a:endParaRPr lang="en-US" sz="2200" dirty="0"/>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0833" b="10833"/>
          <a:stretch>
            <a:fillRect/>
          </a:stretch>
        </p:blipFill>
        <p:spPr>
          <a:xfrm>
            <a:off x="6392300" y="756631"/>
            <a:ext cx="5814365" cy="5691794"/>
          </a:xfrm>
        </p:spPr>
      </p:pic>
      <p:sp>
        <p:nvSpPr>
          <p:cNvPr id="8" name="Text Placeholder 2">
            <a:extLst>
              <a:ext uri="{FF2B5EF4-FFF2-40B4-BE49-F238E27FC236}">
                <a16:creationId xmlns:a16="http://schemas.microsoft.com/office/drawing/2014/main" id="{01FC72F4-F7C6-01FF-ABFA-914748F55FDC}"/>
              </a:ext>
            </a:extLst>
          </p:cNvPr>
          <p:cNvSpPr>
            <a:spLocks noGrp="1"/>
          </p:cNvSpPr>
          <p:nvPr>
            <p:ph type="body" sz="quarter" idx="16"/>
          </p:nvPr>
        </p:nvSpPr>
        <p:spPr>
          <a:xfrm>
            <a:off x="0" y="-14333"/>
            <a:ext cx="12192000" cy="770964"/>
          </a:xfrm>
          <a:solidFill>
            <a:srgbClr val="7A547C"/>
          </a:solidFill>
        </p:spPr>
        <p:txBody>
          <a:bodyPr>
            <a:normAutofit/>
          </a:bodyPr>
          <a:lstStyle/>
          <a:p>
            <a:pPr algn="ctr">
              <a:lnSpc>
                <a:spcPct val="120000"/>
              </a:lnSpc>
              <a:spcBef>
                <a:spcPts val="0"/>
              </a:spcBef>
            </a:pPr>
            <a:r>
              <a:rPr lang="en-IE" sz="3500" dirty="0"/>
              <a:t>What is a Tourism Crisis?</a:t>
            </a:r>
            <a:endParaRPr lang="en-IE" sz="3600" dirty="0"/>
          </a:p>
          <a:p>
            <a:pPr algn="ctr">
              <a:lnSpc>
                <a:spcPct val="120000"/>
              </a:lnSpc>
              <a:spcBef>
                <a:spcPts val="0"/>
              </a:spcBef>
            </a:pPr>
            <a:endParaRPr lang="en-IE" dirty="0"/>
          </a:p>
        </p:txBody>
      </p:sp>
      <p:pic>
        <p:nvPicPr>
          <p:cNvPr id="2" name="Graphic 1" descr="Chevron arrows with solid fill">
            <a:extLst>
              <a:ext uri="{FF2B5EF4-FFF2-40B4-BE49-F238E27FC236}">
                <a16:creationId xmlns:a16="http://schemas.microsoft.com/office/drawing/2014/main" id="{F482AB0A-F3F2-5846-A160-77AFB92163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61" y="756874"/>
            <a:ext cx="914400" cy="914400"/>
          </a:xfrm>
          <a:prstGeom prst="rect">
            <a:avLst/>
          </a:prstGeom>
        </p:spPr>
      </p:pic>
      <p:pic>
        <p:nvPicPr>
          <p:cNvPr id="4" name="Graphic 3" descr="Chevron arrows with solid fill">
            <a:extLst>
              <a:ext uri="{FF2B5EF4-FFF2-40B4-BE49-F238E27FC236}">
                <a16:creationId xmlns:a16="http://schemas.microsoft.com/office/drawing/2014/main" id="{90EBED9D-DD87-ED25-ADE4-F92CA06040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61" y="3807315"/>
            <a:ext cx="914400" cy="914400"/>
          </a:xfrm>
          <a:prstGeom prst="rect">
            <a:avLst/>
          </a:prstGeom>
        </p:spPr>
      </p:pic>
      <p:pic>
        <p:nvPicPr>
          <p:cNvPr id="12" name="Graphic 11" descr="Comment Add with solid fill">
            <a:extLst>
              <a:ext uri="{FF2B5EF4-FFF2-40B4-BE49-F238E27FC236}">
                <a16:creationId xmlns:a16="http://schemas.microsoft.com/office/drawing/2014/main" id="{4F6FF1A2-FE9E-86E4-548D-6520A2D55E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261" y="5781113"/>
            <a:ext cx="914400" cy="914400"/>
          </a:xfrm>
          <a:prstGeom prst="rect">
            <a:avLst/>
          </a:prstGeom>
        </p:spPr>
      </p:pic>
    </p:spTree>
    <p:extLst>
      <p:ext uri="{BB962C8B-B14F-4D97-AF65-F5344CB8AC3E}">
        <p14:creationId xmlns:p14="http://schemas.microsoft.com/office/powerpoint/2010/main" val="2412053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BFDD127-CB94-F2F9-2D55-EDDB5A6AF02F}"/>
              </a:ext>
            </a:extLst>
          </p:cNvPr>
          <p:cNvSpPr>
            <a:spLocks noGrp="1"/>
          </p:cNvSpPr>
          <p:nvPr>
            <p:ph type="body" sz="quarter" idx="18"/>
          </p:nvPr>
        </p:nvSpPr>
        <p:spPr>
          <a:xfrm>
            <a:off x="1173744" y="852820"/>
            <a:ext cx="5840822" cy="5774242"/>
          </a:xfrm>
        </p:spPr>
        <p:txBody>
          <a:bodyPr>
            <a:normAutofit fontScale="85000" lnSpcReduction="10000"/>
          </a:bodyPr>
          <a:lstStyle/>
          <a:p>
            <a:pPr marL="0" indent="0">
              <a:lnSpc>
                <a:spcPct val="120000"/>
              </a:lnSpc>
              <a:spcBef>
                <a:spcPts val="0"/>
              </a:spcBef>
            </a:pPr>
            <a:r>
              <a:rPr lang="en-IE" b="1" dirty="0"/>
              <a:t>What is a Tourism Region? </a:t>
            </a:r>
            <a:r>
              <a:rPr lang="en-GB" dirty="0"/>
              <a:t>A tourism region is a geographical region that has been designated by a governmental organization or tourism bureau as having common cultural or environmental characteristics. These regions are often named after historical or current administrative and geographical regions. (</a:t>
            </a:r>
            <a:r>
              <a:rPr lang="en-GB" dirty="0">
                <a:hlinkClick r:id="rId2">
                  <a:extLst>
                    <a:ext uri="{A12FA001-AC4F-418D-AE19-62706E023703}">
                      <ahyp:hlinkClr xmlns:ahyp="http://schemas.microsoft.com/office/drawing/2018/hyperlinkcolor" val="tx"/>
                    </a:ext>
                  </a:extLst>
                </a:hlinkClick>
              </a:rPr>
              <a:t>Source</a:t>
            </a:r>
            <a:r>
              <a:rPr lang="en-GB" dirty="0"/>
              <a:t>)</a:t>
            </a:r>
          </a:p>
          <a:p>
            <a:pPr marL="0" indent="0">
              <a:lnSpc>
                <a:spcPct val="120000"/>
              </a:lnSpc>
              <a:spcBef>
                <a:spcPts val="0"/>
              </a:spcBef>
            </a:pPr>
            <a:endParaRPr lang="en-GB" dirty="0"/>
          </a:p>
          <a:p>
            <a:pPr marL="0" indent="0">
              <a:lnSpc>
                <a:spcPct val="120000"/>
              </a:lnSpc>
              <a:spcBef>
                <a:spcPts val="0"/>
              </a:spcBef>
            </a:pPr>
            <a:r>
              <a:rPr lang="en-GB" b="1" dirty="0"/>
              <a:t>What is Regional Tourism? </a:t>
            </a:r>
            <a:r>
              <a:rPr lang="en-GB" dirty="0"/>
              <a:t>Regional Tourism is tourism concentrated in a region. A region is an area that can be distinguished from other areas by its own culture and structure e.g., a coastline, urban destination, rural, alpine, seaside, or exotic. Some famous </a:t>
            </a:r>
            <a:r>
              <a:rPr lang="en-GB" dirty="0">
                <a:hlinkClick r:id="rId2">
                  <a:extLst>
                    <a:ext uri="{A12FA001-AC4F-418D-AE19-62706E023703}">
                      <ahyp:hlinkClr xmlns:ahyp="http://schemas.microsoft.com/office/drawing/2018/hyperlinkcolor" val="tx"/>
                    </a:ext>
                  </a:extLst>
                </a:hlinkClick>
              </a:rPr>
              <a:t>tourist regions </a:t>
            </a:r>
            <a:r>
              <a:rPr lang="en-GB" dirty="0"/>
              <a:t>include Tuscany in Italy; the Ring of Kerry in Ireland; Tyrol Region, Austria; Wine regions in Bordeaux and Burgundy in France.</a:t>
            </a:r>
            <a:endParaRPr lang="en-IE" dirty="0"/>
          </a:p>
        </p:txBody>
      </p:sp>
      <p:pic>
        <p:nvPicPr>
          <p:cNvPr id="9" name="Picture 8" descr="A picture containing sky, outdoor, nature, rock&#10;&#10;Description automatically generated">
            <a:extLst>
              <a:ext uri="{FF2B5EF4-FFF2-40B4-BE49-F238E27FC236}">
                <a16:creationId xmlns:a16="http://schemas.microsoft.com/office/drawing/2014/main" id="{F26AA630-3DA6-9662-D875-99C1035E929C}"/>
              </a:ext>
            </a:extLst>
          </p:cNvPr>
          <p:cNvPicPr>
            <a:picLocks noChangeAspect="1"/>
          </p:cNvPicPr>
          <p:nvPr/>
        </p:nvPicPr>
        <p:blipFill>
          <a:blip r:embed="rId3"/>
          <a:stretch>
            <a:fillRect/>
          </a:stretch>
        </p:blipFill>
        <p:spPr>
          <a:xfrm>
            <a:off x="7225553" y="0"/>
            <a:ext cx="4541158" cy="3405869"/>
          </a:xfrm>
          <a:prstGeom prst="rect">
            <a:avLst/>
          </a:prstGeom>
        </p:spPr>
      </p:pic>
      <p:sp>
        <p:nvSpPr>
          <p:cNvPr id="10" name="TextBox 9">
            <a:extLst>
              <a:ext uri="{FF2B5EF4-FFF2-40B4-BE49-F238E27FC236}">
                <a16:creationId xmlns:a16="http://schemas.microsoft.com/office/drawing/2014/main" id="{A2C190FA-7384-4ADA-3BF7-7796011647C1}"/>
              </a:ext>
            </a:extLst>
          </p:cNvPr>
          <p:cNvSpPr txBox="1"/>
          <p:nvPr/>
        </p:nvSpPr>
        <p:spPr>
          <a:xfrm>
            <a:off x="8183614" y="3401387"/>
            <a:ext cx="2743558" cy="338554"/>
          </a:xfrm>
          <a:prstGeom prst="rect">
            <a:avLst/>
          </a:prstGeom>
          <a:noFill/>
        </p:spPr>
        <p:txBody>
          <a:bodyPr wrap="square" rtlCol="0">
            <a:spAutoFit/>
          </a:bodyPr>
          <a:lstStyle/>
          <a:p>
            <a:pPr algn="ctr"/>
            <a:r>
              <a:rPr lang="en-IE" sz="1600" i="1" dirty="0">
                <a:solidFill>
                  <a:schemeClr val="accent3">
                    <a:lumMod val="75000"/>
                  </a:schemeClr>
                </a:solidFill>
                <a:hlinkClick r:id="rId4">
                  <a:extLst>
                    <a:ext uri="{A12FA001-AC4F-418D-AE19-62706E023703}">
                      <ahyp:hlinkClr xmlns:ahyp="http://schemas.microsoft.com/office/drawing/2018/hyperlinkcolor" val="tx"/>
                    </a:ext>
                  </a:extLst>
                </a:hlinkClick>
              </a:rPr>
              <a:t>Ring of Kerry, Ireland</a:t>
            </a:r>
            <a:endParaRPr lang="en-IE" sz="1600" i="1" dirty="0">
              <a:solidFill>
                <a:schemeClr val="accent3">
                  <a:lumMod val="75000"/>
                </a:schemeClr>
              </a:solidFill>
            </a:endParaRPr>
          </a:p>
        </p:txBody>
      </p:sp>
      <p:pic>
        <p:nvPicPr>
          <p:cNvPr id="12" name="Picture 11" descr="A picture containing grass, outdoor, building, tall&#10;&#10;Description automatically generated">
            <a:extLst>
              <a:ext uri="{FF2B5EF4-FFF2-40B4-BE49-F238E27FC236}">
                <a16:creationId xmlns:a16="http://schemas.microsoft.com/office/drawing/2014/main" id="{65590D4E-F8F7-D497-24EF-FBC3A788CC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16117"/>
          <a:stretch/>
        </p:blipFill>
        <p:spPr>
          <a:xfrm>
            <a:off x="7225553" y="3807344"/>
            <a:ext cx="4621840" cy="2595309"/>
          </a:xfrm>
          <a:prstGeom prst="rect">
            <a:avLst/>
          </a:prstGeom>
        </p:spPr>
      </p:pic>
      <p:sp>
        <p:nvSpPr>
          <p:cNvPr id="14" name="TextBox 13">
            <a:extLst>
              <a:ext uri="{FF2B5EF4-FFF2-40B4-BE49-F238E27FC236}">
                <a16:creationId xmlns:a16="http://schemas.microsoft.com/office/drawing/2014/main" id="{2C57AA21-3F4B-102C-4354-9E57B7FF6426}"/>
              </a:ext>
            </a:extLst>
          </p:cNvPr>
          <p:cNvSpPr txBox="1"/>
          <p:nvPr/>
        </p:nvSpPr>
        <p:spPr>
          <a:xfrm>
            <a:off x="8282226" y="6402653"/>
            <a:ext cx="2743558" cy="338554"/>
          </a:xfrm>
          <a:prstGeom prst="rect">
            <a:avLst/>
          </a:prstGeom>
          <a:noFill/>
        </p:spPr>
        <p:txBody>
          <a:bodyPr wrap="square" rtlCol="0">
            <a:spAutoFit/>
          </a:bodyPr>
          <a:lstStyle/>
          <a:p>
            <a:pPr algn="ctr"/>
            <a:r>
              <a:rPr lang="en-IE" sz="1600" i="1" dirty="0">
                <a:solidFill>
                  <a:schemeClr val="accent3">
                    <a:lumMod val="75000"/>
                  </a:schemeClr>
                </a:solidFill>
              </a:rPr>
              <a:t>Tuscany, Italy</a:t>
            </a:r>
          </a:p>
        </p:txBody>
      </p:sp>
      <p:sp>
        <p:nvSpPr>
          <p:cNvPr id="15" name="Text Placeholder 2">
            <a:extLst>
              <a:ext uri="{FF2B5EF4-FFF2-40B4-BE49-F238E27FC236}">
                <a16:creationId xmlns:a16="http://schemas.microsoft.com/office/drawing/2014/main" id="{B623ED93-0859-2263-88A8-96BBC09827E2}"/>
              </a:ext>
            </a:extLst>
          </p:cNvPr>
          <p:cNvSpPr txBox="1">
            <a:spLocks/>
          </p:cNvSpPr>
          <p:nvPr/>
        </p:nvSpPr>
        <p:spPr>
          <a:xfrm>
            <a:off x="0" y="-14090"/>
            <a:ext cx="12192000" cy="770964"/>
          </a:xfrm>
          <a:prstGeom prst="rect">
            <a:avLst/>
          </a:prstGeom>
          <a:solidFill>
            <a:srgbClr val="7A547C"/>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3500" dirty="0"/>
              <a:t>What is Regional Tourism?</a:t>
            </a:r>
          </a:p>
          <a:p>
            <a:pPr algn="ctr">
              <a:lnSpc>
                <a:spcPct val="120000"/>
              </a:lnSpc>
              <a:spcBef>
                <a:spcPts val="0"/>
              </a:spcBef>
            </a:pPr>
            <a:endParaRPr lang="en-IE" b="1" dirty="0"/>
          </a:p>
          <a:p>
            <a:pPr algn="ctr">
              <a:lnSpc>
                <a:spcPct val="120000"/>
              </a:lnSpc>
              <a:spcBef>
                <a:spcPts val="0"/>
              </a:spcBef>
            </a:pPr>
            <a:endParaRPr lang="en-IE" dirty="0"/>
          </a:p>
        </p:txBody>
      </p:sp>
      <p:pic>
        <p:nvPicPr>
          <p:cNvPr id="3" name="Graphic 2" descr="Chevron arrows with solid fill">
            <a:extLst>
              <a:ext uri="{FF2B5EF4-FFF2-40B4-BE49-F238E27FC236}">
                <a16:creationId xmlns:a16="http://schemas.microsoft.com/office/drawing/2014/main" id="{89CAD227-DD51-0348-6479-B1209FF2FB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357" y="756874"/>
            <a:ext cx="914400" cy="914400"/>
          </a:xfrm>
          <a:prstGeom prst="rect">
            <a:avLst/>
          </a:prstGeom>
        </p:spPr>
      </p:pic>
      <p:pic>
        <p:nvPicPr>
          <p:cNvPr id="4" name="Graphic 3" descr="Chevron arrows with solid fill">
            <a:extLst>
              <a:ext uri="{FF2B5EF4-FFF2-40B4-BE49-F238E27FC236}">
                <a16:creationId xmlns:a16="http://schemas.microsoft.com/office/drawing/2014/main" id="{9DB9F82F-B834-1AFA-8F5A-C4C578275A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764" y="3282741"/>
            <a:ext cx="914400" cy="914400"/>
          </a:xfrm>
          <a:prstGeom prst="rect">
            <a:avLst/>
          </a:prstGeom>
        </p:spPr>
      </p:pic>
    </p:spTree>
    <p:extLst>
      <p:ext uri="{BB962C8B-B14F-4D97-AF65-F5344CB8AC3E}">
        <p14:creationId xmlns:p14="http://schemas.microsoft.com/office/powerpoint/2010/main" val="1539951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493C6E87-0207-D2D6-B0A0-43500BE8463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026" b="4026"/>
          <a:stretch>
            <a:fillRect/>
          </a:stretch>
        </p:blipFill>
        <p:spPr/>
      </p:pic>
      <p:sp>
        <p:nvSpPr>
          <p:cNvPr id="8" name="Text Placeholder 8">
            <a:extLst>
              <a:ext uri="{FF2B5EF4-FFF2-40B4-BE49-F238E27FC236}">
                <a16:creationId xmlns:a16="http://schemas.microsoft.com/office/drawing/2014/main" id="{1B946AA3-F32D-6243-CF40-D5A8F4E438F3}"/>
              </a:ext>
            </a:extLst>
          </p:cNvPr>
          <p:cNvSpPr>
            <a:spLocks noGrp="1"/>
          </p:cNvSpPr>
          <p:nvPr>
            <p:ph type="body" sz="quarter" idx="18"/>
          </p:nvPr>
        </p:nvSpPr>
        <p:spPr>
          <a:xfrm>
            <a:off x="1102072" y="790575"/>
            <a:ext cx="5955953" cy="6162675"/>
          </a:xfrm>
        </p:spPr>
        <p:txBody>
          <a:bodyPr>
            <a:noAutofit/>
          </a:bodyPr>
          <a:lstStyle/>
          <a:p>
            <a:pPr marL="0" indent="0" algn="l" fontAlgn="base">
              <a:lnSpc>
                <a:spcPct val="100000"/>
              </a:lnSpc>
              <a:spcBef>
                <a:spcPts val="0"/>
              </a:spcBef>
            </a:pPr>
            <a:r>
              <a:rPr lang="en-GB" sz="2000" b="0" i="0" dirty="0">
                <a:effectLst/>
              </a:rPr>
              <a:t>Crisis management is the process of </a:t>
            </a:r>
            <a:r>
              <a:rPr lang="en-GB" sz="2000" b="1" i="0" dirty="0">
                <a:effectLst/>
              </a:rPr>
              <a:t>preparing for, managing, and limiting damage</a:t>
            </a:r>
            <a:r>
              <a:rPr lang="en-GB" sz="2000" b="0" i="0" dirty="0">
                <a:effectLst/>
              </a:rPr>
              <a:t> from unexpected negative events in a tourism region or business.  This practice includes </a:t>
            </a:r>
            <a:r>
              <a:rPr lang="en-GB" sz="2000" b="1" i="0" dirty="0">
                <a:effectLst/>
              </a:rPr>
              <a:t>anticipating threats</a:t>
            </a:r>
            <a:r>
              <a:rPr lang="en-GB" sz="2000" b="0" i="0" dirty="0">
                <a:effectLst/>
              </a:rPr>
              <a:t>, developing strategies to </a:t>
            </a:r>
            <a:r>
              <a:rPr lang="en-GB" sz="2000" b="1" i="0" dirty="0">
                <a:effectLst/>
              </a:rPr>
              <a:t>minimize harm</a:t>
            </a:r>
            <a:r>
              <a:rPr lang="en-GB" sz="2000" b="0" i="0" dirty="0">
                <a:effectLst/>
              </a:rPr>
              <a:t>, and implementing these strategies when a crisis occurs.     </a:t>
            </a:r>
          </a:p>
          <a:p>
            <a:pPr marL="0" indent="0" algn="l" fontAlgn="base">
              <a:lnSpc>
                <a:spcPct val="100000"/>
              </a:lnSpc>
              <a:spcBef>
                <a:spcPts val="0"/>
              </a:spcBef>
            </a:pPr>
            <a:endParaRPr lang="en-GB" sz="2000" b="0" i="0" dirty="0">
              <a:effectLst/>
            </a:endParaRPr>
          </a:p>
          <a:p>
            <a:pPr marL="0" indent="0" algn="l" fontAlgn="base">
              <a:lnSpc>
                <a:spcPct val="100000"/>
              </a:lnSpc>
              <a:spcBef>
                <a:spcPts val="0"/>
              </a:spcBef>
            </a:pPr>
            <a:r>
              <a:rPr lang="en-GB" sz="2000" b="0" i="0" dirty="0">
                <a:effectLst/>
              </a:rPr>
              <a:t>A crisis poses a threat to the tourism region, includes some </a:t>
            </a:r>
            <a:r>
              <a:rPr lang="en-GB" sz="2000" b="1" i="0" dirty="0">
                <a:effectLst/>
              </a:rPr>
              <a:t>element of surprise</a:t>
            </a:r>
            <a:r>
              <a:rPr lang="en-GB" sz="2000" b="0" i="0" dirty="0">
                <a:effectLst/>
              </a:rPr>
              <a:t>, </a:t>
            </a:r>
            <a:r>
              <a:rPr lang="en-GB" sz="2000" b="1" i="0" dirty="0">
                <a:effectLst/>
              </a:rPr>
              <a:t>requires action </a:t>
            </a:r>
            <a:r>
              <a:rPr lang="en-GB" sz="2000" b="0" i="0" dirty="0">
                <a:effectLst/>
              </a:rPr>
              <a:t>to change the course of events, and </a:t>
            </a:r>
            <a:r>
              <a:rPr lang="en-GB" sz="2000" b="1" i="0" dirty="0">
                <a:effectLst/>
              </a:rPr>
              <a:t>demands fast decision-making. </a:t>
            </a:r>
          </a:p>
          <a:p>
            <a:pPr marL="0" indent="0" algn="l" fontAlgn="base">
              <a:lnSpc>
                <a:spcPct val="100000"/>
              </a:lnSpc>
              <a:spcBef>
                <a:spcPts val="0"/>
              </a:spcBef>
            </a:pPr>
            <a:endParaRPr lang="en-GB" sz="2000" b="0" i="0" dirty="0">
              <a:effectLst/>
            </a:endParaRPr>
          </a:p>
          <a:p>
            <a:pPr marL="0" indent="0" algn="l" fontAlgn="base">
              <a:lnSpc>
                <a:spcPct val="100000"/>
              </a:lnSpc>
              <a:spcBef>
                <a:spcPts val="0"/>
              </a:spcBef>
            </a:pPr>
            <a:r>
              <a:rPr lang="en-GB" sz="2000" b="1" i="0" dirty="0">
                <a:effectLst/>
              </a:rPr>
              <a:t>Emergencies are also a type of crisis. </a:t>
            </a:r>
            <a:r>
              <a:rPr lang="en-GB" sz="2000" b="0" i="0" dirty="0">
                <a:effectLst/>
              </a:rPr>
              <a:t>They can occur suddenly that’s beyond the control of the region, such as an earthquake. </a:t>
            </a:r>
            <a:r>
              <a:rPr lang="en-GB" sz="2000" dirty="0"/>
              <a:t>A c</a:t>
            </a:r>
            <a:r>
              <a:rPr lang="en-GB" sz="2000" b="0" i="0" dirty="0">
                <a:effectLst/>
              </a:rPr>
              <a:t>risis can </a:t>
            </a:r>
            <a:r>
              <a:rPr lang="en-GB" sz="2000" b="1" i="0" dirty="0">
                <a:effectLst/>
              </a:rPr>
              <a:t>develop over time </a:t>
            </a:r>
            <a:r>
              <a:rPr lang="en-GB" sz="2000" b="0" i="0" dirty="0">
                <a:effectLst/>
              </a:rPr>
              <a:t>as a small problem </a:t>
            </a:r>
            <a:r>
              <a:rPr lang="en-GB" sz="2000" dirty="0"/>
              <a:t>and </a:t>
            </a:r>
            <a:r>
              <a:rPr lang="en-GB" sz="2000" b="0" i="0" dirty="0">
                <a:effectLst/>
              </a:rPr>
              <a:t>worsen because the business or region is </a:t>
            </a:r>
            <a:r>
              <a:rPr lang="en-GB" sz="2000" b="1" i="0" dirty="0">
                <a:effectLst/>
              </a:rPr>
              <a:t>not aware, ignores, or fails to act on warning signs. </a:t>
            </a:r>
            <a:r>
              <a:rPr lang="en-GB" sz="2000" b="0" i="0" dirty="0">
                <a:effectLst/>
              </a:rPr>
              <a:t>This category of smouldering or creeping crisis includes problems like </a:t>
            </a:r>
            <a:r>
              <a:rPr lang="en-GB" sz="2000" b="1" i="0" dirty="0">
                <a:effectLst/>
              </a:rPr>
              <a:t>safety issues.</a:t>
            </a:r>
            <a:endParaRPr lang="en-GB" sz="2000" dirty="0"/>
          </a:p>
        </p:txBody>
      </p:sp>
      <p:sp>
        <p:nvSpPr>
          <p:cNvPr id="9" name="Text Placeholder 7">
            <a:extLst>
              <a:ext uri="{FF2B5EF4-FFF2-40B4-BE49-F238E27FC236}">
                <a16:creationId xmlns:a16="http://schemas.microsoft.com/office/drawing/2014/main" id="{29BF2A00-B410-C1D4-CC9F-CBD11059B4E0}"/>
              </a:ext>
            </a:extLst>
          </p:cNvPr>
          <p:cNvSpPr>
            <a:spLocks noGrp="1"/>
          </p:cNvSpPr>
          <p:nvPr>
            <p:ph type="body" sz="quarter" idx="16"/>
          </p:nvPr>
        </p:nvSpPr>
        <p:spPr>
          <a:xfrm>
            <a:off x="1062234" y="185236"/>
            <a:ext cx="5564883" cy="996593"/>
          </a:xfrm>
        </p:spPr>
        <p:txBody>
          <a:bodyPr>
            <a:normAutofit/>
          </a:bodyPr>
          <a:lstStyle/>
          <a:p>
            <a:pPr>
              <a:lnSpc>
                <a:spcPct val="110000"/>
              </a:lnSpc>
              <a:spcBef>
                <a:spcPts val="0"/>
              </a:spcBef>
            </a:pPr>
            <a:r>
              <a:rPr lang="en-IE" dirty="0"/>
              <a:t>What is Crisis Management?</a:t>
            </a:r>
          </a:p>
        </p:txBody>
      </p:sp>
    </p:spTree>
    <p:extLst>
      <p:ext uri="{BB962C8B-B14F-4D97-AF65-F5344CB8AC3E}">
        <p14:creationId xmlns:p14="http://schemas.microsoft.com/office/powerpoint/2010/main" val="2767914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picture containing tree&#10;&#10;Description automatically generated">
            <a:extLst>
              <a:ext uri="{FF2B5EF4-FFF2-40B4-BE49-F238E27FC236}">
                <a16:creationId xmlns:a16="http://schemas.microsoft.com/office/drawing/2014/main" id="{AD9EB9C3-6A70-2510-38A2-1B9C30DC527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0116" r="20116"/>
          <a:stretch>
            <a:fillRect/>
          </a:stretch>
        </p:blipFill>
        <p:spPr>
          <a:xfrm>
            <a:off x="7213600" y="-727075"/>
            <a:ext cx="4613275" cy="6362700"/>
          </a:xfrm>
        </p:spPr>
      </p:pic>
      <p:sp>
        <p:nvSpPr>
          <p:cNvPr id="4" name="Text Placeholder 3">
            <a:extLst>
              <a:ext uri="{FF2B5EF4-FFF2-40B4-BE49-F238E27FC236}">
                <a16:creationId xmlns:a16="http://schemas.microsoft.com/office/drawing/2014/main" id="{9A255AAE-21A4-9BEC-37DB-4C2D588FCF13}"/>
              </a:ext>
            </a:extLst>
          </p:cNvPr>
          <p:cNvSpPr>
            <a:spLocks noGrp="1"/>
          </p:cNvSpPr>
          <p:nvPr>
            <p:ph type="body" sz="quarter" idx="16"/>
          </p:nvPr>
        </p:nvSpPr>
        <p:spPr>
          <a:xfrm>
            <a:off x="1585211" y="228600"/>
            <a:ext cx="5196589" cy="933475"/>
          </a:xfrm>
        </p:spPr>
        <p:txBody>
          <a:bodyPr>
            <a:normAutofit fontScale="77500" lnSpcReduction="20000"/>
          </a:bodyPr>
          <a:lstStyle/>
          <a:p>
            <a:pPr algn="ctr">
              <a:lnSpc>
                <a:spcPct val="110000"/>
              </a:lnSpc>
              <a:spcBef>
                <a:spcPts val="0"/>
              </a:spcBef>
            </a:pPr>
            <a:r>
              <a:rPr lang="en-IE" dirty="0"/>
              <a:t>Tourism Crisis Management and Risk Management Overlap</a:t>
            </a:r>
          </a:p>
        </p:txBody>
      </p:sp>
      <p:sp>
        <p:nvSpPr>
          <p:cNvPr id="8" name="Text Placeholder 8">
            <a:extLst>
              <a:ext uri="{FF2B5EF4-FFF2-40B4-BE49-F238E27FC236}">
                <a16:creationId xmlns:a16="http://schemas.microsoft.com/office/drawing/2014/main" id="{5E9AEB2A-4A4C-2078-16DA-D304643D1E75}"/>
              </a:ext>
            </a:extLst>
          </p:cNvPr>
          <p:cNvSpPr>
            <a:spLocks noGrp="1"/>
          </p:cNvSpPr>
          <p:nvPr>
            <p:ph type="body" sz="quarter" idx="18"/>
          </p:nvPr>
        </p:nvSpPr>
        <p:spPr>
          <a:xfrm>
            <a:off x="1269565" y="1171224"/>
            <a:ext cx="5361285" cy="4790196"/>
          </a:xfrm>
        </p:spPr>
        <p:txBody>
          <a:bodyPr>
            <a:noAutofit/>
          </a:bodyPr>
          <a:lstStyle/>
          <a:p>
            <a:pPr marL="0" indent="0" algn="l" fontAlgn="base"/>
            <a:r>
              <a:rPr lang="en-GB" b="1" dirty="0"/>
              <a:t>Risk management focuses on how to prevent crises while crisis management emphasizes how to react.</a:t>
            </a:r>
          </a:p>
          <a:p>
            <a:pPr marL="0" indent="0" fontAlgn="base"/>
            <a:r>
              <a:rPr lang="en-GB" sz="2200" dirty="0"/>
              <a:t>Crisis management overlaps with risk management in that tourism businesses and regions use both to consider what could go wrong and how to address it. </a:t>
            </a:r>
          </a:p>
          <a:p>
            <a:pPr marL="0" indent="0" algn="l" fontAlgn="base"/>
            <a:r>
              <a:rPr lang="en-GB" sz="2200" b="1" dirty="0"/>
              <a:t>Crisis managers </a:t>
            </a:r>
            <a:r>
              <a:rPr lang="en-GB" sz="2200" dirty="0"/>
              <a:t>put the bulk of their effort into </a:t>
            </a:r>
            <a:r>
              <a:rPr lang="en-GB" sz="2200" dirty="0">
                <a:hlinkClick r:id="rId4">
                  <a:extLst>
                    <a:ext uri="{A12FA001-AC4F-418D-AE19-62706E023703}">
                      <ahyp:hlinkClr xmlns:ahyp="http://schemas.microsoft.com/office/drawing/2018/hyperlinkcolor" val="tx"/>
                    </a:ext>
                  </a:extLst>
                </a:hlinkClick>
              </a:rPr>
              <a:t>developing action plans</a:t>
            </a:r>
            <a:r>
              <a:rPr lang="en-GB" sz="2200" dirty="0"/>
              <a:t> for responding to emergencies and executing these plans. </a:t>
            </a:r>
          </a:p>
          <a:p>
            <a:pPr marL="0" indent="0" algn="l" fontAlgn="base"/>
            <a:r>
              <a:rPr lang="en-GB" sz="2200" b="1" dirty="0"/>
              <a:t>Risk managers </a:t>
            </a:r>
            <a:r>
              <a:rPr lang="en-GB" sz="2200" dirty="0"/>
              <a:t>concentrate on ongoing ways of preventing threats from arising. Risk management also has a broader remit, dealing with any kind of challenge that could impair a company or region’s ability to meet its strategic objectives.</a:t>
            </a:r>
          </a:p>
          <a:p>
            <a:pPr marL="0" indent="0" algn="l" rtl="0" fontAlgn="base">
              <a:lnSpc>
                <a:spcPct val="100000"/>
              </a:lnSpc>
              <a:spcBef>
                <a:spcPts val="0"/>
              </a:spcBef>
            </a:pPr>
            <a:endParaRPr lang="en-GB" sz="2000" dirty="0"/>
          </a:p>
        </p:txBody>
      </p:sp>
      <p:sp>
        <p:nvSpPr>
          <p:cNvPr id="9" name="TextBox 8">
            <a:extLst>
              <a:ext uri="{FF2B5EF4-FFF2-40B4-BE49-F238E27FC236}">
                <a16:creationId xmlns:a16="http://schemas.microsoft.com/office/drawing/2014/main" id="{6AE6F1C6-57D0-C391-69FE-7B9E4789D5AF}"/>
              </a:ext>
            </a:extLst>
          </p:cNvPr>
          <p:cNvSpPr txBox="1"/>
          <p:nvPr/>
        </p:nvSpPr>
        <p:spPr>
          <a:xfrm>
            <a:off x="7296150" y="5873949"/>
            <a:ext cx="4888008" cy="984885"/>
          </a:xfrm>
          <a:prstGeom prst="rect">
            <a:avLst/>
          </a:prstGeom>
          <a:solidFill>
            <a:srgbClr val="F37C57"/>
          </a:solidFill>
        </p:spPr>
        <p:txBody>
          <a:bodyPr wrap="square" rtlCol="0">
            <a:spAutoFit/>
          </a:bodyPr>
          <a:lstStyle/>
          <a:p>
            <a:r>
              <a:rPr lang="en-GB" sz="2000" b="1" dirty="0">
                <a:solidFill>
                  <a:schemeClr val="bg1"/>
                </a:solidFill>
              </a:rPr>
              <a:t>To learn more about risk management </a:t>
            </a:r>
            <a:r>
              <a:rPr lang="en-GB" sz="2000" dirty="0">
                <a:solidFill>
                  <a:schemeClr val="bg1"/>
                </a:solidFill>
              </a:rPr>
              <a:t>“</a:t>
            </a:r>
            <a:r>
              <a:rPr lang="en-GB" dirty="0">
                <a:solidFill>
                  <a:schemeClr val="bg1"/>
                </a:solidFill>
                <a:hlinkClick r:id="rId5">
                  <a:extLst>
                    <a:ext uri="{A12FA001-AC4F-418D-AE19-62706E023703}">
                      <ahyp:hlinkClr xmlns:ahyp="http://schemas.microsoft.com/office/drawing/2018/hyperlinkcolor" val="tx"/>
                    </a:ext>
                  </a:extLst>
                </a:hlinkClick>
              </a:rPr>
              <a:t>Enterprise Risk Management 101: Programs, Frameworks, and Advice from Experts</a:t>
            </a:r>
            <a:r>
              <a:rPr lang="en-GB" dirty="0">
                <a:solidFill>
                  <a:schemeClr val="bg1"/>
                </a:solidFill>
              </a:rPr>
              <a:t>.”</a:t>
            </a:r>
            <a:endParaRPr lang="en-IE" dirty="0">
              <a:solidFill>
                <a:schemeClr val="bg1"/>
              </a:solidFill>
            </a:endParaRPr>
          </a:p>
        </p:txBody>
      </p:sp>
      <p:pic>
        <p:nvPicPr>
          <p:cNvPr id="11" name="Graphic 10" descr="Touchscreen with solid fill">
            <a:extLst>
              <a:ext uri="{FF2B5EF4-FFF2-40B4-BE49-F238E27FC236}">
                <a16:creationId xmlns:a16="http://schemas.microsoft.com/office/drawing/2014/main" id="{5526EBD0-A6DF-BD97-9C6D-6DA46855954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448386" y="5909191"/>
            <a:ext cx="914400" cy="914400"/>
          </a:xfrm>
          <a:prstGeom prst="rect">
            <a:avLst/>
          </a:prstGeom>
        </p:spPr>
      </p:pic>
    </p:spTree>
    <p:extLst>
      <p:ext uri="{BB962C8B-B14F-4D97-AF65-F5344CB8AC3E}">
        <p14:creationId xmlns:p14="http://schemas.microsoft.com/office/powerpoint/2010/main" val="1461155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nature, valley&#10;&#10;Description automatically generated">
            <a:extLst>
              <a:ext uri="{FF2B5EF4-FFF2-40B4-BE49-F238E27FC236}">
                <a16:creationId xmlns:a16="http://schemas.microsoft.com/office/drawing/2014/main" id="{B8FF1014-413D-C380-35D0-C00994A5AB3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4688" r="4688"/>
          <a:stretch>
            <a:fillRect/>
          </a:stretch>
        </p:blipFill>
        <p:spPr>
          <a:xfrm>
            <a:off x="7296150" y="228600"/>
            <a:ext cx="4737233" cy="6533724"/>
          </a:xfrm>
        </p:spPr>
      </p:pic>
      <p:sp>
        <p:nvSpPr>
          <p:cNvPr id="3" name="Text Placeholder 2">
            <a:extLst>
              <a:ext uri="{FF2B5EF4-FFF2-40B4-BE49-F238E27FC236}">
                <a16:creationId xmlns:a16="http://schemas.microsoft.com/office/drawing/2014/main" id="{F2D3FA32-0219-39D0-88BE-3A79C1B1C9BA}"/>
              </a:ext>
            </a:extLst>
          </p:cNvPr>
          <p:cNvSpPr>
            <a:spLocks noGrp="1"/>
          </p:cNvSpPr>
          <p:nvPr>
            <p:ph type="body" sz="quarter" idx="18"/>
          </p:nvPr>
        </p:nvSpPr>
        <p:spPr>
          <a:xfrm>
            <a:off x="1379575" y="1525590"/>
            <a:ext cx="5449850" cy="5065709"/>
          </a:xfrm>
        </p:spPr>
        <p:txBody>
          <a:bodyPr>
            <a:normAutofit fontScale="85000" lnSpcReduction="20000"/>
          </a:bodyPr>
          <a:lstStyle/>
          <a:p>
            <a:pPr indent="0">
              <a:lnSpc>
                <a:spcPct val="120000"/>
              </a:lnSpc>
              <a:spcBef>
                <a:spcPts val="0"/>
              </a:spcBef>
            </a:pPr>
            <a:r>
              <a:rPr lang="en-GB" sz="2400" dirty="0">
                <a:solidFill>
                  <a:schemeClr val="bg1"/>
                </a:solidFill>
              </a:rPr>
              <a:t>Regional Tourism Crisis Management is management is the series of actions that companies or regions take to identify threats, plan potential responses, and minimize disruption or losses to the business, region, and its stakeholders in the event of an actual crisis. </a:t>
            </a:r>
          </a:p>
          <a:p>
            <a:pPr indent="0">
              <a:lnSpc>
                <a:spcPct val="120000"/>
              </a:lnSpc>
              <a:spcBef>
                <a:spcPts val="0"/>
              </a:spcBef>
            </a:pPr>
            <a:endParaRPr lang="en-GB" sz="2400" dirty="0">
              <a:solidFill>
                <a:schemeClr val="bg1"/>
              </a:solidFill>
            </a:endParaRPr>
          </a:p>
          <a:p>
            <a:pPr indent="0">
              <a:lnSpc>
                <a:spcPct val="120000"/>
              </a:lnSpc>
              <a:spcBef>
                <a:spcPts val="0"/>
              </a:spcBef>
            </a:pPr>
            <a:r>
              <a:rPr lang="en-GB" i="1" dirty="0"/>
              <a:t>Regional tourism crisis management entails </a:t>
            </a:r>
            <a:r>
              <a:rPr lang="en-GB" b="1" i="1" dirty="0"/>
              <a:t>developing measures, plans, and manuals to promptly respond to disaster events in an adequate way to minimize the negative impact on visitors and the tourism industry</a:t>
            </a:r>
            <a:r>
              <a:rPr lang="en-GB" i="1" dirty="0"/>
              <a:t>. Well-prepared destinations and tourism businesses are quick to plan and take necessary actions for post-disaster recovery.</a:t>
            </a:r>
            <a:r>
              <a:rPr lang="en-GB" dirty="0"/>
              <a:t> (</a:t>
            </a:r>
            <a:r>
              <a:rPr lang="en-GB" dirty="0">
                <a:hlinkClick r:id="rId3">
                  <a:extLst>
                    <a:ext uri="{A12FA001-AC4F-418D-AE19-62706E023703}">
                      <ahyp:hlinkClr xmlns:ahyp="http://schemas.microsoft.com/office/drawing/2018/hyperlinkcolor" val="tx"/>
                    </a:ext>
                  </a:extLst>
                </a:hlinkClick>
              </a:rPr>
              <a:t>Source</a:t>
            </a:r>
            <a:r>
              <a:rPr lang="en-GB" dirty="0"/>
              <a:t>)</a:t>
            </a:r>
          </a:p>
          <a:p>
            <a:pPr indent="0">
              <a:lnSpc>
                <a:spcPct val="120000"/>
              </a:lnSpc>
              <a:spcBef>
                <a:spcPts val="0"/>
              </a:spcBef>
            </a:pPr>
            <a:endParaRPr lang="en-GB" dirty="0"/>
          </a:p>
          <a:p>
            <a:pPr indent="0">
              <a:lnSpc>
                <a:spcPct val="120000"/>
              </a:lnSpc>
              <a:spcBef>
                <a:spcPts val="0"/>
              </a:spcBef>
            </a:pPr>
            <a:endParaRPr lang="en-GB" sz="2400" dirty="0">
              <a:solidFill>
                <a:schemeClr val="bg1"/>
              </a:solidFill>
            </a:endParaRPr>
          </a:p>
          <a:p>
            <a:pPr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D3D2DB73-A288-B904-4828-5124C07914B6}"/>
              </a:ext>
            </a:extLst>
          </p:cNvPr>
          <p:cNvSpPr>
            <a:spLocks noGrp="1"/>
          </p:cNvSpPr>
          <p:nvPr>
            <p:ph type="body" sz="quarter" idx="16"/>
          </p:nvPr>
        </p:nvSpPr>
        <p:spPr>
          <a:xfrm>
            <a:off x="1379575" y="385960"/>
            <a:ext cx="5526050" cy="1023740"/>
          </a:xfrm>
        </p:spPr>
        <p:txBody>
          <a:bodyPr>
            <a:normAutofit lnSpcReduction="10000"/>
          </a:bodyPr>
          <a:lstStyle/>
          <a:p>
            <a:pPr algn="ctr"/>
            <a:r>
              <a:rPr lang="en-IE" dirty="0"/>
              <a:t>What is Regional Tourism Crisis Management?</a:t>
            </a:r>
          </a:p>
        </p:txBody>
      </p:sp>
    </p:spTree>
    <p:extLst>
      <p:ext uri="{BB962C8B-B14F-4D97-AF65-F5344CB8AC3E}">
        <p14:creationId xmlns:p14="http://schemas.microsoft.com/office/powerpoint/2010/main" val="2968150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9AA91D51-2849-5C4B-0643-8EA347A188BC}"/>
              </a:ext>
            </a:extLst>
          </p:cNvPr>
          <p:cNvSpPr>
            <a:spLocks noGrp="1"/>
          </p:cNvSpPr>
          <p:nvPr>
            <p:ph type="body" sz="quarter" idx="16"/>
          </p:nvPr>
        </p:nvSpPr>
        <p:spPr>
          <a:xfrm>
            <a:off x="6420495" y="1182497"/>
            <a:ext cx="5645999" cy="1017790"/>
          </a:xfrm>
        </p:spPr>
        <p:txBody>
          <a:bodyPr>
            <a:noAutofit/>
          </a:bodyPr>
          <a:lstStyle/>
          <a:p>
            <a:pPr>
              <a:lnSpc>
                <a:spcPct val="100000"/>
              </a:lnSpc>
              <a:spcBef>
                <a:spcPts val="0"/>
              </a:spcBef>
            </a:pPr>
            <a:r>
              <a:rPr lang="en-IE" sz="3400" dirty="0"/>
              <a:t>2.  Europe Encourages Tourism Regions to Come Together</a:t>
            </a:r>
          </a:p>
        </p:txBody>
      </p:sp>
      <p:pic>
        <p:nvPicPr>
          <p:cNvPr id="20" name="Picture Placeholder 19" descr="Map&#10;&#10;Description automatically generated">
            <a:extLst>
              <a:ext uri="{FF2B5EF4-FFF2-40B4-BE49-F238E27FC236}">
                <a16:creationId xmlns:a16="http://schemas.microsoft.com/office/drawing/2014/main" id="{A662703D-3207-3F80-4178-846C75E4F1B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3039" b="13039"/>
          <a:stretch>
            <a:fillRect/>
          </a:stretch>
        </p:blipFill>
        <p:spPr/>
      </p:pic>
      <p:sp>
        <p:nvSpPr>
          <p:cNvPr id="2" name="TextBox 1">
            <a:extLst>
              <a:ext uri="{FF2B5EF4-FFF2-40B4-BE49-F238E27FC236}">
                <a16:creationId xmlns:a16="http://schemas.microsoft.com/office/drawing/2014/main" id="{6E940102-6A08-C37B-116D-116EE58BEBC4}"/>
              </a:ext>
            </a:extLst>
          </p:cNvPr>
          <p:cNvSpPr txBox="1"/>
          <p:nvPr/>
        </p:nvSpPr>
        <p:spPr>
          <a:xfrm>
            <a:off x="6420495" y="2286000"/>
            <a:ext cx="5530205" cy="1200329"/>
          </a:xfrm>
          <a:prstGeom prst="rect">
            <a:avLst/>
          </a:prstGeom>
          <a:noFill/>
        </p:spPr>
        <p:txBody>
          <a:bodyPr wrap="square" rtlCol="0">
            <a:spAutoFit/>
          </a:bodyPr>
          <a:lstStyle/>
          <a:p>
            <a:r>
              <a:rPr lang="en-IE" sz="2400" i="1" dirty="0">
                <a:solidFill>
                  <a:schemeClr val="bg1"/>
                </a:solidFill>
              </a:rPr>
              <a:t>Europe, </a:t>
            </a:r>
            <a:r>
              <a:rPr lang="en-IE" sz="2400" i="1" dirty="0">
                <a:solidFill>
                  <a:schemeClr val="bg1"/>
                </a:solidFill>
                <a:hlinkClick r:id="rId4">
                  <a:extLst>
                    <a:ext uri="{A12FA001-AC4F-418D-AE19-62706E023703}">
                      <ahyp:hlinkClr xmlns:ahyp="http://schemas.microsoft.com/office/drawing/2018/hyperlinkcolor" val="tx"/>
                    </a:ext>
                  </a:extLst>
                </a:hlinkClick>
              </a:rPr>
              <a:t>242 Regions</a:t>
            </a:r>
            <a:r>
              <a:rPr lang="en-IE" sz="2400" i="1" dirty="0">
                <a:solidFill>
                  <a:schemeClr val="bg1"/>
                </a:solidFill>
              </a:rPr>
              <a:t>, 27 Countries, 1 Destination </a:t>
            </a:r>
          </a:p>
          <a:p>
            <a:endParaRPr lang="en-IE" sz="2400" dirty="0">
              <a:solidFill>
                <a:schemeClr val="bg1"/>
              </a:solidFill>
            </a:endParaRPr>
          </a:p>
        </p:txBody>
      </p:sp>
    </p:spTree>
    <p:extLst>
      <p:ext uri="{BB962C8B-B14F-4D97-AF65-F5344CB8AC3E}">
        <p14:creationId xmlns:p14="http://schemas.microsoft.com/office/powerpoint/2010/main" val="1031743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D90FF09-0198-2345-7012-998D8DD1B28F}"/>
              </a:ext>
            </a:extLst>
          </p:cNvPr>
          <p:cNvSpPr>
            <a:spLocks noGrp="1"/>
          </p:cNvSpPr>
          <p:nvPr>
            <p:ph type="body" sz="quarter" idx="18"/>
          </p:nvPr>
        </p:nvSpPr>
        <p:spPr>
          <a:xfrm>
            <a:off x="683724" y="1295680"/>
            <a:ext cx="5278925" cy="5339115"/>
          </a:xfrm>
        </p:spPr>
        <p:txBody>
          <a:bodyPr>
            <a:normAutofit fontScale="85000" lnSpcReduction="20000"/>
          </a:bodyPr>
          <a:lstStyle/>
          <a:p>
            <a:pPr marL="0" indent="0">
              <a:lnSpc>
                <a:spcPct val="120000"/>
              </a:lnSpc>
              <a:spcBef>
                <a:spcPts val="0"/>
              </a:spcBef>
            </a:pPr>
            <a:r>
              <a:rPr lang="en-IE" sz="2400" dirty="0"/>
              <a:t>The </a:t>
            </a:r>
            <a:r>
              <a:rPr lang="en-GB" sz="2400" dirty="0">
                <a:solidFill>
                  <a:schemeClr val="bg1"/>
                </a:solidFill>
              </a:rPr>
              <a:t>Eyjafjallajökull eruption in 2010 </a:t>
            </a:r>
            <a:r>
              <a:rPr lang="en-IE" sz="2400" dirty="0"/>
              <a:t>highlighted a number of challenges that the European tourism sector </a:t>
            </a:r>
            <a:r>
              <a:rPr lang="en-IE" dirty="0"/>
              <a:t>had to face. It learned in order to respond, </a:t>
            </a:r>
          </a:p>
          <a:p>
            <a:pPr marL="0" indent="0">
              <a:lnSpc>
                <a:spcPct val="120000"/>
              </a:lnSpc>
              <a:spcBef>
                <a:spcPts val="0"/>
              </a:spcBef>
            </a:pPr>
            <a:endParaRPr lang="en-IE" sz="2400" b="1" i="1" dirty="0"/>
          </a:p>
          <a:p>
            <a:pPr marL="0" indent="0">
              <a:lnSpc>
                <a:spcPct val="120000"/>
              </a:lnSpc>
              <a:spcBef>
                <a:spcPts val="0"/>
              </a:spcBef>
            </a:pPr>
            <a:r>
              <a:rPr lang="en-IE" sz="2400" b="1" i="1" dirty="0"/>
              <a:t>‘it is essential that all operators in the sector combine their efforts and work within a consolidated political framework </a:t>
            </a:r>
            <a:r>
              <a:rPr lang="en-IE" sz="2400" i="1" dirty="0"/>
              <a:t>in their countries and regions that takes account of the new EU priorities set out in the </a:t>
            </a:r>
            <a:r>
              <a:rPr lang="en-IE" sz="2400" b="1" i="1" dirty="0"/>
              <a:t>'Europe 2020' </a:t>
            </a:r>
            <a:r>
              <a:rPr lang="en-IE" sz="2400" i="1" dirty="0"/>
              <a:t>strategy: </a:t>
            </a:r>
            <a:r>
              <a:rPr lang="en-IE" sz="2400" b="1" i="1" dirty="0"/>
              <a:t>Europe must remain the world's No 1 destination, able to capitalize on its territorial wealth and diversity’. </a:t>
            </a:r>
            <a:r>
              <a:rPr lang="en-IE" sz="2400" i="1" dirty="0"/>
              <a:t>See Case Study in the next slide how Europe reacted </a:t>
            </a:r>
          </a:p>
          <a:p>
            <a:pPr marL="0" indent="0">
              <a:lnSpc>
                <a:spcPct val="120000"/>
              </a:lnSpc>
              <a:spcBef>
                <a:spcPts val="0"/>
              </a:spcBef>
            </a:pPr>
            <a:endParaRPr lang="en-IE" i="1" dirty="0"/>
          </a:p>
          <a:p>
            <a:pPr marL="0" indent="0">
              <a:lnSpc>
                <a:spcPct val="120000"/>
              </a:lnSpc>
              <a:spcBef>
                <a:spcPts val="0"/>
              </a:spcBef>
            </a:pPr>
            <a:r>
              <a:rPr lang="en-IE" sz="1800" i="1" dirty="0"/>
              <a:t>European Parliament, the Council, the European Economic and Social Committee and the Committee of the Regions - </a:t>
            </a:r>
            <a:r>
              <a:rPr lang="en-IE" sz="1800" i="1" dirty="0">
                <a:hlinkClick r:id="rId2">
                  <a:extLst>
                    <a:ext uri="{A12FA001-AC4F-418D-AE19-62706E023703}">
                      <ahyp:hlinkClr xmlns:ahyp="http://schemas.microsoft.com/office/drawing/2018/hyperlinkcolor" val="tx"/>
                    </a:ext>
                  </a:extLst>
                </a:hlinkClick>
              </a:rPr>
              <a:t>Europe, the world's No 1 tourist destination</a:t>
            </a:r>
            <a:r>
              <a:rPr lang="en-IE" sz="1800" i="1" dirty="0"/>
              <a:t> – a new political framework for tourism in Europe</a:t>
            </a:r>
            <a:endParaRPr lang="en-IE" i="1" dirty="0"/>
          </a:p>
          <a:p>
            <a:pPr marL="0" indent="0">
              <a:lnSpc>
                <a:spcPct val="120000"/>
              </a:lnSpc>
              <a:spcBef>
                <a:spcPts val="0"/>
              </a:spcBef>
            </a:pPr>
            <a:endParaRPr lang="en-IE" dirty="0"/>
          </a:p>
        </p:txBody>
      </p:sp>
      <p:sp>
        <p:nvSpPr>
          <p:cNvPr id="6" name="Text Placeholder 5">
            <a:extLst>
              <a:ext uri="{FF2B5EF4-FFF2-40B4-BE49-F238E27FC236}">
                <a16:creationId xmlns:a16="http://schemas.microsoft.com/office/drawing/2014/main" id="{8CB998E4-7B19-844D-2162-FA51A2DDD7A4}"/>
              </a:ext>
            </a:extLst>
          </p:cNvPr>
          <p:cNvSpPr>
            <a:spLocks noGrp="1"/>
          </p:cNvSpPr>
          <p:nvPr>
            <p:ph type="body" sz="quarter" idx="16"/>
          </p:nvPr>
        </p:nvSpPr>
        <p:spPr>
          <a:xfrm>
            <a:off x="632736" y="228600"/>
            <a:ext cx="5085159" cy="996593"/>
          </a:xfrm>
        </p:spPr>
        <p:txBody>
          <a:bodyPr>
            <a:normAutofit fontScale="85000" lnSpcReduction="20000"/>
          </a:bodyPr>
          <a:lstStyle/>
          <a:p>
            <a:pPr algn="ctr">
              <a:lnSpc>
                <a:spcPct val="110000"/>
              </a:lnSpc>
              <a:spcBef>
                <a:spcPts val="0"/>
              </a:spcBef>
            </a:pPr>
            <a:r>
              <a:rPr lang="en-IE" dirty="0"/>
              <a:t>European Tourism Learned Working Together is Better</a:t>
            </a:r>
            <a:r>
              <a:rPr lang="en-IE" b="1" dirty="0"/>
              <a:t>!</a:t>
            </a:r>
          </a:p>
        </p:txBody>
      </p:sp>
      <p:pic>
        <p:nvPicPr>
          <p:cNvPr id="13" name="Picture Placeholder 12" descr="A picture containing text, outdoor, mountain, nature&#10;&#10;Description automatically generated">
            <a:extLst>
              <a:ext uri="{FF2B5EF4-FFF2-40B4-BE49-F238E27FC236}">
                <a16:creationId xmlns:a16="http://schemas.microsoft.com/office/drawing/2014/main" id="{F2D6E118-31EB-B3DA-3FF6-35ABF7E0767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7364" b="17364"/>
          <a:stretch>
            <a:fillRect/>
          </a:stretch>
        </p:blipFill>
        <p:spPr/>
      </p:pic>
    </p:spTree>
    <p:extLst>
      <p:ext uri="{BB962C8B-B14F-4D97-AF65-F5344CB8AC3E}">
        <p14:creationId xmlns:p14="http://schemas.microsoft.com/office/powerpoint/2010/main" val="831857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4" y="539841"/>
            <a:ext cx="6200775" cy="1962356"/>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1 </a:t>
            </a:r>
            <a:r>
              <a:rPr lang="en-IE" sz="3600" dirty="0"/>
              <a:t>(Part 1)</a:t>
            </a:r>
          </a:p>
          <a:p>
            <a:pPr algn="ctr">
              <a:lnSpc>
                <a:spcPct val="100000"/>
              </a:lnSpc>
              <a:spcBef>
                <a:spcPts val="0"/>
              </a:spcBef>
            </a:pPr>
            <a:r>
              <a:rPr lang="en-IE" sz="2800" dirty="0"/>
              <a:t>Introduction to Regional Tourism Crisis Management (RTCM)</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2727919"/>
            <a:ext cx="6200775" cy="1853605"/>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1 </a:t>
            </a:r>
            <a:r>
              <a:rPr lang="en-IE" sz="3600" dirty="0"/>
              <a:t>(Part 2)</a:t>
            </a:r>
          </a:p>
          <a:p>
            <a:pPr algn="ctr">
              <a:lnSpc>
                <a:spcPct val="100000"/>
              </a:lnSpc>
              <a:spcBef>
                <a:spcPts val="0"/>
              </a:spcBef>
            </a:pPr>
            <a:r>
              <a:rPr lang="en-IE" sz="2800" dirty="0"/>
              <a:t>The Stages &amp; Complexity of a Regional Tourism Crisis </a:t>
            </a:r>
          </a:p>
        </p:txBody>
      </p:sp>
    </p:spTree>
    <p:extLst>
      <p:ext uri="{BB962C8B-B14F-4D97-AF65-F5344CB8AC3E}">
        <p14:creationId xmlns:p14="http://schemas.microsoft.com/office/powerpoint/2010/main" val="106150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463247" y="1199553"/>
            <a:ext cx="4985803" cy="1017790"/>
          </a:xfrm>
        </p:spPr>
        <p:txBody>
          <a:bodyPr>
            <a:noAutofit/>
          </a:bodyPr>
          <a:lstStyle/>
          <a:p>
            <a:pPr marL="514800">
              <a:lnSpc>
                <a:spcPct val="100000"/>
              </a:lnSpc>
              <a:spcBef>
                <a:spcPts val="0"/>
              </a:spcBef>
            </a:pPr>
            <a:r>
              <a:rPr lang="en-IE" dirty="0"/>
              <a:t>3.  Regional Tourism Crisis Management</a:t>
            </a:r>
          </a:p>
          <a:p>
            <a:pPr marL="514800">
              <a:lnSpc>
                <a:spcPct val="110000"/>
              </a:lnSpc>
              <a:spcBef>
                <a:spcPts val="0"/>
              </a:spcBef>
            </a:pPr>
            <a:r>
              <a:rPr lang="en-IE" sz="2800" i="1" dirty="0"/>
              <a:t>A European Introduction</a:t>
            </a:r>
          </a:p>
        </p:txBody>
      </p:sp>
      <p:pic>
        <p:nvPicPr>
          <p:cNvPr id="30" name="Picture Placeholder 29" descr="Crowd in a beach">
            <a:extLst>
              <a:ext uri="{FF2B5EF4-FFF2-40B4-BE49-F238E27FC236}">
                <a16:creationId xmlns:a16="http://schemas.microsoft.com/office/drawing/2014/main" id="{9272A306-CD76-9BEB-4B3C-8F310245C37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47" b="12947"/>
          <a:stretch>
            <a:fillRect/>
          </a:stretch>
        </p:blipFill>
        <p:spPr/>
      </p:pic>
    </p:spTree>
    <p:extLst>
      <p:ext uri="{BB962C8B-B14F-4D97-AF65-F5344CB8AC3E}">
        <p14:creationId xmlns:p14="http://schemas.microsoft.com/office/powerpoint/2010/main" val="3773834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451555" y="340262"/>
            <a:ext cx="10745363" cy="1647662"/>
          </a:xfrm>
        </p:spPr>
        <p:txBody>
          <a:bodyPr>
            <a:noAutofit/>
          </a:bodyPr>
          <a:lstStyle/>
          <a:p>
            <a:pPr algn="ctr"/>
            <a:r>
              <a:rPr lang="en-US" sz="3200" dirty="0"/>
              <a:t>Global Tourism Crises are More Frequent Than Ever</a:t>
            </a:r>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4294967295"/>
          </p:nvPr>
        </p:nvSpPr>
        <p:spPr>
          <a:xfrm>
            <a:off x="340658" y="1330325"/>
            <a:ext cx="11519647" cy="3868738"/>
          </a:xfrm>
        </p:spPr>
        <p:txBody>
          <a:bodyPr>
            <a:noAutofit/>
          </a:bodyPr>
          <a:lstStyle/>
          <a:p>
            <a:pPr marL="0" indent="0">
              <a:buNone/>
            </a:pPr>
            <a:r>
              <a:rPr lang="en-IE" sz="2400" dirty="0">
                <a:solidFill>
                  <a:schemeClr val="bg1"/>
                </a:solidFill>
              </a:rPr>
              <a:t>With the rapid development of tourism in past years, the types of crises faced by the tourism industry have also expanded and diversified.  They are caused by many different things such as natural events, economic and financial changes, political policies and acts of terrorism, environmental issues, health and disease, technological failure and other factors from within the tourism industry itself. </a:t>
            </a:r>
          </a:p>
          <a:p>
            <a:pPr marL="0" indent="0">
              <a:buNone/>
            </a:pPr>
            <a:endParaRPr lang="en-IE" sz="2400" dirty="0">
              <a:solidFill>
                <a:schemeClr val="bg1"/>
              </a:solidFill>
            </a:endParaRPr>
          </a:p>
          <a:p>
            <a:pPr marL="0" indent="0">
              <a:buNone/>
            </a:pPr>
            <a:r>
              <a:rPr lang="en-IE" sz="2400" dirty="0">
                <a:solidFill>
                  <a:schemeClr val="bg1"/>
                </a:solidFill>
              </a:rPr>
              <a:t>Especially </a:t>
            </a:r>
            <a:r>
              <a:rPr lang="en-IE" sz="2400" b="1" dirty="0">
                <a:solidFill>
                  <a:schemeClr val="bg1"/>
                </a:solidFill>
              </a:rPr>
              <a:t>starting at the beginning of the twenty-first century, crises have become more frequent, large scale and widely influencing, </a:t>
            </a:r>
            <a:r>
              <a:rPr lang="en-IE" sz="2400" dirty="0">
                <a:solidFill>
                  <a:schemeClr val="bg1"/>
                </a:solidFill>
              </a:rPr>
              <a:t>and include political terrorism, the SARS outbreak; the Indian Ocean tsunami; as well as the recent global financial crisis and the influenza A (H1N1) epidemic. </a:t>
            </a:r>
          </a:p>
          <a:p>
            <a:endParaRPr lang="en-US" dirty="0">
              <a:solidFill>
                <a:schemeClr val="bg1"/>
              </a:solidFill>
            </a:endParaRPr>
          </a:p>
        </p:txBody>
      </p:sp>
    </p:spTree>
    <p:extLst>
      <p:ext uri="{BB962C8B-B14F-4D97-AF65-F5344CB8AC3E}">
        <p14:creationId xmlns:p14="http://schemas.microsoft.com/office/powerpoint/2010/main" val="1017898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7FAE6F7-5C80-AE9A-EAAA-9796C52D0BA7}"/>
              </a:ext>
            </a:extLst>
          </p:cNvPr>
          <p:cNvSpPr>
            <a:spLocks noGrp="1"/>
          </p:cNvSpPr>
          <p:nvPr>
            <p:ph type="body" sz="quarter" idx="18"/>
          </p:nvPr>
        </p:nvSpPr>
        <p:spPr>
          <a:xfrm>
            <a:off x="389965" y="1409422"/>
            <a:ext cx="11470341" cy="4629427"/>
          </a:xfrm>
        </p:spPr>
        <p:txBody>
          <a:bodyPr>
            <a:normAutofit fontScale="85000" lnSpcReduction="10000"/>
          </a:bodyPr>
          <a:lstStyle/>
          <a:p>
            <a:pPr marL="0" indent="0">
              <a:lnSpc>
                <a:spcPct val="110000"/>
              </a:lnSpc>
              <a:spcBef>
                <a:spcPts val="0"/>
              </a:spcBef>
            </a:pPr>
            <a:r>
              <a:rPr lang="en-GB" b="0" i="0" dirty="0">
                <a:solidFill>
                  <a:srgbClr val="4D4D4D"/>
                </a:solidFill>
                <a:effectLst/>
              </a:rPr>
              <a:t>Travel and tourism are one of the fastest-growing industries in the world but at the same time, the sector is quite prone to diverse disaster risks. Climate change has raised the frequency of extreme weather that impact tourism destinations and transportation. Every year, we hear about earthquakes, tsunamis, tropical storms, and floods devastating tourist destinations in the world. </a:t>
            </a:r>
            <a:r>
              <a:rPr lang="en-GB" dirty="0">
                <a:solidFill>
                  <a:srgbClr val="4D4D4D"/>
                </a:solidFill>
              </a:rPr>
              <a:t>Tourism is in the ‘frontline’ of  </a:t>
            </a:r>
            <a:r>
              <a:rPr lang="en-GB" b="0" i="0" dirty="0">
                <a:solidFill>
                  <a:srgbClr val="4D4D4D"/>
                </a:solidFill>
                <a:effectLst/>
              </a:rPr>
              <a:t>threats of epidemics such as SARS, bird flu, Ebola, MERS, and Zika. While acts of terrorism are no longer limited to certain disputed regions.  but everywhere on the globe including peaceful tourist destinations.</a:t>
            </a:r>
          </a:p>
          <a:p>
            <a:pPr marL="0" indent="0">
              <a:lnSpc>
                <a:spcPct val="110000"/>
              </a:lnSpc>
              <a:spcBef>
                <a:spcPts val="0"/>
              </a:spcBef>
            </a:pPr>
            <a:endParaRPr lang="en-GB" b="0" i="0" dirty="0">
              <a:solidFill>
                <a:srgbClr val="4D4D4D"/>
              </a:solidFill>
              <a:effectLst/>
            </a:endParaRPr>
          </a:p>
          <a:p>
            <a:pPr marL="0" indent="0">
              <a:lnSpc>
                <a:spcPct val="110000"/>
              </a:lnSpc>
              <a:spcBef>
                <a:spcPts val="0"/>
              </a:spcBef>
            </a:pPr>
            <a:r>
              <a:rPr lang="en-GB" sz="2400" dirty="0">
                <a:solidFill>
                  <a:srgbClr val="4D4D4D"/>
                </a:solidFill>
              </a:rPr>
              <a:t>Now more than ever,  regional tourism players require increased skills in crisis management, not only because of the recent </a:t>
            </a:r>
            <a:r>
              <a:rPr lang="en-GB" sz="2400" b="0" i="0" dirty="0">
                <a:solidFill>
                  <a:srgbClr val="4D4D4D"/>
                </a:solidFill>
                <a:effectLst/>
              </a:rPr>
              <a:t>COVID-19 pandemic but to protect itself from other future crises, hazards, risks, and </a:t>
            </a:r>
            <a:r>
              <a:rPr lang="en-GB" sz="2400" dirty="0">
                <a:solidFill>
                  <a:srgbClr val="4D4D4D"/>
                </a:solidFill>
              </a:rPr>
              <a:t>catastrophes. Tourism is very complex and dynamic with crisis having the potential to affect all types including domestic, inbound, and outbound, types of travel, types of experiences, and activities. </a:t>
            </a:r>
          </a:p>
          <a:p>
            <a:pPr marL="0" indent="0">
              <a:lnSpc>
                <a:spcPct val="110000"/>
              </a:lnSpc>
              <a:spcBef>
                <a:spcPts val="0"/>
              </a:spcBef>
            </a:pPr>
            <a:endParaRPr lang="en-GB" sz="2400" dirty="0">
              <a:solidFill>
                <a:srgbClr val="4D4D4D"/>
              </a:solidFill>
            </a:endParaRPr>
          </a:p>
          <a:p>
            <a:pPr marL="0" indent="0" algn="ctr">
              <a:lnSpc>
                <a:spcPct val="110000"/>
              </a:lnSpc>
              <a:spcBef>
                <a:spcPts val="0"/>
              </a:spcBef>
            </a:pPr>
            <a:r>
              <a:rPr lang="en-GB" sz="2800" i="1" dirty="0">
                <a:solidFill>
                  <a:srgbClr val="916395"/>
                </a:solidFill>
              </a:rPr>
              <a:t>Tourism is easily and often affected by various types of crises, such as natural disasters, terrorist attacks, political instability, infectious diseases…and others. (</a:t>
            </a:r>
            <a:r>
              <a:rPr lang="en-GB" sz="2800" i="1" dirty="0">
                <a:solidFill>
                  <a:srgbClr val="916395"/>
                </a:solidFill>
                <a:hlinkClick r:id="rId2">
                  <a:extLst>
                    <a:ext uri="{A12FA001-AC4F-418D-AE19-62706E023703}">
                      <ahyp:hlinkClr xmlns:ahyp="http://schemas.microsoft.com/office/drawing/2018/hyperlinkcolor" val="tx"/>
                    </a:ext>
                  </a:extLst>
                </a:hlinkClick>
              </a:rPr>
              <a:t>Source</a:t>
            </a:r>
            <a:r>
              <a:rPr lang="en-GB" sz="2800" i="1" dirty="0">
                <a:solidFill>
                  <a:srgbClr val="916395"/>
                </a:solidFill>
              </a:rPr>
              <a:t>)</a:t>
            </a:r>
          </a:p>
          <a:p>
            <a:pPr marL="0" indent="0">
              <a:lnSpc>
                <a:spcPct val="110000"/>
              </a:lnSpc>
              <a:spcBef>
                <a:spcPts val="0"/>
              </a:spcBef>
            </a:pPr>
            <a:endParaRPr lang="en-GB" b="0" i="0" dirty="0">
              <a:solidFill>
                <a:srgbClr val="4D4D4D"/>
              </a:solidFill>
              <a:effectLst/>
            </a:endParaRPr>
          </a:p>
          <a:p>
            <a:pPr marL="0" indent="0">
              <a:lnSpc>
                <a:spcPct val="110000"/>
              </a:lnSpc>
              <a:spcBef>
                <a:spcPts val="0"/>
              </a:spcBef>
            </a:pPr>
            <a:endParaRPr lang="en-IE" dirty="0">
              <a:solidFill>
                <a:srgbClr val="4D4D4D"/>
              </a:solidFill>
            </a:endParaRPr>
          </a:p>
        </p:txBody>
      </p:sp>
      <p:sp>
        <p:nvSpPr>
          <p:cNvPr id="5" name="Text Placeholder 4">
            <a:extLst>
              <a:ext uri="{FF2B5EF4-FFF2-40B4-BE49-F238E27FC236}">
                <a16:creationId xmlns:a16="http://schemas.microsoft.com/office/drawing/2014/main" id="{D7093374-F608-F053-4238-321B187C5908}"/>
              </a:ext>
            </a:extLst>
          </p:cNvPr>
          <p:cNvSpPr>
            <a:spLocks noGrp="1"/>
          </p:cNvSpPr>
          <p:nvPr>
            <p:ph type="body" sz="quarter" idx="16"/>
          </p:nvPr>
        </p:nvSpPr>
        <p:spPr>
          <a:xfrm>
            <a:off x="0" y="577971"/>
            <a:ext cx="12191999" cy="582221"/>
          </a:xfrm>
          <a:solidFill>
            <a:srgbClr val="916395"/>
          </a:solidFill>
        </p:spPr>
        <p:txBody>
          <a:bodyPr>
            <a:normAutofit/>
          </a:bodyPr>
          <a:lstStyle/>
          <a:p>
            <a:pPr algn="ctr"/>
            <a:r>
              <a:rPr lang="en-IE" sz="3200" dirty="0">
                <a:solidFill>
                  <a:schemeClr val="bg1"/>
                </a:solidFill>
              </a:rPr>
              <a:t>Regional Tourism is Even More Prone than Ever to Crisis and Disasters</a:t>
            </a:r>
          </a:p>
        </p:txBody>
      </p:sp>
    </p:spTree>
    <p:extLst>
      <p:ext uri="{BB962C8B-B14F-4D97-AF65-F5344CB8AC3E}">
        <p14:creationId xmlns:p14="http://schemas.microsoft.com/office/powerpoint/2010/main" val="1826431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89965" y="1123951"/>
            <a:ext cx="11470342" cy="5447189"/>
          </a:xfrm>
          <a:solidFill>
            <a:schemeClr val="bg1"/>
          </a:solidFill>
        </p:spPr>
        <p:txBody>
          <a:bodyPr>
            <a:normAutofit fontScale="92500"/>
          </a:bodyPr>
          <a:lstStyle/>
          <a:p>
            <a:pPr marL="0" indent="0">
              <a:lnSpc>
                <a:spcPct val="110000"/>
              </a:lnSpc>
              <a:spcBef>
                <a:spcPts val="1200"/>
              </a:spcBef>
            </a:pPr>
            <a:r>
              <a:rPr lang="en-GB" sz="2400" b="0" i="0" dirty="0">
                <a:solidFill>
                  <a:srgbClr val="4D4D4D"/>
                </a:solidFill>
                <a:effectLst/>
              </a:rPr>
              <a:t>In order to keep the healthy growth of travel and tourism, it is essential to help destinations and to be prepared for any potential disaster risks to the visitors and to the industry. </a:t>
            </a:r>
          </a:p>
          <a:p>
            <a:pPr marL="0" indent="0">
              <a:lnSpc>
                <a:spcPct val="110000"/>
              </a:lnSpc>
              <a:spcBef>
                <a:spcPts val="1200"/>
              </a:spcBef>
            </a:pPr>
            <a:r>
              <a:rPr lang="en-GB" b="1" dirty="0">
                <a:solidFill>
                  <a:srgbClr val="916395"/>
                </a:solidFill>
              </a:rPr>
              <a:t>Tourism Crisis Management Needs Regional Collaboration. </a:t>
            </a:r>
            <a:r>
              <a:rPr lang="en-GB" dirty="0">
                <a:solidFill>
                  <a:srgbClr val="4D4D4D"/>
                </a:solidFill>
              </a:rPr>
              <a:t>For tourism to survive, businesses and stakeholders need to pull together to form a </a:t>
            </a:r>
            <a:r>
              <a:rPr lang="en-GB" b="1" dirty="0">
                <a:solidFill>
                  <a:srgbClr val="7A547C"/>
                </a:solidFill>
              </a:rPr>
              <a:t>regional tourism crisis management front </a:t>
            </a:r>
            <a:r>
              <a:rPr lang="en-GB" dirty="0">
                <a:solidFill>
                  <a:srgbClr val="4D4D4D"/>
                </a:solidFill>
              </a:rPr>
              <a:t>involving tourism businesses, educators and academic researchers, </a:t>
            </a:r>
            <a:r>
              <a:rPr lang="en-GB" b="0" i="0" dirty="0">
                <a:solidFill>
                  <a:srgbClr val="4D4D4D"/>
                </a:solidFill>
                <a:effectLst/>
              </a:rPr>
              <a:t>government bodies, regional development agencies, tourist associations, and communities. It is essential that these players collaborate and develop regional tourism crisis management strategies, plans, manuals, and training based on the audit and analysis of potential crises in a destination or region. </a:t>
            </a:r>
          </a:p>
          <a:p>
            <a:pPr marL="0" indent="0">
              <a:lnSpc>
                <a:spcPct val="110000"/>
              </a:lnSpc>
              <a:spcBef>
                <a:spcPts val="1200"/>
              </a:spcBef>
            </a:pPr>
            <a:r>
              <a:rPr lang="en-GB" sz="2400" b="0" i="0" dirty="0">
                <a:solidFill>
                  <a:srgbClr val="4D4D4D"/>
                </a:solidFill>
                <a:effectLst/>
              </a:rPr>
              <a:t>This curriculum aims to start </a:t>
            </a:r>
            <a:r>
              <a:rPr lang="en-GB" dirty="0">
                <a:solidFill>
                  <a:srgbClr val="4D4D4D"/>
                </a:solidFill>
              </a:rPr>
              <a:t>that process.  It </a:t>
            </a:r>
            <a:r>
              <a:rPr lang="en-GB" sz="2400" b="0" i="0" dirty="0">
                <a:solidFill>
                  <a:srgbClr val="4D4D4D"/>
                </a:solidFill>
                <a:effectLst/>
              </a:rPr>
              <a:t>begins by providing the overall economic, social, geopolitical, and environmental implications </a:t>
            </a:r>
            <a:r>
              <a:rPr lang="en-GB" sz="2400" dirty="0">
                <a:solidFill>
                  <a:srgbClr val="4D4D4D"/>
                </a:solidFill>
              </a:rPr>
              <a:t>starting with the high-level crisis </a:t>
            </a:r>
            <a:r>
              <a:rPr lang="en-GB" sz="2400" b="0" i="0" dirty="0">
                <a:solidFill>
                  <a:srgbClr val="4D4D4D"/>
                </a:solidFill>
                <a:effectLst/>
              </a:rPr>
              <a:t>COVID-19 pandemic to other more likely occurring crises in tourism regions that will </a:t>
            </a:r>
            <a:r>
              <a:rPr lang="en-GB" sz="2400" dirty="0">
                <a:solidFill>
                  <a:srgbClr val="4D4D4D"/>
                </a:solidFill>
              </a:rPr>
              <a:t>inevitably harm tourism in the future. There are multiple types of crisis formats discussed further in the curriculum from natural to manmade,  such as earthquakes, infectious diseases, floods, and terrorist attacks. </a:t>
            </a:r>
          </a:p>
          <a:p>
            <a:pPr marL="0" indent="0">
              <a:lnSpc>
                <a:spcPct val="110000"/>
              </a:lnSpc>
              <a:spcBef>
                <a:spcPts val="1200"/>
              </a:spcBef>
            </a:pPr>
            <a:endParaRPr lang="en-IE" sz="22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0" y="286860"/>
            <a:ext cx="12191999" cy="582221"/>
          </a:xfrm>
          <a:solidFill>
            <a:srgbClr val="79527B"/>
          </a:solidFill>
        </p:spPr>
        <p:txBody>
          <a:bodyPr anchor="ctr">
            <a:normAutofit/>
          </a:bodyPr>
          <a:lstStyle/>
          <a:p>
            <a:pPr algn="ctr"/>
            <a:r>
              <a:rPr lang="en-US" sz="3200" dirty="0">
                <a:solidFill>
                  <a:schemeClr val="bg1"/>
                </a:solidFill>
              </a:rPr>
              <a:t>Regional Tourism Crisis Management is Critical to Tourism Survival</a:t>
            </a:r>
            <a:endParaRPr lang="en-IE" sz="3200" dirty="0">
              <a:solidFill>
                <a:schemeClr val="bg1"/>
              </a:solidFill>
            </a:endParaRPr>
          </a:p>
        </p:txBody>
      </p:sp>
    </p:spTree>
    <p:extLst>
      <p:ext uri="{BB962C8B-B14F-4D97-AF65-F5344CB8AC3E}">
        <p14:creationId xmlns:p14="http://schemas.microsoft.com/office/powerpoint/2010/main" val="1868462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08578" y="1114425"/>
            <a:ext cx="5401698" cy="5657850"/>
          </a:xfrm>
        </p:spPr>
        <p:txBody>
          <a:bodyPr>
            <a:normAutofit fontScale="77500" lnSpcReduction="20000"/>
          </a:bodyPr>
          <a:lstStyle/>
          <a:p>
            <a:pPr marL="0" indent="0">
              <a:lnSpc>
                <a:spcPct val="120000"/>
              </a:lnSpc>
              <a:spcBef>
                <a:spcPts val="0"/>
              </a:spcBef>
              <a:spcAft>
                <a:spcPts val="600"/>
              </a:spcAft>
            </a:pPr>
            <a:r>
              <a:rPr lang="en-GB" dirty="0"/>
              <a:t>Over</a:t>
            </a:r>
            <a:r>
              <a:rPr lang="en-GB" sz="2400" dirty="0"/>
              <a:t> two years COVID-19 demonstrated the higher end of a crisis impact affecting the globe with over </a:t>
            </a:r>
            <a:r>
              <a:rPr lang="en-GB" sz="2400" b="1" dirty="0"/>
              <a:t>666m cases </a:t>
            </a:r>
            <a:r>
              <a:rPr lang="en-GB" sz="2400" dirty="0"/>
              <a:t>and </a:t>
            </a:r>
            <a:r>
              <a:rPr lang="en-GB" sz="2400" b="1" dirty="0"/>
              <a:t>6.72m deaths </a:t>
            </a:r>
            <a:r>
              <a:rPr lang="en-GB" sz="2400" i="1" dirty="0"/>
              <a:t>(January 2023). </a:t>
            </a:r>
            <a:r>
              <a:rPr lang="en-GB" sz="2400" dirty="0"/>
              <a:t>Global tourism was one of the hardest-hit sectors and for the most part, was brought to a complete halt with huge economic instability. </a:t>
            </a:r>
          </a:p>
          <a:p>
            <a:pPr marL="0" indent="0">
              <a:lnSpc>
                <a:spcPct val="120000"/>
              </a:lnSpc>
              <a:spcBef>
                <a:spcPts val="0"/>
              </a:spcBef>
              <a:spcAft>
                <a:spcPts val="600"/>
              </a:spcAft>
            </a:pPr>
            <a:endParaRPr lang="en-GB" sz="600" dirty="0"/>
          </a:p>
          <a:p>
            <a:pPr marL="0" indent="0">
              <a:lnSpc>
                <a:spcPct val="120000"/>
              </a:lnSpc>
              <a:spcBef>
                <a:spcPts val="0"/>
              </a:spcBef>
              <a:spcAft>
                <a:spcPts val="600"/>
              </a:spcAft>
            </a:pPr>
            <a:r>
              <a:rPr lang="en-GB" sz="2400" b="0" i="0" dirty="0">
                <a:effectLst/>
              </a:rPr>
              <a:t>In </a:t>
            </a:r>
            <a:r>
              <a:rPr lang="en-GB" sz="2400" b="1" dirty="0"/>
              <a:t>2020, </a:t>
            </a:r>
            <a:r>
              <a:rPr lang="en-GB" b="1" dirty="0"/>
              <a:t>51 million fewer residents </a:t>
            </a:r>
            <a:r>
              <a:rPr lang="en-IE" b="1" dirty="0"/>
              <a:t>(</a:t>
            </a:r>
            <a:r>
              <a:rPr lang="en-IE" b="1" dirty="0">
                <a:hlinkClick r:id="rId2">
                  <a:extLst>
                    <a:ext uri="{A12FA001-AC4F-418D-AE19-62706E023703}">
                      <ahyp:hlinkClr xmlns:ahyp="http://schemas.microsoft.com/office/drawing/2018/hyperlinkcolor" val="tx"/>
                    </a:ext>
                  </a:extLst>
                </a:hlinkClick>
              </a:rPr>
              <a:t>€987 BN</a:t>
            </a:r>
            <a:r>
              <a:rPr lang="en-IE" b="1" dirty="0"/>
              <a:t>) </a:t>
            </a:r>
            <a:r>
              <a:rPr lang="en-GB" dirty="0"/>
              <a:t>of the European Union made tourism trips (for personal purposes). While in the year before </a:t>
            </a:r>
            <a:r>
              <a:rPr lang="en-GB" sz="2400" dirty="0"/>
              <a:t>the pandemic, </a:t>
            </a:r>
            <a:r>
              <a:rPr lang="en-GB" sz="2400" b="1" dirty="0"/>
              <a:t>243 million Europeans made at least one tourism trip </a:t>
            </a:r>
            <a:r>
              <a:rPr lang="en-GB" sz="2400" dirty="0"/>
              <a:t>with overnight stays in the course of the year, this number </a:t>
            </a:r>
            <a:r>
              <a:rPr lang="en-GB" sz="2400" b="1" dirty="0"/>
              <a:t>dropped by 21% to 193 million in the year 2020 </a:t>
            </a:r>
            <a:r>
              <a:rPr lang="en-GB" sz="2400" dirty="0"/>
              <a:t>(</a:t>
            </a:r>
            <a:r>
              <a:rPr lang="en-GB" sz="2400" dirty="0">
                <a:hlinkClick r:id="rId3">
                  <a:extLst>
                    <a:ext uri="{A12FA001-AC4F-418D-AE19-62706E023703}">
                      <ahyp:hlinkClr xmlns:ahyp="http://schemas.microsoft.com/office/drawing/2018/hyperlinkcolor" val="tx"/>
                    </a:ext>
                  </a:extLst>
                </a:hlinkClick>
              </a:rPr>
              <a:t>source</a:t>
            </a:r>
            <a:r>
              <a:rPr lang="en-GB" sz="2400" dirty="0"/>
              <a:t> see </a:t>
            </a:r>
            <a:r>
              <a:rPr lang="en-GB" sz="2400" dirty="0">
                <a:hlinkClick r:id="rId4" tooltip="Tourism statistics - participation in tourism">
                  <a:extLst>
                    <a:ext uri="{A12FA001-AC4F-418D-AE19-62706E023703}">
                      <ahyp:hlinkClr xmlns:ahyp="http://schemas.microsoft.com/office/drawing/2018/hyperlinkcolor" val="tx"/>
                    </a:ext>
                  </a:extLst>
                </a:hlinkClick>
              </a:rPr>
              <a:t>article on Participation in tourism</a:t>
            </a:r>
            <a:r>
              <a:rPr lang="en-GB" sz="2400" dirty="0"/>
              <a:t>).  Compared with 2019, before the pandemic hit, </a:t>
            </a:r>
            <a:r>
              <a:rPr lang="en-GB" sz="2400" b="1" dirty="0"/>
              <a:t>domestic arrivals decreased by 21%, </a:t>
            </a:r>
            <a:r>
              <a:rPr lang="en-GB" sz="2400" dirty="0"/>
              <a:t>and international </a:t>
            </a:r>
            <a:r>
              <a:rPr lang="en-GB" sz="2400" b="1" dirty="0"/>
              <a:t>arrivals were down by 42%. </a:t>
            </a:r>
            <a:r>
              <a:rPr lang="en-GB" sz="2400" dirty="0"/>
              <a:t>See 2022 edition of Key Figures on European Business — </a:t>
            </a:r>
            <a:r>
              <a:rPr lang="en-GB" sz="2400" dirty="0">
                <a:hlinkClick r:id="rId5">
                  <a:extLst>
                    <a:ext uri="{A12FA001-AC4F-418D-AE19-62706E023703}">
                      <ahyp:hlinkClr xmlns:ahyp="http://schemas.microsoft.com/office/drawing/2018/hyperlinkcolor" val="tx"/>
                    </a:ext>
                  </a:extLst>
                </a:hlinkClick>
              </a:rPr>
              <a:t>Statistics Illustrated.</a:t>
            </a:r>
            <a:endParaRPr lang="en-IE" dirty="0"/>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608577" y="228600"/>
            <a:ext cx="5200748" cy="996593"/>
          </a:xfrm>
        </p:spPr>
        <p:txBody>
          <a:bodyPr anchor="ctr">
            <a:noAutofit/>
          </a:bodyPr>
          <a:lstStyle/>
          <a:p>
            <a:pPr algn="ctr">
              <a:lnSpc>
                <a:spcPct val="100000"/>
              </a:lnSpc>
              <a:spcBef>
                <a:spcPts val="0"/>
              </a:spcBef>
            </a:pPr>
            <a:r>
              <a:rPr lang="en-GB" sz="2800" b="1" dirty="0"/>
              <a:t>COVID-19 Costs Europe </a:t>
            </a:r>
            <a:r>
              <a:rPr lang="en-IE" sz="2800" b="1" dirty="0"/>
              <a:t>€987bn</a:t>
            </a:r>
          </a:p>
          <a:p>
            <a:pPr algn="ctr">
              <a:lnSpc>
                <a:spcPct val="100000"/>
              </a:lnSpc>
              <a:spcBef>
                <a:spcPts val="0"/>
              </a:spcBef>
            </a:pPr>
            <a:r>
              <a:rPr lang="en-GB" sz="2400" dirty="0"/>
              <a:t>Impact of a High-Level Crisis, COVID-19</a:t>
            </a:r>
          </a:p>
          <a:p>
            <a:pPr algn="ctr">
              <a:lnSpc>
                <a:spcPct val="100000"/>
              </a:lnSpc>
              <a:spcBef>
                <a:spcPts val="0"/>
              </a:spcBef>
            </a:pPr>
            <a:endParaRPr lang="en-IE" sz="2800" b="1" dirty="0"/>
          </a:p>
        </p:txBody>
      </p:sp>
      <p:pic>
        <p:nvPicPr>
          <p:cNvPr id="8" name="Picture Placeholder 7" descr="Map&#10;&#10;Description automatically generated">
            <a:extLst>
              <a:ext uri="{FF2B5EF4-FFF2-40B4-BE49-F238E27FC236}">
                <a16:creationId xmlns:a16="http://schemas.microsoft.com/office/drawing/2014/main" id="{B254E5E6-AC86-85F3-F5A4-50809B7F13D2}"/>
              </a:ext>
            </a:extLst>
          </p:cNvPr>
          <p:cNvPicPr>
            <a:picLocks noGrp="1" noChangeAspect="1"/>
          </p:cNvPicPr>
          <p:nvPr>
            <p:ph type="pic" sz="quarter" idx="10"/>
          </p:nvPr>
        </p:nvPicPr>
        <p:blipFill rotWithShape="1">
          <a:blip r:embed="rId6" cstate="screen">
            <a:extLst>
              <a:ext uri="{28A0092B-C50C-407E-A947-70E740481C1C}">
                <a14:useLocalDpi xmlns:a14="http://schemas.microsoft.com/office/drawing/2010/main"/>
              </a:ext>
            </a:extLst>
          </a:blip>
          <a:srcRect b="34728"/>
          <a:stretch/>
        </p:blipFill>
        <p:spPr>
          <a:xfrm>
            <a:off x="6392300" y="228600"/>
            <a:ext cx="5564883" cy="5447571"/>
          </a:xfrm>
        </p:spPr>
      </p:pic>
    </p:spTree>
    <p:extLst>
      <p:ext uri="{BB962C8B-B14F-4D97-AF65-F5344CB8AC3E}">
        <p14:creationId xmlns:p14="http://schemas.microsoft.com/office/powerpoint/2010/main" val="1912073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19126" y="1329967"/>
            <a:ext cx="5476873" cy="5404207"/>
          </a:xfrm>
        </p:spPr>
        <p:txBody>
          <a:bodyPr>
            <a:normAutofit fontScale="92500" lnSpcReduction="20000"/>
          </a:bodyPr>
          <a:lstStyle/>
          <a:p>
            <a:pPr marL="0" indent="0">
              <a:lnSpc>
                <a:spcPct val="120000"/>
              </a:lnSpc>
              <a:spcBef>
                <a:spcPts val="0"/>
              </a:spcBef>
              <a:spcAft>
                <a:spcPts val="600"/>
              </a:spcAft>
            </a:pPr>
            <a:r>
              <a:rPr lang="en-GB" sz="2400" dirty="0"/>
              <a:t>Regular occurring regional tourism crises also cause significant damage. Flood impacts on the tourism industry include the decline in visitor numbers and consequent business losses, damage to facilities and local infrastructure, and substantial rebuilding costs.  </a:t>
            </a:r>
          </a:p>
          <a:p>
            <a:pPr marL="0" indent="0">
              <a:lnSpc>
                <a:spcPct val="120000"/>
              </a:lnSpc>
              <a:spcBef>
                <a:spcPts val="0"/>
              </a:spcBef>
              <a:spcAft>
                <a:spcPts val="600"/>
              </a:spcAft>
            </a:pPr>
            <a:r>
              <a:rPr lang="en-GB" sz="2400" b="1" dirty="0"/>
              <a:t>In September 2022 Venice</a:t>
            </a:r>
            <a:r>
              <a:rPr lang="en-GB" sz="2400" dirty="0"/>
              <a:t>, Italy’s tides reached a peak height of </a:t>
            </a:r>
            <a:r>
              <a:rPr lang="en-GB" sz="2400" b="1" dirty="0"/>
              <a:t>187cm (6.1ft) </a:t>
            </a:r>
            <a:r>
              <a:rPr lang="en-GB" sz="2400" dirty="0"/>
              <a:t>above sea level, resulting in more than </a:t>
            </a:r>
            <a:r>
              <a:rPr lang="en-GB" sz="2400" b="1" dirty="0"/>
              <a:t>80% of the city being underwater.</a:t>
            </a:r>
            <a:r>
              <a:rPr lang="en-GB" sz="2400" dirty="0"/>
              <a:t> A state of emergency was declared, and there was an estimated </a:t>
            </a:r>
            <a:r>
              <a:rPr lang="en-GB" sz="2400" b="1" dirty="0"/>
              <a:t>€1bn euros (£0.9bn/$1bn) worth of damage</a:t>
            </a:r>
            <a:r>
              <a:rPr lang="en-GB" sz="2400" dirty="0"/>
              <a:t>, </a:t>
            </a:r>
            <a:r>
              <a:rPr lang="en-GB" sz="2400" dirty="0">
                <a:hlinkClick r:id="rId2">
                  <a:extLst>
                    <a:ext uri="{A12FA001-AC4F-418D-AE19-62706E023703}">
                      <ahyp:hlinkClr xmlns:ahyp="http://schemas.microsoft.com/office/drawing/2018/hyperlinkcolor" val="tx"/>
                    </a:ext>
                  </a:extLst>
                </a:hlinkClick>
              </a:rPr>
              <a:t>according to the Mayor of Venice, Luigi </a:t>
            </a:r>
            <a:r>
              <a:rPr lang="en-GB" sz="2400" dirty="0" err="1">
                <a:hlinkClick r:id="rId2">
                  <a:extLst>
                    <a:ext uri="{A12FA001-AC4F-418D-AE19-62706E023703}">
                      <ahyp:hlinkClr xmlns:ahyp="http://schemas.microsoft.com/office/drawing/2018/hyperlinkcolor" val="tx"/>
                    </a:ext>
                  </a:extLst>
                </a:hlinkClick>
              </a:rPr>
              <a:t>Brugnaro</a:t>
            </a:r>
            <a:r>
              <a:rPr lang="en-GB" sz="2400" dirty="0">
                <a:hlinkClick r:id="rId2">
                  <a:extLst>
                    <a:ext uri="{A12FA001-AC4F-418D-AE19-62706E023703}">
                      <ahyp:hlinkClr xmlns:ahyp="http://schemas.microsoft.com/office/drawing/2018/hyperlinkcolor" val="tx"/>
                    </a:ext>
                  </a:extLst>
                </a:hlinkClick>
              </a:rPr>
              <a:t>.</a:t>
            </a:r>
            <a:endParaRPr lang="en-GB" sz="2400" dirty="0"/>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343001" y="228600"/>
            <a:ext cx="5752998" cy="996593"/>
          </a:xfrm>
        </p:spPr>
        <p:txBody>
          <a:bodyPr anchor="ctr">
            <a:noAutofit/>
          </a:bodyPr>
          <a:lstStyle/>
          <a:p>
            <a:pPr algn="ctr">
              <a:lnSpc>
                <a:spcPct val="100000"/>
              </a:lnSpc>
              <a:spcBef>
                <a:spcPts val="0"/>
              </a:spcBef>
            </a:pPr>
            <a:r>
              <a:rPr lang="en-GB" sz="2400" b="1" dirty="0"/>
              <a:t>Floods Cost Venice €1bn</a:t>
            </a:r>
            <a:r>
              <a:rPr lang="en-GB" sz="2400" dirty="0"/>
              <a:t> </a:t>
            </a:r>
          </a:p>
          <a:p>
            <a:pPr algn="ctr">
              <a:lnSpc>
                <a:spcPct val="100000"/>
              </a:lnSpc>
              <a:spcBef>
                <a:spcPts val="0"/>
              </a:spcBef>
            </a:pPr>
            <a:r>
              <a:rPr lang="en-GB" sz="2400" dirty="0"/>
              <a:t>Impact of a Likely Crisis on a Tourism Region Venice, Italy</a:t>
            </a:r>
            <a:endParaRPr lang="en-IE" sz="2400" dirty="0"/>
          </a:p>
        </p:txBody>
      </p:sp>
      <p:pic>
        <p:nvPicPr>
          <p:cNvPr id="3" name="Picture Placeholder 2" descr="A river with boats in it and buildings around it&#10;&#10;Description automatically generated with low confidence">
            <a:extLst>
              <a:ext uri="{FF2B5EF4-FFF2-40B4-BE49-F238E27FC236}">
                <a16:creationId xmlns:a16="http://schemas.microsoft.com/office/drawing/2014/main" id="{D5F5D996-7C8E-40B1-E9BB-D72B8DDFA9A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6136" r="16136"/>
          <a:stretch>
            <a:fillRect/>
          </a:stretch>
        </p:blipFill>
        <p:spPr/>
      </p:pic>
      <p:pic>
        <p:nvPicPr>
          <p:cNvPr id="2" name="Graphic 1" descr="Touchscreen with solid fill">
            <a:extLst>
              <a:ext uri="{FF2B5EF4-FFF2-40B4-BE49-F238E27FC236}">
                <a16:creationId xmlns:a16="http://schemas.microsoft.com/office/drawing/2014/main" id="{F86FA904-EDE2-558A-1A12-A3C64DE331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799" y="5780945"/>
            <a:ext cx="914400" cy="914400"/>
          </a:xfrm>
          <a:prstGeom prst="rect">
            <a:avLst/>
          </a:prstGeom>
        </p:spPr>
      </p:pic>
    </p:spTree>
    <p:extLst>
      <p:ext uri="{BB962C8B-B14F-4D97-AF65-F5344CB8AC3E}">
        <p14:creationId xmlns:p14="http://schemas.microsoft.com/office/powerpoint/2010/main" val="2867638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sky, outdoor, mountain, smoke&#10;&#10;Description automatically generated">
            <a:extLst>
              <a:ext uri="{FF2B5EF4-FFF2-40B4-BE49-F238E27FC236}">
                <a16:creationId xmlns:a16="http://schemas.microsoft.com/office/drawing/2014/main" id="{B70FB646-F31B-B18A-DCB6-56BC19CF6A6B}"/>
              </a:ext>
            </a:extLst>
          </p:cNvPr>
          <p:cNvPicPr>
            <a:picLocks noGrp="1" noChangeAspect="1"/>
          </p:cNvPicPr>
          <p:nvPr>
            <p:ph type="pic" sz="quarter" idx="10"/>
          </p:nvPr>
        </p:nvPicPr>
        <p:blipFill rotWithShape="1">
          <a:blip r:embed="rId2"/>
          <a:srcRect l="15958" r="15958"/>
          <a:stretch/>
        </p:blipFill>
        <p:spPr>
          <a:xfrm>
            <a:off x="6392301" y="228600"/>
            <a:ext cx="5799699" cy="5677437"/>
          </a:xfrm>
        </p:spPr>
      </p:pic>
      <p:sp>
        <p:nvSpPr>
          <p:cNvPr id="2" name="TextBox 1">
            <a:hlinkClick r:id="rId3"/>
            <a:extLst>
              <a:ext uri="{FF2B5EF4-FFF2-40B4-BE49-F238E27FC236}">
                <a16:creationId xmlns:a16="http://schemas.microsoft.com/office/drawing/2014/main" id="{F89E4240-D357-BC9C-605F-03614DEE9C44}"/>
              </a:ext>
            </a:extLst>
          </p:cNvPr>
          <p:cNvSpPr txBox="1"/>
          <p:nvPr/>
        </p:nvSpPr>
        <p:spPr>
          <a:xfrm>
            <a:off x="278275" y="12204"/>
            <a:ext cx="6027275" cy="661719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GB" sz="2400" dirty="0">
                <a:solidFill>
                  <a:schemeClr val="bg1"/>
                </a:solidFill>
              </a:rPr>
              <a:t>Eyjafjallajökull Eruption in 2010</a:t>
            </a:r>
            <a:endParaRPr lang="en-IE" sz="2400" dirty="0">
              <a:solidFill>
                <a:schemeClr val="bg1"/>
              </a:solidFill>
              <a:cs typeface="Aharoni" panose="02010803020104030203" pitchFamily="2" charset="-79"/>
            </a:endParaRPr>
          </a:p>
          <a:p>
            <a:pPr algn="ctr"/>
            <a:endParaRPr lang="en-GB" sz="2000" b="0" i="0" dirty="0">
              <a:solidFill>
                <a:schemeClr val="bg1"/>
              </a:solidFill>
              <a:effectLst/>
            </a:endParaRPr>
          </a:p>
          <a:p>
            <a:pPr algn="ctr"/>
            <a:r>
              <a:rPr lang="en-GB" sz="2000" b="1" i="0" dirty="0">
                <a:solidFill>
                  <a:schemeClr val="bg1"/>
                </a:solidFill>
                <a:effectLst/>
              </a:rPr>
              <a:t>Tourism Crisis Impact </a:t>
            </a:r>
          </a:p>
          <a:p>
            <a:pPr algn="ctr"/>
            <a:r>
              <a:rPr lang="en-GB" sz="2000" b="0" i="0" dirty="0">
                <a:solidFill>
                  <a:schemeClr val="bg1"/>
                </a:solidFill>
                <a:effectLst/>
              </a:rPr>
              <a:t>The </a:t>
            </a:r>
            <a:r>
              <a:rPr lang="en-GB" sz="2000" b="0" i="0" u="none" strike="noStrike" dirty="0">
                <a:solidFill>
                  <a:schemeClr val="bg1"/>
                </a:solidFill>
                <a:effectLst/>
                <a:hlinkClick r:id="rId4" tooltip="International Air Transport Association">
                  <a:extLst>
                    <a:ext uri="{A12FA001-AC4F-418D-AE19-62706E023703}">
                      <ahyp:hlinkClr xmlns:ahyp="http://schemas.microsoft.com/office/drawing/2018/hyperlinkcolor" val="tx"/>
                    </a:ext>
                  </a:extLst>
                </a:hlinkClick>
              </a:rPr>
              <a:t>International Air Transport Association</a:t>
            </a:r>
            <a:r>
              <a:rPr lang="en-GB" sz="2000" b="0" i="0" dirty="0">
                <a:solidFill>
                  <a:schemeClr val="bg1"/>
                </a:solidFill>
                <a:effectLst/>
              </a:rPr>
              <a:t> (IATA) estimated that the airline industry worldwide lost €148 million a day during the </a:t>
            </a:r>
            <a:r>
              <a:rPr lang="en-IE" sz="2000" b="0" i="0" dirty="0">
                <a:solidFill>
                  <a:schemeClr val="bg1"/>
                </a:solidFill>
                <a:effectLst/>
              </a:rPr>
              <a:t>2010 Eyjafjallajökull eruption. (</a:t>
            </a:r>
            <a:r>
              <a:rPr lang="en-IE" sz="2000" b="0" i="0" dirty="0">
                <a:solidFill>
                  <a:schemeClr val="bg1"/>
                </a:solidFill>
                <a:effectLst/>
                <a:hlinkClick r:id="rId5">
                  <a:extLst>
                    <a:ext uri="{A12FA001-AC4F-418D-AE19-62706E023703}">
                      <ahyp:hlinkClr xmlns:ahyp="http://schemas.microsoft.com/office/drawing/2018/hyperlinkcolor" val="tx"/>
                    </a:ext>
                  </a:extLst>
                </a:hlinkClick>
              </a:rPr>
              <a:t>Source</a:t>
            </a:r>
            <a:r>
              <a:rPr lang="en-IE" sz="2000" b="0" i="0" dirty="0">
                <a:solidFill>
                  <a:schemeClr val="bg1"/>
                </a:solidFill>
                <a:effectLst/>
              </a:rPr>
              <a:t>) Europe didn’t know how to manage volcanic risks and </a:t>
            </a:r>
            <a:r>
              <a:rPr lang="en-IE" sz="2000" b="0" i="0" dirty="0">
                <a:solidFill>
                  <a:schemeClr val="bg1"/>
                </a:solidFill>
                <a:effectLst/>
                <a:hlinkClick r:id="rId6">
                  <a:extLst>
                    <a:ext uri="{A12FA001-AC4F-418D-AE19-62706E023703}">
                      <ahyp:hlinkClr xmlns:ahyp="http://schemas.microsoft.com/office/drawing/2018/hyperlinkcolor" val="tx"/>
                    </a:ext>
                  </a:extLst>
                </a:hlinkClick>
              </a:rPr>
              <a:t>challenges</a:t>
            </a:r>
            <a:r>
              <a:rPr lang="en-IE" sz="2000" b="0" i="0" dirty="0">
                <a:solidFill>
                  <a:schemeClr val="bg1"/>
                </a:solidFill>
                <a:effectLst/>
              </a:rPr>
              <a:t>. </a:t>
            </a:r>
          </a:p>
          <a:p>
            <a:pPr algn="ctr"/>
            <a:endParaRPr lang="en-IE" sz="2000" dirty="0">
              <a:solidFill>
                <a:schemeClr val="bg1"/>
              </a:solidFill>
            </a:endParaRPr>
          </a:p>
          <a:p>
            <a:pPr algn="ctr"/>
            <a:r>
              <a:rPr lang="en-GB" sz="2000" b="1" dirty="0">
                <a:solidFill>
                  <a:schemeClr val="bg1"/>
                </a:solidFill>
              </a:rPr>
              <a:t>In Response, Europe Reacts Quickly to Collaborate </a:t>
            </a:r>
          </a:p>
          <a:p>
            <a:pPr algn="ctr"/>
            <a:r>
              <a:rPr lang="en-GB" sz="2000" dirty="0">
                <a:solidFill>
                  <a:schemeClr val="bg1"/>
                </a:solidFill>
              </a:rPr>
              <a:t>Following the disruption caused by the Eyjafjallajökull eruption in 2010, Vice President Siim Kallas proposed to Transport Ministers to fast-track the establishment of a European Crisis Co-ordination cell (EACCC). (</a:t>
            </a:r>
            <a:r>
              <a:rPr lang="en-GB" sz="2000" dirty="0">
                <a:solidFill>
                  <a:schemeClr val="bg1"/>
                </a:solidFill>
                <a:hlinkClick r:id="rId7">
                  <a:extLst>
                    <a:ext uri="{A12FA001-AC4F-418D-AE19-62706E023703}">
                      <ahyp:hlinkClr xmlns:ahyp="http://schemas.microsoft.com/office/drawing/2018/hyperlinkcolor" val="tx"/>
                    </a:ext>
                  </a:extLst>
                </a:hlinkClick>
              </a:rPr>
              <a:t>Source</a:t>
            </a:r>
            <a:r>
              <a:rPr lang="en-GB" sz="2000" dirty="0">
                <a:solidFill>
                  <a:schemeClr val="bg1"/>
                </a:solidFill>
              </a:rPr>
              <a:t>) The crisis cell constitutes the central European entity that can facilitate and coordinate collaborative decision-making, whereby responses can be decided quickly and problems can be solved in real time as they emerge.</a:t>
            </a:r>
          </a:p>
        </p:txBody>
      </p:sp>
    </p:spTree>
    <p:extLst>
      <p:ext uri="{BB962C8B-B14F-4D97-AF65-F5344CB8AC3E}">
        <p14:creationId xmlns:p14="http://schemas.microsoft.com/office/powerpoint/2010/main" val="525578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sky, outdoor, people&#10;&#10;Description automatically generated">
            <a:extLst>
              <a:ext uri="{FF2B5EF4-FFF2-40B4-BE49-F238E27FC236}">
                <a16:creationId xmlns:a16="http://schemas.microsoft.com/office/drawing/2014/main" id="{CE943BB7-80FB-AC19-C128-E93D4581D2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48550" y="-14333"/>
            <a:ext cx="4572000" cy="6858000"/>
          </a:xfrm>
          <a:prstGeom prst="rect">
            <a:avLst/>
          </a:prstGeom>
        </p:spPr>
      </p:pic>
      <p:sp>
        <p:nvSpPr>
          <p:cNvPr id="9" name="Text Placeholder 4">
            <a:extLst>
              <a:ext uri="{FF2B5EF4-FFF2-40B4-BE49-F238E27FC236}">
                <a16:creationId xmlns:a16="http://schemas.microsoft.com/office/drawing/2014/main" id="{BF737611-173C-B030-8A4B-7105EC4FA110}"/>
              </a:ext>
            </a:extLst>
          </p:cNvPr>
          <p:cNvSpPr txBox="1">
            <a:spLocks/>
          </p:cNvSpPr>
          <p:nvPr/>
        </p:nvSpPr>
        <p:spPr>
          <a:xfrm>
            <a:off x="1002742" y="1017914"/>
            <a:ext cx="6369607" cy="600672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600"/>
              </a:spcBef>
              <a:buFont typeface="Wingdings" panose="05000000000000000000" pitchFamily="2" charset="2"/>
              <a:buChar char="ü"/>
            </a:pPr>
            <a:r>
              <a:rPr lang="en-IE" sz="2100" dirty="0"/>
              <a:t>R</a:t>
            </a:r>
            <a:r>
              <a:rPr lang="en-GB" sz="2100" dirty="0" err="1"/>
              <a:t>egional</a:t>
            </a:r>
            <a:r>
              <a:rPr lang="en-GB" sz="2100" dirty="0"/>
              <a:t> approaches help tourism businesses and destinations to protect the great </a:t>
            </a:r>
            <a:r>
              <a:rPr lang="en-GB" sz="2100" b="1" dirty="0"/>
              <a:t>opportunities and economic, social, and environmental benefits</a:t>
            </a:r>
            <a:r>
              <a:rPr lang="en-GB" sz="2100" dirty="0"/>
              <a:t> tourism provides. Tourism impacts a region creating jobs, strengthens the local economy, contributes to local infrastructure development, and can help to conserve the natural environment and cultural assets and traditions, reduces poverty and inequality</a:t>
            </a:r>
          </a:p>
          <a:p>
            <a:pPr marL="342900" indent="-342900">
              <a:spcBef>
                <a:spcPts val="600"/>
              </a:spcBef>
              <a:buFont typeface="Wingdings" panose="05000000000000000000" pitchFamily="2" charset="2"/>
              <a:buChar char="ü"/>
            </a:pPr>
            <a:r>
              <a:rPr lang="en-GB" sz="2100" dirty="0"/>
              <a:t>Destination stakeholders coming together to form a region and collaborate provides a means and an incentive for </a:t>
            </a:r>
            <a:r>
              <a:rPr lang="en-GB" sz="2100" b="1" dirty="0"/>
              <a:t>destination</a:t>
            </a:r>
            <a:r>
              <a:rPr lang="en-GB" sz="2100" dirty="0"/>
              <a:t> </a:t>
            </a:r>
            <a:r>
              <a:rPr lang="en-GB" sz="2100" b="1" dirty="0"/>
              <a:t>investment</a:t>
            </a:r>
            <a:r>
              <a:rPr lang="en-GB" sz="2100" dirty="0"/>
              <a:t> in infrastructure such as roads, rail networks, and local medical and education facilities. </a:t>
            </a:r>
          </a:p>
          <a:p>
            <a:pPr marL="342900" indent="-342900">
              <a:spcBef>
                <a:spcPts val="600"/>
              </a:spcBef>
              <a:buFont typeface="Wingdings" panose="05000000000000000000" pitchFamily="2" charset="2"/>
              <a:buChar char="ü"/>
            </a:pPr>
            <a:r>
              <a:rPr lang="en-GB" sz="2100" b="1" dirty="0"/>
              <a:t>Environmental benefits. </a:t>
            </a:r>
            <a:r>
              <a:rPr lang="en-GB" sz="2100" dirty="0"/>
              <a:t>It can provide economic incentives for a place to preserve, maintain, and regenerate the environment in both urban and rural settings. </a:t>
            </a:r>
          </a:p>
        </p:txBody>
      </p:sp>
      <p:sp>
        <p:nvSpPr>
          <p:cNvPr id="10" name="Text Placeholder 2">
            <a:extLst>
              <a:ext uri="{FF2B5EF4-FFF2-40B4-BE49-F238E27FC236}">
                <a16:creationId xmlns:a16="http://schemas.microsoft.com/office/drawing/2014/main" id="{0E0972BE-CA0F-D2C3-9B6D-C2BB0A59863C}"/>
              </a:ext>
            </a:extLst>
          </p:cNvPr>
          <p:cNvSpPr txBox="1">
            <a:spLocks/>
          </p:cNvSpPr>
          <p:nvPr/>
        </p:nvSpPr>
        <p:spPr>
          <a:xfrm>
            <a:off x="1002742" y="-14334"/>
            <a:ext cx="6264833" cy="1032247"/>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spTree>
    <p:extLst>
      <p:ext uri="{BB962C8B-B14F-4D97-AF65-F5344CB8AC3E}">
        <p14:creationId xmlns:p14="http://schemas.microsoft.com/office/powerpoint/2010/main" val="3835204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719C4040-CC49-A923-DF32-62124BFDDE8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43825" y="756631"/>
            <a:ext cx="4938273" cy="349040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11AB6F-D4FB-1D87-BD61-65272A34A73A}"/>
              </a:ext>
            </a:extLst>
          </p:cNvPr>
          <p:cNvSpPr txBox="1"/>
          <p:nvPr/>
        </p:nvSpPr>
        <p:spPr>
          <a:xfrm>
            <a:off x="6835054" y="4446494"/>
            <a:ext cx="5380317" cy="1508105"/>
          </a:xfrm>
          <a:prstGeom prst="rect">
            <a:avLst/>
          </a:prstGeom>
          <a:solidFill>
            <a:srgbClr val="F27954"/>
          </a:solidFill>
        </p:spPr>
        <p:txBody>
          <a:bodyPr wrap="square" rtlCol="0">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en-GB" dirty="0">
                <a:solidFill>
                  <a:schemeClr val="bg1"/>
                </a:solidFill>
                <a:effectLst/>
                <a:latin typeface="Varela Round" panose="020B0604020202020204" pitchFamily="2" charset="-79"/>
                <a:cs typeface="Varela Round" panose="020B0604020202020204" pitchFamily="2" charset="-79"/>
              </a:rPr>
              <a:t>“Coming together is a beginning, staying together is progress, and working together is success”</a:t>
            </a:r>
          </a:p>
          <a:p>
            <a:pPr algn="ctr"/>
            <a:r>
              <a:rPr lang="en-GB" i="1" dirty="0">
                <a:solidFill>
                  <a:schemeClr val="bg1"/>
                </a:solidFill>
                <a:latin typeface="Varela Round" panose="020B0604020202020204" pitchFamily="2" charset="-79"/>
                <a:cs typeface="Varela Round" panose="020B0604020202020204" pitchFamily="2" charset="-79"/>
              </a:rPr>
              <a:t>Henry Ford</a:t>
            </a:r>
          </a:p>
          <a:p>
            <a:pPr algn="ctr"/>
            <a:endParaRPr lang="en-IE" sz="1000" dirty="0">
              <a:solidFill>
                <a:schemeClr val="bg1"/>
              </a:solidFill>
            </a:endParaRPr>
          </a:p>
        </p:txBody>
      </p:sp>
      <p:sp>
        <p:nvSpPr>
          <p:cNvPr id="8" name="Text Placeholder 4">
            <a:extLst>
              <a:ext uri="{FF2B5EF4-FFF2-40B4-BE49-F238E27FC236}">
                <a16:creationId xmlns:a16="http://schemas.microsoft.com/office/drawing/2014/main" id="{1800FEE1-DF67-C340-A7E2-2B32548ECBB3}"/>
              </a:ext>
            </a:extLst>
          </p:cNvPr>
          <p:cNvSpPr txBox="1">
            <a:spLocks/>
          </p:cNvSpPr>
          <p:nvPr/>
        </p:nvSpPr>
        <p:spPr>
          <a:xfrm>
            <a:off x="1173814" y="756631"/>
            <a:ext cx="5865159" cy="685351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a:p>
            <a:pPr marL="342900" indent="-342900">
              <a:buFont typeface="Wingdings" panose="05000000000000000000" pitchFamily="2" charset="2"/>
              <a:buChar char="ü"/>
            </a:pPr>
            <a:r>
              <a:rPr lang="en-GB" sz="2200" dirty="0"/>
              <a:t>A regional tourism approach means </a:t>
            </a:r>
            <a:r>
              <a:rPr lang="en-GB" sz="2200" b="1" dirty="0"/>
              <a:t>public and private partnerships </a:t>
            </a:r>
            <a:r>
              <a:rPr lang="en-GB" sz="2200" dirty="0"/>
              <a:t>and external connections can bring </a:t>
            </a:r>
            <a:r>
              <a:rPr lang="en-GB" sz="2200" b="1" dirty="0"/>
              <a:t>more business, resources and knowledge </a:t>
            </a:r>
            <a:r>
              <a:rPr lang="en-GB" sz="2200" dirty="0"/>
              <a:t>to the region in the long term. </a:t>
            </a:r>
          </a:p>
          <a:p>
            <a:pPr marL="342900" indent="-342900">
              <a:buFont typeface="Wingdings" panose="05000000000000000000" pitchFamily="2" charset="2"/>
              <a:buChar char="ü"/>
            </a:pPr>
            <a:endParaRPr lang="en-GB" sz="1000" dirty="0"/>
          </a:p>
          <a:p>
            <a:pPr marL="342900" indent="-342900">
              <a:buFont typeface="Wingdings" panose="05000000000000000000" pitchFamily="2" charset="2"/>
              <a:buChar char="ü"/>
            </a:pPr>
            <a:r>
              <a:rPr lang="en-GB" sz="2200" dirty="0"/>
              <a:t>By working together with other tourism businesses via </a:t>
            </a:r>
            <a:r>
              <a:rPr lang="en-GB" sz="2200" b="1" dirty="0"/>
              <a:t>collaborative marketing</a:t>
            </a:r>
            <a:r>
              <a:rPr lang="en-GB" sz="2200" dirty="0"/>
              <a:t>, a region can create a better experience for the visitor and encourage multiple overnights.</a:t>
            </a:r>
          </a:p>
          <a:p>
            <a:pPr marL="342900" indent="-342900">
              <a:buFont typeface="Wingdings" panose="05000000000000000000" pitchFamily="2" charset="2"/>
              <a:buChar char="ü"/>
            </a:pPr>
            <a:endParaRPr lang="en-GB" sz="1000" dirty="0"/>
          </a:p>
          <a:p>
            <a:pPr marL="342900" indent="-342900">
              <a:buFont typeface="Wingdings" panose="05000000000000000000" pitchFamily="2" charset="2"/>
              <a:buChar char="ü"/>
            </a:pPr>
            <a:r>
              <a:rPr lang="en-GB" sz="2200" dirty="0"/>
              <a:t>It promotes </a:t>
            </a:r>
            <a:r>
              <a:rPr lang="en-GB" sz="2200" b="1" dirty="0"/>
              <a:t>cross-sector tourism and destination awareness </a:t>
            </a:r>
            <a:r>
              <a:rPr lang="en-GB" sz="2200" dirty="0"/>
              <a:t>for both locals and tourists and builds bridges of understanding e.g., hotels understand attractions and vice versa. Different destinations understand each other better e.g., rural, forestry, coastal.</a:t>
            </a:r>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1002742" y="-14333"/>
            <a:ext cx="6274357" cy="1052558"/>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spTree>
    <p:extLst>
      <p:ext uri="{BB962C8B-B14F-4D97-AF65-F5344CB8AC3E}">
        <p14:creationId xmlns:p14="http://schemas.microsoft.com/office/powerpoint/2010/main" val="3674961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Process 12">
            <a:extLst>
              <a:ext uri="{FF2B5EF4-FFF2-40B4-BE49-F238E27FC236}">
                <a16:creationId xmlns:a16="http://schemas.microsoft.com/office/drawing/2014/main" id="{9F966A0E-B466-BEE1-FEB7-DA85B61F124C}"/>
              </a:ext>
            </a:extLst>
          </p:cNvPr>
          <p:cNvSpPr/>
          <p:nvPr/>
        </p:nvSpPr>
        <p:spPr>
          <a:xfrm>
            <a:off x="1042040" y="3184052"/>
            <a:ext cx="6197356" cy="3695700"/>
          </a:xfrm>
          <a:prstGeom prst="flowChartProcess">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1002742" y="-14333"/>
            <a:ext cx="6274357" cy="1052558"/>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pic>
        <p:nvPicPr>
          <p:cNvPr id="2" name="Picture 1" descr="A picture containing text, bottle, wine, indoor&#10;&#10;Description automatically generated">
            <a:hlinkClick r:id="rId2"/>
            <a:extLst>
              <a:ext uri="{FF2B5EF4-FFF2-40B4-BE49-F238E27FC236}">
                <a16:creationId xmlns:a16="http://schemas.microsoft.com/office/drawing/2014/main" id="{27347DDB-DB65-3BCF-524A-F6D355FCCC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2271" t="434" r="991"/>
          <a:stretch/>
        </p:blipFill>
        <p:spPr>
          <a:xfrm>
            <a:off x="7239395" y="1709216"/>
            <a:ext cx="4956293" cy="4287075"/>
          </a:xfrm>
          <a:prstGeom prst="rect">
            <a:avLst/>
          </a:prstGeom>
        </p:spPr>
      </p:pic>
      <p:sp>
        <p:nvSpPr>
          <p:cNvPr id="4" name="TextBox 3">
            <a:extLst>
              <a:ext uri="{FF2B5EF4-FFF2-40B4-BE49-F238E27FC236}">
                <a16:creationId xmlns:a16="http://schemas.microsoft.com/office/drawing/2014/main" id="{D4ADE778-21EC-2614-7082-01CCBC4ACDF4}"/>
              </a:ext>
            </a:extLst>
          </p:cNvPr>
          <p:cNvSpPr txBox="1"/>
          <p:nvPr/>
        </p:nvSpPr>
        <p:spPr>
          <a:xfrm>
            <a:off x="1431366" y="3283971"/>
            <a:ext cx="5380317" cy="3170099"/>
          </a:xfrm>
          <a:prstGeom prst="rect">
            <a:avLst/>
          </a:prstGeom>
          <a:solidFill>
            <a:srgbClr val="7A547C"/>
          </a:solidFill>
        </p:spPr>
        <p:txBody>
          <a:bodyPr wrap="square" rtlCol="0">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en-GB" dirty="0">
                <a:solidFill>
                  <a:schemeClr val="bg1"/>
                </a:solidFill>
                <a:effectLst/>
                <a:latin typeface="Varela Round" panose="020B0604020202020204" pitchFamily="2" charset="-79"/>
                <a:cs typeface="Varela Round" panose="020B0604020202020204" pitchFamily="2" charset="-79"/>
              </a:rPr>
              <a:t>Developing a </a:t>
            </a:r>
            <a:r>
              <a:rPr lang="en-GB" b="1" dirty="0">
                <a:solidFill>
                  <a:schemeClr val="bg1"/>
                </a:solidFill>
                <a:effectLst/>
                <a:latin typeface="Varela Round" panose="020B0604020202020204" pitchFamily="2" charset="-79"/>
                <a:cs typeface="Varela Round" panose="020B0604020202020204" pitchFamily="2" charset="-79"/>
              </a:rPr>
              <a:t>region-wide tourism strategy </a:t>
            </a:r>
            <a:r>
              <a:rPr lang="en-GB" dirty="0">
                <a:solidFill>
                  <a:schemeClr val="bg1"/>
                </a:solidFill>
                <a:effectLst/>
                <a:latin typeface="Varela Round" panose="020B0604020202020204" pitchFamily="2" charset="-79"/>
                <a:cs typeface="Varela Round" panose="020B0604020202020204" pitchFamily="2" charset="-79"/>
              </a:rPr>
              <a:t>using an anchor attraction can get a visitor to the region but solidifying the brand and generating distribution to other businesses requires building campaigns around the </a:t>
            </a:r>
            <a:r>
              <a:rPr lang="en-GB" b="1" dirty="0">
                <a:solidFill>
                  <a:schemeClr val="bg1"/>
                </a:solidFill>
                <a:effectLst/>
                <a:latin typeface="Varela Round" panose="020B0604020202020204" pitchFamily="2" charset="-79"/>
                <a:cs typeface="Varela Round" panose="020B0604020202020204" pitchFamily="2" charset="-79"/>
              </a:rPr>
              <a:t>image </a:t>
            </a:r>
            <a:r>
              <a:rPr lang="en-GB" i="1" dirty="0">
                <a:solidFill>
                  <a:schemeClr val="bg1"/>
                </a:solidFill>
                <a:effectLst/>
                <a:latin typeface="Varela Round" panose="020B0604020202020204" pitchFamily="2" charset="-79"/>
                <a:cs typeface="Varela Round" panose="020B0604020202020204" pitchFamily="2" charset="-79"/>
              </a:rPr>
              <a:t>(awareness and attraction), </a:t>
            </a:r>
            <a:r>
              <a:rPr lang="en-GB" b="1" dirty="0">
                <a:solidFill>
                  <a:schemeClr val="bg1"/>
                </a:solidFill>
                <a:effectLst/>
                <a:latin typeface="Varela Round" panose="020B0604020202020204" pitchFamily="2" charset="-79"/>
                <a:cs typeface="Varela Round" panose="020B0604020202020204" pitchFamily="2" charset="-79"/>
              </a:rPr>
              <a:t>rewarding visitors </a:t>
            </a:r>
            <a:r>
              <a:rPr lang="en-GB" i="1" dirty="0">
                <a:solidFill>
                  <a:schemeClr val="bg1"/>
                </a:solidFill>
                <a:effectLst/>
                <a:latin typeface="Varela Round" panose="020B0604020202020204" pitchFamily="2" charset="-79"/>
                <a:cs typeface="Varela Round" panose="020B0604020202020204" pitchFamily="2" charset="-79"/>
              </a:rPr>
              <a:t>(creating loyalty and visitors tend to stay longer), </a:t>
            </a:r>
            <a:r>
              <a:rPr lang="en-GB" b="1" dirty="0">
                <a:solidFill>
                  <a:schemeClr val="bg1"/>
                </a:solidFill>
                <a:effectLst/>
                <a:latin typeface="Varela Round" panose="020B0604020202020204" pitchFamily="2" charset="-79"/>
                <a:cs typeface="Varela Round" panose="020B0604020202020204" pitchFamily="2" charset="-79"/>
              </a:rPr>
              <a:t>packaging options </a:t>
            </a:r>
            <a:r>
              <a:rPr lang="en-GB" i="1" dirty="0">
                <a:solidFill>
                  <a:schemeClr val="bg1"/>
                </a:solidFill>
                <a:effectLst/>
                <a:latin typeface="Varela Round" panose="020B0604020202020204" pitchFamily="2" charset="-79"/>
                <a:cs typeface="Varela Round" panose="020B0604020202020204" pitchFamily="2" charset="-79"/>
              </a:rPr>
              <a:t>(eases decision making offering experiences aligned with budgets and preferences) </a:t>
            </a:r>
            <a:r>
              <a:rPr lang="en-GB" dirty="0">
                <a:solidFill>
                  <a:schemeClr val="bg1"/>
                </a:solidFill>
                <a:effectLst/>
                <a:latin typeface="Varela Round" panose="020B0604020202020204" pitchFamily="2" charset="-79"/>
                <a:cs typeface="Varela Round" panose="020B0604020202020204" pitchFamily="2" charset="-79"/>
              </a:rPr>
              <a:t>…</a:t>
            </a:r>
            <a:endParaRPr lang="en-GB" i="1" dirty="0">
              <a:solidFill>
                <a:schemeClr val="bg1"/>
              </a:solidFill>
              <a:latin typeface="Varela Round" panose="020B0604020202020204" pitchFamily="2" charset="-79"/>
              <a:cs typeface="Varela Round" panose="020B0604020202020204" pitchFamily="2" charset="-79"/>
            </a:endParaRPr>
          </a:p>
          <a:p>
            <a:pPr algn="ctr"/>
            <a:endParaRPr lang="en-IE" sz="1000" dirty="0">
              <a:solidFill>
                <a:schemeClr val="bg1"/>
              </a:solidFill>
            </a:endParaRPr>
          </a:p>
        </p:txBody>
      </p:sp>
      <p:sp>
        <p:nvSpPr>
          <p:cNvPr id="5" name="TextBox 4">
            <a:extLst>
              <a:ext uri="{FF2B5EF4-FFF2-40B4-BE49-F238E27FC236}">
                <a16:creationId xmlns:a16="http://schemas.microsoft.com/office/drawing/2014/main" id="{3E1210AD-5AB0-084B-AA3B-BD7A947B22B3}"/>
              </a:ext>
            </a:extLst>
          </p:cNvPr>
          <p:cNvSpPr txBox="1"/>
          <p:nvPr/>
        </p:nvSpPr>
        <p:spPr>
          <a:xfrm>
            <a:off x="7235707" y="5660046"/>
            <a:ext cx="4952604" cy="646331"/>
          </a:xfrm>
          <a:prstGeom prst="rect">
            <a:avLst/>
          </a:prstGeom>
          <a:solidFill>
            <a:srgbClr val="086D6E"/>
          </a:solidFill>
        </p:spPr>
        <p:txBody>
          <a:bodyPr wrap="square" rtlCol="0">
            <a:spAutoFit/>
          </a:bodyPr>
          <a:lstStyle/>
          <a:p>
            <a:pPr algn="ctr"/>
            <a:r>
              <a:rPr lang="en-IE" dirty="0" err="1">
                <a:solidFill>
                  <a:schemeClr val="bg1"/>
                </a:solidFill>
                <a:hlinkClick r:id="rId2">
                  <a:extLst>
                    <a:ext uri="{A12FA001-AC4F-418D-AE19-62706E023703}">
                      <ahyp:hlinkClr xmlns:ahyp="http://schemas.microsoft.com/office/drawing/2018/hyperlinkcolor" val="tx"/>
                    </a:ext>
                  </a:extLst>
                </a:hlinkClick>
              </a:rPr>
              <a:t>Vins</a:t>
            </a:r>
            <a:r>
              <a:rPr lang="en-IE" dirty="0">
                <a:solidFill>
                  <a:schemeClr val="bg1"/>
                </a:solidFill>
                <a:hlinkClick r:id="rId2">
                  <a:extLst>
                    <a:ext uri="{A12FA001-AC4F-418D-AE19-62706E023703}">
                      <ahyp:hlinkClr xmlns:ahyp="http://schemas.microsoft.com/office/drawing/2018/hyperlinkcolor" val="tx"/>
                    </a:ext>
                  </a:extLst>
                </a:hlinkClick>
              </a:rPr>
              <a:t> De Bordeaux Campaign To Help Region With Falling Wine Exports.</a:t>
            </a:r>
            <a:endParaRPr lang="en-IE" dirty="0">
              <a:solidFill>
                <a:schemeClr val="bg1"/>
              </a:solidFill>
            </a:endParaRPr>
          </a:p>
        </p:txBody>
      </p:sp>
      <p:sp>
        <p:nvSpPr>
          <p:cNvPr id="10" name="TextBox 9">
            <a:hlinkClick r:id="rId2"/>
            <a:extLst>
              <a:ext uri="{FF2B5EF4-FFF2-40B4-BE49-F238E27FC236}">
                <a16:creationId xmlns:a16="http://schemas.microsoft.com/office/drawing/2014/main" id="{10B4C727-1D42-205C-6089-5285683FDE98}"/>
              </a:ext>
            </a:extLst>
          </p:cNvPr>
          <p:cNvSpPr txBox="1"/>
          <p:nvPr/>
        </p:nvSpPr>
        <p:spPr>
          <a:xfrm>
            <a:off x="7239396" y="-14333"/>
            <a:ext cx="4952604" cy="1723549"/>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IE" sz="2400" dirty="0">
                <a:solidFill>
                  <a:schemeClr val="bg1"/>
                </a:solidFill>
              </a:rPr>
              <a:t>Bordeaux Region Comes Together to Prevent Falling Exports to Key Markets</a:t>
            </a:r>
          </a:p>
          <a:p>
            <a:pPr algn="ctr"/>
            <a:endParaRPr lang="en-IE" dirty="0">
              <a:solidFill>
                <a:schemeClr val="bg1"/>
              </a:solidFill>
            </a:endParaRPr>
          </a:p>
        </p:txBody>
      </p:sp>
      <p:pic>
        <p:nvPicPr>
          <p:cNvPr id="11" name="Graphic 10" descr="Touchscreen with solid fill">
            <a:hlinkClick r:id="rId2"/>
            <a:extLst>
              <a:ext uri="{FF2B5EF4-FFF2-40B4-BE49-F238E27FC236}">
                <a16:creationId xmlns:a16="http://schemas.microsoft.com/office/drawing/2014/main" id="{72F35D09-400F-B6A5-2268-17C01DB0B0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43511" y="2122001"/>
            <a:ext cx="914400" cy="914400"/>
          </a:xfrm>
          <a:prstGeom prst="rect">
            <a:avLst/>
          </a:prstGeom>
        </p:spPr>
      </p:pic>
      <p:sp>
        <p:nvSpPr>
          <p:cNvPr id="12" name="Text Placeholder 4">
            <a:extLst>
              <a:ext uri="{FF2B5EF4-FFF2-40B4-BE49-F238E27FC236}">
                <a16:creationId xmlns:a16="http://schemas.microsoft.com/office/drawing/2014/main" id="{11B1C24A-D863-4378-D4BC-806B77FFA4EC}"/>
              </a:ext>
            </a:extLst>
          </p:cNvPr>
          <p:cNvSpPr txBox="1">
            <a:spLocks/>
          </p:cNvSpPr>
          <p:nvPr/>
        </p:nvSpPr>
        <p:spPr>
          <a:xfrm>
            <a:off x="1226672" y="887593"/>
            <a:ext cx="5585011" cy="576085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endParaRPr lang="en-GB" sz="2000" dirty="0"/>
          </a:p>
          <a:p>
            <a:pPr marL="342900" indent="-342900">
              <a:buFont typeface="Wingdings" panose="05000000000000000000" pitchFamily="2" charset="2"/>
              <a:buChar char="ü"/>
            </a:pPr>
            <a:r>
              <a:rPr lang="en-GB" sz="2000" dirty="0"/>
              <a:t>Regional tourism partners can come together to </a:t>
            </a:r>
            <a:r>
              <a:rPr lang="en-GB" sz="2000" b="1" dirty="0"/>
              <a:t>collectively protect, build and fund</a:t>
            </a:r>
            <a:r>
              <a:rPr lang="en-GB" sz="2000" dirty="0"/>
              <a:t> the very thing they rely on as regional inhabitants e.g., attractions, local culture and heritage, local facilities, leisure facilities, parks, trails, and cycle tracks which provide a better lifestyle for locals.</a:t>
            </a:r>
          </a:p>
        </p:txBody>
      </p:sp>
      <p:pic>
        <p:nvPicPr>
          <p:cNvPr id="14" name="Graphic 13" descr="Touchscreen with solid fill">
            <a:extLst>
              <a:ext uri="{FF2B5EF4-FFF2-40B4-BE49-F238E27FC236}">
                <a16:creationId xmlns:a16="http://schemas.microsoft.com/office/drawing/2014/main" id="{E7009DF6-D9EB-BD0C-411B-111FDB965580}"/>
              </a:ext>
            </a:extLst>
          </p:cNvPr>
          <p:cNvPicPr>
            <a:picLocks noChangeAspect="1"/>
          </p:cNvPicPr>
          <p:nvPr/>
        </p:nvPicPr>
        <p:blipFill>
          <a:blip r:embed="rId4">
            <a:extLst>
              <a:ext uri="{96DAC541-7B7A-43D3-8B79-37D633B846F1}">
                <asvg:svgBlip xmlns:asvg="http://schemas.microsoft.com/office/drawing/2016/SVG/main" r:embed="rId6"/>
              </a:ext>
            </a:extLst>
          </a:blip>
          <a:stretch>
            <a:fillRect/>
          </a:stretch>
        </p:blipFill>
        <p:spPr>
          <a:xfrm>
            <a:off x="10543511" y="5951876"/>
            <a:ext cx="914400" cy="914400"/>
          </a:xfrm>
          <a:prstGeom prst="rect">
            <a:avLst/>
          </a:prstGeom>
        </p:spPr>
      </p:pic>
    </p:spTree>
    <p:extLst>
      <p:ext uri="{BB962C8B-B14F-4D97-AF65-F5344CB8AC3E}">
        <p14:creationId xmlns:p14="http://schemas.microsoft.com/office/powerpoint/2010/main" val="411206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2223102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2755D09-8DE3-EA8B-4B38-5CFD5C824B85}"/>
              </a:ext>
            </a:extLst>
          </p:cNvPr>
          <p:cNvSpPr>
            <a:spLocks noGrp="1"/>
          </p:cNvSpPr>
          <p:nvPr>
            <p:ph type="body" sz="quarter" idx="16"/>
          </p:nvPr>
        </p:nvSpPr>
        <p:spPr>
          <a:xfrm>
            <a:off x="1718561" y="228600"/>
            <a:ext cx="4716425" cy="949131"/>
          </a:xfrm>
        </p:spPr>
        <p:txBody>
          <a:bodyPr>
            <a:normAutofit fontScale="85000" lnSpcReduction="20000"/>
          </a:bodyPr>
          <a:lstStyle/>
          <a:p>
            <a:pPr algn="ctr">
              <a:lnSpc>
                <a:spcPct val="110000"/>
              </a:lnSpc>
              <a:spcBef>
                <a:spcPts val="0"/>
              </a:spcBef>
            </a:pPr>
            <a:r>
              <a:rPr lang="en-IE" dirty="0"/>
              <a:t>Tourism Crisis Management is No Longer Optional</a:t>
            </a:r>
          </a:p>
        </p:txBody>
      </p:sp>
      <p:sp>
        <p:nvSpPr>
          <p:cNvPr id="6" name="Text Placeholder 6">
            <a:extLst>
              <a:ext uri="{FF2B5EF4-FFF2-40B4-BE49-F238E27FC236}">
                <a16:creationId xmlns:a16="http://schemas.microsoft.com/office/drawing/2014/main" id="{2416F887-A48C-3984-F6A8-B7876296C7DC}"/>
              </a:ext>
            </a:extLst>
          </p:cNvPr>
          <p:cNvSpPr>
            <a:spLocks noGrp="1"/>
          </p:cNvSpPr>
          <p:nvPr>
            <p:ph type="body" sz="quarter" idx="18"/>
          </p:nvPr>
        </p:nvSpPr>
        <p:spPr>
          <a:xfrm>
            <a:off x="1183469" y="1295400"/>
            <a:ext cx="5836456" cy="5400675"/>
          </a:xfrm>
        </p:spPr>
        <p:txBody>
          <a:bodyPr>
            <a:normAutofit fontScale="92500" lnSpcReduction="20000"/>
          </a:bodyPr>
          <a:lstStyle/>
          <a:p>
            <a:pPr marL="0" indent="0" algn="ctr" fontAlgn="base">
              <a:lnSpc>
                <a:spcPct val="110000"/>
              </a:lnSpc>
              <a:spcBef>
                <a:spcPts val="0"/>
              </a:spcBef>
            </a:pPr>
            <a:r>
              <a:rPr lang="en-GB" b="0" i="0" dirty="0">
                <a:effectLst/>
              </a:rPr>
              <a:t>Companies and regions previously neglected crisis management, but experts say this became increasingly risky as the landscape changed. Crises today can escalate more quickly</a:t>
            </a:r>
            <a:r>
              <a:rPr lang="en-GB" dirty="0"/>
              <a:t>, and the survival of tourism can be hugely disrupted. </a:t>
            </a:r>
          </a:p>
          <a:p>
            <a:pPr marL="0" indent="0" algn="ctr" fontAlgn="base">
              <a:lnSpc>
                <a:spcPct val="110000"/>
              </a:lnSpc>
              <a:spcBef>
                <a:spcPts val="0"/>
              </a:spcBef>
            </a:pPr>
            <a:endParaRPr lang="en-GB" dirty="0"/>
          </a:p>
          <a:p>
            <a:pPr marL="0" indent="0" algn="ctr" fontAlgn="base">
              <a:lnSpc>
                <a:spcPct val="110000"/>
              </a:lnSpc>
              <a:spcBef>
                <a:spcPts val="0"/>
              </a:spcBef>
            </a:pPr>
            <a:r>
              <a:rPr lang="en-GB" sz="2600" b="1" dirty="0"/>
              <a:t>Insurance is Already Problematic to Tourism but with a Likely Crisis in the Mix it is Crippling</a:t>
            </a:r>
          </a:p>
          <a:p>
            <a:pPr marL="0" indent="0" algn="ctr" fontAlgn="base">
              <a:lnSpc>
                <a:spcPct val="110000"/>
              </a:lnSpc>
              <a:spcBef>
                <a:spcPts val="0"/>
              </a:spcBef>
            </a:pPr>
            <a:endParaRPr lang="en-GB" sz="2600" b="1" dirty="0"/>
          </a:p>
          <a:p>
            <a:pPr marL="0" indent="0" algn="ctr" fontAlgn="base">
              <a:lnSpc>
                <a:spcPct val="110000"/>
              </a:lnSpc>
              <a:spcBef>
                <a:spcPts val="0"/>
              </a:spcBef>
            </a:pPr>
            <a:r>
              <a:rPr lang="en-GB" dirty="0"/>
              <a:t>Over the last few years, many regions and companies found themselves affected by a crisis that insurance didn’t cover. Businesses that had not dedicated resources and energy to prepare sometimes found their survival in jeopardy. Worse again after a crisis they, received huge increases in insurance costs. </a:t>
            </a:r>
          </a:p>
          <a:p>
            <a:pPr marL="0" indent="0" algn="ctr" fontAlgn="base">
              <a:lnSpc>
                <a:spcPct val="110000"/>
              </a:lnSpc>
              <a:spcBef>
                <a:spcPts val="0"/>
              </a:spcBef>
            </a:pPr>
            <a:endParaRPr lang="en-GB" b="0" i="0" dirty="0">
              <a:effectLst/>
            </a:endParaRPr>
          </a:p>
          <a:p>
            <a:pPr marL="0" indent="0" algn="ctr">
              <a:lnSpc>
                <a:spcPct val="110000"/>
              </a:lnSpc>
              <a:spcBef>
                <a:spcPts val="0"/>
              </a:spcBef>
            </a:pPr>
            <a:endParaRPr lang="en-IE" dirty="0"/>
          </a:p>
        </p:txBody>
      </p:sp>
      <p:pic>
        <p:nvPicPr>
          <p:cNvPr id="11" name="Picture 10">
            <a:hlinkClick r:id="rId3"/>
            <a:extLst>
              <a:ext uri="{FF2B5EF4-FFF2-40B4-BE49-F238E27FC236}">
                <a16:creationId xmlns:a16="http://schemas.microsoft.com/office/drawing/2014/main" id="{1202E103-4774-BB1E-7A01-205FC47706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76" t="4128" r="2103"/>
          <a:stretch/>
        </p:blipFill>
        <p:spPr>
          <a:xfrm>
            <a:off x="7708291" y="3343943"/>
            <a:ext cx="4014808" cy="2793713"/>
          </a:xfrm>
          <a:prstGeom prst="rect">
            <a:avLst/>
          </a:prstGeom>
          <a:ln w="635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a:hlinkClick r:id="rId5"/>
            <a:extLst>
              <a:ext uri="{FF2B5EF4-FFF2-40B4-BE49-F238E27FC236}">
                <a16:creationId xmlns:a16="http://schemas.microsoft.com/office/drawing/2014/main" id="{ECFD465B-7B19-AC56-BB8A-064AAA4C898D}"/>
              </a:ext>
            </a:extLst>
          </p:cNvPr>
          <p:cNvSpPr txBox="1"/>
          <p:nvPr/>
        </p:nvSpPr>
        <p:spPr>
          <a:xfrm>
            <a:off x="7239396" y="-14333"/>
            <a:ext cx="4952604" cy="2092881"/>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IE" sz="2400" dirty="0">
                <a:solidFill>
                  <a:schemeClr val="bg1"/>
                </a:solidFill>
                <a:hlinkClick r:id="rId5">
                  <a:extLst>
                    <a:ext uri="{A12FA001-AC4F-418D-AE19-62706E023703}">
                      <ahyp:hlinkClr xmlns:ahyp="http://schemas.microsoft.com/office/drawing/2018/hyperlinkcolor" val="tx"/>
                    </a:ext>
                  </a:extLst>
                </a:hlinkClick>
              </a:rPr>
              <a:t>Castlecomer Discovery Park, Ireland</a:t>
            </a:r>
          </a:p>
          <a:p>
            <a:pPr algn="ctr"/>
            <a:r>
              <a:rPr lang="en-IE" sz="2400" dirty="0">
                <a:solidFill>
                  <a:schemeClr val="bg1"/>
                </a:solidFill>
                <a:hlinkClick r:id="rId5">
                  <a:extLst>
                    <a:ext uri="{A12FA001-AC4F-418D-AE19-62706E023703}">
                      <ahyp:hlinkClr xmlns:ahyp="http://schemas.microsoft.com/office/drawing/2018/hyperlinkcolor" val="tx"/>
                    </a:ext>
                  </a:extLst>
                </a:hlinkClick>
              </a:rPr>
              <a:t>A Crisis in our Sector – Insurance is Crippling us!</a:t>
            </a:r>
            <a:endParaRPr lang="en-IE" sz="2400" dirty="0">
              <a:solidFill>
                <a:schemeClr val="bg1"/>
              </a:solidFill>
            </a:endParaRPr>
          </a:p>
          <a:p>
            <a:pPr algn="ctr"/>
            <a:endParaRPr lang="en-IE" dirty="0">
              <a:solidFill>
                <a:schemeClr val="bg1"/>
              </a:solidFill>
            </a:endParaRPr>
          </a:p>
        </p:txBody>
      </p:sp>
      <p:sp>
        <p:nvSpPr>
          <p:cNvPr id="13" name="TextBox 12">
            <a:extLst>
              <a:ext uri="{FF2B5EF4-FFF2-40B4-BE49-F238E27FC236}">
                <a16:creationId xmlns:a16="http://schemas.microsoft.com/office/drawing/2014/main" id="{284E8527-528E-723F-1EC2-032BDD7EF1C5}"/>
              </a:ext>
            </a:extLst>
          </p:cNvPr>
          <p:cNvSpPr txBox="1"/>
          <p:nvPr/>
        </p:nvSpPr>
        <p:spPr>
          <a:xfrm>
            <a:off x="7239394" y="2078548"/>
            <a:ext cx="4952603" cy="1200329"/>
          </a:xfrm>
          <a:prstGeom prst="rect">
            <a:avLst/>
          </a:prstGeom>
          <a:solidFill>
            <a:srgbClr val="086D6E"/>
          </a:solidFill>
        </p:spPr>
        <p:txBody>
          <a:bodyPr wrap="square" rtlCol="0">
            <a:spAutoFit/>
          </a:bodyPr>
          <a:lstStyle/>
          <a:p>
            <a:pPr algn="ctr"/>
            <a:r>
              <a:rPr lang="en-GB" sz="2400" b="0" i="1" dirty="0">
                <a:solidFill>
                  <a:schemeClr val="bg1"/>
                </a:solidFill>
                <a:effectLst/>
              </a:rPr>
              <a:t>‘</a:t>
            </a:r>
            <a:r>
              <a:rPr lang="en-GB" sz="2200" b="0" i="1" dirty="0">
                <a:solidFill>
                  <a:schemeClr val="bg1"/>
                </a:solidFill>
                <a:effectLst/>
              </a:rPr>
              <a:t>Since 2020 our insurance has gone up by 81% and is now an eyewatering substantial six-figure sum’. </a:t>
            </a:r>
          </a:p>
          <a:p>
            <a:pPr algn="ctr"/>
            <a:endParaRPr lang="en-IE" sz="400" i="1" dirty="0">
              <a:solidFill>
                <a:schemeClr val="bg1"/>
              </a:solidFill>
            </a:endParaRPr>
          </a:p>
        </p:txBody>
      </p:sp>
      <p:pic>
        <p:nvPicPr>
          <p:cNvPr id="14" name="Graphic 13" descr="Touchscreen with solid fill">
            <a:hlinkClick r:id="rId5"/>
            <a:extLst>
              <a:ext uri="{FF2B5EF4-FFF2-40B4-BE49-F238E27FC236}">
                <a16:creationId xmlns:a16="http://schemas.microsoft.com/office/drawing/2014/main" id="{BC529D03-CCF6-F0E9-B32B-5A307AC4C6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62536" y="1317305"/>
            <a:ext cx="914400" cy="914400"/>
          </a:xfrm>
          <a:prstGeom prst="rect">
            <a:avLst/>
          </a:prstGeom>
        </p:spPr>
      </p:pic>
      <p:pic>
        <p:nvPicPr>
          <p:cNvPr id="15" name="Graphic 14" descr="Touchscreen with solid fill">
            <a:hlinkClick r:id="rId3"/>
            <a:extLst>
              <a:ext uri="{FF2B5EF4-FFF2-40B4-BE49-F238E27FC236}">
                <a16:creationId xmlns:a16="http://schemas.microsoft.com/office/drawing/2014/main" id="{AF7C6959-5BD8-C8F6-8ABF-EDBA711B68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56682" y="4664457"/>
            <a:ext cx="1414601" cy="1414601"/>
          </a:xfrm>
          <a:prstGeom prst="rect">
            <a:avLst/>
          </a:prstGeom>
        </p:spPr>
      </p:pic>
      <p:sp>
        <p:nvSpPr>
          <p:cNvPr id="16" name="TextBox 15">
            <a:hlinkClick r:id="rId3"/>
            <a:extLst>
              <a:ext uri="{FF2B5EF4-FFF2-40B4-BE49-F238E27FC236}">
                <a16:creationId xmlns:a16="http://schemas.microsoft.com/office/drawing/2014/main" id="{3AEF715C-579E-6CD5-D9C0-0B1BE0589FA6}"/>
              </a:ext>
            </a:extLst>
          </p:cNvPr>
          <p:cNvSpPr txBox="1"/>
          <p:nvPr/>
        </p:nvSpPr>
        <p:spPr>
          <a:xfrm>
            <a:off x="7245835" y="6216078"/>
            <a:ext cx="4946161" cy="646331"/>
          </a:xfrm>
          <a:prstGeom prst="rect">
            <a:avLst/>
          </a:prstGeom>
          <a:solidFill>
            <a:srgbClr val="086D6E"/>
          </a:solidFill>
        </p:spPr>
        <p:txBody>
          <a:bodyPr wrap="square" rtlCol="0">
            <a:spAutoFit/>
          </a:bodyPr>
          <a:lstStyle/>
          <a:p>
            <a:pPr algn="ctr"/>
            <a:r>
              <a:rPr lang="en-IE" dirty="0">
                <a:solidFill>
                  <a:schemeClr val="bg1"/>
                </a:solidFill>
              </a:rPr>
              <a:t>The Impact of Insurance on the Tourism Sector, Ireland</a:t>
            </a:r>
          </a:p>
        </p:txBody>
      </p:sp>
    </p:spTree>
    <p:extLst>
      <p:ext uri="{BB962C8B-B14F-4D97-AF65-F5344CB8AC3E}">
        <p14:creationId xmlns:p14="http://schemas.microsoft.com/office/powerpoint/2010/main" val="2337343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nature, mountain, spring&#10;&#10;Description automatically generated">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1253" b="11253"/>
          <a:stretch>
            <a:fillRect/>
          </a:stretch>
        </p:blipFill>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113283" cy="2028496"/>
          </a:xfrm>
        </p:spPr>
        <p:txBody>
          <a:bodyPr anchor="ctr">
            <a:normAutofit/>
          </a:bodyPr>
          <a:lstStyle/>
          <a:p>
            <a:pPr>
              <a:lnSpc>
                <a:spcPct val="100000"/>
              </a:lnSpc>
              <a:spcBef>
                <a:spcPts val="0"/>
              </a:spcBef>
            </a:pPr>
            <a:r>
              <a:rPr lang="en-IE" dirty="0"/>
              <a:t>4.  Impact of a Crisis on Tourism Regions</a:t>
            </a:r>
          </a:p>
        </p:txBody>
      </p:sp>
    </p:spTree>
    <p:extLst>
      <p:ext uri="{BB962C8B-B14F-4D97-AF65-F5344CB8AC3E}">
        <p14:creationId xmlns:p14="http://schemas.microsoft.com/office/powerpoint/2010/main" val="27494855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0" y="0"/>
            <a:ext cx="6432198" cy="1219199"/>
          </a:xfrm>
          <a:solidFill>
            <a:srgbClr val="7A547C"/>
          </a:solidFill>
        </p:spPr>
        <p:txBody>
          <a:bodyPr anchor="ctr">
            <a:normAutofit/>
          </a:bodyPr>
          <a:lstStyle/>
          <a:p>
            <a:pPr algn="ctr">
              <a:lnSpc>
                <a:spcPct val="100000"/>
              </a:lnSpc>
              <a:spcBef>
                <a:spcPts val="0"/>
              </a:spcBef>
            </a:pPr>
            <a:r>
              <a:rPr lang="en-IE" sz="2800" dirty="0"/>
              <a:t>Crisis are Predictable and Can Occur at Any Level and Any Scale</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219502" y="1295398"/>
            <a:ext cx="6212696" cy="5448301"/>
          </a:xfrm>
          <a:solidFill>
            <a:schemeClr val="bg1"/>
          </a:solidFill>
        </p:spPr>
        <p:txBody>
          <a:bodyPr>
            <a:noAutofit/>
          </a:bodyPr>
          <a:lstStyle/>
          <a:p>
            <a:pPr marL="0" indent="0">
              <a:lnSpc>
                <a:spcPct val="100000"/>
              </a:lnSpc>
              <a:spcBef>
                <a:spcPts val="0"/>
              </a:spcBef>
            </a:pPr>
            <a:r>
              <a:rPr lang="en-GB" sz="1900" b="1" i="0" dirty="0">
                <a:solidFill>
                  <a:srgbClr val="916395"/>
                </a:solidFill>
                <a:effectLst/>
              </a:rPr>
              <a:t>Crises are unpredictable and can occur at any level of tourism ranging from individual businesses through to a destination, regional, national, and in some cases global. </a:t>
            </a:r>
            <a:r>
              <a:rPr lang="en-GB" sz="1900" b="0" i="0" dirty="0">
                <a:solidFill>
                  <a:srgbClr val="4D4D4D"/>
                </a:solidFill>
                <a:effectLst/>
              </a:rPr>
              <a:t>They can be created by external shocks e.g., national crisis, personal crisis, business crisis, political crisis, military crisis, marketing crisis, and so on. They are highly impactful and can cause a </a:t>
            </a:r>
            <a:r>
              <a:rPr lang="en-GB" sz="1900" b="1" i="0" dirty="0">
                <a:solidFill>
                  <a:srgbClr val="916395"/>
                </a:solidFill>
                <a:effectLst/>
              </a:rPr>
              <a:t>fall in visitor numbers </a:t>
            </a:r>
            <a:r>
              <a:rPr lang="en-GB" sz="1900" b="0" i="0" dirty="0">
                <a:solidFill>
                  <a:srgbClr val="4D4D4D"/>
                </a:solidFill>
                <a:effectLst/>
              </a:rPr>
              <a:t>which </a:t>
            </a:r>
            <a:r>
              <a:rPr lang="en-GB" sz="1900" b="1" i="0" dirty="0">
                <a:solidFill>
                  <a:srgbClr val="916395"/>
                </a:solidFill>
                <a:effectLst/>
              </a:rPr>
              <a:t>invalidates tourist forecasting</a:t>
            </a:r>
            <a:r>
              <a:rPr lang="en-GB" sz="1900" b="0" i="0" dirty="0">
                <a:solidFill>
                  <a:srgbClr val="4D4D4D"/>
                </a:solidFill>
                <a:effectLst/>
              </a:rPr>
              <a:t>. As arrivals fall the destination will experience a </a:t>
            </a:r>
            <a:r>
              <a:rPr lang="en-GB" sz="1900" b="1" i="0" dirty="0">
                <a:solidFill>
                  <a:srgbClr val="916395"/>
                </a:solidFill>
                <a:effectLst/>
              </a:rPr>
              <a:t>decline in employment </a:t>
            </a:r>
            <a:r>
              <a:rPr lang="en-GB" sz="1900" b="0" i="0" dirty="0">
                <a:solidFill>
                  <a:srgbClr val="4D4D4D"/>
                </a:solidFill>
                <a:effectLst/>
              </a:rPr>
              <a:t>paralleled by a </a:t>
            </a:r>
            <a:r>
              <a:rPr lang="en-GB" sz="1900" b="1" i="0" dirty="0">
                <a:solidFill>
                  <a:srgbClr val="916395"/>
                </a:solidFill>
                <a:effectLst/>
              </a:rPr>
              <a:t>decline in private-sector profits</a:t>
            </a:r>
            <a:r>
              <a:rPr lang="en-GB" sz="1900" b="0" i="0" dirty="0">
                <a:solidFill>
                  <a:srgbClr val="916395"/>
                </a:solidFill>
                <a:effectLst/>
              </a:rPr>
              <a:t>. </a:t>
            </a:r>
          </a:p>
          <a:p>
            <a:pPr marL="0" indent="0" algn="l">
              <a:lnSpc>
                <a:spcPct val="100000"/>
              </a:lnSpc>
              <a:spcBef>
                <a:spcPts val="0"/>
              </a:spcBef>
            </a:pPr>
            <a:endParaRPr lang="en-GB" sz="1900" dirty="0">
              <a:solidFill>
                <a:srgbClr val="4D4D4D"/>
              </a:solidFill>
            </a:endParaRPr>
          </a:p>
          <a:p>
            <a:pPr marL="0" indent="0" algn="l">
              <a:lnSpc>
                <a:spcPct val="100000"/>
              </a:lnSpc>
              <a:spcBef>
                <a:spcPts val="0"/>
              </a:spcBef>
            </a:pPr>
            <a:r>
              <a:rPr lang="en-GB" sz="1900" b="0" i="0" dirty="0">
                <a:solidFill>
                  <a:srgbClr val="4D4D4D"/>
                </a:solidFill>
                <a:effectLst/>
              </a:rPr>
              <a:t>Other impacts such as a </a:t>
            </a:r>
            <a:r>
              <a:rPr lang="en-GB" sz="1900" b="1" i="0" dirty="0">
                <a:solidFill>
                  <a:srgbClr val="916395"/>
                </a:solidFill>
                <a:effectLst/>
              </a:rPr>
              <a:t>reduction in government revenue </a:t>
            </a:r>
            <a:r>
              <a:rPr lang="en-GB" sz="1900" b="0" i="0" dirty="0">
                <a:solidFill>
                  <a:srgbClr val="4D4D4D"/>
                </a:solidFill>
                <a:effectLst/>
              </a:rPr>
              <a:t>which in turn has </a:t>
            </a:r>
            <a:r>
              <a:rPr lang="en-GB" sz="1900" b="1" i="0" dirty="0">
                <a:solidFill>
                  <a:srgbClr val="916395"/>
                </a:solidFill>
                <a:effectLst/>
              </a:rPr>
              <a:t>implications for reinvestment in public sector infrastructure</a:t>
            </a:r>
            <a:r>
              <a:rPr lang="en-GB" sz="1900" b="0" i="0" dirty="0">
                <a:solidFill>
                  <a:srgbClr val="916395"/>
                </a:solidFill>
                <a:effectLst/>
              </a:rPr>
              <a:t>; </a:t>
            </a:r>
            <a:r>
              <a:rPr lang="en-GB" sz="1900" b="1" i="0" dirty="0">
                <a:solidFill>
                  <a:srgbClr val="916395"/>
                </a:solidFill>
                <a:effectLst/>
              </a:rPr>
              <a:t>falling business revenue</a:t>
            </a:r>
            <a:r>
              <a:rPr lang="en-GB" sz="1900" b="1" i="0" dirty="0">
                <a:solidFill>
                  <a:srgbClr val="4D4D4D"/>
                </a:solidFill>
                <a:effectLst/>
              </a:rPr>
              <a:t> </a:t>
            </a:r>
            <a:r>
              <a:rPr lang="en-GB" sz="1900" b="0" i="0" dirty="0">
                <a:solidFill>
                  <a:srgbClr val="4D4D4D"/>
                </a:solidFill>
                <a:effectLst/>
              </a:rPr>
              <a:t>which will force businesses to defer further investment and cause some </a:t>
            </a:r>
            <a:r>
              <a:rPr lang="en-GB" sz="1900" b="1" i="0" dirty="0">
                <a:solidFill>
                  <a:srgbClr val="916395"/>
                </a:solidFill>
                <a:effectLst/>
              </a:rPr>
              <a:t>businesses to fold; </a:t>
            </a:r>
            <a:r>
              <a:rPr lang="en-GB" sz="1900" b="0" i="0" dirty="0">
                <a:solidFill>
                  <a:srgbClr val="4D4D4D"/>
                </a:solidFill>
                <a:effectLst/>
              </a:rPr>
              <a:t>and </a:t>
            </a:r>
            <a:r>
              <a:rPr lang="en-GB" sz="1900" b="1" i="0" dirty="0">
                <a:solidFill>
                  <a:srgbClr val="916395"/>
                </a:solidFill>
                <a:effectLst/>
              </a:rPr>
              <a:t>loss of confidence in the destination</a:t>
            </a:r>
            <a:r>
              <a:rPr lang="en-GB" sz="1900" b="1" i="0" dirty="0">
                <a:solidFill>
                  <a:srgbClr val="4D4D4D"/>
                </a:solidFill>
                <a:effectLst/>
              </a:rPr>
              <a:t> </a:t>
            </a:r>
            <a:r>
              <a:rPr lang="en-GB" sz="1900" b="0" i="0" dirty="0">
                <a:solidFill>
                  <a:srgbClr val="4D4D4D"/>
                </a:solidFill>
                <a:effectLst/>
              </a:rPr>
              <a:t>by tourists and the travel distribution system. </a:t>
            </a:r>
            <a:endParaRPr lang="en-IE" sz="1900" dirty="0">
              <a:solidFill>
                <a:srgbClr val="4D4D4D"/>
              </a:solidFill>
            </a:endParaRPr>
          </a:p>
        </p:txBody>
      </p:sp>
      <p:pic>
        <p:nvPicPr>
          <p:cNvPr id="8" name="Graphic 7" descr="Document outline">
            <a:hlinkClick r:id="rId2"/>
            <a:extLst>
              <a:ext uri="{FF2B5EF4-FFF2-40B4-BE49-F238E27FC236}">
                <a16:creationId xmlns:a16="http://schemas.microsoft.com/office/drawing/2014/main" id="{4D3D689C-1787-CA15-E0A1-492D5E5A29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48848" y="5431997"/>
            <a:ext cx="1048871" cy="1048871"/>
          </a:xfrm>
          <a:prstGeom prst="rect">
            <a:avLst/>
          </a:prstGeom>
        </p:spPr>
      </p:pic>
      <p:pic>
        <p:nvPicPr>
          <p:cNvPr id="198" name="Picture Placeholder 2" descr="A large building with a mountain in the background&#10;&#10;Description automatically generated with medium confidence">
            <a:extLst>
              <a:ext uri="{FF2B5EF4-FFF2-40B4-BE49-F238E27FC236}">
                <a16:creationId xmlns:a16="http://schemas.microsoft.com/office/drawing/2014/main" id="{2A72B82E-DE7D-35E7-3750-E987DD337626}"/>
              </a:ext>
            </a:extLst>
          </p:cNvPr>
          <p:cNvPicPr>
            <a:picLocks noChangeAspect="1"/>
          </p:cNvPicPr>
          <p:nvPr/>
        </p:nvPicPr>
        <p:blipFill>
          <a:blip r:embed="rId5" cstate="screen">
            <a:extLst>
              <a:ext uri="{28A0092B-C50C-407E-A947-70E740481C1C}">
                <a14:useLocalDpi xmlns:a14="http://schemas.microsoft.com/office/drawing/2010/main"/>
              </a:ext>
            </a:extLst>
          </a:blip>
          <a:srcRect t="7641" b="7641"/>
          <a:stretch>
            <a:fillRect/>
          </a:stretch>
        </p:blipFill>
        <p:spPr>
          <a:xfrm>
            <a:off x="7266450" y="29823"/>
            <a:ext cx="4183250" cy="5316796"/>
          </a:xfrm>
          <a:prstGeom prst="rect">
            <a:avLst/>
          </a:prstGeom>
        </p:spPr>
      </p:pic>
      <p:sp>
        <p:nvSpPr>
          <p:cNvPr id="2" name="TextBox 1">
            <a:extLst>
              <a:ext uri="{FF2B5EF4-FFF2-40B4-BE49-F238E27FC236}">
                <a16:creationId xmlns:a16="http://schemas.microsoft.com/office/drawing/2014/main" id="{75B257C1-A2B6-DBDE-FFCE-9B3DAFCC3B58}"/>
              </a:ext>
            </a:extLst>
          </p:cNvPr>
          <p:cNvSpPr txBox="1"/>
          <p:nvPr/>
        </p:nvSpPr>
        <p:spPr>
          <a:xfrm>
            <a:off x="7266450" y="5749159"/>
            <a:ext cx="4294928" cy="646331"/>
          </a:xfrm>
          <a:prstGeom prst="rect">
            <a:avLst/>
          </a:prstGeom>
          <a:solidFill>
            <a:srgbClr val="F37C57"/>
          </a:solidFill>
        </p:spPr>
        <p:txBody>
          <a:bodyPr wrap="square" rtlCol="0">
            <a:spAutoFit/>
          </a:bodyPr>
          <a:lstStyle/>
          <a:p>
            <a:pPr algn="ctr"/>
            <a:r>
              <a:rPr lang="en-IE" dirty="0">
                <a:solidFill>
                  <a:schemeClr val="bg1"/>
                </a:solidFill>
                <a:hlinkClick r:id="rId6" action="ppaction://hlinkfile">
                  <a:extLst>
                    <a:ext uri="{A12FA001-AC4F-418D-AE19-62706E023703}">
                      <ahyp:hlinkClr xmlns:ahyp="http://schemas.microsoft.com/office/drawing/2018/hyperlinkcolor" val="tx"/>
                    </a:ext>
                  </a:extLst>
                </a:hlinkClick>
              </a:rPr>
              <a:t>Source: Responding to a Crisis, The Destination Perspective</a:t>
            </a:r>
            <a:endParaRPr lang="en-IE" dirty="0">
              <a:solidFill>
                <a:schemeClr val="bg1"/>
              </a:solidFill>
            </a:endParaRPr>
          </a:p>
        </p:txBody>
      </p:sp>
    </p:spTree>
    <p:extLst>
      <p:ext uri="{BB962C8B-B14F-4D97-AF65-F5344CB8AC3E}">
        <p14:creationId xmlns:p14="http://schemas.microsoft.com/office/powerpoint/2010/main" val="2094579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Picture Placeholder 196" descr="A picture containing outdoor, nature, sunset&#10;&#10;Description automatically generated">
            <a:extLst>
              <a:ext uri="{FF2B5EF4-FFF2-40B4-BE49-F238E27FC236}">
                <a16:creationId xmlns:a16="http://schemas.microsoft.com/office/drawing/2014/main" id="{165166B7-A3C5-24A7-F8F1-84F06D4C2960}"/>
              </a:ext>
            </a:extLst>
          </p:cNvPr>
          <p:cNvPicPr>
            <a:picLocks noChangeAspect="1"/>
          </p:cNvPicPr>
          <p:nvPr/>
        </p:nvPicPr>
        <p:blipFill>
          <a:blip r:embed="rId2" cstate="screen">
            <a:extLst>
              <a:ext uri="{28A0092B-C50C-407E-A947-70E740481C1C}">
                <a14:useLocalDpi xmlns:a14="http://schemas.microsoft.com/office/drawing/2010/main"/>
              </a:ext>
            </a:extLst>
          </a:blip>
          <a:srcRect t="2053" b="2053"/>
          <a:stretch>
            <a:fillRect/>
          </a:stretch>
        </p:blipFill>
        <p:spPr>
          <a:xfrm>
            <a:off x="5945932" y="0"/>
            <a:ext cx="4979716" cy="6329082"/>
          </a:xfrm>
          <a:prstGeom prst="rect">
            <a:avLst/>
          </a:prstGeom>
        </p:spPr>
      </p:pic>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1" y="9380"/>
            <a:ext cx="5957047" cy="952645"/>
          </a:xfrm>
          <a:solidFill>
            <a:srgbClr val="7A547C"/>
          </a:solidFill>
        </p:spPr>
        <p:txBody>
          <a:bodyPr>
            <a:normAutofit/>
          </a:bodyPr>
          <a:lstStyle/>
          <a:p>
            <a:pPr algn="ctr">
              <a:lnSpc>
                <a:spcPct val="100000"/>
              </a:lnSpc>
              <a:spcBef>
                <a:spcPts val="0"/>
              </a:spcBef>
            </a:pPr>
            <a:r>
              <a:rPr lang="en-IE" sz="2800" dirty="0"/>
              <a:t>Some Crisis Can be Mitigated While Some are Uncontrollable</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142974" y="1085703"/>
            <a:ext cx="5683582" cy="5667521"/>
          </a:xfrm>
        </p:spPr>
        <p:txBody>
          <a:bodyPr>
            <a:noAutofit/>
          </a:bodyPr>
          <a:lstStyle/>
          <a:p>
            <a:pPr marL="0" indent="0" algn="l">
              <a:lnSpc>
                <a:spcPct val="120000"/>
              </a:lnSpc>
              <a:spcBef>
                <a:spcPts val="0"/>
              </a:spcBef>
            </a:pPr>
            <a:r>
              <a:rPr lang="en-GB" sz="1900" b="1" i="0" dirty="0">
                <a:solidFill>
                  <a:srgbClr val="916395"/>
                </a:solidFill>
                <a:effectLst/>
              </a:rPr>
              <a:t>The origin of crisis events ranges from internal, such as poor business practices within a company or region, to external including natural disasters or political turmoil. </a:t>
            </a:r>
            <a:r>
              <a:rPr lang="en-GB" sz="1900" b="0" i="0" dirty="0">
                <a:solidFill>
                  <a:srgbClr val="4D4D4D"/>
                </a:solidFill>
                <a:effectLst/>
              </a:rPr>
              <a:t>Further, crises </a:t>
            </a:r>
            <a:r>
              <a:rPr lang="en-GB" sz="1900" b="1" i="0" dirty="0">
                <a:solidFill>
                  <a:srgbClr val="916395"/>
                </a:solidFill>
                <a:effectLst/>
              </a:rPr>
              <a:t>may be unanticipated or anticipated </a:t>
            </a:r>
            <a:r>
              <a:rPr lang="en-GB" sz="1900" b="0" i="0" dirty="0">
                <a:solidFill>
                  <a:srgbClr val="4D4D4D"/>
                </a:solidFill>
                <a:effectLst/>
              </a:rPr>
              <a:t>and be able to </a:t>
            </a:r>
            <a:r>
              <a:rPr lang="en-GB" sz="1900" b="1" i="0" dirty="0">
                <a:solidFill>
                  <a:srgbClr val="916395"/>
                </a:solidFill>
                <a:effectLst/>
              </a:rPr>
              <a:t>be mitigated </a:t>
            </a:r>
            <a:r>
              <a:rPr lang="en-GB" sz="1900" b="0" i="0" dirty="0">
                <a:solidFill>
                  <a:srgbClr val="4D4D4D"/>
                </a:solidFill>
                <a:effectLst/>
              </a:rPr>
              <a:t>by prior action (such as the construction of higher sea walls) or at worst be </a:t>
            </a:r>
            <a:r>
              <a:rPr lang="en-GB" sz="1900" b="1" i="0" dirty="0">
                <a:solidFill>
                  <a:srgbClr val="916395"/>
                </a:solidFill>
                <a:effectLst/>
              </a:rPr>
              <a:t>totally uncontrollable </a:t>
            </a:r>
            <a:r>
              <a:rPr lang="en-GB" sz="1900" b="0" i="0" dirty="0">
                <a:solidFill>
                  <a:srgbClr val="4D4D4D"/>
                </a:solidFill>
                <a:effectLst/>
              </a:rPr>
              <a:t>as occurs when an earthquake strikes.</a:t>
            </a:r>
          </a:p>
          <a:p>
            <a:pPr marL="0" indent="0" algn="l">
              <a:lnSpc>
                <a:spcPct val="120000"/>
              </a:lnSpc>
              <a:spcBef>
                <a:spcPts val="0"/>
              </a:spcBef>
            </a:pPr>
            <a:endParaRPr lang="en-GB" sz="1900" b="0" i="0" dirty="0">
              <a:solidFill>
                <a:srgbClr val="4D4D4D"/>
              </a:solidFill>
              <a:effectLst/>
            </a:endParaRPr>
          </a:p>
          <a:p>
            <a:pPr marL="0" indent="0" algn="l">
              <a:lnSpc>
                <a:spcPct val="120000"/>
              </a:lnSpc>
              <a:spcBef>
                <a:spcPts val="0"/>
              </a:spcBef>
            </a:pPr>
            <a:r>
              <a:rPr lang="en-GB" sz="1900" b="0" i="0" dirty="0">
                <a:solidFill>
                  <a:srgbClr val="4D4D4D"/>
                </a:solidFill>
                <a:effectLst/>
              </a:rPr>
              <a:t>A </a:t>
            </a:r>
            <a:r>
              <a:rPr lang="en-GB" sz="1900" b="1" i="0" dirty="0">
                <a:solidFill>
                  <a:srgbClr val="916395"/>
                </a:solidFill>
                <a:effectLst/>
              </a:rPr>
              <a:t>large-scale crisis </a:t>
            </a:r>
            <a:r>
              <a:rPr lang="en-GB" sz="1900" b="0" i="0" dirty="0">
                <a:solidFill>
                  <a:srgbClr val="4D4D4D"/>
                </a:solidFill>
                <a:effectLst/>
              </a:rPr>
              <a:t>can generate complex movements away from </a:t>
            </a:r>
            <a:r>
              <a:rPr lang="en-GB" sz="1900" b="1" i="0" dirty="0">
                <a:solidFill>
                  <a:srgbClr val="916395"/>
                </a:solidFill>
                <a:effectLst/>
              </a:rPr>
              <a:t>destination and reputation stability </a:t>
            </a:r>
            <a:r>
              <a:rPr lang="en-GB" sz="1900" b="0" i="0" dirty="0">
                <a:solidFill>
                  <a:srgbClr val="4D4D4D"/>
                </a:solidFill>
                <a:effectLst/>
              </a:rPr>
              <a:t>and equilibrium to </a:t>
            </a:r>
            <a:r>
              <a:rPr lang="en-GB" sz="1900" b="1" i="0" dirty="0">
                <a:solidFill>
                  <a:srgbClr val="916395"/>
                </a:solidFill>
                <a:effectLst/>
              </a:rPr>
              <a:t>instability and disequilibrium </a:t>
            </a:r>
            <a:r>
              <a:rPr lang="en-GB" sz="1900" b="0" i="0" dirty="0">
                <a:solidFill>
                  <a:srgbClr val="4D4D4D"/>
                </a:solidFill>
                <a:effectLst/>
              </a:rPr>
              <a:t>for the region. In crisis situations, Crisis Management Strategies and Plans need to be developed so tourism regions can incorporate contingencies for the unexpected. </a:t>
            </a:r>
            <a:endParaRPr lang="en-IE" sz="1900" dirty="0">
              <a:solidFill>
                <a:srgbClr val="4D4D4D"/>
              </a:solidFill>
            </a:endParaRPr>
          </a:p>
        </p:txBody>
      </p:sp>
      <p:pic>
        <p:nvPicPr>
          <p:cNvPr id="8" name="Graphic 7" descr="Document outline">
            <a:hlinkClick r:id="rId3"/>
            <a:extLst>
              <a:ext uri="{FF2B5EF4-FFF2-40B4-BE49-F238E27FC236}">
                <a16:creationId xmlns:a16="http://schemas.microsoft.com/office/drawing/2014/main" id="{4D3D689C-1787-CA15-E0A1-492D5E5A29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5183" y="188259"/>
            <a:ext cx="1357737" cy="1357737"/>
          </a:xfrm>
          <a:prstGeom prst="rect">
            <a:avLst/>
          </a:prstGeom>
        </p:spPr>
      </p:pic>
      <p:sp>
        <p:nvSpPr>
          <p:cNvPr id="4" name="TextBox 3">
            <a:extLst>
              <a:ext uri="{FF2B5EF4-FFF2-40B4-BE49-F238E27FC236}">
                <a16:creationId xmlns:a16="http://schemas.microsoft.com/office/drawing/2014/main" id="{64AE328E-C35E-B01D-4917-AE4EF852D05E}"/>
              </a:ext>
            </a:extLst>
          </p:cNvPr>
          <p:cNvSpPr txBox="1"/>
          <p:nvPr/>
        </p:nvSpPr>
        <p:spPr>
          <a:xfrm>
            <a:off x="5957047" y="4767303"/>
            <a:ext cx="6232128" cy="2123658"/>
          </a:xfrm>
          <a:prstGeom prst="rect">
            <a:avLst/>
          </a:prstGeom>
          <a:solidFill>
            <a:schemeClr val="accent2"/>
          </a:solidFill>
        </p:spPr>
        <p:txBody>
          <a:bodyPr wrap="square" rtlCol="0">
            <a:spAutoFit/>
          </a:bodyPr>
          <a:lstStyle/>
          <a:p>
            <a:r>
              <a:rPr lang="en-IE" sz="2400" b="1" dirty="0">
                <a:solidFill>
                  <a:schemeClr val="bg1"/>
                </a:solidFill>
              </a:rPr>
              <a:t>Key Takeaways</a:t>
            </a:r>
          </a:p>
          <a:p>
            <a:pPr marL="285750" indent="-285750">
              <a:buFont typeface="Arial" panose="020B0604020202020204" pitchFamily="34" charset="0"/>
              <a:buChar char="•"/>
            </a:pPr>
            <a:r>
              <a:rPr lang="en-IE" dirty="0">
                <a:solidFill>
                  <a:schemeClr val="bg1"/>
                </a:solidFill>
              </a:rPr>
              <a:t>Crisis are highly unpredictable and can cause serious impacts on tourism businesses, regions, and globally in multiple ways</a:t>
            </a:r>
          </a:p>
          <a:p>
            <a:pPr marL="285750" indent="-285750">
              <a:buFont typeface="Arial" panose="020B0604020202020204" pitchFamily="34" charset="0"/>
              <a:buChar char="•"/>
            </a:pPr>
            <a:r>
              <a:rPr lang="en-IE" dirty="0">
                <a:solidFill>
                  <a:schemeClr val="bg1"/>
                </a:solidFill>
              </a:rPr>
              <a:t>Crisis can originate internally or externally, can be anticipated or unanticipated and mitigated or totally uncontrollable</a:t>
            </a:r>
          </a:p>
          <a:p>
            <a:pPr marL="285750" indent="-285750">
              <a:buFont typeface="Arial" panose="020B0604020202020204" pitchFamily="34" charset="0"/>
              <a:buChar char="•"/>
            </a:pPr>
            <a:r>
              <a:rPr lang="en-IE" dirty="0">
                <a:solidFill>
                  <a:schemeClr val="bg1"/>
                </a:solidFill>
              </a:rPr>
              <a:t> Large-scale regional crises can be complex, last for a long time, and be catastrophic signifying they need to be managed</a:t>
            </a:r>
          </a:p>
        </p:txBody>
      </p:sp>
      <p:grpSp>
        <p:nvGrpSpPr>
          <p:cNvPr id="9" name="Graphic 4">
            <a:extLst>
              <a:ext uri="{FF2B5EF4-FFF2-40B4-BE49-F238E27FC236}">
                <a16:creationId xmlns:a16="http://schemas.microsoft.com/office/drawing/2014/main" id="{88F29829-1DCF-FA36-C94F-CE99B77D3318}"/>
              </a:ext>
            </a:extLst>
          </p:cNvPr>
          <p:cNvGrpSpPr/>
          <p:nvPr/>
        </p:nvGrpSpPr>
        <p:grpSpPr>
          <a:xfrm>
            <a:off x="8104409" y="4343533"/>
            <a:ext cx="1710689" cy="831324"/>
            <a:chOff x="3322320" y="5270917"/>
            <a:chExt cx="1710689" cy="831324"/>
          </a:xfrm>
        </p:grpSpPr>
        <p:sp>
          <p:nvSpPr>
            <p:cNvPr id="10" name="Freeform 262">
              <a:extLst>
                <a:ext uri="{FF2B5EF4-FFF2-40B4-BE49-F238E27FC236}">
                  <a16:creationId xmlns:a16="http://schemas.microsoft.com/office/drawing/2014/main" id="{0AE21AD7-EAC2-216E-BF83-1143A3BFCAAD}"/>
                </a:ext>
              </a:extLst>
            </p:cNvPr>
            <p:cNvSpPr/>
            <p:nvPr/>
          </p:nvSpPr>
          <p:spPr>
            <a:xfrm>
              <a:off x="3818572" y="5963602"/>
              <a:ext cx="20954" cy="8572"/>
            </a:xfrm>
            <a:custGeom>
              <a:avLst/>
              <a:gdLst>
                <a:gd name="connsiteX0" fmla="*/ 20955 w 20954"/>
                <a:gd name="connsiteY0" fmla="*/ 0 h 8572"/>
                <a:gd name="connsiteX1" fmla="*/ 0 w 20954"/>
                <a:gd name="connsiteY1" fmla="*/ 8573 h 8572"/>
                <a:gd name="connsiteX2" fmla="*/ 20955 w 20954"/>
                <a:gd name="connsiteY2" fmla="*/ 0 h 8572"/>
              </a:gdLst>
              <a:ahLst/>
              <a:cxnLst>
                <a:cxn ang="0">
                  <a:pos x="connsiteX0" y="connsiteY0"/>
                </a:cxn>
                <a:cxn ang="0">
                  <a:pos x="connsiteX1" y="connsiteY1"/>
                </a:cxn>
                <a:cxn ang="0">
                  <a:pos x="connsiteX2" y="connsiteY2"/>
                </a:cxn>
              </a:cxnLst>
              <a:rect l="l" t="t" r="r" b="b"/>
              <a:pathLst>
                <a:path w="20954" h="8572">
                  <a:moveTo>
                    <a:pt x="20955" y="0"/>
                  </a:moveTo>
                  <a:cubicBezTo>
                    <a:pt x="13335" y="2858"/>
                    <a:pt x="6667" y="5715"/>
                    <a:pt x="0" y="8573"/>
                  </a:cubicBezTo>
                  <a:cubicBezTo>
                    <a:pt x="6667" y="5715"/>
                    <a:pt x="13335" y="2858"/>
                    <a:pt x="20955" y="0"/>
                  </a:cubicBezTo>
                  <a:close/>
                </a:path>
              </a:pathLst>
            </a:custGeom>
            <a:solidFill>
              <a:srgbClr val="FFFFFF"/>
            </a:solidFill>
            <a:ln w="9525" cap="flat">
              <a:noFill/>
              <a:prstDash val="solid"/>
              <a:miter/>
            </a:ln>
          </p:spPr>
          <p:txBody>
            <a:bodyPr rtlCol="0" anchor="ctr"/>
            <a:lstStyle/>
            <a:p>
              <a:endParaRPr lang="en-US"/>
            </a:p>
          </p:txBody>
        </p:sp>
        <p:sp>
          <p:nvSpPr>
            <p:cNvPr id="11" name="Freeform 263">
              <a:extLst>
                <a:ext uri="{FF2B5EF4-FFF2-40B4-BE49-F238E27FC236}">
                  <a16:creationId xmlns:a16="http://schemas.microsoft.com/office/drawing/2014/main" id="{29F9C8EA-826C-144D-C8DF-0C587207FC65}"/>
                </a:ext>
              </a:extLst>
            </p:cNvPr>
            <p:cNvSpPr/>
            <p:nvPr/>
          </p:nvSpPr>
          <p:spPr>
            <a:xfrm>
              <a:off x="3467100" y="5753100"/>
              <a:ext cx="430529" cy="249522"/>
            </a:xfrm>
            <a:custGeom>
              <a:avLst/>
              <a:gdLst>
                <a:gd name="connsiteX0" fmla="*/ 10477 w 430529"/>
                <a:gd name="connsiteY0" fmla="*/ 246698 h 249522"/>
                <a:gd name="connsiteX1" fmla="*/ 77152 w 430529"/>
                <a:gd name="connsiteY1" fmla="*/ 245745 h 249522"/>
                <a:gd name="connsiteX2" fmla="*/ 152400 w 430529"/>
                <a:gd name="connsiteY2" fmla="*/ 224790 h 249522"/>
                <a:gd name="connsiteX3" fmla="*/ 411480 w 430529"/>
                <a:gd name="connsiteY3" fmla="*/ 122873 h 249522"/>
                <a:gd name="connsiteX4" fmla="*/ 430530 w 430529"/>
                <a:gd name="connsiteY4" fmla="*/ 113348 h 249522"/>
                <a:gd name="connsiteX5" fmla="*/ 430530 w 430529"/>
                <a:gd name="connsiteY5" fmla="*/ 113348 h 249522"/>
                <a:gd name="connsiteX6" fmla="*/ 387667 w 430529"/>
                <a:gd name="connsiteY6" fmla="*/ 0 h 249522"/>
                <a:gd name="connsiteX7" fmla="*/ 368617 w 430529"/>
                <a:gd name="connsiteY7" fmla="*/ 18098 h 249522"/>
                <a:gd name="connsiteX8" fmla="*/ 272415 w 430529"/>
                <a:gd name="connsiteY8" fmla="*/ 86677 h 249522"/>
                <a:gd name="connsiteX9" fmla="*/ 29527 w 430529"/>
                <a:gd name="connsiteY9" fmla="*/ 202882 h 249522"/>
                <a:gd name="connsiteX10" fmla="*/ 0 w 430529"/>
                <a:gd name="connsiteY10" fmla="*/ 246698 h 249522"/>
                <a:gd name="connsiteX11" fmla="*/ 0 w 430529"/>
                <a:gd name="connsiteY11" fmla="*/ 243840 h 249522"/>
                <a:gd name="connsiteX12" fmla="*/ 10477 w 430529"/>
                <a:gd name="connsiteY12" fmla="*/ 246698 h 2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529" h="249522">
                  <a:moveTo>
                    <a:pt x="10477" y="246698"/>
                  </a:moveTo>
                  <a:cubicBezTo>
                    <a:pt x="34290" y="251460"/>
                    <a:pt x="53340" y="249555"/>
                    <a:pt x="77152" y="245745"/>
                  </a:cubicBezTo>
                  <a:cubicBezTo>
                    <a:pt x="102870" y="241935"/>
                    <a:pt x="127635" y="232410"/>
                    <a:pt x="152400" y="224790"/>
                  </a:cubicBezTo>
                  <a:cubicBezTo>
                    <a:pt x="183833" y="215265"/>
                    <a:pt x="387667" y="134302"/>
                    <a:pt x="411480" y="122873"/>
                  </a:cubicBezTo>
                  <a:cubicBezTo>
                    <a:pt x="418148" y="120015"/>
                    <a:pt x="423863" y="117157"/>
                    <a:pt x="430530" y="113348"/>
                  </a:cubicBezTo>
                  <a:cubicBezTo>
                    <a:pt x="430530" y="113348"/>
                    <a:pt x="430530" y="113348"/>
                    <a:pt x="430530" y="113348"/>
                  </a:cubicBezTo>
                  <a:cubicBezTo>
                    <a:pt x="411480" y="78105"/>
                    <a:pt x="395288" y="40957"/>
                    <a:pt x="387667" y="0"/>
                  </a:cubicBezTo>
                  <a:cubicBezTo>
                    <a:pt x="377190" y="5715"/>
                    <a:pt x="372428" y="11430"/>
                    <a:pt x="368617" y="18098"/>
                  </a:cubicBezTo>
                  <a:cubicBezTo>
                    <a:pt x="346710" y="55245"/>
                    <a:pt x="309563" y="71438"/>
                    <a:pt x="272415" y="86677"/>
                  </a:cubicBezTo>
                  <a:cubicBezTo>
                    <a:pt x="259080" y="92393"/>
                    <a:pt x="68580" y="184785"/>
                    <a:pt x="29527" y="202882"/>
                  </a:cubicBezTo>
                  <a:cubicBezTo>
                    <a:pt x="9525" y="212407"/>
                    <a:pt x="1905" y="227648"/>
                    <a:pt x="0" y="246698"/>
                  </a:cubicBezTo>
                  <a:cubicBezTo>
                    <a:pt x="0" y="245745"/>
                    <a:pt x="0" y="244793"/>
                    <a:pt x="0" y="243840"/>
                  </a:cubicBezTo>
                  <a:cubicBezTo>
                    <a:pt x="4763" y="244793"/>
                    <a:pt x="7620" y="245745"/>
                    <a:pt x="10477" y="246698"/>
                  </a:cubicBezTo>
                  <a:close/>
                </a:path>
              </a:pathLst>
            </a:custGeom>
            <a:solidFill>
              <a:srgbClr val="FFFFFF"/>
            </a:solidFill>
            <a:ln w="9525" cap="flat">
              <a:noFill/>
              <a:prstDash val="solid"/>
              <a:miter/>
            </a:ln>
          </p:spPr>
          <p:txBody>
            <a:bodyPr rtlCol="0" anchor="ctr"/>
            <a:lstStyle/>
            <a:p>
              <a:endParaRPr lang="en-US"/>
            </a:p>
          </p:txBody>
        </p:sp>
        <p:sp>
          <p:nvSpPr>
            <p:cNvPr id="12" name="Freeform 264">
              <a:extLst>
                <a:ext uri="{FF2B5EF4-FFF2-40B4-BE49-F238E27FC236}">
                  <a16:creationId xmlns:a16="http://schemas.microsoft.com/office/drawing/2014/main" id="{75753243-4C71-CA60-A28E-7A371F29F315}"/>
                </a:ext>
              </a:extLst>
            </p:cNvPr>
            <p:cNvSpPr/>
            <p:nvPr/>
          </p:nvSpPr>
          <p:spPr>
            <a:xfrm>
              <a:off x="3775710" y="5984557"/>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4763"/>
                    <a:pt x="0" y="6668"/>
                  </a:cubicBezTo>
                  <a:cubicBezTo>
                    <a:pt x="4763" y="4763"/>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3" name="Freeform 265">
              <a:extLst>
                <a:ext uri="{FF2B5EF4-FFF2-40B4-BE49-F238E27FC236}">
                  <a16:creationId xmlns:a16="http://schemas.microsoft.com/office/drawing/2014/main" id="{456EA2D2-572F-15C7-832B-93234C4F0936}"/>
                </a:ext>
              </a:extLst>
            </p:cNvPr>
            <p:cNvSpPr/>
            <p:nvPr/>
          </p:nvSpPr>
          <p:spPr>
            <a:xfrm>
              <a:off x="3720464" y="6007417"/>
              <a:ext cx="20955" cy="9525"/>
            </a:xfrm>
            <a:custGeom>
              <a:avLst/>
              <a:gdLst>
                <a:gd name="connsiteX0" fmla="*/ 20955 w 20955"/>
                <a:gd name="connsiteY0" fmla="*/ 0 h 9525"/>
                <a:gd name="connsiteX1" fmla="*/ 0 w 20955"/>
                <a:gd name="connsiteY1" fmla="*/ 9525 h 9525"/>
                <a:gd name="connsiteX2" fmla="*/ 20955 w 20955"/>
                <a:gd name="connsiteY2" fmla="*/ 0 h 9525"/>
              </a:gdLst>
              <a:ahLst/>
              <a:cxnLst>
                <a:cxn ang="0">
                  <a:pos x="connsiteX0" y="connsiteY0"/>
                </a:cxn>
                <a:cxn ang="0">
                  <a:pos x="connsiteX1" y="connsiteY1"/>
                </a:cxn>
                <a:cxn ang="0">
                  <a:pos x="connsiteX2" y="connsiteY2"/>
                </a:cxn>
              </a:cxnLst>
              <a:rect l="l" t="t" r="r" b="b"/>
              <a:pathLst>
                <a:path w="20955" h="9525">
                  <a:moveTo>
                    <a:pt x="20955" y="0"/>
                  </a:moveTo>
                  <a:cubicBezTo>
                    <a:pt x="14288" y="2857"/>
                    <a:pt x="6668" y="6668"/>
                    <a:pt x="0" y="9525"/>
                  </a:cubicBezTo>
                  <a:cubicBezTo>
                    <a:pt x="6668" y="6668"/>
                    <a:pt x="13335" y="2857"/>
                    <a:pt x="20955" y="0"/>
                  </a:cubicBezTo>
                  <a:close/>
                </a:path>
              </a:pathLst>
            </a:custGeom>
            <a:solidFill>
              <a:srgbClr val="FFFFFF"/>
            </a:solidFill>
            <a:ln w="9525" cap="flat">
              <a:noFill/>
              <a:prstDash val="solid"/>
              <a:miter/>
            </a:ln>
          </p:spPr>
          <p:txBody>
            <a:bodyPr rtlCol="0" anchor="ctr"/>
            <a:lstStyle/>
            <a:p>
              <a:endParaRPr lang="en-US"/>
            </a:p>
          </p:txBody>
        </p:sp>
        <p:sp>
          <p:nvSpPr>
            <p:cNvPr id="14" name="Freeform 266">
              <a:extLst>
                <a:ext uri="{FF2B5EF4-FFF2-40B4-BE49-F238E27FC236}">
                  <a16:creationId xmlns:a16="http://schemas.microsoft.com/office/drawing/2014/main" id="{FD5BBDA5-11E3-AEF3-FEBD-F39EB0560D78}"/>
                </a:ext>
              </a:extLst>
            </p:cNvPr>
            <p:cNvSpPr/>
            <p:nvPr/>
          </p:nvSpPr>
          <p:spPr>
            <a:xfrm>
              <a:off x="3468052" y="6005512"/>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15" name="Freeform 267">
              <a:extLst>
                <a:ext uri="{FF2B5EF4-FFF2-40B4-BE49-F238E27FC236}">
                  <a16:creationId xmlns:a16="http://schemas.microsoft.com/office/drawing/2014/main" id="{8A9FC026-BE74-7DD0-7C4C-754F34ABA690}"/>
                </a:ext>
              </a:extLst>
            </p:cNvPr>
            <p:cNvSpPr/>
            <p:nvPr/>
          </p:nvSpPr>
          <p:spPr>
            <a:xfrm>
              <a:off x="3930015" y="593216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0" y="953"/>
                    <a:pt x="0" y="1905"/>
                  </a:cubicBezTo>
                  <a:cubicBezTo>
                    <a:pt x="0" y="953"/>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6" name="Freeform 268">
              <a:extLst>
                <a:ext uri="{FF2B5EF4-FFF2-40B4-BE49-F238E27FC236}">
                  <a16:creationId xmlns:a16="http://schemas.microsoft.com/office/drawing/2014/main" id="{82B66361-123E-2377-7670-682E416FF7CD}"/>
                </a:ext>
              </a:extLst>
            </p:cNvPr>
            <p:cNvSpPr/>
            <p:nvPr/>
          </p:nvSpPr>
          <p:spPr>
            <a:xfrm>
              <a:off x="3804285" y="5972175"/>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3810"/>
                    <a:pt x="0" y="6668"/>
                  </a:cubicBezTo>
                  <a:cubicBezTo>
                    <a:pt x="4763" y="3810"/>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7" name="Freeform 269">
              <a:extLst>
                <a:ext uri="{FF2B5EF4-FFF2-40B4-BE49-F238E27FC236}">
                  <a16:creationId xmlns:a16="http://schemas.microsoft.com/office/drawing/2014/main" id="{7E383238-9B27-6DB6-65F1-808DC304F3DD}"/>
                </a:ext>
              </a:extLst>
            </p:cNvPr>
            <p:cNvSpPr/>
            <p:nvPr/>
          </p:nvSpPr>
          <p:spPr>
            <a:xfrm>
              <a:off x="3540442" y="6083617"/>
              <a:ext cx="4762" cy="9525"/>
            </a:xfrm>
            <a:custGeom>
              <a:avLst/>
              <a:gdLst>
                <a:gd name="connsiteX0" fmla="*/ 4763 w 4762"/>
                <a:gd name="connsiteY0" fmla="*/ 0 h 9525"/>
                <a:gd name="connsiteX1" fmla="*/ 0 w 4762"/>
                <a:gd name="connsiteY1" fmla="*/ 0 h 9525"/>
                <a:gd name="connsiteX2" fmla="*/ 4763 w 4762"/>
                <a:gd name="connsiteY2" fmla="*/ 0 h 9525"/>
              </a:gdLst>
              <a:ahLst/>
              <a:cxnLst>
                <a:cxn ang="0">
                  <a:pos x="connsiteX0" y="connsiteY0"/>
                </a:cxn>
                <a:cxn ang="0">
                  <a:pos x="connsiteX1" y="connsiteY1"/>
                </a:cxn>
                <a:cxn ang="0">
                  <a:pos x="connsiteX2" y="connsiteY2"/>
                </a:cxn>
              </a:cxnLst>
              <a:rect l="l" t="t" r="r" b="b"/>
              <a:pathLst>
                <a:path w="4762" h="9525">
                  <a:moveTo>
                    <a:pt x="4763" y="0"/>
                  </a:moveTo>
                  <a:cubicBezTo>
                    <a:pt x="2858" y="0"/>
                    <a:pt x="1905" y="0"/>
                    <a:pt x="0" y="0"/>
                  </a:cubicBezTo>
                  <a:cubicBezTo>
                    <a:pt x="1905" y="0"/>
                    <a:pt x="2858" y="0"/>
                    <a:pt x="4763" y="0"/>
                  </a:cubicBezTo>
                  <a:close/>
                </a:path>
              </a:pathLst>
            </a:custGeom>
            <a:solidFill>
              <a:srgbClr val="FFFFFF"/>
            </a:solidFill>
            <a:ln w="9525" cap="flat">
              <a:noFill/>
              <a:prstDash val="solid"/>
              <a:miter/>
            </a:ln>
          </p:spPr>
          <p:txBody>
            <a:bodyPr rtlCol="0" anchor="ctr"/>
            <a:lstStyle/>
            <a:p>
              <a:endParaRPr lang="en-US"/>
            </a:p>
          </p:txBody>
        </p:sp>
        <p:sp>
          <p:nvSpPr>
            <p:cNvPr id="18" name="Freeform 270">
              <a:extLst>
                <a:ext uri="{FF2B5EF4-FFF2-40B4-BE49-F238E27FC236}">
                  <a16:creationId xmlns:a16="http://schemas.microsoft.com/office/drawing/2014/main" id="{20671B54-D116-D2A0-16A2-7D3B33408688}"/>
                </a:ext>
              </a:extLst>
            </p:cNvPr>
            <p:cNvSpPr/>
            <p:nvPr/>
          </p:nvSpPr>
          <p:spPr>
            <a:xfrm>
              <a:off x="3468052" y="600075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solidFill>
              <a:srgbClr val="FFFFFF"/>
            </a:solidFill>
            <a:ln w="9525" cap="flat">
              <a:noFill/>
              <a:prstDash val="solid"/>
              <a:miter/>
            </a:ln>
          </p:spPr>
          <p:txBody>
            <a:bodyPr rtlCol="0" anchor="ctr"/>
            <a:lstStyle/>
            <a:p>
              <a:endParaRPr lang="en-US"/>
            </a:p>
          </p:txBody>
        </p:sp>
        <p:sp>
          <p:nvSpPr>
            <p:cNvPr id="19" name="Freeform 271">
              <a:extLst>
                <a:ext uri="{FF2B5EF4-FFF2-40B4-BE49-F238E27FC236}">
                  <a16:creationId xmlns:a16="http://schemas.microsoft.com/office/drawing/2014/main" id="{9413FCDE-74DD-F3BE-A9CC-1432EAE2CC19}"/>
                </a:ext>
              </a:extLst>
            </p:cNvPr>
            <p:cNvSpPr/>
            <p:nvPr/>
          </p:nvSpPr>
          <p:spPr>
            <a:xfrm>
              <a:off x="3929062" y="5922644"/>
              <a:ext cx="4762" cy="7619"/>
            </a:xfrm>
            <a:custGeom>
              <a:avLst/>
              <a:gdLst>
                <a:gd name="connsiteX0" fmla="*/ 4763 w 4762"/>
                <a:gd name="connsiteY0" fmla="*/ 7620 h 7619"/>
                <a:gd name="connsiteX1" fmla="*/ 0 w 4762"/>
                <a:gd name="connsiteY1" fmla="*/ 0 h 7619"/>
                <a:gd name="connsiteX2" fmla="*/ 4763 w 4762"/>
                <a:gd name="connsiteY2" fmla="*/ 7620 h 7619"/>
                <a:gd name="connsiteX3" fmla="*/ 4763 w 4762"/>
                <a:gd name="connsiteY3" fmla="*/ 7620 h 7619"/>
              </a:gdLst>
              <a:ahLst/>
              <a:cxnLst>
                <a:cxn ang="0">
                  <a:pos x="connsiteX0" y="connsiteY0"/>
                </a:cxn>
                <a:cxn ang="0">
                  <a:pos x="connsiteX1" y="connsiteY1"/>
                </a:cxn>
                <a:cxn ang="0">
                  <a:pos x="connsiteX2" y="connsiteY2"/>
                </a:cxn>
                <a:cxn ang="0">
                  <a:pos x="connsiteX3" y="connsiteY3"/>
                </a:cxn>
              </a:cxnLst>
              <a:rect l="l" t="t" r="r" b="b"/>
              <a:pathLst>
                <a:path w="4762" h="7619">
                  <a:moveTo>
                    <a:pt x="4763" y="7620"/>
                  </a:moveTo>
                  <a:cubicBezTo>
                    <a:pt x="2858" y="4763"/>
                    <a:pt x="1905" y="2857"/>
                    <a:pt x="0" y="0"/>
                  </a:cubicBezTo>
                  <a:cubicBezTo>
                    <a:pt x="1905" y="2857"/>
                    <a:pt x="3810" y="5715"/>
                    <a:pt x="4763" y="7620"/>
                  </a:cubicBezTo>
                  <a:lnTo>
                    <a:pt x="4763" y="7620"/>
                  </a:lnTo>
                  <a:close/>
                </a:path>
              </a:pathLst>
            </a:custGeom>
            <a:solidFill>
              <a:srgbClr val="FFFFFF"/>
            </a:solidFill>
            <a:ln w="9525" cap="flat">
              <a:noFill/>
              <a:prstDash val="solid"/>
              <a:miter/>
            </a:ln>
          </p:spPr>
          <p:txBody>
            <a:bodyPr rtlCol="0" anchor="ctr"/>
            <a:lstStyle/>
            <a:p>
              <a:endParaRPr lang="en-US"/>
            </a:p>
          </p:txBody>
        </p:sp>
        <p:sp>
          <p:nvSpPr>
            <p:cNvPr id="20" name="Freeform 272">
              <a:extLst>
                <a:ext uri="{FF2B5EF4-FFF2-40B4-BE49-F238E27FC236}">
                  <a16:creationId xmlns:a16="http://schemas.microsoft.com/office/drawing/2014/main" id="{5090E19E-A5FE-FD42-2C25-796CE0E2A07A}"/>
                </a:ext>
              </a:extLst>
            </p:cNvPr>
            <p:cNvSpPr/>
            <p:nvPr/>
          </p:nvSpPr>
          <p:spPr>
            <a:xfrm>
              <a:off x="3945254" y="5905500"/>
              <a:ext cx="10477" cy="11430"/>
            </a:xfrm>
            <a:custGeom>
              <a:avLst/>
              <a:gdLst>
                <a:gd name="connsiteX0" fmla="*/ 10478 w 10477"/>
                <a:gd name="connsiteY0" fmla="*/ 11430 h 11430"/>
                <a:gd name="connsiteX1" fmla="*/ 0 w 10477"/>
                <a:gd name="connsiteY1" fmla="*/ 0 h 11430"/>
                <a:gd name="connsiteX2" fmla="*/ 10478 w 10477"/>
                <a:gd name="connsiteY2" fmla="*/ 11430 h 11430"/>
              </a:gdLst>
              <a:ahLst/>
              <a:cxnLst>
                <a:cxn ang="0">
                  <a:pos x="connsiteX0" y="connsiteY0"/>
                </a:cxn>
                <a:cxn ang="0">
                  <a:pos x="connsiteX1" y="connsiteY1"/>
                </a:cxn>
                <a:cxn ang="0">
                  <a:pos x="connsiteX2" y="connsiteY2"/>
                </a:cxn>
              </a:cxnLst>
              <a:rect l="l" t="t" r="r" b="b"/>
              <a:pathLst>
                <a:path w="10477" h="11430">
                  <a:moveTo>
                    <a:pt x="10478" y="11430"/>
                  </a:moveTo>
                  <a:cubicBezTo>
                    <a:pt x="6667" y="7620"/>
                    <a:pt x="3810" y="3810"/>
                    <a:pt x="0" y="0"/>
                  </a:cubicBezTo>
                  <a:cubicBezTo>
                    <a:pt x="2858" y="3810"/>
                    <a:pt x="6667" y="7620"/>
                    <a:pt x="10478" y="11430"/>
                  </a:cubicBezTo>
                  <a:close/>
                </a:path>
              </a:pathLst>
            </a:custGeom>
            <a:solidFill>
              <a:srgbClr val="FFFFFF"/>
            </a:solidFill>
            <a:ln w="9525" cap="flat">
              <a:noFill/>
              <a:prstDash val="solid"/>
              <a:miter/>
            </a:ln>
          </p:spPr>
          <p:txBody>
            <a:bodyPr rtlCol="0" anchor="ctr"/>
            <a:lstStyle/>
            <a:p>
              <a:endParaRPr lang="en-US"/>
            </a:p>
          </p:txBody>
        </p:sp>
        <p:sp>
          <p:nvSpPr>
            <p:cNvPr id="21" name="Freeform 273">
              <a:extLst>
                <a:ext uri="{FF2B5EF4-FFF2-40B4-BE49-F238E27FC236}">
                  <a16:creationId xmlns:a16="http://schemas.microsoft.com/office/drawing/2014/main" id="{2A782A21-5FD3-31BE-587B-6AB69972B939}"/>
                </a:ext>
              </a:extLst>
            </p:cNvPr>
            <p:cNvSpPr/>
            <p:nvPr/>
          </p:nvSpPr>
          <p:spPr>
            <a:xfrm>
              <a:off x="3882389" y="5785485"/>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952" y="952"/>
                    <a:pt x="0" y="0"/>
                  </a:cubicBezTo>
                  <a:cubicBezTo>
                    <a:pt x="952" y="0"/>
                    <a:pt x="952" y="952"/>
                    <a:pt x="952" y="1905"/>
                  </a:cubicBezTo>
                  <a:close/>
                </a:path>
              </a:pathLst>
            </a:custGeom>
            <a:solidFill>
              <a:srgbClr val="FFFFFF"/>
            </a:solidFill>
            <a:ln w="9525" cap="flat">
              <a:noFill/>
              <a:prstDash val="solid"/>
              <a:miter/>
            </a:ln>
          </p:spPr>
          <p:txBody>
            <a:bodyPr rtlCol="0" anchor="ctr"/>
            <a:lstStyle/>
            <a:p>
              <a:endParaRPr lang="en-US"/>
            </a:p>
          </p:txBody>
        </p:sp>
        <p:sp>
          <p:nvSpPr>
            <p:cNvPr id="22" name="Freeform 274">
              <a:extLst>
                <a:ext uri="{FF2B5EF4-FFF2-40B4-BE49-F238E27FC236}">
                  <a16:creationId xmlns:a16="http://schemas.microsoft.com/office/drawing/2014/main" id="{7EEEB544-AF8B-04D5-A35A-AF45B34E5FDD}"/>
                </a:ext>
              </a:extLst>
            </p:cNvPr>
            <p:cNvSpPr/>
            <p:nvPr/>
          </p:nvSpPr>
          <p:spPr>
            <a:xfrm>
              <a:off x="3880485" y="5773102"/>
              <a:ext cx="952" cy="3810"/>
            </a:xfrm>
            <a:custGeom>
              <a:avLst/>
              <a:gdLst>
                <a:gd name="connsiteX0" fmla="*/ 952 w 952"/>
                <a:gd name="connsiteY0" fmla="*/ 3810 h 3810"/>
                <a:gd name="connsiteX1" fmla="*/ 0 w 952"/>
                <a:gd name="connsiteY1" fmla="*/ 0 h 3810"/>
                <a:gd name="connsiteX2" fmla="*/ 952 w 952"/>
                <a:gd name="connsiteY2" fmla="*/ 3810 h 3810"/>
              </a:gdLst>
              <a:ahLst/>
              <a:cxnLst>
                <a:cxn ang="0">
                  <a:pos x="connsiteX0" y="connsiteY0"/>
                </a:cxn>
                <a:cxn ang="0">
                  <a:pos x="connsiteX1" y="connsiteY1"/>
                </a:cxn>
                <a:cxn ang="0">
                  <a:pos x="connsiteX2" y="connsiteY2"/>
                </a:cxn>
              </a:cxnLst>
              <a:rect l="l" t="t" r="r" b="b"/>
              <a:pathLst>
                <a:path w="952" h="3810">
                  <a:moveTo>
                    <a:pt x="952" y="3810"/>
                  </a:moveTo>
                  <a:cubicBezTo>
                    <a:pt x="952" y="2858"/>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23" name="Freeform 275">
              <a:extLst>
                <a:ext uri="{FF2B5EF4-FFF2-40B4-BE49-F238E27FC236}">
                  <a16:creationId xmlns:a16="http://schemas.microsoft.com/office/drawing/2014/main" id="{D3AB555E-1121-4776-1F80-721155D2B569}"/>
                </a:ext>
              </a:extLst>
            </p:cNvPr>
            <p:cNvSpPr/>
            <p:nvPr/>
          </p:nvSpPr>
          <p:spPr>
            <a:xfrm>
              <a:off x="3878579" y="5759767"/>
              <a:ext cx="952" cy="7619"/>
            </a:xfrm>
            <a:custGeom>
              <a:avLst/>
              <a:gdLst>
                <a:gd name="connsiteX0" fmla="*/ 953 w 952"/>
                <a:gd name="connsiteY0" fmla="*/ 7620 h 7619"/>
                <a:gd name="connsiteX1" fmla="*/ 0 w 952"/>
                <a:gd name="connsiteY1" fmla="*/ 0 h 7619"/>
                <a:gd name="connsiteX2" fmla="*/ 953 w 952"/>
                <a:gd name="connsiteY2" fmla="*/ 7620 h 7619"/>
              </a:gdLst>
              <a:ahLst/>
              <a:cxnLst>
                <a:cxn ang="0">
                  <a:pos x="connsiteX0" y="connsiteY0"/>
                </a:cxn>
                <a:cxn ang="0">
                  <a:pos x="connsiteX1" y="connsiteY1"/>
                </a:cxn>
                <a:cxn ang="0">
                  <a:pos x="connsiteX2" y="connsiteY2"/>
                </a:cxn>
              </a:cxnLst>
              <a:rect l="l" t="t" r="r" b="b"/>
              <a:pathLst>
                <a:path w="952" h="7619">
                  <a:moveTo>
                    <a:pt x="953" y="7620"/>
                  </a:moveTo>
                  <a:cubicBezTo>
                    <a:pt x="0" y="4763"/>
                    <a:pt x="0" y="2857"/>
                    <a:pt x="0" y="0"/>
                  </a:cubicBezTo>
                  <a:cubicBezTo>
                    <a:pt x="0" y="1905"/>
                    <a:pt x="0" y="4763"/>
                    <a:pt x="953" y="7620"/>
                  </a:cubicBezTo>
                  <a:close/>
                </a:path>
              </a:pathLst>
            </a:custGeom>
            <a:solidFill>
              <a:srgbClr val="FFFFFF"/>
            </a:solidFill>
            <a:ln w="9525" cap="flat">
              <a:noFill/>
              <a:prstDash val="solid"/>
              <a:miter/>
            </a:ln>
          </p:spPr>
          <p:txBody>
            <a:bodyPr rtlCol="0" anchor="ctr"/>
            <a:lstStyle/>
            <a:p>
              <a:endParaRPr lang="en-US"/>
            </a:p>
          </p:txBody>
        </p:sp>
        <p:sp>
          <p:nvSpPr>
            <p:cNvPr id="24" name="Freeform 276">
              <a:extLst>
                <a:ext uri="{FF2B5EF4-FFF2-40B4-BE49-F238E27FC236}">
                  <a16:creationId xmlns:a16="http://schemas.microsoft.com/office/drawing/2014/main" id="{0BFC3BB9-7B77-870F-B69E-A32A798FB508}"/>
                </a:ext>
              </a:extLst>
            </p:cNvPr>
            <p:cNvSpPr/>
            <p:nvPr/>
          </p:nvSpPr>
          <p:spPr>
            <a:xfrm>
              <a:off x="3891914" y="5813107"/>
              <a:ext cx="9525" cy="23812"/>
            </a:xfrm>
            <a:custGeom>
              <a:avLst/>
              <a:gdLst>
                <a:gd name="connsiteX0" fmla="*/ 9525 w 9525"/>
                <a:gd name="connsiteY0" fmla="*/ 23813 h 23812"/>
                <a:gd name="connsiteX1" fmla="*/ 0 w 9525"/>
                <a:gd name="connsiteY1" fmla="*/ 0 h 23812"/>
                <a:gd name="connsiteX2" fmla="*/ 9525 w 9525"/>
                <a:gd name="connsiteY2" fmla="*/ 23813 h 23812"/>
              </a:gdLst>
              <a:ahLst/>
              <a:cxnLst>
                <a:cxn ang="0">
                  <a:pos x="connsiteX0" y="connsiteY0"/>
                </a:cxn>
                <a:cxn ang="0">
                  <a:pos x="connsiteX1" y="connsiteY1"/>
                </a:cxn>
                <a:cxn ang="0">
                  <a:pos x="connsiteX2" y="connsiteY2"/>
                </a:cxn>
              </a:cxnLst>
              <a:rect l="l" t="t" r="r" b="b"/>
              <a:pathLst>
                <a:path w="9525" h="23812">
                  <a:moveTo>
                    <a:pt x="9525" y="23813"/>
                  </a:moveTo>
                  <a:cubicBezTo>
                    <a:pt x="5715" y="16193"/>
                    <a:pt x="2858" y="8573"/>
                    <a:pt x="0" y="0"/>
                  </a:cubicBezTo>
                  <a:cubicBezTo>
                    <a:pt x="2858" y="8573"/>
                    <a:pt x="5715" y="16193"/>
                    <a:pt x="9525" y="23813"/>
                  </a:cubicBezTo>
                  <a:close/>
                </a:path>
              </a:pathLst>
            </a:custGeom>
            <a:solidFill>
              <a:srgbClr val="FFFFFF"/>
            </a:solidFill>
            <a:ln w="9525" cap="flat">
              <a:noFill/>
              <a:prstDash val="solid"/>
              <a:miter/>
            </a:ln>
          </p:spPr>
          <p:txBody>
            <a:bodyPr rtlCol="0" anchor="ctr"/>
            <a:lstStyle/>
            <a:p>
              <a:endParaRPr lang="en-US"/>
            </a:p>
          </p:txBody>
        </p:sp>
        <p:sp>
          <p:nvSpPr>
            <p:cNvPr id="25" name="Freeform 277">
              <a:extLst>
                <a:ext uri="{FF2B5EF4-FFF2-40B4-BE49-F238E27FC236}">
                  <a16:creationId xmlns:a16="http://schemas.microsoft.com/office/drawing/2014/main" id="{9666AE13-941E-9780-68CE-096DA995D097}"/>
                </a:ext>
              </a:extLst>
            </p:cNvPr>
            <p:cNvSpPr/>
            <p:nvPr/>
          </p:nvSpPr>
          <p:spPr>
            <a:xfrm>
              <a:off x="3875722" y="5746432"/>
              <a:ext cx="1904" cy="11430"/>
            </a:xfrm>
            <a:custGeom>
              <a:avLst/>
              <a:gdLst>
                <a:gd name="connsiteX0" fmla="*/ 1905 w 1904"/>
                <a:gd name="connsiteY0" fmla="*/ 11430 h 11430"/>
                <a:gd name="connsiteX1" fmla="*/ 0 w 1904"/>
                <a:gd name="connsiteY1" fmla="*/ 0 h 11430"/>
                <a:gd name="connsiteX2" fmla="*/ 1905 w 1904"/>
                <a:gd name="connsiteY2" fmla="*/ 11430 h 11430"/>
              </a:gdLst>
              <a:ahLst/>
              <a:cxnLst>
                <a:cxn ang="0">
                  <a:pos x="connsiteX0" y="connsiteY0"/>
                </a:cxn>
                <a:cxn ang="0">
                  <a:pos x="connsiteX1" y="connsiteY1"/>
                </a:cxn>
                <a:cxn ang="0">
                  <a:pos x="connsiteX2" y="connsiteY2"/>
                </a:cxn>
              </a:cxnLst>
              <a:rect l="l" t="t" r="r" b="b"/>
              <a:pathLst>
                <a:path w="1904" h="11430">
                  <a:moveTo>
                    <a:pt x="1905" y="11430"/>
                  </a:moveTo>
                  <a:cubicBezTo>
                    <a:pt x="952" y="7620"/>
                    <a:pt x="952" y="3810"/>
                    <a:pt x="0" y="0"/>
                  </a:cubicBezTo>
                  <a:cubicBezTo>
                    <a:pt x="0" y="2857"/>
                    <a:pt x="952" y="7620"/>
                    <a:pt x="1905" y="11430"/>
                  </a:cubicBezTo>
                  <a:close/>
                </a:path>
              </a:pathLst>
            </a:custGeom>
            <a:solidFill>
              <a:srgbClr val="FFFFFF"/>
            </a:solidFill>
            <a:ln w="9525" cap="flat">
              <a:noFill/>
              <a:prstDash val="solid"/>
              <a:miter/>
            </a:ln>
          </p:spPr>
          <p:txBody>
            <a:bodyPr rtlCol="0" anchor="ctr"/>
            <a:lstStyle/>
            <a:p>
              <a:endParaRPr lang="en-US"/>
            </a:p>
          </p:txBody>
        </p:sp>
        <p:sp>
          <p:nvSpPr>
            <p:cNvPr id="26" name="Freeform 278">
              <a:extLst>
                <a:ext uri="{FF2B5EF4-FFF2-40B4-BE49-F238E27FC236}">
                  <a16:creationId xmlns:a16="http://schemas.microsoft.com/office/drawing/2014/main" id="{11861B1C-0F60-3803-6191-9DD81B235A38}"/>
                </a:ext>
              </a:extLst>
            </p:cNvPr>
            <p:cNvSpPr/>
            <p:nvPr/>
          </p:nvSpPr>
          <p:spPr>
            <a:xfrm>
              <a:off x="3901439" y="5837872"/>
              <a:ext cx="11430" cy="21907"/>
            </a:xfrm>
            <a:custGeom>
              <a:avLst/>
              <a:gdLst>
                <a:gd name="connsiteX0" fmla="*/ 11430 w 11430"/>
                <a:gd name="connsiteY0" fmla="*/ 21907 h 21907"/>
                <a:gd name="connsiteX1" fmla="*/ 0 w 11430"/>
                <a:gd name="connsiteY1" fmla="*/ 0 h 21907"/>
                <a:gd name="connsiteX2" fmla="*/ 11430 w 11430"/>
                <a:gd name="connsiteY2" fmla="*/ 21907 h 21907"/>
              </a:gdLst>
              <a:ahLst/>
              <a:cxnLst>
                <a:cxn ang="0">
                  <a:pos x="connsiteX0" y="connsiteY0"/>
                </a:cxn>
                <a:cxn ang="0">
                  <a:pos x="connsiteX1" y="connsiteY1"/>
                </a:cxn>
                <a:cxn ang="0">
                  <a:pos x="connsiteX2" y="connsiteY2"/>
                </a:cxn>
              </a:cxnLst>
              <a:rect l="l" t="t" r="r" b="b"/>
              <a:pathLst>
                <a:path w="11430" h="21907">
                  <a:moveTo>
                    <a:pt x="11430" y="21907"/>
                  </a:moveTo>
                  <a:cubicBezTo>
                    <a:pt x="7620" y="15240"/>
                    <a:pt x="3810" y="7620"/>
                    <a:pt x="0" y="0"/>
                  </a:cubicBezTo>
                  <a:cubicBezTo>
                    <a:pt x="3810" y="6667"/>
                    <a:pt x="7620" y="14288"/>
                    <a:pt x="11430" y="21907"/>
                  </a:cubicBezTo>
                  <a:close/>
                </a:path>
              </a:pathLst>
            </a:custGeom>
            <a:solidFill>
              <a:srgbClr val="FFFFFF"/>
            </a:solidFill>
            <a:ln w="9525" cap="flat">
              <a:noFill/>
              <a:prstDash val="solid"/>
              <a:miter/>
            </a:ln>
          </p:spPr>
          <p:txBody>
            <a:bodyPr rtlCol="0" anchor="ctr"/>
            <a:lstStyle/>
            <a:p>
              <a:endParaRPr lang="en-US"/>
            </a:p>
          </p:txBody>
        </p:sp>
        <p:sp>
          <p:nvSpPr>
            <p:cNvPr id="27" name="Freeform 279">
              <a:extLst>
                <a:ext uri="{FF2B5EF4-FFF2-40B4-BE49-F238E27FC236}">
                  <a16:creationId xmlns:a16="http://schemas.microsoft.com/office/drawing/2014/main" id="{0C909D10-90BD-203C-1C18-6C4FD51996D6}"/>
                </a:ext>
              </a:extLst>
            </p:cNvPr>
            <p:cNvSpPr/>
            <p:nvPr/>
          </p:nvSpPr>
          <p:spPr>
            <a:xfrm>
              <a:off x="3955732" y="5916930"/>
              <a:ext cx="10477" cy="11430"/>
            </a:xfrm>
            <a:custGeom>
              <a:avLst/>
              <a:gdLst>
                <a:gd name="connsiteX0" fmla="*/ 10477 w 10477"/>
                <a:gd name="connsiteY0" fmla="*/ 11430 h 11430"/>
                <a:gd name="connsiteX1" fmla="*/ 0 w 10477"/>
                <a:gd name="connsiteY1" fmla="*/ 0 h 11430"/>
                <a:gd name="connsiteX2" fmla="*/ 10477 w 10477"/>
                <a:gd name="connsiteY2" fmla="*/ 11430 h 11430"/>
              </a:gdLst>
              <a:ahLst/>
              <a:cxnLst>
                <a:cxn ang="0">
                  <a:pos x="connsiteX0" y="connsiteY0"/>
                </a:cxn>
                <a:cxn ang="0">
                  <a:pos x="connsiteX1" y="connsiteY1"/>
                </a:cxn>
                <a:cxn ang="0">
                  <a:pos x="connsiteX2" y="connsiteY2"/>
                </a:cxn>
              </a:cxnLst>
              <a:rect l="l" t="t" r="r" b="b"/>
              <a:pathLst>
                <a:path w="10477" h="11430">
                  <a:moveTo>
                    <a:pt x="10477" y="11430"/>
                  </a:moveTo>
                  <a:cubicBezTo>
                    <a:pt x="6667" y="7620"/>
                    <a:pt x="2858" y="3810"/>
                    <a:pt x="0" y="0"/>
                  </a:cubicBezTo>
                  <a:cubicBezTo>
                    <a:pt x="2858" y="3810"/>
                    <a:pt x="6667" y="7620"/>
                    <a:pt x="10477" y="11430"/>
                  </a:cubicBezTo>
                  <a:close/>
                </a:path>
              </a:pathLst>
            </a:custGeom>
            <a:solidFill>
              <a:srgbClr val="FFFFFF"/>
            </a:solidFill>
            <a:ln w="9525" cap="flat">
              <a:noFill/>
              <a:prstDash val="solid"/>
              <a:miter/>
            </a:ln>
          </p:spPr>
          <p:txBody>
            <a:bodyPr rtlCol="0" anchor="ctr"/>
            <a:lstStyle/>
            <a:p>
              <a:endParaRPr lang="en-US"/>
            </a:p>
          </p:txBody>
        </p:sp>
        <p:sp>
          <p:nvSpPr>
            <p:cNvPr id="28" name="Freeform 280">
              <a:extLst>
                <a:ext uri="{FF2B5EF4-FFF2-40B4-BE49-F238E27FC236}">
                  <a16:creationId xmlns:a16="http://schemas.microsoft.com/office/drawing/2014/main" id="{1FD37259-4037-6133-805C-D02AE19B7F5A}"/>
                </a:ext>
              </a:extLst>
            </p:cNvPr>
            <p:cNvSpPr/>
            <p:nvPr/>
          </p:nvSpPr>
          <p:spPr>
            <a:xfrm>
              <a:off x="3966209" y="5928360"/>
              <a:ext cx="11430" cy="10477"/>
            </a:xfrm>
            <a:custGeom>
              <a:avLst/>
              <a:gdLst>
                <a:gd name="connsiteX0" fmla="*/ 11430 w 11430"/>
                <a:gd name="connsiteY0" fmla="*/ 10477 h 10477"/>
                <a:gd name="connsiteX1" fmla="*/ 0 w 11430"/>
                <a:gd name="connsiteY1" fmla="*/ 0 h 10477"/>
                <a:gd name="connsiteX2" fmla="*/ 11430 w 11430"/>
                <a:gd name="connsiteY2" fmla="*/ 10477 h 10477"/>
              </a:gdLst>
              <a:ahLst/>
              <a:cxnLst>
                <a:cxn ang="0">
                  <a:pos x="connsiteX0" y="connsiteY0"/>
                </a:cxn>
                <a:cxn ang="0">
                  <a:pos x="connsiteX1" y="connsiteY1"/>
                </a:cxn>
                <a:cxn ang="0">
                  <a:pos x="connsiteX2" y="connsiteY2"/>
                </a:cxn>
              </a:cxnLst>
              <a:rect l="l" t="t" r="r" b="b"/>
              <a:pathLst>
                <a:path w="11430" h="10477">
                  <a:moveTo>
                    <a:pt x="11430" y="10477"/>
                  </a:moveTo>
                  <a:cubicBezTo>
                    <a:pt x="7620" y="6667"/>
                    <a:pt x="3810" y="3810"/>
                    <a:pt x="0" y="0"/>
                  </a:cubicBezTo>
                  <a:cubicBezTo>
                    <a:pt x="3810" y="2857"/>
                    <a:pt x="7620" y="6667"/>
                    <a:pt x="11430" y="10477"/>
                  </a:cubicBezTo>
                  <a:close/>
                </a:path>
              </a:pathLst>
            </a:custGeom>
            <a:solidFill>
              <a:srgbClr val="FFFFFF"/>
            </a:solidFill>
            <a:ln w="9525" cap="flat">
              <a:noFill/>
              <a:prstDash val="solid"/>
              <a:miter/>
            </a:ln>
          </p:spPr>
          <p:txBody>
            <a:bodyPr rtlCol="0" anchor="ctr"/>
            <a:lstStyle/>
            <a:p>
              <a:endParaRPr lang="en-US"/>
            </a:p>
          </p:txBody>
        </p:sp>
        <p:sp>
          <p:nvSpPr>
            <p:cNvPr id="29" name="Freeform 281">
              <a:extLst>
                <a:ext uri="{FF2B5EF4-FFF2-40B4-BE49-F238E27FC236}">
                  <a16:creationId xmlns:a16="http://schemas.microsoft.com/office/drawing/2014/main" id="{9FBA4990-8247-43DB-0748-E61EEE9DF3EB}"/>
                </a:ext>
              </a:extLst>
            </p:cNvPr>
            <p:cNvSpPr/>
            <p:nvPr/>
          </p:nvSpPr>
          <p:spPr>
            <a:xfrm>
              <a:off x="3870064" y="5289988"/>
              <a:ext cx="786188" cy="699100"/>
            </a:xfrm>
            <a:custGeom>
              <a:avLst/>
              <a:gdLst>
                <a:gd name="connsiteX0" fmla="*/ 319983 w 786188"/>
                <a:gd name="connsiteY0" fmla="*/ 689806 h 699100"/>
                <a:gd name="connsiteX1" fmla="*/ 531438 w 786188"/>
                <a:gd name="connsiteY1" fmla="*/ 683139 h 699100"/>
                <a:gd name="connsiteX2" fmla="*/ 625735 w 786188"/>
                <a:gd name="connsiteY2" fmla="*/ 641229 h 699100"/>
                <a:gd name="connsiteX3" fmla="*/ 781945 w 786188"/>
                <a:gd name="connsiteY3" fmla="*/ 442156 h 699100"/>
                <a:gd name="connsiteX4" fmla="*/ 785755 w 786188"/>
                <a:gd name="connsiteY4" fmla="*/ 387864 h 699100"/>
                <a:gd name="connsiteX5" fmla="*/ 779088 w 786188"/>
                <a:gd name="connsiteY5" fmla="*/ 309759 h 699100"/>
                <a:gd name="connsiteX6" fmla="*/ 755275 w 786188"/>
                <a:gd name="connsiteY6" fmla="*/ 229749 h 699100"/>
                <a:gd name="connsiteX7" fmla="*/ 727653 w 786188"/>
                <a:gd name="connsiteY7" fmla="*/ 217367 h 699100"/>
                <a:gd name="connsiteX8" fmla="*/ 708603 w 786188"/>
                <a:gd name="connsiteY8" fmla="*/ 222129 h 699100"/>
                <a:gd name="connsiteX9" fmla="*/ 679075 w 786188"/>
                <a:gd name="connsiteY9" fmla="*/ 214509 h 699100"/>
                <a:gd name="connsiteX10" fmla="*/ 649548 w 786188"/>
                <a:gd name="connsiteY10" fmla="*/ 169742 h 699100"/>
                <a:gd name="connsiteX11" fmla="*/ 665740 w 786188"/>
                <a:gd name="connsiteY11" fmla="*/ 131642 h 699100"/>
                <a:gd name="connsiteX12" fmla="*/ 697173 w 786188"/>
                <a:gd name="connsiteY12" fmla="*/ 118306 h 699100"/>
                <a:gd name="connsiteX13" fmla="*/ 691458 w 786188"/>
                <a:gd name="connsiteY13" fmla="*/ 96399 h 699100"/>
                <a:gd name="connsiteX14" fmla="*/ 87573 w 786188"/>
                <a:gd name="connsiteY14" fmla="*/ 125926 h 699100"/>
                <a:gd name="connsiteX15" fmla="*/ 5658 w 786188"/>
                <a:gd name="connsiteY15" fmla="*/ 325951 h 699100"/>
                <a:gd name="connsiteX16" fmla="*/ 3753 w 786188"/>
                <a:gd name="connsiteY16" fmla="*/ 454539 h 699100"/>
                <a:gd name="connsiteX17" fmla="*/ 319983 w 786188"/>
                <a:gd name="connsiteY17" fmla="*/ 689806 h 699100"/>
                <a:gd name="connsiteX18" fmla="*/ 116148 w 786188"/>
                <a:gd name="connsiteY18" fmla="*/ 306901 h 699100"/>
                <a:gd name="connsiteX19" fmla="*/ 118053 w 786188"/>
                <a:gd name="connsiteY19" fmla="*/ 299281 h 699100"/>
                <a:gd name="connsiteX20" fmla="*/ 121863 w 786188"/>
                <a:gd name="connsiteY20" fmla="*/ 284042 h 699100"/>
                <a:gd name="connsiteX21" fmla="*/ 129483 w 786188"/>
                <a:gd name="connsiteY21" fmla="*/ 259276 h 699100"/>
                <a:gd name="connsiteX22" fmla="*/ 132340 w 786188"/>
                <a:gd name="connsiteY22" fmla="*/ 244989 h 699100"/>
                <a:gd name="connsiteX23" fmla="*/ 299980 w 786188"/>
                <a:gd name="connsiteY23" fmla="*/ 77349 h 699100"/>
                <a:gd name="connsiteX24" fmla="*/ 530485 w 786188"/>
                <a:gd name="connsiteY24" fmla="*/ 95447 h 699100"/>
                <a:gd name="connsiteX25" fmla="*/ 666693 w 786188"/>
                <a:gd name="connsiteY25" fmla="*/ 289756 h 699100"/>
                <a:gd name="connsiteX26" fmla="*/ 668598 w 786188"/>
                <a:gd name="connsiteY26" fmla="*/ 299281 h 699100"/>
                <a:gd name="connsiteX27" fmla="*/ 671455 w 786188"/>
                <a:gd name="connsiteY27" fmla="*/ 313569 h 699100"/>
                <a:gd name="connsiteX28" fmla="*/ 674313 w 786188"/>
                <a:gd name="connsiteY28" fmla="*/ 343097 h 699100"/>
                <a:gd name="connsiteX29" fmla="*/ 674313 w 786188"/>
                <a:gd name="connsiteY29" fmla="*/ 345001 h 699100"/>
                <a:gd name="connsiteX30" fmla="*/ 674313 w 786188"/>
                <a:gd name="connsiteY30" fmla="*/ 359289 h 699100"/>
                <a:gd name="connsiteX31" fmla="*/ 674313 w 786188"/>
                <a:gd name="connsiteY31" fmla="*/ 366909 h 699100"/>
                <a:gd name="connsiteX32" fmla="*/ 674313 w 786188"/>
                <a:gd name="connsiteY32" fmla="*/ 367861 h 699100"/>
                <a:gd name="connsiteX33" fmla="*/ 674313 w 786188"/>
                <a:gd name="connsiteY33" fmla="*/ 377386 h 699100"/>
                <a:gd name="connsiteX34" fmla="*/ 670503 w 786188"/>
                <a:gd name="connsiteY34" fmla="*/ 418344 h 699100"/>
                <a:gd name="connsiteX35" fmla="*/ 634308 w 786188"/>
                <a:gd name="connsiteY35" fmla="*/ 517404 h 699100"/>
                <a:gd name="connsiteX36" fmla="*/ 625735 w 786188"/>
                <a:gd name="connsiteY36" fmla="*/ 528834 h 699100"/>
                <a:gd name="connsiteX37" fmla="*/ 588588 w 786188"/>
                <a:gd name="connsiteY37" fmla="*/ 566934 h 699100"/>
                <a:gd name="connsiteX38" fmla="*/ 585730 w 786188"/>
                <a:gd name="connsiteY38" fmla="*/ 569792 h 699100"/>
                <a:gd name="connsiteX39" fmla="*/ 580015 w 786188"/>
                <a:gd name="connsiteY39" fmla="*/ 575506 h 699100"/>
                <a:gd name="connsiteX40" fmla="*/ 567633 w 786188"/>
                <a:gd name="connsiteY40" fmla="*/ 585984 h 699100"/>
                <a:gd name="connsiteX41" fmla="*/ 548583 w 786188"/>
                <a:gd name="connsiteY41" fmla="*/ 600272 h 699100"/>
                <a:gd name="connsiteX42" fmla="*/ 545725 w 786188"/>
                <a:gd name="connsiteY42" fmla="*/ 602176 h 699100"/>
                <a:gd name="connsiteX43" fmla="*/ 539058 w 786188"/>
                <a:gd name="connsiteY43" fmla="*/ 605986 h 699100"/>
                <a:gd name="connsiteX44" fmla="*/ 471430 w 786188"/>
                <a:gd name="connsiteY44" fmla="*/ 634561 h 699100"/>
                <a:gd name="connsiteX45" fmla="*/ 445713 w 786188"/>
                <a:gd name="connsiteY45" fmla="*/ 641229 h 699100"/>
                <a:gd name="connsiteX46" fmla="*/ 439045 w 786188"/>
                <a:gd name="connsiteY46" fmla="*/ 642181 h 699100"/>
                <a:gd name="connsiteX47" fmla="*/ 429520 w 786188"/>
                <a:gd name="connsiteY47" fmla="*/ 644086 h 699100"/>
                <a:gd name="connsiteX48" fmla="*/ 422853 w 786188"/>
                <a:gd name="connsiteY48" fmla="*/ 645039 h 699100"/>
                <a:gd name="connsiteX49" fmla="*/ 419995 w 786188"/>
                <a:gd name="connsiteY49" fmla="*/ 645039 h 699100"/>
                <a:gd name="connsiteX50" fmla="*/ 393325 w 786188"/>
                <a:gd name="connsiteY50" fmla="*/ 646944 h 699100"/>
                <a:gd name="connsiteX51" fmla="*/ 389515 w 786188"/>
                <a:gd name="connsiteY51" fmla="*/ 646944 h 699100"/>
                <a:gd name="connsiteX52" fmla="*/ 378085 w 786188"/>
                <a:gd name="connsiteY52" fmla="*/ 646944 h 699100"/>
                <a:gd name="connsiteX53" fmla="*/ 360940 w 786188"/>
                <a:gd name="connsiteY53" fmla="*/ 645039 h 699100"/>
                <a:gd name="connsiteX54" fmla="*/ 313315 w 786188"/>
                <a:gd name="connsiteY54" fmla="*/ 633609 h 699100"/>
                <a:gd name="connsiteX55" fmla="*/ 242830 w 786188"/>
                <a:gd name="connsiteY55" fmla="*/ 605034 h 699100"/>
                <a:gd name="connsiteX56" fmla="*/ 234258 w 786188"/>
                <a:gd name="connsiteY56" fmla="*/ 600272 h 699100"/>
                <a:gd name="connsiteX57" fmla="*/ 218065 w 786188"/>
                <a:gd name="connsiteY57" fmla="*/ 589794 h 699100"/>
                <a:gd name="connsiteX58" fmla="*/ 189490 w 786188"/>
                <a:gd name="connsiteY58" fmla="*/ 565981 h 699100"/>
                <a:gd name="connsiteX59" fmla="*/ 171393 w 786188"/>
                <a:gd name="connsiteY59" fmla="*/ 546931 h 699100"/>
                <a:gd name="connsiteX60" fmla="*/ 165678 w 786188"/>
                <a:gd name="connsiteY60" fmla="*/ 540264 h 699100"/>
                <a:gd name="connsiteX61" fmla="*/ 113290 w 786188"/>
                <a:gd name="connsiteY61" fmla="*/ 419297 h 699100"/>
                <a:gd name="connsiteX62" fmla="*/ 112338 w 786188"/>
                <a:gd name="connsiteY62" fmla="*/ 411676 h 699100"/>
                <a:gd name="connsiteX63" fmla="*/ 110433 w 786188"/>
                <a:gd name="connsiteY63" fmla="*/ 370719 h 699100"/>
                <a:gd name="connsiteX64" fmla="*/ 110433 w 786188"/>
                <a:gd name="connsiteY64" fmla="*/ 368814 h 699100"/>
                <a:gd name="connsiteX65" fmla="*/ 116148 w 786188"/>
                <a:gd name="connsiteY65" fmla="*/ 311664 h 699100"/>
                <a:gd name="connsiteX66" fmla="*/ 116148 w 786188"/>
                <a:gd name="connsiteY66" fmla="*/ 306901 h 69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86188" h="699100">
                  <a:moveTo>
                    <a:pt x="319983" y="689806"/>
                  </a:moveTo>
                  <a:cubicBezTo>
                    <a:pt x="389515" y="703142"/>
                    <a:pt x="462858" y="703142"/>
                    <a:pt x="531438" y="683139"/>
                  </a:cubicBezTo>
                  <a:cubicBezTo>
                    <a:pt x="563823" y="673614"/>
                    <a:pt x="597160" y="659326"/>
                    <a:pt x="625735" y="641229"/>
                  </a:cubicBezTo>
                  <a:cubicBezTo>
                    <a:pt x="659073" y="619322"/>
                    <a:pt x="741940" y="543122"/>
                    <a:pt x="781945" y="442156"/>
                  </a:cubicBezTo>
                  <a:cubicBezTo>
                    <a:pt x="783850" y="424059"/>
                    <a:pt x="785755" y="405961"/>
                    <a:pt x="785755" y="387864"/>
                  </a:cubicBezTo>
                  <a:cubicBezTo>
                    <a:pt x="787660" y="361194"/>
                    <a:pt x="782898" y="335476"/>
                    <a:pt x="779088" y="309759"/>
                  </a:cubicBezTo>
                  <a:cubicBezTo>
                    <a:pt x="774325" y="282136"/>
                    <a:pt x="768610" y="255467"/>
                    <a:pt x="755275" y="229749"/>
                  </a:cubicBezTo>
                  <a:cubicBezTo>
                    <a:pt x="747655" y="214509"/>
                    <a:pt x="744798" y="213556"/>
                    <a:pt x="727653" y="217367"/>
                  </a:cubicBezTo>
                  <a:cubicBezTo>
                    <a:pt x="720985" y="219272"/>
                    <a:pt x="715270" y="222129"/>
                    <a:pt x="708603" y="222129"/>
                  </a:cubicBezTo>
                  <a:cubicBezTo>
                    <a:pt x="698125" y="223081"/>
                    <a:pt x="686695" y="223081"/>
                    <a:pt x="679075" y="214509"/>
                  </a:cubicBezTo>
                  <a:cubicBezTo>
                    <a:pt x="666693" y="201174"/>
                    <a:pt x="655263" y="187839"/>
                    <a:pt x="649548" y="169742"/>
                  </a:cubicBezTo>
                  <a:cubicBezTo>
                    <a:pt x="643833" y="150692"/>
                    <a:pt x="647643" y="140214"/>
                    <a:pt x="665740" y="131642"/>
                  </a:cubicBezTo>
                  <a:cubicBezTo>
                    <a:pt x="676218" y="126879"/>
                    <a:pt x="686695" y="123069"/>
                    <a:pt x="697173" y="118306"/>
                  </a:cubicBezTo>
                  <a:cubicBezTo>
                    <a:pt x="713365" y="111639"/>
                    <a:pt x="704793" y="109734"/>
                    <a:pt x="691458" y="96399"/>
                  </a:cubicBezTo>
                  <a:cubicBezTo>
                    <a:pt x="578110" y="4006"/>
                    <a:pt x="282835" y="-76004"/>
                    <a:pt x="87573" y="125926"/>
                  </a:cubicBezTo>
                  <a:cubicBezTo>
                    <a:pt x="38995" y="181172"/>
                    <a:pt x="17088" y="252609"/>
                    <a:pt x="5658" y="325951"/>
                  </a:cubicBezTo>
                  <a:cubicBezTo>
                    <a:pt x="-1010" y="368814"/>
                    <a:pt x="-1962" y="411676"/>
                    <a:pt x="3753" y="454539"/>
                  </a:cubicBezTo>
                  <a:cubicBezTo>
                    <a:pt x="121863" y="663136"/>
                    <a:pt x="285693" y="683139"/>
                    <a:pt x="319983" y="689806"/>
                  </a:cubicBezTo>
                  <a:close/>
                  <a:moveTo>
                    <a:pt x="116148" y="306901"/>
                  </a:moveTo>
                  <a:cubicBezTo>
                    <a:pt x="117100" y="304044"/>
                    <a:pt x="117100" y="302139"/>
                    <a:pt x="118053" y="299281"/>
                  </a:cubicBezTo>
                  <a:cubicBezTo>
                    <a:pt x="119005" y="294519"/>
                    <a:pt x="120910" y="288804"/>
                    <a:pt x="121863" y="284042"/>
                  </a:cubicBezTo>
                  <a:cubicBezTo>
                    <a:pt x="123768" y="275469"/>
                    <a:pt x="126625" y="266897"/>
                    <a:pt x="129483" y="259276"/>
                  </a:cubicBezTo>
                  <a:cubicBezTo>
                    <a:pt x="130435" y="254514"/>
                    <a:pt x="131388" y="249751"/>
                    <a:pt x="132340" y="244989"/>
                  </a:cubicBezTo>
                  <a:cubicBezTo>
                    <a:pt x="137103" y="223081"/>
                    <a:pt x="146628" y="132594"/>
                    <a:pt x="299980" y="77349"/>
                  </a:cubicBezTo>
                  <a:cubicBezTo>
                    <a:pt x="386658" y="45917"/>
                    <a:pt x="510483" y="87826"/>
                    <a:pt x="530485" y="95447"/>
                  </a:cubicBezTo>
                  <a:cubicBezTo>
                    <a:pt x="666693" y="165931"/>
                    <a:pt x="668598" y="287851"/>
                    <a:pt x="666693" y="289756"/>
                  </a:cubicBezTo>
                  <a:cubicBezTo>
                    <a:pt x="667645" y="292614"/>
                    <a:pt x="667645" y="295472"/>
                    <a:pt x="668598" y="299281"/>
                  </a:cubicBezTo>
                  <a:cubicBezTo>
                    <a:pt x="669550" y="304044"/>
                    <a:pt x="670503" y="308806"/>
                    <a:pt x="671455" y="313569"/>
                  </a:cubicBezTo>
                  <a:cubicBezTo>
                    <a:pt x="673360" y="324999"/>
                    <a:pt x="673360" y="334524"/>
                    <a:pt x="674313" y="343097"/>
                  </a:cubicBezTo>
                  <a:cubicBezTo>
                    <a:pt x="674313" y="344049"/>
                    <a:pt x="674313" y="344049"/>
                    <a:pt x="674313" y="345001"/>
                  </a:cubicBezTo>
                  <a:cubicBezTo>
                    <a:pt x="674313" y="350717"/>
                    <a:pt x="674313" y="355479"/>
                    <a:pt x="674313" y="359289"/>
                  </a:cubicBezTo>
                  <a:cubicBezTo>
                    <a:pt x="674313" y="362147"/>
                    <a:pt x="674313" y="365004"/>
                    <a:pt x="674313" y="366909"/>
                  </a:cubicBezTo>
                  <a:cubicBezTo>
                    <a:pt x="674313" y="366909"/>
                    <a:pt x="674313" y="366909"/>
                    <a:pt x="674313" y="367861"/>
                  </a:cubicBezTo>
                  <a:cubicBezTo>
                    <a:pt x="674313" y="370719"/>
                    <a:pt x="674313" y="374529"/>
                    <a:pt x="674313" y="377386"/>
                  </a:cubicBezTo>
                  <a:cubicBezTo>
                    <a:pt x="674313" y="391674"/>
                    <a:pt x="672408" y="405009"/>
                    <a:pt x="670503" y="418344"/>
                  </a:cubicBezTo>
                  <a:cubicBezTo>
                    <a:pt x="664788" y="453586"/>
                    <a:pt x="654310" y="486924"/>
                    <a:pt x="634308" y="517404"/>
                  </a:cubicBezTo>
                  <a:cubicBezTo>
                    <a:pt x="631450" y="521214"/>
                    <a:pt x="628593" y="525024"/>
                    <a:pt x="625735" y="528834"/>
                  </a:cubicBezTo>
                  <a:cubicBezTo>
                    <a:pt x="615258" y="542169"/>
                    <a:pt x="602875" y="555504"/>
                    <a:pt x="588588" y="566934"/>
                  </a:cubicBezTo>
                  <a:cubicBezTo>
                    <a:pt x="587635" y="567886"/>
                    <a:pt x="586683" y="568839"/>
                    <a:pt x="585730" y="569792"/>
                  </a:cubicBezTo>
                  <a:cubicBezTo>
                    <a:pt x="583825" y="571697"/>
                    <a:pt x="581920" y="573601"/>
                    <a:pt x="580015" y="575506"/>
                  </a:cubicBezTo>
                  <a:cubicBezTo>
                    <a:pt x="576205" y="579317"/>
                    <a:pt x="571443" y="582174"/>
                    <a:pt x="567633" y="585984"/>
                  </a:cubicBezTo>
                  <a:cubicBezTo>
                    <a:pt x="560965" y="590747"/>
                    <a:pt x="555250" y="596461"/>
                    <a:pt x="548583" y="600272"/>
                  </a:cubicBezTo>
                  <a:cubicBezTo>
                    <a:pt x="547630" y="601224"/>
                    <a:pt x="546678" y="601224"/>
                    <a:pt x="545725" y="602176"/>
                  </a:cubicBezTo>
                  <a:cubicBezTo>
                    <a:pt x="543820" y="603129"/>
                    <a:pt x="540963" y="605034"/>
                    <a:pt x="539058" y="605986"/>
                  </a:cubicBezTo>
                  <a:cubicBezTo>
                    <a:pt x="517150" y="616464"/>
                    <a:pt x="495243" y="627894"/>
                    <a:pt x="471430" y="634561"/>
                  </a:cubicBezTo>
                  <a:cubicBezTo>
                    <a:pt x="462858" y="636467"/>
                    <a:pt x="454285" y="639324"/>
                    <a:pt x="445713" y="641229"/>
                  </a:cubicBezTo>
                  <a:cubicBezTo>
                    <a:pt x="443808" y="642181"/>
                    <a:pt x="441903" y="642181"/>
                    <a:pt x="439045" y="642181"/>
                  </a:cubicBezTo>
                  <a:cubicBezTo>
                    <a:pt x="436188" y="643134"/>
                    <a:pt x="433330" y="643134"/>
                    <a:pt x="429520" y="644086"/>
                  </a:cubicBezTo>
                  <a:cubicBezTo>
                    <a:pt x="427615" y="644086"/>
                    <a:pt x="425710" y="645039"/>
                    <a:pt x="422853" y="645039"/>
                  </a:cubicBezTo>
                  <a:cubicBezTo>
                    <a:pt x="421900" y="645039"/>
                    <a:pt x="420948" y="645039"/>
                    <a:pt x="419995" y="645039"/>
                  </a:cubicBezTo>
                  <a:cubicBezTo>
                    <a:pt x="411423" y="645992"/>
                    <a:pt x="402850" y="646944"/>
                    <a:pt x="393325" y="646944"/>
                  </a:cubicBezTo>
                  <a:cubicBezTo>
                    <a:pt x="392373" y="646944"/>
                    <a:pt x="390468" y="646944"/>
                    <a:pt x="389515" y="646944"/>
                  </a:cubicBezTo>
                  <a:cubicBezTo>
                    <a:pt x="385705" y="646944"/>
                    <a:pt x="381895" y="646944"/>
                    <a:pt x="378085" y="646944"/>
                  </a:cubicBezTo>
                  <a:cubicBezTo>
                    <a:pt x="372370" y="646944"/>
                    <a:pt x="367608" y="645992"/>
                    <a:pt x="360940" y="645039"/>
                  </a:cubicBezTo>
                  <a:cubicBezTo>
                    <a:pt x="343795" y="642181"/>
                    <a:pt x="327603" y="638372"/>
                    <a:pt x="313315" y="633609"/>
                  </a:cubicBezTo>
                  <a:cubicBezTo>
                    <a:pt x="286645" y="625989"/>
                    <a:pt x="263785" y="616464"/>
                    <a:pt x="242830" y="605034"/>
                  </a:cubicBezTo>
                  <a:cubicBezTo>
                    <a:pt x="239973" y="603129"/>
                    <a:pt x="237115" y="602176"/>
                    <a:pt x="234258" y="600272"/>
                  </a:cubicBezTo>
                  <a:cubicBezTo>
                    <a:pt x="228543" y="596461"/>
                    <a:pt x="222828" y="593604"/>
                    <a:pt x="218065" y="589794"/>
                  </a:cubicBezTo>
                  <a:cubicBezTo>
                    <a:pt x="207588" y="582174"/>
                    <a:pt x="198063" y="574554"/>
                    <a:pt x="189490" y="565981"/>
                  </a:cubicBezTo>
                  <a:cubicBezTo>
                    <a:pt x="182823" y="560267"/>
                    <a:pt x="177108" y="553599"/>
                    <a:pt x="171393" y="546931"/>
                  </a:cubicBezTo>
                  <a:cubicBezTo>
                    <a:pt x="169488" y="545026"/>
                    <a:pt x="167583" y="542169"/>
                    <a:pt x="165678" y="540264"/>
                  </a:cubicBezTo>
                  <a:cubicBezTo>
                    <a:pt x="137103" y="504069"/>
                    <a:pt x="119958" y="462159"/>
                    <a:pt x="113290" y="419297"/>
                  </a:cubicBezTo>
                  <a:cubicBezTo>
                    <a:pt x="113290" y="416439"/>
                    <a:pt x="112338" y="413581"/>
                    <a:pt x="112338" y="411676"/>
                  </a:cubicBezTo>
                  <a:cubicBezTo>
                    <a:pt x="110433" y="398342"/>
                    <a:pt x="109480" y="384054"/>
                    <a:pt x="110433" y="370719"/>
                  </a:cubicBezTo>
                  <a:cubicBezTo>
                    <a:pt x="110433" y="369767"/>
                    <a:pt x="110433" y="369767"/>
                    <a:pt x="110433" y="368814"/>
                  </a:cubicBezTo>
                  <a:cubicBezTo>
                    <a:pt x="110433" y="349764"/>
                    <a:pt x="112338" y="330714"/>
                    <a:pt x="116148" y="311664"/>
                  </a:cubicBezTo>
                  <a:cubicBezTo>
                    <a:pt x="115195" y="309759"/>
                    <a:pt x="116148" y="308806"/>
                    <a:pt x="116148" y="306901"/>
                  </a:cubicBezTo>
                  <a:close/>
                </a:path>
              </a:pathLst>
            </a:custGeom>
            <a:solidFill>
              <a:srgbClr val="FFFFFF"/>
            </a:solidFill>
            <a:ln w="9525" cap="flat">
              <a:noFill/>
              <a:prstDash val="solid"/>
              <a:miter/>
            </a:ln>
          </p:spPr>
          <p:txBody>
            <a:bodyPr rtlCol="0" anchor="ctr"/>
            <a:lstStyle/>
            <a:p>
              <a:endParaRPr lang="en-US"/>
            </a:p>
          </p:txBody>
        </p:sp>
        <p:sp>
          <p:nvSpPr>
            <p:cNvPr id="30" name="Freeform 282">
              <a:extLst>
                <a:ext uri="{FF2B5EF4-FFF2-40B4-BE49-F238E27FC236}">
                  <a16:creationId xmlns:a16="http://schemas.microsoft.com/office/drawing/2014/main" id="{6F980F7A-0C9C-3D1B-39D0-B2721610A47B}"/>
                </a:ext>
              </a:extLst>
            </p:cNvPr>
            <p:cNvSpPr/>
            <p:nvPr/>
          </p:nvSpPr>
          <p:spPr>
            <a:xfrm>
              <a:off x="3935729" y="5893117"/>
              <a:ext cx="9525" cy="12382"/>
            </a:xfrm>
            <a:custGeom>
              <a:avLst/>
              <a:gdLst>
                <a:gd name="connsiteX0" fmla="*/ 9525 w 9525"/>
                <a:gd name="connsiteY0" fmla="*/ 12382 h 12382"/>
                <a:gd name="connsiteX1" fmla="*/ 0 w 9525"/>
                <a:gd name="connsiteY1" fmla="*/ 0 h 12382"/>
                <a:gd name="connsiteX2" fmla="*/ 9525 w 9525"/>
                <a:gd name="connsiteY2" fmla="*/ 12382 h 12382"/>
              </a:gdLst>
              <a:ahLst/>
              <a:cxnLst>
                <a:cxn ang="0">
                  <a:pos x="connsiteX0" y="connsiteY0"/>
                </a:cxn>
                <a:cxn ang="0">
                  <a:pos x="connsiteX1" y="connsiteY1"/>
                </a:cxn>
                <a:cxn ang="0">
                  <a:pos x="connsiteX2" y="connsiteY2"/>
                </a:cxn>
              </a:cxnLst>
              <a:rect l="l" t="t" r="r" b="b"/>
              <a:pathLst>
                <a:path w="9525" h="12382">
                  <a:moveTo>
                    <a:pt x="9525" y="12382"/>
                  </a:moveTo>
                  <a:cubicBezTo>
                    <a:pt x="5715" y="8572"/>
                    <a:pt x="2858" y="3810"/>
                    <a:pt x="0" y="0"/>
                  </a:cubicBezTo>
                  <a:cubicBezTo>
                    <a:pt x="2858" y="3810"/>
                    <a:pt x="5715" y="7620"/>
                    <a:pt x="9525" y="12382"/>
                  </a:cubicBezTo>
                  <a:close/>
                </a:path>
              </a:pathLst>
            </a:custGeom>
            <a:solidFill>
              <a:srgbClr val="FFFFFF"/>
            </a:solidFill>
            <a:ln w="9525" cap="flat">
              <a:noFill/>
              <a:prstDash val="solid"/>
              <a:miter/>
            </a:ln>
          </p:spPr>
          <p:txBody>
            <a:bodyPr rtlCol="0" anchor="ctr"/>
            <a:lstStyle/>
            <a:p>
              <a:endParaRPr lang="en-US"/>
            </a:p>
          </p:txBody>
        </p:sp>
        <p:sp>
          <p:nvSpPr>
            <p:cNvPr id="31" name="Freeform 283">
              <a:extLst>
                <a:ext uri="{FF2B5EF4-FFF2-40B4-BE49-F238E27FC236}">
                  <a16:creationId xmlns:a16="http://schemas.microsoft.com/office/drawing/2014/main" id="{A0A4AE64-FCB3-D633-6F70-0B216F4F1CF4}"/>
                </a:ext>
              </a:extLst>
            </p:cNvPr>
            <p:cNvSpPr/>
            <p:nvPr/>
          </p:nvSpPr>
          <p:spPr>
            <a:xfrm>
              <a:off x="4625340" y="5830252"/>
              <a:ext cx="1904" cy="5715"/>
            </a:xfrm>
            <a:custGeom>
              <a:avLst/>
              <a:gdLst>
                <a:gd name="connsiteX0" fmla="*/ 1905 w 1904"/>
                <a:gd name="connsiteY0" fmla="*/ 0 h 5715"/>
                <a:gd name="connsiteX1" fmla="*/ 0 w 1904"/>
                <a:gd name="connsiteY1" fmla="*/ 5715 h 5715"/>
                <a:gd name="connsiteX2" fmla="*/ 1905 w 1904"/>
                <a:gd name="connsiteY2" fmla="*/ 0 h 5715"/>
              </a:gdLst>
              <a:ahLst/>
              <a:cxnLst>
                <a:cxn ang="0">
                  <a:pos x="connsiteX0" y="connsiteY0"/>
                </a:cxn>
                <a:cxn ang="0">
                  <a:pos x="connsiteX1" y="connsiteY1"/>
                </a:cxn>
                <a:cxn ang="0">
                  <a:pos x="connsiteX2" y="connsiteY2"/>
                </a:cxn>
              </a:cxnLst>
              <a:rect l="l" t="t" r="r" b="b"/>
              <a:pathLst>
                <a:path w="1904" h="5715">
                  <a:moveTo>
                    <a:pt x="1905" y="0"/>
                  </a:moveTo>
                  <a:cubicBezTo>
                    <a:pt x="952" y="1905"/>
                    <a:pt x="0" y="3810"/>
                    <a:pt x="0" y="5715"/>
                  </a:cubicBezTo>
                  <a:cubicBezTo>
                    <a:pt x="952" y="3810"/>
                    <a:pt x="952" y="1905"/>
                    <a:pt x="1905" y="0"/>
                  </a:cubicBezTo>
                  <a:close/>
                </a:path>
              </a:pathLst>
            </a:custGeom>
            <a:solidFill>
              <a:srgbClr val="FFFFFF"/>
            </a:solidFill>
            <a:ln w="9525" cap="flat">
              <a:noFill/>
              <a:prstDash val="solid"/>
              <a:miter/>
            </a:ln>
          </p:spPr>
          <p:txBody>
            <a:bodyPr rtlCol="0" anchor="ctr"/>
            <a:lstStyle/>
            <a:p>
              <a:endParaRPr lang="en-US"/>
            </a:p>
          </p:txBody>
        </p:sp>
        <p:sp>
          <p:nvSpPr>
            <p:cNvPr id="32" name="Freeform 284">
              <a:extLst>
                <a:ext uri="{FF2B5EF4-FFF2-40B4-BE49-F238E27FC236}">
                  <a16:creationId xmlns:a16="http://schemas.microsoft.com/office/drawing/2014/main" id="{00044510-CF09-DA6C-2ECA-05415E110897}"/>
                </a:ext>
              </a:extLst>
            </p:cNvPr>
            <p:cNvSpPr/>
            <p:nvPr/>
          </p:nvSpPr>
          <p:spPr>
            <a:xfrm>
              <a:off x="4641532" y="5781675"/>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2" y="2857"/>
                    <a:pt x="952" y="4763"/>
                    <a:pt x="0" y="7620"/>
                  </a:cubicBezTo>
                  <a:cubicBezTo>
                    <a:pt x="0" y="4763"/>
                    <a:pt x="952" y="2857"/>
                    <a:pt x="1905" y="0"/>
                  </a:cubicBezTo>
                  <a:close/>
                </a:path>
              </a:pathLst>
            </a:custGeom>
            <a:solidFill>
              <a:srgbClr val="FFFFFF"/>
            </a:solidFill>
            <a:ln w="9525" cap="flat">
              <a:noFill/>
              <a:prstDash val="solid"/>
              <a:miter/>
            </a:ln>
          </p:spPr>
          <p:txBody>
            <a:bodyPr rtlCol="0" anchor="ctr"/>
            <a:lstStyle/>
            <a:p>
              <a:endParaRPr lang="en-US"/>
            </a:p>
          </p:txBody>
        </p:sp>
        <p:sp>
          <p:nvSpPr>
            <p:cNvPr id="33" name="Freeform 285">
              <a:extLst>
                <a:ext uri="{FF2B5EF4-FFF2-40B4-BE49-F238E27FC236}">
                  <a16:creationId xmlns:a16="http://schemas.microsoft.com/office/drawing/2014/main" id="{0D7950DC-9423-A73B-2F90-7263A946D24E}"/>
                </a:ext>
              </a:extLst>
            </p:cNvPr>
            <p:cNvSpPr/>
            <p:nvPr/>
          </p:nvSpPr>
          <p:spPr>
            <a:xfrm>
              <a:off x="4638675" y="5790247"/>
              <a:ext cx="1904" cy="6667"/>
            </a:xfrm>
            <a:custGeom>
              <a:avLst/>
              <a:gdLst>
                <a:gd name="connsiteX0" fmla="*/ 1905 w 1904"/>
                <a:gd name="connsiteY0" fmla="*/ 0 h 6667"/>
                <a:gd name="connsiteX1" fmla="*/ 0 w 1904"/>
                <a:gd name="connsiteY1" fmla="*/ 6667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7"/>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4" name="Freeform 286">
              <a:extLst>
                <a:ext uri="{FF2B5EF4-FFF2-40B4-BE49-F238E27FC236}">
                  <a16:creationId xmlns:a16="http://schemas.microsoft.com/office/drawing/2014/main" id="{35B335B5-DB87-9BE4-B4E6-66DE0D8EC219}"/>
                </a:ext>
              </a:extLst>
            </p:cNvPr>
            <p:cNvSpPr/>
            <p:nvPr/>
          </p:nvSpPr>
          <p:spPr>
            <a:xfrm>
              <a:off x="4633912" y="5797867"/>
              <a:ext cx="4762" cy="14287"/>
            </a:xfrm>
            <a:custGeom>
              <a:avLst/>
              <a:gdLst>
                <a:gd name="connsiteX0" fmla="*/ 4763 w 4762"/>
                <a:gd name="connsiteY0" fmla="*/ 0 h 14287"/>
                <a:gd name="connsiteX1" fmla="*/ 0 w 4762"/>
                <a:gd name="connsiteY1" fmla="*/ 14288 h 14287"/>
                <a:gd name="connsiteX2" fmla="*/ 4763 w 4762"/>
                <a:gd name="connsiteY2" fmla="*/ 0 h 14287"/>
              </a:gdLst>
              <a:ahLst/>
              <a:cxnLst>
                <a:cxn ang="0">
                  <a:pos x="connsiteX0" y="connsiteY0"/>
                </a:cxn>
                <a:cxn ang="0">
                  <a:pos x="connsiteX1" y="connsiteY1"/>
                </a:cxn>
                <a:cxn ang="0">
                  <a:pos x="connsiteX2" y="connsiteY2"/>
                </a:cxn>
              </a:cxnLst>
              <a:rect l="l" t="t" r="r" b="b"/>
              <a:pathLst>
                <a:path w="4762" h="14287">
                  <a:moveTo>
                    <a:pt x="4763" y="0"/>
                  </a:moveTo>
                  <a:cubicBezTo>
                    <a:pt x="2858" y="4763"/>
                    <a:pt x="1905" y="9525"/>
                    <a:pt x="0" y="14288"/>
                  </a:cubicBezTo>
                  <a:cubicBezTo>
                    <a:pt x="1905" y="9525"/>
                    <a:pt x="2858" y="4763"/>
                    <a:pt x="4763" y="0"/>
                  </a:cubicBezTo>
                  <a:close/>
                </a:path>
              </a:pathLst>
            </a:custGeom>
            <a:solidFill>
              <a:srgbClr val="FFFFFF"/>
            </a:solidFill>
            <a:ln w="9525" cap="flat">
              <a:noFill/>
              <a:prstDash val="solid"/>
              <a:miter/>
            </a:ln>
          </p:spPr>
          <p:txBody>
            <a:bodyPr rtlCol="0" anchor="ctr"/>
            <a:lstStyle/>
            <a:p>
              <a:endParaRPr lang="en-US"/>
            </a:p>
          </p:txBody>
        </p:sp>
        <p:sp>
          <p:nvSpPr>
            <p:cNvPr id="35" name="Freeform 287">
              <a:extLst>
                <a:ext uri="{FF2B5EF4-FFF2-40B4-BE49-F238E27FC236}">
                  <a16:creationId xmlns:a16="http://schemas.microsoft.com/office/drawing/2014/main" id="{53E716FC-D799-3ACC-3867-55938EFDFD9D}"/>
                </a:ext>
              </a:extLst>
            </p:cNvPr>
            <p:cNvSpPr/>
            <p:nvPr/>
          </p:nvSpPr>
          <p:spPr>
            <a:xfrm>
              <a:off x="4631054" y="5814060"/>
              <a:ext cx="1904" cy="5714"/>
            </a:xfrm>
            <a:custGeom>
              <a:avLst/>
              <a:gdLst>
                <a:gd name="connsiteX0" fmla="*/ 1905 w 1904"/>
                <a:gd name="connsiteY0" fmla="*/ 0 h 5714"/>
                <a:gd name="connsiteX1" fmla="*/ 0 w 1904"/>
                <a:gd name="connsiteY1" fmla="*/ 5715 h 5714"/>
                <a:gd name="connsiteX2" fmla="*/ 1905 w 1904"/>
                <a:gd name="connsiteY2" fmla="*/ 0 h 5714"/>
              </a:gdLst>
              <a:ahLst/>
              <a:cxnLst>
                <a:cxn ang="0">
                  <a:pos x="connsiteX0" y="connsiteY0"/>
                </a:cxn>
                <a:cxn ang="0">
                  <a:pos x="connsiteX1" y="connsiteY1"/>
                </a:cxn>
                <a:cxn ang="0">
                  <a:pos x="connsiteX2" y="connsiteY2"/>
                </a:cxn>
              </a:cxnLst>
              <a:rect l="l" t="t" r="r" b="b"/>
              <a:pathLst>
                <a:path w="1904" h="5714">
                  <a:moveTo>
                    <a:pt x="1905" y="0"/>
                  </a:moveTo>
                  <a:cubicBezTo>
                    <a:pt x="953" y="1905"/>
                    <a:pt x="0" y="3810"/>
                    <a:pt x="0" y="5715"/>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6" name="Freeform 288">
              <a:extLst>
                <a:ext uri="{FF2B5EF4-FFF2-40B4-BE49-F238E27FC236}">
                  <a16:creationId xmlns:a16="http://schemas.microsoft.com/office/drawing/2014/main" id="{95C626FB-D960-623D-1FDD-CECAD652FADD}"/>
                </a:ext>
              </a:extLst>
            </p:cNvPr>
            <p:cNvSpPr/>
            <p:nvPr/>
          </p:nvSpPr>
          <p:spPr>
            <a:xfrm>
              <a:off x="4628197" y="5821680"/>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37" name="Freeform 289">
              <a:extLst>
                <a:ext uri="{FF2B5EF4-FFF2-40B4-BE49-F238E27FC236}">
                  <a16:creationId xmlns:a16="http://schemas.microsoft.com/office/drawing/2014/main" id="{A1771571-3437-6501-D744-01CF893DD727}"/>
                </a:ext>
              </a:extLst>
            </p:cNvPr>
            <p:cNvSpPr/>
            <p:nvPr/>
          </p:nvSpPr>
          <p:spPr>
            <a:xfrm>
              <a:off x="4520565" y="55340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38" name="Freeform 290">
              <a:extLst>
                <a:ext uri="{FF2B5EF4-FFF2-40B4-BE49-F238E27FC236}">
                  <a16:creationId xmlns:a16="http://schemas.microsoft.com/office/drawing/2014/main" id="{0B580BA3-7AF3-3E27-1210-A1FECBB2FA34}"/>
                </a:ext>
              </a:extLst>
            </p:cNvPr>
            <p:cNvSpPr/>
            <p:nvPr/>
          </p:nvSpPr>
          <p:spPr>
            <a:xfrm>
              <a:off x="4651057" y="5731192"/>
              <a:ext cx="952" cy="7619"/>
            </a:xfrm>
            <a:custGeom>
              <a:avLst/>
              <a:gdLst>
                <a:gd name="connsiteX0" fmla="*/ 952 w 952"/>
                <a:gd name="connsiteY0" fmla="*/ 0 h 7619"/>
                <a:gd name="connsiteX1" fmla="*/ 0 w 952"/>
                <a:gd name="connsiteY1" fmla="*/ 7620 h 7619"/>
                <a:gd name="connsiteX2" fmla="*/ 952 w 952"/>
                <a:gd name="connsiteY2" fmla="*/ 0 h 7619"/>
              </a:gdLst>
              <a:ahLst/>
              <a:cxnLst>
                <a:cxn ang="0">
                  <a:pos x="connsiteX0" y="connsiteY0"/>
                </a:cxn>
                <a:cxn ang="0">
                  <a:pos x="connsiteX1" y="connsiteY1"/>
                </a:cxn>
                <a:cxn ang="0">
                  <a:pos x="connsiteX2" y="connsiteY2"/>
                </a:cxn>
              </a:cxnLst>
              <a:rect l="l" t="t" r="r" b="b"/>
              <a:pathLst>
                <a:path w="952" h="7619">
                  <a:moveTo>
                    <a:pt x="952" y="0"/>
                  </a:moveTo>
                  <a:cubicBezTo>
                    <a:pt x="952" y="2857"/>
                    <a:pt x="0" y="4763"/>
                    <a:pt x="0" y="7620"/>
                  </a:cubicBezTo>
                  <a:cubicBezTo>
                    <a:pt x="952" y="5715"/>
                    <a:pt x="952" y="2857"/>
                    <a:pt x="952" y="0"/>
                  </a:cubicBezTo>
                  <a:close/>
                </a:path>
              </a:pathLst>
            </a:custGeom>
            <a:solidFill>
              <a:srgbClr val="FFFFFF"/>
            </a:solidFill>
            <a:ln w="9525" cap="flat">
              <a:noFill/>
              <a:prstDash val="solid"/>
              <a:miter/>
            </a:ln>
          </p:spPr>
          <p:txBody>
            <a:bodyPr rtlCol="0" anchor="ctr"/>
            <a:lstStyle/>
            <a:p>
              <a:endParaRPr lang="en-US"/>
            </a:p>
          </p:txBody>
        </p:sp>
        <p:sp>
          <p:nvSpPr>
            <p:cNvPr id="39" name="Freeform 291">
              <a:extLst>
                <a:ext uri="{FF2B5EF4-FFF2-40B4-BE49-F238E27FC236}">
                  <a16:creationId xmlns:a16="http://schemas.microsoft.com/office/drawing/2014/main" id="{C4BB8AA0-1761-7182-7A45-F93AF746CACE}"/>
                </a:ext>
              </a:extLst>
            </p:cNvPr>
            <p:cNvSpPr/>
            <p:nvPr/>
          </p:nvSpPr>
          <p:spPr>
            <a:xfrm>
              <a:off x="4648200" y="5740717"/>
              <a:ext cx="2857" cy="15239"/>
            </a:xfrm>
            <a:custGeom>
              <a:avLst/>
              <a:gdLst>
                <a:gd name="connsiteX0" fmla="*/ 2858 w 2857"/>
                <a:gd name="connsiteY0" fmla="*/ 0 h 15239"/>
                <a:gd name="connsiteX1" fmla="*/ 0 w 2857"/>
                <a:gd name="connsiteY1" fmla="*/ 15240 h 15239"/>
                <a:gd name="connsiteX2" fmla="*/ 2858 w 2857"/>
                <a:gd name="connsiteY2" fmla="*/ 0 h 15239"/>
              </a:gdLst>
              <a:ahLst/>
              <a:cxnLst>
                <a:cxn ang="0">
                  <a:pos x="connsiteX0" y="connsiteY0"/>
                </a:cxn>
                <a:cxn ang="0">
                  <a:pos x="connsiteX1" y="connsiteY1"/>
                </a:cxn>
                <a:cxn ang="0">
                  <a:pos x="connsiteX2" y="connsiteY2"/>
                </a:cxn>
              </a:cxnLst>
              <a:rect l="l" t="t" r="r" b="b"/>
              <a:pathLst>
                <a:path w="2857" h="15239">
                  <a:moveTo>
                    <a:pt x="2858" y="0"/>
                  </a:moveTo>
                  <a:cubicBezTo>
                    <a:pt x="1905" y="4763"/>
                    <a:pt x="953" y="10477"/>
                    <a:pt x="0" y="15240"/>
                  </a:cubicBezTo>
                  <a:cubicBezTo>
                    <a:pt x="953" y="9525"/>
                    <a:pt x="1905" y="4763"/>
                    <a:pt x="2858" y="0"/>
                  </a:cubicBezTo>
                  <a:close/>
                </a:path>
              </a:pathLst>
            </a:custGeom>
            <a:solidFill>
              <a:srgbClr val="FFFFFF"/>
            </a:solidFill>
            <a:ln w="9525" cap="flat">
              <a:noFill/>
              <a:prstDash val="solid"/>
              <a:miter/>
            </a:ln>
          </p:spPr>
          <p:txBody>
            <a:bodyPr rtlCol="0" anchor="ctr"/>
            <a:lstStyle/>
            <a:p>
              <a:endParaRPr lang="en-US"/>
            </a:p>
          </p:txBody>
        </p:sp>
        <p:sp>
          <p:nvSpPr>
            <p:cNvPr id="40" name="Freeform 292">
              <a:extLst>
                <a:ext uri="{FF2B5EF4-FFF2-40B4-BE49-F238E27FC236}">
                  <a16:creationId xmlns:a16="http://schemas.microsoft.com/office/drawing/2014/main" id="{71AEB105-3844-F907-30EC-989AAA797365}"/>
                </a:ext>
              </a:extLst>
            </p:cNvPr>
            <p:cNvSpPr/>
            <p:nvPr/>
          </p:nvSpPr>
          <p:spPr>
            <a:xfrm>
              <a:off x="4645342" y="5764530"/>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3" y="2857"/>
                    <a:pt x="953" y="4763"/>
                    <a:pt x="0" y="7620"/>
                  </a:cubicBezTo>
                  <a:cubicBezTo>
                    <a:pt x="953" y="5715"/>
                    <a:pt x="953" y="2857"/>
                    <a:pt x="1905" y="0"/>
                  </a:cubicBezTo>
                  <a:close/>
                </a:path>
              </a:pathLst>
            </a:custGeom>
            <a:solidFill>
              <a:srgbClr val="FFFFFF"/>
            </a:solidFill>
            <a:ln w="9525" cap="flat">
              <a:noFill/>
              <a:prstDash val="solid"/>
              <a:miter/>
            </a:ln>
          </p:spPr>
          <p:txBody>
            <a:bodyPr rtlCol="0" anchor="ctr"/>
            <a:lstStyle/>
            <a:p>
              <a:endParaRPr lang="en-US"/>
            </a:p>
          </p:txBody>
        </p:sp>
        <p:sp>
          <p:nvSpPr>
            <p:cNvPr id="41" name="Freeform 293">
              <a:extLst>
                <a:ext uri="{FF2B5EF4-FFF2-40B4-BE49-F238E27FC236}">
                  <a16:creationId xmlns:a16="http://schemas.microsoft.com/office/drawing/2014/main" id="{ED988EE8-0E07-2546-B81F-21849F0CCEFB}"/>
                </a:ext>
              </a:extLst>
            </p:cNvPr>
            <p:cNvSpPr/>
            <p:nvPr/>
          </p:nvSpPr>
          <p:spPr>
            <a:xfrm>
              <a:off x="4647247" y="5756910"/>
              <a:ext cx="952" cy="7619"/>
            </a:xfrm>
            <a:custGeom>
              <a:avLst/>
              <a:gdLst>
                <a:gd name="connsiteX0" fmla="*/ 953 w 952"/>
                <a:gd name="connsiteY0" fmla="*/ 0 h 7619"/>
                <a:gd name="connsiteX1" fmla="*/ 0 w 952"/>
                <a:gd name="connsiteY1" fmla="*/ 7620 h 7619"/>
                <a:gd name="connsiteX2" fmla="*/ 953 w 952"/>
                <a:gd name="connsiteY2" fmla="*/ 0 h 7619"/>
              </a:gdLst>
              <a:ahLst/>
              <a:cxnLst>
                <a:cxn ang="0">
                  <a:pos x="connsiteX0" y="connsiteY0"/>
                </a:cxn>
                <a:cxn ang="0">
                  <a:pos x="connsiteX1" y="connsiteY1"/>
                </a:cxn>
                <a:cxn ang="0">
                  <a:pos x="connsiteX2" y="connsiteY2"/>
                </a:cxn>
              </a:cxnLst>
              <a:rect l="l" t="t" r="r" b="b"/>
              <a:pathLst>
                <a:path w="952" h="7619">
                  <a:moveTo>
                    <a:pt x="953" y="0"/>
                  </a:moveTo>
                  <a:cubicBezTo>
                    <a:pt x="953" y="2857"/>
                    <a:pt x="0" y="4763"/>
                    <a:pt x="0" y="7620"/>
                  </a:cubicBezTo>
                  <a:cubicBezTo>
                    <a:pt x="0" y="4763"/>
                    <a:pt x="953" y="2857"/>
                    <a:pt x="953" y="0"/>
                  </a:cubicBezTo>
                  <a:close/>
                </a:path>
              </a:pathLst>
            </a:custGeom>
            <a:solidFill>
              <a:srgbClr val="FFFFFF"/>
            </a:solidFill>
            <a:ln w="9525" cap="flat">
              <a:noFill/>
              <a:prstDash val="solid"/>
              <a:miter/>
            </a:ln>
          </p:spPr>
          <p:txBody>
            <a:bodyPr rtlCol="0" anchor="ctr"/>
            <a:lstStyle/>
            <a:p>
              <a:endParaRPr lang="en-US"/>
            </a:p>
          </p:txBody>
        </p:sp>
        <p:sp>
          <p:nvSpPr>
            <p:cNvPr id="42" name="Freeform 294">
              <a:extLst>
                <a:ext uri="{FF2B5EF4-FFF2-40B4-BE49-F238E27FC236}">
                  <a16:creationId xmlns:a16="http://schemas.microsoft.com/office/drawing/2014/main" id="{0EC125BF-FC88-2440-0EA8-0BE99311D25B}"/>
                </a:ext>
              </a:extLst>
            </p:cNvPr>
            <p:cNvSpPr/>
            <p:nvPr/>
          </p:nvSpPr>
          <p:spPr>
            <a:xfrm>
              <a:off x="4643437" y="5774055"/>
              <a:ext cx="1904" cy="6667"/>
            </a:xfrm>
            <a:custGeom>
              <a:avLst/>
              <a:gdLst>
                <a:gd name="connsiteX0" fmla="*/ 1905 w 1904"/>
                <a:gd name="connsiteY0" fmla="*/ 0 h 6667"/>
                <a:gd name="connsiteX1" fmla="*/ 0 w 1904"/>
                <a:gd name="connsiteY1" fmla="*/ 6668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8"/>
                  </a:cubicBezTo>
                  <a:cubicBezTo>
                    <a:pt x="953" y="3810"/>
                    <a:pt x="953" y="1905"/>
                    <a:pt x="1905" y="0"/>
                  </a:cubicBezTo>
                  <a:close/>
                </a:path>
              </a:pathLst>
            </a:custGeom>
            <a:solidFill>
              <a:srgbClr val="FFFFFF"/>
            </a:solidFill>
            <a:ln w="9525" cap="flat">
              <a:noFill/>
              <a:prstDash val="solid"/>
              <a:miter/>
            </a:ln>
          </p:spPr>
          <p:txBody>
            <a:bodyPr rtlCol="0" anchor="ctr"/>
            <a:lstStyle/>
            <a:p>
              <a:endParaRPr lang="en-US"/>
            </a:p>
          </p:txBody>
        </p:sp>
        <p:sp>
          <p:nvSpPr>
            <p:cNvPr id="43" name="Freeform 295">
              <a:extLst>
                <a:ext uri="{FF2B5EF4-FFF2-40B4-BE49-F238E27FC236}">
                  <a16:creationId xmlns:a16="http://schemas.microsoft.com/office/drawing/2014/main" id="{44E1CFD2-296C-EB82-94DE-28F90567C508}"/>
                </a:ext>
              </a:extLst>
            </p:cNvPr>
            <p:cNvSpPr/>
            <p:nvPr/>
          </p:nvSpPr>
          <p:spPr>
            <a:xfrm>
              <a:off x="4612957" y="5853112"/>
              <a:ext cx="3809" cy="6667"/>
            </a:xfrm>
            <a:custGeom>
              <a:avLst/>
              <a:gdLst>
                <a:gd name="connsiteX0" fmla="*/ 3810 w 3809"/>
                <a:gd name="connsiteY0" fmla="*/ 0 h 6667"/>
                <a:gd name="connsiteX1" fmla="*/ 0 w 3809"/>
                <a:gd name="connsiteY1" fmla="*/ 6668 h 6667"/>
                <a:gd name="connsiteX2" fmla="*/ 3810 w 3809"/>
                <a:gd name="connsiteY2" fmla="*/ 0 h 6667"/>
              </a:gdLst>
              <a:ahLst/>
              <a:cxnLst>
                <a:cxn ang="0">
                  <a:pos x="connsiteX0" y="connsiteY0"/>
                </a:cxn>
                <a:cxn ang="0">
                  <a:pos x="connsiteX1" y="connsiteY1"/>
                </a:cxn>
                <a:cxn ang="0">
                  <a:pos x="connsiteX2" y="connsiteY2"/>
                </a:cxn>
              </a:cxnLst>
              <a:rect l="l" t="t" r="r" b="b"/>
              <a:pathLst>
                <a:path w="3809" h="6667">
                  <a:moveTo>
                    <a:pt x="3810" y="0"/>
                  </a:moveTo>
                  <a:cubicBezTo>
                    <a:pt x="2858" y="1905"/>
                    <a:pt x="1905" y="4763"/>
                    <a:pt x="0" y="6668"/>
                  </a:cubicBezTo>
                  <a:cubicBezTo>
                    <a:pt x="1905" y="3810"/>
                    <a:pt x="2858" y="1905"/>
                    <a:pt x="3810" y="0"/>
                  </a:cubicBezTo>
                  <a:close/>
                </a:path>
              </a:pathLst>
            </a:custGeom>
            <a:solidFill>
              <a:srgbClr val="FFFFFF"/>
            </a:solidFill>
            <a:ln w="9525" cap="flat">
              <a:noFill/>
              <a:prstDash val="solid"/>
              <a:miter/>
            </a:ln>
          </p:spPr>
          <p:txBody>
            <a:bodyPr rtlCol="0" anchor="ctr"/>
            <a:lstStyle/>
            <a:p>
              <a:endParaRPr lang="en-US"/>
            </a:p>
          </p:txBody>
        </p:sp>
        <p:sp>
          <p:nvSpPr>
            <p:cNvPr id="44" name="Freeform 296">
              <a:extLst>
                <a:ext uri="{FF2B5EF4-FFF2-40B4-BE49-F238E27FC236}">
                  <a16:creationId xmlns:a16="http://schemas.microsoft.com/office/drawing/2014/main" id="{B30A4138-FD4F-4609-C37D-1A43FF9EC21E}"/>
                </a:ext>
              </a:extLst>
            </p:cNvPr>
            <p:cNvSpPr/>
            <p:nvPr/>
          </p:nvSpPr>
          <p:spPr>
            <a:xfrm>
              <a:off x="4036695" y="5982652"/>
              <a:ext cx="18097" cy="10477"/>
            </a:xfrm>
            <a:custGeom>
              <a:avLst/>
              <a:gdLst>
                <a:gd name="connsiteX0" fmla="*/ 18097 w 18097"/>
                <a:gd name="connsiteY0" fmla="*/ 10478 h 10477"/>
                <a:gd name="connsiteX1" fmla="*/ 0 w 18097"/>
                <a:gd name="connsiteY1" fmla="*/ 0 h 10477"/>
                <a:gd name="connsiteX2" fmla="*/ 18097 w 18097"/>
                <a:gd name="connsiteY2" fmla="*/ 10478 h 10477"/>
              </a:gdLst>
              <a:ahLst/>
              <a:cxnLst>
                <a:cxn ang="0">
                  <a:pos x="connsiteX0" y="connsiteY0"/>
                </a:cxn>
                <a:cxn ang="0">
                  <a:pos x="connsiteX1" y="connsiteY1"/>
                </a:cxn>
                <a:cxn ang="0">
                  <a:pos x="connsiteX2" y="connsiteY2"/>
                </a:cxn>
              </a:cxnLst>
              <a:rect l="l" t="t" r="r" b="b"/>
              <a:pathLst>
                <a:path w="18097" h="10477">
                  <a:moveTo>
                    <a:pt x="18097" y="10478"/>
                  </a:moveTo>
                  <a:cubicBezTo>
                    <a:pt x="12383" y="6668"/>
                    <a:pt x="5715" y="3810"/>
                    <a:pt x="0" y="0"/>
                  </a:cubicBezTo>
                  <a:cubicBezTo>
                    <a:pt x="5715" y="3810"/>
                    <a:pt x="11430" y="7620"/>
                    <a:pt x="18097" y="10478"/>
                  </a:cubicBezTo>
                  <a:close/>
                </a:path>
              </a:pathLst>
            </a:custGeom>
            <a:solidFill>
              <a:srgbClr val="FFFFFF"/>
            </a:solidFill>
            <a:ln w="9525" cap="flat">
              <a:noFill/>
              <a:prstDash val="solid"/>
              <a:miter/>
            </a:ln>
          </p:spPr>
          <p:txBody>
            <a:bodyPr rtlCol="0" anchor="ctr"/>
            <a:lstStyle/>
            <a:p>
              <a:endParaRPr lang="en-US"/>
            </a:p>
          </p:txBody>
        </p:sp>
        <p:sp>
          <p:nvSpPr>
            <p:cNvPr id="45" name="Freeform 297">
              <a:extLst>
                <a:ext uri="{FF2B5EF4-FFF2-40B4-BE49-F238E27FC236}">
                  <a16:creationId xmlns:a16="http://schemas.microsoft.com/office/drawing/2014/main" id="{DF579345-F8D6-7D34-BD34-83CA35592359}"/>
                </a:ext>
              </a:extLst>
            </p:cNvPr>
            <p:cNvSpPr/>
            <p:nvPr/>
          </p:nvSpPr>
          <p:spPr>
            <a:xfrm>
              <a:off x="4053840" y="5993130"/>
              <a:ext cx="12382" cy="6667"/>
            </a:xfrm>
            <a:custGeom>
              <a:avLst/>
              <a:gdLst>
                <a:gd name="connsiteX0" fmla="*/ 12382 w 12382"/>
                <a:gd name="connsiteY0" fmla="*/ 6668 h 6667"/>
                <a:gd name="connsiteX1" fmla="*/ 0 w 12382"/>
                <a:gd name="connsiteY1" fmla="*/ 0 h 6667"/>
                <a:gd name="connsiteX2" fmla="*/ 12382 w 12382"/>
                <a:gd name="connsiteY2" fmla="*/ 6668 h 6667"/>
              </a:gdLst>
              <a:ahLst/>
              <a:cxnLst>
                <a:cxn ang="0">
                  <a:pos x="connsiteX0" y="connsiteY0"/>
                </a:cxn>
                <a:cxn ang="0">
                  <a:pos x="connsiteX1" y="connsiteY1"/>
                </a:cxn>
                <a:cxn ang="0">
                  <a:pos x="connsiteX2" y="connsiteY2"/>
                </a:cxn>
              </a:cxnLst>
              <a:rect l="l" t="t" r="r" b="b"/>
              <a:pathLst>
                <a:path w="12382" h="6667">
                  <a:moveTo>
                    <a:pt x="12382" y="6668"/>
                  </a:moveTo>
                  <a:cubicBezTo>
                    <a:pt x="8572" y="4763"/>
                    <a:pt x="4763" y="2857"/>
                    <a:pt x="0" y="0"/>
                  </a:cubicBezTo>
                  <a:cubicBezTo>
                    <a:pt x="4763" y="2857"/>
                    <a:pt x="8572" y="4763"/>
                    <a:pt x="12382" y="6668"/>
                  </a:cubicBezTo>
                  <a:close/>
                </a:path>
              </a:pathLst>
            </a:custGeom>
            <a:solidFill>
              <a:srgbClr val="FFFFFF"/>
            </a:solidFill>
            <a:ln w="9525" cap="flat">
              <a:noFill/>
              <a:prstDash val="solid"/>
              <a:miter/>
            </a:ln>
          </p:spPr>
          <p:txBody>
            <a:bodyPr rtlCol="0" anchor="ctr"/>
            <a:lstStyle/>
            <a:p>
              <a:endParaRPr lang="en-US"/>
            </a:p>
          </p:txBody>
        </p:sp>
        <p:sp>
          <p:nvSpPr>
            <p:cNvPr id="46" name="Freeform 298">
              <a:extLst>
                <a:ext uri="{FF2B5EF4-FFF2-40B4-BE49-F238E27FC236}">
                  <a16:creationId xmlns:a16="http://schemas.microsoft.com/office/drawing/2014/main" id="{465FE9BE-63A3-E0D5-D89C-C215EC3E6AFF}"/>
                </a:ext>
              </a:extLst>
            </p:cNvPr>
            <p:cNvSpPr/>
            <p:nvPr/>
          </p:nvSpPr>
          <p:spPr>
            <a:xfrm>
              <a:off x="4006215" y="5962650"/>
              <a:ext cx="18097" cy="12382"/>
            </a:xfrm>
            <a:custGeom>
              <a:avLst/>
              <a:gdLst>
                <a:gd name="connsiteX0" fmla="*/ 18097 w 18097"/>
                <a:gd name="connsiteY0" fmla="*/ 12382 h 12382"/>
                <a:gd name="connsiteX1" fmla="*/ 0 w 18097"/>
                <a:gd name="connsiteY1" fmla="*/ 0 h 12382"/>
                <a:gd name="connsiteX2" fmla="*/ 18097 w 18097"/>
                <a:gd name="connsiteY2" fmla="*/ 12382 h 12382"/>
              </a:gdLst>
              <a:ahLst/>
              <a:cxnLst>
                <a:cxn ang="0">
                  <a:pos x="connsiteX0" y="connsiteY0"/>
                </a:cxn>
                <a:cxn ang="0">
                  <a:pos x="connsiteX1" y="connsiteY1"/>
                </a:cxn>
                <a:cxn ang="0">
                  <a:pos x="connsiteX2" y="connsiteY2"/>
                </a:cxn>
              </a:cxnLst>
              <a:rect l="l" t="t" r="r" b="b"/>
              <a:pathLst>
                <a:path w="18097" h="12382">
                  <a:moveTo>
                    <a:pt x="18097" y="12382"/>
                  </a:moveTo>
                  <a:cubicBezTo>
                    <a:pt x="12382" y="8573"/>
                    <a:pt x="5715" y="3810"/>
                    <a:pt x="0" y="0"/>
                  </a:cubicBezTo>
                  <a:cubicBezTo>
                    <a:pt x="6667" y="3810"/>
                    <a:pt x="12382" y="8573"/>
                    <a:pt x="18097" y="12382"/>
                  </a:cubicBezTo>
                  <a:close/>
                </a:path>
              </a:pathLst>
            </a:custGeom>
            <a:solidFill>
              <a:srgbClr val="FFFFFF"/>
            </a:solidFill>
            <a:ln w="9525" cap="flat">
              <a:noFill/>
              <a:prstDash val="solid"/>
              <a:miter/>
            </a:ln>
          </p:spPr>
          <p:txBody>
            <a:bodyPr rtlCol="0" anchor="ctr"/>
            <a:lstStyle/>
            <a:p>
              <a:endParaRPr lang="en-US"/>
            </a:p>
          </p:txBody>
        </p:sp>
        <p:sp>
          <p:nvSpPr>
            <p:cNvPr id="47" name="Freeform 299">
              <a:extLst>
                <a:ext uri="{FF2B5EF4-FFF2-40B4-BE49-F238E27FC236}">
                  <a16:creationId xmlns:a16="http://schemas.microsoft.com/office/drawing/2014/main" id="{3FE0EA48-3245-6496-BA5F-9E8D35A23D37}"/>
                </a:ext>
              </a:extLst>
            </p:cNvPr>
            <p:cNvSpPr/>
            <p:nvPr/>
          </p:nvSpPr>
          <p:spPr>
            <a:xfrm>
              <a:off x="4621529" y="5836919"/>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2857"/>
                    <a:pt x="2858" y="0"/>
                  </a:cubicBezTo>
                  <a:close/>
                </a:path>
              </a:pathLst>
            </a:custGeom>
            <a:solidFill>
              <a:srgbClr val="FFFFFF"/>
            </a:solidFill>
            <a:ln w="9525" cap="flat">
              <a:noFill/>
              <a:prstDash val="solid"/>
              <a:miter/>
            </a:ln>
          </p:spPr>
          <p:txBody>
            <a:bodyPr rtlCol="0" anchor="ctr"/>
            <a:lstStyle/>
            <a:p>
              <a:endParaRPr lang="en-US"/>
            </a:p>
          </p:txBody>
        </p:sp>
        <p:sp>
          <p:nvSpPr>
            <p:cNvPr id="48" name="Freeform 300">
              <a:extLst>
                <a:ext uri="{FF2B5EF4-FFF2-40B4-BE49-F238E27FC236}">
                  <a16:creationId xmlns:a16="http://schemas.microsoft.com/office/drawing/2014/main" id="{19BD430F-D61B-4114-6816-0ABD45FB9892}"/>
                </a:ext>
              </a:extLst>
            </p:cNvPr>
            <p:cNvSpPr/>
            <p:nvPr/>
          </p:nvSpPr>
          <p:spPr>
            <a:xfrm>
              <a:off x="4072890" y="6002655"/>
              <a:ext cx="9525" cy="4762"/>
            </a:xfrm>
            <a:custGeom>
              <a:avLst/>
              <a:gdLst>
                <a:gd name="connsiteX0" fmla="*/ 9525 w 9525"/>
                <a:gd name="connsiteY0" fmla="*/ 4763 h 4762"/>
                <a:gd name="connsiteX1" fmla="*/ 0 w 9525"/>
                <a:gd name="connsiteY1" fmla="*/ 0 h 4762"/>
                <a:gd name="connsiteX2" fmla="*/ 9525 w 9525"/>
                <a:gd name="connsiteY2" fmla="*/ 4763 h 4762"/>
              </a:gdLst>
              <a:ahLst/>
              <a:cxnLst>
                <a:cxn ang="0">
                  <a:pos x="connsiteX0" y="connsiteY0"/>
                </a:cxn>
                <a:cxn ang="0">
                  <a:pos x="connsiteX1" y="connsiteY1"/>
                </a:cxn>
                <a:cxn ang="0">
                  <a:pos x="connsiteX2" y="connsiteY2"/>
                </a:cxn>
              </a:cxnLst>
              <a:rect l="l" t="t" r="r" b="b"/>
              <a:pathLst>
                <a:path w="9525" h="4762">
                  <a:moveTo>
                    <a:pt x="9525" y="4763"/>
                  </a:moveTo>
                  <a:cubicBezTo>
                    <a:pt x="6667" y="2857"/>
                    <a:pt x="2857" y="1905"/>
                    <a:pt x="0" y="0"/>
                  </a:cubicBezTo>
                  <a:cubicBezTo>
                    <a:pt x="2857" y="1905"/>
                    <a:pt x="5715" y="3810"/>
                    <a:pt x="9525" y="4763"/>
                  </a:cubicBezTo>
                  <a:close/>
                </a:path>
              </a:pathLst>
            </a:custGeom>
            <a:solidFill>
              <a:srgbClr val="FFFFFF"/>
            </a:solidFill>
            <a:ln w="9525" cap="flat">
              <a:noFill/>
              <a:prstDash val="solid"/>
              <a:miter/>
            </a:ln>
          </p:spPr>
          <p:txBody>
            <a:bodyPr rtlCol="0" anchor="ctr"/>
            <a:lstStyle/>
            <a:p>
              <a:endParaRPr lang="en-US"/>
            </a:p>
          </p:txBody>
        </p:sp>
        <p:sp>
          <p:nvSpPr>
            <p:cNvPr id="49" name="Freeform 301">
              <a:extLst>
                <a:ext uri="{FF2B5EF4-FFF2-40B4-BE49-F238E27FC236}">
                  <a16:creationId xmlns:a16="http://schemas.microsoft.com/office/drawing/2014/main" id="{434C3728-8D58-D60E-F7D0-2DB7D23FBD36}"/>
                </a:ext>
              </a:extLst>
            </p:cNvPr>
            <p:cNvSpPr/>
            <p:nvPr/>
          </p:nvSpPr>
          <p:spPr>
            <a:xfrm>
              <a:off x="3994784" y="5953125"/>
              <a:ext cx="11430" cy="9525"/>
            </a:xfrm>
            <a:custGeom>
              <a:avLst/>
              <a:gdLst>
                <a:gd name="connsiteX0" fmla="*/ 11430 w 11430"/>
                <a:gd name="connsiteY0" fmla="*/ 9525 h 9525"/>
                <a:gd name="connsiteX1" fmla="*/ 0 w 11430"/>
                <a:gd name="connsiteY1" fmla="*/ 0 h 9525"/>
                <a:gd name="connsiteX2" fmla="*/ 11430 w 11430"/>
                <a:gd name="connsiteY2" fmla="*/ 9525 h 9525"/>
              </a:gdLst>
              <a:ahLst/>
              <a:cxnLst>
                <a:cxn ang="0">
                  <a:pos x="connsiteX0" y="connsiteY0"/>
                </a:cxn>
                <a:cxn ang="0">
                  <a:pos x="connsiteX1" y="connsiteY1"/>
                </a:cxn>
                <a:cxn ang="0">
                  <a:pos x="connsiteX2" y="connsiteY2"/>
                </a:cxn>
              </a:cxnLst>
              <a:rect l="l" t="t" r="r" b="b"/>
              <a:pathLst>
                <a:path w="11430" h="9525">
                  <a:moveTo>
                    <a:pt x="11430" y="9525"/>
                  </a:moveTo>
                  <a:cubicBezTo>
                    <a:pt x="7620" y="6668"/>
                    <a:pt x="3810" y="3810"/>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0" name="Freeform 302">
              <a:extLst>
                <a:ext uri="{FF2B5EF4-FFF2-40B4-BE49-F238E27FC236}">
                  <a16:creationId xmlns:a16="http://schemas.microsoft.com/office/drawing/2014/main" id="{92CE6602-F48C-360F-6E57-E6E4AF489F0A}"/>
                </a:ext>
              </a:extLst>
            </p:cNvPr>
            <p:cNvSpPr/>
            <p:nvPr/>
          </p:nvSpPr>
          <p:spPr>
            <a:xfrm>
              <a:off x="3977640" y="5938837"/>
              <a:ext cx="11429" cy="9525"/>
            </a:xfrm>
            <a:custGeom>
              <a:avLst/>
              <a:gdLst>
                <a:gd name="connsiteX0" fmla="*/ 11430 w 11429"/>
                <a:gd name="connsiteY0" fmla="*/ 9525 h 9525"/>
                <a:gd name="connsiteX1" fmla="*/ 0 w 11429"/>
                <a:gd name="connsiteY1" fmla="*/ 0 h 9525"/>
                <a:gd name="connsiteX2" fmla="*/ 11430 w 11429"/>
                <a:gd name="connsiteY2" fmla="*/ 9525 h 9525"/>
              </a:gdLst>
              <a:ahLst/>
              <a:cxnLst>
                <a:cxn ang="0">
                  <a:pos x="connsiteX0" y="connsiteY0"/>
                </a:cxn>
                <a:cxn ang="0">
                  <a:pos x="connsiteX1" y="connsiteY1"/>
                </a:cxn>
                <a:cxn ang="0">
                  <a:pos x="connsiteX2" y="connsiteY2"/>
                </a:cxn>
              </a:cxnLst>
              <a:rect l="l" t="t" r="r" b="b"/>
              <a:pathLst>
                <a:path w="11429" h="9525">
                  <a:moveTo>
                    <a:pt x="11430" y="9525"/>
                  </a:moveTo>
                  <a:cubicBezTo>
                    <a:pt x="7620" y="6668"/>
                    <a:pt x="3810" y="2857"/>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1" name="Freeform 303">
              <a:extLst>
                <a:ext uri="{FF2B5EF4-FFF2-40B4-BE49-F238E27FC236}">
                  <a16:creationId xmlns:a16="http://schemas.microsoft.com/office/drawing/2014/main" id="{860ADBD2-4ED0-270A-FF1F-8750D0A3A31A}"/>
                </a:ext>
              </a:extLst>
            </p:cNvPr>
            <p:cNvSpPr/>
            <p:nvPr/>
          </p:nvSpPr>
          <p:spPr>
            <a:xfrm>
              <a:off x="4127182" y="6027419"/>
              <a:ext cx="8572" cy="2857"/>
            </a:xfrm>
            <a:custGeom>
              <a:avLst/>
              <a:gdLst>
                <a:gd name="connsiteX0" fmla="*/ 8572 w 8572"/>
                <a:gd name="connsiteY0" fmla="*/ 2857 h 2857"/>
                <a:gd name="connsiteX1" fmla="*/ 0 w 8572"/>
                <a:gd name="connsiteY1" fmla="*/ 0 h 2857"/>
                <a:gd name="connsiteX2" fmla="*/ 8572 w 8572"/>
                <a:gd name="connsiteY2" fmla="*/ 2857 h 2857"/>
              </a:gdLst>
              <a:ahLst/>
              <a:cxnLst>
                <a:cxn ang="0">
                  <a:pos x="connsiteX0" y="connsiteY0"/>
                </a:cxn>
                <a:cxn ang="0">
                  <a:pos x="connsiteX1" y="connsiteY1"/>
                </a:cxn>
                <a:cxn ang="0">
                  <a:pos x="connsiteX2" y="connsiteY2"/>
                </a:cxn>
              </a:cxnLst>
              <a:rect l="l" t="t" r="r" b="b"/>
              <a:pathLst>
                <a:path w="8572" h="2857">
                  <a:moveTo>
                    <a:pt x="8572" y="2857"/>
                  </a:moveTo>
                  <a:cubicBezTo>
                    <a:pt x="5715" y="1905"/>
                    <a:pt x="2858" y="953"/>
                    <a:pt x="0" y="0"/>
                  </a:cubicBezTo>
                  <a:cubicBezTo>
                    <a:pt x="2858" y="953"/>
                    <a:pt x="5715" y="1905"/>
                    <a:pt x="8572" y="2857"/>
                  </a:cubicBezTo>
                  <a:close/>
                </a:path>
              </a:pathLst>
            </a:custGeom>
            <a:solidFill>
              <a:srgbClr val="FFFFFF"/>
            </a:solidFill>
            <a:ln w="9525" cap="flat">
              <a:noFill/>
              <a:prstDash val="solid"/>
              <a:miter/>
            </a:ln>
          </p:spPr>
          <p:txBody>
            <a:bodyPr rtlCol="0" anchor="ctr"/>
            <a:lstStyle/>
            <a:p>
              <a:endParaRPr lang="en-US"/>
            </a:p>
          </p:txBody>
        </p:sp>
        <p:sp>
          <p:nvSpPr>
            <p:cNvPr id="52" name="Freeform 304">
              <a:extLst>
                <a:ext uri="{FF2B5EF4-FFF2-40B4-BE49-F238E27FC236}">
                  <a16:creationId xmlns:a16="http://schemas.microsoft.com/office/drawing/2014/main" id="{F0D466F4-4CD6-3935-BF53-3323D40DC560}"/>
                </a:ext>
              </a:extLst>
            </p:cNvPr>
            <p:cNvSpPr/>
            <p:nvPr/>
          </p:nvSpPr>
          <p:spPr>
            <a:xfrm>
              <a:off x="4617720" y="5845492"/>
              <a:ext cx="2857" cy="5714"/>
            </a:xfrm>
            <a:custGeom>
              <a:avLst/>
              <a:gdLst>
                <a:gd name="connsiteX0" fmla="*/ 2858 w 2857"/>
                <a:gd name="connsiteY0" fmla="*/ 0 h 5714"/>
                <a:gd name="connsiteX1" fmla="*/ 0 w 2857"/>
                <a:gd name="connsiteY1" fmla="*/ 5715 h 5714"/>
                <a:gd name="connsiteX2" fmla="*/ 2858 w 2857"/>
                <a:gd name="connsiteY2" fmla="*/ 0 h 5714"/>
              </a:gdLst>
              <a:ahLst/>
              <a:cxnLst>
                <a:cxn ang="0">
                  <a:pos x="connsiteX0" y="connsiteY0"/>
                </a:cxn>
                <a:cxn ang="0">
                  <a:pos x="connsiteX1" y="connsiteY1"/>
                </a:cxn>
                <a:cxn ang="0">
                  <a:pos x="connsiteX2" y="connsiteY2"/>
                </a:cxn>
              </a:cxnLst>
              <a:rect l="l" t="t" r="r" b="b"/>
              <a:pathLst>
                <a:path w="2857" h="5714">
                  <a:moveTo>
                    <a:pt x="2858" y="0"/>
                  </a:moveTo>
                  <a:cubicBezTo>
                    <a:pt x="1905" y="1905"/>
                    <a:pt x="952" y="3810"/>
                    <a:pt x="0" y="5715"/>
                  </a:cubicBezTo>
                  <a:cubicBezTo>
                    <a:pt x="952"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53" name="Freeform 305">
              <a:extLst>
                <a:ext uri="{FF2B5EF4-FFF2-40B4-BE49-F238E27FC236}">
                  <a16:creationId xmlns:a16="http://schemas.microsoft.com/office/drawing/2014/main" id="{86C41AD5-DCF6-6716-8021-5B32F8DB82F9}"/>
                </a:ext>
              </a:extLst>
            </p:cNvPr>
            <p:cNvSpPr/>
            <p:nvPr/>
          </p:nvSpPr>
          <p:spPr>
            <a:xfrm>
              <a:off x="4173854" y="6041707"/>
              <a:ext cx="5715" cy="1905"/>
            </a:xfrm>
            <a:custGeom>
              <a:avLst/>
              <a:gdLst>
                <a:gd name="connsiteX0" fmla="*/ 5715 w 5715"/>
                <a:gd name="connsiteY0" fmla="*/ 1905 h 1905"/>
                <a:gd name="connsiteX1" fmla="*/ 0 w 5715"/>
                <a:gd name="connsiteY1" fmla="*/ 0 h 1905"/>
                <a:gd name="connsiteX2" fmla="*/ 5715 w 5715"/>
                <a:gd name="connsiteY2" fmla="*/ 1905 h 1905"/>
              </a:gdLst>
              <a:ahLst/>
              <a:cxnLst>
                <a:cxn ang="0">
                  <a:pos x="connsiteX0" y="connsiteY0"/>
                </a:cxn>
                <a:cxn ang="0">
                  <a:pos x="connsiteX1" y="connsiteY1"/>
                </a:cxn>
                <a:cxn ang="0">
                  <a:pos x="connsiteX2" y="connsiteY2"/>
                </a:cxn>
              </a:cxnLst>
              <a:rect l="l" t="t" r="r" b="b"/>
              <a:pathLst>
                <a:path w="5715" h="1905">
                  <a:moveTo>
                    <a:pt x="5715" y="1905"/>
                  </a:moveTo>
                  <a:cubicBezTo>
                    <a:pt x="3810" y="1905"/>
                    <a:pt x="1905" y="953"/>
                    <a:pt x="0" y="0"/>
                  </a:cubicBezTo>
                  <a:cubicBezTo>
                    <a:pt x="1905" y="953"/>
                    <a:pt x="3810" y="1905"/>
                    <a:pt x="5715" y="1905"/>
                  </a:cubicBezTo>
                  <a:close/>
                </a:path>
              </a:pathLst>
            </a:custGeom>
            <a:solidFill>
              <a:srgbClr val="FFFFFF"/>
            </a:solidFill>
            <a:ln w="9525" cap="flat">
              <a:noFill/>
              <a:prstDash val="solid"/>
              <a:miter/>
            </a:ln>
          </p:spPr>
          <p:txBody>
            <a:bodyPr rtlCol="0" anchor="ctr"/>
            <a:lstStyle/>
            <a:p>
              <a:endParaRPr lang="en-US"/>
            </a:p>
          </p:txBody>
        </p:sp>
        <p:sp>
          <p:nvSpPr>
            <p:cNvPr id="54" name="Freeform 306">
              <a:extLst>
                <a:ext uri="{FF2B5EF4-FFF2-40B4-BE49-F238E27FC236}">
                  <a16:creationId xmlns:a16="http://schemas.microsoft.com/office/drawing/2014/main" id="{4E5324CF-1DF1-480B-79D0-23AEA1244178}"/>
                </a:ext>
              </a:extLst>
            </p:cNvPr>
            <p:cNvSpPr/>
            <p:nvPr/>
          </p:nvSpPr>
          <p:spPr>
            <a:xfrm>
              <a:off x="4485322" y="547973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0"/>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55" name="Freeform 307">
              <a:extLst>
                <a:ext uri="{FF2B5EF4-FFF2-40B4-BE49-F238E27FC236}">
                  <a16:creationId xmlns:a16="http://schemas.microsoft.com/office/drawing/2014/main" id="{A8E3C0B8-E60F-D7CA-C5EA-FB36C47B432D}"/>
                </a:ext>
              </a:extLst>
            </p:cNvPr>
            <p:cNvSpPr/>
            <p:nvPr/>
          </p:nvSpPr>
          <p:spPr>
            <a:xfrm>
              <a:off x="4489132" y="5482589"/>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56" name="Freeform 308">
              <a:extLst>
                <a:ext uri="{FF2B5EF4-FFF2-40B4-BE49-F238E27FC236}">
                  <a16:creationId xmlns:a16="http://schemas.microsoft.com/office/drawing/2014/main" id="{DCEED676-2206-7AF1-CA2B-FF6AC2B741C6}"/>
                </a:ext>
              </a:extLst>
            </p:cNvPr>
            <p:cNvSpPr/>
            <p:nvPr/>
          </p:nvSpPr>
          <p:spPr>
            <a:xfrm>
              <a:off x="4482465" y="5475922"/>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0" y="952"/>
                    <a:pt x="0" y="0"/>
                  </a:cubicBezTo>
                  <a:cubicBezTo>
                    <a:pt x="0" y="0"/>
                    <a:pt x="0" y="952"/>
                    <a:pt x="952" y="1905"/>
                  </a:cubicBezTo>
                  <a:close/>
                </a:path>
              </a:pathLst>
            </a:custGeom>
            <a:solidFill>
              <a:srgbClr val="FFFFFF"/>
            </a:solidFill>
            <a:ln w="9525" cap="flat">
              <a:noFill/>
              <a:prstDash val="solid"/>
              <a:miter/>
            </a:ln>
          </p:spPr>
          <p:txBody>
            <a:bodyPr rtlCol="0" anchor="ctr"/>
            <a:lstStyle/>
            <a:p>
              <a:endParaRPr lang="en-US"/>
            </a:p>
          </p:txBody>
        </p:sp>
        <p:sp>
          <p:nvSpPr>
            <p:cNvPr id="57" name="Freeform 309">
              <a:extLst>
                <a:ext uri="{FF2B5EF4-FFF2-40B4-BE49-F238E27FC236}">
                  <a16:creationId xmlns:a16="http://schemas.microsoft.com/office/drawing/2014/main" id="{E394D53E-BF9E-4FF7-27B2-42682304AF0C}"/>
                </a:ext>
              </a:extLst>
            </p:cNvPr>
            <p:cNvSpPr/>
            <p:nvPr/>
          </p:nvSpPr>
          <p:spPr>
            <a:xfrm>
              <a:off x="4506277" y="5507884"/>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58" name="Freeform 310">
              <a:extLst>
                <a:ext uri="{FF2B5EF4-FFF2-40B4-BE49-F238E27FC236}">
                  <a16:creationId xmlns:a16="http://schemas.microsoft.com/office/drawing/2014/main" id="{A523483A-8F7C-0349-174B-94480CFB44A3}"/>
                </a:ext>
              </a:extLst>
            </p:cNvPr>
            <p:cNvSpPr/>
            <p:nvPr/>
          </p:nvSpPr>
          <p:spPr>
            <a:xfrm>
              <a:off x="4477702" y="5472112"/>
              <a:ext cx="1904" cy="1905"/>
            </a:xfrm>
            <a:custGeom>
              <a:avLst/>
              <a:gdLst>
                <a:gd name="connsiteX0" fmla="*/ 1905 w 1904"/>
                <a:gd name="connsiteY0" fmla="*/ 1905 h 1905"/>
                <a:gd name="connsiteX1" fmla="*/ 0 w 1904"/>
                <a:gd name="connsiteY1" fmla="*/ 0 h 1905"/>
                <a:gd name="connsiteX2" fmla="*/ 1905 w 1904"/>
                <a:gd name="connsiteY2" fmla="*/ 1905 h 1905"/>
              </a:gdLst>
              <a:ahLst/>
              <a:cxnLst>
                <a:cxn ang="0">
                  <a:pos x="connsiteX0" y="connsiteY0"/>
                </a:cxn>
                <a:cxn ang="0">
                  <a:pos x="connsiteX1" y="connsiteY1"/>
                </a:cxn>
                <a:cxn ang="0">
                  <a:pos x="connsiteX2" y="connsiteY2"/>
                </a:cxn>
              </a:cxnLst>
              <a:rect l="l" t="t" r="r" b="b"/>
              <a:pathLst>
                <a:path w="1904" h="1905">
                  <a:moveTo>
                    <a:pt x="1905" y="1905"/>
                  </a:moveTo>
                  <a:cubicBezTo>
                    <a:pt x="952" y="952"/>
                    <a:pt x="952" y="952"/>
                    <a:pt x="0" y="0"/>
                  </a:cubicBezTo>
                  <a:cubicBezTo>
                    <a:pt x="952" y="0"/>
                    <a:pt x="1905" y="952"/>
                    <a:pt x="1905" y="1905"/>
                  </a:cubicBezTo>
                  <a:close/>
                </a:path>
              </a:pathLst>
            </a:custGeom>
            <a:solidFill>
              <a:srgbClr val="FFFFFF"/>
            </a:solidFill>
            <a:ln w="9525" cap="flat">
              <a:noFill/>
              <a:prstDash val="solid"/>
              <a:miter/>
            </a:ln>
          </p:spPr>
          <p:txBody>
            <a:bodyPr rtlCol="0" anchor="ctr"/>
            <a:lstStyle/>
            <a:p>
              <a:endParaRPr lang="en-US"/>
            </a:p>
          </p:txBody>
        </p:sp>
        <p:sp>
          <p:nvSpPr>
            <p:cNvPr id="59" name="Freeform 311">
              <a:extLst>
                <a:ext uri="{FF2B5EF4-FFF2-40B4-BE49-F238E27FC236}">
                  <a16:creationId xmlns:a16="http://schemas.microsoft.com/office/drawing/2014/main" id="{BF02B166-8FCA-5EC8-82E4-D961DC068DAB}"/>
                </a:ext>
              </a:extLst>
            </p:cNvPr>
            <p:cNvSpPr/>
            <p:nvPr/>
          </p:nvSpPr>
          <p:spPr>
            <a:xfrm>
              <a:off x="4508182" y="5511164"/>
              <a:ext cx="952" cy="952"/>
            </a:xfrm>
            <a:custGeom>
              <a:avLst/>
              <a:gdLst>
                <a:gd name="connsiteX0" fmla="*/ 952 w 952"/>
                <a:gd name="connsiteY0" fmla="*/ 953 h 952"/>
                <a:gd name="connsiteX1" fmla="*/ 0 w 952"/>
                <a:gd name="connsiteY1" fmla="*/ 0 h 952"/>
                <a:gd name="connsiteX2" fmla="*/ 952 w 952"/>
                <a:gd name="connsiteY2" fmla="*/ 953 h 952"/>
              </a:gdLst>
              <a:ahLst/>
              <a:cxnLst>
                <a:cxn ang="0">
                  <a:pos x="connsiteX0" y="connsiteY0"/>
                </a:cxn>
                <a:cxn ang="0">
                  <a:pos x="connsiteX1" y="connsiteY1"/>
                </a:cxn>
                <a:cxn ang="0">
                  <a:pos x="connsiteX2" y="connsiteY2"/>
                </a:cxn>
              </a:cxnLst>
              <a:rect l="l" t="t" r="r" b="b"/>
              <a:pathLst>
                <a:path w="952" h="952">
                  <a:moveTo>
                    <a:pt x="952" y="953"/>
                  </a:moveTo>
                  <a:cubicBezTo>
                    <a:pt x="952" y="953"/>
                    <a:pt x="952" y="0"/>
                    <a:pt x="0" y="0"/>
                  </a:cubicBezTo>
                  <a:cubicBezTo>
                    <a:pt x="0" y="0"/>
                    <a:pt x="952" y="953"/>
                    <a:pt x="952" y="953"/>
                  </a:cubicBezTo>
                  <a:close/>
                </a:path>
              </a:pathLst>
            </a:custGeom>
            <a:solidFill>
              <a:srgbClr val="FFFFFF"/>
            </a:solidFill>
            <a:ln w="9525" cap="flat">
              <a:noFill/>
              <a:prstDash val="solid"/>
              <a:miter/>
            </a:ln>
          </p:spPr>
          <p:txBody>
            <a:bodyPr rtlCol="0" anchor="ctr"/>
            <a:lstStyle/>
            <a:p>
              <a:endParaRPr lang="en-US"/>
            </a:p>
          </p:txBody>
        </p:sp>
        <p:sp>
          <p:nvSpPr>
            <p:cNvPr id="60" name="Freeform 312">
              <a:extLst>
                <a:ext uri="{FF2B5EF4-FFF2-40B4-BE49-F238E27FC236}">
                  <a16:creationId xmlns:a16="http://schemas.microsoft.com/office/drawing/2014/main" id="{80553AA5-7CF1-675A-976E-EFB9D857B432}"/>
                </a:ext>
              </a:extLst>
            </p:cNvPr>
            <p:cNvSpPr/>
            <p:nvPr/>
          </p:nvSpPr>
          <p:spPr>
            <a:xfrm>
              <a:off x="4008120" y="552926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1" name="Freeform 313">
              <a:extLst>
                <a:ext uri="{FF2B5EF4-FFF2-40B4-BE49-F238E27FC236}">
                  <a16:creationId xmlns:a16="http://schemas.microsoft.com/office/drawing/2014/main" id="{4428A11E-D90C-BFDA-C86B-023B986FBECE}"/>
                </a:ext>
              </a:extLst>
            </p:cNvPr>
            <p:cNvSpPr/>
            <p:nvPr/>
          </p:nvSpPr>
          <p:spPr>
            <a:xfrm>
              <a:off x="4500562" y="5499311"/>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2" name="Freeform 314">
              <a:extLst>
                <a:ext uri="{FF2B5EF4-FFF2-40B4-BE49-F238E27FC236}">
                  <a16:creationId xmlns:a16="http://schemas.microsoft.com/office/drawing/2014/main" id="{8815F3D0-51A6-3736-2A2C-203303D3FF07}"/>
                </a:ext>
              </a:extLst>
            </p:cNvPr>
            <p:cNvSpPr/>
            <p:nvPr/>
          </p:nvSpPr>
          <p:spPr>
            <a:xfrm>
              <a:off x="4494847" y="5490210"/>
              <a:ext cx="952" cy="1904"/>
            </a:xfrm>
            <a:custGeom>
              <a:avLst/>
              <a:gdLst>
                <a:gd name="connsiteX0" fmla="*/ 953 w 952"/>
                <a:gd name="connsiteY0" fmla="*/ 1905 h 1904"/>
                <a:gd name="connsiteX1" fmla="*/ 0 w 952"/>
                <a:gd name="connsiteY1" fmla="*/ 0 h 1904"/>
                <a:gd name="connsiteX2" fmla="*/ 953 w 952"/>
                <a:gd name="connsiteY2" fmla="*/ 1905 h 1904"/>
              </a:gdLst>
              <a:ahLst/>
              <a:cxnLst>
                <a:cxn ang="0">
                  <a:pos x="connsiteX0" y="connsiteY0"/>
                </a:cxn>
                <a:cxn ang="0">
                  <a:pos x="connsiteX1" y="connsiteY1"/>
                </a:cxn>
                <a:cxn ang="0">
                  <a:pos x="connsiteX2" y="connsiteY2"/>
                </a:cxn>
              </a:cxnLst>
              <a:rect l="l" t="t" r="r" b="b"/>
              <a:pathLst>
                <a:path w="952" h="1904">
                  <a:moveTo>
                    <a:pt x="953" y="1905"/>
                  </a:moveTo>
                  <a:cubicBezTo>
                    <a:pt x="953" y="952"/>
                    <a:pt x="0" y="952"/>
                    <a:pt x="0" y="0"/>
                  </a:cubicBezTo>
                  <a:cubicBezTo>
                    <a:pt x="0" y="952"/>
                    <a:pt x="0" y="1905"/>
                    <a:pt x="953" y="1905"/>
                  </a:cubicBezTo>
                  <a:close/>
                </a:path>
              </a:pathLst>
            </a:custGeom>
            <a:solidFill>
              <a:srgbClr val="FFFFFF"/>
            </a:solidFill>
            <a:ln w="9525" cap="flat">
              <a:noFill/>
              <a:prstDash val="solid"/>
              <a:miter/>
            </a:ln>
          </p:spPr>
          <p:txBody>
            <a:bodyPr rtlCol="0" anchor="ctr"/>
            <a:lstStyle/>
            <a:p>
              <a:endParaRPr lang="en-US"/>
            </a:p>
          </p:txBody>
        </p:sp>
        <p:sp>
          <p:nvSpPr>
            <p:cNvPr id="63" name="Freeform 315">
              <a:extLst>
                <a:ext uri="{FF2B5EF4-FFF2-40B4-BE49-F238E27FC236}">
                  <a16:creationId xmlns:a16="http://schemas.microsoft.com/office/drawing/2014/main" id="{99FA0D6E-65FE-7665-3157-A97AE9A96678}"/>
                </a:ext>
              </a:extLst>
            </p:cNvPr>
            <p:cNvSpPr/>
            <p:nvPr/>
          </p:nvSpPr>
          <p:spPr>
            <a:xfrm>
              <a:off x="4491990" y="5486400"/>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2"/>
                    <a:pt x="0" y="952"/>
                    <a:pt x="0" y="0"/>
                  </a:cubicBezTo>
                  <a:cubicBezTo>
                    <a:pt x="0" y="952"/>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64" name="Freeform 316">
              <a:extLst>
                <a:ext uri="{FF2B5EF4-FFF2-40B4-BE49-F238E27FC236}">
                  <a16:creationId xmlns:a16="http://schemas.microsoft.com/office/drawing/2014/main" id="{9FBC12A1-7F6D-D926-00CB-1AE44102CD3A}"/>
                </a:ext>
              </a:extLst>
            </p:cNvPr>
            <p:cNvSpPr/>
            <p:nvPr/>
          </p:nvSpPr>
          <p:spPr>
            <a:xfrm>
              <a:off x="4497704" y="549497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65" name="Freeform 317">
              <a:extLst>
                <a:ext uri="{FF2B5EF4-FFF2-40B4-BE49-F238E27FC236}">
                  <a16:creationId xmlns:a16="http://schemas.microsoft.com/office/drawing/2014/main" id="{68680A7C-BCEC-17B2-972D-BF31E5318647}"/>
                </a:ext>
              </a:extLst>
            </p:cNvPr>
            <p:cNvSpPr/>
            <p:nvPr/>
          </p:nvSpPr>
          <p:spPr>
            <a:xfrm>
              <a:off x="4475797" y="546830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0" y="953"/>
                    <a:pt x="953" y="1905"/>
                  </a:cubicBezTo>
                  <a:close/>
                </a:path>
              </a:pathLst>
            </a:custGeom>
            <a:solidFill>
              <a:srgbClr val="FFFFFF"/>
            </a:solidFill>
            <a:ln w="9525" cap="flat">
              <a:noFill/>
              <a:prstDash val="solid"/>
              <a:miter/>
            </a:ln>
          </p:spPr>
          <p:txBody>
            <a:bodyPr rtlCol="0" anchor="ctr"/>
            <a:lstStyle/>
            <a:p>
              <a:endParaRPr lang="en-US"/>
            </a:p>
          </p:txBody>
        </p:sp>
        <p:sp>
          <p:nvSpPr>
            <p:cNvPr id="66" name="Freeform 318">
              <a:extLst>
                <a:ext uri="{FF2B5EF4-FFF2-40B4-BE49-F238E27FC236}">
                  <a16:creationId xmlns:a16="http://schemas.microsoft.com/office/drawing/2014/main" id="{500314CA-98A4-21C8-091B-BCB01FB7C0B6}"/>
                </a:ext>
              </a:extLst>
            </p:cNvPr>
            <p:cNvSpPr/>
            <p:nvPr/>
          </p:nvSpPr>
          <p:spPr>
            <a:xfrm>
              <a:off x="4514850" y="55225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7" name="Freeform 319">
              <a:extLst>
                <a:ext uri="{FF2B5EF4-FFF2-40B4-BE49-F238E27FC236}">
                  <a16:creationId xmlns:a16="http://schemas.microsoft.com/office/drawing/2014/main" id="{F52DB5A6-BDC8-2080-B843-99592D70BD1A}"/>
                </a:ext>
              </a:extLst>
            </p:cNvPr>
            <p:cNvSpPr/>
            <p:nvPr/>
          </p:nvSpPr>
          <p:spPr>
            <a:xfrm>
              <a:off x="4516993" y="5526643"/>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68" name="Freeform 320">
              <a:extLst>
                <a:ext uri="{FF2B5EF4-FFF2-40B4-BE49-F238E27FC236}">
                  <a16:creationId xmlns:a16="http://schemas.microsoft.com/office/drawing/2014/main" id="{61449300-8BF0-5D39-087F-543E5873203F}"/>
                </a:ext>
              </a:extLst>
            </p:cNvPr>
            <p:cNvSpPr/>
            <p:nvPr/>
          </p:nvSpPr>
          <p:spPr>
            <a:xfrm>
              <a:off x="4511992" y="551878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69" name="Freeform 321">
              <a:extLst>
                <a:ext uri="{FF2B5EF4-FFF2-40B4-BE49-F238E27FC236}">
                  <a16:creationId xmlns:a16="http://schemas.microsoft.com/office/drawing/2014/main" id="{D25C261D-6F35-5437-5949-4C91A0B1F511}"/>
                </a:ext>
              </a:extLst>
            </p:cNvPr>
            <p:cNvSpPr/>
            <p:nvPr/>
          </p:nvSpPr>
          <p:spPr>
            <a:xfrm>
              <a:off x="4518659" y="553021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70" name="Freeform 322">
              <a:extLst>
                <a:ext uri="{FF2B5EF4-FFF2-40B4-BE49-F238E27FC236}">
                  <a16:creationId xmlns:a16="http://schemas.microsoft.com/office/drawing/2014/main" id="{3252FAF7-6D90-5CDA-6D0A-0857B26C028A}"/>
                </a:ext>
              </a:extLst>
            </p:cNvPr>
            <p:cNvSpPr/>
            <p:nvPr/>
          </p:nvSpPr>
          <p:spPr>
            <a:xfrm>
              <a:off x="4011929" y="551973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2"/>
                    <a:pt x="0" y="952"/>
                    <a:pt x="0" y="1905"/>
                  </a:cubicBezTo>
                  <a:cubicBezTo>
                    <a:pt x="0" y="952"/>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323">
              <a:extLst>
                <a:ext uri="{FF2B5EF4-FFF2-40B4-BE49-F238E27FC236}">
                  <a16:creationId xmlns:a16="http://schemas.microsoft.com/office/drawing/2014/main" id="{93A602DE-11AB-4C72-87F6-F465556FFB0C}"/>
                </a:ext>
              </a:extLst>
            </p:cNvPr>
            <p:cNvSpPr/>
            <p:nvPr/>
          </p:nvSpPr>
          <p:spPr>
            <a:xfrm>
              <a:off x="4471987" y="546449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72" name="Freeform 324">
              <a:extLst>
                <a:ext uri="{FF2B5EF4-FFF2-40B4-BE49-F238E27FC236}">
                  <a16:creationId xmlns:a16="http://schemas.microsoft.com/office/drawing/2014/main" id="{ED01BE61-C236-CE2A-2E90-C3D56210E296}"/>
                </a:ext>
              </a:extLst>
            </p:cNvPr>
            <p:cNvSpPr/>
            <p:nvPr/>
          </p:nvSpPr>
          <p:spPr>
            <a:xfrm>
              <a:off x="4510087" y="551497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73" name="Freeform 325">
              <a:extLst>
                <a:ext uri="{FF2B5EF4-FFF2-40B4-BE49-F238E27FC236}">
                  <a16:creationId xmlns:a16="http://schemas.microsoft.com/office/drawing/2014/main" id="{6FD62C0B-5B6D-C913-6AAC-E0C882E2D069}"/>
                </a:ext>
              </a:extLst>
            </p:cNvPr>
            <p:cNvSpPr/>
            <p:nvPr/>
          </p:nvSpPr>
          <p:spPr>
            <a:xfrm>
              <a:off x="4538581" y="5413905"/>
              <a:ext cx="350393" cy="626849"/>
            </a:xfrm>
            <a:custGeom>
              <a:avLst/>
              <a:gdLst>
                <a:gd name="connsiteX0" fmla="*/ 81 w 350393"/>
                <a:gd name="connsiteY0" fmla="*/ 38205 h 626849"/>
                <a:gd name="connsiteX1" fmla="*/ 53422 w 350393"/>
                <a:gd name="connsiteY1" fmla="*/ 77257 h 626849"/>
                <a:gd name="connsiteX2" fmla="*/ 69614 w 350393"/>
                <a:gd name="connsiteY2" fmla="*/ 72494 h 626849"/>
                <a:gd name="connsiteX3" fmla="*/ 97236 w 350393"/>
                <a:gd name="connsiteY3" fmla="*/ 85830 h 626849"/>
                <a:gd name="connsiteX4" fmla="*/ 116286 w 350393"/>
                <a:gd name="connsiteY4" fmla="*/ 128692 h 626849"/>
                <a:gd name="connsiteX5" fmla="*/ 116286 w 350393"/>
                <a:gd name="connsiteY5" fmla="*/ 384914 h 626849"/>
                <a:gd name="connsiteX6" fmla="*/ 92474 w 350393"/>
                <a:gd name="connsiteY6" fmla="*/ 477307 h 626849"/>
                <a:gd name="connsiteX7" fmla="*/ 73424 w 350393"/>
                <a:gd name="connsiteY7" fmla="*/ 596369 h 626849"/>
                <a:gd name="connsiteX8" fmla="*/ 93426 w 350393"/>
                <a:gd name="connsiteY8" fmla="*/ 622087 h 626849"/>
                <a:gd name="connsiteX9" fmla="*/ 122954 w 350393"/>
                <a:gd name="connsiteY9" fmla="*/ 623992 h 626849"/>
                <a:gd name="connsiteX10" fmla="*/ 154386 w 350393"/>
                <a:gd name="connsiteY10" fmla="*/ 602084 h 626849"/>
                <a:gd name="connsiteX11" fmla="*/ 161054 w 350393"/>
                <a:gd name="connsiteY11" fmla="*/ 570652 h 626849"/>
                <a:gd name="connsiteX12" fmla="*/ 166769 w 350393"/>
                <a:gd name="connsiteY12" fmla="*/ 497309 h 626849"/>
                <a:gd name="connsiteX13" fmla="*/ 182009 w 350393"/>
                <a:gd name="connsiteY13" fmla="*/ 395392 h 626849"/>
                <a:gd name="connsiteX14" fmla="*/ 211536 w 350393"/>
                <a:gd name="connsiteY14" fmla="*/ 370627 h 626849"/>
                <a:gd name="connsiteX15" fmla="*/ 241064 w 350393"/>
                <a:gd name="connsiteY15" fmla="*/ 396344 h 626849"/>
                <a:gd name="connsiteX16" fmla="*/ 263924 w 350393"/>
                <a:gd name="connsiteY16" fmla="*/ 511597 h 626849"/>
                <a:gd name="connsiteX17" fmla="*/ 275354 w 350393"/>
                <a:gd name="connsiteY17" fmla="*/ 599227 h 626849"/>
                <a:gd name="connsiteX18" fmla="*/ 310597 w 350393"/>
                <a:gd name="connsiteY18" fmla="*/ 626849 h 626849"/>
                <a:gd name="connsiteX19" fmla="*/ 349649 w 350393"/>
                <a:gd name="connsiteY19" fmla="*/ 583034 h 626849"/>
                <a:gd name="connsiteX20" fmla="*/ 344886 w 350393"/>
                <a:gd name="connsiteY20" fmla="*/ 542077 h 626849"/>
                <a:gd name="connsiteX21" fmla="*/ 325836 w 350393"/>
                <a:gd name="connsiteY21" fmla="*/ 416347 h 626849"/>
                <a:gd name="connsiteX22" fmla="*/ 308691 w 350393"/>
                <a:gd name="connsiteY22" fmla="*/ 289664 h 626849"/>
                <a:gd name="connsiteX23" fmla="*/ 241064 w 350393"/>
                <a:gd name="connsiteY23" fmla="*/ 174412 h 626849"/>
                <a:gd name="connsiteX24" fmla="*/ 168674 w 350393"/>
                <a:gd name="connsiteY24" fmla="*/ 133455 h 626849"/>
                <a:gd name="connsiteX25" fmla="*/ 142956 w 350393"/>
                <a:gd name="connsiteY25" fmla="*/ 108689 h 626849"/>
                <a:gd name="connsiteX26" fmla="*/ 112476 w 350393"/>
                <a:gd name="connsiteY26" fmla="*/ 28680 h 626849"/>
                <a:gd name="connsiteX27" fmla="*/ 60089 w 350393"/>
                <a:gd name="connsiteY27" fmla="*/ 2962 h 626849"/>
                <a:gd name="connsiteX28" fmla="*/ 11511 w 350393"/>
                <a:gd name="connsiteY28" fmla="*/ 21059 h 626849"/>
                <a:gd name="connsiteX29" fmla="*/ 81 w 350393"/>
                <a:gd name="connsiteY29" fmla="*/ 38205 h 62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0393" h="626849">
                  <a:moveTo>
                    <a:pt x="81" y="38205"/>
                  </a:moveTo>
                  <a:cubicBezTo>
                    <a:pt x="81" y="64874"/>
                    <a:pt x="28656" y="85830"/>
                    <a:pt x="53422" y="77257"/>
                  </a:cubicBezTo>
                  <a:cubicBezTo>
                    <a:pt x="59136" y="75352"/>
                    <a:pt x="63899" y="73447"/>
                    <a:pt x="69614" y="72494"/>
                  </a:cubicBezTo>
                  <a:cubicBezTo>
                    <a:pt x="83901" y="69637"/>
                    <a:pt x="91522" y="72494"/>
                    <a:pt x="97236" y="85830"/>
                  </a:cubicBezTo>
                  <a:cubicBezTo>
                    <a:pt x="103904" y="100117"/>
                    <a:pt x="111524" y="113452"/>
                    <a:pt x="116286" y="128692"/>
                  </a:cubicBezTo>
                  <a:cubicBezTo>
                    <a:pt x="141051" y="214417"/>
                    <a:pt x="141051" y="299189"/>
                    <a:pt x="116286" y="384914"/>
                  </a:cubicBezTo>
                  <a:cubicBezTo>
                    <a:pt x="106761" y="415394"/>
                    <a:pt x="97236" y="445874"/>
                    <a:pt x="92474" y="477307"/>
                  </a:cubicBezTo>
                  <a:cubicBezTo>
                    <a:pt x="85806" y="517312"/>
                    <a:pt x="77234" y="556364"/>
                    <a:pt x="73424" y="596369"/>
                  </a:cubicBezTo>
                  <a:cubicBezTo>
                    <a:pt x="71519" y="615419"/>
                    <a:pt x="74376" y="619230"/>
                    <a:pt x="93426" y="622087"/>
                  </a:cubicBezTo>
                  <a:cubicBezTo>
                    <a:pt x="102951" y="623992"/>
                    <a:pt x="113429" y="623992"/>
                    <a:pt x="122954" y="623992"/>
                  </a:cubicBezTo>
                  <a:cubicBezTo>
                    <a:pt x="141051" y="623992"/>
                    <a:pt x="147719" y="619230"/>
                    <a:pt x="154386" y="602084"/>
                  </a:cubicBezTo>
                  <a:cubicBezTo>
                    <a:pt x="158197" y="592559"/>
                    <a:pt x="160101" y="582082"/>
                    <a:pt x="161054" y="570652"/>
                  </a:cubicBezTo>
                  <a:cubicBezTo>
                    <a:pt x="162959" y="545887"/>
                    <a:pt x="164864" y="522074"/>
                    <a:pt x="166769" y="497309"/>
                  </a:cubicBezTo>
                  <a:cubicBezTo>
                    <a:pt x="170579" y="463019"/>
                    <a:pt x="172484" y="428730"/>
                    <a:pt x="182009" y="395392"/>
                  </a:cubicBezTo>
                  <a:cubicBezTo>
                    <a:pt x="186772" y="380152"/>
                    <a:pt x="197249" y="371580"/>
                    <a:pt x="211536" y="370627"/>
                  </a:cubicBezTo>
                  <a:cubicBezTo>
                    <a:pt x="226776" y="369674"/>
                    <a:pt x="235349" y="384914"/>
                    <a:pt x="241064" y="396344"/>
                  </a:cubicBezTo>
                  <a:cubicBezTo>
                    <a:pt x="258209" y="434444"/>
                    <a:pt x="260114" y="470639"/>
                    <a:pt x="263924" y="511597"/>
                  </a:cubicBezTo>
                  <a:cubicBezTo>
                    <a:pt x="266781" y="541124"/>
                    <a:pt x="270591" y="570652"/>
                    <a:pt x="275354" y="599227"/>
                  </a:cubicBezTo>
                  <a:cubicBezTo>
                    <a:pt x="279164" y="623992"/>
                    <a:pt x="284879" y="626849"/>
                    <a:pt x="310597" y="626849"/>
                  </a:cubicBezTo>
                  <a:cubicBezTo>
                    <a:pt x="342981" y="626849"/>
                    <a:pt x="353459" y="614467"/>
                    <a:pt x="349649" y="583034"/>
                  </a:cubicBezTo>
                  <a:cubicBezTo>
                    <a:pt x="347744" y="569699"/>
                    <a:pt x="346791" y="555412"/>
                    <a:pt x="344886" y="542077"/>
                  </a:cubicBezTo>
                  <a:cubicBezTo>
                    <a:pt x="338219" y="500167"/>
                    <a:pt x="331552" y="458257"/>
                    <a:pt x="325836" y="416347"/>
                  </a:cubicBezTo>
                  <a:cubicBezTo>
                    <a:pt x="320122" y="374437"/>
                    <a:pt x="317264" y="331574"/>
                    <a:pt x="308691" y="289664"/>
                  </a:cubicBezTo>
                  <a:cubicBezTo>
                    <a:pt x="299166" y="242992"/>
                    <a:pt x="282974" y="202034"/>
                    <a:pt x="241064" y="174412"/>
                  </a:cubicBezTo>
                  <a:cubicBezTo>
                    <a:pt x="218204" y="159172"/>
                    <a:pt x="194391" y="143932"/>
                    <a:pt x="168674" y="133455"/>
                  </a:cubicBezTo>
                  <a:cubicBezTo>
                    <a:pt x="156291" y="128692"/>
                    <a:pt x="148672" y="121072"/>
                    <a:pt x="142956" y="108689"/>
                  </a:cubicBezTo>
                  <a:cubicBezTo>
                    <a:pt x="131526" y="82972"/>
                    <a:pt x="119144" y="57255"/>
                    <a:pt x="112476" y="28680"/>
                  </a:cubicBezTo>
                  <a:cubicBezTo>
                    <a:pt x="106761" y="4867"/>
                    <a:pt x="83901" y="-5611"/>
                    <a:pt x="60089" y="2962"/>
                  </a:cubicBezTo>
                  <a:cubicBezTo>
                    <a:pt x="43897" y="8677"/>
                    <a:pt x="27704" y="14392"/>
                    <a:pt x="11511" y="21059"/>
                  </a:cubicBezTo>
                  <a:cubicBezTo>
                    <a:pt x="6749" y="23917"/>
                    <a:pt x="-871" y="27727"/>
                    <a:pt x="81" y="38205"/>
                  </a:cubicBezTo>
                  <a:close/>
                </a:path>
              </a:pathLst>
            </a:custGeom>
            <a:solidFill>
              <a:srgbClr val="F27954"/>
            </a:solidFill>
            <a:ln w="9525" cap="flat">
              <a:noFill/>
              <a:prstDash val="solid"/>
              <a:miter/>
            </a:ln>
          </p:spPr>
          <p:txBody>
            <a:bodyPr rtlCol="0" anchor="ctr"/>
            <a:lstStyle/>
            <a:p>
              <a:endParaRPr lang="en-US"/>
            </a:p>
          </p:txBody>
        </p:sp>
        <p:sp>
          <p:nvSpPr>
            <p:cNvPr id="74" name="Freeform 326">
              <a:extLst>
                <a:ext uri="{FF2B5EF4-FFF2-40B4-BE49-F238E27FC236}">
                  <a16:creationId xmlns:a16="http://schemas.microsoft.com/office/drawing/2014/main" id="{B737DCBF-0E32-F3DA-2F5E-B21DFA5A15CD}"/>
                </a:ext>
              </a:extLst>
            </p:cNvPr>
            <p:cNvSpPr/>
            <p:nvPr/>
          </p:nvSpPr>
          <p:spPr>
            <a:xfrm>
              <a:off x="3469957" y="5866447"/>
              <a:ext cx="464820" cy="219075"/>
            </a:xfrm>
            <a:custGeom>
              <a:avLst/>
              <a:gdLst>
                <a:gd name="connsiteX0" fmla="*/ 249555 w 464820"/>
                <a:gd name="connsiteY0" fmla="*/ 150495 h 219075"/>
                <a:gd name="connsiteX1" fmla="*/ 270510 w 464820"/>
                <a:gd name="connsiteY1" fmla="*/ 140970 h 219075"/>
                <a:gd name="connsiteX2" fmla="*/ 305753 w 464820"/>
                <a:gd name="connsiteY2" fmla="*/ 124777 h 219075"/>
                <a:gd name="connsiteX3" fmla="*/ 320040 w 464820"/>
                <a:gd name="connsiteY3" fmla="*/ 118110 h 219075"/>
                <a:gd name="connsiteX4" fmla="*/ 334328 w 464820"/>
                <a:gd name="connsiteY4" fmla="*/ 111442 h 219075"/>
                <a:gd name="connsiteX5" fmla="*/ 348615 w 464820"/>
                <a:gd name="connsiteY5" fmla="*/ 104775 h 219075"/>
                <a:gd name="connsiteX6" fmla="*/ 369570 w 464820"/>
                <a:gd name="connsiteY6" fmla="*/ 96202 h 219075"/>
                <a:gd name="connsiteX7" fmla="*/ 427672 w 464820"/>
                <a:gd name="connsiteY7" fmla="*/ 75247 h 219075"/>
                <a:gd name="connsiteX8" fmla="*/ 458152 w 464820"/>
                <a:gd name="connsiteY8" fmla="*/ 67627 h 219075"/>
                <a:gd name="connsiteX9" fmla="*/ 459105 w 464820"/>
                <a:gd name="connsiteY9" fmla="*/ 67627 h 219075"/>
                <a:gd name="connsiteX10" fmla="*/ 460058 w 464820"/>
                <a:gd name="connsiteY10" fmla="*/ 67627 h 219075"/>
                <a:gd name="connsiteX11" fmla="*/ 461963 w 464820"/>
                <a:gd name="connsiteY11" fmla="*/ 65722 h 219075"/>
                <a:gd name="connsiteX12" fmla="*/ 462915 w 464820"/>
                <a:gd name="connsiteY12" fmla="*/ 64770 h 219075"/>
                <a:gd name="connsiteX13" fmla="*/ 464820 w 464820"/>
                <a:gd name="connsiteY13" fmla="*/ 63817 h 219075"/>
                <a:gd name="connsiteX14" fmla="*/ 460058 w 464820"/>
                <a:gd name="connsiteY14" fmla="*/ 56197 h 219075"/>
                <a:gd name="connsiteX15" fmla="*/ 428625 w 464820"/>
                <a:gd name="connsiteY15" fmla="*/ 0 h 219075"/>
                <a:gd name="connsiteX16" fmla="*/ 428625 w 464820"/>
                <a:gd name="connsiteY16" fmla="*/ 0 h 219075"/>
                <a:gd name="connsiteX17" fmla="*/ 409575 w 464820"/>
                <a:gd name="connsiteY17" fmla="*/ 9525 h 219075"/>
                <a:gd name="connsiteX18" fmla="*/ 150495 w 464820"/>
                <a:gd name="connsiteY18" fmla="*/ 111442 h 219075"/>
                <a:gd name="connsiteX19" fmla="*/ 75247 w 464820"/>
                <a:gd name="connsiteY19" fmla="*/ 132397 h 219075"/>
                <a:gd name="connsiteX20" fmla="*/ 8572 w 464820"/>
                <a:gd name="connsiteY20" fmla="*/ 133350 h 219075"/>
                <a:gd name="connsiteX21" fmla="*/ 0 w 464820"/>
                <a:gd name="connsiteY21" fmla="*/ 131445 h 219075"/>
                <a:gd name="connsiteX22" fmla="*/ 0 w 464820"/>
                <a:gd name="connsiteY22" fmla="*/ 134302 h 219075"/>
                <a:gd name="connsiteX23" fmla="*/ 0 w 464820"/>
                <a:gd name="connsiteY23" fmla="*/ 135255 h 219075"/>
                <a:gd name="connsiteX24" fmla="*/ 0 w 464820"/>
                <a:gd name="connsiteY24" fmla="*/ 138113 h 219075"/>
                <a:gd name="connsiteX25" fmla="*/ 0 w 464820"/>
                <a:gd name="connsiteY25" fmla="*/ 140017 h 219075"/>
                <a:gd name="connsiteX26" fmla="*/ 0 w 464820"/>
                <a:gd name="connsiteY26" fmla="*/ 141922 h 219075"/>
                <a:gd name="connsiteX27" fmla="*/ 0 w 464820"/>
                <a:gd name="connsiteY27" fmla="*/ 145732 h 219075"/>
                <a:gd name="connsiteX28" fmla="*/ 30480 w 464820"/>
                <a:gd name="connsiteY28" fmla="*/ 203835 h 219075"/>
                <a:gd name="connsiteX29" fmla="*/ 44767 w 464820"/>
                <a:gd name="connsiteY29" fmla="*/ 212407 h 219075"/>
                <a:gd name="connsiteX30" fmla="*/ 52388 w 464820"/>
                <a:gd name="connsiteY30" fmla="*/ 215265 h 219075"/>
                <a:gd name="connsiteX31" fmla="*/ 64770 w 464820"/>
                <a:gd name="connsiteY31" fmla="*/ 218122 h 219075"/>
                <a:gd name="connsiteX32" fmla="*/ 73342 w 464820"/>
                <a:gd name="connsiteY32" fmla="*/ 219075 h 219075"/>
                <a:gd name="connsiteX33" fmla="*/ 78105 w 464820"/>
                <a:gd name="connsiteY33" fmla="*/ 219075 h 219075"/>
                <a:gd name="connsiteX34" fmla="*/ 96202 w 464820"/>
                <a:gd name="connsiteY34" fmla="*/ 217170 h 219075"/>
                <a:gd name="connsiteX35" fmla="*/ 181927 w 464820"/>
                <a:gd name="connsiteY35" fmla="*/ 185738 h 219075"/>
                <a:gd name="connsiteX36" fmla="*/ 231457 w 464820"/>
                <a:gd name="connsiteY36" fmla="*/ 162877 h 219075"/>
                <a:gd name="connsiteX37" fmla="*/ 249555 w 464820"/>
                <a:gd name="connsiteY37" fmla="*/ 15049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4820" h="219075">
                  <a:moveTo>
                    <a:pt x="249555" y="150495"/>
                  </a:moveTo>
                  <a:cubicBezTo>
                    <a:pt x="256222" y="147638"/>
                    <a:pt x="263842" y="143827"/>
                    <a:pt x="270510" y="140970"/>
                  </a:cubicBezTo>
                  <a:cubicBezTo>
                    <a:pt x="281940" y="135255"/>
                    <a:pt x="293370" y="129540"/>
                    <a:pt x="305753" y="124777"/>
                  </a:cubicBezTo>
                  <a:cubicBezTo>
                    <a:pt x="310515" y="122872"/>
                    <a:pt x="315278" y="120015"/>
                    <a:pt x="320040" y="118110"/>
                  </a:cubicBezTo>
                  <a:cubicBezTo>
                    <a:pt x="324803" y="116205"/>
                    <a:pt x="329565" y="114300"/>
                    <a:pt x="334328" y="111442"/>
                  </a:cubicBezTo>
                  <a:cubicBezTo>
                    <a:pt x="339090" y="109538"/>
                    <a:pt x="343853" y="107632"/>
                    <a:pt x="348615" y="104775"/>
                  </a:cubicBezTo>
                  <a:cubicBezTo>
                    <a:pt x="355282" y="101917"/>
                    <a:pt x="362903" y="99060"/>
                    <a:pt x="369570" y="96202"/>
                  </a:cubicBezTo>
                  <a:cubicBezTo>
                    <a:pt x="388620" y="88582"/>
                    <a:pt x="407670" y="81915"/>
                    <a:pt x="427672" y="75247"/>
                  </a:cubicBezTo>
                  <a:cubicBezTo>
                    <a:pt x="437197" y="72390"/>
                    <a:pt x="447675" y="69532"/>
                    <a:pt x="458152" y="67627"/>
                  </a:cubicBezTo>
                  <a:cubicBezTo>
                    <a:pt x="458152" y="67627"/>
                    <a:pt x="459105" y="67627"/>
                    <a:pt x="459105" y="67627"/>
                  </a:cubicBezTo>
                  <a:cubicBezTo>
                    <a:pt x="459105" y="67627"/>
                    <a:pt x="460058" y="67627"/>
                    <a:pt x="460058" y="67627"/>
                  </a:cubicBezTo>
                  <a:cubicBezTo>
                    <a:pt x="461010" y="67627"/>
                    <a:pt x="461963" y="66675"/>
                    <a:pt x="461963" y="65722"/>
                  </a:cubicBezTo>
                  <a:cubicBezTo>
                    <a:pt x="461963" y="65722"/>
                    <a:pt x="462915" y="65722"/>
                    <a:pt x="462915" y="64770"/>
                  </a:cubicBezTo>
                  <a:cubicBezTo>
                    <a:pt x="463867" y="64770"/>
                    <a:pt x="463867" y="63817"/>
                    <a:pt x="464820" y="63817"/>
                  </a:cubicBezTo>
                  <a:cubicBezTo>
                    <a:pt x="462915" y="60960"/>
                    <a:pt x="461963" y="59055"/>
                    <a:pt x="460058" y="56197"/>
                  </a:cubicBezTo>
                  <a:cubicBezTo>
                    <a:pt x="449580" y="38100"/>
                    <a:pt x="438150" y="19050"/>
                    <a:pt x="428625" y="0"/>
                  </a:cubicBezTo>
                  <a:cubicBezTo>
                    <a:pt x="428625" y="0"/>
                    <a:pt x="428625" y="0"/>
                    <a:pt x="428625" y="0"/>
                  </a:cubicBezTo>
                  <a:cubicBezTo>
                    <a:pt x="421957" y="2857"/>
                    <a:pt x="416242" y="5715"/>
                    <a:pt x="409575" y="9525"/>
                  </a:cubicBezTo>
                  <a:cubicBezTo>
                    <a:pt x="385763" y="20955"/>
                    <a:pt x="182880" y="101917"/>
                    <a:pt x="150495" y="111442"/>
                  </a:cubicBezTo>
                  <a:cubicBezTo>
                    <a:pt x="125730" y="119063"/>
                    <a:pt x="100965" y="127635"/>
                    <a:pt x="75247" y="132397"/>
                  </a:cubicBezTo>
                  <a:cubicBezTo>
                    <a:pt x="51435" y="136207"/>
                    <a:pt x="32385" y="138113"/>
                    <a:pt x="8572" y="133350"/>
                  </a:cubicBezTo>
                  <a:cubicBezTo>
                    <a:pt x="5715" y="132397"/>
                    <a:pt x="2857" y="132397"/>
                    <a:pt x="0" y="131445"/>
                  </a:cubicBezTo>
                  <a:cubicBezTo>
                    <a:pt x="0" y="132397"/>
                    <a:pt x="0" y="133350"/>
                    <a:pt x="0" y="134302"/>
                  </a:cubicBezTo>
                  <a:cubicBezTo>
                    <a:pt x="0" y="134302"/>
                    <a:pt x="0" y="135255"/>
                    <a:pt x="0" y="135255"/>
                  </a:cubicBezTo>
                  <a:cubicBezTo>
                    <a:pt x="0" y="136207"/>
                    <a:pt x="0" y="137160"/>
                    <a:pt x="0" y="138113"/>
                  </a:cubicBezTo>
                  <a:cubicBezTo>
                    <a:pt x="0" y="139065"/>
                    <a:pt x="0" y="139065"/>
                    <a:pt x="0" y="140017"/>
                  </a:cubicBezTo>
                  <a:cubicBezTo>
                    <a:pt x="0" y="140970"/>
                    <a:pt x="0" y="140970"/>
                    <a:pt x="0" y="141922"/>
                  </a:cubicBezTo>
                  <a:cubicBezTo>
                    <a:pt x="0" y="142875"/>
                    <a:pt x="0" y="144780"/>
                    <a:pt x="0" y="145732"/>
                  </a:cubicBezTo>
                  <a:cubicBezTo>
                    <a:pt x="952" y="170497"/>
                    <a:pt x="13335" y="190500"/>
                    <a:pt x="30480" y="203835"/>
                  </a:cubicBezTo>
                  <a:cubicBezTo>
                    <a:pt x="35242" y="206692"/>
                    <a:pt x="39052" y="209550"/>
                    <a:pt x="44767" y="212407"/>
                  </a:cubicBezTo>
                  <a:cubicBezTo>
                    <a:pt x="47625" y="213360"/>
                    <a:pt x="49530" y="214313"/>
                    <a:pt x="52388" y="215265"/>
                  </a:cubicBezTo>
                  <a:cubicBezTo>
                    <a:pt x="56197" y="216217"/>
                    <a:pt x="60007" y="217170"/>
                    <a:pt x="64770" y="218122"/>
                  </a:cubicBezTo>
                  <a:cubicBezTo>
                    <a:pt x="67627" y="218122"/>
                    <a:pt x="70485" y="219075"/>
                    <a:pt x="73342" y="219075"/>
                  </a:cubicBezTo>
                  <a:cubicBezTo>
                    <a:pt x="74295" y="219075"/>
                    <a:pt x="76200" y="219075"/>
                    <a:pt x="78105" y="219075"/>
                  </a:cubicBezTo>
                  <a:cubicBezTo>
                    <a:pt x="83820" y="219075"/>
                    <a:pt x="89535" y="218122"/>
                    <a:pt x="96202" y="217170"/>
                  </a:cubicBezTo>
                  <a:cubicBezTo>
                    <a:pt x="125730" y="210502"/>
                    <a:pt x="154305" y="198120"/>
                    <a:pt x="181927" y="185738"/>
                  </a:cubicBezTo>
                  <a:cubicBezTo>
                    <a:pt x="199072" y="178117"/>
                    <a:pt x="215265" y="170497"/>
                    <a:pt x="231457" y="162877"/>
                  </a:cubicBezTo>
                  <a:cubicBezTo>
                    <a:pt x="236220" y="157163"/>
                    <a:pt x="242888" y="154305"/>
                    <a:pt x="249555" y="150495"/>
                  </a:cubicBezTo>
                  <a:close/>
                </a:path>
              </a:pathLst>
            </a:custGeom>
            <a:solidFill>
              <a:srgbClr val="FFFFFF"/>
            </a:solidFill>
            <a:ln w="9525" cap="flat">
              <a:noFill/>
              <a:prstDash val="solid"/>
              <a:miter/>
            </a:ln>
          </p:spPr>
          <p:txBody>
            <a:bodyPr rtlCol="0" anchor="ctr"/>
            <a:lstStyle/>
            <a:p>
              <a:endParaRPr lang="en-US"/>
            </a:p>
          </p:txBody>
        </p:sp>
        <p:sp>
          <p:nvSpPr>
            <p:cNvPr id="75" name="Freeform 327">
              <a:extLst>
                <a:ext uri="{FF2B5EF4-FFF2-40B4-BE49-F238E27FC236}">
                  <a16:creationId xmlns:a16="http://schemas.microsoft.com/office/drawing/2014/main" id="{FFA08F72-91D4-59B7-3A75-44BD272D8AF4}"/>
                </a:ext>
              </a:extLst>
            </p:cNvPr>
            <p:cNvSpPr/>
            <p:nvPr/>
          </p:nvSpPr>
          <p:spPr>
            <a:xfrm>
              <a:off x="4002404" y="5359606"/>
              <a:ext cx="537537" cy="223948"/>
            </a:xfrm>
            <a:custGeom>
              <a:avLst/>
              <a:gdLst>
                <a:gd name="connsiteX0" fmla="*/ 5715 w 537537"/>
                <a:gd name="connsiteY0" fmla="*/ 170608 h 223948"/>
                <a:gd name="connsiteX1" fmla="*/ 5715 w 537537"/>
                <a:gd name="connsiteY1" fmla="*/ 170608 h 223948"/>
                <a:gd name="connsiteX2" fmla="*/ 8573 w 537537"/>
                <a:gd name="connsiteY2" fmla="*/ 164893 h 223948"/>
                <a:gd name="connsiteX3" fmla="*/ 9525 w 537537"/>
                <a:gd name="connsiteY3" fmla="*/ 162036 h 223948"/>
                <a:gd name="connsiteX4" fmla="*/ 10478 w 537537"/>
                <a:gd name="connsiteY4" fmla="*/ 160131 h 223948"/>
                <a:gd name="connsiteX5" fmla="*/ 14288 w 537537"/>
                <a:gd name="connsiteY5" fmla="*/ 151558 h 223948"/>
                <a:gd name="connsiteX6" fmla="*/ 160973 w 537537"/>
                <a:gd name="connsiteY6" fmla="*/ 35353 h 223948"/>
                <a:gd name="connsiteX7" fmla="*/ 236220 w 537537"/>
                <a:gd name="connsiteY7" fmla="*/ 21066 h 223948"/>
                <a:gd name="connsiteX8" fmla="*/ 257175 w 537537"/>
                <a:gd name="connsiteY8" fmla="*/ 20113 h 223948"/>
                <a:gd name="connsiteX9" fmla="*/ 259080 w 537537"/>
                <a:gd name="connsiteY9" fmla="*/ 20113 h 223948"/>
                <a:gd name="connsiteX10" fmla="*/ 260033 w 537537"/>
                <a:gd name="connsiteY10" fmla="*/ 20113 h 223948"/>
                <a:gd name="connsiteX11" fmla="*/ 260985 w 537537"/>
                <a:gd name="connsiteY11" fmla="*/ 20113 h 223948"/>
                <a:gd name="connsiteX12" fmla="*/ 465773 w 537537"/>
                <a:gd name="connsiteY12" fmla="*/ 101076 h 223948"/>
                <a:gd name="connsiteX13" fmla="*/ 469583 w 537537"/>
                <a:gd name="connsiteY13" fmla="*/ 104886 h 223948"/>
                <a:gd name="connsiteX14" fmla="*/ 470535 w 537537"/>
                <a:gd name="connsiteY14" fmla="*/ 105838 h 223948"/>
                <a:gd name="connsiteX15" fmla="*/ 473392 w 537537"/>
                <a:gd name="connsiteY15" fmla="*/ 108695 h 223948"/>
                <a:gd name="connsiteX16" fmla="*/ 474345 w 537537"/>
                <a:gd name="connsiteY16" fmla="*/ 110601 h 223948"/>
                <a:gd name="connsiteX17" fmla="*/ 476250 w 537537"/>
                <a:gd name="connsiteY17" fmla="*/ 112506 h 223948"/>
                <a:gd name="connsiteX18" fmla="*/ 476250 w 537537"/>
                <a:gd name="connsiteY18" fmla="*/ 113458 h 223948"/>
                <a:gd name="connsiteX19" fmla="*/ 478155 w 537537"/>
                <a:gd name="connsiteY19" fmla="*/ 115363 h 223948"/>
                <a:gd name="connsiteX20" fmla="*/ 480060 w 537537"/>
                <a:gd name="connsiteY20" fmla="*/ 117268 h 223948"/>
                <a:gd name="connsiteX21" fmla="*/ 481013 w 537537"/>
                <a:gd name="connsiteY21" fmla="*/ 119173 h 223948"/>
                <a:gd name="connsiteX22" fmla="*/ 481965 w 537537"/>
                <a:gd name="connsiteY22" fmla="*/ 120126 h 223948"/>
                <a:gd name="connsiteX23" fmla="*/ 482917 w 537537"/>
                <a:gd name="connsiteY23" fmla="*/ 121078 h 223948"/>
                <a:gd name="connsiteX24" fmla="*/ 483870 w 537537"/>
                <a:gd name="connsiteY24" fmla="*/ 122983 h 223948"/>
                <a:gd name="connsiteX25" fmla="*/ 485775 w 537537"/>
                <a:gd name="connsiteY25" fmla="*/ 124888 h 223948"/>
                <a:gd name="connsiteX26" fmla="*/ 486728 w 537537"/>
                <a:gd name="connsiteY26" fmla="*/ 126793 h 223948"/>
                <a:gd name="connsiteX27" fmla="*/ 488633 w 537537"/>
                <a:gd name="connsiteY27" fmla="*/ 128698 h 223948"/>
                <a:gd name="connsiteX28" fmla="*/ 489585 w 537537"/>
                <a:gd name="connsiteY28" fmla="*/ 130603 h 223948"/>
                <a:gd name="connsiteX29" fmla="*/ 491490 w 537537"/>
                <a:gd name="connsiteY29" fmla="*/ 132508 h 223948"/>
                <a:gd name="connsiteX30" fmla="*/ 492442 w 537537"/>
                <a:gd name="connsiteY30" fmla="*/ 134413 h 223948"/>
                <a:gd name="connsiteX31" fmla="*/ 492442 w 537537"/>
                <a:gd name="connsiteY31" fmla="*/ 135366 h 223948"/>
                <a:gd name="connsiteX32" fmla="*/ 493395 w 537537"/>
                <a:gd name="connsiteY32" fmla="*/ 137270 h 223948"/>
                <a:gd name="connsiteX33" fmla="*/ 494348 w 537537"/>
                <a:gd name="connsiteY33" fmla="*/ 138223 h 223948"/>
                <a:gd name="connsiteX34" fmla="*/ 496253 w 537537"/>
                <a:gd name="connsiteY34" fmla="*/ 141081 h 223948"/>
                <a:gd name="connsiteX35" fmla="*/ 497205 w 537537"/>
                <a:gd name="connsiteY35" fmla="*/ 142033 h 223948"/>
                <a:gd name="connsiteX36" fmla="*/ 501967 w 537537"/>
                <a:gd name="connsiteY36" fmla="*/ 149653 h 223948"/>
                <a:gd name="connsiteX37" fmla="*/ 502920 w 537537"/>
                <a:gd name="connsiteY37" fmla="*/ 150606 h 223948"/>
                <a:gd name="connsiteX38" fmla="*/ 504825 w 537537"/>
                <a:gd name="connsiteY38" fmla="*/ 153463 h 223948"/>
                <a:gd name="connsiteX39" fmla="*/ 505778 w 537537"/>
                <a:gd name="connsiteY39" fmla="*/ 154416 h 223948"/>
                <a:gd name="connsiteX40" fmla="*/ 507683 w 537537"/>
                <a:gd name="connsiteY40" fmla="*/ 157273 h 223948"/>
                <a:gd name="connsiteX41" fmla="*/ 508635 w 537537"/>
                <a:gd name="connsiteY41" fmla="*/ 158226 h 223948"/>
                <a:gd name="connsiteX42" fmla="*/ 510540 w 537537"/>
                <a:gd name="connsiteY42" fmla="*/ 161083 h 223948"/>
                <a:gd name="connsiteX43" fmla="*/ 511492 w 537537"/>
                <a:gd name="connsiteY43" fmla="*/ 162036 h 223948"/>
                <a:gd name="connsiteX44" fmla="*/ 513398 w 537537"/>
                <a:gd name="connsiteY44" fmla="*/ 164893 h 223948"/>
                <a:gd name="connsiteX45" fmla="*/ 514350 w 537537"/>
                <a:gd name="connsiteY45" fmla="*/ 165845 h 223948"/>
                <a:gd name="connsiteX46" fmla="*/ 516255 w 537537"/>
                <a:gd name="connsiteY46" fmla="*/ 168703 h 223948"/>
                <a:gd name="connsiteX47" fmla="*/ 516255 w 537537"/>
                <a:gd name="connsiteY47" fmla="*/ 169656 h 223948"/>
                <a:gd name="connsiteX48" fmla="*/ 518160 w 537537"/>
                <a:gd name="connsiteY48" fmla="*/ 172513 h 223948"/>
                <a:gd name="connsiteX49" fmla="*/ 518160 w 537537"/>
                <a:gd name="connsiteY49" fmla="*/ 173466 h 223948"/>
                <a:gd name="connsiteX50" fmla="*/ 519113 w 537537"/>
                <a:gd name="connsiteY50" fmla="*/ 174418 h 223948"/>
                <a:gd name="connsiteX51" fmla="*/ 520065 w 537537"/>
                <a:gd name="connsiteY51" fmla="*/ 177276 h 223948"/>
                <a:gd name="connsiteX52" fmla="*/ 520065 w 537537"/>
                <a:gd name="connsiteY52" fmla="*/ 177276 h 223948"/>
                <a:gd name="connsiteX53" fmla="*/ 526733 w 537537"/>
                <a:gd name="connsiteY53" fmla="*/ 191563 h 223948"/>
                <a:gd name="connsiteX54" fmla="*/ 537210 w 537537"/>
                <a:gd name="connsiteY54" fmla="*/ 223948 h 223948"/>
                <a:gd name="connsiteX55" fmla="*/ 401003 w 537537"/>
                <a:gd name="connsiteY55" fmla="*/ 29638 h 223948"/>
                <a:gd name="connsiteX56" fmla="*/ 170498 w 537537"/>
                <a:gd name="connsiteY56" fmla="*/ 11541 h 223948"/>
                <a:gd name="connsiteX57" fmla="*/ 2858 w 537537"/>
                <a:gd name="connsiteY57" fmla="*/ 179181 h 223948"/>
                <a:gd name="connsiteX58" fmla="*/ 0 w 537537"/>
                <a:gd name="connsiteY58" fmla="*/ 193468 h 223948"/>
                <a:gd name="connsiteX59" fmla="*/ 4763 w 537537"/>
                <a:gd name="connsiteY59" fmla="*/ 182038 h 223948"/>
                <a:gd name="connsiteX60" fmla="*/ 5715 w 537537"/>
                <a:gd name="connsiteY60" fmla="*/ 170608 h 2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7537" h="223948">
                  <a:moveTo>
                    <a:pt x="5715" y="170608"/>
                  </a:moveTo>
                  <a:cubicBezTo>
                    <a:pt x="5715" y="169656"/>
                    <a:pt x="5715" y="169656"/>
                    <a:pt x="5715" y="170608"/>
                  </a:cubicBezTo>
                  <a:cubicBezTo>
                    <a:pt x="6667" y="168703"/>
                    <a:pt x="7620" y="166798"/>
                    <a:pt x="8573" y="164893"/>
                  </a:cubicBezTo>
                  <a:cubicBezTo>
                    <a:pt x="8573" y="163941"/>
                    <a:pt x="9525" y="162988"/>
                    <a:pt x="9525" y="162036"/>
                  </a:cubicBezTo>
                  <a:cubicBezTo>
                    <a:pt x="9525" y="161083"/>
                    <a:pt x="10478" y="161083"/>
                    <a:pt x="10478" y="160131"/>
                  </a:cubicBezTo>
                  <a:cubicBezTo>
                    <a:pt x="11430" y="157273"/>
                    <a:pt x="13335" y="154416"/>
                    <a:pt x="14288" y="151558"/>
                  </a:cubicBezTo>
                  <a:cubicBezTo>
                    <a:pt x="47625" y="99170"/>
                    <a:pt x="104775" y="56308"/>
                    <a:pt x="160973" y="35353"/>
                  </a:cubicBezTo>
                  <a:cubicBezTo>
                    <a:pt x="183833" y="28686"/>
                    <a:pt x="208598" y="23923"/>
                    <a:pt x="236220" y="21066"/>
                  </a:cubicBezTo>
                  <a:cubicBezTo>
                    <a:pt x="242888" y="20113"/>
                    <a:pt x="249555" y="20113"/>
                    <a:pt x="257175" y="20113"/>
                  </a:cubicBezTo>
                  <a:cubicBezTo>
                    <a:pt x="258128" y="20113"/>
                    <a:pt x="258128" y="20113"/>
                    <a:pt x="259080" y="20113"/>
                  </a:cubicBezTo>
                  <a:cubicBezTo>
                    <a:pt x="259080" y="20113"/>
                    <a:pt x="260033" y="20113"/>
                    <a:pt x="260033" y="20113"/>
                  </a:cubicBezTo>
                  <a:cubicBezTo>
                    <a:pt x="260033" y="20113"/>
                    <a:pt x="260985" y="20113"/>
                    <a:pt x="260985" y="20113"/>
                  </a:cubicBezTo>
                  <a:cubicBezTo>
                    <a:pt x="327660" y="20113"/>
                    <a:pt x="401003" y="40116"/>
                    <a:pt x="465773" y="101076"/>
                  </a:cubicBezTo>
                  <a:cubicBezTo>
                    <a:pt x="466725" y="102028"/>
                    <a:pt x="468630" y="103933"/>
                    <a:pt x="469583" y="104886"/>
                  </a:cubicBezTo>
                  <a:cubicBezTo>
                    <a:pt x="469583" y="104886"/>
                    <a:pt x="470535" y="105838"/>
                    <a:pt x="470535" y="105838"/>
                  </a:cubicBezTo>
                  <a:cubicBezTo>
                    <a:pt x="471488" y="106791"/>
                    <a:pt x="472440" y="107743"/>
                    <a:pt x="473392" y="108695"/>
                  </a:cubicBezTo>
                  <a:cubicBezTo>
                    <a:pt x="473392" y="109648"/>
                    <a:pt x="474345" y="109648"/>
                    <a:pt x="474345" y="110601"/>
                  </a:cubicBezTo>
                  <a:cubicBezTo>
                    <a:pt x="475298" y="111553"/>
                    <a:pt x="475298" y="111553"/>
                    <a:pt x="476250" y="112506"/>
                  </a:cubicBezTo>
                  <a:cubicBezTo>
                    <a:pt x="476250" y="112506"/>
                    <a:pt x="476250" y="112506"/>
                    <a:pt x="476250" y="113458"/>
                  </a:cubicBezTo>
                  <a:cubicBezTo>
                    <a:pt x="477203" y="114411"/>
                    <a:pt x="477203" y="114411"/>
                    <a:pt x="478155" y="115363"/>
                  </a:cubicBezTo>
                  <a:cubicBezTo>
                    <a:pt x="479108" y="116316"/>
                    <a:pt x="479108" y="117268"/>
                    <a:pt x="480060" y="117268"/>
                  </a:cubicBezTo>
                  <a:cubicBezTo>
                    <a:pt x="481013" y="118220"/>
                    <a:pt x="481013" y="118220"/>
                    <a:pt x="481013" y="119173"/>
                  </a:cubicBezTo>
                  <a:cubicBezTo>
                    <a:pt x="481013" y="119173"/>
                    <a:pt x="481965" y="120126"/>
                    <a:pt x="481965" y="120126"/>
                  </a:cubicBezTo>
                  <a:cubicBezTo>
                    <a:pt x="481965" y="120126"/>
                    <a:pt x="482917" y="121078"/>
                    <a:pt x="482917" y="121078"/>
                  </a:cubicBezTo>
                  <a:cubicBezTo>
                    <a:pt x="482917" y="122031"/>
                    <a:pt x="483870" y="122031"/>
                    <a:pt x="483870" y="122983"/>
                  </a:cubicBezTo>
                  <a:cubicBezTo>
                    <a:pt x="484823" y="123936"/>
                    <a:pt x="484823" y="123936"/>
                    <a:pt x="485775" y="124888"/>
                  </a:cubicBezTo>
                  <a:cubicBezTo>
                    <a:pt x="485775" y="125841"/>
                    <a:pt x="486728" y="125841"/>
                    <a:pt x="486728" y="126793"/>
                  </a:cubicBezTo>
                  <a:cubicBezTo>
                    <a:pt x="487680" y="127745"/>
                    <a:pt x="487680" y="127745"/>
                    <a:pt x="488633" y="128698"/>
                  </a:cubicBezTo>
                  <a:cubicBezTo>
                    <a:pt x="488633" y="129651"/>
                    <a:pt x="489585" y="129651"/>
                    <a:pt x="489585" y="130603"/>
                  </a:cubicBezTo>
                  <a:cubicBezTo>
                    <a:pt x="490538" y="131556"/>
                    <a:pt x="490538" y="132508"/>
                    <a:pt x="491490" y="132508"/>
                  </a:cubicBezTo>
                  <a:cubicBezTo>
                    <a:pt x="491490" y="133461"/>
                    <a:pt x="492442" y="133461"/>
                    <a:pt x="492442" y="134413"/>
                  </a:cubicBezTo>
                  <a:cubicBezTo>
                    <a:pt x="492442" y="134413"/>
                    <a:pt x="492442" y="134413"/>
                    <a:pt x="492442" y="135366"/>
                  </a:cubicBezTo>
                  <a:cubicBezTo>
                    <a:pt x="492442" y="136318"/>
                    <a:pt x="493395" y="136318"/>
                    <a:pt x="493395" y="137270"/>
                  </a:cubicBezTo>
                  <a:cubicBezTo>
                    <a:pt x="493395" y="137270"/>
                    <a:pt x="494348" y="138223"/>
                    <a:pt x="494348" y="138223"/>
                  </a:cubicBezTo>
                  <a:cubicBezTo>
                    <a:pt x="495300" y="139176"/>
                    <a:pt x="495300" y="140128"/>
                    <a:pt x="496253" y="141081"/>
                  </a:cubicBezTo>
                  <a:cubicBezTo>
                    <a:pt x="496253" y="141081"/>
                    <a:pt x="496253" y="142033"/>
                    <a:pt x="497205" y="142033"/>
                  </a:cubicBezTo>
                  <a:cubicBezTo>
                    <a:pt x="499110" y="144891"/>
                    <a:pt x="501015" y="146795"/>
                    <a:pt x="501967" y="149653"/>
                  </a:cubicBezTo>
                  <a:cubicBezTo>
                    <a:pt x="501967" y="149653"/>
                    <a:pt x="501967" y="150606"/>
                    <a:pt x="502920" y="150606"/>
                  </a:cubicBezTo>
                  <a:cubicBezTo>
                    <a:pt x="503873" y="151558"/>
                    <a:pt x="503873" y="152511"/>
                    <a:pt x="504825" y="153463"/>
                  </a:cubicBezTo>
                  <a:cubicBezTo>
                    <a:pt x="504825" y="153463"/>
                    <a:pt x="504825" y="154416"/>
                    <a:pt x="505778" y="154416"/>
                  </a:cubicBezTo>
                  <a:cubicBezTo>
                    <a:pt x="506730" y="155368"/>
                    <a:pt x="506730" y="156320"/>
                    <a:pt x="507683" y="157273"/>
                  </a:cubicBezTo>
                  <a:cubicBezTo>
                    <a:pt x="507683" y="157273"/>
                    <a:pt x="507683" y="158226"/>
                    <a:pt x="508635" y="158226"/>
                  </a:cubicBezTo>
                  <a:cubicBezTo>
                    <a:pt x="509588" y="159178"/>
                    <a:pt x="509588" y="160131"/>
                    <a:pt x="510540" y="161083"/>
                  </a:cubicBezTo>
                  <a:cubicBezTo>
                    <a:pt x="510540" y="161083"/>
                    <a:pt x="510540" y="162036"/>
                    <a:pt x="511492" y="162036"/>
                  </a:cubicBezTo>
                  <a:cubicBezTo>
                    <a:pt x="512445" y="162988"/>
                    <a:pt x="512445" y="163941"/>
                    <a:pt x="513398" y="164893"/>
                  </a:cubicBezTo>
                  <a:cubicBezTo>
                    <a:pt x="513398" y="164893"/>
                    <a:pt x="513398" y="165845"/>
                    <a:pt x="514350" y="165845"/>
                  </a:cubicBezTo>
                  <a:cubicBezTo>
                    <a:pt x="515303" y="166798"/>
                    <a:pt x="515303" y="167751"/>
                    <a:pt x="516255" y="168703"/>
                  </a:cubicBezTo>
                  <a:cubicBezTo>
                    <a:pt x="516255" y="168703"/>
                    <a:pt x="516255" y="169656"/>
                    <a:pt x="516255" y="169656"/>
                  </a:cubicBezTo>
                  <a:cubicBezTo>
                    <a:pt x="517208" y="170608"/>
                    <a:pt x="517208" y="171561"/>
                    <a:pt x="518160" y="172513"/>
                  </a:cubicBezTo>
                  <a:cubicBezTo>
                    <a:pt x="518160" y="172513"/>
                    <a:pt x="518160" y="172513"/>
                    <a:pt x="518160" y="173466"/>
                  </a:cubicBezTo>
                  <a:cubicBezTo>
                    <a:pt x="518160" y="173466"/>
                    <a:pt x="518160" y="174418"/>
                    <a:pt x="519113" y="174418"/>
                  </a:cubicBezTo>
                  <a:cubicBezTo>
                    <a:pt x="519113" y="175370"/>
                    <a:pt x="520065" y="176323"/>
                    <a:pt x="520065" y="177276"/>
                  </a:cubicBezTo>
                  <a:cubicBezTo>
                    <a:pt x="520065" y="177276"/>
                    <a:pt x="520065" y="177276"/>
                    <a:pt x="520065" y="177276"/>
                  </a:cubicBezTo>
                  <a:cubicBezTo>
                    <a:pt x="521970" y="182038"/>
                    <a:pt x="524828" y="186801"/>
                    <a:pt x="526733" y="191563"/>
                  </a:cubicBezTo>
                  <a:cubicBezTo>
                    <a:pt x="531495" y="202993"/>
                    <a:pt x="534353" y="213470"/>
                    <a:pt x="537210" y="223948"/>
                  </a:cubicBezTo>
                  <a:cubicBezTo>
                    <a:pt x="539115" y="222043"/>
                    <a:pt x="537210" y="100123"/>
                    <a:pt x="401003" y="29638"/>
                  </a:cubicBezTo>
                  <a:cubicBezTo>
                    <a:pt x="381000" y="22018"/>
                    <a:pt x="257175" y="-19892"/>
                    <a:pt x="170498" y="11541"/>
                  </a:cubicBezTo>
                  <a:cubicBezTo>
                    <a:pt x="17145" y="66786"/>
                    <a:pt x="7620" y="157273"/>
                    <a:pt x="2858" y="179181"/>
                  </a:cubicBezTo>
                  <a:cubicBezTo>
                    <a:pt x="1905" y="183943"/>
                    <a:pt x="953" y="188706"/>
                    <a:pt x="0" y="193468"/>
                  </a:cubicBezTo>
                  <a:cubicBezTo>
                    <a:pt x="1905" y="189658"/>
                    <a:pt x="2858" y="185848"/>
                    <a:pt x="4763" y="182038"/>
                  </a:cubicBezTo>
                  <a:cubicBezTo>
                    <a:pt x="2858" y="175370"/>
                    <a:pt x="3810" y="172513"/>
                    <a:pt x="5715" y="170608"/>
                  </a:cubicBezTo>
                  <a:close/>
                </a:path>
              </a:pathLst>
            </a:custGeom>
            <a:solidFill>
              <a:srgbClr val="FFFFFF"/>
            </a:solidFill>
            <a:ln w="9525" cap="flat">
              <a:noFill/>
              <a:prstDash val="solid"/>
              <a:miter/>
            </a:ln>
          </p:spPr>
          <p:txBody>
            <a:bodyPr rtlCol="0" anchor="ctr"/>
            <a:lstStyle/>
            <a:p>
              <a:endParaRPr lang="en-US"/>
            </a:p>
          </p:txBody>
        </p:sp>
        <p:sp>
          <p:nvSpPr>
            <p:cNvPr id="76" name="Freeform 328">
              <a:extLst>
                <a:ext uri="{FF2B5EF4-FFF2-40B4-BE49-F238E27FC236}">
                  <a16:creationId xmlns:a16="http://schemas.microsoft.com/office/drawing/2014/main" id="{5AA9FFF6-4909-6836-88DF-631A131C668A}"/>
                </a:ext>
              </a:extLst>
            </p:cNvPr>
            <p:cNvSpPr/>
            <p:nvPr/>
          </p:nvSpPr>
          <p:spPr>
            <a:xfrm>
              <a:off x="3874770" y="5731192"/>
              <a:ext cx="775334" cy="320575"/>
            </a:xfrm>
            <a:custGeom>
              <a:avLst/>
              <a:gdLst>
                <a:gd name="connsiteX0" fmla="*/ 621030 w 775334"/>
                <a:gd name="connsiteY0" fmla="*/ 200025 h 320575"/>
                <a:gd name="connsiteX1" fmla="*/ 526733 w 775334"/>
                <a:gd name="connsiteY1" fmla="*/ 241935 h 320575"/>
                <a:gd name="connsiteX2" fmla="*/ 315277 w 775334"/>
                <a:gd name="connsiteY2" fmla="*/ 248602 h 320575"/>
                <a:gd name="connsiteX3" fmla="*/ 0 w 775334"/>
                <a:gd name="connsiteY3" fmla="*/ 14288 h 320575"/>
                <a:gd name="connsiteX4" fmla="*/ 0 w 775334"/>
                <a:gd name="connsiteY4" fmla="*/ 14288 h 320575"/>
                <a:gd name="connsiteX5" fmla="*/ 1905 w 775334"/>
                <a:gd name="connsiteY5" fmla="*/ 25718 h 320575"/>
                <a:gd name="connsiteX6" fmla="*/ 1905 w 775334"/>
                <a:gd name="connsiteY6" fmla="*/ 27622 h 320575"/>
                <a:gd name="connsiteX7" fmla="*/ 2857 w 775334"/>
                <a:gd name="connsiteY7" fmla="*/ 35243 h 320575"/>
                <a:gd name="connsiteX8" fmla="*/ 3810 w 775334"/>
                <a:gd name="connsiteY8" fmla="*/ 40957 h 320575"/>
                <a:gd name="connsiteX9" fmla="*/ 4763 w 775334"/>
                <a:gd name="connsiteY9" fmla="*/ 44768 h 320575"/>
                <a:gd name="connsiteX10" fmla="*/ 6667 w 775334"/>
                <a:gd name="connsiteY10" fmla="*/ 53340 h 320575"/>
                <a:gd name="connsiteX11" fmla="*/ 7620 w 775334"/>
                <a:gd name="connsiteY11" fmla="*/ 55245 h 320575"/>
                <a:gd name="connsiteX12" fmla="*/ 10477 w 775334"/>
                <a:gd name="connsiteY12" fmla="*/ 64770 h 320575"/>
                <a:gd name="connsiteX13" fmla="*/ 16192 w 775334"/>
                <a:gd name="connsiteY13" fmla="*/ 80963 h 320575"/>
                <a:gd name="connsiteX14" fmla="*/ 25717 w 775334"/>
                <a:gd name="connsiteY14" fmla="*/ 104775 h 320575"/>
                <a:gd name="connsiteX15" fmla="*/ 37147 w 775334"/>
                <a:gd name="connsiteY15" fmla="*/ 126682 h 320575"/>
                <a:gd name="connsiteX16" fmla="*/ 59055 w 775334"/>
                <a:gd name="connsiteY16" fmla="*/ 160020 h 320575"/>
                <a:gd name="connsiteX17" fmla="*/ 68580 w 775334"/>
                <a:gd name="connsiteY17" fmla="*/ 172402 h 320575"/>
                <a:gd name="connsiteX18" fmla="*/ 79058 w 775334"/>
                <a:gd name="connsiteY18" fmla="*/ 183832 h 320575"/>
                <a:gd name="connsiteX19" fmla="*/ 89535 w 775334"/>
                <a:gd name="connsiteY19" fmla="*/ 195263 h 320575"/>
                <a:gd name="connsiteX20" fmla="*/ 100965 w 775334"/>
                <a:gd name="connsiteY20" fmla="*/ 205740 h 320575"/>
                <a:gd name="connsiteX21" fmla="*/ 112395 w 775334"/>
                <a:gd name="connsiteY21" fmla="*/ 215265 h 320575"/>
                <a:gd name="connsiteX22" fmla="*/ 118110 w 775334"/>
                <a:gd name="connsiteY22" fmla="*/ 220027 h 320575"/>
                <a:gd name="connsiteX23" fmla="*/ 129540 w 775334"/>
                <a:gd name="connsiteY23" fmla="*/ 229552 h 320575"/>
                <a:gd name="connsiteX24" fmla="*/ 147638 w 775334"/>
                <a:gd name="connsiteY24" fmla="*/ 241935 h 320575"/>
                <a:gd name="connsiteX25" fmla="*/ 160020 w 775334"/>
                <a:gd name="connsiteY25" fmla="*/ 249555 h 320575"/>
                <a:gd name="connsiteX26" fmla="*/ 178117 w 775334"/>
                <a:gd name="connsiteY26" fmla="*/ 260032 h 320575"/>
                <a:gd name="connsiteX27" fmla="*/ 190500 w 775334"/>
                <a:gd name="connsiteY27" fmla="*/ 266700 h 320575"/>
                <a:gd name="connsiteX28" fmla="*/ 196215 w 775334"/>
                <a:gd name="connsiteY28" fmla="*/ 269557 h 320575"/>
                <a:gd name="connsiteX29" fmla="*/ 205740 w 775334"/>
                <a:gd name="connsiteY29" fmla="*/ 274320 h 320575"/>
                <a:gd name="connsiteX30" fmla="*/ 213360 w 775334"/>
                <a:gd name="connsiteY30" fmla="*/ 278130 h 320575"/>
                <a:gd name="connsiteX31" fmla="*/ 230505 w 775334"/>
                <a:gd name="connsiteY31" fmla="*/ 285750 h 320575"/>
                <a:gd name="connsiteX32" fmla="*/ 240983 w 775334"/>
                <a:gd name="connsiteY32" fmla="*/ 290513 h 320575"/>
                <a:gd name="connsiteX33" fmla="*/ 251460 w 775334"/>
                <a:gd name="connsiteY33" fmla="*/ 294322 h 320575"/>
                <a:gd name="connsiteX34" fmla="*/ 260033 w 775334"/>
                <a:gd name="connsiteY34" fmla="*/ 297180 h 320575"/>
                <a:gd name="connsiteX35" fmla="*/ 279083 w 775334"/>
                <a:gd name="connsiteY35" fmla="*/ 303847 h 320575"/>
                <a:gd name="connsiteX36" fmla="*/ 286702 w 775334"/>
                <a:gd name="connsiteY36" fmla="*/ 306705 h 320575"/>
                <a:gd name="connsiteX37" fmla="*/ 294322 w 775334"/>
                <a:gd name="connsiteY37" fmla="*/ 308610 h 320575"/>
                <a:gd name="connsiteX38" fmla="*/ 297180 w 775334"/>
                <a:gd name="connsiteY38" fmla="*/ 309563 h 320575"/>
                <a:gd name="connsiteX39" fmla="*/ 302895 w 775334"/>
                <a:gd name="connsiteY39" fmla="*/ 311468 h 320575"/>
                <a:gd name="connsiteX40" fmla="*/ 312420 w 775334"/>
                <a:gd name="connsiteY40" fmla="*/ 313372 h 320575"/>
                <a:gd name="connsiteX41" fmla="*/ 469583 w 775334"/>
                <a:gd name="connsiteY41" fmla="*/ 310515 h 320575"/>
                <a:gd name="connsiteX42" fmla="*/ 484822 w 775334"/>
                <a:gd name="connsiteY42" fmla="*/ 306705 h 320575"/>
                <a:gd name="connsiteX43" fmla="*/ 612458 w 775334"/>
                <a:gd name="connsiteY43" fmla="*/ 255270 h 320575"/>
                <a:gd name="connsiteX44" fmla="*/ 640080 w 775334"/>
                <a:gd name="connsiteY44" fmla="*/ 237172 h 320575"/>
                <a:gd name="connsiteX45" fmla="*/ 665797 w 775334"/>
                <a:gd name="connsiteY45" fmla="*/ 217170 h 320575"/>
                <a:gd name="connsiteX46" fmla="*/ 678180 w 775334"/>
                <a:gd name="connsiteY46" fmla="*/ 205740 h 320575"/>
                <a:gd name="connsiteX47" fmla="*/ 689610 w 775334"/>
                <a:gd name="connsiteY47" fmla="*/ 194310 h 320575"/>
                <a:gd name="connsiteX48" fmla="*/ 736283 w 775334"/>
                <a:gd name="connsiteY48" fmla="*/ 127635 h 320575"/>
                <a:gd name="connsiteX49" fmla="*/ 736283 w 775334"/>
                <a:gd name="connsiteY49" fmla="*/ 127635 h 320575"/>
                <a:gd name="connsiteX50" fmla="*/ 740093 w 775334"/>
                <a:gd name="connsiteY50" fmla="*/ 120968 h 320575"/>
                <a:gd name="connsiteX51" fmla="*/ 741045 w 775334"/>
                <a:gd name="connsiteY51" fmla="*/ 119063 h 320575"/>
                <a:gd name="connsiteX52" fmla="*/ 743902 w 775334"/>
                <a:gd name="connsiteY52" fmla="*/ 113347 h 320575"/>
                <a:gd name="connsiteX53" fmla="*/ 744855 w 775334"/>
                <a:gd name="connsiteY53" fmla="*/ 112395 h 320575"/>
                <a:gd name="connsiteX54" fmla="*/ 747713 w 775334"/>
                <a:gd name="connsiteY54" fmla="*/ 105727 h 320575"/>
                <a:gd name="connsiteX55" fmla="*/ 748665 w 775334"/>
                <a:gd name="connsiteY55" fmla="*/ 103822 h 320575"/>
                <a:gd name="connsiteX56" fmla="*/ 750570 w 775334"/>
                <a:gd name="connsiteY56" fmla="*/ 98107 h 320575"/>
                <a:gd name="connsiteX57" fmla="*/ 751522 w 775334"/>
                <a:gd name="connsiteY57" fmla="*/ 96202 h 320575"/>
                <a:gd name="connsiteX58" fmla="*/ 754380 w 775334"/>
                <a:gd name="connsiteY58" fmla="*/ 89535 h 320575"/>
                <a:gd name="connsiteX59" fmla="*/ 754380 w 775334"/>
                <a:gd name="connsiteY59" fmla="*/ 88582 h 320575"/>
                <a:gd name="connsiteX60" fmla="*/ 756285 w 775334"/>
                <a:gd name="connsiteY60" fmla="*/ 82868 h 320575"/>
                <a:gd name="connsiteX61" fmla="*/ 757238 w 775334"/>
                <a:gd name="connsiteY61" fmla="*/ 80963 h 320575"/>
                <a:gd name="connsiteX62" fmla="*/ 762000 w 775334"/>
                <a:gd name="connsiteY62" fmla="*/ 66675 h 320575"/>
                <a:gd name="connsiteX63" fmla="*/ 762952 w 775334"/>
                <a:gd name="connsiteY63" fmla="*/ 64770 h 320575"/>
                <a:gd name="connsiteX64" fmla="*/ 764858 w 775334"/>
                <a:gd name="connsiteY64" fmla="*/ 58102 h 320575"/>
                <a:gd name="connsiteX65" fmla="*/ 764858 w 775334"/>
                <a:gd name="connsiteY65" fmla="*/ 57150 h 320575"/>
                <a:gd name="connsiteX66" fmla="*/ 766763 w 775334"/>
                <a:gd name="connsiteY66" fmla="*/ 49530 h 320575"/>
                <a:gd name="connsiteX67" fmla="*/ 766763 w 775334"/>
                <a:gd name="connsiteY67" fmla="*/ 48577 h 320575"/>
                <a:gd name="connsiteX68" fmla="*/ 768668 w 775334"/>
                <a:gd name="connsiteY68" fmla="*/ 41910 h 320575"/>
                <a:gd name="connsiteX69" fmla="*/ 768668 w 775334"/>
                <a:gd name="connsiteY69" fmla="*/ 40957 h 320575"/>
                <a:gd name="connsiteX70" fmla="*/ 770572 w 775334"/>
                <a:gd name="connsiteY70" fmla="*/ 33338 h 320575"/>
                <a:gd name="connsiteX71" fmla="*/ 770572 w 775334"/>
                <a:gd name="connsiteY71" fmla="*/ 32385 h 320575"/>
                <a:gd name="connsiteX72" fmla="*/ 771525 w 775334"/>
                <a:gd name="connsiteY72" fmla="*/ 24765 h 320575"/>
                <a:gd name="connsiteX73" fmla="*/ 771525 w 775334"/>
                <a:gd name="connsiteY73" fmla="*/ 23813 h 320575"/>
                <a:gd name="connsiteX74" fmla="*/ 774383 w 775334"/>
                <a:gd name="connsiteY74" fmla="*/ 8572 h 320575"/>
                <a:gd name="connsiteX75" fmla="*/ 774383 w 775334"/>
                <a:gd name="connsiteY75" fmla="*/ 7620 h 320575"/>
                <a:gd name="connsiteX76" fmla="*/ 775335 w 775334"/>
                <a:gd name="connsiteY76" fmla="*/ 0 h 320575"/>
                <a:gd name="connsiteX77" fmla="*/ 775335 w 775334"/>
                <a:gd name="connsiteY77" fmla="*/ 0 h 320575"/>
                <a:gd name="connsiteX78" fmla="*/ 621030 w 775334"/>
                <a:gd name="connsiteY78" fmla="*/ 200025 h 32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775334" h="320575">
                  <a:moveTo>
                    <a:pt x="621030" y="200025"/>
                  </a:moveTo>
                  <a:cubicBezTo>
                    <a:pt x="592455" y="219075"/>
                    <a:pt x="560070" y="232410"/>
                    <a:pt x="526733" y="241935"/>
                  </a:cubicBezTo>
                  <a:cubicBezTo>
                    <a:pt x="458152" y="261938"/>
                    <a:pt x="384810" y="261938"/>
                    <a:pt x="315277" y="248602"/>
                  </a:cubicBezTo>
                  <a:cubicBezTo>
                    <a:pt x="280035" y="241935"/>
                    <a:pt x="117158" y="221932"/>
                    <a:pt x="0" y="14288"/>
                  </a:cubicBezTo>
                  <a:cubicBezTo>
                    <a:pt x="0" y="14288"/>
                    <a:pt x="0" y="14288"/>
                    <a:pt x="0" y="14288"/>
                  </a:cubicBezTo>
                  <a:cubicBezTo>
                    <a:pt x="952" y="18097"/>
                    <a:pt x="952" y="21907"/>
                    <a:pt x="1905" y="25718"/>
                  </a:cubicBezTo>
                  <a:cubicBezTo>
                    <a:pt x="1905" y="26670"/>
                    <a:pt x="1905" y="26670"/>
                    <a:pt x="1905" y="27622"/>
                  </a:cubicBezTo>
                  <a:cubicBezTo>
                    <a:pt x="1905" y="30480"/>
                    <a:pt x="2857" y="32385"/>
                    <a:pt x="2857" y="35243"/>
                  </a:cubicBezTo>
                  <a:cubicBezTo>
                    <a:pt x="2857" y="37147"/>
                    <a:pt x="3810" y="39052"/>
                    <a:pt x="3810" y="40957"/>
                  </a:cubicBezTo>
                  <a:cubicBezTo>
                    <a:pt x="3810" y="41910"/>
                    <a:pt x="4763" y="43815"/>
                    <a:pt x="4763" y="44768"/>
                  </a:cubicBezTo>
                  <a:cubicBezTo>
                    <a:pt x="5715" y="47625"/>
                    <a:pt x="5715" y="50482"/>
                    <a:pt x="6667" y="53340"/>
                  </a:cubicBezTo>
                  <a:cubicBezTo>
                    <a:pt x="6667" y="54293"/>
                    <a:pt x="6667" y="54293"/>
                    <a:pt x="7620" y="55245"/>
                  </a:cubicBezTo>
                  <a:cubicBezTo>
                    <a:pt x="8572" y="58102"/>
                    <a:pt x="9525" y="61913"/>
                    <a:pt x="10477" y="64770"/>
                  </a:cubicBezTo>
                  <a:cubicBezTo>
                    <a:pt x="12382" y="70485"/>
                    <a:pt x="14288" y="76200"/>
                    <a:pt x="16192" y="80963"/>
                  </a:cubicBezTo>
                  <a:cubicBezTo>
                    <a:pt x="19050" y="89535"/>
                    <a:pt x="21907" y="97155"/>
                    <a:pt x="25717" y="104775"/>
                  </a:cubicBezTo>
                  <a:cubicBezTo>
                    <a:pt x="29527" y="112395"/>
                    <a:pt x="33338" y="120015"/>
                    <a:pt x="37147" y="126682"/>
                  </a:cubicBezTo>
                  <a:cubicBezTo>
                    <a:pt x="43815" y="138113"/>
                    <a:pt x="51435" y="149543"/>
                    <a:pt x="59055" y="160020"/>
                  </a:cubicBezTo>
                  <a:cubicBezTo>
                    <a:pt x="61913" y="163830"/>
                    <a:pt x="65722" y="168593"/>
                    <a:pt x="68580" y="172402"/>
                  </a:cubicBezTo>
                  <a:cubicBezTo>
                    <a:pt x="71438" y="176213"/>
                    <a:pt x="75247" y="180022"/>
                    <a:pt x="79058" y="183832"/>
                  </a:cubicBezTo>
                  <a:cubicBezTo>
                    <a:pt x="82867" y="187643"/>
                    <a:pt x="86677" y="191452"/>
                    <a:pt x="89535" y="195263"/>
                  </a:cubicBezTo>
                  <a:cubicBezTo>
                    <a:pt x="93345" y="199072"/>
                    <a:pt x="97155" y="201930"/>
                    <a:pt x="100965" y="205740"/>
                  </a:cubicBezTo>
                  <a:cubicBezTo>
                    <a:pt x="104775" y="209550"/>
                    <a:pt x="108585" y="212407"/>
                    <a:pt x="112395" y="215265"/>
                  </a:cubicBezTo>
                  <a:cubicBezTo>
                    <a:pt x="114300" y="217170"/>
                    <a:pt x="116205" y="218122"/>
                    <a:pt x="118110" y="220027"/>
                  </a:cubicBezTo>
                  <a:cubicBezTo>
                    <a:pt x="121920" y="222885"/>
                    <a:pt x="125730" y="225743"/>
                    <a:pt x="129540" y="229552"/>
                  </a:cubicBezTo>
                  <a:cubicBezTo>
                    <a:pt x="135255" y="234315"/>
                    <a:pt x="141922" y="238125"/>
                    <a:pt x="147638" y="241935"/>
                  </a:cubicBezTo>
                  <a:cubicBezTo>
                    <a:pt x="151447" y="244793"/>
                    <a:pt x="155258" y="247650"/>
                    <a:pt x="160020" y="249555"/>
                  </a:cubicBezTo>
                  <a:cubicBezTo>
                    <a:pt x="165735" y="253365"/>
                    <a:pt x="172402" y="257175"/>
                    <a:pt x="178117" y="260032"/>
                  </a:cubicBezTo>
                  <a:cubicBezTo>
                    <a:pt x="181927" y="261938"/>
                    <a:pt x="185738" y="264795"/>
                    <a:pt x="190500" y="266700"/>
                  </a:cubicBezTo>
                  <a:cubicBezTo>
                    <a:pt x="192405" y="267652"/>
                    <a:pt x="194310" y="268605"/>
                    <a:pt x="196215" y="269557"/>
                  </a:cubicBezTo>
                  <a:cubicBezTo>
                    <a:pt x="199072" y="271463"/>
                    <a:pt x="202883" y="272415"/>
                    <a:pt x="205740" y="274320"/>
                  </a:cubicBezTo>
                  <a:cubicBezTo>
                    <a:pt x="208597" y="275272"/>
                    <a:pt x="210502" y="277177"/>
                    <a:pt x="213360" y="278130"/>
                  </a:cubicBezTo>
                  <a:cubicBezTo>
                    <a:pt x="219075" y="280988"/>
                    <a:pt x="224790" y="282893"/>
                    <a:pt x="230505" y="285750"/>
                  </a:cubicBezTo>
                  <a:cubicBezTo>
                    <a:pt x="234315" y="287655"/>
                    <a:pt x="238125" y="288607"/>
                    <a:pt x="240983" y="290513"/>
                  </a:cubicBezTo>
                  <a:cubicBezTo>
                    <a:pt x="244792" y="291465"/>
                    <a:pt x="247650" y="293370"/>
                    <a:pt x="251460" y="294322"/>
                  </a:cubicBezTo>
                  <a:cubicBezTo>
                    <a:pt x="254317" y="295275"/>
                    <a:pt x="257175" y="296227"/>
                    <a:pt x="260033" y="297180"/>
                  </a:cubicBezTo>
                  <a:cubicBezTo>
                    <a:pt x="266700" y="300038"/>
                    <a:pt x="273367" y="301943"/>
                    <a:pt x="279083" y="303847"/>
                  </a:cubicBezTo>
                  <a:cubicBezTo>
                    <a:pt x="281940" y="304800"/>
                    <a:pt x="284797" y="305752"/>
                    <a:pt x="286702" y="306705"/>
                  </a:cubicBezTo>
                  <a:cubicBezTo>
                    <a:pt x="289560" y="307657"/>
                    <a:pt x="291465" y="307657"/>
                    <a:pt x="294322" y="308610"/>
                  </a:cubicBezTo>
                  <a:cubicBezTo>
                    <a:pt x="295275" y="308610"/>
                    <a:pt x="296227" y="309563"/>
                    <a:pt x="297180" y="309563"/>
                  </a:cubicBezTo>
                  <a:cubicBezTo>
                    <a:pt x="299085" y="310515"/>
                    <a:pt x="300990" y="310515"/>
                    <a:pt x="302895" y="311468"/>
                  </a:cubicBezTo>
                  <a:cubicBezTo>
                    <a:pt x="306705" y="312420"/>
                    <a:pt x="309563" y="313372"/>
                    <a:pt x="312420" y="313372"/>
                  </a:cubicBezTo>
                  <a:cubicBezTo>
                    <a:pt x="354330" y="323850"/>
                    <a:pt x="411480" y="322897"/>
                    <a:pt x="469583" y="310515"/>
                  </a:cubicBezTo>
                  <a:cubicBezTo>
                    <a:pt x="474345" y="309563"/>
                    <a:pt x="480060" y="308610"/>
                    <a:pt x="484822" y="306705"/>
                  </a:cubicBezTo>
                  <a:cubicBezTo>
                    <a:pt x="528638" y="296227"/>
                    <a:pt x="572452" y="279082"/>
                    <a:pt x="612458" y="255270"/>
                  </a:cubicBezTo>
                  <a:cubicBezTo>
                    <a:pt x="621983" y="249555"/>
                    <a:pt x="631508" y="243840"/>
                    <a:pt x="640080" y="237172"/>
                  </a:cubicBezTo>
                  <a:cubicBezTo>
                    <a:pt x="648652" y="230505"/>
                    <a:pt x="657225" y="223838"/>
                    <a:pt x="665797" y="217170"/>
                  </a:cubicBezTo>
                  <a:cubicBezTo>
                    <a:pt x="669608" y="213360"/>
                    <a:pt x="674370" y="209550"/>
                    <a:pt x="678180" y="205740"/>
                  </a:cubicBezTo>
                  <a:cubicBezTo>
                    <a:pt x="681990" y="201930"/>
                    <a:pt x="685800" y="198120"/>
                    <a:pt x="689610" y="194310"/>
                  </a:cubicBezTo>
                  <a:cubicBezTo>
                    <a:pt x="708660" y="174307"/>
                    <a:pt x="723900" y="152400"/>
                    <a:pt x="736283" y="127635"/>
                  </a:cubicBezTo>
                  <a:cubicBezTo>
                    <a:pt x="736283" y="127635"/>
                    <a:pt x="736283" y="127635"/>
                    <a:pt x="736283" y="127635"/>
                  </a:cubicBezTo>
                  <a:cubicBezTo>
                    <a:pt x="737235" y="125730"/>
                    <a:pt x="738188" y="122872"/>
                    <a:pt x="740093" y="120968"/>
                  </a:cubicBezTo>
                  <a:cubicBezTo>
                    <a:pt x="740093" y="120015"/>
                    <a:pt x="741045" y="120015"/>
                    <a:pt x="741045" y="119063"/>
                  </a:cubicBezTo>
                  <a:cubicBezTo>
                    <a:pt x="741997" y="117157"/>
                    <a:pt x="742950" y="115252"/>
                    <a:pt x="743902" y="113347"/>
                  </a:cubicBezTo>
                  <a:cubicBezTo>
                    <a:pt x="743902" y="113347"/>
                    <a:pt x="743902" y="112395"/>
                    <a:pt x="744855" y="112395"/>
                  </a:cubicBezTo>
                  <a:cubicBezTo>
                    <a:pt x="745808" y="110490"/>
                    <a:pt x="746760" y="107632"/>
                    <a:pt x="747713" y="105727"/>
                  </a:cubicBezTo>
                  <a:cubicBezTo>
                    <a:pt x="747713" y="104775"/>
                    <a:pt x="748665" y="104775"/>
                    <a:pt x="748665" y="103822"/>
                  </a:cubicBezTo>
                  <a:cubicBezTo>
                    <a:pt x="749618" y="101918"/>
                    <a:pt x="750570" y="100013"/>
                    <a:pt x="750570" y="98107"/>
                  </a:cubicBezTo>
                  <a:cubicBezTo>
                    <a:pt x="750570" y="97155"/>
                    <a:pt x="750570" y="97155"/>
                    <a:pt x="751522" y="96202"/>
                  </a:cubicBezTo>
                  <a:cubicBezTo>
                    <a:pt x="752475" y="94297"/>
                    <a:pt x="753427" y="91440"/>
                    <a:pt x="754380" y="89535"/>
                  </a:cubicBezTo>
                  <a:cubicBezTo>
                    <a:pt x="754380" y="89535"/>
                    <a:pt x="754380" y="88582"/>
                    <a:pt x="754380" y="88582"/>
                  </a:cubicBezTo>
                  <a:cubicBezTo>
                    <a:pt x="755333" y="86677"/>
                    <a:pt x="756285" y="84772"/>
                    <a:pt x="756285" y="82868"/>
                  </a:cubicBezTo>
                  <a:cubicBezTo>
                    <a:pt x="756285" y="81915"/>
                    <a:pt x="756285" y="81915"/>
                    <a:pt x="757238" y="80963"/>
                  </a:cubicBezTo>
                  <a:cubicBezTo>
                    <a:pt x="759143" y="76200"/>
                    <a:pt x="760095" y="71438"/>
                    <a:pt x="762000" y="66675"/>
                  </a:cubicBezTo>
                  <a:cubicBezTo>
                    <a:pt x="762000" y="65722"/>
                    <a:pt x="762000" y="65722"/>
                    <a:pt x="762952" y="64770"/>
                  </a:cubicBezTo>
                  <a:cubicBezTo>
                    <a:pt x="763905" y="62865"/>
                    <a:pt x="763905" y="60007"/>
                    <a:pt x="764858" y="58102"/>
                  </a:cubicBezTo>
                  <a:cubicBezTo>
                    <a:pt x="764858" y="58102"/>
                    <a:pt x="764858" y="58102"/>
                    <a:pt x="764858" y="57150"/>
                  </a:cubicBezTo>
                  <a:cubicBezTo>
                    <a:pt x="765810" y="54293"/>
                    <a:pt x="765810" y="52388"/>
                    <a:pt x="766763" y="49530"/>
                  </a:cubicBezTo>
                  <a:cubicBezTo>
                    <a:pt x="766763" y="49530"/>
                    <a:pt x="766763" y="48577"/>
                    <a:pt x="766763" y="48577"/>
                  </a:cubicBezTo>
                  <a:cubicBezTo>
                    <a:pt x="767715" y="46672"/>
                    <a:pt x="767715" y="43815"/>
                    <a:pt x="768668" y="41910"/>
                  </a:cubicBezTo>
                  <a:cubicBezTo>
                    <a:pt x="768668" y="41910"/>
                    <a:pt x="768668" y="40957"/>
                    <a:pt x="768668" y="40957"/>
                  </a:cubicBezTo>
                  <a:cubicBezTo>
                    <a:pt x="769620" y="38100"/>
                    <a:pt x="769620" y="36195"/>
                    <a:pt x="770572" y="33338"/>
                  </a:cubicBezTo>
                  <a:cubicBezTo>
                    <a:pt x="770572" y="33338"/>
                    <a:pt x="770572" y="33338"/>
                    <a:pt x="770572" y="32385"/>
                  </a:cubicBezTo>
                  <a:cubicBezTo>
                    <a:pt x="771525" y="30480"/>
                    <a:pt x="771525" y="27622"/>
                    <a:pt x="771525" y="24765"/>
                  </a:cubicBezTo>
                  <a:cubicBezTo>
                    <a:pt x="771525" y="24765"/>
                    <a:pt x="771525" y="23813"/>
                    <a:pt x="771525" y="23813"/>
                  </a:cubicBezTo>
                  <a:cubicBezTo>
                    <a:pt x="772477" y="19050"/>
                    <a:pt x="773430" y="13335"/>
                    <a:pt x="774383" y="8572"/>
                  </a:cubicBezTo>
                  <a:cubicBezTo>
                    <a:pt x="774383" y="8572"/>
                    <a:pt x="774383" y="7620"/>
                    <a:pt x="774383" y="7620"/>
                  </a:cubicBezTo>
                  <a:cubicBezTo>
                    <a:pt x="774383" y="4763"/>
                    <a:pt x="775335" y="2857"/>
                    <a:pt x="775335" y="0"/>
                  </a:cubicBezTo>
                  <a:cubicBezTo>
                    <a:pt x="775335" y="0"/>
                    <a:pt x="775335" y="0"/>
                    <a:pt x="775335" y="0"/>
                  </a:cubicBezTo>
                  <a:cubicBezTo>
                    <a:pt x="737235" y="100965"/>
                    <a:pt x="654368" y="178118"/>
                    <a:pt x="621030" y="200025"/>
                  </a:cubicBezTo>
                  <a:close/>
                </a:path>
              </a:pathLst>
            </a:custGeom>
            <a:solidFill>
              <a:srgbClr val="FFFFFF"/>
            </a:solidFill>
            <a:ln w="9525" cap="flat">
              <a:noFill/>
              <a:prstDash val="solid"/>
              <a:miter/>
            </a:ln>
          </p:spPr>
          <p:txBody>
            <a:bodyPr rtlCol="0" anchor="ctr"/>
            <a:lstStyle/>
            <a:p>
              <a:endParaRPr lang="en-US"/>
            </a:p>
          </p:txBody>
        </p:sp>
        <p:sp>
          <p:nvSpPr>
            <p:cNvPr id="77" name="Freeform 329">
              <a:extLst>
                <a:ext uri="{FF2B5EF4-FFF2-40B4-BE49-F238E27FC236}">
                  <a16:creationId xmlns:a16="http://schemas.microsoft.com/office/drawing/2014/main" id="{41A6C82C-BED4-8918-B4AD-879AD4FFF947}"/>
                </a:ext>
              </a:extLst>
            </p:cNvPr>
            <p:cNvSpPr/>
            <p:nvPr/>
          </p:nvSpPr>
          <p:spPr>
            <a:xfrm>
              <a:off x="3447756" y="5270917"/>
              <a:ext cx="1457835" cy="831324"/>
            </a:xfrm>
            <a:custGeom>
              <a:avLst/>
              <a:gdLst>
                <a:gd name="connsiteX0" fmla="*/ 432729 w 1457835"/>
                <a:gd name="connsiteY0" fmla="*/ 696495 h 831324"/>
                <a:gd name="connsiteX1" fmla="*/ 489879 w 1457835"/>
                <a:gd name="connsiteY1" fmla="*/ 683159 h 831324"/>
                <a:gd name="connsiteX2" fmla="*/ 526074 w 1457835"/>
                <a:gd name="connsiteY2" fmla="*/ 694589 h 831324"/>
                <a:gd name="connsiteX3" fmla="*/ 555601 w 1457835"/>
                <a:gd name="connsiteY3" fmla="*/ 716497 h 831324"/>
                <a:gd name="connsiteX4" fmla="*/ 702286 w 1457835"/>
                <a:gd name="connsiteY4" fmla="*/ 784125 h 831324"/>
                <a:gd name="connsiteX5" fmla="*/ 1159486 w 1457835"/>
                <a:gd name="connsiteY5" fmla="*/ 641250 h 831324"/>
                <a:gd name="connsiteX6" fmla="*/ 1156629 w 1457835"/>
                <a:gd name="connsiteY6" fmla="*/ 673634 h 831324"/>
                <a:gd name="connsiteX7" fmla="*/ 1144246 w 1457835"/>
                <a:gd name="connsiteY7" fmla="*/ 755550 h 831324"/>
                <a:gd name="connsiteX8" fmla="*/ 1163296 w 1457835"/>
                <a:gd name="connsiteY8" fmla="*/ 779362 h 831324"/>
                <a:gd name="connsiteX9" fmla="*/ 1211874 w 1457835"/>
                <a:gd name="connsiteY9" fmla="*/ 784125 h 831324"/>
                <a:gd name="connsiteX10" fmla="*/ 1263309 w 1457835"/>
                <a:gd name="connsiteY10" fmla="*/ 740309 h 831324"/>
                <a:gd name="connsiteX11" fmla="*/ 1278549 w 1457835"/>
                <a:gd name="connsiteY11" fmla="*/ 610770 h 831324"/>
                <a:gd name="connsiteX12" fmla="*/ 1289979 w 1457835"/>
                <a:gd name="connsiteY12" fmla="*/ 543142 h 831324"/>
                <a:gd name="connsiteX13" fmla="*/ 1298551 w 1457835"/>
                <a:gd name="connsiteY13" fmla="*/ 532664 h 831324"/>
                <a:gd name="connsiteX14" fmla="*/ 1315696 w 1457835"/>
                <a:gd name="connsiteY14" fmla="*/ 541237 h 831324"/>
                <a:gd name="connsiteX15" fmla="*/ 1338556 w 1457835"/>
                <a:gd name="connsiteY15" fmla="*/ 657442 h 831324"/>
                <a:gd name="connsiteX16" fmla="*/ 1352844 w 1457835"/>
                <a:gd name="connsiteY16" fmla="*/ 766027 h 831324"/>
                <a:gd name="connsiteX17" fmla="*/ 1366179 w 1457835"/>
                <a:gd name="connsiteY17" fmla="*/ 784125 h 831324"/>
                <a:gd name="connsiteX18" fmla="*/ 1419519 w 1457835"/>
                <a:gd name="connsiteY18" fmla="*/ 785077 h 831324"/>
                <a:gd name="connsiteX19" fmla="*/ 1457619 w 1457835"/>
                <a:gd name="connsiteY19" fmla="*/ 734595 h 831324"/>
                <a:gd name="connsiteX20" fmla="*/ 1446189 w 1457835"/>
                <a:gd name="connsiteY20" fmla="*/ 644107 h 831324"/>
                <a:gd name="connsiteX21" fmla="*/ 1428091 w 1457835"/>
                <a:gd name="connsiteY21" fmla="*/ 523139 h 831324"/>
                <a:gd name="connsiteX22" fmla="*/ 1405231 w 1457835"/>
                <a:gd name="connsiteY22" fmla="*/ 387884 h 831324"/>
                <a:gd name="connsiteX23" fmla="*/ 1335699 w 1457835"/>
                <a:gd name="connsiteY23" fmla="*/ 296445 h 831324"/>
                <a:gd name="connsiteX24" fmla="*/ 1269976 w 1457835"/>
                <a:gd name="connsiteY24" fmla="*/ 259297 h 831324"/>
                <a:gd name="connsiteX25" fmla="*/ 1246164 w 1457835"/>
                <a:gd name="connsiteY25" fmla="*/ 235484 h 831324"/>
                <a:gd name="connsiteX26" fmla="*/ 1220446 w 1457835"/>
                <a:gd name="connsiteY26" fmla="*/ 169762 h 831324"/>
                <a:gd name="connsiteX27" fmla="*/ 1165201 w 1457835"/>
                <a:gd name="connsiteY27" fmla="*/ 122137 h 831324"/>
                <a:gd name="connsiteX28" fmla="*/ 1139484 w 1457835"/>
                <a:gd name="connsiteY28" fmla="*/ 116422 h 831324"/>
                <a:gd name="connsiteX29" fmla="*/ 818491 w 1457835"/>
                <a:gd name="connsiteY29" fmla="*/ 217 h 831324"/>
                <a:gd name="connsiteX30" fmla="*/ 607989 w 1457835"/>
                <a:gd name="connsiteY30" fmla="*/ 47842 h 831324"/>
                <a:gd name="connsiteX31" fmla="*/ 474639 w 1457835"/>
                <a:gd name="connsiteY31" fmla="*/ 159284 h 831324"/>
                <a:gd name="connsiteX32" fmla="*/ 399391 w 1457835"/>
                <a:gd name="connsiteY32" fmla="*/ 419317 h 831324"/>
                <a:gd name="connsiteX33" fmla="*/ 334621 w 1457835"/>
                <a:gd name="connsiteY33" fmla="*/ 525045 h 831324"/>
                <a:gd name="connsiteX34" fmla="*/ 85066 w 1457835"/>
                <a:gd name="connsiteY34" fmla="*/ 646012 h 831324"/>
                <a:gd name="connsiteX35" fmla="*/ 49824 w 1457835"/>
                <a:gd name="connsiteY35" fmla="*/ 663157 h 831324"/>
                <a:gd name="connsiteX36" fmla="*/ 294 w 1457835"/>
                <a:gd name="connsiteY36" fmla="*/ 745072 h 831324"/>
                <a:gd name="connsiteX37" fmla="*/ 44109 w 1457835"/>
                <a:gd name="connsiteY37" fmla="*/ 820320 h 831324"/>
                <a:gd name="connsiteX38" fmla="*/ 136501 w 1457835"/>
                <a:gd name="connsiteY38" fmla="*/ 822225 h 831324"/>
                <a:gd name="connsiteX39" fmla="*/ 245086 w 1457835"/>
                <a:gd name="connsiteY39" fmla="*/ 777457 h 831324"/>
                <a:gd name="connsiteX40" fmla="*/ 432729 w 1457835"/>
                <a:gd name="connsiteY40" fmla="*/ 696495 h 831324"/>
                <a:gd name="connsiteX41" fmla="*/ 1152819 w 1457835"/>
                <a:gd name="connsiteY41" fmla="*/ 144997 h 831324"/>
                <a:gd name="connsiteX42" fmla="*/ 1205206 w 1457835"/>
                <a:gd name="connsiteY42" fmla="*/ 170714 h 831324"/>
                <a:gd name="connsiteX43" fmla="*/ 1235686 w 1457835"/>
                <a:gd name="connsiteY43" fmla="*/ 250725 h 831324"/>
                <a:gd name="connsiteX44" fmla="*/ 1261404 w 1457835"/>
                <a:gd name="connsiteY44" fmla="*/ 275489 h 831324"/>
                <a:gd name="connsiteX45" fmla="*/ 1333794 w 1457835"/>
                <a:gd name="connsiteY45" fmla="*/ 316447 h 831324"/>
                <a:gd name="connsiteX46" fmla="*/ 1401421 w 1457835"/>
                <a:gd name="connsiteY46" fmla="*/ 431700 h 831324"/>
                <a:gd name="connsiteX47" fmla="*/ 1418566 w 1457835"/>
                <a:gd name="connsiteY47" fmla="*/ 558382 h 831324"/>
                <a:gd name="connsiteX48" fmla="*/ 1437616 w 1457835"/>
                <a:gd name="connsiteY48" fmla="*/ 684112 h 831324"/>
                <a:gd name="connsiteX49" fmla="*/ 1442379 w 1457835"/>
                <a:gd name="connsiteY49" fmla="*/ 725070 h 831324"/>
                <a:gd name="connsiteX50" fmla="*/ 1403326 w 1457835"/>
                <a:gd name="connsiteY50" fmla="*/ 768884 h 831324"/>
                <a:gd name="connsiteX51" fmla="*/ 1368084 w 1457835"/>
                <a:gd name="connsiteY51" fmla="*/ 741262 h 831324"/>
                <a:gd name="connsiteX52" fmla="*/ 1356654 w 1457835"/>
                <a:gd name="connsiteY52" fmla="*/ 653632 h 831324"/>
                <a:gd name="connsiteX53" fmla="*/ 1333794 w 1457835"/>
                <a:gd name="connsiteY53" fmla="*/ 538380 h 831324"/>
                <a:gd name="connsiteX54" fmla="*/ 1304266 w 1457835"/>
                <a:gd name="connsiteY54" fmla="*/ 512662 h 831324"/>
                <a:gd name="connsiteX55" fmla="*/ 1274739 w 1457835"/>
                <a:gd name="connsiteY55" fmla="*/ 537427 h 831324"/>
                <a:gd name="connsiteX56" fmla="*/ 1259499 w 1457835"/>
                <a:gd name="connsiteY56" fmla="*/ 639345 h 831324"/>
                <a:gd name="connsiteX57" fmla="*/ 1253784 w 1457835"/>
                <a:gd name="connsiteY57" fmla="*/ 712687 h 831324"/>
                <a:gd name="connsiteX58" fmla="*/ 1247116 w 1457835"/>
                <a:gd name="connsiteY58" fmla="*/ 744120 h 831324"/>
                <a:gd name="connsiteX59" fmla="*/ 1215684 w 1457835"/>
                <a:gd name="connsiteY59" fmla="*/ 766027 h 831324"/>
                <a:gd name="connsiteX60" fmla="*/ 1186156 w 1457835"/>
                <a:gd name="connsiteY60" fmla="*/ 764122 h 831324"/>
                <a:gd name="connsiteX61" fmla="*/ 1166154 w 1457835"/>
                <a:gd name="connsiteY61" fmla="*/ 738405 h 831324"/>
                <a:gd name="connsiteX62" fmla="*/ 1185204 w 1457835"/>
                <a:gd name="connsiteY62" fmla="*/ 619342 h 831324"/>
                <a:gd name="connsiteX63" fmla="*/ 1209016 w 1457835"/>
                <a:gd name="connsiteY63" fmla="*/ 526950 h 831324"/>
                <a:gd name="connsiteX64" fmla="*/ 1209016 w 1457835"/>
                <a:gd name="connsiteY64" fmla="*/ 270727 h 831324"/>
                <a:gd name="connsiteX65" fmla="*/ 1189966 w 1457835"/>
                <a:gd name="connsiteY65" fmla="*/ 227864 h 831324"/>
                <a:gd name="connsiteX66" fmla="*/ 1162344 w 1457835"/>
                <a:gd name="connsiteY66" fmla="*/ 214530 h 831324"/>
                <a:gd name="connsiteX67" fmla="*/ 1146151 w 1457835"/>
                <a:gd name="connsiteY67" fmla="*/ 219292 h 831324"/>
                <a:gd name="connsiteX68" fmla="*/ 1092811 w 1457835"/>
                <a:gd name="connsiteY68" fmla="*/ 180239 h 831324"/>
                <a:gd name="connsiteX69" fmla="*/ 1107099 w 1457835"/>
                <a:gd name="connsiteY69" fmla="*/ 163095 h 831324"/>
                <a:gd name="connsiteX70" fmla="*/ 1152819 w 1457835"/>
                <a:gd name="connsiteY70" fmla="*/ 144997 h 831324"/>
                <a:gd name="connsiteX71" fmla="*/ 429871 w 1457835"/>
                <a:gd name="connsiteY71" fmla="*/ 345975 h 831324"/>
                <a:gd name="connsiteX72" fmla="*/ 511786 w 1457835"/>
                <a:gd name="connsiteY72" fmla="*/ 145950 h 831324"/>
                <a:gd name="connsiteX73" fmla="*/ 1115671 w 1457835"/>
                <a:gd name="connsiteY73" fmla="*/ 116422 h 831324"/>
                <a:gd name="connsiteX74" fmla="*/ 1121386 w 1457835"/>
                <a:gd name="connsiteY74" fmla="*/ 138330 h 831324"/>
                <a:gd name="connsiteX75" fmla="*/ 1089954 w 1457835"/>
                <a:gd name="connsiteY75" fmla="*/ 151664 h 831324"/>
                <a:gd name="connsiteX76" fmla="*/ 1073761 w 1457835"/>
                <a:gd name="connsiteY76" fmla="*/ 189764 h 831324"/>
                <a:gd name="connsiteX77" fmla="*/ 1103289 w 1457835"/>
                <a:gd name="connsiteY77" fmla="*/ 234532 h 831324"/>
                <a:gd name="connsiteX78" fmla="*/ 1132816 w 1457835"/>
                <a:gd name="connsiteY78" fmla="*/ 242152 h 831324"/>
                <a:gd name="connsiteX79" fmla="*/ 1151866 w 1457835"/>
                <a:gd name="connsiteY79" fmla="*/ 237389 h 831324"/>
                <a:gd name="connsiteX80" fmla="*/ 1179489 w 1457835"/>
                <a:gd name="connsiteY80" fmla="*/ 249772 h 831324"/>
                <a:gd name="connsiteX81" fmla="*/ 1203301 w 1457835"/>
                <a:gd name="connsiteY81" fmla="*/ 329782 h 831324"/>
                <a:gd name="connsiteX82" fmla="*/ 1209969 w 1457835"/>
                <a:gd name="connsiteY82" fmla="*/ 407887 h 831324"/>
                <a:gd name="connsiteX83" fmla="*/ 1206159 w 1457835"/>
                <a:gd name="connsiteY83" fmla="*/ 462180 h 831324"/>
                <a:gd name="connsiteX84" fmla="*/ 1206159 w 1457835"/>
                <a:gd name="connsiteY84" fmla="*/ 462180 h 831324"/>
                <a:gd name="connsiteX85" fmla="*/ 1205206 w 1457835"/>
                <a:gd name="connsiteY85" fmla="*/ 469800 h 831324"/>
                <a:gd name="connsiteX86" fmla="*/ 1205206 w 1457835"/>
                <a:gd name="connsiteY86" fmla="*/ 470752 h 831324"/>
                <a:gd name="connsiteX87" fmla="*/ 1202349 w 1457835"/>
                <a:gd name="connsiteY87" fmla="*/ 485992 h 831324"/>
                <a:gd name="connsiteX88" fmla="*/ 1202349 w 1457835"/>
                <a:gd name="connsiteY88" fmla="*/ 486945 h 831324"/>
                <a:gd name="connsiteX89" fmla="*/ 1201396 w 1457835"/>
                <a:gd name="connsiteY89" fmla="*/ 494564 h 831324"/>
                <a:gd name="connsiteX90" fmla="*/ 1201396 w 1457835"/>
                <a:gd name="connsiteY90" fmla="*/ 495517 h 831324"/>
                <a:gd name="connsiteX91" fmla="*/ 1199491 w 1457835"/>
                <a:gd name="connsiteY91" fmla="*/ 503137 h 831324"/>
                <a:gd name="connsiteX92" fmla="*/ 1199491 w 1457835"/>
                <a:gd name="connsiteY92" fmla="*/ 504089 h 831324"/>
                <a:gd name="connsiteX93" fmla="*/ 1197586 w 1457835"/>
                <a:gd name="connsiteY93" fmla="*/ 510757 h 831324"/>
                <a:gd name="connsiteX94" fmla="*/ 1197586 w 1457835"/>
                <a:gd name="connsiteY94" fmla="*/ 511709 h 831324"/>
                <a:gd name="connsiteX95" fmla="*/ 1195681 w 1457835"/>
                <a:gd name="connsiteY95" fmla="*/ 519330 h 831324"/>
                <a:gd name="connsiteX96" fmla="*/ 1195681 w 1457835"/>
                <a:gd name="connsiteY96" fmla="*/ 520282 h 831324"/>
                <a:gd name="connsiteX97" fmla="*/ 1193776 w 1457835"/>
                <a:gd name="connsiteY97" fmla="*/ 526950 h 831324"/>
                <a:gd name="connsiteX98" fmla="*/ 1192824 w 1457835"/>
                <a:gd name="connsiteY98" fmla="*/ 528855 h 831324"/>
                <a:gd name="connsiteX99" fmla="*/ 1188061 w 1457835"/>
                <a:gd name="connsiteY99" fmla="*/ 543142 h 831324"/>
                <a:gd name="connsiteX100" fmla="*/ 1187109 w 1457835"/>
                <a:gd name="connsiteY100" fmla="*/ 545047 h 831324"/>
                <a:gd name="connsiteX101" fmla="*/ 1185204 w 1457835"/>
                <a:gd name="connsiteY101" fmla="*/ 550762 h 831324"/>
                <a:gd name="connsiteX102" fmla="*/ 1185204 w 1457835"/>
                <a:gd name="connsiteY102" fmla="*/ 551714 h 831324"/>
                <a:gd name="connsiteX103" fmla="*/ 1182346 w 1457835"/>
                <a:gd name="connsiteY103" fmla="*/ 558382 h 831324"/>
                <a:gd name="connsiteX104" fmla="*/ 1181394 w 1457835"/>
                <a:gd name="connsiteY104" fmla="*/ 560287 h 831324"/>
                <a:gd name="connsiteX105" fmla="*/ 1179489 w 1457835"/>
                <a:gd name="connsiteY105" fmla="*/ 566002 h 831324"/>
                <a:gd name="connsiteX106" fmla="*/ 1178536 w 1457835"/>
                <a:gd name="connsiteY106" fmla="*/ 567907 h 831324"/>
                <a:gd name="connsiteX107" fmla="*/ 1175679 w 1457835"/>
                <a:gd name="connsiteY107" fmla="*/ 574575 h 831324"/>
                <a:gd name="connsiteX108" fmla="*/ 1174726 w 1457835"/>
                <a:gd name="connsiteY108" fmla="*/ 575527 h 831324"/>
                <a:gd name="connsiteX109" fmla="*/ 1171869 w 1457835"/>
                <a:gd name="connsiteY109" fmla="*/ 581242 h 831324"/>
                <a:gd name="connsiteX110" fmla="*/ 1170916 w 1457835"/>
                <a:gd name="connsiteY110" fmla="*/ 583147 h 831324"/>
                <a:gd name="connsiteX111" fmla="*/ 1167106 w 1457835"/>
                <a:gd name="connsiteY111" fmla="*/ 589814 h 831324"/>
                <a:gd name="connsiteX112" fmla="*/ 1167106 w 1457835"/>
                <a:gd name="connsiteY112" fmla="*/ 589814 h 831324"/>
                <a:gd name="connsiteX113" fmla="*/ 1120434 w 1457835"/>
                <a:gd name="connsiteY113" fmla="*/ 656489 h 831324"/>
                <a:gd name="connsiteX114" fmla="*/ 1109004 w 1457835"/>
                <a:gd name="connsiteY114" fmla="*/ 667920 h 831324"/>
                <a:gd name="connsiteX115" fmla="*/ 1096621 w 1457835"/>
                <a:gd name="connsiteY115" fmla="*/ 679350 h 831324"/>
                <a:gd name="connsiteX116" fmla="*/ 1070904 w 1457835"/>
                <a:gd name="connsiteY116" fmla="*/ 699352 h 831324"/>
                <a:gd name="connsiteX117" fmla="*/ 1043281 w 1457835"/>
                <a:gd name="connsiteY117" fmla="*/ 717450 h 831324"/>
                <a:gd name="connsiteX118" fmla="*/ 915646 w 1457835"/>
                <a:gd name="connsiteY118" fmla="*/ 768884 h 831324"/>
                <a:gd name="connsiteX119" fmla="*/ 900406 w 1457835"/>
                <a:gd name="connsiteY119" fmla="*/ 772695 h 831324"/>
                <a:gd name="connsiteX120" fmla="*/ 743244 w 1457835"/>
                <a:gd name="connsiteY120" fmla="*/ 775552 h 831324"/>
                <a:gd name="connsiteX121" fmla="*/ 733719 w 1457835"/>
                <a:gd name="connsiteY121" fmla="*/ 773647 h 831324"/>
                <a:gd name="connsiteX122" fmla="*/ 728004 w 1457835"/>
                <a:gd name="connsiteY122" fmla="*/ 771742 h 831324"/>
                <a:gd name="connsiteX123" fmla="*/ 725146 w 1457835"/>
                <a:gd name="connsiteY123" fmla="*/ 770789 h 831324"/>
                <a:gd name="connsiteX124" fmla="*/ 717526 w 1457835"/>
                <a:gd name="connsiteY124" fmla="*/ 768884 h 831324"/>
                <a:gd name="connsiteX125" fmla="*/ 709906 w 1457835"/>
                <a:gd name="connsiteY125" fmla="*/ 766027 h 831324"/>
                <a:gd name="connsiteX126" fmla="*/ 690856 w 1457835"/>
                <a:gd name="connsiteY126" fmla="*/ 759359 h 831324"/>
                <a:gd name="connsiteX127" fmla="*/ 682284 w 1457835"/>
                <a:gd name="connsiteY127" fmla="*/ 756502 h 831324"/>
                <a:gd name="connsiteX128" fmla="*/ 671806 w 1457835"/>
                <a:gd name="connsiteY128" fmla="*/ 752692 h 831324"/>
                <a:gd name="connsiteX129" fmla="*/ 661329 w 1457835"/>
                <a:gd name="connsiteY129" fmla="*/ 747930 h 831324"/>
                <a:gd name="connsiteX130" fmla="*/ 644184 w 1457835"/>
                <a:gd name="connsiteY130" fmla="*/ 740309 h 831324"/>
                <a:gd name="connsiteX131" fmla="*/ 636564 w 1457835"/>
                <a:gd name="connsiteY131" fmla="*/ 736500 h 831324"/>
                <a:gd name="connsiteX132" fmla="*/ 627039 w 1457835"/>
                <a:gd name="connsiteY132" fmla="*/ 731737 h 831324"/>
                <a:gd name="connsiteX133" fmla="*/ 621324 w 1457835"/>
                <a:gd name="connsiteY133" fmla="*/ 728880 h 831324"/>
                <a:gd name="connsiteX134" fmla="*/ 608941 w 1457835"/>
                <a:gd name="connsiteY134" fmla="*/ 722212 h 831324"/>
                <a:gd name="connsiteX135" fmla="*/ 590844 w 1457835"/>
                <a:gd name="connsiteY135" fmla="*/ 711734 h 831324"/>
                <a:gd name="connsiteX136" fmla="*/ 578461 w 1457835"/>
                <a:gd name="connsiteY136" fmla="*/ 704114 h 831324"/>
                <a:gd name="connsiteX137" fmla="*/ 560364 w 1457835"/>
                <a:gd name="connsiteY137" fmla="*/ 691732 h 831324"/>
                <a:gd name="connsiteX138" fmla="*/ 548934 w 1457835"/>
                <a:gd name="connsiteY138" fmla="*/ 682207 h 831324"/>
                <a:gd name="connsiteX139" fmla="*/ 543219 w 1457835"/>
                <a:gd name="connsiteY139" fmla="*/ 677445 h 831324"/>
                <a:gd name="connsiteX140" fmla="*/ 531789 w 1457835"/>
                <a:gd name="connsiteY140" fmla="*/ 667920 h 831324"/>
                <a:gd name="connsiteX141" fmla="*/ 520359 w 1457835"/>
                <a:gd name="connsiteY141" fmla="*/ 657442 h 831324"/>
                <a:gd name="connsiteX142" fmla="*/ 509881 w 1457835"/>
                <a:gd name="connsiteY142" fmla="*/ 646012 h 831324"/>
                <a:gd name="connsiteX143" fmla="*/ 499404 w 1457835"/>
                <a:gd name="connsiteY143" fmla="*/ 634582 h 831324"/>
                <a:gd name="connsiteX144" fmla="*/ 489879 w 1457835"/>
                <a:gd name="connsiteY144" fmla="*/ 622200 h 831324"/>
                <a:gd name="connsiteX145" fmla="*/ 467971 w 1457835"/>
                <a:gd name="connsiteY145" fmla="*/ 588862 h 831324"/>
                <a:gd name="connsiteX146" fmla="*/ 456541 w 1457835"/>
                <a:gd name="connsiteY146" fmla="*/ 566955 h 831324"/>
                <a:gd name="connsiteX147" fmla="*/ 447016 w 1457835"/>
                <a:gd name="connsiteY147" fmla="*/ 543142 h 831324"/>
                <a:gd name="connsiteX148" fmla="*/ 441301 w 1457835"/>
                <a:gd name="connsiteY148" fmla="*/ 526950 h 831324"/>
                <a:gd name="connsiteX149" fmla="*/ 438444 w 1457835"/>
                <a:gd name="connsiteY149" fmla="*/ 517425 h 831324"/>
                <a:gd name="connsiteX150" fmla="*/ 437491 w 1457835"/>
                <a:gd name="connsiteY150" fmla="*/ 515520 h 831324"/>
                <a:gd name="connsiteX151" fmla="*/ 435586 w 1457835"/>
                <a:gd name="connsiteY151" fmla="*/ 506947 h 831324"/>
                <a:gd name="connsiteX152" fmla="*/ 434634 w 1457835"/>
                <a:gd name="connsiteY152" fmla="*/ 503137 h 831324"/>
                <a:gd name="connsiteX153" fmla="*/ 433681 w 1457835"/>
                <a:gd name="connsiteY153" fmla="*/ 497422 h 831324"/>
                <a:gd name="connsiteX154" fmla="*/ 432729 w 1457835"/>
                <a:gd name="connsiteY154" fmla="*/ 489802 h 831324"/>
                <a:gd name="connsiteX155" fmla="*/ 432729 w 1457835"/>
                <a:gd name="connsiteY155" fmla="*/ 487897 h 831324"/>
                <a:gd name="connsiteX156" fmla="*/ 430824 w 1457835"/>
                <a:gd name="connsiteY156" fmla="*/ 476467 h 831324"/>
                <a:gd name="connsiteX157" fmla="*/ 430824 w 1457835"/>
                <a:gd name="connsiteY157" fmla="*/ 476467 h 831324"/>
                <a:gd name="connsiteX158" fmla="*/ 429871 w 1457835"/>
                <a:gd name="connsiteY158" fmla="*/ 345975 h 831324"/>
                <a:gd name="connsiteX159" fmla="*/ 114594 w 1457835"/>
                <a:gd name="connsiteY159" fmla="*/ 810795 h 831324"/>
                <a:gd name="connsiteX160" fmla="*/ 96496 w 1457835"/>
                <a:gd name="connsiteY160" fmla="*/ 812700 h 831324"/>
                <a:gd name="connsiteX161" fmla="*/ 91734 w 1457835"/>
                <a:gd name="connsiteY161" fmla="*/ 812700 h 831324"/>
                <a:gd name="connsiteX162" fmla="*/ 83161 w 1457835"/>
                <a:gd name="connsiteY162" fmla="*/ 811747 h 831324"/>
                <a:gd name="connsiteX163" fmla="*/ 70779 w 1457835"/>
                <a:gd name="connsiteY163" fmla="*/ 808889 h 831324"/>
                <a:gd name="connsiteX164" fmla="*/ 63159 w 1457835"/>
                <a:gd name="connsiteY164" fmla="*/ 806032 h 831324"/>
                <a:gd name="connsiteX165" fmla="*/ 48871 w 1457835"/>
                <a:gd name="connsiteY165" fmla="*/ 797459 h 831324"/>
                <a:gd name="connsiteX166" fmla="*/ 18391 w 1457835"/>
                <a:gd name="connsiteY166" fmla="*/ 739357 h 831324"/>
                <a:gd name="connsiteX167" fmla="*/ 18391 w 1457835"/>
                <a:gd name="connsiteY167" fmla="*/ 735547 h 831324"/>
                <a:gd name="connsiteX168" fmla="*/ 18391 w 1457835"/>
                <a:gd name="connsiteY168" fmla="*/ 733642 h 831324"/>
                <a:gd name="connsiteX169" fmla="*/ 18391 w 1457835"/>
                <a:gd name="connsiteY169" fmla="*/ 731737 h 831324"/>
                <a:gd name="connsiteX170" fmla="*/ 18391 w 1457835"/>
                <a:gd name="connsiteY170" fmla="*/ 728880 h 831324"/>
                <a:gd name="connsiteX171" fmla="*/ 18391 w 1457835"/>
                <a:gd name="connsiteY171" fmla="*/ 727927 h 831324"/>
                <a:gd name="connsiteX172" fmla="*/ 47919 w 1457835"/>
                <a:gd name="connsiteY172" fmla="*/ 684112 h 831324"/>
                <a:gd name="connsiteX173" fmla="*/ 290806 w 1457835"/>
                <a:gd name="connsiteY173" fmla="*/ 567907 h 831324"/>
                <a:gd name="connsiteX174" fmla="*/ 387009 w 1457835"/>
                <a:gd name="connsiteY174" fmla="*/ 499327 h 831324"/>
                <a:gd name="connsiteX175" fmla="*/ 406059 w 1457835"/>
                <a:gd name="connsiteY175" fmla="*/ 481230 h 831324"/>
                <a:gd name="connsiteX176" fmla="*/ 448921 w 1457835"/>
                <a:gd name="connsiteY176" fmla="*/ 594577 h 831324"/>
                <a:gd name="connsiteX177" fmla="*/ 480354 w 1457835"/>
                <a:gd name="connsiteY177" fmla="*/ 650775 h 831324"/>
                <a:gd name="connsiteX178" fmla="*/ 485116 w 1457835"/>
                <a:gd name="connsiteY178" fmla="*/ 658395 h 831324"/>
                <a:gd name="connsiteX179" fmla="*/ 485116 w 1457835"/>
                <a:gd name="connsiteY179" fmla="*/ 658395 h 831324"/>
                <a:gd name="connsiteX180" fmla="*/ 483211 w 1457835"/>
                <a:gd name="connsiteY180" fmla="*/ 659347 h 831324"/>
                <a:gd name="connsiteX181" fmla="*/ 482259 w 1457835"/>
                <a:gd name="connsiteY181" fmla="*/ 660300 h 831324"/>
                <a:gd name="connsiteX182" fmla="*/ 480354 w 1457835"/>
                <a:gd name="connsiteY182" fmla="*/ 662205 h 831324"/>
                <a:gd name="connsiteX183" fmla="*/ 479401 w 1457835"/>
                <a:gd name="connsiteY183" fmla="*/ 662205 h 831324"/>
                <a:gd name="connsiteX184" fmla="*/ 478449 w 1457835"/>
                <a:gd name="connsiteY184" fmla="*/ 662205 h 831324"/>
                <a:gd name="connsiteX185" fmla="*/ 447969 w 1457835"/>
                <a:gd name="connsiteY185" fmla="*/ 669825 h 831324"/>
                <a:gd name="connsiteX186" fmla="*/ 389866 w 1457835"/>
                <a:gd name="connsiteY186" fmla="*/ 690780 h 831324"/>
                <a:gd name="connsiteX187" fmla="*/ 368911 w 1457835"/>
                <a:gd name="connsiteY187" fmla="*/ 699352 h 831324"/>
                <a:gd name="connsiteX188" fmla="*/ 354624 w 1457835"/>
                <a:gd name="connsiteY188" fmla="*/ 706020 h 831324"/>
                <a:gd name="connsiteX189" fmla="*/ 340336 w 1457835"/>
                <a:gd name="connsiteY189" fmla="*/ 712687 h 831324"/>
                <a:gd name="connsiteX190" fmla="*/ 326049 w 1457835"/>
                <a:gd name="connsiteY190" fmla="*/ 719355 h 831324"/>
                <a:gd name="connsiteX191" fmla="*/ 290806 w 1457835"/>
                <a:gd name="connsiteY191" fmla="*/ 735547 h 831324"/>
                <a:gd name="connsiteX192" fmla="*/ 269851 w 1457835"/>
                <a:gd name="connsiteY192" fmla="*/ 745072 h 831324"/>
                <a:gd name="connsiteX193" fmla="*/ 248896 w 1457835"/>
                <a:gd name="connsiteY193" fmla="*/ 754597 h 831324"/>
                <a:gd name="connsiteX194" fmla="*/ 199366 w 1457835"/>
                <a:gd name="connsiteY194" fmla="*/ 777457 h 831324"/>
                <a:gd name="connsiteX195" fmla="*/ 114594 w 1457835"/>
                <a:gd name="connsiteY195" fmla="*/ 810795 h 83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457835" h="831324">
                  <a:moveTo>
                    <a:pt x="432729" y="696495"/>
                  </a:moveTo>
                  <a:cubicBezTo>
                    <a:pt x="450826" y="688875"/>
                    <a:pt x="470829" y="686017"/>
                    <a:pt x="489879" y="683159"/>
                  </a:cubicBezTo>
                  <a:cubicBezTo>
                    <a:pt x="504166" y="681255"/>
                    <a:pt x="515596" y="685064"/>
                    <a:pt x="526074" y="694589"/>
                  </a:cubicBezTo>
                  <a:cubicBezTo>
                    <a:pt x="534646" y="703162"/>
                    <a:pt x="545124" y="709830"/>
                    <a:pt x="555601" y="716497"/>
                  </a:cubicBezTo>
                  <a:cubicBezTo>
                    <a:pt x="601321" y="746025"/>
                    <a:pt x="651804" y="766027"/>
                    <a:pt x="702286" y="784125"/>
                  </a:cubicBezTo>
                  <a:cubicBezTo>
                    <a:pt x="825159" y="831750"/>
                    <a:pt x="1041376" y="786030"/>
                    <a:pt x="1159486" y="641250"/>
                  </a:cubicBezTo>
                  <a:cubicBezTo>
                    <a:pt x="1159486" y="654584"/>
                    <a:pt x="1157581" y="664109"/>
                    <a:pt x="1156629" y="673634"/>
                  </a:cubicBezTo>
                  <a:cubicBezTo>
                    <a:pt x="1152819" y="701257"/>
                    <a:pt x="1144246" y="727927"/>
                    <a:pt x="1144246" y="755550"/>
                  </a:cubicBezTo>
                  <a:cubicBezTo>
                    <a:pt x="1144246" y="769837"/>
                    <a:pt x="1150914" y="776505"/>
                    <a:pt x="1163296" y="779362"/>
                  </a:cubicBezTo>
                  <a:cubicBezTo>
                    <a:pt x="1179489" y="783172"/>
                    <a:pt x="1195681" y="783172"/>
                    <a:pt x="1211874" y="784125"/>
                  </a:cubicBezTo>
                  <a:cubicBezTo>
                    <a:pt x="1231876" y="786030"/>
                    <a:pt x="1264261" y="769837"/>
                    <a:pt x="1263309" y="740309"/>
                  </a:cubicBezTo>
                  <a:cubicBezTo>
                    <a:pt x="1268071" y="693637"/>
                    <a:pt x="1273786" y="657442"/>
                    <a:pt x="1278549" y="610770"/>
                  </a:cubicBezTo>
                  <a:cubicBezTo>
                    <a:pt x="1281406" y="587909"/>
                    <a:pt x="1284264" y="565050"/>
                    <a:pt x="1289979" y="543142"/>
                  </a:cubicBezTo>
                  <a:cubicBezTo>
                    <a:pt x="1290931" y="538380"/>
                    <a:pt x="1292836" y="533617"/>
                    <a:pt x="1298551" y="532664"/>
                  </a:cubicBezTo>
                  <a:cubicBezTo>
                    <a:pt x="1305219" y="531712"/>
                    <a:pt x="1312839" y="535522"/>
                    <a:pt x="1315696" y="541237"/>
                  </a:cubicBezTo>
                  <a:cubicBezTo>
                    <a:pt x="1327126" y="584100"/>
                    <a:pt x="1333794" y="621247"/>
                    <a:pt x="1338556" y="657442"/>
                  </a:cubicBezTo>
                  <a:cubicBezTo>
                    <a:pt x="1343319" y="693637"/>
                    <a:pt x="1341414" y="730784"/>
                    <a:pt x="1352844" y="766027"/>
                  </a:cubicBezTo>
                  <a:cubicBezTo>
                    <a:pt x="1355701" y="773647"/>
                    <a:pt x="1356654" y="783172"/>
                    <a:pt x="1366179" y="784125"/>
                  </a:cubicBezTo>
                  <a:cubicBezTo>
                    <a:pt x="1384276" y="785077"/>
                    <a:pt x="1401421" y="790792"/>
                    <a:pt x="1419519" y="785077"/>
                  </a:cubicBezTo>
                  <a:cubicBezTo>
                    <a:pt x="1449046" y="776505"/>
                    <a:pt x="1459524" y="764122"/>
                    <a:pt x="1457619" y="734595"/>
                  </a:cubicBezTo>
                  <a:cubicBezTo>
                    <a:pt x="1454761" y="704114"/>
                    <a:pt x="1449999" y="674587"/>
                    <a:pt x="1446189" y="644107"/>
                  </a:cubicBezTo>
                  <a:cubicBezTo>
                    <a:pt x="1441426" y="603150"/>
                    <a:pt x="1429996" y="564097"/>
                    <a:pt x="1428091" y="523139"/>
                  </a:cubicBezTo>
                  <a:cubicBezTo>
                    <a:pt x="1425234" y="477420"/>
                    <a:pt x="1418566" y="432652"/>
                    <a:pt x="1405231" y="387884"/>
                  </a:cubicBezTo>
                  <a:cubicBezTo>
                    <a:pt x="1393801" y="347880"/>
                    <a:pt x="1369989" y="318352"/>
                    <a:pt x="1335699" y="296445"/>
                  </a:cubicBezTo>
                  <a:cubicBezTo>
                    <a:pt x="1314744" y="283109"/>
                    <a:pt x="1292836" y="268822"/>
                    <a:pt x="1269976" y="259297"/>
                  </a:cubicBezTo>
                  <a:cubicBezTo>
                    <a:pt x="1258546" y="254534"/>
                    <a:pt x="1250926" y="246914"/>
                    <a:pt x="1246164" y="235484"/>
                  </a:cubicBezTo>
                  <a:cubicBezTo>
                    <a:pt x="1236639" y="213577"/>
                    <a:pt x="1225209" y="193575"/>
                    <a:pt x="1220446" y="169762"/>
                  </a:cubicBezTo>
                  <a:cubicBezTo>
                    <a:pt x="1215684" y="144997"/>
                    <a:pt x="1190919" y="124995"/>
                    <a:pt x="1165201" y="122137"/>
                  </a:cubicBezTo>
                  <a:cubicBezTo>
                    <a:pt x="1155676" y="121184"/>
                    <a:pt x="1145199" y="122137"/>
                    <a:pt x="1139484" y="116422"/>
                  </a:cubicBezTo>
                  <a:cubicBezTo>
                    <a:pt x="1065189" y="43080"/>
                    <a:pt x="908979" y="-3593"/>
                    <a:pt x="818491" y="217"/>
                  </a:cubicBezTo>
                  <a:cubicBezTo>
                    <a:pt x="746101" y="4027"/>
                    <a:pt x="673711" y="15457"/>
                    <a:pt x="607989" y="47842"/>
                  </a:cubicBezTo>
                  <a:cubicBezTo>
                    <a:pt x="559411" y="71655"/>
                    <a:pt x="507976" y="115470"/>
                    <a:pt x="474639" y="159284"/>
                  </a:cubicBezTo>
                  <a:cubicBezTo>
                    <a:pt x="417489" y="236437"/>
                    <a:pt x="402249" y="325020"/>
                    <a:pt x="399391" y="419317"/>
                  </a:cubicBezTo>
                  <a:cubicBezTo>
                    <a:pt x="397486" y="466942"/>
                    <a:pt x="369864" y="499327"/>
                    <a:pt x="334621" y="525045"/>
                  </a:cubicBezTo>
                  <a:cubicBezTo>
                    <a:pt x="313666" y="541237"/>
                    <a:pt x="145074" y="616484"/>
                    <a:pt x="85066" y="646012"/>
                  </a:cubicBezTo>
                  <a:cubicBezTo>
                    <a:pt x="73636" y="651727"/>
                    <a:pt x="62206" y="657442"/>
                    <a:pt x="49824" y="663157"/>
                  </a:cubicBezTo>
                  <a:cubicBezTo>
                    <a:pt x="15534" y="677445"/>
                    <a:pt x="-2564" y="707925"/>
                    <a:pt x="294" y="745072"/>
                  </a:cubicBezTo>
                  <a:cubicBezTo>
                    <a:pt x="2199" y="776505"/>
                    <a:pt x="15534" y="806984"/>
                    <a:pt x="44109" y="820320"/>
                  </a:cubicBezTo>
                  <a:cubicBezTo>
                    <a:pt x="73636" y="833655"/>
                    <a:pt x="105069" y="835559"/>
                    <a:pt x="136501" y="822225"/>
                  </a:cubicBezTo>
                  <a:cubicBezTo>
                    <a:pt x="172696" y="806984"/>
                    <a:pt x="210796" y="794602"/>
                    <a:pt x="245086" y="777457"/>
                  </a:cubicBezTo>
                  <a:cubicBezTo>
                    <a:pt x="307951" y="746025"/>
                    <a:pt x="370816" y="722212"/>
                    <a:pt x="432729" y="696495"/>
                  </a:cubicBezTo>
                  <a:close/>
                  <a:moveTo>
                    <a:pt x="1152819" y="144997"/>
                  </a:moveTo>
                  <a:cubicBezTo>
                    <a:pt x="1175679" y="136425"/>
                    <a:pt x="1199491" y="146902"/>
                    <a:pt x="1205206" y="170714"/>
                  </a:cubicBezTo>
                  <a:cubicBezTo>
                    <a:pt x="1211874" y="199289"/>
                    <a:pt x="1224256" y="225007"/>
                    <a:pt x="1235686" y="250725"/>
                  </a:cubicBezTo>
                  <a:cubicBezTo>
                    <a:pt x="1241401" y="263107"/>
                    <a:pt x="1249021" y="270727"/>
                    <a:pt x="1261404" y="275489"/>
                  </a:cubicBezTo>
                  <a:cubicBezTo>
                    <a:pt x="1287121" y="285967"/>
                    <a:pt x="1310934" y="301207"/>
                    <a:pt x="1333794" y="316447"/>
                  </a:cubicBezTo>
                  <a:cubicBezTo>
                    <a:pt x="1375704" y="344070"/>
                    <a:pt x="1391896" y="385027"/>
                    <a:pt x="1401421" y="431700"/>
                  </a:cubicBezTo>
                  <a:cubicBezTo>
                    <a:pt x="1409994" y="473609"/>
                    <a:pt x="1411899" y="516472"/>
                    <a:pt x="1418566" y="558382"/>
                  </a:cubicBezTo>
                  <a:cubicBezTo>
                    <a:pt x="1424281" y="600292"/>
                    <a:pt x="1431901" y="642202"/>
                    <a:pt x="1437616" y="684112"/>
                  </a:cubicBezTo>
                  <a:cubicBezTo>
                    <a:pt x="1439521" y="697447"/>
                    <a:pt x="1440474" y="711734"/>
                    <a:pt x="1442379" y="725070"/>
                  </a:cubicBezTo>
                  <a:cubicBezTo>
                    <a:pt x="1446189" y="756502"/>
                    <a:pt x="1435711" y="768884"/>
                    <a:pt x="1403326" y="768884"/>
                  </a:cubicBezTo>
                  <a:cubicBezTo>
                    <a:pt x="1378561" y="768884"/>
                    <a:pt x="1372846" y="766027"/>
                    <a:pt x="1368084" y="741262"/>
                  </a:cubicBezTo>
                  <a:cubicBezTo>
                    <a:pt x="1363321" y="712687"/>
                    <a:pt x="1359511" y="683159"/>
                    <a:pt x="1356654" y="653632"/>
                  </a:cubicBezTo>
                  <a:cubicBezTo>
                    <a:pt x="1351891" y="612675"/>
                    <a:pt x="1350939" y="576480"/>
                    <a:pt x="1333794" y="538380"/>
                  </a:cubicBezTo>
                  <a:cubicBezTo>
                    <a:pt x="1328079" y="526950"/>
                    <a:pt x="1319506" y="511709"/>
                    <a:pt x="1304266" y="512662"/>
                  </a:cubicBezTo>
                  <a:cubicBezTo>
                    <a:pt x="1289979" y="513614"/>
                    <a:pt x="1279501" y="522187"/>
                    <a:pt x="1274739" y="537427"/>
                  </a:cubicBezTo>
                  <a:cubicBezTo>
                    <a:pt x="1265214" y="570764"/>
                    <a:pt x="1263309" y="605055"/>
                    <a:pt x="1259499" y="639345"/>
                  </a:cubicBezTo>
                  <a:cubicBezTo>
                    <a:pt x="1256641" y="664109"/>
                    <a:pt x="1255689" y="687922"/>
                    <a:pt x="1253784" y="712687"/>
                  </a:cubicBezTo>
                  <a:cubicBezTo>
                    <a:pt x="1252831" y="723164"/>
                    <a:pt x="1250926" y="733642"/>
                    <a:pt x="1247116" y="744120"/>
                  </a:cubicBezTo>
                  <a:cubicBezTo>
                    <a:pt x="1240449" y="761264"/>
                    <a:pt x="1233781" y="766027"/>
                    <a:pt x="1215684" y="766027"/>
                  </a:cubicBezTo>
                  <a:cubicBezTo>
                    <a:pt x="1206159" y="766027"/>
                    <a:pt x="1195681" y="766027"/>
                    <a:pt x="1186156" y="764122"/>
                  </a:cubicBezTo>
                  <a:cubicBezTo>
                    <a:pt x="1167106" y="761264"/>
                    <a:pt x="1164249" y="757455"/>
                    <a:pt x="1166154" y="738405"/>
                  </a:cubicBezTo>
                  <a:cubicBezTo>
                    <a:pt x="1169964" y="698400"/>
                    <a:pt x="1178536" y="659347"/>
                    <a:pt x="1185204" y="619342"/>
                  </a:cubicBezTo>
                  <a:cubicBezTo>
                    <a:pt x="1189966" y="587909"/>
                    <a:pt x="1200444" y="557430"/>
                    <a:pt x="1209016" y="526950"/>
                  </a:cubicBezTo>
                  <a:cubicBezTo>
                    <a:pt x="1234734" y="441225"/>
                    <a:pt x="1234734" y="356452"/>
                    <a:pt x="1209016" y="270727"/>
                  </a:cubicBezTo>
                  <a:cubicBezTo>
                    <a:pt x="1204254" y="255487"/>
                    <a:pt x="1196634" y="242152"/>
                    <a:pt x="1189966" y="227864"/>
                  </a:cubicBezTo>
                  <a:cubicBezTo>
                    <a:pt x="1184251" y="214530"/>
                    <a:pt x="1175679" y="211672"/>
                    <a:pt x="1162344" y="214530"/>
                  </a:cubicBezTo>
                  <a:cubicBezTo>
                    <a:pt x="1156629" y="215482"/>
                    <a:pt x="1150914" y="217387"/>
                    <a:pt x="1146151" y="219292"/>
                  </a:cubicBezTo>
                  <a:cubicBezTo>
                    <a:pt x="1120434" y="227864"/>
                    <a:pt x="1092811" y="206909"/>
                    <a:pt x="1092811" y="180239"/>
                  </a:cubicBezTo>
                  <a:cubicBezTo>
                    <a:pt x="1092811" y="169762"/>
                    <a:pt x="1099479" y="165952"/>
                    <a:pt x="1107099" y="163095"/>
                  </a:cubicBezTo>
                  <a:cubicBezTo>
                    <a:pt x="1121386" y="157380"/>
                    <a:pt x="1136626" y="150712"/>
                    <a:pt x="1152819" y="144997"/>
                  </a:cubicBezTo>
                  <a:close/>
                  <a:moveTo>
                    <a:pt x="429871" y="345975"/>
                  </a:moveTo>
                  <a:cubicBezTo>
                    <a:pt x="440349" y="272632"/>
                    <a:pt x="462256" y="201195"/>
                    <a:pt x="511786" y="145950"/>
                  </a:cubicBezTo>
                  <a:cubicBezTo>
                    <a:pt x="707049" y="-55028"/>
                    <a:pt x="1002324" y="24982"/>
                    <a:pt x="1115671" y="116422"/>
                  </a:cubicBezTo>
                  <a:cubicBezTo>
                    <a:pt x="1129006" y="129757"/>
                    <a:pt x="1137579" y="130709"/>
                    <a:pt x="1121386" y="138330"/>
                  </a:cubicBezTo>
                  <a:cubicBezTo>
                    <a:pt x="1110909" y="143092"/>
                    <a:pt x="1099479" y="145950"/>
                    <a:pt x="1089954" y="151664"/>
                  </a:cubicBezTo>
                  <a:cubicBezTo>
                    <a:pt x="1071856" y="160237"/>
                    <a:pt x="1068046" y="170714"/>
                    <a:pt x="1073761" y="189764"/>
                  </a:cubicBezTo>
                  <a:cubicBezTo>
                    <a:pt x="1079476" y="207862"/>
                    <a:pt x="1090906" y="221197"/>
                    <a:pt x="1103289" y="234532"/>
                  </a:cubicBezTo>
                  <a:cubicBezTo>
                    <a:pt x="1111861" y="243105"/>
                    <a:pt x="1122339" y="243105"/>
                    <a:pt x="1132816" y="242152"/>
                  </a:cubicBezTo>
                  <a:cubicBezTo>
                    <a:pt x="1139484" y="241200"/>
                    <a:pt x="1145199" y="238342"/>
                    <a:pt x="1151866" y="237389"/>
                  </a:cubicBezTo>
                  <a:cubicBezTo>
                    <a:pt x="1169011" y="233580"/>
                    <a:pt x="1170916" y="234532"/>
                    <a:pt x="1179489" y="249772"/>
                  </a:cubicBezTo>
                  <a:cubicBezTo>
                    <a:pt x="1192824" y="274537"/>
                    <a:pt x="1198539" y="302159"/>
                    <a:pt x="1203301" y="329782"/>
                  </a:cubicBezTo>
                  <a:cubicBezTo>
                    <a:pt x="1208064" y="355500"/>
                    <a:pt x="1211874" y="381217"/>
                    <a:pt x="1209969" y="407887"/>
                  </a:cubicBezTo>
                  <a:cubicBezTo>
                    <a:pt x="1209969" y="425984"/>
                    <a:pt x="1208064" y="444082"/>
                    <a:pt x="1206159" y="462180"/>
                  </a:cubicBezTo>
                  <a:cubicBezTo>
                    <a:pt x="1206159" y="462180"/>
                    <a:pt x="1206159" y="462180"/>
                    <a:pt x="1206159" y="462180"/>
                  </a:cubicBezTo>
                  <a:cubicBezTo>
                    <a:pt x="1206159" y="465037"/>
                    <a:pt x="1205206" y="466942"/>
                    <a:pt x="1205206" y="469800"/>
                  </a:cubicBezTo>
                  <a:cubicBezTo>
                    <a:pt x="1205206" y="469800"/>
                    <a:pt x="1205206" y="470752"/>
                    <a:pt x="1205206" y="470752"/>
                  </a:cubicBezTo>
                  <a:cubicBezTo>
                    <a:pt x="1204254" y="475514"/>
                    <a:pt x="1203301" y="481230"/>
                    <a:pt x="1202349" y="485992"/>
                  </a:cubicBezTo>
                  <a:cubicBezTo>
                    <a:pt x="1202349" y="485992"/>
                    <a:pt x="1202349" y="486945"/>
                    <a:pt x="1202349" y="486945"/>
                  </a:cubicBezTo>
                  <a:cubicBezTo>
                    <a:pt x="1202349" y="489802"/>
                    <a:pt x="1201396" y="491707"/>
                    <a:pt x="1201396" y="494564"/>
                  </a:cubicBezTo>
                  <a:cubicBezTo>
                    <a:pt x="1201396" y="494564"/>
                    <a:pt x="1201396" y="494564"/>
                    <a:pt x="1201396" y="495517"/>
                  </a:cubicBezTo>
                  <a:cubicBezTo>
                    <a:pt x="1200444" y="498375"/>
                    <a:pt x="1200444" y="500280"/>
                    <a:pt x="1199491" y="503137"/>
                  </a:cubicBezTo>
                  <a:cubicBezTo>
                    <a:pt x="1199491" y="503137"/>
                    <a:pt x="1199491" y="504089"/>
                    <a:pt x="1199491" y="504089"/>
                  </a:cubicBezTo>
                  <a:cubicBezTo>
                    <a:pt x="1198539" y="505995"/>
                    <a:pt x="1198539" y="508852"/>
                    <a:pt x="1197586" y="510757"/>
                  </a:cubicBezTo>
                  <a:cubicBezTo>
                    <a:pt x="1197586" y="510757"/>
                    <a:pt x="1197586" y="511709"/>
                    <a:pt x="1197586" y="511709"/>
                  </a:cubicBezTo>
                  <a:cubicBezTo>
                    <a:pt x="1196634" y="514567"/>
                    <a:pt x="1196634" y="516472"/>
                    <a:pt x="1195681" y="519330"/>
                  </a:cubicBezTo>
                  <a:cubicBezTo>
                    <a:pt x="1195681" y="519330"/>
                    <a:pt x="1195681" y="519330"/>
                    <a:pt x="1195681" y="520282"/>
                  </a:cubicBezTo>
                  <a:cubicBezTo>
                    <a:pt x="1194729" y="522187"/>
                    <a:pt x="1194729" y="525045"/>
                    <a:pt x="1193776" y="526950"/>
                  </a:cubicBezTo>
                  <a:cubicBezTo>
                    <a:pt x="1193776" y="527902"/>
                    <a:pt x="1193776" y="527902"/>
                    <a:pt x="1192824" y="528855"/>
                  </a:cubicBezTo>
                  <a:cubicBezTo>
                    <a:pt x="1190919" y="533617"/>
                    <a:pt x="1189966" y="538380"/>
                    <a:pt x="1188061" y="543142"/>
                  </a:cubicBezTo>
                  <a:cubicBezTo>
                    <a:pt x="1188061" y="544095"/>
                    <a:pt x="1188061" y="544095"/>
                    <a:pt x="1187109" y="545047"/>
                  </a:cubicBezTo>
                  <a:cubicBezTo>
                    <a:pt x="1186156" y="546952"/>
                    <a:pt x="1185204" y="548857"/>
                    <a:pt x="1185204" y="550762"/>
                  </a:cubicBezTo>
                  <a:cubicBezTo>
                    <a:pt x="1185204" y="550762"/>
                    <a:pt x="1185204" y="551714"/>
                    <a:pt x="1185204" y="551714"/>
                  </a:cubicBezTo>
                  <a:cubicBezTo>
                    <a:pt x="1184251" y="553620"/>
                    <a:pt x="1183299" y="556477"/>
                    <a:pt x="1182346" y="558382"/>
                  </a:cubicBezTo>
                  <a:cubicBezTo>
                    <a:pt x="1182346" y="559334"/>
                    <a:pt x="1182346" y="559334"/>
                    <a:pt x="1181394" y="560287"/>
                  </a:cubicBezTo>
                  <a:cubicBezTo>
                    <a:pt x="1180441" y="562192"/>
                    <a:pt x="1179489" y="564097"/>
                    <a:pt x="1179489" y="566002"/>
                  </a:cubicBezTo>
                  <a:cubicBezTo>
                    <a:pt x="1179489" y="566955"/>
                    <a:pt x="1179489" y="566955"/>
                    <a:pt x="1178536" y="567907"/>
                  </a:cubicBezTo>
                  <a:cubicBezTo>
                    <a:pt x="1177584" y="569812"/>
                    <a:pt x="1176631" y="572670"/>
                    <a:pt x="1175679" y="574575"/>
                  </a:cubicBezTo>
                  <a:cubicBezTo>
                    <a:pt x="1175679" y="574575"/>
                    <a:pt x="1175679" y="575527"/>
                    <a:pt x="1174726" y="575527"/>
                  </a:cubicBezTo>
                  <a:cubicBezTo>
                    <a:pt x="1173774" y="577432"/>
                    <a:pt x="1172821" y="579337"/>
                    <a:pt x="1171869" y="581242"/>
                  </a:cubicBezTo>
                  <a:cubicBezTo>
                    <a:pt x="1171869" y="582195"/>
                    <a:pt x="1170916" y="582195"/>
                    <a:pt x="1170916" y="583147"/>
                  </a:cubicBezTo>
                  <a:cubicBezTo>
                    <a:pt x="1169964" y="585052"/>
                    <a:pt x="1169011" y="587909"/>
                    <a:pt x="1167106" y="589814"/>
                  </a:cubicBezTo>
                  <a:cubicBezTo>
                    <a:pt x="1167106" y="589814"/>
                    <a:pt x="1167106" y="589814"/>
                    <a:pt x="1167106" y="589814"/>
                  </a:cubicBezTo>
                  <a:cubicBezTo>
                    <a:pt x="1154724" y="614580"/>
                    <a:pt x="1138531" y="636487"/>
                    <a:pt x="1120434" y="656489"/>
                  </a:cubicBezTo>
                  <a:cubicBezTo>
                    <a:pt x="1116624" y="660300"/>
                    <a:pt x="1112814" y="664109"/>
                    <a:pt x="1109004" y="667920"/>
                  </a:cubicBezTo>
                  <a:cubicBezTo>
                    <a:pt x="1105194" y="671730"/>
                    <a:pt x="1101384" y="675539"/>
                    <a:pt x="1096621" y="679350"/>
                  </a:cubicBezTo>
                  <a:cubicBezTo>
                    <a:pt x="1088049" y="686970"/>
                    <a:pt x="1079476" y="693637"/>
                    <a:pt x="1070904" y="699352"/>
                  </a:cubicBezTo>
                  <a:cubicBezTo>
                    <a:pt x="1062331" y="706020"/>
                    <a:pt x="1052806" y="711734"/>
                    <a:pt x="1043281" y="717450"/>
                  </a:cubicBezTo>
                  <a:cubicBezTo>
                    <a:pt x="1003276" y="741262"/>
                    <a:pt x="959461" y="758407"/>
                    <a:pt x="915646" y="768884"/>
                  </a:cubicBezTo>
                  <a:cubicBezTo>
                    <a:pt x="910884" y="769837"/>
                    <a:pt x="905169" y="771742"/>
                    <a:pt x="900406" y="772695"/>
                  </a:cubicBezTo>
                  <a:cubicBezTo>
                    <a:pt x="841351" y="785077"/>
                    <a:pt x="785154" y="786030"/>
                    <a:pt x="743244" y="775552"/>
                  </a:cubicBezTo>
                  <a:cubicBezTo>
                    <a:pt x="740386" y="775552"/>
                    <a:pt x="737529" y="774600"/>
                    <a:pt x="733719" y="773647"/>
                  </a:cubicBezTo>
                  <a:cubicBezTo>
                    <a:pt x="731814" y="773647"/>
                    <a:pt x="729909" y="772695"/>
                    <a:pt x="728004" y="771742"/>
                  </a:cubicBezTo>
                  <a:cubicBezTo>
                    <a:pt x="727051" y="771742"/>
                    <a:pt x="726099" y="770789"/>
                    <a:pt x="725146" y="770789"/>
                  </a:cubicBezTo>
                  <a:cubicBezTo>
                    <a:pt x="723241" y="769837"/>
                    <a:pt x="720384" y="769837"/>
                    <a:pt x="717526" y="768884"/>
                  </a:cubicBezTo>
                  <a:cubicBezTo>
                    <a:pt x="714669" y="767932"/>
                    <a:pt x="712764" y="766980"/>
                    <a:pt x="709906" y="766027"/>
                  </a:cubicBezTo>
                  <a:cubicBezTo>
                    <a:pt x="704191" y="764122"/>
                    <a:pt x="697524" y="762217"/>
                    <a:pt x="690856" y="759359"/>
                  </a:cubicBezTo>
                  <a:cubicBezTo>
                    <a:pt x="687999" y="758407"/>
                    <a:pt x="685141" y="757455"/>
                    <a:pt x="682284" y="756502"/>
                  </a:cubicBezTo>
                  <a:cubicBezTo>
                    <a:pt x="678474" y="755550"/>
                    <a:pt x="675616" y="753645"/>
                    <a:pt x="671806" y="752692"/>
                  </a:cubicBezTo>
                  <a:cubicBezTo>
                    <a:pt x="667996" y="751739"/>
                    <a:pt x="665139" y="749834"/>
                    <a:pt x="661329" y="747930"/>
                  </a:cubicBezTo>
                  <a:cubicBezTo>
                    <a:pt x="655614" y="746025"/>
                    <a:pt x="649899" y="743167"/>
                    <a:pt x="644184" y="740309"/>
                  </a:cubicBezTo>
                  <a:cubicBezTo>
                    <a:pt x="641326" y="739357"/>
                    <a:pt x="639421" y="737452"/>
                    <a:pt x="636564" y="736500"/>
                  </a:cubicBezTo>
                  <a:cubicBezTo>
                    <a:pt x="633706" y="734595"/>
                    <a:pt x="629896" y="733642"/>
                    <a:pt x="627039" y="731737"/>
                  </a:cubicBezTo>
                  <a:cubicBezTo>
                    <a:pt x="625134" y="730784"/>
                    <a:pt x="623229" y="729832"/>
                    <a:pt x="621324" y="728880"/>
                  </a:cubicBezTo>
                  <a:cubicBezTo>
                    <a:pt x="617514" y="726975"/>
                    <a:pt x="613704" y="725070"/>
                    <a:pt x="608941" y="722212"/>
                  </a:cubicBezTo>
                  <a:cubicBezTo>
                    <a:pt x="603226" y="718402"/>
                    <a:pt x="596559" y="715545"/>
                    <a:pt x="590844" y="711734"/>
                  </a:cubicBezTo>
                  <a:cubicBezTo>
                    <a:pt x="587034" y="708877"/>
                    <a:pt x="583224" y="706972"/>
                    <a:pt x="578461" y="704114"/>
                  </a:cubicBezTo>
                  <a:cubicBezTo>
                    <a:pt x="572746" y="700305"/>
                    <a:pt x="566079" y="695542"/>
                    <a:pt x="560364" y="691732"/>
                  </a:cubicBezTo>
                  <a:cubicBezTo>
                    <a:pt x="556554" y="688875"/>
                    <a:pt x="552744" y="686017"/>
                    <a:pt x="548934" y="682207"/>
                  </a:cubicBezTo>
                  <a:cubicBezTo>
                    <a:pt x="547029" y="680302"/>
                    <a:pt x="545124" y="679350"/>
                    <a:pt x="543219" y="677445"/>
                  </a:cubicBezTo>
                  <a:cubicBezTo>
                    <a:pt x="539409" y="674587"/>
                    <a:pt x="535599" y="670777"/>
                    <a:pt x="531789" y="667920"/>
                  </a:cubicBezTo>
                  <a:cubicBezTo>
                    <a:pt x="527979" y="664109"/>
                    <a:pt x="524169" y="661252"/>
                    <a:pt x="520359" y="657442"/>
                  </a:cubicBezTo>
                  <a:cubicBezTo>
                    <a:pt x="516549" y="653632"/>
                    <a:pt x="512739" y="649822"/>
                    <a:pt x="509881" y="646012"/>
                  </a:cubicBezTo>
                  <a:cubicBezTo>
                    <a:pt x="506071" y="642202"/>
                    <a:pt x="503214" y="638392"/>
                    <a:pt x="499404" y="634582"/>
                  </a:cubicBezTo>
                  <a:cubicBezTo>
                    <a:pt x="495594" y="630772"/>
                    <a:pt x="492736" y="626009"/>
                    <a:pt x="489879" y="622200"/>
                  </a:cubicBezTo>
                  <a:cubicBezTo>
                    <a:pt x="482259" y="611722"/>
                    <a:pt x="474639" y="600292"/>
                    <a:pt x="467971" y="588862"/>
                  </a:cubicBezTo>
                  <a:cubicBezTo>
                    <a:pt x="464161" y="582195"/>
                    <a:pt x="460351" y="574575"/>
                    <a:pt x="456541" y="566955"/>
                  </a:cubicBezTo>
                  <a:cubicBezTo>
                    <a:pt x="452731" y="559334"/>
                    <a:pt x="449874" y="551714"/>
                    <a:pt x="447016" y="543142"/>
                  </a:cubicBezTo>
                  <a:cubicBezTo>
                    <a:pt x="445111" y="537427"/>
                    <a:pt x="443206" y="532664"/>
                    <a:pt x="441301" y="526950"/>
                  </a:cubicBezTo>
                  <a:cubicBezTo>
                    <a:pt x="440349" y="524092"/>
                    <a:pt x="439396" y="520282"/>
                    <a:pt x="438444" y="517425"/>
                  </a:cubicBezTo>
                  <a:cubicBezTo>
                    <a:pt x="438444" y="516472"/>
                    <a:pt x="438444" y="516472"/>
                    <a:pt x="437491" y="515520"/>
                  </a:cubicBezTo>
                  <a:cubicBezTo>
                    <a:pt x="436539" y="512662"/>
                    <a:pt x="436539" y="509805"/>
                    <a:pt x="435586" y="506947"/>
                  </a:cubicBezTo>
                  <a:cubicBezTo>
                    <a:pt x="435586" y="505995"/>
                    <a:pt x="434634" y="504089"/>
                    <a:pt x="434634" y="503137"/>
                  </a:cubicBezTo>
                  <a:cubicBezTo>
                    <a:pt x="434634" y="501232"/>
                    <a:pt x="433681" y="499327"/>
                    <a:pt x="433681" y="497422"/>
                  </a:cubicBezTo>
                  <a:cubicBezTo>
                    <a:pt x="432729" y="494564"/>
                    <a:pt x="432729" y="492659"/>
                    <a:pt x="432729" y="489802"/>
                  </a:cubicBezTo>
                  <a:cubicBezTo>
                    <a:pt x="432729" y="488850"/>
                    <a:pt x="432729" y="488850"/>
                    <a:pt x="432729" y="487897"/>
                  </a:cubicBezTo>
                  <a:cubicBezTo>
                    <a:pt x="431776" y="484087"/>
                    <a:pt x="431776" y="480277"/>
                    <a:pt x="430824" y="476467"/>
                  </a:cubicBezTo>
                  <a:cubicBezTo>
                    <a:pt x="430824" y="476467"/>
                    <a:pt x="430824" y="476467"/>
                    <a:pt x="430824" y="476467"/>
                  </a:cubicBezTo>
                  <a:cubicBezTo>
                    <a:pt x="422251" y="432652"/>
                    <a:pt x="423204" y="389789"/>
                    <a:pt x="429871" y="345975"/>
                  </a:cubicBezTo>
                  <a:close/>
                  <a:moveTo>
                    <a:pt x="114594" y="810795"/>
                  </a:moveTo>
                  <a:cubicBezTo>
                    <a:pt x="108879" y="811747"/>
                    <a:pt x="103164" y="812700"/>
                    <a:pt x="96496" y="812700"/>
                  </a:cubicBezTo>
                  <a:cubicBezTo>
                    <a:pt x="94591" y="812700"/>
                    <a:pt x="93639" y="812700"/>
                    <a:pt x="91734" y="812700"/>
                  </a:cubicBezTo>
                  <a:cubicBezTo>
                    <a:pt x="88876" y="812700"/>
                    <a:pt x="86019" y="812700"/>
                    <a:pt x="83161" y="811747"/>
                  </a:cubicBezTo>
                  <a:cubicBezTo>
                    <a:pt x="79351" y="810795"/>
                    <a:pt x="74589" y="809842"/>
                    <a:pt x="70779" y="808889"/>
                  </a:cubicBezTo>
                  <a:cubicBezTo>
                    <a:pt x="67921" y="807937"/>
                    <a:pt x="66016" y="806984"/>
                    <a:pt x="63159" y="806032"/>
                  </a:cubicBezTo>
                  <a:cubicBezTo>
                    <a:pt x="58396" y="804127"/>
                    <a:pt x="53634" y="801270"/>
                    <a:pt x="48871" y="797459"/>
                  </a:cubicBezTo>
                  <a:cubicBezTo>
                    <a:pt x="31726" y="784125"/>
                    <a:pt x="20296" y="764122"/>
                    <a:pt x="18391" y="739357"/>
                  </a:cubicBezTo>
                  <a:cubicBezTo>
                    <a:pt x="18391" y="738405"/>
                    <a:pt x="18391" y="736500"/>
                    <a:pt x="18391" y="735547"/>
                  </a:cubicBezTo>
                  <a:cubicBezTo>
                    <a:pt x="18391" y="734595"/>
                    <a:pt x="18391" y="734595"/>
                    <a:pt x="18391" y="733642"/>
                  </a:cubicBezTo>
                  <a:cubicBezTo>
                    <a:pt x="18391" y="732689"/>
                    <a:pt x="18391" y="732689"/>
                    <a:pt x="18391" y="731737"/>
                  </a:cubicBezTo>
                  <a:cubicBezTo>
                    <a:pt x="18391" y="730784"/>
                    <a:pt x="18391" y="729832"/>
                    <a:pt x="18391" y="728880"/>
                  </a:cubicBezTo>
                  <a:cubicBezTo>
                    <a:pt x="18391" y="728880"/>
                    <a:pt x="18391" y="727927"/>
                    <a:pt x="18391" y="727927"/>
                  </a:cubicBezTo>
                  <a:cubicBezTo>
                    <a:pt x="19344" y="708877"/>
                    <a:pt x="27916" y="693637"/>
                    <a:pt x="47919" y="684112"/>
                  </a:cubicBezTo>
                  <a:cubicBezTo>
                    <a:pt x="86971" y="666014"/>
                    <a:pt x="277471" y="573622"/>
                    <a:pt x="290806" y="567907"/>
                  </a:cubicBezTo>
                  <a:cubicBezTo>
                    <a:pt x="327954" y="552667"/>
                    <a:pt x="365101" y="536475"/>
                    <a:pt x="387009" y="499327"/>
                  </a:cubicBezTo>
                  <a:cubicBezTo>
                    <a:pt x="390819" y="493612"/>
                    <a:pt x="395581" y="486945"/>
                    <a:pt x="406059" y="481230"/>
                  </a:cubicBezTo>
                  <a:cubicBezTo>
                    <a:pt x="413679" y="522187"/>
                    <a:pt x="429871" y="559334"/>
                    <a:pt x="448921" y="594577"/>
                  </a:cubicBezTo>
                  <a:cubicBezTo>
                    <a:pt x="459399" y="613627"/>
                    <a:pt x="469876" y="631725"/>
                    <a:pt x="480354" y="650775"/>
                  </a:cubicBezTo>
                  <a:cubicBezTo>
                    <a:pt x="482259" y="653632"/>
                    <a:pt x="483211" y="655537"/>
                    <a:pt x="485116" y="658395"/>
                  </a:cubicBezTo>
                  <a:lnTo>
                    <a:pt x="485116" y="658395"/>
                  </a:lnTo>
                  <a:cubicBezTo>
                    <a:pt x="484164" y="658395"/>
                    <a:pt x="484164" y="659347"/>
                    <a:pt x="483211" y="659347"/>
                  </a:cubicBezTo>
                  <a:cubicBezTo>
                    <a:pt x="483211" y="659347"/>
                    <a:pt x="482259" y="659347"/>
                    <a:pt x="482259" y="660300"/>
                  </a:cubicBezTo>
                  <a:cubicBezTo>
                    <a:pt x="481306" y="661252"/>
                    <a:pt x="480354" y="661252"/>
                    <a:pt x="480354" y="662205"/>
                  </a:cubicBezTo>
                  <a:cubicBezTo>
                    <a:pt x="480354" y="662205"/>
                    <a:pt x="479401" y="662205"/>
                    <a:pt x="479401" y="662205"/>
                  </a:cubicBezTo>
                  <a:cubicBezTo>
                    <a:pt x="479401" y="662205"/>
                    <a:pt x="478449" y="662205"/>
                    <a:pt x="478449" y="662205"/>
                  </a:cubicBezTo>
                  <a:cubicBezTo>
                    <a:pt x="467971" y="664109"/>
                    <a:pt x="458446" y="666967"/>
                    <a:pt x="447969" y="669825"/>
                  </a:cubicBezTo>
                  <a:cubicBezTo>
                    <a:pt x="427966" y="675539"/>
                    <a:pt x="408916" y="683159"/>
                    <a:pt x="389866" y="690780"/>
                  </a:cubicBezTo>
                  <a:cubicBezTo>
                    <a:pt x="382246" y="693637"/>
                    <a:pt x="375579" y="696495"/>
                    <a:pt x="368911" y="699352"/>
                  </a:cubicBezTo>
                  <a:cubicBezTo>
                    <a:pt x="364149" y="701257"/>
                    <a:pt x="359386" y="703162"/>
                    <a:pt x="354624" y="706020"/>
                  </a:cubicBezTo>
                  <a:cubicBezTo>
                    <a:pt x="349861" y="707925"/>
                    <a:pt x="345099" y="709830"/>
                    <a:pt x="340336" y="712687"/>
                  </a:cubicBezTo>
                  <a:cubicBezTo>
                    <a:pt x="335574" y="714592"/>
                    <a:pt x="330811" y="717450"/>
                    <a:pt x="326049" y="719355"/>
                  </a:cubicBezTo>
                  <a:cubicBezTo>
                    <a:pt x="314619" y="725070"/>
                    <a:pt x="303189" y="729832"/>
                    <a:pt x="290806" y="735547"/>
                  </a:cubicBezTo>
                  <a:cubicBezTo>
                    <a:pt x="284139" y="738405"/>
                    <a:pt x="276519" y="742214"/>
                    <a:pt x="269851" y="745072"/>
                  </a:cubicBezTo>
                  <a:cubicBezTo>
                    <a:pt x="263184" y="747930"/>
                    <a:pt x="255564" y="751739"/>
                    <a:pt x="248896" y="754597"/>
                  </a:cubicBezTo>
                  <a:cubicBezTo>
                    <a:pt x="231751" y="762217"/>
                    <a:pt x="215559" y="769837"/>
                    <a:pt x="199366" y="777457"/>
                  </a:cubicBezTo>
                  <a:cubicBezTo>
                    <a:pt x="173649" y="791745"/>
                    <a:pt x="145074" y="803175"/>
                    <a:pt x="114594" y="810795"/>
                  </a:cubicBezTo>
                  <a:close/>
                </a:path>
              </a:pathLst>
            </a:custGeom>
            <a:solidFill>
              <a:srgbClr val="086D6E"/>
            </a:solidFill>
            <a:ln w="9525" cap="flat">
              <a:noFill/>
              <a:prstDash val="solid"/>
              <a:miter/>
            </a:ln>
          </p:spPr>
          <p:txBody>
            <a:bodyPr rtlCol="0" anchor="ctr"/>
            <a:lstStyle/>
            <a:p>
              <a:endParaRPr lang="en-US"/>
            </a:p>
          </p:txBody>
        </p:sp>
        <p:sp>
          <p:nvSpPr>
            <p:cNvPr id="78" name="Freeform 330">
              <a:extLst>
                <a:ext uri="{FF2B5EF4-FFF2-40B4-BE49-F238E27FC236}">
                  <a16:creationId xmlns:a16="http://schemas.microsoft.com/office/drawing/2014/main" id="{0B386D48-1812-D0EE-9688-92998AB49976}"/>
                </a:ext>
              </a:extLst>
            </p:cNvPr>
            <p:cNvSpPr/>
            <p:nvPr/>
          </p:nvSpPr>
          <p:spPr>
            <a:xfrm>
              <a:off x="4883467" y="5511879"/>
              <a:ext cx="64796" cy="169783"/>
            </a:xfrm>
            <a:custGeom>
              <a:avLst/>
              <a:gdLst>
                <a:gd name="connsiteX0" fmla="*/ 4763 w 64796"/>
                <a:gd name="connsiteY0" fmla="*/ 16431 h 169783"/>
                <a:gd name="connsiteX1" fmla="*/ 22860 w 64796"/>
                <a:gd name="connsiteY1" fmla="*/ 32623 h 169783"/>
                <a:gd name="connsiteX2" fmla="*/ 47625 w 64796"/>
                <a:gd name="connsiteY2" fmla="*/ 141208 h 169783"/>
                <a:gd name="connsiteX3" fmla="*/ 44767 w 64796"/>
                <a:gd name="connsiteY3" fmla="*/ 169783 h 169783"/>
                <a:gd name="connsiteX4" fmla="*/ 57150 w 64796"/>
                <a:gd name="connsiteY4" fmla="*/ 156448 h 169783"/>
                <a:gd name="connsiteX5" fmla="*/ 28575 w 64796"/>
                <a:gd name="connsiteY5" fmla="*/ 9763 h 169783"/>
                <a:gd name="connsiteX6" fmla="*/ 12383 w 64796"/>
                <a:gd name="connsiteY6" fmla="*/ 238 h 169783"/>
                <a:gd name="connsiteX7" fmla="*/ 0 w 64796"/>
                <a:gd name="connsiteY7" fmla="*/ 5953 h 169783"/>
                <a:gd name="connsiteX8" fmla="*/ 4763 w 64796"/>
                <a:gd name="connsiteY8" fmla="*/ 16431 h 16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96" h="169783">
                  <a:moveTo>
                    <a:pt x="4763" y="16431"/>
                  </a:moveTo>
                  <a:cubicBezTo>
                    <a:pt x="11430" y="21193"/>
                    <a:pt x="17145" y="25956"/>
                    <a:pt x="22860" y="32623"/>
                  </a:cubicBezTo>
                  <a:cubicBezTo>
                    <a:pt x="47625" y="65008"/>
                    <a:pt x="52388" y="102156"/>
                    <a:pt x="47625" y="141208"/>
                  </a:cubicBezTo>
                  <a:cubicBezTo>
                    <a:pt x="46673" y="150733"/>
                    <a:pt x="40958" y="159306"/>
                    <a:pt x="44767" y="169783"/>
                  </a:cubicBezTo>
                  <a:cubicBezTo>
                    <a:pt x="55245" y="161210"/>
                    <a:pt x="56198" y="161210"/>
                    <a:pt x="57150" y="156448"/>
                  </a:cubicBezTo>
                  <a:cubicBezTo>
                    <a:pt x="73342" y="102156"/>
                    <a:pt x="63817" y="53578"/>
                    <a:pt x="28575" y="9763"/>
                  </a:cubicBezTo>
                  <a:cubicBezTo>
                    <a:pt x="24765" y="4048"/>
                    <a:pt x="19050" y="238"/>
                    <a:pt x="12383" y="238"/>
                  </a:cubicBezTo>
                  <a:cubicBezTo>
                    <a:pt x="7620" y="-715"/>
                    <a:pt x="2858" y="1191"/>
                    <a:pt x="0" y="5953"/>
                  </a:cubicBezTo>
                  <a:cubicBezTo>
                    <a:pt x="0" y="9763"/>
                    <a:pt x="953" y="13573"/>
                    <a:pt x="4763" y="16431"/>
                  </a:cubicBezTo>
                  <a:close/>
                </a:path>
              </a:pathLst>
            </a:custGeom>
            <a:solidFill>
              <a:srgbClr val="000000"/>
            </a:solidFill>
            <a:ln w="9525" cap="flat">
              <a:noFill/>
              <a:prstDash val="solid"/>
              <a:miter/>
            </a:ln>
          </p:spPr>
          <p:txBody>
            <a:bodyPr rtlCol="0" anchor="ctr"/>
            <a:lstStyle/>
            <a:p>
              <a:endParaRPr lang="en-US"/>
            </a:p>
          </p:txBody>
        </p:sp>
        <p:sp>
          <p:nvSpPr>
            <p:cNvPr id="79" name="Freeform 331">
              <a:extLst>
                <a:ext uri="{FF2B5EF4-FFF2-40B4-BE49-F238E27FC236}">
                  <a16:creationId xmlns:a16="http://schemas.microsoft.com/office/drawing/2014/main" id="{075F11F5-2409-785B-B3E4-66283F3DD7AB}"/>
                </a:ext>
              </a:extLst>
            </p:cNvPr>
            <p:cNvSpPr/>
            <p:nvPr/>
          </p:nvSpPr>
          <p:spPr>
            <a:xfrm>
              <a:off x="3364793" y="5875046"/>
              <a:ext cx="80035" cy="131417"/>
            </a:xfrm>
            <a:custGeom>
              <a:avLst/>
              <a:gdLst>
                <a:gd name="connsiteX0" fmla="*/ 4199 w 80035"/>
                <a:gd name="connsiteY0" fmla="*/ 72363 h 131417"/>
                <a:gd name="connsiteX1" fmla="*/ 16581 w 80035"/>
                <a:gd name="connsiteY1" fmla="*/ 131418 h 131417"/>
                <a:gd name="connsiteX2" fmla="*/ 17534 w 80035"/>
                <a:gd name="connsiteY2" fmla="*/ 121893 h 131417"/>
                <a:gd name="connsiteX3" fmla="*/ 64206 w 80035"/>
                <a:gd name="connsiteY3" fmla="*/ 23785 h 131417"/>
                <a:gd name="connsiteX4" fmla="*/ 75636 w 80035"/>
                <a:gd name="connsiteY4" fmla="*/ 14260 h 131417"/>
                <a:gd name="connsiteX5" fmla="*/ 77541 w 80035"/>
                <a:gd name="connsiteY5" fmla="*/ 1878 h 131417"/>
                <a:gd name="connsiteX6" fmla="*/ 66111 w 80035"/>
                <a:gd name="connsiteY6" fmla="*/ 2830 h 131417"/>
                <a:gd name="connsiteX7" fmla="*/ 4199 w 80035"/>
                <a:gd name="connsiteY7" fmla="*/ 72363 h 13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35" h="131417">
                  <a:moveTo>
                    <a:pt x="4199" y="72363"/>
                  </a:moveTo>
                  <a:cubicBezTo>
                    <a:pt x="-4374" y="92366"/>
                    <a:pt x="389" y="117130"/>
                    <a:pt x="16581" y="131418"/>
                  </a:cubicBezTo>
                  <a:cubicBezTo>
                    <a:pt x="17534" y="126655"/>
                    <a:pt x="18486" y="123798"/>
                    <a:pt x="17534" y="121893"/>
                  </a:cubicBezTo>
                  <a:cubicBezTo>
                    <a:pt x="10866" y="78078"/>
                    <a:pt x="31821" y="48551"/>
                    <a:pt x="64206" y="23785"/>
                  </a:cubicBezTo>
                  <a:cubicBezTo>
                    <a:pt x="68016" y="20928"/>
                    <a:pt x="71826" y="18071"/>
                    <a:pt x="75636" y="14260"/>
                  </a:cubicBezTo>
                  <a:cubicBezTo>
                    <a:pt x="79446" y="10451"/>
                    <a:pt x="82304" y="6641"/>
                    <a:pt x="77541" y="1878"/>
                  </a:cubicBezTo>
                  <a:cubicBezTo>
                    <a:pt x="73731" y="-1932"/>
                    <a:pt x="69921" y="926"/>
                    <a:pt x="66111" y="2830"/>
                  </a:cubicBezTo>
                  <a:cubicBezTo>
                    <a:pt x="39441" y="19023"/>
                    <a:pt x="17534" y="41883"/>
                    <a:pt x="4199" y="72363"/>
                  </a:cubicBezTo>
                  <a:close/>
                </a:path>
              </a:pathLst>
            </a:custGeom>
            <a:solidFill>
              <a:srgbClr val="000000"/>
            </a:solidFill>
            <a:ln w="9525" cap="flat">
              <a:noFill/>
              <a:prstDash val="solid"/>
              <a:miter/>
            </a:ln>
          </p:spPr>
          <p:txBody>
            <a:bodyPr rtlCol="0" anchor="ctr"/>
            <a:lstStyle/>
            <a:p>
              <a:endParaRPr lang="en-US"/>
            </a:p>
          </p:txBody>
        </p:sp>
        <p:sp>
          <p:nvSpPr>
            <p:cNvPr id="80" name="Freeform 332">
              <a:extLst>
                <a:ext uri="{FF2B5EF4-FFF2-40B4-BE49-F238E27FC236}">
                  <a16:creationId xmlns:a16="http://schemas.microsoft.com/office/drawing/2014/main" id="{CC82CB12-251C-FFAF-F56B-91B0B02EBC89}"/>
                </a:ext>
              </a:extLst>
            </p:cNvPr>
            <p:cNvSpPr/>
            <p:nvPr/>
          </p:nvSpPr>
          <p:spPr>
            <a:xfrm>
              <a:off x="3659449" y="6073588"/>
              <a:ext cx="143458" cy="18671"/>
            </a:xfrm>
            <a:custGeom>
              <a:avLst/>
              <a:gdLst>
                <a:gd name="connsiteX0" fmla="*/ 116261 w 143458"/>
                <a:gd name="connsiteY0" fmla="*/ 504 h 18671"/>
                <a:gd name="connsiteX1" fmla="*/ 18153 w 143458"/>
                <a:gd name="connsiteY1" fmla="*/ 504 h 18671"/>
                <a:gd name="connsiteX2" fmla="*/ 56 w 143458"/>
                <a:gd name="connsiteY2" fmla="*/ 10029 h 18671"/>
                <a:gd name="connsiteX3" fmla="*/ 20058 w 143458"/>
                <a:gd name="connsiteY3" fmla="*/ 17649 h 18671"/>
                <a:gd name="connsiteX4" fmla="*/ 141978 w 143458"/>
                <a:gd name="connsiteY4" fmla="*/ 18601 h 18671"/>
                <a:gd name="connsiteX5" fmla="*/ 116261 w 143458"/>
                <a:gd name="connsiteY5" fmla="*/ 504 h 1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458" h="18671">
                  <a:moveTo>
                    <a:pt x="116261" y="504"/>
                  </a:moveTo>
                  <a:cubicBezTo>
                    <a:pt x="83876" y="504"/>
                    <a:pt x="51491" y="504"/>
                    <a:pt x="18153" y="504"/>
                  </a:cubicBezTo>
                  <a:cubicBezTo>
                    <a:pt x="10533" y="504"/>
                    <a:pt x="-897" y="-3306"/>
                    <a:pt x="56" y="10029"/>
                  </a:cubicBezTo>
                  <a:cubicBezTo>
                    <a:pt x="1008" y="21459"/>
                    <a:pt x="12438" y="18601"/>
                    <a:pt x="20058" y="17649"/>
                  </a:cubicBezTo>
                  <a:cubicBezTo>
                    <a:pt x="61016" y="13839"/>
                    <a:pt x="101021" y="17649"/>
                    <a:pt x="141978" y="18601"/>
                  </a:cubicBezTo>
                  <a:cubicBezTo>
                    <a:pt x="148646" y="18601"/>
                    <a:pt x="131501" y="504"/>
                    <a:pt x="116261" y="504"/>
                  </a:cubicBezTo>
                  <a:close/>
                </a:path>
              </a:pathLst>
            </a:custGeom>
            <a:solidFill>
              <a:srgbClr val="000000"/>
            </a:solidFill>
            <a:ln w="9525" cap="flat">
              <a:noFill/>
              <a:prstDash val="solid"/>
              <a:miter/>
            </a:ln>
          </p:spPr>
          <p:txBody>
            <a:bodyPr rtlCol="0" anchor="ctr"/>
            <a:lstStyle/>
            <a:p>
              <a:endParaRPr lang="en-US"/>
            </a:p>
          </p:txBody>
        </p:sp>
        <p:sp>
          <p:nvSpPr>
            <p:cNvPr id="81" name="Freeform 333">
              <a:extLst>
                <a:ext uri="{FF2B5EF4-FFF2-40B4-BE49-F238E27FC236}">
                  <a16:creationId xmlns:a16="http://schemas.microsoft.com/office/drawing/2014/main" id="{482F38DB-4FB3-0940-8FD5-58903DC3E0BD}"/>
                </a:ext>
              </a:extLst>
            </p:cNvPr>
            <p:cNvSpPr/>
            <p:nvPr/>
          </p:nvSpPr>
          <p:spPr>
            <a:xfrm>
              <a:off x="3322320" y="6064567"/>
              <a:ext cx="107632" cy="18097"/>
            </a:xfrm>
            <a:custGeom>
              <a:avLst/>
              <a:gdLst>
                <a:gd name="connsiteX0" fmla="*/ 68580 w 107632"/>
                <a:gd name="connsiteY0" fmla="*/ 0 h 18097"/>
                <a:gd name="connsiteX1" fmla="*/ 9525 w 107632"/>
                <a:gd name="connsiteY1" fmla="*/ 0 h 18097"/>
                <a:gd name="connsiteX2" fmla="*/ 0 w 107632"/>
                <a:gd name="connsiteY2" fmla="*/ 7620 h 18097"/>
                <a:gd name="connsiteX3" fmla="*/ 9525 w 107632"/>
                <a:gd name="connsiteY3" fmla="*/ 16193 h 18097"/>
                <a:gd name="connsiteX4" fmla="*/ 107632 w 107632"/>
                <a:gd name="connsiteY4" fmla="*/ 18097 h 18097"/>
                <a:gd name="connsiteX5" fmla="*/ 68580 w 107632"/>
                <a:gd name="connsiteY5" fmla="*/ 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32" h="18097">
                  <a:moveTo>
                    <a:pt x="68580" y="0"/>
                  </a:moveTo>
                  <a:cubicBezTo>
                    <a:pt x="48577" y="0"/>
                    <a:pt x="29527" y="0"/>
                    <a:pt x="9525" y="0"/>
                  </a:cubicBezTo>
                  <a:cubicBezTo>
                    <a:pt x="3810" y="0"/>
                    <a:pt x="0" y="1905"/>
                    <a:pt x="0" y="7620"/>
                  </a:cubicBezTo>
                  <a:cubicBezTo>
                    <a:pt x="0" y="13335"/>
                    <a:pt x="3810" y="16193"/>
                    <a:pt x="9525" y="16193"/>
                  </a:cubicBezTo>
                  <a:cubicBezTo>
                    <a:pt x="41910" y="15240"/>
                    <a:pt x="74295" y="18097"/>
                    <a:pt x="107632" y="18097"/>
                  </a:cubicBezTo>
                  <a:cubicBezTo>
                    <a:pt x="95250" y="9525"/>
                    <a:pt x="83820" y="0"/>
                    <a:pt x="68580" y="0"/>
                  </a:cubicBezTo>
                  <a:close/>
                </a:path>
              </a:pathLst>
            </a:custGeom>
            <a:solidFill>
              <a:srgbClr val="000000"/>
            </a:solidFill>
            <a:ln w="9525" cap="flat">
              <a:noFill/>
              <a:prstDash val="solid"/>
              <a:miter/>
            </a:ln>
          </p:spPr>
          <p:txBody>
            <a:bodyPr rtlCol="0" anchor="ctr"/>
            <a:lstStyle/>
            <a:p>
              <a:endParaRPr lang="en-US"/>
            </a:p>
          </p:txBody>
        </p:sp>
        <p:sp>
          <p:nvSpPr>
            <p:cNvPr id="82" name="Freeform 334">
              <a:extLst>
                <a:ext uri="{FF2B5EF4-FFF2-40B4-BE49-F238E27FC236}">
                  <a16:creationId xmlns:a16="http://schemas.microsoft.com/office/drawing/2014/main" id="{CBA09B0E-B498-6A9C-B55B-2A445227F6BC}"/>
                </a:ext>
              </a:extLst>
            </p:cNvPr>
            <p:cNvSpPr/>
            <p:nvPr/>
          </p:nvSpPr>
          <p:spPr>
            <a:xfrm>
              <a:off x="4930140" y="6038559"/>
              <a:ext cx="102869" cy="18723"/>
            </a:xfrm>
            <a:custGeom>
              <a:avLst/>
              <a:gdLst>
                <a:gd name="connsiteX0" fmla="*/ 81915 w 102869"/>
                <a:gd name="connsiteY0" fmla="*/ 291 h 18723"/>
                <a:gd name="connsiteX1" fmla="*/ 6667 w 102869"/>
                <a:gd name="connsiteY1" fmla="*/ 4101 h 18723"/>
                <a:gd name="connsiteX2" fmla="*/ 0 w 102869"/>
                <a:gd name="connsiteY2" fmla="*/ 9816 h 18723"/>
                <a:gd name="connsiteX3" fmla="*/ 9525 w 102869"/>
                <a:gd name="connsiteY3" fmla="*/ 18389 h 18723"/>
                <a:gd name="connsiteX4" fmla="*/ 102870 w 102869"/>
                <a:gd name="connsiteY4" fmla="*/ 9816 h 18723"/>
                <a:gd name="connsiteX5" fmla="*/ 81915 w 102869"/>
                <a:gd name="connsiteY5" fmla="*/ 291 h 1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69" h="18723">
                  <a:moveTo>
                    <a:pt x="81915" y="291"/>
                  </a:moveTo>
                  <a:cubicBezTo>
                    <a:pt x="56197" y="1243"/>
                    <a:pt x="31432" y="3148"/>
                    <a:pt x="6667" y="4101"/>
                  </a:cubicBezTo>
                  <a:cubicBezTo>
                    <a:pt x="2857" y="4101"/>
                    <a:pt x="0" y="6958"/>
                    <a:pt x="0" y="9816"/>
                  </a:cubicBezTo>
                  <a:cubicBezTo>
                    <a:pt x="0" y="16483"/>
                    <a:pt x="4763" y="17436"/>
                    <a:pt x="9525" y="18389"/>
                  </a:cubicBezTo>
                  <a:cubicBezTo>
                    <a:pt x="40005" y="20293"/>
                    <a:pt x="70485" y="13626"/>
                    <a:pt x="102870" y="9816"/>
                  </a:cubicBezTo>
                  <a:cubicBezTo>
                    <a:pt x="96202" y="291"/>
                    <a:pt x="87630" y="-661"/>
                    <a:pt x="81915" y="291"/>
                  </a:cubicBezTo>
                  <a:close/>
                </a:path>
              </a:pathLst>
            </a:custGeom>
            <a:solidFill>
              <a:srgbClr val="000000"/>
            </a:solidFill>
            <a:ln w="9525" cap="flat">
              <a:noFill/>
              <a:prstDash val="solid"/>
              <a:miter/>
            </a:ln>
          </p:spPr>
          <p:txBody>
            <a:bodyPr rtlCol="0" anchor="ctr"/>
            <a:lstStyle/>
            <a:p>
              <a:endParaRPr lang="en-US"/>
            </a:p>
          </p:txBody>
        </p:sp>
        <p:sp>
          <p:nvSpPr>
            <p:cNvPr id="83" name="Freeform 335">
              <a:extLst>
                <a:ext uri="{FF2B5EF4-FFF2-40B4-BE49-F238E27FC236}">
                  <a16:creationId xmlns:a16="http://schemas.microsoft.com/office/drawing/2014/main" id="{71769846-C1E5-3165-FE4A-62C37431445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solidFill>
            <a:ln w="9525" cap="flat">
              <a:noFill/>
              <a:prstDash val="solid"/>
              <a:miter/>
            </a:ln>
          </p:spPr>
          <p:txBody>
            <a:bodyPr rtlCol="0" anchor="ctr"/>
            <a:lstStyle/>
            <a:p>
              <a:endParaRPr lang="en-US"/>
            </a:p>
          </p:txBody>
        </p:sp>
        <p:sp>
          <p:nvSpPr>
            <p:cNvPr id="84" name="Freeform 336">
              <a:extLst>
                <a:ext uri="{FF2B5EF4-FFF2-40B4-BE49-F238E27FC236}">
                  <a16:creationId xmlns:a16="http://schemas.microsoft.com/office/drawing/2014/main" id="{0B0D8EE6-D279-0C7C-F5B9-9A538CF2886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alpha val="48000"/>
              </a:srgbClr>
            </a:solidFill>
            <a:ln w="9525" cap="flat">
              <a:noFill/>
              <a:prstDash val="solid"/>
              <a:miter/>
            </a:ln>
          </p:spPr>
          <p:txBody>
            <a:bodyPr rtlCol="0" anchor="ctr"/>
            <a:lstStyle/>
            <a:p>
              <a:endParaRPr lang="en-US"/>
            </a:p>
          </p:txBody>
        </p:sp>
        <p:sp>
          <p:nvSpPr>
            <p:cNvPr id="85" name="Freeform 337">
              <a:extLst>
                <a:ext uri="{FF2B5EF4-FFF2-40B4-BE49-F238E27FC236}">
                  <a16:creationId xmlns:a16="http://schemas.microsoft.com/office/drawing/2014/main" id="{A9BBD102-C18F-74CE-287C-6BA631CF202A}"/>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solidFill>
            <a:ln w="9525" cap="flat">
              <a:noFill/>
              <a:prstDash val="solid"/>
              <a:miter/>
            </a:ln>
          </p:spPr>
          <p:txBody>
            <a:bodyPr rtlCol="0" anchor="ctr"/>
            <a:lstStyle/>
            <a:p>
              <a:endParaRPr lang="en-US"/>
            </a:p>
          </p:txBody>
        </p:sp>
        <p:sp>
          <p:nvSpPr>
            <p:cNvPr id="86" name="Freeform 338">
              <a:extLst>
                <a:ext uri="{FF2B5EF4-FFF2-40B4-BE49-F238E27FC236}">
                  <a16:creationId xmlns:a16="http://schemas.microsoft.com/office/drawing/2014/main" id="{96FD56E9-1873-2189-BA04-6B970FF33AC1}"/>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alpha val="48000"/>
              </a:srgbClr>
            </a:solidFill>
            <a:ln w="9525" cap="flat">
              <a:noFill/>
              <a:prstDash val="solid"/>
              <a:miter/>
            </a:ln>
          </p:spPr>
          <p:txBody>
            <a:bodyPr rtlCol="0" anchor="ctr"/>
            <a:lstStyle/>
            <a:p>
              <a:endParaRPr lang="en-US"/>
            </a:p>
          </p:txBody>
        </p:sp>
        <p:sp>
          <p:nvSpPr>
            <p:cNvPr id="87" name="Freeform 339">
              <a:extLst>
                <a:ext uri="{FF2B5EF4-FFF2-40B4-BE49-F238E27FC236}">
                  <a16:creationId xmlns:a16="http://schemas.microsoft.com/office/drawing/2014/main" id="{7141F768-B5FA-978C-D741-62F8CA7F3BA0}"/>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solidFill>
            <a:ln w="9525" cap="flat">
              <a:noFill/>
              <a:prstDash val="solid"/>
              <a:miter/>
            </a:ln>
          </p:spPr>
          <p:txBody>
            <a:bodyPr rtlCol="0" anchor="ctr"/>
            <a:lstStyle/>
            <a:p>
              <a:endParaRPr lang="en-US"/>
            </a:p>
          </p:txBody>
        </p:sp>
        <p:sp>
          <p:nvSpPr>
            <p:cNvPr id="88" name="Freeform 340">
              <a:extLst>
                <a:ext uri="{FF2B5EF4-FFF2-40B4-BE49-F238E27FC236}">
                  <a16:creationId xmlns:a16="http://schemas.microsoft.com/office/drawing/2014/main" id="{997CD8D9-49FB-BF9E-B9B5-39599D515FB7}"/>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alpha val="48000"/>
              </a:srgbClr>
            </a:solidFill>
            <a:ln w="9525" cap="flat">
              <a:noFill/>
              <a:prstDash val="solid"/>
              <a:miter/>
            </a:ln>
          </p:spPr>
          <p:txBody>
            <a:bodyPr rtlCol="0" anchor="ctr"/>
            <a:lstStyle/>
            <a:p>
              <a:endParaRPr lang="en-US"/>
            </a:p>
          </p:txBody>
        </p:sp>
        <p:sp>
          <p:nvSpPr>
            <p:cNvPr id="89" name="Freeform 341">
              <a:extLst>
                <a:ext uri="{FF2B5EF4-FFF2-40B4-BE49-F238E27FC236}">
                  <a16:creationId xmlns:a16="http://schemas.microsoft.com/office/drawing/2014/main" id="{C2D671BB-9CAD-2A7F-6A12-6BD7CC97E66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FFFFF"/>
            </a:solidFill>
            <a:ln w="9525" cap="flat">
              <a:noFill/>
              <a:prstDash val="solid"/>
              <a:miter/>
            </a:ln>
          </p:spPr>
          <p:txBody>
            <a:bodyPr rtlCol="0" anchor="ctr"/>
            <a:lstStyle/>
            <a:p>
              <a:endParaRPr lang="en-US"/>
            </a:p>
          </p:txBody>
        </p:sp>
        <p:sp>
          <p:nvSpPr>
            <p:cNvPr id="90" name="Freeform 342">
              <a:extLst>
                <a:ext uri="{FF2B5EF4-FFF2-40B4-BE49-F238E27FC236}">
                  <a16:creationId xmlns:a16="http://schemas.microsoft.com/office/drawing/2014/main" id="{FFEC9AB3-08EB-E12D-7313-6A067F9DFE7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27954">
                <a:alpha val="48000"/>
              </a:srgbClr>
            </a:solidFill>
            <a:ln w="9525" cap="flat">
              <a:noFill/>
              <a:prstDash val="solid"/>
              <a:miter/>
            </a:ln>
          </p:spPr>
          <p:txBody>
            <a:bodyPr rtlCol="0" anchor="ctr"/>
            <a:lstStyle/>
            <a:p>
              <a:endParaRPr lang="en-US"/>
            </a:p>
          </p:txBody>
        </p:sp>
        <p:sp>
          <p:nvSpPr>
            <p:cNvPr id="91" name="Freeform 343">
              <a:extLst>
                <a:ext uri="{FF2B5EF4-FFF2-40B4-BE49-F238E27FC236}">
                  <a16:creationId xmlns:a16="http://schemas.microsoft.com/office/drawing/2014/main" id="{DEA2DBE7-ED2C-FCFA-BA73-F0FFFA465DC8}"/>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92" name="Freeform 344">
              <a:extLst>
                <a:ext uri="{FF2B5EF4-FFF2-40B4-BE49-F238E27FC236}">
                  <a16:creationId xmlns:a16="http://schemas.microsoft.com/office/drawing/2014/main" id="{EABF8A23-5A0A-B00A-8332-1C0C33C22CBF}"/>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3" name="Freeform 345">
              <a:extLst>
                <a:ext uri="{FF2B5EF4-FFF2-40B4-BE49-F238E27FC236}">
                  <a16:creationId xmlns:a16="http://schemas.microsoft.com/office/drawing/2014/main" id="{03D90B4E-5D41-44C9-41F7-C7A20AECD5E9}"/>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solidFill>
            <a:ln w="9525" cap="flat">
              <a:noFill/>
              <a:prstDash val="solid"/>
              <a:miter/>
            </a:ln>
          </p:spPr>
          <p:txBody>
            <a:bodyPr rtlCol="0" anchor="ctr"/>
            <a:lstStyle/>
            <a:p>
              <a:endParaRPr lang="en-US"/>
            </a:p>
          </p:txBody>
        </p:sp>
        <p:sp>
          <p:nvSpPr>
            <p:cNvPr id="94" name="Freeform 346">
              <a:extLst>
                <a:ext uri="{FF2B5EF4-FFF2-40B4-BE49-F238E27FC236}">
                  <a16:creationId xmlns:a16="http://schemas.microsoft.com/office/drawing/2014/main" id="{177F71BF-3E5E-BB4A-EA65-336F989C9648}"/>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5" name="Freeform 347">
              <a:extLst>
                <a:ext uri="{FF2B5EF4-FFF2-40B4-BE49-F238E27FC236}">
                  <a16:creationId xmlns:a16="http://schemas.microsoft.com/office/drawing/2014/main" id="{E1E11F2F-0638-6F7F-A230-8A5704721BA9}"/>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FFFFF"/>
            </a:solidFill>
            <a:ln w="9525" cap="flat">
              <a:noFill/>
              <a:prstDash val="solid"/>
              <a:miter/>
            </a:ln>
          </p:spPr>
          <p:txBody>
            <a:bodyPr rtlCol="0" anchor="ctr"/>
            <a:lstStyle/>
            <a:p>
              <a:endParaRPr lang="en-US"/>
            </a:p>
          </p:txBody>
        </p:sp>
        <p:sp>
          <p:nvSpPr>
            <p:cNvPr id="96" name="Freeform 348">
              <a:extLst>
                <a:ext uri="{FF2B5EF4-FFF2-40B4-BE49-F238E27FC236}">
                  <a16:creationId xmlns:a16="http://schemas.microsoft.com/office/drawing/2014/main" id="{C326C074-B05A-5E2A-C8F1-4340ACCCD471}"/>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27954">
                <a:alpha val="48000"/>
              </a:srgbClr>
            </a:solidFill>
            <a:ln w="9525" cap="flat">
              <a:noFill/>
              <a:prstDash val="solid"/>
              <a:miter/>
            </a:ln>
          </p:spPr>
          <p:txBody>
            <a:bodyPr rtlCol="0" anchor="ctr"/>
            <a:lstStyle/>
            <a:p>
              <a:endParaRPr lang="en-US"/>
            </a:p>
          </p:txBody>
        </p:sp>
        <p:sp>
          <p:nvSpPr>
            <p:cNvPr id="97" name="Freeform 349">
              <a:extLst>
                <a:ext uri="{FF2B5EF4-FFF2-40B4-BE49-F238E27FC236}">
                  <a16:creationId xmlns:a16="http://schemas.microsoft.com/office/drawing/2014/main" id="{ECF69E36-8FBA-574B-8451-3BE8D56EEE33}"/>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000000"/>
            </a:solidFill>
            <a:ln w="9525" cap="flat">
              <a:noFill/>
              <a:prstDash val="solid"/>
              <a:miter/>
            </a:ln>
          </p:spPr>
          <p:txBody>
            <a:bodyPr rtlCol="0" anchor="ctr"/>
            <a:lstStyle/>
            <a:p>
              <a:endParaRPr lang="en-US"/>
            </a:p>
          </p:txBody>
        </p:sp>
        <p:sp>
          <p:nvSpPr>
            <p:cNvPr id="98" name="Freeform 350">
              <a:extLst>
                <a:ext uri="{FF2B5EF4-FFF2-40B4-BE49-F238E27FC236}">
                  <a16:creationId xmlns:a16="http://schemas.microsoft.com/office/drawing/2014/main" id="{3D2CE8D6-7DFA-036E-0FB3-CDF11D9AEE06}"/>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FFFFFF">
                <a:alpha val="48000"/>
              </a:srgbClr>
            </a:solidFill>
            <a:ln w="9525" cap="flat">
              <a:noFill/>
              <a:prstDash val="solid"/>
              <a:miter/>
            </a:ln>
          </p:spPr>
          <p:txBody>
            <a:bodyPr rtlCol="0" anchor="ctr"/>
            <a:lstStyle/>
            <a:p>
              <a:endParaRPr lang="en-US"/>
            </a:p>
          </p:txBody>
        </p:sp>
        <p:sp>
          <p:nvSpPr>
            <p:cNvPr id="99" name="Freeform 351">
              <a:extLst>
                <a:ext uri="{FF2B5EF4-FFF2-40B4-BE49-F238E27FC236}">
                  <a16:creationId xmlns:a16="http://schemas.microsoft.com/office/drawing/2014/main" id="{250A9803-B479-1B76-542C-F71BA26FEDD1}"/>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0" name="Freeform 352">
              <a:extLst>
                <a:ext uri="{FF2B5EF4-FFF2-40B4-BE49-F238E27FC236}">
                  <a16:creationId xmlns:a16="http://schemas.microsoft.com/office/drawing/2014/main" id="{399A3FC3-79DB-26A3-CD31-242748B7C2EF}"/>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1" name="Freeform 353">
              <a:extLst>
                <a:ext uri="{FF2B5EF4-FFF2-40B4-BE49-F238E27FC236}">
                  <a16:creationId xmlns:a16="http://schemas.microsoft.com/office/drawing/2014/main" id="{A4ECED57-DF4C-1DE7-C73A-C1489CFBA10F}"/>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02" name="Freeform 354">
              <a:extLst>
                <a:ext uri="{FF2B5EF4-FFF2-40B4-BE49-F238E27FC236}">
                  <a16:creationId xmlns:a16="http://schemas.microsoft.com/office/drawing/2014/main" id="{3F9F7FFE-CE74-03C5-F03B-6BFFF02933B7}"/>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3" name="Freeform 355">
              <a:extLst>
                <a:ext uri="{FF2B5EF4-FFF2-40B4-BE49-F238E27FC236}">
                  <a16:creationId xmlns:a16="http://schemas.microsoft.com/office/drawing/2014/main" id="{7946E682-1AE8-BA2B-8D9A-2D96FA574C39}"/>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04" name="Freeform 356">
              <a:extLst>
                <a:ext uri="{FF2B5EF4-FFF2-40B4-BE49-F238E27FC236}">
                  <a16:creationId xmlns:a16="http://schemas.microsoft.com/office/drawing/2014/main" id="{2F1112B5-3985-5C0D-32CE-6D19F55EB5B0}"/>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5" name="Freeform 357">
              <a:extLst>
                <a:ext uri="{FF2B5EF4-FFF2-40B4-BE49-F238E27FC236}">
                  <a16:creationId xmlns:a16="http://schemas.microsoft.com/office/drawing/2014/main" id="{DBA36814-B057-95AB-2DB3-7227247BFFDC}"/>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6" name="Freeform 358">
              <a:extLst>
                <a:ext uri="{FF2B5EF4-FFF2-40B4-BE49-F238E27FC236}">
                  <a16:creationId xmlns:a16="http://schemas.microsoft.com/office/drawing/2014/main" id="{EC0566BD-E949-6D3A-8B21-FC770B8D54E4}"/>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7" name="Freeform 359">
              <a:extLst>
                <a:ext uri="{FF2B5EF4-FFF2-40B4-BE49-F238E27FC236}">
                  <a16:creationId xmlns:a16="http://schemas.microsoft.com/office/drawing/2014/main" id="{02F71F4B-EC12-6C7B-AC12-62E5D5213195}"/>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000000"/>
            </a:solidFill>
            <a:ln w="9525" cap="flat">
              <a:noFill/>
              <a:prstDash val="solid"/>
              <a:miter/>
            </a:ln>
          </p:spPr>
          <p:txBody>
            <a:bodyPr rtlCol="0" anchor="ctr"/>
            <a:lstStyle/>
            <a:p>
              <a:endParaRPr lang="en-US"/>
            </a:p>
          </p:txBody>
        </p:sp>
        <p:sp>
          <p:nvSpPr>
            <p:cNvPr id="108" name="Freeform 360">
              <a:extLst>
                <a:ext uri="{FF2B5EF4-FFF2-40B4-BE49-F238E27FC236}">
                  <a16:creationId xmlns:a16="http://schemas.microsoft.com/office/drawing/2014/main" id="{FACBC7D1-E5D7-8A20-69E8-7FDAA0715CF7}"/>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9" name="Freeform 361">
              <a:extLst>
                <a:ext uri="{FF2B5EF4-FFF2-40B4-BE49-F238E27FC236}">
                  <a16:creationId xmlns:a16="http://schemas.microsoft.com/office/drawing/2014/main" id="{E65FB07F-E6C5-42E1-3733-A7F3AB033FD5}"/>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000000"/>
            </a:solidFill>
            <a:ln w="9525" cap="flat">
              <a:noFill/>
              <a:prstDash val="solid"/>
              <a:miter/>
            </a:ln>
          </p:spPr>
          <p:txBody>
            <a:bodyPr rtlCol="0" anchor="ctr"/>
            <a:lstStyle/>
            <a:p>
              <a:endParaRPr lang="en-US"/>
            </a:p>
          </p:txBody>
        </p:sp>
        <p:sp>
          <p:nvSpPr>
            <p:cNvPr id="110" name="Freeform 362">
              <a:extLst>
                <a:ext uri="{FF2B5EF4-FFF2-40B4-BE49-F238E27FC236}">
                  <a16:creationId xmlns:a16="http://schemas.microsoft.com/office/drawing/2014/main" id="{9BF92A60-4FFA-1706-3767-E9CAD32F4A48}"/>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F27954">
                <a:alpha val="48000"/>
              </a:srgbClr>
            </a:solidFill>
            <a:ln w="9525" cap="flat">
              <a:noFill/>
              <a:prstDash val="solid"/>
              <a:miter/>
            </a:ln>
          </p:spPr>
          <p:txBody>
            <a:bodyPr rtlCol="0" anchor="ctr"/>
            <a:lstStyle/>
            <a:p>
              <a:endParaRPr lang="en-US"/>
            </a:p>
          </p:txBody>
        </p:sp>
        <p:sp>
          <p:nvSpPr>
            <p:cNvPr id="111" name="Freeform 363">
              <a:extLst>
                <a:ext uri="{FF2B5EF4-FFF2-40B4-BE49-F238E27FC236}">
                  <a16:creationId xmlns:a16="http://schemas.microsoft.com/office/drawing/2014/main" id="{B2873410-15EC-DE0B-177F-3137F55A5D2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12" name="Freeform 364">
              <a:extLst>
                <a:ext uri="{FF2B5EF4-FFF2-40B4-BE49-F238E27FC236}">
                  <a16:creationId xmlns:a16="http://schemas.microsoft.com/office/drawing/2014/main" id="{4F7EB98A-FF6F-33B3-BCA9-2F5C244818F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3" name="Freeform 365">
              <a:extLst>
                <a:ext uri="{FF2B5EF4-FFF2-40B4-BE49-F238E27FC236}">
                  <a16:creationId xmlns:a16="http://schemas.microsoft.com/office/drawing/2014/main" id="{13BC2734-F855-5C47-1A7B-C00AD9112093}"/>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4" name="Freeform 366">
              <a:extLst>
                <a:ext uri="{FF2B5EF4-FFF2-40B4-BE49-F238E27FC236}">
                  <a16:creationId xmlns:a16="http://schemas.microsoft.com/office/drawing/2014/main" id="{6208E0E6-A95E-BE92-EF6A-DA5F244DC981}"/>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5" name="Freeform 367">
              <a:extLst>
                <a:ext uri="{FF2B5EF4-FFF2-40B4-BE49-F238E27FC236}">
                  <a16:creationId xmlns:a16="http://schemas.microsoft.com/office/drawing/2014/main" id="{DA78CD72-EABD-6A09-6F5D-5640EEFAE551}"/>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16" name="Freeform 368">
              <a:extLst>
                <a:ext uri="{FF2B5EF4-FFF2-40B4-BE49-F238E27FC236}">
                  <a16:creationId xmlns:a16="http://schemas.microsoft.com/office/drawing/2014/main" id="{3A85B24D-7219-337D-F59D-6DE784B1356A}"/>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7" name="Freeform 369">
              <a:extLst>
                <a:ext uri="{FF2B5EF4-FFF2-40B4-BE49-F238E27FC236}">
                  <a16:creationId xmlns:a16="http://schemas.microsoft.com/office/drawing/2014/main" id="{CB2A4FEA-0EE7-6A7C-791B-996D99250755}"/>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8" name="Freeform 370">
              <a:extLst>
                <a:ext uri="{FF2B5EF4-FFF2-40B4-BE49-F238E27FC236}">
                  <a16:creationId xmlns:a16="http://schemas.microsoft.com/office/drawing/2014/main" id="{72AC81BA-F6CA-058F-2D5D-634C91AAC6B8}"/>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9" name="Freeform 371">
              <a:extLst>
                <a:ext uri="{FF2B5EF4-FFF2-40B4-BE49-F238E27FC236}">
                  <a16:creationId xmlns:a16="http://schemas.microsoft.com/office/drawing/2014/main" id="{4970E32F-7943-A1C1-E68A-32B6CA0D9EF3}"/>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000000"/>
            </a:solidFill>
            <a:ln w="9525" cap="flat">
              <a:noFill/>
              <a:prstDash val="solid"/>
              <a:miter/>
            </a:ln>
          </p:spPr>
          <p:txBody>
            <a:bodyPr rtlCol="0" anchor="ctr"/>
            <a:lstStyle/>
            <a:p>
              <a:endParaRPr lang="en-US"/>
            </a:p>
          </p:txBody>
        </p:sp>
        <p:sp>
          <p:nvSpPr>
            <p:cNvPr id="120" name="Freeform 372">
              <a:extLst>
                <a:ext uri="{FF2B5EF4-FFF2-40B4-BE49-F238E27FC236}">
                  <a16:creationId xmlns:a16="http://schemas.microsoft.com/office/drawing/2014/main" id="{D6941B80-9D06-C282-FD40-187E616F25B2}"/>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1" name="Freeform 373">
              <a:extLst>
                <a:ext uri="{FF2B5EF4-FFF2-40B4-BE49-F238E27FC236}">
                  <a16:creationId xmlns:a16="http://schemas.microsoft.com/office/drawing/2014/main" id="{F0FADCAC-727E-17B7-4D1C-9FB596099F6C}"/>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000000"/>
            </a:solidFill>
            <a:ln w="9525" cap="flat">
              <a:noFill/>
              <a:prstDash val="solid"/>
              <a:miter/>
            </a:ln>
          </p:spPr>
          <p:txBody>
            <a:bodyPr rtlCol="0" anchor="ctr"/>
            <a:lstStyle/>
            <a:p>
              <a:endParaRPr lang="en-US"/>
            </a:p>
          </p:txBody>
        </p:sp>
        <p:sp>
          <p:nvSpPr>
            <p:cNvPr id="122" name="Freeform 374">
              <a:extLst>
                <a:ext uri="{FF2B5EF4-FFF2-40B4-BE49-F238E27FC236}">
                  <a16:creationId xmlns:a16="http://schemas.microsoft.com/office/drawing/2014/main" id="{C982F2EA-B03E-DD2C-CCB2-3D157E6230FB}"/>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3" name="Freeform 375">
              <a:extLst>
                <a:ext uri="{FF2B5EF4-FFF2-40B4-BE49-F238E27FC236}">
                  <a16:creationId xmlns:a16="http://schemas.microsoft.com/office/drawing/2014/main" id="{346F3112-4517-C61A-09AF-DE2138C0151E}"/>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24" name="Freeform 376">
              <a:extLst>
                <a:ext uri="{FF2B5EF4-FFF2-40B4-BE49-F238E27FC236}">
                  <a16:creationId xmlns:a16="http://schemas.microsoft.com/office/drawing/2014/main" id="{7F52AD95-F613-2AEF-FA9D-265104938FF1}"/>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25" name="Freeform 377">
              <a:extLst>
                <a:ext uri="{FF2B5EF4-FFF2-40B4-BE49-F238E27FC236}">
                  <a16:creationId xmlns:a16="http://schemas.microsoft.com/office/drawing/2014/main" id="{FC733463-7AB6-84D9-DB53-67663FE93C05}"/>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26" name="Freeform 378">
              <a:extLst>
                <a:ext uri="{FF2B5EF4-FFF2-40B4-BE49-F238E27FC236}">
                  <a16:creationId xmlns:a16="http://schemas.microsoft.com/office/drawing/2014/main" id="{BE57B799-E2C4-04E2-E250-F455DC81D6CE}"/>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7" name="Freeform 379">
              <a:extLst>
                <a:ext uri="{FF2B5EF4-FFF2-40B4-BE49-F238E27FC236}">
                  <a16:creationId xmlns:a16="http://schemas.microsoft.com/office/drawing/2014/main" id="{D1B6F140-7FFA-3217-E5F2-23B0AE6532FF}"/>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28" name="Freeform 380">
              <a:extLst>
                <a:ext uri="{FF2B5EF4-FFF2-40B4-BE49-F238E27FC236}">
                  <a16:creationId xmlns:a16="http://schemas.microsoft.com/office/drawing/2014/main" id="{556BDCEC-C06F-C854-2FE6-7B7ACB9BCAFD}"/>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9" name="Freeform 381">
              <a:extLst>
                <a:ext uri="{FF2B5EF4-FFF2-40B4-BE49-F238E27FC236}">
                  <a16:creationId xmlns:a16="http://schemas.microsoft.com/office/drawing/2014/main" id="{70715A61-D5A3-A65C-CB8F-C3AF8B6B2271}"/>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30" name="Freeform 382">
              <a:extLst>
                <a:ext uri="{FF2B5EF4-FFF2-40B4-BE49-F238E27FC236}">
                  <a16:creationId xmlns:a16="http://schemas.microsoft.com/office/drawing/2014/main" id="{646C33E6-7DA7-DD9F-9987-E6FB35A0D22A}"/>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31" name="Freeform 383">
              <a:extLst>
                <a:ext uri="{FF2B5EF4-FFF2-40B4-BE49-F238E27FC236}">
                  <a16:creationId xmlns:a16="http://schemas.microsoft.com/office/drawing/2014/main" id="{22071599-9A29-C724-89BA-F0B2B6937AFF}"/>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000000"/>
            </a:solidFill>
            <a:ln w="9525" cap="flat">
              <a:noFill/>
              <a:prstDash val="solid"/>
              <a:miter/>
            </a:ln>
          </p:spPr>
          <p:txBody>
            <a:bodyPr rtlCol="0" anchor="ctr"/>
            <a:lstStyle/>
            <a:p>
              <a:endParaRPr lang="en-US"/>
            </a:p>
          </p:txBody>
        </p:sp>
        <p:sp>
          <p:nvSpPr>
            <p:cNvPr id="132" name="Freeform 384">
              <a:extLst>
                <a:ext uri="{FF2B5EF4-FFF2-40B4-BE49-F238E27FC236}">
                  <a16:creationId xmlns:a16="http://schemas.microsoft.com/office/drawing/2014/main" id="{CBAFB6D7-C265-D6FD-C5E2-C03B8A904815}"/>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3" name="Freeform 385">
              <a:extLst>
                <a:ext uri="{FF2B5EF4-FFF2-40B4-BE49-F238E27FC236}">
                  <a16:creationId xmlns:a16="http://schemas.microsoft.com/office/drawing/2014/main" id="{457EF11D-3846-EBB0-D964-B8E5110FE494}"/>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000000"/>
            </a:solidFill>
            <a:ln w="9525" cap="flat">
              <a:noFill/>
              <a:prstDash val="solid"/>
              <a:miter/>
            </a:ln>
          </p:spPr>
          <p:txBody>
            <a:bodyPr rtlCol="0" anchor="ctr"/>
            <a:lstStyle/>
            <a:p>
              <a:endParaRPr lang="en-US"/>
            </a:p>
          </p:txBody>
        </p:sp>
        <p:sp>
          <p:nvSpPr>
            <p:cNvPr id="134" name="Freeform 386">
              <a:extLst>
                <a:ext uri="{FF2B5EF4-FFF2-40B4-BE49-F238E27FC236}">
                  <a16:creationId xmlns:a16="http://schemas.microsoft.com/office/drawing/2014/main" id="{A7E7E21F-E2EC-ED1C-7CDB-2077ADA327EB}"/>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5" name="Freeform 387">
              <a:extLst>
                <a:ext uri="{FF2B5EF4-FFF2-40B4-BE49-F238E27FC236}">
                  <a16:creationId xmlns:a16="http://schemas.microsoft.com/office/drawing/2014/main" id="{F2306276-0EF3-4518-723D-140C7EA9B65E}"/>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000000"/>
            </a:solidFill>
            <a:ln w="9525" cap="flat">
              <a:noFill/>
              <a:prstDash val="solid"/>
              <a:miter/>
            </a:ln>
          </p:spPr>
          <p:txBody>
            <a:bodyPr rtlCol="0" anchor="ctr"/>
            <a:lstStyle/>
            <a:p>
              <a:endParaRPr lang="en-US"/>
            </a:p>
          </p:txBody>
        </p:sp>
        <p:sp>
          <p:nvSpPr>
            <p:cNvPr id="136" name="Freeform 388">
              <a:extLst>
                <a:ext uri="{FF2B5EF4-FFF2-40B4-BE49-F238E27FC236}">
                  <a16:creationId xmlns:a16="http://schemas.microsoft.com/office/drawing/2014/main" id="{F654599E-4F6A-A368-58E6-AA745B4D06BC}"/>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FFFFFF">
                <a:alpha val="48000"/>
              </a:srgbClr>
            </a:solidFill>
            <a:ln w="9525" cap="flat">
              <a:noFill/>
              <a:prstDash val="solid"/>
              <a:miter/>
            </a:ln>
          </p:spPr>
          <p:txBody>
            <a:bodyPr rtlCol="0" anchor="ctr"/>
            <a:lstStyle/>
            <a:p>
              <a:endParaRPr lang="en-US"/>
            </a:p>
          </p:txBody>
        </p:sp>
        <p:sp>
          <p:nvSpPr>
            <p:cNvPr id="137" name="Freeform 389">
              <a:extLst>
                <a:ext uri="{FF2B5EF4-FFF2-40B4-BE49-F238E27FC236}">
                  <a16:creationId xmlns:a16="http://schemas.microsoft.com/office/drawing/2014/main" id="{C33D98E2-781E-87A1-B37A-E464EC5BE459}"/>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000000"/>
            </a:solidFill>
            <a:ln w="9525" cap="flat">
              <a:noFill/>
              <a:prstDash val="solid"/>
              <a:miter/>
            </a:ln>
          </p:spPr>
          <p:txBody>
            <a:bodyPr rtlCol="0" anchor="ctr"/>
            <a:lstStyle/>
            <a:p>
              <a:endParaRPr lang="en-US"/>
            </a:p>
          </p:txBody>
        </p:sp>
        <p:sp>
          <p:nvSpPr>
            <p:cNvPr id="138" name="Freeform 390">
              <a:extLst>
                <a:ext uri="{FF2B5EF4-FFF2-40B4-BE49-F238E27FC236}">
                  <a16:creationId xmlns:a16="http://schemas.microsoft.com/office/drawing/2014/main" id="{2DA5F822-A97D-7014-82EC-AB68CDC24951}"/>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FFFFFF">
                <a:alpha val="48000"/>
              </a:srgbClr>
            </a:solidFill>
            <a:ln w="9525" cap="flat">
              <a:noFill/>
              <a:prstDash val="solid"/>
              <a:miter/>
            </a:ln>
          </p:spPr>
          <p:txBody>
            <a:bodyPr rtlCol="0" anchor="ctr"/>
            <a:lstStyle/>
            <a:p>
              <a:endParaRPr lang="en-US"/>
            </a:p>
          </p:txBody>
        </p:sp>
        <p:sp>
          <p:nvSpPr>
            <p:cNvPr id="139" name="Freeform 391">
              <a:extLst>
                <a:ext uri="{FF2B5EF4-FFF2-40B4-BE49-F238E27FC236}">
                  <a16:creationId xmlns:a16="http://schemas.microsoft.com/office/drawing/2014/main" id="{6C710021-D49B-6E05-5C0F-FB7C9F8D3BE5}"/>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000000"/>
            </a:solidFill>
            <a:ln w="9525" cap="flat">
              <a:noFill/>
              <a:prstDash val="solid"/>
              <a:miter/>
            </a:ln>
          </p:spPr>
          <p:txBody>
            <a:bodyPr rtlCol="0" anchor="ctr"/>
            <a:lstStyle/>
            <a:p>
              <a:endParaRPr lang="en-US"/>
            </a:p>
          </p:txBody>
        </p:sp>
        <p:sp>
          <p:nvSpPr>
            <p:cNvPr id="140" name="Freeform 392">
              <a:extLst>
                <a:ext uri="{FF2B5EF4-FFF2-40B4-BE49-F238E27FC236}">
                  <a16:creationId xmlns:a16="http://schemas.microsoft.com/office/drawing/2014/main" id="{78DE524D-CA6D-6C94-7F22-03832892AF88}"/>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1" name="Freeform 393">
              <a:extLst>
                <a:ext uri="{FF2B5EF4-FFF2-40B4-BE49-F238E27FC236}">
                  <a16:creationId xmlns:a16="http://schemas.microsoft.com/office/drawing/2014/main" id="{0D681CDB-DEA6-2B39-C23A-DB4DE9689F5F}"/>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000000"/>
            </a:solidFill>
            <a:ln w="9525" cap="flat">
              <a:noFill/>
              <a:prstDash val="solid"/>
              <a:miter/>
            </a:ln>
          </p:spPr>
          <p:txBody>
            <a:bodyPr rtlCol="0" anchor="ctr"/>
            <a:lstStyle/>
            <a:p>
              <a:endParaRPr lang="en-US"/>
            </a:p>
          </p:txBody>
        </p:sp>
        <p:sp>
          <p:nvSpPr>
            <p:cNvPr id="142" name="Freeform 394">
              <a:extLst>
                <a:ext uri="{FF2B5EF4-FFF2-40B4-BE49-F238E27FC236}">
                  <a16:creationId xmlns:a16="http://schemas.microsoft.com/office/drawing/2014/main" id="{C2A16F44-3449-50D0-38E5-2DBCB9FB883C}"/>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43" name="Freeform 395">
              <a:extLst>
                <a:ext uri="{FF2B5EF4-FFF2-40B4-BE49-F238E27FC236}">
                  <a16:creationId xmlns:a16="http://schemas.microsoft.com/office/drawing/2014/main" id="{53907C81-A274-2D37-7ACE-E2BDE8C777A4}"/>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44" name="Freeform 396">
              <a:extLst>
                <a:ext uri="{FF2B5EF4-FFF2-40B4-BE49-F238E27FC236}">
                  <a16:creationId xmlns:a16="http://schemas.microsoft.com/office/drawing/2014/main" id="{63D22166-E5C4-FC7D-E0B4-15C122D14A80}"/>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5" name="Freeform 397">
              <a:extLst>
                <a:ext uri="{FF2B5EF4-FFF2-40B4-BE49-F238E27FC236}">
                  <a16:creationId xmlns:a16="http://schemas.microsoft.com/office/drawing/2014/main" id="{79DA483B-FEBB-318F-AB2C-F73B0792F766}"/>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46" name="Freeform 398">
              <a:extLst>
                <a:ext uri="{FF2B5EF4-FFF2-40B4-BE49-F238E27FC236}">
                  <a16:creationId xmlns:a16="http://schemas.microsoft.com/office/drawing/2014/main" id="{52B59D80-1D38-D615-5EC1-249EA21E5BAA}"/>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7" name="Freeform 399">
              <a:extLst>
                <a:ext uri="{FF2B5EF4-FFF2-40B4-BE49-F238E27FC236}">
                  <a16:creationId xmlns:a16="http://schemas.microsoft.com/office/drawing/2014/main" id="{0349FFE8-01C0-8C79-94BB-97B9364BDA67}"/>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000000"/>
            </a:solidFill>
            <a:ln w="9525" cap="flat">
              <a:noFill/>
              <a:prstDash val="solid"/>
              <a:miter/>
            </a:ln>
          </p:spPr>
          <p:txBody>
            <a:bodyPr rtlCol="0" anchor="ctr"/>
            <a:lstStyle/>
            <a:p>
              <a:endParaRPr lang="en-US"/>
            </a:p>
          </p:txBody>
        </p:sp>
        <p:sp>
          <p:nvSpPr>
            <p:cNvPr id="148" name="Freeform 400">
              <a:extLst>
                <a:ext uri="{FF2B5EF4-FFF2-40B4-BE49-F238E27FC236}">
                  <a16:creationId xmlns:a16="http://schemas.microsoft.com/office/drawing/2014/main" id="{2B1FCCE6-684D-0461-457E-1C06DB9EB5AE}"/>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9" name="Freeform 401">
              <a:extLst>
                <a:ext uri="{FF2B5EF4-FFF2-40B4-BE49-F238E27FC236}">
                  <a16:creationId xmlns:a16="http://schemas.microsoft.com/office/drawing/2014/main" id="{066983E9-2B20-1C43-C84F-69EC5D99220B}"/>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50" name="Freeform 402">
              <a:extLst>
                <a:ext uri="{FF2B5EF4-FFF2-40B4-BE49-F238E27FC236}">
                  <a16:creationId xmlns:a16="http://schemas.microsoft.com/office/drawing/2014/main" id="{CCE757AD-93B2-0FE1-559B-A1C0862ACB52}"/>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51" name="Freeform 403">
              <a:extLst>
                <a:ext uri="{FF2B5EF4-FFF2-40B4-BE49-F238E27FC236}">
                  <a16:creationId xmlns:a16="http://schemas.microsoft.com/office/drawing/2014/main" id="{4B9C3907-5027-5549-1157-160754C7012F}"/>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52" name="Freeform 404">
              <a:extLst>
                <a:ext uri="{FF2B5EF4-FFF2-40B4-BE49-F238E27FC236}">
                  <a16:creationId xmlns:a16="http://schemas.microsoft.com/office/drawing/2014/main" id="{605613E3-07E3-41E5-14FF-F4B727BDFAB1}"/>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3" name="Freeform 405">
              <a:extLst>
                <a:ext uri="{FF2B5EF4-FFF2-40B4-BE49-F238E27FC236}">
                  <a16:creationId xmlns:a16="http://schemas.microsoft.com/office/drawing/2014/main" id="{004CCD4E-E909-3539-7954-2D06354E923F}"/>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54" name="Freeform 406">
              <a:extLst>
                <a:ext uri="{FF2B5EF4-FFF2-40B4-BE49-F238E27FC236}">
                  <a16:creationId xmlns:a16="http://schemas.microsoft.com/office/drawing/2014/main" id="{0BB67D26-929B-A039-6311-32B956233D28}"/>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5" name="Freeform 407">
              <a:extLst>
                <a:ext uri="{FF2B5EF4-FFF2-40B4-BE49-F238E27FC236}">
                  <a16:creationId xmlns:a16="http://schemas.microsoft.com/office/drawing/2014/main" id="{E87FA139-FF6A-E92E-6E13-3676BBD2F5DC}"/>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000000"/>
            </a:solidFill>
            <a:ln w="9525" cap="flat">
              <a:noFill/>
              <a:prstDash val="solid"/>
              <a:miter/>
            </a:ln>
          </p:spPr>
          <p:txBody>
            <a:bodyPr rtlCol="0" anchor="ctr"/>
            <a:lstStyle/>
            <a:p>
              <a:endParaRPr lang="en-US"/>
            </a:p>
          </p:txBody>
        </p:sp>
        <p:sp>
          <p:nvSpPr>
            <p:cNvPr id="156" name="Freeform 408">
              <a:extLst>
                <a:ext uri="{FF2B5EF4-FFF2-40B4-BE49-F238E27FC236}">
                  <a16:creationId xmlns:a16="http://schemas.microsoft.com/office/drawing/2014/main" id="{D4BEF31C-DA50-DCB0-5ECF-A807C4C6ADBA}"/>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7" name="Freeform 409">
              <a:extLst>
                <a:ext uri="{FF2B5EF4-FFF2-40B4-BE49-F238E27FC236}">
                  <a16:creationId xmlns:a16="http://schemas.microsoft.com/office/drawing/2014/main" id="{5C9E8B88-A36B-AAA0-75A9-1D87E651F67A}"/>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000000"/>
            </a:solidFill>
            <a:ln w="9525" cap="flat">
              <a:noFill/>
              <a:prstDash val="solid"/>
              <a:miter/>
            </a:ln>
          </p:spPr>
          <p:txBody>
            <a:bodyPr rtlCol="0" anchor="ctr"/>
            <a:lstStyle/>
            <a:p>
              <a:endParaRPr lang="en-US"/>
            </a:p>
          </p:txBody>
        </p:sp>
        <p:sp>
          <p:nvSpPr>
            <p:cNvPr id="158" name="Freeform 410">
              <a:extLst>
                <a:ext uri="{FF2B5EF4-FFF2-40B4-BE49-F238E27FC236}">
                  <a16:creationId xmlns:a16="http://schemas.microsoft.com/office/drawing/2014/main" id="{0D406462-B2DB-F841-A391-3018A8F7B2A7}"/>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9" name="Freeform 411">
              <a:extLst>
                <a:ext uri="{FF2B5EF4-FFF2-40B4-BE49-F238E27FC236}">
                  <a16:creationId xmlns:a16="http://schemas.microsoft.com/office/drawing/2014/main" id="{093DB21E-CEAC-F15B-1A89-98ED89040A2C}"/>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60" name="Freeform 412">
              <a:extLst>
                <a:ext uri="{FF2B5EF4-FFF2-40B4-BE49-F238E27FC236}">
                  <a16:creationId xmlns:a16="http://schemas.microsoft.com/office/drawing/2014/main" id="{B4734225-B3DF-4240-644E-1128480DDDED}"/>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1" name="Freeform 413">
              <a:extLst>
                <a:ext uri="{FF2B5EF4-FFF2-40B4-BE49-F238E27FC236}">
                  <a16:creationId xmlns:a16="http://schemas.microsoft.com/office/drawing/2014/main" id="{D5995D82-74B0-0703-2327-C1651B6CB68A}"/>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62" name="Freeform 414">
              <a:extLst>
                <a:ext uri="{FF2B5EF4-FFF2-40B4-BE49-F238E27FC236}">
                  <a16:creationId xmlns:a16="http://schemas.microsoft.com/office/drawing/2014/main" id="{09DCDE56-F1D7-F357-430D-31F78EC07ABF}"/>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3" name="Freeform 415">
              <a:extLst>
                <a:ext uri="{FF2B5EF4-FFF2-40B4-BE49-F238E27FC236}">
                  <a16:creationId xmlns:a16="http://schemas.microsoft.com/office/drawing/2014/main" id="{A83F5644-9A96-AB7E-741A-50EBDD7DBE78}"/>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000000"/>
            </a:solidFill>
            <a:ln w="9525" cap="flat">
              <a:noFill/>
              <a:prstDash val="solid"/>
              <a:miter/>
            </a:ln>
          </p:spPr>
          <p:txBody>
            <a:bodyPr rtlCol="0" anchor="ctr"/>
            <a:lstStyle/>
            <a:p>
              <a:endParaRPr lang="en-US"/>
            </a:p>
          </p:txBody>
        </p:sp>
        <p:sp>
          <p:nvSpPr>
            <p:cNvPr id="164" name="Freeform 416">
              <a:extLst>
                <a:ext uri="{FF2B5EF4-FFF2-40B4-BE49-F238E27FC236}">
                  <a16:creationId xmlns:a16="http://schemas.microsoft.com/office/drawing/2014/main" id="{274B9C7F-9854-5572-E238-51264CD1D2CB}"/>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5" name="Freeform 417">
              <a:extLst>
                <a:ext uri="{FF2B5EF4-FFF2-40B4-BE49-F238E27FC236}">
                  <a16:creationId xmlns:a16="http://schemas.microsoft.com/office/drawing/2014/main" id="{19F0FB1A-622F-E82B-FEA6-B776A7E8C261}"/>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000000"/>
            </a:solidFill>
            <a:ln w="9525" cap="flat">
              <a:noFill/>
              <a:prstDash val="solid"/>
              <a:miter/>
            </a:ln>
          </p:spPr>
          <p:txBody>
            <a:bodyPr rtlCol="0" anchor="ctr"/>
            <a:lstStyle/>
            <a:p>
              <a:endParaRPr lang="en-US"/>
            </a:p>
          </p:txBody>
        </p:sp>
        <p:sp>
          <p:nvSpPr>
            <p:cNvPr id="166" name="Freeform 418">
              <a:extLst>
                <a:ext uri="{FF2B5EF4-FFF2-40B4-BE49-F238E27FC236}">
                  <a16:creationId xmlns:a16="http://schemas.microsoft.com/office/drawing/2014/main" id="{E773F71F-B686-04CE-6F65-EE7F7FA7F85D}"/>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7" name="Freeform 419">
              <a:extLst>
                <a:ext uri="{FF2B5EF4-FFF2-40B4-BE49-F238E27FC236}">
                  <a16:creationId xmlns:a16="http://schemas.microsoft.com/office/drawing/2014/main" id="{F9473B6B-F912-5975-E33A-80797799DE1A}"/>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68" name="Freeform 420">
              <a:extLst>
                <a:ext uri="{FF2B5EF4-FFF2-40B4-BE49-F238E27FC236}">
                  <a16:creationId xmlns:a16="http://schemas.microsoft.com/office/drawing/2014/main" id="{FA307DE3-F6EA-A82E-9782-781198D4C35D}"/>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9" name="Freeform 421">
              <a:extLst>
                <a:ext uri="{FF2B5EF4-FFF2-40B4-BE49-F238E27FC236}">
                  <a16:creationId xmlns:a16="http://schemas.microsoft.com/office/drawing/2014/main" id="{2C2E09A5-A297-10DC-B8E0-48D18E40ADEE}"/>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70" name="Freeform 422">
              <a:extLst>
                <a:ext uri="{FF2B5EF4-FFF2-40B4-BE49-F238E27FC236}">
                  <a16:creationId xmlns:a16="http://schemas.microsoft.com/office/drawing/2014/main" id="{108A4B82-1B2F-52E2-9A24-257A27022002}"/>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1" name="Freeform 423">
              <a:extLst>
                <a:ext uri="{FF2B5EF4-FFF2-40B4-BE49-F238E27FC236}">
                  <a16:creationId xmlns:a16="http://schemas.microsoft.com/office/drawing/2014/main" id="{4E3298AC-73B5-BBA6-636A-220F565015FF}"/>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72" name="Freeform 424">
              <a:extLst>
                <a:ext uri="{FF2B5EF4-FFF2-40B4-BE49-F238E27FC236}">
                  <a16:creationId xmlns:a16="http://schemas.microsoft.com/office/drawing/2014/main" id="{1EDC4888-FB79-6EDC-51C0-4FBCEC19ABE1}"/>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3" name="Freeform 425">
              <a:extLst>
                <a:ext uri="{FF2B5EF4-FFF2-40B4-BE49-F238E27FC236}">
                  <a16:creationId xmlns:a16="http://schemas.microsoft.com/office/drawing/2014/main" id="{7F223F3B-315B-2C02-0498-D752774FBC7F}"/>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000000"/>
            </a:solidFill>
            <a:ln w="9525" cap="flat">
              <a:noFill/>
              <a:prstDash val="solid"/>
              <a:miter/>
            </a:ln>
          </p:spPr>
          <p:txBody>
            <a:bodyPr rtlCol="0" anchor="ctr"/>
            <a:lstStyle/>
            <a:p>
              <a:endParaRPr lang="en-US"/>
            </a:p>
          </p:txBody>
        </p:sp>
        <p:sp>
          <p:nvSpPr>
            <p:cNvPr id="174" name="Freeform 426">
              <a:extLst>
                <a:ext uri="{FF2B5EF4-FFF2-40B4-BE49-F238E27FC236}">
                  <a16:creationId xmlns:a16="http://schemas.microsoft.com/office/drawing/2014/main" id="{2665805F-C2B9-950D-844D-FCFB1CE62C4D}"/>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5" name="Freeform 427">
              <a:extLst>
                <a:ext uri="{FF2B5EF4-FFF2-40B4-BE49-F238E27FC236}">
                  <a16:creationId xmlns:a16="http://schemas.microsoft.com/office/drawing/2014/main" id="{B9FCA654-569D-ADA7-F1A1-123253FA88F0}"/>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76" name="Freeform 428">
              <a:extLst>
                <a:ext uri="{FF2B5EF4-FFF2-40B4-BE49-F238E27FC236}">
                  <a16:creationId xmlns:a16="http://schemas.microsoft.com/office/drawing/2014/main" id="{B0830ED4-FB78-5201-AD89-9103FD1283BA}"/>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7" name="Freeform 429">
              <a:extLst>
                <a:ext uri="{FF2B5EF4-FFF2-40B4-BE49-F238E27FC236}">
                  <a16:creationId xmlns:a16="http://schemas.microsoft.com/office/drawing/2014/main" id="{98C46EA4-0379-6AAE-9D2A-1C42BBF09B09}"/>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000000"/>
            </a:solidFill>
            <a:ln w="9525" cap="flat">
              <a:noFill/>
              <a:prstDash val="solid"/>
              <a:miter/>
            </a:ln>
          </p:spPr>
          <p:txBody>
            <a:bodyPr rtlCol="0" anchor="ctr"/>
            <a:lstStyle/>
            <a:p>
              <a:endParaRPr lang="en-US"/>
            </a:p>
          </p:txBody>
        </p:sp>
        <p:sp>
          <p:nvSpPr>
            <p:cNvPr id="178" name="Freeform 430">
              <a:extLst>
                <a:ext uri="{FF2B5EF4-FFF2-40B4-BE49-F238E27FC236}">
                  <a16:creationId xmlns:a16="http://schemas.microsoft.com/office/drawing/2014/main" id="{68D89FC9-410B-7612-8EA6-DA3BF370157F}"/>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9" name="Freeform 431">
              <a:extLst>
                <a:ext uri="{FF2B5EF4-FFF2-40B4-BE49-F238E27FC236}">
                  <a16:creationId xmlns:a16="http://schemas.microsoft.com/office/drawing/2014/main" id="{BDCD3758-E5C8-48BD-A0D1-B1F594F2EF5D}"/>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000000"/>
            </a:solidFill>
            <a:ln w="9525" cap="flat">
              <a:noFill/>
              <a:prstDash val="solid"/>
              <a:miter/>
            </a:ln>
          </p:spPr>
          <p:txBody>
            <a:bodyPr rtlCol="0" anchor="ctr"/>
            <a:lstStyle/>
            <a:p>
              <a:endParaRPr lang="en-US"/>
            </a:p>
          </p:txBody>
        </p:sp>
        <p:sp>
          <p:nvSpPr>
            <p:cNvPr id="180" name="Freeform 432">
              <a:extLst>
                <a:ext uri="{FF2B5EF4-FFF2-40B4-BE49-F238E27FC236}">
                  <a16:creationId xmlns:a16="http://schemas.microsoft.com/office/drawing/2014/main" id="{1C4B09D8-F22E-2792-4536-FA65F4C126F9}"/>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1" name="Freeform 433">
              <a:extLst>
                <a:ext uri="{FF2B5EF4-FFF2-40B4-BE49-F238E27FC236}">
                  <a16:creationId xmlns:a16="http://schemas.microsoft.com/office/drawing/2014/main" id="{982A8D83-E9B4-8124-4094-02CA4B85C922}"/>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000000"/>
            </a:solidFill>
            <a:ln w="9525" cap="flat">
              <a:noFill/>
              <a:prstDash val="solid"/>
              <a:miter/>
            </a:ln>
          </p:spPr>
          <p:txBody>
            <a:bodyPr rtlCol="0" anchor="ctr"/>
            <a:lstStyle/>
            <a:p>
              <a:endParaRPr lang="en-US"/>
            </a:p>
          </p:txBody>
        </p:sp>
        <p:sp>
          <p:nvSpPr>
            <p:cNvPr id="182" name="Freeform 434">
              <a:extLst>
                <a:ext uri="{FF2B5EF4-FFF2-40B4-BE49-F238E27FC236}">
                  <a16:creationId xmlns:a16="http://schemas.microsoft.com/office/drawing/2014/main" id="{174FB74B-C416-6CBF-C5F0-BE1293F52AAD}"/>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3" name="Freeform 435">
              <a:extLst>
                <a:ext uri="{FF2B5EF4-FFF2-40B4-BE49-F238E27FC236}">
                  <a16:creationId xmlns:a16="http://schemas.microsoft.com/office/drawing/2014/main" id="{BCCD832F-7398-2933-6223-AD7CDEE37191}"/>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000000"/>
            </a:solidFill>
            <a:ln w="9525" cap="flat">
              <a:noFill/>
              <a:prstDash val="solid"/>
              <a:miter/>
            </a:ln>
          </p:spPr>
          <p:txBody>
            <a:bodyPr rtlCol="0" anchor="ctr"/>
            <a:lstStyle/>
            <a:p>
              <a:endParaRPr lang="en-US"/>
            </a:p>
          </p:txBody>
        </p:sp>
        <p:sp>
          <p:nvSpPr>
            <p:cNvPr id="184" name="Freeform 436">
              <a:extLst>
                <a:ext uri="{FF2B5EF4-FFF2-40B4-BE49-F238E27FC236}">
                  <a16:creationId xmlns:a16="http://schemas.microsoft.com/office/drawing/2014/main" id="{376058EF-CC01-AEAF-2F0C-C878D0A47E30}"/>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5" name="Freeform 437">
              <a:extLst>
                <a:ext uri="{FF2B5EF4-FFF2-40B4-BE49-F238E27FC236}">
                  <a16:creationId xmlns:a16="http://schemas.microsoft.com/office/drawing/2014/main" id="{F1E574E7-D844-718E-AF3B-F7ED4739A22E}"/>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000000"/>
            </a:solidFill>
            <a:ln w="9525" cap="flat">
              <a:noFill/>
              <a:prstDash val="solid"/>
              <a:miter/>
            </a:ln>
          </p:spPr>
          <p:txBody>
            <a:bodyPr rtlCol="0" anchor="ctr"/>
            <a:lstStyle/>
            <a:p>
              <a:endParaRPr lang="en-US"/>
            </a:p>
          </p:txBody>
        </p:sp>
        <p:sp>
          <p:nvSpPr>
            <p:cNvPr id="186" name="Freeform 438">
              <a:extLst>
                <a:ext uri="{FF2B5EF4-FFF2-40B4-BE49-F238E27FC236}">
                  <a16:creationId xmlns:a16="http://schemas.microsoft.com/office/drawing/2014/main" id="{6292A8AB-13F4-7FED-E489-F0ED3E51B823}"/>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7" name="Freeform 439">
              <a:extLst>
                <a:ext uri="{FF2B5EF4-FFF2-40B4-BE49-F238E27FC236}">
                  <a16:creationId xmlns:a16="http://schemas.microsoft.com/office/drawing/2014/main" id="{569B33F1-ABB1-B695-FB09-7B2E5613E2EC}"/>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000000"/>
            </a:solidFill>
            <a:ln w="9525" cap="flat">
              <a:noFill/>
              <a:prstDash val="solid"/>
              <a:miter/>
            </a:ln>
          </p:spPr>
          <p:txBody>
            <a:bodyPr rtlCol="0" anchor="ctr"/>
            <a:lstStyle/>
            <a:p>
              <a:endParaRPr lang="en-US"/>
            </a:p>
          </p:txBody>
        </p:sp>
        <p:sp>
          <p:nvSpPr>
            <p:cNvPr id="188" name="Freeform 440">
              <a:extLst>
                <a:ext uri="{FF2B5EF4-FFF2-40B4-BE49-F238E27FC236}">
                  <a16:creationId xmlns:a16="http://schemas.microsoft.com/office/drawing/2014/main" id="{1CA9BA61-8F05-7119-F996-569FF72EB2D8}"/>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9" name="Freeform 441">
              <a:extLst>
                <a:ext uri="{FF2B5EF4-FFF2-40B4-BE49-F238E27FC236}">
                  <a16:creationId xmlns:a16="http://schemas.microsoft.com/office/drawing/2014/main" id="{B91190AD-F119-A060-52F5-0DBB69CB5563}"/>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90" name="Freeform 442">
              <a:extLst>
                <a:ext uri="{FF2B5EF4-FFF2-40B4-BE49-F238E27FC236}">
                  <a16:creationId xmlns:a16="http://schemas.microsoft.com/office/drawing/2014/main" id="{39479E6F-B64B-E130-C0BA-52BF25125CF0}"/>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1" name="Freeform 443">
              <a:extLst>
                <a:ext uri="{FF2B5EF4-FFF2-40B4-BE49-F238E27FC236}">
                  <a16:creationId xmlns:a16="http://schemas.microsoft.com/office/drawing/2014/main" id="{CE76C646-8339-D210-227D-1CC172B309EA}"/>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000000"/>
            </a:solidFill>
            <a:ln w="9525" cap="flat">
              <a:noFill/>
              <a:prstDash val="solid"/>
              <a:miter/>
            </a:ln>
          </p:spPr>
          <p:txBody>
            <a:bodyPr rtlCol="0" anchor="ctr"/>
            <a:lstStyle/>
            <a:p>
              <a:endParaRPr lang="en-US"/>
            </a:p>
          </p:txBody>
        </p:sp>
        <p:sp>
          <p:nvSpPr>
            <p:cNvPr id="192" name="Freeform 444">
              <a:extLst>
                <a:ext uri="{FF2B5EF4-FFF2-40B4-BE49-F238E27FC236}">
                  <a16:creationId xmlns:a16="http://schemas.microsoft.com/office/drawing/2014/main" id="{76E99610-6572-19A0-D94A-3952E8120830}"/>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3" name="Freeform 445">
              <a:extLst>
                <a:ext uri="{FF2B5EF4-FFF2-40B4-BE49-F238E27FC236}">
                  <a16:creationId xmlns:a16="http://schemas.microsoft.com/office/drawing/2014/main" id="{672A446E-0517-A5B6-CD67-34699D397FCF}"/>
                </a:ext>
              </a:extLst>
            </p:cNvPr>
            <p:cNvSpPr/>
            <p:nvPr/>
          </p:nvSpPr>
          <p:spPr>
            <a:xfrm>
              <a:off x="3979545" y="5374957"/>
              <a:ext cx="563879" cy="561022"/>
            </a:xfrm>
            <a:custGeom>
              <a:avLst/>
              <a:gdLst>
                <a:gd name="connsiteX0" fmla="*/ 0 w 563879"/>
                <a:gd name="connsiteY0" fmla="*/ 284798 h 561022"/>
                <a:gd name="connsiteX1" fmla="*/ 1905 w 563879"/>
                <a:gd name="connsiteY1" fmla="*/ 325755 h 561022"/>
                <a:gd name="connsiteX2" fmla="*/ 2858 w 563879"/>
                <a:gd name="connsiteY2" fmla="*/ 333375 h 561022"/>
                <a:gd name="connsiteX3" fmla="*/ 55245 w 563879"/>
                <a:gd name="connsiteY3" fmla="*/ 454343 h 561022"/>
                <a:gd name="connsiteX4" fmla="*/ 60960 w 563879"/>
                <a:gd name="connsiteY4" fmla="*/ 461010 h 561022"/>
                <a:gd name="connsiteX5" fmla="*/ 79058 w 563879"/>
                <a:gd name="connsiteY5" fmla="*/ 480060 h 561022"/>
                <a:gd name="connsiteX6" fmla="*/ 107633 w 563879"/>
                <a:gd name="connsiteY6" fmla="*/ 503873 h 561022"/>
                <a:gd name="connsiteX7" fmla="*/ 123825 w 563879"/>
                <a:gd name="connsiteY7" fmla="*/ 514350 h 561022"/>
                <a:gd name="connsiteX8" fmla="*/ 132397 w 563879"/>
                <a:gd name="connsiteY8" fmla="*/ 519113 h 561022"/>
                <a:gd name="connsiteX9" fmla="*/ 202883 w 563879"/>
                <a:gd name="connsiteY9" fmla="*/ 547688 h 561022"/>
                <a:gd name="connsiteX10" fmla="*/ 250508 w 563879"/>
                <a:gd name="connsiteY10" fmla="*/ 559118 h 561022"/>
                <a:gd name="connsiteX11" fmla="*/ 267652 w 563879"/>
                <a:gd name="connsiteY11" fmla="*/ 561023 h 561022"/>
                <a:gd name="connsiteX12" fmla="*/ 279083 w 563879"/>
                <a:gd name="connsiteY12" fmla="*/ 561023 h 561022"/>
                <a:gd name="connsiteX13" fmla="*/ 282892 w 563879"/>
                <a:gd name="connsiteY13" fmla="*/ 561023 h 561022"/>
                <a:gd name="connsiteX14" fmla="*/ 309563 w 563879"/>
                <a:gd name="connsiteY14" fmla="*/ 559118 h 561022"/>
                <a:gd name="connsiteX15" fmla="*/ 312420 w 563879"/>
                <a:gd name="connsiteY15" fmla="*/ 559118 h 561022"/>
                <a:gd name="connsiteX16" fmla="*/ 319088 w 563879"/>
                <a:gd name="connsiteY16" fmla="*/ 558165 h 561022"/>
                <a:gd name="connsiteX17" fmla="*/ 328613 w 563879"/>
                <a:gd name="connsiteY17" fmla="*/ 556260 h 561022"/>
                <a:gd name="connsiteX18" fmla="*/ 335280 w 563879"/>
                <a:gd name="connsiteY18" fmla="*/ 555307 h 561022"/>
                <a:gd name="connsiteX19" fmla="*/ 360997 w 563879"/>
                <a:gd name="connsiteY19" fmla="*/ 548640 h 561022"/>
                <a:gd name="connsiteX20" fmla="*/ 428625 w 563879"/>
                <a:gd name="connsiteY20" fmla="*/ 520065 h 561022"/>
                <a:gd name="connsiteX21" fmla="*/ 435292 w 563879"/>
                <a:gd name="connsiteY21" fmla="*/ 516255 h 561022"/>
                <a:gd name="connsiteX22" fmla="*/ 438150 w 563879"/>
                <a:gd name="connsiteY22" fmla="*/ 514350 h 561022"/>
                <a:gd name="connsiteX23" fmla="*/ 457200 w 563879"/>
                <a:gd name="connsiteY23" fmla="*/ 500063 h 561022"/>
                <a:gd name="connsiteX24" fmla="*/ 469583 w 563879"/>
                <a:gd name="connsiteY24" fmla="*/ 489585 h 561022"/>
                <a:gd name="connsiteX25" fmla="*/ 475297 w 563879"/>
                <a:gd name="connsiteY25" fmla="*/ 483870 h 561022"/>
                <a:gd name="connsiteX26" fmla="*/ 478155 w 563879"/>
                <a:gd name="connsiteY26" fmla="*/ 481013 h 561022"/>
                <a:gd name="connsiteX27" fmla="*/ 515302 w 563879"/>
                <a:gd name="connsiteY27" fmla="*/ 442913 h 561022"/>
                <a:gd name="connsiteX28" fmla="*/ 523875 w 563879"/>
                <a:gd name="connsiteY28" fmla="*/ 431482 h 561022"/>
                <a:gd name="connsiteX29" fmla="*/ 560070 w 563879"/>
                <a:gd name="connsiteY29" fmla="*/ 332423 h 561022"/>
                <a:gd name="connsiteX30" fmla="*/ 563880 w 563879"/>
                <a:gd name="connsiteY30" fmla="*/ 291465 h 561022"/>
                <a:gd name="connsiteX31" fmla="*/ 563880 w 563879"/>
                <a:gd name="connsiteY31" fmla="*/ 280988 h 561022"/>
                <a:gd name="connsiteX32" fmla="*/ 563880 w 563879"/>
                <a:gd name="connsiteY32" fmla="*/ 273368 h 561022"/>
                <a:gd name="connsiteX33" fmla="*/ 563880 w 563879"/>
                <a:gd name="connsiteY33" fmla="*/ 259080 h 561022"/>
                <a:gd name="connsiteX34" fmla="*/ 563880 w 563879"/>
                <a:gd name="connsiteY34" fmla="*/ 257175 h 561022"/>
                <a:gd name="connsiteX35" fmla="*/ 561022 w 563879"/>
                <a:gd name="connsiteY35" fmla="*/ 227648 h 561022"/>
                <a:gd name="connsiteX36" fmla="*/ 558165 w 563879"/>
                <a:gd name="connsiteY36" fmla="*/ 213360 h 561022"/>
                <a:gd name="connsiteX37" fmla="*/ 556260 w 563879"/>
                <a:gd name="connsiteY37" fmla="*/ 203835 h 561022"/>
                <a:gd name="connsiteX38" fmla="*/ 545783 w 563879"/>
                <a:gd name="connsiteY38" fmla="*/ 171450 h 561022"/>
                <a:gd name="connsiteX39" fmla="*/ 539115 w 563879"/>
                <a:gd name="connsiteY39" fmla="*/ 157163 h 561022"/>
                <a:gd name="connsiteX40" fmla="*/ 539115 w 563879"/>
                <a:gd name="connsiteY40" fmla="*/ 157163 h 561022"/>
                <a:gd name="connsiteX41" fmla="*/ 538163 w 563879"/>
                <a:gd name="connsiteY41" fmla="*/ 154305 h 561022"/>
                <a:gd name="connsiteX42" fmla="*/ 537210 w 563879"/>
                <a:gd name="connsiteY42" fmla="*/ 153353 h 561022"/>
                <a:gd name="connsiteX43" fmla="*/ 537210 w 563879"/>
                <a:gd name="connsiteY43" fmla="*/ 152400 h 561022"/>
                <a:gd name="connsiteX44" fmla="*/ 535305 w 563879"/>
                <a:gd name="connsiteY44" fmla="*/ 149543 h 561022"/>
                <a:gd name="connsiteX45" fmla="*/ 535305 w 563879"/>
                <a:gd name="connsiteY45" fmla="*/ 148590 h 561022"/>
                <a:gd name="connsiteX46" fmla="*/ 533400 w 563879"/>
                <a:gd name="connsiteY46" fmla="*/ 145732 h 561022"/>
                <a:gd name="connsiteX47" fmla="*/ 532447 w 563879"/>
                <a:gd name="connsiteY47" fmla="*/ 144780 h 561022"/>
                <a:gd name="connsiteX48" fmla="*/ 530543 w 563879"/>
                <a:gd name="connsiteY48" fmla="*/ 141923 h 561022"/>
                <a:gd name="connsiteX49" fmla="*/ 529590 w 563879"/>
                <a:gd name="connsiteY49" fmla="*/ 140970 h 561022"/>
                <a:gd name="connsiteX50" fmla="*/ 527685 w 563879"/>
                <a:gd name="connsiteY50" fmla="*/ 138113 h 561022"/>
                <a:gd name="connsiteX51" fmla="*/ 526733 w 563879"/>
                <a:gd name="connsiteY51" fmla="*/ 137160 h 561022"/>
                <a:gd name="connsiteX52" fmla="*/ 524827 w 563879"/>
                <a:gd name="connsiteY52" fmla="*/ 134303 h 561022"/>
                <a:gd name="connsiteX53" fmla="*/ 523875 w 563879"/>
                <a:gd name="connsiteY53" fmla="*/ 133350 h 561022"/>
                <a:gd name="connsiteX54" fmla="*/ 521970 w 563879"/>
                <a:gd name="connsiteY54" fmla="*/ 130493 h 561022"/>
                <a:gd name="connsiteX55" fmla="*/ 521017 w 563879"/>
                <a:gd name="connsiteY55" fmla="*/ 129540 h 561022"/>
                <a:gd name="connsiteX56" fmla="*/ 516255 w 563879"/>
                <a:gd name="connsiteY56" fmla="*/ 121920 h 561022"/>
                <a:gd name="connsiteX57" fmla="*/ 515302 w 563879"/>
                <a:gd name="connsiteY57" fmla="*/ 120968 h 561022"/>
                <a:gd name="connsiteX58" fmla="*/ 513397 w 563879"/>
                <a:gd name="connsiteY58" fmla="*/ 118110 h 561022"/>
                <a:gd name="connsiteX59" fmla="*/ 512445 w 563879"/>
                <a:gd name="connsiteY59" fmla="*/ 117157 h 561022"/>
                <a:gd name="connsiteX60" fmla="*/ 511492 w 563879"/>
                <a:gd name="connsiteY60" fmla="*/ 115253 h 561022"/>
                <a:gd name="connsiteX61" fmla="*/ 511492 w 563879"/>
                <a:gd name="connsiteY61" fmla="*/ 114300 h 561022"/>
                <a:gd name="connsiteX62" fmla="*/ 510540 w 563879"/>
                <a:gd name="connsiteY62" fmla="*/ 112395 h 561022"/>
                <a:gd name="connsiteX63" fmla="*/ 508635 w 563879"/>
                <a:gd name="connsiteY63" fmla="*/ 110490 h 561022"/>
                <a:gd name="connsiteX64" fmla="*/ 507683 w 563879"/>
                <a:gd name="connsiteY64" fmla="*/ 108585 h 561022"/>
                <a:gd name="connsiteX65" fmla="*/ 505777 w 563879"/>
                <a:gd name="connsiteY65" fmla="*/ 106680 h 561022"/>
                <a:gd name="connsiteX66" fmla="*/ 504825 w 563879"/>
                <a:gd name="connsiteY66" fmla="*/ 104775 h 561022"/>
                <a:gd name="connsiteX67" fmla="*/ 502920 w 563879"/>
                <a:gd name="connsiteY67" fmla="*/ 102870 h 561022"/>
                <a:gd name="connsiteX68" fmla="*/ 501967 w 563879"/>
                <a:gd name="connsiteY68" fmla="*/ 100965 h 561022"/>
                <a:gd name="connsiteX69" fmla="*/ 501015 w 563879"/>
                <a:gd name="connsiteY69" fmla="*/ 100013 h 561022"/>
                <a:gd name="connsiteX70" fmla="*/ 500063 w 563879"/>
                <a:gd name="connsiteY70" fmla="*/ 99060 h 561022"/>
                <a:gd name="connsiteX71" fmla="*/ 499110 w 563879"/>
                <a:gd name="connsiteY71" fmla="*/ 97155 h 561022"/>
                <a:gd name="connsiteX72" fmla="*/ 497205 w 563879"/>
                <a:gd name="connsiteY72" fmla="*/ 95250 h 561022"/>
                <a:gd name="connsiteX73" fmla="*/ 495300 w 563879"/>
                <a:gd name="connsiteY73" fmla="*/ 93345 h 561022"/>
                <a:gd name="connsiteX74" fmla="*/ 495300 w 563879"/>
                <a:gd name="connsiteY74" fmla="*/ 92393 h 561022"/>
                <a:gd name="connsiteX75" fmla="*/ 493395 w 563879"/>
                <a:gd name="connsiteY75" fmla="*/ 90488 h 561022"/>
                <a:gd name="connsiteX76" fmla="*/ 492442 w 563879"/>
                <a:gd name="connsiteY76" fmla="*/ 88582 h 561022"/>
                <a:gd name="connsiteX77" fmla="*/ 489585 w 563879"/>
                <a:gd name="connsiteY77" fmla="*/ 85725 h 561022"/>
                <a:gd name="connsiteX78" fmla="*/ 488633 w 563879"/>
                <a:gd name="connsiteY78" fmla="*/ 84773 h 561022"/>
                <a:gd name="connsiteX79" fmla="*/ 484822 w 563879"/>
                <a:gd name="connsiteY79" fmla="*/ 80963 h 561022"/>
                <a:gd name="connsiteX80" fmla="*/ 280035 w 563879"/>
                <a:gd name="connsiteY80" fmla="*/ 0 h 561022"/>
                <a:gd name="connsiteX81" fmla="*/ 278130 w 563879"/>
                <a:gd name="connsiteY81" fmla="*/ 0 h 561022"/>
                <a:gd name="connsiteX82" fmla="*/ 276225 w 563879"/>
                <a:gd name="connsiteY82" fmla="*/ 0 h 561022"/>
                <a:gd name="connsiteX83" fmla="*/ 255270 w 563879"/>
                <a:gd name="connsiteY83" fmla="*/ 953 h 561022"/>
                <a:gd name="connsiteX84" fmla="*/ 180022 w 563879"/>
                <a:gd name="connsiteY84" fmla="*/ 15240 h 561022"/>
                <a:gd name="connsiteX85" fmla="*/ 33338 w 563879"/>
                <a:gd name="connsiteY85" fmla="*/ 131445 h 561022"/>
                <a:gd name="connsiteX86" fmla="*/ 29527 w 563879"/>
                <a:gd name="connsiteY86" fmla="*/ 140018 h 561022"/>
                <a:gd name="connsiteX87" fmla="*/ 28575 w 563879"/>
                <a:gd name="connsiteY87" fmla="*/ 141923 h 561022"/>
                <a:gd name="connsiteX88" fmla="*/ 27622 w 563879"/>
                <a:gd name="connsiteY88" fmla="*/ 144780 h 561022"/>
                <a:gd name="connsiteX89" fmla="*/ 25717 w 563879"/>
                <a:gd name="connsiteY89" fmla="*/ 149543 h 561022"/>
                <a:gd name="connsiteX90" fmla="*/ 25717 w 563879"/>
                <a:gd name="connsiteY90" fmla="*/ 149543 h 561022"/>
                <a:gd name="connsiteX91" fmla="*/ 21908 w 563879"/>
                <a:gd name="connsiteY91" fmla="*/ 157163 h 561022"/>
                <a:gd name="connsiteX92" fmla="*/ 17145 w 563879"/>
                <a:gd name="connsiteY92" fmla="*/ 168593 h 561022"/>
                <a:gd name="connsiteX93" fmla="*/ 9525 w 563879"/>
                <a:gd name="connsiteY93" fmla="*/ 193357 h 561022"/>
                <a:gd name="connsiteX94" fmla="*/ 5715 w 563879"/>
                <a:gd name="connsiteY94" fmla="*/ 208598 h 561022"/>
                <a:gd name="connsiteX95" fmla="*/ 3810 w 563879"/>
                <a:gd name="connsiteY95" fmla="*/ 216218 h 561022"/>
                <a:gd name="connsiteX96" fmla="*/ 2858 w 563879"/>
                <a:gd name="connsiteY96" fmla="*/ 220980 h 561022"/>
                <a:gd name="connsiteX97" fmla="*/ 0 w 563879"/>
                <a:gd name="connsiteY97" fmla="*/ 284798 h 561022"/>
                <a:gd name="connsiteX98" fmla="*/ 289560 w 563879"/>
                <a:gd name="connsiteY98" fmla="*/ 22860 h 561022"/>
                <a:gd name="connsiteX99" fmla="*/ 290513 w 563879"/>
                <a:gd name="connsiteY99" fmla="*/ 22860 h 561022"/>
                <a:gd name="connsiteX100" fmla="*/ 298133 w 563879"/>
                <a:gd name="connsiteY100" fmla="*/ 22860 h 561022"/>
                <a:gd name="connsiteX101" fmla="*/ 299085 w 563879"/>
                <a:gd name="connsiteY101" fmla="*/ 22860 h 561022"/>
                <a:gd name="connsiteX102" fmla="*/ 429577 w 563879"/>
                <a:gd name="connsiteY102" fmla="*/ 63818 h 561022"/>
                <a:gd name="connsiteX103" fmla="*/ 429577 w 563879"/>
                <a:gd name="connsiteY103" fmla="*/ 63818 h 561022"/>
                <a:gd name="connsiteX104" fmla="*/ 439102 w 563879"/>
                <a:gd name="connsiteY104" fmla="*/ 69532 h 561022"/>
                <a:gd name="connsiteX105" fmla="*/ 441960 w 563879"/>
                <a:gd name="connsiteY105" fmla="*/ 71438 h 561022"/>
                <a:gd name="connsiteX106" fmla="*/ 461963 w 563879"/>
                <a:gd name="connsiteY106" fmla="*/ 87630 h 561022"/>
                <a:gd name="connsiteX107" fmla="*/ 481013 w 563879"/>
                <a:gd name="connsiteY107" fmla="*/ 106680 h 561022"/>
                <a:gd name="connsiteX108" fmla="*/ 481013 w 563879"/>
                <a:gd name="connsiteY108" fmla="*/ 106680 h 561022"/>
                <a:gd name="connsiteX109" fmla="*/ 501015 w 563879"/>
                <a:gd name="connsiteY109" fmla="*/ 126682 h 561022"/>
                <a:gd name="connsiteX110" fmla="*/ 504825 w 563879"/>
                <a:gd name="connsiteY110" fmla="*/ 132398 h 561022"/>
                <a:gd name="connsiteX111" fmla="*/ 512445 w 563879"/>
                <a:gd name="connsiteY111" fmla="*/ 143828 h 561022"/>
                <a:gd name="connsiteX112" fmla="*/ 524827 w 563879"/>
                <a:gd name="connsiteY112" fmla="*/ 167640 h 561022"/>
                <a:gd name="connsiteX113" fmla="*/ 529590 w 563879"/>
                <a:gd name="connsiteY113" fmla="*/ 180023 h 561022"/>
                <a:gd name="connsiteX114" fmla="*/ 548640 w 563879"/>
                <a:gd name="connsiteY114" fmla="*/ 280035 h 561022"/>
                <a:gd name="connsiteX115" fmla="*/ 541972 w 563879"/>
                <a:gd name="connsiteY115" fmla="*/ 332423 h 561022"/>
                <a:gd name="connsiteX116" fmla="*/ 535305 w 563879"/>
                <a:gd name="connsiteY116" fmla="*/ 360045 h 561022"/>
                <a:gd name="connsiteX117" fmla="*/ 527685 w 563879"/>
                <a:gd name="connsiteY117" fmla="*/ 385763 h 561022"/>
                <a:gd name="connsiteX118" fmla="*/ 520065 w 563879"/>
                <a:gd name="connsiteY118" fmla="*/ 404813 h 561022"/>
                <a:gd name="connsiteX119" fmla="*/ 512445 w 563879"/>
                <a:gd name="connsiteY119" fmla="*/ 416243 h 561022"/>
                <a:gd name="connsiteX120" fmla="*/ 512445 w 563879"/>
                <a:gd name="connsiteY120" fmla="*/ 416243 h 561022"/>
                <a:gd name="connsiteX121" fmla="*/ 512445 w 563879"/>
                <a:gd name="connsiteY121" fmla="*/ 416243 h 561022"/>
                <a:gd name="connsiteX122" fmla="*/ 508635 w 563879"/>
                <a:gd name="connsiteY122" fmla="*/ 421957 h 561022"/>
                <a:gd name="connsiteX123" fmla="*/ 507683 w 563879"/>
                <a:gd name="connsiteY123" fmla="*/ 423863 h 561022"/>
                <a:gd name="connsiteX124" fmla="*/ 505777 w 563879"/>
                <a:gd name="connsiteY124" fmla="*/ 427673 h 561022"/>
                <a:gd name="connsiteX125" fmla="*/ 503872 w 563879"/>
                <a:gd name="connsiteY125" fmla="*/ 430530 h 561022"/>
                <a:gd name="connsiteX126" fmla="*/ 501967 w 563879"/>
                <a:gd name="connsiteY126" fmla="*/ 433388 h 561022"/>
                <a:gd name="connsiteX127" fmla="*/ 500063 w 563879"/>
                <a:gd name="connsiteY127" fmla="*/ 436245 h 561022"/>
                <a:gd name="connsiteX128" fmla="*/ 498158 w 563879"/>
                <a:gd name="connsiteY128" fmla="*/ 439103 h 561022"/>
                <a:gd name="connsiteX129" fmla="*/ 496252 w 563879"/>
                <a:gd name="connsiteY129" fmla="*/ 441960 h 561022"/>
                <a:gd name="connsiteX130" fmla="*/ 494347 w 563879"/>
                <a:gd name="connsiteY130" fmla="*/ 444818 h 561022"/>
                <a:gd name="connsiteX131" fmla="*/ 492442 w 563879"/>
                <a:gd name="connsiteY131" fmla="*/ 447675 h 561022"/>
                <a:gd name="connsiteX132" fmla="*/ 490538 w 563879"/>
                <a:gd name="connsiteY132" fmla="*/ 449580 h 561022"/>
                <a:gd name="connsiteX133" fmla="*/ 487680 w 563879"/>
                <a:gd name="connsiteY133" fmla="*/ 452438 h 561022"/>
                <a:gd name="connsiteX134" fmla="*/ 485775 w 563879"/>
                <a:gd name="connsiteY134" fmla="*/ 454343 h 561022"/>
                <a:gd name="connsiteX135" fmla="*/ 482917 w 563879"/>
                <a:gd name="connsiteY135" fmla="*/ 457200 h 561022"/>
                <a:gd name="connsiteX136" fmla="*/ 481013 w 563879"/>
                <a:gd name="connsiteY136" fmla="*/ 459105 h 561022"/>
                <a:gd name="connsiteX137" fmla="*/ 478155 w 563879"/>
                <a:gd name="connsiteY137" fmla="*/ 461963 h 561022"/>
                <a:gd name="connsiteX138" fmla="*/ 476250 w 563879"/>
                <a:gd name="connsiteY138" fmla="*/ 463868 h 561022"/>
                <a:gd name="connsiteX139" fmla="*/ 473392 w 563879"/>
                <a:gd name="connsiteY139" fmla="*/ 466725 h 561022"/>
                <a:gd name="connsiteX140" fmla="*/ 471488 w 563879"/>
                <a:gd name="connsiteY140" fmla="*/ 468630 h 561022"/>
                <a:gd name="connsiteX141" fmla="*/ 468630 w 563879"/>
                <a:gd name="connsiteY141" fmla="*/ 471488 h 561022"/>
                <a:gd name="connsiteX142" fmla="*/ 466725 w 563879"/>
                <a:gd name="connsiteY142" fmla="*/ 472440 h 561022"/>
                <a:gd name="connsiteX143" fmla="*/ 462915 w 563879"/>
                <a:gd name="connsiteY143" fmla="*/ 475298 h 561022"/>
                <a:gd name="connsiteX144" fmla="*/ 461963 w 563879"/>
                <a:gd name="connsiteY144" fmla="*/ 476250 h 561022"/>
                <a:gd name="connsiteX145" fmla="*/ 458152 w 563879"/>
                <a:gd name="connsiteY145" fmla="*/ 479107 h 561022"/>
                <a:gd name="connsiteX146" fmla="*/ 457200 w 563879"/>
                <a:gd name="connsiteY146" fmla="*/ 480060 h 561022"/>
                <a:gd name="connsiteX147" fmla="*/ 453390 w 563879"/>
                <a:gd name="connsiteY147" fmla="*/ 482918 h 561022"/>
                <a:gd name="connsiteX148" fmla="*/ 452438 w 563879"/>
                <a:gd name="connsiteY148" fmla="*/ 483870 h 561022"/>
                <a:gd name="connsiteX149" fmla="*/ 447675 w 563879"/>
                <a:gd name="connsiteY149" fmla="*/ 486728 h 561022"/>
                <a:gd name="connsiteX150" fmla="*/ 446722 w 563879"/>
                <a:gd name="connsiteY150" fmla="*/ 486728 h 561022"/>
                <a:gd name="connsiteX151" fmla="*/ 441960 w 563879"/>
                <a:gd name="connsiteY151" fmla="*/ 490538 h 561022"/>
                <a:gd name="connsiteX152" fmla="*/ 441960 w 563879"/>
                <a:gd name="connsiteY152" fmla="*/ 490538 h 561022"/>
                <a:gd name="connsiteX153" fmla="*/ 391477 w 563879"/>
                <a:gd name="connsiteY153" fmla="*/ 517207 h 561022"/>
                <a:gd name="connsiteX154" fmla="*/ 391477 w 563879"/>
                <a:gd name="connsiteY154" fmla="*/ 517207 h 561022"/>
                <a:gd name="connsiteX155" fmla="*/ 388620 w 563879"/>
                <a:gd name="connsiteY155" fmla="*/ 519113 h 561022"/>
                <a:gd name="connsiteX156" fmla="*/ 388620 w 563879"/>
                <a:gd name="connsiteY156" fmla="*/ 519113 h 561022"/>
                <a:gd name="connsiteX157" fmla="*/ 385763 w 563879"/>
                <a:gd name="connsiteY157" fmla="*/ 521018 h 561022"/>
                <a:gd name="connsiteX158" fmla="*/ 385763 w 563879"/>
                <a:gd name="connsiteY158" fmla="*/ 521018 h 561022"/>
                <a:gd name="connsiteX159" fmla="*/ 370522 w 563879"/>
                <a:gd name="connsiteY159" fmla="*/ 527685 h 561022"/>
                <a:gd name="connsiteX160" fmla="*/ 370522 w 563879"/>
                <a:gd name="connsiteY160" fmla="*/ 527685 h 561022"/>
                <a:gd name="connsiteX161" fmla="*/ 367665 w 563879"/>
                <a:gd name="connsiteY161" fmla="*/ 528638 h 561022"/>
                <a:gd name="connsiteX162" fmla="*/ 366713 w 563879"/>
                <a:gd name="connsiteY162" fmla="*/ 528638 h 561022"/>
                <a:gd name="connsiteX163" fmla="*/ 363855 w 563879"/>
                <a:gd name="connsiteY163" fmla="*/ 529590 h 561022"/>
                <a:gd name="connsiteX164" fmla="*/ 363855 w 563879"/>
                <a:gd name="connsiteY164" fmla="*/ 529590 h 561022"/>
                <a:gd name="connsiteX165" fmla="*/ 358140 w 563879"/>
                <a:gd name="connsiteY165" fmla="*/ 531495 h 561022"/>
                <a:gd name="connsiteX166" fmla="*/ 357188 w 563879"/>
                <a:gd name="connsiteY166" fmla="*/ 531495 h 561022"/>
                <a:gd name="connsiteX167" fmla="*/ 355283 w 563879"/>
                <a:gd name="connsiteY167" fmla="*/ 532448 h 561022"/>
                <a:gd name="connsiteX168" fmla="*/ 353377 w 563879"/>
                <a:gd name="connsiteY168" fmla="*/ 532448 h 561022"/>
                <a:gd name="connsiteX169" fmla="*/ 351472 w 563879"/>
                <a:gd name="connsiteY169" fmla="*/ 532448 h 561022"/>
                <a:gd name="connsiteX170" fmla="*/ 349567 w 563879"/>
                <a:gd name="connsiteY170" fmla="*/ 533400 h 561022"/>
                <a:gd name="connsiteX171" fmla="*/ 348615 w 563879"/>
                <a:gd name="connsiteY171" fmla="*/ 533400 h 561022"/>
                <a:gd name="connsiteX172" fmla="*/ 346710 w 563879"/>
                <a:gd name="connsiteY172" fmla="*/ 534353 h 561022"/>
                <a:gd name="connsiteX173" fmla="*/ 345758 w 563879"/>
                <a:gd name="connsiteY173" fmla="*/ 534353 h 561022"/>
                <a:gd name="connsiteX174" fmla="*/ 342900 w 563879"/>
                <a:gd name="connsiteY174" fmla="*/ 535305 h 561022"/>
                <a:gd name="connsiteX175" fmla="*/ 342900 w 563879"/>
                <a:gd name="connsiteY175" fmla="*/ 535305 h 561022"/>
                <a:gd name="connsiteX176" fmla="*/ 321945 w 563879"/>
                <a:gd name="connsiteY176" fmla="*/ 539115 h 561022"/>
                <a:gd name="connsiteX177" fmla="*/ 314325 w 563879"/>
                <a:gd name="connsiteY177" fmla="*/ 540068 h 561022"/>
                <a:gd name="connsiteX178" fmla="*/ 306705 w 563879"/>
                <a:gd name="connsiteY178" fmla="*/ 540068 h 561022"/>
                <a:gd name="connsiteX179" fmla="*/ 272415 w 563879"/>
                <a:gd name="connsiteY179" fmla="*/ 540068 h 561022"/>
                <a:gd name="connsiteX180" fmla="*/ 262890 w 563879"/>
                <a:gd name="connsiteY180" fmla="*/ 539115 h 561022"/>
                <a:gd name="connsiteX181" fmla="*/ 227647 w 563879"/>
                <a:gd name="connsiteY181" fmla="*/ 534353 h 561022"/>
                <a:gd name="connsiteX182" fmla="*/ 217170 w 563879"/>
                <a:gd name="connsiteY182" fmla="*/ 532448 h 561022"/>
                <a:gd name="connsiteX183" fmla="*/ 196215 w 563879"/>
                <a:gd name="connsiteY183" fmla="*/ 526732 h 561022"/>
                <a:gd name="connsiteX184" fmla="*/ 185738 w 563879"/>
                <a:gd name="connsiteY184" fmla="*/ 522923 h 561022"/>
                <a:gd name="connsiteX185" fmla="*/ 149542 w 563879"/>
                <a:gd name="connsiteY185" fmla="*/ 507682 h 561022"/>
                <a:gd name="connsiteX186" fmla="*/ 139065 w 563879"/>
                <a:gd name="connsiteY186" fmla="*/ 501968 h 561022"/>
                <a:gd name="connsiteX187" fmla="*/ 53340 w 563879"/>
                <a:gd name="connsiteY187" fmla="*/ 424815 h 561022"/>
                <a:gd name="connsiteX188" fmla="*/ 166688 w 563879"/>
                <a:gd name="connsiteY188" fmla="*/ 42863 h 561022"/>
                <a:gd name="connsiteX189" fmla="*/ 173355 w 563879"/>
                <a:gd name="connsiteY189" fmla="*/ 40005 h 561022"/>
                <a:gd name="connsiteX190" fmla="*/ 176213 w 563879"/>
                <a:gd name="connsiteY190" fmla="*/ 39053 h 561022"/>
                <a:gd name="connsiteX191" fmla="*/ 180975 w 563879"/>
                <a:gd name="connsiteY191" fmla="*/ 37148 h 561022"/>
                <a:gd name="connsiteX192" fmla="*/ 183833 w 563879"/>
                <a:gd name="connsiteY192" fmla="*/ 36195 h 561022"/>
                <a:gd name="connsiteX193" fmla="*/ 187642 w 563879"/>
                <a:gd name="connsiteY193" fmla="*/ 35243 h 561022"/>
                <a:gd name="connsiteX194" fmla="*/ 191452 w 563879"/>
                <a:gd name="connsiteY194" fmla="*/ 34290 h 561022"/>
                <a:gd name="connsiteX195" fmla="*/ 195263 w 563879"/>
                <a:gd name="connsiteY195" fmla="*/ 33338 h 561022"/>
                <a:gd name="connsiteX196" fmla="*/ 199072 w 563879"/>
                <a:gd name="connsiteY196" fmla="*/ 32385 h 561022"/>
                <a:gd name="connsiteX197" fmla="*/ 202883 w 563879"/>
                <a:gd name="connsiteY197" fmla="*/ 31432 h 561022"/>
                <a:gd name="connsiteX198" fmla="*/ 206692 w 563879"/>
                <a:gd name="connsiteY198" fmla="*/ 30480 h 561022"/>
                <a:gd name="connsiteX199" fmla="*/ 210502 w 563879"/>
                <a:gd name="connsiteY199" fmla="*/ 29528 h 561022"/>
                <a:gd name="connsiteX200" fmla="*/ 214313 w 563879"/>
                <a:gd name="connsiteY200" fmla="*/ 28575 h 561022"/>
                <a:gd name="connsiteX201" fmla="*/ 217170 w 563879"/>
                <a:gd name="connsiteY201" fmla="*/ 27623 h 561022"/>
                <a:gd name="connsiteX202" fmla="*/ 221933 w 563879"/>
                <a:gd name="connsiteY202" fmla="*/ 26670 h 561022"/>
                <a:gd name="connsiteX203" fmla="*/ 224790 w 563879"/>
                <a:gd name="connsiteY203" fmla="*/ 25718 h 561022"/>
                <a:gd name="connsiteX204" fmla="*/ 229552 w 563879"/>
                <a:gd name="connsiteY204" fmla="*/ 24765 h 561022"/>
                <a:gd name="connsiteX205" fmla="*/ 232410 w 563879"/>
                <a:gd name="connsiteY205" fmla="*/ 23813 h 561022"/>
                <a:gd name="connsiteX206" fmla="*/ 237172 w 563879"/>
                <a:gd name="connsiteY206" fmla="*/ 22860 h 561022"/>
                <a:gd name="connsiteX207" fmla="*/ 240030 w 563879"/>
                <a:gd name="connsiteY207" fmla="*/ 22860 h 561022"/>
                <a:gd name="connsiteX208" fmla="*/ 245745 w 563879"/>
                <a:gd name="connsiteY208" fmla="*/ 21907 h 561022"/>
                <a:gd name="connsiteX209" fmla="*/ 248602 w 563879"/>
                <a:gd name="connsiteY209" fmla="*/ 21907 h 561022"/>
                <a:gd name="connsiteX210" fmla="*/ 254317 w 563879"/>
                <a:gd name="connsiteY210" fmla="*/ 20955 h 561022"/>
                <a:gd name="connsiteX211" fmla="*/ 257175 w 563879"/>
                <a:gd name="connsiteY211" fmla="*/ 20955 h 561022"/>
                <a:gd name="connsiteX212" fmla="*/ 262890 w 563879"/>
                <a:gd name="connsiteY212" fmla="*/ 20955 h 561022"/>
                <a:gd name="connsiteX213" fmla="*/ 264795 w 563879"/>
                <a:gd name="connsiteY213" fmla="*/ 20955 h 561022"/>
                <a:gd name="connsiteX214" fmla="*/ 270510 w 563879"/>
                <a:gd name="connsiteY214" fmla="*/ 20955 h 561022"/>
                <a:gd name="connsiteX215" fmla="*/ 272415 w 563879"/>
                <a:gd name="connsiteY215" fmla="*/ 20955 h 561022"/>
                <a:gd name="connsiteX216" fmla="*/ 279083 w 563879"/>
                <a:gd name="connsiteY216" fmla="*/ 20955 h 561022"/>
                <a:gd name="connsiteX217" fmla="*/ 280988 w 563879"/>
                <a:gd name="connsiteY217" fmla="*/ 20955 h 561022"/>
                <a:gd name="connsiteX218" fmla="*/ 289560 w 563879"/>
                <a:gd name="connsiteY218" fmla="*/ 22860 h 5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63879" h="561022">
                  <a:moveTo>
                    <a:pt x="0" y="284798"/>
                  </a:moveTo>
                  <a:cubicBezTo>
                    <a:pt x="0" y="298132"/>
                    <a:pt x="952" y="312420"/>
                    <a:pt x="1905" y="325755"/>
                  </a:cubicBezTo>
                  <a:cubicBezTo>
                    <a:pt x="1905" y="328613"/>
                    <a:pt x="2858" y="331470"/>
                    <a:pt x="2858" y="333375"/>
                  </a:cubicBezTo>
                  <a:cubicBezTo>
                    <a:pt x="9525" y="376238"/>
                    <a:pt x="25717" y="418148"/>
                    <a:pt x="55245" y="454343"/>
                  </a:cubicBezTo>
                  <a:cubicBezTo>
                    <a:pt x="57150" y="456248"/>
                    <a:pt x="59055" y="459105"/>
                    <a:pt x="60960" y="461010"/>
                  </a:cubicBezTo>
                  <a:cubicBezTo>
                    <a:pt x="66675" y="467678"/>
                    <a:pt x="72390" y="474345"/>
                    <a:pt x="79058" y="480060"/>
                  </a:cubicBezTo>
                  <a:cubicBezTo>
                    <a:pt x="87630" y="488632"/>
                    <a:pt x="97155" y="496253"/>
                    <a:pt x="107633" y="503873"/>
                  </a:cubicBezTo>
                  <a:cubicBezTo>
                    <a:pt x="113347" y="507682"/>
                    <a:pt x="118110" y="511493"/>
                    <a:pt x="123825" y="514350"/>
                  </a:cubicBezTo>
                  <a:cubicBezTo>
                    <a:pt x="126683" y="516255"/>
                    <a:pt x="129540" y="518160"/>
                    <a:pt x="132397" y="519113"/>
                  </a:cubicBezTo>
                  <a:cubicBezTo>
                    <a:pt x="153352" y="530543"/>
                    <a:pt x="176213" y="540068"/>
                    <a:pt x="202883" y="547688"/>
                  </a:cubicBezTo>
                  <a:cubicBezTo>
                    <a:pt x="218122" y="552450"/>
                    <a:pt x="234315" y="555307"/>
                    <a:pt x="250508" y="559118"/>
                  </a:cubicBezTo>
                  <a:cubicBezTo>
                    <a:pt x="256222" y="560070"/>
                    <a:pt x="261938" y="560070"/>
                    <a:pt x="267652" y="561023"/>
                  </a:cubicBezTo>
                  <a:cubicBezTo>
                    <a:pt x="271463" y="561023"/>
                    <a:pt x="275272" y="561023"/>
                    <a:pt x="279083" y="561023"/>
                  </a:cubicBezTo>
                  <a:cubicBezTo>
                    <a:pt x="280035" y="561023"/>
                    <a:pt x="281940" y="561023"/>
                    <a:pt x="282892" y="561023"/>
                  </a:cubicBezTo>
                  <a:cubicBezTo>
                    <a:pt x="292417" y="561023"/>
                    <a:pt x="300990" y="560070"/>
                    <a:pt x="309563" y="559118"/>
                  </a:cubicBezTo>
                  <a:cubicBezTo>
                    <a:pt x="310515" y="559118"/>
                    <a:pt x="311467" y="559118"/>
                    <a:pt x="312420" y="559118"/>
                  </a:cubicBezTo>
                  <a:cubicBezTo>
                    <a:pt x="314325" y="559118"/>
                    <a:pt x="316230" y="558165"/>
                    <a:pt x="319088" y="558165"/>
                  </a:cubicBezTo>
                  <a:cubicBezTo>
                    <a:pt x="321945" y="557213"/>
                    <a:pt x="325755" y="557213"/>
                    <a:pt x="328613" y="556260"/>
                  </a:cubicBezTo>
                  <a:cubicBezTo>
                    <a:pt x="330517" y="556260"/>
                    <a:pt x="332422" y="555307"/>
                    <a:pt x="335280" y="555307"/>
                  </a:cubicBezTo>
                  <a:cubicBezTo>
                    <a:pt x="343852" y="553403"/>
                    <a:pt x="352425" y="551498"/>
                    <a:pt x="360997" y="548640"/>
                  </a:cubicBezTo>
                  <a:cubicBezTo>
                    <a:pt x="384810" y="542925"/>
                    <a:pt x="406717" y="530543"/>
                    <a:pt x="428625" y="520065"/>
                  </a:cubicBezTo>
                  <a:cubicBezTo>
                    <a:pt x="430530" y="519113"/>
                    <a:pt x="433388" y="518160"/>
                    <a:pt x="435292" y="516255"/>
                  </a:cubicBezTo>
                  <a:cubicBezTo>
                    <a:pt x="436245" y="515303"/>
                    <a:pt x="437197" y="515303"/>
                    <a:pt x="438150" y="514350"/>
                  </a:cubicBezTo>
                  <a:cubicBezTo>
                    <a:pt x="444817" y="510540"/>
                    <a:pt x="450533" y="505778"/>
                    <a:pt x="457200" y="500063"/>
                  </a:cubicBezTo>
                  <a:cubicBezTo>
                    <a:pt x="461010" y="496253"/>
                    <a:pt x="465772" y="493395"/>
                    <a:pt x="469583" y="489585"/>
                  </a:cubicBezTo>
                  <a:cubicBezTo>
                    <a:pt x="471488" y="487680"/>
                    <a:pt x="473392" y="485775"/>
                    <a:pt x="475297" y="483870"/>
                  </a:cubicBezTo>
                  <a:cubicBezTo>
                    <a:pt x="476250" y="482918"/>
                    <a:pt x="477202" y="481965"/>
                    <a:pt x="478155" y="481013"/>
                  </a:cubicBezTo>
                  <a:cubicBezTo>
                    <a:pt x="492442" y="468630"/>
                    <a:pt x="504825" y="456248"/>
                    <a:pt x="515302" y="442913"/>
                  </a:cubicBezTo>
                  <a:cubicBezTo>
                    <a:pt x="518160" y="439103"/>
                    <a:pt x="521017" y="435293"/>
                    <a:pt x="523875" y="431482"/>
                  </a:cubicBezTo>
                  <a:cubicBezTo>
                    <a:pt x="543877" y="401955"/>
                    <a:pt x="555308" y="368618"/>
                    <a:pt x="560070" y="332423"/>
                  </a:cubicBezTo>
                  <a:cubicBezTo>
                    <a:pt x="561975" y="319088"/>
                    <a:pt x="562927" y="305753"/>
                    <a:pt x="563880" y="291465"/>
                  </a:cubicBezTo>
                  <a:cubicBezTo>
                    <a:pt x="563880" y="287655"/>
                    <a:pt x="563880" y="284798"/>
                    <a:pt x="563880" y="280988"/>
                  </a:cubicBezTo>
                  <a:cubicBezTo>
                    <a:pt x="563880" y="278130"/>
                    <a:pt x="563880" y="275273"/>
                    <a:pt x="563880" y="273368"/>
                  </a:cubicBezTo>
                  <a:cubicBezTo>
                    <a:pt x="563880" y="269557"/>
                    <a:pt x="563880" y="264795"/>
                    <a:pt x="563880" y="259080"/>
                  </a:cubicBezTo>
                  <a:cubicBezTo>
                    <a:pt x="563880" y="258128"/>
                    <a:pt x="563880" y="258128"/>
                    <a:pt x="563880" y="257175"/>
                  </a:cubicBezTo>
                  <a:cubicBezTo>
                    <a:pt x="563880" y="248603"/>
                    <a:pt x="562927" y="239078"/>
                    <a:pt x="561022" y="227648"/>
                  </a:cubicBezTo>
                  <a:cubicBezTo>
                    <a:pt x="560070" y="222885"/>
                    <a:pt x="559118" y="218123"/>
                    <a:pt x="558165" y="213360"/>
                  </a:cubicBezTo>
                  <a:cubicBezTo>
                    <a:pt x="557213" y="210503"/>
                    <a:pt x="557213" y="207645"/>
                    <a:pt x="556260" y="203835"/>
                  </a:cubicBezTo>
                  <a:cubicBezTo>
                    <a:pt x="553402" y="193357"/>
                    <a:pt x="550545" y="182880"/>
                    <a:pt x="545783" y="171450"/>
                  </a:cubicBezTo>
                  <a:cubicBezTo>
                    <a:pt x="543877" y="166688"/>
                    <a:pt x="541972" y="161925"/>
                    <a:pt x="539115" y="157163"/>
                  </a:cubicBezTo>
                  <a:cubicBezTo>
                    <a:pt x="539115" y="157163"/>
                    <a:pt x="539115" y="157163"/>
                    <a:pt x="539115" y="157163"/>
                  </a:cubicBezTo>
                  <a:cubicBezTo>
                    <a:pt x="539115" y="156210"/>
                    <a:pt x="538163" y="155257"/>
                    <a:pt x="538163" y="154305"/>
                  </a:cubicBezTo>
                  <a:cubicBezTo>
                    <a:pt x="538163" y="154305"/>
                    <a:pt x="538163" y="153353"/>
                    <a:pt x="537210" y="153353"/>
                  </a:cubicBezTo>
                  <a:cubicBezTo>
                    <a:pt x="537210" y="153353"/>
                    <a:pt x="537210" y="153353"/>
                    <a:pt x="537210" y="152400"/>
                  </a:cubicBezTo>
                  <a:cubicBezTo>
                    <a:pt x="536258" y="151448"/>
                    <a:pt x="536258" y="150495"/>
                    <a:pt x="535305" y="149543"/>
                  </a:cubicBezTo>
                  <a:cubicBezTo>
                    <a:pt x="535305" y="149543"/>
                    <a:pt x="535305" y="148590"/>
                    <a:pt x="535305" y="148590"/>
                  </a:cubicBezTo>
                  <a:cubicBezTo>
                    <a:pt x="534352" y="147638"/>
                    <a:pt x="534352" y="146685"/>
                    <a:pt x="533400" y="145732"/>
                  </a:cubicBezTo>
                  <a:cubicBezTo>
                    <a:pt x="533400" y="145732"/>
                    <a:pt x="533400" y="144780"/>
                    <a:pt x="532447" y="144780"/>
                  </a:cubicBezTo>
                  <a:cubicBezTo>
                    <a:pt x="531495" y="143828"/>
                    <a:pt x="531495" y="142875"/>
                    <a:pt x="530543" y="141923"/>
                  </a:cubicBezTo>
                  <a:cubicBezTo>
                    <a:pt x="530543" y="141923"/>
                    <a:pt x="530543" y="140970"/>
                    <a:pt x="529590" y="140970"/>
                  </a:cubicBezTo>
                  <a:cubicBezTo>
                    <a:pt x="528638" y="140018"/>
                    <a:pt x="528638" y="139065"/>
                    <a:pt x="527685" y="138113"/>
                  </a:cubicBezTo>
                  <a:cubicBezTo>
                    <a:pt x="527685" y="138113"/>
                    <a:pt x="527685" y="137160"/>
                    <a:pt x="526733" y="137160"/>
                  </a:cubicBezTo>
                  <a:cubicBezTo>
                    <a:pt x="525780" y="136207"/>
                    <a:pt x="525780" y="135255"/>
                    <a:pt x="524827" y="134303"/>
                  </a:cubicBezTo>
                  <a:cubicBezTo>
                    <a:pt x="524827" y="134303"/>
                    <a:pt x="524827" y="133350"/>
                    <a:pt x="523875" y="133350"/>
                  </a:cubicBezTo>
                  <a:cubicBezTo>
                    <a:pt x="522922" y="132398"/>
                    <a:pt x="522922" y="131445"/>
                    <a:pt x="521970" y="130493"/>
                  </a:cubicBezTo>
                  <a:cubicBezTo>
                    <a:pt x="521970" y="130493"/>
                    <a:pt x="521970" y="129540"/>
                    <a:pt x="521017" y="129540"/>
                  </a:cubicBezTo>
                  <a:cubicBezTo>
                    <a:pt x="519113" y="126682"/>
                    <a:pt x="518160" y="124778"/>
                    <a:pt x="516255" y="121920"/>
                  </a:cubicBezTo>
                  <a:cubicBezTo>
                    <a:pt x="516255" y="121920"/>
                    <a:pt x="516255" y="120968"/>
                    <a:pt x="515302" y="120968"/>
                  </a:cubicBezTo>
                  <a:cubicBezTo>
                    <a:pt x="514350" y="120015"/>
                    <a:pt x="514350" y="119063"/>
                    <a:pt x="513397" y="118110"/>
                  </a:cubicBezTo>
                  <a:cubicBezTo>
                    <a:pt x="513397" y="118110"/>
                    <a:pt x="512445" y="117157"/>
                    <a:pt x="512445" y="117157"/>
                  </a:cubicBezTo>
                  <a:cubicBezTo>
                    <a:pt x="512445" y="116205"/>
                    <a:pt x="511492" y="116205"/>
                    <a:pt x="511492" y="115253"/>
                  </a:cubicBezTo>
                  <a:cubicBezTo>
                    <a:pt x="511492" y="115253"/>
                    <a:pt x="511492" y="115253"/>
                    <a:pt x="511492" y="114300"/>
                  </a:cubicBezTo>
                  <a:cubicBezTo>
                    <a:pt x="511492" y="113348"/>
                    <a:pt x="510540" y="113348"/>
                    <a:pt x="510540" y="112395"/>
                  </a:cubicBezTo>
                  <a:cubicBezTo>
                    <a:pt x="509588" y="111443"/>
                    <a:pt x="509588" y="110490"/>
                    <a:pt x="508635" y="110490"/>
                  </a:cubicBezTo>
                  <a:cubicBezTo>
                    <a:pt x="508635" y="109538"/>
                    <a:pt x="507683" y="109538"/>
                    <a:pt x="507683" y="108585"/>
                  </a:cubicBezTo>
                  <a:cubicBezTo>
                    <a:pt x="506730" y="107632"/>
                    <a:pt x="506730" y="107632"/>
                    <a:pt x="505777" y="106680"/>
                  </a:cubicBezTo>
                  <a:cubicBezTo>
                    <a:pt x="505777" y="105728"/>
                    <a:pt x="504825" y="105728"/>
                    <a:pt x="504825" y="104775"/>
                  </a:cubicBezTo>
                  <a:cubicBezTo>
                    <a:pt x="503872" y="103823"/>
                    <a:pt x="503872" y="103823"/>
                    <a:pt x="502920" y="102870"/>
                  </a:cubicBezTo>
                  <a:cubicBezTo>
                    <a:pt x="502920" y="101918"/>
                    <a:pt x="501967" y="101918"/>
                    <a:pt x="501967" y="100965"/>
                  </a:cubicBezTo>
                  <a:cubicBezTo>
                    <a:pt x="501967" y="100965"/>
                    <a:pt x="501015" y="100013"/>
                    <a:pt x="501015" y="100013"/>
                  </a:cubicBezTo>
                  <a:cubicBezTo>
                    <a:pt x="501015" y="100013"/>
                    <a:pt x="500063" y="99060"/>
                    <a:pt x="500063" y="99060"/>
                  </a:cubicBezTo>
                  <a:cubicBezTo>
                    <a:pt x="500063" y="98107"/>
                    <a:pt x="499110" y="98107"/>
                    <a:pt x="499110" y="97155"/>
                  </a:cubicBezTo>
                  <a:cubicBezTo>
                    <a:pt x="498158" y="96203"/>
                    <a:pt x="498158" y="95250"/>
                    <a:pt x="497205" y="95250"/>
                  </a:cubicBezTo>
                  <a:cubicBezTo>
                    <a:pt x="496252" y="94298"/>
                    <a:pt x="496252" y="94298"/>
                    <a:pt x="495300" y="93345"/>
                  </a:cubicBezTo>
                  <a:cubicBezTo>
                    <a:pt x="495300" y="93345"/>
                    <a:pt x="495300" y="93345"/>
                    <a:pt x="495300" y="92393"/>
                  </a:cubicBezTo>
                  <a:cubicBezTo>
                    <a:pt x="494347" y="91440"/>
                    <a:pt x="494347" y="91440"/>
                    <a:pt x="493395" y="90488"/>
                  </a:cubicBezTo>
                  <a:cubicBezTo>
                    <a:pt x="493395" y="89535"/>
                    <a:pt x="492442" y="89535"/>
                    <a:pt x="492442" y="88582"/>
                  </a:cubicBezTo>
                  <a:cubicBezTo>
                    <a:pt x="491490" y="87630"/>
                    <a:pt x="490538" y="86678"/>
                    <a:pt x="489585" y="85725"/>
                  </a:cubicBezTo>
                  <a:cubicBezTo>
                    <a:pt x="489585" y="85725"/>
                    <a:pt x="488633" y="84773"/>
                    <a:pt x="488633" y="84773"/>
                  </a:cubicBezTo>
                  <a:cubicBezTo>
                    <a:pt x="487680" y="83820"/>
                    <a:pt x="485775" y="81915"/>
                    <a:pt x="484822" y="80963"/>
                  </a:cubicBezTo>
                  <a:cubicBezTo>
                    <a:pt x="420052" y="20003"/>
                    <a:pt x="345758" y="0"/>
                    <a:pt x="280035" y="0"/>
                  </a:cubicBezTo>
                  <a:cubicBezTo>
                    <a:pt x="279083" y="0"/>
                    <a:pt x="279083" y="0"/>
                    <a:pt x="278130" y="0"/>
                  </a:cubicBezTo>
                  <a:cubicBezTo>
                    <a:pt x="277177" y="0"/>
                    <a:pt x="277177" y="0"/>
                    <a:pt x="276225" y="0"/>
                  </a:cubicBezTo>
                  <a:cubicBezTo>
                    <a:pt x="269558" y="0"/>
                    <a:pt x="261938" y="0"/>
                    <a:pt x="255270" y="953"/>
                  </a:cubicBezTo>
                  <a:cubicBezTo>
                    <a:pt x="228600" y="2857"/>
                    <a:pt x="202883" y="7620"/>
                    <a:pt x="180022" y="15240"/>
                  </a:cubicBezTo>
                  <a:cubicBezTo>
                    <a:pt x="123825" y="36195"/>
                    <a:pt x="66675" y="79057"/>
                    <a:pt x="33338" y="131445"/>
                  </a:cubicBezTo>
                  <a:cubicBezTo>
                    <a:pt x="31433" y="134303"/>
                    <a:pt x="30480" y="137160"/>
                    <a:pt x="29527" y="140018"/>
                  </a:cubicBezTo>
                  <a:cubicBezTo>
                    <a:pt x="29527" y="140970"/>
                    <a:pt x="28575" y="140970"/>
                    <a:pt x="28575" y="141923"/>
                  </a:cubicBezTo>
                  <a:cubicBezTo>
                    <a:pt x="28575" y="142875"/>
                    <a:pt x="27622" y="143828"/>
                    <a:pt x="27622" y="144780"/>
                  </a:cubicBezTo>
                  <a:cubicBezTo>
                    <a:pt x="26670" y="146685"/>
                    <a:pt x="25717" y="148590"/>
                    <a:pt x="25717" y="149543"/>
                  </a:cubicBezTo>
                  <a:cubicBezTo>
                    <a:pt x="25717" y="149543"/>
                    <a:pt x="25717" y="149543"/>
                    <a:pt x="25717" y="149543"/>
                  </a:cubicBezTo>
                  <a:cubicBezTo>
                    <a:pt x="24765" y="152400"/>
                    <a:pt x="23813" y="155257"/>
                    <a:pt x="21908" y="157163"/>
                  </a:cubicBezTo>
                  <a:cubicBezTo>
                    <a:pt x="20002" y="160973"/>
                    <a:pt x="19050" y="164782"/>
                    <a:pt x="17145" y="168593"/>
                  </a:cubicBezTo>
                  <a:cubicBezTo>
                    <a:pt x="14288" y="176213"/>
                    <a:pt x="11430" y="184785"/>
                    <a:pt x="9525" y="193357"/>
                  </a:cubicBezTo>
                  <a:cubicBezTo>
                    <a:pt x="8572" y="198120"/>
                    <a:pt x="6667" y="203835"/>
                    <a:pt x="5715" y="208598"/>
                  </a:cubicBezTo>
                  <a:cubicBezTo>
                    <a:pt x="4763" y="211455"/>
                    <a:pt x="4763" y="213360"/>
                    <a:pt x="3810" y="216218"/>
                  </a:cubicBezTo>
                  <a:cubicBezTo>
                    <a:pt x="3810" y="218123"/>
                    <a:pt x="2858" y="219075"/>
                    <a:pt x="2858" y="220980"/>
                  </a:cubicBezTo>
                  <a:cubicBezTo>
                    <a:pt x="1905" y="245745"/>
                    <a:pt x="0" y="265748"/>
                    <a:pt x="0" y="284798"/>
                  </a:cubicBezTo>
                  <a:close/>
                  <a:moveTo>
                    <a:pt x="289560" y="22860"/>
                  </a:moveTo>
                  <a:cubicBezTo>
                    <a:pt x="289560" y="22860"/>
                    <a:pt x="290513" y="22860"/>
                    <a:pt x="290513" y="22860"/>
                  </a:cubicBezTo>
                  <a:cubicBezTo>
                    <a:pt x="293370" y="22860"/>
                    <a:pt x="295275" y="22860"/>
                    <a:pt x="298133" y="22860"/>
                  </a:cubicBezTo>
                  <a:cubicBezTo>
                    <a:pt x="298133" y="22860"/>
                    <a:pt x="298133" y="22860"/>
                    <a:pt x="299085" y="22860"/>
                  </a:cubicBezTo>
                  <a:cubicBezTo>
                    <a:pt x="340995" y="25718"/>
                    <a:pt x="385763" y="38100"/>
                    <a:pt x="429577" y="63818"/>
                  </a:cubicBezTo>
                  <a:lnTo>
                    <a:pt x="429577" y="63818"/>
                  </a:lnTo>
                  <a:cubicBezTo>
                    <a:pt x="432435" y="64770"/>
                    <a:pt x="435292" y="66675"/>
                    <a:pt x="439102" y="69532"/>
                  </a:cubicBezTo>
                  <a:cubicBezTo>
                    <a:pt x="440055" y="70485"/>
                    <a:pt x="441008" y="70485"/>
                    <a:pt x="441960" y="71438"/>
                  </a:cubicBezTo>
                  <a:cubicBezTo>
                    <a:pt x="447675" y="76200"/>
                    <a:pt x="455295" y="81915"/>
                    <a:pt x="461963" y="87630"/>
                  </a:cubicBezTo>
                  <a:cubicBezTo>
                    <a:pt x="470535" y="95250"/>
                    <a:pt x="478155" y="101918"/>
                    <a:pt x="481013" y="106680"/>
                  </a:cubicBezTo>
                  <a:cubicBezTo>
                    <a:pt x="481013" y="106680"/>
                    <a:pt x="481013" y="106680"/>
                    <a:pt x="481013" y="106680"/>
                  </a:cubicBezTo>
                  <a:cubicBezTo>
                    <a:pt x="488633" y="113348"/>
                    <a:pt x="495300" y="120015"/>
                    <a:pt x="501015" y="126682"/>
                  </a:cubicBezTo>
                  <a:cubicBezTo>
                    <a:pt x="502920" y="128588"/>
                    <a:pt x="503872" y="130493"/>
                    <a:pt x="504825" y="132398"/>
                  </a:cubicBezTo>
                  <a:cubicBezTo>
                    <a:pt x="507683" y="136207"/>
                    <a:pt x="510540" y="140018"/>
                    <a:pt x="512445" y="143828"/>
                  </a:cubicBezTo>
                  <a:cubicBezTo>
                    <a:pt x="517208" y="151448"/>
                    <a:pt x="521017" y="159068"/>
                    <a:pt x="524827" y="167640"/>
                  </a:cubicBezTo>
                  <a:cubicBezTo>
                    <a:pt x="526733" y="171450"/>
                    <a:pt x="528638" y="175260"/>
                    <a:pt x="529590" y="180023"/>
                  </a:cubicBezTo>
                  <a:cubicBezTo>
                    <a:pt x="543877" y="218123"/>
                    <a:pt x="546735" y="257175"/>
                    <a:pt x="548640" y="280035"/>
                  </a:cubicBezTo>
                  <a:cubicBezTo>
                    <a:pt x="549593" y="286703"/>
                    <a:pt x="547688" y="307657"/>
                    <a:pt x="541972" y="332423"/>
                  </a:cubicBezTo>
                  <a:cubicBezTo>
                    <a:pt x="540068" y="340995"/>
                    <a:pt x="538163" y="350520"/>
                    <a:pt x="535305" y="360045"/>
                  </a:cubicBezTo>
                  <a:cubicBezTo>
                    <a:pt x="533400" y="368618"/>
                    <a:pt x="530543" y="377190"/>
                    <a:pt x="527685" y="385763"/>
                  </a:cubicBezTo>
                  <a:cubicBezTo>
                    <a:pt x="525780" y="392430"/>
                    <a:pt x="522922" y="399098"/>
                    <a:pt x="520065" y="404813"/>
                  </a:cubicBezTo>
                  <a:cubicBezTo>
                    <a:pt x="518160" y="408623"/>
                    <a:pt x="515302" y="412432"/>
                    <a:pt x="512445" y="416243"/>
                  </a:cubicBezTo>
                  <a:lnTo>
                    <a:pt x="512445" y="416243"/>
                  </a:lnTo>
                  <a:cubicBezTo>
                    <a:pt x="512445" y="416243"/>
                    <a:pt x="512445" y="416243"/>
                    <a:pt x="512445" y="416243"/>
                  </a:cubicBezTo>
                  <a:cubicBezTo>
                    <a:pt x="511492" y="418148"/>
                    <a:pt x="510540" y="420053"/>
                    <a:pt x="508635" y="421957"/>
                  </a:cubicBezTo>
                  <a:cubicBezTo>
                    <a:pt x="508635" y="422910"/>
                    <a:pt x="507683" y="422910"/>
                    <a:pt x="507683" y="423863"/>
                  </a:cubicBezTo>
                  <a:cubicBezTo>
                    <a:pt x="506730" y="424815"/>
                    <a:pt x="505777" y="426720"/>
                    <a:pt x="505777" y="427673"/>
                  </a:cubicBezTo>
                  <a:cubicBezTo>
                    <a:pt x="504825" y="428625"/>
                    <a:pt x="504825" y="429578"/>
                    <a:pt x="503872" y="430530"/>
                  </a:cubicBezTo>
                  <a:cubicBezTo>
                    <a:pt x="502920" y="431482"/>
                    <a:pt x="502920" y="432435"/>
                    <a:pt x="501967" y="433388"/>
                  </a:cubicBezTo>
                  <a:cubicBezTo>
                    <a:pt x="501015" y="434340"/>
                    <a:pt x="501015" y="435293"/>
                    <a:pt x="500063" y="436245"/>
                  </a:cubicBezTo>
                  <a:cubicBezTo>
                    <a:pt x="499110" y="437198"/>
                    <a:pt x="499110" y="438150"/>
                    <a:pt x="498158" y="439103"/>
                  </a:cubicBezTo>
                  <a:cubicBezTo>
                    <a:pt x="497205" y="440055"/>
                    <a:pt x="497205" y="441007"/>
                    <a:pt x="496252" y="441960"/>
                  </a:cubicBezTo>
                  <a:cubicBezTo>
                    <a:pt x="495300" y="442913"/>
                    <a:pt x="495300" y="443865"/>
                    <a:pt x="494347" y="444818"/>
                  </a:cubicBezTo>
                  <a:cubicBezTo>
                    <a:pt x="493395" y="445770"/>
                    <a:pt x="492442" y="446723"/>
                    <a:pt x="492442" y="447675"/>
                  </a:cubicBezTo>
                  <a:cubicBezTo>
                    <a:pt x="491490" y="448628"/>
                    <a:pt x="491490" y="449580"/>
                    <a:pt x="490538" y="449580"/>
                  </a:cubicBezTo>
                  <a:cubicBezTo>
                    <a:pt x="489585" y="450532"/>
                    <a:pt x="488633" y="451485"/>
                    <a:pt x="487680" y="452438"/>
                  </a:cubicBezTo>
                  <a:cubicBezTo>
                    <a:pt x="486727" y="453390"/>
                    <a:pt x="486727" y="453390"/>
                    <a:pt x="485775" y="454343"/>
                  </a:cubicBezTo>
                  <a:cubicBezTo>
                    <a:pt x="484822" y="455295"/>
                    <a:pt x="483870" y="456248"/>
                    <a:pt x="482917" y="457200"/>
                  </a:cubicBezTo>
                  <a:cubicBezTo>
                    <a:pt x="481965" y="458153"/>
                    <a:pt x="481965" y="458153"/>
                    <a:pt x="481013" y="459105"/>
                  </a:cubicBezTo>
                  <a:cubicBezTo>
                    <a:pt x="480060" y="460057"/>
                    <a:pt x="479108" y="461010"/>
                    <a:pt x="478155" y="461963"/>
                  </a:cubicBezTo>
                  <a:cubicBezTo>
                    <a:pt x="477202" y="462915"/>
                    <a:pt x="477202" y="462915"/>
                    <a:pt x="476250" y="463868"/>
                  </a:cubicBezTo>
                  <a:cubicBezTo>
                    <a:pt x="475297" y="464820"/>
                    <a:pt x="474345" y="465773"/>
                    <a:pt x="473392" y="466725"/>
                  </a:cubicBezTo>
                  <a:cubicBezTo>
                    <a:pt x="472440" y="467678"/>
                    <a:pt x="472440" y="467678"/>
                    <a:pt x="471488" y="468630"/>
                  </a:cubicBezTo>
                  <a:cubicBezTo>
                    <a:pt x="470535" y="469582"/>
                    <a:pt x="469583" y="470535"/>
                    <a:pt x="468630" y="471488"/>
                  </a:cubicBezTo>
                  <a:cubicBezTo>
                    <a:pt x="467677" y="471488"/>
                    <a:pt x="467677" y="472440"/>
                    <a:pt x="466725" y="472440"/>
                  </a:cubicBezTo>
                  <a:cubicBezTo>
                    <a:pt x="465772" y="473393"/>
                    <a:pt x="464820" y="474345"/>
                    <a:pt x="462915" y="475298"/>
                  </a:cubicBezTo>
                  <a:cubicBezTo>
                    <a:pt x="462915" y="475298"/>
                    <a:pt x="461963" y="476250"/>
                    <a:pt x="461963" y="476250"/>
                  </a:cubicBezTo>
                  <a:cubicBezTo>
                    <a:pt x="461010" y="477203"/>
                    <a:pt x="459105" y="478155"/>
                    <a:pt x="458152" y="479107"/>
                  </a:cubicBezTo>
                  <a:cubicBezTo>
                    <a:pt x="458152" y="479107"/>
                    <a:pt x="457200" y="480060"/>
                    <a:pt x="457200" y="480060"/>
                  </a:cubicBezTo>
                  <a:cubicBezTo>
                    <a:pt x="456247" y="481013"/>
                    <a:pt x="454342" y="481965"/>
                    <a:pt x="453390" y="482918"/>
                  </a:cubicBezTo>
                  <a:cubicBezTo>
                    <a:pt x="453390" y="482918"/>
                    <a:pt x="452438" y="483870"/>
                    <a:pt x="452438" y="483870"/>
                  </a:cubicBezTo>
                  <a:cubicBezTo>
                    <a:pt x="450533" y="484823"/>
                    <a:pt x="449580" y="485775"/>
                    <a:pt x="447675" y="486728"/>
                  </a:cubicBezTo>
                  <a:cubicBezTo>
                    <a:pt x="447675" y="486728"/>
                    <a:pt x="447675" y="486728"/>
                    <a:pt x="446722" y="486728"/>
                  </a:cubicBezTo>
                  <a:cubicBezTo>
                    <a:pt x="444817" y="487680"/>
                    <a:pt x="443865" y="488632"/>
                    <a:pt x="441960" y="490538"/>
                  </a:cubicBezTo>
                  <a:lnTo>
                    <a:pt x="441960" y="490538"/>
                  </a:lnTo>
                  <a:cubicBezTo>
                    <a:pt x="435292" y="497205"/>
                    <a:pt x="401955" y="515303"/>
                    <a:pt x="391477" y="517207"/>
                  </a:cubicBezTo>
                  <a:lnTo>
                    <a:pt x="391477" y="517207"/>
                  </a:lnTo>
                  <a:cubicBezTo>
                    <a:pt x="390525" y="518160"/>
                    <a:pt x="389572" y="518160"/>
                    <a:pt x="388620" y="519113"/>
                  </a:cubicBezTo>
                  <a:cubicBezTo>
                    <a:pt x="388620" y="519113"/>
                    <a:pt x="388620" y="519113"/>
                    <a:pt x="388620" y="519113"/>
                  </a:cubicBezTo>
                  <a:cubicBezTo>
                    <a:pt x="387667" y="520065"/>
                    <a:pt x="386715" y="520065"/>
                    <a:pt x="385763" y="521018"/>
                  </a:cubicBezTo>
                  <a:cubicBezTo>
                    <a:pt x="385763" y="521018"/>
                    <a:pt x="385763" y="521018"/>
                    <a:pt x="385763" y="521018"/>
                  </a:cubicBezTo>
                  <a:cubicBezTo>
                    <a:pt x="381000" y="523875"/>
                    <a:pt x="376238" y="525780"/>
                    <a:pt x="370522" y="527685"/>
                  </a:cubicBezTo>
                  <a:cubicBezTo>
                    <a:pt x="370522" y="527685"/>
                    <a:pt x="370522" y="527685"/>
                    <a:pt x="370522" y="527685"/>
                  </a:cubicBezTo>
                  <a:cubicBezTo>
                    <a:pt x="369570" y="527685"/>
                    <a:pt x="368617" y="528638"/>
                    <a:pt x="367665" y="528638"/>
                  </a:cubicBezTo>
                  <a:cubicBezTo>
                    <a:pt x="367665" y="528638"/>
                    <a:pt x="367665" y="528638"/>
                    <a:pt x="366713" y="528638"/>
                  </a:cubicBezTo>
                  <a:cubicBezTo>
                    <a:pt x="365760" y="528638"/>
                    <a:pt x="364808" y="529590"/>
                    <a:pt x="363855" y="529590"/>
                  </a:cubicBezTo>
                  <a:cubicBezTo>
                    <a:pt x="363855" y="529590"/>
                    <a:pt x="363855" y="529590"/>
                    <a:pt x="363855" y="529590"/>
                  </a:cubicBezTo>
                  <a:cubicBezTo>
                    <a:pt x="361950" y="530543"/>
                    <a:pt x="360045" y="530543"/>
                    <a:pt x="358140" y="531495"/>
                  </a:cubicBezTo>
                  <a:cubicBezTo>
                    <a:pt x="358140" y="531495"/>
                    <a:pt x="358140" y="531495"/>
                    <a:pt x="357188" y="531495"/>
                  </a:cubicBezTo>
                  <a:cubicBezTo>
                    <a:pt x="356235" y="531495"/>
                    <a:pt x="356235" y="531495"/>
                    <a:pt x="355283" y="532448"/>
                  </a:cubicBezTo>
                  <a:cubicBezTo>
                    <a:pt x="354330" y="532448"/>
                    <a:pt x="354330" y="532448"/>
                    <a:pt x="353377" y="532448"/>
                  </a:cubicBezTo>
                  <a:cubicBezTo>
                    <a:pt x="352425" y="532448"/>
                    <a:pt x="352425" y="532448"/>
                    <a:pt x="351472" y="532448"/>
                  </a:cubicBezTo>
                  <a:cubicBezTo>
                    <a:pt x="350520" y="532448"/>
                    <a:pt x="350520" y="532448"/>
                    <a:pt x="349567" y="533400"/>
                  </a:cubicBezTo>
                  <a:cubicBezTo>
                    <a:pt x="349567" y="533400"/>
                    <a:pt x="348615" y="533400"/>
                    <a:pt x="348615" y="533400"/>
                  </a:cubicBezTo>
                  <a:cubicBezTo>
                    <a:pt x="347663" y="533400"/>
                    <a:pt x="347663" y="533400"/>
                    <a:pt x="346710" y="534353"/>
                  </a:cubicBezTo>
                  <a:cubicBezTo>
                    <a:pt x="346710" y="534353"/>
                    <a:pt x="345758" y="534353"/>
                    <a:pt x="345758" y="534353"/>
                  </a:cubicBezTo>
                  <a:cubicBezTo>
                    <a:pt x="344805" y="534353"/>
                    <a:pt x="343852" y="534353"/>
                    <a:pt x="342900" y="535305"/>
                  </a:cubicBezTo>
                  <a:cubicBezTo>
                    <a:pt x="342900" y="535305"/>
                    <a:pt x="342900" y="535305"/>
                    <a:pt x="342900" y="535305"/>
                  </a:cubicBezTo>
                  <a:cubicBezTo>
                    <a:pt x="337185" y="537210"/>
                    <a:pt x="329565" y="538163"/>
                    <a:pt x="321945" y="539115"/>
                  </a:cubicBezTo>
                  <a:cubicBezTo>
                    <a:pt x="320040" y="539115"/>
                    <a:pt x="317183" y="539115"/>
                    <a:pt x="314325" y="540068"/>
                  </a:cubicBezTo>
                  <a:cubicBezTo>
                    <a:pt x="311467" y="540068"/>
                    <a:pt x="309563" y="540068"/>
                    <a:pt x="306705" y="540068"/>
                  </a:cubicBezTo>
                  <a:cubicBezTo>
                    <a:pt x="296227" y="540068"/>
                    <a:pt x="284797" y="540068"/>
                    <a:pt x="272415" y="540068"/>
                  </a:cubicBezTo>
                  <a:cubicBezTo>
                    <a:pt x="269558" y="540068"/>
                    <a:pt x="265747" y="540068"/>
                    <a:pt x="262890" y="539115"/>
                  </a:cubicBezTo>
                  <a:cubicBezTo>
                    <a:pt x="251460" y="538163"/>
                    <a:pt x="240030" y="536257"/>
                    <a:pt x="227647" y="534353"/>
                  </a:cubicBezTo>
                  <a:cubicBezTo>
                    <a:pt x="223838" y="533400"/>
                    <a:pt x="220980" y="533400"/>
                    <a:pt x="217170" y="532448"/>
                  </a:cubicBezTo>
                  <a:cubicBezTo>
                    <a:pt x="210502" y="530543"/>
                    <a:pt x="202883" y="528638"/>
                    <a:pt x="196215" y="526732"/>
                  </a:cubicBezTo>
                  <a:cubicBezTo>
                    <a:pt x="192405" y="525780"/>
                    <a:pt x="189547" y="524828"/>
                    <a:pt x="185738" y="522923"/>
                  </a:cubicBezTo>
                  <a:cubicBezTo>
                    <a:pt x="173355" y="519113"/>
                    <a:pt x="160972" y="513398"/>
                    <a:pt x="149542" y="507682"/>
                  </a:cubicBezTo>
                  <a:cubicBezTo>
                    <a:pt x="145733" y="505778"/>
                    <a:pt x="142875" y="503873"/>
                    <a:pt x="139065" y="501968"/>
                  </a:cubicBezTo>
                  <a:cubicBezTo>
                    <a:pt x="106680" y="483870"/>
                    <a:pt x="77152" y="459105"/>
                    <a:pt x="53340" y="424815"/>
                  </a:cubicBezTo>
                  <a:cubicBezTo>
                    <a:pt x="17145" y="366713"/>
                    <a:pt x="-41910" y="134303"/>
                    <a:pt x="166688" y="42863"/>
                  </a:cubicBezTo>
                  <a:cubicBezTo>
                    <a:pt x="168592" y="41910"/>
                    <a:pt x="171450" y="40957"/>
                    <a:pt x="173355" y="40005"/>
                  </a:cubicBezTo>
                  <a:cubicBezTo>
                    <a:pt x="174308" y="40005"/>
                    <a:pt x="175260" y="39053"/>
                    <a:pt x="176213" y="39053"/>
                  </a:cubicBezTo>
                  <a:cubicBezTo>
                    <a:pt x="178117" y="38100"/>
                    <a:pt x="179070" y="38100"/>
                    <a:pt x="180975" y="37148"/>
                  </a:cubicBezTo>
                  <a:cubicBezTo>
                    <a:pt x="181927" y="37148"/>
                    <a:pt x="182880" y="36195"/>
                    <a:pt x="183833" y="36195"/>
                  </a:cubicBezTo>
                  <a:cubicBezTo>
                    <a:pt x="184785" y="36195"/>
                    <a:pt x="186690" y="35243"/>
                    <a:pt x="187642" y="35243"/>
                  </a:cubicBezTo>
                  <a:cubicBezTo>
                    <a:pt x="188595" y="35243"/>
                    <a:pt x="189547" y="34290"/>
                    <a:pt x="191452" y="34290"/>
                  </a:cubicBezTo>
                  <a:cubicBezTo>
                    <a:pt x="192405" y="34290"/>
                    <a:pt x="194310" y="33338"/>
                    <a:pt x="195263" y="33338"/>
                  </a:cubicBezTo>
                  <a:cubicBezTo>
                    <a:pt x="196215" y="33338"/>
                    <a:pt x="198120" y="32385"/>
                    <a:pt x="199072" y="32385"/>
                  </a:cubicBezTo>
                  <a:cubicBezTo>
                    <a:pt x="200025" y="32385"/>
                    <a:pt x="200977" y="31432"/>
                    <a:pt x="202883" y="31432"/>
                  </a:cubicBezTo>
                  <a:cubicBezTo>
                    <a:pt x="203835" y="31432"/>
                    <a:pt x="205740" y="30480"/>
                    <a:pt x="206692" y="30480"/>
                  </a:cubicBezTo>
                  <a:cubicBezTo>
                    <a:pt x="207645" y="30480"/>
                    <a:pt x="208597" y="29528"/>
                    <a:pt x="210502" y="29528"/>
                  </a:cubicBezTo>
                  <a:cubicBezTo>
                    <a:pt x="211455" y="29528"/>
                    <a:pt x="213360" y="28575"/>
                    <a:pt x="214313" y="28575"/>
                  </a:cubicBezTo>
                  <a:cubicBezTo>
                    <a:pt x="215265" y="28575"/>
                    <a:pt x="216217" y="27623"/>
                    <a:pt x="217170" y="27623"/>
                  </a:cubicBezTo>
                  <a:cubicBezTo>
                    <a:pt x="219075" y="27623"/>
                    <a:pt x="220027" y="26670"/>
                    <a:pt x="221933" y="26670"/>
                  </a:cubicBezTo>
                  <a:cubicBezTo>
                    <a:pt x="222885" y="26670"/>
                    <a:pt x="223838" y="26670"/>
                    <a:pt x="224790" y="25718"/>
                  </a:cubicBezTo>
                  <a:cubicBezTo>
                    <a:pt x="226695" y="25718"/>
                    <a:pt x="227647" y="24765"/>
                    <a:pt x="229552" y="24765"/>
                  </a:cubicBezTo>
                  <a:cubicBezTo>
                    <a:pt x="230505" y="24765"/>
                    <a:pt x="231458" y="24765"/>
                    <a:pt x="232410" y="23813"/>
                  </a:cubicBezTo>
                  <a:cubicBezTo>
                    <a:pt x="234315" y="23813"/>
                    <a:pt x="235267" y="22860"/>
                    <a:pt x="237172" y="22860"/>
                  </a:cubicBezTo>
                  <a:cubicBezTo>
                    <a:pt x="238125" y="22860"/>
                    <a:pt x="239077" y="22860"/>
                    <a:pt x="240030" y="22860"/>
                  </a:cubicBezTo>
                  <a:cubicBezTo>
                    <a:pt x="241935" y="22860"/>
                    <a:pt x="243840" y="22860"/>
                    <a:pt x="245745" y="21907"/>
                  </a:cubicBezTo>
                  <a:cubicBezTo>
                    <a:pt x="246697" y="21907"/>
                    <a:pt x="247650" y="21907"/>
                    <a:pt x="248602" y="21907"/>
                  </a:cubicBezTo>
                  <a:cubicBezTo>
                    <a:pt x="250508" y="21907"/>
                    <a:pt x="252413" y="21907"/>
                    <a:pt x="254317" y="20955"/>
                  </a:cubicBezTo>
                  <a:cubicBezTo>
                    <a:pt x="255270" y="20955"/>
                    <a:pt x="256222" y="20955"/>
                    <a:pt x="257175" y="20955"/>
                  </a:cubicBezTo>
                  <a:cubicBezTo>
                    <a:pt x="259080" y="20955"/>
                    <a:pt x="260985" y="20955"/>
                    <a:pt x="262890" y="20955"/>
                  </a:cubicBezTo>
                  <a:cubicBezTo>
                    <a:pt x="263842" y="20955"/>
                    <a:pt x="264795" y="20955"/>
                    <a:pt x="264795" y="20955"/>
                  </a:cubicBezTo>
                  <a:cubicBezTo>
                    <a:pt x="266700" y="20955"/>
                    <a:pt x="268605" y="20955"/>
                    <a:pt x="270510" y="20955"/>
                  </a:cubicBezTo>
                  <a:cubicBezTo>
                    <a:pt x="271463" y="20955"/>
                    <a:pt x="271463" y="20955"/>
                    <a:pt x="272415" y="20955"/>
                  </a:cubicBezTo>
                  <a:cubicBezTo>
                    <a:pt x="274320" y="20955"/>
                    <a:pt x="277177" y="20955"/>
                    <a:pt x="279083" y="20955"/>
                  </a:cubicBezTo>
                  <a:cubicBezTo>
                    <a:pt x="280035" y="20955"/>
                    <a:pt x="280035" y="20955"/>
                    <a:pt x="280988" y="20955"/>
                  </a:cubicBezTo>
                  <a:cubicBezTo>
                    <a:pt x="284797" y="22860"/>
                    <a:pt x="287655" y="22860"/>
                    <a:pt x="289560" y="22860"/>
                  </a:cubicBezTo>
                  <a:close/>
                </a:path>
              </a:pathLst>
            </a:custGeom>
            <a:solidFill>
              <a:srgbClr val="000000"/>
            </a:solidFill>
            <a:ln w="9525" cap="flat">
              <a:noFill/>
              <a:prstDash val="solid"/>
              <a:miter/>
            </a:ln>
          </p:spPr>
          <p:txBody>
            <a:bodyPr rtlCol="0" anchor="ctr"/>
            <a:lstStyle/>
            <a:p>
              <a:endParaRPr lang="en-US" dirty="0"/>
            </a:p>
          </p:txBody>
        </p:sp>
        <p:sp>
          <p:nvSpPr>
            <p:cNvPr id="194" name="Freeform 446">
              <a:extLst>
                <a:ext uri="{FF2B5EF4-FFF2-40B4-BE49-F238E27FC236}">
                  <a16:creationId xmlns:a16="http://schemas.microsoft.com/office/drawing/2014/main" id="{093694F0-3923-AF7F-DBC1-44968C7310DB}"/>
                </a:ext>
              </a:extLst>
            </p:cNvPr>
            <p:cNvSpPr/>
            <p:nvPr/>
          </p:nvSpPr>
          <p:spPr>
            <a:xfrm>
              <a:off x="4038709" y="5432107"/>
              <a:ext cx="176118" cy="293374"/>
            </a:xfrm>
            <a:custGeom>
              <a:avLst/>
              <a:gdLst>
                <a:gd name="connsiteX0" fmla="*/ 166578 w 176118"/>
                <a:gd name="connsiteY0" fmla="*/ 0 h 293374"/>
                <a:gd name="connsiteX1" fmla="*/ 2748 w 176118"/>
                <a:gd name="connsiteY1" fmla="*/ 155257 h 293374"/>
                <a:gd name="connsiteX2" fmla="*/ 3701 w 176118"/>
                <a:gd name="connsiteY2" fmla="*/ 240030 h 293374"/>
                <a:gd name="connsiteX3" fmla="*/ 31323 w 176118"/>
                <a:gd name="connsiteY3" fmla="*/ 291465 h 293374"/>
                <a:gd name="connsiteX4" fmla="*/ 168483 w 176118"/>
                <a:gd name="connsiteY4" fmla="*/ 8573 h 293374"/>
                <a:gd name="connsiteX5" fmla="*/ 166578 w 176118"/>
                <a:gd name="connsiteY5" fmla="*/ 0 h 2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118" h="293374">
                  <a:moveTo>
                    <a:pt x="166578" y="0"/>
                  </a:moveTo>
                  <a:cubicBezTo>
                    <a:pt x="100856" y="0"/>
                    <a:pt x="16083" y="66675"/>
                    <a:pt x="2748" y="155257"/>
                  </a:cubicBezTo>
                  <a:cubicBezTo>
                    <a:pt x="-1062" y="180023"/>
                    <a:pt x="-1062" y="215265"/>
                    <a:pt x="3701" y="240030"/>
                  </a:cubicBezTo>
                  <a:cubicBezTo>
                    <a:pt x="5606" y="252413"/>
                    <a:pt x="33228" y="303848"/>
                    <a:pt x="31323" y="291465"/>
                  </a:cubicBezTo>
                  <a:cubicBezTo>
                    <a:pt x="17988" y="212407"/>
                    <a:pt x="46563" y="52388"/>
                    <a:pt x="168483" y="8573"/>
                  </a:cubicBezTo>
                  <a:cubicBezTo>
                    <a:pt x="178961" y="4763"/>
                    <a:pt x="178961" y="0"/>
                    <a:pt x="166578" y="0"/>
                  </a:cubicBez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2597156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389965" y="0"/>
            <a:ext cx="11470341" cy="582221"/>
          </a:xfrm>
        </p:spPr>
        <p:txBody>
          <a:bodyPr>
            <a:normAutofit/>
          </a:bodyPr>
          <a:lstStyle/>
          <a:p>
            <a:pPr algn="ctr"/>
            <a:r>
              <a:rPr lang="en-IE" sz="2800" dirty="0"/>
              <a:t>Impacts of Crisis on Tourism Regions</a:t>
            </a: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nvGraphicFramePr>
        <p:xfrm>
          <a:off x="0" y="487207"/>
          <a:ext cx="12192000" cy="6380881"/>
        </p:xfrm>
        <a:graphic>
          <a:graphicData uri="http://schemas.openxmlformats.org/drawingml/2006/table">
            <a:tbl>
              <a:tblPr firstRow="1" bandRow="1">
                <a:tableStyleId>{5C22544A-7EE6-4342-B048-85BDC9FD1C3A}</a:tableStyleId>
              </a:tblPr>
              <a:tblGrid>
                <a:gridCol w="2023044">
                  <a:extLst>
                    <a:ext uri="{9D8B030D-6E8A-4147-A177-3AD203B41FA5}">
                      <a16:colId xmlns:a16="http://schemas.microsoft.com/office/drawing/2014/main" val="1244758679"/>
                    </a:ext>
                  </a:extLst>
                </a:gridCol>
                <a:gridCol w="10168956">
                  <a:extLst>
                    <a:ext uri="{9D8B030D-6E8A-4147-A177-3AD203B41FA5}">
                      <a16:colId xmlns:a16="http://schemas.microsoft.com/office/drawing/2014/main" val="2332177830"/>
                    </a:ext>
                  </a:extLst>
                </a:gridCol>
              </a:tblGrid>
              <a:tr h="523641">
                <a:tc>
                  <a:txBody>
                    <a:bodyPr/>
                    <a:lstStyle/>
                    <a:p>
                      <a:r>
                        <a:rPr lang="en-IE" dirty="0"/>
                        <a:t>Crisis</a:t>
                      </a:r>
                    </a:p>
                  </a:txBody>
                  <a:tcPr/>
                </a:tc>
                <a:tc>
                  <a:txBody>
                    <a:bodyPr/>
                    <a:lstStyle/>
                    <a:p>
                      <a:r>
                        <a:rPr lang="en-IE" dirty="0"/>
                        <a:t>Impact</a:t>
                      </a:r>
                    </a:p>
                  </a:txBody>
                  <a:tcPr/>
                </a:tc>
                <a:extLst>
                  <a:ext uri="{0D108BD9-81ED-4DB2-BD59-A6C34878D82A}">
                    <a16:rowId xmlns:a16="http://schemas.microsoft.com/office/drawing/2014/main" val="22696276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Economic</a:t>
                      </a:r>
                    </a:p>
                  </a:txBody>
                  <a:tcPr anchor="ctr"/>
                </a:tc>
                <a:tc>
                  <a:txBody>
                    <a:bodyPr/>
                    <a:lstStyle/>
                    <a:p>
                      <a:r>
                        <a:rPr lang="en-IE" dirty="0"/>
                        <a:t>Currency fluctuations, increase in interest rates, taxes, or VAT. The global financial crisis caused airline stocks to decline by 68%, and hotels, resorts and cruise lines to fall up to 74% </a:t>
                      </a:r>
                    </a:p>
                    <a:p>
                      <a:r>
                        <a:rPr lang="en-IE" b="1" i="1" dirty="0">
                          <a:solidFill>
                            <a:srgbClr val="F37C57"/>
                          </a:solidFill>
                          <a:hlinkClick r:id="rId2">
                            <a:extLst>
                              <a:ext uri="{A12FA001-AC4F-418D-AE19-62706E023703}">
                                <ahyp:hlinkClr xmlns:ahyp="http://schemas.microsoft.com/office/drawing/2018/hyperlinkcolor" val="tx"/>
                              </a:ext>
                            </a:extLst>
                          </a:hlinkClick>
                        </a:rPr>
                        <a:t>Read </a:t>
                      </a:r>
                      <a:r>
                        <a:rPr lang="en-IE" b="0" i="1" dirty="0">
                          <a:solidFill>
                            <a:srgbClr val="F37C57"/>
                          </a:solidFill>
                          <a:hlinkClick r:id="rId2">
                            <a:extLst>
                              <a:ext uri="{A12FA001-AC4F-418D-AE19-62706E023703}">
                                <ahyp:hlinkClr xmlns:ahyp="http://schemas.microsoft.com/office/drawing/2018/hyperlinkcolor" val="tx"/>
                              </a:ext>
                            </a:extLst>
                          </a:hlinkClick>
                        </a:rPr>
                        <a:t>How the Tourism Industry Responded to the Global Financial Crisis</a:t>
                      </a:r>
                      <a:endParaRPr lang="en-IE" b="0" i="1" dirty="0">
                        <a:solidFill>
                          <a:srgbClr val="F37C57"/>
                        </a:solidFill>
                      </a:endParaRPr>
                    </a:p>
                  </a:txBody>
                  <a:tcPr/>
                </a:tc>
                <a:extLst>
                  <a:ext uri="{0D108BD9-81ED-4DB2-BD59-A6C34878D82A}">
                    <a16:rowId xmlns:a16="http://schemas.microsoft.com/office/drawing/2014/main" val="3917586425"/>
                  </a:ext>
                </a:extLst>
              </a:tr>
              <a:tr h="370840">
                <a:tc>
                  <a:txBody>
                    <a:bodyPr/>
                    <a:lstStyle/>
                    <a:p>
                      <a:r>
                        <a:rPr lang="en-IE" b="1" dirty="0"/>
                        <a:t>Health Related</a:t>
                      </a:r>
                    </a:p>
                  </a:txBody>
                  <a:tcPr anchor="ctr"/>
                </a:tc>
                <a:tc>
                  <a:txBody>
                    <a:bodyPr/>
                    <a:lstStyle/>
                    <a:p>
                      <a:r>
                        <a:rPr lang="en-IE" dirty="0"/>
                        <a:t>COVID impact on tourism sectors in Ireland e.g., </a:t>
                      </a:r>
                      <a:r>
                        <a:rPr lang="en-IE" sz="1800" kern="1200" dirty="0">
                          <a:solidFill>
                            <a:schemeClr val="dk1"/>
                          </a:solidFill>
                          <a:latin typeface="+mn-lt"/>
                          <a:ea typeface="+mn-ea"/>
                          <a:cs typeface="+mn-cs"/>
                        </a:rPr>
                        <a:t>losses of nearly €12.2 billion, Iceland</a:t>
                      </a:r>
                    </a:p>
                  </a:txBody>
                  <a:tcPr/>
                </a:tc>
                <a:extLst>
                  <a:ext uri="{0D108BD9-81ED-4DB2-BD59-A6C34878D82A}">
                    <a16:rowId xmlns:a16="http://schemas.microsoft.com/office/drawing/2014/main" val="3719042414"/>
                  </a:ext>
                </a:extLst>
              </a:tr>
              <a:tr h="370840">
                <a:tc>
                  <a:txBody>
                    <a:bodyPr/>
                    <a:lstStyle/>
                    <a:p>
                      <a:r>
                        <a:rPr lang="en-IE" b="1" dirty="0"/>
                        <a:t>Psychological or Emotional</a:t>
                      </a:r>
                    </a:p>
                  </a:txBody>
                  <a:tcPr anchor="ctr"/>
                </a:tc>
                <a:tc>
                  <a:txBody>
                    <a:bodyPr/>
                    <a:lstStyle/>
                    <a:p>
                      <a:r>
                        <a:rPr lang="en-IE" dirty="0"/>
                        <a:t>Posting of negative images, malicious propaganda, and perceptions on the internet. Examples such as </a:t>
                      </a:r>
                      <a:r>
                        <a:rPr lang="en-GB" dirty="0"/>
                        <a:t>July bombing in London in 2005; the series of sexual assaults against female tourists in India; the sinking of the Italian cruise ship, Costa Concordia, in 2012 and the disappearance of Malaysia Airlines flight 370 in 2014 </a:t>
                      </a:r>
                      <a:r>
                        <a:rPr lang="en-GB" b="1" i="1" dirty="0">
                          <a:solidFill>
                            <a:srgbClr val="F37C57"/>
                          </a:solidFill>
                          <a:hlinkClick r:id="rId3">
                            <a:extLst>
                              <a:ext uri="{A12FA001-AC4F-418D-AE19-62706E023703}">
                                <ahyp:hlinkClr xmlns:ahyp="http://schemas.microsoft.com/office/drawing/2018/hyperlinkcolor" val="tx"/>
                              </a:ext>
                            </a:extLst>
                          </a:hlinkClick>
                        </a:rPr>
                        <a:t>Read </a:t>
                      </a:r>
                      <a:r>
                        <a:rPr lang="en-GB" b="0" i="1" dirty="0">
                          <a:solidFill>
                            <a:srgbClr val="F37C57"/>
                          </a:solidFill>
                          <a:hlinkClick r:id="rId3">
                            <a:extLst>
                              <a:ext uri="{A12FA001-AC4F-418D-AE19-62706E023703}">
                                <ahyp:hlinkClr xmlns:ahyp="http://schemas.microsoft.com/office/drawing/2018/hyperlinkcolor" val="tx"/>
                              </a:ext>
                            </a:extLst>
                          </a:hlinkClick>
                        </a:rPr>
                        <a:t>Tourism Marketing for Destinations with Negative Images</a:t>
                      </a:r>
                      <a:endParaRPr lang="en-IE" b="0" i="1" dirty="0">
                        <a:solidFill>
                          <a:srgbClr val="F37C57"/>
                        </a:solidFill>
                      </a:endParaRPr>
                    </a:p>
                  </a:txBody>
                  <a:tcPr/>
                </a:tc>
                <a:extLst>
                  <a:ext uri="{0D108BD9-81ED-4DB2-BD59-A6C34878D82A}">
                    <a16:rowId xmlns:a16="http://schemas.microsoft.com/office/drawing/2014/main" val="4231953889"/>
                  </a:ext>
                </a:extLst>
              </a:tr>
              <a:tr h="370840">
                <a:tc>
                  <a:txBody>
                    <a:bodyPr/>
                    <a:lstStyle/>
                    <a:p>
                      <a:r>
                        <a:rPr lang="en-IE" b="1" dirty="0"/>
                        <a:t>Environmental</a:t>
                      </a:r>
                    </a:p>
                  </a:txBody>
                  <a:tcPr anchor="ctr"/>
                </a:tc>
                <a:tc>
                  <a:txBody>
                    <a:bodyPr/>
                    <a:lstStyle/>
                    <a:p>
                      <a:r>
                        <a:rPr lang="en-IE" dirty="0"/>
                        <a:t>Environmental damage can be natural causes or human and </a:t>
                      </a:r>
                      <a:r>
                        <a:rPr lang="en-IE" sz="1800" kern="1200" dirty="0">
                          <a:solidFill>
                            <a:schemeClr val="dk1"/>
                          </a:solidFill>
                          <a:latin typeface="+mn-lt"/>
                          <a:ea typeface="+mn-ea"/>
                          <a:cs typeface="+mn-cs"/>
                        </a:rPr>
                        <a:t>business pollution. Examples are </a:t>
                      </a:r>
                      <a:r>
                        <a:rPr lang="en-GB" sz="1800" kern="1200" dirty="0">
                          <a:solidFill>
                            <a:schemeClr val="dk1"/>
                          </a:solidFill>
                          <a:latin typeface="+mn-lt"/>
                          <a:ea typeface="+mn-ea"/>
                          <a:cs typeface="+mn-cs"/>
                        </a:rPr>
                        <a:t>soil erosion, increased pollution, natural habitat loss, and endangered species, damage to tourism facilities, worsening destination image</a:t>
                      </a:r>
                      <a:endParaRPr lang="en-IE" sz="1800" kern="1200" dirty="0">
                        <a:solidFill>
                          <a:schemeClr val="dk1"/>
                        </a:solidFill>
                        <a:latin typeface="+mn-lt"/>
                        <a:ea typeface="+mn-ea"/>
                        <a:cs typeface="+mn-cs"/>
                      </a:endParaRPr>
                    </a:p>
                  </a:txBody>
                  <a:tcPr/>
                </a:tc>
                <a:extLst>
                  <a:ext uri="{0D108BD9-81ED-4DB2-BD59-A6C34878D82A}">
                    <a16:rowId xmlns:a16="http://schemas.microsoft.com/office/drawing/2014/main" val="182034169"/>
                  </a:ext>
                </a:extLst>
              </a:tr>
              <a:tr h="370840">
                <a:tc>
                  <a:txBody>
                    <a:bodyPr/>
                    <a:lstStyle/>
                    <a:p>
                      <a:r>
                        <a:rPr lang="en-IE" b="1" dirty="0"/>
                        <a:t>Financial</a:t>
                      </a:r>
                    </a:p>
                  </a:txBody>
                  <a:tcPr anchor="ctr"/>
                </a:tc>
                <a:tc>
                  <a:txBody>
                    <a:bodyPr/>
                    <a:lstStyle/>
                    <a:p>
                      <a:r>
                        <a:rPr lang="en-IE" dirty="0"/>
                        <a:t>Overpricing, fraud, embezzlement, a dispute over contractual agreements between suppliers or consumers.</a:t>
                      </a:r>
                      <a:r>
                        <a:rPr lang="en-GB" sz="1800" b="0" i="0" kern="1200" dirty="0">
                          <a:solidFill>
                            <a:schemeClr val="dk1"/>
                          </a:solidFill>
                          <a:effectLst/>
                          <a:latin typeface="+mn-lt"/>
                          <a:ea typeface="+mn-ea"/>
                          <a:cs typeface="+mn-cs"/>
                        </a:rPr>
                        <a:t> Corruption increases the uncertainty of tourists and increases the risks they have to undertake. All of that negatively affects the image of the tourist destination, which makes them more likely to switch to an alternative destination. </a:t>
                      </a:r>
                      <a:r>
                        <a:rPr lang="en-GB" sz="1800" b="1" i="1" kern="1200" dirty="0">
                          <a:solidFill>
                            <a:srgbClr val="F37C57"/>
                          </a:solidFill>
                          <a:effectLst/>
                          <a:latin typeface="+mn-lt"/>
                          <a:ea typeface="+mn-ea"/>
                          <a:cs typeface="+mn-cs"/>
                          <a:hlinkClick r:id="rId4">
                            <a:extLst>
                              <a:ext uri="{A12FA001-AC4F-418D-AE19-62706E023703}">
                                <ahyp:hlinkClr xmlns:ahyp="http://schemas.microsoft.com/office/drawing/2018/hyperlinkcolor" val="tx"/>
                              </a:ext>
                            </a:extLst>
                          </a:hlinkClick>
                        </a:rPr>
                        <a:t>Read </a:t>
                      </a:r>
                      <a:r>
                        <a:rPr lang="en-GB" sz="1800" b="0" i="1" kern="1200" dirty="0">
                          <a:solidFill>
                            <a:srgbClr val="F37C57"/>
                          </a:solidFill>
                          <a:effectLst/>
                          <a:latin typeface="+mn-lt"/>
                          <a:ea typeface="+mn-ea"/>
                          <a:cs typeface="+mn-cs"/>
                          <a:hlinkClick r:id="rId4">
                            <a:extLst>
                              <a:ext uri="{A12FA001-AC4F-418D-AE19-62706E023703}">
                                <ahyp:hlinkClr xmlns:ahyp="http://schemas.microsoft.com/office/drawing/2018/hyperlinkcolor" val="tx"/>
                              </a:ext>
                            </a:extLst>
                          </a:hlinkClick>
                        </a:rPr>
                        <a:t>Corruption and Tourism</a:t>
                      </a:r>
                      <a:endParaRPr lang="en-IE" b="0" i="1" dirty="0">
                        <a:solidFill>
                          <a:srgbClr val="F37C57"/>
                        </a:solidFill>
                      </a:endParaRPr>
                    </a:p>
                  </a:txBody>
                  <a:tcPr/>
                </a:tc>
                <a:extLst>
                  <a:ext uri="{0D108BD9-81ED-4DB2-BD59-A6C34878D82A}">
                    <a16:rowId xmlns:a16="http://schemas.microsoft.com/office/drawing/2014/main" val="679755064"/>
                  </a:ext>
                </a:extLst>
              </a:tr>
              <a:tr h="370840">
                <a:tc>
                  <a:txBody>
                    <a:bodyPr/>
                    <a:lstStyle/>
                    <a:p>
                      <a:r>
                        <a:rPr lang="en-IE" b="1" dirty="0"/>
                        <a:t>Human</a:t>
                      </a:r>
                    </a:p>
                  </a:txBody>
                  <a:tcPr anchor="ctr"/>
                </a:tc>
                <a:tc>
                  <a:txBody>
                    <a:bodyPr/>
                    <a:lstStyle/>
                    <a:p>
                      <a:r>
                        <a:rPr lang="en-IE" dirty="0"/>
                        <a:t>Riots, political instability, terrorism, war, crime waves, service error, and industrial actions damages image </a:t>
                      </a:r>
                      <a:r>
                        <a:rPr lang="en-IE" b="1" i="1" dirty="0">
                          <a:solidFill>
                            <a:srgbClr val="F37C57"/>
                          </a:solidFill>
                          <a:hlinkClick r:id="rId5">
                            <a:extLst>
                              <a:ext uri="{A12FA001-AC4F-418D-AE19-62706E023703}">
                                <ahyp:hlinkClr xmlns:ahyp="http://schemas.microsoft.com/office/drawing/2018/hyperlinkcolor" val="tx"/>
                              </a:ext>
                            </a:extLst>
                          </a:hlinkClick>
                        </a:rPr>
                        <a:t>Read </a:t>
                      </a:r>
                      <a:r>
                        <a:rPr lang="en-IE" b="0" i="1" dirty="0">
                          <a:solidFill>
                            <a:srgbClr val="F37C57"/>
                          </a:solidFill>
                          <a:hlinkClick r:id="rId5">
                            <a:extLst>
                              <a:ext uri="{A12FA001-AC4F-418D-AE19-62706E023703}">
                                <ahyp:hlinkClr xmlns:ahyp="http://schemas.microsoft.com/office/drawing/2018/hyperlinkcolor" val="tx"/>
                              </a:ext>
                            </a:extLst>
                          </a:hlinkClick>
                        </a:rPr>
                        <a:t>the Effects of Terrorism on the Travel and Tourism Industry</a:t>
                      </a:r>
                      <a:endParaRPr lang="en-IE" b="0" i="1" dirty="0">
                        <a:solidFill>
                          <a:srgbClr val="F37C57"/>
                        </a:solidFill>
                      </a:endParaRPr>
                    </a:p>
                  </a:txBody>
                  <a:tcPr/>
                </a:tc>
                <a:extLst>
                  <a:ext uri="{0D108BD9-81ED-4DB2-BD59-A6C34878D82A}">
                    <a16:rowId xmlns:a16="http://schemas.microsoft.com/office/drawing/2014/main" val="83039272"/>
                  </a:ext>
                </a:extLst>
              </a:tr>
              <a:tr h="370840">
                <a:tc>
                  <a:txBody>
                    <a:bodyPr/>
                    <a:lstStyle/>
                    <a:p>
                      <a:r>
                        <a:rPr lang="en-IE" b="1" dirty="0"/>
                        <a:t>Natural Hazards</a:t>
                      </a:r>
                    </a:p>
                  </a:txBody>
                  <a:tcPr anchor="ctr"/>
                </a:tc>
                <a:tc>
                  <a:txBody>
                    <a:bodyPr/>
                    <a:lstStyle/>
                    <a:p>
                      <a:r>
                        <a:rPr lang="en-IE" dirty="0"/>
                        <a:t>What needs to go on your list of a potential occurrences e.g., earthquakes, volcanos, storms, climate-related issues, forest fires, tsunamis </a:t>
                      </a:r>
                      <a:r>
                        <a:rPr lang="en-GB" sz="1800" b="1" i="1" kern="1200" dirty="0">
                          <a:solidFill>
                            <a:srgbClr val="F37C57"/>
                          </a:solidFill>
                          <a:latin typeface="+mn-lt"/>
                          <a:ea typeface="+mn-ea"/>
                          <a:cs typeface="+mn-cs"/>
                          <a:hlinkClick r:id="rId6">
                            <a:extLst>
                              <a:ext uri="{A12FA001-AC4F-418D-AE19-62706E023703}">
                                <ahyp:hlinkClr xmlns:ahyp="http://schemas.microsoft.com/office/drawing/2018/hyperlinkcolor" val="tx"/>
                              </a:ext>
                            </a:extLst>
                          </a:hlinkClick>
                        </a:rPr>
                        <a:t>Read </a:t>
                      </a:r>
                      <a:r>
                        <a:rPr lang="en-GB" sz="1800" b="0" i="1" kern="1200" dirty="0">
                          <a:solidFill>
                            <a:srgbClr val="F37C57"/>
                          </a:solidFill>
                          <a:latin typeface="+mn-lt"/>
                          <a:ea typeface="+mn-ea"/>
                          <a:cs typeface="+mn-cs"/>
                          <a:hlinkClick r:id="rId6">
                            <a:extLst>
                              <a:ext uri="{A12FA001-AC4F-418D-AE19-62706E023703}">
                                <ahyp:hlinkClr xmlns:ahyp="http://schemas.microsoft.com/office/drawing/2018/hyperlinkcolor" val="tx"/>
                              </a:ext>
                            </a:extLst>
                          </a:hlinkClick>
                        </a:rPr>
                        <a:t>The Impact of Natural Disasters on Tourism Industry</a:t>
                      </a:r>
                      <a:endParaRPr lang="en-IE" b="0" dirty="0">
                        <a:solidFill>
                          <a:srgbClr val="F37C57"/>
                        </a:solidFill>
                      </a:endParaRPr>
                    </a:p>
                  </a:txBody>
                  <a:tcPr/>
                </a:tc>
                <a:extLst>
                  <a:ext uri="{0D108BD9-81ED-4DB2-BD59-A6C34878D82A}">
                    <a16:rowId xmlns:a16="http://schemas.microsoft.com/office/drawing/2014/main" val="545701739"/>
                  </a:ext>
                </a:extLst>
              </a:tr>
            </a:tbl>
          </a:graphicData>
        </a:graphic>
      </p:graphicFrame>
    </p:spTree>
    <p:extLst>
      <p:ext uri="{BB962C8B-B14F-4D97-AF65-F5344CB8AC3E}">
        <p14:creationId xmlns:p14="http://schemas.microsoft.com/office/powerpoint/2010/main" val="2869199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nvGraphicFramePr>
        <p:xfrm>
          <a:off x="95250" y="98502"/>
          <a:ext cx="11953875" cy="6583044"/>
        </p:xfrm>
        <a:graphic>
          <a:graphicData uri="http://schemas.openxmlformats.org/drawingml/2006/table">
            <a:tbl>
              <a:tblPr firstRow="1" bandRow="1">
                <a:tableStyleId>{5C22544A-7EE6-4342-B048-85BDC9FD1C3A}</a:tableStyleId>
              </a:tblPr>
              <a:tblGrid>
                <a:gridCol w="1690031">
                  <a:extLst>
                    <a:ext uri="{9D8B030D-6E8A-4147-A177-3AD203B41FA5}">
                      <a16:colId xmlns:a16="http://schemas.microsoft.com/office/drawing/2014/main" val="1244758679"/>
                    </a:ext>
                  </a:extLst>
                </a:gridCol>
                <a:gridCol w="10263844">
                  <a:extLst>
                    <a:ext uri="{9D8B030D-6E8A-4147-A177-3AD203B41FA5}">
                      <a16:colId xmlns:a16="http://schemas.microsoft.com/office/drawing/2014/main" val="2332177830"/>
                    </a:ext>
                  </a:extLst>
                </a:gridCol>
              </a:tblGrid>
              <a:tr h="11703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086D6E"/>
                          </a:solidFill>
                        </a:rPr>
                        <a:t>Product Deficiencies</a:t>
                      </a:r>
                    </a:p>
                  </a:txBody>
                  <a:tcPr anchor="ctr">
                    <a:solidFill>
                      <a:srgbClr val="E7EBEB"/>
                    </a:solidFill>
                  </a:tcPr>
                </a:tc>
                <a:tc>
                  <a:txBody>
                    <a:bodyPr/>
                    <a:lstStyle/>
                    <a:p>
                      <a:r>
                        <a:rPr lang="en-IE" sz="1800" b="0" kern="1200" dirty="0">
                          <a:solidFill>
                            <a:schemeClr val="dk1"/>
                          </a:solidFill>
                          <a:latin typeface="+mn-lt"/>
                          <a:ea typeface="+mn-ea"/>
                          <a:cs typeface="+mn-cs"/>
                        </a:rPr>
                        <a:t>Building and engineering design failure, mechanical breakdowns e.g., in transport or attractions, lack of facilities or services, language barrier, no tourist information or support services. Destination image is damaged, and tourists are hesitant to visit due to a lack of services and health and safety measures. </a:t>
                      </a:r>
                    </a:p>
                    <a:p>
                      <a:r>
                        <a:rPr lang="en-IE" i="1" dirty="0">
                          <a:solidFill>
                            <a:srgbClr val="F37C57"/>
                          </a:solidFill>
                          <a:hlinkClick r:id="rId2">
                            <a:extLst>
                              <a:ext uri="{A12FA001-AC4F-418D-AE19-62706E023703}">
                                <ahyp:hlinkClr xmlns:ahyp="http://schemas.microsoft.com/office/drawing/2018/hyperlinkcolor" val="tx"/>
                              </a:ext>
                            </a:extLst>
                          </a:hlinkClick>
                        </a:rPr>
                        <a:t>Read </a:t>
                      </a:r>
                      <a:r>
                        <a:rPr lang="en-IE" b="0" i="1" dirty="0">
                          <a:solidFill>
                            <a:srgbClr val="F37C57"/>
                          </a:solidFill>
                          <a:hlinkClick r:id="rId2">
                            <a:extLst>
                              <a:ext uri="{A12FA001-AC4F-418D-AE19-62706E023703}">
                                <ahyp:hlinkClr xmlns:ahyp="http://schemas.microsoft.com/office/drawing/2018/hyperlinkcolor" val="tx"/>
                              </a:ext>
                            </a:extLst>
                          </a:hlinkClick>
                        </a:rPr>
                        <a:t>15 Places Struggling with Over tourism and What they are Doing about it. </a:t>
                      </a:r>
                      <a:endParaRPr lang="en-IE" b="0" dirty="0">
                        <a:solidFill>
                          <a:srgbClr val="F37C57"/>
                        </a:solidFill>
                      </a:endParaRPr>
                    </a:p>
                  </a:txBody>
                  <a:tcPr>
                    <a:solidFill>
                      <a:srgbClr val="E7EBEB"/>
                    </a:solidFill>
                  </a:tcPr>
                </a:tc>
                <a:extLst>
                  <a:ext uri="{0D108BD9-81ED-4DB2-BD59-A6C34878D82A}">
                    <a16:rowId xmlns:a16="http://schemas.microsoft.com/office/drawing/2014/main" val="3917586425"/>
                  </a:ext>
                </a:extLst>
              </a:tr>
              <a:tr h="900238">
                <a:tc>
                  <a:txBody>
                    <a:bodyPr/>
                    <a:lstStyle/>
                    <a:p>
                      <a:r>
                        <a:rPr lang="en-IE" b="1" dirty="0"/>
                        <a:t>Property Damage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Loss, injury, or death likely due to poor design or construction fails. Lack of quality infrastructure such as footpaths, and ramps for wheelchairs. This can lead to a tourism business shutting down especially in the case of fatalities. </a:t>
                      </a:r>
                      <a:r>
                        <a:rPr lang="en-IE" b="1" dirty="0">
                          <a:solidFill>
                            <a:srgbClr val="F37C57"/>
                          </a:solidFill>
                        </a:rPr>
                        <a:t>Read</a:t>
                      </a:r>
                      <a:r>
                        <a:rPr lang="en-IE" dirty="0">
                          <a:solidFill>
                            <a:srgbClr val="F37C57"/>
                          </a:solidFill>
                        </a:rPr>
                        <a:t> </a:t>
                      </a:r>
                      <a:r>
                        <a:rPr lang="en-GB" sz="1800" b="0" i="1" kern="1200" dirty="0">
                          <a:solidFill>
                            <a:srgbClr val="F37C57"/>
                          </a:solidFill>
                          <a:effectLst/>
                          <a:latin typeface="+mn-lt"/>
                          <a:ea typeface="+mn-ea"/>
                          <a:cs typeface="+mn-cs"/>
                          <a:hlinkClick r:id="rId3">
                            <a:extLst>
                              <a:ext uri="{A12FA001-AC4F-418D-AE19-62706E023703}">
                                <ahyp:hlinkClr xmlns:ahyp="http://schemas.microsoft.com/office/drawing/2018/hyperlinkcolor" val="tx"/>
                              </a:ext>
                            </a:extLst>
                          </a:hlinkClick>
                        </a:rPr>
                        <a:t>Incidents at European amusement parks</a:t>
                      </a:r>
                      <a:r>
                        <a:rPr lang="en-GB" sz="1800" b="0" i="1" kern="1200" dirty="0">
                          <a:solidFill>
                            <a:srgbClr val="F37C57"/>
                          </a:solidFill>
                          <a:effectLst/>
                          <a:latin typeface="+mn-lt"/>
                          <a:ea typeface="+mn-ea"/>
                          <a:cs typeface="+mn-cs"/>
                        </a:rPr>
                        <a:t> </a:t>
                      </a:r>
                      <a:endParaRPr lang="en-IE" b="0" dirty="0">
                        <a:solidFill>
                          <a:srgbClr val="F37C57"/>
                        </a:solidFill>
                      </a:endParaRPr>
                    </a:p>
                  </a:txBody>
                  <a:tcPr/>
                </a:tc>
                <a:extLst>
                  <a:ext uri="{0D108BD9-81ED-4DB2-BD59-A6C34878D82A}">
                    <a16:rowId xmlns:a16="http://schemas.microsoft.com/office/drawing/2014/main" val="3719042414"/>
                  </a:ext>
                </a:extLst>
              </a:tr>
              <a:tr h="630167">
                <a:tc>
                  <a:txBody>
                    <a:bodyPr/>
                    <a:lstStyle/>
                    <a:p>
                      <a:r>
                        <a:rPr lang="en-IE" b="1" dirty="0"/>
                        <a:t>Professional Liability</a:t>
                      </a:r>
                    </a:p>
                  </a:txBody>
                  <a:tcPr anchor="ctr"/>
                </a:tc>
                <a:tc>
                  <a:txBody>
                    <a:bodyPr/>
                    <a:lstStyle/>
                    <a:p>
                      <a:r>
                        <a:rPr lang="en-IE" dirty="0"/>
                        <a:t>Failure to provide professional advice and safety, negligence, misrepresentation, failure to deliver contracted services, lack of insurance and safety measures</a:t>
                      </a:r>
                    </a:p>
                  </a:txBody>
                  <a:tcPr/>
                </a:tc>
                <a:extLst>
                  <a:ext uri="{0D108BD9-81ED-4DB2-BD59-A6C34878D82A}">
                    <a16:rowId xmlns:a16="http://schemas.microsoft.com/office/drawing/2014/main" val="4231953889"/>
                  </a:ext>
                </a:extLst>
              </a:tr>
              <a:tr h="360095">
                <a:tc>
                  <a:txBody>
                    <a:bodyPr/>
                    <a:lstStyle/>
                    <a:p>
                      <a:r>
                        <a:rPr lang="en-IE" b="1" dirty="0"/>
                        <a:t>Public Liability</a:t>
                      </a:r>
                    </a:p>
                  </a:txBody>
                  <a:tcPr anchor="ctr"/>
                </a:tc>
                <a:tc>
                  <a:txBody>
                    <a:bodyPr/>
                    <a:lstStyle/>
                    <a:p>
                      <a:r>
                        <a:rPr lang="en-IE" dirty="0"/>
                        <a:t>Danger to people who are on the property of the business or using the facilities or services</a:t>
                      </a:r>
                    </a:p>
                  </a:txBody>
                  <a:tcPr/>
                </a:tc>
                <a:extLst>
                  <a:ext uri="{0D108BD9-81ED-4DB2-BD59-A6C34878D82A}">
                    <a16:rowId xmlns:a16="http://schemas.microsoft.com/office/drawing/2014/main" val="182034169"/>
                  </a:ext>
                </a:extLst>
              </a:tr>
              <a:tr h="630167">
                <a:tc>
                  <a:txBody>
                    <a:bodyPr/>
                    <a:lstStyle/>
                    <a:p>
                      <a:r>
                        <a:rPr lang="en-IE" b="1" dirty="0"/>
                        <a:t>Security</a:t>
                      </a:r>
                    </a:p>
                  </a:txBody>
                  <a:tcPr anchor="ctr"/>
                </a:tc>
                <a:tc>
                  <a:txBody>
                    <a:bodyPr/>
                    <a:lstStyle/>
                    <a:p>
                      <a:r>
                        <a:rPr lang="en-IE" dirty="0"/>
                        <a:t>Vandalism, theft, terrorism, vulnerable computer or data systems, lack of protection for staff and guests, lack of safety for event attendees, no vetting measures for staff</a:t>
                      </a:r>
                    </a:p>
                  </a:txBody>
                  <a:tcPr/>
                </a:tc>
                <a:extLst>
                  <a:ext uri="{0D108BD9-81ED-4DB2-BD59-A6C34878D82A}">
                    <a16:rowId xmlns:a16="http://schemas.microsoft.com/office/drawing/2014/main" val="679755064"/>
                  </a:ext>
                </a:extLst>
              </a:tr>
              <a:tr h="1440381">
                <a:tc>
                  <a:txBody>
                    <a:bodyPr/>
                    <a:lstStyle/>
                    <a:p>
                      <a:r>
                        <a:rPr lang="en-IE" b="1" dirty="0"/>
                        <a:t>Technological</a:t>
                      </a:r>
                    </a:p>
                  </a:txBody>
                  <a:tcPr anchor="ctr"/>
                </a:tc>
                <a:tc>
                  <a:txBody>
                    <a:bodyPr/>
                    <a:lstStyle/>
                    <a:p>
                      <a:r>
                        <a:rPr lang="en-IE" dirty="0"/>
                        <a:t>Vehicles e.g., train crash due to poor maintenance. Failure to replace old or obsolete technology results in service failure. Failure of computer systems leads to corruption, fraud, scams, theft, or corruption of data. Train crashes are more frequent than we would like them to be and can shut down service for a long time costing huge disruptions as well as possible injuries and fatalities. </a:t>
                      </a:r>
                    </a:p>
                    <a:p>
                      <a:r>
                        <a:rPr lang="en-IE" b="1" i="1" dirty="0">
                          <a:solidFill>
                            <a:srgbClr val="F37C57"/>
                          </a:solidFill>
                        </a:rPr>
                        <a:t>Read </a:t>
                      </a:r>
                      <a:r>
                        <a:rPr lang="en-IE" i="1" dirty="0">
                          <a:solidFill>
                            <a:srgbClr val="F37C57"/>
                          </a:solidFill>
                          <a:hlinkClick r:id="rId4">
                            <a:extLst>
                              <a:ext uri="{A12FA001-AC4F-418D-AE19-62706E023703}">
                                <ahyp:hlinkClr xmlns:ahyp="http://schemas.microsoft.com/office/drawing/2018/hyperlinkcolor" val="tx"/>
                              </a:ext>
                            </a:extLst>
                          </a:hlinkClick>
                        </a:rPr>
                        <a:t>Spanish train in Barcelona injures 155 people.</a:t>
                      </a:r>
                      <a:endParaRPr lang="en-IE" i="1" dirty="0">
                        <a:solidFill>
                          <a:srgbClr val="F37C57"/>
                        </a:solidFill>
                      </a:endParaRPr>
                    </a:p>
                  </a:txBody>
                  <a:tcPr/>
                </a:tc>
                <a:extLst>
                  <a:ext uri="{0D108BD9-81ED-4DB2-BD59-A6C34878D82A}">
                    <a16:rowId xmlns:a16="http://schemas.microsoft.com/office/drawing/2014/main" val="83039272"/>
                  </a:ext>
                </a:extLst>
              </a:tr>
              <a:tr h="1370964">
                <a:tc>
                  <a:txBody>
                    <a:bodyPr/>
                    <a:lstStyle/>
                    <a:p>
                      <a:r>
                        <a:rPr lang="en-IE" b="1" dirty="0"/>
                        <a:t>Occupational Health and Safety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Inadequate safety measures, poor safety management, little security or police, few or lack of vetting and visa controls, inadequate sanitation, poor water quality, lack of refuse services, and lack of crowd control damages the environment, can cause disputes, violence and inevitable bad experiences for tourists and visitors. </a:t>
                      </a:r>
                      <a:r>
                        <a:rPr lang="en-IE" b="1" i="1" dirty="0">
                          <a:solidFill>
                            <a:srgbClr val="F37C57"/>
                          </a:solidFill>
                          <a:hlinkClick r:id="rId5">
                            <a:extLst>
                              <a:ext uri="{A12FA001-AC4F-418D-AE19-62706E023703}">
                                <ahyp:hlinkClr xmlns:ahyp="http://schemas.microsoft.com/office/drawing/2018/hyperlinkcolor" val="tx"/>
                              </a:ext>
                            </a:extLst>
                          </a:hlinkClick>
                        </a:rPr>
                        <a:t>Read</a:t>
                      </a:r>
                      <a:r>
                        <a:rPr lang="en-IE" b="0" i="1" dirty="0">
                          <a:solidFill>
                            <a:srgbClr val="F37C57"/>
                          </a:solidFill>
                          <a:hlinkClick r:id="rId5">
                            <a:extLst>
                              <a:ext uri="{A12FA001-AC4F-418D-AE19-62706E023703}">
                                <ahyp:hlinkClr xmlns:ahyp="http://schemas.microsoft.com/office/drawing/2018/hyperlinkcolor" val="tx"/>
                              </a:ext>
                            </a:extLst>
                          </a:hlinkClick>
                        </a:rPr>
                        <a:t> </a:t>
                      </a:r>
                      <a:r>
                        <a:rPr lang="en-GB" sz="1800" b="0" i="1" kern="1200" dirty="0">
                          <a:solidFill>
                            <a:srgbClr val="F37C57"/>
                          </a:solidFill>
                          <a:effectLst/>
                          <a:latin typeface="+mn-lt"/>
                          <a:ea typeface="+mn-ea"/>
                          <a:cs typeface="+mn-cs"/>
                          <a:hlinkClick r:id="rId5">
                            <a:extLst>
                              <a:ext uri="{A12FA001-AC4F-418D-AE19-62706E023703}">
                                <ahyp:hlinkClr xmlns:ahyp="http://schemas.microsoft.com/office/drawing/2018/hyperlinkcolor" val="tx"/>
                              </a:ext>
                            </a:extLst>
                          </a:hlinkClick>
                        </a:rPr>
                        <a:t>Five Common Hospitality Industry Injuries and How to Prevent Them</a:t>
                      </a:r>
                      <a:endParaRPr lang="en-IE" i="1" dirty="0">
                        <a:solidFill>
                          <a:srgbClr val="F37C57"/>
                        </a:solidFill>
                      </a:endParaRPr>
                    </a:p>
                  </a:txBody>
                  <a:tcPr/>
                </a:tc>
                <a:extLst>
                  <a:ext uri="{0D108BD9-81ED-4DB2-BD59-A6C34878D82A}">
                    <a16:rowId xmlns:a16="http://schemas.microsoft.com/office/drawing/2014/main" val="837428565"/>
                  </a:ext>
                </a:extLst>
              </a:tr>
            </a:tbl>
          </a:graphicData>
        </a:graphic>
      </p:graphicFrame>
    </p:spTree>
    <p:extLst>
      <p:ext uri="{BB962C8B-B14F-4D97-AF65-F5344CB8AC3E}">
        <p14:creationId xmlns:p14="http://schemas.microsoft.com/office/powerpoint/2010/main" val="36414087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1DFAECE-D51D-F755-C0E0-E772E547F424}"/>
              </a:ext>
            </a:extLst>
          </p:cNvPr>
          <p:cNvSpPr>
            <a:spLocks noGrp="1"/>
          </p:cNvSpPr>
          <p:nvPr>
            <p:ph type="body" sz="quarter" idx="20"/>
          </p:nvPr>
        </p:nvSpPr>
        <p:spPr>
          <a:xfrm>
            <a:off x="5967313" y="169732"/>
            <a:ext cx="5785415" cy="3722513"/>
          </a:xfrm>
        </p:spPr>
        <p:txBody>
          <a:bodyPr/>
          <a:lstStyle/>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Customer flights disrupted or cancelled</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Damage to or destruction of assets and infrastructure such as buildings and roads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Disruption to operations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Exit of key employees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Higher expenses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Legal claims for damages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Loss of intellectual property and proprietary information</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Loss of key products, attractions, and experiences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Negative environmental, social, and economic impacts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Physical injury to workers or other stakeholders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Reduced access to credit or worsening loan terms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Reduction in sales and profits</a:t>
            </a:r>
          </a:p>
          <a:p>
            <a:pPr marL="342900" indent="-342900" algn="l" fontAlgn="base">
              <a:lnSpc>
                <a:spcPct val="100000"/>
              </a:lnSpc>
              <a:spcBef>
                <a:spcPts val="0"/>
              </a:spcBef>
              <a:buClr>
                <a:srgbClr val="916395"/>
              </a:buClr>
              <a:buFont typeface="Wingdings" panose="05000000000000000000" pitchFamily="2" charset="2"/>
              <a:buChar char="q"/>
            </a:pPr>
            <a:r>
              <a:rPr lang="en-GB" sz="2000" dirty="0">
                <a:solidFill>
                  <a:srgbClr val="4D4D4D"/>
                </a:solidFill>
              </a:rPr>
              <a:t>Insurance inflation or impossible to source</a:t>
            </a:r>
            <a:endParaRPr lang="en-GB" sz="2000" b="0" i="0" dirty="0">
              <a:solidFill>
                <a:srgbClr val="4D4D4D"/>
              </a:solidFill>
              <a:effectLst/>
            </a:endParaRP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Regulatory scrutiny and enforcement</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Reputation harm and brand damage</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Weakened competitive position and erosion of market share</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Weakened morale among employees</a:t>
            </a:r>
          </a:p>
          <a:p>
            <a:pPr>
              <a:lnSpc>
                <a:spcPct val="100000"/>
              </a:lnSpc>
              <a:spcBef>
                <a:spcPts val="0"/>
              </a:spcBef>
              <a:buClr>
                <a:srgbClr val="916395"/>
              </a:buClr>
            </a:pPr>
            <a:endParaRPr lang="en-IE" sz="2000" dirty="0">
              <a:solidFill>
                <a:srgbClr val="4D4D4D"/>
              </a:solidFill>
            </a:endParaRPr>
          </a:p>
        </p:txBody>
      </p:sp>
      <p:sp>
        <p:nvSpPr>
          <p:cNvPr id="6" name="Text Placeholder 5">
            <a:extLst>
              <a:ext uri="{FF2B5EF4-FFF2-40B4-BE49-F238E27FC236}">
                <a16:creationId xmlns:a16="http://schemas.microsoft.com/office/drawing/2014/main" id="{8B604A8E-849B-9231-6705-3BC8BD37B880}"/>
              </a:ext>
            </a:extLst>
          </p:cNvPr>
          <p:cNvSpPr>
            <a:spLocks noGrp="1"/>
          </p:cNvSpPr>
          <p:nvPr>
            <p:ph type="body" sz="quarter" idx="22"/>
          </p:nvPr>
        </p:nvSpPr>
        <p:spPr>
          <a:xfrm>
            <a:off x="439272" y="303431"/>
            <a:ext cx="4492820" cy="857158"/>
          </a:xfrm>
        </p:spPr>
        <p:txBody>
          <a:bodyPr>
            <a:noAutofit/>
          </a:bodyPr>
          <a:lstStyle/>
          <a:p>
            <a:pPr>
              <a:lnSpc>
                <a:spcPct val="100000"/>
              </a:lnSpc>
              <a:spcBef>
                <a:spcPts val="0"/>
              </a:spcBef>
            </a:pPr>
            <a:r>
              <a:rPr lang="en-IE" sz="3200" b="1" dirty="0">
                <a:solidFill>
                  <a:srgbClr val="7A547C"/>
                </a:solidFill>
              </a:rPr>
              <a:t>A Crisis can Cripple a Tourism Region</a:t>
            </a:r>
          </a:p>
          <a:p>
            <a:pPr>
              <a:lnSpc>
                <a:spcPct val="100000"/>
              </a:lnSpc>
              <a:spcBef>
                <a:spcPts val="0"/>
              </a:spcBef>
            </a:pPr>
            <a:endParaRPr lang="en-GB" sz="2400" dirty="0">
              <a:solidFill>
                <a:srgbClr val="916395"/>
              </a:solidFill>
            </a:endParaRPr>
          </a:p>
          <a:p>
            <a:pPr>
              <a:lnSpc>
                <a:spcPct val="100000"/>
              </a:lnSpc>
              <a:spcBef>
                <a:spcPts val="0"/>
              </a:spcBef>
            </a:pPr>
            <a:r>
              <a:rPr lang="en-GB" sz="2800" dirty="0">
                <a:solidFill>
                  <a:srgbClr val="916395"/>
                </a:solidFill>
              </a:rPr>
              <a:t>Examples of l</a:t>
            </a:r>
            <a:r>
              <a:rPr lang="en-GB" sz="2800" i="0" dirty="0">
                <a:solidFill>
                  <a:srgbClr val="916395"/>
                </a:solidFill>
                <a:effectLst/>
              </a:rPr>
              <a:t>osses </a:t>
            </a:r>
            <a:r>
              <a:rPr lang="en-GB" sz="2800" dirty="0">
                <a:solidFill>
                  <a:srgbClr val="916395"/>
                </a:solidFill>
              </a:rPr>
              <a:t>as a direct result of a crisis </a:t>
            </a:r>
            <a:r>
              <a:rPr lang="en-GB" sz="2800" i="0" dirty="0">
                <a:solidFill>
                  <a:srgbClr val="916395"/>
                </a:solidFill>
                <a:effectLst/>
              </a:rPr>
              <a:t>can cripple a business or region, examples</a:t>
            </a:r>
            <a:endParaRPr lang="en-IE" sz="2800" dirty="0">
              <a:solidFill>
                <a:srgbClr val="916395"/>
              </a:solidFill>
            </a:endParaRPr>
          </a:p>
        </p:txBody>
      </p:sp>
      <p:sp>
        <p:nvSpPr>
          <p:cNvPr id="7" name="Text Placeholder 6">
            <a:extLst>
              <a:ext uri="{FF2B5EF4-FFF2-40B4-BE49-F238E27FC236}">
                <a16:creationId xmlns:a16="http://schemas.microsoft.com/office/drawing/2014/main" id="{6048441D-5023-598F-89DB-5DE5D42674EB}"/>
              </a:ext>
            </a:extLst>
          </p:cNvPr>
          <p:cNvSpPr>
            <a:spLocks noGrp="1"/>
          </p:cNvSpPr>
          <p:nvPr>
            <p:ph type="body" sz="quarter" idx="23"/>
          </p:nvPr>
        </p:nvSpPr>
        <p:spPr>
          <a:xfrm>
            <a:off x="439272" y="3120600"/>
            <a:ext cx="4492820" cy="3433969"/>
          </a:xfrm>
        </p:spPr>
        <p:txBody>
          <a:bodyPr>
            <a:noAutofit/>
          </a:bodyPr>
          <a:lstStyle/>
          <a:p>
            <a:pPr marL="0" indent="0" algn="l" fontAlgn="base">
              <a:lnSpc>
                <a:spcPct val="100000"/>
              </a:lnSpc>
              <a:spcBef>
                <a:spcPts val="0"/>
              </a:spcBef>
            </a:pPr>
            <a:r>
              <a:rPr lang="en-GB" sz="2400" dirty="0">
                <a:solidFill>
                  <a:srgbClr val="4D4D4D"/>
                </a:solidFill>
              </a:rPr>
              <a:t>A crisis can stem from internal or external causes and harm a tourism business or region in multiple ways. The fallout of a crisis often affects more than one dimension. Sometimes, the damage is so great that the company or region cannot survive. </a:t>
            </a:r>
          </a:p>
          <a:p>
            <a:pPr>
              <a:lnSpc>
                <a:spcPct val="100000"/>
              </a:lnSpc>
              <a:spcBef>
                <a:spcPts val="0"/>
              </a:spcBef>
            </a:pPr>
            <a:endParaRPr lang="en-IE" sz="2400" dirty="0">
              <a:solidFill>
                <a:srgbClr val="4D4D4D"/>
              </a:solidFill>
            </a:endParaRPr>
          </a:p>
        </p:txBody>
      </p:sp>
    </p:spTree>
    <p:extLst>
      <p:ext uri="{BB962C8B-B14F-4D97-AF65-F5344CB8AC3E}">
        <p14:creationId xmlns:p14="http://schemas.microsoft.com/office/powerpoint/2010/main" val="3932029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6197" b="6197"/>
          <a:stretch/>
        </p:blipFill>
        <p:spPr>
          <a:xfrm>
            <a:off x="241300" y="228600"/>
            <a:ext cx="11696700" cy="5763986"/>
          </a:xfrm>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771505" cy="2028496"/>
          </a:xfrm>
        </p:spPr>
        <p:txBody>
          <a:bodyPr anchor="ctr">
            <a:normAutofit/>
          </a:bodyPr>
          <a:lstStyle/>
          <a:p>
            <a:pPr>
              <a:lnSpc>
                <a:spcPct val="100000"/>
              </a:lnSpc>
              <a:spcBef>
                <a:spcPts val="0"/>
              </a:spcBef>
            </a:pPr>
            <a:r>
              <a:rPr lang="en-IE" dirty="0"/>
              <a:t>5.  European Case Studies</a:t>
            </a:r>
          </a:p>
          <a:p>
            <a:pPr>
              <a:lnSpc>
                <a:spcPct val="100000"/>
              </a:lnSpc>
              <a:spcBef>
                <a:spcPts val="0"/>
              </a:spcBef>
            </a:pPr>
            <a:r>
              <a:rPr lang="en-IE" sz="2800" i="1" dirty="0"/>
              <a:t>Impact of Crises on Tourism Regions</a:t>
            </a:r>
            <a:endParaRPr lang="en-IE" dirty="0"/>
          </a:p>
        </p:txBody>
      </p:sp>
    </p:spTree>
    <p:extLst>
      <p:ext uri="{BB962C8B-B14F-4D97-AF65-F5344CB8AC3E}">
        <p14:creationId xmlns:p14="http://schemas.microsoft.com/office/powerpoint/2010/main" val="3788916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DF955BDD-A86B-8A4D-6F79-4E486686C322}"/>
              </a:ext>
            </a:extLst>
          </p:cNvPr>
          <p:cNvSpPr>
            <a:spLocks noGrp="1"/>
          </p:cNvSpPr>
          <p:nvPr>
            <p:ph type="body" sz="quarter" idx="18"/>
          </p:nvPr>
        </p:nvSpPr>
        <p:spPr>
          <a:xfrm>
            <a:off x="1244528" y="1166023"/>
            <a:ext cx="5842071" cy="4525954"/>
          </a:xfrm>
        </p:spPr>
        <p:txBody>
          <a:bodyPr>
            <a:noAutofit/>
          </a:bodyPr>
          <a:lstStyle/>
          <a:p>
            <a:pPr marL="0" indent="0"/>
            <a:r>
              <a:rPr lang="en-GB" i="0" dirty="0">
                <a:effectLst/>
              </a:rPr>
              <a:t>Are natural or as a result of nature </a:t>
            </a:r>
            <a:r>
              <a:rPr lang="en-GB" dirty="0"/>
              <a:t>such as </a:t>
            </a:r>
            <a:r>
              <a:rPr lang="en-GB" b="0" i="0" dirty="0">
                <a:effectLst/>
              </a:rPr>
              <a:t>earthquakes, volcanic eruptions, tsunamis and floods, hurricanes, and other extreme weather disasters. </a:t>
            </a:r>
          </a:p>
          <a:p>
            <a:pPr marL="457200" indent="-457200">
              <a:buFont typeface="+mj-lt"/>
              <a:buAutoNum type="arabicPeriod"/>
            </a:pPr>
            <a:r>
              <a:rPr lang="en-GB" dirty="0"/>
              <a:t>The </a:t>
            </a:r>
            <a:r>
              <a:rPr lang="en-IE" b="1" dirty="0">
                <a:hlinkClick r:id="rId2">
                  <a:extLst>
                    <a:ext uri="{A12FA001-AC4F-418D-AE19-62706E023703}">
                      <ahyp:hlinkClr xmlns:ahyp="http://schemas.microsoft.com/office/drawing/2018/hyperlinkcolor" val="tx"/>
                    </a:ext>
                  </a:extLst>
                </a:hlinkClick>
              </a:rPr>
              <a:t>Eyjafjöll volcanic eruption </a:t>
            </a:r>
            <a:r>
              <a:rPr lang="en-IE" dirty="0"/>
              <a:t>occurred over April and May 2010 causing major impact and disruptions on European air travel affecting airlines, travel agencies, businesses, and tourists. It had erupted twice before this however no risk or crisis management plan was put in place.  </a:t>
            </a:r>
          </a:p>
          <a:p>
            <a:pPr marL="457200" indent="-457200">
              <a:buFont typeface="+mj-lt"/>
              <a:buAutoNum type="arabicPeriod"/>
            </a:pPr>
            <a:r>
              <a:rPr lang="en-GB" b="0" i="0" dirty="0">
                <a:effectLst/>
              </a:rPr>
              <a:t>The </a:t>
            </a:r>
            <a:r>
              <a:rPr lang="en-GB" b="1" i="0" u="none" strike="noStrike" dirty="0">
                <a:effectLst/>
                <a:hlinkClick r:id="rId3">
                  <a:extLst>
                    <a:ext uri="{A12FA001-AC4F-418D-AE19-62706E023703}">
                      <ahyp:hlinkClr xmlns:ahyp="http://schemas.microsoft.com/office/drawing/2018/hyperlinkcolor" val="tx"/>
                    </a:ext>
                  </a:extLst>
                </a:hlinkClick>
              </a:rPr>
              <a:t>Boxing Day Tsunami</a:t>
            </a:r>
            <a:r>
              <a:rPr lang="en-GB" b="1" i="0" dirty="0">
                <a:effectLst/>
              </a:rPr>
              <a:t> </a:t>
            </a:r>
            <a:r>
              <a:rPr lang="en-GB" b="0" i="0" dirty="0">
                <a:effectLst/>
              </a:rPr>
              <a:t>in 2004, which devastated numerous coastal communities in Asia and killed more than 230,000 people.</a:t>
            </a:r>
          </a:p>
          <a:p>
            <a:pPr marL="0" indent="0"/>
            <a:endParaRPr lang="en-IE" dirty="0"/>
          </a:p>
        </p:txBody>
      </p:sp>
      <p:sp>
        <p:nvSpPr>
          <p:cNvPr id="8" name="Text Placeholder 7">
            <a:extLst>
              <a:ext uri="{FF2B5EF4-FFF2-40B4-BE49-F238E27FC236}">
                <a16:creationId xmlns:a16="http://schemas.microsoft.com/office/drawing/2014/main" id="{829B99DB-0ACD-EF8C-6F32-A949FC55E1E8}"/>
              </a:ext>
            </a:extLst>
          </p:cNvPr>
          <p:cNvSpPr>
            <a:spLocks noGrp="1"/>
          </p:cNvSpPr>
          <p:nvPr>
            <p:ph type="body" sz="quarter" idx="16"/>
          </p:nvPr>
        </p:nvSpPr>
        <p:spPr>
          <a:xfrm>
            <a:off x="1244529" y="390920"/>
            <a:ext cx="4716425" cy="582221"/>
          </a:xfrm>
        </p:spPr>
        <p:txBody>
          <a:bodyPr>
            <a:normAutofit lnSpcReduction="10000"/>
          </a:bodyPr>
          <a:lstStyle/>
          <a:p>
            <a:r>
              <a:rPr lang="en-IE" b="1" dirty="0"/>
              <a:t>Natural Disasters</a:t>
            </a:r>
          </a:p>
        </p:txBody>
      </p:sp>
      <p:pic>
        <p:nvPicPr>
          <p:cNvPr id="10" name="Picture 2" descr="Icelandic volcano: UK flight disruption | World news | The Guardian">
            <a:extLst>
              <a:ext uri="{FF2B5EF4-FFF2-40B4-BE49-F238E27FC236}">
                <a16:creationId xmlns:a16="http://schemas.microsoft.com/office/drawing/2014/main" id="{04A3083D-B1C1-A0D2-014D-40D9C797FE0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39398" y="230110"/>
            <a:ext cx="4952602" cy="301034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Asian Tsunami Disaster - Top Documentary Films">
            <a:extLst>
              <a:ext uri="{FF2B5EF4-FFF2-40B4-BE49-F238E27FC236}">
                <a16:creationId xmlns:a16="http://schemas.microsoft.com/office/drawing/2014/main" id="{D54508C8-A2D3-628A-7570-FCEF0BA9594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7917"/>
          <a:stretch/>
        </p:blipFill>
        <p:spPr bwMode="auto">
          <a:xfrm>
            <a:off x="7235335" y="4566246"/>
            <a:ext cx="4948542" cy="22848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C41978D-7755-05AD-D067-EF16BA2E8808}"/>
              </a:ext>
            </a:extLst>
          </p:cNvPr>
          <p:cNvSpPr txBox="1"/>
          <p:nvPr/>
        </p:nvSpPr>
        <p:spPr>
          <a:xfrm>
            <a:off x="8753474" y="3416713"/>
            <a:ext cx="3296157" cy="954107"/>
          </a:xfrm>
          <a:prstGeom prst="rect">
            <a:avLst/>
          </a:prstGeom>
          <a:solidFill>
            <a:srgbClr val="F37C57"/>
          </a:solidFill>
        </p:spPr>
        <p:txBody>
          <a:bodyPr wrap="square" rtlCol="0">
            <a:spAutoFit/>
          </a:bodyPr>
          <a:lstStyle/>
          <a:p>
            <a:r>
              <a:rPr lang="en-IE" sz="1400" b="1" dirty="0">
                <a:solidFill>
                  <a:schemeClr val="bg1"/>
                </a:solidFill>
              </a:rPr>
              <a:t>Guardian </a:t>
            </a:r>
            <a:r>
              <a:rPr lang="en-IE" sz="1400" dirty="0">
                <a:solidFill>
                  <a:schemeClr val="bg1"/>
                </a:solidFill>
                <a:hlinkClick r:id="rId6">
                  <a:extLst>
                    <a:ext uri="{A12FA001-AC4F-418D-AE19-62706E023703}">
                      <ahyp:hlinkClr xmlns:ahyp="http://schemas.microsoft.com/office/drawing/2018/hyperlinkcolor" val="tx"/>
                    </a:ext>
                  </a:extLst>
                </a:hlinkClick>
              </a:rPr>
              <a:t>https://www.theguardian.com/world/blog/2010/apr/15/volcano-airport-disruption-iceland</a:t>
            </a:r>
            <a:r>
              <a:rPr lang="en-IE" sz="1400" dirty="0">
                <a:solidFill>
                  <a:schemeClr val="bg1"/>
                </a:solidFill>
              </a:rPr>
              <a:t> </a:t>
            </a:r>
          </a:p>
        </p:txBody>
      </p:sp>
      <p:pic>
        <p:nvPicPr>
          <p:cNvPr id="2" name="Graphic 1" descr="Document outline">
            <a:hlinkClick r:id="rId6"/>
            <a:extLst>
              <a:ext uri="{FF2B5EF4-FFF2-40B4-BE49-F238E27FC236}">
                <a16:creationId xmlns:a16="http://schemas.microsoft.com/office/drawing/2014/main" id="{E93FB77C-D974-2851-9EE3-811E502DB8D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17432" y="3399139"/>
            <a:ext cx="1069394" cy="1069394"/>
          </a:xfrm>
          <a:prstGeom prst="rect">
            <a:avLst/>
          </a:prstGeom>
        </p:spPr>
      </p:pic>
      <p:sp>
        <p:nvSpPr>
          <p:cNvPr id="3" name="TextBox 2">
            <a:extLst>
              <a:ext uri="{FF2B5EF4-FFF2-40B4-BE49-F238E27FC236}">
                <a16:creationId xmlns:a16="http://schemas.microsoft.com/office/drawing/2014/main" id="{7E14B1CB-9052-00C1-6F4D-FCA0256F59A8}"/>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pic>
        <p:nvPicPr>
          <p:cNvPr id="4" name="Graphic 3" descr="Touchscreen with solid fill">
            <a:extLst>
              <a:ext uri="{FF2B5EF4-FFF2-40B4-BE49-F238E27FC236}">
                <a16:creationId xmlns:a16="http://schemas.microsoft.com/office/drawing/2014/main" id="{6188AA2E-C556-40DE-3931-1066A0EF56E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329" y="2649907"/>
            <a:ext cx="914400" cy="914400"/>
          </a:xfrm>
          <a:prstGeom prst="rect">
            <a:avLst/>
          </a:prstGeom>
        </p:spPr>
      </p:pic>
      <p:pic>
        <p:nvPicPr>
          <p:cNvPr id="5" name="Graphic 4" descr="Touchscreen with solid fill">
            <a:extLst>
              <a:ext uri="{FF2B5EF4-FFF2-40B4-BE49-F238E27FC236}">
                <a16:creationId xmlns:a16="http://schemas.microsoft.com/office/drawing/2014/main" id="{FB536AD8-7914-A949-1DEC-4EAA7C32838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329" y="5116882"/>
            <a:ext cx="914400" cy="914400"/>
          </a:xfrm>
          <a:prstGeom prst="rect">
            <a:avLst/>
          </a:prstGeom>
        </p:spPr>
      </p:pic>
    </p:spTree>
    <p:extLst>
      <p:ext uri="{BB962C8B-B14F-4D97-AF65-F5344CB8AC3E}">
        <p14:creationId xmlns:p14="http://schemas.microsoft.com/office/powerpoint/2010/main" val="302636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185226" y="886620"/>
            <a:ext cx="5587049" cy="5085555"/>
          </a:xfrm>
        </p:spPr>
        <p:txBody>
          <a:bodyPr>
            <a:normAutofit fontScale="85000" lnSpcReduction="20000"/>
          </a:bodyPr>
          <a:lstStyle/>
          <a:p>
            <a:pPr marL="0" indent="0">
              <a:lnSpc>
                <a:spcPct val="120000"/>
              </a:lnSpc>
              <a:spcBef>
                <a:spcPts val="0"/>
              </a:spcBef>
            </a:pPr>
            <a:r>
              <a:rPr lang="en-GB" i="0" dirty="0">
                <a:effectLst/>
              </a:rPr>
              <a:t>T</a:t>
            </a:r>
            <a:r>
              <a:rPr lang="en-GB" b="0" i="0" dirty="0">
                <a:effectLst/>
              </a:rPr>
              <a:t>axation, lack of basic regional development e.g., accessibility, services, facilities and infrastructure, border security, airport security, safety issues, unfavourable</a:t>
            </a:r>
            <a:r>
              <a:rPr lang="en-GB" dirty="0"/>
              <a:t> exchange rates, employment and skills shortages</a:t>
            </a:r>
            <a:r>
              <a:rPr lang="en-GB" b="0" i="0" dirty="0">
                <a:effectLst/>
              </a:rPr>
              <a:t>….</a:t>
            </a:r>
          </a:p>
          <a:p>
            <a:pPr marL="0" indent="0">
              <a:lnSpc>
                <a:spcPct val="120000"/>
              </a:lnSpc>
              <a:spcBef>
                <a:spcPts val="0"/>
              </a:spcBef>
            </a:pPr>
            <a:endParaRPr lang="en-GB" b="1" dirty="0"/>
          </a:p>
          <a:p>
            <a:pPr marL="0" indent="0">
              <a:lnSpc>
                <a:spcPct val="120000"/>
              </a:lnSpc>
              <a:spcBef>
                <a:spcPts val="0"/>
              </a:spcBef>
            </a:pPr>
            <a:r>
              <a:rPr lang="en-GB" b="1" i="0" dirty="0">
                <a:effectLst/>
              </a:rPr>
              <a:t>Example: </a:t>
            </a:r>
            <a:r>
              <a:rPr lang="en-GB" b="0" i="0" dirty="0">
                <a:effectLst/>
              </a:rPr>
              <a:t>Tax and VAT is often passed onto the customer. 4 Star Hoteliers facing high Tax or VAT rates </a:t>
            </a:r>
            <a:r>
              <a:rPr lang="en-GB" dirty="0"/>
              <a:t>often </a:t>
            </a:r>
            <a:r>
              <a:rPr lang="en-GB" b="0" i="0" dirty="0">
                <a:effectLst/>
              </a:rPr>
              <a:t>pass it onto their guests</a:t>
            </a:r>
            <a:r>
              <a:rPr lang="en-GB" dirty="0"/>
              <a:t> r</a:t>
            </a:r>
            <a:r>
              <a:rPr lang="en-GB" b="0" i="0" dirty="0">
                <a:effectLst/>
              </a:rPr>
              <a:t>esulting in the hotel is less competitive compared to </a:t>
            </a:r>
            <a:r>
              <a:rPr lang="en-GB" dirty="0"/>
              <a:t>other </a:t>
            </a:r>
            <a:r>
              <a:rPr lang="en-GB" b="0" i="0" dirty="0">
                <a:effectLst/>
              </a:rPr>
              <a:t>countries and 4 Star </a:t>
            </a:r>
            <a:r>
              <a:rPr lang="en-GB" dirty="0"/>
              <a:t>H</a:t>
            </a:r>
            <a:r>
              <a:rPr lang="en-GB" b="0" i="0" dirty="0">
                <a:effectLst/>
              </a:rPr>
              <a:t>oteliers with lower Tax and VAT rates. The tourist (person with the buying power) will often chose the cheaper hotel as this is usually one of the largest but necessary holiday expenses.</a:t>
            </a:r>
          </a:p>
          <a:p>
            <a:pPr marL="0" indent="0">
              <a:lnSpc>
                <a:spcPct val="120000"/>
              </a:lnSpc>
              <a:spcBef>
                <a:spcPts val="0"/>
              </a:spcBef>
            </a:pPr>
            <a:endParaRPr lang="en-GB" dirty="0"/>
          </a:p>
          <a:p>
            <a:pPr marL="0"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185227" y="116113"/>
            <a:ext cx="5972622" cy="790754"/>
          </a:xfrm>
        </p:spPr>
        <p:txBody>
          <a:bodyPr>
            <a:normAutofit/>
          </a:bodyPr>
          <a:lstStyle/>
          <a:p>
            <a:r>
              <a:rPr lang="en-IE" b="1" dirty="0"/>
              <a:t>Political/Economic Issues</a:t>
            </a:r>
          </a:p>
        </p:txBody>
      </p:sp>
      <p:pic>
        <p:nvPicPr>
          <p:cNvPr id="12" name="Graphic 11" descr="Open book outline">
            <a:extLst>
              <a:ext uri="{FF2B5EF4-FFF2-40B4-BE49-F238E27FC236}">
                <a16:creationId xmlns:a16="http://schemas.microsoft.com/office/drawing/2014/main" id="{E742567E-263C-0B6B-3096-652B7E49CB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85226" y="5943600"/>
            <a:ext cx="914400" cy="914400"/>
          </a:xfrm>
          <a:prstGeom prst="rect">
            <a:avLst/>
          </a:prstGeom>
        </p:spPr>
      </p:pic>
      <p:pic>
        <p:nvPicPr>
          <p:cNvPr id="12296" name="Picture 8" descr="Warning that Dublin Airport chaos 'to get worse in June and July' as expert  gives key advice - Irish Mirror Online">
            <a:extLst>
              <a:ext uri="{FF2B5EF4-FFF2-40B4-BE49-F238E27FC236}">
                <a16:creationId xmlns:a16="http://schemas.microsoft.com/office/drawing/2014/main" id="{3CC7D3D4-BE27-BA8F-3623-754D9937776D}"/>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t="12679" b="19039"/>
          <a:stretch/>
        </p:blipFill>
        <p:spPr bwMode="auto">
          <a:xfrm>
            <a:off x="7224341" y="397966"/>
            <a:ext cx="5034151" cy="2286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988C2329-560F-12D8-6992-42F939987CA5}"/>
              </a:ext>
            </a:extLst>
          </p:cNvPr>
          <p:cNvSpPr txBox="1"/>
          <p:nvPr/>
        </p:nvSpPr>
        <p:spPr>
          <a:xfrm>
            <a:off x="7391400" y="2683966"/>
            <a:ext cx="4643841" cy="4216539"/>
          </a:xfrm>
          <a:prstGeom prst="rect">
            <a:avLst/>
          </a:prstGeom>
          <a:noFill/>
        </p:spPr>
        <p:txBody>
          <a:bodyPr wrap="square" rtlCol="0">
            <a:spAutoFit/>
          </a:bodyPr>
          <a:lstStyle/>
          <a:p>
            <a:r>
              <a:rPr lang="en-IE" sz="2400" b="1" dirty="0">
                <a:solidFill>
                  <a:srgbClr val="57B1A4"/>
                </a:solidFill>
              </a:rPr>
              <a:t>Irish Focus: </a:t>
            </a:r>
            <a:r>
              <a:rPr lang="en-IE" sz="2400" dirty="0">
                <a:solidFill>
                  <a:srgbClr val="57B1A4"/>
                </a:solidFill>
              </a:rPr>
              <a:t>Political Tourism Crisis</a:t>
            </a:r>
            <a:endParaRPr lang="en-IE" sz="2400" dirty="0">
              <a:solidFill>
                <a:srgbClr val="57B1A4"/>
              </a:solidFill>
              <a:hlinkClick r:id="rId5">
                <a:extLst>
                  <a:ext uri="{A12FA001-AC4F-418D-AE19-62706E023703}">
                    <ahyp:hlinkClr xmlns:ahyp="http://schemas.microsoft.com/office/drawing/2018/hyperlinkcolor" val="tx"/>
                  </a:ext>
                </a:extLst>
              </a:hlinkClick>
            </a:endParaRPr>
          </a:p>
          <a:p>
            <a:endParaRPr lang="en-IE" sz="1000" b="1" dirty="0">
              <a:solidFill>
                <a:srgbClr val="4D4D4D"/>
              </a:solidFill>
              <a:hlinkClick r:id="rId5">
                <a:extLst>
                  <a:ext uri="{A12FA001-AC4F-418D-AE19-62706E023703}">
                    <ahyp:hlinkClr xmlns:ahyp="http://schemas.microsoft.com/office/drawing/2018/hyperlinkcolor" val="tx"/>
                  </a:ext>
                </a:extLst>
              </a:hlinkClick>
            </a:endParaRPr>
          </a:p>
          <a:p>
            <a:r>
              <a:rPr lang="en-IE" sz="1600" b="1" dirty="0">
                <a:solidFill>
                  <a:srgbClr val="57B1A4"/>
                </a:solidFill>
                <a:hlinkClick r:id="rId5">
                  <a:extLst>
                    <a:ext uri="{A12FA001-AC4F-418D-AE19-62706E023703}">
                      <ahyp:hlinkClr xmlns:ahyp="http://schemas.microsoft.com/office/drawing/2018/hyperlinkcolor" val="tx"/>
                    </a:ext>
                  </a:extLst>
                </a:hlinkClick>
              </a:rPr>
              <a:t>Dublin Airport (2022) </a:t>
            </a:r>
            <a:r>
              <a:rPr lang="en-IE" sz="1600" dirty="0">
                <a:solidFill>
                  <a:srgbClr val="4D4D4D"/>
                </a:solidFill>
                <a:hlinkClick r:id="rId5">
                  <a:extLst>
                    <a:ext uri="{A12FA001-AC4F-418D-AE19-62706E023703}">
                      <ahyp:hlinkClr xmlns:ahyp="http://schemas.microsoft.com/office/drawing/2018/hyperlinkcolor" val="tx"/>
                    </a:ext>
                  </a:extLst>
                </a:hlinkClick>
              </a:rPr>
              <a:t>along with other airports across the globe</a:t>
            </a:r>
            <a:r>
              <a:rPr lang="en-IE" sz="1600" b="1" dirty="0">
                <a:solidFill>
                  <a:srgbClr val="4D4D4D"/>
                </a:solidFill>
                <a:hlinkClick r:id="rId5">
                  <a:extLst>
                    <a:ext uri="{A12FA001-AC4F-418D-AE19-62706E023703}">
                      <ahyp:hlinkClr xmlns:ahyp="http://schemas.microsoft.com/office/drawing/2018/hyperlinkcolor" val="tx"/>
                    </a:ext>
                  </a:extLst>
                </a:hlinkClick>
              </a:rPr>
              <a:t> </a:t>
            </a:r>
            <a:r>
              <a:rPr lang="en-IE" sz="1600" dirty="0">
                <a:solidFill>
                  <a:srgbClr val="4D4D4D"/>
                </a:solidFill>
                <a:hlinkClick r:id="rId5">
                  <a:extLst>
                    <a:ext uri="{A12FA001-AC4F-418D-AE19-62706E023703}">
                      <ahyp:hlinkClr xmlns:ahyp="http://schemas.microsoft.com/office/drawing/2018/hyperlinkcolor" val="tx"/>
                    </a:ext>
                  </a:extLst>
                </a:hlinkClick>
              </a:rPr>
              <a:t>experienced serious staff shortages and chaotic traveller queues post COVID </a:t>
            </a:r>
            <a:endParaRPr lang="en-IE" sz="1600" dirty="0">
              <a:solidFill>
                <a:srgbClr val="4D4D4D"/>
              </a:solidFill>
            </a:endParaRPr>
          </a:p>
          <a:p>
            <a:endParaRPr lang="en-IE" sz="1600" b="1" dirty="0">
              <a:solidFill>
                <a:srgbClr val="57B1A4"/>
              </a:solidFill>
            </a:endParaRPr>
          </a:p>
          <a:p>
            <a:r>
              <a:rPr lang="en-IE" sz="1600" b="1" dirty="0">
                <a:solidFill>
                  <a:srgbClr val="57B1A4"/>
                </a:solidFill>
                <a:hlinkClick r:id="rId6">
                  <a:extLst>
                    <a:ext uri="{A12FA001-AC4F-418D-AE19-62706E023703}">
                      <ahyp:hlinkClr xmlns:ahyp="http://schemas.microsoft.com/office/drawing/2018/hyperlinkcolor" val="tx"/>
                    </a:ext>
                  </a:extLst>
                </a:hlinkClick>
              </a:rPr>
              <a:t>Dublin’s hotel prices soared up to 19.4% in July 2022 </a:t>
            </a:r>
            <a:r>
              <a:rPr lang="en-IE" sz="1600" dirty="0">
                <a:solidFill>
                  <a:srgbClr val="4D4D4D"/>
                </a:solidFill>
              </a:rPr>
              <a:t>due to lack of available space, increased costs with inflation hitting 7.3%, food up 30% and energy bills over 80%. They are also having staff shortages as 42% of hospitality workers did not return since COVID pandemic hit. The Ukrainian refugee contracts also put pressure on supply. </a:t>
            </a:r>
          </a:p>
          <a:p>
            <a:endParaRPr lang="en-IE" sz="1000" dirty="0">
              <a:solidFill>
                <a:srgbClr val="4D4D4D"/>
              </a:solidFill>
            </a:endParaRPr>
          </a:p>
          <a:p>
            <a:pPr algn="ctr"/>
            <a:r>
              <a:rPr lang="en-IE" sz="1600" i="1" dirty="0">
                <a:solidFill>
                  <a:srgbClr val="57B1A4"/>
                </a:solidFill>
              </a:rPr>
              <a:t>In 2019 </a:t>
            </a:r>
            <a:r>
              <a:rPr lang="en-GB" sz="1600" b="0" i="1" dirty="0">
                <a:solidFill>
                  <a:srgbClr val="57B1A4"/>
                </a:solidFill>
                <a:effectLst/>
                <a:latin typeface="Nuacht Serif Text"/>
              </a:rPr>
              <a:t>Dublin hotels’ average occupancy rate was 82pc – the third-highest of all European capitals behind London and Amsterdam.</a:t>
            </a:r>
            <a:endParaRPr lang="en-IE" sz="1600" i="1" dirty="0">
              <a:solidFill>
                <a:srgbClr val="57B1A4"/>
              </a:solidFill>
            </a:endParaRPr>
          </a:p>
        </p:txBody>
      </p:sp>
      <p:sp>
        <p:nvSpPr>
          <p:cNvPr id="2" name="TextBox 1">
            <a:extLst>
              <a:ext uri="{FF2B5EF4-FFF2-40B4-BE49-F238E27FC236}">
                <a16:creationId xmlns:a16="http://schemas.microsoft.com/office/drawing/2014/main" id="{5160E382-D8A8-956B-54A1-D3F70AB41481}"/>
              </a:ext>
            </a:extLst>
          </p:cNvPr>
          <p:cNvSpPr txBox="1"/>
          <p:nvPr/>
        </p:nvSpPr>
        <p:spPr>
          <a:xfrm>
            <a:off x="2099626" y="6006942"/>
            <a:ext cx="4520249" cy="734945"/>
          </a:xfrm>
          <a:prstGeom prst="rect">
            <a:avLst/>
          </a:prstGeom>
          <a:solidFill>
            <a:schemeClr val="bg1"/>
          </a:solidFill>
        </p:spPr>
        <p:txBody>
          <a:bodyPr wrap="square" rtlCol="0">
            <a:spAutoFit/>
          </a:bodyPr>
          <a:lstStyle/>
          <a:p>
            <a:pPr marL="0" lvl="3" indent="0" algn="ctr">
              <a:lnSpc>
                <a:spcPct val="120000"/>
              </a:lnSpc>
              <a:spcBef>
                <a:spcPts val="0"/>
              </a:spcBef>
            </a:pPr>
            <a:r>
              <a:rPr lang="en-GB" sz="1800" b="1" i="0">
                <a:effectLst/>
                <a:latin typeface="+mn-lt"/>
                <a:hlinkClick r:id="rId7">
                  <a:extLst>
                    <a:ext uri="{A12FA001-AC4F-418D-AE19-62706E023703}">
                      <ahyp:hlinkClr xmlns:ahyp="http://schemas.microsoft.com/office/drawing/2018/hyperlinkcolor" val="tx"/>
                    </a:ext>
                  </a:extLst>
                </a:hlinkClick>
              </a:rPr>
              <a:t>The Impact of Taxes on the Competitiveness of European Tourism</a:t>
            </a:r>
            <a:endParaRPr lang="en-GB" sz="1800" b="1" i="0" dirty="0">
              <a:effectLst/>
              <a:latin typeface="+mn-lt"/>
            </a:endParaRPr>
          </a:p>
        </p:txBody>
      </p:sp>
      <p:sp>
        <p:nvSpPr>
          <p:cNvPr id="5" name="TextBox 4">
            <a:extLst>
              <a:ext uri="{FF2B5EF4-FFF2-40B4-BE49-F238E27FC236}">
                <a16:creationId xmlns:a16="http://schemas.microsoft.com/office/drawing/2014/main" id="{A9E96F59-3F55-3314-61B3-49C41204A878}"/>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pic>
        <p:nvPicPr>
          <p:cNvPr id="6" name="Graphic 5" descr="Touchscreen with solid fill">
            <a:extLst>
              <a:ext uri="{FF2B5EF4-FFF2-40B4-BE49-F238E27FC236}">
                <a16:creationId xmlns:a16="http://schemas.microsoft.com/office/drawing/2014/main" id="{026865B4-9640-6315-E7C3-CA760A2B0D4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454449" y="5259757"/>
            <a:ext cx="914400" cy="914400"/>
          </a:xfrm>
          <a:prstGeom prst="rect">
            <a:avLst/>
          </a:prstGeom>
        </p:spPr>
      </p:pic>
    </p:spTree>
    <p:extLst>
      <p:ext uri="{BB962C8B-B14F-4D97-AF65-F5344CB8AC3E}">
        <p14:creationId xmlns:p14="http://schemas.microsoft.com/office/powerpoint/2010/main" val="2727215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8773463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C7198-5B08-0AA6-C1DF-B7EC9188310D}"/>
              </a:ext>
            </a:extLst>
          </p:cNvPr>
          <p:cNvSpPr txBox="1"/>
          <p:nvPr/>
        </p:nvSpPr>
        <p:spPr>
          <a:xfrm>
            <a:off x="7277097" y="4391025"/>
            <a:ext cx="4969565" cy="2133600"/>
          </a:xfrm>
          <a:prstGeom prst="rect">
            <a:avLst/>
          </a:prstGeom>
          <a:solidFill>
            <a:srgbClr val="F27954"/>
          </a:solidFill>
        </p:spPr>
        <p:txBody>
          <a:bodyPr wrap="square" rtlCol="0">
            <a:spAutoFit/>
          </a:bodyPr>
          <a:lstStyle/>
          <a:p>
            <a:endParaRPr lang="en-IE" dirty="0"/>
          </a:p>
        </p:txBody>
      </p:sp>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4"/>
            <a:ext cx="5664890" cy="4525954"/>
          </a:xfrm>
        </p:spPr>
        <p:txBody>
          <a:bodyPr>
            <a:noAutofit/>
          </a:bodyPr>
          <a:lstStyle/>
          <a:p>
            <a:pPr marL="0" indent="0" algn="l">
              <a:lnSpc>
                <a:spcPct val="100000"/>
              </a:lnSpc>
              <a:spcBef>
                <a:spcPts val="0"/>
              </a:spcBef>
            </a:pPr>
            <a:r>
              <a:rPr lang="en-GB" sz="2200" dirty="0"/>
              <a:t>The </a:t>
            </a:r>
            <a:r>
              <a:rPr lang="en-GB" sz="2200" b="1" dirty="0"/>
              <a:t>2009 Global Economic Crisis </a:t>
            </a:r>
            <a:r>
              <a:rPr lang="en-GB" sz="2200" dirty="0"/>
              <a:t>had a significant effect on the European wide tourism industry, which lead to a 4% drop in international tourist arrivals. However, by 2010, tourism had rebounded strongly. (</a:t>
            </a:r>
            <a:r>
              <a:rPr lang="en-GB" sz="2200" dirty="0">
                <a:hlinkClick r:id="rId2">
                  <a:extLst>
                    <a:ext uri="{A12FA001-AC4F-418D-AE19-62706E023703}">
                      <ahyp:hlinkClr xmlns:ahyp="http://schemas.microsoft.com/office/drawing/2018/hyperlinkcolor" val="tx"/>
                    </a:ext>
                  </a:extLst>
                </a:hlinkClick>
              </a:rPr>
              <a:t>Source</a:t>
            </a:r>
            <a:r>
              <a:rPr lang="en-GB" sz="2200" dirty="0"/>
              <a:t>)</a:t>
            </a:r>
          </a:p>
          <a:p>
            <a:pPr marL="0" indent="0" algn="l">
              <a:lnSpc>
                <a:spcPct val="100000"/>
              </a:lnSpc>
              <a:spcBef>
                <a:spcPts val="0"/>
              </a:spcBef>
            </a:pPr>
            <a:endParaRPr lang="en-GB" sz="2200" dirty="0"/>
          </a:p>
          <a:p>
            <a:pPr marL="0" indent="0" algn="l">
              <a:lnSpc>
                <a:spcPct val="100000"/>
              </a:lnSpc>
              <a:spcBef>
                <a:spcPts val="0"/>
              </a:spcBef>
            </a:pPr>
            <a:r>
              <a:rPr lang="en-GB" sz="2200" b="1" dirty="0"/>
              <a:t>Tourism Bottom of the Spending List; </a:t>
            </a:r>
            <a:r>
              <a:rPr lang="en-GB" sz="2200" dirty="0"/>
              <a:t>During the period businesses cut back on travel expenses, lodgings, events, food service etc. thereby reducing demand for e.g., high-end hotel rooms. </a:t>
            </a:r>
          </a:p>
          <a:p>
            <a:pPr marL="0" indent="0" algn="l">
              <a:lnSpc>
                <a:spcPct val="100000"/>
              </a:lnSpc>
              <a:spcBef>
                <a:spcPts val="0"/>
              </a:spcBef>
            </a:pPr>
            <a:endParaRPr lang="en-GB" sz="2200" dirty="0"/>
          </a:p>
          <a:p>
            <a:pPr marL="0" indent="0" algn="l">
              <a:lnSpc>
                <a:spcPct val="100000"/>
              </a:lnSpc>
              <a:spcBef>
                <a:spcPts val="0"/>
              </a:spcBef>
            </a:pPr>
            <a:r>
              <a:rPr lang="en-GB" sz="2200" b="1" dirty="0"/>
              <a:t>Domestic currency devalued substantially </a:t>
            </a:r>
            <a:r>
              <a:rPr lang="en-GB" sz="2200" dirty="0"/>
              <a:t>potential tourists had less purchasing power, and as a result, the demand for international tourism declined. Iceland saw its stock exchange fall by more than 90% (</a:t>
            </a:r>
            <a:r>
              <a:rPr lang="en-GB" sz="2200" dirty="0">
                <a:hlinkClick r:id="rId3">
                  <a:extLst>
                    <a:ext uri="{A12FA001-AC4F-418D-AE19-62706E023703}">
                      <ahyp:hlinkClr xmlns:ahyp="http://schemas.microsoft.com/office/drawing/2018/hyperlinkcolor" val="tx"/>
                    </a:ext>
                  </a:extLst>
                </a:hlinkClick>
              </a:rPr>
              <a:t>Source</a:t>
            </a:r>
            <a:r>
              <a:rPr lang="en-GB" sz="2200" dirty="0"/>
              <a:t>)</a:t>
            </a:r>
          </a:p>
          <a:p>
            <a:pPr marL="0" indent="0">
              <a:lnSpc>
                <a:spcPct val="100000"/>
              </a:lnSpc>
              <a:spcBef>
                <a:spcPts val="0"/>
              </a:spcBef>
            </a:pPr>
            <a:endParaRPr lang="en-IE" sz="2200" dirty="0"/>
          </a:p>
          <a:p>
            <a:pPr marL="0" indent="0">
              <a:lnSpc>
                <a:spcPct val="100000"/>
              </a:lnSpc>
              <a:spcBef>
                <a:spcPts val="0"/>
              </a:spcBef>
            </a:pPr>
            <a:endParaRPr lang="en-IE" sz="22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lnSpcReduction="10000"/>
          </a:bodyPr>
          <a:lstStyle/>
          <a:p>
            <a:r>
              <a:rPr lang="en-IE" b="1" dirty="0"/>
              <a:t>Economic Crisis - Global</a:t>
            </a:r>
          </a:p>
        </p:txBody>
      </p:sp>
      <p:sp>
        <p:nvSpPr>
          <p:cNvPr id="5" name="Text Placeholder 2">
            <a:extLst>
              <a:ext uri="{FF2B5EF4-FFF2-40B4-BE49-F238E27FC236}">
                <a16:creationId xmlns:a16="http://schemas.microsoft.com/office/drawing/2014/main" id="{23FCD09D-CDA8-DD1F-D720-04EC2BCF8669}"/>
              </a:ext>
            </a:extLst>
          </p:cNvPr>
          <p:cNvSpPr txBox="1">
            <a:spLocks/>
          </p:cNvSpPr>
          <p:nvPr/>
        </p:nvSpPr>
        <p:spPr>
          <a:xfrm>
            <a:off x="7162797" y="411958"/>
            <a:ext cx="4914903" cy="11465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000" b="1" i="0" dirty="0">
                <a:solidFill>
                  <a:srgbClr val="F27954"/>
                </a:solidFill>
                <a:effectLst/>
                <a:latin typeface="ff1"/>
              </a:rPr>
              <a:t>‘Crises occur at all levels of tourism operations with varying degrees of severity,  from much publicized environmental, economic and political disasters through to internally generated crisis such as accidents and sudden illness’ </a:t>
            </a:r>
            <a:r>
              <a:rPr lang="en-GB" sz="2000" i="0" dirty="0">
                <a:solidFill>
                  <a:srgbClr val="F27954"/>
                </a:solidFill>
                <a:effectLst/>
                <a:latin typeface="ff1"/>
              </a:rPr>
              <a:t>(</a:t>
            </a:r>
            <a:r>
              <a:rPr lang="en-GB" sz="2000" i="0" dirty="0">
                <a:solidFill>
                  <a:srgbClr val="F37C57"/>
                </a:solidFill>
                <a:effectLst/>
                <a:latin typeface="ff1"/>
                <a:hlinkClick r:id="rId4">
                  <a:extLst>
                    <a:ext uri="{A12FA001-AC4F-418D-AE19-62706E023703}">
                      <ahyp:hlinkClr xmlns:ahyp="http://schemas.microsoft.com/office/drawing/2018/hyperlinkcolor" val="tx"/>
                    </a:ext>
                  </a:extLst>
                </a:hlinkClick>
              </a:rPr>
              <a:t>Beeton, 2001</a:t>
            </a:r>
            <a:r>
              <a:rPr lang="en-GB" sz="2000" i="0" dirty="0">
                <a:solidFill>
                  <a:srgbClr val="F27954"/>
                </a:solidFill>
                <a:effectLst/>
                <a:latin typeface="ff1"/>
              </a:rPr>
              <a:t>) </a:t>
            </a:r>
          </a:p>
          <a:p>
            <a:pPr algn="l"/>
            <a:endParaRPr lang="en-GB" sz="2000" dirty="0">
              <a:solidFill>
                <a:srgbClr val="000000"/>
              </a:solidFill>
              <a:latin typeface="ff1"/>
            </a:endParaRPr>
          </a:p>
          <a:p>
            <a:pPr algn="ctr"/>
            <a:r>
              <a:rPr lang="en-GB" sz="2000" b="1" dirty="0">
                <a:solidFill>
                  <a:srgbClr val="F37C57"/>
                </a:solidFill>
                <a:hlinkClick r:id="rId5">
                  <a:extLst>
                    <a:ext uri="{A12FA001-AC4F-418D-AE19-62706E023703}">
                      <ahyp:hlinkClr xmlns:ahyp="http://schemas.microsoft.com/office/drawing/2018/hyperlinkcolor" val="tx"/>
                    </a:ext>
                  </a:extLst>
                </a:hlinkClick>
              </a:rPr>
              <a:t>Unemployment at an All Time High</a:t>
            </a:r>
            <a:r>
              <a:rPr lang="en-GB" sz="2000" dirty="0">
                <a:solidFill>
                  <a:srgbClr val="F37C57"/>
                </a:solidFill>
                <a:hlinkClick r:id="rId5">
                  <a:extLst>
                    <a:ext uri="{A12FA001-AC4F-418D-AE19-62706E023703}">
                      <ahyp:hlinkClr xmlns:ahyp="http://schemas.microsoft.com/office/drawing/2018/hyperlinkcolor" val="tx"/>
                    </a:ext>
                  </a:extLst>
                </a:hlinkClick>
              </a:rPr>
              <a:t> </a:t>
            </a:r>
            <a:r>
              <a:rPr lang="en-GB" sz="2000" dirty="0">
                <a:solidFill>
                  <a:srgbClr val="4D4D4D"/>
                </a:solidFill>
              </a:rPr>
              <a:t>Spain's unemployment rate hit 17.4% at the end of March 2009, with the jobless total now having doubled over the past 12 months, when two million people lost their jobs.</a:t>
            </a:r>
          </a:p>
          <a:p>
            <a:pPr algn="l"/>
            <a:endParaRPr lang="en-GB" sz="1600" b="0" i="0" dirty="0">
              <a:solidFill>
                <a:srgbClr val="000000"/>
              </a:solidFill>
              <a:effectLst/>
              <a:latin typeface="ff1"/>
            </a:endParaRPr>
          </a:p>
          <a:p>
            <a:pPr algn="l"/>
            <a:endParaRPr lang="en-GB" sz="1600" dirty="0">
              <a:solidFill>
                <a:srgbClr val="000000"/>
              </a:solidFill>
              <a:latin typeface="ff1"/>
            </a:endParaRPr>
          </a:p>
          <a:p>
            <a:pPr algn="l"/>
            <a:endParaRPr lang="en-GB" sz="1600" b="0" i="0" dirty="0">
              <a:solidFill>
                <a:srgbClr val="000000"/>
              </a:solidFill>
              <a:effectLst/>
              <a:latin typeface="ff1"/>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p:txBody>
      </p:sp>
      <p:sp>
        <p:nvSpPr>
          <p:cNvPr id="6" name="TextBox 5">
            <a:extLst>
              <a:ext uri="{FF2B5EF4-FFF2-40B4-BE49-F238E27FC236}">
                <a16:creationId xmlns:a16="http://schemas.microsoft.com/office/drawing/2014/main" id="{CB1EA18B-4352-CD6F-080E-DE8CA4CB0EA8}"/>
              </a:ext>
            </a:extLst>
          </p:cNvPr>
          <p:cNvSpPr txBox="1"/>
          <p:nvPr/>
        </p:nvSpPr>
        <p:spPr>
          <a:xfrm>
            <a:off x="7362824" y="4362450"/>
            <a:ext cx="5957888" cy="2400657"/>
          </a:xfrm>
          <a:prstGeom prst="rect">
            <a:avLst/>
          </a:prstGeom>
          <a:noFill/>
        </p:spPr>
        <p:txBody>
          <a:bodyPr wrap="square" rtlCol="0">
            <a:spAutoFit/>
          </a:bodyPr>
          <a:lstStyle/>
          <a:p>
            <a:endParaRPr lang="en-GB" sz="1800" dirty="0">
              <a:solidFill>
                <a:schemeClr val="bg1"/>
              </a:solidFill>
            </a:endParaRPr>
          </a:p>
          <a:p>
            <a:r>
              <a:rPr lang="en-GB" sz="2400" b="1" dirty="0">
                <a:solidFill>
                  <a:schemeClr val="bg1"/>
                </a:solidFill>
              </a:rPr>
              <a:t>Spotlight on Greece 2007 - 2010</a:t>
            </a:r>
          </a:p>
          <a:p>
            <a:r>
              <a:rPr lang="en-GB" sz="1800" dirty="0">
                <a:solidFill>
                  <a:schemeClr val="bg1"/>
                </a:solidFill>
              </a:rPr>
              <a:t>Tourism Contribution to GDP – Down 2%</a:t>
            </a:r>
          </a:p>
          <a:p>
            <a:r>
              <a:rPr lang="en-GB" sz="1800" dirty="0">
                <a:solidFill>
                  <a:schemeClr val="bg1"/>
                </a:solidFill>
              </a:rPr>
              <a:t>International Tourism Receipts – Down 18.06%</a:t>
            </a:r>
          </a:p>
          <a:p>
            <a:r>
              <a:rPr lang="en-GB" sz="1800" dirty="0">
                <a:solidFill>
                  <a:schemeClr val="bg1"/>
                </a:solidFill>
              </a:rPr>
              <a:t>Average Per Capita Expenditure – Down 11.5%</a:t>
            </a:r>
          </a:p>
          <a:p>
            <a:r>
              <a:rPr lang="en-GB" sz="1800" dirty="0">
                <a:solidFill>
                  <a:schemeClr val="bg1"/>
                </a:solidFill>
              </a:rPr>
              <a:t>Market Share in World Receipts – Down 0.4%</a:t>
            </a:r>
          </a:p>
          <a:p>
            <a:endParaRPr lang="en-IE" sz="1800" dirty="0">
              <a:solidFill>
                <a:schemeClr val="bg1"/>
              </a:solidFill>
            </a:endParaRPr>
          </a:p>
          <a:p>
            <a:endParaRPr lang="en-IE" dirty="0">
              <a:solidFill>
                <a:schemeClr val="bg1"/>
              </a:solidFill>
            </a:endParaRPr>
          </a:p>
        </p:txBody>
      </p:sp>
    </p:spTree>
    <p:extLst>
      <p:ext uri="{BB962C8B-B14F-4D97-AF65-F5344CB8AC3E}">
        <p14:creationId xmlns:p14="http://schemas.microsoft.com/office/powerpoint/2010/main" val="3512366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393722" y="886620"/>
            <a:ext cx="5220526" cy="4628355"/>
          </a:xfrm>
        </p:spPr>
        <p:txBody>
          <a:bodyPr>
            <a:noAutofit/>
          </a:bodyPr>
          <a:lstStyle/>
          <a:p>
            <a:pPr marL="0" indent="0">
              <a:lnSpc>
                <a:spcPct val="100000"/>
              </a:lnSpc>
              <a:spcBef>
                <a:spcPts val="0"/>
              </a:spcBef>
            </a:pPr>
            <a:r>
              <a:rPr lang="en-GB" sz="2200" b="0" i="0" dirty="0">
                <a:effectLst/>
              </a:rPr>
              <a:t>Since 2001, there has been an increase in attacks linked to extremist groups</a:t>
            </a:r>
            <a:r>
              <a:rPr lang="en-GB" sz="2200" dirty="0"/>
              <a:t>. </a:t>
            </a:r>
            <a:r>
              <a:rPr lang="en-GB" sz="2200" b="0" i="0" dirty="0">
                <a:effectLst/>
              </a:rPr>
              <a:t>Many separatist terrorist activities also have a religious angle.</a:t>
            </a:r>
          </a:p>
          <a:p>
            <a:pPr marL="0" indent="0">
              <a:lnSpc>
                <a:spcPct val="100000"/>
              </a:lnSpc>
              <a:spcBef>
                <a:spcPts val="0"/>
              </a:spcBef>
            </a:pPr>
            <a:endParaRPr lang="en-GB" sz="2200" b="0" i="0" dirty="0">
              <a:effectLst/>
            </a:endParaRPr>
          </a:p>
          <a:p>
            <a:pPr marL="457200" indent="-457200">
              <a:lnSpc>
                <a:spcPct val="100000"/>
              </a:lnSpc>
              <a:spcBef>
                <a:spcPts val="0"/>
              </a:spcBef>
              <a:buFont typeface="+mj-lt"/>
              <a:buAutoNum type="arabicPeriod"/>
            </a:pPr>
            <a:r>
              <a:rPr lang="en-GB" sz="2200" b="1" i="0" u="none" strike="noStrike" dirty="0">
                <a:effectLst/>
                <a:hlinkClick r:id="rId2" tooltip="November 2015 Paris attacks">
                  <a:extLst>
                    <a:ext uri="{A12FA001-AC4F-418D-AE19-62706E023703}">
                      <ahyp:hlinkClr xmlns:ahyp="http://schemas.microsoft.com/office/drawing/2018/hyperlinkcolor" val="tx"/>
                    </a:ext>
                  </a:extLst>
                </a:hlinkClick>
              </a:rPr>
              <a:t>November 2015 Paris attacks</a:t>
            </a:r>
            <a:r>
              <a:rPr lang="en-GB" sz="2200" b="1" i="0" dirty="0">
                <a:effectLst/>
              </a:rPr>
              <a:t> </a:t>
            </a:r>
            <a:r>
              <a:rPr lang="en-GB" sz="2200" b="0" i="0" dirty="0">
                <a:effectLst/>
              </a:rPr>
              <a:t>there were 130 fatalities</a:t>
            </a:r>
            <a:r>
              <a:rPr lang="en-GB" sz="2200" dirty="0"/>
              <a:t> </a:t>
            </a:r>
            <a:r>
              <a:rPr lang="en-GB" sz="2200" b="0" i="0" dirty="0">
                <a:effectLst/>
              </a:rPr>
              <a:t>and over 360 people injured. </a:t>
            </a:r>
          </a:p>
          <a:p>
            <a:pPr marL="457200" indent="-457200">
              <a:lnSpc>
                <a:spcPct val="100000"/>
              </a:lnSpc>
              <a:spcBef>
                <a:spcPts val="0"/>
              </a:spcBef>
              <a:buFont typeface="+mj-lt"/>
              <a:buAutoNum type="arabicPeriod"/>
            </a:pPr>
            <a:r>
              <a:rPr lang="en-GB" sz="2200" b="1" i="0" dirty="0">
                <a:effectLst/>
                <a:hlinkClick r:id="rId3">
                  <a:extLst>
                    <a:ext uri="{A12FA001-AC4F-418D-AE19-62706E023703}">
                      <ahyp:hlinkClr xmlns:ahyp="http://schemas.microsoft.com/office/drawing/2018/hyperlinkcolor" val="tx"/>
                    </a:ext>
                  </a:extLst>
                </a:hlinkClick>
              </a:rPr>
              <a:t>Manchester Arena Bombing </a:t>
            </a:r>
            <a:r>
              <a:rPr lang="en-GB" sz="2200" b="0" i="0" dirty="0">
                <a:effectLst/>
              </a:rPr>
              <a:t>killed 23 and injured 250 people. </a:t>
            </a:r>
          </a:p>
          <a:p>
            <a:pPr marL="457200" indent="-457200">
              <a:lnSpc>
                <a:spcPct val="100000"/>
              </a:lnSpc>
              <a:spcBef>
                <a:spcPts val="0"/>
              </a:spcBef>
              <a:buFont typeface="+mj-lt"/>
              <a:buAutoNum type="arabicPeriod"/>
            </a:pPr>
            <a:r>
              <a:rPr lang="en-GB" sz="2200" b="0" i="0" dirty="0">
                <a:effectLst/>
              </a:rPr>
              <a:t>In Germany in 2020,  the </a:t>
            </a:r>
            <a:r>
              <a:rPr lang="en-GB" sz="2200" b="1" i="0" dirty="0">
                <a:effectLst/>
                <a:hlinkClick r:id="rId4">
                  <a:extLst>
                    <a:ext uri="{A12FA001-AC4F-418D-AE19-62706E023703}">
                      <ahyp:hlinkClr xmlns:ahyp="http://schemas.microsoft.com/office/drawing/2018/hyperlinkcolor" val="tx"/>
                    </a:ext>
                  </a:extLst>
                </a:hlinkClick>
              </a:rPr>
              <a:t>Hanau Shootings </a:t>
            </a:r>
            <a:r>
              <a:rPr lang="en-GB" sz="2200" b="0" i="0" dirty="0">
                <a:effectLst/>
              </a:rPr>
              <a:t>saw 11 killed and 6 injured. </a:t>
            </a:r>
          </a:p>
          <a:p>
            <a:pPr marL="0" indent="0">
              <a:lnSpc>
                <a:spcPct val="100000"/>
              </a:lnSpc>
              <a:spcBef>
                <a:spcPts val="0"/>
              </a:spcBef>
            </a:pPr>
            <a:endParaRPr lang="en-GB" sz="2200" b="1" dirty="0"/>
          </a:p>
          <a:p>
            <a:pPr marL="0" indent="0">
              <a:lnSpc>
                <a:spcPct val="100000"/>
              </a:lnSpc>
              <a:spcBef>
                <a:spcPts val="0"/>
              </a:spcBef>
            </a:pPr>
            <a:endParaRPr lang="en-GB" sz="2200" dirty="0"/>
          </a:p>
          <a:p>
            <a:pPr marL="0" lvl="3" indent="0">
              <a:lnSpc>
                <a:spcPct val="100000"/>
              </a:lnSpc>
              <a:spcBef>
                <a:spcPts val="0"/>
              </a:spcBef>
            </a:pPr>
            <a:endParaRPr lang="en-GB" sz="2200" b="1" i="0" dirty="0">
              <a:effectLst/>
              <a:latin typeface="+mn-lt"/>
              <a:hlinkClick r:id="" action="ppaction://noaction">
                <a:extLst>
                  <a:ext uri="{A12FA001-AC4F-418D-AE19-62706E023703}">
                    <ahyp:hlinkClr xmlns:ahyp="http://schemas.microsoft.com/office/drawing/2018/hyperlinkcolor" val="tx"/>
                  </a:ext>
                </a:extLst>
              </a:hlinkClick>
            </a:endParaRPr>
          </a:p>
          <a:p>
            <a:pPr marL="0" lvl="3" indent="0">
              <a:lnSpc>
                <a:spcPct val="100000"/>
              </a:lnSpc>
              <a:spcBef>
                <a:spcPts val="0"/>
              </a:spcBef>
            </a:pPr>
            <a:endParaRPr lang="en-GB" sz="2200" b="1" dirty="0">
              <a:latin typeface="+mn-lt"/>
            </a:endParaRPr>
          </a:p>
          <a:p>
            <a:pPr marL="0" indent="0">
              <a:lnSpc>
                <a:spcPct val="100000"/>
              </a:lnSpc>
              <a:spcBef>
                <a:spcPts val="0"/>
              </a:spcBef>
            </a:pPr>
            <a:endParaRPr lang="en-IE" sz="2200"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379575" y="303998"/>
            <a:ext cx="4716425" cy="582221"/>
          </a:xfrm>
        </p:spPr>
        <p:txBody>
          <a:bodyPr>
            <a:normAutofit lnSpcReduction="10000"/>
          </a:bodyPr>
          <a:lstStyle/>
          <a:p>
            <a:r>
              <a:rPr lang="en-IE" b="1" dirty="0"/>
              <a:t>Terrorism</a:t>
            </a:r>
          </a:p>
        </p:txBody>
      </p:sp>
      <p:pic>
        <p:nvPicPr>
          <p:cNvPr id="12" name="Graphic 11" descr="Open book outline">
            <a:extLst>
              <a:ext uri="{FF2B5EF4-FFF2-40B4-BE49-F238E27FC236}">
                <a16:creationId xmlns:a16="http://schemas.microsoft.com/office/drawing/2014/main" id="{E742567E-263C-0B6B-3096-652B7E49CB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83959" y="5749022"/>
            <a:ext cx="914400" cy="914400"/>
          </a:xfrm>
          <a:prstGeom prst="rect">
            <a:avLst/>
          </a:prstGeom>
        </p:spPr>
      </p:pic>
      <p:pic>
        <p:nvPicPr>
          <p:cNvPr id="14338" name="Picture 2" descr="France′s terrorism risk remains ′extremely high′, says minister | News | DW  | 31.08.2020">
            <a:extLst>
              <a:ext uri="{FF2B5EF4-FFF2-40B4-BE49-F238E27FC236}">
                <a16:creationId xmlns:a16="http://schemas.microsoft.com/office/drawing/2014/main" id="{986AB4FB-05D1-C4DF-E6FB-FA70A7DD865C}"/>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t="13349" b="13463"/>
          <a:stretch/>
        </p:blipFill>
        <p:spPr bwMode="auto">
          <a:xfrm>
            <a:off x="7239396" y="886620"/>
            <a:ext cx="4925012" cy="2028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03D3DE3-53EA-9B48-3232-BB4EB3A60CBB}"/>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sp>
        <p:nvSpPr>
          <p:cNvPr id="5" name="TextBox 4">
            <a:extLst>
              <a:ext uri="{FF2B5EF4-FFF2-40B4-BE49-F238E27FC236}">
                <a16:creationId xmlns:a16="http://schemas.microsoft.com/office/drawing/2014/main" id="{CCB5EB7B-32B3-4874-DA38-5FE5E7318A06}"/>
              </a:ext>
            </a:extLst>
          </p:cNvPr>
          <p:cNvSpPr txBox="1"/>
          <p:nvPr/>
        </p:nvSpPr>
        <p:spPr>
          <a:xfrm>
            <a:off x="2105025" y="5883057"/>
            <a:ext cx="4737823" cy="646331"/>
          </a:xfrm>
          <a:prstGeom prst="rect">
            <a:avLst/>
          </a:prstGeom>
          <a:solidFill>
            <a:schemeClr val="bg1"/>
          </a:solidFill>
        </p:spPr>
        <p:txBody>
          <a:bodyPr wrap="square" rtlCol="0">
            <a:spAutoFit/>
          </a:bodyPr>
          <a:lstStyle/>
          <a:p>
            <a:pPr algn="ctr"/>
            <a:r>
              <a:rPr lang="en-GB" sz="1800" b="1" i="0" dirty="0">
                <a:effectLst/>
                <a:latin typeface="+mn-lt"/>
                <a:hlinkClick r:id="" action="ppaction://noaction">
                  <a:extLst>
                    <a:ext uri="{A12FA001-AC4F-418D-AE19-62706E023703}">
                      <ahyp:hlinkClr xmlns:ahyp="http://schemas.microsoft.com/office/drawing/2018/hyperlinkcolor" val="tx"/>
                    </a:ext>
                  </a:extLst>
                </a:hlinkClick>
              </a:rPr>
              <a:t>The Impact of Terrorism on Tourism, Paris Attacks as an Example</a:t>
            </a:r>
            <a:endParaRPr lang="en-IE" dirty="0"/>
          </a:p>
        </p:txBody>
      </p:sp>
      <p:pic>
        <p:nvPicPr>
          <p:cNvPr id="3074" name="Picture 2" descr="Paris attacks inquiry finds multiple failings by French intelligence  agencies | Paris attacks | The Guardian">
            <a:extLst>
              <a:ext uri="{FF2B5EF4-FFF2-40B4-BE49-F238E27FC236}">
                <a16:creationId xmlns:a16="http://schemas.microsoft.com/office/drawing/2014/main" id="{35DC8CE5-2709-181E-3F16-94530ECDFBF9}"/>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239396" y="3200797"/>
            <a:ext cx="4925012" cy="29550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17C744-7C37-B3D8-2BD0-B888C441011B}"/>
              </a:ext>
            </a:extLst>
          </p:cNvPr>
          <p:cNvSpPr txBox="1"/>
          <p:nvPr/>
        </p:nvSpPr>
        <p:spPr>
          <a:xfrm>
            <a:off x="8591550" y="6160056"/>
            <a:ext cx="2590800" cy="369332"/>
          </a:xfrm>
          <a:prstGeom prst="rect">
            <a:avLst/>
          </a:prstGeom>
          <a:noFill/>
        </p:spPr>
        <p:txBody>
          <a:bodyPr wrap="square" rtlCol="0">
            <a:spAutoFit/>
          </a:bodyPr>
          <a:lstStyle/>
          <a:p>
            <a:r>
              <a:rPr lang="en-IE" i="1" dirty="0"/>
              <a:t>Images The Guardian</a:t>
            </a:r>
          </a:p>
        </p:txBody>
      </p:sp>
      <p:pic>
        <p:nvPicPr>
          <p:cNvPr id="7" name="Graphic 6" descr="Touchscreen with solid fill">
            <a:extLst>
              <a:ext uri="{FF2B5EF4-FFF2-40B4-BE49-F238E27FC236}">
                <a16:creationId xmlns:a16="http://schemas.microsoft.com/office/drawing/2014/main" id="{E7253351-066D-9C0A-FFA9-29188BA91F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495" y="3240457"/>
            <a:ext cx="914400" cy="914400"/>
          </a:xfrm>
          <a:prstGeom prst="rect">
            <a:avLst/>
          </a:prstGeom>
        </p:spPr>
      </p:pic>
    </p:spTree>
    <p:extLst>
      <p:ext uri="{BB962C8B-B14F-4D97-AF65-F5344CB8AC3E}">
        <p14:creationId xmlns:p14="http://schemas.microsoft.com/office/powerpoint/2010/main" val="3540778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20 men are convicted in the 2015 Paris terror attacks : NPR">
            <a:extLst>
              <a:ext uri="{FF2B5EF4-FFF2-40B4-BE49-F238E27FC236}">
                <a16:creationId xmlns:a16="http://schemas.microsoft.com/office/drawing/2014/main" id="{BFA918A0-496C-E962-0F4E-FEA6E2E50FE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39395" y="3596116"/>
            <a:ext cx="4952603" cy="329817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aris attacks of 2015 | Timeline, Events, &amp; Aftermath | Britannica">
            <a:extLst>
              <a:ext uri="{FF2B5EF4-FFF2-40B4-BE49-F238E27FC236}">
                <a16:creationId xmlns:a16="http://schemas.microsoft.com/office/drawing/2014/main" id="{6801C7B6-B2F2-65BC-F741-3E9D25DD7E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239396" y="339610"/>
            <a:ext cx="4952604" cy="325650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142999" y="886620"/>
            <a:ext cx="6096399" cy="4628355"/>
          </a:xfrm>
        </p:spPr>
        <p:txBody>
          <a:bodyPr>
            <a:noAutofit/>
          </a:bodyPr>
          <a:lstStyle/>
          <a:p>
            <a:r>
              <a:rPr lang="en-IE" b="1" dirty="0"/>
              <a:t>Impact of Terrorism on Paris</a:t>
            </a:r>
          </a:p>
          <a:p>
            <a:pPr marL="342900" indent="-342900">
              <a:buFont typeface="Arial" panose="020B0604020202020204" pitchFamily="34" charset="0"/>
              <a:buChar char="•"/>
            </a:pPr>
            <a:r>
              <a:rPr lang="en-GB" dirty="0"/>
              <a:t>Terrorism negatively affected the tourism perception and destination image of Paris </a:t>
            </a:r>
          </a:p>
          <a:p>
            <a:pPr marL="342900" indent="-342900">
              <a:buFont typeface="Arial" panose="020B0604020202020204" pitchFamily="34" charset="0"/>
              <a:buChar char="•"/>
            </a:pPr>
            <a:r>
              <a:rPr lang="en-GB" dirty="0"/>
              <a:t>There was a feeling that tourists and visitors did not feel safe anymore</a:t>
            </a:r>
          </a:p>
          <a:p>
            <a:pPr marL="342900" indent="-342900">
              <a:buFont typeface="Arial" panose="020B0604020202020204" pitchFamily="34" charset="0"/>
              <a:buChar char="•"/>
            </a:pPr>
            <a:r>
              <a:rPr lang="en-GB" dirty="0"/>
              <a:t>Tourism economy declined as traffic flows fell, fewer new bookings, more cancellations </a:t>
            </a:r>
          </a:p>
          <a:p>
            <a:pPr marL="342900" indent="-342900">
              <a:buFont typeface="Arial" panose="020B0604020202020204" pitchFamily="34" charset="0"/>
              <a:buChar char="•"/>
            </a:pPr>
            <a:r>
              <a:rPr lang="en-GB" b="1" dirty="0"/>
              <a:t>Example: </a:t>
            </a:r>
            <a:r>
              <a:rPr lang="en-GB" dirty="0">
                <a:hlinkClick r:id="rId4">
                  <a:extLst>
                    <a:ext uri="{A12FA001-AC4F-418D-AE19-62706E023703}">
                      <ahyp:hlinkClr xmlns:ahyp="http://schemas.microsoft.com/office/drawing/2018/hyperlinkcolor" val="tx"/>
                    </a:ext>
                  </a:extLst>
                </a:hlinkClick>
              </a:rPr>
              <a:t>Paris hotel </a:t>
            </a:r>
            <a:r>
              <a:rPr lang="en-GB" dirty="0"/>
              <a:t>occupancy rate fell by 28.5% and continued for a min of 2 weeks. Luxury hotel bookings declined by 50% </a:t>
            </a:r>
          </a:p>
          <a:p>
            <a:pPr marL="342900" indent="-342900">
              <a:buFont typeface="Arial" panose="020B0604020202020204" pitchFamily="34" charset="0"/>
              <a:buChar char="•"/>
            </a:pPr>
            <a:r>
              <a:rPr lang="en-GB" dirty="0"/>
              <a:t>Increased safety measures caused delays e.g., street security checking individuals and tightened border controls</a:t>
            </a:r>
          </a:p>
          <a:p>
            <a:pPr marL="342900" indent="-342900">
              <a:buFont typeface="Arial" panose="020B0604020202020204" pitchFamily="34" charset="0"/>
              <a:buChar char="•"/>
            </a:pPr>
            <a:r>
              <a:rPr lang="en-GB" dirty="0"/>
              <a:t>Concerts cancelled e.g., Foo Fighters and Prince</a:t>
            </a:r>
          </a:p>
          <a:p>
            <a:pPr marL="0" indent="0">
              <a:lnSpc>
                <a:spcPct val="100000"/>
              </a:lnSpc>
              <a:spcBef>
                <a:spcPts val="0"/>
              </a:spcBef>
            </a:pPr>
            <a:endParaRPr lang="en-GB" dirty="0"/>
          </a:p>
          <a:p>
            <a:pPr marL="0" lvl="3" indent="0">
              <a:lnSpc>
                <a:spcPct val="100000"/>
              </a:lnSpc>
              <a:spcBef>
                <a:spcPts val="0"/>
              </a:spcBef>
            </a:pPr>
            <a:endParaRPr lang="en-GB" sz="2400" b="1" i="0" dirty="0">
              <a:effectLst/>
              <a:latin typeface="+mn-lt"/>
              <a:hlinkClick r:id="" action="ppaction://noaction">
                <a:extLst>
                  <a:ext uri="{A12FA001-AC4F-418D-AE19-62706E023703}">
                    <ahyp:hlinkClr xmlns:ahyp="http://schemas.microsoft.com/office/drawing/2018/hyperlinkcolor" val="tx"/>
                  </a:ext>
                </a:extLst>
              </a:hlinkClick>
            </a:endParaRPr>
          </a:p>
          <a:p>
            <a:pPr marL="0" lvl="3" indent="0">
              <a:lnSpc>
                <a:spcPct val="100000"/>
              </a:lnSpc>
              <a:spcBef>
                <a:spcPts val="0"/>
              </a:spcBef>
            </a:pPr>
            <a:endParaRPr lang="en-GB" sz="2400" b="1" dirty="0">
              <a:latin typeface="+mn-lt"/>
            </a:endParaRPr>
          </a:p>
          <a:p>
            <a:pPr marL="0" indent="0">
              <a:lnSpc>
                <a:spcPct val="100000"/>
              </a:lnSpc>
              <a:spcBef>
                <a:spcPts val="0"/>
              </a:spcBef>
            </a:pPr>
            <a:endParaRPr lang="en-IE"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379575" y="303998"/>
            <a:ext cx="4716425" cy="582221"/>
          </a:xfrm>
        </p:spPr>
        <p:txBody>
          <a:bodyPr>
            <a:normAutofit lnSpcReduction="10000"/>
          </a:bodyPr>
          <a:lstStyle/>
          <a:p>
            <a:r>
              <a:rPr lang="en-IE" b="1" dirty="0"/>
              <a:t>Terrorism - Paris</a:t>
            </a:r>
          </a:p>
        </p:txBody>
      </p:sp>
      <p:sp>
        <p:nvSpPr>
          <p:cNvPr id="17" name="TextBox 16">
            <a:extLst>
              <a:ext uri="{FF2B5EF4-FFF2-40B4-BE49-F238E27FC236}">
                <a16:creationId xmlns:a16="http://schemas.microsoft.com/office/drawing/2014/main" id="{988C2329-560F-12D8-6992-42F939987CA5}"/>
              </a:ext>
            </a:extLst>
          </p:cNvPr>
          <p:cNvSpPr txBox="1"/>
          <p:nvPr/>
        </p:nvSpPr>
        <p:spPr>
          <a:xfrm>
            <a:off x="7280320" y="2302966"/>
            <a:ext cx="5581834" cy="615553"/>
          </a:xfrm>
          <a:prstGeom prst="rect">
            <a:avLst/>
          </a:prstGeom>
          <a:noFill/>
        </p:spPr>
        <p:txBody>
          <a:bodyPr wrap="square" rtlCol="0">
            <a:spAutoFit/>
          </a:bodyPr>
          <a:lstStyle/>
          <a:p>
            <a:endParaRPr lang="en-IE" sz="2400" b="1" dirty="0">
              <a:solidFill>
                <a:srgbClr val="57B1A4"/>
              </a:solidFill>
              <a:hlinkClick r:id="rId5">
                <a:extLst>
                  <a:ext uri="{A12FA001-AC4F-418D-AE19-62706E023703}">
                    <ahyp:hlinkClr xmlns:ahyp="http://schemas.microsoft.com/office/drawing/2018/hyperlinkcolor" val="tx"/>
                  </a:ext>
                </a:extLst>
              </a:hlinkClick>
            </a:endParaRPr>
          </a:p>
          <a:p>
            <a:endParaRPr lang="en-IE" sz="1000" b="1" dirty="0">
              <a:solidFill>
                <a:srgbClr val="4D4D4D"/>
              </a:solidFill>
              <a:hlinkClick r:id="rId5">
                <a:extLst>
                  <a:ext uri="{A12FA001-AC4F-418D-AE19-62706E023703}">
                    <ahyp:hlinkClr xmlns:ahyp="http://schemas.microsoft.com/office/drawing/2018/hyperlinkcolor" val="tx"/>
                  </a:ext>
                </a:extLst>
              </a:hlinkClick>
            </a:endParaRPr>
          </a:p>
        </p:txBody>
      </p:sp>
      <p:sp>
        <p:nvSpPr>
          <p:cNvPr id="2" name="TextBox 1">
            <a:extLst>
              <a:ext uri="{FF2B5EF4-FFF2-40B4-BE49-F238E27FC236}">
                <a16:creationId xmlns:a16="http://schemas.microsoft.com/office/drawing/2014/main" id="{E03D3DE3-53EA-9B48-3232-BB4EB3A60CBB}"/>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sp>
        <p:nvSpPr>
          <p:cNvPr id="6" name="TextBox 5">
            <a:extLst>
              <a:ext uri="{FF2B5EF4-FFF2-40B4-BE49-F238E27FC236}">
                <a16:creationId xmlns:a16="http://schemas.microsoft.com/office/drawing/2014/main" id="{761D2F19-791F-FF09-D3AE-2EC2FFAB6106}"/>
              </a:ext>
            </a:extLst>
          </p:cNvPr>
          <p:cNvSpPr txBox="1"/>
          <p:nvPr/>
        </p:nvSpPr>
        <p:spPr>
          <a:xfrm>
            <a:off x="7239398" y="6569367"/>
            <a:ext cx="4952602" cy="338554"/>
          </a:xfrm>
          <a:prstGeom prst="rect">
            <a:avLst/>
          </a:prstGeom>
          <a:solidFill>
            <a:schemeClr val="bg1"/>
          </a:solidFill>
        </p:spPr>
        <p:txBody>
          <a:bodyPr wrap="square" rtlCol="0">
            <a:spAutoFit/>
          </a:bodyPr>
          <a:lstStyle/>
          <a:p>
            <a:pPr algn="ctr"/>
            <a:r>
              <a:rPr lang="en-IE" sz="1600" i="1" dirty="0"/>
              <a:t>Images Britannica &amp; Associated Press </a:t>
            </a:r>
          </a:p>
        </p:txBody>
      </p:sp>
      <p:pic>
        <p:nvPicPr>
          <p:cNvPr id="7" name="Graphic 6" descr="Touchscreen with solid fill">
            <a:extLst>
              <a:ext uri="{FF2B5EF4-FFF2-40B4-BE49-F238E27FC236}">
                <a16:creationId xmlns:a16="http://schemas.microsoft.com/office/drawing/2014/main" id="{B705FBBC-097B-10E8-3E08-690C5E4F60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599" y="3754807"/>
            <a:ext cx="914400" cy="914400"/>
          </a:xfrm>
          <a:prstGeom prst="rect">
            <a:avLst/>
          </a:prstGeom>
        </p:spPr>
      </p:pic>
    </p:spTree>
    <p:extLst>
      <p:ext uri="{BB962C8B-B14F-4D97-AF65-F5344CB8AC3E}">
        <p14:creationId xmlns:p14="http://schemas.microsoft.com/office/powerpoint/2010/main" val="34773817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185226" y="171049"/>
            <a:ext cx="5261135" cy="582221"/>
          </a:xfrm>
        </p:spPr>
        <p:txBody>
          <a:bodyPr>
            <a:normAutofit fontScale="77500" lnSpcReduction="20000"/>
          </a:bodyPr>
          <a:lstStyle/>
          <a:p>
            <a:r>
              <a:rPr lang="en-IE" b="1" dirty="0">
                <a:hlinkClick r:id="rId2">
                  <a:extLst>
                    <a:ext uri="{A12FA001-AC4F-418D-AE19-62706E023703}">
                      <ahyp:hlinkClr xmlns:ahyp="http://schemas.microsoft.com/office/drawing/2018/hyperlinkcolor" val="tx"/>
                    </a:ext>
                  </a:extLst>
                </a:hlinkClick>
              </a:rPr>
              <a:t>How Paris &amp; France Responded</a:t>
            </a:r>
            <a:endParaRPr lang="en-IE" b="1" dirty="0"/>
          </a:p>
        </p:txBody>
      </p:sp>
      <p:sp>
        <p:nvSpPr>
          <p:cNvPr id="17" name="TextBox 16">
            <a:extLst>
              <a:ext uri="{FF2B5EF4-FFF2-40B4-BE49-F238E27FC236}">
                <a16:creationId xmlns:a16="http://schemas.microsoft.com/office/drawing/2014/main" id="{988C2329-560F-12D8-6992-42F939987CA5}"/>
              </a:ext>
            </a:extLst>
          </p:cNvPr>
          <p:cNvSpPr txBox="1"/>
          <p:nvPr/>
        </p:nvSpPr>
        <p:spPr>
          <a:xfrm>
            <a:off x="1137748" y="753270"/>
            <a:ext cx="5805977" cy="6740307"/>
          </a:xfrm>
          <a:prstGeom prst="rect">
            <a:avLst/>
          </a:prstGeom>
          <a:noFill/>
        </p:spPr>
        <p:txBody>
          <a:bodyPr wrap="square" rtlCol="0">
            <a:spAutoFit/>
          </a:bodyPr>
          <a:lstStyle/>
          <a:p>
            <a:pPr marL="342900" indent="-342900">
              <a:buFont typeface="Arial" panose="020B0604020202020204" pitchFamily="34" charset="0"/>
              <a:buChar char="•"/>
            </a:pPr>
            <a:r>
              <a:rPr lang="en-IE" sz="2200" b="1" dirty="0">
                <a:solidFill>
                  <a:schemeClr val="bg1"/>
                </a:solidFill>
              </a:rPr>
              <a:t>Upped the security </a:t>
            </a:r>
            <a:r>
              <a:rPr lang="en-IE" sz="2200" dirty="0">
                <a:solidFill>
                  <a:schemeClr val="bg1"/>
                </a:solidFill>
              </a:rPr>
              <a:t>immediately </a:t>
            </a:r>
            <a:r>
              <a:rPr lang="en-IE" sz="2000" i="1" dirty="0">
                <a:solidFill>
                  <a:schemeClr val="bg1"/>
                </a:solidFill>
              </a:rPr>
              <a:t>e.g., deployed over 10,000 military and police across 830 locations in the country</a:t>
            </a:r>
          </a:p>
          <a:p>
            <a:pPr marL="342900" indent="-342900">
              <a:buFont typeface="Arial" panose="020B0604020202020204" pitchFamily="34" charset="0"/>
              <a:buChar char="•"/>
            </a:pPr>
            <a:r>
              <a:rPr lang="en-IE" sz="2200" b="1" dirty="0">
                <a:solidFill>
                  <a:schemeClr val="bg1"/>
                </a:solidFill>
              </a:rPr>
              <a:t>Worked together </a:t>
            </a:r>
            <a:r>
              <a:rPr lang="en-IE" sz="2200" dirty="0">
                <a:solidFill>
                  <a:schemeClr val="bg1"/>
                </a:solidFill>
              </a:rPr>
              <a:t>as a tight-knit group e</a:t>
            </a:r>
            <a:r>
              <a:rPr lang="en-IE" sz="2000" i="1" dirty="0">
                <a:solidFill>
                  <a:schemeClr val="bg1"/>
                </a:solidFill>
              </a:rPr>
              <a:t>.g., all regional tourism bodies, industry, businesses, and government worked together on a new Made in France Campaign. </a:t>
            </a:r>
          </a:p>
          <a:p>
            <a:pPr marL="342900" indent="-342900">
              <a:buFont typeface="Arial" panose="020B0604020202020204" pitchFamily="34" charset="0"/>
              <a:buChar char="•"/>
            </a:pPr>
            <a:r>
              <a:rPr lang="en-GB" sz="2200" b="1" dirty="0">
                <a:solidFill>
                  <a:schemeClr val="bg1"/>
                </a:solidFill>
              </a:rPr>
              <a:t>Marketing and Branding Campaigns </a:t>
            </a:r>
            <a:r>
              <a:rPr lang="en-GB" sz="2200" dirty="0">
                <a:solidFill>
                  <a:schemeClr val="bg1"/>
                </a:solidFill>
              </a:rPr>
              <a:t>were critical for recovery to position France as a safe and attractive tourist destination </a:t>
            </a:r>
            <a:r>
              <a:rPr lang="en-GB" sz="2000" i="1" dirty="0">
                <a:solidFill>
                  <a:schemeClr val="bg1"/>
                </a:solidFill>
              </a:rPr>
              <a:t>e.g.,  </a:t>
            </a:r>
            <a:r>
              <a:rPr lang="en-GB" sz="2000" b="1" i="1" dirty="0">
                <a:solidFill>
                  <a:schemeClr val="bg1"/>
                </a:solidFill>
                <a:hlinkClick r:id="rId3">
                  <a:extLst>
                    <a:ext uri="{A12FA001-AC4F-418D-AE19-62706E023703}">
                      <ahyp:hlinkClr xmlns:ahyp="http://schemas.microsoft.com/office/drawing/2018/hyperlinkcolor" val="tx"/>
                    </a:ext>
                  </a:extLst>
                </a:hlinkClick>
              </a:rPr>
              <a:t>The </a:t>
            </a:r>
            <a:r>
              <a:rPr lang="en-IE" sz="2000" b="1" i="1" dirty="0">
                <a:solidFill>
                  <a:schemeClr val="bg1"/>
                </a:solidFill>
                <a:hlinkClick r:id="rId3">
                  <a:extLst>
                    <a:ext uri="{A12FA001-AC4F-418D-AE19-62706E023703}">
                      <ahyp:hlinkClr xmlns:ahyp="http://schemas.microsoft.com/office/drawing/2018/hyperlinkcolor" val="tx"/>
                    </a:ext>
                  </a:extLst>
                </a:hlinkClick>
              </a:rPr>
              <a:t>Made in France Campaign</a:t>
            </a:r>
            <a:endParaRPr lang="en-IE" sz="2000" b="1" i="1" dirty="0">
              <a:solidFill>
                <a:schemeClr val="bg1"/>
              </a:solidFill>
            </a:endParaRPr>
          </a:p>
          <a:p>
            <a:pPr marL="342900" indent="-342900">
              <a:buFont typeface="Arial" panose="020B0604020202020204" pitchFamily="34" charset="0"/>
              <a:buChar char="•"/>
            </a:pPr>
            <a:r>
              <a:rPr lang="en-IE" sz="2200" b="1" dirty="0">
                <a:solidFill>
                  <a:schemeClr val="bg1"/>
                </a:solidFill>
              </a:rPr>
              <a:t>Used Focused Messaging, </a:t>
            </a:r>
            <a:r>
              <a:rPr lang="en-IE" sz="2200" dirty="0">
                <a:solidFill>
                  <a:schemeClr val="bg1"/>
                </a:solidFill>
              </a:rPr>
              <a:t>especially in key markets and markets in rapid decline </a:t>
            </a:r>
          </a:p>
          <a:p>
            <a:pPr marL="342900" indent="-342900">
              <a:buFont typeface="Arial" panose="020B0604020202020204" pitchFamily="34" charset="0"/>
              <a:buChar char="•"/>
            </a:pPr>
            <a:r>
              <a:rPr lang="en-IE" sz="2200" b="1" dirty="0">
                <a:solidFill>
                  <a:schemeClr val="bg1"/>
                </a:solidFill>
              </a:rPr>
              <a:t>Reduced Red Tape </a:t>
            </a:r>
            <a:r>
              <a:rPr lang="en-IE" sz="2000" i="1" dirty="0">
                <a:solidFill>
                  <a:schemeClr val="bg1"/>
                </a:solidFill>
              </a:rPr>
              <a:t>e.g., introduced 48-hour visa approvals for Chinese tourists</a:t>
            </a:r>
          </a:p>
          <a:p>
            <a:pPr marL="342900" indent="-342900">
              <a:buFont typeface="Arial" panose="020B0604020202020204" pitchFamily="34" charset="0"/>
              <a:buChar char="•"/>
            </a:pPr>
            <a:r>
              <a:rPr lang="en-IE" sz="2200" b="1" dirty="0">
                <a:solidFill>
                  <a:schemeClr val="bg1"/>
                </a:solidFill>
              </a:rPr>
              <a:t>Promoted a Warm Welcome </a:t>
            </a:r>
          </a:p>
          <a:p>
            <a:pPr marL="342900" indent="-342900">
              <a:buFont typeface="Arial" panose="020B0604020202020204" pitchFamily="34" charset="0"/>
              <a:buChar char="•"/>
            </a:pPr>
            <a:r>
              <a:rPr lang="en-IE" sz="2200" b="1" dirty="0">
                <a:solidFill>
                  <a:schemeClr val="bg1"/>
                </a:solidFill>
              </a:rPr>
              <a:t>Used Smart Technology </a:t>
            </a:r>
            <a:r>
              <a:rPr lang="en-IE" sz="2000" i="1" dirty="0">
                <a:solidFill>
                  <a:schemeClr val="bg1"/>
                </a:solidFill>
              </a:rPr>
              <a:t>e.g. biometric passports smoothing people’s transit</a:t>
            </a:r>
          </a:p>
          <a:p>
            <a:pPr marL="342900" indent="-342900">
              <a:buFont typeface="Arial" panose="020B0604020202020204" pitchFamily="34" charset="0"/>
              <a:buChar char="•"/>
            </a:pPr>
            <a:endParaRPr lang="en-IE" sz="2200" b="1" dirty="0">
              <a:solidFill>
                <a:schemeClr val="bg1"/>
              </a:solidFill>
              <a:hlinkClick r:id="rId4">
                <a:extLst>
                  <a:ext uri="{A12FA001-AC4F-418D-AE19-62706E023703}">
                    <ahyp:hlinkClr xmlns:ahyp="http://schemas.microsoft.com/office/drawing/2018/hyperlinkcolor" val="tx"/>
                  </a:ext>
                </a:extLst>
              </a:hlinkClick>
            </a:endParaRPr>
          </a:p>
          <a:p>
            <a:endParaRPr lang="en-IE" sz="2200" b="1" dirty="0">
              <a:solidFill>
                <a:schemeClr val="bg1"/>
              </a:solidFill>
              <a:hlinkClick r:id="rId4">
                <a:extLst>
                  <a:ext uri="{A12FA001-AC4F-418D-AE19-62706E023703}">
                    <ahyp:hlinkClr xmlns:ahyp="http://schemas.microsoft.com/office/drawing/2018/hyperlinkcolor" val="tx"/>
                  </a:ext>
                </a:extLst>
              </a:hlinkClick>
            </a:endParaRPr>
          </a:p>
        </p:txBody>
      </p:sp>
      <p:sp>
        <p:nvSpPr>
          <p:cNvPr id="9" name="TextBox 8">
            <a:extLst>
              <a:ext uri="{FF2B5EF4-FFF2-40B4-BE49-F238E27FC236}">
                <a16:creationId xmlns:a16="http://schemas.microsoft.com/office/drawing/2014/main" id="{E6ABAEAB-650D-4606-BF24-1C70FFA5BE12}"/>
              </a:ext>
            </a:extLst>
          </p:cNvPr>
          <p:cNvSpPr txBox="1"/>
          <p:nvPr/>
        </p:nvSpPr>
        <p:spPr>
          <a:xfrm>
            <a:off x="7315855" y="3564791"/>
            <a:ext cx="4819650" cy="3293209"/>
          </a:xfrm>
          <a:prstGeom prst="rect">
            <a:avLst/>
          </a:prstGeom>
          <a:noFill/>
        </p:spPr>
        <p:txBody>
          <a:bodyPr wrap="square" rtlCol="0">
            <a:spAutoFit/>
          </a:bodyPr>
          <a:lstStyle/>
          <a:p>
            <a:pPr algn="ctr"/>
            <a:r>
              <a:rPr lang="en-IE" sz="2200" b="1" dirty="0">
                <a:solidFill>
                  <a:srgbClr val="086D6E"/>
                </a:solidFill>
              </a:rPr>
              <a:t>Used Social Media Effectively. </a:t>
            </a:r>
            <a:r>
              <a:rPr lang="en-IE" sz="2200" dirty="0">
                <a:solidFill>
                  <a:srgbClr val="4D4D4D"/>
                </a:solidFill>
              </a:rPr>
              <a:t>Worked across all channels with an emphasis on monitoring false news across nine languages and 190 countries. </a:t>
            </a:r>
            <a:r>
              <a:rPr lang="en-IE" sz="2000" i="1" dirty="0">
                <a:solidFill>
                  <a:srgbClr val="4D4D4D"/>
                </a:solidFill>
              </a:rPr>
              <a:t>e.g., negative and incorrect messaging was countered with the help of social media managers Facebook, Twitter, and Instagram. Over 70 bloggers and YouTubers from 10 different countries were brought to France to experience what the country had to offer. </a:t>
            </a:r>
            <a:endParaRPr lang="en-IE" sz="2000" b="1" i="1" dirty="0">
              <a:solidFill>
                <a:srgbClr val="4D4D4D"/>
              </a:solidFill>
              <a:hlinkClick r:id="rId4">
                <a:extLst>
                  <a:ext uri="{A12FA001-AC4F-418D-AE19-62706E023703}">
                    <ahyp:hlinkClr xmlns:ahyp="http://schemas.microsoft.com/office/drawing/2018/hyperlinkcolor" val="tx"/>
                  </a:ext>
                </a:extLst>
              </a:hlinkClick>
            </a:endParaRPr>
          </a:p>
        </p:txBody>
      </p:sp>
      <p:pic>
        <p:nvPicPr>
          <p:cNvPr id="7" name="Picture 6">
            <a:extLst>
              <a:ext uri="{FF2B5EF4-FFF2-40B4-BE49-F238E27FC236}">
                <a16:creationId xmlns:a16="http://schemas.microsoft.com/office/drawing/2014/main" id="{23BB9447-AF74-8AF2-C803-339048173C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10" b="12642"/>
          <a:stretch/>
        </p:blipFill>
        <p:spPr>
          <a:xfrm>
            <a:off x="7267575" y="507266"/>
            <a:ext cx="4924425" cy="3057525"/>
          </a:xfrm>
          <a:prstGeom prst="rect">
            <a:avLst/>
          </a:prstGeom>
        </p:spPr>
      </p:pic>
      <p:pic>
        <p:nvPicPr>
          <p:cNvPr id="2" name="Graphic 1" descr="Touchscreen with solid fill">
            <a:extLst>
              <a:ext uri="{FF2B5EF4-FFF2-40B4-BE49-F238E27FC236}">
                <a16:creationId xmlns:a16="http://schemas.microsoft.com/office/drawing/2014/main" id="{5FCE5212-3854-3435-12BE-A0DE102728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483" y="3992932"/>
            <a:ext cx="914400" cy="914400"/>
          </a:xfrm>
          <a:prstGeom prst="rect">
            <a:avLst/>
          </a:prstGeom>
        </p:spPr>
      </p:pic>
      <p:sp>
        <p:nvSpPr>
          <p:cNvPr id="3" name="TextBox 2">
            <a:extLst>
              <a:ext uri="{FF2B5EF4-FFF2-40B4-BE49-F238E27FC236}">
                <a16:creationId xmlns:a16="http://schemas.microsoft.com/office/drawing/2014/main" id="{3D4412CF-FD89-A2E0-FC02-238B94EE0F7D}"/>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spTree>
    <p:extLst>
      <p:ext uri="{BB962C8B-B14F-4D97-AF65-F5344CB8AC3E}">
        <p14:creationId xmlns:p14="http://schemas.microsoft.com/office/powerpoint/2010/main" val="3977704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4"/>
            <a:ext cx="4969565" cy="4525954"/>
          </a:xfrm>
        </p:spPr>
        <p:txBody>
          <a:bodyPr>
            <a:noAutofit/>
          </a:bodyPr>
          <a:lstStyle/>
          <a:p>
            <a:pPr marL="0" indent="0">
              <a:lnSpc>
                <a:spcPct val="100000"/>
              </a:lnSpc>
              <a:spcBef>
                <a:spcPts val="0"/>
              </a:spcBef>
            </a:pPr>
            <a:r>
              <a:rPr lang="en-GB" sz="2000" dirty="0"/>
              <a:t>P</a:t>
            </a:r>
            <a:r>
              <a:rPr lang="en-GB" sz="2000" b="0" i="0" dirty="0">
                <a:effectLst/>
              </a:rPr>
              <a:t>andemics and epidemics are the most likely crises. They affect tourism regardless of destination. </a:t>
            </a:r>
          </a:p>
          <a:p>
            <a:pPr marL="342900" indent="-342900">
              <a:lnSpc>
                <a:spcPct val="100000"/>
              </a:lnSpc>
              <a:spcBef>
                <a:spcPts val="1200"/>
              </a:spcBef>
              <a:buFont typeface="Arial" panose="020B0604020202020204" pitchFamily="34" charset="0"/>
              <a:buChar char="•"/>
            </a:pPr>
            <a:r>
              <a:rPr lang="en-GB" sz="2000" b="1" i="0" dirty="0">
                <a:effectLst/>
                <a:hlinkClick r:id="rId2">
                  <a:extLst>
                    <a:ext uri="{A12FA001-AC4F-418D-AE19-62706E023703}">
                      <ahyp:hlinkClr xmlns:ahyp="http://schemas.microsoft.com/office/drawing/2018/hyperlinkcolor" val="tx"/>
                    </a:ext>
                  </a:extLst>
                </a:hlinkClick>
              </a:rPr>
              <a:t>COVID, 2019</a:t>
            </a:r>
            <a:r>
              <a:rPr lang="en-GB" sz="2000" b="0" i="0" dirty="0">
                <a:effectLst/>
              </a:rPr>
              <a:t>, which collapsed tourism up to 2022. Tourist travel decreased by 79%, leading to a global loss of $1.2 trillion in 2020 alone</a:t>
            </a:r>
            <a:r>
              <a:rPr lang="en-GB" sz="2000" dirty="0"/>
              <a:t>, a drop in 850 – 1.1 billion tourists and </a:t>
            </a:r>
            <a:r>
              <a:rPr lang="en-GB" sz="2000" dirty="0">
                <a:hlinkClick r:id="rId3">
                  <a:extLst>
                    <a:ext uri="{A12FA001-AC4F-418D-AE19-62706E023703}">
                      <ahyp:hlinkClr xmlns:ahyp="http://schemas.microsoft.com/office/drawing/2018/hyperlinkcolor" val="tx"/>
                    </a:ext>
                  </a:extLst>
                </a:hlinkClick>
              </a:rPr>
              <a:t>100-120 million jobs at risk</a:t>
            </a:r>
            <a:r>
              <a:rPr lang="en-GB" sz="2000" dirty="0"/>
              <a:t>, and hotel cancellations up to 80%. </a:t>
            </a:r>
            <a:endParaRPr lang="en-GB" sz="2000" b="0" i="0" dirty="0">
              <a:effectLst/>
            </a:endParaRPr>
          </a:p>
          <a:p>
            <a:pPr marL="342900" indent="-342900">
              <a:lnSpc>
                <a:spcPct val="100000"/>
              </a:lnSpc>
              <a:spcBef>
                <a:spcPts val="1200"/>
              </a:spcBef>
              <a:buFont typeface="Arial" panose="020B0604020202020204" pitchFamily="34" charset="0"/>
              <a:buChar char="•"/>
            </a:pPr>
            <a:r>
              <a:rPr lang="en-IE" sz="2000" b="1" dirty="0">
                <a:hlinkClick r:id="rId4">
                  <a:extLst>
                    <a:ext uri="{A12FA001-AC4F-418D-AE19-62706E023703}">
                      <ahyp:hlinkClr xmlns:ahyp="http://schemas.microsoft.com/office/drawing/2018/hyperlinkcolor" val="tx"/>
                    </a:ext>
                  </a:extLst>
                </a:hlinkClick>
              </a:rPr>
              <a:t>Ebola </a:t>
            </a:r>
            <a:r>
              <a:rPr lang="en-IE" sz="2000" dirty="0">
                <a:hlinkClick r:id="rId4">
                  <a:extLst>
                    <a:ext uri="{A12FA001-AC4F-418D-AE19-62706E023703}">
                      <ahyp:hlinkClr xmlns:ahyp="http://schemas.microsoft.com/office/drawing/2018/hyperlinkcolor" val="tx"/>
                    </a:ext>
                  </a:extLst>
                </a:hlinkClick>
              </a:rPr>
              <a:t>and</a:t>
            </a:r>
            <a:r>
              <a:rPr lang="en-IE" sz="2000" b="1" dirty="0">
                <a:hlinkClick r:id="rId4">
                  <a:extLst>
                    <a:ext uri="{A12FA001-AC4F-418D-AE19-62706E023703}">
                      <ahyp:hlinkClr xmlns:ahyp="http://schemas.microsoft.com/office/drawing/2018/hyperlinkcolor" val="tx"/>
                    </a:ext>
                  </a:extLst>
                </a:hlinkClick>
              </a:rPr>
              <a:t> MERS, 2009 </a:t>
            </a:r>
            <a:r>
              <a:rPr lang="en-IE" sz="2000" dirty="0"/>
              <a:t>impact on the economic health of destination was estimated between $45 and $55 billion</a:t>
            </a:r>
          </a:p>
          <a:p>
            <a:pPr marL="342900" indent="-342900">
              <a:lnSpc>
                <a:spcPct val="100000"/>
              </a:lnSpc>
              <a:spcBef>
                <a:spcPts val="1200"/>
              </a:spcBef>
              <a:buFont typeface="Arial" panose="020B0604020202020204" pitchFamily="34" charset="0"/>
              <a:buChar char="•"/>
            </a:pPr>
            <a:r>
              <a:rPr lang="en-IE" sz="2000" b="1" dirty="0">
                <a:hlinkClick r:id="rId5">
                  <a:extLst>
                    <a:ext uri="{A12FA001-AC4F-418D-AE19-62706E023703}">
                      <ahyp:hlinkClr xmlns:ahyp="http://schemas.microsoft.com/office/drawing/2018/hyperlinkcolor" val="tx"/>
                    </a:ext>
                  </a:extLst>
                </a:hlinkClick>
              </a:rPr>
              <a:t>SARS, 2003 </a:t>
            </a:r>
            <a:r>
              <a:rPr lang="en-IE" sz="2000" dirty="0"/>
              <a:t>impact</a:t>
            </a:r>
            <a:r>
              <a:rPr lang="en-IE" sz="2000" b="1" dirty="0"/>
              <a:t> </a:t>
            </a:r>
            <a:r>
              <a:rPr lang="en-IE" sz="2000" dirty="0"/>
              <a:t>was estimated between $30 to $50 billion, with tourism to Singapore falling by 70%; while the impact of Zika was valued between $7 and $18 billion.</a:t>
            </a:r>
          </a:p>
          <a:p>
            <a:pPr marL="0" indent="0">
              <a:lnSpc>
                <a:spcPct val="100000"/>
              </a:lnSpc>
              <a:spcBef>
                <a:spcPts val="0"/>
              </a:spcBef>
            </a:pPr>
            <a:endParaRPr lang="en-GB" sz="2000" b="0" i="0" dirty="0">
              <a:effectLst/>
            </a:endParaRPr>
          </a:p>
          <a:p>
            <a:pPr marL="0" indent="0">
              <a:lnSpc>
                <a:spcPct val="100000"/>
              </a:lnSpc>
              <a:spcBef>
                <a:spcPts val="0"/>
              </a:spcBef>
            </a:pPr>
            <a:endParaRPr lang="en-IE" sz="2000" dirty="0"/>
          </a:p>
          <a:p>
            <a:pPr marL="0" indent="0">
              <a:lnSpc>
                <a:spcPct val="100000"/>
              </a:lnSpc>
              <a:spcBef>
                <a:spcPts val="0"/>
              </a:spcBef>
            </a:pPr>
            <a:endParaRPr lang="en-IE" sz="20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lnSpcReduction="10000"/>
          </a:bodyPr>
          <a:lstStyle/>
          <a:p>
            <a:r>
              <a:rPr lang="en-IE" b="1" dirty="0"/>
              <a:t>Health Related - Global</a:t>
            </a:r>
          </a:p>
        </p:txBody>
      </p:sp>
      <p:sp>
        <p:nvSpPr>
          <p:cNvPr id="5" name="Text Placeholder 2">
            <a:extLst>
              <a:ext uri="{FF2B5EF4-FFF2-40B4-BE49-F238E27FC236}">
                <a16:creationId xmlns:a16="http://schemas.microsoft.com/office/drawing/2014/main" id="{23FCD09D-CDA8-DD1F-D720-04EC2BCF8669}"/>
              </a:ext>
            </a:extLst>
          </p:cNvPr>
          <p:cNvSpPr txBox="1">
            <a:spLocks/>
          </p:cNvSpPr>
          <p:nvPr/>
        </p:nvSpPr>
        <p:spPr>
          <a:xfrm>
            <a:off x="7086599" y="5644754"/>
            <a:ext cx="5114925" cy="1146571"/>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000" dirty="0">
                <a:solidFill>
                  <a:srgbClr val="086D6E"/>
                </a:solidFill>
              </a:rPr>
              <a:t>63% of experts from the World Tourism Organisation believe the sector won’t fully recover until 2024. (</a:t>
            </a:r>
            <a:r>
              <a:rPr lang="en-IE" sz="2000" dirty="0">
                <a:solidFill>
                  <a:srgbClr val="086D6E"/>
                </a:solidFill>
                <a:hlinkClick r:id="rId6">
                  <a:extLst>
                    <a:ext uri="{A12FA001-AC4F-418D-AE19-62706E023703}">
                      <ahyp:hlinkClr xmlns:ahyp="http://schemas.microsoft.com/office/drawing/2018/hyperlinkcolor" val="tx"/>
                    </a:ext>
                  </a:extLst>
                </a:hlinkClick>
              </a:rPr>
              <a:t>Source</a:t>
            </a:r>
            <a:r>
              <a:rPr lang="en-IE" sz="2000" dirty="0">
                <a:solidFill>
                  <a:srgbClr val="086D6E"/>
                </a:solidFill>
              </a:rPr>
              <a:t>)</a:t>
            </a:r>
            <a:endParaRPr lang="en-IE" sz="2000" dirty="0">
              <a:solidFill>
                <a:srgbClr val="4D4D4D"/>
              </a:solidFill>
            </a:endParaRPr>
          </a:p>
        </p:txBody>
      </p:sp>
      <p:pic>
        <p:nvPicPr>
          <p:cNvPr id="15362" name="Picture 2">
            <a:extLst>
              <a:ext uri="{FF2B5EF4-FFF2-40B4-BE49-F238E27FC236}">
                <a16:creationId xmlns:a16="http://schemas.microsoft.com/office/drawing/2014/main" id="{BF734CF3-6C53-0868-E4B6-58623EA0873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239395" y="693552"/>
            <a:ext cx="4952603" cy="49526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B2F5E12-6A00-5A45-CD27-780553448BC3}"/>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pic>
        <p:nvPicPr>
          <p:cNvPr id="6" name="Graphic 5" descr="Touchscreen with solid fill">
            <a:extLst>
              <a:ext uri="{FF2B5EF4-FFF2-40B4-BE49-F238E27FC236}">
                <a16:creationId xmlns:a16="http://schemas.microsoft.com/office/drawing/2014/main" id="{4E70F467-795E-7EA7-6232-67E39E6FD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3855" y="2011732"/>
            <a:ext cx="914400" cy="914400"/>
          </a:xfrm>
          <a:prstGeom prst="rect">
            <a:avLst/>
          </a:prstGeom>
        </p:spPr>
      </p:pic>
      <p:pic>
        <p:nvPicPr>
          <p:cNvPr id="7" name="Graphic 6" descr="Touchscreen with solid fill">
            <a:extLst>
              <a:ext uri="{FF2B5EF4-FFF2-40B4-BE49-F238E27FC236}">
                <a16:creationId xmlns:a16="http://schemas.microsoft.com/office/drawing/2014/main" id="{B0622D75-AFA5-5F94-C007-223BCF917BD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3908" y="3931869"/>
            <a:ext cx="914400" cy="914400"/>
          </a:xfrm>
          <a:prstGeom prst="rect">
            <a:avLst/>
          </a:prstGeom>
        </p:spPr>
      </p:pic>
      <p:pic>
        <p:nvPicPr>
          <p:cNvPr id="8" name="Graphic 7" descr="Touchscreen with solid fill">
            <a:extLst>
              <a:ext uri="{FF2B5EF4-FFF2-40B4-BE49-F238E27FC236}">
                <a16:creationId xmlns:a16="http://schemas.microsoft.com/office/drawing/2014/main" id="{E5D32CF0-2506-E5AD-4CC0-6C64ABBC13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40425" y="5078782"/>
            <a:ext cx="914400" cy="914400"/>
          </a:xfrm>
          <a:prstGeom prst="rect">
            <a:avLst/>
          </a:prstGeom>
        </p:spPr>
      </p:pic>
    </p:spTree>
    <p:extLst>
      <p:ext uri="{BB962C8B-B14F-4D97-AF65-F5344CB8AC3E}">
        <p14:creationId xmlns:p14="http://schemas.microsoft.com/office/powerpoint/2010/main" val="41004449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Placeholder 4">
            <a:extLst>
              <a:ext uri="{FF2B5EF4-FFF2-40B4-BE49-F238E27FC236}">
                <a16:creationId xmlns:a16="http://schemas.microsoft.com/office/drawing/2014/main" id="{BCA5E8C3-E73A-B093-49C5-1984624D582C}"/>
              </a:ext>
            </a:extLst>
          </p:cNvPr>
          <p:cNvSpPr>
            <a:spLocks noGrp="1"/>
          </p:cNvSpPr>
          <p:nvPr>
            <p:ph type="body" sz="quarter" idx="18"/>
          </p:nvPr>
        </p:nvSpPr>
        <p:spPr>
          <a:xfrm>
            <a:off x="3075871" y="1567837"/>
            <a:ext cx="3024340" cy="442916"/>
          </a:xfrm>
        </p:spPr>
        <p:txBody>
          <a:bodyPr>
            <a:normAutofit/>
          </a:bodyPr>
          <a:lstStyle/>
          <a:p>
            <a:r>
              <a:rPr lang="en-IE" sz="2000" dirty="0"/>
              <a:t>New York/Terrorism</a:t>
            </a:r>
          </a:p>
        </p:txBody>
      </p:sp>
      <p:sp>
        <p:nvSpPr>
          <p:cNvPr id="50" name="Text Placeholder 3">
            <a:extLst>
              <a:ext uri="{FF2B5EF4-FFF2-40B4-BE49-F238E27FC236}">
                <a16:creationId xmlns:a16="http://schemas.microsoft.com/office/drawing/2014/main" id="{9F59BA24-3077-24E0-8201-9D02047435B8}"/>
              </a:ext>
            </a:extLst>
          </p:cNvPr>
          <p:cNvSpPr>
            <a:spLocks noGrp="1"/>
          </p:cNvSpPr>
          <p:nvPr>
            <p:ph type="body" sz="quarter" idx="16"/>
          </p:nvPr>
        </p:nvSpPr>
        <p:spPr>
          <a:xfrm>
            <a:off x="3041356" y="1169450"/>
            <a:ext cx="3049353" cy="582221"/>
          </a:xfrm>
        </p:spPr>
        <p:txBody>
          <a:bodyPr anchor="ctr">
            <a:normAutofit/>
          </a:bodyPr>
          <a:lstStyle/>
          <a:p>
            <a:r>
              <a:rPr lang="en-IE" sz="3000" dirty="0"/>
              <a:t>September 11</a:t>
            </a:r>
          </a:p>
        </p:txBody>
      </p:sp>
      <p:sp>
        <p:nvSpPr>
          <p:cNvPr id="51" name="Text Placeholder 5">
            <a:extLst>
              <a:ext uri="{FF2B5EF4-FFF2-40B4-BE49-F238E27FC236}">
                <a16:creationId xmlns:a16="http://schemas.microsoft.com/office/drawing/2014/main" id="{5B4612D1-3131-A882-8A5B-C732E201C287}"/>
              </a:ext>
            </a:extLst>
          </p:cNvPr>
          <p:cNvSpPr>
            <a:spLocks noGrp="1"/>
          </p:cNvSpPr>
          <p:nvPr>
            <p:ph type="body" sz="quarter" idx="19"/>
          </p:nvPr>
        </p:nvSpPr>
        <p:spPr>
          <a:xfrm>
            <a:off x="3031063" y="1916269"/>
            <a:ext cx="3024340" cy="1483196"/>
          </a:xfrm>
        </p:spPr>
        <p:txBody>
          <a:bodyPr>
            <a:noAutofit/>
          </a:bodyPr>
          <a:lstStyle/>
          <a:p>
            <a:pPr marL="0" indent="0"/>
            <a:r>
              <a:rPr lang="en-GB" sz="1600" dirty="0"/>
              <a:t>Catastrophic disruptions to global air travel in the short term. In the long term a dramatic increase in airport security levels leads to substantial increases in air travel costs </a:t>
            </a:r>
            <a:r>
              <a:rPr lang="en-GB" sz="1600" i="1" dirty="0"/>
              <a:t>(</a:t>
            </a:r>
            <a:r>
              <a:rPr lang="en-GB" sz="1600" i="1" dirty="0" err="1"/>
              <a:t>Litvin</a:t>
            </a:r>
            <a:r>
              <a:rPr lang="en-GB" sz="1600" i="1" dirty="0"/>
              <a:t> and </a:t>
            </a:r>
            <a:r>
              <a:rPr lang="en-GB" sz="1600" i="1" dirty="0" err="1"/>
              <a:t>Crotts</a:t>
            </a:r>
            <a:r>
              <a:rPr lang="en-GB" sz="1600" i="1" dirty="0"/>
              <a:t>, 2007)</a:t>
            </a:r>
            <a:endParaRPr lang="en-IE" sz="1600" i="1" dirty="0"/>
          </a:p>
        </p:txBody>
      </p:sp>
      <p:sp>
        <p:nvSpPr>
          <p:cNvPr id="52" name="Text Placeholder 6">
            <a:extLst>
              <a:ext uri="{FF2B5EF4-FFF2-40B4-BE49-F238E27FC236}">
                <a16:creationId xmlns:a16="http://schemas.microsoft.com/office/drawing/2014/main" id="{515B551F-31D1-05D9-301F-338364E9760F}"/>
              </a:ext>
            </a:extLst>
          </p:cNvPr>
          <p:cNvSpPr>
            <a:spLocks noGrp="1"/>
          </p:cNvSpPr>
          <p:nvPr>
            <p:ph type="body" sz="quarter" idx="20"/>
          </p:nvPr>
        </p:nvSpPr>
        <p:spPr>
          <a:xfrm>
            <a:off x="10647" y="1605119"/>
            <a:ext cx="3024340" cy="442916"/>
          </a:xfrm>
        </p:spPr>
        <p:txBody>
          <a:bodyPr>
            <a:normAutofit/>
          </a:bodyPr>
          <a:lstStyle/>
          <a:p>
            <a:r>
              <a:rPr lang="en-IE" sz="2000" dirty="0"/>
              <a:t>UK/Disease</a:t>
            </a:r>
          </a:p>
        </p:txBody>
      </p:sp>
      <p:sp>
        <p:nvSpPr>
          <p:cNvPr id="53" name="Text Placeholder 7">
            <a:extLst>
              <a:ext uri="{FF2B5EF4-FFF2-40B4-BE49-F238E27FC236}">
                <a16:creationId xmlns:a16="http://schemas.microsoft.com/office/drawing/2014/main" id="{42AEE01F-A2D5-164E-F7AD-A25B3CAE43D5}"/>
              </a:ext>
            </a:extLst>
          </p:cNvPr>
          <p:cNvSpPr>
            <a:spLocks noGrp="1"/>
          </p:cNvSpPr>
          <p:nvPr>
            <p:ph type="body" sz="quarter" idx="21"/>
          </p:nvPr>
        </p:nvSpPr>
        <p:spPr>
          <a:xfrm>
            <a:off x="26518" y="1173336"/>
            <a:ext cx="3049353" cy="582221"/>
          </a:xfrm>
        </p:spPr>
        <p:txBody>
          <a:bodyPr anchor="ctr">
            <a:normAutofit/>
          </a:bodyPr>
          <a:lstStyle/>
          <a:p>
            <a:r>
              <a:rPr lang="en-IE" sz="3000" dirty="0"/>
              <a:t>Foot and Mouth </a:t>
            </a:r>
          </a:p>
        </p:txBody>
      </p:sp>
      <p:sp>
        <p:nvSpPr>
          <p:cNvPr id="54" name="Text Placeholder 8">
            <a:extLst>
              <a:ext uri="{FF2B5EF4-FFF2-40B4-BE49-F238E27FC236}">
                <a16:creationId xmlns:a16="http://schemas.microsoft.com/office/drawing/2014/main" id="{E22B8240-67F2-F523-C590-CD479266FDA6}"/>
              </a:ext>
            </a:extLst>
          </p:cNvPr>
          <p:cNvSpPr>
            <a:spLocks noGrp="1"/>
          </p:cNvSpPr>
          <p:nvPr>
            <p:ph type="body" sz="quarter" idx="22"/>
          </p:nvPr>
        </p:nvSpPr>
        <p:spPr>
          <a:xfrm>
            <a:off x="-14853" y="2001032"/>
            <a:ext cx="3024340" cy="1502625"/>
          </a:xfrm>
        </p:spPr>
        <p:txBody>
          <a:bodyPr>
            <a:noAutofit/>
          </a:bodyPr>
          <a:lstStyle/>
          <a:p>
            <a:pPr>
              <a:lnSpc>
                <a:spcPct val="100000"/>
              </a:lnSpc>
              <a:spcBef>
                <a:spcPts val="0"/>
              </a:spcBef>
            </a:pPr>
            <a:r>
              <a:rPr lang="en-GB" sz="1600" dirty="0"/>
              <a:t>To prevent the spread of disease regions were effectively sealed and tourism ceased. In Scotland, the loss to the tourism industry was esteemed to be between 200 and 250 million pounds. </a:t>
            </a:r>
            <a:r>
              <a:rPr lang="en-GB" sz="1600" i="1" dirty="0"/>
              <a:t>(Hall, 2007)</a:t>
            </a:r>
            <a:endParaRPr lang="en-IE" sz="1600" i="1" dirty="0"/>
          </a:p>
        </p:txBody>
      </p:sp>
      <p:sp>
        <p:nvSpPr>
          <p:cNvPr id="55" name="Text Placeholder 19">
            <a:extLst>
              <a:ext uri="{FF2B5EF4-FFF2-40B4-BE49-F238E27FC236}">
                <a16:creationId xmlns:a16="http://schemas.microsoft.com/office/drawing/2014/main" id="{1DD7AD13-A728-1416-B408-DA506F7FD1D5}"/>
              </a:ext>
            </a:extLst>
          </p:cNvPr>
          <p:cNvSpPr txBox="1">
            <a:spLocks/>
          </p:cNvSpPr>
          <p:nvPr/>
        </p:nvSpPr>
        <p:spPr>
          <a:xfrm>
            <a:off x="9104756" y="1175701"/>
            <a:ext cx="3049353" cy="582221"/>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t>Bali Bombings</a:t>
            </a:r>
            <a:endParaRPr lang="en-IE" sz="3000" dirty="0"/>
          </a:p>
        </p:txBody>
      </p:sp>
      <p:sp>
        <p:nvSpPr>
          <p:cNvPr id="56" name="Text Placeholder 11">
            <a:extLst>
              <a:ext uri="{FF2B5EF4-FFF2-40B4-BE49-F238E27FC236}">
                <a16:creationId xmlns:a16="http://schemas.microsoft.com/office/drawing/2014/main" id="{6DB9E935-3C28-CE96-0869-AC5532FA2CE0}"/>
              </a:ext>
            </a:extLst>
          </p:cNvPr>
          <p:cNvSpPr txBox="1">
            <a:spLocks/>
          </p:cNvSpPr>
          <p:nvPr/>
        </p:nvSpPr>
        <p:spPr>
          <a:xfrm>
            <a:off x="9104756" y="1887417"/>
            <a:ext cx="3079134" cy="152187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0"/>
              </a:spcBef>
            </a:pPr>
            <a:r>
              <a:rPr lang="en-GB" sz="1600" dirty="0"/>
              <a:t>A steep decline in visitors after the first terrorist bombing of a nightclub in 2002. 202 persons were killed and 209 injured. In 2005, 23 more were killed by terrorists. Reinforcing a negative image about safety in Bali </a:t>
            </a:r>
            <a:r>
              <a:rPr lang="en-GB" sz="1600" i="1" dirty="0"/>
              <a:t>(</a:t>
            </a:r>
            <a:r>
              <a:rPr lang="en-GB" sz="1600" i="1" dirty="0" err="1"/>
              <a:t>Gurtner</a:t>
            </a:r>
            <a:r>
              <a:rPr lang="en-GB" sz="1600" i="1" dirty="0"/>
              <a:t>, 2007)</a:t>
            </a:r>
            <a:endParaRPr lang="en-IE" sz="1600" i="1" dirty="0"/>
          </a:p>
        </p:txBody>
      </p:sp>
      <p:sp>
        <p:nvSpPr>
          <p:cNvPr id="57" name="Text Placeholder 12">
            <a:extLst>
              <a:ext uri="{FF2B5EF4-FFF2-40B4-BE49-F238E27FC236}">
                <a16:creationId xmlns:a16="http://schemas.microsoft.com/office/drawing/2014/main" id="{CAFC80A7-C88C-16ED-91EA-AC910791FFBA}"/>
              </a:ext>
            </a:extLst>
          </p:cNvPr>
          <p:cNvSpPr txBox="1">
            <a:spLocks/>
          </p:cNvSpPr>
          <p:nvPr/>
        </p:nvSpPr>
        <p:spPr>
          <a:xfrm>
            <a:off x="6080416" y="1549025"/>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a:t>Asia and Canada/Virus</a:t>
            </a:r>
            <a:endParaRPr lang="en-IE" sz="1800" dirty="0"/>
          </a:p>
        </p:txBody>
      </p:sp>
      <p:sp>
        <p:nvSpPr>
          <p:cNvPr id="58" name="Text Placeholder 13">
            <a:extLst>
              <a:ext uri="{FF2B5EF4-FFF2-40B4-BE49-F238E27FC236}">
                <a16:creationId xmlns:a16="http://schemas.microsoft.com/office/drawing/2014/main" id="{9E7156E7-7CCD-CD57-2033-C692F446640C}"/>
              </a:ext>
            </a:extLst>
          </p:cNvPr>
          <p:cNvSpPr txBox="1">
            <a:spLocks/>
          </p:cNvSpPr>
          <p:nvPr/>
        </p:nvSpPr>
        <p:spPr>
          <a:xfrm>
            <a:off x="6080416" y="1177566"/>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t>Sars</a:t>
            </a:r>
            <a:endParaRPr lang="en-IE" sz="3000" dirty="0"/>
          </a:p>
        </p:txBody>
      </p:sp>
      <p:sp>
        <p:nvSpPr>
          <p:cNvPr id="59" name="Text Placeholder 14">
            <a:extLst>
              <a:ext uri="{FF2B5EF4-FFF2-40B4-BE49-F238E27FC236}">
                <a16:creationId xmlns:a16="http://schemas.microsoft.com/office/drawing/2014/main" id="{8C9A0841-36A4-39FF-3EA3-7E7F875DC916}"/>
              </a:ext>
            </a:extLst>
          </p:cNvPr>
          <p:cNvSpPr txBox="1">
            <a:spLocks/>
          </p:cNvSpPr>
          <p:nvPr/>
        </p:nvSpPr>
        <p:spPr>
          <a:xfrm>
            <a:off x="6080416" y="1887577"/>
            <a:ext cx="3024340"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600" dirty="0"/>
              <a:t>A total of 774 international deaths occurred. Fear of a Spanish Flu-like pandemic resulted in the isolation of Hong Kong for a short period and severe disruptions to travel in the affected countries </a:t>
            </a:r>
            <a:r>
              <a:rPr lang="en-GB" sz="1600" i="1" dirty="0"/>
              <a:t>(Henderson, 2007)</a:t>
            </a:r>
            <a:endParaRPr lang="en-IE" sz="1600" i="1" dirty="0"/>
          </a:p>
        </p:txBody>
      </p:sp>
      <p:sp>
        <p:nvSpPr>
          <p:cNvPr id="60" name="Text Placeholder 15">
            <a:extLst>
              <a:ext uri="{FF2B5EF4-FFF2-40B4-BE49-F238E27FC236}">
                <a16:creationId xmlns:a16="http://schemas.microsoft.com/office/drawing/2014/main" id="{6B927E01-D94E-E2A9-90FF-81DEE39D99A0}"/>
              </a:ext>
            </a:extLst>
          </p:cNvPr>
          <p:cNvSpPr txBox="1">
            <a:spLocks/>
          </p:cNvSpPr>
          <p:nvPr/>
        </p:nvSpPr>
        <p:spPr>
          <a:xfrm>
            <a:off x="2654" y="80227"/>
            <a:ext cx="12181236"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a:t>Tourism Crisis can Significantly Impact Regions, Nations, and the World </a:t>
            </a:r>
          </a:p>
          <a:p>
            <a:endParaRPr lang="en-IE" sz="3200" dirty="0"/>
          </a:p>
        </p:txBody>
      </p:sp>
      <p:sp>
        <p:nvSpPr>
          <p:cNvPr id="61" name="Text Placeholder 20">
            <a:extLst>
              <a:ext uri="{FF2B5EF4-FFF2-40B4-BE49-F238E27FC236}">
                <a16:creationId xmlns:a16="http://schemas.microsoft.com/office/drawing/2014/main" id="{2006A4BF-0398-A0DC-03FA-7E967037FDF5}"/>
              </a:ext>
            </a:extLst>
          </p:cNvPr>
          <p:cNvSpPr txBox="1">
            <a:spLocks/>
          </p:cNvSpPr>
          <p:nvPr/>
        </p:nvSpPr>
        <p:spPr>
          <a:xfrm>
            <a:off x="3039636" y="4355442"/>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Indonesia/Nature</a:t>
            </a:r>
          </a:p>
          <a:p>
            <a:endParaRPr lang="en-IE" sz="2000" dirty="0"/>
          </a:p>
        </p:txBody>
      </p:sp>
      <p:sp>
        <p:nvSpPr>
          <p:cNvPr id="62" name="Text Placeholder 21">
            <a:extLst>
              <a:ext uri="{FF2B5EF4-FFF2-40B4-BE49-F238E27FC236}">
                <a16:creationId xmlns:a16="http://schemas.microsoft.com/office/drawing/2014/main" id="{49D84B2B-B41E-058B-7AA7-B2807ACDF043}"/>
              </a:ext>
            </a:extLst>
          </p:cNvPr>
          <p:cNvSpPr txBox="1">
            <a:spLocks/>
          </p:cNvSpPr>
          <p:nvPr/>
        </p:nvSpPr>
        <p:spPr>
          <a:xfrm>
            <a:off x="3066369" y="3930437"/>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solidFill>
                  <a:srgbClr val="4D4D4D"/>
                </a:solidFill>
              </a:rPr>
              <a:t>Tsunami</a:t>
            </a:r>
            <a:endParaRPr lang="en-IE" sz="3000" dirty="0">
              <a:solidFill>
                <a:srgbClr val="4D4D4D"/>
              </a:solidFill>
            </a:endParaRPr>
          </a:p>
        </p:txBody>
      </p:sp>
      <p:sp>
        <p:nvSpPr>
          <p:cNvPr id="63" name="Text Placeholder 22">
            <a:extLst>
              <a:ext uri="{FF2B5EF4-FFF2-40B4-BE49-F238E27FC236}">
                <a16:creationId xmlns:a16="http://schemas.microsoft.com/office/drawing/2014/main" id="{97807079-52FA-1E89-E3ED-3F3253C65F49}"/>
              </a:ext>
            </a:extLst>
          </p:cNvPr>
          <p:cNvSpPr txBox="1">
            <a:spLocks/>
          </p:cNvSpPr>
          <p:nvPr/>
        </p:nvSpPr>
        <p:spPr>
          <a:xfrm>
            <a:off x="3075872" y="4727037"/>
            <a:ext cx="2936316"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1600" dirty="0">
                <a:solidFill>
                  <a:srgbClr val="4D4D4D"/>
                </a:solidFill>
              </a:rPr>
              <a:t>Estimated 230,000 causalities and significant damage to tourism infrastructure and an immediate downturn in tourism. By 2007 many of the affected regions had reported recovery to pre-Tsunami visitor levels </a:t>
            </a:r>
            <a:r>
              <a:rPr lang="en-GB" sz="1600" i="1" dirty="0">
                <a:solidFill>
                  <a:srgbClr val="4D4D4D"/>
                </a:solidFill>
              </a:rPr>
              <a:t>(</a:t>
            </a:r>
            <a:r>
              <a:rPr lang="en-GB" sz="1600" i="1" dirty="0" err="1">
                <a:solidFill>
                  <a:srgbClr val="4D4D4D"/>
                </a:solidFill>
              </a:rPr>
              <a:t>Gurtner</a:t>
            </a:r>
            <a:r>
              <a:rPr lang="en-GB" sz="1600" i="1" dirty="0">
                <a:solidFill>
                  <a:srgbClr val="4D4D4D"/>
                </a:solidFill>
              </a:rPr>
              <a:t>, 2007)</a:t>
            </a:r>
            <a:endParaRPr lang="en-IE" sz="1600" i="1" dirty="0">
              <a:solidFill>
                <a:srgbClr val="4D4D4D"/>
              </a:solidFill>
            </a:endParaRPr>
          </a:p>
        </p:txBody>
      </p:sp>
      <p:sp>
        <p:nvSpPr>
          <p:cNvPr id="64" name="Text Placeholder 27">
            <a:extLst>
              <a:ext uri="{FF2B5EF4-FFF2-40B4-BE49-F238E27FC236}">
                <a16:creationId xmlns:a16="http://schemas.microsoft.com/office/drawing/2014/main" id="{C950A0A6-3F07-1B38-FFE0-19C38C01F60C}"/>
              </a:ext>
            </a:extLst>
          </p:cNvPr>
          <p:cNvSpPr txBox="1">
            <a:spLocks/>
          </p:cNvSpPr>
          <p:nvPr/>
        </p:nvSpPr>
        <p:spPr>
          <a:xfrm>
            <a:off x="9123631" y="3922794"/>
            <a:ext cx="3049353" cy="582221"/>
          </a:xfrm>
          <a:prstGeom prst="rect">
            <a:avLst/>
          </a:prstGeom>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b="1" dirty="0">
                <a:solidFill>
                  <a:srgbClr val="4D4D4D"/>
                </a:solidFill>
              </a:rPr>
              <a:t>Global Financial Crisis </a:t>
            </a:r>
          </a:p>
        </p:txBody>
      </p:sp>
      <p:sp>
        <p:nvSpPr>
          <p:cNvPr id="65" name="Text Placeholder 28">
            <a:extLst>
              <a:ext uri="{FF2B5EF4-FFF2-40B4-BE49-F238E27FC236}">
                <a16:creationId xmlns:a16="http://schemas.microsoft.com/office/drawing/2014/main" id="{ECCDA22E-2596-29D1-C282-780828191B1F}"/>
              </a:ext>
            </a:extLst>
          </p:cNvPr>
          <p:cNvSpPr txBox="1">
            <a:spLocks/>
          </p:cNvSpPr>
          <p:nvPr/>
        </p:nvSpPr>
        <p:spPr>
          <a:xfrm>
            <a:off x="9094523" y="4850140"/>
            <a:ext cx="3024340" cy="15218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600" dirty="0">
                <a:solidFill>
                  <a:srgbClr val="4D4D4D"/>
                </a:solidFill>
              </a:rPr>
              <a:t>Spiked oil prices increased the price of transport, particularly air travel. The financial crisis particularly reduced disposable income and </a:t>
            </a:r>
            <a:endParaRPr lang="en-IE" sz="1600" dirty="0">
              <a:solidFill>
                <a:srgbClr val="4D4D4D"/>
              </a:solidFill>
            </a:endParaRPr>
          </a:p>
        </p:txBody>
      </p:sp>
      <p:sp>
        <p:nvSpPr>
          <p:cNvPr id="66" name="Text Placeholder 30">
            <a:extLst>
              <a:ext uri="{FF2B5EF4-FFF2-40B4-BE49-F238E27FC236}">
                <a16:creationId xmlns:a16="http://schemas.microsoft.com/office/drawing/2014/main" id="{2BA8BE88-D951-AA2D-1637-AA4C1D8CA9F3}"/>
              </a:ext>
            </a:extLst>
          </p:cNvPr>
          <p:cNvSpPr txBox="1">
            <a:spLocks/>
          </p:cNvSpPr>
          <p:nvPr/>
        </p:nvSpPr>
        <p:spPr>
          <a:xfrm>
            <a:off x="6098728" y="3946295"/>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solidFill>
                  <a:srgbClr val="4D4D4D"/>
                </a:solidFill>
              </a:rPr>
              <a:t>Hurricane Katrina</a:t>
            </a:r>
            <a:endParaRPr lang="en-IE" sz="3000" dirty="0">
              <a:solidFill>
                <a:srgbClr val="4D4D4D"/>
              </a:solidFill>
            </a:endParaRPr>
          </a:p>
        </p:txBody>
      </p:sp>
      <p:sp>
        <p:nvSpPr>
          <p:cNvPr id="67" name="Text Placeholder 31">
            <a:extLst>
              <a:ext uri="{FF2B5EF4-FFF2-40B4-BE49-F238E27FC236}">
                <a16:creationId xmlns:a16="http://schemas.microsoft.com/office/drawing/2014/main" id="{8AD9B5E7-6A70-2CFB-10E1-07462012EA52}"/>
              </a:ext>
            </a:extLst>
          </p:cNvPr>
          <p:cNvSpPr txBox="1">
            <a:spLocks/>
          </p:cNvSpPr>
          <p:nvPr/>
        </p:nvSpPr>
        <p:spPr>
          <a:xfrm>
            <a:off x="6055403" y="4775563"/>
            <a:ext cx="3024340"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600">
                <a:solidFill>
                  <a:srgbClr val="4D4D4D"/>
                </a:solidFill>
              </a:rPr>
              <a:t>Hurricane Katrina flooded about 80% of New Orleans, killed 1836 people, and caused in excess of US$ 90 billion in damage. Tourists were slow to return to New Orleans and by 2007 numbers had not returned to pre-Hurricane levels </a:t>
            </a:r>
            <a:r>
              <a:rPr lang="en-GB" sz="1600" i="1">
                <a:solidFill>
                  <a:srgbClr val="4D4D4D"/>
                </a:solidFill>
              </a:rPr>
              <a:t>(Prideaux and Laws, 2007)</a:t>
            </a:r>
            <a:endParaRPr lang="en-IE" sz="1600" i="1" dirty="0">
              <a:solidFill>
                <a:srgbClr val="4D4D4D"/>
              </a:solidFill>
            </a:endParaRPr>
          </a:p>
        </p:txBody>
      </p:sp>
      <p:sp>
        <p:nvSpPr>
          <p:cNvPr id="68" name="TextBox 67">
            <a:extLst>
              <a:ext uri="{FF2B5EF4-FFF2-40B4-BE49-F238E27FC236}">
                <a16:creationId xmlns:a16="http://schemas.microsoft.com/office/drawing/2014/main" id="{3B7E5874-8EA3-F3F5-01E5-145F598DA4D3}"/>
              </a:ext>
            </a:extLst>
          </p:cNvPr>
          <p:cNvSpPr txBox="1"/>
          <p:nvPr/>
        </p:nvSpPr>
        <p:spPr>
          <a:xfrm>
            <a:off x="367553" y="528911"/>
            <a:ext cx="11546541" cy="646331"/>
          </a:xfrm>
          <a:prstGeom prst="rect">
            <a:avLst/>
          </a:prstGeom>
          <a:noFill/>
        </p:spPr>
        <p:txBody>
          <a:bodyPr wrap="square" rtlCol="0">
            <a:spAutoFit/>
          </a:bodyPr>
          <a:lstStyle/>
          <a:p>
            <a:pPr algn="ctr"/>
            <a:r>
              <a:rPr lang="en-GB" b="0" i="0" dirty="0">
                <a:solidFill>
                  <a:srgbClr val="455264"/>
                </a:solidFill>
                <a:effectLst/>
                <a:latin typeface="TT Norms"/>
              </a:rPr>
              <a:t>Examples of the Impact of Major Crisis on Regiona</a:t>
            </a:r>
            <a:r>
              <a:rPr lang="en-GB" dirty="0">
                <a:solidFill>
                  <a:srgbClr val="455264"/>
                </a:solidFill>
                <a:latin typeface="TT Norms"/>
              </a:rPr>
              <a:t>l, National and Global Tourism </a:t>
            </a:r>
            <a:r>
              <a:rPr lang="en-GB" b="0" i="0" dirty="0">
                <a:solidFill>
                  <a:srgbClr val="455264"/>
                </a:solidFill>
                <a:effectLst/>
                <a:latin typeface="TT Norms"/>
              </a:rPr>
              <a:t>(</a:t>
            </a:r>
            <a:r>
              <a:rPr lang="en-GB" b="0" i="0" dirty="0">
                <a:solidFill>
                  <a:srgbClr val="F27954"/>
                </a:solidFill>
                <a:effectLst/>
                <a:latin typeface="TT Norms"/>
                <a:hlinkClick r:id="rId2">
                  <a:extLst>
                    <a:ext uri="{A12FA001-AC4F-418D-AE19-62706E023703}">
                      <ahyp:hlinkClr xmlns:ahyp="http://schemas.microsoft.com/office/drawing/2018/hyperlinkcolor" val="tx"/>
                    </a:ext>
                  </a:extLst>
                </a:hlinkClick>
              </a:rPr>
              <a:t>Read</a:t>
            </a:r>
            <a:r>
              <a:rPr lang="en-GB" b="0" i="0" dirty="0">
                <a:solidFill>
                  <a:srgbClr val="455264"/>
                </a:solidFill>
                <a:effectLst/>
                <a:latin typeface="TT Norms"/>
              </a:rPr>
              <a:t>)</a:t>
            </a:r>
          </a:p>
          <a:p>
            <a:pPr algn="ctr"/>
            <a:r>
              <a:rPr lang="en-GB" b="1" dirty="0">
                <a:solidFill>
                  <a:srgbClr val="455264"/>
                </a:solidFill>
                <a:latin typeface="TT Norms"/>
              </a:rPr>
              <a:t>Key Message - Be Prepared for the Unexpected</a:t>
            </a:r>
            <a:endParaRPr lang="en-IE" b="1" dirty="0"/>
          </a:p>
        </p:txBody>
      </p:sp>
      <p:sp>
        <p:nvSpPr>
          <p:cNvPr id="69" name="Text Placeholder 8">
            <a:extLst>
              <a:ext uri="{FF2B5EF4-FFF2-40B4-BE49-F238E27FC236}">
                <a16:creationId xmlns:a16="http://schemas.microsoft.com/office/drawing/2014/main" id="{5BBF5994-EDE7-DBA5-0410-F1A148B1615F}"/>
              </a:ext>
            </a:extLst>
          </p:cNvPr>
          <p:cNvSpPr txBox="1">
            <a:spLocks/>
          </p:cNvSpPr>
          <p:nvPr/>
        </p:nvSpPr>
        <p:spPr>
          <a:xfrm>
            <a:off x="152400" y="4798358"/>
            <a:ext cx="2492188" cy="105084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1600" dirty="0">
                <a:solidFill>
                  <a:srgbClr val="4D4D4D"/>
                </a:solidFill>
              </a:rPr>
              <a:t>The Madrid train bombing meant a national impact and a reduction in visitor numbers for a short period </a:t>
            </a:r>
            <a:r>
              <a:rPr lang="en-GB" sz="1600" i="1" dirty="0">
                <a:solidFill>
                  <a:srgbClr val="4D4D4D"/>
                </a:solidFill>
              </a:rPr>
              <a:t>(</a:t>
            </a:r>
            <a:r>
              <a:rPr lang="en-GB" sz="1600" i="1" dirty="0" err="1">
                <a:solidFill>
                  <a:srgbClr val="4D4D4D"/>
                </a:solidFill>
              </a:rPr>
              <a:t>Lawset</a:t>
            </a:r>
            <a:r>
              <a:rPr lang="en-GB" sz="1600" i="1" dirty="0">
                <a:solidFill>
                  <a:srgbClr val="4D4D4D"/>
                </a:solidFill>
              </a:rPr>
              <a:t> al., 2007)</a:t>
            </a:r>
            <a:endParaRPr lang="en-IE" sz="1600" i="1" dirty="0">
              <a:solidFill>
                <a:srgbClr val="4D4D4D"/>
              </a:solidFill>
            </a:endParaRPr>
          </a:p>
        </p:txBody>
      </p:sp>
      <p:sp>
        <p:nvSpPr>
          <p:cNvPr id="70" name="Text Placeholder 20">
            <a:extLst>
              <a:ext uri="{FF2B5EF4-FFF2-40B4-BE49-F238E27FC236}">
                <a16:creationId xmlns:a16="http://schemas.microsoft.com/office/drawing/2014/main" id="{97D58EC7-EDA8-708D-3939-96E6EBDEBE51}"/>
              </a:ext>
            </a:extLst>
          </p:cNvPr>
          <p:cNvSpPr txBox="1">
            <a:spLocks/>
          </p:cNvSpPr>
          <p:nvPr/>
        </p:nvSpPr>
        <p:spPr>
          <a:xfrm>
            <a:off x="6062793" y="443213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USA/Nature</a:t>
            </a:r>
          </a:p>
          <a:p>
            <a:endParaRPr lang="en-IE" sz="2000" dirty="0"/>
          </a:p>
        </p:txBody>
      </p:sp>
      <p:sp>
        <p:nvSpPr>
          <p:cNvPr id="71" name="Text Placeholder 20">
            <a:extLst>
              <a:ext uri="{FF2B5EF4-FFF2-40B4-BE49-F238E27FC236}">
                <a16:creationId xmlns:a16="http://schemas.microsoft.com/office/drawing/2014/main" id="{7C2D98CB-835C-97C1-AF4E-32AAB2329263}"/>
              </a:ext>
            </a:extLst>
          </p:cNvPr>
          <p:cNvSpPr txBox="1">
            <a:spLocks/>
          </p:cNvSpPr>
          <p:nvPr/>
        </p:nvSpPr>
        <p:spPr>
          <a:xfrm>
            <a:off x="9225419" y="4418436"/>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Global/Manmade</a:t>
            </a:r>
          </a:p>
          <a:p>
            <a:endParaRPr lang="en-IE" sz="2000" dirty="0"/>
          </a:p>
        </p:txBody>
      </p:sp>
      <p:sp>
        <p:nvSpPr>
          <p:cNvPr id="72" name="Text Placeholder 12">
            <a:extLst>
              <a:ext uri="{FF2B5EF4-FFF2-40B4-BE49-F238E27FC236}">
                <a16:creationId xmlns:a16="http://schemas.microsoft.com/office/drawing/2014/main" id="{5B1259C3-9546-FC83-06F8-8253AB98E787}"/>
              </a:ext>
            </a:extLst>
          </p:cNvPr>
          <p:cNvSpPr txBox="1">
            <a:spLocks/>
          </p:cNvSpPr>
          <p:nvPr/>
        </p:nvSpPr>
        <p:spPr>
          <a:xfrm>
            <a:off x="9079743" y="159564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dirty="0"/>
              <a:t>Indonesia/Terrorism</a:t>
            </a:r>
          </a:p>
        </p:txBody>
      </p:sp>
      <p:pic>
        <p:nvPicPr>
          <p:cNvPr id="73" name="Graphic 72" descr="Document outline">
            <a:hlinkClick r:id="rId2"/>
            <a:extLst>
              <a:ext uri="{FF2B5EF4-FFF2-40B4-BE49-F238E27FC236}">
                <a16:creationId xmlns:a16="http://schemas.microsoft.com/office/drawing/2014/main" id="{81FC6ECA-355C-85CA-12BE-6FDB075B5F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23058" y="398794"/>
            <a:ext cx="797747" cy="797747"/>
          </a:xfrm>
          <a:prstGeom prst="rect">
            <a:avLst/>
          </a:prstGeom>
        </p:spPr>
      </p:pic>
      <p:sp>
        <p:nvSpPr>
          <p:cNvPr id="74" name="Text Placeholder 7">
            <a:extLst>
              <a:ext uri="{FF2B5EF4-FFF2-40B4-BE49-F238E27FC236}">
                <a16:creationId xmlns:a16="http://schemas.microsoft.com/office/drawing/2014/main" id="{59D89E40-BFC0-2B78-A2E2-9AEE4FBA6A21}"/>
              </a:ext>
            </a:extLst>
          </p:cNvPr>
          <p:cNvSpPr txBox="1">
            <a:spLocks/>
          </p:cNvSpPr>
          <p:nvPr/>
        </p:nvSpPr>
        <p:spPr>
          <a:xfrm>
            <a:off x="-60322" y="3936023"/>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dirty="0">
                <a:solidFill>
                  <a:srgbClr val="4D4D4D"/>
                </a:solidFill>
              </a:rPr>
              <a:t>Train Bombing</a:t>
            </a:r>
          </a:p>
        </p:txBody>
      </p:sp>
      <p:sp>
        <p:nvSpPr>
          <p:cNvPr id="75" name="Text Placeholder 6">
            <a:extLst>
              <a:ext uri="{FF2B5EF4-FFF2-40B4-BE49-F238E27FC236}">
                <a16:creationId xmlns:a16="http://schemas.microsoft.com/office/drawing/2014/main" id="{55E81BE1-3047-5206-586E-783E215289EA}"/>
              </a:ext>
            </a:extLst>
          </p:cNvPr>
          <p:cNvSpPr txBox="1">
            <a:spLocks/>
          </p:cNvSpPr>
          <p:nvPr/>
        </p:nvSpPr>
        <p:spPr>
          <a:xfrm>
            <a:off x="-37271" y="440722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Spain/Terrorism</a:t>
            </a:r>
          </a:p>
        </p:txBody>
      </p:sp>
      <p:pic>
        <p:nvPicPr>
          <p:cNvPr id="2" name="Graphic 1" descr="Touchscreen with solid fill">
            <a:extLst>
              <a:ext uri="{FF2B5EF4-FFF2-40B4-BE49-F238E27FC236}">
                <a16:creationId xmlns:a16="http://schemas.microsoft.com/office/drawing/2014/main" id="{28CDA4DE-6A7B-8727-4099-AB2A0D7C05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26643" y="420490"/>
            <a:ext cx="797747" cy="797747"/>
          </a:xfrm>
          <a:prstGeom prst="rect">
            <a:avLst/>
          </a:prstGeom>
        </p:spPr>
      </p:pic>
    </p:spTree>
    <p:extLst>
      <p:ext uri="{BB962C8B-B14F-4D97-AF65-F5344CB8AC3E}">
        <p14:creationId xmlns:p14="http://schemas.microsoft.com/office/powerpoint/2010/main" val="6122105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11104082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22729" y="2735673"/>
            <a:ext cx="6096000" cy="2867268"/>
          </a:xfrm>
        </p:spPr>
        <p:txBody>
          <a:bodyPr>
            <a:normAutofit fontScale="32500" lnSpcReduction="20000"/>
          </a:bodyPr>
          <a:lstStyle/>
          <a:p>
            <a:pPr>
              <a:lnSpc>
                <a:spcPct val="120000"/>
              </a:lnSpc>
              <a:spcBef>
                <a:spcPts val="0"/>
              </a:spcBef>
            </a:pPr>
            <a:r>
              <a:rPr lang="en-IE" sz="11000" b="1" dirty="0"/>
              <a:t>Well Done!</a:t>
            </a:r>
          </a:p>
          <a:p>
            <a:pPr>
              <a:lnSpc>
                <a:spcPct val="120000"/>
              </a:lnSpc>
              <a:spcBef>
                <a:spcPts val="0"/>
              </a:spcBef>
            </a:pPr>
            <a:r>
              <a:rPr lang="en-IE" sz="7400" dirty="0"/>
              <a:t>You Have Finished </a:t>
            </a:r>
          </a:p>
          <a:p>
            <a:pPr>
              <a:lnSpc>
                <a:spcPct val="120000"/>
              </a:lnSpc>
              <a:spcBef>
                <a:spcPts val="0"/>
              </a:spcBef>
            </a:pPr>
            <a:r>
              <a:rPr lang="en-IE" sz="7400" b="1" dirty="0"/>
              <a:t>Module 1 </a:t>
            </a:r>
            <a:r>
              <a:rPr lang="en-IE" sz="7400" dirty="0"/>
              <a:t>(Part 1) Introduction to RTCM</a:t>
            </a:r>
          </a:p>
          <a:p>
            <a:pPr>
              <a:lnSpc>
                <a:spcPct val="120000"/>
              </a:lnSpc>
              <a:spcBef>
                <a:spcPts val="0"/>
              </a:spcBef>
            </a:pPr>
            <a:r>
              <a:rPr lang="en-IE" sz="7400" dirty="0"/>
              <a:t> </a:t>
            </a:r>
          </a:p>
          <a:p>
            <a:pPr>
              <a:lnSpc>
                <a:spcPct val="120000"/>
              </a:lnSpc>
              <a:spcBef>
                <a:spcPts val="0"/>
              </a:spcBef>
            </a:pPr>
            <a:r>
              <a:rPr lang="en-IE" sz="7400" dirty="0"/>
              <a:t>Now Get Ready for </a:t>
            </a:r>
          </a:p>
          <a:p>
            <a:pPr>
              <a:lnSpc>
                <a:spcPct val="120000"/>
              </a:lnSpc>
              <a:spcBef>
                <a:spcPts val="0"/>
              </a:spcBef>
            </a:pPr>
            <a:r>
              <a:rPr lang="en-IE" sz="7400" b="1" dirty="0"/>
              <a:t>Module 1 </a:t>
            </a:r>
            <a:r>
              <a:rPr lang="en-IE" sz="7400" dirty="0"/>
              <a:t>(Part 2) The Complexities of RTCM</a:t>
            </a:r>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30" y="212973"/>
            <a:ext cx="3594847" cy="252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3" name="Text Placeholder 2">
            <a:extLst>
              <a:ext uri="{FF2B5EF4-FFF2-40B4-BE49-F238E27FC236}">
                <a16:creationId xmlns:a16="http://schemas.microsoft.com/office/drawing/2014/main" id="{6299F955-ED59-83B0-A425-A35A1934D4B1}"/>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Regional Tourism Crisis Management</a:t>
            </a:r>
          </a:p>
          <a:p>
            <a:pPr>
              <a:lnSpc>
                <a:spcPct val="100000"/>
              </a:lnSpc>
              <a:spcBef>
                <a:spcPts val="0"/>
              </a:spcBef>
            </a:pPr>
            <a:r>
              <a:rPr lang="en-IE" sz="1800" i="1" dirty="0"/>
              <a:t>A European Introduction</a:t>
            </a:r>
            <a:endParaRPr lang="en-IE" sz="1800" dirty="0"/>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465067" cy="822373"/>
          </a:xfrm>
        </p:spPr>
        <p:txBody>
          <a:bodyPr/>
          <a:lstStyle/>
          <a:p>
            <a:pPr>
              <a:lnSpc>
                <a:spcPct val="100000"/>
              </a:lnSpc>
              <a:spcBef>
                <a:spcPts val="0"/>
              </a:spcBef>
            </a:pPr>
            <a:r>
              <a:rPr lang="en-IE" sz="2000" b="1" dirty="0"/>
              <a:t>Definitions Explained </a:t>
            </a:r>
          </a:p>
          <a:p>
            <a:pPr>
              <a:lnSpc>
                <a:spcPct val="100000"/>
              </a:lnSpc>
              <a:spcBef>
                <a:spcPts val="0"/>
              </a:spcBef>
            </a:pPr>
            <a:r>
              <a:rPr lang="en-IE" sz="1800" i="1" dirty="0"/>
              <a:t>in the Context of Regional Tourism Crisis Management </a:t>
            </a:r>
            <a:endParaRPr lang="en-IE" sz="1800" dirty="0"/>
          </a:p>
        </p:txBody>
      </p:sp>
      <p:sp>
        <p:nvSpPr>
          <p:cNvPr id="9" name="Text Placeholder 8">
            <a:extLst>
              <a:ext uri="{FF2B5EF4-FFF2-40B4-BE49-F238E27FC236}">
                <a16:creationId xmlns:a16="http://schemas.microsoft.com/office/drawing/2014/main" id="{9D67DCD8-9098-EDB9-1EAE-F9BE704F6AEB}"/>
              </a:ext>
            </a:extLst>
          </p:cNvPr>
          <p:cNvSpPr>
            <a:spLocks noGrp="1"/>
          </p:cNvSpPr>
          <p:nvPr>
            <p:ph type="body" sz="quarter" idx="21"/>
          </p:nvPr>
        </p:nvSpPr>
        <p:spPr/>
        <p:txBody>
          <a:bodyPr/>
          <a:lstStyle/>
          <a:p>
            <a:r>
              <a:rPr lang="en-IE" b="1" dirty="0"/>
              <a:t>3</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22"/>
          </p:nvPr>
        </p:nvSpPr>
        <p:spPr>
          <a:xfrm>
            <a:off x="7497214" y="2010657"/>
            <a:ext cx="4465067" cy="822373"/>
          </a:xfrm>
        </p:spPr>
        <p:txBody>
          <a:bodyPr/>
          <a:lstStyle/>
          <a:p>
            <a:pPr>
              <a:lnSpc>
                <a:spcPct val="100000"/>
              </a:lnSpc>
              <a:spcBef>
                <a:spcPts val="0"/>
              </a:spcBef>
            </a:pPr>
            <a:r>
              <a:rPr lang="en-IE" sz="2000" b="1" dirty="0"/>
              <a:t>Europe Encourages Tourism Regions to Come Together in Crisis</a:t>
            </a:r>
            <a:endParaRPr lang="en-IE" sz="2000" dirty="0"/>
          </a:p>
        </p:txBody>
      </p:sp>
      <p:sp>
        <p:nvSpPr>
          <p:cNvPr id="11" name="Text Placeholder 10">
            <a:extLst>
              <a:ext uri="{FF2B5EF4-FFF2-40B4-BE49-F238E27FC236}">
                <a16:creationId xmlns:a16="http://schemas.microsoft.com/office/drawing/2014/main" id="{D8293B55-B203-22E4-4B91-38CF29097488}"/>
              </a:ext>
            </a:extLst>
          </p:cNvPr>
          <p:cNvSpPr>
            <a:spLocks noGrp="1"/>
          </p:cNvSpPr>
          <p:nvPr>
            <p:ph type="body" sz="quarter" idx="23"/>
          </p:nvPr>
        </p:nvSpPr>
        <p:spPr/>
        <p:txBody>
          <a:bodyPr/>
          <a:lstStyle/>
          <a:p>
            <a:r>
              <a:rPr lang="en-IE" b="1" dirty="0"/>
              <a:t>4</a:t>
            </a:r>
          </a:p>
        </p:txBody>
      </p:sp>
      <p:sp>
        <p:nvSpPr>
          <p:cNvPr id="12" name="Text Placeholder 11">
            <a:extLst>
              <a:ext uri="{FF2B5EF4-FFF2-40B4-BE49-F238E27FC236}">
                <a16:creationId xmlns:a16="http://schemas.microsoft.com/office/drawing/2014/main" id="{3066462E-9A3F-0CE0-D834-74EE5BB24761}"/>
              </a:ext>
            </a:extLst>
          </p:cNvPr>
          <p:cNvSpPr>
            <a:spLocks noGrp="1"/>
          </p:cNvSpPr>
          <p:nvPr>
            <p:ph type="body" sz="quarter" idx="24"/>
          </p:nvPr>
        </p:nvSpPr>
        <p:spPr/>
        <p:txBody>
          <a:bodyPr/>
          <a:lstStyle/>
          <a:p>
            <a:r>
              <a:rPr lang="en-IE" sz="2000" b="1" dirty="0"/>
              <a:t>Impact of a Crisis on Tourism Regions</a:t>
            </a:r>
            <a:endParaRPr lang="en-IE" sz="2000" dirty="0"/>
          </a:p>
        </p:txBody>
      </p:sp>
      <p:sp>
        <p:nvSpPr>
          <p:cNvPr id="13" name="Text Placeholder 12">
            <a:extLst>
              <a:ext uri="{FF2B5EF4-FFF2-40B4-BE49-F238E27FC236}">
                <a16:creationId xmlns:a16="http://schemas.microsoft.com/office/drawing/2014/main" id="{10531F9D-AD40-1615-A89B-7EA9E0543E20}"/>
              </a:ext>
            </a:extLst>
          </p:cNvPr>
          <p:cNvSpPr>
            <a:spLocks noGrp="1"/>
          </p:cNvSpPr>
          <p:nvPr>
            <p:ph type="body" sz="quarter" idx="25"/>
          </p:nvPr>
        </p:nvSpPr>
        <p:spPr/>
        <p:txBody>
          <a:bodyPr/>
          <a:lstStyle/>
          <a:p>
            <a:r>
              <a:rPr lang="en-IE" b="1" dirty="0"/>
              <a:t>5</a:t>
            </a:r>
          </a:p>
        </p:txBody>
      </p:sp>
      <p:sp>
        <p:nvSpPr>
          <p:cNvPr id="14" name="Text Placeholder 13">
            <a:extLst>
              <a:ext uri="{FF2B5EF4-FFF2-40B4-BE49-F238E27FC236}">
                <a16:creationId xmlns:a16="http://schemas.microsoft.com/office/drawing/2014/main" id="{EE88B1E4-A5D8-0BAE-3FDF-EC9C5827AE29}"/>
              </a:ext>
            </a:extLst>
          </p:cNvPr>
          <p:cNvSpPr>
            <a:spLocks noGrp="1"/>
          </p:cNvSpPr>
          <p:nvPr>
            <p:ph type="body" sz="quarter" idx="26"/>
          </p:nvPr>
        </p:nvSpPr>
        <p:spPr/>
        <p:txBody>
          <a:bodyPr/>
          <a:lstStyle/>
          <a:p>
            <a:pPr>
              <a:lnSpc>
                <a:spcPct val="100000"/>
              </a:lnSpc>
              <a:spcBef>
                <a:spcPts val="0"/>
              </a:spcBef>
            </a:pPr>
            <a:r>
              <a:rPr lang="en-IE" sz="2000" b="1" dirty="0"/>
              <a:t>European Regional Crisis Case Studies</a:t>
            </a:r>
          </a:p>
          <a:p>
            <a:pPr>
              <a:lnSpc>
                <a:spcPct val="100000"/>
              </a:lnSpc>
              <a:spcBef>
                <a:spcPts val="0"/>
              </a:spcBef>
            </a:pPr>
            <a:r>
              <a:rPr lang="en-IE" sz="1800" i="1" dirty="0"/>
              <a:t>Impact of a Crisis on Tourism Regions</a:t>
            </a: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4" y="1792383"/>
            <a:ext cx="4822093" cy="4546458"/>
          </a:xfrm>
        </p:spPr>
        <p:txBody>
          <a:bodyPr>
            <a:normAutofit fontScale="92500" lnSpcReduction="10000"/>
          </a:bodyPr>
          <a:lstStyle/>
          <a:p>
            <a:pPr marL="0" indent="0">
              <a:lnSpc>
                <a:spcPct val="100000"/>
              </a:lnSpc>
              <a:spcBef>
                <a:spcPts val="0"/>
              </a:spcBef>
            </a:pPr>
            <a:r>
              <a:rPr lang="en-IE" sz="2000" dirty="0"/>
              <a:t>COVID-19 and other past crises have highlighted that the regional tourism industry is vulnerable to both local and global crises. Module 1 (Part 1) explains the different regional tourism crisis management definitions and contexts of potential and inevitable crises. It demonstrates the impacts and how these impacts can differ depending on the scale and nature of the crisis. </a:t>
            </a:r>
          </a:p>
          <a:p>
            <a:pPr marL="0" indent="0">
              <a:lnSpc>
                <a:spcPct val="100000"/>
              </a:lnSpc>
              <a:spcBef>
                <a:spcPts val="0"/>
              </a:spcBef>
            </a:pPr>
            <a:endParaRPr lang="en-IE" sz="2000" dirty="0"/>
          </a:p>
          <a:p>
            <a:pPr marL="0" indent="0">
              <a:lnSpc>
                <a:spcPct val="100000"/>
              </a:lnSpc>
              <a:spcBef>
                <a:spcPts val="0"/>
              </a:spcBef>
            </a:pPr>
            <a:r>
              <a:rPr lang="en-IE" sz="2000" dirty="0"/>
              <a:t>It explains how a regional and collective approach benefits European crisis resilience and recovery. Case studies showcase the different approaches regions have taken in a time of crisis to mitigate, respond, and manage the impacts of different crises.</a:t>
            </a:r>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1) </a:t>
            </a:r>
          </a:p>
          <a:p>
            <a:pPr algn="ctr">
              <a:lnSpc>
                <a:spcPct val="100000"/>
              </a:lnSpc>
              <a:spcBef>
                <a:spcPts val="0"/>
              </a:spcBef>
            </a:pPr>
            <a:r>
              <a:rPr lang="en-IE" sz="2000" dirty="0"/>
              <a:t>Introduction to Regional Tourism Crisis Management (RTCM)</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1 - 5</a:t>
            </a:r>
          </a:p>
        </p:txBody>
      </p:sp>
    </p:spTree>
    <p:extLst>
      <p:ext uri="{BB962C8B-B14F-4D97-AF65-F5344CB8AC3E}">
        <p14:creationId xmlns:p14="http://schemas.microsoft.com/office/powerpoint/2010/main" val="2836631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03AB45B3-99BB-B9B9-B61C-13A075F795E2}"/>
              </a:ext>
            </a:extLst>
          </p:cNvPr>
          <p:cNvSpPr/>
          <p:nvPr/>
        </p:nvSpPr>
        <p:spPr>
          <a:xfrm>
            <a:off x="6096605" y="0"/>
            <a:ext cx="6096001" cy="8223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Text Placeholder 3">
            <a:extLst>
              <a:ext uri="{FF2B5EF4-FFF2-40B4-BE49-F238E27FC236}">
                <a16:creationId xmlns:a16="http://schemas.microsoft.com/office/drawing/2014/main" id="{027C7394-DFDD-39BF-2B6B-61809E7B850B}"/>
              </a:ext>
            </a:extLst>
          </p:cNvPr>
          <p:cNvSpPr>
            <a:spLocks noGrp="1"/>
          </p:cNvSpPr>
          <p:nvPr>
            <p:ph type="body" sz="quarter" idx="15"/>
          </p:nvPr>
        </p:nvSpPr>
        <p:spPr>
          <a:xfrm>
            <a:off x="6781160" y="1049309"/>
            <a:ext cx="511077" cy="635000"/>
          </a:xfrm>
        </p:spPr>
        <p:txBody>
          <a:bodyPr/>
          <a:lstStyle/>
          <a:p>
            <a:r>
              <a:rPr lang="en-IE" sz="2400" b="1" dirty="0"/>
              <a:t>6</a:t>
            </a:r>
          </a:p>
        </p:txBody>
      </p:sp>
      <p:sp>
        <p:nvSpPr>
          <p:cNvPr id="27" name="Text Placeholder 2">
            <a:extLst>
              <a:ext uri="{FF2B5EF4-FFF2-40B4-BE49-F238E27FC236}">
                <a16:creationId xmlns:a16="http://schemas.microsoft.com/office/drawing/2014/main" id="{0162AD9A-1C08-8DA0-114C-ECFBCD443751}"/>
              </a:ext>
            </a:extLst>
          </p:cNvPr>
          <p:cNvSpPr>
            <a:spLocks noGrp="1"/>
          </p:cNvSpPr>
          <p:nvPr>
            <p:ph type="body" sz="quarter" idx="14"/>
          </p:nvPr>
        </p:nvSpPr>
        <p:spPr>
          <a:xfrm>
            <a:off x="7511069" y="992114"/>
            <a:ext cx="4465067" cy="822373"/>
          </a:xfrm>
        </p:spPr>
        <p:txBody>
          <a:bodyPr/>
          <a:lstStyle/>
          <a:p>
            <a:pPr>
              <a:lnSpc>
                <a:spcPct val="100000"/>
              </a:lnSpc>
              <a:spcBef>
                <a:spcPts val="0"/>
              </a:spcBef>
            </a:pPr>
            <a:r>
              <a:rPr lang="en-IE" sz="2000" b="1" dirty="0"/>
              <a:t>The Regional Tourism Crisis Management Framework</a:t>
            </a:r>
          </a:p>
          <a:p>
            <a:pPr>
              <a:lnSpc>
                <a:spcPct val="100000"/>
              </a:lnSpc>
              <a:spcBef>
                <a:spcPts val="0"/>
              </a:spcBef>
            </a:pPr>
            <a:r>
              <a:rPr lang="en-IE" sz="1800" i="1" dirty="0"/>
              <a:t>The Stages of a Regional Tourism Crisis  </a:t>
            </a:r>
          </a:p>
        </p:txBody>
      </p:sp>
      <p:sp>
        <p:nvSpPr>
          <p:cNvPr id="28" name="Text Placeholder 7">
            <a:extLst>
              <a:ext uri="{FF2B5EF4-FFF2-40B4-BE49-F238E27FC236}">
                <a16:creationId xmlns:a16="http://schemas.microsoft.com/office/drawing/2014/main" id="{6A1881AF-818F-78F1-6B85-12F62E1E8F1D}"/>
              </a:ext>
            </a:extLst>
          </p:cNvPr>
          <p:cNvSpPr txBox="1">
            <a:spLocks/>
          </p:cNvSpPr>
          <p:nvPr/>
        </p:nvSpPr>
        <p:spPr>
          <a:xfrm>
            <a:off x="7511069" y="208181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Additional Regional Tourism Crisis Management Frameworks and Models</a:t>
            </a:r>
          </a:p>
          <a:p>
            <a:pPr>
              <a:lnSpc>
                <a:spcPct val="100000"/>
              </a:lnSpc>
              <a:spcBef>
                <a:spcPts val="0"/>
              </a:spcBef>
            </a:pPr>
            <a:r>
              <a:rPr lang="en-IE" sz="1800" i="1" dirty="0"/>
              <a:t>The Stages of a Destination Crisis </a:t>
            </a:r>
          </a:p>
        </p:txBody>
      </p:sp>
      <p:sp>
        <p:nvSpPr>
          <p:cNvPr id="29" name="Text Placeholder 8">
            <a:extLst>
              <a:ext uri="{FF2B5EF4-FFF2-40B4-BE49-F238E27FC236}">
                <a16:creationId xmlns:a16="http://schemas.microsoft.com/office/drawing/2014/main" id="{B60B7005-2474-3673-31B4-C23AFC17303D}"/>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8</a:t>
            </a:r>
          </a:p>
        </p:txBody>
      </p:sp>
      <p:sp>
        <p:nvSpPr>
          <p:cNvPr id="30" name="Text Placeholder 9">
            <a:extLst>
              <a:ext uri="{FF2B5EF4-FFF2-40B4-BE49-F238E27FC236}">
                <a16:creationId xmlns:a16="http://schemas.microsoft.com/office/drawing/2014/main" id="{474CAF2D-60A1-57FC-EDB9-4F42BF20B125}"/>
              </a:ext>
            </a:extLst>
          </p:cNvPr>
          <p:cNvSpPr txBox="1">
            <a:spLocks/>
          </p:cNvSpPr>
          <p:nvPr/>
        </p:nvSpPr>
        <p:spPr>
          <a:xfrm>
            <a:off x="7511069" y="3234852"/>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The Complexity of Regional Tourism Crisis Management</a:t>
            </a:r>
            <a:endParaRPr lang="en-IE" sz="2000" dirty="0"/>
          </a:p>
        </p:txBody>
      </p:sp>
      <p:sp>
        <p:nvSpPr>
          <p:cNvPr id="31" name="Text Placeholder 10">
            <a:extLst>
              <a:ext uri="{FF2B5EF4-FFF2-40B4-BE49-F238E27FC236}">
                <a16:creationId xmlns:a16="http://schemas.microsoft.com/office/drawing/2014/main" id="{29B48C7E-B87A-1CD1-4C09-63C2CCC8B5E3}"/>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p:txBody>
      </p:sp>
      <p:sp>
        <p:nvSpPr>
          <p:cNvPr id="32" name="Text Placeholder 11">
            <a:extLst>
              <a:ext uri="{FF2B5EF4-FFF2-40B4-BE49-F238E27FC236}">
                <a16:creationId xmlns:a16="http://schemas.microsoft.com/office/drawing/2014/main" id="{CFB93837-15E3-17D1-B71C-C5968619AC47}"/>
              </a:ext>
            </a:extLst>
          </p:cNvPr>
          <p:cNvSpPr txBox="1">
            <a:spLocks/>
          </p:cNvSpPr>
          <p:nvPr/>
        </p:nvSpPr>
        <p:spPr>
          <a:xfrm>
            <a:off x="7497214" y="418469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solidFill>
                  <a:srgbClr val="7A547C"/>
                </a:solidFill>
              </a:rPr>
              <a:t>Exercise: </a:t>
            </a:r>
            <a:r>
              <a:rPr lang="en-IE" sz="2000" dirty="0"/>
              <a:t>Regional Tourism Complexities</a:t>
            </a:r>
          </a:p>
          <a:p>
            <a:pPr>
              <a:lnSpc>
                <a:spcPct val="100000"/>
              </a:lnSpc>
              <a:spcBef>
                <a:spcPts val="0"/>
              </a:spcBef>
            </a:pPr>
            <a:r>
              <a:rPr lang="en-IE" sz="1800" i="1" dirty="0"/>
              <a:t>Discussion or Research Exercise</a:t>
            </a:r>
          </a:p>
        </p:txBody>
      </p:sp>
      <p:sp>
        <p:nvSpPr>
          <p:cNvPr id="33" name="Text Placeholder 4">
            <a:extLst>
              <a:ext uri="{FF2B5EF4-FFF2-40B4-BE49-F238E27FC236}">
                <a16:creationId xmlns:a16="http://schemas.microsoft.com/office/drawing/2014/main" id="{13C16345-2775-19B0-FE46-52AE7CF66719}"/>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4" name="Text Placeholder 3">
            <a:extLst>
              <a:ext uri="{FF2B5EF4-FFF2-40B4-BE49-F238E27FC236}">
                <a16:creationId xmlns:a16="http://schemas.microsoft.com/office/drawing/2014/main" id="{0B9EF48F-62D3-5B36-CEDD-C914789E4C07}"/>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7</a:t>
            </a:r>
          </a:p>
        </p:txBody>
      </p:sp>
      <p:sp>
        <p:nvSpPr>
          <p:cNvPr id="35" name="Text Placeholder 3">
            <a:extLst>
              <a:ext uri="{FF2B5EF4-FFF2-40B4-BE49-F238E27FC236}">
                <a16:creationId xmlns:a16="http://schemas.microsoft.com/office/drawing/2014/main" id="{862263EF-07E1-540B-771E-97D255E9E41C}"/>
              </a:ext>
            </a:extLst>
          </p:cNvPr>
          <p:cNvSpPr txBox="1">
            <a:spLocks/>
          </p:cNvSpPr>
          <p:nvPr/>
        </p:nvSpPr>
        <p:spPr>
          <a:xfrm>
            <a:off x="1076568" y="668257"/>
            <a:ext cx="4962072" cy="5997882"/>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2) </a:t>
            </a:r>
          </a:p>
          <a:p>
            <a:pPr algn="ctr">
              <a:lnSpc>
                <a:spcPct val="100000"/>
              </a:lnSpc>
              <a:spcBef>
                <a:spcPts val="0"/>
              </a:spcBef>
            </a:pPr>
            <a:r>
              <a:rPr lang="en-IE" sz="2000" dirty="0"/>
              <a:t>The Stages &amp; Complexity of a Regional Tourism Crisis </a:t>
            </a:r>
          </a:p>
          <a:p>
            <a:pPr algn="ctr">
              <a:lnSpc>
                <a:spcPct val="100000"/>
              </a:lnSpc>
              <a:spcBef>
                <a:spcPts val="0"/>
              </a:spcBef>
            </a:pPr>
            <a:endParaRPr lang="en-IE" sz="2400" dirty="0"/>
          </a:p>
          <a:p>
            <a:pPr algn="ctr">
              <a:lnSpc>
                <a:spcPct val="100000"/>
              </a:lnSpc>
              <a:spcBef>
                <a:spcPts val="0"/>
              </a:spcBef>
            </a:pPr>
            <a:r>
              <a:rPr lang="en-IE" sz="2000" dirty="0"/>
              <a:t>Understanding regional tourism is complex enough but understanding how it can manage and respond to a crisis as it passes through each of the crisis stages (prepare, respond, recovery) produces further complexity. To understand how to manage a regional tourism crisis it is important to understand the different stages of a crisis, the different management frameworks, and how it applies to regional tourism.  To further enhance the complexity model goes through other factors unique to regions that should be considered such as available resources, globalization, and technology influences, and environmental, social, political, cultural, financial influences and push-pull factors.</a:t>
            </a:r>
          </a:p>
        </p:txBody>
      </p:sp>
      <p:sp>
        <p:nvSpPr>
          <p:cNvPr id="36" name="TextBox 35">
            <a:extLst>
              <a:ext uri="{FF2B5EF4-FFF2-40B4-BE49-F238E27FC236}">
                <a16:creationId xmlns:a16="http://schemas.microsoft.com/office/drawing/2014/main" id="{02DCF9FA-5A6C-FBFA-8F57-78FC8A6FBBC0}"/>
              </a:ext>
            </a:extLst>
          </p:cNvPr>
          <p:cNvSpPr txBox="1"/>
          <p:nvPr/>
        </p:nvSpPr>
        <p:spPr>
          <a:xfrm>
            <a:off x="6096605" y="191861"/>
            <a:ext cx="6096001" cy="584775"/>
          </a:xfrm>
          <a:prstGeom prst="rect">
            <a:avLst/>
          </a:prstGeom>
          <a:solidFill>
            <a:srgbClr val="086D6E"/>
          </a:solidFill>
        </p:spPr>
        <p:txBody>
          <a:bodyPr wrap="square" rtlCol="0">
            <a:spAutoFit/>
          </a:bodyPr>
          <a:lstStyle/>
          <a:p>
            <a:pPr algn="ctr"/>
            <a:r>
              <a:rPr lang="en-IE" sz="3200" b="1" dirty="0">
                <a:solidFill>
                  <a:schemeClr val="bg1"/>
                </a:solidFill>
              </a:rPr>
              <a:t>Part 2 </a:t>
            </a:r>
            <a:r>
              <a:rPr lang="en-IE" sz="2800" dirty="0">
                <a:solidFill>
                  <a:schemeClr val="bg1"/>
                </a:solidFill>
              </a:rPr>
              <a:t>Sections 6 - 8</a:t>
            </a:r>
          </a:p>
        </p:txBody>
      </p:sp>
      <p:sp>
        <p:nvSpPr>
          <p:cNvPr id="37" name="Rectangle 36">
            <a:extLst>
              <a:ext uri="{FF2B5EF4-FFF2-40B4-BE49-F238E27FC236}">
                <a16:creationId xmlns:a16="http://schemas.microsoft.com/office/drawing/2014/main" id="{C2D58ACC-EEB9-F3AF-4258-67A76FBD7C2B}"/>
              </a:ext>
            </a:extLst>
          </p:cNvPr>
          <p:cNvSpPr/>
          <p:nvPr/>
        </p:nvSpPr>
        <p:spPr>
          <a:xfrm>
            <a:off x="6301948" y="5007063"/>
            <a:ext cx="2171701" cy="1490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8" name="TextBox 37">
            <a:extLst>
              <a:ext uri="{FF2B5EF4-FFF2-40B4-BE49-F238E27FC236}">
                <a16:creationId xmlns:a16="http://schemas.microsoft.com/office/drawing/2014/main" id="{184BD42F-E3E2-8BF0-FEEA-EDFC0818711F}"/>
              </a:ext>
            </a:extLst>
          </p:cNvPr>
          <p:cNvSpPr txBox="1"/>
          <p:nvPr/>
        </p:nvSpPr>
        <p:spPr>
          <a:xfrm>
            <a:off x="7511069" y="4822397"/>
            <a:ext cx="3267075" cy="369332"/>
          </a:xfrm>
          <a:prstGeom prst="rect">
            <a:avLst/>
          </a:prstGeom>
          <a:noFill/>
        </p:spPr>
        <p:txBody>
          <a:bodyPr wrap="square" rtlCol="0">
            <a:spAutoFit/>
          </a:bodyPr>
          <a:lstStyle/>
          <a:p>
            <a:r>
              <a:rPr lang="en-IE" i="1" dirty="0">
                <a:solidFill>
                  <a:srgbClr val="7A547C"/>
                </a:solidFill>
              </a:rPr>
              <a:t>Separate Document </a:t>
            </a:r>
          </a:p>
        </p:txBody>
      </p:sp>
      <p:pic>
        <p:nvPicPr>
          <p:cNvPr id="40" name="Graphic 39" descr="Star with solid fill">
            <a:extLst>
              <a:ext uri="{FF2B5EF4-FFF2-40B4-BE49-F238E27FC236}">
                <a16:creationId xmlns:a16="http://schemas.microsoft.com/office/drawing/2014/main" id="{83C5541D-EB0E-57D7-DA57-F4E8639767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7289" y="4237827"/>
            <a:ext cx="639058" cy="639058"/>
          </a:xfrm>
          <a:prstGeom prst="rect">
            <a:avLst/>
          </a:prstGeom>
        </p:spPr>
      </p:pic>
    </p:spTree>
    <p:extLst>
      <p:ext uri="{BB962C8B-B14F-4D97-AF65-F5344CB8AC3E}">
        <p14:creationId xmlns:p14="http://schemas.microsoft.com/office/powerpoint/2010/main" val="3618225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3003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907745"/>
            <a:ext cx="5395869" cy="5384995"/>
          </a:xfrm>
        </p:spPr>
        <p:txBody>
          <a:bodyPr>
            <a:normAutofit fontScale="85000" lnSpcReduction="20000"/>
          </a:bodyPr>
          <a:lstStyle/>
          <a:p>
            <a:pPr marL="342900" indent="-342900">
              <a:lnSpc>
                <a:spcPct val="120000"/>
              </a:lnSpc>
              <a:spcBef>
                <a:spcPts val="600"/>
              </a:spcBef>
              <a:buFont typeface="Wingdings" panose="05000000000000000000" pitchFamily="2" charset="2"/>
              <a:buChar char="v"/>
            </a:pPr>
            <a:r>
              <a:rPr lang="en-IE" b="1" dirty="0">
                <a:solidFill>
                  <a:srgbClr val="3AA091"/>
                </a:solidFill>
              </a:rPr>
              <a:t>Get familiar</a:t>
            </a:r>
            <a:r>
              <a:rPr lang="en-IE" dirty="0"/>
              <a:t> </a:t>
            </a:r>
            <a:r>
              <a:rPr lang="en-IE" dirty="0">
                <a:solidFill>
                  <a:srgbClr val="4D4D4D"/>
                </a:solidFill>
              </a:rPr>
              <a:t>with tourism crisis from a regional crisis, the different types of crises, and how they can affect and impact European regions</a:t>
            </a:r>
          </a:p>
          <a:p>
            <a:pPr marL="342900" indent="-342900">
              <a:lnSpc>
                <a:spcPct val="120000"/>
              </a:lnSpc>
              <a:spcBef>
                <a:spcPts val="600"/>
              </a:spcBef>
              <a:buFont typeface="Wingdings" panose="05000000000000000000" pitchFamily="2" charset="2"/>
              <a:buChar char="v"/>
            </a:pPr>
            <a:r>
              <a:rPr lang="en-IE" b="1" dirty="0">
                <a:solidFill>
                  <a:srgbClr val="F27954"/>
                </a:solidFill>
              </a:rPr>
              <a:t>Discover</a:t>
            </a:r>
            <a:r>
              <a:rPr lang="en-IE" dirty="0"/>
              <a:t> </a:t>
            </a:r>
            <a:r>
              <a:rPr lang="en-IE" dirty="0">
                <a:solidFill>
                  <a:srgbClr val="4D4D4D"/>
                </a:solidFill>
              </a:rPr>
              <a:t>how European regions are stronger together in a time of crisis and can mitigate, limit or prevent negative impacts from occurring</a:t>
            </a:r>
          </a:p>
          <a:p>
            <a:pPr marL="342900" indent="-342900">
              <a:lnSpc>
                <a:spcPct val="120000"/>
              </a:lnSpc>
              <a:spcBef>
                <a:spcPts val="600"/>
              </a:spcBef>
              <a:buFont typeface="Wingdings" panose="05000000000000000000" pitchFamily="2" charset="2"/>
              <a:buChar char="v"/>
            </a:pPr>
            <a:r>
              <a:rPr lang="en-IE" b="1" dirty="0">
                <a:solidFill>
                  <a:srgbClr val="916395"/>
                </a:solidFill>
              </a:rPr>
              <a:t>Learn</a:t>
            </a:r>
            <a:r>
              <a:rPr lang="en-IE" b="1" dirty="0">
                <a:solidFill>
                  <a:srgbClr val="3AA091"/>
                </a:solidFill>
              </a:rPr>
              <a:t> </a:t>
            </a:r>
            <a:r>
              <a:rPr lang="en-IE" dirty="0">
                <a:solidFill>
                  <a:srgbClr val="4D4D4D"/>
                </a:solidFill>
              </a:rPr>
              <a:t>about regional tourism crisis management and how regions need to adapt to the complexities that each crisis stage presents</a:t>
            </a:r>
          </a:p>
          <a:p>
            <a:pPr marL="342900" indent="-342900">
              <a:lnSpc>
                <a:spcPct val="120000"/>
              </a:lnSpc>
              <a:spcBef>
                <a:spcPts val="600"/>
              </a:spcBef>
              <a:buFont typeface="Wingdings" panose="05000000000000000000" pitchFamily="2" charset="2"/>
              <a:buChar char="v"/>
            </a:pPr>
            <a:r>
              <a:rPr lang="en-IE" b="1" dirty="0">
                <a:solidFill>
                  <a:srgbClr val="002060"/>
                </a:solidFill>
              </a:rPr>
              <a:t>Become aware </a:t>
            </a:r>
            <a:r>
              <a:rPr lang="en-IE" dirty="0">
                <a:solidFill>
                  <a:srgbClr val="4D4D4D"/>
                </a:solidFill>
              </a:rPr>
              <a:t>of other complexities that also impact each region and can cause a crisis within themselves e.g., globalization and technology influences, environmental effects, push-pull factors.</a:t>
            </a:r>
          </a:p>
          <a:p>
            <a:pPr marL="342900" indent="-342900">
              <a:lnSpc>
                <a:spcPct val="120000"/>
              </a:lnSpc>
              <a:spcBef>
                <a:spcPts val="600"/>
              </a:spcBef>
              <a:buFont typeface="Wingdings" panose="05000000000000000000" pitchFamily="2" charset="2"/>
              <a:buChar char="v"/>
            </a:pP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616688" y="954806"/>
            <a:ext cx="10784738" cy="4748363"/>
          </a:xfrm>
          <a:solidFill>
            <a:schemeClr val="bg1"/>
          </a:solidFill>
        </p:spPr>
        <p:txBody>
          <a:bodyPr>
            <a:noAutofit/>
          </a:bodyPr>
          <a:lstStyle/>
          <a:p>
            <a:pPr marL="0" indent="0">
              <a:lnSpc>
                <a:spcPct val="100000"/>
              </a:lnSpc>
              <a:spcBef>
                <a:spcPts val="0"/>
              </a:spcBef>
            </a:pPr>
            <a:r>
              <a:rPr lang="en-GB" sz="2000" dirty="0"/>
              <a:t>The  COVID-19 pandemic was the catalyst for developing this </a:t>
            </a:r>
            <a:r>
              <a:rPr lang="en-US" sz="2000" b="1" dirty="0"/>
              <a:t>TC NAV HEI Curriculum</a:t>
            </a:r>
            <a:r>
              <a:rPr lang="en-GB" sz="2000" b="1" dirty="0"/>
              <a:t>. </a:t>
            </a:r>
            <a:r>
              <a:rPr lang="en-GB" sz="2000" dirty="0"/>
              <a:t> O</a:t>
            </a:r>
            <a:r>
              <a:rPr lang="en-GB" sz="2000" b="0" i="0" dirty="0">
                <a:effectLst/>
              </a:rPr>
              <a:t>n 12 March 2020, COVID-19 was officially declared a global pandemic by the World Health Organization (WHO) bringing significant social, economic, and environmental costs to the tourism sector globally. Among all industries, the tourism industry was one of the most severely impacted. As the pandemic spread, many countries and cities closed their borders. </a:t>
            </a:r>
          </a:p>
          <a:p>
            <a:pPr marL="0" indent="0">
              <a:lnSpc>
                <a:spcPct val="100000"/>
              </a:lnSpc>
              <a:spcBef>
                <a:spcPts val="0"/>
              </a:spcBef>
            </a:pPr>
            <a:endParaRPr lang="en-GB" sz="2000" dirty="0"/>
          </a:p>
          <a:p>
            <a:pPr marL="0" indent="0">
              <a:lnSpc>
                <a:spcPct val="100000"/>
              </a:lnSpc>
              <a:spcBef>
                <a:spcPts val="0"/>
              </a:spcBef>
            </a:pPr>
            <a:r>
              <a:rPr lang="en-GB" sz="2000" b="1" i="1" dirty="0">
                <a:solidFill>
                  <a:srgbClr val="7A547C"/>
                </a:solidFill>
                <a:effectLst/>
              </a:rPr>
              <a:t>In 2020, international tourism arrivals declined by 93 percent compared with 2019 (</a:t>
            </a:r>
            <a:r>
              <a:rPr lang="en-GB" sz="2000" b="1" i="1" u="sng" dirty="0">
                <a:solidFill>
                  <a:srgbClr val="7A547C"/>
                </a:solidFill>
                <a:effectLst/>
                <a:hlinkClick r:id="rId2">
                  <a:extLst>
                    <a:ext uri="{A12FA001-AC4F-418D-AE19-62706E023703}">
                      <ahyp:hlinkClr xmlns:ahyp="http://schemas.microsoft.com/office/drawing/2018/hyperlinkcolor" val="tx"/>
                    </a:ext>
                  </a:extLst>
                </a:hlinkClick>
              </a:rPr>
              <a:t>Tourism International, 2021</a:t>
            </a:r>
            <a:r>
              <a:rPr lang="en-GB" sz="2000" b="1" i="1" dirty="0">
                <a:solidFill>
                  <a:srgbClr val="7A547C"/>
                </a:solidFill>
                <a:effectLst/>
              </a:rPr>
              <a:t>). The pandemic also brought significant changes in consumers’ requirements, and </a:t>
            </a:r>
            <a:r>
              <a:rPr lang="en-GB" sz="2000" b="1" i="1" dirty="0" err="1">
                <a:solidFill>
                  <a:srgbClr val="7A547C"/>
                </a:solidFill>
                <a:effectLst/>
              </a:rPr>
              <a:t>behaviors</a:t>
            </a:r>
            <a:r>
              <a:rPr lang="en-GB" sz="2000" b="1" i="1" dirty="0">
                <a:solidFill>
                  <a:srgbClr val="7A547C"/>
                </a:solidFill>
                <a:effectLst/>
              </a:rPr>
              <a:t> posing great challenges to tourism destination managers and tourism business operators (</a:t>
            </a:r>
            <a:r>
              <a:rPr lang="en-GB" sz="2000" b="1" i="1" u="sng" dirty="0">
                <a:solidFill>
                  <a:srgbClr val="7A547C"/>
                </a:solidFill>
                <a:effectLst/>
                <a:hlinkClick r:id="rId3">
                  <a:extLst>
                    <a:ext uri="{A12FA001-AC4F-418D-AE19-62706E023703}">
                      <ahyp:hlinkClr xmlns:ahyp="http://schemas.microsoft.com/office/drawing/2018/hyperlinkcolor" val="tx"/>
                    </a:ext>
                  </a:extLst>
                </a:hlinkClick>
              </a:rPr>
              <a:t>Sigala, 2020</a:t>
            </a:r>
            <a:r>
              <a:rPr lang="en-GB" sz="2000" b="1" i="1" dirty="0">
                <a:solidFill>
                  <a:srgbClr val="7A547C"/>
                </a:solidFill>
                <a:effectLst/>
              </a:rPr>
              <a:t>).</a:t>
            </a:r>
          </a:p>
          <a:p>
            <a:pPr marL="0" indent="0">
              <a:lnSpc>
                <a:spcPct val="100000"/>
              </a:lnSpc>
              <a:spcBef>
                <a:spcPts val="0"/>
              </a:spcBef>
            </a:pPr>
            <a:endParaRPr lang="en-GB" sz="2000" dirty="0"/>
          </a:p>
          <a:p>
            <a:pPr marL="0" indent="0">
              <a:lnSpc>
                <a:spcPct val="100000"/>
              </a:lnSpc>
              <a:spcBef>
                <a:spcPts val="0"/>
              </a:spcBef>
            </a:pPr>
            <a:r>
              <a:rPr lang="en-GB" sz="2000" dirty="0"/>
              <a:t>The</a:t>
            </a:r>
            <a:r>
              <a:rPr lang="en-GB" sz="2000" b="1" dirty="0"/>
              <a:t> Navigating Tourism Crisis Recovery RTCM </a:t>
            </a:r>
            <a:r>
              <a:rPr lang="en-GB" sz="2000" dirty="0"/>
              <a:t>Curriculum will increase HEI educators’ and students’ understanding</a:t>
            </a:r>
            <a:r>
              <a:rPr lang="en-GB" sz="2000" b="1" dirty="0"/>
              <a:t> </a:t>
            </a:r>
            <a:r>
              <a:rPr lang="en-GB" sz="2000" dirty="0"/>
              <a:t>of</a:t>
            </a:r>
            <a:r>
              <a:rPr lang="en-GB" sz="2000" b="1" dirty="0"/>
              <a:t> </a:t>
            </a:r>
            <a:r>
              <a:rPr lang="en-GB" sz="2000" dirty="0"/>
              <a:t>how regional tourism destinations can not only recover from future potential crises but, if possible, mitigate the impact,  or even better prevent the crisis from happening in the first place. The </a:t>
            </a:r>
            <a:r>
              <a:rPr lang="en-GB" sz="2000" b="1" dirty="0">
                <a:solidFill>
                  <a:srgbClr val="7A547C"/>
                </a:solidFill>
              </a:rPr>
              <a:t>TCNAV RTCM HEI Curriculum </a:t>
            </a:r>
            <a:r>
              <a:rPr lang="en-GB" sz="2000" dirty="0"/>
              <a:t>is made up of </a:t>
            </a:r>
            <a:r>
              <a:rPr lang="en-GB" sz="2000" b="1" dirty="0">
                <a:solidFill>
                  <a:srgbClr val="7A547C"/>
                </a:solidFill>
              </a:rPr>
              <a:t>9 Modules </a:t>
            </a:r>
            <a:r>
              <a:rPr lang="en-GB" sz="2000" dirty="0"/>
              <a:t>designed to educate students who want to learn about regional tourism crisis management over the 3 key crisis phases </a:t>
            </a:r>
            <a:r>
              <a:rPr lang="en-GB" sz="2000" b="1" dirty="0"/>
              <a:t>Preparation, Response, and Recovery</a:t>
            </a:r>
            <a:r>
              <a:rPr lang="en-GB" sz="2000" dirty="0"/>
              <a:t>. </a:t>
            </a:r>
            <a:endParaRPr lang="en-US" sz="2000" dirty="0"/>
          </a:p>
          <a:p>
            <a:pPr marL="0" indent="0">
              <a:lnSpc>
                <a:spcPct val="100000"/>
              </a:lnSpc>
              <a:spcBef>
                <a:spcPts val="0"/>
              </a:spcBef>
              <a:buClr>
                <a:srgbClr val="916395"/>
              </a:buClr>
              <a:buFont typeface="Wingdings" panose="05000000000000000000" pitchFamily="2" charset="2"/>
              <a:buChar char="v"/>
            </a:pP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0"/>
            <a:ext cx="11470341" cy="869081"/>
          </a:xfrm>
          <a:solidFill>
            <a:srgbClr val="79527B"/>
          </a:solidFill>
        </p:spPr>
        <p:txBody>
          <a:bodyPr>
            <a:normAutofit fontScale="77500" lnSpcReduction="20000"/>
          </a:bodyPr>
          <a:lstStyle/>
          <a:p>
            <a:pPr algn="ctr">
              <a:lnSpc>
                <a:spcPct val="100000"/>
              </a:lnSpc>
              <a:spcBef>
                <a:spcPts val="0"/>
              </a:spcBef>
            </a:pPr>
            <a:r>
              <a:rPr lang="en-US" sz="4400" b="1" dirty="0">
                <a:solidFill>
                  <a:schemeClr val="bg1"/>
                </a:solidFill>
              </a:rPr>
              <a:t>Welcome to TC NAV HEI Curriculum </a:t>
            </a:r>
          </a:p>
          <a:p>
            <a:pPr algn="ctr">
              <a:lnSpc>
                <a:spcPct val="100000"/>
              </a:lnSpc>
              <a:spcBef>
                <a:spcPts val="0"/>
              </a:spcBef>
            </a:pPr>
            <a:r>
              <a:rPr lang="en-US" sz="3600" i="1" dirty="0">
                <a:solidFill>
                  <a:schemeClr val="bg1"/>
                </a:solidFill>
              </a:rPr>
              <a:t>Regional Tourism Crisis Management</a:t>
            </a:r>
          </a:p>
          <a:p>
            <a:endParaRPr lang="en-IE" dirty="0">
              <a:solidFill>
                <a:schemeClr val="bg1"/>
              </a:solidFill>
            </a:endParaRPr>
          </a:p>
        </p:txBody>
      </p:sp>
    </p:spTree>
    <p:extLst>
      <p:ext uri="{BB962C8B-B14F-4D97-AF65-F5344CB8AC3E}">
        <p14:creationId xmlns:p14="http://schemas.microsoft.com/office/powerpoint/2010/main" val="3117875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04330" y="1143066"/>
            <a:ext cx="11641610" cy="5625298"/>
          </a:xfrm>
          <a:solidFill>
            <a:schemeClr val="bg1"/>
          </a:solidFill>
        </p:spPr>
        <p:txBody>
          <a:bodyPr>
            <a:noAutofit/>
          </a:bodyPr>
          <a:lstStyle/>
          <a:p>
            <a:pPr marL="0" indent="0">
              <a:lnSpc>
                <a:spcPct val="100000"/>
              </a:lnSpc>
              <a:spcBef>
                <a:spcPts val="0"/>
              </a:spcBef>
            </a:pPr>
            <a:r>
              <a:rPr lang="en-GB" sz="2000" i="0" dirty="0">
                <a:solidFill>
                  <a:srgbClr val="79527B"/>
                </a:solidFill>
                <a:effectLst/>
              </a:rPr>
              <a:t>The </a:t>
            </a:r>
            <a:r>
              <a:rPr lang="en-GB" sz="2000" dirty="0">
                <a:solidFill>
                  <a:srgbClr val="79527B"/>
                </a:solidFill>
              </a:rPr>
              <a:t>Navigating Tourism through Crisis Recovery Curriculum aims to equip HEI (Higher Education) educators and students with an essential methodical approach to regional tourism crisis management.</a:t>
            </a:r>
          </a:p>
          <a:p>
            <a:pPr marL="0" indent="0">
              <a:lnSpc>
                <a:spcPct val="100000"/>
              </a:lnSpc>
              <a:spcBef>
                <a:spcPts val="0"/>
              </a:spcBef>
            </a:pPr>
            <a:endParaRPr lang="en-GB" sz="2000" dirty="0">
              <a:solidFill>
                <a:srgbClr val="4D4D4D"/>
              </a:solidFill>
            </a:endParaRPr>
          </a:p>
          <a:p>
            <a:pPr marL="0" indent="0">
              <a:lnSpc>
                <a:spcPct val="100000"/>
              </a:lnSpc>
              <a:spcBef>
                <a:spcPts val="0"/>
              </a:spcBef>
            </a:pPr>
            <a:r>
              <a:rPr lang="en-GB" sz="2000" dirty="0">
                <a:solidFill>
                  <a:srgbClr val="4D4D4D"/>
                </a:solidFill>
              </a:rPr>
              <a:t>The </a:t>
            </a:r>
            <a:r>
              <a:rPr lang="en-GB" sz="2000" b="0" i="0" dirty="0">
                <a:solidFill>
                  <a:srgbClr val="4D4D4D"/>
                </a:solidFill>
                <a:effectLst/>
              </a:rPr>
              <a:t>TC NAV RTCM Curriculum </a:t>
            </a:r>
            <a:r>
              <a:rPr lang="en-GB" sz="2000" dirty="0">
                <a:solidFill>
                  <a:srgbClr val="4D4D4D"/>
                </a:solidFill>
              </a:rPr>
              <a:t>consists of </a:t>
            </a:r>
            <a:r>
              <a:rPr lang="en-GB" sz="2000" b="1" dirty="0">
                <a:solidFill>
                  <a:srgbClr val="7A547C"/>
                </a:solidFill>
              </a:rPr>
              <a:t>9 Modules </a:t>
            </a:r>
            <a:r>
              <a:rPr lang="en-GB" sz="2000" dirty="0">
                <a:solidFill>
                  <a:srgbClr val="4D4D4D"/>
                </a:solidFill>
              </a:rPr>
              <a:t>that HEI educators can incorporate into their teaching of the </a:t>
            </a:r>
            <a:r>
              <a:rPr lang="en-GB" sz="2000" b="0" i="0" dirty="0">
                <a:solidFill>
                  <a:srgbClr val="4D4D4D"/>
                </a:solidFill>
                <a:effectLst/>
              </a:rPr>
              <a:t>student community (and indeed wider regional stakeholders) to;</a:t>
            </a:r>
          </a:p>
          <a:p>
            <a:pPr marL="0" indent="0">
              <a:lnSpc>
                <a:spcPct val="100000"/>
              </a:lnSpc>
              <a:spcBef>
                <a:spcPts val="0"/>
              </a:spcBef>
            </a:pPr>
            <a:endParaRPr lang="en-GB" sz="2000" dirty="0">
              <a:solidFill>
                <a:srgbClr val="4D4D4D"/>
              </a:solidFill>
            </a:endParaRPr>
          </a:p>
          <a:p>
            <a:pPr marL="457200" indent="-457200">
              <a:lnSpc>
                <a:spcPct val="100000"/>
              </a:lnSpc>
              <a:spcBef>
                <a:spcPts val="0"/>
              </a:spcBef>
              <a:buClr>
                <a:srgbClr val="916395"/>
              </a:buClr>
              <a:buFont typeface="+mj-lt"/>
              <a:buAutoNum type="arabicPeriod"/>
            </a:pPr>
            <a:r>
              <a:rPr lang="en-IE" sz="2000" b="1" dirty="0">
                <a:solidFill>
                  <a:srgbClr val="7A547C"/>
                </a:solidFill>
              </a:rPr>
              <a:t>Module 1 </a:t>
            </a:r>
            <a:r>
              <a:rPr lang="en-IE" sz="2000" dirty="0">
                <a:solidFill>
                  <a:srgbClr val="4D4D4D"/>
                </a:solidFill>
              </a:rPr>
              <a:t>Introduction to Regional Tourism Crisis Management and its Complexities in a European Context</a:t>
            </a:r>
          </a:p>
          <a:p>
            <a:pPr marL="457200" indent="-457200">
              <a:lnSpc>
                <a:spcPct val="100000"/>
              </a:lnSpc>
              <a:spcBef>
                <a:spcPts val="0"/>
              </a:spcBef>
              <a:buClr>
                <a:srgbClr val="916395"/>
              </a:buClr>
              <a:buFont typeface="+mj-lt"/>
              <a:buAutoNum type="arabicPeriod"/>
            </a:pPr>
            <a:r>
              <a:rPr lang="en-IE" sz="2000" b="1" dirty="0">
                <a:solidFill>
                  <a:srgbClr val="7A547C"/>
                </a:solidFill>
              </a:rPr>
              <a:t>Module 2 </a:t>
            </a:r>
            <a:r>
              <a:rPr lang="en-IE" sz="2000" dirty="0">
                <a:solidFill>
                  <a:srgbClr val="4D4D4D"/>
                </a:solidFill>
              </a:rPr>
              <a:t>How to establish a public-private sector partnership, Tourism Crisis Management Team, Crisis Steering Group, and Crisis Management Centre</a:t>
            </a:r>
          </a:p>
          <a:p>
            <a:pPr marL="457200" indent="-457200">
              <a:lnSpc>
                <a:spcPct val="100000"/>
              </a:lnSpc>
              <a:spcBef>
                <a:spcPts val="0"/>
              </a:spcBef>
              <a:buClr>
                <a:srgbClr val="916395"/>
              </a:buClr>
              <a:buFont typeface="+mj-lt"/>
              <a:buAutoNum type="arabicPeriod"/>
            </a:pPr>
            <a:r>
              <a:rPr lang="en-IE" sz="2000" b="1" dirty="0">
                <a:solidFill>
                  <a:srgbClr val="7A547C"/>
                </a:solidFill>
              </a:rPr>
              <a:t>Module 3 </a:t>
            </a:r>
            <a:r>
              <a:rPr lang="en-IE" sz="2000" dirty="0">
                <a:solidFill>
                  <a:srgbClr val="4D4D4D"/>
                </a:solidFill>
              </a:rPr>
              <a:t>Assess and Audit a Region For Crisis Vulnerabilities, Gaps, and Opportunities</a:t>
            </a:r>
          </a:p>
          <a:p>
            <a:pPr marL="457200" indent="-457200">
              <a:lnSpc>
                <a:spcPct val="100000"/>
              </a:lnSpc>
              <a:spcBef>
                <a:spcPts val="0"/>
              </a:spcBef>
              <a:buClr>
                <a:srgbClr val="916395"/>
              </a:buClr>
              <a:buFont typeface="+mj-lt"/>
              <a:buAutoNum type="arabicPeriod"/>
            </a:pPr>
            <a:r>
              <a:rPr lang="en-IE" sz="2000" b="1" dirty="0">
                <a:solidFill>
                  <a:srgbClr val="7A547C"/>
                </a:solidFill>
              </a:rPr>
              <a:t>Module 4 </a:t>
            </a:r>
            <a:r>
              <a:rPr lang="en-IE" sz="2000" dirty="0">
                <a:solidFill>
                  <a:srgbClr val="4D4D4D"/>
                </a:solidFill>
              </a:rPr>
              <a:t>Develop a Long-Term Crisis Management Strategy to Prevent and Mitigate a Crisis</a:t>
            </a:r>
          </a:p>
          <a:p>
            <a:pPr marL="457200" indent="-457200">
              <a:lnSpc>
                <a:spcPct val="100000"/>
              </a:lnSpc>
              <a:spcBef>
                <a:spcPts val="0"/>
              </a:spcBef>
              <a:buClr>
                <a:srgbClr val="916395"/>
              </a:buClr>
              <a:buFont typeface="+mj-lt"/>
              <a:buAutoNum type="arabicPeriod"/>
            </a:pPr>
            <a:r>
              <a:rPr lang="en-IE" sz="2000" b="1" dirty="0">
                <a:solidFill>
                  <a:srgbClr val="7A547C"/>
                </a:solidFill>
              </a:rPr>
              <a:t>Module 5 </a:t>
            </a:r>
            <a:r>
              <a:rPr lang="en-IE" sz="2000" dirty="0">
                <a:solidFill>
                  <a:srgbClr val="4D4D4D"/>
                </a:solidFill>
              </a:rPr>
              <a:t>Develop a Short-Term Crisis Management Plan that can be Activated When a Crisis Occurs</a:t>
            </a:r>
          </a:p>
          <a:p>
            <a:pPr marL="457200" indent="-457200">
              <a:lnSpc>
                <a:spcPct val="100000"/>
              </a:lnSpc>
              <a:spcBef>
                <a:spcPts val="0"/>
              </a:spcBef>
              <a:buClr>
                <a:srgbClr val="916395"/>
              </a:buClr>
              <a:buFont typeface="+mj-lt"/>
              <a:buAutoNum type="arabicPeriod"/>
            </a:pPr>
            <a:r>
              <a:rPr lang="en-IE" sz="2000" b="1" dirty="0">
                <a:solidFill>
                  <a:srgbClr val="7A547C"/>
                </a:solidFill>
              </a:rPr>
              <a:t>Module 6 </a:t>
            </a:r>
            <a:r>
              <a:rPr lang="en-IE" sz="2000" dirty="0">
                <a:solidFill>
                  <a:srgbClr val="4D4D4D"/>
                </a:solidFill>
              </a:rPr>
              <a:t>How a Region Should Manage a Crisis Response and Communicate with Regional Stakeholders</a:t>
            </a:r>
          </a:p>
          <a:p>
            <a:pPr marL="457200" indent="-457200">
              <a:lnSpc>
                <a:spcPct val="100000"/>
              </a:lnSpc>
              <a:spcBef>
                <a:spcPts val="0"/>
              </a:spcBef>
              <a:buClr>
                <a:srgbClr val="916395"/>
              </a:buClr>
              <a:buFont typeface="+mj-lt"/>
              <a:buAutoNum type="arabicPeriod"/>
            </a:pPr>
            <a:r>
              <a:rPr lang="en-IE" sz="2000" b="1" dirty="0">
                <a:solidFill>
                  <a:srgbClr val="7A547C"/>
                </a:solidFill>
              </a:rPr>
              <a:t>Module 7 </a:t>
            </a:r>
            <a:r>
              <a:rPr lang="en-IE" sz="2000" dirty="0">
                <a:solidFill>
                  <a:srgbClr val="4D4D4D"/>
                </a:solidFill>
              </a:rPr>
              <a:t>How a Region Should Manage External Communication with PR, Media, and the Public</a:t>
            </a:r>
          </a:p>
          <a:p>
            <a:pPr marL="457200" indent="-457200">
              <a:lnSpc>
                <a:spcPct val="100000"/>
              </a:lnSpc>
              <a:spcBef>
                <a:spcPts val="0"/>
              </a:spcBef>
              <a:buClr>
                <a:srgbClr val="916395"/>
              </a:buClr>
              <a:buFont typeface="+mj-lt"/>
              <a:buAutoNum type="arabicPeriod"/>
            </a:pPr>
            <a:r>
              <a:rPr lang="en-IE" sz="2000" b="1" dirty="0">
                <a:solidFill>
                  <a:srgbClr val="7A547C"/>
                </a:solidFill>
              </a:rPr>
              <a:t>Module 8 </a:t>
            </a:r>
            <a:r>
              <a:rPr lang="en-IE" sz="2000" dirty="0">
                <a:solidFill>
                  <a:srgbClr val="4D4D4D"/>
                </a:solidFill>
              </a:rPr>
              <a:t>Regional Crisis Marketing Strategies Focusing on Response and Recovery Stages</a:t>
            </a:r>
          </a:p>
          <a:p>
            <a:pPr marL="457200" indent="-457200">
              <a:lnSpc>
                <a:spcPct val="100000"/>
              </a:lnSpc>
              <a:spcBef>
                <a:spcPts val="0"/>
              </a:spcBef>
              <a:buClr>
                <a:srgbClr val="916395"/>
              </a:buClr>
              <a:buFont typeface="+mj-lt"/>
              <a:buAutoNum type="arabicPeriod"/>
            </a:pPr>
            <a:r>
              <a:rPr lang="en-IE" sz="2000" b="1" dirty="0">
                <a:solidFill>
                  <a:srgbClr val="7A547C"/>
                </a:solidFill>
              </a:rPr>
              <a:t>Module 7 </a:t>
            </a:r>
            <a:r>
              <a:rPr lang="en-IE" sz="2000" dirty="0">
                <a:solidFill>
                  <a:srgbClr val="4D4D4D"/>
                </a:solidFill>
              </a:rPr>
              <a:t>How a Region Can Recover, Rebuild and Become Resilient Post Crisis</a:t>
            </a:r>
          </a:p>
          <a:p>
            <a:pPr marL="342900" indent="-342900">
              <a:lnSpc>
                <a:spcPct val="100000"/>
              </a:lnSpc>
              <a:spcBef>
                <a:spcPts val="0"/>
              </a:spcBef>
              <a:buClr>
                <a:srgbClr val="916395"/>
              </a:buClr>
              <a:buFont typeface="Wingdings" panose="05000000000000000000" pitchFamily="2" charset="2"/>
              <a:buChar char="v"/>
            </a:pP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286860"/>
            <a:ext cx="11470341" cy="582221"/>
          </a:xfrm>
          <a:solidFill>
            <a:srgbClr val="79527B"/>
          </a:solidFill>
        </p:spPr>
        <p:txBody>
          <a:bodyPr>
            <a:normAutofit fontScale="92500"/>
          </a:bodyPr>
          <a:lstStyle/>
          <a:p>
            <a:r>
              <a:rPr lang="en-US" dirty="0">
                <a:solidFill>
                  <a:schemeClr val="bg1"/>
                </a:solidFill>
              </a:rPr>
              <a:t>Introduction to Navigating Tourism Crisis Recovery HEI Curriculum</a:t>
            </a:r>
          </a:p>
          <a:p>
            <a:endParaRPr lang="en-IE" dirty="0">
              <a:solidFill>
                <a:schemeClr val="bg1"/>
              </a:solidFill>
            </a:endParaRPr>
          </a:p>
        </p:txBody>
      </p:sp>
    </p:spTree>
    <p:extLst>
      <p:ext uri="{BB962C8B-B14F-4D97-AF65-F5344CB8AC3E}">
        <p14:creationId xmlns:p14="http://schemas.microsoft.com/office/powerpoint/2010/main" val="125370662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7904</TotalTime>
  <Words>6835</Words>
  <Application>Microsoft Office PowerPoint</Application>
  <PresentationFormat>Widescreen</PresentationFormat>
  <Paragraphs>480</Paragraphs>
  <Slides>47</Slides>
  <Notes>3</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47</vt:i4>
      </vt:variant>
    </vt:vector>
  </HeadingPairs>
  <TitlesOfParts>
    <vt:vector size="63" baseType="lpstr">
      <vt:lpstr>Aharoni</vt:lpstr>
      <vt:lpstr>Arial</vt:lpstr>
      <vt:lpstr>Calibri</vt:lpstr>
      <vt:lpstr>Calibri Light</vt:lpstr>
      <vt:lpstr>ff1</vt:lpstr>
      <vt:lpstr>Lato Regular</vt:lpstr>
      <vt:lpstr>Montserrat</vt:lpstr>
      <vt:lpstr>Montserrat Light</vt:lpstr>
      <vt:lpstr>Montserrat Medium</vt:lpstr>
      <vt:lpstr>Nuacht Serif Text</vt:lpstr>
      <vt:lpstr>Quattrocento Sans</vt:lpstr>
      <vt:lpstr>Times New Roman</vt:lpstr>
      <vt:lpstr>TT Norms</vt:lpstr>
      <vt:lpstr>Varela Round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815</cp:revision>
  <dcterms:created xsi:type="dcterms:W3CDTF">2020-10-14T13:32:04Z</dcterms:created>
  <dcterms:modified xsi:type="dcterms:W3CDTF">2023-10-26T07:22:28Z</dcterms:modified>
</cp:coreProperties>
</file>