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9"/>
  </p:notesMasterIdLst>
  <p:sldIdLst>
    <p:sldId id="257" r:id="rId2"/>
    <p:sldId id="258" r:id="rId3"/>
    <p:sldId id="260" r:id="rId4"/>
    <p:sldId id="288" r:id="rId5"/>
    <p:sldId id="264" r:id="rId6"/>
    <p:sldId id="285" r:id="rId7"/>
    <p:sldId id="286" r:id="rId8"/>
    <p:sldId id="289" r:id="rId9"/>
    <p:sldId id="306" r:id="rId10"/>
    <p:sldId id="268" r:id="rId11"/>
    <p:sldId id="278" r:id="rId12"/>
    <p:sldId id="294" r:id="rId13"/>
    <p:sldId id="296" r:id="rId14"/>
    <p:sldId id="295" r:id="rId15"/>
    <p:sldId id="293" r:id="rId16"/>
    <p:sldId id="297" r:id="rId17"/>
    <p:sldId id="298" r:id="rId18"/>
    <p:sldId id="299" r:id="rId19"/>
    <p:sldId id="300" r:id="rId20"/>
    <p:sldId id="301" r:id="rId21"/>
    <p:sldId id="302" r:id="rId22"/>
    <p:sldId id="303" r:id="rId23"/>
    <p:sldId id="304" r:id="rId24"/>
    <p:sldId id="305" r:id="rId25"/>
    <p:sldId id="284" r:id="rId26"/>
    <p:sldId id="307" r:id="rId27"/>
    <p:sldId id="283" r:id="rId28"/>
  </p:sldIdLst>
  <p:sldSz cx="7559675" cy="10691813"/>
  <p:notesSz cx="6858000" cy="9144000"/>
  <p:embeddedFontLst>
    <p:embeddedFont>
      <p:font typeface="Calibri" panose="020F0502020204030204" pitchFamily="34" charset="0"/>
      <p:regular r:id="rId30"/>
      <p:bold r:id="rId31"/>
      <p:italic r:id="rId32"/>
      <p:boldItalic r:id="rId33"/>
    </p:embeddedFont>
    <p:embeddedFont>
      <p:font typeface="Century Schoolbook" panose="02040604050505020304" pitchFamily="18" charset="0"/>
      <p:regular r:id="rId34"/>
      <p:bold r:id="rId35"/>
      <p:italic r:id="rId36"/>
      <p:boldItalic r:id="rId37"/>
    </p:embeddedFont>
    <p:embeddedFont>
      <p:font typeface="Montserrat" panose="00000500000000000000" pitchFamily="2" charset="0"/>
      <p:regular r:id="rId38"/>
      <p:bold r:id="rId39"/>
      <p:italic r:id="rId40"/>
      <p:boldItalic r:id="rId41"/>
    </p:embeddedFont>
    <p:embeddedFont>
      <p:font typeface="Montserrat Medium" panose="00000600000000000000" pitchFamily="2" charset="0"/>
      <p:regular r:id="rId42"/>
      <p:bold r:id="rId43"/>
      <p:italic r:id="rId44"/>
      <p:boldItalic r:id="rId45"/>
    </p:embeddedFont>
    <p:embeddedFont>
      <p:font typeface="Poppins" panose="00000500000000000000" pitchFamily="2" charset="0"/>
      <p:regular r:id="rId46"/>
      <p:bold r:id="rId47"/>
      <p:italic r:id="rId48"/>
      <p:boldItalic r:id="rId49"/>
    </p:embeddedFont>
    <p:embeddedFont>
      <p:font typeface="Times" panose="02020603050405020304" pitchFamily="18"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3" roundtripDataSignature="AMtx7mjFqha598ZSteIH527IVpLSe/qmB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a Grey" initials="JG" lastIdx="2" clrIdx="0">
    <p:extLst>
      <p:ext uri="{19B8F6BF-5375-455C-9EA6-DF929625EA0E}">
        <p15:presenceInfo xmlns:p15="http://schemas.microsoft.com/office/powerpoint/2012/main" userId="18f5a034b9241c3f" providerId="Windows Live"/>
      </p:ext>
    </p:extLst>
  </p:cmAuthor>
  <p:cmAuthor id="2" name="Erika Nepp" initials="EN" lastIdx="9" clrIdx="1">
    <p:extLst>
      <p:ext uri="{19B8F6BF-5375-455C-9EA6-DF929625EA0E}">
        <p15:presenceInfo xmlns:p15="http://schemas.microsoft.com/office/powerpoint/2012/main" userId="S::nepp@thevisionworks.de::f55ffae7-b19e-4609-92c3-7492df7910d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4B4F"/>
    <a:srgbClr val="79527B"/>
    <a:srgbClr val="82CEC3"/>
    <a:srgbClr val="F279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0" d="100"/>
          <a:sy n="100" d="100"/>
        </p:scale>
        <p:origin x="2334" y="-216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76"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74"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font" Target="fonts/font12.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font" Target="fonts/font20.fntdata"/><Relationship Id="rId10" Type="http://schemas.openxmlformats.org/officeDocument/2006/relationships/slide" Target="slides/slide9.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73" Type="http://customschemas.google.com/relationships/presentationmetadata" Target="metadata"/><Relationship Id="rId7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59" name="Google Shape;1159;p2: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3" name="Google Shape;1303;p13: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1630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p:cNvGrpSpPr/>
        <p:nvPr/>
      </p:nvGrpSpPr>
      <p:grpSpPr>
        <a:xfrm>
          <a:off x="0" y="0"/>
          <a:ext cx="0" cy="0"/>
          <a:chOff x="0" y="0"/>
          <a:chExt cx="0" cy="0"/>
        </a:xfrm>
      </p:grpSpPr>
      <p:sp>
        <p:nvSpPr>
          <p:cNvPr id="1454" name="Google Shape;145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5" name="Google Shape;1455;p23: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6541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3" name="Google Shape;1303;p13: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5322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p:cNvGrpSpPr/>
        <p:nvPr/>
      </p:nvGrpSpPr>
      <p:grpSpPr>
        <a:xfrm>
          <a:off x="0" y="0"/>
          <a:ext cx="0" cy="0"/>
          <a:chOff x="0" y="0"/>
          <a:chExt cx="0" cy="0"/>
        </a:xfrm>
      </p:grpSpPr>
      <p:sp>
        <p:nvSpPr>
          <p:cNvPr id="1454" name="Google Shape;145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5" name="Google Shape;1455;p23: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8568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3" name="Google Shape;1303;p13: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6271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p:cNvGrpSpPr/>
        <p:nvPr/>
      </p:nvGrpSpPr>
      <p:grpSpPr>
        <a:xfrm>
          <a:off x="0" y="0"/>
          <a:ext cx="0" cy="0"/>
          <a:chOff x="0" y="0"/>
          <a:chExt cx="0" cy="0"/>
        </a:xfrm>
      </p:grpSpPr>
      <p:sp>
        <p:nvSpPr>
          <p:cNvPr id="1454" name="Google Shape;145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5" name="Google Shape;1455;p23: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27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3" name="Google Shape;1303;p13: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1853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p:cNvGrpSpPr/>
        <p:nvPr/>
      </p:nvGrpSpPr>
      <p:grpSpPr>
        <a:xfrm>
          <a:off x="0" y="0"/>
          <a:ext cx="0" cy="0"/>
          <a:chOff x="0" y="0"/>
          <a:chExt cx="0" cy="0"/>
        </a:xfrm>
      </p:grpSpPr>
      <p:sp>
        <p:nvSpPr>
          <p:cNvPr id="1454" name="Google Shape;145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5" name="Google Shape;1455;p23: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940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3" name="Google Shape;1303;p13: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7555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p:cNvGrpSpPr/>
        <p:nvPr/>
      </p:nvGrpSpPr>
      <p:grpSpPr>
        <a:xfrm>
          <a:off x="0" y="0"/>
          <a:ext cx="0" cy="0"/>
          <a:chOff x="0" y="0"/>
          <a:chExt cx="0" cy="0"/>
        </a:xfrm>
      </p:grpSpPr>
      <p:sp>
        <p:nvSpPr>
          <p:cNvPr id="1454" name="Google Shape;145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5" name="Google Shape;1455;p23: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7367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p3: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8" name="Google Shape;116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9"/>
        <p:cNvGrpSpPr/>
        <p:nvPr/>
      </p:nvGrpSpPr>
      <p:grpSpPr>
        <a:xfrm>
          <a:off x="0" y="0"/>
          <a:ext cx="0" cy="0"/>
          <a:chOff x="0" y="0"/>
          <a:chExt cx="0" cy="0"/>
        </a:xfrm>
      </p:grpSpPr>
      <p:sp>
        <p:nvSpPr>
          <p:cNvPr id="1580" name="Google Shape;1580;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1" name="Google Shape;1581;p28: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94" name="Google Shape;1194;p5: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8" name="Google Shape;1248;p9: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p2: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9" name="Google Shape;1159;p2:notes"/>
          <p:cNvSpPr>
            <a:spLocks noGrp="1" noRot="1" noChangeAspect="1"/>
          </p:cNvSpPr>
          <p:nvPr>
            <p:ph type="sldImg" idx="2"/>
          </p:nvPr>
        </p:nvSpPr>
        <p:spPr>
          <a:xfrm>
            <a:off x="2216150" y="1241425"/>
            <a:ext cx="236537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3" name="Google Shape;1303;p13: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p:cNvGrpSpPr/>
        <p:nvPr/>
      </p:nvGrpSpPr>
      <p:grpSpPr>
        <a:xfrm>
          <a:off x="0" y="0"/>
          <a:ext cx="0" cy="0"/>
          <a:chOff x="0" y="0"/>
          <a:chExt cx="0" cy="0"/>
        </a:xfrm>
      </p:grpSpPr>
      <p:sp>
        <p:nvSpPr>
          <p:cNvPr id="1454" name="Google Shape;145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5" name="Google Shape;1455;p23: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3" name="Google Shape;1303;p13: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2981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p:cNvGrpSpPr/>
        <p:nvPr/>
      </p:nvGrpSpPr>
      <p:grpSpPr>
        <a:xfrm>
          <a:off x="0" y="0"/>
          <a:ext cx="0" cy="0"/>
          <a:chOff x="0" y="0"/>
          <a:chExt cx="0" cy="0"/>
        </a:xfrm>
      </p:grpSpPr>
      <p:sp>
        <p:nvSpPr>
          <p:cNvPr id="1454" name="Google Shape;145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5" name="Google Shape;1455;p23: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29716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p:cSld name="Cover Slide">
    <p:spTree>
      <p:nvGrpSpPr>
        <p:cNvPr id="1" name="Shape 19"/>
        <p:cNvGrpSpPr/>
        <p:nvPr/>
      </p:nvGrpSpPr>
      <p:grpSpPr>
        <a:xfrm>
          <a:off x="0" y="0"/>
          <a:ext cx="0" cy="0"/>
          <a:chOff x="0" y="0"/>
          <a:chExt cx="0" cy="0"/>
        </a:xfrm>
      </p:grpSpPr>
      <p:sp>
        <p:nvSpPr>
          <p:cNvPr id="20" name="Google Shape;20;p31"/>
          <p:cNvSpPr/>
          <p:nvPr/>
        </p:nvSpPr>
        <p:spPr>
          <a:xfrm>
            <a:off x="503237" y="4827977"/>
            <a:ext cx="6553201" cy="5381016"/>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21" name="Google Shape;21;p31"/>
          <p:cNvSpPr txBox="1">
            <a:spLocks noGrp="1"/>
          </p:cNvSpPr>
          <p:nvPr>
            <p:ph type="body" idx="1"/>
          </p:nvPr>
        </p:nvSpPr>
        <p:spPr>
          <a:xfrm>
            <a:off x="4188541" y="5418268"/>
            <a:ext cx="2695630" cy="1015433"/>
          </a:xfrm>
          <a:prstGeom prst="rect">
            <a:avLst/>
          </a:prstGeom>
          <a:noFill/>
          <a:ln>
            <a:noFill/>
          </a:ln>
        </p:spPr>
        <p:txBody>
          <a:bodyPr spcFirstLastPara="1" wrap="square" lIns="91425" tIns="45700" rIns="91425" bIns="45700" anchor="t" anchorCtr="0">
            <a:noAutofit/>
          </a:bodyPr>
          <a:lstStyle>
            <a:lvl1pPr marL="457200" lvl="0" indent="-228600" algn="r">
              <a:lnSpc>
                <a:spcPct val="100000"/>
              </a:lnSpc>
              <a:spcBef>
                <a:spcPts val="0"/>
              </a:spcBef>
              <a:spcAft>
                <a:spcPts val="0"/>
              </a:spcAft>
              <a:buClr>
                <a:schemeClr val="lt1"/>
              </a:buClr>
              <a:buSzPts val="2900"/>
              <a:buNone/>
              <a:defRPr sz="2900" b="1" i="0">
                <a:solidFill>
                  <a:schemeClr val="lt1"/>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22" name="Google Shape;22;p31"/>
          <p:cNvSpPr txBox="1">
            <a:spLocks noGrp="1"/>
          </p:cNvSpPr>
          <p:nvPr>
            <p:ph type="body" idx="2"/>
          </p:nvPr>
        </p:nvSpPr>
        <p:spPr>
          <a:xfrm>
            <a:off x="4188541" y="6462882"/>
            <a:ext cx="2695629" cy="1227506"/>
          </a:xfrm>
          <a:prstGeom prst="rect">
            <a:avLst/>
          </a:prstGeom>
          <a:noFill/>
          <a:ln>
            <a:noFill/>
          </a:ln>
        </p:spPr>
        <p:txBody>
          <a:bodyPr spcFirstLastPara="1" wrap="square" lIns="91425" tIns="45700" rIns="91425" bIns="45700" anchor="t" anchorCtr="0">
            <a:noAutofit/>
          </a:bodyPr>
          <a:lstStyle>
            <a:lvl1pPr marL="457200" lvl="0" indent="-228600" algn="r">
              <a:lnSpc>
                <a:spcPct val="100000"/>
              </a:lnSpc>
              <a:spcBef>
                <a:spcPts val="0"/>
              </a:spcBef>
              <a:spcAft>
                <a:spcPts val="0"/>
              </a:spcAft>
              <a:buClr>
                <a:srgbClr val="F27954"/>
              </a:buClr>
              <a:buSzPts val="1800"/>
              <a:buNone/>
              <a:defRPr sz="1800" b="0" i="0">
                <a:solidFill>
                  <a:srgbClr val="F27954"/>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pic>
        <p:nvPicPr>
          <p:cNvPr id="23" name="Google Shape;23;p31"/>
          <p:cNvPicPr preferRelativeResize="0"/>
          <p:nvPr/>
        </p:nvPicPr>
        <p:blipFill rotWithShape="1">
          <a:blip r:embed="rId2">
            <a:alphaModFix/>
          </a:blip>
          <a:srcRect/>
          <a:stretch/>
        </p:blipFill>
        <p:spPr>
          <a:xfrm>
            <a:off x="2985503" y="945189"/>
            <a:ext cx="4328439" cy="1903607"/>
          </a:xfrm>
          <a:prstGeom prst="rect">
            <a:avLst/>
          </a:prstGeom>
          <a:noFill/>
          <a:ln>
            <a:noFill/>
          </a:ln>
        </p:spPr>
      </p:pic>
      <p:pic>
        <p:nvPicPr>
          <p:cNvPr id="24" name="Google Shape;24;p31"/>
          <p:cNvPicPr preferRelativeResize="0"/>
          <p:nvPr/>
        </p:nvPicPr>
        <p:blipFill rotWithShape="1">
          <a:blip r:embed="rId3">
            <a:alphaModFix/>
          </a:blip>
          <a:srcRect/>
          <a:stretch/>
        </p:blipFill>
        <p:spPr>
          <a:xfrm>
            <a:off x="5210869" y="9291553"/>
            <a:ext cx="1593156" cy="455071"/>
          </a:xfrm>
          <a:prstGeom prst="rect">
            <a:avLst/>
          </a:prstGeom>
          <a:noFill/>
          <a:ln>
            <a:noFill/>
          </a:ln>
        </p:spPr>
      </p:pic>
      <p:sp>
        <p:nvSpPr>
          <p:cNvPr id="25" name="Google Shape;25;p31"/>
          <p:cNvSpPr txBox="1">
            <a:spLocks noGrp="1"/>
          </p:cNvSpPr>
          <p:nvPr>
            <p:ph type="body" idx="3"/>
          </p:nvPr>
        </p:nvSpPr>
        <p:spPr>
          <a:xfrm>
            <a:off x="407094" y="369200"/>
            <a:ext cx="4866765" cy="41162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2267"/>
              </a:spcBef>
              <a:spcAft>
                <a:spcPts val="0"/>
              </a:spcAft>
              <a:buClr>
                <a:srgbClr val="82CEC3"/>
              </a:buClr>
              <a:buSzPts val="1200"/>
              <a:buNone/>
              <a:defRPr sz="1200" b="0" i="0">
                <a:solidFill>
                  <a:srgbClr val="82CEC3"/>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4947"/>
              <a:buNone/>
              <a:defRPr sz="4947">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4947"/>
              <a:buNone/>
              <a:defRPr sz="4947">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4947"/>
              <a:buNone/>
              <a:defRPr sz="4947">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4947"/>
              <a:buNone/>
              <a:defRPr sz="4947">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pic>
        <p:nvPicPr>
          <p:cNvPr id="27" name="Google Shape;27;p31"/>
          <p:cNvPicPr preferRelativeResize="0"/>
          <p:nvPr/>
        </p:nvPicPr>
        <p:blipFill rotWithShape="1">
          <a:blip r:embed="rId4">
            <a:alphaModFix amt="35000"/>
          </a:blip>
          <a:srcRect l="25173"/>
          <a:stretch/>
        </p:blipFill>
        <p:spPr>
          <a:xfrm>
            <a:off x="0" y="1595224"/>
            <a:ext cx="2434832" cy="4407630"/>
          </a:xfrm>
          <a:custGeom>
            <a:avLst/>
            <a:gdLst/>
            <a:ahLst/>
            <a:cxnLst/>
            <a:rect l="l" t="t" r="r" b="b"/>
            <a:pathLst>
              <a:path w="3295729" h="5966060" extrusionOk="0">
                <a:moveTo>
                  <a:pt x="0" y="0"/>
                </a:moveTo>
                <a:lnTo>
                  <a:pt x="3295729" y="0"/>
                </a:lnTo>
                <a:lnTo>
                  <a:pt x="3295729" y="5966060"/>
                </a:lnTo>
                <a:lnTo>
                  <a:pt x="0" y="5966060"/>
                </a:lnTo>
                <a:close/>
              </a:path>
            </a:pathLst>
          </a:custGeom>
          <a:noFill/>
          <a:ln>
            <a:noFill/>
          </a:ln>
        </p:spPr>
      </p:pic>
      <p:cxnSp>
        <p:nvCxnSpPr>
          <p:cNvPr id="28" name="Google Shape;28;p31"/>
          <p:cNvCxnSpPr/>
          <p:nvPr/>
        </p:nvCxnSpPr>
        <p:spPr>
          <a:xfrm>
            <a:off x="4639942" y="6433708"/>
            <a:ext cx="2919733" cy="0"/>
          </a:xfrm>
          <a:prstGeom prst="straightConnector1">
            <a:avLst/>
          </a:prstGeom>
          <a:noFill/>
          <a:ln w="28575" cap="flat" cmpd="sng">
            <a:solidFill>
              <a:srgbClr val="82CEC3"/>
            </a:solidFill>
            <a:prstDash val="solid"/>
            <a:miter lim="800000"/>
            <a:headEnd type="none" w="sm" len="sm"/>
            <a:tailEnd type="none" w="sm" len="sm"/>
          </a:ln>
        </p:spPr>
      </p:cxnSp>
      <p:sp>
        <p:nvSpPr>
          <p:cNvPr id="29" name="Google Shape;29;p31"/>
          <p:cNvSpPr>
            <a:spLocks noGrp="1"/>
          </p:cNvSpPr>
          <p:nvPr>
            <p:ph type="pic" idx="4"/>
          </p:nvPr>
        </p:nvSpPr>
        <p:spPr>
          <a:xfrm>
            <a:off x="503238" y="5463586"/>
            <a:ext cx="4102859" cy="4748823"/>
          </a:xfrm>
          <a:prstGeom prst="rect">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creen Preview">
  <p:cSld name="Screen Preview">
    <p:spTree>
      <p:nvGrpSpPr>
        <p:cNvPr id="1" name="Shape 144"/>
        <p:cNvGrpSpPr/>
        <p:nvPr/>
      </p:nvGrpSpPr>
      <p:grpSpPr>
        <a:xfrm>
          <a:off x="0" y="0"/>
          <a:ext cx="0" cy="0"/>
          <a:chOff x="0" y="0"/>
          <a:chExt cx="0" cy="0"/>
        </a:xfrm>
      </p:grpSpPr>
      <p:sp>
        <p:nvSpPr>
          <p:cNvPr id="145" name="Google Shape;145;p41"/>
          <p:cNvSpPr/>
          <p:nvPr/>
        </p:nvSpPr>
        <p:spPr>
          <a:xfrm>
            <a:off x="491133" y="524655"/>
            <a:ext cx="6577409" cy="6692573"/>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pic>
        <p:nvPicPr>
          <p:cNvPr id="146" name="Google Shape;146;p41"/>
          <p:cNvPicPr preferRelativeResize="0"/>
          <p:nvPr/>
        </p:nvPicPr>
        <p:blipFill rotWithShape="1">
          <a:blip r:embed="rId2">
            <a:alphaModFix/>
          </a:blip>
          <a:srcRect/>
          <a:stretch/>
        </p:blipFill>
        <p:spPr>
          <a:xfrm>
            <a:off x="465284" y="526063"/>
            <a:ext cx="6629107" cy="4819843"/>
          </a:xfrm>
          <a:prstGeom prst="rect">
            <a:avLst/>
          </a:prstGeom>
          <a:noFill/>
          <a:ln>
            <a:noFill/>
          </a:ln>
        </p:spPr>
      </p:pic>
      <p:sp>
        <p:nvSpPr>
          <p:cNvPr id="147" name="Google Shape;147;p41"/>
          <p:cNvSpPr>
            <a:spLocks noGrp="1"/>
          </p:cNvSpPr>
          <p:nvPr>
            <p:ph type="pic" idx="2"/>
          </p:nvPr>
        </p:nvSpPr>
        <p:spPr>
          <a:xfrm>
            <a:off x="1441450" y="1054330"/>
            <a:ext cx="4690254" cy="2958870"/>
          </a:xfrm>
          <a:prstGeom prst="rect">
            <a:avLst/>
          </a:prstGeom>
          <a:solidFill>
            <a:srgbClr val="BFBFBF"/>
          </a:solidFill>
          <a:ln>
            <a:noFill/>
          </a:ln>
        </p:spPr>
      </p:sp>
      <p:sp>
        <p:nvSpPr>
          <p:cNvPr id="148" name="Google Shape;148;p41"/>
          <p:cNvSpPr txBox="1">
            <a:spLocks noGrp="1"/>
          </p:cNvSpPr>
          <p:nvPr>
            <p:ph type="body" idx="1"/>
          </p:nvPr>
        </p:nvSpPr>
        <p:spPr>
          <a:xfrm>
            <a:off x="529897" y="7349039"/>
            <a:ext cx="6538645" cy="2816711"/>
          </a:xfrm>
          <a:prstGeom prst="rect">
            <a:avLst/>
          </a:prstGeom>
          <a:noFill/>
          <a:ln>
            <a:noFill/>
          </a:ln>
        </p:spPr>
        <p:txBody>
          <a:bodyPr spcFirstLastPara="1" wrap="square" lIns="91425" tIns="45700" rIns="91425" bIns="45700" anchor="t" anchorCtr="0">
            <a:noAutofit/>
          </a:bodyPr>
          <a:lstStyle>
            <a:lvl1pPr marL="457200" lvl="0" indent="-228600" algn="just">
              <a:lnSpc>
                <a:spcPct val="100000"/>
              </a:lnSpc>
              <a:spcBef>
                <a:spcPts val="0"/>
              </a:spcBef>
              <a:spcAft>
                <a:spcPts val="0"/>
              </a:spcAft>
              <a:buClr>
                <a:srgbClr val="595A59"/>
              </a:buClr>
              <a:buSzPts val="1200"/>
              <a:buNone/>
              <a:defRPr sz="1200" b="0" i="0">
                <a:solidFill>
                  <a:srgbClr val="595A59"/>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149" name="Google Shape;149;p41"/>
          <p:cNvSpPr/>
          <p:nvPr/>
        </p:nvSpPr>
        <p:spPr>
          <a:xfrm>
            <a:off x="7079930" y="10048286"/>
            <a:ext cx="445040" cy="445040"/>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150" name="Google Shape;150;p41"/>
          <p:cNvSpPr txBox="1">
            <a:spLocks noGrp="1"/>
          </p:cNvSpPr>
          <p:nvPr>
            <p:ph type="sldNum" idx="12"/>
          </p:nvPr>
        </p:nvSpPr>
        <p:spPr>
          <a:xfrm>
            <a:off x="7123651" y="10137509"/>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100" b="0" i="0">
                <a:solidFill>
                  <a:schemeClr val="lt1"/>
                </a:solidFill>
                <a:latin typeface="Calibri"/>
                <a:ea typeface="Calibri"/>
                <a:cs typeface="Calibri"/>
                <a:sym typeface="Calibri"/>
              </a:defRPr>
            </a:lvl1pPr>
            <a:lvl2pPr marL="0" lvl="1" indent="0" algn="ctr">
              <a:spcBef>
                <a:spcPts val="0"/>
              </a:spcBef>
              <a:buNone/>
              <a:defRPr sz="1100" b="0" i="0">
                <a:solidFill>
                  <a:schemeClr val="lt1"/>
                </a:solidFill>
                <a:latin typeface="Calibri"/>
                <a:ea typeface="Calibri"/>
                <a:cs typeface="Calibri"/>
                <a:sym typeface="Calibri"/>
              </a:defRPr>
            </a:lvl2pPr>
            <a:lvl3pPr marL="0" lvl="2" indent="0" algn="ctr">
              <a:spcBef>
                <a:spcPts val="0"/>
              </a:spcBef>
              <a:buNone/>
              <a:defRPr sz="1100" b="0" i="0">
                <a:solidFill>
                  <a:schemeClr val="lt1"/>
                </a:solidFill>
                <a:latin typeface="Calibri"/>
                <a:ea typeface="Calibri"/>
                <a:cs typeface="Calibri"/>
                <a:sym typeface="Calibri"/>
              </a:defRPr>
            </a:lvl3pPr>
            <a:lvl4pPr marL="0" lvl="3" indent="0" algn="ctr">
              <a:spcBef>
                <a:spcPts val="0"/>
              </a:spcBef>
              <a:buNone/>
              <a:defRPr sz="1100" b="0" i="0">
                <a:solidFill>
                  <a:schemeClr val="lt1"/>
                </a:solidFill>
                <a:latin typeface="Calibri"/>
                <a:ea typeface="Calibri"/>
                <a:cs typeface="Calibri"/>
                <a:sym typeface="Calibri"/>
              </a:defRPr>
            </a:lvl4pPr>
            <a:lvl5pPr marL="0" lvl="4" indent="0" algn="ctr">
              <a:spcBef>
                <a:spcPts val="0"/>
              </a:spcBef>
              <a:buNone/>
              <a:defRPr sz="1100" b="0" i="0">
                <a:solidFill>
                  <a:schemeClr val="lt1"/>
                </a:solidFill>
                <a:latin typeface="Calibri"/>
                <a:ea typeface="Calibri"/>
                <a:cs typeface="Calibri"/>
                <a:sym typeface="Calibri"/>
              </a:defRPr>
            </a:lvl5pPr>
            <a:lvl6pPr marL="0" lvl="5" indent="0" algn="ctr">
              <a:spcBef>
                <a:spcPts val="0"/>
              </a:spcBef>
              <a:buNone/>
              <a:defRPr sz="1100" b="0" i="0">
                <a:solidFill>
                  <a:schemeClr val="lt1"/>
                </a:solidFill>
                <a:latin typeface="Calibri"/>
                <a:ea typeface="Calibri"/>
                <a:cs typeface="Calibri"/>
                <a:sym typeface="Calibri"/>
              </a:defRPr>
            </a:lvl6pPr>
            <a:lvl7pPr marL="0" lvl="6" indent="0" algn="ctr">
              <a:spcBef>
                <a:spcPts val="0"/>
              </a:spcBef>
              <a:buNone/>
              <a:defRPr sz="1100" b="0" i="0">
                <a:solidFill>
                  <a:schemeClr val="lt1"/>
                </a:solidFill>
                <a:latin typeface="Calibri"/>
                <a:ea typeface="Calibri"/>
                <a:cs typeface="Calibri"/>
                <a:sym typeface="Calibri"/>
              </a:defRPr>
            </a:lvl7pPr>
            <a:lvl8pPr marL="0" lvl="7" indent="0" algn="ctr">
              <a:spcBef>
                <a:spcPts val="0"/>
              </a:spcBef>
              <a:buNone/>
              <a:defRPr sz="1100" b="0" i="0">
                <a:solidFill>
                  <a:schemeClr val="lt1"/>
                </a:solidFill>
                <a:latin typeface="Calibri"/>
                <a:ea typeface="Calibri"/>
                <a:cs typeface="Calibri"/>
                <a:sym typeface="Calibri"/>
              </a:defRPr>
            </a:lvl8pPr>
            <a:lvl9pPr marL="0" lvl="8" indent="0" algn="ctr">
              <a:spcBef>
                <a:spcPts val="0"/>
              </a:spcBef>
              <a:buNone/>
              <a:defRPr sz="1100" b="0" i="0">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‹Nr.›</a:t>
            </a:fld>
            <a:endParaRPr/>
          </a:p>
        </p:txBody>
      </p:sp>
      <p:sp>
        <p:nvSpPr>
          <p:cNvPr id="151" name="Google Shape;151;p41"/>
          <p:cNvSpPr/>
          <p:nvPr/>
        </p:nvSpPr>
        <p:spPr>
          <a:xfrm rot="-5400000">
            <a:off x="5715703" y="8224047"/>
            <a:ext cx="3173496"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0" i="0" u="none" strike="noStrike">
                <a:solidFill>
                  <a:srgbClr val="595A59"/>
                </a:solidFill>
                <a:latin typeface="Calibri"/>
                <a:ea typeface="Calibri"/>
                <a:cs typeface="Calibri"/>
                <a:sym typeface="Calibri"/>
              </a:rPr>
              <a:t>Navigating Tourism Crisis Recovery</a:t>
            </a:r>
            <a:endParaRPr sz="1100">
              <a:solidFill>
                <a:srgbClr val="595A59"/>
              </a:solidFill>
              <a:latin typeface="Calibri"/>
              <a:ea typeface="Calibri"/>
              <a:cs typeface="Calibri"/>
              <a:sym typeface="Calibri"/>
            </a:endParaRPr>
          </a:p>
        </p:txBody>
      </p:sp>
      <p:sp>
        <p:nvSpPr>
          <p:cNvPr id="152" name="Google Shape;152;p41"/>
          <p:cNvSpPr txBox="1">
            <a:spLocks noGrp="1"/>
          </p:cNvSpPr>
          <p:nvPr>
            <p:ph type="body" idx="3"/>
          </p:nvPr>
        </p:nvSpPr>
        <p:spPr>
          <a:xfrm>
            <a:off x="395996" y="5297031"/>
            <a:ext cx="6839193" cy="743603"/>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2267"/>
              </a:spcBef>
              <a:spcAft>
                <a:spcPts val="0"/>
              </a:spcAft>
              <a:buClr>
                <a:schemeClr val="lt1"/>
              </a:buClr>
              <a:buSzPts val="2900"/>
              <a:buNone/>
              <a:defRPr sz="2900" b="1" i="0">
                <a:solidFill>
                  <a:schemeClr val="lt1"/>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cxnSp>
        <p:nvCxnSpPr>
          <p:cNvPr id="153" name="Google Shape;153;p41"/>
          <p:cNvCxnSpPr/>
          <p:nvPr/>
        </p:nvCxnSpPr>
        <p:spPr>
          <a:xfrm>
            <a:off x="0" y="5811934"/>
            <a:ext cx="7600571" cy="0"/>
          </a:xfrm>
          <a:prstGeom prst="straightConnector1">
            <a:avLst/>
          </a:prstGeom>
          <a:noFill/>
          <a:ln w="28575" cap="flat" cmpd="sng">
            <a:solidFill>
              <a:srgbClr val="82CEC3"/>
            </a:solidFill>
            <a:prstDash val="solid"/>
            <a:miter lim="800000"/>
            <a:headEnd type="none" w="sm" len="sm"/>
            <a:tailEnd type="none" w="sm" len="sm"/>
          </a:ln>
        </p:spPr>
      </p:cxnSp>
      <p:sp>
        <p:nvSpPr>
          <p:cNvPr id="154" name="Google Shape;154;p41"/>
          <p:cNvSpPr txBox="1">
            <a:spLocks noGrp="1"/>
          </p:cNvSpPr>
          <p:nvPr>
            <p:ph type="body" idx="4"/>
          </p:nvPr>
        </p:nvSpPr>
        <p:spPr>
          <a:xfrm>
            <a:off x="388443" y="6298598"/>
            <a:ext cx="6839193" cy="743603"/>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2267"/>
              </a:spcBef>
              <a:spcAft>
                <a:spcPts val="0"/>
              </a:spcAft>
              <a:buClr>
                <a:schemeClr val="lt1"/>
              </a:buClr>
              <a:buSzPts val="1800"/>
              <a:buNone/>
              <a:defRPr sz="1800" b="1" i="1">
                <a:solidFill>
                  <a:schemeClr val="lt1"/>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Slide with Text 2">
  <p:cSld name="Quote Slide with Text 2">
    <p:spTree>
      <p:nvGrpSpPr>
        <p:cNvPr id="1" name="Shape 155"/>
        <p:cNvGrpSpPr/>
        <p:nvPr/>
      </p:nvGrpSpPr>
      <p:grpSpPr>
        <a:xfrm>
          <a:off x="0" y="0"/>
          <a:ext cx="0" cy="0"/>
          <a:chOff x="0" y="0"/>
          <a:chExt cx="0" cy="0"/>
        </a:xfrm>
      </p:grpSpPr>
      <p:sp>
        <p:nvSpPr>
          <p:cNvPr id="156" name="Google Shape;156;p42"/>
          <p:cNvSpPr/>
          <p:nvPr/>
        </p:nvSpPr>
        <p:spPr>
          <a:xfrm>
            <a:off x="7079930" y="10048286"/>
            <a:ext cx="445040" cy="445040"/>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157" name="Google Shape;157;p42"/>
          <p:cNvSpPr txBox="1">
            <a:spLocks noGrp="1"/>
          </p:cNvSpPr>
          <p:nvPr>
            <p:ph type="sldNum" idx="12"/>
          </p:nvPr>
        </p:nvSpPr>
        <p:spPr>
          <a:xfrm>
            <a:off x="7123651" y="10137509"/>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100" b="0" i="0">
                <a:solidFill>
                  <a:schemeClr val="lt1"/>
                </a:solidFill>
                <a:latin typeface="Calibri"/>
                <a:ea typeface="Calibri"/>
                <a:cs typeface="Calibri"/>
                <a:sym typeface="Calibri"/>
              </a:defRPr>
            </a:lvl1pPr>
            <a:lvl2pPr marL="0" lvl="1" indent="0" algn="ctr">
              <a:spcBef>
                <a:spcPts val="0"/>
              </a:spcBef>
              <a:buNone/>
              <a:defRPr sz="1100" b="0" i="0">
                <a:solidFill>
                  <a:schemeClr val="lt1"/>
                </a:solidFill>
                <a:latin typeface="Calibri"/>
                <a:ea typeface="Calibri"/>
                <a:cs typeface="Calibri"/>
                <a:sym typeface="Calibri"/>
              </a:defRPr>
            </a:lvl2pPr>
            <a:lvl3pPr marL="0" lvl="2" indent="0" algn="ctr">
              <a:spcBef>
                <a:spcPts val="0"/>
              </a:spcBef>
              <a:buNone/>
              <a:defRPr sz="1100" b="0" i="0">
                <a:solidFill>
                  <a:schemeClr val="lt1"/>
                </a:solidFill>
                <a:latin typeface="Calibri"/>
                <a:ea typeface="Calibri"/>
                <a:cs typeface="Calibri"/>
                <a:sym typeface="Calibri"/>
              </a:defRPr>
            </a:lvl3pPr>
            <a:lvl4pPr marL="0" lvl="3" indent="0" algn="ctr">
              <a:spcBef>
                <a:spcPts val="0"/>
              </a:spcBef>
              <a:buNone/>
              <a:defRPr sz="1100" b="0" i="0">
                <a:solidFill>
                  <a:schemeClr val="lt1"/>
                </a:solidFill>
                <a:latin typeface="Calibri"/>
                <a:ea typeface="Calibri"/>
                <a:cs typeface="Calibri"/>
                <a:sym typeface="Calibri"/>
              </a:defRPr>
            </a:lvl4pPr>
            <a:lvl5pPr marL="0" lvl="4" indent="0" algn="ctr">
              <a:spcBef>
                <a:spcPts val="0"/>
              </a:spcBef>
              <a:buNone/>
              <a:defRPr sz="1100" b="0" i="0">
                <a:solidFill>
                  <a:schemeClr val="lt1"/>
                </a:solidFill>
                <a:latin typeface="Calibri"/>
                <a:ea typeface="Calibri"/>
                <a:cs typeface="Calibri"/>
                <a:sym typeface="Calibri"/>
              </a:defRPr>
            </a:lvl5pPr>
            <a:lvl6pPr marL="0" lvl="5" indent="0" algn="ctr">
              <a:spcBef>
                <a:spcPts val="0"/>
              </a:spcBef>
              <a:buNone/>
              <a:defRPr sz="1100" b="0" i="0">
                <a:solidFill>
                  <a:schemeClr val="lt1"/>
                </a:solidFill>
                <a:latin typeface="Calibri"/>
                <a:ea typeface="Calibri"/>
                <a:cs typeface="Calibri"/>
                <a:sym typeface="Calibri"/>
              </a:defRPr>
            </a:lvl6pPr>
            <a:lvl7pPr marL="0" lvl="6" indent="0" algn="ctr">
              <a:spcBef>
                <a:spcPts val="0"/>
              </a:spcBef>
              <a:buNone/>
              <a:defRPr sz="1100" b="0" i="0">
                <a:solidFill>
                  <a:schemeClr val="lt1"/>
                </a:solidFill>
                <a:latin typeface="Calibri"/>
                <a:ea typeface="Calibri"/>
                <a:cs typeface="Calibri"/>
                <a:sym typeface="Calibri"/>
              </a:defRPr>
            </a:lvl7pPr>
            <a:lvl8pPr marL="0" lvl="7" indent="0" algn="ctr">
              <a:spcBef>
                <a:spcPts val="0"/>
              </a:spcBef>
              <a:buNone/>
              <a:defRPr sz="1100" b="0" i="0">
                <a:solidFill>
                  <a:schemeClr val="lt1"/>
                </a:solidFill>
                <a:latin typeface="Calibri"/>
                <a:ea typeface="Calibri"/>
                <a:cs typeface="Calibri"/>
                <a:sym typeface="Calibri"/>
              </a:defRPr>
            </a:lvl8pPr>
            <a:lvl9pPr marL="0" lvl="8" indent="0" algn="ctr">
              <a:spcBef>
                <a:spcPts val="0"/>
              </a:spcBef>
              <a:buNone/>
              <a:defRPr sz="1100" b="0" i="0">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‹Nr.›</a:t>
            </a:fld>
            <a:endParaRPr dirty="0"/>
          </a:p>
        </p:txBody>
      </p:sp>
      <p:sp>
        <p:nvSpPr>
          <p:cNvPr id="158" name="Google Shape;158;p42"/>
          <p:cNvSpPr/>
          <p:nvPr/>
        </p:nvSpPr>
        <p:spPr>
          <a:xfrm rot="-5400000">
            <a:off x="5715703" y="8224047"/>
            <a:ext cx="3173496"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0" i="0" u="none" strike="noStrike">
                <a:solidFill>
                  <a:srgbClr val="595A59"/>
                </a:solidFill>
                <a:latin typeface="Calibri"/>
                <a:ea typeface="Calibri"/>
                <a:cs typeface="Calibri"/>
                <a:sym typeface="Calibri"/>
              </a:rPr>
              <a:t>Navigating Tourism Crisis Recovery</a:t>
            </a:r>
            <a:endParaRPr sz="1100">
              <a:solidFill>
                <a:srgbClr val="595A59"/>
              </a:solidFill>
              <a:latin typeface="Calibri"/>
              <a:ea typeface="Calibri"/>
              <a:cs typeface="Calibri"/>
              <a:sym typeface="Calibri"/>
            </a:endParaRPr>
          </a:p>
        </p:txBody>
      </p:sp>
      <p:sp>
        <p:nvSpPr>
          <p:cNvPr id="159" name="Google Shape;159;p42"/>
          <p:cNvSpPr txBox="1">
            <a:spLocks noGrp="1"/>
          </p:cNvSpPr>
          <p:nvPr>
            <p:ph type="body" idx="1"/>
          </p:nvPr>
        </p:nvSpPr>
        <p:spPr>
          <a:xfrm>
            <a:off x="923312" y="6359127"/>
            <a:ext cx="2003444" cy="93660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267"/>
              </a:spcBef>
              <a:spcAft>
                <a:spcPts val="0"/>
              </a:spcAft>
              <a:buClr>
                <a:srgbClr val="82CEC3"/>
              </a:buClr>
              <a:buSzPts val="9600"/>
              <a:buNone/>
              <a:defRPr sz="9600" b="1" i="0">
                <a:solidFill>
                  <a:srgbClr val="82CEC3"/>
                </a:solidFill>
                <a:latin typeface="Times New Roman"/>
                <a:ea typeface="Times New Roman"/>
                <a:cs typeface="Times New Roman"/>
                <a:sym typeface="Times New Roman"/>
              </a:defRPr>
            </a:lvl1pPr>
            <a:lvl2pPr marL="914400" lvl="1" indent="-342900" algn="l">
              <a:lnSpc>
                <a:spcPct val="100000"/>
              </a:lnSpc>
              <a:spcBef>
                <a:spcPts val="1133"/>
              </a:spcBef>
              <a:spcAft>
                <a:spcPts val="0"/>
              </a:spcAft>
              <a:buClr>
                <a:srgbClr val="011E3B"/>
              </a:buClr>
              <a:buSzPts val="1800"/>
              <a:buChar char="•"/>
              <a:defRPr/>
            </a:lvl2pPr>
            <a:lvl3pPr marL="1371600" lvl="2" indent="-342900" algn="l">
              <a:lnSpc>
                <a:spcPct val="100000"/>
              </a:lnSpc>
              <a:spcBef>
                <a:spcPts val="1133"/>
              </a:spcBef>
              <a:spcAft>
                <a:spcPts val="0"/>
              </a:spcAft>
              <a:buClr>
                <a:srgbClr val="011E3B"/>
              </a:buClr>
              <a:buSzPts val="1800"/>
              <a:buChar char="•"/>
              <a:defRPr/>
            </a:lvl3pPr>
            <a:lvl4pPr marL="1828800" lvl="3" indent="-342900" algn="l">
              <a:lnSpc>
                <a:spcPct val="100000"/>
              </a:lnSpc>
              <a:spcBef>
                <a:spcPts val="1133"/>
              </a:spcBef>
              <a:spcAft>
                <a:spcPts val="0"/>
              </a:spcAft>
              <a:buClr>
                <a:srgbClr val="011E3B"/>
              </a:buClr>
              <a:buSzPts val="1800"/>
              <a:buChar char="•"/>
              <a:defRPr/>
            </a:lvl4pPr>
            <a:lvl5pPr marL="2286000" lvl="4" indent="-342900" algn="l">
              <a:lnSpc>
                <a:spcPct val="100000"/>
              </a:lnSpc>
              <a:spcBef>
                <a:spcPts val="1133"/>
              </a:spcBef>
              <a:spcAft>
                <a:spcPts val="0"/>
              </a:spcAft>
              <a:buClr>
                <a:srgbClr val="011E3B"/>
              </a:buClr>
              <a:buSzPts val="1800"/>
              <a:buChar char="•"/>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160" name="Google Shape;160;p42"/>
          <p:cNvSpPr txBox="1">
            <a:spLocks noGrp="1"/>
          </p:cNvSpPr>
          <p:nvPr>
            <p:ph type="body" idx="2"/>
          </p:nvPr>
        </p:nvSpPr>
        <p:spPr>
          <a:xfrm>
            <a:off x="932220" y="6385148"/>
            <a:ext cx="5695234" cy="2565158"/>
          </a:xfrm>
          <a:prstGeom prst="rect">
            <a:avLst/>
          </a:prstGeom>
          <a:noFill/>
          <a:ln>
            <a:noFill/>
          </a:ln>
        </p:spPr>
        <p:txBody>
          <a:bodyPr spcFirstLastPara="1" wrap="square" lIns="91425" tIns="45700" rIns="91425" bIns="45700" anchor="ctr" anchorCtr="0">
            <a:normAutofit/>
          </a:bodyPr>
          <a:lstStyle>
            <a:lvl1pPr marL="457200" lvl="0" indent="-228600" algn="ctr">
              <a:lnSpc>
                <a:spcPct val="120000"/>
              </a:lnSpc>
              <a:spcBef>
                <a:spcPts val="0"/>
              </a:spcBef>
              <a:spcAft>
                <a:spcPts val="0"/>
              </a:spcAft>
              <a:buClr>
                <a:srgbClr val="82CEC3"/>
              </a:buClr>
              <a:buSzPts val="1800"/>
              <a:buNone/>
              <a:defRPr sz="1800" b="1" i="0">
                <a:solidFill>
                  <a:srgbClr val="82CEC3"/>
                </a:solidFill>
                <a:latin typeface="Calibri"/>
                <a:ea typeface="Calibri"/>
                <a:cs typeface="Calibri"/>
                <a:sym typeface="Calibri"/>
              </a:defRPr>
            </a:lvl1pPr>
            <a:lvl2pPr marL="914400" lvl="1" indent="-342900" algn="l">
              <a:lnSpc>
                <a:spcPct val="100000"/>
              </a:lnSpc>
              <a:spcBef>
                <a:spcPts val="1133"/>
              </a:spcBef>
              <a:spcAft>
                <a:spcPts val="0"/>
              </a:spcAft>
              <a:buClr>
                <a:srgbClr val="011E3B"/>
              </a:buClr>
              <a:buSzPts val="1800"/>
              <a:buChar char="•"/>
              <a:defRPr/>
            </a:lvl2pPr>
            <a:lvl3pPr marL="1371600" lvl="2" indent="-342900" algn="l">
              <a:lnSpc>
                <a:spcPct val="100000"/>
              </a:lnSpc>
              <a:spcBef>
                <a:spcPts val="1133"/>
              </a:spcBef>
              <a:spcAft>
                <a:spcPts val="0"/>
              </a:spcAft>
              <a:buClr>
                <a:srgbClr val="011E3B"/>
              </a:buClr>
              <a:buSzPts val="1800"/>
              <a:buChar char="•"/>
              <a:defRPr/>
            </a:lvl3pPr>
            <a:lvl4pPr marL="1828800" lvl="3" indent="-342900" algn="l">
              <a:lnSpc>
                <a:spcPct val="100000"/>
              </a:lnSpc>
              <a:spcBef>
                <a:spcPts val="1133"/>
              </a:spcBef>
              <a:spcAft>
                <a:spcPts val="0"/>
              </a:spcAft>
              <a:buClr>
                <a:srgbClr val="011E3B"/>
              </a:buClr>
              <a:buSzPts val="1800"/>
              <a:buChar char="•"/>
              <a:defRPr/>
            </a:lvl4pPr>
            <a:lvl5pPr marL="2286000" lvl="4" indent="-342900" algn="l">
              <a:lnSpc>
                <a:spcPct val="100000"/>
              </a:lnSpc>
              <a:spcBef>
                <a:spcPts val="1133"/>
              </a:spcBef>
              <a:spcAft>
                <a:spcPts val="0"/>
              </a:spcAft>
              <a:buClr>
                <a:srgbClr val="011E3B"/>
              </a:buClr>
              <a:buSzPts val="1800"/>
              <a:buChar char="•"/>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161" name="Google Shape;161;p42"/>
          <p:cNvSpPr txBox="1">
            <a:spLocks noGrp="1"/>
          </p:cNvSpPr>
          <p:nvPr>
            <p:ph type="body" idx="3"/>
          </p:nvPr>
        </p:nvSpPr>
        <p:spPr>
          <a:xfrm>
            <a:off x="5890854" y="8373406"/>
            <a:ext cx="841904" cy="1119370"/>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2267"/>
              </a:spcBef>
              <a:spcAft>
                <a:spcPts val="0"/>
              </a:spcAft>
              <a:buClr>
                <a:srgbClr val="82CEC3"/>
              </a:buClr>
              <a:buSzPts val="9600"/>
              <a:buNone/>
              <a:defRPr sz="9600" b="1" i="0">
                <a:solidFill>
                  <a:srgbClr val="82CEC3"/>
                </a:solidFill>
                <a:latin typeface="Times New Roman"/>
                <a:ea typeface="Times New Roman"/>
                <a:cs typeface="Times New Roman"/>
                <a:sym typeface="Times New Roman"/>
              </a:defRPr>
            </a:lvl1pPr>
            <a:lvl2pPr marL="914400" lvl="1" indent="-342900" algn="l">
              <a:lnSpc>
                <a:spcPct val="100000"/>
              </a:lnSpc>
              <a:spcBef>
                <a:spcPts val="1133"/>
              </a:spcBef>
              <a:spcAft>
                <a:spcPts val="0"/>
              </a:spcAft>
              <a:buClr>
                <a:srgbClr val="011E3B"/>
              </a:buClr>
              <a:buSzPts val="1800"/>
              <a:buChar char="•"/>
              <a:defRPr/>
            </a:lvl2pPr>
            <a:lvl3pPr marL="1371600" lvl="2" indent="-342900" algn="l">
              <a:lnSpc>
                <a:spcPct val="100000"/>
              </a:lnSpc>
              <a:spcBef>
                <a:spcPts val="1133"/>
              </a:spcBef>
              <a:spcAft>
                <a:spcPts val="0"/>
              </a:spcAft>
              <a:buClr>
                <a:srgbClr val="011E3B"/>
              </a:buClr>
              <a:buSzPts val="1800"/>
              <a:buChar char="•"/>
              <a:defRPr/>
            </a:lvl3pPr>
            <a:lvl4pPr marL="1828800" lvl="3" indent="-342900" algn="l">
              <a:lnSpc>
                <a:spcPct val="100000"/>
              </a:lnSpc>
              <a:spcBef>
                <a:spcPts val="1133"/>
              </a:spcBef>
              <a:spcAft>
                <a:spcPts val="0"/>
              </a:spcAft>
              <a:buClr>
                <a:srgbClr val="011E3B"/>
              </a:buClr>
              <a:buSzPts val="1800"/>
              <a:buChar char="•"/>
              <a:defRPr/>
            </a:lvl4pPr>
            <a:lvl5pPr marL="2286000" lvl="4" indent="-342900" algn="l">
              <a:lnSpc>
                <a:spcPct val="100000"/>
              </a:lnSpc>
              <a:spcBef>
                <a:spcPts val="1133"/>
              </a:spcBef>
              <a:spcAft>
                <a:spcPts val="0"/>
              </a:spcAft>
              <a:buClr>
                <a:srgbClr val="011E3B"/>
              </a:buClr>
              <a:buSzPts val="1800"/>
              <a:buChar char="•"/>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162" name="Google Shape;162;p42"/>
          <p:cNvSpPr/>
          <p:nvPr/>
        </p:nvSpPr>
        <p:spPr>
          <a:xfrm>
            <a:off x="491133" y="524655"/>
            <a:ext cx="6577409" cy="5438823"/>
          </a:xfrm>
          <a:prstGeom prst="rect">
            <a:avLst/>
          </a:prstGeom>
          <a:solidFill>
            <a:srgbClr val="82CE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163" name="Google Shape;163;p42"/>
          <p:cNvSpPr txBox="1">
            <a:spLocks noGrp="1"/>
          </p:cNvSpPr>
          <p:nvPr>
            <p:ph type="body" idx="4"/>
          </p:nvPr>
        </p:nvSpPr>
        <p:spPr>
          <a:xfrm>
            <a:off x="714738" y="859810"/>
            <a:ext cx="6130198" cy="4798868"/>
          </a:xfrm>
          <a:prstGeom prst="rect">
            <a:avLst/>
          </a:prstGeom>
          <a:noFill/>
          <a:ln>
            <a:noFill/>
          </a:ln>
        </p:spPr>
        <p:txBody>
          <a:bodyPr spcFirstLastPara="1" wrap="square" lIns="91425" tIns="45700" rIns="91425" bIns="45700" anchor="t" anchorCtr="0">
            <a:noAutofit/>
          </a:bodyPr>
          <a:lstStyle>
            <a:lvl1pPr marL="457200" lvl="0" indent="-228600" algn="just">
              <a:lnSpc>
                <a:spcPct val="100000"/>
              </a:lnSpc>
              <a:spcBef>
                <a:spcPts val="0"/>
              </a:spcBef>
              <a:spcAft>
                <a:spcPts val="0"/>
              </a:spcAft>
              <a:buClr>
                <a:schemeClr val="lt1"/>
              </a:buClr>
              <a:buSzPts val="1200"/>
              <a:buNone/>
              <a:defRPr sz="1200" b="0" i="0">
                <a:solidFill>
                  <a:schemeClr val="lt1"/>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pic>
        <p:nvPicPr>
          <p:cNvPr id="164" name="Google Shape;164;p42"/>
          <p:cNvPicPr preferRelativeResize="0"/>
          <p:nvPr/>
        </p:nvPicPr>
        <p:blipFill rotWithShape="1">
          <a:blip r:embed="rId2">
            <a:alphaModFix amt="10000"/>
          </a:blip>
          <a:srcRect/>
          <a:stretch/>
        </p:blipFill>
        <p:spPr>
          <a:xfrm>
            <a:off x="151143" y="3244066"/>
            <a:ext cx="2557121" cy="346373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lide 1">
  <p:cSld name="Slide 1">
    <p:spTree>
      <p:nvGrpSpPr>
        <p:cNvPr id="1" name="Shape 439"/>
        <p:cNvGrpSpPr/>
        <p:nvPr/>
      </p:nvGrpSpPr>
      <p:grpSpPr>
        <a:xfrm>
          <a:off x="0" y="0"/>
          <a:ext cx="0" cy="0"/>
          <a:chOff x="0" y="0"/>
          <a:chExt cx="0" cy="0"/>
        </a:xfrm>
      </p:grpSpPr>
      <p:grpSp>
        <p:nvGrpSpPr>
          <p:cNvPr id="440" name="Google Shape;440;p52"/>
          <p:cNvGrpSpPr/>
          <p:nvPr/>
        </p:nvGrpSpPr>
        <p:grpSpPr>
          <a:xfrm rot="5400000">
            <a:off x="-1566071" y="1575892"/>
            <a:ext cx="10691815" cy="7559675"/>
            <a:chOff x="-3" y="-1544"/>
            <a:chExt cx="12192003" cy="6859544"/>
          </a:xfrm>
        </p:grpSpPr>
        <p:sp>
          <p:nvSpPr>
            <p:cNvPr id="441" name="Google Shape;441;p52"/>
            <p:cNvSpPr/>
            <p:nvPr/>
          </p:nvSpPr>
          <p:spPr>
            <a:xfrm>
              <a:off x="-3" y="-1544"/>
              <a:ext cx="12192000" cy="6858000"/>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85">
                <a:solidFill>
                  <a:schemeClr val="lt1"/>
                </a:solidFill>
                <a:latin typeface="Century Schoolbook"/>
                <a:ea typeface="Century Schoolbook"/>
                <a:cs typeface="Century Schoolbook"/>
                <a:sym typeface="Century Schoolbook"/>
              </a:endParaRPr>
            </a:p>
          </p:txBody>
        </p:sp>
        <p:sp>
          <p:nvSpPr>
            <p:cNvPr id="442" name="Google Shape;442;p52"/>
            <p:cNvSpPr/>
            <p:nvPr/>
          </p:nvSpPr>
          <p:spPr>
            <a:xfrm>
              <a:off x="3634154" y="3429000"/>
              <a:ext cx="8557846" cy="3429000"/>
            </a:xfrm>
            <a:prstGeom prst="triangle">
              <a:avLst>
                <a:gd name="adj" fmla="val 100000"/>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85">
                <a:solidFill>
                  <a:schemeClr val="lt1"/>
                </a:solidFill>
                <a:latin typeface="Century Schoolbook"/>
                <a:ea typeface="Century Schoolbook"/>
                <a:cs typeface="Century Schoolbook"/>
                <a:sym typeface="Century Schoolbook"/>
              </a:endParaRPr>
            </a:p>
          </p:txBody>
        </p:sp>
        <p:sp>
          <p:nvSpPr>
            <p:cNvPr id="443" name="Google Shape;443;p52"/>
            <p:cNvSpPr/>
            <p:nvPr/>
          </p:nvSpPr>
          <p:spPr>
            <a:xfrm rot="10800000">
              <a:off x="-3" y="0"/>
              <a:ext cx="7596556" cy="4161692"/>
            </a:xfrm>
            <a:prstGeom prst="triangle">
              <a:avLst>
                <a:gd name="adj" fmla="val 100000"/>
              </a:avLst>
            </a:prstGeom>
            <a:solidFill>
              <a:srgbClr val="40B8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85">
                <a:solidFill>
                  <a:schemeClr val="lt1"/>
                </a:solidFill>
                <a:latin typeface="Century Schoolbook"/>
                <a:ea typeface="Century Schoolbook"/>
                <a:cs typeface="Century Schoolbook"/>
                <a:sym typeface="Century Schoolbook"/>
              </a:endParaRPr>
            </a:p>
          </p:txBody>
        </p:sp>
      </p:grpSp>
      <p:sp>
        <p:nvSpPr>
          <p:cNvPr id="444" name="Google Shape;444;p52"/>
          <p:cNvSpPr/>
          <p:nvPr/>
        </p:nvSpPr>
        <p:spPr>
          <a:xfrm>
            <a:off x="181673" y="265622"/>
            <a:ext cx="7196329" cy="1018021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85">
              <a:solidFill>
                <a:schemeClr val="lt1"/>
              </a:solidFill>
              <a:latin typeface="Century Schoolbook"/>
              <a:ea typeface="Century Schoolbook"/>
              <a:cs typeface="Century Schoolbook"/>
              <a:sym typeface="Century Schoolbook"/>
            </a:endParaRPr>
          </a:p>
        </p:txBody>
      </p:sp>
      <p:sp>
        <p:nvSpPr>
          <p:cNvPr id="445" name="Google Shape;445;p52"/>
          <p:cNvSpPr txBox="1">
            <a:spLocks noGrp="1"/>
          </p:cNvSpPr>
          <p:nvPr>
            <p:ph type="body" idx="1"/>
          </p:nvPr>
        </p:nvSpPr>
        <p:spPr>
          <a:xfrm>
            <a:off x="948537" y="809154"/>
            <a:ext cx="5991741" cy="376038"/>
          </a:xfrm>
          <a:prstGeom prst="rect">
            <a:avLst/>
          </a:prstGeom>
          <a:noFill/>
          <a:ln>
            <a:noFill/>
          </a:ln>
        </p:spPr>
        <p:txBody>
          <a:bodyPr spcFirstLastPara="1" wrap="square" lIns="91425" tIns="45700" rIns="91425" bIns="45700" anchor="ctr" anchorCtr="0">
            <a:noAutofit/>
          </a:bodyPr>
          <a:lstStyle>
            <a:lvl1pPr marL="457200" lvl="0" indent="-228600" algn="l">
              <a:lnSpc>
                <a:spcPct val="101455"/>
              </a:lnSpc>
              <a:spcBef>
                <a:spcPts val="0"/>
              </a:spcBef>
              <a:spcAft>
                <a:spcPts val="0"/>
              </a:spcAft>
              <a:buClr>
                <a:srgbClr val="79527B"/>
              </a:buClr>
              <a:buSzPts val="1511"/>
              <a:buNone/>
              <a:defRPr sz="1511" b="1" i="0" u="none" strike="noStrike">
                <a:solidFill>
                  <a:srgbClr val="79527B"/>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524"/>
              <a:buNone/>
              <a:defRPr sz="3524">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524"/>
              <a:buNone/>
              <a:defRPr sz="3524">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524"/>
              <a:buNone/>
              <a:defRPr sz="3524">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524"/>
              <a:buNone/>
              <a:defRPr sz="3524">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446" name="Google Shape;446;p52"/>
          <p:cNvSpPr txBox="1">
            <a:spLocks noGrp="1"/>
          </p:cNvSpPr>
          <p:nvPr>
            <p:ph type="body" idx="2"/>
          </p:nvPr>
        </p:nvSpPr>
        <p:spPr>
          <a:xfrm>
            <a:off x="948538" y="1359929"/>
            <a:ext cx="5991742" cy="2960661"/>
          </a:xfrm>
          <a:prstGeom prst="rect">
            <a:avLst/>
          </a:prstGeom>
          <a:noFill/>
          <a:ln>
            <a:noFill/>
          </a:ln>
        </p:spPr>
        <p:txBody>
          <a:bodyPr spcFirstLastPara="1" wrap="square" lIns="91425" tIns="45700" rIns="91425" bIns="45700" anchor="t" anchorCtr="0">
            <a:noAutofit/>
          </a:bodyPr>
          <a:lstStyle>
            <a:lvl1pPr marL="457200" lvl="0" indent="-228600" algn="just">
              <a:lnSpc>
                <a:spcPct val="100000"/>
              </a:lnSpc>
              <a:spcBef>
                <a:spcPts val="0"/>
              </a:spcBef>
              <a:spcAft>
                <a:spcPts val="0"/>
              </a:spcAft>
              <a:buClr>
                <a:srgbClr val="534B4F"/>
              </a:buClr>
              <a:buSzPts val="1079"/>
              <a:buNone/>
              <a:defRPr sz="1079" b="0" i="0">
                <a:solidFill>
                  <a:srgbClr val="534B4F"/>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454"/>
              <a:buNone/>
              <a:defRPr sz="3454">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454"/>
              <a:buNone/>
              <a:defRPr sz="3454">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454"/>
              <a:buNone/>
              <a:defRPr sz="3454">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454"/>
              <a:buNone/>
              <a:defRPr sz="3454">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447" name="Google Shape;447;p52"/>
          <p:cNvSpPr txBox="1">
            <a:spLocks noGrp="1"/>
          </p:cNvSpPr>
          <p:nvPr>
            <p:ph type="body" idx="3"/>
          </p:nvPr>
        </p:nvSpPr>
        <p:spPr>
          <a:xfrm>
            <a:off x="948538" y="4698671"/>
            <a:ext cx="5991742" cy="482320"/>
          </a:xfrm>
          <a:prstGeom prst="rect">
            <a:avLst/>
          </a:prstGeom>
          <a:noFill/>
          <a:ln>
            <a:noFill/>
          </a:ln>
        </p:spPr>
        <p:txBody>
          <a:bodyPr spcFirstLastPara="1" wrap="square" lIns="91425" tIns="45700" rIns="91425" bIns="45700" anchor="ctr" anchorCtr="0">
            <a:noAutofit/>
          </a:bodyPr>
          <a:lstStyle>
            <a:lvl1pPr marL="457200" lvl="0" indent="-228600" algn="l">
              <a:lnSpc>
                <a:spcPct val="101455"/>
              </a:lnSpc>
              <a:spcBef>
                <a:spcPts val="0"/>
              </a:spcBef>
              <a:spcAft>
                <a:spcPts val="0"/>
              </a:spcAft>
              <a:buClr>
                <a:srgbClr val="79527B"/>
              </a:buClr>
              <a:buSzPts val="1511"/>
              <a:buNone/>
              <a:defRPr sz="1511" b="1" i="0" u="none" strike="noStrike">
                <a:solidFill>
                  <a:srgbClr val="79527B"/>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524"/>
              <a:buNone/>
              <a:defRPr sz="3524">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524"/>
              <a:buNone/>
              <a:defRPr sz="3524">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524"/>
              <a:buNone/>
              <a:defRPr sz="3524">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524"/>
              <a:buNone/>
              <a:defRPr sz="3524">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448" name="Google Shape;448;p52"/>
          <p:cNvSpPr txBox="1">
            <a:spLocks noGrp="1"/>
          </p:cNvSpPr>
          <p:nvPr>
            <p:ph type="body" idx="4"/>
          </p:nvPr>
        </p:nvSpPr>
        <p:spPr>
          <a:xfrm>
            <a:off x="948538" y="5355728"/>
            <a:ext cx="5991742" cy="2960661"/>
          </a:xfrm>
          <a:prstGeom prst="rect">
            <a:avLst/>
          </a:prstGeom>
          <a:noFill/>
          <a:ln>
            <a:noFill/>
          </a:ln>
        </p:spPr>
        <p:txBody>
          <a:bodyPr spcFirstLastPara="1" wrap="square" lIns="91425" tIns="45700" rIns="91425" bIns="45700" anchor="t" anchorCtr="0">
            <a:noAutofit/>
          </a:bodyPr>
          <a:lstStyle>
            <a:lvl1pPr marL="457200" lvl="0" indent="-228600" algn="just">
              <a:lnSpc>
                <a:spcPct val="100000"/>
              </a:lnSpc>
              <a:spcBef>
                <a:spcPts val="0"/>
              </a:spcBef>
              <a:spcAft>
                <a:spcPts val="0"/>
              </a:spcAft>
              <a:buClr>
                <a:srgbClr val="534B4F"/>
              </a:buClr>
              <a:buSzPts val="1079"/>
              <a:buNone/>
              <a:defRPr sz="1079" b="0" i="0">
                <a:solidFill>
                  <a:srgbClr val="534B4F"/>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454"/>
              <a:buNone/>
              <a:defRPr sz="3454">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454"/>
              <a:buNone/>
              <a:defRPr sz="3454">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454"/>
              <a:buNone/>
              <a:defRPr sz="3454">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454"/>
              <a:buNone/>
              <a:defRPr sz="3454">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449" name="Google Shape;449;p52"/>
          <p:cNvSpPr txBox="1"/>
          <p:nvPr/>
        </p:nvSpPr>
        <p:spPr>
          <a:xfrm>
            <a:off x="7019487" y="10218440"/>
            <a:ext cx="364674" cy="147455"/>
          </a:xfrm>
          <a:prstGeom prst="rect">
            <a:avLst/>
          </a:prstGeom>
          <a:noFill/>
          <a:ln>
            <a:noFill/>
          </a:ln>
        </p:spPr>
        <p:txBody>
          <a:bodyPr spcFirstLastPara="1" wrap="square" lIns="15400" tIns="15400" rIns="15400" bIns="15400" anchor="t" anchorCtr="0">
            <a:spAutoFit/>
          </a:bodyPr>
          <a:lstStyle/>
          <a:p>
            <a:pPr marL="0" marR="0" lvl="0" indent="0" algn="l" rtl="0">
              <a:spcBef>
                <a:spcPts val="0"/>
              </a:spcBef>
              <a:spcAft>
                <a:spcPts val="0"/>
              </a:spcAft>
              <a:buNone/>
            </a:pPr>
            <a:fld id="{00000000-1234-1234-1234-123412341234}" type="slidenum">
              <a:rPr lang="en-US" sz="756" b="0" i="0">
                <a:solidFill>
                  <a:srgbClr val="534B4F"/>
                </a:solidFill>
                <a:latin typeface="Arial"/>
                <a:ea typeface="Arial"/>
                <a:cs typeface="Arial"/>
                <a:sym typeface="Arial"/>
              </a:rPr>
              <a:t>‹Nr.›</a:t>
            </a:fld>
            <a:r>
              <a:rPr lang="en-US" sz="756" b="0" i="0" dirty="0">
                <a:solidFill>
                  <a:srgbClr val="534B4F"/>
                </a:solidFill>
                <a:latin typeface="Arial"/>
                <a:ea typeface="Arial"/>
                <a:cs typeface="Arial"/>
                <a:sym typeface="Arial"/>
              </a:rPr>
              <a:t>￼</a:t>
            </a:r>
            <a:endParaRPr dirty="0"/>
          </a:p>
        </p:txBody>
      </p:sp>
      <p:pic>
        <p:nvPicPr>
          <p:cNvPr id="450" name="Google Shape;450;p52" descr="A picture containing text&#10;&#10;Description automatically generated"/>
          <p:cNvPicPr preferRelativeResize="0"/>
          <p:nvPr/>
        </p:nvPicPr>
        <p:blipFill rotWithShape="1">
          <a:blip r:embed="rId2">
            <a:alphaModFix/>
          </a:blip>
          <a:srcRect r="69030" b="9194"/>
          <a:stretch/>
        </p:blipFill>
        <p:spPr>
          <a:xfrm rot="-5400000">
            <a:off x="6992482" y="9909090"/>
            <a:ext cx="217273" cy="286139"/>
          </a:xfrm>
          <a:prstGeom prst="rect">
            <a:avLst/>
          </a:prstGeom>
          <a:noFill/>
          <a:ln>
            <a:noFill/>
          </a:ln>
        </p:spPr>
      </p:pic>
      <p:sp>
        <p:nvSpPr>
          <p:cNvPr id="451" name="Google Shape;451;p52"/>
          <p:cNvSpPr txBox="1"/>
          <p:nvPr/>
        </p:nvSpPr>
        <p:spPr>
          <a:xfrm rot="-5400000">
            <a:off x="5721221" y="8427898"/>
            <a:ext cx="2755436" cy="275818"/>
          </a:xfrm>
          <a:prstGeom prst="rect">
            <a:avLst/>
          </a:prstGeom>
          <a:noFill/>
          <a:ln>
            <a:noFill/>
          </a:ln>
        </p:spPr>
        <p:txBody>
          <a:bodyPr spcFirstLastPara="1" wrap="square" lIns="70800" tIns="70800" rIns="70800" bIns="70800" anchor="ctr" anchorCtr="0">
            <a:spAutoFit/>
          </a:bodyPr>
          <a:lstStyle/>
          <a:p>
            <a:pPr marL="0" marR="0" lvl="0" indent="0" algn="l" rtl="0">
              <a:lnSpc>
                <a:spcPct val="100000"/>
              </a:lnSpc>
              <a:spcBef>
                <a:spcPts val="0"/>
              </a:spcBef>
              <a:spcAft>
                <a:spcPts val="0"/>
              </a:spcAft>
              <a:buClr>
                <a:srgbClr val="79527B"/>
              </a:buClr>
              <a:buSzPts val="863"/>
              <a:buFont typeface="Calibri"/>
              <a:buNone/>
            </a:pPr>
            <a:r>
              <a:rPr lang="en-US" sz="863" b="0" i="0" u="none" strike="noStrike" cap="none">
                <a:solidFill>
                  <a:srgbClr val="79527B"/>
                </a:solidFill>
                <a:latin typeface="Calibri"/>
                <a:ea typeface="Calibri"/>
                <a:cs typeface="Calibri"/>
                <a:sym typeface="Calibri"/>
              </a:rPr>
              <a:t>Navigating Tourism Crisis Recovery</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Final Slide">
  <p:cSld name="Final Slide">
    <p:spTree>
      <p:nvGrpSpPr>
        <p:cNvPr id="1" name="Shape 584"/>
        <p:cNvGrpSpPr/>
        <p:nvPr/>
      </p:nvGrpSpPr>
      <p:grpSpPr>
        <a:xfrm>
          <a:off x="0" y="0"/>
          <a:ext cx="0" cy="0"/>
          <a:chOff x="0" y="0"/>
          <a:chExt cx="0" cy="0"/>
        </a:xfrm>
      </p:grpSpPr>
      <p:sp>
        <p:nvSpPr>
          <p:cNvPr id="585" name="Google Shape;585;p57"/>
          <p:cNvSpPr txBox="1">
            <a:spLocks noGrp="1"/>
          </p:cNvSpPr>
          <p:nvPr>
            <p:ph type="body" idx="1"/>
          </p:nvPr>
        </p:nvSpPr>
        <p:spPr>
          <a:xfrm>
            <a:off x="2406956" y="8056716"/>
            <a:ext cx="4745358" cy="423815"/>
          </a:xfrm>
          <a:prstGeom prst="rect">
            <a:avLst/>
          </a:prstGeom>
          <a:noFill/>
          <a:ln>
            <a:noFill/>
          </a:ln>
        </p:spPr>
        <p:txBody>
          <a:bodyPr spcFirstLastPara="1" wrap="square" lIns="91425" tIns="45700" rIns="91425" bIns="45700" anchor="t" anchorCtr="0">
            <a:noAutofit/>
          </a:bodyPr>
          <a:lstStyle>
            <a:lvl1pPr marL="457200" lvl="0" indent="-228600" algn="r">
              <a:lnSpc>
                <a:spcPct val="100000"/>
              </a:lnSpc>
              <a:spcBef>
                <a:spcPts val="0"/>
              </a:spcBef>
              <a:spcAft>
                <a:spcPts val="0"/>
              </a:spcAft>
              <a:buClr>
                <a:srgbClr val="79527B"/>
              </a:buClr>
              <a:buSzPts val="1800"/>
              <a:buNone/>
              <a:defRPr sz="1800" b="1" i="0">
                <a:solidFill>
                  <a:srgbClr val="79527B"/>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586" name="Google Shape;586;p57"/>
          <p:cNvSpPr>
            <a:spLocks noGrp="1"/>
          </p:cNvSpPr>
          <p:nvPr>
            <p:ph type="pic" idx="2"/>
          </p:nvPr>
        </p:nvSpPr>
        <p:spPr>
          <a:xfrm>
            <a:off x="257409" y="9449354"/>
            <a:ext cx="928895" cy="587520"/>
          </a:xfrm>
          <a:prstGeom prst="rect">
            <a:avLst/>
          </a:prstGeom>
          <a:solidFill>
            <a:srgbClr val="BFBFBF"/>
          </a:solidFill>
          <a:ln>
            <a:noFill/>
          </a:ln>
        </p:spPr>
      </p:sp>
      <p:sp>
        <p:nvSpPr>
          <p:cNvPr id="587" name="Google Shape;587;p57"/>
          <p:cNvSpPr>
            <a:spLocks noGrp="1"/>
          </p:cNvSpPr>
          <p:nvPr>
            <p:ph type="pic" idx="3"/>
          </p:nvPr>
        </p:nvSpPr>
        <p:spPr>
          <a:xfrm>
            <a:off x="1281127" y="9449354"/>
            <a:ext cx="928895" cy="587520"/>
          </a:xfrm>
          <a:prstGeom prst="rect">
            <a:avLst/>
          </a:prstGeom>
          <a:solidFill>
            <a:srgbClr val="BFBFBF"/>
          </a:solidFill>
          <a:ln>
            <a:noFill/>
          </a:ln>
        </p:spPr>
      </p:sp>
      <p:sp>
        <p:nvSpPr>
          <p:cNvPr id="588" name="Google Shape;588;p57"/>
          <p:cNvSpPr>
            <a:spLocks noGrp="1"/>
          </p:cNvSpPr>
          <p:nvPr>
            <p:ph type="pic" idx="4"/>
          </p:nvPr>
        </p:nvSpPr>
        <p:spPr>
          <a:xfrm>
            <a:off x="2298260" y="9449354"/>
            <a:ext cx="928895" cy="587520"/>
          </a:xfrm>
          <a:prstGeom prst="rect">
            <a:avLst/>
          </a:prstGeom>
          <a:solidFill>
            <a:srgbClr val="BFBFBF"/>
          </a:solidFill>
          <a:ln>
            <a:noFill/>
          </a:ln>
        </p:spPr>
      </p:sp>
      <p:sp>
        <p:nvSpPr>
          <p:cNvPr id="589" name="Google Shape;589;p57"/>
          <p:cNvSpPr>
            <a:spLocks noGrp="1"/>
          </p:cNvSpPr>
          <p:nvPr>
            <p:ph type="pic" idx="5"/>
          </p:nvPr>
        </p:nvSpPr>
        <p:spPr>
          <a:xfrm>
            <a:off x="3315393" y="9449354"/>
            <a:ext cx="928895" cy="587520"/>
          </a:xfrm>
          <a:prstGeom prst="rect">
            <a:avLst/>
          </a:prstGeom>
          <a:solidFill>
            <a:srgbClr val="BFBFBF"/>
          </a:solidFill>
          <a:ln>
            <a:noFill/>
          </a:ln>
        </p:spPr>
      </p:sp>
      <p:sp>
        <p:nvSpPr>
          <p:cNvPr id="590" name="Google Shape;590;p57"/>
          <p:cNvSpPr>
            <a:spLocks noGrp="1"/>
          </p:cNvSpPr>
          <p:nvPr>
            <p:ph type="pic" idx="6"/>
          </p:nvPr>
        </p:nvSpPr>
        <p:spPr>
          <a:xfrm>
            <a:off x="4332526" y="9449354"/>
            <a:ext cx="928895" cy="587520"/>
          </a:xfrm>
          <a:prstGeom prst="rect">
            <a:avLst/>
          </a:prstGeom>
          <a:solidFill>
            <a:srgbClr val="BFBFBF"/>
          </a:solidFill>
          <a:ln>
            <a:noFill/>
          </a:ln>
        </p:spPr>
      </p:sp>
      <p:sp>
        <p:nvSpPr>
          <p:cNvPr id="591" name="Google Shape;591;p57"/>
          <p:cNvSpPr/>
          <p:nvPr/>
        </p:nvSpPr>
        <p:spPr>
          <a:xfrm>
            <a:off x="503237" y="3149786"/>
            <a:ext cx="6553201" cy="3294044"/>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592" name="Google Shape;592;p57"/>
          <p:cNvSpPr txBox="1">
            <a:spLocks noGrp="1"/>
          </p:cNvSpPr>
          <p:nvPr>
            <p:ph type="body" idx="7"/>
          </p:nvPr>
        </p:nvSpPr>
        <p:spPr>
          <a:xfrm>
            <a:off x="4188541" y="3729319"/>
            <a:ext cx="2695630" cy="1015433"/>
          </a:xfrm>
          <a:prstGeom prst="rect">
            <a:avLst/>
          </a:prstGeom>
          <a:noFill/>
          <a:ln>
            <a:noFill/>
          </a:ln>
        </p:spPr>
        <p:txBody>
          <a:bodyPr spcFirstLastPara="1" wrap="square" lIns="91425" tIns="45700" rIns="91425" bIns="45700" anchor="t" anchorCtr="0">
            <a:noAutofit/>
          </a:bodyPr>
          <a:lstStyle>
            <a:lvl1pPr marL="457200" lvl="0" indent="-228600" algn="r">
              <a:lnSpc>
                <a:spcPct val="100000"/>
              </a:lnSpc>
              <a:spcBef>
                <a:spcPts val="0"/>
              </a:spcBef>
              <a:spcAft>
                <a:spcPts val="0"/>
              </a:spcAft>
              <a:buClr>
                <a:schemeClr val="lt1"/>
              </a:buClr>
              <a:buSzPts val="2900"/>
              <a:buNone/>
              <a:defRPr sz="2900" b="1" i="0">
                <a:solidFill>
                  <a:schemeClr val="lt1"/>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593" name="Google Shape;593;p57"/>
          <p:cNvSpPr txBox="1">
            <a:spLocks noGrp="1"/>
          </p:cNvSpPr>
          <p:nvPr>
            <p:ph type="body" idx="8"/>
          </p:nvPr>
        </p:nvSpPr>
        <p:spPr>
          <a:xfrm>
            <a:off x="4188541" y="4773933"/>
            <a:ext cx="2695629" cy="1227506"/>
          </a:xfrm>
          <a:prstGeom prst="rect">
            <a:avLst/>
          </a:prstGeom>
          <a:noFill/>
          <a:ln>
            <a:noFill/>
          </a:ln>
        </p:spPr>
        <p:txBody>
          <a:bodyPr spcFirstLastPara="1" wrap="square" lIns="91425" tIns="45700" rIns="91425" bIns="45700" anchor="t" anchorCtr="0">
            <a:noAutofit/>
          </a:bodyPr>
          <a:lstStyle>
            <a:lvl1pPr marL="457200" lvl="0" indent="-228600" algn="r">
              <a:lnSpc>
                <a:spcPct val="100000"/>
              </a:lnSpc>
              <a:spcBef>
                <a:spcPts val="0"/>
              </a:spcBef>
              <a:spcAft>
                <a:spcPts val="0"/>
              </a:spcAft>
              <a:buClr>
                <a:srgbClr val="F27954"/>
              </a:buClr>
              <a:buSzPts val="1800"/>
              <a:buNone/>
              <a:defRPr sz="1800" b="0" i="0">
                <a:solidFill>
                  <a:srgbClr val="F27954"/>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pic>
        <p:nvPicPr>
          <p:cNvPr id="594" name="Google Shape;594;p57"/>
          <p:cNvPicPr preferRelativeResize="0"/>
          <p:nvPr/>
        </p:nvPicPr>
        <p:blipFill rotWithShape="1">
          <a:blip r:embed="rId2">
            <a:alphaModFix/>
          </a:blip>
          <a:srcRect/>
          <a:stretch/>
        </p:blipFill>
        <p:spPr>
          <a:xfrm>
            <a:off x="2985503" y="945189"/>
            <a:ext cx="4328439" cy="1903607"/>
          </a:xfrm>
          <a:prstGeom prst="rect">
            <a:avLst/>
          </a:prstGeom>
          <a:noFill/>
          <a:ln>
            <a:noFill/>
          </a:ln>
        </p:spPr>
      </p:pic>
      <p:cxnSp>
        <p:nvCxnSpPr>
          <p:cNvPr id="595" name="Google Shape;595;p57"/>
          <p:cNvCxnSpPr/>
          <p:nvPr/>
        </p:nvCxnSpPr>
        <p:spPr>
          <a:xfrm>
            <a:off x="4639942" y="4744759"/>
            <a:ext cx="2919733" cy="0"/>
          </a:xfrm>
          <a:prstGeom prst="straightConnector1">
            <a:avLst/>
          </a:prstGeom>
          <a:noFill/>
          <a:ln w="28575" cap="flat" cmpd="sng">
            <a:solidFill>
              <a:srgbClr val="82CEC3"/>
            </a:solidFill>
            <a:prstDash val="solid"/>
            <a:miter lim="800000"/>
            <a:headEnd type="none" w="sm" len="sm"/>
            <a:tailEnd type="none" w="sm" len="sm"/>
          </a:ln>
        </p:spPr>
      </p:cxnSp>
      <p:pic>
        <p:nvPicPr>
          <p:cNvPr id="596" name="Google Shape;596;p57"/>
          <p:cNvPicPr preferRelativeResize="0"/>
          <p:nvPr/>
        </p:nvPicPr>
        <p:blipFill rotWithShape="1">
          <a:blip r:embed="rId3">
            <a:alphaModFix amt="35000"/>
          </a:blip>
          <a:srcRect/>
          <a:stretch/>
        </p:blipFill>
        <p:spPr>
          <a:xfrm>
            <a:off x="257409" y="3800601"/>
            <a:ext cx="2451959" cy="3321289"/>
          </a:xfrm>
          <a:prstGeom prst="rect">
            <a:avLst/>
          </a:prstGeom>
          <a:noFill/>
          <a:ln>
            <a:noFill/>
          </a:ln>
        </p:spPr>
      </p:pic>
      <p:sp>
        <p:nvSpPr>
          <p:cNvPr id="597" name="Google Shape;597;p57"/>
          <p:cNvSpPr txBox="1"/>
          <p:nvPr/>
        </p:nvSpPr>
        <p:spPr>
          <a:xfrm>
            <a:off x="489207" y="10121039"/>
            <a:ext cx="3579790" cy="505267"/>
          </a:xfrm>
          <a:prstGeom prst="rect">
            <a:avLst/>
          </a:prstGeom>
          <a:noFill/>
          <a:ln>
            <a:noFill/>
          </a:ln>
        </p:spPr>
        <p:txBody>
          <a:bodyPr spcFirstLastPara="1" wrap="square" lIns="0" tIns="12700" rIns="0" bIns="0" anchor="t" anchorCtr="0">
            <a:spAutoFit/>
          </a:bodyPr>
          <a:lstStyle/>
          <a:p>
            <a:pPr marL="0" marR="0" lvl="0" indent="0" algn="just" rtl="0">
              <a:lnSpc>
                <a:spcPct val="100000"/>
              </a:lnSpc>
              <a:spcBef>
                <a:spcPts val="0"/>
              </a:spcBef>
              <a:spcAft>
                <a:spcPts val="0"/>
              </a:spcAft>
              <a:buClr>
                <a:srgbClr val="26262A"/>
              </a:buClr>
              <a:buSzPts val="800"/>
              <a:buFont typeface="Calibri"/>
              <a:buNone/>
            </a:pPr>
            <a:r>
              <a:rPr lang="en-GB" sz="800" dirty="0">
                <a:solidFill>
                  <a:srgbClr val="26262A"/>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2020-1-UK01-KA203-079083</a:t>
            </a:r>
          </a:p>
        </p:txBody>
      </p:sp>
      <p:pic>
        <p:nvPicPr>
          <p:cNvPr id="598" name="Google Shape;598;p57"/>
          <p:cNvPicPr preferRelativeResize="0"/>
          <p:nvPr/>
        </p:nvPicPr>
        <p:blipFill rotWithShape="1">
          <a:blip r:embed="rId4">
            <a:alphaModFix/>
          </a:blip>
          <a:srcRect/>
          <a:stretch/>
        </p:blipFill>
        <p:spPr>
          <a:xfrm>
            <a:off x="4284147" y="10117752"/>
            <a:ext cx="1593156" cy="455071"/>
          </a:xfrm>
          <a:prstGeom prst="rect">
            <a:avLst/>
          </a:prstGeom>
          <a:noFill/>
          <a:ln>
            <a:noFill/>
          </a:ln>
        </p:spPr>
      </p:pic>
      <p:sp>
        <p:nvSpPr>
          <p:cNvPr id="599" name="Google Shape;599;p57"/>
          <p:cNvSpPr>
            <a:spLocks noGrp="1"/>
          </p:cNvSpPr>
          <p:nvPr>
            <p:ph type="pic" idx="9"/>
          </p:nvPr>
        </p:nvSpPr>
        <p:spPr>
          <a:xfrm>
            <a:off x="5349659" y="9449354"/>
            <a:ext cx="928895" cy="587520"/>
          </a:xfrm>
          <a:prstGeom prst="rect">
            <a:avLst/>
          </a:prstGeom>
          <a:solidFill>
            <a:srgbClr val="BFBFBF"/>
          </a:solidFill>
          <a:ln>
            <a:noFill/>
          </a:ln>
        </p:spPr>
      </p:sp>
      <p:sp>
        <p:nvSpPr>
          <p:cNvPr id="600" name="Google Shape;600;p57"/>
          <p:cNvSpPr>
            <a:spLocks noGrp="1"/>
          </p:cNvSpPr>
          <p:nvPr>
            <p:ph type="pic" idx="13"/>
          </p:nvPr>
        </p:nvSpPr>
        <p:spPr>
          <a:xfrm>
            <a:off x="6366793" y="9449354"/>
            <a:ext cx="928895" cy="587520"/>
          </a:xfrm>
          <a:prstGeom prst="rect">
            <a:avLst/>
          </a:prstGeom>
          <a:solidFill>
            <a:srgbClr val="BFBFBF"/>
          </a:solidFill>
          <a:ln>
            <a:noFill/>
          </a:ln>
        </p:spPr>
      </p:sp>
      <p:cxnSp>
        <p:nvCxnSpPr>
          <p:cNvPr id="601" name="Google Shape;601;p57"/>
          <p:cNvCxnSpPr/>
          <p:nvPr/>
        </p:nvCxnSpPr>
        <p:spPr>
          <a:xfrm>
            <a:off x="2709368" y="9064210"/>
            <a:ext cx="4825321" cy="0"/>
          </a:xfrm>
          <a:prstGeom prst="straightConnector1">
            <a:avLst/>
          </a:prstGeom>
          <a:noFill/>
          <a:ln w="28575" cap="flat" cmpd="sng">
            <a:solidFill>
              <a:srgbClr val="82CEC3"/>
            </a:solidFill>
            <a:prstDash val="solid"/>
            <a:miter lim="800000"/>
            <a:headEnd type="none" w="sm" len="sm"/>
            <a:tailEnd type="none" w="sm" len="sm"/>
          </a:ln>
        </p:spPr>
      </p:cxnSp>
      <p:sp>
        <p:nvSpPr>
          <p:cNvPr id="602" name="Google Shape;602;p57"/>
          <p:cNvSpPr/>
          <p:nvPr/>
        </p:nvSpPr>
        <p:spPr>
          <a:xfrm>
            <a:off x="0" y="8850888"/>
            <a:ext cx="2884195" cy="446488"/>
          </a:xfrm>
          <a:prstGeom prst="rect">
            <a:avLst/>
          </a:prstGeom>
          <a:solidFill>
            <a:srgbClr val="82CE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Tree>
  </p:cSld>
  <p:clrMapOvr>
    <a:masterClrMapping/>
  </p:clrMapOvr>
  <p:extLst>
    <p:ext uri="{DCECCB84-F9BA-43D5-87BE-67443E8EF086}">
      <p15:sldGuideLst xmlns:p15="http://schemas.microsoft.com/office/powerpoint/2012/main">
        <p15:guide id="1" pos="444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ver Slide" userDrawn="1">
  <p:cSld name="2_Cover Slide">
    <p:spTree>
      <p:nvGrpSpPr>
        <p:cNvPr id="1" name="Shape 19"/>
        <p:cNvGrpSpPr/>
        <p:nvPr/>
      </p:nvGrpSpPr>
      <p:grpSpPr>
        <a:xfrm>
          <a:off x="0" y="0"/>
          <a:ext cx="0" cy="0"/>
          <a:chOff x="0" y="0"/>
          <a:chExt cx="0" cy="0"/>
        </a:xfrm>
      </p:grpSpPr>
      <p:pic>
        <p:nvPicPr>
          <p:cNvPr id="24" name="Google Shape;24;p31"/>
          <p:cNvPicPr preferRelativeResize="0"/>
          <p:nvPr/>
        </p:nvPicPr>
        <p:blipFill rotWithShape="1">
          <a:blip r:embed="rId2">
            <a:alphaModFix/>
          </a:blip>
          <a:srcRect/>
          <a:stretch/>
        </p:blipFill>
        <p:spPr>
          <a:xfrm>
            <a:off x="5475913" y="9887901"/>
            <a:ext cx="1593156" cy="455071"/>
          </a:xfrm>
          <a:prstGeom prst="rect">
            <a:avLst/>
          </a:prstGeom>
          <a:noFill/>
          <a:ln>
            <a:noFill/>
          </a:ln>
        </p:spPr>
      </p:pic>
      <p:sp>
        <p:nvSpPr>
          <p:cNvPr id="25" name="Google Shape;25;p31"/>
          <p:cNvSpPr txBox="1">
            <a:spLocks noGrp="1"/>
          </p:cNvSpPr>
          <p:nvPr>
            <p:ph type="body" idx="3"/>
          </p:nvPr>
        </p:nvSpPr>
        <p:spPr>
          <a:xfrm>
            <a:off x="407094" y="369200"/>
            <a:ext cx="4866765" cy="41162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2267"/>
              </a:spcBef>
              <a:spcAft>
                <a:spcPts val="0"/>
              </a:spcAft>
              <a:buClr>
                <a:srgbClr val="82CEC3"/>
              </a:buClr>
              <a:buSzPts val="1200"/>
              <a:buNone/>
              <a:defRPr sz="1200" b="0" i="0">
                <a:solidFill>
                  <a:srgbClr val="82CEC3"/>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4947"/>
              <a:buNone/>
              <a:defRPr sz="4947">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4947"/>
              <a:buNone/>
              <a:defRPr sz="4947">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4947"/>
              <a:buNone/>
              <a:defRPr sz="4947">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4947"/>
              <a:buNone/>
              <a:defRPr sz="4947">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dirty="0"/>
          </a:p>
        </p:txBody>
      </p:sp>
      <p:cxnSp>
        <p:nvCxnSpPr>
          <p:cNvPr id="26" name="Google Shape;26;p31"/>
          <p:cNvCxnSpPr>
            <a:cxnSpLocks/>
          </p:cNvCxnSpPr>
          <p:nvPr/>
        </p:nvCxnSpPr>
        <p:spPr>
          <a:xfrm>
            <a:off x="0" y="780820"/>
            <a:ext cx="3273287" cy="0"/>
          </a:xfrm>
          <a:prstGeom prst="straightConnector1">
            <a:avLst/>
          </a:prstGeom>
          <a:noFill/>
          <a:ln w="12700" cap="flat" cmpd="sng">
            <a:solidFill>
              <a:srgbClr val="82CEC3"/>
            </a:solidFill>
            <a:prstDash val="solid"/>
            <a:miter lim="800000"/>
            <a:headEnd type="none" w="sm" len="sm"/>
            <a:tailEnd type="none" w="sm" len="sm"/>
          </a:ln>
        </p:spPr>
      </p:cxnSp>
      <p:pic>
        <p:nvPicPr>
          <p:cNvPr id="27" name="Google Shape;27;p31"/>
          <p:cNvPicPr>
            <a:picLocks noChangeAspect="1"/>
          </p:cNvPicPr>
          <p:nvPr userDrawn="1"/>
        </p:nvPicPr>
        <p:blipFill rotWithShape="1">
          <a:blip r:embed="rId3">
            <a:alphaModFix amt="35000"/>
          </a:blip>
          <a:srcRect l="25173"/>
          <a:stretch/>
        </p:blipFill>
        <p:spPr>
          <a:xfrm flipH="1">
            <a:off x="5124843" y="5427263"/>
            <a:ext cx="2434832" cy="4407630"/>
          </a:xfrm>
          <a:custGeom>
            <a:avLst/>
            <a:gdLst/>
            <a:ahLst/>
            <a:cxnLst/>
            <a:rect l="l" t="t" r="r" b="b"/>
            <a:pathLst>
              <a:path w="3295729" h="5966060" extrusionOk="0">
                <a:moveTo>
                  <a:pt x="0" y="0"/>
                </a:moveTo>
                <a:lnTo>
                  <a:pt x="3295729" y="0"/>
                </a:lnTo>
                <a:lnTo>
                  <a:pt x="3295729" y="5966060"/>
                </a:lnTo>
                <a:lnTo>
                  <a:pt x="0" y="5966060"/>
                </a:lnTo>
                <a:close/>
              </a:path>
            </a:pathLst>
          </a:custGeom>
          <a:noFill/>
          <a:ln>
            <a:noFill/>
          </a:ln>
        </p:spPr>
      </p:pic>
      <p:sp>
        <p:nvSpPr>
          <p:cNvPr id="3" name="Google Shape;114;p39">
            <a:extLst>
              <a:ext uri="{FF2B5EF4-FFF2-40B4-BE49-F238E27FC236}">
                <a16:creationId xmlns:a16="http://schemas.microsoft.com/office/drawing/2014/main" id="{5AEE9440-E145-9AAB-6D7C-DEDF5D0142B0}"/>
              </a:ext>
            </a:extLst>
          </p:cNvPr>
          <p:cNvSpPr txBox="1">
            <a:spLocks noGrp="1"/>
          </p:cNvSpPr>
          <p:nvPr>
            <p:ph type="sldNum" idx="12"/>
          </p:nvPr>
        </p:nvSpPr>
        <p:spPr>
          <a:xfrm>
            <a:off x="7123651" y="10137509"/>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100" b="0" i="0">
                <a:solidFill>
                  <a:schemeClr val="lt1"/>
                </a:solidFill>
                <a:latin typeface="Calibri"/>
                <a:ea typeface="Calibri"/>
                <a:cs typeface="Calibri"/>
                <a:sym typeface="Calibri"/>
              </a:defRPr>
            </a:lvl1pPr>
            <a:lvl2pPr marL="0" lvl="1" indent="0" algn="ctr">
              <a:spcBef>
                <a:spcPts val="0"/>
              </a:spcBef>
              <a:buNone/>
              <a:defRPr sz="1100" b="0" i="0">
                <a:solidFill>
                  <a:schemeClr val="lt1"/>
                </a:solidFill>
                <a:latin typeface="Calibri"/>
                <a:ea typeface="Calibri"/>
                <a:cs typeface="Calibri"/>
                <a:sym typeface="Calibri"/>
              </a:defRPr>
            </a:lvl2pPr>
            <a:lvl3pPr marL="0" lvl="2" indent="0" algn="ctr">
              <a:spcBef>
                <a:spcPts val="0"/>
              </a:spcBef>
              <a:buNone/>
              <a:defRPr sz="1100" b="0" i="0">
                <a:solidFill>
                  <a:schemeClr val="lt1"/>
                </a:solidFill>
                <a:latin typeface="Calibri"/>
                <a:ea typeface="Calibri"/>
                <a:cs typeface="Calibri"/>
                <a:sym typeface="Calibri"/>
              </a:defRPr>
            </a:lvl3pPr>
            <a:lvl4pPr marL="0" lvl="3" indent="0" algn="ctr">
              <a:spcBef>
                <a:spcPts val="0"/>
              </a:spcBef>
              <a:buNone/>
              <a:defRPr sz="1100" b="0" i="0">
                <a:solidFill>
                  <a:schemeClr val="lt1"/>
                </a:solidFill>
                <a:latin typeface="Calibri"/>
                <a:ea typeface="Calibri"/>
                <a:cs typeface="Calibri"/>
                <a:sym typeface="Calibri"/>
              </a:defRPr>
            </a:lvl4pPr>
            <a:lvl5pPr marL="0" lvl="4" indent="0" algn="ctr">
              <a:spcBef>
                <a:spcPts val="0"/>
              </a:spcBef>
              <a:buNone/>
              <a:defRPr sz="1100" b="0" i="0">
                <a:solidFill>
                  <a:schemeClr val="lt1"/>
                </a:solidFill>
                <a:latin typeface="Calibri"/>
                <a:ea typeface="Calibri"/>
                <a:cs typeface="Calibri"/>
                <a:sym typeface="Calibri"/>
              </a:defRPr>
            </a:lvl5pPr>
            <a:lvl6pPr marL="0" lvl="5" indent="0" algn="ctr">
              <a:spcBef>
                <a:spcPts val="0"/>
              </a:spcBef>
              <a:buNone/>
              <a:defRPr sz="1100" b="0" i="0">
                <a:solidFill>
                  <a:schemeClr val="lt1"/>
                </a:solidFill>
                <a:latin typeface="Calibri"/>
                <a:ea typeface="Calibri"/>
                <a:cs typeface="Calibri"/>
                <a:sym typeface="Calibri"/>
              </a:defRPr>
            </a:lvl6pPr>
            <a:lvl7pPr marL="0" lvl="6" indent="0" algn="ctr">
              <a:spcBef>
                <a:spcPts val="0"/>
              </a:spcBef>
              <a:buNone/>
              <a:defRPr sz="1100" b="0" i="0">
                <a:solidFill>
                  <a:schemeClr val="lt1"/>
                </a:solidFill>
                <a:latin typeface="Calibri"/>
                <a:ea typeface="Calibri"/>
                <a:cs typeface="Calibri"/>
                <a:sym typeface="Calibri"/>
              </a:defRPr>
            </a:lvl7pPr>
            <a:lvl8pPr marL="0" lvl="7" indent="0" algn="ctr">
              <a:spcBef>
                <a:spcPts val="0"/>
              </a:spcBef>
              <a:buNone/>
              <a:defRPr sz="1100" b="0" i="0">
                <a:solidFill>
                  <a:schemeClr val="lt1"/>
                </a:solidFill>
                <a:latin typeface="Calibri"/>
                <a:ea typeface="Calibri"/>
                <a:cs typeface="Calibri"/>
                <a:sym typeface="Calibri"/>
              </a:defRPr>
            </a:lvl8pPr>
            <a:lvl9pPr marL="0" lvl="8" indent="0" algn="ctr">
              <a:spcBef>
                <a:spcPts val="0"/>
              </a:spcBef>
              <a:buNone/>
              <a:defRPr sz="1100" b="0" i="0">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‹Nr.›</a:t>
            </a:fld>
            <a:endParaRPr dirty="0"/>
          </a:p>
        </p:txBody>
      </p:sp>
    </p:spTree>
    <p:extLst>
      <p:ext uri="{BB962C8B-B14F-4D97-AF65-F5344CB8AC3E}">
        <p14:creationId xmlns:p14="http://schemas.microsoft.com/office/powerpoint/2010/main" val="1138367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lide 3">
  <p:cSld name="Slide 3">
    <p:spTree>
      <p:nvGrpSpPr>
        <p:cNvPr id="1" name="Shape 463"/>
        <p:cNvGrpSpPr/>
        <p:nvPr/>
      </p:nvGrpSpPr>
      <p:grpSpPr>
        <a:xfrm>
          <a:off x="0" y="0"/>
          <a:ext cx="0" cy="0"/>
          <a:chOff x="0" y="0"/>
          <a:chExt cx="0" cy="0"/>
        </a:xfrm>
      </p:grpSpPr>
      <p:sp>
        <p:nvSpPr>
          <p:cNvPr id="464" name="Google Shape;464;p54"/>
          <p:cNvSpPr/>
          <p:nvPr/>
        </p:nvSpPr>
        <p:spPr>
          <a:xfrm rot="5400000" flipH="1">
            <a:off x="-1731517" y="1730457"/>
            <a:ext cx="6533093" cy="3072178"/>
          </a:xfrm>
          <a:custGeom>
            <a:avLst/>
            <a:gdLst/>
            <a:ahLst/>
            <a:cxnLst/>
            <a:rect l="l" t="t" r="r" b="b"/>
            <a:pathLst>
              <a:path w="857755" h="760575" extrusionOk="0">
                <a:moveTo>
                  <a:pt x="201018" y="169930"/>
                </a:moveTo>
                <a:lnTo>
                  <a:pt x="0" y="760575"/>
                </a:lnTo>
                <a:lnTo>
                  <a:pt x="586226" y="760575"/>
                </a:lnTo>
                <a:lnTo>
                  <a:pt x="857756" y="760342"/>
                </a:lnTo>
                <a:lnTo>
                  <a:pt x="857756" y="0"/>
                </a:lnTo>
                <a:close/>
              </a:path>
            </a:pathLst>
          </a:custGeom>
          <a:solidFill>
            <a:srgbClr val="7952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85">
              <a:solidFill>
                <a:schemeClr val="dk1"/>
              </a:solidFill>
              <a:latin typeface="Century Schoolbook"/>
              <a:ea typeface="Century Schoolbook"/>
              <a:cs typeface="Century Schoolbook"/>
              <a:sym typeface="Century Schoolbook"/>
            </a:endParaRPr>
          </a:p>
        </p:txBody>
      </p:sp>
      <p:sp>
        <p:nvSpPr>
          <p:cNvPr id="465" name="Google Shape;465;p54"/>
          <p:cNvSpPr>
            <a:spLocks noGrp="1"/>
          </p:cNvSpPr>
          <p:nvPr>
            <p:ph type="pic" idx="2"/>
          </p:nvPr>
        </p:nvSpPr>
        <p:spPr>
          <a:xfrm>
            <a:off x="0" y="4992697"/>
            <a:ext cx="3024921" cy="5699116"/>
          </a:xfrm>
          <a:prstGeom prst="rect">
            <a:avLst/>
          </a:prstGeom>
          <a:solidFill>
            <a:srgbClr val="BFBFBF"/>
          </a:solidFill>
          <a:ln>
            <a:noFill/>
          </a:ln>
        </p:spPr>
      </p:sp>
      <p:sp>
        <p:nvSpPr>
          <p:cNvPr id="466" name="Google Shape;466;p54"/>
          <p:cNvSpPr txBox="1">
            <a:spLocks noGrp="1"/>
          </p:cNvSpPr>
          <p:nvPr>
            <p:ph type="body" idx="1"/>
          </p:nvPr>
        </p:nvSpPr>
        <p:spPr>
          <a:xfrm>
            <a:off x="3908235" y="718018"/>
            <a:ext cx="3256870" cy="376038"/>
          </a:xfrm>
          <a:prstGeom prst="rect">
            <a:avLst/>
          </a:prstGeom>
          <a:noFill/>
          <a:ln>
            <a:noFill/>
          </a:ln>
        </p:spPr>
        <p:txBody>
          <a:bodyPr spcFirstLastPara="1" wrap="square" lIns="91425" tIns="45700" rIns="91425" bIns="45700" anchor="ctr" anchorCtr="0">
            <a:noAutofit/>
          </a:bodyPr>
          <a:lstStyle>
            <a:lvl1pPr marL="457200" lvl="0" indent="-228600" algn="l">
              <a:lnSpc>
                <a:spcPct val="101455"/>
              </a:lnSpc>
              <a:spcBef>
                <a:spcPts val="0"/>
              </a:spcBef>
              <a:spcAft>
                <a:spcPts val="0"/>
              </a:spcAft>
              <a:buClr>
                <a:srgbClr val="79527B"/>
              </a:buClr>
              <a:buSzPts val="1511"/>
              <a:buNone/>
              <a:defRPr sz="1511" b="1" i="0" u="none" strike="noStrike">
                <a:solidFill>
                  <a:srgbClr val="79527B"/>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524"/>
              <a:buNone/>
              <a:defRPr sz="3524">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524"/>
              <a:buNone/>
              <a:defRPr sz="3524">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524"/>
              <a:buNone/>
              <a:defRPr sz="3524">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524"/>
              <a:buNone/>
              <a:defRPr sz="3524">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467" name="Google Shape;467;p54"/>
          <p:cNvSpPr txBox="1">
            <a:spLocks noGrp="1"/>
          </p:cNvSpPr>
          <p:nvPr>
            <p:ph type="body" idx="3"/>
          </p:nvPr>
        </p:nvSpPr>
        <p:spPr>
          <a:xfrm>
            <a:off x="3907552" y="1268793"/>
            <a:ext cx="3257553" cy="3717310"/>
          </a:xfrm>
          <a:prstGeom prst="rect">
            <a:avLst/>
          </a:prstGeom>
          <a:noFill/>
          <a:ln>
            <a:noFill/>
          </a:ln>
        </p:spPr>
        <p:txBody>
          <a:bodyPr spcFirstLastPara="1" wrap="square" lIns="91425" tIns="45700" rIns="91425" bIns="45700" anchor="t" anchorCtr="0">
            <a:noAutofit/>
          </a:bodyPr>
          <a:lstStyle>
            <a:lvl1pPr marL="457200" lvl="0" indent="-228600" algn="just">
              <a:lnSpc>
                <a:spcPct val="100000"/>
              </a:lnSpc>
              <a:spcBef>
                <a:spcPts val="0"/>
              </a:spcBef>
              <a:spcAft>
                <a:spcPts val="0"/>
              </a:spcAft>
              <a:buClr>
                <a:srgbClr val="534B4F"/>
              </a:buClr>
              <a:buSzPts val="1079"/>
              <a:buNone/>
              <a:defRPr sz="1079" b="0" i="0">
                <a:solidFill>
                  <a:srgbClr val="534B4F"/>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454"/>
              <a:buNone/>
              <a:defRPr sz="3454">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454"/>
              <a:buNone/>
              <a:defRPr sz="3454">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454"/>
              <a:buNone/>
              <a:defRPr sz="3454">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454"/>
              <a:buNone/>
              <a:defRPr sz="3454">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468" name="Google Shape;468;p54"/>
          <p:cNvSpPr txBox="1">
            <a:spLocks noGrp="1"/>
          </p:cNvSpPr>
          <p:nvPr>
            <p:ph type="body" idx="4"/>
          </p:nvPr>
        </p:nvSpPr>
        <p:spPr>
          <a:xfrm>
            <a:off x="3908235" y="5705711"/>
            <a:ext cx="3256870" cy="376038"/>
          </a:xfrm>
          <a:prstGeom prst="rect">
            <a:avLst/>
          </a:prstGeom>
          <a:noFill/>
          <a:ln>
            <a:noFill/>
          </a:ln>
        </p:spPr>
        <p:txBody>
          <a:bodyPr spcFirstLastPara="1" wrap="square" lIns="91425" tIns="45700" rIns="91425" bIns="45700" anchor="ctr" anchorCtr="0">
            <a:noAutofit/>
          </a:bodyPr>
          <a:lstStyle>
            <a:lvl1pPr marL="457200" lvl="0" indent="-228600" algn="l">
              <a:lnSpc>
                <a:spcPct val="101455"/>
              </a:lnSpc>
              <a:spcBef>
                <a:spcPts val="0"/>
              </a:spcBef>
              <a:spcAft>
                <a:spcPts val="0"/>
              </a:spcAft>
              <a:buClr>
                <a:srgbClr val="79527B"/>
              </a:buClr>
              <a:buSzPts val="1511"/>
              <a:buNone/>
              <a:defRPr sz="1511" b="1" i="0" u="none" strike="noStrike">
                <a:solidFill>
                  <a:srgbClr val="79527B"/>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524"/>
              <a:buNone/>
              <a:defRPr sz="3524">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524"/>
              <a:buNone/>
              <a:defRPr sz="3524">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524"/>
              <a:buNone/>
              <a:defRPr sz="3524">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524"/>
              <a:buNone/>
              <a:defRPr sz="3524">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469" name="Google Shape;469;p54"/>
          <p:cNvSpPr txBox="1">
            <a:spLocks noGrp="1"/>
          </p:cNvSpPr>
          <p:nvPr>
            <p:ph type="body" idx="5"/>
          </p:nvPr>
        </p:nvSpPr>
        <p:spPr>
          <a:xfrm>
            <a:off x="3907552" y="6256485"/>
            <a:ext cx="3257553" cy="3558051"/>
          </a:xfrm>
          <a:prstGeom prst="rect">
            <a:avLst/>
          </a:prstGeom>
          <a:noFill/>
          <a:ln>
            <a:noFill/>
          </a:ln>
        </p:spPr>
        <p:txBody>
          <a:bodyPr spcFirstLastPara="1" wrap="square" lIns="91425" tIns="45700" rIns="91425" bIns="45700" anchor="t" anchorCtr="0">
            <a:noAutofit/>
          </a:bodyPr>
          <a:lstStyle>
            <a:lvl1pPr marL="457200" lvl="0" indent="-228600" algn="just">
              <a:lnSpc>
                <a:spcPct val="100000"/>
              </a:lnSpc>
              <a:spcBef>
                <a:spcPts val="0"/>
              </a:spcBef>
              <a:spcAft>
                <a:spcPts val="0"/>
              </a:spcAft>
              <a:buClr>
                <a:srgbClr val="C2D237"/>
              </a:buClr>
              <a:buSzPts val="1079"/>
              <a:buFont typeface="Arial"/>
              <a:buNone/>
              <a:defRPr sz="1079" b="0" i="0">
                <a:solidFill>
                  <a:srgbClr val="534B4F"/>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454"/>
              <a:buNone/>
              <a:defRPr sz="3454">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454"/>
              <a:buNone/>
              <a:defRPr sz="3454">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454"/>
              <a:buNone/>
              <a:defRPr sz="3454">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454"/>
              <a:buNone/>
              <a:defRPr sz="3454">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470" name="Google Shape;470;p54"/>
          <p:cNvSpPr txBox="1">
            <a:spLocks noGrp="1"/>
          </p:cNvSpPr>
          <p:nvPr>
            <p:ph type="body" idx="6"/>
          </p:nvPr>
        </p:nvSpPr>
        <p:spPr>
          <a:xfrm>
            <a:off x="8562" y="1633923"/>
            <a:ext cx="2668823" cy="1761708"/>
          </a:xfrm>
          <a:prstGeom prst="rect">
            <a:avLst/>
          </a:prstGeom>
          <a:noFill/>
          <a:ln>
            <a:noFill/>
          </a:ln>
        </p:spPr>
        <p:txBody>
          <a:bodyPr spcFirstLastPara="1" wrap="square" lIns="91425" tIns="45700" rIns="91425" bIns="45700" anchor="ctr" anchorCtr="0">
            <a:noAutofit/>
          </a:bodyPr>
          <a:lstStyle>
            <a:lvl1pPr marL="457200" lvl="0" indent="-228600" algn="ctr">
              <a:lnSpc>
                <a:spcPct val="101455"/>
              </a:lnSpc>
              <a:spcBef>
                <a:spcPts val="0"/>
              </a:spcBef>
              <a:spcAft>
                <a:spcPts val="0"/>
              </a:spcAft>
              <a:buClr>
                <a:schemeClr val="lt1"/>
              </a:buClr>
              <a:buSzPts val="1511"/>
              <a:buNone/>
              <a:defRPr sz="1511" b="0" i="1" u="none" strike="noStrike">
                <a:solidFill>
                  <a:schemeClr val="lt1"/>
                </a:solidFill>
                <a:latin typeface="Montserrat Medium"/>
                <a:ea typeface="Montserrat Medium"/>
                <a:cs typeface="Montserrat Medium"/>
                <a:sym typeface="Montserrat Medium"/>
              </a:defRPr>
            </a:lvl1pPr>
            <a:lvl2pPr marL="914400" lvl="1" indent="-228600" algn="l">
              <a:lnSpc>
                <a:spcPct val="100000"/>
              </a:lnSpc>
              <a:spcBef>
                <a:spcPts val="1133"/>
              </a:spcBef>
              <a:spcAft>
                <a:spcPts val="0"/>
              </a:spcAft>
              <a:buClr>
                <a:srgbClr val="011E3B"/>
              </a:buClr>
              <a:buSzPts val="3524"/>
              <a:buNone/>
              <a:defRPr sz="3524">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524"/>
              <a:buNone/>
              <a:defRPr sz="3524">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524"/>
              <a:buNone/>
              <a:defRPr sz="3524">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524"/>
              <a:buNone/>
              <a:defRPr sz="3524">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471" name="Google Shape;471;p54"/>
          <p:cNvSpPr txBox="1">
            <a:spLocks noGrp="1"/>
          </p:cNvSpPr>
          <p:nvPr>
            <p:ph type="body" idx="7"/>
          </p:nvPr>
        </p:nvSpPr>
        <p:spPr>
          <a:xfrm rot="10800000">
            <a:off x="407246" y="653319"/>
            <a:ext cx="1819013" cy="233293"/>
          </a:xfrm>
          <a:prstGeom prst="rect">
            <a:avLst/>
          </a:prstGeom>
          <a:noFill/>
          <a:ln>
            <a:noFill/>
          </a:ln>
        </p:spPr>
        <p:txBody>
          <a:bodyPr spcFirstLastPara="1" wrap="square" lIns="91425" tIns="45700" rIns="91425" bIns="45700" anchor="t" anchorCtr="0">
            <a:noAutofit/>
          </a:bodyPr>
          <a:lstStyle>
            <a:lvl1pPr marL="457200" lvl="0" indent="-228600" algn="ctr">
              <a:lnSpc>
                <a:spcPct val="10145"/>
              </a:lnSpc>
              <a:spcBef>
                <a:spcPts val="0"/>
              </a:spcBef>
              <a:spcAft>
                <a:spcPts val="0"/>
              </a:spcAft>
              <a:buClr>
                <a:srgbClr val="81D1C5"/>
              </a:buClr>
              <a:buSzPts val="15110"/>
              <a:buNone/>
              <a:defRPr sz="15110" b="1" i="0" u="none" strike="noStrike">
                <a:solidFill>
                  <a:srgbClr val="81D1C5"/>
                </a:solidFill>
                <a:latin typeface="Times"/>
                <a:ea typeface="Times"/>
                <a:cs typeface="Times"/>
                <a:sym typeface="Times"/>
              </a:defRPr>
            </a:lvl1pPr>
            <a:lvl2pPr marL="914400" lvl="1" indent="-228600" algn="l">
              <a:lnSpc>
                <a:spcPct val="100000"/>
              </a:lnSpc>
              <a:spcBef>
                <a:spcPts val="1133"/>
              </a:spcBef>
              <a:spcAft>
                <a:spcPts val="0"/>
              </a:spcAft>
              <a:buClr>
                <a:srgbClr val="011E3B"/>
              </a:buClr>
              <a:buSzPts val="3524"/>
              <a:buNone/>
              <a:defRPr sz="3524">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524"/>
              <a:buNone/>
              <a:defRPr sz="3524">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524"/>
              <a:buNone/>
              <a:defRPr sz="3524">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524"/>
              <a:buNone/>
              <a:defRPr sz="3524">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472" name="Google Shape;472;p54"/>
          <p:cNvSpPr txBox="1">
            <a:spLocks noGrp="1"/>
          </p:cNvSpPr>
          <p:nvPr>
            <p:ph type="body" idx="8"/>
          </p:nvPr>
        </p:nvSpPr>
        <p:spPr>
          <a:xfrm>
            <a:off x="-25485" y="4245339"/>
            <a:ext cx="2668823" cy="688627"/>
          </a:xfrm>
          <a:prstGeom prst="rect">
            <a:avLst/>
          </a:prstGeom>
          <a:noFill/>
          <a:ln>
            <a:noFill/>
          </a:ln>
        </p:spPr>
        <p:txBody>
          <a:bodyPr spcFirstLastPara="1" wrap="square" lIns="91425" tIns="45700" rIns="91425" bIns="45700" anchor="b" anchorCtr="0">
            <a:noAutofit/>
          </a:bodyPr>
          <a:lstStyle>
            <a:lvl1pPr marL="457200" lvl="0" indent="-228600" algn="ctr">
              <a:lnSpc>
                <a:spcPct val="142075"/>
              </a:lnSpc>
              <a:spcBef>
                <a:spcPts val="0"/>
              </a:spcBef>
              <a:spcAft>
                <a:spcPts val="0"/>
              </a:spcAft>
              <a:buClr>
                <a:schemeClr val="lt1"/>
              </a:buClr>
              <a:buSzPts val="1079"/>
              <a:buNone/>
              <a:defRPr sz="1079" b="1" i="0" u="none" strike="noStrike">
                <a:solidFill>
                  <a:schemeClr val="lt1"/>
                </a:solidFill>
                <a:latin typeface="Montserrat Medium"/>
                <a:ea typeface="Montserrat Medium"/>
                <a:cs typeface="Montserrat Medium"/>
                <a:sym typeface="Montserrat Medium"/>
              </a:defRPr>
            </a:lvl1pPr>
            <a:lvl2pPr marL="914400" lvl="1" indent="-228600" algn="l">
              <a:lnSpc>
                <a:spcPct val="100000"/>
              </a:lnSpc>
              <a:spcBef>
                <a:spcPts val="1133"/>
              </a:spcBef>
              <a:spcAft>
                <a:spcPts val="0"/>
              </a:spcAft>
              <a:buClr>
                <a:srgbClr val="011E3B"/>
              </a:buClr>
              <a:buSzPts val="3524"/>
              <a:buNone/>
              <a:defRPr sz="3524">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524"/>
              <a:buNone/>
              <a:defRPr sz="3524">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524"/>
              <a:buNone/>
              <a:defRPr sz="3524">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524"/>
              <a:buNone/>
              <a:defRPr sz="3524">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473" name="Google Shape;473;p54"/>
          <p:cNvSpPr/>
          <p:nvPr/>
        </p:nvSpPr>
        <p:spPr>
          <a:xfrm rot="8949644" flipH="1">
            <a:off x="-434127" y="4995698"/>
            <a:ext cx="2963155" cy="854112"/>
          </a:xfrm>
          <a:custGeom>
            <a:avLst/>
            <a:gdLst/>
            <a:ahLst/>
            <a:cxnLst/>
            <a:rect l="l" t="t" r="r" b="b"/>
            <a:pathLst>
              <a:path w="2688120" h="791338" extrusionOk="0">
                <a:moveTo>
                  <a:pt x="2688120" y="237499"/>
                </a:moveTo>
                <a:lnTo>
                  <a:pt x="2585501" y="108451"/>
                </a:lnTo>
                <a:lnTo>
                  <a:pt x="0" y="0"/>
                </a:lnTo>
                <a:lnTo>
                  <a:pt x="472467" y="791338"/>
                </a:lnTo>
                <a:lnTo>
                  <a:pt x="2688120" y="237499"/>
                </a:lnTo>
                <a:close/>
              </a:path>
            </a:pathLst>
          </a:custGeom>
          <a:solidFill>
            <a:srgbClr val="81D1C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85">
              <a:solidFill>
                <a:schemeClr val="dk1"/>
              </a:solidFill>
              <a:latin typeface="Century Schoolbook"/>
              <a:ea typeface="Century Schoolbook"/>
              <a:cs typeface="Century Schoolbook"/>
              <a:sym typeface="Century Schoolbook"/>
            </a:endParaRPr>
          </a:p>
        </p:txBody>
      </p:sp>
      <p:sp>
        <p:nvSpPr>
          <p:cNvPr id="4" name="Google Shape;113;p39">
            <a:extLst>
              <a:ext uri="{FF2B5EF4-FFF2-40B4-BE49-F238E27FC236}">
                <a16:creationId xmlns:a16="http://schemas.microsoft.com/office/drawing/2014/main" id="{E032BA46-A828-58DF-E005-42A2E4664D97}"/>
              </a:ext>
            </a:extLst>
          </p:cNvPr>
          <p:cNvSpPr/>
          <p:nvPr userDrawn="1"/>
        </p:nvSpPr>
        <p:spPr>
          <a:xfrm>
            <a:off x="7079930" y="10048286"/>
            <a:ext cx="445040" cy="445040"/>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5" name="Google Shape;114;p39">
            <a:extLst>
              <a:ext uri="{FF2B5EF4-FFF2-40B4-BE49-F238E27FC236}">
                <a16:creationId xmlns:a16="http://schemas.microsoft.com/office/drawing/2014/main" id="{74F5771C-6BCC-3B62-D142-17EB789D3336}"/>
              </a:ext>
            </a:extLst>
          </p:cNvPr>
          <p:cNvSpPr txBox="1">
            <a:spLocks noGrp="1"/>
          </p:cNvSpPr>
          <p:nvPr>
            <p:ph type="sldNum" idx="12"/>
          </p:nvPr>
        </p:nvSpPr>
        <p:spPr>
          <a:xfrm>
            <a:off x="7123651" y="10137509"/>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100" b="0" i="0">
                <a:solidFill>
                  <a:schemeClr val="lt1"/>
                </a:solidFill>
                <a:latin typeface="Calibri"/>
                <a:ea typeface="Calibri"/>
                <a:cs typeface="Calibri"/>
                <a:sym typeface="Calibri"/>
              </a:defRPr>
            </a:lvl1pPr>
            <a:lvl2pPr marL="0" lvl="1" indent="0" algn="ctr">
              <a:spcBef>
                <a:spcPts val="0"/>
              </a:spcBef>
              <a:buNone/>
              <a:defRPr sz="1100" b="0" i="0">
                <a:solidFill>
                  <a:schemeClr val="lt1"/>
                </a:solidFill>
                <a:latin typeface="Calibri"/>
                <a:ea typeface="Calibri"/>
                <a:cs typeface="Calibri"/>
                <a:sym typeface="Calibri"/>
              </a:defRPr>
            </a:lvl2pPr>
            <a:lvl3pPr marL="0" lvl="2" indent="0" algn="ctr">
              <a:spcBef>
                <a:spcPts val="0"/>
              </a:spcBef>
              <a:buNone/>
              <a:defRPr sz="1100" b="0" i="0">
                <a:solidFill>
                  <a:schemeClr val="lt1"/>
                </a:solidFill>
                <a:latin typeface="Calibri"/>
                <a:ea typeface="Calibri"/>
                <a:cs typeface="Calibri"/>
                <a:sym typeface="Calibri"/>
              </a:defRPr>
            </a:lvl3pPr>
            <a:lvl4pPr marL="0" lvl="3" indent="0" algn="ctr">
              <a:spcBef>
                <a:spcPts val="0"/>
              </a:spcBef>
              <a:buNone/>
              <a:defRPr sz="1100" b="0" i="0">
                <a:solidFill>
                  <a:schemeClr val="lt1"/>
                </a:solidFill>
                <a:latin typeface="Calibri"/>
                <a:ea typeface="Calibri"/>
                <a:cs typeface="Calibri"/>
                <a:sym typeface="Calibri"/>
              </a:defRPr>
            </a:lvl4pPr>
            <a:lvl5pPr marL="0" lvl="4" indent="0" algn="ctr">
              <a:spcBef>
                <a:spcPts val="0"/>
              </a:spcBef>
              <a:buNone/>
              <a:defRPr sz="1100" b="0" i="0">
                <a:solidFill>
                  <a:schemeClr val="lt1"/>
                </a:solidFill>
                <a:latin typeface="Calibri"/>
                <a:ea typeface="Calibri"/>
                <a:cs typeface="Calibri"/>
                <a:sym typeface="Calibri"/>
              </a:defRPr>
            </a:lvl5pPr>
            <a:lvl6pPr marL="0" lvl="5" indent="0" algn="ctr">
              <a:spcBef>
                <a:spcPts val="0"/>
              </a:spcBef>
              <a:buNone/>
              <a:defRPr sz="1100" b="0" i="0">
                <a:solidFill>
                  <a:schemeClr val="lt1"/>
                </a:solidFill>
                <a:latin typeface="Calibri"/>
                <a:ea typeface="Calibri"/>
                <a:cs typeface="Calibri"/>
                <a:sym typeface="Calibri"/>
              </a:defRPr>
            </a:lvl6pPr>
            <a:lvl7pPr marL="0" lvl="6" indent="0" algn="ctr">
              <a:spcBef>
                <a:spcPts val="0"/>
              </a:spcBef>
              <a:buNone/>
              <a:defRPr sz="1100" b="0" i="0">
                <a:solidFill>
                  <a:schemeClr val="lt1"/>
                </a:solidFill>
                <a:latin typeface="Calibri"/>
                <a:ea typeface="Calibri"/>
                <a:cs typeface="Calibri"/>
                <a:sym typeface="Calibri"/>
              </a:defRPr>
            </a:lvl7pPr>
            <a:lvl8pPr marL="0" lvl="7" indent="0" algn="ctr">
              <a:spcBef>
                <a:spcPts val="0"/>
              </a:spcBef>
              <a:buNone/>
              <a:defRPr sz="1100" b="0" i="0">
                <a:solidFill>
                  <a:schemeClr val="lt1"/>
                </a:solidFill>
                <a:latin typeface="Calibri"/>
                <a:ea typeface="Calibri"/>
                <a:cs typeface="Calibri"/>
                <a:sym typeface="Calibri"/>
              </a:defRPr>
            </a:lvl8pPr>
            <a:lvl9pPr marL="0" lvl="8" indent="0" algn="ctr">
              <a:spcBef>
                <a:spcPts val="0"/>
              </a:spcBef>
              <a:buNone/>
              <a:defRPr sz="1100" b="0" i="0">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‹Nr.›</a:t>
            </a:fld>
            <a:endParaRPr dirty="0"/>
          </a:p>
        </p:txBody>
      </p:sp>
    </p:spTree>
    <p:extLst>
      <p:ext uri="{BB962C8B-B14F-4D97-AF65-F5344CB8AC3E}">
        <p14:creationId xmlns:p14="http://schemas.microsoft.com/office/powerpoint/2010/main" val="2529215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3" preserve="1" userDrawn="1">
  <p:cSld name="1_Slide 3">
    <p:spTree>
      <p:nvGrpSpPr>
        <p:cNvPr id="1" name="Shape 463"/>
        <p:cNvGrpSpPr/>
        <p:nvPr/>
      </p:nvGrpSpPr>
      <p:grpSpPr>
        <a:xfrm>
          <a:off x="0" y="0"/>
          <a:ext cx="0" cy="0"/>
          <a:chOff x="0" y="0"/>
          <a:chExt cx="0" cy="0"/>
        </a:xfrm>
      </p:grpSpPr>
      <p:sp>
        <p:nvSpPr>
          <p:cNvPr id="464" name="Google Shape;464;p54"/>
          <p:cNvSpPr/>
          <p:nvPr userDrawn="1"/>
        </p:nvSpPr>
        <p:spPr>
          <a:xfrm rot="5400000" flipH="1">
            <a:off x="-1730457" y="1746297"/>
            <a:ext cx="6533093" cy="3072178"/>
          </a:xfrm>
          <a:custGeom>
            <a:avLst/>
            <a:gdLst/>
            <a:ahLst/>
            <a:cxnLst/>
            <a:rect l="l" t="t" r="r" b="b"/>
            <a:pathLst>
              <a:path w="857755" h="760575" extrusionOk="0">
                <a:moveTo>
                  <a:pt x="201018" y="169930"/>
                </a:moveTo>
                <a:lnTo>
                  <a:pt x="0" y="760575"/>
                </a:lnTo>
                <a:lnTo>
                  <a:pt x="586226" y="760575"/>
                </a:lnTo>
                <a:lnTo>
                  <a:pt x="857756" y="760342"/>
                </a:lnTo>
                <a:lnTo>
                  <a:pt x="857756" y="0"/>
                </a:lnTo>
                <a:close/>
              </a:path>
            </a:pathLst>
          </a:custGeom>
          <a:solidFill>
            <a:srgbClr val="7952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85">
              <a:solidFill>
                <a:schemeClr val="dk1"/>
              </a:solidFill>
              <a:latin typeface="Century Schoolbook"/>
              <a:ea typeface="Century Schoolbook"/>
              <a:cs typeface="Century Schoolbook"/>
              <a:sym typeface="Century Schoolbook"/>
            </a:endParaRPr>
          </a:p>
        </p:txBody>
      </p:sp>
      <p:sp>
        <p:nvSpPr>
          <p:cNvPr id="465" name="Google Shape;465;p54"/>
          <p:cNvSpPr>
            <a:spLocks noGrp="1"/>
          </p:cNvSpPr>
          <p:nvPr>
            <p:ph type="pic" idx="2"/>
          </p:nvPr>
        </p:nvSpPr>
        <p:spPr>
          <a:xfrm>
            <a:off x="0" y="4810539"/>
            <a:ext cx="3024921" cy="5881274"/>
          </a:xfrm>
          <a:prstGeom prst="rect">
            <a:avLst/>
          </a:prstGeom>
          <a:solidFill>
            <a:srgbClr val="BFBFBF"/>
          </a:solidFill>
          <a:ln>
            <a:noFill/>
          </a:ln>
        </p:spPr>
      </p:sp>
      <p:sp>
        <p:nvSpPr>
          <p:cNvPr id="466" name="Google Shape;466;p54"/>
          <p:cNvSpPr txBox="1">
            <a:spLocks noGrp="1"/>
          </p:cNvSpPr>
          <p:nvPr>
            <p:ph type="body" idx="1"/>
          </p:nvPr>
        </p:nvSpPr>
        <p:spPr>
          <a:xfrm>
            <a:off x="3908235" y="718018"/>
            <a:ext cx="3256870" cy="376038"/>
          </a:xfrm>
          <a:prstGeom prst="rect">
            <a:avLst/>
          </a:prstGeom>
          <a:noFill/>
          <a:ln>
            <a:noFill/>
          </a:ln>
        </p:spPr>
        <p:txBody>
          <a:bodyPr spcFirstLastPara="1" wrap="square" lIns="91425" tIns="45700" rIns="91425" bIns="45700" anchor="ctr" anchorCtr="0">
            <a:noAutofit/>
          </a:bodyPr>
          <a:lstStyle>
            <a:lvl1pPr marL="457200" lvl="0" indent="-228600" algn="l">
              <a:lnSpc>
                <a:spcPct val="101455"/>
              </a:lnSpc>
              <a:spcBef>
                <a:spcPts val="0"/>
              </a:spcBef>
              <a:spcAft>
                <a:spcPts val="0"/>
              </a:spcAft>
              <a:buClr>
                <a:srgbClr val="79527B"/>
              </a:buClr>
              <a:buSzPts val="1511"/>
              <a:buNone/>
              <a:defRPr sz="1511" b="1" i="0" u="none" strike="noStrike">
                <a:solidFill>
                  <a:srgbClr val="79527B"/>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524"/>
              <a:buNone/>
              <a:defRPr sz="3524">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524"/>
              <a:buNone/>
              <a:defRPr sz="3524">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524"/>
              <a:buNone/>
              <a:defRPr sz="3524">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524"/>
              <a:buNone/>
              <a:defRPr sz="3524">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467" name="Google Shape;467;p54"/>
          <p:cNvSpPr txBox="1">
            <a:spLocks noGrp="1"/>
          </p:cNvSpPr>
          <p:nvPr>
            <p:ph type="body" idx="3"/>
          </p:nvPr>
        </p:nvSpPr>
        <p:spPr>
          <a:xfrm>
            <a:off x="3907552" y="1268793"/>
            <a:ext cx="3257553" cy="3717310"/>
          </a:xfrm>
          <a:prstGeom prst="rect">
            <a:avLst/>
          </a:prstGeom>
          <a:noFill/>
          <a:ln>
            <a:noFill/>
          </a:ln>
        </p:spPr>
        <p:txBody>
          <a:bodyPr spcFirstLastPara="1" wrap="square" lIns="91425" tIns="45700" rIns="91425" bIns="45700" anchor="t" anchorCtr="0">
            <a:noAutofit/>
          </a:bodyPr>
          <a:lstStyle>
            <a:lvl1pPr marL="457200" lvl="0" indent="-228600" algn="just">
              <a:lnSpc>
                <a:spcPct val="100000"/>
              </a:lnSpc>
              <a:spcBef>
                <a:spcPts val="0"/>
              </a:spcBef>
              <a:spcAft>
                <a:spcPts val="0"/>
              </a:spcAft>
              <a:buClr>
                <a:srgbClr val="534B4F"/>
              </a:buClr>
              <a:buSzPts val="1079"/>
              <a:buNone/>
              <a:defRPr sz="1079" b="0" i="0">
                <a:solidFill>
                  <a:srgbClr val="534B4F"/>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454"/>
              <a:buNone/>
              <a:defRPr sz="3454">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454"/>
              <a:buNone/>
              <a:defRPr sz="3454">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454"/>
              <a:buNone/>
              <a:defRPr sz="3454">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454"/>
              <a:buNone/>
              <a:defRPr sz="3454">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468" name="Google Shape;468;p54"/>
          <p:cNvSpPr txBox="1">
            <a:spLocks noGrp="1"/>
          </p:cNvSpPr>
          <p:nvPr>
            <p:ph type="body" idx="4"/>
          </p:nvPr>
        </p:nvSpPr>
        <p:spPr>
          <a:xfrm>
            <a:off x="3908235" y="5705711"/>
            <a:ext cx="3256870" cy="376038"/>
          </a:xfrm>
          <a:prstGeom prst="rect">
            <a:avLst/>
          </a:prstGeom>
          <a:noFill/>
          <a:ln>
            <a:noFill/>
          </a:ln>
        </p:spPr>
        <p:txBody>
          <a:bodyPr spcFirstLastPara="1" wrap="square" lIns="91425" tIns="45700" rIns="91425" bIns="45700" anchor="ctr" anchorCtr="0">
            <a:noAutofit/>
          </a:bodyPr>
          <a:lstStyle>
            <a:lvl1pPr marL="457200" lvl="0" indent="-228600" algn="l">
              <a:lnSpc>
                <a:spcPct val="101455"/>
              </a:lnSpc>
              <a:spcBef>
                <a:spcPts val="0"/>
              </a:spcBef>
              <a:spcAft>
                <a:spcPts val="0"/>
              </a:spcAft>
              <a:buClr>
                <a:srgbClr val="79527B"/>
              </a:buClr>
              <a:buSzPts val="1511"/>
              <a:buNone/>
              <a:defRPr sz="1511" b="1" i="0" u="none" strike="noStrike">
                <a:solidFill>
                  <a:srgbClr val="79527B"/>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524"/>
              <a:buNone/>
              <a:defRPr sz="3524">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524"/>
              <a:buNone/>
              <a:defRPr sz="3524">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524"/>
              <a:buNone/>
              <a:defRPr sz="3524">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524"/>
              <a:buNone/>
              <a:defRPr sz="3524">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469" name="Google Shape;469;p54"/>
          <p:cNvSpPr txBox="1">
            <a:spLocks noGrp="1"/>
          </p:cNvSpPr>
          <p:nvPr>
            <p:ph type="body" idx="5"/>
          </p:nvPr>
        </p:nvSpPr>
        <p:spPr>
          <a:xfrm>
            <a:off x="3907552" y="6256485"/>
            <a:ext cx="3257553" cy="3558051"/>
          </a:xfrm>
          <a:prstGeom prst="rect">
            <a:avLst/>
          </a:prstGeom>
          <a:noFill/>
          <a:ln>
            <a:noFill/>
          </a:ln>
        </p:spPr>
        <p:txBody>
          <a:bodyPr spcFirstLastPara="1" wrap="square" lIns="91425" tIns="45700" rIns="91425" bIns="45700" anchor="t" anchorCtr="0">
            <a:noAutofit/>
          </a:bodyPr>
          <a:lstStyle>
            <a:lvl1pPr marL="457200" lvl="0" indent="-228600" algn="just">
              <a:lnSpc>
                <a:spcPct val="100000"/>
              </a:lnSpc>
              <a:spcBef>
                <a:spcPts val="0"/>
              </a:spcBef>
              <a:spcAft>
                <a:spcPts val="0"/>
              </a:spcAft>
              <a:buClr>
                <a:srgbClr val="C2D237"/>
              </a:buClr>
              <a:buSzPts val="1079"/>
              <a:buFont typeface="Arial"/>
              <a:buNone/>
              <a:defRPr sz="1079" b="0" i="0">
                <a:solidFill>
                  <a:srgbClr val="534B4F"/>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454"/>
              <a:buNone/>
              <a:defRPr sz="3454">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454"/>
              <a:buNone/>
              <a:defRPr sz="3454">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454"/>
              <a:buNone/>
              <a:defRPr sz="3454">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454"/>
              <a:buNone/>
              <a:defRPr sz="3454">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473" name="Google Shape;473;p54"/>
          <p:cNvSpPr/>
          <p:nvPr/>
        </p:nvSpPr>
        <p:spPr>
          <a:xfrm rot="8949644" flipH="1">
            <a:off x="-434127" y="4995698"/>
            <a:ext cx="2963155" cy="854112"/>
          </a:xfrm>
          <a:custGeom>
            <a:avLst/>
            <a:gdLst/>
            <a:ahLst/>
            <a:cxnLst/>
            <a:rect l="l" t="t" r="r" b="b"/>
            <a:pathLst>
              <a:path w="2688120" h="791338" extrusionOk="0">
                <a:moveTo>
                  <a:pt x="2688120" y="237499"/>
                </a:moveTo>
                <a:lnTo>
                  <a:pt x="2585501" y="108451"/>
                </a:lnTo>
                <a:lnTo>
                  <a:pt x="0" y="0"/>
                </a:lnTo>
                <a:lnTo>
                  <a:pt x="472467" y="791338"/>
                </a:lnTo>
                <a:lnTo>
                  <a:pt x="2688120" y="237499"/>
                </a:lnTo>
                <a:close/>
              </a:path>
            </a:pathLst>
          </a:custGeom>
          <a:solidFill>
            <a:srgbClr val="81D1C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85">
              <a:solidFill>
                <a:schemeClr val="dk1"/>
              </a:solidFill>
              <a:latin typeface="Century Schoolbook"/>
              <a:ea typeface="Century Schoolbook"/>
              <a:cs typeface="Century Schoolbook"/>
              <a:sym typeface="Century Schoolbook"/>
            </a:endParaRPr>
          </a:p>
        </p:txBody>
      </p:sp>
    </p:spTree>
    <p:extLst>
      <p:ext uri="{BB962C8B-B14F-4D97-AF65-F5344CB8AC3E}">
        <p14:creationId xmlns:p14="http://schemas.microsoft.com/office/powerpoint/2010/main" val="70676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Page">
  <p:cSld name="Content Page">
    <p:spTree>
      <p:nvGrpSpPr>
        <p:cNvPr id="1" name="Shape 30"/>
        <p:cNvGrpSpPr/>
        <p:nvPr/>
      </p:nvGrpSpPr>
      <p:grpSpPr>
        <a:xfrm>
          <a:off x="0" y="0"/>
          <a:ext cx="0" cy="0"/>
          <a:chOff x="0" y="0"/>
          <a:chExt cx="0" cy="0"/>
        </a:xfrm>
      </p:grpSpPr>
      <p:sp>
        <p:nvSpPr>
          <p:cNvPr id="31" name="Google Shape;31;p32"/>
          <p:cNvSpPr/>
          <p:nvPr/>
        </p:nvSpPr>
        <p:spPr>
          <a:xfrm>
            <a:off x="7079930" y="10048286"/>
            <a:ext cx="445040" cy="445040"/>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32" name="Google Shape;32;p32"/>
          <p:cNvSpPr/>
          <p:nvPr/>
        </p:nvSpPr>
        <p:spPr>
          <a:xfrm>
            <a:off x="491133" y="524655"/>
            <a:ext cx="6577409" cy="8065239"/>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pic>
        <p:nvPicPr>
          <p:cNvPr id="33" name="Google Shape;33;p32"/>
          <p:cNvPicPr preferRelativeResize="0"/>
          <p:nvPr/>
        </p:nvPicPr>
        <p:blipFill rotWithShape="1">
          <a:blip r:embed="rId2">
            <a:alphaModFix amt="35000"/>
          </a:blip>
          <a:srcRect/>
          <a:stretch/>
        </p:blipFill>
        <p:spPr>
          <a:xfrm>
            <a:off x="147977" y="4993162"/>
            <a:ext cx="3579790" cy="4848988"/>
          </a:xfrm>
          <a:prstGeom prst="rect">
            <a:avLst/>
          </a:prstGeom>
          <a:noFill/>
          <a:ln>
            <a:noFill/>
          </a:ln>
        </p:spPr>
      </p:pic>
      <p:sp>
        <p:nvSpPr>
          <p:cNvPr id="34" name="Google Shape;34;p32"/>
          <p:cNvSpPr txBox="1">
            <a:spLocks noGrp="1"/>
          </p:cNvSpPr>
          <p:nvPr>
            <p:ph type="body" idx="1"/>
          </p:nvPr>
        </p:nvSpPr>
        <p:spPr>
          <a:xfrm>
            <a:off x="2487265" y="935403"/>
            <a:ext cx="648000" cy="348400"/>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2267"/>
              </a:spcBef>
              <a:spcAft>
                <a:spcPts val="0"/>
              </a:spcAft>
              <a:buClr>
                <a:schemeClr val="lt1"/>
              </a:buClr>
              <a:buSzPts val="3000"/>
              <a:buNone/>
              <a:defRPr sz="3000" b="1" i="0">
                <a:solidFill>
                  <a:schemeClr val="lt1"/>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35" name="Google Shape;35;p32"/>
          <p:cNvSpPr txBox="1">
            <a:spLocks noGrp="1"/>
          </p:cNvSpPr>
          <p:nvPr>
            <p:ph type="body" idx="2"/>
          </p:nvPr>
        </p:nvSpPr>
        <p:spPr>
          <a:xfrm>
            <a:off x="3353241" y="935403"/>
            <a:ext cx="3228474" cy="34840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2267"/>
              </a:spcBef>
              <a:spcAft>
                <a:spcPts val="0"/>
              </a:spcAft>
              <a:buClr>
                <a:schemeClr val="lt1"/>
              </a:buClr>
              <a:buSzPts val="1600"/>
              <a:buNone/>
              <a:defRPr sz="1600" b="1" i="0">
                <a:solidFill>
                  <a:schemeClr val="lt1"/>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36" name="Google Shape;36;p32"/>
          <p:cNvSpPr txBox="1">
            <a:spLocks noGrp="1"/>
          </p:cNvSpPr>
          <p:nvPr>
            <p:ph type="sldNum" idx="12"/>
          </p:nvPr>
        </p:nvSpPr>
        <p:spPr>
          <a:xfrm>
            <a:off x="7123651" y="10137509"/>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100" b="0" i="0">
                <a:solidFill>
                  <a:schemeClr val="lt1"/>
                </a:solidFill>
                <a:latin typeface="Calibri"/>
                <a:ea typeface="Calibri"/>
                <a:cs typeface="Calibri"/>
                <a:sym typeface="Calibri"/>
              </a:defRPr>
            </a:lvl1pPr>
            <a:lvl2pPr marL="0" lvl="1" indent="0" algn="ctr">
              <a:spcBef>
                <a:spcPts val="0"/>
              </a:spcBef>
              <a:buNone/>
              <a:defRPr sz="1100" b="0" i="0">
                <a:solidFill>
                  <a:schemeClr val="lt1"/>
                </a:solidFill>
                <a:latin typeface="Calibri"/>
                <a:ea typeface="Calibri"/>
                <a:cs typeface="Calibri"/>
                <a:sym typeface="Calibri"/>
              </a:defRPr>
            </a:lvl2pPr>
            <a:lvl3pPr marL="0" lvl="2" indent="0" algn="ctr">
              <a:spcBef>
                <a:spcPts val="0"/>
              </a:spcBef>
              <a:buNone/>
              <a:defRPr sz="1100" b="0" i="0">
                <a:solidFill>
                  <a:schemeClr val="lt1"/>
                </a:solidFill>
                <a:latin typeface="Calibri"/>
                <a:ea typeface="Calibri"/>
                <a:cs typeface="Calibri"/>
                <a:sym typeface="Calibri"/>
              </a:defRPr>
            </a:lvl3pPr>
            <a:lvl4pPr marL="0" lvl="3" indent="0" algn="ctr">
              <a:spcBef>
                <a:spcPts val="0"/>
              </a:spcBef>
              <a:buNone/>
              <a:defRPr sz="1100" b="0" i="0">
                <a:solidFill>
                  <a:schemeClr val="lt1"/>
                </a:solidFill>
                <a:latin typeface="Calibri"/>
                <a:ea typeface="Calibri"/>
                <a:cs typeface="Calibri"/>
                <a:sym typeface="Calibri"/>
              </a:defRPr>
            </a:lvl4pPr>
            <a:lvl5pPr marL="0" lvl="4" indent="0" algn="ctr">
              <a:spcBef>
                <a:spcPts val="0"/>
              </a:spcBef>
              <a:buNone/>
              <a:defRPr sz="1100" b="0" i="0">
                <a:solidFill>
                  <a:schemeClr val="lt1"/>
                </a:solidFill>
                <a:latin typeface="Calibri"/>
                <a:ea typeface="Calibri"/>
                <a:cs typeface="Calibri"/>
                <a:sym typeface="Calibri"/>
              </a:defRPr>
            </a:lvl5pPr>
            <a:lvl6pPr marL="0" lvl="5" indent="0" algn="ctr">
              <a:spcBef>
                <a:spcPts val="0"/>
              </a:spcBef>
              <a:buNone/>
              <a:defRPr sz="1100" b="0" i="0">
                <a:solidFill>
                  <a:schemeClr val="lt1"/>
                </a:solidFill>
                <a:latin typeface="Calibri"/>
                <a:ea typeface="Calibri"/>
                <a:cs typeface="Calibri"/>
                <a:sym typeface="Calibri"/>
              </a:defRPr>
            </a:lvl6pPr>
            <a:lvl7pPr marL="0" lvl="6" indent="0" algn="ctr">
              <a:spcBef>
                <a:spcPts val="0"/>
              </a:spcBef>
              <a:buNone/>
              <a:defRPr sz="1100" b="0" i="0">
                <a:solidFill>
                  <a:schemeClr val="lt1"/>
                </a:solidFill>
                <a:latin typeface="Calibri"/>
                <a:ea typeface="Calibri"/>
                <a:cs typeface="Calibri"/>
                <a:sym typeface="Calibri"/>
              </a:defRPr>
            </a:lvl7pPr>
            <a:lvl8pPr marL="0" lvl="7" indent="0" algn="ctr">
              <a:spcBef>
                <a:spcPts val="0"/>
              </a:spcBef>
              <a:buNone/>
              <a:defRPr sz="1100" b="0" i="0">
                <a:solidFill>
                  <a:schemeClr val="lt1"/>
                </a:solidFill>
                <a:latin typeface="Calibri"/>
                <a:ea typeface="Calibri"/>
                <a:cs typeface="Calibri"/>
                <a:sym typeface="Calibri"/>
              </a:defRPr>
            </a:lvl8pPr>
            <a:lvl9pPr marL="0" lvl="8" indent="0" algn="ctr">
              <a:spcBef>
                <a:spcPts val="0"/>
              </a:spcBef>
              <a:buNone/>
              <a:defRPr sz="1100" b="0" i="0">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‹Nr.›</a:t>
            </a:fld>
            <a:endParaRPr/>
          </a:p>
        </p:txBody>
      </p:sp>
      <p:sp>
        <p:nvSpPr>
          <p:cNvPr id="37" name="Google Shape;37;p32"/>
          <p:cNvSpPr/>
          <p:nvPr/>
        </p:nvSpPr>
        <p:spPr>
          <a:xfrm rot="-5400000">
            <a:off x="5715703" y="8224047"/>
            <a:ext cx="3173496"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0" i="0" u="none" strike="noStrike">
                <a:solidFill>
                  <a:srgbClr val="595A59"/>
                </a:solidFill>
                <a:latin typeface="Calibri"/>
                <a:ea typeface="Calibri"/>
                <a:cs typeface="Calibri"/>
                <a:sym typeface="Calibri"/>
              </a:rPr>
              <a:t>Navigating Tourism Crisis Recovery</a:t>
            </a:r>
            <a:endParaRPr sz="1100">
              <a:solidFill>
                <a:srgbClr val="595A59"/>
              </a:solidFill>
              <a:latin typeface="Calibri"/>
              <a:ea typeface="Calibri"/>
              <a:cs typeface="Calibri"/>
              <a:sym typeface="Calibri"/>
            </a:endParaRPr>
          </a:p>
        </p:txBody>
      </p:sp>
      <p:sp>
        <p:nvSpPr>
          <p:cNvPr id="38" name="Google Shape;38;p32"/>
          <p:cNvSpPr txBox="1"/>
          <p:nvPr/>
        </p:nvSpPr>
        <p:spPr>
          <a:xfrm>
            <a:off x="489207" y="10034975"/>
            <a:ext cx="3579790" cy="628377"/>
          </a:xfrm>
          <a:prstGeom prst="rect">
            <a:avLst/>
          </a:prstGeom>
          <a:noFill/>
          <a:ln>
            <a:noFill/>
          </a:ln>
        </p:spPr>
        <p:txBody>
          <a:bodyPr spcFirstLastPara="1" wrap="square" lIns="0" tIns="12700" rIns="0" bIns="0" anchor="t" anchorCtr="0">
            <a:spAutoFit/>
          </a:bodyPr>
          <a:lstStyle/>
          <a:p>
            <a:pPr marL="0" marR="0" lvl="0" indent="0" algn="just" rtl="0">
              <a:lnSpc>
                <a:spcPct val="100000"/>
              </a:lnSpc>
              <a:spcBef>
                <a:spcPts val="0"/>
              </a:spcBef>
              <a:spcAft>
                <a:spcPts val="0"/>
              </a:spcAft>
              <a:buClr>
                <a:srgbClr val="26262A"/>
              </a:buClr>
              <a:buSzPts val="800"/>
              <a:buFont typeface="Calibri"/>
              <a:buNone/>
            </a:pPr>
            <a:r>
              <a:rPr lang="en-US" sz="800" dirty="0">
                <a:solidFill>
                  <a:srgbClr val="26262A"/>
                </a:solidFill>
                <a:latin typeface="Calibri"/>
                <a:ea typeface="Calibri"/>
                <a:cs typeface="Calibri"/>
                <a:sym typeface="Calibri"/>
              </a:rPr>
              <a:t>﻿</a:t>
            </a:r>
            <a:r>
              <a:rPr lang="en-GB" sz="800" dirty="0">
                <a:solidFill>
                  <a:srgbClr val="26262A"/>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2020-1-UK01-KA203-079083</a:t>
            </a:r>
          </a:p>
          <a:p>
            <a:pPr marL="0" marR="0" lvl="0" indent="0" algn="just" rtl="0">
              <a:lnSpc>
                <a:spcPct val="100000"/>
              </a:lnSpc>
              <a:spcBef>
                <a:spcPts val="0"/>
              </a:spcBef>
              <a:spcAft>
                <a:spcPts val="0"/>
              </a:spcAft>
              <a:buClr>
                <a:srgbClr val="26262A"/>
              </a:buClr>
              <a:buSzPts val="800"/>
              <a:buFont typeface="Calibri"/>
              <a:buNone/>
            </a:pPr>
            <a:endParaRPr sz="800" i="1" dirty="0">
              <a:solidFill>
                <a:schemeClr val="dk1"/>
              </a:solidFill>
              <a:latin typeface="Calibri"/>
              <a:ea typeface="Calibri"/>
              <a:cs typeface="Calibri"/>
              <a:sym typeface="Calibri"/>
            </a:endParaRPr>
          </a:p>
        </p:txBody>
      </p:sp>
      <p:pic>
        <p:nvPicPr>
          <p:cNvPr id="39" name="Google Shape;39;p32"/>
          <p:cNvPicPr preferRelativeResize="0"/>
          <p:nvPr/>
        </p:nvPicPr>
        <p:blipFill rotWithShape="1">
          <a:blip r:embed="rId3">
            <a:alphaModFix/>
          </a:blip>
          <a:srcRect/>
          <a:stretch/>
        </p:blipFill>
        <p:spPr>
          <a:xfrm>
            <a:off x="4284147" y="10031688"/>
            <a:ext cx="1593156" cy="455071"/>
          </a:xfrm>
          <a:prstGeom prst="rect">
            <a:avLst/>
          </a:prstGeom>
          <a:noFill/>
          <a:ln>
            <a:noFill/>
          </a:ln>
        </p:spPr>
      </p:pic>
      <p:sp>
        <p:nvSpPr>
          <p:cNvPr id="40" name="Google Shape;40;p32"/>
          <p:cNvSpPr txBox="1">
            <a:spLocks noGrp="1"/>
          </p:cNvSpPr>
          <p:nvPr>
            <p:ph type="body" idx="3"/>
          </p:nvPr>
        </p:nvSpPr>
        <p:spPr>
          <a:xfrm rot="-5400000">
            <a:off x="-3177215" y="4021797"/>
            <a:ext cx="8065239" cy="1070954"/>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2267"/>
              </a:spcBef>
              <a:spcAft>
                <a:spcPts val="0"/>
              </a:spcAft>
              <a:buClr>
                <a:schemeClr val="lt1"/>
              </a:buClr>
              <a:buSzPts val="9600"/>
              <a:buNone/>
              <a:defRPr sz="9600" b="1" i="0">
                <a:solidFill>
                  <a:schemeClr val="lt1"/>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41" name="Google Shape;41;p32"/>
          <p:cNvSpPr/>
          <p:nvPr/>
        </p:nvSpPr>
        <p:spPr>
          <a:xfrm>
            <a:off x="2436983" y="738757"/>
            <a:ext cx="741691" cy="741691"/>
          </a:xfrm>
          <a:prstGeom prst="ellipse">
            <a:avLst/>
          </a:prstGeom>
          <a:noFill/>
          <a:ln w="28575" cap="flat" cmpd="sng">
            <a:solidFill>
              <a:srgbClr val="82CEC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42" name="Google Shape;42;p32"/>
          <p:cNvSpPr txBox="1">
            <a:spLocks noGrp="1"/>
          </p:cNvSpPr>
          <p:nvPr>
            <p:ph type="body" idx="4"/>
          </p:nvPr>
        </p:nvSpPr>
        <p:spPr>
          <a:xfrm>
            <a:off x="2487265" y="1852343"/>
            <a:ext cx="648000" cy="348400"/>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2267"/>
              </a:spcBef>
              <a:spcAft>
                <a:spcPts val="0"/>
              </a:spcAft>
              <a:buClr>
                <a:schemeClr val="lt1"/>
              </a:buClr>
              <a:buSzPts val="3000"/>
              <a:buNone/>
              <a:defRPr sz="3000" b="1" i="0">
                <a:solidFill>
                  <a:schemeClr val="lt1"/>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43" name="Google Shape;43;p32"/>
          <p:cNvSpPr txBox="1">
            <a:spLocks noGrp="1"/>
          </p:cNvSpPr>
          <p:nvPr>
            <p:ph type="body" idx="5"/>
          </p:nvPr>
        </p:nvSpPr>
        <p:spPr>
          <a:xfrm>
            <a:off x="3353241" y="1852343"/>
            <a:ext cx="3228474" cy="34840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2267"/>
              </a:spcBef>
              <a:spcAft>
                <a:spcPts val="0"/>
              </a:spcAft>
              <a:buClr>
                <a:schemeClr val="lt1"/>
              </a:buClr>
              <a:buSzPts val="1600"/>
              <a:buNone/>
              <a:defRPr sz="1600" b="1" i="0">
                <a:solidFill>
                  <a:schemeClr val="lt1"/>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44" name="Google Shape;44;p32"/>
          <p:cNvSpPr/>
          <p:nvPr/>
        </p:nvSpPr>
        <p:spPr>
          <a:xfrm>
            <a:off x="2436983" y="1655697"/>
            <a:ext cx="741691" cy="741691"/>
          </a:xfrm>
          <a:prstGeom prst="ellipse">
            <a:avLst/>
          </a:prstGeom>
          <a:noFill/>
          <a:ln w="28575" cap="flat" cmpd="sng">
            <a:solidFill>
              <a:srgbClr val="82CEC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45" name="Google Shape;45;p32"/>
          <p:cNvSpPr txBox="1">
            <a:spLocks noGrp="1"/>
          </p:cNvSpPr>
          <p:nvPr>
            <p:ph type="body" idx="6"/>
          </p:nvPr>
        </p:nvSpPr>
        <p:spPr>
          <a:xfrm>
            <a:off x="2487265" y="2769283"/>
            <a:ext cx="648000" cy="348400"/>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2267"/>
              </a:spcBef>
              <a:spcAft>
                <a:spcPts val="0"/>
              </a:spcAft>
              <a:buClr>
                <a:schemeClr val="lt1"/>
              </a:buClr>
              <a:buSzPts val="3000"/>
              <a:buNone/>
              <a:defRPr sz="3000" b="1" i="0">
                <a:solidFill>
                  <a:schemeClr val="lt1"/>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46" name="Google Shape;46;p32"/>
          <p:cNvSpPr txBox="1">
            <a:spLocks noGrp="1"/>
          </p:cNvSpPr>
          <p:nvPr>
            <p:ph type="body" idx="7"/>
          </p:nvPr>
        </p:nvSpPr>
        <p:spPr>
          <a:xfrm>
            <a:off x="3353241" y="2769283"/>
            <a:ext cx="3228474" cy="34840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2267"/>
              </a:spcBef>
              <a:spcAft>
                <a:spcPts val="0"/>
              </a:spcAft>
              <a:buClr>
                <a:schemeClr val="lt1"/>
              </a:buClr>
              <a:buSzPts val="1600"/>
              <a:buNone/>
              <a:defRPr sz="1600" b="1" i="0">
                <a:solidFill>
                  <a:schemeClr val="lt1"/>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47" name="Google Shape;47;p32"/>
          <p:cNvSpPr/>
          <p:nvPr/>
        </p:nvSpPr>
        <p:spPr>
          <a:xfrm>
            <a:off x="2436983" y="2572637"/>
            <a:ext cx="741691" cy="741691"/>
          </a:xfrm>
          <a:prstGeom prst="ellipse">
            <a:avLst/>
          </a:prstGeom>
          <a:noFill/>
          <a:ln w="28575" cap="flat" cmpd="sng">
            <a:solidFill>
              <a:srgbClr val="82CEC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48" name="Google Shape;48;p32"/>
          <p:cNvSpPr txBox="1">
            <a:spLocks noGrp="1"/>
          </p:cNvSpPr>
          <p:nvPr>
            <p:ph type="body" idx="8"/>
          </p:nvPr>
        </p:nvSpPr>
        <p:spPr>
          <a:xfrm>
            <a:off x="2487265" y="3686223"/>
            <a:ext cx="648000" cy="348400"/>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2267"/>
              </a:spcBef>
              <a:spcAft>
                <a:spcPts val="0"/>
              </a:spcAft>
              <a:buClr>
                <a:schemeClr val="lt1"/>
              </a:buClr>
              <a:buSzPts val="3000"/>
              <a:buNone/>
              <a:defRPr sz="3000" b="1" i="0">
                <a:solidFill>
                  <a:schemeClr val="lt1"/>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49" name="Google Shape;49;p32"/>
          <p:cNvSpPr txBox="1">
            <a:spLocks noGrp="1"/>
          </p:cNvSpPr>
          <p:nvPr>
            <p:ph type="body" idx="9"/>
          </p:nvPr>
        </p:nvSpPr>
        <p:spPr>
          <a:xfrm>
            <a:off x="3353241" y="3686223"/>
            <a:ext cx="3228474" cy="34840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2267"/>
              </a:spcBef>
              <a:spcAft>
                <a:spcPts val="0"/>
              </a:spcAft>
              <a:buClr>
                <a:schemeClr val="lt1"/>
              </a:buClr>
              <a:buSzPts val="1600"/>
              <a:buNone/>
              <a:defRPr sz="1600" b="1" i="0">
                <a:solidFill>
                  <a:schemeClr val="lt1"/>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50" name="Google Shape;50;p32"/>
          <p:cNvSpPr/>
          <p:nvPr/>
        </p:nvSpPr>
        <p:spPr>
          <a:xfrm>
            <a:off x="2436983" y="3489577"/>
            <a:ext cx="741691" cy="741691"/>
          </a:xfrm>
          <a:prstGeom prst="ellipse">
            <a:avLst/>
          </a:prstGeom>
          <a:noFill/>
          <a:ln w="28575" cap="flat" cmpd="sng">
            <a:solidFill>
              <a:srgbClr val="82CEC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51" name="Google Shape;51;p32"/>
          <p:cNvSpPr txBox="1">
            <a:spLocks noGrp="1"/>
          </p:cNvSpPr>
          <p:nvPr>
            <p:ph type="body" idx="13"/>
          </p:nvPr>
        </p:nvSpPr>
        <p:spPr>
          <a:xfrm>
            <a:off x="2487265" y="4603163"/>
            <a:ext cx="648000" cy="348400"/>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2267"/>
              </a:spcBef>
              <a:spcAft>
                <a:spcPts val="0"/>
              </a:spcAft>
              <a:buClr>
                <a:schemeClr val="lt1"/>
              </a:buClr>
              <a:buSzPts val="3000"/>
              <a:buNone/>
              <a:defRPr sz="3000" b="1" i="0">
                <a:solidFill>
                  <a:schemeClr val="lt1"/>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52" name="Google Shape;52;p32"/>
          <p:cNvSpPr txBox="1">
            <a:spLocks noGrp="1"/>
          </p:cNvSpPr>
          <p:nvPr>
            <p:ph type="body" idx="14"/>
          </p:nvPr>
        </p:nvSpPr>
        <p:spPr>
          <a:xfrm>
            <a:off x="3353241" y="4603163"/>
            <a:ext cx="3228474" cy="34840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2267"/>
              </a:spcBef>
              <a:spcAft>
                <a:spcPts val="0"/>
              </a:spcAft>
              <a:buClr>
                <a:schemeClr val="lt1"/>
              </a:buClr>
              <a:buSzPts val="1600"/>
              <a:buNone/>
              <a:defRPr sz="1600" b="1" i="0">
                <a:solidFill>
                  <a:schemeClr val="lt1"/>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53" name="Google Shape;53;p32"/>
          <p:cNvSpPr/>
          <p:nvPr/>
        </p:nvSpPr>
        <p:spPr>
          <a:xfrm>
            <a:off x="2436983" y="4406517"/>
            <a:ext cx="741691" cy="741691"/>
          </a:xfrm>
          <a:prstGeom prst="ellipse">
            <a:avLst/>
          </a:prstGeom>
          <a:noFill/>
          <a:ln w="28575" cap="flat" cmpd="sng">
            <a:solidFill>
              <a:srgbClr val="82CEC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Tree>
  </p:cSld>
  <p:clrMapOvr>
    <a:masterClrMapping/>
  </p:clrMapOvr>
  <p:extLst>
    <p:ext uri="{DCECCB84-F9BA-43D5-87BE-67443E8EF086}">
      <p15:sldGuideLst xmlns:p15="http://schemas.microsoft.com/office/powerpoint/2012/main">
        <p15:guide id="1" pos="29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Slide 2">
  <p:cSld name="Text Slide 2">
    <p:spTree>
      <p:nvGrpSpPr>
        <p:cNvPr id="1" name="Shape 64"/>
        <p:cNvGrpSpPr/>
        <p:nvPr/>
      </p:nvGrpSpPr>
      <p:grpSpPr>
        <a:xfrm>
          <a:off x="0" y="0"/>
          <a:ext cx="0" cy="0"/>
          <a:chOff x="0" y="0"/>
          <a:chExt cx="0" cy="0"/>
        </a:xfrm>
      </p:grpSpPr>
      <p:sp>
        <p:nvSpPr>
          <p:cNvPr id="65" name="Google Shape;65;p34"/>
          <p:cNvSpPr/>
          <p:nvPr/>
        </p:nvSpPr>
        <p:spPr>
          <a:xfrm>
            <a:off x="491133" y="524656"/>
            <a:ext cx="6577409" cy="1516179"/>
          </a:xfrm>
          <a:prstGeom prst="rect">
            <a:avLst/>
          </a:prstGeom>
          <a:solidFill>
            <a:srgbClr val="79527B"/>
          </a:solidFill>
          <a:ln>
            <a:solidFill>
              <a:srgbClr val="79527B"/>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66" name="Google Shape;66;p34"/>
          <p:cNvSpPr txBox="1">
            <a:spLocks noGrp="1"/>
          </p:cNvSpPr>
          <p:nvPr>
            <p:ph type="body" idx="1"/>
          </p:nvPr>
        </p:nvSpPr>
        <p:spPr>
          <a:xfrm>
            <a:off x="2662196" y="2555738"/>
            <a:ext cx="4406345" cy="7650299"/>
          </a:xfrm>
          <a:prstGeom prst="rect">
            <a:avLst/>
          </a:prstGeom>
          <a:noFill/>
          <a:ln>
            <a:noFill/>
          </a:ln>
        </p:spPr>
        <p:txBody>
          <a:bodyPr spcFirstLastPara="1" wrap="square" lIns="91425" tIns="45700" rIns="91425" bIns="45700" anchor="t" anchorCtr="0">
            <a:noAutofit/>
          </a:bodyPr>
          <a:lstStyle>
            <a:lvl1pPr marL="457200" lvl="0" indent="-228600" algn="just">
              <a:lnSpc>
                <a:spcPct val="100000"/>
              </a:lnSpc>
              <a:spcBef>
                <a:spcPts val="0"/>
              </a:spcBef>
              <a:spcAft>
                <a:spcPts val="0"/>
              </a:spcAft>
              <a:buClr>
                <a:srgbClr val="595A59"/>
              </a:buClr>
              <a:buSzPts val="1200"/>
              <a:buNone/>
              <a:defRPr sz="1200" b="0" i="0">
                <a:solidFill>
                  <a:srgbClr val="595A59"/>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67" name="Google Shape;67;p34"/>
          <p:cNvSpPr/>
          <p:nvPr/>
        </p:nvSpPr>
        <p:spPr>
          <a:xfrm>
            <a:off x="7079930" y="10048286"/>
            <a:ext cx="445040" cy="445040"/>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68" name="Google Shape;68;p34"/>
          <p:cNvSpPr txBox="1">
            <a:spLocks noGrp="1"/>
          </p:cNvSpPr>
          <p:nvPr>
            <p:ph type="sldNum" idx="12"/>
          </p:nvPr>
        </p:nvSpPr>
        <p:spPr>
          <a:xfrm>
            <a:off x="7123651" y="10137509"/>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100" b="0" i="0">
                <a:solidFill>
                  <a:schemeClr val="lt1"/>
                </a:solidFill>
                <a:latin typeface="Calibri"/>
                <a:ea typeface="Calibri"/>
                <a:cs typeface="Calibri"/>
                <a:sym typeface="Calibri"/>
              </a:defRPr>
            </a:lvl1pPr>
            <a:lvl2pPr marL="0" lvl="1" indent="0" algn="ctr">
              <a:spcBef>
                <a:spcPts val="0"/>
              </a:spcBef>
              <a:buNone/>
              <a:defRPr sz="1100" b="0" i="0">
                <a:solidFill>
                  <a:schemeClr val="lt1"/>
                </a:solidFill>
                <a:latin typeface="Calibri"/>
                <a:ea typeface="Calibri"/>
                <a:cs typeface="Calibri"/>
                <a:sym typeface="Calibri"/>
              </a:defRPr>
            </a:lvl2pPr>
            <a:lvl3pPr marL="0" lvl="2" indent="0" algn="ctr">
              <a:spcBef>
                <a:spcPts val="0"/>
              </a:spcBef>
              <a:buNone/>
              <a:defRPr sz="1100" b="0" i="0">
                <a:solidFill>
                  <a:schemeClr val="lt1"/>
                </a:solidFill>
                <a:latin typeface="Calibri"/>
                <a:ea typeface="Calibri"/>
                <a:cs typeface="Calibri"/>
                <a:sym typeface="Calibri"/>
              </a:defRPr>
            </a:lvl3pPr>
            <a:lvl4pPr marL="0" lvl="3" indent="0" algn="ctr">
              <a:spcBef>
                <a:spcPts val="0"/>
              </a:spcBef>
              <a:buNone/>
              <a:defRPr sz="1100" b="0" i="0">
                <a:solidFill>
                  <a:schemeClr val="lt1"/>
                </a:solidFill>
                <a:latin typeface="Calibri"/>
                <a:ea typeface="Calibri"/>
                <a:cs typeface="Calibri"/>
                <a:sym typeface="Calibri"/>
              </a:defRPr>
            </a:lvl4pPr>
            <a:lvl5pPr marL="0" lvl="4" indent="0" algn="ctr">
              <a:spcBef>
                <a:spcPts val="0"/>
              </a:spcBef>
              <a:buNone/>
              <a:defRPr sz="1100" b="0" i="0">
                <a:solidFill>
                  <a:schemeClr val="lt1"/>
                </a:solidFill>
                <a:latin typeface="Calibri"/>
                <a:ea typeface="Calibri"/>
                <a:cs typeface="Calibri"/>
                <a:sym typeface="Calibri"/>
              </a:defRPr>
            </a:lvl5pPr>
            <a:lvl6pPr marL="0" lvl="5" indent="0" algn="ctr">
              <a:spcBef>
                <a:spcPts val="0"/>
              </a:spcBef>
              <a:buNone/>
              <a:defRPr sz="1100" b="0" i="0">
                <a:solidFill>
                  <a:schemeClr val="lt1"/>
                </a:solidFill>
                <a:latin typeface="Calibri"/>
                <a:ea typeface="Calibri"/>
                <a:cs typeface="Calibri"/>
                <a:sym typeface="Calibri"/>
              </a:defRPr>
            </a:lvl6pPr>
            <a:lvl7pPr marL="0" lvl="6" indent="0" algn="ctr">
              <a:spcBef>
                <a:spcPts val="0"/>
              </a:spcBef>
              <a:buNone/>
              <a:defRPr sz="1100" b="0" i="0">
                <a:solidFill>
                  <a:schemeClr val="lt1"/>
                </a:solidFill>
                <a:latin typeface="Calibri"/>
                <a:ea typeface="Calibri"/>
                <a:cs typeface="Calibri"/>
                <a:sym typeface="Calibri"/>
              </a:defRPr>
            </a:lvl7pPr>
            <a:lvl8pPr marL="0" lvl="7" indent="0" algn="ctr">
              <a:spcBef>
                <a:spcPts val="0"/>
              </a:spcBef>
              <a:buNone/>
              <a:defRPr sz="1100" b="0" i="0">
                <a:solidFill>
                  <a:schemeClr val="lt1"/>
                </a:solidFill>
                <a:latin typeface="Calibri"/>
                <a:ea typeface="Calibri"/>
                <a:cs typeface="Calibri"/>
                <a:sym typeface="Calibri"/>
              </a:defRPr>
            </a:lvl8pPr>
            <a:lvl9pPr marL="0" lvl="8" indent="0" algn="ctr">
              <a:spcBef>
                <a:spcPts val="0"/>
              </a:spcBef>
              <a:buNone/>
              <a:defRPr sz="1100" b="0" i="0">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‹Nr.›</a:t>
            </a:fld>
            <a:endParaRPr/>
          </a:p>
        </p:txBody>
      </p:sp>
      <p:sp>
        <p:nvSpPr>
          <p:cNvPr id="69" name="Google Shape;69;p34"/>
          <p:cNvSpPr/>
          <p:nvPr/>
        </p:nvSpPr>
        <p:spPr>
          <a:xfrm rot="-5400000">
            <a:off x="5715703" y="8224047"/>
            <a:ext cx="3173496"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0" i="0" u="none" strike="noStrike">
                <a:solidFill>
                  <a:srgbClr val="595A59"/>
                </a:solidFill>
                <a:latin typeface="Calibri"/>
                <a:ea typeface="Calibri"/>
                <a:cs typeface="Calibri"/>
                <a:sym typeface="Calibri"/>
              </a:rPr>
              <a:t>Navigating Tourism Crisis Recovery</a:t>
            </a:r>
            <a:endParaRPr sz="1100">
              <a:solidFill>
                <a:srgbClr val="595A59"/>
              </a:solidFill>
              <a:latin typeface="Calibri"/>
              <a:ea typeface="Calibri"/>
              <a:cs typeface="Calibri"/>
              <a:sym typeface="Calibri"/>
            </a:endParaRPr>
          </a:p>
        </p:txBody>
      </p:sp>
      <p:pic>
        <p:nvPicPr>
          <p:cNvPr id="70" name="Google Shape;70;p34"/>
          <p:cNvPicPr preferRelativeResize="0"/>
          <p:nvPr/>
        </p:nvPicPr>
        <p:blipFill rotWithShape="1">
          <a:blip r:embed="rId2">
            <a:alphaModFix amt="35000"/>
          </a:blip>
          <a:srcRect l="25173"/>
          <a:stretch/>
        </p:blipFill>
        <p:spPr>
          <a:xfrm>
            <a:off x="0" y="6284183"/>
            <a:ext cx="2434832" cy="4407630"/>
          </a:xfrm>
          <a:custGeom>
            <a:avLst/>
            <a:gdLst/>
            <a:ahLst/>
            <a:cxnLst/>
            <a:rect l="l" t="t" r="r" b="b"/>
            <a:pathLst>
              <a:path w="3295729" h="5966060" extrusionOk="0">
                <a:moveTo>
                  <a:pt x="0" y="0"/>
                </a:moveTo>
                <a:lnTo>
                  <a:pt x="3295729" y="0"/>
                </a:lnTo>
                <a:lnTo>
                  <a:pt x="3295729" y="5966060"/>
                </a:lnTo>
                <a:lnTo>
                  <a:pt x="0" y="5966060"/>
                </a:lnTo>
                <a:close/>
              </a:path>
            </a:pathLst>
          </a:custGeom>
          <a:noFill/>
          <a:ln>
            <a:noFill/>
          </a:ln>
        </p:spPr>
      </p:pic>
      <p:sp>
        <p:nvSpPr>
          <p:cNvPr id="71" name="Google Shape;71;p34"/>
          <p:cNvSpPr txBox="1">
            <a:spLocks noGrp="1"/>
          </p:cNvSpPr>
          <p:nvPr>
            <p:ph type="body" idx="2"/>
          </p:nvPr>
        </p:nvSpPr>
        <p:spPr>
          <a:xfrm>
            <a:off x="395996" y="643386"/>
            <a:ext cx="6839193" cy="743603"/>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2267"/>
              </a:spcBef>
              <a:spcAft>
                <a:spcPts val="0"/>
              </a:spcAft>
              <a:buClr>
                <a:schemeClr val="lt1"/>
              </a:buClr>
              <a:buSzPts val="2900"/>
              <a:buNone/>
              <a:defRPr sz="2900" b="1" i="0">
                <a:solidFill>
                  <a:schemeClr val="lt1"/>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73" name="Google Shape;73;p34"/>
          <p:cNvSpPr txBox="1">
            <a:spLocks noGrp="1"/>
          </p:cNvSpPr>
          <p:nvPr>
            <p:ph type="body" idx="3"/>
          </p:nvPr>
        </p:nvSpPr>
        <p:spPr>
          <a:xfrm>
            <a:off x="491134" y="2555739"/>
            <a:ext cx="1965912" cy="3499746"/>
          </a:xfrm>
          <a:prstGeom prst="rect">
            <a:avLst/>
          </a:prstGeom>
          <a:noFill/>
          <a:ln>
            <a:noFill/>
          </a:ln>
        </p:spPr>
        <p:txBody>
          <a:bodyPr spcFirstLastPara="1" wrap="square" lIns="91425" tIns="45700" rIns="91425" bIns="45700" anchor="t" anchorCtr="0">
            <a:noAutofit/>
          </a:bodyPr>
          <a:lstStyle>
            <a:lvl1pPr marL="457200" marR="0" lvl="0" indent="-228600" algn="just">
              <a:lnSpc>
                <a:spcPct val="100000"/>
              </a:lnSpc>
              <a:spcBef>
                <a:spcPts val="0"/>
              </a:spcBef>
              <a:spcAft>
                <a:spcPts val="0"/>
              </a:spcAft>
              <a:buClr>
                <a:srgbClr val="595A59"/>
              </a:buClr>
              <a:buSzPts val="1200"/>
              <a:buFont typeface="Arial"/>
              <a:buNone/>
              <a:defRPr sz="1200" b="1" i="1">
                <a:solidFill>
                  <a:srgbClr val="595A59"/>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42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Slide 2" preserve="1">
  <p:cSld name="1_Text Slide 2">
    <p:spTree>
      <p:nvGrpSpPr>
        <p:cNvPr id="1" name="Shape 64"/>
        <p:cNvGrpSpPr/>
        <p:nvPr/>
      </p:nvGrpSpPr>
      <p:grpSpPr>
        <a:xfrm>
          <a:off x="0" y="0"/>
          <a:ext cx="0" cy="0"/>
          <a:chOff x="0" y="0"/>
          <a:chExt cx="0" cy="0"/>
        </a:xfrm>
      </p:grpSpPr>
      <p:sp>
        <p:nvSpPr>
          <p:cNvPr id="65" name="Google Shape;65;p34"/>
          <p:cNvSpPr/>
          <p:nvPr/>
        </p:nvSpPr>
        <p:spPr>
          <a:xfrm>
            <a:off x="491133" y="524656"/>
            <a:ext cx="6577409" cy="1516179"/>
          </a:xfrm>
          <a:prstGeom prst="rect">
            <a:avLst/>
          </a:prstGeom>
          <a:solidFill>
            <a:srgbClr val="79527B"/>
          </a:solidFill>
          <a:ln>
            <a:solidFill>
              <a:srgbClr val="79527B"/>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66" name="Google Shape;66;p34"/>
          <p:cNvSpPr txBox="1">
            <a:spLocks noGrp="1"/>
          </p:cNvSpPr>
          <p:nvPr>
            <p:ph type="body" idx="1"/>
          </p:nvPr>
        </p:nvSpPr>
        <p:spPr>
          <a:xfrm>
            <a:off x="2662196" y="2555738"/>
            <a:ext cx="4406345" cy="7650299"/>
          </a:xfrm>
          <a:prstGeom prst="rect">
            <a:avLst/>
          </a:prstGeom>
          <a:noFill/>
          <a:ln>
            <a:noFill/>
          </a:ln>
        </p:spPr>
        <p:txBody>
          <a:bodyPr spcFirstLastPara="1" wrap="square" lIns="91425" tIns="45700" rIns="91425" bIns="45700" anchor="t" anchorCtr="0">
            <a:noAutofit/>
          </a:bodyPr>
          <a:lstStyle>
            <a:lvl1pPr marL="457200" lvl="0" indent="-228600" algn="just">
              <a:lnSpc>
                <a:spcPct val="100000"/>
              </a:lnSpc>
              <a:spcBef>
                <a:spcPts val="0"/>
              </a:spcBef>
              <a:spcAft>
                <a:spcPts val="0"/>
              </a:spcAft>
              <a:buClr>
                <a:srgbClr val="595A59"/>
              </a:buClr>
              <a:buSzPts val="1200"/>
              <a:buNone/>
              <a:defRPr sz="1200" b="0" i="0">
                <a:solidFill>
                  <a:srgbClr val="595A59"/>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67" name="Google Shape;67;p34"/>
          <p:cNvSpPr/>
          <p:nvPr/>
        </p:nvSpPr>
        <p:spPr>
          <a:xfrm>
            <a:off x="7079930" y="10048286"/>
            <a:ext cx="445040" cy="445040"/>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68" name="Google Shape;68;p34"/>
          <p:cNvSpPr txBox="1">
            <a:spLocks noGrp="1"/>
          </p:cNvSpPr>
          <p:nvPr>
            <p:ph type="sldNum" idx="12"/>
          </p:nvPr>
        </p:nvSpPr>
        <p:spPr>
          <a:xfrm>
            <a:off x="7123651" y="10137509"/>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100" b="0" i="0">
                <a:solidFill>
                  <a:schemeClr val="lt1"/>
                </a:solidFill>
                <a:latin typeface="Calibri"/>
                <a:ea typeface="Calibri"/>
                <a:cs typeface="Calibri"/>
                <a:sym typeface="Calibri"/>
              </a:defRPr>
            </a:lvl1pPr>
            <a:lvl2pPr marL="0" lvl="1" indent="0" algn="ctr">
              <a:spcBef>
                <a:spcPts val="0"/>
              </a:spcBef>
              <a:buNone/>
              <a:defRPr sz="1100" b="0" i="0">
                <a:solidFill>
                  <a:schemeClr val="lt1"/>
                </a:solidFill>
                <a:latin typeface="Calibri"/>
                <a:ea typeface="Calibri"/>
                <a:cs typeface="Calibri"/>
                <a:sym typeface="Calibri"/>
              </a:defRPr>
            </a:lvl2pPr>
            <a:lvl3pPr marL="0" lvl="2" indent="0" algn="ctr">
              <a:spcBef>
                <a:spcPts val="0"/>
              </a:spcBef>
              <a:buNone/>
              <a:defRPr sz="1100" b="0" i="0">
                <a:solidFill>
                  <a:schemeClr val="lt1"/>
                </a:solidFill>
                <a:latin typeface="Calibri"/>
                <a:ea typeface="Calibri"/>
                <a:cs typeface="Calibri"/>
                <a:sym typeface="Calibri"/>
              </a:defRPr>
            </a:lvl3pPr>
            <a:lvl4pPr marL="0" lvl="3" indent="0" algn="ctr">
              <a:spcBef>
                <a:spcPts val="0"/>
              </a:spcBef>
              <a:buNone/>
              <a:defRPr sz="1100" b="0" i="0">
                <a:solidFill>
                  <a:schemeClr val="lt1"/>
                </a:solidFill>
                <a:latin typeface="Calibri"/>
                <a:ea typeface="Calibri"/>
                <a:cs typeface="Calibri"/>
                <a:sym typeface="Calibri"/>
              </a:defRPr>
            </a:lvl4pPr>
            <a:lvl5pPr marL="0" lvl="4" indent="0" algn="ctr">
              <a:spcBef>
                <a:spcPts val="0"/>
              </a:spcBef>
              <a:buNone/>
              <a:defRPr sz="1100" b="0" i="0">
                <a:solidFill>
                  <a:schemeClr val="lt1"/>
                </a:solidFill>
                <a:latin typeface="Calibri"/>
                <a:ea typeface="Calibri"/>
                <a:cs typeface="Calibri"/>
                <a:sym typeface="Calibri"/>
              </a:defRPr>
            </a:lvl5pPr>
            <a:lvl6pPr marL="0" lvl="5" indent="0" algn="ctr">
              <a:spcBef>
                <a:spcPts val="0"/>
              </a:spcBef>
              <a:buNone/>
              <a:defRPr sz="1100" b="0" i="0">
                <a:solidFill>
                  <a:schemeClr val="lt1"/>
                </a:solidFill>
                <a:latin typeface="Calibri"/>
                <a:ea typeface="Calibri"/>
                <a:cs typeface="Calibri"/>
                <a:sym typeface="Calibri"/>
              </a:defRPr>
            </a:lvl6pPr>
            <a:lvl7pPr marL="0" lvl="6" indent="0" algn="ctr">
              <a:spcBef>
                <a:spcPts val="0"/>
              </a:spcBef>
              <a:buNone/>
              <a:defRPr sz="1100" b="0" i="0">
                <a:solidFill>
                  <a:schemeClr val="lt1"/>
                </a:solidFill>
                <a:latin typeface="Calibri"/>
                <a:ea typeface="Calibri"/>
                <a:cs typeface="Calibri"/>
                <a:sym typeface="Calibri"/>
              </a:defRPr>
            </a:lvl7pPr>
            <a:lvl8pPr marL="0" lvl="7" indent="0" algn="ctr">
              <a:spcBef>
                <a:spcPts val="0"/>
              </a:spcBef>
              <a:buNone/>
              <a:defRPr sz="1100" b="0" i="0">
                <a:solidFill>
                  <a:schemeClr val="lt1"/>
                </a:solidFill>
                <a:latin typeface="Calibri"/>
                <a:ea typeface="Calibri"/>
                <a:cs typeface="Calibri"/>
                <a:sym typeface="Calibri"/>
              </a:defRPr>
            </a:lvl8pPr>
            <a:lvl9pPr marL="0" lvl="8" indent="0" algn="ctr">
              <a:spcBef>
                <a:spcPts val="0"/>
              </a:spcBef>
              <a:buNone/>
              <a:defRPr sz="1100" b="0" i="0">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‹Nr.›</a:t>
            </a:fld>
            <a:endParaRPr/>
          </a:p>
        </p:txBody>
      </p:sp>
      <p:sp>
        <p:nvSpPr>
          <p:cNvPr id="69" name="Google Shape;69;p34"/>
          <p:cNvSpPr/>
          <p:nvPr/>
        </p:nvSpPr>
        <p:spPr>
          <a:xfrm rot="-5400000">
            <a:off x="5715703" y="8224047"/>
            <a:ext cx="3173496"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0" i="0" u="none" strike="noStrike">
                <a:solidFill>
                  <a:srgbClr val="595A59"/>
                </a:solidFill>
                <a:latin typeface="Calibri"/>
                <a:ea typeface="Calibri"/>
                <a:cs typeface="Calibri"/>
                <a:sym typeface="Calibri"/>
              </a:rPr>
              <a:t>Navigating Tourism Crisis Recovery</a:t>
            </a:r>
            <a:endParaRPr sz="1100">
              <a:solidFill>
                <a:srgbClr val="595A59"/>
              </a:solidFill>
              <a:latin typeface="Calibri"/>
              <a:ea typeface="Calibri"/>
              <a:cs typeface="Calibri"/>
              <a:sym typeface="Calibri"/>
            </a:endParaRPr>
          </a:p>
        </p:txBody>
      </p:sp>
      <p:sp>
        <p:nvSpPr>
          <p:cNvPr id="71" name="Google Shape;71;p34"/>
          <p:cNvSpPr txBox="1">
            <a:spLocks noGrp="1"/>
          </p:cNvSpPr>
          <p:nvPr>
            <p:ph type="body" idx="2"/>
          </p:nvPr>
        </p:nvSpPr>
        <p:spPr>
          <a:xfrm>
            <a:off x="395996" y="643386"/>
            <a:ext cx="6839193" cy="743603"/>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2267"/>
              </a:spcBef>
              <a:spcAft>
                <a:spcPts val="0"/>
              </a:spcAft>
              <a:buClr>
                <a:schemeClr val="lt1"/>
              </a:buClr>
              <a:buSzPts val="2900"/>
              <a:buNone/>
              <a:defRPr sz="2900" b="1" i="0">
                <a:solidFill>
                  <a:schemeClr val="lt1"/>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73" name="Google Shape;73;p34"/>
          <p:cNvSpPr txBox="1">
            <a:spLocks noGrp="1"/>
          </p:cNvSpPr>
          <p:nvPr>
            <p:ph type="body" idx="3"/>
          </p:nvPr>
        </p:nvSpPr>
        <p:spPr>
          <a:xfrm>
            <a:off x="491134" y="2555739"/>
            <a:ext cx="1965912" cy="3499746"/>
          </a:xfrm>
          <a:prstGeom prst="rect">
            <a:avLst/>
          </a:prstGeom>
          <a:noFill/>
          <a:ln>
            <a:noFill/>
          </a:ln>
        </p:spPr>
        <p:txBody>
          <a:bodyPr spcFirstLastPara="1" wrap="square" lIns="91425" tIns="45700" rIns="91425" bIns="45700" anchor="t" anchorCtr="0">
            <a:noAutofit/>
          </a:bodyPr>
          <a:lstStyle>
            <a:lvl1pPr marL="457200" marR="0" lvl="0" indent="-228600" algn="just">
              <a:lnSpc>
                <a:spcPct val="100000"/>
              </a:lnSpc>
              <a:spcBef>
                <a:spcPts val="0"/>
              </a:spcBef>
              <a:spcAft>
                <a:spcPts val="0"/>
              </a:spcAft>
              <a:buClr>
                <a:srgbClr val="595A59"/>
              </a:buClr>
              <a:buSzPts val="1200"/>
              <a:buFont typeface="Arial"/>
              <a:buNone/>
              <a:defRPr sz="1200" b="1" i="1">
                <a:solidFill>
                  <a:srgbClr val="595A59"/>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81735812"/>
      </p:ext>
    </p:extLst>
  </p:cSld>
  <p:clrMapOvr>
    <a:masterClrMapping/>
  </p:clrMapOvr>
  <p:extLst>
    <p:ext uri="{DCECCB84-F9BA-43D5-87BE-67443E8EF086}">
      <p15:sldGuideLst xmlns:p15="http://schemas.microsoft.com/office/powerpoint/2012/main">
        <p15:guide id="1" orient="horz" pos="642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Slide 2" preserve="1">
  <p:cSld name="1_Text Slide 2">
    <p:spTree>
      <p:nvGrpSpPr>
        <p:cNvPr id="1" name="Shape 64"/>
        <p:cNvGrpSpPr/>
        <p:nvPr/>
      </p:nvGrpSpPr>
      <p:grpSpPr>
        <a:xfrm>
          <a:off x="0" y="0"/>
          <a:ext cx="0" cy="0"/>
          <a:chOff x="0" y="0"/>
          <a:chExt cx="0" cy="0"/>
        </a:xfrm>
      </p:grpSpPr>
      <p:sp>
        <p:nvSpPr>
          <p:cNvPr id="65" name="Google Shape;65;p34"/>
          <p:cNvSpPr/>
          <p:nvPr/>
        </p:nvSpPr>
        <p:spPr>
          <a:xfrm>
            <a:off x="491133" y="524656"/>
            <a:ext cx="6577409" cy="1516179"/>
          </a:xfrm>
          <a:prstGeom prst="rect">
            <a:avLst/>
          </a:prstGeom>
          <a:solidFill>
            <a:srgbClr val="82CE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66" name="Google Shape;66;p34"/>
          <p:cNvSpPr txBox="1">
            <a:spLocks noGrp="1"/>
          </p:cNvSpPr>
          <p:nvPr>
            <p:ph type="body" idx="1"/>
          </p:nvPr>
        </p:nvSpPr>
        <p:spPr>
          <a:xfrm>
            <a:off x="2662196" y="2555738"/>
            <a:ext cx="4406345" cy="7650299"/>
          </a:xfrm>
          <a:prstGeom prst="rect">
            <a:avLst/>
          </a:prstGeom>
          <a:noFill/>
          <a:ln>
            <a:noFill/>
          </a:ln>
        </p:spPr>
        <p:txBody>
          <a:bodyPr spcFirstLastPara="1" wrap="square" lIns="91425" tIns="45700" rIns="91425" bIns="45700" anchor="t" anchorCtr="0">
            <a:noAutofit/>
          </a:bodyPr>
          <a:lstStyle>
            <a:lvl1pPr marL="457200" lvl="0" indent="-228600" algn="just">
              <a:lnSpc>
                <a:spcPct val="100000"/>
              </a:lnSpc>
              <a:spcBef>
                <a:spcPts val="0"/>
              </a:spcBef>
              <a:spcAft>
                <a:spcPts val="0"/>
              </a:spcAft>
              <a:buClr>
                <a:srgbClr val="595A59"/>
              </a:buClr>
              <a:buSzPts val="1200"/>
              <a:buNone/>
              <a:defRPr sz="1200" b="0" i="0">
                <a:solidFill>
                  <a:srgbClr val="595A59"/>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67" name="Google Shape;67;p34"/>
          <p:cNvSpPr/>
          <p:nvPr/>
        </p:nvSpPr>
        <p:spPr>
          <a:xfrm>
            <a:off x="7079930" y="10048286"/>
            <a:ext cx="445040" cy="445040"/>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68" name="Google Shape;68;p34"/>
          <p:cNvSpPr txBox="1">
            <a:spLocks noGrp="1"/>
          </p:cNvSpPr>
          <p:nvPr>
            <p:ph type="sldNum" idx="12"/>
          </p:nvPr>
        </p:nvSpPr>
        <p:spPr>
          <a:xfrm>
            <a:off x="7123651" y="10137509"/>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100" b="0" i="0">
                <a:solidFill>
                  <a:schemeClr val="lt1"/>
                </a:solidFill>
                <a:latin typeface="Calibri"/>
                <a:ea typeface="Calibri"/>
                <a:cs typeface="Calibri"/>
                <a:sym typeface="Calibri"/>
              </a:defRPr>
            </a:lvl1pPr>
            <a:lvl2pPr marL="0" lvl="1" indent="0" algn="ctr">
              <a:spcBef>
                <a:spcPts val="0"/>
              </a:spcBef>
              <a:buNone/>
              <a:defRPr sz="1100" b="0" i="0">
                <a:solidFill>
                  <a:schemeClr val="lt1"/>
                </a:solidFill>
                <a:latin typeface="Calibri"/>
                <a:ea typeface="Calibri"/>
                <a:cs typeface="Calibri"/>
                <a:sym typeface="Calibri"/>
              </a:defRPr>
            </a:lvl2pPr>
            <a:lvl3pPr marL="0" lvl="2" indent="0" algn="ctr">
              <a:spcBef>
                <a:spcPts val="0"/>
              </a:spcBef>
              <a:buNone/>
              <a:defRPr sz="1100" b="0" i="0">
                <a:solidFill>
                  <a:schemeClr val="lt1"/>
                </a:solidFill>
                <a:latin typeface="Calibri"/>
                <a:ea typeface="Calibri"/>
                <a:cs typeface="Calibri"/>
                <a:sym typeface="Calibri"/>
              </a:defRPr>
            </a:lvl3pPr>
            <a:lvl4pPr marL="0" lvl="3" indent="0" algn="ctr">
              <a:spcBef>
                <a:spcPts val="0"/>
              </a:spcBef>
              <a:buNone/>
              <a:defRPr sz="1100" b="0" i="0">
                <a:solidFill>
                  <a:schemeClr val="lt1"/>
                </a:solidFill>
                <a:latin typeface="Calibri"/>
                <a:ea typeface="Calibri"/>
                <a:cs typeface="Calibri"/>
                <a:sym typeface="Calibri"/>
              </a:defRPr>
            </a:lvl4pPr>
            <a:lvl5pPr marL="0" lvl="4" indent="0" algn="ctr">
              <a:spcBef>
                <a:spcPts val="0"/>
              </a:spcBef>
              <a:buNone/>
              <a:defRPr sz="1100" b="0" i="0">
                <a:solidFill>
                  <a:schemeClr val="lt1"/>
                </a:solidFill>
                <a:latin typeface="Calibri"/>
                <a:ea typeface="Calibri"/>
                <a:cs typeface="Calibri"/>
                <a:sym typeface="Calibri"/>
              </a:defRPr>
            </a:lvl5pPr>
            <a:lvl6pPr marL="0" lvl="5" indent="0" algn="ctr">
              <a:spcBef>
                <a:spcPts val="0"/>
              </a:spcBef>
              <a:buNone/>
              <a:defRPr sz="1100" b="0" i="0">
                <a:solidFill>
                  <a:schemeClr val="lt1"/>
                </a:solidFill>
                <a:latin typeface="Calibri"/>
                <a:ea typeface="Calibri"/>
                <a:cs typeface="Calibri"/>
                <a:sym typeface="Calibri"/>
              </a:defRPr>
            </a:lvl6pPr>
            <a:lvl7pPr marL="0" lvl="6" indent="0" algn="ctr">
              <a:spcBef>
                <a:spcPts val="0"/>
              </a:spcBef>
              <a:buNone/>
              <a:defRPr sz="1100" b="0" i="0">
                <a:solidFill>
                  <a:schemeClr val="lt1"/>
                </a:solidFill>
                <a:latin typeface="Calibri"/>
                <a:ea typeface="Calibri"/>
                <a:cs typeface="Calibri"/>
                <a:sym typeface="Calibri"/>
              </a:defRPr>
            </a:lvl7pPr>
            <a:lvl8pPr marL="0" lvl="7" indent="0" algn="ctr">
              <a:spcBef>
                <a:spcPts val="0"/>
              </a:spcBef>
              <a:buNone/>
              <a:defRPr sz="1100" b="0" i="0">
                <a:solidFill>
                  <a:schemeClr val="lt1"/>
                </a:solidFill>
                <a:latin typeface="Calibri"/>
                <a:ea typeface="Calibri"/>
                <a:cs typeface="Calibri"/>
                <a:sym typeface="Calibri"/>
              </a:defRPr>
            </a:lvl8pPr>
            <a:lvl9pPr marL="0" lvl="8" indent="0" algn="ctr">
              <a:spcBef>
                <a:spcPts val="0"/>
              </a:spcBef>
              <a:buNone/>
              <a:defRPr sz="1100" b="0" i="0">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‹Nr.›</a:t>
            </a:fld>
            <a:endParaRPr/>
          </a:p>
        </p:txBody>
      </p:sp>
      <p:sp>
        <p:nvSpPr>
          <p:cNvPr id="69" name="Google Shape;69;p34"/>
          <p:cNvSpPr/>
          <p:nvPr/>
        </p:nvSpPr>
        <p:spPr>
          <a:xfrm rot="-5400000">
            <a:off x="5715703" y="8224047"/>
            <a:ext cx="3173496"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0" i="0" u="none" strike="noStrike">
                <a:solidFill>
                  <a:srgbClr val="595A59"/>
                </a:solidFill>
                <a:latin typeface="Calibri"/>
                <a:ea typeface="Calibri"/>
                <a:cs typeface="Calibri"/>
                <a:sym typeface="Calibri"/>
              </a:rPr>
              <a:t>Navigating Tourism Crisis Recovery</a:t>
            </a:r>
            <a:endParaRPr sz="1100">
              <a:solidFill>
                <a:srgbClr val="595A59"/>
              </a:solidFill>
              <a:latin typeface="Calibri"/>
              <a:ea typeface="Calibri"/>
              <a:cs typeface="Calibri"/>
              <a:sym typeface="Calibri"/>
            </a:endParaRPr>
          </a:p>
        </p:txBody>
      </p:sp>
      <p:pic>
        <p:nvPicPr>
          <p:cNvPr id="70" name="Google Shape;70;p34"/>
          <p:cNvPicPr preferRelativeResize="0"/>
          <p:nvPr/>
        </p:nvPicPr>
        <p:blipFill rotWithShape="1">
          <a:blip r:embed="rId2">
            <a:alphaModFix amt="35000"/>
          </a:blip>
          <a:srcRect l="25173"/>
          <a:stretch/>
        </p:blipFill>
        <p:spPr>
          <a:xfrm>
            <a:off x="0" y="6284183"/>
            <a:ext cx="2434832" cy="4407630"/>
          </a:xfrm>
          <a:custGeom>
            <a:avLst/>
            <a:gdLst/>
            <a:ahLst/>
            <a:cxnLst/>
            <a:rect l="l" t="t" r="r" b="b"/>
            <a:pathLst>
              <a:path w="3295729" h="5966060" extrusionOk="0">
                <a:moveTo>
                  <a:pt x="0" y="0"/>
                </a:moveTo>
                <a:lnTo>
                  <a:pt x="3295729" y="0"/>
                </a:lnTo>
                <a:lnTo>
                  <a:pt x="3295729" y="5966060"/>
                </a:lnTo>
                <a:lnTo>
                  <a:pt x="0" y="5966060"/>
                </a:lnTo>
                <a:close/>
              </a:path>
            </a:pathLst>
          </a:custGeom>
          <a:noFill/>
          <a:ln>
            <a:noFill/>
          </a:ln>
        </p:spPr>
      </p:pic>
      <p:sp>
        <p:nvSpPr>
          <p:cNvPr id="71" name="Google Shape;71;p34"/>
          <p:cNvSpPr txBox="1">
            <a:spLocks noGrp="1"/>
          </p:cNvSpPr>
          <p:nvPr>
            <p:ph type="body" idx="2"/>
          </p:nvPr>
        </p:nvSpPr>
        <p:spPr>
          <a:xfrm>
            <a:off x="395996" y="643386"/>
            <a:ext cx="6839193" cy="743603"/>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2267"/>
              </a:spcBef>
              <a:spcAft>
                <a:spcPts val="0"/>
              </a:spcAft>
              <a:buClr>
                <a:schemeClr val="lt1"/>
              </a:buClr>
              <a:buSzPts val="2900"/>
              <a:buNone/>
              <a:defRPr sz="2900" b="1" i="0">
                <a:solidFill>
                  <a:schemeClr val="lt1"/>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73" name="Google Shape;73;p34"/>
          <p:cNvSpPr txBox="1">
            <a:spLocks noGrp="1"/>
          </p:cNvSpPr>
          <p:nvPr>
            <p:ph type="body" idx="3"/>
          </p:nvPr>
        </p:nvSpPr>
        <p:spPr>
          <a:xfrm>
            <a:off x="491134" y="2555739"/>
            <a:ext cx="1965912" cy="3499746"/>
          </a:xfrm>
          <a:prstGeom prst="rect">
            <a:avLst/>
          </a:prstGeom>
          <a:noFill/>
          <a:ln>
            <a:noFill/>
          </a:ln>
        </p:spPr>
        <p:txBody>
          <a:bodyPr spcFirstLastPara="1" wrap="square" lIns="91425" tIns="45700" rIns="91425" bIns="45700" anchor="t" anchorCtr="0">
            <a:noAutofit/>
          </a:bodyPr>
          <a:lstStyle>
            <a:lvl1pPr marL="457200" marR="0" lvl="0" indent="-228600" algn="just">
              <a:lnSpc>
                <a:spcPct val="100000"/>
              </a:lnSpc>
              <a:spcBef>
                <a:spcPts val="0"/>
              </a:spcBef>
              <a:spcAft>
                <a:spcPts val="0"/>
              </a:spcAft>
              <a:buClr>
                <a:srgbClr val="595A59"/>
              </a:buClr>
              <a:buSzPts val="1200"/>
              <a:buFont typeface="Arial"/>
              <a:buNone/>
              <a:defRPr sz="1200" b="1" i="1">
                <a:solidFill>
                  <a:srgbClr val="595A59"/>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55956073"/>
      </p:ext>
    </p:extLst>
  </p:cSld>
  <p:clrMapOvr>
    <a:masterClrMapping/>
  </p:clrMapOvr>
  <p:extLst>
    <p:ext uri="{DCECCB84-F9BA-43D5-87BE-67443E8EF086}">
      <p15:sldGuideLst xmlns:p15="http://schemas.microsoft.com/office/powerpoint/2012/main">
        <p15:guide id="1" orient="horz" pos="642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Slide 2 columns">
  <p:cSld name="Text Slide 2 columns">
    <p:spTree>
      <p:nvGrpSpPr>
        <p:cNvPr id="1" name="Shape 92"/>
        <p:cNvGrpSpPr/>
        <p:nvPr/>
      </p:nvGrpSpPr>
      <p:grpSpPr>
        <a:xfrm>
          <a:off x="0" y="0"/>
          <a:ext cx="0" cy="0"/>
          <a:chOff x="0" y="0"/>
          <a:chExt cx="0" cy="0"/>
        </a:xfrm>
      </p:grpSpPr>
      <p:sp>
        <p:nvSpPr>
          <p:cNvPr id="93" name="Google Shape;93;p37"/>
          <p:cNvSpPr/>
          <p:nvPr/>
        </p:nvSpPr>
        <p:spPr>
          <a:xfrm>
            <a:off x="503237" y="524656"/>
            <a:ext cx="6553201" cy="8569861"/>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94" name="Google Shape;94;p37"/>
          <p:cNvSpPr txBox="1">
            <a:spLocks noGrp="1"/>
          </p:cNvSpPr>
          <p:nvPr>
            <p:ph type="body" idx="1"/>
          </p:nvPr>
        </p:nvSpPr>
        <p:spPr>
          <a:xfrm>
            <a:off x="714738" y="3174442"/>
            <a:ext cx="6130198" cy="5176182"/>
          </a:xfrm>
          <a:prstGeom prst="rect">
            <a:avLst/>
          </a:prstGeom>
          <a:noFill/>
          <a:ln>
            <a:noFill/>
          </a:ln>
        </p:spPr>
        <p:txBody>
          <a:bodyPr spcFirstLastPara="1" wrap="square" lIns="91425" tIns="45700" rIns="91425" bIns="45700" anchor="t" anchorCtr="0">
            <a:noAutofit/>
          </a:bodyPr>
          <a:lstStyle>
            <a:lvl1pPr marL="457200" lvl="0" indent="-228600" algn="just">
              <a:lnSpc>
                <a:spcPct val="100000"/>
              </a:lnSpc>
              <a:spcBef>
                <a:spcPts val="0"/>
              </a:spcBef>
              <a:spcAft>
                <a:spcPts val="0"/>
              </a:spcAft>
              <a:buClr>
                <a:schemeClr val="lt1"/>
              </a:buClr>
              <a:buSzPts val="1200"/>
              <a:buNone/>
              <a:defRPr sz="1200" b="0" i="0">
                <a:solidFill>
                  <a:schemeClr val="lt1"/>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95" name="Google Shape;95;p37"/>
          <p:cNvSpPr txBox="1">
            <a:spLocks noGrp="1"/>
          </p:cNvSpPr>
          <p:nvPr>
            <p:ph type="body" idx="2"/>
          </p:nvPr>
        </p:nvSpPr>
        <p:spPr>
          <a:xfrm>
            <a:off x="395996" y="643386"/>
            <a:ext cx="6839193" cy="743603"/>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2267"/>
              </a:spcBef>
              <a:spcAft>
                <a:spcPts val="0"/>
              </a:spcAft>
              <a:buClr>
                <a:schemeClr val="lt1"/>
              </a:buClr>
              <a:buSzPts val="2900"/>
              <a:buNone/>
              <a:defRPr sz="2900" b="1" i="0">
                <a:solidFill>
                  <a:schemeClr val="lt1"/>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cxnSp>
        <p:nvCxnSpPr>
          <p:cNvPr id="96" name="Google Shape;96;p37"/>
          <p:cNvCxnSpPr/>
          <p:nvPr/>
        </p:nvCxnSpPr>
        <p:spPr>
          <a:xfrm>
            <a:off x="0" y="1650302"/>
            <a:ext cx="7600571" cy="0"/>
          </a:xfrm>
          <a:prstGeom prst="straightConnector1">
            <a:avLst/>
          </a:prstGeom>
          <a:noFill/>
          <a:ln w="28575" cap="flat" cmpd="sng">
            <a:solidFill>
              <a:srgbClr val="82CEC3"/>
            </a:solidFill>
            <a:prstDash val="solid"/>
            <a:miter lim="800000"/>
            <a:headEnd type="none" w="sm" len="sm"/>
            <a:tailEnd type="none" w="sm" len="sm"/>
          </a:ln>
        </p:spPr>
      </p:cxnSp>
      <p:sp>
        <p:nvSpPr>
          <p:cNvPr id="97" name="Google Shape;97;p37"/>
          <p:cNvSpPr txBox="1">
            <a:spLocks noGrp="1"/>
          </p:cNvSpPr>
          <p:nvPr>
            <p:ph type="body" idx="3"/>
          </p:nvPr>
        </p:nvSpPr>
        <p:spPr>
          <a:xfrm>
            <a:off x="388443" y="1644953"/>
            <a:ext cx="6839193" cy="743603"/>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2267"/>
              </a:spcBef>
              <a:spcAft>
                <a:spcPts val="0"/>
              </a:spcAft>
              <a:buClr>
                <a:schemeClr val="lt1"/>
              </a:buClr>
              <a:buSzPts val="1800"/>
              <a:buNone/>
              <a:defRPr sz="1800" b="1" i="1">
                <a:solidFill>
                  <a:schemeClr val="lt1"/>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98" name="Google Shape;98;p37"/>
          <p:cNvSpPr/>
          <p:nvPr/>
        </p:nvSpPr>
        <p:spPr>
          <a:xfrm>
            <a:off x="7079930" y="10048286"/>
            <a:ext cx="445040" cy="445040"/>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99" name="Google Shape;99;p37"/>
          <p:cNvSpPr txBox="1">
            <a:spLocks noGrp="1"/>
          </p:cNvSpPr>
          <p:nvPr>
            <p:ph type="sldNum" idx="12"/>
          </p:nvPr>
        </p:nvSpPr>
        <p:spPr>
          <a:xfrm>
            <a:off x="7123651" y="10137509"/>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100" b="0" i="0">
                <a:solidFill>
                  <a:schemeClr val="lt1"/>
                </a:solidFill>
                <a:latin typeface="Calibri"/>
                <a:ea typeface="Calibri"/>
                <a:cs typeface="Calibri"/>
                <a:sym typeface="Calibri"/>
              </a:defRPr>
            </a:lvl1pPr>
            <a:lvl2pPr marL="0" lvl="1" indent="0" algn="ctr">
              <a:spcBef>
                <a:spcPts val="0"/>
              </a:spcBef>
              <a:buNone/>
              <a:defRPr sz="1100" b="0" i="0">
                <a:solidFill>
                  <a:schemeClr val="lt1"/>
                </a:solidFill>
                <a:latin typeface="Calibri"/>
                <a:ea typeface="Calibri"/>
                <a:cs typeface="Calibri"/>
                <a:sym typeface="Calibri"/>
              </a:defRPr>
            </a:lvl2pPr>
            <a:lvl3pPr marL="0" lvl="2" indent="0" algn="ctr">
              <a:spcBef>
                <a:spcPts val="0"/>
              </a:spcBef>
              <a:buNone/>
              <a:defRPr sz="1100" b="0" i="0">
                <a:solidFill>
                  <a:schemeClr val="lt1"/>
                </a:solidFill>
                <a:latin typeface="Calibri"/>
                <a:ea typeface="Calibri"/>
                <a:cs typeface="Calibri"/>
                <a:sym typeface="Calibri"/>
              </a:defRPr>
            </a:lvl3pPr>
            <a:lvl4pPr marL="0" lvl="3" indent="0" algn="ctr">
              <a:spcBef>
                <a:spcPts val="0"/>
              </a:spcBef>
              <a:buNone/>
              <a:defRPr sz="1100" b="0" i="0">
                <a:solidFill>
                  <a:schemeClr val="lt1"/>
                </a:solidFill>
                <a:latin typeface="Calibri"/>
                <a:ea typeface="Calibri"/>
                <a:cs typeface="Calibri"/>
                <a:sym typeface="Calibri"/>
              </a:defRPr>
            </a:lvl4pPr>
            <a:lvl5pPr marL="0" lvl="4" indent="0" algn="ctr">
              <a:spcBef>
                <a:spcPts val="0"/>
              </a:spcBef>
              <a:buNone/>
              <a:defRPr sz="1100" b="0" i="0">
                <a:solidFill>
                  <a:schemeClr val="lt1"/>
                </a:solidFill>
                <a:latin typeface="Calibri"/>
                <a:ea typeface="Calibri"/>
                <a:cs typeface="Calibri"/>
                <a:sym typeface="Calibri"/>
              </a:defRPr>
            </a:lvl5pPr>
            <a:lvl6pPr marL="0" lvl="5" indent="0" algn="ctr">
              <a:spcBef>
                <a:spcPts val="0"/>
              </a:spcBef>
              <a:buNone/>
              <a:defRPr sz="1100" b="0" i="0">
                <a:solidFill>
                  <a:schemeClr val="lt1"/>
                </a:solidFill>
                <a:latin typeface="Calibri"/>
                <a:ea typeface="Calibri"/>
                <a:cs typeface="Calibri"/>
                <a:sym typeface="Calibri"/>
              </a:defRPr>
            </a:lvl6pPr>
            <a:lvl7pPr marL="0" lvl="6" indent="0" algn="ctr">
              <a:spcBef>
                <a:spcPts val="0"/>
              </a:spcBef>
              <a:buNone/>
              <a:defRPr sz="1100" b="0" i="0">
                <a:solidFill>
                  <a:schemeClr val="lt1"/>
                </a:solidFill>
                <a:latin typeface="Calibri"/>
                <a:ea typeface="Calibri"/>
                <a:cs typeface="Calibri"/>
                <a:sym typeface="Calibri"/>
              </a:defRPr>
            </a:lvl7pPr>
            <a:lvl8pPr marL="0" lvl="7" indent="0" algn="ctr">
              <a:spcBef>
                <a:spcPts val="0"/>
              </a:spcBef>
              <a:buNone/>
              <a:defRPr sz="1100" b="0" i="0">
                <a:solidFill>
                  <a:schemeClr val="lt1"/>
                </a:solidFill>
                <a:latin typeface="Calibri"/>
                <a:ea typeface="Calibri"/>
                <a:cs typeface="Calibri"/>
                <a:sym typeface="Calibri"/>
              </a:defRPr>
            </a:lvl8pPr>
            <a:lvl9pPr marL="0" lvl="8" indent="0" algn="ctr">
              <a:spcBef>
                <a:spcPts val="0"/>
              </a:spcBef>
              <a:buNone/>
              <a:defRPr sz="1100" b="0" i="0">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‹Nr.›</a:t>
            </a:fld>
            <a:endParaRPr/>
          </a:p>
        </p:txBody>
      </p:sp>
      <p:sp>
        <p:nvSpPr>
          <p:cNvPr id="100" name="Google Shape;100;p37"/>
          <p:cNvSpPr/>
          <p:nvPr/>
        </p:nvSpPr>
        <p:spPr>
          <a:xfrm rot="-5400000">
            <a:off x="5715703" y="8224047"/>
            <a:ext cx="3173496"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0" i="0" u="none" strike="noStrike">
                <a:solidFill>
                  <a:srgbClr val="595A59"/>
                </a:solidFill>
                <a:latin typeface="Calibri"/>
                <a:ea typeface="Calibri"/>
                <a:cs typeface="Calibri"/>
                <a:sym typeface="Calibri"/>
              </a:rPr>
              <a:t>Navigating Tourism Crisis Recovery</a:t>
            </a:r>
            <a:endParaRPr sz="1100">
              <a:solidFill>
                <a:srgbClr val="595A59"/>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Slide">
  <p:cSld name="Text Slide">
    <p:spTree>
      <p:nvGrpSpPr>
        <p:cNvPr id="1" name="Shape 101"/>
        <p:cNvGrpSpPr/>
        <p:nvPr/>
      </p:nvGrpSpPr>
      <p:grpSpPr>
        <a:xfrm>
          <a:off x="0" y="0"/>
          <a:ext cx="0" cy="0"/>
          <a:chOff x="0" y="0"/>
          <a:chExt cx="0" cy="0"/>
        </a:xfrm>
      </p:grpSpPr>
      <p:sp>
        <p:nvSpPr>
          <p:cNvPr id="102" name="Google Shape;102;p38"/>
          <p:cNvSpPr/>
          <p:nvPr/>
        </p:nvSpPr>
        <p:spPr>
          <a:xfrm>
            <a:off x="-195943" y="-2808514"/>
            <a:ext cx="8278586" cy="2808514"/>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103" name="Google Shape;103;p38"/>
          <p:cNvSpPr/>
          <p:nvPr/>
        </p:nvSpPr>
        <p:spPr>
          <a:xfrm>
            <a:off x="503237" y="524657"/>
            <a:ext cx="6553201" cy="8065238"/>
          </a:xfrm>
          <a:prstGeom prst="rect">
            <a:avLst/>
          </a:prstGeom>
          <a:solidFill>
            <a:srgbClr val="82CE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104" name="Google Shape;104;p38"/>
          <p:cNvSpPr txBox="1">
            <a:spLocks noGrp="1"/>
          </p:cNvSpPr>
          <p:nvPr>
            <p:ph type="body" idx="1"/>
          </p:nvPr>
        </p:nvSpPr>
        <p:spPr>
          <a:xfrm>
            <a:off x="714738" y="1673193"/>
            <a:ext cx="6130198" cy="6677431"/>
          </a:xfrm>
          <a:prstGeom prst="rect">
            <a:avLst/>
          </a:prstGeom>
          <a:noFill/>
          <a:ln>
            <a:noFill/>
          </a:ln>
        </p:spPr>
        <p:txBody>
          <a:bodyPr spcFirstLastPara="1" wrap="square" lIns="91425" tIns="45700" rIns="91425" bIns="45700" anchor="t" anchorCtr="0">
            <a:noAutofit/>
          </a:bodyPr>
          <a:lstStyle>
            <a:lvl1pPr marL="457200" lvl="0" indent="-228600" algn="just">
              <a:lnSpc>
                <a:spcPct val="100000"/>
              </a:lnSpc>
              <a:spcBef>
                <a:spcPts val="0"/>
              </a:spcBef>
              <a:spcAft>
                <a:spcPts val="0"/>
              </a:spcAft>
              <a:buClr>
                <a:schemeClr val="lt1"/>
              </a:buClr>
              <a:buSzPts val="1200"/>
              <a:buNone/>
              <a:defRPr sz="1200" b="0" i="0">
                <a:solidFill>
                  <a:schemeClr val="lt1"/>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105" name="Google Shape;105;p38"/>
          <p:cNvSpPr txBox="1">
            <a:spLocks noGrp="1"/>
          </p:cNvSpPr>
          <p:nvPr>
            <p:ph type="body" idx="2"/>
          </p:nvPr>
        </p:nvSpPr>
        <p:spPr>
          <a:xfrm>
            <a:off x="395996" y="643386"/>
            <a:ext cx="6839193" cy="743603"/>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2267"/>
              </a:spcBef>
              <a:spcAft>
                <a:spcPts val="0"/>
              </a:spcAft>
              <a:buClr>
                <a:schemeClr val="lt1"/>
              </a:buClr>
              <a:buSzPts val="2900"/>
              <a:buNone/>
              <a:defRPr sz="2900" b="1" i="0">
                <a:solidFill>
                  <a:schemeClr val="lt1"/>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cxnSp>
        <p:nvCxnSpPr>
          <p:cNvPr id="106" name="Google Shape;106;p38"/>
          <p:cNvCxnSpPr/>
          <p:nvPr/>
        </p:nvCxnSpPr>
        <p:spPr>
          <a:xfrm>
            <a:off x="0" y="1673193"/>
            <a:ext cx="7600571" cy="0"/>
          </a:xfrm>
          <a:prstGeom prst="straightConnector1">
            <a:avLst/>
          </a:prstGeom>
          <a:noFill/>
          <a:ln w="28575" cap="flat" cmpd="sng">
            <a:solidFill>
              <a:srgbClr val="F27954"/>
            </a:solidFill>
            <a:prstDash val="solid"/>
            <a:miter lim="800000"/>
            <a:headEnd type="none" w="sm" len="sm"/>
            <a:tailEnd type="none" w="sm" len="sm"/>
          </a:ln>
        </p:spPr>
      </p:cxnSp>
      <p:sp>
        <p:nvSpPr>
          <p:cNvPr id="107" name="Google Shape;107;p38"/>
          <p:cNvSpPr/>
          <p:nvPr/>
        </p:nvSpPr>
        <p:spPr>
          <a:xfrm>
            <a:off x="7079930" y="10048286"/>
            <a:ext cx="445040" cy="445040"/>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108" name="Google Shape;108;p38"/>
          <p:cNvSpPr txBox="1">
            <a:spLocks noGrp="1"/>
          </p:cNvSpPr>
          <p:nvPr>
            <p:ph type="sldNum" idx="12"/>
          </p:nvPr>
        </p:nvSpPr>
        <p:spPr>
          <a:xfrm>
            <a:off x="7123651" y="10137509"/>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100" b="0" i="0">
                <a:solidFill>
                  <a:schemeClr val="lt1"/>
                </a:solidFill>
                <a:latin typeface="Calibri"/>
                <a:ea typeface="Calibri"/>
                <a:cs typeface="Calibri"/>
                <a:sym typeface="Calibri"/>
              </a:defRPr>
            </a:lvl1pPr>
            <a:lvl2pPr marL="0" lvl="1" indent="0" algn="ctr">
              <a:spcBef>
                <a:spcPts val="0"/>
              </a:spcBef>
              <a:buNone/>
              <a:defRPr sz="1100" b="0" i="0">
                <a:solidFill>
                  <a:schemeClr val="lt1"/>
                </a:solidFill>
                <a:latin typeface="Calibri"/>
                <a:ea typeface="Calibri"/>
                <a:cs typeface="Calibri"/>
                <a:sym typeface="Calibri"/>
              </a:defRPr>
            </a:lvl2pPr>
            <a:lvl3pPr marL="0" lvl="2" indent="0" algn="ctr">
              <a:spcBef>
                <a:spcPts val="0"/>
              </a:spcBef>
              <a:buNone/>
              <a:defRPr sz="1100" b="0" i="0">
                <a:solidFill>
                  <a:schemeClr val="lt1"/>
                </a:solidFill>
                <a:latin typeface="Calibri"/>
                <a:ea typeface="Calibri"/>
                <a:cs typeface="Calibri"/>
                <a:sym typeface="Calibri"/>
              </a:defRPr>
            </a:lvl3pPr>
            <a:lvl4pPr marL="0" lvl="3" indent="0" algn="ctr">
              <a:spcBef>
                <a:spcPts val="0"/>
              </a:spcBef>
              <a:buNone/>
              <a:defRPr sz="1100" b="0" i="0">
                <a:solidFill>
                  <a:schemeClr val="lt1"/>
                </a:solidFill>
                <a:latin typeface="Calibri"/>
                <a:ea typeface="Calibri"/>
                <a:cs typeface="Calibri"/>
                <a:sym typeface="Calibri"/>
              </a:defRPr>
            </a:lvl4pPr>
            <a:lvl5pPr marL="0" lvl="4" indent="0" algn="ctr">
              <a:spcBef>
                <a:spcPts val="0"/>
              </a:spcBef>
              <a:buNone/>
              <a:defRPr sz="1100" b="0" i="0">
                <a:solidFill>
                  <a:schemeClr val="lt1"/>
                </a:solidFill>
                <a:latin typeface="Calibri"/>
                <a:ea typeface="Calibri"/>
                <a:cs typeface="Calibri"/>
                <a:sym typeface="Calibri"/>
              </a:defRPr>
            </a:lvl5pPr>
            <a:lvl6pPr marL="0" lvl="5" indent="0" algn="ctr">
              <a:spcBef>
                <a:spcPts val="0"/>
              </a:spcBef>
              <a:buNone/>
              <a:defRPr sz="1100" b="0" i="0">
                <a:solidFill>
                  <a:schemeClr val="lt1"/>
                </a:solidFill>
                <a:latin typeface="Calibri"/>
                <a:ea typeface="Calibri"/>
                <a:cs typeface="Calibri"/>
                <a:sym typeface="Calibri"/>
              </a:defRPr>
            </a:lvl6pPr>
            <a:lvl7pPr marL="0" lvl="6" indent="0" algn="ctr">
              <a:spcBef>
                <a:spcPts val="0"/>
              </a:spcBef>
              <a:buNone/>
              <a:defRPr sz="1100" b="0" i="0">
                <a:solidFill>
                  <a:schemeClr val="lt1"/>
                </a:solidFill>
                <a:latin typeface="Calibri"/>
                <a:ea typeface="Calibri"/>
                <a:cs typeface="Calibri"/>
                <a:sym typeface="Calibri"/>
              </a:defRPr>
            </a:lvl7pPr>
            <a:lvl8pPr marL="0" lvl="7" indent="0" algn="ctr">
              <a:spcBef>
                <a:spcPts val="0"/>
              </a:spcBef>
              <a:buNone/>
              <a:defRPr sz="1100" b="0" i="0">
                <a:solidFill>
                  <a:schemeClr val="lt1"/>
                </a:solidFill>
                <a:latin typeface="Calibri"/>
                <a:ea typeface="Calibri"/>
                <a:cs typeface="Calibri"/>
                <a:sym typeface="Calibri"/>
              </a:defRPr>
            </a:lvl8pPr>
            <a:lvl9pPr marL="0" lvl="8" indent="0" algn="ctr">
              <a:spcBef>
                <a:spcPts val="0"/>
              </a:spcBef>
              <a:buNone/>
              <a:defRPr sz="1100" b="0" i="0">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‹Nr.›</a:t>
            </a:fld>
            <a:endParaRPr/>
          </a:p>
        </p:txBody>
      </p:sp>
      <p:sp>
        <p:nvSpPr>
          <p:cNvPr id="109" name="Google Shape;109;p38"/>
          <p:cNvSpPr/>
          <p:nvPr/>
        </p:nvSpPr>
        <p:spPr>
          <a:xfrm rot="-5400000">
            <a:off x="5715703" y="8224047"/>
            <a:ext cx="3173496"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0" i="0" u="none" strike="noStrike">
                <a:solidFill>
                  <a:srgbClr val="595A59"/>
                </a:solidFill>
                <a:latin typeface="Calibri"/>
                <a:ea typeface="Calibri"/>
                <a:cs typeface="Calibri"/>
                <a:sym typeface="Calibri"/>
              </a:rPr>
              <a:t>Navigating Tourism Crisis Recovery</a:t>
            </a:r>
            <a:endParaRPr sz="1100">
              <a:solidFill>
                <a:srgbClr val="595A59"/>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ullet Points" userDrawn="1">
  <p:cSld name="Bullet Points">
    <p:spTree>
      <p:nvGrpSpPr>
        <p:cNvPr id="1" name="Shape 110"/>
        <p:cNvGrpSpPr/>
        <p:nvPr/>
      </p:nvGrpSpPr>
      <p:grpSpPr>
        <a:xfrm>
          <a:off x="0" y="0"/>
          <a:ext cx="0" cy="0"/>
          <a:chOff x="0" y="0"/>
          <a:chExt cx="0" cy="0"/>
        </a:xfrm>
      </p:grpSpPr>
      <p:sp>
        <p:nvSpPr>
          <p:cNvPr id="111" name="Google Shape;111;p39"/>
          <p:cNvSpPr/>
          <p:nvPr/>
        </p:nvSpPr>
        <p:spPr>
          <a:xfrm>
            <a:off x="491133" y="524655"/>
            <a:ext cx="6577409" cy="8065239"/>
          </a:xfrm>
          <a:prstGeom prst="rect">
            <a:avLst/>
          </a:prstGeom>
          <a:solidFill>
            <a:srgbClr val="82CE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113" name="Google Shape;113;p39"/>
          <p:cNvSpPr/>
          <p:nvPr/>
        </p:nvSpPr>
        <p:spPr>
          <a:xfrm>
            <a:off x="7079930" y="10048286"/>
            <a:ext cx="445040" cy="445040"/>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114" name="Google Shape;114;p39"/>
          <p:cNvSpPr txBox="1">
            <a:spLocks noGrp="1"/>
          </p:cNvSpPr>
          <p:nvPr>
            <p:ph type="sldNum" idx="12"/>
          </p:nvPr>
        </p:nvSpPr>
        <p:spPr>
          <a:xfrm>
            <a:off x="7123651" y="10137509"/>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100" b="0" i="0">
                <a:solidFill>
                  <a:schemeClr val="lt1"/>
                </a:solidFill>
                <a:latin typeface="Calibri"/>
                <a:ea typeface="Calibri"/>
                <a:cs typeface="Calibri"/>
                <a:sym typeface="Calibri"/>
              </a:defRPr>
            </a:lvl1pPr>
            <a:lvl2pPr marL="0" lvl="1" indent="0" algn="ctr">
              <a:spcBef>
                <a:spcPts val="0"/>
              </a:spcBef>
              <a:buNone/>
              <a:defRPr sz="1100" b="0" i="0">
                <a:solidFill>
                  <a:schemeClr val="lt1"/>
                </a:solidFill>
                <a:latin typeface="Calibri"/>
                <a:ea typeface="Calibri"/>
                <a:cs typeface="Calibri"/>
                <a:sym typeface="Calibri"/>
              </a:defRPr>
            </a:lvl2pPr>
            <a:lvl3pPr marL="0" lvl="2" indent="0" algn="ctr">
              <a:spcBef>
                <a:spcPts val="0"/>
              </a:spcBef>
              <a:buNone/>
              <a:defRPr sz="1100" b="0" i="0">
                <a:solidFill>
                  <a:schemeClr val="lt1"/>
                </a:solidFill>
                <a:latin typeface="Calibri"/>
                <a:ea typeface="Calibri"/>
                <a:cs typeface="Calibri"/>
                <a:sym typeface="Calibri"/>
              </a:defRPr>
            </a:lvl3pPr>
            <a:lvl4pPr marL="0" lvl="3" indent="0" algn="ctr">
              <a:spcBef>
                <a:spcPts val="0"/>
              </a:spcBef>
              <a:buNone/>
              <a:defRPr sz="1100" b="0" i="0">
                <a:solidFill>
                  <a:schemeClr val="lt1"/>
                </a:solidFill>
                <a:latin typeface="Calibri"/>
                <a:ea typeface="Calibri"/>
                <a:cs typeface="Calibri"/>
                <a:sym typeface="Calibri"/>
              </a:defRPr>
            </a:lvl4pPr>
            <a:lvl5pPr marL="0" lvl="4" indent="0" algn="ctr">
              <a:spcBef>
                <a:spcPts val="0"/>
              </a:spcBef>
              <a:buNone/>
              <a:defRPr sz="1100" b="0" i="0">
                <a:solidFill>
                  <a:schemeClr val="lt1"/>
                </a:solidFill>
                <a:latin typeface="Calibri"/>
                <a:ea typeface="Calibri"/>
                <a:cs typeface="Calibri"/>
                <a:sym typeface="Calibri"/>
              </a:defRPr>
            </a:lvl5pPr>
            <a:lvl6pPr marL="0" lvl="5" indent="0" algn="ctr">
              <a:spcBef>
                <a:spcPts val="0"/>
              </a:spcBef>
              <a:buNone/>
              <a:defRPr sz="1100" b="0" i="0">
                <a:solidFill>
                  <a:schemeClr val="lt1"/>
                </a:solidFill>
                <a:latin typeface="Calibri"/>
                <a:ea typeface="Calibri"/>
                <a:cs typeface="Calibri"/>
                <a:sym typeface="Calibri"/>
              </a:defRPr>
            </a:lvl6pPr>
            <a:lvl7pPr marL="0" lvl="6" indent="0" algn="ctr">
              <a:spcBef>
                <a:spcPts val="0"/>
              </a:spcBef>
              <a:buNone/>
              <a:defRPr sz="1100" b="0" i="0">
                <a:solidFill>
                  <a:schemeClr val="lt1"/>
                </a:solidFill>
                <a:latin typeface="Calibri"/>
                <a:ea typeface="Calibri"/>
                <a:cs typeface="Calibri"/>
                <a:sym typeface="Calibri"/>
              </a:defRPr>
            </a:lvl7pPr>
            <a:lvl8pPr marL="0" lvl="7" indent="0" algn="ctr">
              <a:spcBef>
                <a:spcPts val="0"/>
              </a:spcBef>
              <a:buNone/>
              <a:defRPr sz="1100" b="0" i="0">
                <a:solidFill>
                  <a:schemeClr val="lt1"/>
                </a:solidFill>
                <a:latin typeface="Calibri"/>
                <a:ea typeface="Calibri"/>
                <a:cs typeface="Calibri"/>
                <a:sym typeface="Calibri"/>
              </a:defRPr>
            </a:lvl8pPr>
            <a:lvl9pPr marL="0" lvl="8" indent="0" algn="ctr">
              <a:spcBef>
                <a:spcPts val="0"/>
              </a:spcBef>
              <a:buNone/>
              <a:defRPr sz="1100" b="0" i="0">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‹Nr.›</a:t>
            </a:fld>
            <a:endParaRPr/>
          </a:p>
        </p:txBody>
      </p:sp>
      <p:sp>
        <p:nvSpPr>
          <p:cNvPr id="115" name="Google Shape;115;p39"/>
          <p:cNvSpPr/>
          <p:nvPr/>
        </p:nvSpPr>
        <p:spPr>
          <a:xfrm rot="-5400000">
            <a:off x="5715703" y="8224047"/>
            <a:ext cx="3173496"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0" i="0" u="none" strike="noStrike">
                <a:solidFill>
                  <a:srgbClr val="595A59"/>
                </a:solidFill>
                <a:latin typeface="Calibri"/>
                <a:ea typeface="Calibri"/>
                <a:cs typeface="Calibri"/>
                <a:sym typeface="Calibri"/>
              </a:rPr>
              <a:t>Navigating Tourism Crisis Recovery</a:t>
            </a:r>
            <a:endParaRPr sz="1100">
              <a:solidFill>
                <a:srgbClr val="595A59"/>
              </a:solidFill>
              <a:latin typeface="Calibri"/>
              <a:ea typeface="Calibri"/>
              <a:cs typeface="Calibri"/>
              <a:sym typeface="Calibri"/>
            </a:endParaRPr>
          </a:p>
        </p:txBody>
      </p:sp>
      <p:pic>
        <p:nvPicPr>
          <p:cNvPr id="116" name="Google Shape;116;p39"/>
          <p:cNvPicPr preferRelativeResize="0"/>
          <p:nvPr/>
        </p:nvPicPr>
        <p:blipFill rotWithShape="1">
          <a:blip r:embed="rId2">
            <a:alphaModFix amt="10000"/>
          </a:blip>
          <a:srcRect/>
          <a:stretch/>
        </p:blipFill>
        <p:spPr>
          <a:xfrm>
            <a:off x="147977" y="4993162"/>
            <a:ext cx="3579790" cy="4848988"/>
          </a:xfrm>
          <a:prstGeom prst="rect">
            <a:avLst/>
          </a:prstGeom>
          <a:noFill/>
          <a:ln>
            <a:noFill/>
          </a:ln>
        </p:spPr>
      </p:pic>
      <p:sp>
        <p:nvSpPr>
          <p:cNvPr id="117" name="Google Shape;117;p39"/>
          <p:cNvSpPr txBox="1">
            <a:spLocks noGrp="1"/>
          </p:cNvSpPr>
          <p:nvPr>
            <p:ph type="body" idx="1"/>
          </p:nvPr>
        </p:nvSpPr>
        <p:spPr>
          <a:xfrm>
            <a:off x="863454" y="996806"/>
            <a:ext cx="2315416" cy="33941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267"/>
              </a:spcBef>
              <a:spcAft>
                <a:spcPts val="0"/>
              </a:spcAft>
              <a:buClr>
                <a:schemeClr val="lt1"/>
              </a:buClr>
              <a:buSzPts val="2900"/>
              <a:buNone/>
              <a:defRPr sz="2900" b="1" i="0">
                <a:solidFill>
                  <a:schemeClr val="lt1"/>
                </a:solidFill>
                <a:latin typeface="Calibri"/>
                <a:ea typeface="Calibri"/>
                <a:cs typeface="Calibri"/>
                <a:sym typeface="Calibri"/>
              </a:defRPr>
            </a:lvl1pPr>
            <a:lvl2pPr marL="914400" lvl="1" indent="-342900" algn="l">
              <a:lnSpc>
                <a:spcPct val="100000"/>
              </a:lnSpc>
              <a:spcBef>
                <a:spcPts val="1133"/>
              </a:spcBef>
              <a:spcAft>
                <a:spcPts val="0"/>
              </a:spcAft>
              <a:buClr>
                <a:srgbClr val="011E3B"/>
              </a:buClr>
              <a:buSzPts val="1800"/>
              <a:buChar char="•"/>
              <a:defRPr/>
            </a:lvl2pPr>
            <a:lvl3pPr marL="1371600" lvl="2" indent="-342900" algn="l">
              <a:lnSpc>
                <a:spcPct val="100000"/>
              </a:lnSpc>
              <a:spcBef>
                <a:spcPts val="1133"/>
              </a:spcBef>
              <a:spcAft>
                <a:spcPts val="0"/>
              </a:spcAft>
              <a:buClr>
                <a:srgbClr val="011E3B"/>
              </a:buClr>
              <a:buSzPts val="1800"/>
              <a:buChar char="•"/>
              <a:defRPr/>
            </a:lvl3pPr>
            <a:lvl4pPr marL="1828800" lvl="3" indent="-342900" algn="l">
              <a:lnSpc>
                <a:spcPct val="100000"/>
              </a:lnSpc>
              <a:spcBef>
                <a:spcPts val="1133"/>
              </a:spcBef>
              <a:spcAft>
                <a:spcPts val="0"/>
              </a:spcAft>
              <a:buClr>
                <a:srgbClr val="011E3B"/>
              </a:buClr>
              <a:buSzPts val="1800"/>
              <a:buChar char="•"/>
              <a:defRPr/>
            </a:lvl4pPr>
            <a:lvl5pPr marL="2286000" lvl="4" indent="-342900" algn="l">
              <a:lnSpc>
                <a:spcPct val="100000"/>
              </a:lnSpc>
              <a:spcBef>
                <a:spcPts val="1133"/>
              </a:spcBef>
              <a:spcAft>
                <a:spcPts val="0"/>
              </a:spcAft>
              <a:buClr>
                <a:srgbClr val="011E3B"/>
              </a:buClr>
              <a:buSzPts val="1800"/>
              <a:buChar char="•"/>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118" name="Google Shape;118;p39"/>
          <p:cNvSpPr txBox="1">
            <a:spLocks noGrp="1"/>
          </p:cNvSpPr>
          <p:nvPr>
            <p:ph type="body" idx="2"/>
          </p:nvPr>
        </p:nvSpPr>
        <p:spPr>
          <a:xfrm>
            <a:off x="863454" y="1603095"/>
            <a:ext cx="2021513" cy="99938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267"/>
              </a:spcBef>
              <a:spcAft>
                <a:spcPts val="0"/>
              </a:spcAft>
              <a:buClr>
                <a:schemeClr val="lt1"/>
              </a:buClr>
              <a:buSzPts val="1200"/>
              <a:buNone/>
              <a:defRPr sz="1200" b="0" i="0">
                <a:solidFill>
                  <a:schemeClr val="lt1"/>
                </a:solidFill>
                <a:latin typeface="Calibri"/>
                <a:ea typeface="Calibri"/>
                <a:cs typeface="Calibri"/>
                <a:sym typeface="Calibri"/>
              </a:defRPr>
            </a:lvl1pPr>
            <a:lvl2pPr marL="914400" lvl="1" indent="-342900" algn="l">
              <a:lnSpc>
                <a:spcPct val="100000"/>
              </a:lnSpc>
              <a:spcBef>
                <a:spcPts val="1133"/>
              </a:spcBef>
              <a:spcAft>
                <a:spcPts val="0"/>
              </a:spcAft>
              <a:buClr>
                <a:srgbClr val="011E3B"/>
              </a:buClr>
              <a:buSzPts val="1800"/>
              <a:buChar char="•"/>
              <a:defRPr/>
            </a:lvl2pPr>
            <a:lvl3pPr marL="1371600" lvl="2" indent="-342900" algn="l">
              <a:lnSpc>
                <a:spcPct val="100000"/>
              </a:lnSpc>
              <a:spcBef>
                <a:spcPts val="1133"/>
              </a:spcBef>
              <a:spcAft>
                <a:spcPts val="0"/>
              </a:spcAft>
              <a:buClr>
                <a:srgbClr val="011E3B"/>
              </a:buClr>
              <a:buSzPts val="1800"/>
              <a:buChar char="•"/>
              <a:defRPr/>
            </a:lvl3pPr>
            <a:lvl4pPr marL="1828800" lvl="3" indent="-342900" algn="l">
              <a:lnSpc>
                <a:spcPct val="100000"/>
              </a:lnSpc>
              <a:spcBef>
                <a:spcPts val="1133"/>
              </a:spcBef>
              <a:spcAft>
                <a:spcPts val="0"/>
              </a:spcAft>
              <a:buClr>
                <a:srgbClr val="011E3B"/>
              </a:buClr>
              <a:buSzPts val="1800"/>
              <a:buChar char="•"/>
              <a:defRPr/>
            </a:lvl4pPr>
            <a:lvl5pPr marL="2286000" lvl="4" indent="-342900" algn="l">
              <a:lnSpc>
                <a:spcPct val="100000"/>
              </a:lnSpc>
              <a:spcBef>
                <a:spcPts val="1133"/>
              </a:spcBef>
              <a:spcAft>
                <a:spcPts val="0"/>
              </a:spcAft>
              <a:buClr>
                <a:srgbClr val="011E3B"/>
              </a:buClr>
              <a:buSzPts val="1800"/>
              <a:buChar char="•"/>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119" name="Google Shape;119;p39"/>
          <p:cNvSpPr txBox="1">
            <a:spLocks noGrp="1"/>
          </p:cNvSpPr>
          <p:nvPr>
            <p:ph type="body" idx="3"/>
          </p:nvPr>
        </p:nvSpPr>
        <p:spPr>
          <a:xfrm>
            <a:off x="3836073" y="1309125"/>
            <a:ext cx="648000" cy="348400"/>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2267"/>
              </a:spcBef>
              <a:spcAft>
                <a:spcPts val="0"/>
              </a:spcAft>
              <a:buClr>
                <a:schemeClr val="lt1"/>
              </a:buClr>
              <a:buSzPts val="3000"/>
              <a:buNone/>
              <a:defRPr sz="3000" b="1" i="0">
                <a:solidFill>
                  <a:schemeClr val="lt1"/>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dirty="0"/>
          </a:p>
        </p:txBody>
      </p:sp>
      <p:sp>
        <p:nvSpPr>
          <p:cNvPr id="121" name="Google Shape;121;p39"/>
          <p:cNvSpPr txBox="1">
            <a:spLocks noGrp="1"/>
          </p:cNvSpPr>
          <p:nvPr>
            <p:ph type="body" idx="4"/>
          </p:nvPr>
        </p:nvSpPr>
        <p:spPr>
          <a:xfrm>
            <a:off x="863454" y="2640548"/>
            <a:ext cx="2315416" cy="33941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267"/>
              </a:spcBef>
              <a:spcAft>
                <a:spcPts val="0"/>
              </a:spcAft>
              <a:buClr>
                <a:schemeClr val="lt1"/>
              </a:buClr>
              <a:buSzPts val="2900"/>
              <a:buNone/>
              <a:defRPr sz="2900" b="1" i="0">
                <a:solidFill>
                  <a:schemeClr val="lt1"/>
                </a:solidFill>
                <a:latin typeface="Calibri"/>
                <a:ea typeface="Calibri"/>
                <a:cs typeface="Calibri"/>
                <a:sym typeface="Calibri"/>
              </a:defRPr>
            </a:lvl1pPr>
            <a:lvl2pPr marL="914400" lvl="1" indent="-342900" algn="l">
              <a:lnSpc>
                <a:spcPct val="100000"/>
              </a:lnSpc>
              <a:spcBef>
                <a:spcPts val="1133"/>
              </a:spcBef>
              <a:spcAft>
                <a:spcPts val="0"/>
              </a:spcAft>
              <a:buClr>
                <a:srgbClr val="011E3B"/>
              </a:buClr>
              <a:buSzPts val="1800"/>
              <a:buChar char="•"/>
              <a:defRPr/>
            </a:lvl2pPr>
            <a:lvl3pPr marL="1371600" lvl="2" indent="-342900" algn="l">
              <a:lnSpc>
                <a:spcPct val="100000"/>
              </a:lnSpc>
              <a:spcBef>
                <a:spcPts val="1133"/>
              </a:spcBef>
              <a:spcAft>
                <a:spcPts val="0"/>
              </a:spcAft>
              <a:buClr>
                <a:srgbClr val="011E3B"/>
              </a:buClr>
              <a:buSzPts val="1800"/>
              <a:buChar char="•"/>
              <a:defRPr/>
            </a:lvl3pPr>
            <a:lvl4pPr marL="1828800" lvl="3" indent="-342900" algn="l">
              <a:lnSpc>
                <a:spcPct val="100000"/>
              </a:lnSpc>
              <a:spcBef>
                <a:spcPts val="1133"/>
              </a:spcBef>
              <a:spcAft>
                <a:spcPts val="0"/>
              </a:spcAft>
              <a:buClr>
                <a:srgbClr val="011E3B"/>
              </a:buClr>
              <a:buSzPts val="1800"/>
              <a:buChar char="•"/>
              <a:defRPr/>
            </a:lvl4pPr>
            <a:lvl5pPr marL="2286000" lvl="4" indent="-342900" algn="l">
              <a:lnSpc>
                <a:spcPct val="100000"/>
              </a:lnSpc>
              <a:spcBef>
                <a:spcPts val="1133"/>
              </a:spcBef>
              <a:spcAft>
                <a:spcPts val="0"/>
              </a:spcAft>
              <a:buClr>
                <a:srgbClr val="011E3B"/>
              </a:buClr>
              <a:buSzPts val="1800"/>
              <a:buChar char="•"/>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122" name="Google Shape;122;p39"/>
          <p:cNvSpPr txBox="1">
            <a:spLocks noGrp="1"/>
          </p:cNvSpPr>
          <p:nvPr>
            <p:ph type="body" idx="5"/>
          </p:nvPr>
        </p:nvSpPr>
        <p:spPr>
          <a:xfrm>
            <a:off x="863454" y="3257723"/>
            <a:ext cx="2021513" cy="99938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267"/>
              </a:spcBef>
              <a:spcAft>
                <a:spcPts val="0"/>
              </a:spcAft>
              <a:buClr>
                <a:schemeClr val="lt1"/>
              </a:buClr>
              <a:buSzPts val="1200"/>
              <a:buNone/>
              <a:defRPr sz="1200" b="0" i="0">
                <a:solidFill>
                  <a:schemeClr val="lt1"/>
                </a:solidFill>
                <a:latin typeface="Calibri"/>
                <a:ea typeface="Calibri"/>
                <a:cs typeface="Calibri"/>
                <a:sym typeface="Calibri"/>
              </a:defRPr>
            </a:lvl1pPr>
            <a:lvl2pPr marL="914400" lvl="1" indent="-342900" algn="l">
              <a:lnSpc>
                <a:spcPct val="100000"/>
              </a:lnSpc>
              <a:spcBef>
                <a:spcPts val="1133"/>
              </a:spcBef>
              <a:spcAft>
                <a:spcPts val="0"/>
              </a:spcAft>
              <a:buClr>
                <a:srgbClr val="011E3B"/>
              </a:buClr>
              <a:buSzPts val="1800"/>
              <a:buChar char="•"/>
              <a:defRPr/>
            </a:lvl2pPr>
            <a:lvl3pPr marL="1371600" lvl="2" indent="-342900" algn="l">
              <a:lnSpc>
                <a:spcPct val="100000"/>
              </a:lnSpc>
              <a:spcBef>
                <a:spcPts val="1133"/>
              </a:spcBef>
              <a:spcAft>
                <a:spcPts val="0"/>
              </a:spcAft>
              <a:buClr>
                <a:srgbClr val="011E3B"/>
              </a:buClr>
              <a:buSzPts val="1800"/>
              <a:buChar char="•"/>
              <a:defRPr/>
            </a:lvl3pPr>
            <a:lvl4pPr marL="1828800" lvl="3" indent="-342900" algn="l">
              <a:lnSpc>
                <a:spcPct val="100000"/>
              </a:lnSpc>
              <a:spcBef>
                <a:spcPts val="1133"/>
              </a:spcBef>
              <a:spcAft>
                <a:spcPts val="0"/>
              </a:spcAft>
              <a:buClr>
                <a:srgbClr val="011E3B"/>
              </a:buClr>
              <a:buSzPts val="1800"/>
              <a:buChar char="•"/>
              <a:defRPr/>
            </a:lvl4pPr>
            <a:lvl5pPr marL="2286000" lvl="4" indent="-342900" algn="l">
              <a:lnSpc>
                <a:spcPct val="100000"/>
              </a:lnSpc>
              <a:spcBef>
                <a:spcPts val="1133"/>
              </a:spcBef>
              <a:spcAft>
                <a:spcPts val="0"/>
              </a:spcAft>
              <a:buClr>
                <a:srgbClr val="011E3B"/>
              </a:buClr>
              <a:buSzPts val="1800"/>
              <a:buChar char="•"/>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123" name="Google Shape;123;p39"/>
          <p:cNvSpPr txBox="1">
            <a:spLocks noGrp="1"/>
          </p:cNvSpPr>
          <p:nvPr>
            <p:ph type="body" idx="6"/>
          </p:nvPr>
        </p:nvSpPr>
        <p:spPr>
          <a:xfrm>
            <a:off x="3481843" y="2963753"/>
            <a:ext cx="648000" cy="348400"/>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2267"/>
              </a:spcBef>
              <a:spcAft>
                <a:spcPts val="0"/>
              </a:spcAft>
              <a:buClr>
                <a:schemeClr val="lt1"/>
              </a:buClr>
              <a:buSzPts val="3000"/>
              <a:buNone/>
              <a:defRPr sz="3000" b="1" i="0">
                <a:solidFill>
                  <a:schemeClr val="lt1"/>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dirty="0"/>
          </a:p>
        </p:txBody>
      </p:sp>
      <p:sp>
        <p:nvSpPr>
          <p:cNvPr id="125" name="Google Shape;125;p39"/>
          <p:cNvSpPr txBox="1">
            <a:spLocks noGrp="1"/>
          </p:cNvSpPr>
          <p:nvPr>
            <p:ph type="body" idx="7"/>
          </p:nvPr>
        </p:nvSpPr>
        <p:spPr>
          <a:xfrm>
            <a:off x="863454" y="4284291"/>
            <a:ext cx="2315416" cy="33941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267"/>
              </a:spcBef>
              <a:spcAft>
                <a:spcPts val="0"/>
              </a:spcAft>
              <a:buClr>
                <a:schemeClr val="lt1"/>
              </a:buClr>
              <a:buSzPts val="2900"/>
              <a:buNone/>
              <a:defRPr sz="2900" b="1" i="0">
                <a:solidFill>
                  <a:schemeClr val="lt1"/>
                </a:solidFill>
                <a:latin typeface="Calibri"/>
                <a:ea typeface="Calibri"/>
                <a:cs typeface="Calibri"/>
                <a:sym typeface="Calibri"/>
              </a:defRPr>
            </a:lvl1pPr>
            <a:lvl2pPr marL="914400" lvl="1" indent="-342900" algn="l">
              <a:lnSpc>
                <a:spcPct val="100000"/>
              </a:lnSpc>
              <a:spcBef>
                <a:spcPts val="1133"/>
              </a:spcBef>
              <a:spcAft>
                <a:spcPts val="0"/>
              </a:spcAft>
              <a:buClr>
                <a:srgbClr val="011E3B"/>
              </a:buClr>
              <a:buSzPts val="1800"/>
              <a:buChar char="•"/>
              <a:defRPr/>
            </a:lvl2pPr>
            <a:lvl3pPr marL="1371600" lvl="2" indent="-342900" algn="l">
              <a:lnSpc>
                <a:spcPct val="100000"/>
              </a:lnSpc>
              <a:spcBef>
                <a:spcPts val="1133"/>
              </a:spcBef>
              <a:spcAft>
                <a:spcPts val="0"/>
              </a:spcAft>
              <a:buClr>
                <a:srgbClr val="011E3B"/>
              </a:buClr>
              <a:buSzPts val="1800"/>
              <a:buChar char="•"/>
              <a:defRPr/>
            </a:lvl3pPr>
            <a:lvl4pPr marL="1828800" lvl="3" indent="-342900" algn="l">
              <a:lnSpc>
                <a:spcPct val="100000"/>
              </a:lnSpc>
              <a:spcBef>
                <a:spcPts val="1133"/>
              </a:spcBef>
              <a:spcAft>
                <a:spcPts val="0"/>
              </a:spcAft>
              <a:buClr>
                <a:srgbClr val="011E3B"/>
              </a:buClr>
              <a:buSzPts val="1800"/>
              <a:buChar char="•"/>
              <a:defRPr/>
            </a:lvl4pPr>
            <a:lvl5pPr marL="2286000" lvl="4" indent="-342900" algn="l">
              <a:lnSpc>
                <a:spcPct val="100000"/>
              </a:lnSpc>
              <a:spcBef>
                <a:spcPts val="1133"/>
              </a:spcBef>
              <a:spcAft>
                <a:spcPts val="0"/>
              </a:spcAft>
              <a:buClr>
                <a:srgbClr val="011E3B"/>
              </a:buClr>
              <a:buSzPts val="1800"/>
              <a:buChar char="•"/>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126" name="Google Shape;126;p39"/>
          <p:cNvSpPr txBox="1">
            <a:spLocks noGrp="1"/>
          </p:cNvSpPr>
          <p:nvPr>
            <p:ph type="body" idx="8"/>
          </p:nvPr>
        </p:nvSpPr>
        <p:spPr>
          <a:xfrm>
            <a:off x="863454" y="4890580"/>
            <a:ext cx="2021513" cy="99938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267"/>
              </a:spcBef>
              <a:spcAft>
                <a:spcPts val="0"/>
              </a:spcAft>
              <a:buClr>
                <a:schemeClr val="lt1"/>
              </a:buClr>
              <a:buSzPts val="1200"/>
              <a:buNone/>
              <a:defRPr sz="1200" b="0" i="0">
                <a:solidFill>
                  <a:schemeClr val="lt1"/>
                </a:solidFill>
                <a:latin typeface="Calibri"/>
                <a:ea typeface="Calibri"/>
                <a:cs typeface="Calibri"/>
                <a:sym typeface="Calibri"/>
              </a:defRPr>
            </a:lvl1pPr>
            <a:lvl2pPr marL="914400" lvl="1" indent="-342900" algn="l">
              <a:lnSpc>
                <a:spcPct val="100000"/>
              </a:lnSpc>
              <a:spcBef>
                <a:spcPts val="1133"/>
              </a:spcBef>
              <a:spcAft>
                <a:spcPts val="0"/>
              </a:spcAft>
              <a:buClr>
                <a:srgbClr val="011E3B"/>
              </a:buClr>
              <a:buSzPts val="1800"/>
              <a:buChar char="•"/>
              <a:defRPr/>
            </a:lvl2pPr>
            <a:lvl3pPr marL="1371600" lvl="2" indent="-342900" algn="l">
              <a:lnSpc>
                <a:spcPct val="100000"/>
              </a:lnSpc>
              <a:spcBef>
                <a:spcPts val="1133"/>
              </a:spcBef>
              <a:spcAft>
                <a:spcPts val="0"/>
              </a:spcAft>
              <a:buClr>
                <a:srgbClr val="011E3B"/>
              </a:buClr>
              <a:buSzPts val="1800"/>
              <a:buChar char="•"/>
              <a:defRPr/>
            </a:lvl3pPr>
            <a:lvl4pPr marL="1828800" lvl="3" indent="-342900" algn="l">
              <a:lnSpc>
                <a:spcPct val="100000"/>
              </a:lnSpc>
              <a:spcBef>
                <a:spcPts val="1133"/>
              </a:spcBef>
              <a:spcAft>
                <a:spcPts val="0"/>
              </a:spcAft>
              <a:buClr>
                <a:srgbClr val="011E3B"/>
              </a:buClr>
              <a:buSzPts val="1800"/>
              <a:buChar char="•"/>
              <a:defRPr/>
            </a:lvl4pPr>
            <a:lvl5pPr marL="2286000" lvl="4" indent="-342900" algn="l">
              <a:lnSpc>
                <a:spcPct val="100000"/>
              </a:lnSpc>
              <a:spcBef>
                <a:spcPts val="1133"/>
              </a:spcBef>
              <a:spcAft>
                <a:spcPts val="0"/>
              </a:spcAft>
              <a:buClr>
                <a:srgbClr val="011E3B"/>
              </a:buClr>
              <a:buSzPts val="1800"/>
              <a:buChar char="•"/>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127" name="Google Shape;127;p39"/>
          <p:cNvSpPr txBox="1">
            <a:spLocks noGrp="1"/>
          </p:cNvSpPr>
          <p:nvPr>
            <p:ph type="body" idx="9"/>
          </p:nvPr>
        </p:nvSpPr>
        <p:spPr>
          <a:xfrm>
            <a:off x="3836077" y="4596610"/>
            <a:ext cx="648000" cy="348400"/>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2267"/>
              </a:spcBef>
              <a:spcAft>
                <a:spcPts val="0"/>
              </a:spcAft>
              <a:buClr>
                <a:schemeClr val="lt1"/>
              </a:buClr>
              <a:buSzPts val="3000"/>
              <a:buNone/>
              <a:defRPr sz="3000" b="1" i="0">
                <a:solidFill>
                  <a:schemeClr val="lt1"/>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dirty="0"/>
          </a:p>
        </p:txBody>
      </p:sp>
    </p:spTree>
  </p:cSld>
  <p:clrMapOvr>
    <a:masterClrMapping/>
  </p:clrMapOvr>
  <p:extLst>
    <p:ext uri="{DCECCB84-F9BA-43D5-87BE-67443E8EF086}">
      <p15:sldGuideLst xmlns:p15="http://schemas.microsoft.com/office/powerpoint/2012/main">
        <p15:guide id="1" pos="238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ullet Points" preserve="1">
  <p:cSld name="1_Bullet Points">
    <p:spTree>
      <p:nvGrpSpPr>
        <p:cNvPr id="1" name="Shape 110"/>
        <p:cNvGrpSpPr/>
        <p:nvPr/>
      </p:nvGrpSpPr>
      <p:grpSpPr>
        <a:xfrm>
          <a:off x="0" y="0"/>
          <a:ext cx="0" cy="0"/>
          <a:chOff x="0" y="0"/>
          <a:chExt cx="0" cy="0"/>
        </a:xfrm>
      </p:grpSpPr>
      <p:sp>
        <p:nvSpPr>
          <p:cNvPr id="111" name="Google Shape;111;p39"/>
          <p:cNvSpPr/>
          <p:nvPr/>
        </p:nvSpPr>
        <p:spPr>
          <a:xfrm>
            <a:off x="491133" y="524655"/>
            <a:ext cx="6577409" cy="8065239"/>
          </a:xfrm>
          <a:prstGeom prst="rect">
            <a:avLst/>
          </a:prstGeom>
          <a:solidFill>
            <a:srgbClr val="82CE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112" name="Google Shape;112;p39"/>
          <p:cNvSpPr/>
          <p:nvPr/>
        </p:nvSpPr>
        <p:spPr>
          <a:xfrm>
            <a:off x="3774909" y="4399964"/>
            <a:ext cx="741691" cy="741691"/>
          </a:xfrm>
          <a:prstGeom prst="ellipse">
            <a:avLst/>
          </a:prstGeom>
          <a:noFill/>
          <a:ln w="28575" cap="flat" cmpd="sng">
            <a:solidFill>
              <a:srgbClr val="F2795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113" name="Google Shape;113;p39"/>
          <p:cNvSpPr/>
          <p:nvPr/>
        </p:nvSpPr>
        <p:spPr>
          <a:xfrm>
            <a:off x="7079930" y="10048286"/>
            <a:ext cx="445040" cy="445040"/>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114" name="Google Shape;114;p39"/>
          <p:cNvSpPr txBox="1">
            <a:spLocks noGrp="1"/>
          </p:cNvSpPr>
          <p:nvPr>
            <p:ph type="sldNum" idx="12"/>
          </p:nvPr>
        </p:nvSpPr>
        <p:spPr>
          <a:xfrm>
            <a:off x="7123651" y="10137509"/>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100" b="0" i="0">
                <a:solidFill>
                  <a:schemeClr val="lt1"/>
                </a:solidFill>
                <a:latin typeface="Calibri"/>
                <a:ea typeface="Calibri"/>
                <a:cs typeface="Calibri"/>
                <a:sym typeface="Calibri"/>
              </a:defRPr>
            </a:lvl1pPr>
            <a:lvl2pPr marL="0" lvl="1" indent="0" algn="ctr">
              <a:spcBef>
                <a:spcPts val="0"/>
              </a:spcBef>
              <a:buNone/>
              <a:defRPr sz="1100" b="0" i="0">
                <a:solidFill>
                  <a:schemeClr val="lt1"/>
                </a:solidFill>
                <a:latin typeface="Calibri"/>
                <a:ea typeface="Calibri"/>
                <a:cs typeface="Calibri"/>
                <a:sym typeface="Calibri"/>
              </a:defRPr>
            </a:lvl2pPr>
            <a:lvl3pPr marL="0" lvl="2" indent="0" algn="ctr">
              <a:spcBef>
                <a:spcPts val="0"/>
              </a:spcBef>
              <a:buNone/>
              <a:defRPr sz="1100" b="0" i="0">
                <a:solidFill>
                  <a:schemeClr val="lt1"/>
                </a:solidFill>
                <a:latin typeface="Calibri"/>
                <a:ea typeface="Calibri"/>
                <a:cs typeface="Calibri"/>
                <a:sym typeface="Calibri"/>
              </a:defRPr>
            </a:lvl3pPr>
            <a:lvl4pPr marL="0" lvl="3" indent="0" algn="ctr">
              <a:spcBef>
                <a:spcPts val="0"/>
              </a:spcBef>
              <a:buNone/>
              <a:defRPr sz="1100" b="0" i="0">
                <a:solidFill>
                  <a:schemeClr val="lt1"/>
                </a:solidFill>
                <a:latin typeface="Calibri"/>
                <a:ea typeface="Calibri"/>
                <a:cs typeface="Calibri"/>
                <a:sym typeface="Calibri"/>
              </a:defRPr>
            </a:lvl4pPr>
            <a:lvl5pPr marL="0" lvl="4" indent="0" algn="ctr">
              <a:spcBef>
                <a:spcPts val="0"/>
              </a:spcBef>
              <a:buNone/>
              <a:defRPr sz="1100" b="0" i="0">
                <a:solidFill>
                  <a:schemeClr val="lt1"/>
                </a:solidFill>
                <a:latin typeface="Calibri"/>
                <a:ea typeface="Calibri"/>
                <a:cs typeface="Calibri"/>
                <a:sym typeface="Calibri"/>
              </a:defRPr>
            </a:lvl5pPr>
            <a:lvl6pPr marL="0" lvl="5" indent="0" algn="ctr">
              <a:spcBef>
                <a:spcPts val="0"/>
              </a:spcBef>
              <a:buNone/>
              <a:defRPr sz="1100" b="0" i="0">
                <a:solidFill>
                  <a:schemeClr val="lt1"/>
                </a:solidFill>
                <a:latin typeface="Calibri"/>
                <a:ea typeface="Calibri"/>
                <a:cs typeface="Calibri"/>
                <a:sym typeface="Calibri"/>
              </a:defRPr>
            </a:lvl6pPr>
            <a:lvl7pPr marL="0" lvl="6" indent="0" algn="ctr">
              <a:spcBef>
                <a:spcPts val="0"/>
              </a:spcBef>
              <a:buNone/>
              <a:defRPr sz="1100" b="0" i="0">
                <a:solidFill>
                  <a:schemeClr val="lt1"/>
                </a:solidFill>
                <a:latin typeface="Calibri"/>
                <a:ea typeface="Calibri"/>
                <a:cs typeface="Calibri"/>
                <a:sym typeface="Calibri"/>
              </a:defRPr>
            </a:lvl7pPr>
            <a:lvl8pPr marL="0" lvl="7" indent="0" algn="ctr">
              <a:spcBef>
                <a:spcPts val="0"/>
              </a:spcBef>
              <a:buNone/>
              <a:defRPr sz="1100" b="0" i="0">
                <a:solidFill>
                  <a:schemeClr val="lt1"/>
                </a:solidFill>
                <a:latin typeface="Calibri"/>
                <a:ea typeface="Calibri"/>
                <a:cs typeface="Calibri"/>
                <a:sym typeface="Calibri"/>
              </a:defRPr>
            </a:lvl8pPr>
            <a:lvl9pPr marL="0" lvl="8" indent="0" algn="ctr">
              <a:spcBef>
                <a:spcPts val="0"/>
              </a:spcBef>
              <a:buNone/>
              <a:defRPr sz="1100" b="0" i="0">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‹Nr.›</a:t>
            </a:fld>
            <a:endParaRPr/>
          </a:p>
        </p:txBody>
      </p:sp>
      <p:sp>
        <p:nvSpPr>
          <p:cNvPr id="115" name="Google Shape;115;p39"/>
          <p:cNvSpPr/>
          <p:nvPr/>
        </p:nvSpPr>
        <p:spPr>
          <a:xfrm rot="-5400000">
            <a:off x="5715703" y="8224047"/>
            <a:ext cx="3173496"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0" i="0" u="none" strike="noStrike">
                <a:solidFill>
                  <a:srgbClr val="595A59"/>
                </a:solidFill>
                <a:latin typeface="Calibri"/>
                <a:ea typeface="Calibri"/>
                <a:cs typeface="Calibri"/>
                <a:sym typeface="Calibri"/>
              </a:rPr>
              <a:t>Navigating Tourism Crisis Recovery</a:t>
            </a:r>
            <a:endParaRPr sz="1100">
              <a:solidFill>
                <a:srgbClr val="595A59"/>
              </a:solidFill>
              <a:latin typeface="Calibri"/>
              <a:ea typeface="Calibri"/>
              <a:cs typeface="Calibri"/>
              <a:sym typeface="Calibri"/>
            </a:endParaRPr>
          </a:p>
        </p:txBody>
      </p:sp>
      <p:pic>
        <p:nvPicPr>
          <p:cNvPr id="116" name="Google Shape;116;p39"/>
          <p:cNvPicPr preferRelativeResize="0"/>
          <p:nvPr/>
        </p:nvPicPr>
        <p:blipFill rotWithShape="1">
          <a:blip r:embed="rId2">
            <a:alphaModFix amt="10000"/>
          </a:blip>
          <a:srcRect/>
          <a:stretch/>
        </p:blipFill>
        <p:spPr>
          <a:xfrm>
            <a:off x="147977" y="4993162"/>
            <a:ext cx="3579790" cy="4848988"/>
          </a:xfrm>
          <a:prstGeom prst="rect">
            <a:avLst/>
          </a:prstGeom>
          <a:noFill/>
          <a:ln>
            <a:noFill/>
          </a:ln>
        </p:spPr>
      </p:pic>
      <p:sp>
        <p:nvSpPr>
          <p:cNvPr id="117" name="Google Shape;117;p39"/>
          <p:cNvSpPr txBox="1">
            <a:spLocks noGrp="1"/>
          </p:cNvSpPr>
          <p:nvPr>
            <p:ph type="body" idx="1"/>
          </p:nvPr>
        </p:nvSpPr>
        <p:spPr>
          <a:xfrm>
            <a:off x="863454" y="996806"/>
            <a:ext cx="2315416" cy="33941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267"/>
              </a:spcBef>
              <a:spcAft>
                <a:spcPts val="0"/>
              </a:spcAft>
              <a:buClr>
                <a:schemeClr val="lt1"/>
              </a:buClr>
              <a:buSzPts val="2900"/>
              <a:buNone/>
              <a:defRPr sz="2900" b="1" i="0">
                <a:solidFill>
                  <a:schemeClr val="lt1"/>
                </a:solidFill>
                <a:latin typeface="Calibri"/>
                <a:ea typeface="Calibri"/>
                <a:cs typeface="Calibri"/>
                <a:sym typeface="Calibri"/>
              </a:defRPr>
            </a:lvl1pPr>
            <a:lvl2pPr marL="914400" lvl="1" indent="-342900" algn="l">
              <a:lnSpc>
                <a:spcPct val="100000"/>
              </a:lnSpc>
              <a:spcBef>
                <a:spcPts val="1133"/>
              </a:spcBef>
              <a:spcAft>
                <a:spcPts val="0"/>
              </a:spcAft>
              <a:buClr>
                <a:srgbClr val="011E3B"/>
              </a:buClr>
              <a:buSzPts val="1800"/>
              <a:buChar char="•"/>
              <a:defRPr/>
            </a:lvl2pPr>
            <a:lvl3pPr marL="1371600" lvl="2" indent="-342900" algn="l">
              <a:lnSpc>
                <a:spcPct val="100000"/>
              </a:lnSpc>
              <a:spcBef>
                <a:spcPts val="1133"/>
              </a:spcBef>
              <a:spcAft>
                <a:spcPts val="0"/>
              </a:spcAft>
              <a:buClr>
                <a:srgbClr val="011E3B"/>
              </a:buClr>
              <a:buSzPts val="1800"/>
              <a:buChar char="•"/>
              <a:defRPr/>
            </a:lvl3pPr>
            <a:lvl4pPr marL="1828800" lvl="3" indent="-342900" algn="l">
              <a:lnSpc>
                <a:spcPct val="100000"/>
              </a:lnSpc>
              <a:spcBef>
                <a:spcPts val="1133"/>
              </a:spcBef>
              <a:spcAft>
                <a:spcPts val="0"/>
              </a:spcAft>
              <a:buClr>
                <a:srgbClr val="011E3B"/>
              </a:buClr>
              <a:buSzPts val="1800"/>
              <a:buChar char="•"/>
              <a:defRPr/>
            </a:lvl4pPr>
            <a:lvl5pPr marL="2286000" lvl="4" indent="-342900" algn="l">
              <a:lnSpc>
                <a:spcPct val="100000"/>
              </a:lnSpc>
              <a:spcBef>
                <a:spcPts val="1133"/>
              </a:spcBef>
              <a:spcAft>
                <a:spcPts val="0"/>
              </a:spcAft>
              <a:buClr>
                <a:srgbClr val="011E3B"/>
              </a:buClr>
              <a:buSzPts val="1800"/>
              <a:buChar char="•"/>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118" name="Google Shape;118;p39"/>
          <p:cNvSpPr txBox="1">
            <a:spLocks noGrp="1"/>
          </p:cNvSpPr>
          <p:nvPr>
            <p:ph type="body" idx="2"/>
          </p:nvPr>
        </p:nvSpPr>
        <p:spPr>
          <a:xfrm>
            <a:off x="863454" y="1603095"/>
            <a:ext cx="2021513" cy="99938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267"/>
              </a:spcBef>
              <a:spcAft>
                <a:spcPts val="0"/>
              </a:spcAft>
              <a:buClr>
                <a:schemeClr val="lt1"/>
              </a:buClr>
              <a:buSzPts val="1200"/>
              <a:buNone/>
              <a:defRPr sz="1200" b="0" i="0">
                <a:solidFill>
                  <a:schemeClr val="lt1"/>
                </a:solidFill>
                <a:latin typeface="Calibri"/>
                <a:ea typeface="Calibri"/>
                <a:cs typeface="Calibri"/>
                <a:sym typeface="Calibri"/>
              </a:defRPr>
            </a:lvl1pPr>
            <a:lvl2pPr marL="914400" lvl="1" indent="-342900" algn="l">
              <a:lnSpc>
                <a:spcPct val="100000"/>
              </a:lnSpc>
              <a:spcBef>
                <a:spcPts val="1133"/>
              </a:spcBef>
              <a:spcAft>
                <a:spcPts val="0"/>
              </a:spcAft>
              <a:buClr>
                <a:srgbClr val="011E3B"/>
              </a:buClr>
              <a:buSzPts val="1800"/>
              <a:buChar char="•"/>
              <a:defRPr/>
            </a:lvl2pPr>
            <a:lvl3pPr marL="1371600" lvl="2" indent="-342900" algn="l">
              <a:lnSpc>
                <a:spcPct val="100000"/>
              </a:lnSpc>
              <a:spcBef>
                <a:spcPts val="1133"/>
              </a:spcBef>
              <a:spcAft>
                <a:spcPts val="0"/>
              </a:spcAft>
              <a:buClr>
                <a:srgbClr val="011E3B"/>
              </a:buClr>
              <a:buSzPts val="1800"/>
              <a:buChar char="•"/>
              <a:defRPr/>
            </a:lvl3pPr>
            <a:lvl4pPr marL="1828800" lvl="3" indent="-342900" algn="l">
              <a:lnSpc>
                <a:spcPct val="100000"/>
              </a:lnSpc>
              <a:spcBef>
                <a:spcPts val="1133"/>
              </a:spcBef>
              <a:spcAft>
                <a:spcPts val="0"/>
              </a:spcAft>
              <a:buClr>
                <a:srgbClr val="011E3B"/>
              </a:buClr>
              <a:buSzPts val="1800"/>
              <a:buChar char="•"/>
              <a:defRPr/>
            </a:lvl4pPr>
            <a:lvl5pPr marL="2286000" lvl="4" indent="-342900" algn="l">
              <a:lnSpc>
                <a:spcPct val="100000"/>
              </a:lnSpc>
              <a:spcBef>
                <a:spcPts val="1133"/>
              </a:spcBef>
              <a:spcAft>
                <a:spcPts val="0"/>
              </a:spcAft>
              <a:buClr>
                <a:srgbClr val="011E3B"/>
              </a:buClr>
              <a:buSzPts val="1800"/>
              <a:buChar char="•"/>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119" name="Google Shape;119;p39"/>
          <p:cNvSpPr txBox="1">
            <a:spLocks noGrp="1"/>
          </p:cNvSpPr>
          <p:nvPr>
            <p:ph type="body" idx="3"/>
          </p:nvPr>
        </p:nvSpPr>
        <p:spPr>
          <a:xfrm>
            <a:off x="3836073" y="1309125"/>
            <a:ext cx="648000" cy="348400"/>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2267"/>
              </a:spcBef>
              <a:spcAft>
                <a:spcPts val="0"/>
              </a:spcAft>
              <a:buClr>
                <a:schemeClr val="lt1"/>
              </a:buClr>
              <a:buSzPts val="3000"/>
              <a:buNone/>
              <a:defRPr sz="3000" b="1" i="0">
                <a:solidFill>
                  <a:schemeClr val="lt1"/>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cxnSp>
        <p:nvCxnSpPr>
          <p:cNvPr id="120" name="Google Shape;120;p39"/>
          <p:cNvCxnSpPr/>
          <p:nvPr/>
        </p:nvCxnSpPr>
        <p:spPr>
          <a:xfrm>
            <a:off x="-21772" y="1481017"/>
            <a:ext cx="3796677" cy="2308"/>
          </a:xfrm>
          <a:prstGeom prst="straightConnector1">
            <a:avLst/>
          </a:prstGeom>
          <a:noFill/>
          <a:ln w="28575" cap="flat" cmpd="sng">
            <a:solidFill>
              <a:srgbClr val="F27954"/>
            </a:solidFill>
            <a:prstDash val="solid"/>
            <a:miter lim="800000"/>
            <a:headEnd type="none" w="sm" len="sm"/>
            <a:tailEnd type="none" w="sm" len="sm"/>
          </a:ln>
        </p:spPr>
      </p:cxnSp>
      <p:sp>
        <p:nvSpPr>
          <p:cNvPr id="121" name="Google Shape;121;p39"/>
          <p:cNvSpPr txBox="1">
            <a:spLocks noGrp="1"/>
          </p:cNvSpPr>
          <p:nvPr>
            <p:ph type="body" idx="4"/>
          </p:nvPr>
        </p:nvSpPr>
        <p:spPr>
          <a:xfrm>
            <a:off x="863454" y="2640548"/>
            <a:ext cx="2315416" cy="33941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267"/>
              </a:spcBef>
              <a:spcAft>
                <a:spcPts val="0"/>
              </a:spcAft>
              <a:buClr>
                <a:schemeClr val="lt1"/>
              </a:buClr>
              <a:buSzPts val="2900"/>
              <a:buNone/>
              <a:defRPr sz="2900" b="1" i="0">
                <a:solidFill>
                  <a:schemeClr val="lt1"/>
                </a:solidFill>
                <a:latin typeface="Calibri"/>
                <a:ea typeface="Calibri"/>
                <a:cs typeface="Calibri"/>
                <a:sym typeface="Calibri"/>
              </a:defRPr>
            </a:lvl1pPr>
            <a:lvl2pPr marL="914400" lvl="1" indent="-342900" algn="l">
              <a:lnSpc>
                <a:spcPct val="100000"/>
              </a:lnSpc>
              <a:spcBef>
                <a:spcPts val="1133"/>
              </a:spcBef>
              <a:spcAft>
                <a:spcPts val="0"/>
              </a:spcAft>
              <a:buClr>
                <a:srgbClr val="011E3B"/>
              </a:buClr>
              <a:buSzPts val="1800"/>
              <a:buChar char="•"/>
              <a:defRPr/>
            </a:lvl2pPr>
            <a:lvl3pPr marL="1371600" lvl="2" indent="-342900" algn="l">
              <a:lnSpc>
                <a:spcPct val="100000"/>
              </a:lnSpc>
              <a:spcBef>
                <a:spcPts val="1133"/>
              </a:spcBef>
              <a:spcAft>
                <a:spcPts val="0"/>
              </a:spcAft>
              <a:buClr>
                <a:srgbClr val="011E3B"/>
              </a:buClr>
              <a:buSzPts val="1800"/>
              <a:buChar char="•"/>
              <a:defRPr/>
            </a:lvl3pPr>
            <a:lvl4pPr marL="1828800" lvl="3" indent="-342900" algn="l">
              <a:lnSpc>
                <a:spcPct val="100000"/>
              </a:lnSpc>
              <a:spcBef>
                <a:spcPts val="1133"/>
              </a:spcBef>
              <a:spcAft>
                <a:spcPts val="0"/>
              </a:spcAft>
              <a:buClr>
                <a:srgbClr val="011E3B"/>
              </a:buClr>
              <a:buSzPts val="1800"/>
              <a:buChar char="•"/>
              <a:defRPr/>
            </a:lvl4pPr>
            <a:lvl5pPr marL="2286000" lvl="4" indent="-342900" algn="l">
              <a:lnSpc>
                <a:spcPct val="100000"/>
              </a:lnSpc>
              <a:spcBef>
                <a:spcPts val="1133"/>
              </a:spcBef>
              <a:spcAft>
                <a:spcPts val="0"/>
              </a:spcAft>
              <a:buClr>
                <a:srgbClr val="011E3B"/>
              </a:buClr>
              <a:buSzPts val="1800"/>
              <a:buChar char="•"/>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122" name="Google Shape;122;p39"/>
          <p:cNvSpPr txBox="1">
            <a:spLocks noGrp="1"/>
          </p:cNvSpPr>
          <p:nvPr>
            <p:ph type="body" idx="5"/>
          </p:nvPr>
        </p:nvSpPr>
        <p:spPr>
          <a:xfrm>
            <a:off x="863454" y="3257723"/>
            <a:ext cx="2021513" cy="99938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267"/>
              </a:spcBef>
              <a:spcAft>
                <a:spcPts val="0"/>
              </a:spcAft>
              <a:buClr>
                <a:schemeClr val="lt1"/>
              </a:buClr>
              <a:buSzPts val="1200"/>
              <a:buNone/>
              <a:defRPr sz="1200" b="0" i="0">
                <a:solidFill>
                  <a:schemeClr val="lt1"/>
                </a:solidFill>
                <a:latin typeface="Calibri"/>
                <a:ea typeface="Calibri"/>
                <a:cs typeface="Calibri"/>
                <a:sym typeface="Calibri"/>
              </a:defRPr>
            </a:lvl1pPr>
            <a:lvl2pPr marL="914400" lvl="1" indent="-342900" algn="l">
              <a:lnSpc>
                <a:spcPct val="100000"/>
              </a:lnSpc>
              <a:spcBef>
                <a:spcPts val="1133"/>
              </a:spcBef>
              <a:spcAft>
                <a:spcPts val="0"/>
              </a:spcAft>
              <a:buClr>
                <a:srgbClr val="011E3B"/>
              </a:buClr>
              <a:buSzPts val="1800"/>
              <a:buChar char="•"/>
              <a:defRPr/>
            </a:lvl2pPr>
            <a:lvl3pPr marL="1371600" lvl="2" indent="-342900" algn="l">
              <a:lnSpc>
                <a:spcPct val="100000"/>
              </a:lnSpc>
              <a:spcBef>
                <a:spcPts val="1133"/>
              </a:spcBef>
              <a:spcAft>
                <a:spcPts val="0"/>
              </a:spcAft>
              <a:buClr>
                <a:srgbClr val="011E3B"/>
              </a:buClr>
              <a:buSzPts val="1800"/>
              <a:buChar char="•"/>
              <a:defRPr/>
            </a:lvl3pPr>
            <a:lvl4pPr marL="1828800" lvl="3" indent="-342900" algn="l">
              <a:lnSpc>
                <a:spcPct val="100000"/>
              </a:lnSpc>
              <a:spcBef>
                <a:spcPts val="1133"/>
              </a:spcBef>
              <a:spcAft>
                <a:spcPts val="0"/>
              </a:spcAft>
              <a:buClr>
                <a:srgbClr val="011E3B"/>
              </a:buClr>
              <a:buSzPts val="1800"/>
              <a:buChar char="•"/>
              <a:defRPr/>
            </a:lvl4pPr>
            <a:lvl5pPr marL="2286000" lvl="4" indent="-342900" algn="l">
              <a:lnSpc>
                <a:spcPct val="100000"/>
              </a:lnSpc>
              <a:spcBef>
                <a:spcPts val="1133"/>
              </a:spcBef>
              <a:spcAft>
                <a:spcPts val="0"/>
              </a:spcAft>
              <a:buClr>
                <a:srgbClr val="011E3B"/>
              </a:buClr>
              <a:buSzPts val="1800"/>
              <a:buChar char="•"/>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123" name="Google Shape;123;p39"/>
          <p:cNvSpPr txBox="1">
            <a:spLocks noGrp="1"/>
          </p:cNvSpPr>
          <p:nvPr>
            <p:ph type="body" idx="6"/>
          </p:nvPr>
        </p:nvSpPr>
        <p:spPr>
          <a:xfrm>
            <a:off x="3481843" y="2963753"/>
            <a:ext cx="648000" cy="348400"/>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2267"/>
              </a:spcBef>
              <a:spcAft>
                <a:spcPts val="0"/>
              </a:spcAft>
              <a:buClr>
                <a:schemeClr val="lt1"/>
              </a:buClr>
              <a:buSzPts val="3000"/>
              <a:buNone/>
              <a:defRPr sz="3000" b="1" i="0">
                <a:solidFill>
                  <a:schemeClr val="lt1"/>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cxnSp>
        <p:nvCxnSpPr>
          <p:cNvPr id="124" name="Google Shape;124;p39"/>
          <p:cNvCxnSpPr/>
          <p:nvPr/>
        </p:nvCxnSpPr>
        <p:spPr>
          <a:xfrm>
            <a:off x="-21772" y="3124759"/>
            <a:ext cx="3442447" cy="0"/>
          </a:xfrm>
          <a:prstGeom prst="straightConnector1">
            <a:avLst/>
          </a:prstGeom>
          <a:noFill/>
          <a:ln w="28575" cap="flat" cmpd="sng">
            <a:solidFill>
              <a:srgbClr val="F27954"/>
            </a:solidFill>
            <a:prstDash val="solid"/>
            <a:miter lim="800000"/>
            <a:headEnd type="none" w="sm" len="sm"/>
            <a:tailEnd type="none" w="sm" len="sm"/>
          </a:ln>
        </p:spPr>
      </p:cxnSp>
      <p:sp>
        <p:nvSpPr>
          <p:cNvPr id="125" name="Google Shape;125;p39"/>
          <p:cNvSpPr txBox="1">
            <a:spLocks noGrp="1"/>
          </p:cNvSpPr>
          <p:nvPr>
            <p:ph type="body" idx="7"/>
          </p:nvPr>
        </p:nvSpPr>
        <p:spPr>
          <a:xfrm>
            <a:off x="863454" y="4284291"/>
            <a:ext cx="2315416" cy="33941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267"/>
              </a:spcBef>
              <a:spcAft>
                <a:spcPts val="0"/>
              </a:spcAft>
              <a:buClr>
                <a:schemeClr val="lt1"/>
              </a:buClr>
              <a:buSzPts val="2900"/>
              <a:buNone/>
              <a:defRPr sz="2900" b="1" i="0">
                <a:solidFill>
                  <a:schemeClr val="lt1"/>
                </a:solidFill>
                <a:latin typeface="Calibri"/>
                <a:ea typeface="Calibri"/>
                <a:cs typeface="Calibri"/>
                <a:sym typeface="Calibri"/>
              </a:defRPr>
            </a:lvl1pPr>
            <a:lvl2pPr marL="914400" lvl="1" indent="-342900" algn="l">
              <a:lnSpc>
                <a:spcPct val="100000"/>
              </a:lnSpc>
              <a:spcBef>
                <a:spcPts val="1133"/>
              </a:spcBef>
              <a:spcAft>
                <a:spcPts val="0"/>
              </a:spcAft>
              <a:buClr>
                <a:srgbClr val="011E3B"/>
              </a:buClr>
              <a:buSzPts val="1800"/>
              <a:buChar char="•"/>
              <a:defRPr/>
            </a:lvl2pPr>
            <a:lvl3pPr marL="1371600" lvl="2" indent="-342900" algn="l">
              <a:lnSpc>
                <a:spcPct val="100000"/>
              </a:lnSpc>
              <a:spcBef>
                <a:spcPts val="1133"/>
              </a:spcBef>
              <a:spcAft>
                <a:spcPts val="0"/>
              </a:spcAft>
              <a:buClr>
                <a:srgbClr val="011E3B"/>
              </a:buClr>
              <a:buSzPts val="1800"/>
              <a:buChar char="•"/>
              <a:defRPr/>
            </a:lvl3pPr>
            <a:lvl4pPr marL="1828800" lvl="3" indent="-342900" algn="l">
              <a:lnSpc>
                <a:spcPct val="100000"/>
              </a:lnSpc>
              <a:spcBef>
                <a:spcPts val="1133"/>
              </a:spcBef>
              <a:spcAft>
                <a:spcPts val="0"/>
              </a:spcAft>
              <a:buClr>
                <a:srgbClr val="011E3B"/>
              </a:buClr>
              <a:buSzPts val="1800"/>
              <a:buChar char="•"/>
              <a:defRPr/>
            </a:lvl4pPr>
            <a:lvl5pPr marL="2286000" lvl="4" indent="-342900" algn="l">
              <a:lnSpc>
                <a:spcPct val="100000"/>
              </a:lnSpc>
              <a:spcBef>
                <a:spcPts val="1133"/>
              </a:spcBef>
              <a:spcAft>
                <a:spcPts val="0"/>
              </a:spcAft>
              <a:buClr>
                <a:srgbClr val="011E3B"/>
              </a:buClr>
              <a:buSzPts val="1800"/>
              <a:buChar char="•"/>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126" name="Google Shape;126;p39"/>
          <p:cNvSpPr txBox="1">
            <a:spLocks noGrp="1"/>
          </p:cNvSpPr>
          <p:nvPr>
            <p:ph type="body" idx="8"/>
          </p:nvPr>
        </p:nvSpPr>
        <p:spPr>
          <a:xfrm>
            <a:off x="863454" y="4890580"/>
            <a:ext cx="2021513" cy="99938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267"/>
              </a:spcBef>
              <a:spcAft>
                <a:spcPts val="0"/>
              </a:spcAft>
              <a:buClr>
                <a:schemeClr val="lt1"/>
              </a:buClr>
              <a:buSzPts val="1200"/>
              <a:buNone/>
              <a:defRPr sz="1200" b="0" i="0">
                <a:solidFill>
                  <a:schemeClr val="lt1"/>
                </a:solidFill>
                <a:latin typeface="Calibri"/>
                <a:ea typeface="Calibri"/>
                <a:cs typeface="Calibri"/>
                <a:sym typeface="Calibri"/>
              </a:defRPr>
            </a:lvl1pPr>
            <a:lvl2pPr marL="914400" lvl="1" indent="-342900" algn="l">
              <a:lnSpc>
                <a:spcPct val="100000"/>
              </a:lnSpc>
              <a:spcBef>
                <a:spcPts val="1133"/>
              </a:spcBef>
              <a:spcAft>
                <a:spcPts val="0"/>
              </a:spcAft>
              <a:buClr>
                <a:srgbClr val="011E3B"/>
              </a:buClr>
              <a:buSzPts val="1800"/>
              <a:buChar char="•"/>
              <a:defRPr/>
            </a:lvl2pPr>
            <a:lvl3pPr marL="1371600" lvl="2" indent="-342900" algn="l">
              <a:lnSpc>
                <a:spcPct val="100000"/>
              </a:lnSpc>
              <a:spcBef>
                <a:spcPts val="1133"/>
              </a:spcBef>
              <a:spcAft>
                <a:spcPts val="0"/>
              </a:spcAft>
              <a:buClr>
                <a:srgbClr val="011E3B"/>
              </a:buClr>
              <a:buSzPts val="1800"/>
              <a:buChar char="•"/>
              <a:defRPr/>
            </a:lvl3pPr>
            <a:lvl4pPr marL="1828800" lvl="3" indent="-342900" algn="l">
              <a:lnSpc>
                <a:spcPct val="100000"/>
              </a:lnSpc>
              <a:spcBef>
                <a:spcPts val="1133"/>
              </a:spcBef>
              <a:spcAft>
                <a:spcPts val="0"/>
              </a:spcAft>
              <a:buClr>
                <a:srgbClr val="011E3B"/>
              </a:buClr>
              <a:buSzPts val="1800"/>
              <a:buChar char="•"/>
              <a:defRPr/>
            </a:lvl4pPr>
            <a:lvl5pPr marL="2286000" lvl="4" indent="-342900" algn="l">
              <a:lnSpc>
                <a:spcPct val="100000"/>
              </a:lnSpc>
              <a:spcBef>
                <a:spcPts val="1133"/>
              </a:spcBef>
              <a:spcAft>
                <a:spcPts val="0"/>
              </a:spcAft>
              <a:buClr>
                <a:srgbClr val="011E3B"/>
              </a:buClr>
              <a:buSzPts val="1800"/>
              <a:buChar char="•"/>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a:p>
        </p:txBody>
      </p:sp>
      <p:sp>
        <p:nvSpPr>
          <p:cNvPr id="127" name="Google Shape;127;p39"/>
          <p:cNvSpPr txBox="1">
            <a:spLocks noGrp="1"/>
          </p:cNvSpPr>
          <p:nvPr>
            <p:ph type="body" idx="9"/>
          </p:nvPr>
        </p:nvSpPr>
        <p:spPr>
          <a:xfrm>
            <a:off x="3836077" y="4596610"/>
            <a:ext cx="648000" cy="348400"/>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2267"/>
              </a:spcBef>
              <a:spcAft>
                <a:spcPts val="0"/>
              </a:spcAft>
              <a:buClr>
                <a:schemeClr val="lt1"/>
              </a:buClr>
              <a:buSzPts val="3000"/>
              <a:buNone/>
              <a:defRPr sz="3000" b="1" i="0">
                <a:solidFill>
                  <a:schemeClr val="lt1"/>
                </a:solidFill>
                <a:latin typeface="Calibri"/>
                <a:ea typeface="Calibri"/>
                <a:cs typeface="Calibri"/>
                <a:sym typeface="Calibri"/>
              </a:defRPr>
            </a:lvl1pPr>
            <a:lvl2pPr marL="914400" lvl="1"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1133"/>
              </a:spcBef>
              <a:spcAft>
                <a:spcPts val="0"/>
              </a:spcAft>
              <a:buClr>
                <a:schemeClr val="dk1"/>
              </a:buClr>
              <a:buSzPts val="1800"/>
              <a:buChar char="•"/>
              <a:defRPr/>
            </a:lvl6pPr>
            <a:lvl7pPr marL="3200400" lvl="6" indent="-342900" algn="l">
              <a:lnSpc>
                <a:spcPct val="90000"/>
              </a:lnSpc>
              <a:spcBef>
                <a:spcPts val="1133"/>
              </a:spcBef>
              <a:spcAft>
                <a:spcPts val="0"/>
              </a:spcAft>
              <a:buClr>
                <a:schemeClr val="dk1"/>
              </a:buClr>
              <a:buSzPts val="1800"/>
              <a:buChar char="•"/>
              <a:defRPr/>
            </a:lvl7pPr>
            <a:lvl8pPr marL="3657600" lvl="7" indent="-342900" algn="l">
              <a:lnSpc>
                <a:spcPct val="90000"/>
              </a:lnSpc>
              <a:spcBef>
                <a:spcPts val="1133"/>
              </a:spcBef>
              <a:spcAft>
                <a:spcPts val="0"/>
              </a:spcAft>
              <a:buClr>
                <a:schemeClr val="dk1"/>
              </a:buClr>
              <a:buSzPts val="1800"/>
              <a:buChar char="•"/>
              <a:defRPr/>
            </a:lvl8pPr>
            <a:lvl9pPr marL="4114800" lvl="8" indent="-342900" algn="l">
              <a:lnSpc>
                <a:spcPct val="90000"/>
              </a:lnSpc>
              <a:spcBef>
                <a:spcPts val="1133"/>
              </a:spcBef>
              <a:spcAft>
                <a:spcPts val="0"/>
              </a:spcAft>
              <a:buClr>
                <a:schemeClr val="dk1"/>
              </a:buClr>
              <a:buSzPts val="1800"/>
              <a:buChar char="•"/>
              <a:defRPr/>
            </a:lvl9pPr>
          </a:lstStyle>
          <a:p>
            <a:endParaRPr dirty="0"/>
          </a:p>
        </p:txBody>
      </p:sp>
      <p:cxnSp>
        <p:nvCxnSpPr>
          <p:cNvPr id="128" name="Google Shape;128;p39"/>
          <p:cNvCxnSpPr/>
          <p:nvPr/>
        </p:nvCxnSpPr>
        <p:spPr>
          <a:xfrm>
            <a:off x="-21772" y="4768502"/>
            <a:ext cx="3796677" cy="0"/>
          </a:xfrm>
          <a:prstGeom prst="straightConnector1">
            <a:avLst/>
          </a:prstGeom>
          <a:noFill/>
          <a:ln w="28575" cap="flat" cmpd="sng">
            <a:solidFill>
              <a:srgbClr val="F27954"/>
            </a:solidFill>
            <a:prstDash val="solid"/>
            <a:miter lim="800000"/>
            <a:headEnd type="none" w="sm" len="sm"/>
            <a:tailEnd type="none" w="sm" len="sm"/>
          </a:ln>
        </p:spPr>
      </p:cxnSp>
      <p:sp>
        <p:nvSpPr>
          <p:cNvPr id="129" name="Google Shape;129;p39"/>
          <p:cNvSpPr/>
          <p:nvPr/>
        </p:nvSpPr>
        <p:spPr>
          <a:xfrm>
            <a:off x="3420675" y="2756221"/>
            <a:ext cx="741691" cy="741691"/>
          </a:xfrm>
          <a:prstGeom prst="ellipse">
            <a:avLst/>
          </a:prstGeom>
          <a:noFill/>
          <a:ln w="28575" cap="flat" cmpd="sng">
            <a:solidFill>
              <a:srgbClr val="F2795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130" name="Google Shape;130;p39"/>
          <p:cNvSpPr/>
          <p:nvPr/>
        </p:nvSpPr>
        <p:spPr>
          <a:xfrm>
            <a:off x="3774905" y="1112479"/>
            <a:ext cx="741691" cy="741691"/>
          </a:xfrm>
          <a:prstGeom prst="ellipse">
            <a:avLst/>
          </a:prstGeom>
          <a:noFill/>
          <a:ln w="28575" cap="flat" cmpd="sng">
            <a:solidFill>
              <a:srgbClr val="F2795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131" name="Google Shape;131;p39"/>
          <p:cNvSpPr/>
          <p:nvPr/>
        </p:nvSpPr>
        <p:spPr>
          <a:xfrm>
            <a:off x="3787605" y="4401779"/>
            <a:ext cx="741691" cy="741691"/>
          </a:xfrm>
          <a:prstGeom prst="ellipse">
            <a:avLst/>
          </a:prstGeom>
          <a:noFill/>
          <a:ln w="28575" cap="flat" cmpd="sng">
            <a:solidFill>
              <a:srgbClr val="F2795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132" name="Google Shape;132;p39"/>
          <p:cNvSpPr>
            <a:spLocks noGrp="1"/>
          </p:cNvSpPr>
          <p:nvPr>
            <p:ph type="pic" idx="13"/>
          </p:nvPr>
        </p:nvSpPr>
        <p:spPr>
          <a:xfrm>
            <a:off x="6108412" y="154532"/>
            <a:ext cx="3990250" cy="5940454"/>
          </a:xfrm>
          <a:prstGeom prst="rect">
            <a:avLst/>
          </a:prstGeom>
          <a:noFill/>
          <a:ln>
            <a:noFill/>
          </a:ln>
        </p:spPr>
      </p:sp>
    </p:spTree>
    <p:extLst>
      <p:ext uri="{BB962C8B-B14F-4D97-AF65-F5344CB8AC3E}">
        <p14:creationId xmlns:p14="http://schemas.microsoft.com/office/powerpoint/2010/main" val="1808780157"/>
      </p:ext>
    </p:extLst>
  </p:cSld>
  <p:clrMapOvr>
    <a:masterClrMapping/>
  </p:clrMapOvr>
  <p:extLst>
    <p:ext uri="{DCECCB84-F9BA-43D5-87BE-67443E8EF086}">
      <p15:sldGuideLst xmlns:p15="http://schemas.microsoft.com/office/powerpoint/2012/main">
        <p15:guide id="1" pos="238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9"/>
          <p:cNvSpPr txBox="1">
            <a:spLocks noGrp="1"/>
          </p:cNvSpPr>
          <p:nvPr>
            <p:ph type="title"/>
          </p:nvPr>
        </p:nvSpPr>
        <p:spPr>
          <a:xfrm>
            <a:off x="519728" y="569245"/>
            <a:ext cx="6520220" cy="206658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11E3B"/>
              </a:buClr>
              <a:buSzPts val="9975"/>
              <a:buFont typeface="Poppins"/>
              <a:buNone/>
              <a:defRPr sz="9975" b="0" i="0" u="none" strike="noStrike" cap="none">
                <a:solidFill>
                  <a:srgbClr val="011E3B"/>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9"/>
          <p:cNvSpPr txBox="1">
            <a:spLocks noGrp="1"/>
          </p:cNvSpPr>
          <p:nvPr>
            <p:ph type="body" idx="1"/>
          </p:nvPr>
        </p:nvSpPr>
        <p:spPr>
          <a:xfrm>
            <a:off x="519728" y="2846200"/>
            <a:ext cx="6520220" cy="6783857"/>
          </a:xfrm>
          <a:prstGeom prst="rect">
            <a:avLst/>
          </a:prstGeom>
          <a:noFill/>
          <a:ln>
            <a:noFill/>
          </a:ln>
        </p:spPr>
        <p:txBody>
          <a:bodyPr spcFirstLastPara="1" wrap="square" lIns="91425" tIns="45700" rIns="91425" bIns="45700" anchor="t" anchorCtr="0">
            <a:normAutofit/>
          </a:bodyPr>
          <a:lstStyle>
            <a:lvl1pPr marL="457200" marR="0" lvl="0" indent="-631761" algn="l" rtl="0">
              <a:lnSpc>
                <a:spcPct val="100000"/>
              </a:lnSpc>
              <a:spcBef>
                <a:spcPts val="2267"/>
              </a:spcBef>
              <a:spcAft>
                <a:spcPts val="0"/>
              </a:spcAft>
              <a:buClr>
                <a:srgbClr val="011E3B"/>
              </a:buClr>
              <a:buSzPts val="6349"/>
              <a:buFont typeface="Arial"/>
              <a:buChar char="•"/>
              <a:defRPr sz="6349" b="0" i="0" u="none" strike="noStrike" cap="none">
                <a:solidFill>
                  <a:srgbClr val="011E3B"/>
                </a:solidFill>
                <a:latin typeface="Poppins"/>
                <a:ea typeface="Poppins"/>
                <a:cs typeface="Poppins"/>
                <a:sym typeface="Poppins"/>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2" name="Google Shape;12;p29"/>
          <p:cNvSpPr txBox="1">
            <a:spLocks noGrp="1"/>
          </p:cNvSpPr>
          <p:nvPr>
            <p:ph type="sldNum" idx="12"/>
          </p:nvPr>
        </p:nvSpPr>
        <p:spPr>
          <a:xfrm>
            <a:off x="6996253" y="10245992"/>
            <a:ext cx="300672" cy="26659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700" b="0" i="0" u="none" strike="noStrike" cap="none">
                <a:solidFill>
                  <a:srgbClr val="414141"/>
                </a:solidFill>
                <a:latin typeface="Avenir"/>
                <a:ea typeface="Avenir"/>
                <a:cs typeface="Avenir"/>
                <a:sym typeface="Avenir"/>
              </a:defRPr>
            </a:lvl1pPr>
            <a:lvl2pPr marL="0" marR="0" lvl="1" indent="0" algn="r" rtl="0">
              <a:spcBef>
                <a:spcPts val="0"/>
              </a:spcBef>
              <a:buNone/>
              <a:defRPr sz="700" b="0" i="0" u="none" strike="noStrike" cap="none">
                <a:solidFill>
                  <a:srgbClr val="414141"/>
                </a:solidFill>
                <a:latin typeface="Avenir"/>
                <a:ea typeface="Avenir"/>
                <a:cs typeface="Avenir"/>
                <a:sym typeface="Avenir"/>
              </a:defRPr>
            </a:lvl2pPr>
            <a:lvl3pPr marL="0" marR="0" lvl="2" indent="0" algn="r" rtl="0">
              <a:spcBef>
                <a:spcPts val="0"/>
              </a:spcBef>
              <a:buNone/>
              <a:defRPr sz="700" b="0" i="0" u="none" strike="noStrike" cap="none">
                <a:solidFill>
                  <a:srgbClr val="414141"/>
                </a:solidFill>
                <a:latin typeface="Avenir"/>
                <a:ea typeface="Avenir"/>
                <a:cs typeface="Avenir"/>
                <a:sym typeface="Avenir"/>
              </a:defRPr>
            </a:lvl3pPr>
            <a:lvl4pPr marL="0" marR="0" lvl="3" indent="0" algn="r" rtl="0">
              <a:spcBef>
                <a:spcPts val="0"/>
              </a:spcBef>
              <a:buNone/>
              <a:defRPr sz="700" b="0" i="0" u="none" strike="noStrike" cap="none">
                <a:solidFill>
                  <a:srgbClr val="414141"/>
                </a:solidFill>
                <a:latin typeface="Avenir"/>
                <a:ea typeface="Avenir"/>
                <a:cs typeface="Avenir"/>
                <a:sym typeface="Avenir"/>
              </a:defRPr>
            </a:lvl4pPr>
            <a:lvl5pPr marL="0" marR="0" lvl="4" indent="0" algn="r" rtl="0">
              <a:spcBef>
                <a:spcPts val="0"/>
              </a:spcBef>
              <a:buNone/>
              <a:defRPr sz="700" b="0" i="0" u="none" strike="noStrike" cap="none">
                <a:solidFill>
                  <a:srgbClr val="414141"/>
                </a:solidFill>
                <a:latin typeface="Avenir"/>
                <a:ea typeface="Avenir"/>
                <a:cs typeface="Avenir"/>
                <a:sym typeface="Avenir"/>
              </a:defRPr>
            </a:lvl5pPr>
            <a:lvl6pPr marL="0" marR="0" lvl="5" indent="0" algn="r" rtl="0">
              <a:spcBef>
                <a:spcPts val="0"/>
              </a:spcBef>
              <a:buNone/>
              <a:defRPr sz="700" b="0" i="0" u="none" strike="noStrike" cap="none">
                <a:solidFill>
                  <a:srgbClr val="414141"/>
                </a:solidFill>
                <a:latin typeface="Avenir"/>
                <a:ea typeface="Avenir"/>
                <a:cs typeface="Avenir"/>
                <a:sym typeface="Avenir"/>
              </a:defRPr>
            </a:lvl6pPr>
            <a:lvl7pPr marL="0" marR="0" lvl="6" indent="0" algn="r" rtl="0">
              <a:spcBef>
                <a:spcPts val="0"/>
              </a:spcBef>
              <a:buNone/>
              <a:defRPr sz="700" b="0" i="0" u="none" strike="noStrike" cap="none">
                <a:solidFill>
                  <a:srgbClr val="414141"/>
                </a:solidFill>
                <a:latin typeface="Avenir"/>
                <a:ea typeface="Avenir"/>
                <a:cs typeface="Avenir"/>
                <a:sym typeface="Avenir"/>
              </a:defRPr>
            </a:lvl7pPr>
            <a:lvl8pPr marL="0" marR="0" lvl="7" indent="0" algn="r" rtl="0">
              <a:spcBef>
                <a:spcPts val="0"/>
              </a:spcBef>
              <a:buNone/>
              <a:defRPr sz="700" b="0" i="0" u="none" strike="noStrike" cap="none">
                <a:solidFill>
                  <a:srgbClr val="414141"/>
                </a:solidFill>
                <a:latin typeface="Avenir"/>
                <a:ea typeface="Avenir"/>
                <a:cs typeface="Avenir"/>
                <a:sym typeface="Avenir"/>
              </a:defRPr>
            </a:lvl8pPr>
            <a:lvl9pPr marL="0" marR="0" lvl="8" indent="0" algn="r" rtl="0">
              <a:spcBef>
                <a:spcPts val="0"/>
              </a:spcBef>
              <a:buNone/>
              <a:defRPr sz="700" b="0" i="0" u="none" strike="noStrike" cap="none">
                <a:solidFill>
                  <a:srgbClr val="41414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‹Nr.›</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3" r:id="rId3"/>
    <p:sldLayoutId id="2147483682" r:id="rId4"/>
    <p:sldLayoutId id="2147483677" r:id="rId5"/>
    <p:sldLayoutId id="2147483656" r:id="rId6"/>
    <p:sldLayoutId id="2147483657" r:id="rId7"/>
    <p:sldLayoutId id="2147483658" r:id="rId8"/>
    <p:sldLayoutId id="2147483681" r:id="rId9"/>
    <p:sldLayoutId id="2147483660" r:id="rId10"/>
    <p:sldLayoutId id="2147483661" r:id="rId11"/>
    <p:sldLayoutId id="2147483671" r:id="rId12"/>
    <p:sldLayoutId id="2147483676" r:id="rId13"/>
    <p:sldLayoutId id="2147483678" r:id="rId14"/>
    <p:sldLayoutId id="2147483679" r:id="rId15"/>
    <p:sldLayoutId id="2147483680"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hyperlink" Target="https://www.tourismrecovery.eu/download/4528/?tmstv=1692102760" TargetMode="Externa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hyperlink" Target="https://www.tourismrecovery.eu/download/4537/?tmstv=1692102760" TargetMode="Externa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hyperlink" Target="https://smallbiztrends.com/2021/11/swot-analysis-examples.html" TargetMode="External"/><Relationship Id="rId13" Type="http://schemas.openxmlformats.org/officeDocument/2006/relationships/image" Target="../media/image21.svg"/><Relationship Id="rId3" Type="http://schemas.openxmlformats.org/officeDocument/2006/relationships/hyperlink" Target="https://www.tourismrecovery.eu/wp-content/uploads/2023/02/1_M2_Case-Study_Early-warning-indicators.pptx" TargetMode="External"/><Relationship Id="rId7" Type="http://schemas.openxmlformats.org/officeDocument/2006/relationships/image" Target="../media/image19.svg"/><Relationship Id="rId12"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hyperlink" Target="https://blog.happyfox.com/steps-in-business-process-management-life-cycle/" TargetMode="External"/><Relationship Id="rId5" Type="http://schemas.openxmlformats.org/officeDocument/2006/relationships/image" Target="../media/image17.svg"/><Relationship Id="rId15" Type="http://schemas.openxmlformats.org/officeDocument/2006/relationships/image" Target="../media/image23.svg"/><Relationship Id="rId10" Type="http://schemas.openxmlformats.org/officeDocument/2006/relationships/hyperlink" Target="https://accountancyeurope.eu/wp-content/uploads/Accountancy-Europe-SME-risk-management-series-introduction-paper.pdf" TargetMode="External"/><Relationship Id="rId4" Type="http://schemas.openxmlformats.org/officeDocument/2006/relationships/image" Target="../media/image16.png"/><Relationship Id="rId9" Type="http://schemas.openxmlformats.org/officeDocument/2006/relationships/hyperlink" Target="https://www.thebalancemoney.com/portfolio-analysis-for-beginners-4154345" TargetMode="External"/><Relationship Id="rId1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hyperlink" Target="https://www.tourismrecovery.eu/download/4539/?tmstv=1692174291" TargetMode="Externa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hyperlink" Target="https://www.tourismrecovery.eu/wp-content/uploads/2023/02/2_M3_Case-Study_Adjustment-of-business-model-I.pptx" TargetMode="External"/><Relationship Id="rId7" Type="http://schemas.openxmlformats.org/officeDocument/2006/relationships/image" Target="../media/image16.png"/><Relationship Id="rId12" Type="http://schemas.openxmlformats.org/officeDocument/2006/relationships/image" Target="../media/image23.sv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hyperlink" Target="https://www.tourismrecovery.eu/wp-content/uploads/2023/02/5_M3_Case-Study_Personal-Crisis-Management.pptx" TargetMode="External"/><Relationship Id="rId11" Type="http://schemas.openxmlformats.org/officeDocument/2006/relationships/image" Target="../media/image22.png"/><Relationship Id="rId5" Type="http://schemas.openxmlformats.org/officeDocument/2006/relationships/hyperlink" Target="https://www.tourismrecovery.eu/wp-content/uploads/2023/02/4_M3_Case-Study_Mision-and-vision.pptx" TargetMode="External"/><Relationship Id="rId10" Type="http://schemas.openxmlformats.org/officeDocument/2006/relationships/image" Target="../media/image21.svg"/><Relationship Id="rId4" Type="http://schemas.openxmlformats.org/officeDocument/2006/relationships/hyperlink" Target="https://www.tourismrecovery.eu/wp-content/uploads/2023/02/3_M3_Case-Study_Adjustment-of-business-model-II.pptx" TargetMode="External"/><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hyperlink" Target="https://tourismus.bayern/artikel/gaeste-zum-klingen-bringen/#:~:text=Resonanz%2DTourismus%20hei%C3%9Ft%20f%C3%BCr%20das,Fluid%20Space%20mit%20flie%C3%9Fenden%20Grenzen" TargetMode="External"/><Relationship Id="rId7" Type="http://schemas.openxmlformats.org/officeDocument/2006/relationships/image" Target="../media/image19.svg"/><Relationship Id="rId2" Type="http://schemas.openxmlformats.org/officeDocument/2006/relationships/hyperlink" Target="https://ghidotti.com/blog/proactive-vs-reactive-crisis-communication-plans/" TargetMode="Externa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hyperlink" Target="https://brandfolder.com/resources/crisis-management/" TargetMode="External"/><Relationship Id="rId4" Type="http://schemas.openxmlformats.org/officeDocument/2006/relationships/hyperlink" Target="https://hbr.org/2008/10/the-value-of-failur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hyperlink" Target="https://www.tourismrecovery.eu/download/4541/?tmstv=1692174291" TargetMode="Externa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hyperlink" Target="https://agicap.com/en/article/liquidity-crisis/#:~:text=A%20liquidity%20crisis%20occurs%20when,possible%20in%20such%20a%20case." TargetMode="External"/><Relationship Id="rId13" Type="http://schemas.openxmlformats.org/officeDocument/2006/relationships/hyperlink" Target="https://accounto.ch/en/what-do-smes-need-to-consider-when-applying-for-a-loan/" TargetMode="External"/><Relationship Id="rId18" Type="http://schemas.openxmlformats.org/officeDocument/2006/relationships/image" Target="../media/image23.svg"/><Relationship Id="rId3" Type="http://schemas.openxmlformats.org/officeDocument/2006/relationships/hyperlink" Target="https://www.tourismrecovery.eu/wp-content/uploads/2023/02/6_M4_Case-Study_Overcoming-a-liquidity-crisis.pptx" TargetMode="External"/><Relationship Id="rId7" Type="http://schemas.openxmlformats.org/officeDocument/2006/relationships/image" Target="../media/image19.svg"/><Relationship Id="rId12" Type="http://schemas.openxmlformats.org/officeDocument/2006/relationships/hyperlink" Target="https://www.investopedia.com/terms/l/liquidityratios.asp" TargetMode="External"/><Relationship Id="rId17" Type="http://schemas.openxmlformats.org/officeDocument/2006/relationships/image" Target="../media/image22.png"/><Relationship Id="rId2" Type="http://schemas.openxmlformats.org/officeDocument/2006/relationships/notesSlide" Target="../notesSlides/notesSlide13.xml"/><Relationship Id="rId16" Type="http://schemas.openxmlformats.org/officeDocument/2006/relationships/image" Target="../media/image21.svg"/><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hyperlink" Target="https://www.researchgate.net/publication/270981427_Lean_and_Proactive_Liquidity_Management_for_SMEs" TargetMode="External"/><Relationship Id="rId5" Type="http://schemas.openxmlformats.org/officeDocument/2006/relationships/image" Target="../media/image17.svg"/><Relationship Id="rId15" Type="http://schemas.openxmlformats.org/officeDocument/2006/relationships/image" Target="../media/image20.png"/><Relationship Id="rId10" Type="http://schemas.openxmlformats.org/officeDocument/2006/relationships/hyperlink" Target="https://assets.kpmg/content/dam/kpmg/ch/pdf/covid19-a-clear-path-towards-short-term-liquidity-visibility-for-smes.pdf" TargetMode="External"/><Relationship Id="rId4" Type="http://schemas.openxmlformats.org/officeDocument/2006/relationships/image" Target="../media/image16.png"/><Relationship Id="rId9" Type="http://schemas.openxmlformats.org/officeDocument/2006/relationships/hyperlink" Target="https://finway.de/en/blog/good-liquidity-planning-important-sme/" TargetMode="External"/><Relationship Id="rId14" Type="http://schemas.openxmlformats.org/officeDocument/2006/relationships/hyperlink" Target="https://www.imf.org/en/Publications/Staff-Discussion-Notes/Issues/2021/03/25/Insolvency-Prospects-Among-Small-and-Medium-Sized-Enterprises-in-Advanced-Economies-50138"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hyperlink" Target="https://www.tourismrecovery.eu/download/4543/?tmstv=1692174291" TargetMode="Externa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png"/><Relationship Id="rId3" Type="http://schemas.openxmlformats.org/officeDocument/2006/relationships/hyperlink" Target="https://www.tourismrecovery.eu/wp-content/uploads/2023/02/7_M5_Digtial-Marketing.pptx" TargetMode="External"/><Relationship Id="rId7" Type="http://schemas.openxmlformats.org/officeDocument/2006/relationships/image" Target="../media/image17.svg"/><Relationship Id="rId12" Type="http://schemas.openxmlformats.org/officeDocument/2006/relationships/hyperlink" Target="https://sproutsocial.com/insights/social-media-crisis-plan/"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6.png"/><Relationship Id="rId11" Type="http://schemas.openxmlformats.org/officeDocument/2006/relationships/hyperlink" Target="https://bryghtpath.com/the-role-of-hr-in-crisis-management/" TargetMode="External"/><Relationship Id="rId5" Type="http://schemas.openxmlformats.org/officeDocument/2006/relationships/hyperlink" Target="https://www.tourismrecovery.eu/wp-content/uploads/2023/02/9_M5_Case-Study_Human-Resources.pptx" TargetMode="External"/><Relationship Id="rId10" Type="http://schemas.openxmlformats.org/officeDocument/2006/relationships/hyperlink" Target="https://filestage.io/blog/stakeholder-management/" TargetMode="External"/><Relationship Id="rId4" Type="http://schemas.openxmlformats.org/officeDocument/2006/relationships/hyperlink" Target="https://www.tourismrecovery.eu/wp-content/uploads/2023/02/8_M6_Case-Study_Stakeholder-Management.pptx" TargetMode="External"/><Relationship Id="rId9" Type="http://schemas.openxmlformats.org/officeDocument/2006/relationships/image" Target="../media/image19.svg"/><Relationship Id="rId14" Type="http://schemas.openxmlformats.org/officeDocument/2006/relationships/image" Target="../media/image21.sv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hyperlink" Target="https://www.tourismrecovery.eu/download/4545/?tmstv=1692174291" TargetMode="Externa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hyperlink" Target="https://www.fastcompany.com/90497257/7-tricks-for-making-good-decisions-in-times-of-crisis?position=9&amp;campaign_date=12102020" TargetMode="External"/><Relationship Id="rId13" Type="http://schemas.openxmlformats.org/officeDocument/2006/relationships/image" Target="../media/image20.png"/><Relationship Id="rId3" Type="http://schemas.openxmlformats.org/officeDocument/2006/relationships/hyperlink" Target="https://www.tourismrecovery.eu/wp-content/uploads/2023/02/10_M6_Case-Study_Adaptive-leadership.pptx" TargetMode="External"/><Relationship Id="rId7" Type="http://schemas.openxmlformats.org/officeDocument/2006/relationships/image" Target="../media/image19.svg"/><Relationship Id="rId12" Type="http://schemas.openxmlformats.org/officeDocument/2006/relationships/hyperlink" Target="https://www.psychologytoday.com/us/blog/pressure-proof/202004/the-art-making-tough-decisions-in-crisis" TargetMode="External"/><Relationship Id="rId2" Type="http://schemas.openxmlformats.org/officeDocument/2006/relationships/notesSlide" Target="../notesSlides/notesSlide17.xml"/><Relationship Id="rId16" Type="http://schemas.openxmlformats.org/officeDocument/2006/relationships/image" Target="../media/image23.svg"/><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hyperlink" Target="https://www.mckinsey.com/business-functions/organization/our-insights/decision-making-in-uncertain-times" TargetMode="External"/><Relationship Id="rId5" Type="http://schemas.openxmlformats.org/officeDocument/2006/relationships/image" Target="../media/image17.svg"/><Relationship Id="rId15" Type="http://schemas.openxmlformats.org/officeDocument/2006/relationships/image" Target="../media/image22.png"/><Relationship Id="rId10" Type="http://schemas.openxmlformats.org/officeDocument/2006/relationships/hyperlink" Target="https://www.themandarin.com.au/151128-reflecting-on-the-lessons-from-crisis-management-and-rapid-recovery/" TargetMode="External"/><Relationship Id="rId4" Type="http://schemas.openxmlformats.org/officeDocument/2006/relationships/image" Target="../media/image16.png"/><Relationship Id="rId9" Type="http://schemas.openxmlformats.org/officeDocument/2006/relationships/hyperlink" Target="https://www.msn.com/en-us/money/careersandeducation/12-business-leaders-share-how-they-lead-their-teams-through-a-crisis/ar-BB1ewEhz?ocid=BingNewsSearch" TargetMode="External"/><Relationship Id="rId14" Type="http://schemas.openxmlformats.org/officeDocument/2006/relationships/image" Target="../media/image21.sv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hyperlink" Target="https://www.tourismrecovery.eu/download/4547/?tmstv=1692174291" TargetMode="Externa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1.svg"/><Relationship Id="rId3" Type="http://schemas.openxmlformats.org/officeDocument/2006/relationships/hyperlink" Target="https://www.tourismrecovery.eu/wp-content/uploads/2023/02/11_M7_Case-Study_Innovation.pptx" TargetMode="External"/><Relationship Id="rId7" Type="http://schemas.openxmlformats.org/officeDocument/2006/relationships/image" Target="../media/image18.png"/><Relationship Id="rId12"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17.svg"/><Relationship Id="rId11" Type="http://schemas.openxmlformats.org/officeDocument/2006/relationships/hyperlink" Target="https://www.skillsyouneed.com/rhubarb/7-pillars-resilience.html" TargetMode="External"/><Relationship Id="rId5" Type="http://schemas.openxmlformats.org/officeDocument/2006/relationships/image" Target="../media/image16.png"/><Relationship Id="rId15" Type="http://schemas.openxmlformats.org/officeDocument/2006/relationships/image" Target="../media/image23.svg"/><Relationship Id="rId10" Type="http://schemas.openxmlformats.org/officeDocument/2006/relationships/hyperlink" Target="https://www.pwc.co.uk/audit-assurance/assets/pdf/operational-resilience-guide.pdf" TargetMode="External"/><Relationship Id="rId4" Type="http://schemas.openxmlformats.org/officeDocument/2006/relationships/hyperlink" Target="https://www.tourismrecovery.eu/wp-content/uploads/2023/02/12_M7_Case-Study_Social-Responsibility.pptx" TargetMode="External"/><Relationship Id="rId9" Type="http://schemas.openxmlformats.org/officeDocument/2006/relationships/hyperlink" Target="https://www.iso.org/obp/ui#iso:std:iso:22316:ed-1:v1:en" TargetMode="External"/><Relationship Id="rId14"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www.tourismrecovery.eu/"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hyperlink" Target="https://www.facebook.com/tourismcrisisrecovery"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tourismrecovery.eu/international-needs-analysis-on-tourism-crisis-management-for-smes/" TargetMode="External"/><Relationship Id="rId2" Type="http://schemas.openxmlformats.org/officeDocument/2006/relationships/image" Target="../media/image7.png"/><Relationship Id="rId1" Type="http://schemas.openxmlformats.org/officeDocument/2006/relationships/slideLayout" Target="../slideLayouts/slideLayout15.xml"/><Relationship Id="rId6" Type="http://schemas.openxmlformats.org/officeDocument/2006/relationships/hyperlink" Target="https://www.tourismrecovery.eu/app/" TargetMode="External"/><Relationship Id="rId5" Type="http://schemas.openxmlformats.org/officeDocument/2006/relationships/hyperlink" Target="https://www.tourismrecovery.eu/hei-regional-tourism-crisis-curriculum-en/" TargetMode="External"/><Relationship Id="rId4" Type="http://schemas.openxmlformats.org/officeDocument/2006/relationships/hyperlink" Target="https://www.tourismrecovery.eu/vet-sme-tourism-crisis-curriculum-en/"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tourismrecovery.eu/vet-sme-tourism-crisis-curriculum-en/" TargetMode="Externa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15.xml"/><Relationship Id="rId6" Type="http://schemas.openxmlformats.org/officeDocument/2006/relationships/image" Target="../media/image19.svg"/><Relationship Id="rId11" Type="http://schemas.openxmlformats.org/officeDocument/2006/relationships/hyperlink" Target="https://www.tourismrecovery.eu/app/" TargetMode="External"/><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1" name="Google Shape;1161;p2"/>
          <p:cNvSpPr txBox="1">
            <a:spLocks noGrp="1"/>
          </p:cNvSpPr>
          <p:nvPr>
            <p:ph type="body" idx="1"/>
          </p:nvPr>
        </p:nvSpPr>
        <p:spPr>
          <a:xfrm>
            <a:off x="4800599" y="5418268"/>
            <a:ext cx="2083441" cy="1015500"/>
          </a:xfrm>
          <a:prstGeom prst="rect">
            <a:avLst/>
          </a:prstGeom>
          <a:noFill/>
          <a:ln>
            <a:noFill/>
          </a:ln>
        </p:spPr>
        <p:txBody>
          <a:bodyPr spcFirstLastPara="1" wrap="square" lIns="91425" tIns="45700" rIns="91425" bIns="45700" anchor="t" anchorCtr="0">
            <a:noAutofit/>
          </a:bodyPr>
          <a:lstStyle/>
          <a:p>
            <a:pPr marL="0" lvl="0" indent="0" rtl="0">
              <a:lnSpc>
                <a:spcPct val="100000"/>
              </a:lnSpc>
              <a:spcBef>
                <a:spcPts val="0"/>
              </a:spcBef>
              <a:spcAft>
                <a:spcPts val="0"/>
              </a:spcAft>
              <a:buClr>
                <a:schemeClr val="lt1"/>
              </a:buClr>
              <a:buSzPts val="2900"/>
              <a:buNone/>
            </a:pPr>
            <a:r>
              <a:rPr lang="en-US" cap="all" dirty="0"/>
              <a:t>Trainers Manual</a:t>
            </a:r>
            <a:endParaRPr cap="all" dirty="0"/>
          </a:p>
        </p:txBody>
      </p:sp>
      <p:sp>
        <p:nvSpPr>
          <p:cNvPr id="1162" name="Google Shape;1162;p2"/>
          <p:cNvSpPr txBox="1">
            <a:spLocks noGrp="1"/>
          </p:cNvSpPr>
          <p:nvPr>
            <p:ph type="body" idx="2"/>
          </p:nvPr>
        </p:nvSpPr>
        <p:spPr>
          <a:xfrm>
            <a:off x="4606098" y="6462882"/>
            <a:ext cx="2278072" cy="1227506"/>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F27954"/>
              </a:buClr>
              <a:buSzPts val="1800"/>
              <a:buNone/>
            </a:pPr>
            <a:r>
              <a:rPr lang="en-US" dirty="0"/>
              <a:t>VET &amp; SME Tourism Crisis Curriculum</a:t>
            </a:r>
            <a:endParaRPr dirty="0"/>
          </a:p>
        </p:txBody>
      </p:sp>
      <p:sp>
        <p:nvSpPr>
          <p:cNvPr id="1165" name="Google Shape;1165;p2"/>
          <p:cNvSpPr txBox="1">
            <a:spLocks noGrp="1"/>
          </p:cNvSpPr>
          <p:nvPr>
            <p:ph type="sldNum" idx="4294967295"/>
          </p:nvPr>
        </p:nvSpPr>
        <p:spPr>
          <a:xfrm>
            <a:off x="7258050" y="10245725"/>
            <a:ext cx="301625" cy="266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a:t>
            </a:fld>
            <a:endParaRPr dirty="0"/>
          </a:p>
        </p:txBody>
      </p:sp>
      <p:pic>
        <p:nvPicPr>
          <p:cNvPr id="2" name="Google Shape;1394;p19">
            <a:extLst>
              <a:ext uri="{FF2B5EF4-FFF2-40B4-BE49-F238E27FC236}">
                <a16:creationId xmlns:a16="http://schemas.microsoft.com/office/drawing/2014/main" id="{75868314-9303-5973-BF5D-EE365F75CE48}"/>
              </a:ext>
            </a:extLst>
          </p:cNvPr>
          <p:cNvPicPr preferRelativeResize="0">
            <a:picLocks/>
          </p:cNvPicPr>
          <p:nvPr/>
        </p:nvPicPr>
        <p:blipFill rotWithShape="1">
          <a:blip r:embed="rId3">
            <a:alphaModFix/>
          </a:blip>
          <a:srcRect l="28931" r="16529"/>
          <a:stretch/>
        </p:blipFill>
        <p:spPr>
          <a:xfrm>
            <a:off x="503237" y="5446844"/>
            <a:ext cx="4102860" cy="4752000"/>
          </a:xfrm>
          <a:prstGeom prst="rect">
            <a:avLst/>
          </a:prstGeom>
          <a:noFill/>
          <a:ln>
            <a:noFill/>
          </a:ln>
        </p:spPr>
      </p:pic>
      <p:sp>
        <p:nvSpPr>
          <p:cNvPr id="6" name="Textplatzhalter 5">
            <a:extLst>
              <a:ext uri="{FF2B5EF4-FFF2-40B4-BE49-F238E27FC236}">
                <a16:creationId xmlns:a16="http://schemas.microsoft.com/office/drawing/2014/main" id="{3D471A99-392B-5F34-303F-1E6FA1125D16}"/>
              </a:ext>
            </a:extLst>
          </p:cNvPr>
          <p:cNvSpPr>
            <a:spLocks noGrp="1"/>
          </p:cNvSpPr>
          <p:nvPr>
            <p:ph type="body" idx="3"/>
          </p:nvPr>
        </p:nvSpPr>
        <p:spPr/>
        <p:txBody>
          <a:bodyPr/>
          <a:lstStyle/>
          <a:p>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sp>
        <p:nvSpPr>
          <p:cNvPr id="1305" name="Google Shape;1305;p13"/>
          <p:cNvSpPr txBox="1">
            <a:spLocks noGrp="1"/>
          </p:cNvSpPr>
          <p:nvPr>
            <p:ph type="sldNum" idx="12"/>
          </p:nvPr>
        </p:nvSpPr>
        <p:spPr>
          <a:xfrm>
            <a:off x="7123651" y="10137509"/>
            <a:ext cx="357598" cy="26659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10</a:t>
            </a:fld>
            <a:endParaRPr/>
          </a:p>
        </p:txBody>
      </p:sp>
      <p:sp>
        <p:nvSpPr>
          <p:cNvPr id="1307" name="Google Shape;1307;p13"/>
          <p:cNvSpPr txBox="1">
            <a:spLocks noGrp="1"/>
          </p:cNvSpPr>
          <p:nvPr>
            <p:ph type="body" idx="2"/>
          </p:nvPr>
        </p:nvSpPr>
        <p:spPr>
          <a:xfrm>
            <a:off x="497256" y="6457952"/>
            <a:ext cx="6347680" cy="4217615"/>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82CEC3"/>
              </a:buClr>
              <a:buSzPts val="3000"/>
              <a:buNone/>
            </a:pPr>
            <a:r>
              <a:rPr lang="de-DE" sz="2400" cap="all" dirty="0"/>
              <a:t>Topics </a:t>
            </a:r>
            <a:r>
              <a:rPr lang="en-GB" sz="2400" cap="all" dirty="0"/>
              <a:t>covered</a:t>
            </a:r>
            <a:r>
              <a:rPr lang="de-DE" sz="2400" cap="all" dirty="0"/>
              <a:t>:</a:t>
            </a:r>
          </a:p>
          <a:p>
            <a:pPr marL="0" lvl="0" indent="0" algn="l" rtl="0">
              <a:lnSpc>
                <a:spcPct val="100000"/>
              </a:lnSpc>
              <a:spcBef>
                <a:spcPts val="0"/>
              </a:spcBef>
              <a:spcAft>
                <a:spcPts val="0"/>
              </a:spcAft>
              <a:buClr>
                <a:srgbClr val="82CEC3"/>
              </a:buClr>
              <a:buSzPts val="3000"/>
              <a:buNone/>
            </a:pPr>
            <a:endParaRPr lang="de-DE" sz="1400" dirty="0"/>
          </a:p>
          <a:p>
            <a:pPr marL="285750" marR="0" lvl="0" indent="-285750" algn="l" defTabSz="914400" rtl="0" eaLnBrk="1" fontAlgn="auto" latinLnBrk="0" hangingPunct="1">
              <a:lnSpc>
                <a:spcPct val="100000"/>
              </a:lnSpc>
              <a:spcBef>
                <a:spcPts val="0"/>
              </a:spcBef>
              <a:spcAft>
                <a:spcPts val="0"/>
              </a:spcAft>
              <a:buClr>
                <a:srgbClr val="534B4F"/>
              </a:buClr>
              <a:buSzPts val="1079"/>
              <a:buFont typeface="+mj-lt"/>
              <a:buAutoNum type="romanUcPeriod"/>
              <a:tabLst/>
              <a:defRPr/>
            </a:pPr>
            <a:r>
              <a:rPr kumimoji="0" lang="en-GB" sz="1400" b="0" i="0" u="none" strike="noStrike" kern="0" cap="none" spc="0" normalizeH="0" baseline="0" noProof="0" dirty="0">
                <a:ln>
                  <a:noFill/>
                </a:ln>
                <a:solidFill>
                  <a:srgbClr val="595A59"/>
                </a:solidFill>
                <a:effectLst/>
                <a:uLnTx/>
                <a:uFillTx/>
                <a:latin typeface="Calibri"/>
                <a:ea typeface="Calibri"/>
                <a:cs typeface="Calibri"/>
                <a:sym typeface="Calibri"/>
              </a:rPr>
              <a:t>What is a company crisis? Some basic knowledge</a:t>
            </a:r>
          </a:p>
          <a:p>
            <a:pPr marL="285750" marR="0" lvl="0" indent="-285750" algn="l" defTabSz="914400" rtl="0" eaLnBrk="1" fontAlgn="auto" latinLnBrk="0" hangingPunct="1">
              <a:lnSpc>
                <a:spcPct val="100000"/>
              </a:lnSpc>
              <a:spcBef>
                <a:spcPts val="0"/>
              </a:spcBef>
              <a:spcAft>
                <a:spcPts val="0"/>
              </a:spcAft>
              <a:buClr>
                <a:srgbClr val="534B4F"/>
              </a:buClr>
              <a:buSzPts val="1079"/>
              <a:buFont typeface="+mj-lt"/>
              <a:buAutoNum type="romanUcPeriod"/>
              <a:tabLst/>
              <a:defRPr/>
            </a:pPr>
            <a:r>
              <a:rPr kumimoji="0" lang="en-GB" sz="1400" b="0" i="0" u="none" strike="noStrike" kern="0" cap="none" spc="0" normalizeH="0" baseline="0" noProof="0" dirty="0">
                <a:ln>
                  <a:noFill/>
                </a:ln>
                <a:solidFill>
                  <a:srgbClr val="595A59"/>
                </a:solidFill>
                <a:effectLst/>
                <a:uLnTx/>
                <a:uFillTx/>
                <a:latin typeface="Calibri"/>
                <a:ea typeface="Calibri"/>
                <a:cs typeface="Calibri"/>
                <a:sym typeface="Calibri"/>
              </a:rPr>
              <a:t>Company Crises in Tourism SMEs</a:t>
            </a:r>
            <a:endParaRPr kumimoji="0" lang="en-GB" sz="1400" b="0" i="0" u="none" strike="noStrike" kern="0" cap="none" spc="0" normalizeH="0" baseline="0" noProof="0" dirty="0">
              <a:ln>
                <a:noFill/>
              </a:ln>
              <a:solidFill>
                <a:srgbClr val="534B4F"/>
              </a:solidFill>
              <a:effectLst/>
              <a:uLnTx/>
              <a:uFillTx/>
              <a:latin typeface="Calibri"/>
              <a:ea typeface="Calibri"/>
              <a:cs typeface="Calibri"/>
              <a:sym typeface="Calibri"/>
            </a:endParaRPr>
          </a:p>
          <a:p>
            <a:pPr marL="285750" marR="0" lvl="0" indent="-285750" algn="l" defTabSz="914400" rtl="0" eaLnBrk="1" fontAlgn="auto" latinLnBrk="0" hangingPunct="1">
              <a:lnSpc>
                <a:spcPct val="100000"/>
              </a:lnSpc>
              <a:spcBef>
                <a:spcPts val="0"/>
              </a:spcBef>
              <a:spcAft>
                <a:spcPts val="0"/>
              </a:spcAft>
              <a:buClr>
                <a:srgbClr val="534B4F"/>
              </a:buClr>
              <a:buSzPts val="1079"/>
              <a:buFont typeface="+mj-lt"/>
              <a:buAutoNum type="romanUcPeriod"/>
              <a:tabLst/>
              <a:defRPr/>
            </a:pPr>
            <a:r>
              <a:rPr kumimoji="0" lang="en-GB" sz="1400" b="0" i="0" u="none" strike="noStrike" kern="0" cap="none" spc="0" normalizeH="0" baseline="0" noProof="0" dirty="0">
                <a:ln>
                  <a:noFill/>
                </a:ln>
                <a:solidFill>
                  <a:srgbClr val="595A59"/>
                </a:solidFill>
                <a:effectLst/>
                <a:uLnTx/>
                <a:uFillTx/>
                <a:latin typeface="Calibri"/>
                <a:ea typeface="Calibri"/>
                <a:cs typeface="Calibri"/>
                <a:sym typeface="Calibri"/>
              </a:rPr>
              <a:t>Tools that help to analyse your starting position</a:t>
            </a:r>
          </a:p>
          <a:p>
            <a:pPr marL="285750" marR="0" lvl="0" indent="-285750" algn="l" defTabSz="914400" rtl="0" eaLnBrk="1" fontAlgn="auto" latinLnBrk="0" hangingPunct="1">
              <a:lnSpc>
                <a:spcPct val="100000"/>
              </a:lnSpc>
              <a:spcBef>
                <a:spcPts val="0"/>
              </a:spcBef>
              <a:spcAft>
                <a:spcPts val="0"/>
              </a:spcAft>
              <a:buClr>
                <a:srgbClr val="534B4F"/>
              </a:buClr>
              <a:buSzPts val="1079"/>
              <a:buFont typeface="+mj-lt"/>
              <a:buAutoNum type="romanUcPeriod"/>
              <a:tabLst/>
              <a:defRPr/>
            </a:pPr>
            <a:r>
              <a:rPr kumimoji="0" lang="en-GB" sz="1400" b="0" i="0" u="none" strike="noStrike" kern="0" cap="none" spc="0" normalizeH="0" baseline="0" noProof="0" dirty="0">
                <a:ln>
                  <a:noFill/>
                </a:ln>
                <a:solidFill>
                  <a:srgbClr val="595A59"/>
                </a:solidFill>
                <a:effectLst/>
                <a:uLnTx/>
                <a:uFillTx/>
                <a:latin typeface="Calibri"/>
                <a:ea typeface="Calibri"/>
                <a:cs typeface="Calibri"/>
                <a:sym typeface="Calibri"/>
              </a:rPr>
              <a:t>Outlook on the topics covered in this course</a:t>
            </a:r>
          </a:p>
          <a:p>
            <a:pPr marL="0" marR="0" lvl="0" indent="0" algn="l" defTabSz="914400" rtl="0" eaLnBrk="1" fontAlgn="auto" latinLnBrk="0" hangingPunct="1">
              <a:lnSpc>
                <a:spcPct val="100000"/>
              </a:lnSpc>
              <a:spcBef>
                <a:spcPts val="0"/>
              </a:spcBef>
              <a:spcAft>
                <a:spcPts val="0"/>
              </a:spcAft>
              <a:buClr>
                <a:srgbClr val="534B4F"/>
              </a:buClr>
              <a:buSzPts val="1079"/>
              <a:tabLst/>
              <a:defRPr/>
            </a:pPr>
            <a:endParaRPr lang="en-GB" sz="1400" b="0" dirty="0">
              <a:solidFill>
                <a:srgbClr val="595A59"/>
              </a:solidFill>
            </a:endParaRPr>
          </a:p>
          <a:p>
            <a:pPr marL="0" marR="0" lvl="0" indent="0" algn="l" defTabSz="914400" rtl="0" eaLnBrk="1" fontAlgn="auto" latinLnBrk="0" hangingPunct="1">
              <a:lnSpc>
                <a:spcPct val="100000"/>
              </a:lnSpc>
              <a:spcBef>
                <a:spcPts val="0"/>
              </a:spcBef>
              <a:spcAft>
                <a:spcPts val="0"/>
              </a:spcAft>
              <a:buClr>
                <a:srgbClr val="534B4F"/>
              </a:buClr>
              <a:buSzPts val="1079"/>
              <a:tabLst/>
              <a:defRPr/>
            </a:pPr>
            <a:endParaRPr kumimoji="0" lang="en-GB" sz="1400" b="0" i="0" u="none" strike="noStrike" kern="0" cap="none" spc="0" normalizeH="0" baseline="0" noProof="0" dirty="0">
              <a:ln>
                <a:noFill/>
              </a:ln>
              <a:solidFill>
                <a:srgbClr val="595A59"/>
              </a:solidFill>
              <a:effectLst/>
              <a:uLnTx/>
              <a:uFillTx/>
              <a:latin typeface="Calibri"/>
              <a:ea typeface="Calibri"/>
              <a:cs typeface="Calibri"/>
              <a:sym typeface="Calibri"/>
            </a:endParaRPr>
          </a:p>
          <a:p>
            <a:pPr marL="0" indent="0" algn="l">
              <a:lnSpc>
                <a:spcPct val="100000"/>
              </a:lnSpc>
              <a:buClr>
                <a:srgbClr val="534B4F"/>
              </a:buClr>
              <a:buSzPts val="1079"/>
              <a:defRPr/>
            </a:pPr>
            <a:r>
              <a:rPr lang="en-GB" sz="2400" cap="all" dirty="0"/>
              <a:t>Learning Outcomes</a:t>
            </a:r>
          </a:p>
          <a:p>
            <a:pPr marL="0" marR="0" lvl="0" indent="0" algn="l" defTabSz="914400" rtl="0" eaLnBrk="1" fontAlgn="auto" latinLnBrk="0" hangingPunct="1">
              <a:lnSpc>
                <a:spcPct val="100000"/>
              </a:lnSpc>
              <a:spcBef>
                <a:spcPts val="0"/>
              </a:spcBef>
              <a:spcAft>
                <a:spcPts val="0"/>
              </a:spcAft>
              <a:buClr>
                <a:srgbClr val="534B4F"/>
              </a:buClr>
              <a:buSzPts val="1079"/>
              <a:tabLst/>
              <a:defRPr/>
            </a:pPr>
            <a:endParaRPr lang="en-GB" sz="1400" b="0" dirty="0">
              <a:solidFill>
                <a:srgbClr val="595A59"/>
              </a:solidFill>
            </a:endParaRPr>
          </a:p>
          <a:p>
            <a:pPr marL="0" marR="0" lvl="0" indent="0" algn="l" defTabSz="914400" rtl="0" eaLnBrk="1" fontAlgn="auto" latinLnBrk="0" hangingPunct="1">
              <a:lnSpc>
                <a:spcPct val="100000"/>
              </a:lnSpc>
              <a:spcBef>
                <a:spcPts val="0"/>
              </a:spcBef>
              <a:spcAft>
                <a:spcPts val="0"/>
              </a:spcAft>
              <a:buClr>
                <a:srgbClr val="534B4F"/>
              </a:buClr>
              <a:buSzPts val="1079"/>
              <a:tabLst/>
              <a:defRPr/>
            </a:pPr>
            <a:r>
              <a:rPr kumimoji="0" lang="en-GB" sz="1400" b="0" i="0" u="none" strike="noStrike" kern="0" cap="none" spc="0" normalizeH="0" baseline="0" noProof="0" dirty="0">
                <a:ln>
                  <a:noFill/>
                </a:ln>
                <a:solidFill>
                  <a:srgbClr val="595A59"/>
                </a:solidFill>
                <a:effectLst/>
                <a:uLnTx/>
                <a:uFillTx/>
                <a:latin typeface="Calibri"/>
                <a:ea typeface="Calibri"/>
                <a:cs typeface="Calibri"/>
                <a:sym typeface="Calibri"/>
              </a:rPr>
              <a:t>…Explore what defines a business crisis and how to distinguish the term from others</a:t>
            </a:r>
          </a:p>
          <a:p>
            <a:pPr marL="0" marR="0" lvl="0" indent="0" algn="l" defTabSz="914400" rtl="0" eaLnBrk="1" fontAlgn="auto" latinLnBrk="0" hangingPunct="1">
              <a:lnSpc>
                <a:spcPct val="100000"/>
              </a:lnSpc>
              <a:spcBef>
                <a:spcPts val="0"/>
              </a:spcBef>
              <a:spcAft>
                <a:spcPts val="0"/>
              </a:spcAft>
              <a:buClr>
                <a:srgbClr val="534B4F"/>
              </a:buClr>
              <a:buSzPts val="1079"/>
              <a:tabLst/>
              <a:defRPr/>
            </a:pPr>
            <a:r>
              <a:rPr kumimoji="0" lang="en-GB" sz="1400" b="0" i="0" u="none" strike="noStrike" kern="0" cap="none" spc="0" normalizeH="0" baseline="0" noProof="0" dirty="0">
                <a:ln>
                  <a:noFill/>
                </a:ln>
                <a:solidFill>
                  <a:srgbClr val="595A59"/>
                </a:solidFill>
                <a:effectLst/>
                <a:uLnTx/>
                <a:uFillTx/>
                <a:latin typeface="Calibri"/>
                <a:ea typeface="Calibri"/>
                <a:cs typeface="Calibri"/>
                <a:sym typeface="Calibri"/>
              </a:rPr>
              <a:t>…Deepen your understanding of what makes a business crisis so complicated and what the typical course is</a:t>
            </a:r>
          </a:p>
          <a:p>
            <a:pPr marL="0" marR="0" lvl="0" indent="0" algn="l" defTabSz="914400" rtl="0" eaLnBrk="1" fontAlgn="auto" latinLnBrk="0" hangingPunct="1">
              <a:lnSpc>
                <a:spcPct val="100000"/>
              </a:lnSpc>
              <a:spcBef>
                <a:spcPts val="0"/>
              </a:spcBef>
              <a:spcAft>
                <a:spcPts val="0"/>
              </a:spcAft>
              <a:buClr>
                <a:srgbClr val="534B4F"/>
              </a:buClr>
              <a:buSzPts val="1079"/>
              <a:tabLst/>
              <a:defRPr/>
            </a:pPr>
            <a:r>
              <a:rPr kumimoji="0" lang="en-GB" sz="1400" b="0" i="0" u="none" strike="noStrike" kern="0" cap="none" spc="0" normalizeH="0" baseline="0" noProof="0" dirty="0">
                <a:ln>
                  <a:noFill/>
                </a:ln>
                <a:solidFill>
                  <a:srgbClr val="595A59"/>
                </a:solidFill>
                <a:effectLst/>
                <a:uLnTx/>
                <a:uFillTx/>
                <a:latin typeface="Calibri"/>
                <a:ea typeface="Calibri"/>
                <a:cs typeface="Calibri"/>
                <a:sym typeface="Calibri"/>
              </a:rPr>
              <a:t>…Discover why the tourism industry is particularly vulnerable to crises</a:t>
            </a:r>
          </a:p>
          <a:p>
            <a:pPr marL="0" marR="0" lvl="0" indent="0" algn="l" defTabSz="914400" rtl="0" eaLnBrk="1" fontAlgn="auto" latinLnBrk="0" hangingPunct="1">
              <a:lnSpc>
                <a:spcPct val="100000"/>
              </a:lnSpc>
              <a:spcBef>
                <a:spcPts val="0"/>
              </a:spcBef>
              <a:spcAft>
                <a:spcPts val="0"/>
              </a:spcAft>
              <a:buClr>
                <a:srgbClr val="534B4F"/>
              </a:buClr>
              <a:buSzPts val="1079"/>
              <a:tabLst/>
              <a:defRPr/>
            </a:pPr>
            <a:r>
              <a:rPr kumimoji="0" lang="en-GB" sz="1400" b="0" i="0" u="none" strike="noStrike" kern="0" cap="none" spc="0" normalizeH="0" baseline="0" noProof="0" dirty="0">
                <a:ln>
                  <a:noFill/>
                </a:ln>
                <a:solidFill>
                  <a:srgbClr val="595A59"/>
                </a:solidFill>
                <a:effectLst/>
                <a:uLnTx/>
                <a:uFillTx/>
                <a:latin typeface="Calibri"/>
                <a:ea typeface="Calibri"/>
                <a:cs typeface="Calibri"/>
                <a:sym typeface="Calibri"/>
              </a:rPr>
              <a:t>…Gain an overview of the different reasons that can cause a crisis in a tourism SME</a:t>
            </a:r>
          </a:p>
          <a:p>
            <a:pPr marL="0" marR="0" lvl="0" indent="0" algn="l" defTabSz="914400" rtl="0" eaLnBrk="1" fontAlgn="auto" latinLnBrk="0" hangingPunct="1">
              <a:lnSpc>
                <a:spcPct val="100000"/>
              </a:lnSpc>
              <a:spcBef>
                <a:spcPts val="0"/>
              </a:spcBef>
              <a:spcAft>
                <a:spcPts val="0"/>
              </a:spcAft>
              <a:buClr>
                <a:srgbClr val="534B4F"/>
              </a:buClr>
              <a:buSzPts val="1079"/>
              <a:tabLst/>
              <a:defRPr/>
            </a:pPr>
            <a:r>
              <a:rPr kumimoji="0" lang="en-GB" sz="1400" b="0" i="0" u="none" strike="noStrike" kern="0" cap="none" spc="0" normalizeH="0" baseline="0" noProof="0" dirty="0">
                <a:ln>
                  <a:noFill/>
                </a:ln>
                <a:solidFill>
                  <a:srgbClr val="595A59"/>
                </a:solidFill>
                <a:effectLst/>
                <a:uLnTx/>
                <a:uFillTx/>
                <a:latin typeface="Calibri"/>
                <a:ea typeface="Calibri"/>
                <a:cs typeface="Calibri"/>
                <a:sym typeface="Calibri"/>
              </a:rPr>
              <a:t>…Understand the need for tourism SMEs in particular to deal comprehensively with the issue of crisis management</a:t>
            </a:r>
            <a:endParaRPr lang="de-DE" sz="3000" dirty="0"/>
          </a:p>
          <a:p>
            <a:pPr marL="0" lvl="0" indent="0" algn="ctr" rtl="0">
              <a:lnSpc>
                <a:spcPct val="100000"/>
              </a:lnSpc>
              <a:spcBef>
                <a:spcPts val="0"/>
              </a:spcBef>
              <a:spcAft>
                <a:spcPts val="0"/>
              </a:spcAft>
              <a:buClr>
                <a:srgbClr val="82CEC3"/>
              </a:buClr>
              <a:buSzPts val="3000"/>
              <a:buNone/>
            </a:pPr>
            <a:endParaRPr sz="3000" dirty="0"/>
          </a:p>
        </p:txBody>
      </p:sp>
      <p:sp>
        <p:nvSpPr>
          <p:cNvPr id="1309" name="Google Shape;1309;p13"/>
          <p:cNvSpPr txBox="1">
            <a:spLocks noGrp="1"/>
          </p:cNvSpPr>
          <p:nvPr>
            <p:ph type="body" idx="4"/>
          </p:nvPr>
        </p:nvSpPr>
        <p:spPr>
          <a:xfrm>
            <a:off x="714738" y="859810"/>
            <a:ext cx="6130198" cy="4798868"/>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lt1"/>
              </a:buClr>
              <a:buSzPts val="1200"/>
              <a:buNone/>
            </a:pPr>
            <a:r>
              <a:rPr lang="de-DE" sz="3000" b="1" cap="all" dirty="0"/>
              <a:t>Module 1: </a:t>
            </a:r>
          </a:p>
          <a:p>
            <a:pPr marL="0" lvl="0" indent="0" algn="just" rtl="0">
              <a:lnSpc>
                <a:spcPct val="100000"/>
              </a:lnSpc>
              <a:spcBef>
                <a:spcPts val="0"/>
              </a:spcBef>
              <a:spcAft>
                <a:spcPts val="0"/>
              </a:spcAft>
              <a:buClr>
                <a:schemeClr val="lt1"/>
              </a:buClr>
              <a:buSzPts val="1200"/>
              <a:buNone/>
            </a:pPr>
            <a:endParaRPr lang="de-DE" sz="3000" b="1" cap="all" dirty="0"/>
          </a:p>
          <a:p>
            <a:pPr marL="0" lvl="0" indent="0" algn="just" rtl="0">
              <a:lnSpc>
                <a:spcPct val="100000"/>
              </a:lnSpc>
              <a:spcBef>
                <a:spcPts val="0"/>
              </a:spcBef>
              <a:spcAft>
                <a:spcPts val="0"/>
              </a:spcAft>
              <a:buClr>
                <a:schemeClr val="lt1"/>
              </a:buClr>
              <a:buSzPts val="1200"/>
              <a:buNone/>
            </a:pPr>
            <a:r>
              <a:rPr lang="de-DE" sz="3000" b="1" cap="all" dirty="0"/>
              <a:t>Introduction</a:t>
            </a:r>
            <a:endParaRPr sz="3000" b="1" cap="all" dirty="0"/>
          </a:p>
        </p:txBody>
      </p:sp>
      <p:pic>
        <p:nvPicPr>
          <p:cNvPr id="2" name="Google Shape;1355;p17">
            <a:extLst>
              <a:ext uri="{FF2B5EF4-FFF2-40B4-BE49-F238E27FC236}">
                <a16:creationId xmlns:a16="http://schemas.microsoft.com/office/drawing/2014/main" id="{66A09F72-6C09-3CEA-1A98-3E58E19F7F27}"/>
              </a:ext>
            </a:extLst>
          </p:cNvPr>
          <p:cNvPicPr preferRelativeResize="0"/>
          <p:nvPr/>
        </p:nvPicPr>
        <p:blipFill rotWithShape="1">
          <a:blip r:embed="rId3">
            <a:alphaModFix/>
          </a:blip>
          <a:srcRect r="16539"/>
          <a:stretch/>
        </p:blipFill>
        <p:spPr>
          <a:xfrm>
            <a:off x="4164868" y="4610541"/>
            <a:ext cx="3401339" cy="2497199"/>
          </a:xfrm>
          <a:custGeom>
            <a:avLst/>
            <a:gdLst/>
            <a:ahLst/>
            <a:cxnLst/>
            <a:rect l="l" t="t" r="r" b="b"/>
            <a:pathLst>
              <a:path w="3401339" h="2497199" extrusionOk="0">
                <a:moveTo>
                  <a:pt x="0" y="0"/>
                </a:moveTo>
                <a:lnTo>
                  <a:pt x="3401339" y="0"/>
                </a:lnTo>
                <a:lnTo>
                  <a:pt x="3401339" y="2497199"/>
                </a:lnTo>
                <a:lnTo>
                  <a:pt x="881063" y="2497199"/>
                </a:lnTo>
                <a:lnTo>
                  <a:pt x="924106" y="2449220"/>
                </a:lnTo>
                <a:cubicBezTo>
                  <a:pt x="956598" y="2404969"/>
                  <a:pt x="980521" y="2353972"/>
                  <a:pt x="993076" y="2297969"/>
                </a:cubicBezTo>
                <a:cubicBezTo>
                  <a:pt x="1043297" y="2073956"/>
                  <a:pt x="892633" y="1851302"/>
                  <a:pt x="657814" y="1803784"/>
                </a:cubicBezTo>
                <a:cubicBezTo>
                  <a:pt x="422995" y="1756267"/>
                  <a:pt x="190890" y="1900177"/>
                  <a:pt x="140668" y="2124190"/>
                </a:cubicBezTo>
                <a:cubicBezTo>
                  <a:pt x="114879" y="2236875"/>
                  <a:pt x="139650" y="2348541"/>
                  <a:pt x="200391" y="2437976"/>
                </a:cubicBezTo>
                <a:lnTo>
                  <a:pt x="249673" y="2497199"/>
                </a:lnTo>
                <a:lnTo>
                  <a:pt x="0" y="2497199"/>
                </a:lnTo>
                <a:close/>
              </a:path>
            </a:pathLst>
          </a:custGeom>
          <a:noFill/>
          <a:ln>
            <a:noFill/>
          </a:ln>
        </p:spPr>
      </p:pic>
      <p:pic>
        <p:nvPicPr>
          <p:cNvPr id="3" name="Google Shape;1366;p17">
            <a:extLst>
              <a:ext uri="{FF2B5EF4-FFF2-40B4-BE49-F238E27FC236}">
                <a16:creationId xmlns:a16="http://schemas.microsoft.com/office/drawing/2014/main" id="{E87A19DC-5D4B-70C7-CA2F-093A56001B1D}"/>
              </a:ext>
            </a:extLst>
          </p:cNvPr>
          <p:cNvPicPr preferRelativeResize="0">
            <a:picLocks/>
          </p:cNvPicPr>
          <p:nvPr/>
        </p:nvPicPr>
        <p:blipFill>
          <a:blip r:embed="rId4"/>
          <a:srcRect l="5804" r="5804"/>
          <a:stretch/>
        </p:blipFill>
        <p:spPr>
          <a:xfrm>
            <a:off x="4835525" y="4967289"/>
            <a:ext cx="2724150" cy="1733550"/>
          </a:xfrm>
          <a:prstGeom prst="rect">
            <a:avLst/>
          </a:prstGeom>
          <a:noFill/>
          <a:ln>
            <a:noFill/>
          </a:ln>
        </p:spPr>
      </p:pic>
      <p:sp>
        <p:nvSpPr>
          <p:cNvPr id="4" name="Google Shape;1378;p17">
            <a:hlinkClick r:id="rId5"/>
            <a:extLst>
              <a:ext uri="{FF2B5EF4-FFF2-40B4-BE49-F238E27FC236}">
                <a16:creationId xmlns:a16="http://schemas.microsoft.com/office/drawing/2014/main" id="{F471F91E-833F-5273-CBEB-45A53720774A}"/>
              </a:ext>
            </a:extLst>
          </p:cNvPr>
          <p:cNvSpPr/>
          <p:nvPr/>
        </p:nvSpPr>
        <p:spPr>
          <a:xfrm>
            <a:off x="4495439" y="6160839"/>
            <a:ext cx="1080000" cy="1080000"/>
          </a:xfrm>
          <a:custGeom>
            <a:avLst/>
            <a:gdLst/>
            <a:ahLst/>
            <a:cxnLst/>
            <a:rect l="l" t="t" r="r" b="b"/>
            <a:pathLst>
              <a:path w="927186" h="885244" extrusionOk="0">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82CEC3"/>
          </a:solidFill>
          <a:ln>
            <a:noFill/>
          </a:ln>
          <a:effectLst>
            <a:outerShdw blurRad="126454"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1200" b="1" cap="all" dirty="0">
                <a:solidFill>
                  <a:schemeClr val="bg1"/>
                </a:solidFill>
                <a:latin typeface="Calibri" panose="020F0502020204030204" pitchFamily="34" charset="0"/>
                <a:ea typeface="Calibri" panose="020F0502020204030204" pitchFamily="34" charset="0"/>
                <a:cs typeface="Calibri" panose="020F0502020204030204" pitchFamily="34" charset="0"/>
                <a:sym typeface="Century Schoolbook"/>
              </a:rPr>
              <a:t>Click </a:t>
            </a:r>
            <a:r>
              <a:rPr lang="de-DE" sz="1200" b="1" cap="all" dirty="0" err="1">
                <a:solidFill>
                  <a:schemeClr val="bg1"/>
                </a:solidFill>
                <a:latin typeface="Calibri" panose="020F0502020204030204" pitchFamily="34" charset="0"/>
                <a:ea typeface="Calibri" panose="020F0502020204030204" pitchFamily="34" charset="0"/>
                <a:cs typeface="Calibri" panose="020F0502020204030204" pitchFamily="34" charset="0"/>
                <a:sym typeface="Century Schoolbook"/>
              </a:rPr>
              <a:t>to</a:t>
            </a:r>
            <a:r>
              <a:rPr lang="de-DE" sz="1200" b="1" cap="all" dirty="0">
                <a:solidFill>
                  <a:schemeClr val="bg1"/>
                </a:solidFill>
                <a:latin typeface="Calibri" panose="020F0502020204030204" pitchFamily="34" charset="0"/>
                <a:ea typeface="Calibri" panose="020F0502020204030204" pitchFamily="34" charset="0"/>
                <a:cs typeface="Calibri" panose="020F0502020204030204" pitchFamily="34" charset="0"/>
                <a:sym typeface="Century Schoolbook"/>
              </a:rPr>
              <a:t> </a:t>
            </a:r>
            <a:r>
              <a:rPr lang="de-DE" sz="1200" b="1" cap="all" dirty="0" err="1">
                <a:solidFill>
                  <a:schemeClr val="bg1"/>
                </a:solidFill>
                <a:latin typeface="Calibri" panose="020F0502020204030204" pitchFamily="34" charset="0"/>
                <a:ea typeface="Calibri" panose="020F0502020204030204" pitchFamily="34" charset="0"/>
                <a:cs typeface="Calibri" panose="020F0502020204030204" pitchFamily="34" charset="0"/>
                <a:sym typeface="Century Schoolbook"/>
              </a:rPr>
              <a:t>download</a:t>
            </a:r>
            <a:r>
              <a:rPr lang="de-DE" sz="1200" b="1" cap="all" dirty="0">
                <a:solidFill>
                  <a:schemeClr val="bg1"/>
                </a:solidFill>
                <a:latin typeface="Calibri" panose="020F0502020204030204" pitchFamily="34" charset="0"/>
                <a:ea typeface="Calibri" panose="020F0502020204030204" pitchFamily="34" charset="0"/>
                <a:cs typeface="Calibri" panose="020F0502020204030204" pitchFamily="34" charset="0"/>
                <a:sym typeface="Century Schoolbook"/>
              </a:rPr>
              <a:t> </a:t>
            </a:r>
            <a:endParaRPr sz="1200" b="1" cap="all" dirty="0">
              <a:solidFill>
                <a:schemeClr val="bg1"/>
              </a:solidFill>
              <a:latin typeface="Calibri" panose="020F0502020204030204" pitchFamily="34" charset="0"/>
              <a:ea typeface="Calibri" panose="020F0502020204030204" pitchFamily="34" charset="0"/>
              <a:cs typeface="Calibri" panose="020F0502020204030204" pitchFamily="34" charset="0"/>
              <a:sym typeface="Century Schoolbook"/>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6"/>
        <p:cNvGrpSpPr/>
        <p:nvPr/>
      </p:nvGrpSpPr>
      <p:grpSpPr>
        <a:xfrm>
          <a:off x="0" y="0"/>
          <a:ext cx="0" cy="0"/>
          <a:chOff x="0" y="0"/>
          <a:chExt cx="0" cy="0"/>
        </a:xfrm>
      </p:grpSpPr>
      <p:cxnSp>
        <p:nvCxnSpPr>
          <p:cNvPr id="1457" name="Google Shape;1457;p23"/>
          <p:cNvCxnSpPr>
            <a:cxnSpLocks/>
          </p:cNvCxnSpPr>
          <p:nvPr/>
        </p:nvCxnSpPr>
        <p:spPr>
          <a:xfrm flipH="1">
            <a:off x="955553" y="2245625"/>
            <a:ext cx="5976000" cy="0"/>
          </a:xfrm>
          <a:prstGeom prst="straightConnector1">
            <a:avLst/>
          </a:prstGeom>
          <a:noFill/>
          <a:ln w="12700" cap="flat" cmpd="sng">
            <a:solidFill>
              <a:srgbClr val="81D1C5"/>
            </a:solidFill>
            <a:prstDash val="solid"/>
            <a:miter lim="800000"/>
            <a:headEnd type="none" w="sm" len="sm"/>
            <a:tailEnd type="none" w="sm" len="sm"/>
          </a:ln>
        </p:spPr>
      </p:cxnSp>
      <p:sp>
        <p:nvSpPr>
          <p:cNvPr id="16" name="Google Shape;1458;p23">
            <a:extLst>
              <a:ext uri="{FF2B5EF4-FFF2-40B4-BE49-F238E27FC236}">
                <a16:creationId xmlns:a16="http://schemas.microsoft.com/office/drawing/2014/main" id="{05A500DA-F3DB-ED1E-340E-020CD88E0FA1}"/>
              </a:ext>
            </a:extLst>
          </p:cNvPr>
          <p:cNvSpPr txBox="1">
            <a:spLocks/>
          </p:cNvSpPr>
          <p:nvPr/>
        </p:nvSpPr>
        <p:spPr>
          <a:xfrm>
            <a:off x="941213" y="1870953"/>
            <a:ext cx="5991741" cy="37603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1455"/>
              </a:lnSpc>
              <a:spcBef>
                <a:spcPts val="0"/>
              </a:spcBef>
              <a:spcAft>
                <a:spcPts val="0"/>
              </a:spcAft>
              <a:buClr>
                <a:srgbClr val="79527B"/>
              </a:buClr>
              <a:buSzPts val="1511"/>
              <a:buFont typeface="Arial"/>
              <a:buNone/>
              <a:defRPr sz="1511" b="1" i="0" u="none" strike="noStrike" cap="none">
                <a:solidFill>
                  <a:srgbClr val="79527B"/>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nSpc>
                <a:spcPct val="102200"/>
              </a:lnSpc>
              <a:buSzPts val="1500"/>
            </a:pPr>
            <a:r>
              <a:rPr lang="en-GB" cap="all" dirty="0"/>
              <a:t>Exercises</a:t>
            </a:r>
          </a:p>
        </p:txBody>
      </p:sp>
      <p:sp>
        <p:nvSpPr>
          <p:cNvPr id="17" name="Google Shape;1459;p23">
            <a:extLst>
              <a:ext uri="{FF2B5EF4-FFF2-40B4-BE49-F238E27FC236}">
                <a16:creationId xmlns:a16="http://schemas.microsoft.com/office/drawing/2014/main" id="{028FECD6-0C2A-F552-4443-35A199171BF9}"/>
              </a:ext>
            </a:extLst>
          </p:cNvPr>
          <p:cNvSpPr txBox="1">
            <a:spLocks/>
          </p:cNvSpPr>
          <p:nvPr/>
        </p:nvSpPr>
        <p:spPr>
          <a:xfrm>
            <a:off x="948538" y="2431734"/>
            <a:ext cx="5991742" cy="296066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534B4F"/>
              </a:buClr>
              <a:buSzPts val="1079"/>
              <a:buFont typeface="Arial"/>
              <a:buNone/>
              <a:defRPr sz="1079" b="0" i="0" u="none" strike="noStrike" cap="none">
                <a:solidFill>
                  <a:srgbClr val="534B4F"/>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buSzPts val="1000"/>
            </a:pPr>
            <a:r>
              <a:rPr lang="en-GB" sz="1400" b="1" dirty="0"/>
              <a:t>Causes of crises in Tourism SMEs (Slide 22): </a:t>
            </a:r>
          </a:p>
          <a:p>
            <a:pPr marL="0" indent="0">
              <a:buSzPts val="1000"/>
            </a:pPr>
            <a:r>
              <a:rPr lang="en-GB" sz="1400" dirty="0"/>
              <a:t>Finding examples for exogenous and endogenous causes</a:t>
            </a:r>
          </a:p>
          <a:p>
            <a:pPr marL="0" indent="0">
              <a:buSzPts val="1000"/>
            </a:pPr>
            <a:endParaRPr lang="en-GB" sz="1400" dirty="0"/>
          </a:p>
          <a:p>
            <a:pPr marL="0" indent="0">
              <a:buSzPts val="1000"/>
            </a:pPr>
            <a:r>
              <a:rPr lang="en-GB" sz="1400" b="1" dirty="0"/>
              <a:t>Discussion &amp; Exchange (Slide 24):</a:t>
            </a:r>
          </a:p>
          <a:p>
            <a:pPr marL="0" indent="0">
              <a:buSzPts val="1000"/>
            </a:pPr>
            <a:r>
              <a:rPr lang="en-GB" sz="1400" dirty="0"/>
              <a:t>What kind of crisis do you think you are most likely to be threatened by?</a:t>
            </a:r>
          </a:p>
          <a:p>
            <a:pPr marL="0" indent="0">
              <a:buSzPts val="1000"/>
            </a:pPr>
            <a:r>
              <a:rPr lang="en-GB" sz="1400" dirty="0"/>
              <a:t>Would you be prepared for it?</a:t>
            </a:r>
          </a:p>
          <a:p>
            <a:pPr marL="0" indent="0">
              <a:buSzPts val="1000"/>
            </a:pPr>
            <a:endParaRPr lang="en-GB" sz="1400" dirty="0"/>
          </a:p>
          <a:p>
            <a:pPr marL="0" indent="0">
              <a:buSzPts val="1000"/>
            </a:pPr>
            <a:r>
              <a:rPr lang="en-GB" sz="1400" b="1" dirty="0"/>
              <a:t>SWOT analysis  (Slide 27):</a:t>
            </a:r>
          </a:p>
          <a:p>
            <a:pPr marL="0" indent="0">
              <a:buSzPts val="1000"/>
            </a:pPr>
            <a:r>
              <a:rPr lang="en-GB" sz="1400" dirty="0"/>
              <a:t>Carrying out a SWOT analysis for own company</a:t>
            </a:r>
          </a:p>
          <a:p>
            <a:pPr marL="0" indent="0">
              <a:buSzPts val="1000"/>
            </a:pPr>
            <a:endParaRPr lang="en-GB" sz="1400" dirty="0"/>
          </a:p>
          <a:p>
            <a:pPr marL="0" indent="0">
              <a:buSzPts val="1000"/>
            </a:pPr>
            <a:r>
              <a:rPr lang="en-GB" sz="1400" b="1" dirty="0"/>
              <a:t>PESTEL analysis (Slide 36):</a:t>
            </a:r>
          </a:p>
          <a:p>
            <a:pPr marL="0" indent="0">
              <a:buSzPts val="1000"/>
            </a:pPr>
            <a:r>
              <a:rPr lang="en-GB" sz="1400" dirty="0"/>
              <a:t>Thinking about influencing factors for own company, their impact and possible actions that can be derived from this  </a:t>
            </a:r>
          </a:p>
          <a:p>
            <a:pPr marL="0" indent="0">
              <a:buSzPts val="1000"/>
            </a:pPr>
            <a:endParaRPr lang="en-GB" sz="1400" dirty="0"/>
          </a:p>
        </p:txBody>
      </p:sp>
      <p:sp>
        <p:nvSpPr>
          <p:cNvPr id="29" name="Google Shape;1458;p23">
            <a:extLst>
              <a:ext uri="{FF2B5EF4-FFF2-40B4-BE49-F238E27FC236}">
                <a16:creationId xmlns:a16="http://schemas.microsoft.com/office/drawing/2014/main" id="{CA76DC85-35A1-396A-3C4E-9E595927D1C7}"/>
              </a:ext>
            </a:extLst>
          </p:cNvPr>
          <p:cNvSpPr txBox="1">
            <a:spLocks/>
          </p:cNvSpPr>
          <p:nvPr/>
        </p:nvSpPr>
        <p:spPr>
          <a:xfrm>
            <a:off x="950733" y="5880998"/>
            <a:ext cx="5991741" cy="37603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1455"/>
              </a:lnSpc>
              <a:spcBef>
                <a:spcPts val="0"/>
              </a:spcBef>
              <a:spcAft>
                <a:spcPts val="0"/>
              </a:spcAft>
              <a:buClr>
                <a:srgbClr val="79527B"/>
              </a:buClr>
              <a:buSzPts val="1511"/>
              <a:buFont typeface="Arial"/>
              <a:buNone/>
              <a:defRPr sz="1511" b="1" i="0" u="none" strike="noStrike" cap="none">
                <a:solidFill>
                  <a:srgbClr val="79527B"/>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nSpc>
                <a:spcPct val="102200"/>
              </a:lnSpc>
              <a:buSzPts val="1500"/>
            </a:pPr>
            <a:r>
              <a:rPr lang="en-GB" cap="all" dirty="0"/>
              <a:t>Test &amp; Practice Questions</a:t>
            </a:r>
          </a:p>
        </p:txBody>
      </p:sp>
      <p:cxnSp>
        <p:nvCxnSpPr>
          <p:cNvPr id="42" name="Google Shape;1457;p23">
            <a:extLst>
              <a:ext uri="{FF2B5EF4-FFF2-40B4-BE49-F238E27FC236}">
                <a16:creationId xmlns:a16="http://schemas.microsoft.com/office/drawing/2014/main" id="{09F3186C-AA4C-EF79-9025-AA848AEC846C}"/>
              </a:ext>
            </a:extLst>
          </p:cNvPr>
          <p:cNvCxnSpPr>
            <a:cxnSpLocks/>
          </p:cNvCxnSpPr>
          <p:nvPr/>
        </p:nvCxnSpPr>
        <p:spPr>
          <a:xfrm flipH="1">
            <a:off x="964280" y="6260793"/>
            <a:ext cx="5976000" cy="0"/>
          </a:xfrm>
          <a:prstGeom prst="straightConnector1">
            <a:avLst/>
          </a:prstGeom>
          <a:noFill/>
          <a:ln w="12700" cap="flat" cmpd="sng">
            <a:solidFill>
              <a:srgbClr val="81D1C5"/>
            </a:solidFill>
            <a:prstDash val="solid"/>
            <a:miter lim="800000"/>
            <a:headEnd type="none" w="sm" len="sm"/>
            <a:tailEnd type="none" w="sm" len="sm"/>
          </a:ln>
        </p:spPr>
      </p:cxnSp>
      <p:sp>
        <p:nvSpPr>
          <p:cNvPr id="43" name="Google Shape;1459;p23">
            <a:extLst>
              <a:ext uri="{FF2B5EF4-FFF2-40B4-BE49-F238E27FC236}">
                <a16:creationId xmlns:a16="http://schemas.microsoft.com/office/drawing/2014/main" id="{80D24758-655C-AC38-27B9-8BDA3BB08C94}"/>
              </a:ext>
            </a:extLst>
          </p:cNvPr>
          <p:cNvSpPr txBox="1">
            <a:spLocks/>
          </p:cNvSpPr>
          <p:nvPr/>
        </p:nvSpPr>
        <p:spPr>
          <a:xfrm>
            <a:off x="953390" y="6389391"/>
            <a:ext cx="5991742" cy="296066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534B4F"/>
              </a:buClr>
              <a:buSzPts val="1079"/>
              <a:buFont typeface="Arial"/>
              <a:buNone/>
              <a:defRPr sz="1079" b="0" i="0" u="none" strike="noStrike" cap="none">
                <a:solidFill>
                  <a:srgbClr val="534B4F"/>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342900" indent="-342900">
              <a:buSzPts val="1000"/>
              <a:buFont typeface="+mj-lt"/>
              <a:buAutoNum type="arabicPeriod"/>
            </a:pPr>
            <a:r>
              <a:rPr lang="en-GB" sz="1400" dirty="0"/>
              <a:t>Why are tourism SMEs particularly susceptible to corporate crises?</a:t>
            </a:r>
          </a:p>
          <a:p>
            <a:pPr marL="342900" indent="-342900">
              <a:buSzPts val="1000"/>
              <a:buFont typeface="+mj-lt"/>
              <a:buAutoNum type="arabicPeriod"/>
            </a:pPr>
            <a:r>
              <a:rPr lang="en-GB" sz="1400" dirty="0"/>
              <a:t>What is the typical course of a corporate crisis?</a:t>
            </a:r>
          </a:p>
          <a:p>
            <a:pPr marL="342900" indent="-342900">
              <a:buSzPts val="1000"/>
              <a:buFont typeface="+mj-lt"/>
              <a:buAutoNum type="arabicPeriod"/>
            </a:pPr>
            <a:r>
              <a:rPr lang="en-GB" sz="1400" dirty="0"/>
              <a:t>What do the letters in PESTEL, a framework used in strategic analysis, stand for?</a:t>
            </a:r>
          </a:p>
          <a:p>
            <a:pPr marL="342900" indent="-342900">
              <a:buSzPts val="1000"/>
              <a:buFont typeface="+mj-lt"/>
              <a:buAutoNum type="arabicPeriod"/>
            </a:pPr>
            <a:endParaRPr lang="en-GB" sz="1400" dirty="0"/>
          </a:p>
        </p:txBody>
      </p:sp>
      <p:pic>
        <p:nvPicPr>
          <p:cNvPr id="45" name="Grafik 44" descr="Checkliste">
            <a:extLst>
              <a:ext uri="{FF2B5EF4-FFF2-40B4-BE49-F238E27FC236}">
                <a16:creationId xmlns:a16="http://schemas.microsoft.com/office/drawing/2014/main" id="{6CBA19B2-CAAF-32B7-9C79-3D971E1640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6175" y="5908217"/>
            <a:ext cx="648000" cy="648000"/>
          </a:xfrm>
          <a:prstGeom prst="rect">
            <a:avLst/>
          </a:prstGeom>
        </p:spPr>
      </p:pic>
      <p:pic>
        <p:nvPicPr>
          <p:cNvPr id="6" name="Grafik 5" descr="Kopf mit Zahnrädern">
            <a:extLst>
              <a:ext uri="{FF2B5EF4-FFF2-40B4-BE49-F238E27FC236}">
                <a16:creationId xmlns:a16="http://schemas.microsoft.com/office/drawing/2014/main" id="{6EA88A38-2FFA-98BA-16BE-96E706C918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4162" y="1913814"/>
            <a:ext cx="648000" cy="648000"/>
          </a:xfrm>
          <a:prstGeom prst="rect">
            <a:avLst/>
          </a:prstGeom>
        </p:spPr>
      </p:pic>
      <p:cxnSp>
        <p:nvCxnSpPr>
          <p:cNvPr id="2" name="Google Shape;1457;p23">
            <a:extLst>
              <a:ext uri="{FF2B5EF4-FFF2-40B4-BE49-F238E27FC236}">
                <a16:creationId xmlns:a16="http://schemas.microsoft.com/office/drawing/2014/main" id="{2F960EFA-FBEA-D0F9-0693-AA5F1A380315}"/>
              </a:ext>
            </a:extLst>
          </p:cNvPr>
          <p:cNvCxnSpPr>
            <a:cxnSpLocks/>
          </p:cNvCxnSpPr>
          <p:nvPr/>
        </p:nvCxnSpPr>
        <p:spPr>
          <a:xfrm flipH="1">
            <a:off x="4643438" y="1178358"/>
            <a:ext cx="2736399" cy="0"/>
          </a:xfrm>
          <a:prstGeom prst="straightConnector1">
            <a:avLst/>
          </a:prstGeom>
          <a:noFill/>
          <a:ln w="12700" cap="flat" cmpd="sng">
            <a:solidFill>
              <a:srgbClr val="81D1C5"/>
            </a:solidFill>
            <a:prstDash val="solid"/>
            <a:miter lim="800000"/>
            <a:headEnd type="none" w="sm" len="sm"/>
            <a:tailEnd type="none" w="sm" len="sm"/>
          </a:ln>
        </p:spPr>
      </p:cxnSp>
      <p:sp>
        <p:nvSpPr>
          <p:cNvPr id="3" name="Textfeld 2">
            <a:extLst>
              <a:ext uri="{FF2B5EF4-FFF2-40B4-BE49-F238E27FC236}">
                <a16:creationId xmlns:a16="http://schemas.microsoft.com/office/drawing/2014/main" id="{C5DFAC5B-DE0B-CA30-C24C-64D46BC1DDA1}"/>
              </a:ext>
            </a:extLst>
          </p:cNvPr>
          <p:cNvSpPr txBox="1"/>
          <p:nvPr/>
        </p:nvSpPr>
        <p:spPr>
          <a:xfrm>
            <a:off x="4786317" y="571496"/>
            <a:ext cx="2668041" cy="584775"/>
          </a:xfrm>
          <a:prstGeom prst="rect">
            <a:avLst/>
          </a:prstGeom>
          <a:noFill/>
        </p:spPr>
        <p:txBody>
          <a:bodyPr wrap="square" rtlCol="0">
            <a:spAutoFit/>
          </a:bodyPr>
          <a:lstStyle/>
          <a:p>
            <a:r>
              <a:rPr lang="de-DE" sz="1600" cap="all" dirty="0">
                <a:solidFill>
                  <a:srgbClr val="534B4F"/>
                </a:solidFill>
                <a:latin typeface="Calibri"/>
                <a:ea typeface="Calibri"/>
                <a:cs typeface="Calibri"/>
                <a:sym typeface="Calibri"/>
              </a:rPr>
              <a:t>Module 1: </a:t>
            </a:r>
          </a:p>
          <a:p>
            <a:r>
              <a:rPr lang="de-DE" sz="1600" cap="all" dirty="0" err="1">
                <a:solidFill>
                  <a:srgbClr val="534B4F"/>
                </a:solidFill>
                <a:latin typeface="Calibri"/>
                <a:ea typeface="Calibri"/>
                <a:cs typeface="Calibri"/>
                <a:sym typeface="Calibri"/>
              </a:rPr>
              <a:t>Introduction</a:t>
            </a:r>
            <a:endParaRPr lang="en-GB" sz="1600" cap="all" dirty="0">
              <a:solidFill>
                <a:srgbClr val="534B4F"/>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sp>
        <p:nvSpPr>
          <p:cNvPr id="1305" name="Google Shape;1305;p13"/>
          <p:cNvSpPr txBox="1">
            <a:spLocks noGrp="1"/>
          </p:cNvSpPr>
          <p:nvPr>
            <p:ph type="sldNum" idx="12"/>
          </p:nvPr>
        </p:nvSpPr>
        <p:spPr>
          <a:xfrm>
            <a:off x="7123651" y="10137509"/>
            <a:ext cx="357598" cy="26659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12</a:t>
            </a:fld>
            <a:endParaRPr/>
          </a:p>
        </p:txBody>
      </p:sp>
      <p:sp>
        <p:nvSpPr>
          <p:cNvPr id="1307" name="Google Shape;1307;p13"/>
          <p:cNvSpPr txBox="1">
            <a:spLocks noGrp="1"/>
          </p:cNvSpPr>
          <p:nvPr>
            <p:ph type="body" idx="2"/>
          </p:nvPr>
        </p:nvSpPr>
        <p:spPr>
          <a:xfrm>
            <a:off x="497256" y="6781515"/>
            <a:ext cx="6130198" cy="3576921"/>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100000"/>
              </a:lnSpc>
              <a:spcBef>
                <a:spcPts val="0"/>
              </a:spcBef>
              <a:spcAft>
                <a:spcPts val="0"/>
              </a:spcAft>
              <a:buClr>
                <a:srgbClr val="82CEC3"/>
              </a:buClr>
              <a:buSzPts val="3000"/>
              <a:buNone/>
            </a:pPr>
            <a:r>
              <a:rPr lang="de-DE" sz="2400" cap="all" dirty="0"/>
              <a:t>Topics </a:t>
            </a:r>
            <a:r>
              <a:rPr lang="de-DE" sz="2400" cap="all" dirty="0" err="1"/>
              <a:t>covered</a:t>
            </a:r>
            <a:r>
              <a:rPr lang="de-DE" sz="2400" cap="all" dirty="0"/>
              <a:t>:</a:t>
            </a:r>
          </a:p>
          <a:p>
            <a:pPr marL="0" lvl="0" indent="0" algn="l" rtl="0">
              <a:lnSpc>
                <a:spcPct val="100000"/>
              </a:lnSpc>
              <a:spcBef>
                <a:spcPts val="0"/>
              </a:spcBef>
              <a:spcAft>
                <a:spcPts val="0"/>
              </a:spcAft>
              <a:buClr>
                <a:srgbClr val="82CEC3"/>
              </a:buClr>
              <a:buSzPts val="3000"/>
              <a:buNone/>
            </a:pPr>
            <a:endParaRPr lang="de-DE" sz="1400" cap="all" dirty="0"/>
          </a:p>
          <a:p>
            <a:pPr marL="285750" marR="0" lvl="0" indent="-285750" algn="l" defTabSz="914400" rtl="0" eaLnBrk="1" fontAlgn="auto" latinLnBrk="0" hangingPunct="1">
              <a:lnSpc>
                <a:spcPct val="100000"/>
              </a:lnSpc>
              <a:spcBef>
                <a:spcPts val="0"/>
              </a:spcBef>
              <a:spcAft>
                <a:spcPts val="0"/>
              </a:spcAft>
              <a:buClr>
                <a:srgbClr val="534B4F"/>
              </a:buClr>
              <a:buSzPts val="1079"/>
              <a:buFont typeface="+mj-lt"/>
              <a:buAutoNum type="romanUcPeriod"/>
              <a:tabLst/>
              <a:defRPr/>
            </a:pPr>
            <a:r>
              <a:rPr kumimoji="0" lang="en-GB" sz="1400" b="0" i="0" u="none" strike="noStrike" kern="0" cap="none" spc="0" normalizeH="0" baseline="0" noProof="0" dirty="0">
                <a:ln>
                  <a:noFill/>
                </a:ln>
                <a:solidFill>
                  <a:srgbClr val="595A59"/>
                </a:solidFill>
                <a:effectLst/>
                <a:uLnTx/>
                <a:uFillTx/>
                <a:latin typeface="Calibri"/>
                <a:ea typeface="Calibri"/>
                <a:cs typeface="Calibri"/>
                <a:sym typeface="Calibri"/>
              </a:rPr>
              <a:t>Business Risk Management</a:t>
            </a:r>
          </a:p>
          <a:p>
            <a:pPr marL="285750" marR="0" lvl="0" indent="-285750" algn="l" defTabSz="914400" rtl="0" eaLnBrk="1" fontAlgn="auto" latinLnBrk="0" hangingPunct="1">
              <a:lnSpc>
                <a:spcPct val="100000"/>
              </a:lnSpc>
              <a:spcBef>
                <a:spcPts val="0"/>
              </a:spcBef>
              <a:spcAft>
                <a:spcPts val="0"/>
              </a:spcAft>
              <a:buClr>
                <a:srgbClr val="534B4F"/>
              </a:buClr>
              <a:buSzPts val="1079"/>
              <a:buFont typeface="+mj-lt"/>
              <a:buAutoNum type="romanUcPeriod"/>
              <a:tabLst/>
              <a:defRPr/>
            </a:pPr>
            <a:r>
              <a:rPr kumimoji="0" lang="en-GB" sz="1400" b="0" i="0" u="none" strike="noStrike" kern="0" cap="none" spc="0" normalizeH="0" baseline="0" noProof="0" dirty="0">
                <a:ln>
                  <a:noFill/>
                </a:ln>
                <a:solidFill>
                  <a:srgbClr val="595A59"/>
                </a:solidFill>
                <a:effectLst/>
                <a:uLnTx/>
                <a:uFillTx/>
                <a:latin typeface="Calibri"/>
                <a:ea typeface="Calibri"/>
                <a:cs typeface="Calibri"/>
                <a:sym typeface="Calibri"/>
              </a:rPr>
              <a:t>Strategy Development</a:t>
            </a:r>
          </a:p>
          <a:p>
            <a:pPr marL="285750" marR="0" lvl="0" indent="-285750" algn="l" defTabSz="914400" rtl="0" eaLnBrk="1" fontAlgn="auto" latinLnBrk="0" hangingPunct="1">
              <a:lnSpc>
                <a:spcPct val="100000"/>
              </a:lnSpc>
              <a:spcBef>
                <a:spcPts val="0"/>
              </a:spcBef>
              <a:spcAft>
                <a:spcPts val="0"/>
              </a:spcAft>
              <a:buClr>
                <a:srgbClr val="534B4F"/>
              </a:buClr>
              <a:buSzPts val="1079"/>
              <a:buFont typeface="+mj-lt"/>
              <a:buAutoNum type="romanUcPeriod"/>
              <a:tabLst/>
              <a:defRPr/>
            </a:pPr>
            <a:r>
              <a:rPr kumimoji="0" lang="en-GB" sz="1400" b="0" i="0" u="none" strike="noStrike" kern="0" cap="none" spc="0" normalizeH="0" baseline="0" noProof="0" dirty="0">
                <a:ln>
                  <a:noFill/>
                </a:ln>
                <a:solidFill>
                  <a:srgbClr val="595A59"/>
                </a:solidFill>
                <a:effectLst/>
                <a:uLnTx/>
                <a:uFillTx/>
                <a:latin typeface="Calibri"/>
                <a:ea typeface="Calibri"/>
                <a:cs typeface="Calibri"/>
                <a:sym typeface="Calibri"/>
              </a:rPr>
              <a:t>Risk Factors &amp; Early Warning Signs</a:t>
            </a:r>
          </a:p>
          <a:p>
            <a:pPr marL="285750" marR="0" lvl="0" indent="-285750" algn="l" defTabSz="914400" rtl="0" eaLnBrk="1" fontAlgn="auto" latinLnBrk="0" hangingPunct="1">
              <a:lnSpc>
                <a:spcPct val="100000"/>
              </a:lnSpc>
              <a:spcBef>
                <a:spcPts val="0"/>
              </a:spcBef>
              <a:spcAft>
                <a:spcPts val="0"/>
              </a:spcAft>
              <a:buClr>
                <a:srgbClr val="534B4F"/>
              </a:buClr>
              <a:buSzPts val="1079"/>
              <a:buFont typeface="+mj-lt"/>
              <a:buAutoNum type="romanUcPeriod"/>
              <a:tabLst/>
              <a:defRPr/>
            </a:pPr>
            <a:r>
              <a:rPr kumimoji="0" lang="en-GB" sz="1400" b="0" i="0" u="none" strike="noStrike" kern="0" cap="none" spc="0" normalizeH="0" baseline="0" noProof="0" dirty="0">
                <a:ln>
                  <a:noFill/>
                </a:ln>
                <a:solidFill>
                  <a:srgbClr val="595A59"/>
                </a:solidFill>
                <a:effectLst/>
                <a:uLnTx/>
                <a:uFillTx/>
                <a:latin typeface="Calibri"/>
                <a:ea typeface="Calibri"/>
                <a:cs typeface="Calibri"/>
                <a:sym typeface="Calibri"/>
              </a:rPr>
              <a:t>Continuity Management</a:t>
            </a:r>
          </a:p>
          <a:p>
            <a:pPr marL="0" marR="0" lvl="0" indent="0" algn="l" defTabSz="914400" rtl="0" eaLnBrk="1" fontAlgn="auto" latinLnBrk="0" hangingPunct="1">
              <a:lnSpc>
                <a:spcPct val="100000"/>
              </a:lnSpc>
              <a:spcBef>
                <a:spcPts val="0"/>
              </a:spcBef>
              <a:spcAft>
                <a:spcPts val="0"/>
              </a:spcAft>
              <a:buClr>
                <a:srgbClr val="534B4F"/>
              </a:buClr>
              <a:buSzPts val="1079"/>
              <a:tabLst/>
              <a:defRPr/>
            </a:pPr>
            <a:endParaRPr kumimoji="0" lang="en-GB" sz="1400" b="0" i="0" u="none" strike="noStrike" kern="0" cap="none" spc="0" normalizeH="0" baseline="0" noProof="0" dirty="0">
              <a:ln>
                <a:noFill/>
              </a:ln>
              <a:solidFill>
                <a:srgbClr val="595A59"/>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534B4F"/>
              </a:buClr>
              <a:buSzPts val="1079"/>
              <a:tabLst/>
              <a:defRPr/>
            </a:pPr>
            <a:endParaRPr kumimoji="0" lang="en-GB" sz="1400" b="0" i="0" u="none" strike="noStrike" kern="0" cap="none" spc="0" normalizeH="0" baseline="0" noProof="0" dirty="0">
              <a:ln>
                <a:noFill/>
              </a:ln>
              <a:solidFill>
                <a:srgbClr val="595A59"/>
              </a:solidFill>
              <a:effectLst/>
              <a:uLnTx/>
              <a:uFillTx/>
              <a:latin typeface="Calibri"/>
              <a:ea typeface="Calibri"/>
              <a:cs typeface="Calibri"/>
              <a:sym typeface="Calibri"/>
            </a:endParaRPr>
          </a:p>
          <a:p>
            <a:pPr marL="0" indent="0" algn="l">
              <a:lnSpc>
                <a:spcPct val="100000"/>
              </a:lnSpc>
              <a:buSzPts val="3000"/>
            </a:pPr>
            <a:r>
              <a:rPr lang="de-DE" sz="2400" cap="all" dirty="0"/>
              <a:t>Learning Outcomes</a:t>
            </a:r>
          </a:p>
          <a:p>
            <a:pPr marL="0" indent="0" algn="l">
              <a:lnSpc>
                <a:spcPct val="100000"/>
              </a:lnSpc>
              <a:buSzPts val="3000"/>
            </a:pPr>
            <a:endParaRPr lang="de-DE" sz="1400" cap="all" dirty="0"/>
          </a:p>
          <a:p>
            <a:pPr marL="0" lvl="0" indent="0" algn="l" rtl="0">
              <a:lnSpc>
                <a:spcPct val="100000"/>
              </a:lnSpc>
              <a:spcBef>
                <a:spcPts val="0"/>
              </a:spcBef>
              <a:spcAft>
                <a:spcPts val="0"/>
              </a:spcAft>
              <a:buClr>
                <a:srgbClr val="82CEC3"/>
              </a:buClr>
              <a:buSzPts val="3000"/>
              <a:buNone/>
            </a:pPr>
            <a:r>
              <a:rPr lang="en-GB" sz="1400" b="0" dirty="0">
                <a:solidFill>
                  <a:srgbClr val="595A59"/>
                </a:solidFill>
              </a:rPr>
              <a:t>… understand what factors lead to a crisis and how to prevent it</a:t>
            </a:r>
          </a:p>
          <a:p>
            <a:pPr marL="0" lvl="0" indent="0" algn="l" rtl="0">
              <a:lnSpc>
                <a:spcPct val="100000"/>
              </a:lnSpc>
              <a:spcBef>
                <a:spcPts val="0"/>
              </a:spcBef>
              <a:spcAft>
                <a:spcPts val="0"/>
              </a:spcAft>
              <a:buClr>
                <a:srgbClr val="82CEC3"/>
              </a:buClr>
              <a:buSzPts val="3000"/>
              <a:buNone/>
            </a:pPr>
            <a:r>
              <a:rPr lang="en-GB" sz="1400" b="0" dirty="0">
                <a:solidFill>
                  <a:srgbClr val="595A59"/>
                </a:solidFill>
              </a:rPr>
              <a:t>... understand the importance of risk management for companies</a:t>
            </a:r>
          </a:p>
          <a:p>
            <a:pPr marL="0" lvl="0" indent="0" algn="l" rtl="0">
              <a:lnSpc>
                <a:spcPct val="100000"/>
              </a:lnSpc>
              <a:spcBef>
                <a:spcPts val="0"/>
              </a:spcBef>
              <a:spcAft>
                <a:spcPts val="0"/>
              </a:spcAft>
              <a:buClr>
                <a:srgbClr val="82CEC3"/>
              </a:buClr>
              <a:buSzPts val="3000"/>
              <a:buNone/>
            </a:pPr>
            <a:r>
              <a:rPr lang="en-GB" sz="1400" b="0" dirty="0">
                <a:solidFill>
                  <a:srgbClr val="595A59"/>
                </a:solidFill>
              </a:rPr>
              <a:t>... know the tools for developing a sound strategy and how to apply them</a:t>
            </a:r>
          </a:p>
          <a:p>
            <a:pPr marL="0" lvl="0" indent="0" algn="l" rtl="0">
              <a:lnSpc>
                <a:spcPct val="100000"/>
              </a:lnSpc>
              <a:spcBef>
                <a:spcPts val="0"/>
              </a:spcBef>
              <a:spcAft>
                <a:spcPts val="0"/>
              </a:spcAft>
              <a:buClr>
                <a:srgbClr val="82CEC3"/>
              </a:buClr>
              <a:buSzPts val="3000"/>
              <a:buNone/>
            </a:pPr>
            <a:r>
              <a:rPr lang="en-GB" sz="1400" b="0" dirty="0">
                <a:solidFill>
                  <a:srgbClr val="595A59"/>
                </a:solidFill>
              </a:rPr>
              <a:t>... recognise and evaluate crisis risk factors for your company at an early stage</a:t>
            </a:r>
          </a:p>
          <a:p>
            <a:pPr marL="0" lvl="0" indent="0" algn="l" rtl="0">
              <a:lnSpc>
                <a:spcPct val="100000"/>
              </a:lnSpc>
              <a:spcBef>
                <a:spcPts val="0"/>
              </a:spcBef>
              <a:spcAft>
                <a:spcPts val="0"/>
              </a:spcAft>
              <a:buClr>
                <a:srgbClr val="82CEC3"/>
              </a:buClr>
              <a:buSzPts val="3000"/>
              <a:buNone/>
            </a:pPr>
            <a:r>
              <a:rPr lang="en-GB" sz="1400" b="0" dirty="0">
                <a:solidFill>
                  <a:srgbClr val="595A59"/>
                </a:solidFill>
              </a:rPr>
              <a:t>...know the principles of business continuity management</a:t>
            </a:r>
          </a:p>
          <a:p>
            <a:pPr marL="0" lvl="0" indent="0" algn="l" rtl="0">
              <a:lnSpc>
                <a:spcPct val="100000"/>
              </a:lnSpc>
              <a:spcBef>
                <a:spcPts val="0"/>
              </a:spcBef>
              <a:spcAft>
                <a:spcPts val="0"/>
              </a:spcAft>
              <a:buClr>
                <a:srgbClr val="82CEC3"/>
              </a:buClr>
              <a:buSzPts val="3000"/>
              <a:buNone/>
            </a:pPr>
            <a:endParaRPr lang="de-DE" sz="1400" dirty="0"/>
          </a:p>
          <a:p>
            <a:pPr marL="0" lvl="0" indent="0" algn="ctr" rtl="0">
              <a:lnSpc>
                <a:spcPct val="100000"/>
              </a:lnSpc>
              <a:spcBef>
                <a:spcPts val="0"/>
              </a:spcBef>
              <a:spcAft>
                <a:spcPts val="0"/>
              </a:spcAft>
              <a:buClr>
                <a:srgbClr val="82CEC3"/>
              </a:buClr>
              <a:buSzPts val="3000"/>
              <a:buNone/>
            </a:pPr>
            <a:endParaRPr sz="3000" dirty="0"/>
          </a:p>
        </p:txBody>
      </p:sp>
      <p:sp>
        <p:nvSpPr>
          <p:cNvPr id="1309" name="Google Shape;1309;p13"/>
          <p:cNvSpPr txBox="1">
            <a:spLocks noGrp="1"/>
          </p:cNvSpPr>
          <p:nvPr>
            <p:ph type="body" idx="4"/>
          </p:nvPr>
        </p:nvSpPr>
        <p:spPr>
          <a:xfrm>
            <a:off x="714738" y="859810"/>
            <a:ext cx="6130198" cy="4798868"/>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lt1"/>
              </a:buClr>
              <a:buSzPts val="1200"/>
              <a:buNone/>
            </a:pPr>
            <a:r>
              <a:rPr lang="de-DE" sz="3000" b="1" cap="all" dirty="0"/>
              <a:t>Module 2: </a:t>
            </a:r>
          </a:p>
          <a:p>
            <a:pPr marL="0" lvl="0" indent="0" algn="just" rtl="0">
              <a:lnSpc>
                <a:spcPct val="100000"/>
              </a:lnSpc>
              <a:spcBef>
                <a:spcPts val="0"/>
              </a:spcBef>
              <a:spcAft>
                <a:spcPts val="0"/>
              </a:spcAft>
              <a:buClr>
                <a:schemeClr val="lt1"/>
              </a:buClr>
              <a:buSzPts val="1200"/>
              <a:buNone/>
            </a:pPr>
            <a:endParaRPr lang="de-DE" sz="3000" b="1" cap="all" dirty="0"/>
          </a:p>
          <a:p>
            <a:pPr marL="0" lvl="0" indent="0" algn="just" rtl="0">
              <a:lnSpc>
                <a:spcPct val="100000"/>
              </a:lnSpc>
              <a:spcBef>
                <a:spcPts val="0"/>
              </a:spcBef>
              <a:spcAft>
                <a:spcPts val="0"/>
              </a:spcAft>
              <a:buClr>
                <a:schemeClr val="lt1"/>
              </a:buClr>
              <a:buSzPts val="1200"/>
              <a:buNone/>
            </a:pPr>
            <a:r>
              <a:rPr lang="de-DE" sz="3000" b="1" cap="all" dirty="0"/>
              <a:t>PRECAUTION &amp; </a:t>
            </a:r>
          </a:p>
          <a:p>
            <a:pPr marL="0" lvl="0" indent="0" algn="just" rtl="0">
              <a:lnSpc>
                <a:spcPct val="100000"/>
              </a:lnSpc>
              <a:spcBef>
                <a:spcPts val="0"/>
              </a:spcBef>
              <a:spcAft>
                <a:spcPts val="0"/>
              </a:spcAft>
              <a:buClr>
                <a:schemeClr val="lt1"/>
              </a:buClr>
              <a:buSzPts val="1200"/>
              <a:buNone/>
            </a:pPr>
            <a:r>
              <a:rPr lang="de-DE" sz="3000" b="1" cap="all" dirty="0"/>
              <a:t>AVOIDANCE OF CRISES</a:t>
            </a:r>
          </a:p>
        </p:txBody>
      </p:sp>
      <p:pic>
        <p:nvPicPr>
          <p:cNvPr id="2" name="Google Shape;1355;p17">
            <a:extLst>
              <a:ext uri="{FF2B5EF4-FFF2-40B4-BE49-F238E27FC236}">
                <a16:creationId xmlns:a16="http://schemas.microsoft.com/office/drawing/2014/main" id="{66A09F72-6C09-3CEA-1A98-3E58E19F7F27}"/>
              </a:ext>
            </a:extLst>
          </p:cNvPr>
          <p:cNvPicPr preferRelativeResize="0"/>
          <p:nvPr/>
        </p:nvPicPr>
        <p:blipFill rotWithShape="1">
          <a:blip r:embed="rId3">
            <a:alphaModFix/>
          </a:blip>
          <a:srcRect r="16539"/>
          <a:stretch/>
        </p:blipFill>
        <p:spPr>
          <a:xfrm>
            <a:off x="4164868" y="4610541"/>
            <a:ext cx="3401339" cy="2497199"/>
          </a:xfrm>
          <a:custGeom>
            <a:avLst/>
            <a:gdLst/>
            <a:ahLst/>
            <a:cxnLst/>
            <a:rect l="l" t="t" r="r" b="b"/>
            <a:pathLst>
              <a:path w="3401339" h="2497199" extrusionOk="0">
                <a:moveTo>
                  <a:pt x="0" y="0"/>
                </a:moveTo>
                <a:lnTo>
                  <a:pt x="3401339" y="0"/>
                </a:lnTo>
                <a:lnTo>
                  <a:pt x="3401339" y="2497199"/>
                </a:lnTo>
                <a:lnTo>
                  <a:pt x="881063" y="2497199"/>
                </a:lnTo>
                <a:lnTo>
                  <a:pt x="924106" y="2449220"/>
                </a:lnTo>
                <a:cubicBezTo>
                  <a:pt x="956598" y="2404969"/>
                  <a:pt x="980521" y="2353972"/>
                  <a:pt x="993076" y="2297969"/>
                </a:cubicBezTo>
                <a:cubicBezTo>
                  <a:pt x="1043297" y="2073956"/>
                  <a:pt x="892633" y="1851302"/>
                  <a:pt x="657814" y="1803784"/>
                </a:cubicBezTo>
                <a:cubicBezTo>
                  <a:pt x="422995" y="1756267"/>
                  <a:pt x="190890" y="1900177"/>
                  <a:pt x="140668" y="2124190"/>
                </a:cubicBezTo>
                <a:cubicBezTo>
                  <a:pt x="114879" y="2236875"/>
                  <a:pt x="139650" y="2348541"/>
                  <a:pt x="200391" y="2437976"/>
                </a:cubicBezTo>
                <a:lnTo>
                  <a:pt x="249673" y="2497199"/>
                </a:lnTo>
                <a:lnTo>
                  <a:pt x="0" y="2497199"/>
                </a:lnTo>
                <a:close/>
              </a:path>
            </a:pathLst>
          </a:custGeom>
          <a:noFill/>
          <a:ln>
            <a:noFill/>
          </a:ln>
        </p:spPr>
      </p:pic>
      <p:pic>
        <p:nvPicPr>
          <p:cNvPr id="3" name="Google Shape;1366;p17">
            <a:extLst>
              <a:ext uri="{FF2B5EF4-FFF2-40B4-BE49-F238E27FC236}">
                <a16:creationId xmlns:a16="http://schemas.microsoft.com/office/drawing/2014/main" id="{E87A19DC-5D4B-70C7-CA2F-093A56001B1D}"/>
              </a:ext>
            </a:extLst>
          </p:cNvPr>
          <p:cNvPicPr preferRelativeResize="0">
            <a:picLocks/>
          </p:cNvPicPr>
          <p:nvPr/>
        </p:nvPicPr>
        <p:blipFill>
          <a:blip r:embed="rId4"/>
          <a:srcRect l="5804" r="5804"/>
          <a:stretch/>
        </p:blipFill>
        <p:spPr>
          <a:xfrm>
            <a:off x="4835525" y="4967289"/>
            <a:ext cx="2724150" cy="1733550"/>
          </a:xfrm>
          <a:prstGeom prst="rect">
            <a:avLst/>
          </a:prstGeom>
          <a:noFill/>
          <a:ln>
            <a:noFill/>
          </a:ln>
        </p:spPr>
      </p:pic>
      <p:sp>
        <p:nvSpPr>
          <p:cNvPr id="4" name="Google Shape;1378;p17">
            <a:hlinkClick r:id="rId5"/>
            <a:extLst>
              <a:ext uri="{FF2B5EF4-FFF2-40B4-BE49-F238E27FC236}">
                <a16:creationId xmlns:a16="http://schemas.microsoft.com/office/drawing/2014/main" id="{F471F91E-833F-5273-CBEB-45A53720774A}"/>
              </a:ext>
            </a:extLst>
          </p:cNvPr>
          <p:cNvSpPr/>
          <p:nvPr/>
        </p:nvSpPr>
        <p:spPr>
          <a:xfrm>
            <a:off x="4295414" y="6405252"/>
            <a:ext cx="1080000" cy="1080000"/>
          </a:xfrm>
          <a:custGeom>
            <a:avLst/>
            <a:gdLst/>
            <a:ahLst/>
            <a:cxnLst/>
            <a:rect l="l" t="t" r="r" b="b"/>
            <a:pathLst>
              <a:path w="927186" h="885244" extrusionOk="0">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82CEC3"/>
          </a:solidFill>
          <a:ln>
            <a:noFill/>
          </a:ln>
          <a:effectLst>
            <a:outerShdw blurRad="126454"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1200" b="1" cap="all" dirty="0">
                <a:solidFill>
                  <a:schemeClr val="bg1"/>
                </a:solidFill>
                <a:latin typeface="Calibri" panose="020F0502020204030204" pitchFamily="34" charset="0"/>
                <a:ea typeface="Calibri" panose="020F0502020204030204" pitchFamily="34" charset="0"/>
                <a:cs typeface="Calibri" panose="020F0502020204030204" pitchFamily="34" charset="0"/>
                <a:sym typeface="Century Schoolbook"/>
              </a:rPr>
              <a:t>Click </a:t>
            </a:r>
            <a:r>
              <a:rPr lang="de-DE" sz="1200" b="1" cap="all" dirty="0" err="1">
                <a:solidFill>
                  <a:schemeClr val="bg1"/>
                </a:solidFill>
                <a:latin typeface="Calibri" panose="020F0502020204030204" pitchFamily="34" charset="0"/>
                <a:ea typeface="Calibri" panose="020F0502020204030204" pitchFamily="34" charset="0"/>
                <a:cs typeface="Calibri" panose="020F0502020204030204" pitchFamily="34" charset="0"/>
                <a:sym typeface="Century Schoolbook"/>
              </a:rPr>
              <a:t>to</a:t>
            </a:r>
            <a:r>
              <a:rPr lang="de-DE" sz="1200" b="1" cap="all" dirty="0">
                <a:solidFill>
                  <a:schemeClr val="bg1"/>
                </a:solidFill>
                <a:latin typeface="Calibri" panose="020F0502020204030204" pitchFamily="34" charset="0"/>
                <a:ea typeface="Calibri" panose="020F0502020204030204" pitchFamily="34" charset="0"/>
                <a:cs typeface="Calibri" panose="020F0502020204030204" pitchFamily="34" charset="0"/>
                <a:sym typeface="Century Schoolbook"/>
              </a:rPr>
              <a:t> </a:t>
            </a:r>
            <a:r>
              <a:rPr lang="de-DE" sz="1200" b="1" cap="all" dirty="0" err="1">
                <a:solidFill>
                  <a:schemeClr val="bg1"/>
                </a:solidFill>
                <a:latin typeface="Calibri" panose="020F0502020204030204" pitchFamily="34" charset="0"/>
                <a:ea typeface="Calibri" panose="020F0502020204030204" pitchFamily="34" charset="0"/>
                <a:cs typeface="Calibri" panose="020F0502020204030204" pitchFamily="34" charset="0"/>
                <a:sym typeface="Century Schoolbook"/>
              </a:rPr>
              <a:t>download</a:t>
            </a:r>
            <a:r>
              <a:rPr lang="de-DE" sz="1200" b="1" cap="all" dirty="0">
                <a:solidFill>
                  <a:schemeClr val="bg1"/>
                </a:solidFill>
                <a:latin typeface="Calibri" panose="020F0502020204030204" pitchFamily="34" charset="0"/>
                <a:ea typeface="Calibri" panose="020F0502020204030204" pitchFamily="34" charset="0"/>
                <a:cs typeface="Calibri" panose="020F0502020204030204" pitchFamily="34" charset="0"/>
                <a:sym typeface="Century Schoolbook"/>
              </a:rPr>
              <a:t> </a:t>
            </a:r>
            <a:endParaRPr sz="1200" b="1" cap="all" dirty="0">
              <a:solidFill>
                <a:schemeClr val="bg1"/>
              </a:solidFill>
              <a:latin typeface="Calibri" panose="020F0502020204030204" pitchFamily="34" charset="0"/>
              <a:ea typeface="Calibri" panose="020F0502020204030204" pitchFamily="34" charset="0"/>
              <a:cs typeface="Calibri" panose="020F0502020204030204" pitchFamily="34" charset="0"/>
              <a:sym typeface="Century Schoolbook"/>
            </a:endParaRPr>
          </a:p>
        </p:txBody>
      </p:sp>
    </p:spTree>
    <p:extLst>
      <p:ext uri="{BB962C8B-B14F-4D97-AF65-F5344CB8AC3E}">
        <p14:creationId xmlns:p14="http://schemas.microsoft.com/office/powerpoint/2010/main" val="1047200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56"/>
        <p:cNvGrpSpPr/>
        <p:nvPr/>
      </p:nvGrpSpPr>
      <p:grpSpPr>
        <a:xfrm>
          <a:off x="0" y="0"/>
          <a:ext cx="0" cy="0"/>
          <a:chOff x="0" y="0"/>
          <a:chExt cx="0" cy="0"/>
        </a:xfrm>
      </p:grpSpPr>
      <p:cxnSp>
        <p:nvCxnSpPr>
          <p:cNvPr id="1457" name="Google Shape;1457;p23"/>
          <p:cNvCxnSpPr>
            <a:cxnSpLocks/>
          </p:cNvCxnSpPr>
          <p:nvPr/>
        </p:nvCxnSpPr>
        <p:spPr>
          <a:xfrm flipH="1">
            <a:off x="955553" y="3317177"/>
            <a:ext cx="5976000" cy="0"/>
          </a:xfrm>
          <a:prstGeom prst="straightConnector1">
            <a:avLst/>
          </a:prstGeom>
          <a:noFill/>
          <a:ln w="12700" cap="flat" cmpd="sng">
            <a:solidFill>
              <a:srgbClr val="81D1C5"/>
            </a:solidFill>
            <a:prstDash val="solid"/>
            <a:miter lim="800000"/>
            <a:headEnd type="none" w="sm" len="sm"/>
            <a:tailEnd type="none" w="sm" len="sm"/>
          </a:ln>
        </p:spPr>
      </p:cxnSp>
      <p:sp>
        <p:nvSpPr>
          <p:cNvPr id="1460" name="Google Shape;1460;p23"/>
          <p:cNvSpPr txBox="1">
            <a:spLocks noGrp="1"/>
          </p:cNvSpPr>
          <p:nvPr>
            <p:ph type="body" idx="3"/>
          </p:nvPr>
        </p:nvSpPr>
        <p:spPr>
          <a:xfrm>
            <a:off x="948538" y="1269656"/>
            <a:ext cx="5991742" cy="396000"/>
          </a:xfrm>
          <a:prstGeom prst="rect">
            <a:avLst/>
          </a:prstGeom>
          <a:noFill/>
          <a:ln>
            <a:noFill/>
          </a:ln>
        </p:spPr>
        <p:txBody>
          <a:bodyPr spcFirstLastPara="1" wrap="square" lIns="91425" tIns="45700" rIns="91425" bIns="45700" anchor="ctr" anchorCtr="0">
            <a:noAutofit/>
          </a:bodyPr>
          <a:lstStyle/>
          <a:p>
            <a:pPr marL="0" lvl="0" indent="0" algn="l" rtl="0">
              <a:lnSpc>
                <a:spcPct val="102200"/>
              </a:lnSpc>
              <a:spcBef>
                <a:spcPts val="0"/>
              </a:spcBef>
              <a:spcAft>
                <a:spcPts val="0"/>
              </a:spcAft>
              <a:buClr>
                <a:srgbClr val="79527B"/>
              </a:buClr>
              <a:buSzPts val="1500"/>
              <a:buNone/>
            </a:pPr>
            <a:r>
              <a:rPr lang="en-GB" cap="all" dirty="0"/>
              <a:t>Case Studies</a:t>
            </a:r>
          </a:p>
        </p:txBody>
      </p:sp>
      <p:sp>
        <p:nvSpPr>
          <p:cNvPr id="1461" name="Google Shape;1461;p23"/>
          <p:cNvSpPr txBox="1">
            <a:spLocks noGrp="1"/>
          </p:cNvSpPr>
          <p:nvPr>
            <p:ph type="body" idx="4"/>
          </p:nvPr>
        </p:nvSpPr>
        <p:spPr>
          <a:xfrm>
            <a:off x="948538" y="1883844"/>
            <a:ext cx="5991742" cy="2960661"/>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534B4F"/>
              </a:buClr>
              <a:buSzPts val="1000"/>
              <a:buNone/>
            </a:pPr>
            <a:r>
              <a:rPr lang="en-GB" sz="1400" dirty="0">
                <a:hlinkClick r:id="rId3">
                  <a:extLst>
                    <a:ext uri="{A12FA001-AC4F-418D-AE19-62706E023703}">
                      <ahyp:hlinkClr xmlns:ahyp="http://schemas.microsoft.com/office/drawing/2018/hyperlinkcolor" val="tx"/>
                    </a:ext>
                  </a:extLst>
                </a:hlinkClick>
              </a:rPr>
              <a:t>Case study no. 1 </a:t>
            </a:r>
            <a:r>
              <a:rPr lang="en-GB" sz="1400" dirty="0"/>
              <a:t>deals with the use of KPIs as early warning indicators for a small boat rental company.</a:t>
            </a:r>
          </a:p>
          <a:p>
            <a:pPr marL="0" lvl="0" indent="0" algn="just" rtl="0">
              <a:lnSpc>
                <a:spcPct val="100000"/>
              </a:lnSpc>
              <a:spcBef>
                <a:spcPts val="0"/>
              </a:spcBef>
              <a:spcAft>
                <a:spcPts val="0"/>
              </a:spcAft>
              <a:buClr>
                <a:srgbClr val="534B4F"/>
              </a:buClr>
              <a:buSzPts val="1000"/>
              <a:buNone/>
            </a:pPr>
            <a:endParaRPr lang="en-GB" sz="1400" dirty="0"/>
          </a:p>
        </p:txBody>
      </p:sp>
      <p:sp>
        <p:nvSpPr>
          <p:cNvPr id="16" name="Google Shape;1458;p23">
            <a:extLst>
              <a:ext uri="{FF2B5EF4-FFF2-40B4-BE49-F238E27FC236}">
                <a16:creationId xmlns:a16="http://schemas.microsoft.com/office/drawing/2014/main" id="{05A500DA-F3DB-ED1E-340E-020CD88E0FA1}"/>
              </a:ext>
            </a:extLst>
          </p:cNvPr>
          <p:cNvSpPr txBox="1">
            <a:spLocks/>
          </p:cNvSpPr>
          <p:nvPr/>
        </p:nvSpPr>
        <p:spPr>
          <a:xfrm>
            <a:off x="941213" y="2928217"/>
            <a:ext cx="5991741" cy="37603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1455"/>
              </a:lnSpc>
              <a:spcBef>
                <a:spcPts val="0"/>
              </a:spcBef>
              <a:spcAft>
                <a:spcPts val="0"/>
              </a:spcAft>
              <a:buClr>
                <a:srgbClr val="79527B"/>
              </a:buClr>
              <a:buSzPts val="1511"/>
              <a:buFont typeface="Arial"/>
              <a:buNone/>
              <a:defRPr sz="1511" b="1" i="0" u="none" strike="noStrike" cap="none">
                <a:solidFill>
                  <a:srgbClr val="79527B"/>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nSpc>
                <a:spcPct val="102200"/>
              </a:lnSpc>
              <a:buSzPts val="1500"/>
            </a:pPr>
            <a:r>
              <a:rPr lang="en-GB" cap="all" dirty="0"/>
              <a:t>Exercises</a:t>
            </a:r>
          </a:p>
        </p:txBody>
      </p:sp>
      <p:sp>
        <p:nvSpPr>
          <p:cNvPr id="17" name="Google Shape;1459;p23">
            <a:extLst>
              <a:ext uri="{FF2B5EF4-FFF2-40B4-BE49-F238E27FC236}">
                <a16:creationId xmlns:a16="http://schemas.microsoft.com/office/drawing/2014/main" id="{028FECD6-0C2A-F552-4443-35A199171BF9}"/>
              </a:ext>
            </a:extLst>
          </p:cNvPr>
          <p:cNvSpPr txBox="1">
            <a:spLocks/>
          </p:cNvSpPr>
          <p:nvPr/>
        </p:nvSpPr>
        <p:spPr>
          <a:xfrm>
            <a:off x="948538" y="3503286"/>
            <a:ext cx="5991742" cy="296066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534B4F"/>
              </a:buClr>
              <a:buSzPts val="1079"/>
              <a:buFont typeface="Arial"/>
              <a:buNone/>
              <a:defRPr sz="1079" b="0" i="0" u="none" strike="noStrike" cap="none">
                <a:solidFill>
                  <a:srgbClr val="534B4F"/>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buSzPts val="1000"/>
            </a:pPr>
            <a:r>
              <a:rPr lang="en-GB" sz="1400" b="1" dirty="0"/>
              <a:t>Strategy Development (Slide 31):</a:t>
            </a:r>
          </a:p>
          <a:p>
            <a:pPr marL="0" indent="0">
              <a:buSzPts val="1000"/>
            </a:pPr>
            <a:r>
              <a:rPr lang="en-GB" sz="1400" dirty="0"/>
              <a:t>Creating own strategic plan by following the steps vision, goals, strategies, measures.</a:t>
            </a:r>
          </a:p>
          <a:p>
            <a:pPr marL="0" indent="0">
              <a:buSzPts val="1000"/>
            </a:pPr>
            <a:endParaRPr lang="en-GB" sz="1400" b="1" dirty="0"/>
          </a:p>
          <a:p>
            <a:pPr marL="0" indent="0">
              <a:buSzPts val="1000"/>
            </a:pPr>
            <a:r>
              <a:rPr lang="en-GB" sz="1400" b="1" dirty="0"/>
              <a:t>Discussion &amp; Exchange (Slide 70):</a:t>
            </a:r>
          </a:p>
          <a:p>
            <a:pPr marL="0" indent="0">
              <a:buSzPts val="1000"/>
            </a:pPr>
            <a:r>
              <a:rPr lang="en-GB" sz="1400" dirty="0"/>
              <a:t>Can a crisis be avoided?</a:t>
            </a:r>
          </a:p>
          <a:p>
            <a:pPr marL="0" indent="0">
              <a:buSzPts val="1000"/>
            </a:pPr>
            <a:endParaRPr lang="en-GB" sz="1400" dirty="0"/>
          </a:p>
          <a:p>
            <a:pPr marL="0" indent="0">
              <a:buSzPts val="1000"/>
            </a:pPr>
            <a:endParaRPr lang="en-GB" sz="1400" dirty="0"/>
          </a:p>
          <a:p>
            <a:pPr marL="0" indent="0">
              <a:buSzPts val="1000"/>
            </a:pPr>
            <a:endParaRPr lang="en-GB" sz="1400" dirty="0"/>
          </a:p>
          <a:p>
            <a:pPr marL="0" indent="0">
              <a:buSzPts val="1000"/>
            </a:pPr>
            <a:endParaRPr lang="en-GB" sz="1400" dirty="0"/>
          </a:p>
        </p:txBody>
      </p:sp>
      <p:cxnSp>
        <p:nvCxnSpPr>
          <p:cNvPr id="24" name="Google Shape;1457;p23">
            <a:extLst>
              <a:ext uri="{FF2B5EF4-FFF2-40B4-BE49-F238E27FC236}">
                <a16:creationId xmlns:a16="http://schemas.microsoft.com/office/drawing/2014/main" id="{63F11493-2890-46B3-C71C-7F3CC4BDAFB7}"/>
              </a:ext>
            </a:extLst>
          </p:cNvPr>
          <p:cNvCxnSpPr>
            <a:cxnSpLocks/>
          </p:cNvCxnSpPr>
          <p:nvPr/>
        </p:nvCxnSpPr>
        <p:spPr>
          <a:xfrm flipH="1">
            <a:off x="924814" y="1686248"/>
            <a:ext cx="5976000" cy="0"/>
          </a:xfrm>
          <a:prstGeom prst="straightConnector1">
            <a:avLst/>
          </a:prstGeom>
          <a:noFill/>
          <a:ln w="12700" cap="flat" cmpd="sng">
            <a:solidFill>
              <a:srgbClr val="81D1C5"/>
            </a:solidFill>
            <a:prstDash val="solid"/>
            <a:miter lim="800000"/>
            <a:headEnd type="none" w="sm" len="sm"/>
            <a:tailEnd type="none" w="sm" len="sm"/>
          </a:ln>
        </p:spPr>
      </p:cxnSp>
      <p:sp>
        <p:nvSpPr>
          <p:cNvPr id="29" name="Google Shape;1458;p23">
            <a:extLst>
              <a:ext uri="{FF2B5EF4-FFF2-40B4-BE49-F238E27FC236}">
                <a16:creationId xmlns:a16="http://schemas.microsoft.com/office/drawing/2014/main" id="{CA76DC85-35A1-396A-3C4E-9E595927D1C7}"/>
              </a:ext>
            </a:extLst>
          </p:cNvPr>
          <p:cNvSpPr txBox="1">
            <a:spLocks/>
          </p:cNvSpPr>
          <p:nvPr/>
        </p:nvSpPr>
        <p:spPr>
          <a:xfrm>
            <a:off x="950733" y="7438318"/>
            <a:ext cx="5991741" cy="37603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1455"/>
              </a:lnSpc>
              <a:spcBef>
                <a:spcPts val="0"/>
              </a:spcBef>
              <a:spcAft>
                <a:spcPts val="0"/>
              </a:spcAft>
              <a:buClr>
                <a:srgbClr val="79527B"/>
              </a:buClr>
              <a:buSzPts val="1511"/>
              <a:buFont typeface="Arial"/>
              <a:buNone/>
              <a:defRPr sz="1511" b="1" i="0" u="none" strike="noStrike" cap="none">
                <a:solidFill>
                  <a:srgbClr val="79527B"/>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nSpc>
                <a:spcPct val="102200"/>
              </a:lnSpc>
              <a:buSzPts val="1500"/>
            </a:pPr>
            <a:r>
              <a:rPr lang="en-GB" cap="all" dirty="0"/>
              <a:t>Recommended Reading</a:t>
            </a:r>
          </a:p>
        </p:txBody>
      </p:sp>
      <p:pic>
        <p:nvPicPr>
          <p:cNvPr id="32" name="Grafik 31" descr="Glühbirne und Zahnrad">
            <a:extLst>
              <a:ext uri="{FF2B5EF4-FFF2-40B4-BE49-F238E27FC236}">
                <a16:creationId xmlns:a16="http://schemas.microsoft.com/office/drawing/2014/main" id="{E5702366-085E-FC6E-E0C5-FB34FB778A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3950" y="1298083"/>
            <a:ext cx="648000" cy="648000"/>
          </a:xfrm>
          <a:prstGeom prst="rect">
            <a:avLst/>
          </a:prstGeom>
        </p:spPr>
      </p:pic>
      <p:pic>
        <p:nvPicPr>
          <p:cNvPr id="34" name="Grafik 33" descr="Bücher">
            <a:extLst>
              <a:ext uri="{FF2B5EF4-FFF2-40B4-BE49-F238E27FC236}">
                <a16:creationId xmlns:a16="http://schemas.microsoft.com/office/drawing/2014/main" id="{C81C63A2-CB28-93D8-69E5-6433CD4C21B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5950" y="7486443"/>
            <a:ext cx="576000" cy="577441"/>
          </a:xfrm>
          <a:prstGeom prst="rect">
            <a:avLst/>
          </a:prstGeom>
        </p:spPr>
      </p:pic>
      <p:cxnSp>
        <p:nvCxnSpPr>
          <p:cNvPr id="37" name="Google Shape;1457;p23">
            <a:extLst>
              <a:ext uri="{FF2B5EF4-FFF2-40B4-BE49-F238E27FC236}">
                <a16:creationId xmlns:a16="http://schemas.microsoft.com/office/drawing/2014/main" id="{8A75FEF2-8CCB-1144-DE1F-9F3BA3D0C9EC}"/>
              </a:ext>
            </a:extLst>
          </p:cNvPr>
          <p:cNvCxnSpPr>
            <a:cxnSpLocks/>
          </p:cNvCxnSpPr>
          <p:nvPr/>
        </p:nvCxnSpPr>
        <p:spPr>
          <a:xfrm flipH="1">
            <a:off x="4643438" y="1178358"/>
            <a:ext cx="2736399" cy="0"/>
          </a:xfrm>
          <a:prstGeom prst="straightConnector1">
            <a:avLst/>
          </a:prstGeom>
          <a:noFill/>
          <a:ln w="12700" cap="flat" cmpd="sng">
            <a:solidFill>
              <a:srgbClr val="81D1C5"/>
            </a:solidFill>
            <a:prstDash val="solid"/>
            <a:miter lim="800000"/>
            <a:headEnd type="none" w="sm" len="sm"/>
            <a:tailEnd type="none" w="sm" len="sm"/>
          </a:ln>
        </p:spPr>
      </p:cxnSp>
      <p:sp>
        <p:nvSpPr>
          <p:cNvPr id="40" name="Textfeld 39">
            <a:extLst>
              <a:ext uri="{FF2B5EF4-FFF2-40B4-BE49-F238E27FC236}">
                <a16:creationId xmlns:a16="http://schemas.microsoft.com/office/drawing/2014/main" id="{54DFC8D2-4897-7669-6221-91E2098C7D34}"/>
              </a:ext>
            </a:extLst>
          </p:cNvPr>
          <p:cNvSpPr txBox="1"/>
          <p:nvPr/>
        </p:nvSpPr>
        <p:spPr>
          <a:xfrm>
            <a:off x="4786317" y="571496"/>
            <a:ext cx="2668041" cy="584775"/>
          </a:xfrm>
          <a:prstGeom prst="rect">
            <a:avLst/>
          </a:prstGeom>
          <a:noFill/>
        </p:spPr>
        <p:txBody>
          <a:bodyPr wrap="square" rtlCol="0">
            <a:spAutoFit/>
          </a:bodyPr>
          <a:lstStyle/>
          <a:p>
            <a:r>
              <a:rPr lang="de-DE" sz="1600" cap="all" dirty="0">
                <a:solidFill>
                  <a:srgbClr val="534B4F"/>
                </a:solidFill>
                <a:latin typeface="Calibri"/>
                <a:ea typeface="Calibri"/>
                <a:cs typeface="Calibri"/>
                <a:sym typeface="Calibri"/>
              </a:rPr>
              <a:t>Module 2: PRECAUTION </a:t>
            </a:r>
          </a:p>
          <a:p>
            <a:r>
              <a:rPr lang="de-DE" sz="1600" cap="all" dirty="0">
                <a:solidFill>
                  <a:srgbClr val="534B4F"/>
                </a:solidFill>
                <a:latin typeface="Calibri"/>
                <a:ea typeface="Calibri"/>
                <a:cs typeface="Calibri"/>
                <a:sym typeface="Calibri"/>
              </a:rPr>
              <a:t>&amp; AVOIDANCE OF CRISES</a:t>
            </a:r>
          </a:p>
        </p:txBody>
      </p:sp>
      <p:cxnSp>
        <p:nvCxnSpPr>
          <p:cNvPr id="42" name="Google Shape;1457;p23">
            <a:extLst>
              <a:ext uri="{FF2B5EF4-FFF2-40B4-BE49-F238E27FC236}">
                <a16:creationId xmlns:a16="http://schemas.microsoft.com/office/drawing/2014/main" id="{09F3186C-AA4C-EF79-9025-AA848AEC846C}"/>
              </a:ext>
            </a:extLst>
          </p:cNvPr>
          <p:cNvCxnSpPr>
            <a:cxnSpLocks/>
          </p:cNvCxnSpPr>
          <p:nvPr/>
        </p:nvCxnSpPr>
        <p:spPr>
          <a:xfrm flipH="1">
            <a:off x="964280" y="7818113"/>
            <a:ext cx="5976000" cy="0"/>
          </a:xfrm>
          <a:prstGeom prst="straightConnector1">
            <a:avLst/>
          </a:prstGeom>
          <a:noFill/>
          <a:ln w="12700" cap="flat" cmpd="sng">
            <a:solidFill>
              <a:srgbClr val="81D1C5"/>
            </a:solidFill>
            <a:prstDash val="solid"/>
            <a:miter lim="800000"/>
            <a:headEnd type="none" w="sm" len="sm"/>
            <a:tailEnd type="none" w="sm" len="sm"/>
          </a:ln>
        </p:spPr>
      </p:cxnSp>
      <p:sp>
        <p:nvSpPr>
          <p:cNvPr id="43" name="Google Shape;1459;p23">
            <a:extLst>
              <a:ext uri="{FF2B5EF4-FFF2-40B4-BE49-F238E27FC236}">
                <a16:creationId xmlns:a16="http://schemas.microsoft.com/office/drawing/2014/main" id="{80D24758-655C-AC38-27B9-8BDA3BB08C94}"/>
              </a:ext>
            </a:extLst>
          </p:cNvPr>
          <p:cNvSpPr txBox="1">
            <a:spLocks/>
          </p:cNvSpPr>
          <p:nvPr/>
        </p:nvSpPr>
        <p:spPr>
          <a:xfrm>
            <a:off x="953390" y="7946711"/>
            <a:ext cx="5991742" cy="296066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534B4F"/>
              </a:buClr>
              <a:buSzPts val="1079"/>
              <a:buFont typeface="Arial"/>
              <a:buNone/>
              <a:defRPr sz="1079" b="0" i="0" u="none" strike="noStrike" cap="none">
                <a:solidFill>
                  <a:srgbClr val="534B4F"/>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r>
              <a:rPr lang="en-GB" sz="1400" dirty="0">
                <a:latin typeface="Calibri" panose="020F0502020204030204" pitchFamily="34" charset="0"/>
                <a:ea typeface="Calibri" panose="020F0502020204030204" pitchFamily="34" charset="0"/>
                <a:cs typeface="Calibri" panose="020F0502020204030204" pitchFamily="34" charset="0"/>
              </a:rPr>
              <a:t>In preparation for the module, we recommend reading the following literature. At the end of the module, you will find further recommendations.</a:t>
            </a:r>
          </a:p>
          <a:p>
            <a:pPr marL="0" indent="0">
              <a:spcBef>
                <a:spcPts val="1000"/>
              </a:spcBef>
            </a:pPr>
            <a:r>
              <a:rPr lang="en-US" sz="1400" dirty="0">
                <a:latin typeface="Calibri" panose="020F05020202040302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5 SWOT Analysis Examples - Small Business Trends (smallbiztrends.com)</a:t>
            </a:r>
            <a:endParaRPr lang="en-US" sz="1400" dirty="0">
              <a:latin typeface="Calibri" panose="020F0502020204030204" pitchFamily="34" charset="0"/>
              <a:ea typeface="Calibri" panose="020F0502020204030204" pitchFamily="34" charset="0"/>
              <a:cs typeface="Calibri" panose="020F0502020204030204" pitchFamily="34" charset="0"/>
            </a:endParaRPr>
          </a:p>
          <a:p>
            <a:pPr marL="0" indent="0">
              <a:spcBef>
                <a:spcPts val="1000"/>
              </a:spcBef>
            </a:pPr>
            <a:r>
              <a:rPr lang="en-US" sz="1400" dirty="0">
                <a:latin typeface="Calibri" panose="020F0502020204030204" pitchFamily="34" charset="0"/>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Portfolio Analysis and Investment Review Reduce Risk (thebalancemoney.com)</a:t>
            </a:r>
            <a:endParaRPr lang="de-DE" sz="1400" dirty="0">
              <a:latin typeface="Calibri" panose="020F0502020204030204" pitchFamily="34" charset="0"/>
              <a:ea typeface="Calibri" panose="020F0502020204030204" pitchFamily="34" charset="0"/>
              <a:cs typeface="Calibri" panose="020F0502020204030204" pitchFamily="34" charset="0"/>
            </a:endParaRPr>
          </a:p>
          <a:p>
            <a:pPr marL="0" indent="0">
              <a:spcBef>
                <a:spcPts val="1000"/>
              </a:spcBef>
            </a:pPr>
            <a:r>
              <a:rPr lang="de-DE" sz="1400" dirty="0">
                <a:latin typeface="Calibri" panose="020F0502020204030204" pitchFamily="34" charset="0"/>
                <a:ea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Accountancy-Europe-SME-risk-management-series-introduction-paper.pdf (accountancyeurope.eu)</a:t>
            </a:r>
            <a:endParaRPr lang="de-DE" sz="1400" dirty="0">
              <a:latin typeface="Calibri" panose="020F0502020204030204" pitchFamily="34" charset="0"/>
              <a:ea typeface="Calibri" panose="020F0502020204030204" pitchFamily="34" charset="0"/>
              <a:cs typeface="Calibri" panose="020F0502020204030204" pitchFamily="34" charset="0"/>
            </a:endParaRPr>
          </a:p>
          <a:p>
            <a:pPr marL="0" indent="0">
              <a:spcBef>
                <a:spcPts val="1000"/>
              </a:spcBef>
            </a:pPr>
            <a:r>
              <a:rPr lang="en-US" sz="1400" dirty="0">
                <a:latin typeface="Calibri" panose="020F0502020204030204" pitchFamily="34" charset="0"/>
                <a:ea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5 Steps in a Business Process Management Life cycle – Customer Service Blog from </a:t>
            </a:r>
            <a:r>
              <a:rPr lang="en-US" sz="1400" dirty="0" err="1">
                <a:latin typeface="Calibri" panose="020F0502020204030204" pitchFamily="34" charset="0"/>
                <a:ea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HappyFox</a:t>
            </a:r>
            <a:endParaRPr lang="en-GB" sz="1400" b="0" i="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1400" dirty="0">
              <a:latin typeface="Calibri" panose="020F0502020204030204" pitchFamily="34" charset="0"/>
              <a:ea typeface="Calibri" panose="020F0502020204030204" pitchFamily="34" charset="0"/>
              <a:cs typeface="Calibri" panose="020F0502020204030204" pitchFamily="34" charset="0"/>
            </a:endParaRPr>
          </a:p>
        </p:txBody>
      </p:sp>
      <p:cxnSp>
        <p:nvCxnSpPr>
          <p:cNvPr id="4" name="Google Shape;1457;p23">
            <a:extLst>
              <a:ext uri="{FF2B5EF4-FFF2-40B4-BE49-F238E27FC236}">
                <a16:creationId xmlns:a16="http://schemas.microsoft.com/office/drawing/2014/main" id="{33037FBC-404F-5648-B104-B33043B8732C}"/>
              </a:ext>
            </a:extLst>
          </p:cNvPr>
          <p:cNvCxnSpPr>
            <a:cxnSpLocks/>
          </p:cNvCxnSpPr>
          <p:nvPr/>
        </p:nvCxnSpPr>
        <p:spPr>
          <a:xfrm flipH="1">
            <a:off x="950788" y="5641283"/>
            <a:ext cx="5976000" cy="0"/>
          </a:xfrm>
          <a:prstGeom prst="straightConnector1">
            <a:avLst/>
          </a:prstGeom>
          <a:noFill/>
          <a:ln w="12700" cap="flat" cmpd="sng">
            <a:solidFill>
              <a:srgbClr val="81D1C5"/>
            </a:solidFill>
            <a:prstDash val="solid"/>
            <a:miter lim="800000"/>
            <a:headEnd type="none" w="sm" len="sm"/>
            <a:tailEnd type="none" w="sm" len="sm"/>
          </a:ln>
        </p:spPr>
      </p:cxnSp>
      <p:sp>
        <p:nvSpPr>
          <p:cNvPr id="5" name="Google Shape;1458;p23">
            <a:extLst>
              <a:ext uri="{FF2B5EF4-FFF2-40B4-BE49-F238E27FC236}">
                <a16:creationId xmlns:a16="http://schemas.microsoft.com/office/drawing/2014/main" id="{1D9BE3F7-2358-4A73-77AA-010A9C28FAD3}"/>
              </a:ext>
            </a:extLst>
          </p:cNvPr>
          <p:cNvSpPr txBox="1">
            <a:spLocks/>
          </p:cNvSpPr>
          <p:nvPr/>
        </p:nvSpPr>
        <p:spPr>
          <a:xfrm>
            <a:off x="936448" y="5252323"/>
            <a:ext cx="5991741" cy="37603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1455"/>
              </a:lnSpc>
              <a:spcBef>
                <a:spcPts val="0"/>
              </a:spcBef>
              <a:spcAft>
                <a:spcPts val="0"/>
              </a:spcAft>
              <a:buClr>
                <a:srgbClr val="79527B"/>
              </a:buClr>
              <a:buSzPts val="1511"/>
              <a:buFont typeface="Arial"/>
              <a:buNone/>
              <a:defRPr sz="1511" b="1" i="0" u="none" strike="noStrike" cap="none">
                <a:solidFill>
                  <a:srgbClr val="79527B"/>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nSpc>
                <a:spcPct val="102200"/>
              </a:lnSpc>
              <a:buSzPts val="1500"/>
            </a:pPr>
            <a:r>
              <a:rPr lang="en-GB" cap="all" dirty="0"/>
              <a:t>Test &amp; Practice Questions</a:t>
            </a:r>
          </a:p>
        </p:txBody>
      </p:sp>
      <p:sp>
        <p:nvSpPr>
          <p:cNvPr id="6" name="Google Shape;1459;p23">
            <a:extLst>
              <a:ext uri="{FF2B5EF4-FFF2-40B4-BE49-F238E27FC236}">
                <a16:creationId xmlns:a16="http://schemas.microsoft.com/office/drawing/2014/main" id="{B240034E-50AA-E4B7-9916-50879A4FA70E}"/>
              </a:ext>
            </a:extLst>
          </p:cNvPr>
          <p:cNvSpPr txBox="1">
            <a:spLocks/>
          </p:cNvSpPr>
          <p:nvPr/>
        </p:nvSpPr>
        <p:spPr>
          <a:xfrm>
            <a:off x="943773" y="5827393"/>
            <a:ext cx="5991742" cy="160434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534B4F"/>
              </a:buClr>
              <a:buSzPts val="1079"/>
              <a:buFont typeface="Arial"/>
              <a:buNone/>
              <a:defRPr sz="1079" b="0" i="0" u="none" strike="noStrike" cap="none">
                <a:solidFill>
                  <a:srgbClr val="534B4F"/>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342900" indent="-342900">
              <a:buSzPts val="1000"/>
              <a:buFont typeface="+mj-lt"/>
              <a:buAutoNum type="arabicPeriod"/>
            </a:pPr>
            <a:r>
              <a:rPr lang="en-GB" sz="1400" dirty="0"/>
              <a:t>What are the most common internal factors that can cause a crisis in SMEs?</a:t>
            </a:r>
          </a:p>
          <a:p>
            <a:pPr marL="342900" indent="-342900">
              <a:buSzPts val="1000"/>
              <a:buFont typeface="+mj-lt"/>
              <a:buAutoNum type="arabicPeriod"/>
            </a:pPr>
            <a:r>
              <a:rPr lang="en-GB" sz="1400" dirty="0"/>
              <a:t>Where can information about influencing trends in an industry primarily be found, and what should be done with this information?</a:t>
            </a:r>
          </a:p>
          <a:p>
            <a:pPr marL="342900" indent="-342900">
              <a:buSzPts val="1000"/>
              <a:buFont typeface="+mj-lt"/>
              <a:buAutoNum type="arabicPeriod"/>
            </a:pPr>
            <a:r>
              <a:rPr lang="en-GB" sz="1400" dirty="0"/>
              <a:t>Which methods can help to prevent a Crisis in Human Resource Management at an Early Stage?</a:t>
            </a:r>
          </a:p>
          <a:p>
            <a:pPr marL="0" indent="0">
              <a:buSzPts val="1000"/>
            </a:pPr>
            <a:endParaRPr lang="en-GB" sz="1400" dirty="0"/>
          </a:p>
        </p:txBody>
      </p:sp>
      <p:pic>
        <p:nvPicPr>
          <p:cNvPr id="7" name="Grafik 6" descr="Checkliste">
            <a:extLst>
              <a:ext uri="{FF2B5EF4-FFF2-40B4-BE49-F238E27FC236}">
                <a16:creationId xmlns:a16="http://schemas.microsoft.com/office/drawing/2014/main" id="{2FFA0999-F000-584E-33B0-DF1A70F41FD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89728" y="5253079"/>
            <a:ext cx="648000" cy="648000"/>
          </a:xfrm>
          <a:prstGeom prst="rect">
            <a:avLst/>
          </a:prstGeom>
        </p:spPr>
      </p:pic>
      <p:pic>
        <p:nvPicPr>
          <p:cNvPr id="2" name="Grafik 1" descr="Kopf mit Zahnrädern">
            <a:extLst>
              <a:ext uri="{FF2B5EF4-FFF2-40B4-BE49-F238E27FC236}">
                <a16:creationId xmlns:a16="http://schemas.microsoft.com/office/drawing/2014/main" id="{556A19F3-5CC5-FD1B-50A0-749A8F691AA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33950" y="2971081"/>
            <a:ext cx="648000" cy="648000"/>
          </a:xfrm>
          <a:prstGeom prst="rect">
            <a:avLst/>
          </a:prstGeom>
        </p:spPr>
      </p:pic>
    </p:spTree>
    <p:extLst>
      <p:ext uri="{BB962C8B-B14F-4D97-AF65-F5344CB8AC3E}">
        <p14:creationId xmlns:p14="http://schemas.microsoft.com/office/powerpoint/2010/main" val="2481890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sp>
        <p:nvSpPr>
          <p:cNvPr id="1305" name="Google Shape;1305;p13"/>
          <p:cNvSpPr txBox="1">
            <a:spLocks noGrp="1"/>
          </p:cNvSpPr>
          <p:nvPr>
            <p:ph type="sldNum" idx="12"/>
          </p:nvPr>
        </p:nvSpPr>
        <p:spPr>
          <a:xfrm>
            <a:off x="7123651" y="10137509"/>
            <a:ext cx="357598" cy="26659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14</a:t>
            </a:fld>
            <a:endParaRPr/>
          </a:p>
        </p:txBody>
      </p:sp>
      <p:sp>
        <p:nvSpPr>
          <p:cNvPr id="1307" name="Google Shape;1307;p13"/>
          <p:cNvSpPr txBox="1">
            <a:spLocks noGrp="1"/>
          </p:cNvSpPr>
          <p:nvPr>
            <p:ph type="body" idx="2"/>
          </p:nvPr>
        </p:nvSpPr>
        <p:spPr>
          <a:xfrm>
            <a:off x="497256" y="6781515"/>
            <a:ext cx="6130198" cy="3576921"/>
          </a:xfrm>
          <a:prstGeom prst="rect">
            <a:avLst/>
          </a:prstGeom>
          <a:noFill/>
          <a:ln>
            <a:noFill/>
          </a:ln>
        </p:spPr>
        <p:txBody>
          <a:bodyPr spcFirstLastPara="1" wrap="square" lIns="91425" tIns="45700" rIns="91425" bIns="45700" anchor="ctr" anchorCtr="0">
            <a:normAutofit fontScale="92500" lnSpcReduction="10000"/>
          </a:bodyPr>
          <a:lstStyle/>
          <a:p>
            <a:pPr marL="0" lvl="0" indent="0" algn="l" rtl="0">
              <a:lnSpc>
                <a:spcPct val="100000"/>
              </a:lnSpc>
              <a:spcBef>
                <a:spcPts val="0"/>
              </a:spcBef>
              <a:spcAft>
                <a:spcPts val="0"/>
              </a:spcAft>
              <a:buClr>
                <a:srgbClr val="82CEC3"/>
              </a:buClr>
              <a:buSzPts val="3000"/>
              <a:buNone/>
            </a:pPr>
            <a:r>
              <a:rPr lang="de-DE" sz="2400" cap="all" dirty="0"/>
              <a:t>Topics </a:t>
            </a:r>
            <a:r>
              <a:rPr lang="de-DE" sz="2400" cap="all" dirty="0" err="1"/>
              <a:t>covered</a:t>
            </a:r>
            <a:r>
              <a:rPr lang="de-DE" sz="2400" cap="all" dirty="0"/>
              <a:t>:</a:t>
            </a:r>
          </a:p>
          <a:p>
            <a:pPr marL="0" lvl="0" indent="0" algn="l" rtl="0">
              <a:lnSpc>
                <a:spcPct val="100000"/>
              </a:lnSpc>
              <a:spcBef>
                <a:spcPts val="0"/>
              </a:spcBef>
              <a:spcAft>
                <a:spcPts val="0"/>
              </a:spcAft>
              <a:buClr>
                <a:srgbClr val="82CEC3"/>
              </a:buClr>
              <a:buSzPts val="3000"/>
              <a:buNone/>
            </a:pPr>
            <a:endParaRPr lang="de-DE" sz="1400" cap="all" dirty="0"/>
          </a:p>
          <a:p>
            <a:pPr marL="285750" marR="0" lvl="0" indent="-285750" algn="l" defTabSz="914400" rtl="0" eaLnBrk="1" fontAlgn="auto" latinLnBrk="0" hangingPunct="1">
              <a:lnSpc>
                <a:spcPct val="100000"/>
              </a:lnSpc>
              <a:spcBef>
                <a:spcPts val="0"/>
              </a:spcBef>
              <a:spcAft>
                <a:spcPts val="0"/>
              </a:spcAft>
              <a:buClr>
                <a:srgbClr val="534B4F"/>
              </a:buClr>
              <a:buSzPts val="1079"/>
              <a:buFont typeface="+mj-lt"/>
              <a:buAutoNum type="romanUcPeriod"/>
              <a:tabLst/>
              <a:defRPr/>
            </a:pPr>
            <a:r>
              <a:rPr kumimoji="0" lang="en-GB" sz="1400" b="0" i="0" u="none" strike="noStrike" kern="0" cap="none" spc="0" normalizeH="0" baseline="0" noProof="0" dirty="0">
                <a:ln>
                  <a:noFill/>
                </a:ln>
                <a:solidFill>
                  <a:srgbClr val="595A59"/>
                </a:solidFill>
                <a:effectLst/>
                <a:uLnTx/>
                <a:uFillTx/>
                <a:latin typeface="Calibri"/>
                <a:ea typeface="Calibri"/>
                <a:cs typeface="Calibri"/>
                <a:sym typeface="Calibri"/>
              </a:rPr>
              <a:t>Strategic Options in Crisis</a:t>
            </a:r>
          </a:p>
          <a:p>
            <a:pPr marL="285750" marR="0" lvl="0" indent="-285750" algn="l" defTabSz="914400" rtl="0" eaLnBrk="1" fontAlgn="auto" latinLnBrk="0" hangingPunct="1">
              <a:lnSpc>
                <a:spcPct val="100000"/>
              </a:lnSpc>
              <a:spcBef>
                <a:spcPts val="0"/>
              </a:spcBef>
              <a:spcAft>
                <a:spcPts val="0"/>
              </a:spcAft>
              <a:buClr>
                <a:srgbClr val="534B4F"/>
              </a:buClr>
              <a:buSzPts val="1079"/>
              <a:buFont typeface="+mj-lt"/>
              <a:buAutoNum type="romanUcPeriod"/>
              <a:tabLst/>
              <a:defRPr/>
            </a:pPr>
            <a:r>
              <a:rPr kumimoji="0" lang="en-GB" sz="1400" b="0" i="0" u="none" strike="noStrike" kern="0" cap="none" spc="0" normalizeH="0" baseline="0" noProof="0" dirty="0">
                <a:ln>
                  <a:noFill/>
                </a:ln>
                <a:solidFill>
                  <a:srgbClr val="595A59"/>
                </a:solidFill>
                <a:effectLst/>
                <a:uLnTx/>
                <a:uFillTx/>
                <a:latin typeface="Calibri"/>
                <a:ea typeface="Calibri"/>
                <a:cs typeface="Calibri"/>
                <a:sym typeface="Calibri"/>
              </a:rPr>
              <a:t>Crisis Management Measures</a:t>
            </a:r>
          </a:p>
          <a:p>
            <a:pPr marL="285750" marR="0" lvl="0" indent="-285750" algn="l" defTabSz="914400" rtl="0" eaLnBrk="1" fontAlgn="auto" latinLnBrk="0" hangingPunct="1">
              <a:lnSpc>
                <a:spcPct val="100000"/>
              </a:lnSpc>
              <a:spcBef>
                <a:spcPts val="0"/>
              </a:spcBef>
              <a:spcAft>
                <a:spcPts val="0"/>
              </a:spcAft>
              <a:buClr>
                <a:srgbClr val="534B4F"/>
              </a:buClr>
              <a:buSzPts val="1079"/>
              <a:buFont typeface="+mj-lt"/>
              <a:buAutoNum type="romanUcPeriod"/>
              <a:tabLst/>
              <a:defRPr/>
            </a:pPr>
            <a:r>
              <a:rPr kumimoji="0" lang="en-GB" sz="1400" b="0" i="0" u="none" strike="noStrike" kern="0" cap="none" spc="0" normalizeH="0" baseline="0" noProof="0" dirty="0">
                <a:ln>
                  <a:noFill/>
                </a:ln>
                <a:solidFill>
                  <a:srgbClr val="595A59"/>
                </a:solidFill>
                <a:effectLst/>
                <a:uLnTx/>
                <a:uFillTx/>
                <a:latin typeface="Calibri"/>
                <a:ea typeface="Calibri"/>
                <a:cs typeface="Calibri"/>
                <a:sym typeface="Calibri"/>
              </a:rPr>
              <a:t>Change processes to cope with a crisis</a:t>
            </a:r>
          </a:p>
          <a:p>
            <a:pPr marL="285750" marR="0" lvl="0" indent="-285750" algn="l" defTabSz="914400" rtl="0" eaLnBrk="1" fontAlgn="auto" latinLnBrk="0" hangingPunct="1">
              <a:lnSpc>
                <a:spcPct val="100000"/>
              </a:lnSpc>
              <a:spcBef>
                <a:spcPts val="0"/>
              </a:spcBef>
              <a:spcAft>
                <a:spcPts val="0"/>
              </a:spcAft>
              <a:buClr>
                <a:srgbClr val="534B4F"/>
              </a:buClr>
              <a:buSzPts val="1079"/>
              <a:buFont typeface="+mj-lt"/>
              <a:buAutoNum type="romanUcPeriod"/>
              <a:tabLst/>
              <a:defRPr/>
            </a:pPr>
            <a:r>
              <a:rPr kumimoji="0" lang="en-GB" sz="1400" b="0" i="0" u="none" strike="noStrike" kern="0" cap="none" spc="0" normalizeH="0" baseline="0" noProof="0" dirty="0">
                <a:ln>
                  <a:noFill/>
                </a:ln>
                <a:solidFill>
                  <a:srgbClr val="595A59"/>
                </a:solidFill>
                <a:effectLst/>
                <a:uLnTx/>
                <a:uFillTx/>
                <a:latin typeface="Calibri"/>
                <a:ea typeface="Calibri"/>
                <a:cs typeface="Calibri"/>
                <a:sym typeface="Calibri"/>
              </a:rPr>
              <a:t>Strategic Restructuring Concept</a:t>
            </a:r>
          </a:p>
          <a:p>
            <a:pPr marL="285750" marR="0" lvl="0" indent="-285750" algn="l" defTabSz="914400" rtl="0" eaLnBrk="1" fontAlgn="auto" latinLnBrk="0" hangingPunct="1">
              <a:lnSpc>
                <a:spcPct val="100000"/>
              </a:lnSpc>
              <a:spcBef>
                <a:spcPts val="0"/>
              </a:spcBef>
              <a:spcAft>
                <a:spcPts val="0"/>
              </a:spcAft>
              <a:buClr>
                <a:srgbClr val="534B4F"/>
              </a:buClr>
              <a:buSzPts val="1079"/>
              <a:buFont typeface="+mj-lt"/>
              <a:buAutoNum type="romanUcPeriod"/>
              <a:tabLst/>
              <a:defRPr/>
            </a:pPr>
            <a:r>
              <a:rPr kumimoji="0" lang="en-GB" sz="1400" b="0" i="0" u="none" strike="noStrike" kern="0" cap="none" spc="0" normalizeH="0" baseline="0" noProof="0" dirty="0">
                <a:ln>
                  <a:noFill/>
                </a:ln>
                <a:solidFill>
                  <a:srgbClr val="595A59"/>
                </a:solidFill>
                <a:effectLst/>
                <a:uLnTx/>
                <a:uFillTx/>
                <a:latin typeface="Calibri"/>
                <a:ea typeface="Calibri"/>
                <a:cs typeface="Calibri"/>
                <a:sym typeface="Calibri"/>
              </a:rPr>
              <a:t>Personal Crisis Management</a:t>
            </a:r>
          </a:p>
          <a:p>
            <a:pPr marL="0" marR="0" lvl="0" indent="0" algn="l" defTabSz="914400" rtl="0" eaLnBrk="1" fontAlgn="auto" latinLnBrk="0" hangingPunct="1">
              <a:lnSpc>
                <a:spcPct val="100000"/>
              </a:lnSpc>
              <a:spcBef>
                <a:spcPts val="0"/>
              </a:spcBef>
              <a:spcAft>
                <a:spcPts val="0"/>
              </a:spcAft>
              <a:buClr>
                <a:srgbClr val="534B4F"/>
              </a:buClr>
              <a:buSzPts val="1079"/>
              <a:tabLst/>
              <a:defRPr/>
            </a:pPr>
            <a:endParaRPr kumimoji="0" lang="en-GB" sz="1400" b="0" i="0" u="none" strike="noStrike" kern="0" cap="none" spc="0" normalizeH="0" baseline="0" noProof="0" dirty="0">
              <a:ln>
                <a:noFill/>
              </a:ln>
              <a:solidFill>
                <a:srgbClr val="595A59"/>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534B4F"/>
              </a:buClr>
              <a:buSzPts val="1079"/>
              <a:tabLst/>
              <a:defRPr/>
            </a:pPr>
            <a:endParaRPr kumimoji="0" lang="en-GB" sz="1400" b="0" i="0" u="none" strike="noStrike" kern="0" cap="none" spc="0" normalizeH="0" baseline="0" noProof="0" dirty="0">
              <a:ln>
                <a:noFill/>
              </a:ln>
              <a:solidFill>
                <a:srgbClr val="595A59"/>
              </a:solidFill>
              <a:effectLst/>
              <a:uLnTx/>
              <a:uFillTx/>
              <a:latin typeface="Calibri"/>
              <a:ea typeface="Calibri"/>
              <a:cs typeface="Calibri"/>
              <a:sym typeface="Calibri"/>
            </a:endParaRPr>
          </a:p>
          <a:p>
            <a:pPr marL="0" indent="0" algn="l">
              <a:lnSpc>
                <a:spcPct val="100000"/>
              </a:lnSpc>
              <a:buSzPts val="3000"/>
            </a:pPr>
            <a:r>
              <a:rPr lang="de-DE" sz="2400" cap="all" dirty="0"/>
              <a:t>Learning Outcomes</a:t>
            </a:r>
          </a:p>
          <a:p>
            <a:pPr marL="0" indent="0" algn="l">
              <a:lnSpc>
                <a:spcPct val="100000"/>
              </a:lnSpc>
              <a:buSzPts val="3000"/>
            </a:pPr>
            <a:endParaRPr lang="de-DE" sz="1400" cap="all" dirty="0"/>
          </a:p>
          <a:p>
            <a:pPr marL="0" lvl="0" indent="0" algn="l" rtl="0">
              <a:lnSpc>
                <a:spcPct val="100000"/>
              </a:lnSpc>
              <a:spcBef>
                <a:spcPts val="0"/>
              </a:spcBef>
              <a:spcAft>
                <a:spcPts val="0"/>
              </a:spcAft>
              <a:buClr>
                <a:srgbClr val="82CEC3"/>
              </a:buClr>
              <a:buSzPts val="3000"/>
              <a:buNone/>
            </a:pPr>
            <a:r>
              <a:rPr lang="en-GB" sz="1400" b="0" dirty="0">
                <a:solidFill>
                  <a:srgbClr val="595A59"/>
                </a:solidFill>
              </a:rPr>
              <a:t>…Develop an understanding that the more advanced the crisis, the fewer options you have</a:t>
            </a:r>
          </a:p>
          <a:p>
            <a:pPr marL="0" lvl="0" indent="0" algn="l" rtl="0">
              <a:lnSpc>
                <a:spcPct val="100000"/>
              </a:lnSpc>
              <a:spcBef>
                <a:spcPts val="0"/>
              </a:spcBef>
              <a:spcAft>
                <a:spcPts val="0"/>
              </a:spcAft>
              <a:buClr>
                <a:srgbClr val="82CEC3"/>
              </a:buClr>
              <a:buSzPts val="3000"/>
              <a:buNone/>
            </a:pPr>
            <a:r>
              <a:rPr lang="en-GB" sz="1400" b="0" dirty="0">
                <a:solidFill>
                  <a:srgbClr val="595A59"/>
                </a:solidFill>
              </a:rPr>
              <a:t>…Learn which crisis management measures are suitable for tourism SMEs</a:t>
            </a:r>
          </a:p>
          <a:p>
            <a:pPr marL="0" lvl="0" indent="0" algn="l" rtl="0">
              <a:lnSpc>
                <a:spcPct val="100000"/>
              </a:lnSpc>
              <a:spcBef>
                <a:spcPts val="0"/>
              </a:spcBef>
              <a:spcAft>
                <a:spcPts val="0"/>
              </a:spcAft>
              <a:buClr>
                <a:srgbClr val="82CEC3"/>
              </a:buClr>
              <a:buSzPts val="3000"/>
              <a:buNone/>
            </a:pPr>
            <a:r>
              <a:rPr lang="en-GB" sz="1400" b="0" dirty="0">
                <a:solidFill>
                  <a:srgbClr val="595A59"/>
                </a:solidFill>
              </a:rPr>
              <a:t>…Know what is important in change processes to overcome a crisis</a:t>
            </a:r>
          </a:p>
          <a:p>
            <a:pPr marL="0" lvl="0" indent="0" algn="l" rtl="0">
              <a:lnSpc>
                <a:spcPct val="100000"/>
              </a:lnSpc>
              <a:spcBef>
                <a:spcPts val="0"/>
              </a:spcBef>
              <a:spcAft>
                <a:spcPts val="0"/>
              </a:spcAft>
              <a:buClr>
                <a:srgbClr val="82CEC3"/>
              </a:buClr>
              <a:buSzPts val="3000"/>
              <a:buNone/>
            </a:pPr>
            <a:r>
              <a:rPr lang="en-GB" sz="1400" b="0" dirty="0">
                <a:solidFill>
                  <a:srgbClr val="595A59"/>
                </a:solidFill>
              </a:rPr>
              <a:t>…Become familiar with the challenges of a restructuring concept</a:t>
            </a:r>
          </a:p>
          <a:p>
            <a:pPr marL="0" lvl="0" indent="0" algn="l" rtl="0">
              <a:lnSpc>
                <a:spcPct val="100000"/>
              </a:lnSpc>
              <a:spcBef>
                <a:spcPts val="0"/>
              </a:spcBef>
              <a:spcAft>
                <a:spcPts val="0"/>
              </a:spcAft>
              <a:buClr>
                <a:srgbClr val="82CEC3"/>
              </a:buClr>
              <a:buSzPts val="3000"/>
              <a:buNone/>
            </a:pPr>
            <a:r>
              <a:rPr lang="en-GB" sz="1400" b="0" dirty="0">
                <a:solidFill>
                  <a:srgbClr val="595A59"/>
                </a:solidFill>
              </a:rPr>
              <a:t>…Understand the importance of learning from failure</a:t>
            </a:r>
          </a:p>
          <a:p>
            <a:pPr marL="0" lvl="0" indent="0" algn="l" rtl="0">
              <a:lnSpc>
                <a:spcPct val="100000"/>
              </a:lnSpc>
              <a:spcBef>
                <a:spcPts val="0"/>
              </a:spcBef>
              <a:spcAft>
                <a:spcPts val="0"/>
              </a:spcAft>
              <a:buClr>
                <a:srgbClr val="82CEC3"/>
              </a:buClr>
              <a:buSzPts val="3000"/>
              <a:buNone/>
            </a:pPr>
            <a:endParaRPr lang="de-DE" sz="1400" dirty="0"/>
          </a:p>
          <a:p>
            <a:pPr marL="0" lvl="0" indent="0" algn="ctr" rtl="0">
              <a:lnSpc>
                <a:spcPct val="100000"/>
              </a:lnSpc>
              <a:spcBef>
                <a:spcPts val="0"/>
              </a:spcBef>
              <a:spcAft>
                <a:spcPts val="0"/>
              </a:spcAft>
              <a:buClr>
                <a:srgbClr val="82CEC3"/>
              </a:buClr>
              <a:buSzPts val="3000"/>
              <a:buNone/>
            </a:pPr>
            <a:endParaRPr sz="3000" dirty="0"/>
          </a:p>
        </p:txBody>
      </p:sp>
      <p:sp>
        <p:nvSpPr>
          <p:cNvPr id="1309" name="Google Shape;1309;p13"/>
          <p:cNvSpPr txBox="1">
            <a:spLocks noGrp="1"/>
          </p:cNvSpPr>
          <p:nvPr>
            <p:ph type="body" idx="4"/>
          </p:nvPr>
        </p:nvSpPr>
        <p:spPr>
          <a:xfrm>
            <a:off x="714738" y="859810"/>
            <a:ext cx="6130198" cy="4798868"/>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lt1"/>
              </a:buClr>
              <a:buSzPts val="1200"/>
              <a:buNone/>
            </a:pPr>
            <a:r>
              <a:rPr lang="de-DE" sz="3000" b="1" cap="all" dirty="0"/>
              <a:t>Module 3: </a:t>
            </a:r>
          </a:p>
          <a:p>
            <a:pPr marL="0" lvl="0" indent="0" algn="just" rtl="0">
              <a:lnSpc>
                <a:spcPct val="100000"/>
              </a:lnSpc>
              <a:spcBef>
                <a:spcPts val="0"/>
              </a:spcBef>
              <a:spcAft>
                <a:spcPts val="0"/>
              </a:spcAft>
              <a:buClr>
                <a:schemeClr val="lt1"/>
              </a:buClr>
              <a:buSzPts val="1200"/>
              <a:buNone/>
            </a:pPr>
            <a:endParaRPr lang="de-DE" sz="3000" b="1" cap="all" dirty="0"/>
          </a:p>
          <a:p>
            <a:pPr marL="0" lvl="0" indent="0" algn="just" rtl="0">
              <a:lnSpc>
                <a:spcPct val="100000"/>
              </a:lnSpc>
              <a:spcBef>
                <a:spcPts val="0"/>
              </a:spcBef>
              <a:spcAft>
                <a:spcPts val="0"/>
              </a:spcAft>
              <a:buClr>
                <a:schemeClr val="lt1"/>
              </a:buClr>
              <a:buSzPts val="1200"/>
              <a:buNone/>
            </a:pPr>
            <a:r>
              <a:rPr lang="en-GB" sz="3000" b="1" cap="all" dirty="0"/>
              <a:t>Coping with crises </a:t>
            </a:r>
          </a:p>
          <a:p>
            <a:pPr marL="0" lvl="0" indent="0" algn="just" rtl="0">
              <a:lnSpc>
                <a:spcPct val="100000"/>
              </a:lnSpc>
              <a:spcBef>
                <a:spcPts val="0"/>
              </a:spcBef>
              <a:spcAft>
                <a:spcPts val="0"/>
              </a:spcAft>
              <a:buClr>
                <a:schemeClr val="lt1"/>
              </a:buClr>
              <a:buSzPts val="1200"/>
              <a:buNone/>
            </a:pPr>
            <a:r>
              <a:rPr lang="en-GB" sz="3000" b="1" cap="all" dirty="0"/>
              <a:t>(reactive crisis management)</a:t>
            </a:r>
          </a:p>
        </p:txBody>
      </p:sp>
      <p:pic>
        <p:nvPicPr>
          <p:cNvPr id="2" name="Google Shape;1355;p17">
            <a:extLst>
              <a:ext uri="{FF2B5EF4-FFF2-40B4-BE49-F238E27FC236}">
                <a16:creationId xmlns:a16="http://schemas.microsoft.com/office/drawing/2014/main" id="{66A09F72-6C09-3CEA-1A98-3E58E19F7F27}"/>
              </a:ext>
            </a:extLst>
          </p:cNvPr>
          <p:cNvPicPr preferRelativeResize="0"/>
          <p:nvPr/>
        </p:nvPicPr>
        <p:blipFill rotWithShape="1">
          <a:blip r:embed="rId3">
            <a:alphaModFix/>
          </a:blip>
          <a:srcRect r="16539"/>
          <a:stretch/>
        </p:blipFill>
        <p:spPr>
          <a:xfrm>
            <a:off x="4164868" y="4610541"/>
            <a:ext cx="3401339" cy="2497199"/>
          </a:xfrm>
          <a:custGeom>
            <a:avLst/>
            <a:gdLst/>
            <a:ahLst/>
            <a:cxnLst/>
            <a:rect l="l" t="t" r="r" b="b"/>
            <a:pathLst>
              <a:path w="3401339" h="2497199" extrusionOk="0">
                <a:moveTo>
                  <a:pt x="0" y="0"/>
                </a:moveTo>
                <a:lnTo>
                  <a:pt x="3401339" y="0"/>
                </a:lnTo>
                <a:lnTo>
                  <a:pt x="3401339" y="2497199"/>
                </a:lnTo>
                <a:lnTo>
                  <a:pt x="881063" y="2497199"/>
                </a:lnTo>
                <a:lnTo>
                  <a:pt x="924106" y="2449220"/>
                </a:lnTo>
                <a:cubicBezTo>
                  <a:pt x="956598" y="2404969"/>
                  <a:pt x="980521" y="2353972"/>
                  <a:pt x="993076" y="2297969"/>
                </a:cubicBezTo>
                <a:cubicBezTo>
                  <a:pt x="1043297" y="2073956"/>
                  <a:pt x="892633" y="1851302"/>
                  <a:pt x="657814" y="1803784"/>
                </a:cubicBezTo>
                <a:cubicBezTo>
                  <a:pt x="422995" y="1756267"/>
                  <a:pt x="190890" y="1900177"/>
                  <a:pt x="140668" y="2124190"/>
                </a:cubicBezTo>
                <a:cubicBezTo>
                  <a:pt x="114879" y="2236875"/>
                  <a:pt x="139650" y="2348541"/>
                  <a:pt x="200391" y="2437976"/>
                </a:cubicBezTo>
                <a:lnTo>
                  <a:pt x="249673" y="2497199"/>
                </a:lnTo>
                <a:lnTo>
                  <a:pt x="0" y="2497199"/>
                </a:lnTo>
                <a:close/>
              </a:path>
            </a:pathLst>
          </a:custGeom>
          <a:noFill/>
          <a:ln>
            <a:noFill/>
          </a:ln>
        </p:spPr>
      </p:pic>
      <p:pic>
        <p:nvPicPr>
          <p:cNvPr id="3" name="Google Shape;1366;p17">
            <a:extLst>
              <a:ext uri="{FF2B5EF4-FFF2-40B4-BE49-F238E27FC236}">
                <a16:creationId xmlns:a16="http://schemas.microsoft.com/office/drawing/2014/main" id="{E87A19DC-5D4B-70C7-CA2F-093A56001B1D}"/>
              </a:ext>
            </a:extLst>
          </p:cNvPr>
          <p:cNvPicPr preferRelativeResize="0">
            <a:picLocks/>
          </p:cNvPicPr>
          <p:nvPr/>
        </p:nvPicPr>
        <p:blipFill>
          <a:blip r:embed="rId4"/>
          <a:srcRect l="5804" r="5804"/>
          <a:stretch/>
        </p:blipFill>
        <p:spPr>
          <a:xfrm>
            <a:off x="4835525" y="4967289"/>
            <a:ext cx="2724150" cy="1733550"/>
          </a:xfrm>
          <a:prstGeom prst="rect">
            <a:avLst/>
          </a:prstGeom>
          <a:noFill/>
          <a:ln>
            <a:noFill/>
          </a:ln>
        </p:spPr>
      </p:pic>
      <p:sp>
        <p:nvSpPr>
          <p:cNvPr id="4" name="Google Shape;1378;p17">
            <a:hlinkClick r:id="rId5"/>
            <a:extLst>
              <a:ext uri="{FF2B5EF4-FFF2-40B4-BE49-F238E27FC236}">
                <a16:creationId xmlns:a16="http://schemas.microsoft.com/office/drawing/2014/main" id="{F471F91E-833F-5273-CBEB-45A53720774A}"/>
              </a:ext>
            </a:extLst>
          </p:cNvPr>
          <p:cNvSpPr/>
          <p:nvPr/>
        </p:nvSpPr>
        <p:spPr>
          <a:xfrm>
            <a:off x="4295414" y="6405252"/>
            <a:ext cx="1080000" cy="1080000"/>
          </a:xfrm>
          <a:custGeom>
            <a:avLst/>
            <a:gdLst/>
            <a:ahLst/>
            <a:cxnLst/>
            <a:rect l="l" t="t" r="r" b="b"/>
            <a:pathLst>
              <a:path w="927186" h="885244" extrusionOk="0">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82CEC3"/>
          </a:solidFill>
          <a:ln>
            <a:noFill/>
          </a:ln>
          <a:effectLst>
            <a:outerShdw blurRad="126454"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1200" b="1" cap="all" dirty="0">
                <a:solidFill>
                  <a:schemeClr val="bg1"/>
                </a:solidFill>
                <a:latin typeface="Calibri" panose="020F0502020204030204" pitchFamily="34" charset="0"/>
                <a:ea typeface="Calibri" panose="020F0502020204030204" pitchFamily="34" charset="0"/>
                <a:cs typeface="Calibri" panose="020F0502020204030204" pitchFamily="34" charset="0"/>
                <a:sym typeface="Century Schoolbook"/>
              </a:rPr>
              <a:t>Click </a:t>
            </a:r>
            <a:r>
              <a:rPr lang="de-DE" sz="1200" b="1" cap="all" dirty="0" err="1">
                <a:solidFill>
                  <a:schemeClr val="bg1"/>
                </a:solidFill>
                <a:latin typeface="Calibri" panose="020F0502020204030204" pitchFamily="34" charset="0"/>
                <a:ea typeface="Calibri" panose="020F0502020204030204" pitchFamily="34" charset="0"/>
                <a:cs typeface="Calibri" panose="020F0502020204030204" pitchFamily="34" charset="0"/>
                <a:sym typeface="Century Schoolbook"/>
              </a:rPr>
              <a:t>to</a:t>
            </a:r>
            <a:r>
              <a:rPr lang="de-DE" sz="1200" b="1" cap="all" dirty="0">
                <a:solidFill>
                  <a:schemeClr val="bg1"/>
                </a:solidFill>
                <a:latin typeface="Calibri" panose="020F0502020204030204" pitchFamily="34" charset="0"/>
                <a:ea typeface="Calibri" panose="020F0502020204030204" pitchFamily="34" charset="0"/>
                <a:cs typeface="Calibri" panose="020F0502020204030204" pitchFamily="34" charset="0"/>
                <a:sym typeface="Century Schoolbook"/>
              </a:rPr>
              <a:t> </a:t>
            </a:r>
            <a:r>
              <a:rPr lang="de-DE" sz="1200" b="1" cap="all" dirty="0" err="1">
                <a:solidFill>
                  <a:schemeClr val="bg1"/>
                </a:solidFill>
                <a:latin typeface="Calibri" panose="020F0502020204030204" pitchFamily="34" charset="0"/>
                <a:ea typeface="Calibri" panose="020F0502020204030204" pitchFamily="34" charset="0"/>
                <a:cs typeface="Calibri" panose="020F0502020204030204" pitchFamily="34" charset="0"/>
                <a:sym typeface="Century Schoolbook"/>
              </a:rPr>
              <a:t>download</a:t>
            </a:r>
            <a:r>
              <a:rPr lang="de-DE" sz="1200" b="1" cap="all" dirty="0">
                <a:solidFill>
                  <a:schemeClr val="bg1"/>
                </a:solidFill>
                <a:latin typeface="Calibri" panose="020F0502020204030204" pitchFamily="34" charset="0"/>
                <a:ea typeface="Calibri" panose="020F0502020204030204" pitchFamily="34" charset="0"/>
                <a:cs typeface="Calibri" panose="020F0502020204030204" pitchFamily="34" charset="0"/>
                <a:sym typeface="Century Schoolbook"/>
              </a:rPr>
              <a:t> </a:t>
            </a:r>
            <a:endParaRPr sz="1200" b="1" cap="all" dirty="0">
              <a:solidFill>
                <a:schemeClr val="bg1"/>
              </a:solidFill>
              <a:latin typeface="Calibri" panose="020F0502020204030204" pitchFamily="34" charset="0"/>
              <a:ea typeface="Calibri" panose="020F0502020204030204" pitchFamily="34" charset="0"/>
              <a:cs typeface="Calibri" panose="020F0502020204030204" pitchFamily="34" charset="0"/>
              <a:sym typeface="Century Schoolbook"/>
            </a:endParaRPr>
          </a:p>
        </p:txBody>
      </p:sp>
    </p:spTree>
    <p:extLst>
      <p:ext uri="{BB962C8B-B14F-4D97-AF65-F5344CB8AC3E}">
        <p14:creationId xmlns:p14="http://schemas.microsoft.com/office/powerpoint/2010/main" val="30911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56"/>
        <p:cNvGrpSpPr/>
        <p:nvPr/>
      </p:nvGrpSpPr>
      <p:grpSpPr>
        <a:xfrm>
          <a:off x="0" y="0"/>
          <a:ext cx="0" cy="0"/>
          <a:chOff x="0" y="0"/>
          <a:chExt cx="0" cy="0"/>
        </a:xfrm>
      </p:grpSpPr>
      <p:cxnSp>
        <p:nvCxnSpPr>
          <p:cNvPr id="1457" name="Google Shape;1457;p23"/>
          <p:cNvCxnSpPr>
            <a:cxnSpLocks/>
          </p:cNvCxnSpPr>
          <p:nvPr/>
        </p:nvCxnSpPr>
        <p:spPr>
          <a:xfrm flipH="1">
            <a:off x="955553" y="4447736"/>
            <a:ext cx="5976000" cy="0"/>
          </a:xfrm>
          <a:prstGeom prst="straightConnector1">
            <a:avLst/>
          </a:prstGeom>
          <a:noFill/>
          <a:ln w="12700" cap="flat" cmpd="sng">
            <a:solidFill>
              <a:srgbClr val="81D1C5"/>
            </a:solidFill>
            <a:prstDash val="solid"/>
            <a:miter lim="800000"/>
            <a:headEnd type="none" w="sm" len="sm"/>
            <a:tailEnd type="none" w="sm" len="sm"/>
          </a:ln>
        </p:spPr>
      </p:cxnSp>
      <p:sp>
        <p:nvSpPr>
          <p:cNvPr id="1460" name="Google Shape;1460;p23"/>
          <p:cNvSpPr txBox="1">
            <a:spLocks noGrp="1"/>
          </p:cNvSpPr>
          <p:nvPr>
            <p:ph type="body" idx="3"/>
          </p:nvPr>
        </p:nvSpPr>
        <p:spPr>
          <a:xfrm>
            <a:off x="948538" y="1469674"/>
            <a:ext cx="5991742" cy="396000"/>
          </a:xfrm>
          <a:prstGeom prst="rect">
            <a:avLst/>
          </a:prstGeom>
          <a:noFill/>
          <a:ln>
            <a:noFill/>
          </a:ln>
        </p:spPr>
        <p:txBody>
          <a:bodyPr spcFirstLastPara="1" wrap="square" lIns="91425" tIns="45700" rIns="91425" bIns="45700" anchor="ctr" anchorCtr="0">
            <a:noAutofit/>
          </a:bodyPr>
          <a:lstStyle/>
          <a:p>
            <a:pPr marL="0" lvl="0" indent="0" algn="l" rtl="0">
              <a:lnSpc>
                <a:spcPct val="102200"/>
              </a:lnSpc>
              <a:spcBef>
                <a:spcPts val="0"/>
              </a:spcBef>
              <a:spcAft>
                <a:spcPts val="0"/>
              </a:spcAft>
              <a:buClr>
                <a:srgbClr val="79527B"/>
              </a:buClr>
              <a:buSzPts val="1500"/>
              <a:buNone/>
            </a:pPr>
            <a:r>
              <a:rPr lang="en-GB" cap="all" dirty="0"/>
              <a:t>Case Studies</a:t>
            </a:r>
          </a:p>
        </p:txBody>
      </p:sp>
      <p:sp>
        <p:nvSpPr>
          <p:cNvPr id="1461" name="Google Shape;1461;p23"/>
          <p:cNvSpPr txBox="1">
            <a:spLocks noGrp="1"/>
          </p:cNvSpPr>
          <p:nvPr>
            <p:ph type="body" idx="4"/>
          </p:nvPr>
        </p:nvSpPr>
        <p:spPr>
          <a:xfrm>
            <a:off x="948538" y="1912414"/>
            <a:ext cx="5991742" cy="2046507"/>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600"/>
              </a:spcBef>
              <a:spcAft>
                <a:spcPts val="0"/>
              </a:spcAft>
              <a:buClr>
                <a:srgbClr val="534B4F"/>
              </a:buClr>
              <a:buSzPts val="1000"/>
              <a:buNone/>
            </a:pPr>
            <a:r>
              <a:rPr lang="en-GB" sz="1400" dirty="0">
                <a:hlinkClick r:id="rId3">
                  <a:extLst>
                    <a:ext uri="{A12FA001-AC4F-418D-AE19-62706E023703}">
                      <ahyp:hlinkClr xmlns:ahyp="http://schemas.microsoft.com/office/drawing/2018/hyperlinkcolor" val="tx"/>
                    </a:ext>
                  </a:extLst>
                </a:hlinkClick>
              </a:rPr>
              <a:t>Case study no. 2</a:t>
            </a:r>
            <a:r>
              <a:rPr lang="en-GB" sz="1400" dirty="0"/>
              <a:t> and </a:t>
            </a:r>
            <a:r>
              <a:rPr lang="en-GB" sz="1400" dirty="0">
                <a:hlinkClick r:id="rId4">
                  <a:extLst>
                    <a:ext uri="{A12FA001-AC4F-418D-AE19-62706E023703}">
                      <ahyp:hlinkClr xmlns:ahyp="http://schemas.microsoft.com/office/drawing/2018/hyperlinkcolor" val="tx"/>
                    </a:ext>
                  </a:extLst>
                </a:hlinkClick>
              </a:rPr>
              <a:t>no. 3</a:t>
            </a:r>
            <a:r>
              <a:rPr lang="en-GB" sz="1400" dirty="0"/>
              <a:t> show how the innovative adjustment of the current business model can help to get through a business crisis well.</a:t>
            </a:r>
          </a:p>
          <a:p>
            <a:pPr marL="0" lvl="0" indent="0" algn="just" rtl="0">
              <a:lnSpc>
                <a:spcPct val="100000"/>
              </a:lnSpc>
              <a:spcBef>
                <a:spcPts val="600"/>
              </a:spcBef>
              <a:spcAft>
                <a:spcPts val="0"/>
              </a:spcAft>
              <a:buClr>
                <a:srgbClr val="534B4F"/>
              </a:buClr>
              <a:buSzPts val="1000"/>
              <a:buNone/>
            </a:pPr>
            <a:r>
              <a:rPr lang="en-GB" sz="1400" dirty="0">
                <a:hlinkClick r:id="rId5">
                  <a:extLst>
                    <a:ext uri="{A12FA001-AC4F-418D-AE19-62706E023703}">
                      <ahyp:hlinkClr xmlns:ahyp="http://schemas.microsoft.com/office/drawing/2018/hyperlinkcolor" val="tx"/>
                    </a:ext>
                  </a:extLst>
                </a:hlinkClick>
              </a:rPr>
              <a:t>Case study no. 4 </a:t>
            </a:r>
            <a:r>
              <a:rPr lang="en-GB" sz="1400" dirty="0"/>
              <a:t>shows how a family-owned hostel deals with the development of a new mission and vision.</a:t>
            </a:r>
          </a:p>
          <a:p>
            <a:pPr marL="0" lvl="0" indent="0" algn="just" rtl="0">
              <a:lnSpc>
                <a:spcPct val="100000"/>
              </a:lnSpc>
              <a:spcBef>
                <a:spcPts val="600"/>
              </a:spcBef>
              <a:spcAft>
                <a:spcPts val="0"/>
              </a:spcAft>
              <a:buClr>
                <a:srgbClr val="534B4F"/>
              </a:buClr>
              <a:buSzPts val="1000"/>
              <a:buNone/>
            </a:pPr>
            <a:r>
              <a:rPr lang="en-GB" sz="1400" dirty="0">
                <a:hlinkClick r:id="rId6">
                  <a:extLst>
                    <a:ext uri="{A12FA001-AC4F-418D-AE19-62706E023703}">
                      <ahyp:hlinkClr xmlns:ahyp="http://schemas.microsoft.com/office/drawing/2018/hyperlinkcolor" val="tx"/>
                    </a:ext>
                  </a:extLst>
                </a:hlinkClick>
              </a:rPr>
              <a:t>Case study no. 5</a:t>
            </a:r>
            <a:r>
              <a:rPr lang="en-GB" sz="1400" dirty="0"/>
              <a:t> deals with the personal perspective: discuss and learn what affected owners and managers in such situations can do to find purpose and to gain focus.</a:t>
            </a:r>
          </a:p>
          <a:p>
            <a:pPr marL="0" lvl="0" indent="0" algn="just" rtl="0">
              <a:lnSpc>
                <a:spcPct val="100000"/>
              </a:lnSpc>
              <a:spcBef>
                <a:spcPts val="0"/>
              </a:spcBef>
              <a:spcAft>
                <a:spcPts val="0"/>
              </a:spcAft>
              <a:buClr>
                <a:srgbClr val="534B4F"/>
              </a:buClr>
              <a:buSzPts val="1000"/>
              <a:buNone/>
            </a:pPr>
            <a:endParaRPr lang="en-GB" sz="1400" dirty="0"/>
          </a:p>
          <a:p>
            <a:pPr marL="0" lvl="0" indent="0" algn="just" rtl="0">
              <a:lnSpc>
                <a:spcPct val="100000"/>
              </a:lnSpc>
              <a:spcBef>
                <a:spcPts val="0"/>
              </a:spcBef>
              <a:spcAft>
                <a:spcPts val="0"/>
              </a:spcAft>
              <a:buClr>
                <a:srgbClr val="534B4F"/>
              </a:buClr>
              <a:buSzPts val="1000"/>
              <a:buNone/>
            </a:pPr>
            <a:endParaRPr lang="en-GB" sz="1400" dirty="0"/>
          </a:p>
          <a:p>
            <a:pPr marL="0" lvl="0" indent="0" algn="just" rtl="0">
              <a:lnSpc>
                <a:spcPct val="100000"/>
              </a:lnSpc>
              <a:spcBef>
                <a:spcPts val="0"/>
              </a:spcBef>
              <a:spcAft>
                <a:spcPts val="0"/>
              </a:spcAft>
              <a:buClr>
                <a:srgbClr val="534B4F"/>
              </a:buClr>
              <a:buSzPts val="1000"/>
              <a:buNone/>
            </a:pPr>
            <a:endParaRPr lang="en-GB" sz="1400" dirty="0"/>
          </a:p>
          <a:p>
            <a:pPr marL="0" lvl="0" indent="0" algn="just" rtl="0">
              <a:lnSpc>
                <a:spcPct val="100000"/>
              </a:lnSpc>
              <a:spcBef>
                <a:spcPts val="0"/>
              </a:spcBef>
              <a:spcAft>
                <a:spcPts val="0"/>
              </a:spcAft>
              <a:buClr>
                <a:srgbClr val="534B4F"/>
              </a:buClr>
              <a:buSzPts val="1000"/>
              <a:buNone/>
            </a:pPr>
            <a:endParaRPr lang="en-GB" sz="1400" dirty="0"/>
          </a:p>
          <a:p>
            <a:pPr marL="0" lvl="0" indent="0" algn="just" rtl="0">
              <a:lnSpc>
                <a:spcPct val="100000"/>
              </a:lnSpc>
              <a:spcBef>
                <a:spcPts val="0"/>
              </a:spcBef>
              <a:spcAft>
                <a:spcPts val="0"/>
              </a:spcAft>
              <a:buClr>
                <a:srgbClr val="534B4F"/>
              </a:buClr>
              <a:buSzPts val="1000"/>
              <a:buNone/>
            </a:pPr>
            <a:endParaRPr lang="en-GB" sz="1400" dirty="0"/>
          </a:p>
        </p:txBody>
      </p:sp>
      <p:sp>
        <p:nvSpPr>
          <p:cNvPr id="16" name="Google Shape;1458;p23">
            <a:extLst>
              <a:ext uri="{FF2B5EF4-FFF2-40B4-BE49-F238E27FC236}">
                <a16:creationId xmlns:a16="http://schemas.microsoft.com/office/drawing/2014/main" id="{05A500DA-F3DB-ED1E-340E-020CD88E0FA1}"/>
              </a:ext>
            </a:extLst>
          </p:cNvPr>
          <p:cNvSpPr txBox="1">
            <a:spLocks/>
          </p:cNvSpPr>
          <p:nvPr/>
        </p:nvSpPr>
        <p:spPr>
          <a:xfrm>
            <a:off x="941213" y="4073063"/>
            <a:ext cx="5130975" cy="37603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1455"/>
              </a:lnSpc>
              <a:spcBef>
                <a:spcPts val="0"/>
              </a:spcBef>
              <a:spcAft>
                <a:spcPts val="0"/>
              </a:spcAft>
              <a:buClr>
                <a:srgbClr val="79527B"/>
              </a:buClr>
              <a:buSzPts val="1511"/>
              <a:buFont typeface="Arial"/>
              <a:buNone/>
              <a:defRPr sz="1511" b="1" i="0" u="none" strike="noStrike" cap="none">
                <a:solidFill>
                  <a:srgbClr val="79527B"/>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nSpc>
                <a:spcPct val="102200"/>
              </a:lnSpc>
              <a:buSzPts val="1500"/>
            </a:pPr>
            <a:r>
              <a:rPr lang="en-GB" cap="all" dirty="0"/>
              <a:t>Exercises</a:t>
            </a:r>
          </a:p>
        </p:txBody>
      </p:sp>
      <p:sp>
        <p:nvSpPr>
          <p:cNvPr id="17" name="Google Shape;1459;p23">
            <a:extLst>
              <a:ext uri="{FF2B5EF4-FFF2-40B4-BE49-F238E27FC236}">
                <a16:creationId xmlns:a16="http://schemas.microsoft.com/office/drawing/2014/main" id="{028FECD6-0C2A-F552-4443-35A199171BF9}"/>
              </a:ext>
            </a:extLst>
          </p:cNvPr>
          <p:cNvSpPr txBox="1">
            <a:spLocks/>
          </p:cNvSpPr>
          <p:nvPr/>
        </p:nvSpPr>
        <p:spPr>
          <a:xfrm>
            <a:off x="948538" y="4576692"/>
            <a:ext cx="5991742" cy="296066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534B4F"/>
              </a:buClr>
              <a:buSzPts val="1079"/>
              <a:buFont typeface="Arial"/>
              <a:buNone/>
              <a:defRPr sz="1079" b="0" i="0" u="none" strike="noStrike" cap="none">
                <a:solidFill>
                  <a:srgbClr val="534B4F"/>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buSzPts val="1000"/>
            </a:pPr>
            <a:r>
              <a:rPr lang="en-GB" sz="1400" b="1" dirty="0"/>
              <a:t>Discussion &amp; Exchange (Slide 38):</a:t>
            </a:r>
          </a:p>
          <a:p>
            <a:pPr marL="0" indent="0">
              <a:buSzPts val="1000"/>
            </a:pPr>
            <a:r>
              <a:rPr lang="en-GB" sz="1400" dirty="0"/>
              <a:t>What trends are emerging in the tourism industry and will shape the future of the sector? To what extent can and should these be taken into account in tourism SMEs in crisis? </a:t>
            </a:r>
          </a:p>
          <a:p>
            <a:pPr marL="0" indent="0">
              <a:buSzPts val="1000"/>
            </a:pPr>
            <a:endParaRPr lang="en-GB" sz="1400" b="1" dirty="0"/>
          </a:p>
          <a:p>
            <a:pPr marL="0" indent="0">
              <a:buSzPts val="1000"/>
            </a:pPr>
            <a:r>
              <a:rPr lang="en-GB" sz="1400" b="1" dirty="0"/>
              <a:t>Learning from Failure - Marshmallow Challenge (Slide 55):</a:t>
            </a:r>
          </a:p>
          <a:p>
            <a:pPr marL="0" indent="0">
              <a:buSzPts val="1000"/>
            </a:pPr>
            <a:r>
              <a:rPr lang="en-GB" sz="1400" dirty="0"/>
              <a:t>Conduct the challenge according to the instructions and reflect afterwards what we can learn from this.</a:t>
            </a:r>
          </a:p>
          <a:p>
            <a:pPr marL="0" indent="0">
              <a:buSzPts val="1000"/>
            </a:pPr>
            <a:endParaRPr lang="en-GB" sz="1400" b="1" dirty="0"/>
          </a:p>
          <a:p>
            <a:pPr marL="0" indent="0">
              <a:buSzPts val="1000"/>
            </a:pPr>
            <a:endParaRPr lang="en-GB" sz="1400" dirty="0"/>
          </a:p>
          <a:p>
            <a:pPr marL="0" indent="0">
              <a:buSzPts val="1000"/>
            </a:pPr>
            <a:endParaRPr lang="en-GB" sz="1400" dirty="0"/>
          </a:p>
          <a:p>
            <a:pPr marL="0" indent="0">
              <a:buSzPts val="1000"/>
            </a:pPr>
            <a:endParaRPr lang="en-GB" sz="1400" dirty="0"/>
          </a:p>
          <a:p>
            <a:pPr marL="0" indent="0">
              <a:buSzPts val="1000"/>
            </a:pPr>
            <a:endParaRPr lang="en-GB" sz="1400" dirty="0"/>
          </a:p>
        </p:txBody>
      </p:sp>
      <p:cxnSp>
        <p:nvCxnSpPr>
          <p:cNvPr id="24" name="Google Shape;1457;p23">
            <a:extLst>
              <a:ext uri="{FF2B5EF4-FFF2-40B4-BE49-F238E27FC236}">
                <a16:creationId xmlns:a16="http://schemas.microsoft.com/office/drawing/2014/main" id="{63F11493-2890-46B3-C71C-7F3CC4BDAFB7}"/>
              </a:ext>
            </a:extLst>
          </p:cNvPr>
          <p:cNvCxnSpPr>
            <a:cxnSpLocks/>
          </p:cNvCxnSpPr>
          <p:nvPr/>
        </p:nvCxnSpPr>
        <p:spPr>
          <a:xfrm flipH="1">
            <a:off x="924814" y="1871980"/>
            <a:ext cx="5976000" cy="0"/>
          </a:xfrm>
          <a:prstGeom prst="straightConnector1">
            <a:avLst/>
          </a:prstGeom>
          <a:noFill/>
          <a:ln w="12700" cap="flat" cmpd="sng">
            <a:solidFill>
              <a:srgbClr val="81D1C5"/>
            </a:solidFill>
            <a:prstDash val="solid"/>
            <a:miter lim="800000"/>
            <a:headEnd type="none" w="sm" len="sm"/>
            <a:tailEnd type="none" w="sm" len="sm"/>
          </a:ln>
        </p:spPr>
      </p:cxnSp>
      <p:pic>
        <p:nvPicPr>
          <p:cNvPr id="32" name="Grafik 31" descr="Glühbirne und Zahnrad">
            <a:extLst>
              <a:ext uri="{FF2B5EF4-FFF2-40B4-BE49-F238E27FC236}">
                <a16:creationId xmlns:a16="http://schemas.microsoft.com/office/drawing/2014/main" id="{E5702366-085E-FC6E-E0C5-FB34FB778A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3950" y="1516385"/>
            <a:ext cx="648000" cy="648000"/>
          </a:xfrm>
          <a:prstGeom prst="rect">
            <a:avLst/>
          </a:prstGeom>
        </p:spPr>
      </p:pic>
      <p:cxnSp>
        <p:nvCxnSpPr>
          <p:cNvPr id="37" name="Google Shape;1457;p23">
            <a:extLst>
              <a:ext uri="{FF2B5EF4-FFF2-40B4-BE49-F238E27FC236}">
                <a16:creationId xmlns:a16="http://schemas.microsoft.com/office/drawing/2014/main" id="{8A75FEF2-8CCB-1144-DE1F-9F3BA3D0C9EC}"/>
              </a:ext>
            </a:extLst>
          </p:cNvPr>
          <p:cNvCxnSpPr>
            <a:cxnSpLocks/>
          </p:cNvCxnSpPr>
          <p:nvPr/>
        </p:nvCxnSpPr>
        <p:spPr>
          <a:xfrm flipH="1">
            <a:off x="4643438" y="1178358"/>
            <a:ext cx="2736399" cy="0"/>
          </a:xfrm>
          <a:prstGeom prst="straightConnector1">
            <a:avLst/>
          </a:prstGeom>
          <a:noFill/>
          <a:ln w="12700" cap="flat" cmpd="sng">
            <a:solidFill>
              <a:srgbClr val="81D1C5"/>
            </a:solidFill>
            <a:prstDash val="solid"/>
            <a:miter lim="800000"/>
            <a:headEnd type="none" w="sm" len="sm"/>
            <a:tailEnd type="none" w="sm" len="sm"/>
          </a:ln>
        </p:spPr>
      </p:cxnSp>
      <p:sp>
        <p:nvSpPr>
          <p:cNvPr id="40" name="Textfeld 39">
            <a:extLst>
              <a:ext uri="{FF2B5EF4-FFF2-40B4-BE49-F238E27FC236}">
                <a16:creationId xmlns:a16="http://schemas.microsoft.com/office/drawing/2014/main" id="{54DFC8D2-4897-7669-6221-91E2098C7D34}"/>
              </a:ext>
            </a:extLst>
          </p:cNvPr>
          <p:cNvSpPr txBox="1"/>
          <p:nvPr/>
        </p:nvSpPr>
        <p:spPr>
          <a:xfrm>
            <a:off x="4786317" y="571496"/>
            <a:ext cx="2668041" cy="584775"/>
          </a:xfrm>
          <a:prstGeom prst="rect">
            <a:avLst/>
          </a:prstGeom>
          <a:noFill/>
        </p:spPr>
        <p:txBody>
          <a:bodyPr wrap="square" rtlCol="0">
            <a:spAutoFit/>
          </a:bodyPr>
          <a:lstStyle/>
          <a:p>
            <a:r>
              <a:rPr lang="de-DE" sz="1600" cap="all" dirty="0">
                <a:solidFill>
                  <a:srgbClr val="534B4F"/>
                </a:solidFill>
                <a:latin typeface="Calibri"/>
                <a:ea typeface="Calibri"/>
                <a:cs typeface="Calibri"/>
                <a:sym typeface="Calibri"/>
              </a:rPr>
              <a:t>Module 3: </a:t>
            </a:r>
          </a:p>
          <a:p>
            <a:r>
              <a:rPr lang="de-DE" sz="1600" cap="all" dirty="0">
                <a:solidFill>
                  <a:srgbClr val="534B4F"/>
                </a:solidFill>
                <a:latin typeface="Calibri"/>
                <a:ea typeface="Calibri"/>
                <a:cs typeface="Calibri"/>
                <a:sym typeface="Calibri"/>
              </a:rPr>
              <a:t>Coping </a:t>
            </a:r>
            <a:r>
              <a:rPr lang="de-DE" sz="1600" cap="all" dirty="0" err="1">
                <a:solidFill>
                  <a:srgbClr val="534B4F"/>
                </a:solidFill>
                <a:latin typeface="Calibri"/>
                <a:ea typeface="Calibri"/>
                <a:cs typeface="Calibri"/>
                <a:sym typeface="Calibri"/>
              </a:rPr>
              <a:t>with</a:t>
            </a:r>
            <a:r>
              <a:rPr lang="de-DE" sz="1600" cap="all" dirty="0">
                <a:solidFill>
                  <a:srgbClr val="534B4F"/>
                </a:solidFill>
                <a:latin typeface="Calibri"/>
                <a:ea typeface="Calibri"/>
                <a:cs typeface="Calibri"/>
                <a:sym typeface="Calibri"/>
              </a:rPr>
              <a:t> </a:t>
            </a:r>
            <a:r>
              <a:rPr lang="de-DE" sz="1600" cap="all" dirty="0" err="1">
                <a:solidFill>
                  <a:srgbClr val="534B4F"/>
                </a:solidFill>
                <a:latin typeface="Calibri"/>
                <a:ea typeface="Calibri"/>
                <a:cs typeface="Calibri"/>
                <a:sym typeface="Calibri"/>
              </a:rPr>
              <a:t>crises</a:t>
            </a:r>
            <a:r>
              <a:rPr lang="de-DE" sz="1600" cap="all" dirty="0">
                <a:solidFill>
                  <a:srgbClr val="534B4F"/>
                </a:solidFill>
                <a:latin typeface="Calibri"/>
                <a:ea typeface="Calibri"/>
                <a:cs typeface="Calibri"/>
                <a:sym typeface="Calibri"/>
              </a:rPr>
              <a:t> </a:t>
            </a:r>
          </a:p>
        </p:txBody>
      </p:sp>
      <p:cxnSp>
        <p:nvCxnSpPr>
          <p:cNvPr id="4" name="Google Shape;1457;p23">
            <a:extLst>
              <a:ext uri="{FF2B5EF4-FFF2-40B4-BE49-F238E27FC236}">
                <a16:creationId xmlns:a16="http://schemas.microsoft.com/office/drawing/2014/main" id="{33037FBC-404F-5648-B104-B33043B8732C}"/>
              </a:ext>
            </a:extLst>
          </p:cNvPr>
          <p:cNvCxnSpPr>
            <a:cxnSpLocks/>
          </p:cNvCxnSpPr>
          <p:nvPr/>
        </p:nvCxnSpPr>
        <p:spPr>
          <a:xfrm flipH="1">
            <a:off x="950788" y="7441521"/>
            <a:ext cx="5976000" cy="0"/>
          </a:xfrm>
          <a:prstGeom prst="straightConnector1">
            <a:avLst/>
          </a:prstGeom>
          <a:noFill/>
          <a:ln w="12700" cap="flat" cmpd="sng">
            <a:solidFill>
              <a:srgbClr val="81D1C5"/>
            </a:solidFill>
            <a:prstDash val="solid"/>
            <a:miter lim="800000"/>
            <a:headEnd type="none" w="sm" len="sm"/>
            <a:tailEnd type="none" w="sm" len="sm"/>
          </a:ln>
        </p:spPr>
      </p:cxnSp>
      <p:sp>
        <p:nvSpPr>
          <p:cNvPr id="5" name="Google Shape;1458;p23">
            <a:extLst>
              <a:ext uri="{FF2B5EF4-FFF2-40B4-BE49-F238E27FC236}">
                <a16:creationId xmlns:a16="http://schemas.microsoft.com/office/drawing/2014/main" id="{1D9BE3F7-2358-4A73-77AA-010A9C28FAD3}"/>
              </a:ext>
            </a:extLst>
          </p:cNvPr>
          <p:cNvSpPr txBox="1">
            <a:spLocks/>
          </p:cNvSpPr>
          <p:nvPr/>
        </p:nvSpPr>
        <p:spPr>
          <a:xfrm>
            <a:off x="936448" y="7066849"/>
            <a:ext cx="5991741" cy="37603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1455"/>
              </a:lnSpc>
              <a:spcBef>
                <a:spcPts val="0"/>
              </a:spcBef>
              <a:spcAft>
                <a:spcPts val="0"/>
              </a:spcAft>
              <a:buClr>
                <a:srgbClr val="79527B"/>
              </a:buClr>
              <a:buSzPts val="1511"/>
              <a:buFont typeface="Arial"/>
              <a:buNone/>
              <a:defRPr sz="1511" b="1" i="0" u="none" strike="noStrike" cap="none">
                <a:solidFill>
                  <a:srgbClr val="79527B"/>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nSpc>
                <a:spcPct val="102200"/>
              </a:lnSpc>
              <a:buSzPts val="1500"/>
            </a:pPr>
            <a:r>
              <a:rPr lang="en-GB" cap="all" dirty="0"/>
              <a:t>Test &amp; Practice Questions</a:t>
            </a:r>
          </a:p>
        </p:txBody>
      </p:sp>
      <p:sp>
        <p:nvSpPr>
          <p:cNvPr id="6" name="Google Shape;1459;p23">
            <a:extLst>
              <a:ext uri="{FF2B5EF4-FFF2-40B4-BE49-F238E27FC236}">
                <a16:creationId xmlns:a16="http://schemas.microsoft.com/office/drawing/2014/main" id="{B240034E-50AA-E4B7-9916-50879A4FA70E}"/>
              </a:ext>
            </a:extLst>
          </p:cNvPr>
          <p:cNvSpPr txBox="1">
            <a:spLocks/>
          </p:cNvSpPr>
          <p:nvPr/>
        </p:nvSpPr>
        <p:spPr>
          <a:xfrm>
            <a:off x="943773" y="7627631"/>
            <a:ext cx="5991742" cy="160434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534B4F"/>
              </a:buClr>
              <a:buSzPts val="1079"/>
              <a:buFont typeface="Arial"/>
              <a:buNone/>
              <a:defRPr sz="1079" b="0" i="0" u="none" strike="noStrike" cap="none">
                <a:solidFill>
                  <a:srgbClr val="534B4F"/>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342900" indent="-342900">
              <a:buSzPts val="1000"/>
              <a:buFont typeface="+mj-lt"/>
              <a:buAutoNum type="arabicPeriod"/>
            </a:pPr>
            <a:r>
              <a:rPr lang="en-GB" sz="1400" dirty="0"/>
              <a:t>How does the management of a crisis in Small and Medium Enterprises (SMEs) typically compared to that in larger companies?</a:t>
            </a:r>
          </a:p>
          <a:p>
            <a:pPr marL="342900" indent="-342900">
              <a:buSzPts val="1000"/>
              <a:buFont typeface="+mj-lt"/>
              <a:buAutoNum type="arabicPeriod"/>
            </a:pPr>
            <a:r>
              <a:rPr lang="en-GB" sz="1400" dirty="0"/>
              <a:t>What does the acronym RACE, a structured approach to reducing the negative effects of crises, stand for?</a:t>
            </a:r>
          </a:p>
          <a:p>
            <a:pPr marL="342900" indent="-342900">
              <a:buSzPts val="1000"/>
              <a:buFont typeface="+mj-lt"/>
              <a:buAutoNum type="arabicPeriod"/>
            </a:pPr>
            <a:r>
              <a:rPr lang="en-GB" sz="1400" dirty="0"/>
              <a:t>What is the primary purpose of a SWOT analysis in strategic planning?</a:t>
            </a:r>
          </a:p>
        </p:txBody>
      </p:sp>
      <p:pic>
        <p:nvPicPr>
          <p:cNvPr id="7" name="Grafik 6" descr="Checkliste">
            <a:extLst>
              <a:ext uri="{FF2B5EF4-FFF2-40B4-BE49-F238E27FC236}">
                <a16:creationId xmlns:a16="http://schemas.microsoft.com/office/drawing/2014/main" id="{2FFA0999-F000-584E-33B0-DF1A70F41FD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9728" y="7110468"/>
            <a:ext cx="648000" cy="648000"/>
          </a:xfrm>
          <a:prstGeom prst="rect">
            <a:avLst/>
          </a:prstGeom>
        </p:spPr>
      </p:pic>
      <p:pic>
        <p:nvPicPr>
          <p:cNvPr id="8" name="Grafik 7" descr="Kopf mit Zahnrädern">
            <a:extLst>
              <a:ext uri="{FF2B5EF4-FFF2-40B4-BE49-F238E27FC236}">
                <a16:creationId xmlns:a16="http://schemas.microsoft.com/office/drawing/2014/main" id="{7E888CB2-7259-29EF-B86A-7BF7AC15CA2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33950" y="4098437"/>
            <a:ext cx="648000" cy="648000"/>
          </a:xfrm>
          <a:prstGeom prst="rect">
            <a:avLst/>
          </a:prstGeom>
        </p:spPr>
      </p:pic>
    </p:spTree>
    <p:extLst>
      <p:ext uri="{BB962C8B-B14F-4D97-AF65-F5344CB8AC3E}">
        <p14:creationId xmlns:p14="http://schemas.microsoft.com/office/powerpoint/2010/main" val="2097894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FA295788-D553-2A27-88B8-741FF010930F}"/>
              </a:ext>
            </a:extLst>
          </p:cNvPr>
          <p:cNvSpPr>
            <a:spLocks noGrp="1"/>
          </p:cNvSpPr>
          <p:nvPr>
            <p:ph type="body" idx="2"/>
          </p:nvPr>
        </p:nvSpPr>
        <p:spPr>
          <a:xfrm>
            <a:off x="948538" y="1874281"/>
            <a:ext cx="5991742" cy="2960661"/>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400" dirty="0">
                <a:latin typeface="Calibri" panose="020F0502020204030204" pitchFamily="34" charset="0"/>
                <a:ea typeface="Calibri" panose="020F0502020204030204" pitchFamily="34" charset="0"/>
                <a:cs typeface="Calibri" panose="020F0502020204030204" pitchFamily="34" charset="0"/>
              </a:rPr>
              <a:t>In preparation for the module, we recommend reading the following literature:</a:t>
            </a:r>
            <a:endParaRPr kumimoji="0" lang="en-US" sz="1400" b="0" i="0" u="none" strike="noStrike" kern="1200" cap="none" spc="0" normalizeH="0" baseline="0" noProof="0" dirty="0">
              <a:ln>
                <a:noFill/>
              </a:ln>
              <a:solidFill>
                <a:srgbClr val="595A59"/>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595A59"/>
                </a:solidFill>
                <a:effectLst/>
                <a:uLnTx/>
                <a:uFillTx/>
                <a:latin typeface="Calibri" panose="020F0502020204030204"/>
                <a:ea typeface="+mn-ea"/>
                <a:cs typeface="+mn-cs"/>
              </a:rPr>
              <a:t>Hernández et al. (2021): The Management Practices of Tourism SMEs in Pandemic Times: innovation as a quest of survival.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595A59"/>
                </a:solidFill>
                <a:effectLst/>
                <a:uLnTx/>
                <a:uFillTx/>
                <a:latin typeface="Calibri" panose="020F0502020204030204"/>
                <a:ea typeface="+mn-ea"/>
                <a:cs typeface="+mn-cs"/>
              </a:rPr>
              <a:t>Henderson (2007): Tourism Crises: Causes, Consequences and Management.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err="1">
                <a:ln>
                  <a:noFill/>
                </a:ln>
                <a:solidFill>
                  <a:srgbClr val="595A59"/>
                </a:solidFill>
                <a:effectLst/>
                <a:uLnTx/>
                <a:uFillTx/>
                <a:latin typeface="Calibri" panose="020F0502020204030204"/>
                <a:ea typeface="+mn-ea"/>
                <a:cs typeface="+mn-cs"/>
              </a:rPr>
              <a:t>Kukanja</a:t>
            </a:r>
            <a:r>
              <a:rPr kumimoji="0" lang="en-US" sz="1400" b="0" i="0" u="none" strike="noStrike" kern="1200" cap="none" spc="0" normalizeH="0" baseline="0" noProof="0" dirty="0">
                <a:ln>
                  <a:noFill/>
                </a:ln>
                <a:solidFill>
                  <a:srgbClr val="595A59"/>
                </a:solidFill>
                <a:effectLst/>
                <a:uLnTx/>
                <a:uFillTx/>
                <a:latin typeface="Calibri" panose="020F0502020204030204"/>
                <a:ea typeface="+mn-ea"/>
                <a:cs typeface="+mn-cs"/>
              </a:rPr>
              <a:t> et al. (2020): Crisis Management Practices in Tourism SMEs During the </a:t>
            </a:r>
            <a:r>
              <a:rPr kumimoji="0" lang="en-US" sz="1400" b="0" i="0" u="none" strike="noStrike" kern="1200" cap="none" spc="0" normalizeH="0" baseline="0" noProof="0" dirty="0">
                <a:ln>
                  <a:noFill/>
                </a:ln>
                <a:effectLst/>
                <a:uLnTx/>
                <a:uFillTx/>
                <a:latin typeface="Calibri" panose="020F0502020204030204"/>
                <a:ea typeface="+mn-ea"/>
                <a:cs typeface="+mn-cs"/>
              </a:rPr>
              <a:t>Covid-19 Pandemic.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400" b="0" i="0" u="none" strike="noStrike" kern="1200" cap="none" spc="0" normalizeH="0" baseline="0" noProof="0" dirty="0" err="1">
                <a:ln>
                  <a:noFill/>
                </a:ln>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Proactive</a:t>
            </a:r>
            <a:r>
              <a:rPr kumimoji="0" lang="de-DE" sz="1400" b="0" i="0" u="none" strike="noStrike" kern="1200" cap="none" spc="0" normalizeH="0" baseline="0" noProof="0" dirty="0">
                <a:ln>
                  <a:noFill/>
                </a:ln>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 vs. </a:t>
            </a:r>
            <a:r>
              <a:rPr kumimoji="0" lang="de-DE" sz="1400" b="0" i="0" u="none" strike="noStrike" kern="1200" cap="none" spc="0" normalizeH="0" baseline="0" noProof="0" dirty="0" err="1">
                <a:ln>
                  <a:noFill/>
                </a:ln>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Reactive</a:t>
            </a:r>
            <a:r>
              <a:rPr kumimoji="0" lang="de-DE" sz="1400" b="0" i="0" u="none" strike="noStrike" kern="1200" cap="none" spc="0" normalizeH="0" baseline="0" noProof="0" dirty="0">
                <a:ln>
                  <a:noFill/>
                </a:ln>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 Crisis Communication Plans </a:t>
            </a:r>
            <a:r>
              <a:rPr kumimoji="0" lang="de-DE" sz="1400" b="0" i="0" u="none" strike="noStrike" kern="1200" cap="none" spc="0" normalizeH="0" baseline="0" noProof="0" dirty="0">
                <a:ln>
                  <a:noFill/>
                </a:ln>
                <a:effectLst/>
                <a:uLnTx/>
                <a:uFillTx/>
                <a:latin typeface="Calibri" panose="020F0502020204030204"/>
                <a:ea typeface="+mn-ea"/>
                <a:cs typeface="+mn-cs"/>
              </a:rPr>
              <a:t>| </a:t>
            </a:r>
            <a:r>
              <a:rPr kumimoji="0" lang="de-DE" sz="1400" b="0" i="0" u="none" strike="noStrike" kern="1200" cap="none" spc="0" normalizeH="0" baseline="0" noProof="0" dirty="0" err="1">
                <a:ln>
                  <a:noFill/>
                </a:ln>
                <a:effectLst/>
                <a:uLnTx/>
                <a:uFillTx/>
                <a:latin typeface="Calibri" panose="020F0502020204030204"/>
                <a:ea typeface="+mn-ea"/>
                <a:cs typeface="+mn-cs"/>
              </a:rPr>
              <a:t>Ghidotti</a:t>
            </a:r>
            <a:r>
              <a:rPr kumimoji="0" lang="de-DE" sz="1400" b="0" i="0" u="none" strike="noStrike" kern="1200" cap="none" spc="0" normalizeH="0" baseline="0" noProof="0" dirty="0">
                <a:ln>
                  <a:noFill/>
                </a:ln>
                <a:effectLst/>
                <a:uLnTx/>
                <a:uFillTx/>
                <a:latin typeface="Calibri" panose="020F0502020204030204"/>
                <a:ea typeface="+mn-ea"/>
                <a:cs typeface="+mn-cs"/>
              </a:rPr>
              <a:t> Communications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Trend: Resonance Tourism</a:t>
            </a:r>
            <a:r>
              <a:rPr kumimoji="0" lang="en-US" sz="1400" b="0" i="0" u="none" strike="noStrike" kern="1200" cap="none" spc="0" normalizeH="0" baseline="0" noProof="0" dirty="0">
                <a:ln>
                  <a:noFill/>
                </a:ln>
                <a:effectLst/>
                <a:uLnTx/>
                <a:uFillTx/>
                <a:latin typeface="Calibri" panose="020F0502020204030204"/>
                <a:ea typeface="+mn-ea"/>
                <a:cs typeface="+mn-cs"/>
              </a:rPr>
              <a:t> (German Source)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The value of failure</a:t>
            </a:r>
            <a:r>
              <a:rPr kumimoji="0" lang="en-US" sz="1400" b="0" i="0" u="none" strike="noStrike" kern="1200" cap="none" spc="0" normalizeH="0" baseline="0" noProof="0" dirty="0">
                <a:ln>
                  <a:noFill/>
                </a:ln>
                <a:effectLst/>
                <a:uLnTx/>
                <a:uFillTx/>
                <a:latin typeface="Calibri" panose="020F0502020204030204"/>
                <a:ea typeface="+mn-ea"/>
                <a:cs typeface="+mn-cs"/>
              </a:rPr>
              <a:t> |Harvard Business Review</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Crisis Management Examples: Learn from These 7 Brands </a:t>
            </a:r>
            <a:r>
              <a:rPr kumimoji="0" lang="en-GB" sz="1400" b="0" i="0" u="none" strike="noStrike" kern="1200" cap="none" spc="0" normalizeH="0" baseline="0" noProof="0" dirty="0">
                <a:ln>
                  <a:noFill/>
                </a:ln>
                <a:effectLst/>
                <a:uLnTx/>
                <a:uFillTx/>
                <a:latin typeface="Calibri" panose="020F0502020204030204"/>
                <a:ea typeface="+mn-ea"/>
                <a:cs typeface="+mn-cs"/>
              </a:rPr>
              <a:t>| brandfolder.com</a:t>
            </a:r>
          </a:p>
          <a:p>
            <a:endParaRPr lang="en-GB" dirty="0"/>
          </a:p>
        </p:txBody>
      </p:sp>
      <p:sp>
        <p:nvSpPr>
          <p:cNvPr id="6" name="Google Shape;1458;p23">
            <a:extLst>
              <a:ext uri="{FF2B5EF4-FFF2-40B4-BE49-F238E27FC236}">
                <a16:creationId xmlns:a16="http://schemas.microsoft.com/office/drawing/2014/main" id="{3489F395-AFB3-39D0-F4BB-ADE29B5041D6}"/>
              </a:ext>
            </a:extLst>
          </p:cNvPr>
          <p:cNvSpPr txBox="1">
            <a:spLocks/>
          </p:cNvSpPr>
          <p:nvPr/>
        </p:nvSpPr>
        <p:spPr>
          <a:xfrm>
            <a:off x="950733" y="1351830"/>
            <a:ext cx="5991741" cy="37603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1455"/>
              </a:lnSpc>
              <a:spcBef>
                <a:spcPts val="0"/>
              </a:spcBef>
              <a:spcAft>
                <a:spcPts val="0"/>
              </a:spcAft>
              <a:buClr>
                <a:srgbClr val="79527B"/>
              </a:buClr>
              <a:buSzPts val="1511"/>
              <a:buFont typeface="Arial"/>
              <a:buNone/>
              <a:defRPr sz="1511" b="1" i="0" u="none" strike="noStrike" cap="none">
                <a:solidFill>
                  <a:srgbClr val="79527B"/>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nSpc>
                <a:spcPct val="102200"/>
              </a:lnSpc>
              <a:buSzPts val="1500"/>
            </a:pPr>
            <a:r>
              <a:rPr lang="en-GB" cap="all" dirty="0"/>
              <a:t>Recommended Reading</a:t>
            </a:r>
          </a:p>
        </p:txBody>
      </p:sp>
      <p:pic>
        <p:nvPicPr>
          <p:cNvPr id="7" name="Grafik 6" descr="Bücher">
            <a:extLst>
              <a:ext uri="{FF2B5EF4-FFF2-40B4-BE49-F238E27FC236}">
                <a16:creationId xmlns:a16="http://schemas.microsoft.com/office/drawing/2014/main" id="{DE64D07B-D285-DF65-6B94-D028D8912A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5950" y="1385668"/>
            <a:ext cx="576000" cy="577441"/>
          </a:xfrm>
          <a:prstGeom prst="rect">
            <a:avLst/>
          </a:prstGeom>
        </p:spPr>
      </p:pic>
      <p:cxnSp>
        <p:nvCxnSpPr>
          <p:cNvPr id="8" name="Google Shape;1457;p23">
            <a:extLst>
              <a:ext uri="{FF2B5EF4-FFF2-40B4-BE49-F238E27FC236}">
                <a16:creationId xmlns:a16="http://schemas.microsoft.com/office/drawing/2014/main" id="{8528F9A5-347E-A894-E1C0-9F22711CA08F}"/>
              </a:ext>
            </a:extLst>
          </p:cNvPr>
          <p:cNvCxnSpPr>
            <a:cxnSpLocks/>
          </p:cNvCxnSpPr>
          <p:nvPr/>
        </p:nvCxnSpPr>
        <p:spPr>
          <a:xfrm flipH="1">
            <a:off x="964280" y="1745913"/>
            <a:ext cx="5976000" cy="0"/>
          </a:xfrm>
          <a:prstGeom prst="straightConnector1">
            <a:avLst/>
          </a:prstGeom>
          <a:noFill/>
          <a:ln w="12700" cap="flat" cmpd="sng">
            <a:solidFill>
              <a:srgbClr val="81D1C5"/>
            </a:solidFill>
            <a:prstDash val="solid"/>
            <a:miter lim="800000"/>
            <a:headEnd type="none" w="sm" len="sm"/>
            <a:tailEnd type="none" w="sm" len="sm"/>
          </a:ln>
        </p:spPr>
      </p:cxnSp>
      <p:cxnSp>
        <p:nvCxnSpPr>
          <p:cNvPr id="9" name="Google Shape;1457;p23">
            <a:extLst>
              <a:ext uri="{FF2B5EF4-FFF2-40B4-BE49-F238E27FC236}">
                <a16:creationId xmlns:a16="http://schemas.microsoft.com/office/drawing/2014/main" id="{7CEF8AB3-8E71-2639-4C37-264273CCD0DC}"/>
              </a:ext>
            </a:extLst>
          </p:cNvPr>
          <p:cNvCxnSpPr>
            <a:cxnSpLocks/>
          </p:cNvCxnSpPr>
          <p:nvPr/>
        </p:nvCxnSpPr>
        <p:spPr>
          <a:xfrm flipH="1">
            <a:off x="4643438" y="1178358"/>
            <a:ext cx="2736399" cy="0"/>
          </a:xfrm>
          <a:prstGeom prst="straightConnector1">
            <a:avLst/>
          </a:prstGeom>
          <a:noFill/>
          <a:ln w="12700" cap="flat" cmpd="sng">
            <a:solidFill>
              <a:srgbClr val="81D1C5"/>
            </a:solidFill>
            <a:prstDash val="solid"/>
            <a:miter lim="800000"/>
            <a:headEnd type="none" w="sm" len="sm"/>
            <a:tailEnd type="none" w="sm" len="sm"/>
          </a:ln>
        </p:spPr>
      </p:cxnSp>
      <p:sp>
        <p:nvSpPr>
          <p:cNvPr id="10" name="Textfeld 9">
            <a:extLst>
              <a:ext uri="{FF2B5EF4-FFF2-40B4-BE49-F238E27FC236}">
                <a16:creationId xmlns:a16="http://schemas.microsoft.com/office/drawing/2014/main" id="{4B814B47-2ECE-394C-0AE7-338BC940A7EA}"/>
              </a:ext>
            </a:extLst>
          </p:cNvPr>
          <p:cNvSpPr txBox="1"/>
          <p:nvPr/>
        </p:nvSpPr>
        <p:spPr>
          <a:xfrm>
            <a:off x="4786317" y="571496"/>
            <a:ext cx="2668041" cy="584775"/>
          </a:xfrm>
          <a:prstGeom prst="rect">
            <a:avLst/>
          </a:prstGeom>
          <a:noFill/>
        </p:spPr>
        <p:txBody>
          <a:bodyPr wrap="square" rtlCol="0">
            <a:spAutoFit/>
          </a:bodyPr>
          <a:lstStyle/>
          <a:p>
            <a:r>
              <a:rPr lang="de-DE" sz="1600" cap="all" dirty="0">
                <a:solidFill>
                  <a:srgbClr val="534B4F"/>
                </a:solidFill>
                <a:latin typeface="Calibri"/>
                <a:ea typeface="Calibri"/>
                <a:cs typeface="Calibri"/>
                <a:sym typeface="Calibri"/>
              </a:rPr>
              <a:t>Module 3: </a:t>
            </a:r>
          </a:p>
          <a:p>
            <a:r>
              <a:rPr lang="de-DE" sz="1600" cap="all" dirty="0">
                <a:solidFill>
                  <a:srgbClr val="534B4F"/>
                </a:solidFill>
                <a:latin typeface="Calibri"/>
                <a:ea typeface="Calibri"/>
                <a:cs typeface="Calibri"/>
                <a:sym typeface="Calibri"/>
              </a:rPr>
              <a:t>Coping </a:t>
            </a:r>
            <a:r>
              <a:rPr lang="de-DE" sz="1600" cap="all" dirty="0" err="1">
                <a:solidFill>
                  <a:srgbClr val="534B4F"/>
                </a:solidFill>
                <a:latin typeface="Calibri"/>
                <a:ea typeface="Calibri"/>
                <a:cs typeface="Calibri"/>
                <a:sym typeface="Calibri"/>
              </a:rPr>
              <a:t>with</a:t>
            </a:r>
            <a:r>
              <a:rPr lang="de-DE" sz="1600" cap="all" dirty="0">
                <a:solidFill>
                  <a:srgbClr val="534B4F"/>
                </a:solidFill>
                <a:latin typeface="Calibri"/>
                <a:ea typeface="Calibri"/>
                <a:cs typeface="Calibri"/>
                <a:sym typeface="Calibri"/>
              </a:rPr>
              <a:t> </a:t>
            </a:r>
            <a:r>
              <a:rPr lang="de-DE" sz="1600" cap="all" dirty="0" err="1">
                <a:solidFill>
                  <a:srgbClr val="534B4F"/>
                </a:solidFill>
                <a:latin typeface="Calibri"/>
                <a:ea typeface="Calibri"/>
                <a:cs typeface="Calibri"/>
                <a:sym typeface="Calibri"/>
              </a:rPr>
              <a:t>crises</a:t>
            </a:r>
            <a:r>
              <a:rPr lang="de-DE" sz="1600" cap="all" dirty="0">
                <a:solidFill>
                  <a:srgbClr val="534B4F"/>
                </a:solidFill>
                <a:latin typeface="Calibri"/>
                <a:ea typeface="Calibri"/>
                <a:cs typeface="Calibri"/>
                <a:sym typeface="Calibri"/>
              </a:rPr>
              <a:t> </a:t>
            </a:r>
          </a:p>
        </p:txBody>
      </p:sp>
    </p:spTree>
    <p:extLst>
      <p:ext uri="{BB962C8B-B14F-4D97-AF65-F5344CB8AC3E}">
        <p14:creationId xmlns:p14="http://schemas.microsoft.com/office/powerpoint/2010/main" val="3323082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sp>
        <p:nvSpPr>
          <p:cNvPr id="1305" name="Google Shape;1305;p13"/>
          <p:cNvSpPr txBox="1">
            <a:spLocks noGrp="1"/>
          </p:cNvSpPr>
          <p:nvPr>
            <p:ph type="sldNum" idx="12"/>
          </p:nvPr>
        </p:nvSpPr>
        <p:spPr>
          <a:xfrm>
            <a:off x="7123651" y="10137509"/>
            <a:ext cx="357598" cy="26659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17</a:t>
            </a:fld>
            <a:endParaRPr/>
          </a:p>
        </p:txBody>
      </p:sp>
      <p:sp>
        <p:nvSpPr>
          <p:cNvPr id="1307" name="Google Shape;1307;p13"/>
          <p:cNvSpPr txBox="1">
            <a:spLocks noGrp="1"/>
          </p:cNvSpPr>
          <p:nvPr>
            <p:ph type="body" idx="2"/>
          </p:nvPr>
        </p:nvSpPr>
        <p:spPr>
          <a:xfrm>
            <a:off x="497256" y="6781515"/>
            <a:ext cx="6130198" cy="3576921"/>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100000"/>
              </a:lnSpc>
              <a:spcBef>
                <a:spcPts val="0"/>
              </a:spcBef>
              <a:spcAft>
                <a:spcPts val="0"/>
              </a:spcAft>
              <a:buClr>
                <a:srgbClr val="82CEC3"/>
              </a:buClr>
              <a:buSzPts val="3000"/>
              <a:buNone/>
            </a:pPr>
            <a:r>
              <a:rPr lang="de-DE" sz="2400" cap="all" dirty="0"/>
              <a:t>Topics </a:t>
            </a:r>
            <a:r>
              <a:rPr lang="de-DE" sz="2400" cap="all" dirty="0" err="1"/>
              <a:t>covered</a:t>
            </a:r>
            <a:r>
              <a:rPr lang="de-DE" sz="2400" cap="all" dirty="0"/>
              <a:t>:</a:t>
            </a:r>
          </a:p>
          <a:p>
            <a:pPr marL="0" lvl="0" indent="0" algn="l" rtl="0">
              <a:lnSpc>
                <a:spcPct val="100000"/>
              </a:lnSpc>
              <a:spcBef>
                <a:spcPts val="0"/>
              </a:spcBef>
              <a:spcAft>
                <a:spcPts val="0"/>
              </a:spcAft>
              <a:buClr>
                <a:srgbClr val="82CEC3"/>
              </a:buClr>
              <a:buSzPts val="3000"/>
              <a:buNone/>
            </a:pPr>
            <a:endParaRPr lang="de-DE" sz="1400" cap="all" dirty="0"/>
          </a:p>
          <a:p>
            <a:pPr marL="285750" marR="0" lvl="0" indent="-285750" algn="l" defTabSz="914400" rtl="0" eaLnBrk="1" fontAlgn="auto" latinLnBrk="0" hangingPunct="1">
              <a:lnSpc>
                <a:spcPct val="100000"/>
              </a:lnSpc>
              <a:spcBef>
                <a:spcPts val="0"/>
              </a:spcBef>
              <a:spcAft>
                <a:spcPts val="0"/>
              </a:spcAft>
              <a:buClr>
                <a:srgbClr val="534B4F"/>
              </a:buClr>
              <a:buSzPts val="1079"/>
              <a:buFont typeface="+mj-lt"/>
              <a:buAutoNum type="romanUcPeriod"/>
              <a:tabLst/>
              <a:defRPr/>
            </a:pPr>
            <a:r>
              <a:rPr kumimoji="0" lang="en-GB" sz="1400" b="0" i="0" u="none" strike="noStrike" kern="0" cap="none" spc="0" normalizeH="0" baseline="0" noProof="0" dirty="0">
                <a:ln>
                  <a:noFill/>
                </a:ln>
                <a:solidFill>
                  <a:srgbClr val="595A59"/>
                </a:solidFill>
                <a:effectLst/>
                <a:uLnTx/>
                <a:uFillTx/>
                <a:latin typeface="Calibri"/>
                <a:ea typeface="Calibri"/>
                <a:cs typeface="Calibri"/>
                <a:sym typeface="Calibri"/>
              </a:rPr>
              <a:t>Characteristics of a Liquidity Crisis</a:t>
            </a:r>
          </a:p>
          <a:p>
            <a:pPr marL="285750" marR="0" lvl="0" indent="-285750" algn="l" defTabSz="914400" rtl="0" eaLnBrk="1" fontAlgn="auto" latinLnBrk="0" hangingPunct="1">
              <a:lnSpc>
                <a:spcPct val="100000"/>
              </a:lnSpc>
              <a:spcBef>
                <a:spcPts val="0"/>
              </a:spcBef>
              <a:spcAft>
                <a:spcPts val="0"/>
              </a:spcAft>
              <a:buClr>
                <a:srgbClr val="534B4F"/>
              </a:buClr>
              <a:buSzPts val="1079"/>
              <a:buFont typeface="+mj-lt"/>
              <a:buAutoNum type="romanUcPeriod"/>
              <a:tabLst/>
              <a:defRPr/>
            </a:pPr>
            <a:r>
              <a:rPr kumimoji="0" lang="en-GB" sz="1400" b="0" i="0" u="none" strike="noStrike" kern="0" cap="none" spc="0" normalizeH="0" baseline="0" noProof="0" dirty="0">
                <a:ln>
                  <a:noFill/>
                </a:ln>
                <a:solidFill>
                  <a:srgbClr val="595A59"/>
                </a:solidFill>
                <a:effectLst/>
                <a:uLnTx/>
                <a:uFillTx/>
                <a:latin typeface="Calibri"/>
                <a:ea typeface="Calibri"/>
                <a:cs typeface="Calibri"/>
                <a:sym typeface="Calibri"/>
              </a:rPr>
              <a:t>Liquidity Planning </a:t>
            </a:r>
          </a:p>
          <a:p>
            <a:pPr marL="285750" marR="0" lvl="0" indent="-285750" algn="l" defTabSz="914400" rtl="0" eaLnBrk="1" fontAlgn="auto" latinLnBrk="0" hangingPunct="1">
              <a:lnSpc>
                <a:spcPct val="100000"/>
              </a:lnSpc>
              <a:spcBef>
                <a:spcPts val="0"/>
              </a:spcBef>
              <a:spcAft>
                <a:spcPts val="0"/>
              </a:spcAft>
              <a:buClr>
                <a:srgbClr val="534B4F"/>
              </a:buClr>
              <a:buSzPts val="1079"/>
              <a:buFont typeface="+mj-lt"/>
              <a:buAutoNum type="romanUcPeriod"/>
              <a:tabLst/>
              <a:defRPr/>
            </a:pPr>
            <a:r>
              <a:rPr kumimoji="0" lang="en-GB" sz="1400" b="0" i="0" u="none" strike="noStrike" kern="0" cap="none" spc="0" normalizeH="0" baseline="0" noProof="0" dirty="0">
                <a:ln>
                  <a:noFill/>
                </a:ln>
                <a:solidFill>
                  <a:srgbClr val="595A59"/>
                </a:solidFill>
                <a:effectLst/>
                <a:uLnTx/>
                <a:uFillTx/>
                <a:latin typeface="Calibri"/>
                <a:ea typeface="Calibri"/>
                <a:cs typeface="Calibri"/>
                <a:sym typeface="Calibri"/>
              </a:rPr>
              <a:t>Practical Example of Monthly Liquidity Planning</a:t>
            </a:r>
          </a:p>
          <a:p>
            <a:pPr marL="285750" marR="0" lvl="0" indent="-285750" algn="l" defTabSz="914400" rtl="0" eaLnBrk="1" fontAlgn="auto" latinLnBrk="0" hangingPunct="1">
              <a:lnSpc>
                <a:spcPct val="100000"/>
              </a:lnSpc>
              <a:spcBef>
                <a:spcPts val="0"/>
              </a:spcBef>
              <a:spcAft>
                <a:spcPts val="0"/>
              </a:spcAft>
              <a:buClr>
                <a:srgbClr val="534B4F"/>
              </a:buClr>
              <a:buSzPts val="1079"/>
              <a:buFont typeface="+mj-lt"/>
              <a:buAutoNum type="romanUcPeriod"/>
              <a:tabLst/>
              <a:defRPr/>
            </a:pPr>
            <a:r>
              <a:rPr kumimoji="0" lang="en-GB" sz="1400" b="0" i="0" u="none" strike="noStrike" kern="0" cap="none" spc="0" normalizeH="0" baseline="0" noProof="0" dirty="0">
                <a:ln>
                  <a:noFill/>
                </a:ln>
                <a:solidFill>
                  <a:srgbClr val="595A59"/>
                </a:solidFill>
                <a:effectLst/>
                <a:uLnTx/>
                <a:uFillTx/>
                <a:latin typeface="Calibri"/>
                <a:ea typeface="Calibri"/>
                <a:cs typeface="Calibri"/>
                <a:sym typeface="Calibri"/>
              </a:rPr>
              <a:t>Financial Measures to Overcome the Liquidity Crisis</a:t>
            </a:r>
          </a:p>
          <a:p>
            <a:pPr marL="285750" marR="0" lvl="0" indent="-285750" algn="l" defTabSz="914400" rtl="0" eaLnBrk="1" fontAlgn="auto" latinLnBrk="0" hangingPunct="1">
              <a:lnSpc>
                <a:spcPct val="100000"/>
              </a:lnSpc>
              <a:spcBef>
                <a:spcPts val="0"/>
              </a:spcBef>
              <a:spcAft>
                <a:spcPts val="0"/>
              </a:spcAft>
              <a:buClr>
                <a:srgbClr val="534B4F"/>
              </a:buClr>
              <a:buSzPts val="1079"/>
              <a:buFont typeface="+mj-lt"/>
              <a:buAutoNum type="romanUcPeriod"/>
              <a:tabLst/>
              <a:defRPr/>
            </a:pPr>
            <a:r>
              <a:rPr kumimoji="0" lang="en-GB" sz="1400" b="0" i="0" u="none" strike="noStrike" kern="0" cap="none" spc="0" normalizeH="0" baseline="0" noProof="0" dirty="0">
                <a:ln>
                  <a:noFill/>
                </a:ln>
                <a:solidFill>
                  <a:srgbClr val="595A59"/>
                </a:solidFill>
                <a:effectLst/>
                <a:uLnTx/>
                <a:uFillTx/>
                <a:latin typeface="Calibri"/>
                <a:ea typeface="Calibri"/>
                <a:cs typeface="Calibri"/>
                <a:sym typeface="Calibri"/>
              </a:rPr>
              <a:t>Key Financial and Liquidity Ratios </a:t>
            </a:r>
          </a:p>
          <a:p>
            <a:pPr marL="0" marR="0" lvl="0" indent="0" algn="l" defTabSz="914400" rtl="0" eaLnBrk="1" fontAlgn="auto" latinLnBrk="0" hangingPunct="1">
              <a:lnSpc>
                <a:spcPct val="100000"/>
              </a:lnSpc>
              <a:spcBef>
                <a:spcPts val="0"/>
              </a:spcBef>
              <a:spcAft>
                <a:spcPts val="0"/>
              </a:spcAft>
              <a:buClr>
                <a:srgbClr val="534B4F"/>
              </a:buClr>
              <a:buSzPts val="1079"/>
              <a:tabLst/>
              <a:defRPr/>
            </a:pPr>
            <a:endParaRPr kumimoji="0" lang="en-GB" sz="1400" b="0" i="0" u="none" strike="noStrike" kern="0" cap="none" spc="0" normalizeH="0" baseline="0" noProof="0" dirty="0">
              <a:ln>
                <a:noFill/>
              </a:ln>
              <a:solidFill>
                <a:srgbClr val="595A59"/>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534B4F"/>
              </a:buClr>
              <a:buSzPts val="1079"/>
              <a:tabLst/>
              <a:defRPr/>
            </a:pPr>
            <a:endParaRPr kumimoji="0" lang="en-GB" sz="1400" b="0" i="0" u="none" strike="noStrike" kern="0" cap="none" spc="0" normalizeH="0" baseline="0" noProof="0" dirty="0">
              <a:ln>
                <a:noFill/>
              </a:ln>
              <a:solidFill>
                <a:srgbClr val="595A59"/>
              </a:solidFill>
              <a:effectLst/>
              <a:uLnTx/>
              <a:uFillTx/>
              <a:latin typeface="Calibri"/>
              <a:ea typeface="Calibri"/>
              <a:cs typeface="Calibri"/>
              <a:sym typeface="Calibri"/>
            </a:endParaRPr>
          </a:p>
          <a:p>
            <a:pPr marL="0" indent="0" algn="l">
              <a:lnSpc>
                <a:spcPct val="100000"/>
              </a:lnSpc>
              <a:buSzPts val="3000"/>
            </a:pPr>
            <a:r>
              <a:rPr lang="de-DE" sz="2400" cap="all" dirty="0"/>
              <a:t>Learning Outcomes</a:t>
            </a:r>
          </a:p>
          <a:p>
            <a:pPr marL="0" indent="0" algn="l">
              <a:lnSpc>
                <a:spcPct val="100000"/>
              </a:lnSpc>
              <a:buSzPts val="3000"/>
            </a:pPr>
            <a:endParaRPr lang="de-DE" sz="1400" cap="all" dirty="0"/>
          </a:p>
          <a:p>
            <a:pPr marL="0" lvl="0" indent="0" algn="l" rtl="0">
              <a:lnSpc>
                <a:spcPct val="100000"/>
              </a:lnSpc>
              <a:spcBef>
                <a:spcPts val="0"/>
              </a:spcBef>
              <a:spcAft>
                <a:spcPts val="0"/>
              </a:spcAft>
              <a:buClr>
                <a:srgbClr val="82CEC3"/>
              </a:buClr>
              <a:buSzPts val="3000"/>
              <a:buNone/>
            </a:pPr>
            <a:r>
              <a:rPr lang="en-GB" sz="1400" b="0" dirty="0">
                <a:solidFill>
                  <a:srgbClr val="595A59"/>
                </a:solidFill>
              </a:rPr>
              <a:t>… Learn the essential characteristics of a liquidity crisis</a:t>
            </a:r>
          </a:p>
          <a:p>
            <a:pPr marL="0" lvl="0" indent="0" algn="l" rtl="0">
              <a:lnSpc>
                <a:spcPct val="100000"/>
              </a:lnSpc>
              <a:spcBef>
                <a:spcPts val="0"/>
              </a:spcBef>
              <a:spcAft>
                <a:spcPts val="0"/>
              </a:spcAft>
              <a:buClr>
                <a:srgbClr val="82CEC3"/>
              </a:buClr>
              <a:buSzPts val="3000"/>
              <a:buNone/>
            </a:pPr>
            <a:r>
              <a:rPr lang="en-GB" sz="1400" b="0" dirty="0">
                <a:solidFill>
                  <a:srgbClr val="595A59"/>
                </a:solidFill>
              </a:rPr>
              <a:t>… Understand how to reduce the probability of your SME facing insolvency</a:t>
            </a:r>
          </a:p>
          <a:p>
            <a:pPr marL="0" lvl="0" indent="0" algn="l" rtl="0">
              <a:lnSpc>
                <a:spcPct val="100000"/>
              </a:lnSpc>
              <a:spcBef>
                <a:spcPts val="0"/>
              </a:spcBef>
              <a:spcAft>
                <a:spcPts val="0"/>
              </a:spcAft>
              <a:buClr>
                <a:srgbClr val="82CEC3"/>
              </a:buClr>
              <a:buSzPts val="3000"/>
              <a:buNone/>
            </a:pPr>
            <a:r>
              <a:rPr lang="en-GB" sz="1400" b="0" dirty="0">
                <a:solidFill>
                  <a:srgbClr val="595A59"/>
                </a:solidFill>
              </a:rPr>
              <a:t>… Become familiar with the basic structure of liquidity planning </a:t>
            </a:r>
          </a:p>
          <a:p>
            <a:pPr marL="0" lvl="0" indent="0" algn="l" rtl="0">
              <a:lnSpc>
                <a:spcPct val="100000"/>
              </a:lnSpc>
              <a:spcBef>
                <a:spcPts val="0"/>
              </a:spcBef>
              <a:spcAft>
                <a:spcPts val="0"/>
              </a:spcAft>
              <a:buClr>
                <a:srgbClr val="82CEC3"/>
              </a:buClr>
              <a:buSzPts val="3000"/>
              <a:buNone/>
            </a:pPr>
            <a:r>
              <a:rPr lang="en-GB" sz="1400" b="0" dirty="0">
                <a:solidFill>
                  <a:srgbClr val="595A59"/>
                </a:solidFill>
              </a:rPr>
              <a:t>… Know the key financial and liquidity ratios</a:t>
            </a:r>
          </a:p>
          <a:p>
            <a:pPr marL="0" lvl="0" indent="0" algn="l" rtl="0">
              <a:lnSpc>
                <a:spcPct val="100000"/>
              </a:lnSpc>
              <a:spcBef>
                <a:spcPts val="0"/>
              </a:spcBef>
              <a:spcAft>
                <a:spcPts val="0"/>
              </a:spcAft>
              <a:buClr>
                <a:srgbClr val="82CEC3"/>
              </a:buClr>
              <a:buSzPts val="3000"/>
              <a:buNone/>
            </a:pPr>
            <a:endParaRPr lang="de-DE" sz="1400" dirty="0"/>
          </a:p>
          <a:p>
            <a:pPr marL="0" lvl="0" indent="0" algn="ctr" rtl="0">
              <a:lnSpc>
                <a:spcPct val="100000"/>
              </a:lnSpc>
              <a:spcBef>
                <a:spcPts val="0"/>
              </a:spcBef>
              <a:spcAft>
                <a:spcPts val="0"/>
              </a:spcAft>
              <a:buClr>
                <a:srgbClr val="82CEC3"/>
              </a:buClr>
              <a:buSzPts val="3000"/>
              <a:buNone/>
            </a:pPr>
            <a:endParaRPr sz="3000" dirty="0"/>
          </a:p>
        </p:txBody>
      </p:sp>
      <p:sp>
        <p:nvSpPr>
          <p:cNvPr id="1309" name="Google Shape;1309;p13"/>
          <p:cNvSpPr txBox="1">
            <a:spLocks noGrp="1"/>
          </p:cNvSpPr>
          <p:nvPr>
            <p:ph type="body" idx="4"/>
          </p:nvPr>
        </p:nvSpPr>
        <p:spPr>
          <a:xfrm>
            <a:off x="714738" y="859810"/>
            <a:ext cx="6130198" cy="4798868"/>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lt1"/>
              </a:buClr>
              <a:buSzPts val="1200"/>
              <a:buNone/>
            </a:pPr>
            <a:r>
              <a:rPr lang="de-DE" sz="3000" b="1" cap="all" dirty="0"/>
              <a:t>Module 4: </a:t>
            </a:r>
          </a:p>
          <a:p>
            <a:pPr marL="0" lvl="0" indent="0" algn="just" rtl="0">
              <a:lnSpc>
                <a:spcPct val="100000"/>
              </a:lnSpc>
              <a:spcBef>
                <a:spcPts val="0"/>
              </a:spcBef>
              <a:spcAft>
                <a:spcPts val="0"/>
              </a:spcAft>
              <a:buClr>
                <a:schemeClr val="lt1"/>
              </a:buClr>
              <a:buSzPts val="1200"/>
              <a:buNone/>
            </a:pPr>
            <a:endParaRPr lang="de-DE" sz="3000" b="1" cap="all" dirty="0"/>
          </a:p>
          <a:p>
            <a:pPr marL="0" lvl="0" indent="0" algn="l" rtl="0">
              <a:lnSpc>
                <a:spcPct val="100000"/>
              </a:lnSpc>
              <a:spcBef>
                <a:spcPts val="0"/>
              </a:spcBef>
              <a:spcAft>
                <a:spcPts val="0"/>
              </a:spcAft>
              <a:buClr>
                <a:schemeClr val="lt1"/>
              </a:buClr>
              <a:buSzPts val="1200"/>
              <a:buNone/>
            </a:pPr>
            <a:r>
              <a:rPr lang="en-GB" sz="3000" b="1" cap="all" dirty="0"/>
              <a:t>Liquidity Crisis &amp;</a:t>
            </a:r>
            <a:br>
              <a:rPr lang="en-GB" sz="3000" b="1" cap="all" dirty="0"/>
            </a:br>
            <a:r>
              <a:rPr lang="en-GB" sz="3000" b="1" cap="all" dirty="0"/>
              <a:t>Liquidity Management</a:t>
            </a:r>
          </a:p>
        </p:txBody>
      </p:sp>
      <p:pic>
        <p:nvPicPr>
          <p:cNvPr id="2" name="Google Shape;1355;p17">
            <a:extLst>
              <a:ext uri="{FF2B5EF4-FFF2-40B4-BE49-F238E27FC236}">
                <a16:creationId xmlns:a16="http://schemas.microsoft.com/office/drawing/2014/main" id="{66A09F72-6C09-3CEA-1A98-3E58E19F7F27}"/>
              </a:ext>
            </a:extLst>
          </p:cNvPr>
          <p:cNvPicPr preferRelativeResize="0"/>
          <p:nvPr/>
        </p:nvPicPr>
        <p:blipFill rotWithShape="1">
          <a:blip r:embed="rId3">
            <a:alphaModFix/>
          </a:blip>
          <a:srcRect r="16539"/>
          <a:stretch/>
        </p:blipFill>
        <p:spPr>
          <a:xfrm>
            <a:off x="4164868" y="4610541"/>
            <a:ext cx="3401339" cy="2497199"/>
          </a:xfrm>
          <a:custGeom>
            <a:avLst/>
            <a:gdLst/>
            <a:ahLst/>
            <a:cxnLst/>
            <a:rect l="l" t="t" r="r" b="b"/>
            <a:pathLst>
              <a:path w="3401339" h="2497199" extrusionOk="0">
                <a:moveTo>
                  <a:pt x="0" y="0"/>
                </a:moveTo>
                <a:lnTo>
                  <a:pt x="3401339" y="0"/>
                </a:lnTo>
                <a:lnTo>
                  <a:pt x="3401339" y="2497199"/>
                </a:lnTo>
                <a:lnTo>
                  <a:pt x="881063" y="2497199"/>
                </a:lnTo>
                <a:lnTo>
                  <a:pt x="924106" y="2449220"/>
                </a:lnTo>
                <a:cubicBezTo>
                  <a:pt x="956598" y="2404969"/>
                  <a:pt x="980521" y="2353972"/>
                  <a:pt x="993076" y="2297969"/>
                </a:cubicBezTo>
                <a:cubicBezTo>
                  <a:pt x="1043297" y="2073956"/>
                  <a:pt x="892633" y="1851302"/>
                  <a:pt x="657814" y="1803784"/>
                </a:cubicBezTo>
                <a:cubicBezTo>
                  <a:pt x="422995" y="1756267"/>
                  <a:pt x="190890" y="1900177"/>
                  <a:pt x="140668" y="2124190"/>
                </a:cubicBezTo>
                <a:cubicBezTo>
                  <a:pt x="114879" y="2236875"/>
                  <a:pt x="139650" y="2348541"/>
                  <a:pt x="200391" y="2437976"/>
                </a:cubicBezTo>
                <a:lnTo>
                  <a:pt x="249673" y="2497199"/>
                </a:lnTo>
                <a:lnTo>
                  <a:pt x="0" y="2497199"/>
                </a:lnTo>
                <a:close/>
              </a:path>
            </a:pathLst>
          </a:custGeom>
          <a:noFill/>
          <a:ln>
            <a:noFill/>
          </a:ln>
        </p:spPr>
      </p:pic>
      <p:pic>
        <p:nvPicPr>
          <p:cNvPr id="3" name="Google Shape;1366;p17">
            <a:extLst>
              <a:ext uri="{FF2B5EF4-FFF2-40B4-BE49-F238E27FC236}">
                <a16:creationId xmlns:a16="http://schemas.microsoft.com/office/drawing/2014/main" id="{E87A19DC-5D4B-70C7-CA2F-093A56001B1D}"/>
              </a:ext>
            </a:extLst>
          </p:cNvPr>
          <p:cNvPicPr preferRelativeResize="0">
            <a:picLocks/>
          </p:cNvPicPr>
          <p:nvPr/>
        </p:nvPicPr>
        <p:blipFill>
          <a:blip r:embed="rId4"/>
          <a:srcRect l="5804" r="5804"/>
          <a:stretch/>
        </p:blipFill>
        <p:spPr>
          <a:xfrm>
            <a:off x="4835525" y="4967289"/>
            <a:ext cx="2724150" cy="1733550"/>
          </a:xfrm>
          <a:prstGeom prst="rect">
            <a:avLst/>
          </a:prstGeom>
          <a:noFill/>
          <a:ln>
            <a:noFill/>
          </a:ln>
        </p:spPr>
      </p:pic>
      <p:sp>
        <p:nvSpPr>
          <p:cNvPr id="4" name="Google Shape;1378;p17">
            <a:hlinkClick r:id="rId5"/>
            <a:extLst>
              <a:ext uri="{FF2B5EF4-FFF2-40B4-BE49-F238E27FC236}">
                <a16:creationId xmlns:a16="http://schemas.microsoft.com/office/drawing/2014/main" id="{F471F91E-833F-5273-CBEB-45A53720774A}"/>
              </a:ext>
            </a:extLst>
          </p:cNvPr>
          <p:cNvSpPr/>
          <p:nvPr/>
        </p:nvSpPr>
        <p:spPr>
          <a:xfrm>
            <a:off x="4295414" y="6405252"/>
            <a:ext cx="1080000" cy="1080000"/>
          </a:xfrm>
          <a:custGeom>
            <a:avLst/>
            <a:gdLst/>
            <a:ahLst/>
            <a:cxnLst/>
            <a:rect l="l" t="t" r="r" b="b"/>
            <a:pathLst>
              <a:path w="927186" h="885244" extrusionOk="0">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82CEC3"/>
          </a:solidFill>
          <a:ln>
            <a:noFill/>
          </a:ln>
          <a:effectLst>
            <a:outerShdw blurRad="126454"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1200" b="1" cap="all" dirty="0">
                <a:solidFill>
                  <a:schemeClr val="bg1"/>
                </a:solidFill>
                <a:latin typeface="Calibri" panose="020F0502020204030204" pitchFamily="34" charset="0"/>
                <a:ea typeface="Calibri" panose="020F0502020204030204" pitchFamily="34" charset="0"/>
                <a:cs typeface="Calibri" panose="020F0502020204030204" pitchFamily="34" charset="0"/>
                <a:sym typeface="Century Schoolbook"/>
              </a:rPr>
              <a:t>Click </a:t>
            </a:r>
            <a:r>
              <a:rPr lang="de-DE" sz="1200" b="1" cap="all" dirty="0" err="1">
                <a:solidFill>
                  <a:schemeClr val="bg1"/>
                </a:solidFill>
                <a:latin typeface="Calibri" panose="020F0502020204030204" pitchFamily="34" charset="0"/>
                <a:ea typeface="Calibri" panose="020F0502020204030204" pitchFamily="34" charset="0"/>
                <a:cs typeface="Calibri" panose="020F0502020204030204" pitchFamily="34" charset="0"/>
                <a:sym typeface="Century Schoolbook"/>
              </a:rPr>
              <a:t>to</a:t>
            </a:r>
            <a:r>
              <a:rPr lang="de-DE" sz="1200" b="1" cap="all" dirty="0">
                <a:solidFill>
                  <a:schemeClr val="bg1"/>
                </a:solidFill>
                <a:latin typeface="Calibri" panose="020F0502020204030204" pitchFamily="34" charset="0"/>
                <a:ea typeface="Calibri" panose="020F0502020204030204" pitchFamily="34" charset="0"/>
                <a:cs typeface="Calibri" panose="020F0502020204030204" pitchFamily="34" charset="0"/>
                <a:sym typeface="Century Schoolbook"/>
              </a:rPr>
              <a:t> </a:t>
            </a:r>
            <a:r>
              <a:rPr lang="de-DE" sz="1200" b="1" cap="all" dirty="0" err="1">
                <a:solidFill>
                  <a:schemeClr val="bg1"/>
                </a:solidFill>
                <a:latin typeface="Calibri" panose="020F0502020204030204" pitchFamily="34" charset="0"/>
                <a:ea typeface="Calibri" panose="020F0502020204030204" pitchFamily="34" charset="0"/>
                <a:cs typeface="Calibri" panose="020F0502020204030204" pitchFamily="34" charset="0"/>
                <a:sym typeface="Century Schoolbook"/>
              </a:rPr>
              <a:t>download</a:t>
            </a:r>
            <a:r>
              <a:rPr lang="de-DE" sz="1200" b="1" cap="all" dirty="0">
                <a:solidFill>
                  <a:schemeClr val="bg1"/>
                </a:solidFill>
                <a:latin typeface="Calibri" panose="020F0502020204030204" pitchFamily="34" charset="0"/>
                <a:ea typeface="Calibri" panose="020F0502020204030204" pitchFamily="34" charset="0"/>
                <a:cs typeface="Calibri" panose="020F0502020204030204" pitchFamily="34" charset="0"/>
                <a:sym typeface="Century Schoolbook"/>
              </a:rPr>
              <a:t> </a:t>
            </a:r>
            <a:endParaRPr sz="1200" b="1" cap="all" dirty="0">
              <a:solidFill>
                <a:schemeClr val="bg1"/>
              </a:solidFill>
              <a:latin typeface="Calibri" panose="020F0502020204030204" pitchFamily="34" charset="0"/>
              <a:ea typeface="Calibri" panose="020F0502020204030204" pitchFamily="34" charset="0"/>
              <a:cs typeface="Calibri" panose="020F0502020204030204" pitchFamily="34" charset="0"/>
              <a:sym typeface="Century Schoolbook"/>
            </a:endParaRPr>
          </a:p>
        </p:txBody>
      </p:sp>
    </p:spTree>
    <p:extLst>
      <p:ext uri="{BB962C8B-B14F-4D97-AF65-F5344CB8AC3E}">
        <p14:creationId xmlns:p14="http://schemas.microsoft.com/office/powerpoint/2010/main" val="1339703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56"/>
        <p:cNvGrpSpPr/>
        <p:nvPr/>
      </p:nvGrpSpPr>
      <p:grpSpPr>
        <a:xfrm>
          <a:off x="0" y="0"/>
          <a:ext cx="0" cy="0"/>
          <a:chOff x="0" y="0"/>
          <a:chExt cx="0" cy="0"/>
        </a:xfrm>
      </p:grpSpPr>
      <p:cxnSp>
        <p:nvCxnSpPr>
          <p:cNvPr id="1457" name="Google Shape;1457;p23"/>
          <p:cNvCxnSpPr>
            <a:cxnSpLocks/>
          </p:cNvCxnSpPr>
          <p:nvPr/>
        </p:nvCxnSpPr>
        <p:spPr>
          <a:xfrm flipH="1">
            <a:off x="955553" y="3317177"/>
            <a:ext cx="5976000" cy="0"/>
          </a:xfrm>
          <a:prstGeom prst="straightConnector1">
            <a:avLst/>
          </a:prstGeom>
          <a:noFill/>
          <a:ln w="12700" cap="flat" cmpd="sng">
            <a:solidFill>
              <a:srgbClr val="81D1C5"/>
            </a:solidFill>
            <a:prstDash val="solid"/>
            <a:miter lim="800000"/>
            <a:headEnd type="none" w="sm" len="sm"/>
            <a:tailEnd type="none" w="sm" len="sm"/>
          </a:ln>
        </p:spPr>
      </p:cxnSp>
      <p:sp>
        <p:nvSpPr>
          <p:cNvPr id="1460" name="Google Shape;1460;p23"/>
          <p:cNvSpPr txBox="1">
            <a:spLocks noGrp="1"/>
          </p:cNvSpPr>
          <p:nvPr>
            <p:ph type="body" idx="3"/>
          </p:nvPr>
        </p:nvSpPr>
        <p:spPr>
          <a:xfrm>
            <a:off x="948538" y="1226792"/>
            <a:ext cx="5991742" cy="482320"/>
          </a:xfrm>
          <a:prstGeom prst="rect">
            <a:avLst/>
          </a:prstGeom>
          <a:noFill/>
          <a:ln>
            <a:noFill/>
          </a:ln>
        </p:spPr>
        <p:txBody>
          <a:bodyPr spcFirstLastPara="1" wrap="square" lIns="91425" tIns="45700" rIns="91425" bIns="45700" anchor="ctr" anchorCtr="0">
            <a:noAutofit/>
          </a:bodyPr>
          <a:lstStyle/>
          <a:p>
            <a:pPr marL="0" lvl="0" indent="0" algn="l" rtl="0">
              <a:lnSpc>
                <a:spcPct val="102200"/>
              </a:lnSpc>
              <a:spcBef>
                <a:spcPts val="0"/>
              </a:spcBef>
              <a:spcAft>
                <a:spcPts val="0"/>
              </a:spcAft>
              <a:buClr>
                <a:srgbClr val="79527B"/>
              </a:buClr>
              <a:buSzPts val="1500"/>
              <a:buNone/>
            </a:pPr>
            <a:r>
              <a:rPr lang="en-GB" cap="all" dirty="0"/>
              <a:t>Case Studies</a:t>
            </a:r>
          </a:p>
        </p:txBody>
      </p:sp>
      <p:sp>
        <p:nvSpPr>
          <p:cNvPr id="1461" name="Google Shape;1461;p23"/>
          <p:cNvSpPr txBox="1">
            <a:spLocks noGrp="1"/>
          </p:cNvSpPr>
          <p:nvPr>
            <p:ph type="body" idx="4"/>
          </p:nvPr>
        </p:nvSpPr>
        <p:spPr>
          <a:xfrm>
            <a:off x="948538" y="1883844"/>
            <a:ext cx="5991742" cy="2960661"/>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534B4F"/>
              </a:buClr>
              <a:buSzPts val="1000"/>
              <a:buNone/>
            </a:pPr>
            <a:r>
              <a:rPr lang="en-GB" sz="1400" dirty="0">
                <a:hlinkClick r:id="rId3">
                  <a:extLst>
                    <a:ext uri="{A12FA001-AC4F-418D-AE19-62706E023703}">
                      <ahyp:hlinkClr xmlns:ahyp="http://schemas.microsoft.com/office/drawing/2018/hyperlinkcolor" val="tx"/>
                    </a:ext>
                  </a:extLst>
                </a:hlinkClick>
              </a:rPr>
              <a:t>Case study no. 6 </a:t>
            </a:r>
            <a:r>
              <a:rPr lang="en-GB" sz="1400" dirty="0"/>
              <a:t>shows how a family-run hotel in Germany has implemented the liquidity planning. This will help learners deepen their understanding and learn about the specific challenges.</a:t>
            </a:r>
          </a:p>
          <a:p>
            <a:pPr marL="0" lvl="0" indent="0" algn="just" rtl="0">
              <a:lnSpc>
                <a:spcPct val="100000"/>
              </a:lnSpc>
              <a:spcBef>
                <a:spcPts val="0"/>
              </a:spcBef>
              <a:spcAft>
                <a:spcPts val="0"/>
              </a:spcAft>
              <a:buClr>
                <a:srgbClr val="534B4F"/>
              </a:buClr>
              <a:buSzPts val="1000"/>
              <a:buNone/>
            </a:pPr>
            <a:endParaRPr lang="en-GB" sz="1400" dirty="0"/>
          </a:p>
        </p:txBody>
      </p:sp>
      <p:sp>
        <p:nvSpPr>
          <p:cNvPr id="16" name="Google Shape;1458;p23">
            <a:extLst>
              <a:ext uri="{FF2B5EF4-FFF2-40B4-BE49-F238E27FC236}">
                <a16:creationId xmlns:a16="http://schemas.microsoft.com/office/drawing/2014/main" id="{05A500DA-F3DB-ED1E-340E-020CD88E0FA1}"/>
              </a:ext>
            </a:extLst>
          </p:cNvPr>
          <p:cNvSpPr txBox="1">
            <a:spLocks/>
          </p:cNvSpPr>
          <p:nvPr/>
        </p:nvSpPr>
        <p:spPr>
          <a:xfrm>
            <a:off x="941213" y="2928217"/>
            <a:ext cx="5991741" cy="37603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1455"/>
              </a:lnSpc>
              <a:spcBef>
                <a:spcPts val="0"/>
              </a:spcBef>
              <a:spcAft>
                <a:spcPts val="0"/>
              </a:spcAft>
              <a:buClr>
                <a:srgbClr val="79527B"/>
              </a:buClr>
              <a:buSzPts val="1511"/>
              <a:buFont typeface="Arial"/>
              <a:buNone/>
              <a:defRPr sz="1511" b="1" i="0" u="none" strike="noStrike" cap="none">
                <a:solidFill>
                  <a:srgbClr val="79527B"/>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nSpc>
                <a:spcPct val="102200"/>
              </a:lnSpc>
              <a:buSzPts val="1500"/>
            </a:pPr>
            <a:r>
              <a:rPr lang="en-GB" cap="all" dirty="0"/>
              <a:t>Exercises</a:t>
            </a:r>
          </a:p>
        </p:txBody>
      </p:sp>
      <p:sp>
        <p:nvSpPr>
          <p:cNvPr id="17" name="Google Shape;1459;p23">
            <a:extLst>
              <a:ext uri="{FF2B5EF4-FFF2-40B4-BE49-F238E27FC236}">
                <a16:creationId xmlns:a16="http://schemas.microsoft.com/office/drawing/2014/main" id="{028FECD6-0C2A-F552-4443-35A199171BF9}"/>
              </a:ext>
            </a:extLst>
          </p:cNvPr>
          <p:cNvSpPr txBox="1">
            <a:spLocks/>
          </p:cNvSpPr>
          <p:nvPr/>
        </p:nvSpPr>
        <p:spPr>
          <a:xfrm>
            <a:off x="948538" y="3503287"/>
            <a:ext cx="5991742" cy="12261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534B4F"/>
              </a:buClr>
              <a:buSzPts val="1079"/>
              <a:buFont typeface="Arial"/>
              <a:buNone/>
              <a:defRPr sz="1079" b="0" i="0" u="none" strike="noStrike" cap="none">
                <a:solidFill>
                  <a:srgbClr val="534B4F"/>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buSzPts val="1000"/>
            </a:pPr>
            <a:r>
              <a:rPr lang="en-GB" sz="1400" b="1" dirty="0"/>
              <a:t>Integrated financial planning (Slide 36 ff.):</a:t>
            </a:r>
          </a:p>
          <a:p>
            <a:pPr marL="0" indent="0">
              <a:buSzPts val="1000"/>
            </a:pPr>
            <a:r>
              <a:rPr lang="en-GB" sz="1400" dirty="0"/>
              <a:t>Considering the influences of different business transactions on liquidity, the balance sheet and the profit and loss account</a:t>
            </a:r>
          </a:p>
          <a:p>
            <a:pPr marL="0" indent="0">
              <a:buSzPts val="1000"/>
            </a:pPr>
            <a:endParaRPr lang="en-GB" sz="1400" b="1" dirty="0"/>
          </a:p>
          <a:p>
            <a:pPr marL="0" indent="0">
              <a:buSzPts val="1000"/>
            </a:pPr>
            <a:endParaRPr lang="en-GB" sz="1400" dirty="0"/>
          </a:p>
          <a:p>
            <a:pPr marL="0" indent="0">
              <a:buSzPts val="1000"/>
            </a:pPr>
            <a:endParaRPr lang="en-GB" sz="1400" dirty="0"/>
          </a:p>
          <a:p>
            <a:pPr marL="0" indent="0">
              <a:buSzPts val="1000"/>
            </a:pPr>
            <a:endParaRPr lang="en-GB" sz="1400" dirty="0"/>
          </a:p>
          <a:p>
            <a:pPr marL="0" indent="0">
              <a:buSzPts val="1000"/>
            </a:pPr>
            <a:endParaRPr lang="en-GB" sz="1400" dirty="0"/>
          </a:p>
        </p:txBody>
      </p:sp>
      <p:cxnSp>
        <p:nvCxnSpPr>
          <p:cNvPr id="24" name="Google Shape;1457;p23">
            <a:extLst>
              <a:ext uri="{FF2B5EF4-FFF2-40B4-BE49-F238E27FC236}">
                <a16:creationId xmlns:a16="http://schemas.microsoft.com/office/drawing/2014/main" id="{63F11493-2890-46B3-C71C-7F3CC4BDAFB7}"/>
              </a:ext>
            </a:extLst>
          </p:cNvPr>
          <p:cNvCxnSpPr>
            <a:cxnSpLocks/>
          </p:cNvCxnSpPr>
          <p:nvPr/>
        </p:nvCxnSpPr>
        <p:spPr>
          <a:xfrm flipH="1">
            <a:off x="924814" y="1686248"/>
            <a:ext cx="5976000" cy="0"/>
          </a:xfrm>
          <a:prstGeom prst="straightConnector1">
            <a:avLst/>
          </a:prstGeom>
          <a:noFill/>
          <a:ln w="12700" cap="flat" cmpd="sng">
            <a:solidFill>
              <a:srgbClr val="81D1C5"/>
            </a:solidFill>
            <a:prstDash val="solid"/>
            <a:miter lim="800000"/>
            <a:headEnd type="none" w="sm" len="sm"/>
            <a:tailEnd type="none" w="sm" len="sm"/>
          </a:ln>
        </p:spPr>
      </p:cxnSp>
      <p:sp>
        <p:nvSpPr>
          <p:cNvPr id="29" name="Google Shape;1458;p23">
            <a:extLst>
              <a:ext uri="{FF2B5EF4-FFF2-40B4-BE49-F238E27FC236}">
                <a16:creationId xmlns:a16="http://schemas.microsoft.com/office/drawing/2014/main" id="{CA76DC85-35A1-396A-3C4E-9E595927D1C7}"/>
              </a:ext>
            </a:extLst>
          </p:cNvPr>
          <p:cNvSpPr txBox="1">
            <a:spLocks/>
          </p:cNvSpPr>
          <p:nvPr/>
        </p:nvSpPr>
        <p:spPr>
          <a:xfrm>
            <a:off x="950733" y="6152428"/>
            <a:ext cx="5991741" cy="37603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1455"/>
              </a:lnSpc>
              <a:spcBef>
                <a:spcPts val="0"/>
              </a:spcBef>
              <a:spcAft>
                <a:spcPts val="0"/>
              </a:spcAft>
              <a:buClr>
                <a:srgbClr val="79527B"/>
              </a:buClr>
              <a:buSzPts val="1511"/>
              <a:buFont typeface="Arial"/>
              <a:buNone/>
              <a:defRPr sz="1511" b="1" i="0" u="none" strike="noStrike" cap="none">
                <a:solidFill>
                  <a:srgbClr val="79527B"/>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nSpc>
                <a:spcPct val="102200"/>
              </a:lnSpc>
              <a:buSzPts val="1500"/>
            </a:pPr>
            <a:r>
              <a:rPr lang="en-GB" cap="all" dirty="0"/>
              <a:t>Recommended Reading</a:t>
            </a:r>
          </a:p>
        </p:txBody>
      </p:sp>
      <p:pic>
        <p:nvPicPr>
          <p:cNvPr id="32" name="Grafik 31" descr="Glühbirne und Zahnrad">
            <a:extLst>
              <a:ext uri="{FF2B5EF4-FFF2-40B4-BE49-F238E27FC236}">
                <a16:creationId xmlns:a16="http://schemas.microsoft.com/office/drawing/2014/main" id="{E5702366-085E-FC6E-E0C5-FB34FB778A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3950" y="1369523"/>
            <a:ext cx="648000" cy="648000"/>
          </a:xfrm>
          <a:prstGeom prst="rect">
            <a:avLst/>
          </a:prstGeom>
        </p:spPr>
      </p:pic>
      <p:pic>
        <p:nvPicPr>
          <p:cNvPr id="34" name="Grafik 33" descr="Bücher">
            <a:extLst>
              <a:ext uri="{FF2B5EF4-FFF2-40B4-BE49-F238E27FC236}">
                <a16:creationId xmlns:a16="http://schemas.microsoft.com/office/drawing/2014/main" id="{C81C63A2-CB28-93D8-69E5-6433CD4C21B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5950" y="6257706"/>
            <a:ext cx="576000" cy="577441"/>
          </a:xfrm>
          <a:prstGeom prst="rect">
            <a:avLst/>
          </a:prstGeom>
        </p:spPr>
      </p:pic>
      <p:cxnSp>
        <p:nvCxnSpPr>
          <p:cNvPr id="37" name="Google Shape;1457;p23">
            <a:extLst>
              <a:ext uri="{FF2B5EF4-FFF2-40B4-BE49-F238E27FC236}">
                <a16:creationId xmlns:a16="http://schemas.microsoft.com/office/drawing/2014/main" id="{8A75FEF2-8CCB-1144-DE1F-9F3BA3D0C9EC}"/>
              </a:ext>
            </a:extLst>
          </p:cNvPr>
          <p:cNvCxnSpPr>
            <a:cxnSpLocks/>
          </p:cNvCxnSpPr>
          <p:nvPr/>
        </p:nvCxnSpPr>
        <p:spPr>
          <a:xfrm flipH="1">
            <a:off x="4643438" y="1178358"/>
            <a:ext cx="2736399" cy="0"/>
          </a:xfrm>
          <a:prstGeom prst="straightConnector1">
            <a:avLst/>
          </a:prstGeom>
          <a:noFill/>
          <a:ln w="12700" cap="flat" cmpd="sng">
            <a:solidFill>
              <a:srgbClr val="81D1C5"/>
            </a:solidFill>
            <a:prstDash val="solid"/>
            <a:miter lim="800000"/>
            <a:headEnd type="none" w="sm" len="sm"/>
            <a:tailEnd type="none" w="sm" len="sm"/>
          </a:ln>
        </p:spPr>
      </p:cxnSp>
      <p:sp>
        <p:nvSpPr>
          <p:cNvPr id="40" name="Textfeld 39">
            <a:extLst>
              <a:ext uri="{FF2B5EF4-FFF2-40B4-BE49-F238E27FC236}">
                <a16:creationId xmlns:a16="http://schemas.microsoft.com/office/drawing/2014/main" id="{54DFC8D2-4897-7669-6221-91E2098C7D34}"/>
              </a:ext>
            </a:extLst>
          </p:cNvPr>
          <p:cNvSpPr txBox="1"/>
          <p:nvPr/>
        </p:nvSpPr>
        <p:spPr>
          <a:xfrm>
            <a:off x="4786317" y="571496"/>
            <a:ext cx="2668041" cy="584775"/>
          </a:xfrm>
          <a:prstGeom prst="rect">
            <a:avLst/>
          </a:prstGeom>
          <a:noFill/>
        </p:spPr>
        <p:txBody>
          <a:bodyPr wrap="square" rtlCol="0">
            <a:spAutoFit/>
          </a:bodyPr>
          <a:lstStyle/>
          <a:p>
            <a:r>
              <a:rPr lang="de-DE" sz="1600" cap="all" dirty="0">
                <a:solidFill>
                  <a:srgbClr val="534B4F"/>
                </a:solidFill>
                <a:latin typeface="Calibri"/>
                <a:ea typeface="Calibri"/>
                <a:cs typeface="Calibri"/>
                <a:sym typeface="Calibri"/>
              </a:rPr>
              <a:t>Module 4: Liquidity Crisis &amp; Liquidity Management</a:t>
            </a:r>
          </a:p>
        </p:txBody>
      </p:sp>
      <p:cxnSp>
        <p:nvCxnSpPr>
          <p:cNvPr id="42" name="Google Shape;1457;p23">
            <a:extLst>
              <a:ext uri="{FF2B5EF4-FFF2-40B4-BE49-F238E27FC236}">
                <a16:creationId xmlns:a16="http://schemas.microsoft.com/office/drawing/2014/main" id="{09F3186C-AA4C-EF79-9025-AA848AEC846C}"/>
              </a:ext>
            </a:extLst>
          </p:cNvPr>
          <p:cNvCxnSpPr>
            <a:cxnSpLocks/>
          </p:cNvCxnSpPr>
          <p:nvPr/>
        </p:nvCxnSpPr>
        <p:spPr>
          <a:xfrm flipH="1">
            <a:off x="964280" y="6532225"/>
            <a:ext cx="5976000" cy="0"/>
          </a:xfrm>
          <a:prstGeom prst="straightConnector1">
            <a:avLst/>
          </a:prstGeom>
          <a:noFill/>
          <a:ln w="12700" cap="flat" cmpd="sng">
            <a:solidFill>
              <a:srgbClr val="81D1C5"/>
            </a:solidFill>
            <a:prstDash val="solid"/>
            <a:miter lim="800000"/>
            <a:headEnd type="none" w="sm" len="sm"/>
            <a:tailEnd type="none" w="sm" len="sm"/>
          </a:ln>
        </p:spPr>
      </p:cxnSp>
      <p:sp>
        <p:nvSpPr>
          <p:cNvPr id="43" name="Google Shape;1459;p23">
            <a:extLst>
              <a:ext uri="{FF2B5EF4-FFF2-40B4-BE49-F238E27FC236}">
                <a16:creationId xmlns:a16="http://schemas.microsoft.com/office/drawing/2014/main" id="{80D24758-655C-AC38-27B9-8BDA3BB08C94}"/>
              </a:ext>
            </a:extLst>
          </p:cNvPr>
          <p:cNvSpPr txBox="1">
            <a:spLocks/>
          </p:cNvSpPr>
          <p:nvPr/>
        </p:nvSpPr>
        <p:spPr>
          <a:xfrm>
            <a:off x="953390" y="6660823"/>
            <a:ext cx="5991742" cy="296066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534B4F"/>
              </a:buClr>
              <a:buSzPts val="1079"/>
              <a:buFont typeface="Arial"/>
              <a:buNone/>
              <a:defRPr sz="1079" b="0" i="0" u="none" strike="noStrike" cap="none">
                <a:solidFill>
                  <a:srgbClr val="534B4F"/>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r>
              <a:rPr lang="en-GB" sz="1400" dirty="0">
                <a:latin typeface="Calibri" panose="020F0502020204030204" pitchFamily="34" charset="0"/>
                <a:ea typeface="Calibri" panose="020F0502020204030204" pitchFamily="34" charset="0"/>
                <a:cs typeface="Calibri" panose="020F0502020204030204" pitchFamily="34" charset="0"/>
              </a:rPr>
              <a:t>In preparation for the module, we recommend reading the following literature:</a:t>
            </a:r>
          </a:p>
          <a:p>
            <a:pPr marL="0" lvl="0" indent="0" algn="l" rtl="0">
              <a:lnSpc>
                <a:spcPct val="90000"/>
              </a:lnSpc>
              <a:spcBef>
                <a:spcPts val="1000"/>
              </a:spcBef>
              <a:spcAft>
                <a:spcPts val="0"/>
              </a:spcAft>
              <a:buClr>
                <a:srgbClr val="595A59"/>
              </a:buClr>
              <a:buSzPts val="1800"/>
            </a:pPr>
            <a:r>
              <a:rPr lang="en-US" sz="1400" u="sng" dirty="0">
                <a:hlinkClick r:id="rId8">
                  <a:extLst>
                    <a:ext uri="{A12FA001-AC4F-418D-AE19-62706E023703}">
                      <ahyp:hlinkClr xmlns:ahyp="http://schemas.microsoft.com/office/drawing/2018/hyperlinkcolor" val="tx"/>
                    </a:ext>
                  </a:extLst>
                </a:hlinkClick>
              </a:rPr>
              <a:t>Liquidity crisis: What happens &amp; how to solve it? | </a:t>
            </a:r>
            <a:r>
              <a:rPr lang="en-US" sz="1400" u="sng" dirty="0" err="1">
                <a:hlinkClick r:id="rId8">
                  <a:extLst>
                    <a:ext uri="{A12FA001-AC4F-418D-AE19-62706E023703}">
                      <ahyp:hlinkClr xmlns:ahyp="http://schemas.microsoft.com/office/drawing/2018/hyperlinkcolor" val="tx"/>
                    </a:ext>
                  </a:extLst>
                </a:hlinkClick>
              </a:rPr>
              <a:t>Agicap</a:t>
            </a:r>
            <a:endParaRPr lang="en-US" sz="1400" u="sng" dirty="0"/>
          </a:p>
          <a:p>
            <a:pPr marL="0" lvl="0" indent="0" algn="l" rtl="0">
              <a:lnSpc>
                <a:spcPct val="90000"/>
              </a:lnSpc>
              <a:spcBef>
                <a:spcPts val="1000"/>
              </a:spcBef>
              <a:spcAft>
                <a:spcPts val="0"/>
              </a:spcAft>
              <a:buClr>
                <a:srgbClr val="595A59"/>
              </a:buClr>
              <a:buSzPts val="1800"/>
            </a:pPr>
            <a:r>
              <a:rPr lang="en-US" sz="1400" u="sng" dirty="0">
                <a:hlinkClick r:id="rId9">
                  <a:extLst>
                    <a:ext uri="{A12FA001-AC4F-418D-AE19-62706E023703}">
                      <ahyp:hlinkClr xmlns:ahyp="http://schemas.microsoft.com/office/drawing/2018/hyperlinkcolor" val="tx"/>
                    </a:ext>
                  </a:extLst>
                </a:hlinkClick>
              </a:rPr>
              <a:t>This is how good liquidity planning works | </a:t>
            </a:r>
            <a:r>
              <a:rPr lang="en-US" sz="1400" u="sng" dirty="0" err="1">
                <a:hlinkClick r:id="rId9">
                  <a:extLst>
                    <a:ext uri="{A12FA001-AC4F-418D-AE19-62706E023703}">
                      <ahyp:hlinkClr xmlns:ahyp="http://schemas.microsoft.com/office/drawing/2018/hyperlinkcolor" val="tx"/>
                    </a:ext>
                  </a:extLst>
                </a:hlinkClick>
              </a:rPr>
              <a:t>finway</a:t>
            </a:r>
            <a:endParaRPr lang="en-US" sz="1400" u="sng" dirty="0"/>
          </a:p>
          <a:p>
            <a:pPr marL="0" lvl="0" indent="0" algn="l" rtl="0">
              <a:lnSpc>
                <a:spcPct val="90000"/>
              </a:lnSpc>
              <a:spcBef>
                <a:spcPts val="1000"/>
              </a:spcBef>
              <a:spcAft>
                <a:spcPts val="0"/>
              </a:spcAft>
              <a:buClr>
                <a:srgbClr val="595A59"/>
              </a:buClr>
              <a:buSzPts val="1800"/>
            </a:pPr>
            <a:r>
              <a:rPr lang="en-US" sz="1400" u="sng" dirty="0">
                <a:hlinkClick r:id="rId10">
                  <a:extLst>
                    <a:ext uri="{A12FA001-AC4F-418D-AE19-62706E023703}">
                      <ahyp:hlinkClr xmlns:ahyp="http://schemas.microsoft.com/office/drawing/2018/hyperlinkcolor" val="tx"/>
                    </a:ext>
                  </a:extLst>
                </a:hlinkClick>
              </a:rPr>
              <a:t>A clear path towards short-term liquidity visibility for SMEs (</a:t>
            </a:r>
            <a:r>
              <a:rPr lang="en-US" sz="1400" u="sng" dirty="0" err="1">
                <a:hlinkClick r:id="rId10">
                  <a:extLst>
                    <a:ext uri="{A12FA001-AC4F-418D-AE19-62706E023703}">
                      <ahyp:hlinkClr xmlns:ahyp="http://schemas.microsoft.com/office/drawing/2018/hyperlinkcolor" val="tx"/>
                    </a:ext>
                  </a:extLst>
                </a:hlinkClick>
              </a:rPr>
              <a:t>assets.kpmg</a:t>
            </a:r>
            <a:r>
              <a:rPr lang="en-US" sz="1400" u="sng" dirty="0">
                <a:hlinkClick r:id="rId10">
                  <a:extLst>
                    <a:ext uri="{A12FA001-AC4F-418D-AE19-62706E023703}">
                      <ahyp:hlinkClr xmlns:ahyp="http://schemas.microsoft.com/office/drawing/2018/hyperlinkcolor" val="tx"/>
                    </a:ext>
                  </a:extLst>
                </a:hlinkClick>
              </a:rPr>
              <a:t>)</a:t>
            </a:r>
            <a:endParaRPr lang="en-US" sz="1400" u="sng" dirty="0"/>
          </a:p>
          <a:p>
            <a:pPr marL="0" lvl="0" indent="0" algn="l" rtl="0">
              <a:lnSpc>
                <a:spcPct val="90000"/>
              </a:lnSpc>
              <a:spcBef>
                <a:spcPts val="1000"/>
              </a:spcBef>
              <a:spcAft>
                <a:spcPts val="0"/>
              </a:spcAft>
              <a:buClr>
                <a:srgbClr val="595A59"/>
              </a:buClr>
              <a:buSzPts val="1800"/>
            </a:pPr>
            <a:r>
              <a:rPr lang="en-US" sz="1400" u="sng" dirty="0" err="1"/>
              <a:t>Zwißler</a:t>
            </a:r>
            <a:r>
              <a:rPr lang="en-US" sz="1400" u="sng" dirty="0"/>
              <a:t> et al (2013): Lean and Proactive Liquidity Management for SMEs, Procedia CIRP Vol. 7, P. 604-609 (</a:t>
            </a:r>
            <a:r>
              <a:rPr lang="en-US" sz="1400" u="sng" dirty="0">
                <a:hlinkClick r:id="rId11">
                  <a:extLst>
                    <a:ext uri="{A12FA001-AC4F-418D-AE19-62706E023703}">
                      <ahyp:hlinkClr xmlns:ahyp="http://schemas.microsoft.com/office/drawing/2018/hyperlinkcolor" val="tx"/>
                    </a:ext>
                  </a:extLst>
                </a:hlinkClick>
              </a:rPr>
              <a:t>(PDF) Lean and Proactive Liquidity Management for SMEs (researchgate.net)</a:t>
            </a:r>
            <a:r>
              <a:rPr lang="en-US" sz="1400" u="sng" dirty="0"/>
              <a:t>)</a:t>
            </a:r>
          </a:p>
          <a:p>
            <a:pPr marL="0" lvl="0" indent="0" algn="l" rtl="0">
              <a:lnSpc>
                <a:spcPct val="90000"/>
              </a:lnSpc>
              <a:spcBef>
                <a:spcPts val="1000"/>
              </a:spcBef>
              <a:spcAft>
                <a:spcPts val="0"/>
              </a:spcAft>
              <a:buClr>
                <a:srgbClr val="595A59"/>
              </a:buClr>
              <a:buSzPts val="1800"/>
            </a:pPr>
            <a:r>
              <a:rPr lang="en-US" sz="1400" u="sng" dirty="0">
                <a:hlinkClick r:id="rId12">
                  <a:extLst>
                    <a:ext uri="{A12FA001-AC4F-418D-AE19-62706E023703}">
                      <ahyp:hlinkClr xmlns:ahyp="http://schemas.microsoft.com/office/drawing/2018/hyperlinkcolor" val="tx"/>
                    </a:ext>
                  </a:extLst>
                </a:hlinkClick>
              </a:rPr>
              <a:t>Understanding Liquidity Ratios: Types and Their Importance (investopedia.com)</a:t>
            </a:r>
            <a:endParaRPr lang="en-US" sz="1400" u="sng" dirty="0"/>
          </a:p>
          <a:p>
            <a:pPr marL="0" lvl="0" indent="0" algn="l" rtl="0">
              <a:lnSpc>
                <a:spcPct val="90000"/>
              </a:lnSpc>
              <a:spcBef>
                <a:spcPts val="1000"/>
              </a:spcBef>
              <a:spcAft>
                <a:spcPts val="0"/>
              </a:spcAft>
              <a:buClr>
                <a:srgbClr val="595A59"/>
              </a:buClr>
              <a:buSzPts val="1800"/>
            </a:pPr>
            <a:r>
              <a:rPr lang="en-US" sz="1400" u="sng" dirty="0">
                <a:hlinkClick r:id="rId13">
                  <a:extLst>
                    <a:ext uri="{A12FA001-AC4F-418D-AE19-62706E023703}">
                      <ahyp:hlinkClr xmlns:ahyp="http://schemas.microsoft.com/office/drawing/2018/hyperlinkcolor" val="tx"/>
                    </a:ext>
                  </a:extLst>
                </a:hlinkClick>
              </a:rPr>
              <a:t>What do SMEs need to consider when applying for a loan? - </a:t>
            </a:r>
            <a:r>
              <a:rPr lang="en-US" sz="1400" u="sng" dirty="0" err="1">
                <a:hlinkClick r:id="rId13">
                  <a:extLst>
                    <a:ext uri="{A12FA001-AC4F-418D-AE19-62706E023703}">
                      <ahyp:hlinkClr xmlns:ahyp="http://schemas.microsoft.com/office/drawing/2018/hyperlinkcolor" val="tx"/>
                    </a:ext>
                  </a:extLst>
                </a:hlinkClick>
              </a:rPr>
              <a:t>Accounto</a:t>
            </a:r>
            <a:r>
              <a:rPr lang="en-US" sz="1400" u="sng" dirty="0">
                <a:hlinkClick r:id="rId13">
                  <a:extLst>
                    <a:ext uri="{A12FA001-AC4F-418D-AE19-62706E023703}">
                      <ahyp:hlinkClr xmlns:ahyp="http://schemas.microsoft.com/office/drawing/2018/hyperlinkcolor" val="tx"/>
                    </a:ext>
                  </a:extLst>
                </a:hlinkClick>
              </a:rPr>
              <a:t> | </a:t>
            </a:r>
            <a:r>
              <a:rPr lang="en-US" sz="1400" u="sng" dirty="0" err="1">
                <a:hlinkClick r:id="rId13">
                  <a:extLst>
                    <a:ext uri="{A12FA001-AC4F-418D-AE19-62706E023703}">
                      <ahyp:hlinkClr xmlns:ahyp="http://schemas.microsoft.com/office/drawing/2018/hyperlinkcolor" val="tx"/>
                    </a:ext>
                  </a:extLst>
                </a:hlinkClick>
              </a:rPr>
              <a:t>Digitale</a:t>
            </a:r>
            <a:r>
              <a:rPr lang="en-US" sz="1400" u="sng" dirty="0">
                <a:hlinkClick r:id="rId13">
                  <a:extLst>
                    <a:ext uri="{A12FA001-AC4F-418D-AE19-62706E023703}">
                      <ahyp:hlinkClr xmlns:ahyp="http://schemas.microsoft.com/office/drawing/2018/hyperlinkcolor" val="tx"/>
                    </a:ext>
                  </a:extLst>
                </a:hlinkClick>
              </a:rPr>
              <a:t> </a:t>
            </a:r>
            <a:r>
              <a:rPr lang="en-US" sz="1400" u="sng" dirty="0" err="1">
                <a:hlinkClick r:id="rId13">
                  <a:extLst>
                    <a:ext uri="{A12FA001-AC4F-418D-AE19-62706E023703}">
                      <ahyp:hlinkClr xmlns:ahyp="http://schemas.microsoft.com/office/drawing/2018/hyperlinkcolor" val="tx"/>
                    </a:ext>
                  </a:extLst>
                </a:hlinkClick>
              </a:rPr>
              <a:t>Buchhaltung</a:t>
            </a:r>
            <a:endParaRPr lang="en-US" sz="1400" u="sng" dirty="0"/>
          </a:p>
          <a:p>
            <a:pPr marL="0" lvl="0" indent="0" algn="l" rtl="0">
              <a:lnSpc>
                <a:spcPct val="90000"/>
              </a:lnSpc>
              <a:spcBef>
                <a:spcPts val="1000"/>
              </a:spcBef>
              <a:spcAft>
                <a:spcPts val="0"/>
              </a:spcAft>
              <a:buClr>
                <a:srgbClr val="595A59"/>
              </a:buClr>
              <a:buSzPts val="1800"/>
            </a:pPr>
            <a:r>
              <a:rPr lang="en-US" sz="1400" u="sng" dirty="0"/>
              <a:t>Diez et al (2021): Insolvency Prospects Among Small and Medium Enterprises in Advanced Economies: Assessment and Policy Options, Staff Discussion Notes No. 2021/002( </a:t>
            </a:r>
            <a:r>
              <a:rPr lang="en-US" sz="1400" u="sng" dirty="0">
                <a:hlinkClick r:id="rId14">
                  <a:extLst>
                    <a:ext uri="{A12FA001-AC4F-418D-AE19-62706E023703}">
                      <ahyp:hlinkClr xmlns:ahyp="http://schemas.microsoft.com/office/drawing/2018/hyperlinkcolor" val="tx"/>
                    </a:ext>
                  </a:extLst>
                </a:hlinkClick>
              </a:rPr>
              <a:t>Insolvency Prospects Among Small-and-Medium-Sized Enterprises in Advanced Economies: Assessment and Policy Options (imf.org)</a:t>
            </a:r>
            <a:r>
              <a:rPr lang="en-US" sz="1400" u="sng" dirty="0"/>
              <a:t>)</a:t>
            </a:r>
          </a:p>
          <a:p>
            <a:pPr marL="285750" indent="-285750">
              <a:buFont typeface="Arial" panose="020B0604020202020204" pitchFamily="34" charset="0"/>
              <a:buChar char="•"/>
            </a:pPr>
            <a:endParaRPr lang="en-US" sz="1400" dirty="0">
              <a:latin typeface="Calibri" panose="020F0502020204030204" pitchFamily="34" charset="0"/>
              <a:ea typeface="Calibri" panose="020F0502020204030204" pitchFamily="34" charset="0"/>
              <a:cs typeface="Calibri" panose="020F0502020204030204" pitchFamily="34" charset="0"/>
            </a:endParaRPr>
          </a:p>
        </p:txBody>
      </p:sp>
      <p:cxnSp>
        <p:nvCxnSpPr>
          <p:cNvPr id="4" name="Google Shape;1457;p23">
            <a:extLst>
              <a:ext uri="{FF2B5EF4-FFF2-40B4-BE49-F238E27FC236}">
                <a16:creationId xmlns:a16="http://schemas.microsoft.com/office/drawing/2014/main" id="{33037FBC-404F-5648-B104-B33043B8732C}"/>
              </a:ext>
            </a:extLst>
          </p:cNvPr>
          <p:cNvCxnSpPr>
            <a:cxnSpLocks/>
          </p:cNvCxnSpPr>
          <p:nvPr/>
        </p:nvCxnSpPr>
        <p:spPr>
          <a:xfrm flipH="1">
            <a:off x="950788" y="4969763"/>
            <a:ext cx="5976000" cy="0"/>
          </a:xfrm>
          <a:prstGeom prst="straightConnector1">
            <a:avLst/>
          </a:prstGeom>
          <a:noFill/>
          <a:ln w="12700" cap="flat" cmpd="sng">
            <a:solidFill>
              <a:srgbClr val="81D1C5"/>
            </a:solidFill>
            <a:prstDash val="solid"/>
            <a:miter lim="800000"/>
            <a:headEnd type="none" w="sm" len="sm"/>
            <a:tailEnd type="none" w="sm" len="sm"/>
          </a:ln>
        </p:spPr>
      </p:cxnSp>
      <p:sp>
        <p:nvSpPr>
          <p:cNvPr id="5" name="Google Shape;1458;p23">
            <a:extLst>
              <a:ext uri="{FF2B5EF4-FFF2-40B4-BE49-F238E27FC236}">
                <a16:creationId xmlns:a16="http://schemas.microsoft.com/office/drawing/2014/main" id="{1D9BE3F7-2358-4A73-77AA-010A9C28FAD3}"/>
              </a:ext>
            </a:extLst>
          </p:cNvPr>
          <p:cNvSpPr txBox="1">
            <a:spLocks/>
          </p:cNvSpPr>
          <p:nvPr/>
        </p:nvSpPr>
        <p:spPr>
          <a:xfrm>
            <a:off x="936448" y="4595091"/>
            <a:ext cx="5991741" cy="37603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1455"/>
              </a:lnSpc>
              <a:spcBef>
                <a:spcPts val="0"/>
              </a:spcBef>
              <a:spcAft>
                <a:spcPts val="0"/>
              </a:spcAft>
              <a:buClr>
                <a:srgbClr val="79527B"/>
              </a:buClr>
              <a:buSzPts val="1511"/>
              <a:buFont typeface="Arial"/>
              <a:buNone/>
              <a:defRPr sz="1511" b="1" i="0" u="none" strike="noStrike" cap="none">
                <a:solidFill>
                  <a:srgbClr val="79527B"/>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nSpc>
                <a:spcPct val="102200"/>
              </a:lnSpc>
              <a:buSzPts val="1500"/>
            </a:pPr>
            <a:r>
              <a:rPr lang="en-GB" cap="all" dirty="0"/>
              <a:t>Test &amp; Practice Questions</a:t>
            </a:r>
          </a:p>
        </p:txBody>
      </p:sp>
      <p:sp>
        <p:nvSpPr>
          <p:cNvPr id="6" name="Google Shape;1459;p23">
            <a:extLst>
              <a:ext uri="{FF2B5EF4-FFF2-40B4-BE49-F238E27FC236}">
                <a16:creationId xmlns:a16="http://schemas.microsoft.com/office/drawing/2014/main" id="{B240034E-50AA-E4B7-9916-50879A4FA70E}"/>
              </a:ext>
            </a:extLst>
          </p:cNvPr>
          <p:cNvSpPr txBox="1">
            <a:spLocks/>
          </p:cNvSpPr>
          <p:nvPr/>
        </p:nvSpPr>
        <p:spPr>
          <a:xfrm>
            <a:off x="943773" y="5155873"/>
            <a:ext cx="5991742" cy="93083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534B4F"/>
              </a:buClr>
              <a:buSzPts val="1079"/>
              <a:buFont typeface="Arial"/>
              <a:buNone/>
              <a:defRPr sz="1079" b="0" i="0" u="none" strike="noStrike" cap="none">
                <a:solidFill>
                  <a:srgbClr val="534B4F"/>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342900" indent="-342900">
              <a:buSzPts val="1000"/>
              <a:buFont typeface="+mj-lt"/>
              <a:buAutoNum type="arabicPeriod"/>
            </a:pPr>
            <a:r>
              <a:rPr lang="en-GB" sz="1400" dirty="0"/>
              <a:t>Why is liquidity planning particularly challenging, yet essential in the tourism sector?</a:t>
            </a:r>
          </a:p>
          <a:p>
            <a:pPr marL="342900" indent="-342900">
              <a:buSzPts val="1000"/>
              <a:buFont typeface="+mj-lt"/>
              <a:buAutoNum type="arabicPeriod"/>
            </a:pPr>
            <a:r>
              <a:rPr lang="en-GB" sz="1400" dirty="0"/>
              <a:t>What constitutes the basic structure of liquidity planning?</a:t>
            </a:r>
          </a:p>
        </p:txBody>
      </p:sp>
      <p:pic>
        <p:nvPicPr>
          <p:cNvPr id="7" name="Grafik 6" descr="Checkliste">
            <a:extLst>
              <a:ext uri="{FF2B5EF4-FFF2-40B4-BE49-F238E27FC236}">
                <a16:creationId xmlns:a16="http://schemas.microsoft.com/office/drawing/2014/main" id="{2FFA0999-F000-584E-33B0-DF1A70F41FD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89728" y="4653002"/>
            <a:ext cx="648000" cy="648000"/>
          </a:xfrm>
          <a:prstGeom prst="rect">
            <a:avLst/>
          </a:prstGeom>
        </p:spPr>
      </p:pic>
      <p:pic>
        <p:nvPicPr>
          <p:cNvPr id="2" name="Grafik 1" descr="Kopf mit Zahnrädern">
            <a:extLst>
              <a:ext uri="{FF2B5EF4-FFF2-40B4-BE49-F238E27FC236}">
                <a16:creationId xmlns:a16="http://schemas.microsoft.com/office/drawing/2014/main" id="{556A19F3-5CC5-FD1B-50A0-749A8F691AA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33950" y="2985368"/>
            <a:ext cx="648000" cy="648000"/>
          </a:xfrm>
          <a:prstGeom prst="rect">
            <a:avLst/>
          </a:prstGeom>
        </p:spPr>
      </p:pic>
    </p:spTree>
    <p:extLst>
      <p:ext uri="{BB962C8B-B14F-4D97-AF65-F5344CB8AC3E}">
        <p14:creationId xmlns:p14="http://schemas.microsoft.com/office/powerpoint/2010/main" val="847870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sp>
        <p:nvSpPr>
          <p:cNvPr id="1305" name="Google Shape;1305;p13"/>
          <p:cNvSpPr txBox="1">
            <a:spLocks noGrp="1"/>
          </p:cNvSpPr>
          <p:nvPr>
            <p:ph type="sldNum" idx="12"/>
          </p:nvPr>
        </p:nvSpPr>
        <p:spPr>
          <a:xfrm>
            <a:off x="7123651" y="10137509"/>
            <a:ext cx="357598" cy="26659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19</a:t>
            </a:fld>
            <a:endParaRPr/>
          </a:p>
        </p:txBody>
      </p:sp>
      <p:sp>
        <p:nvSpPr>
          <p:cNvPr id="1307" name="Google Shape;1307;p13"/>
          <p:cNvSpPr txBox="1">
            <a:spLocks noGrp="1"/>
          </p:cNvSpPr>
          <p:nvPr>
            <p:ph type="body" idx="2"/>
          </p:nvPr>
        </p:nvSpPr>
        <p:spPr>
          <a:xfrm>
            <a:off x="497256" y="6781515"/>
            <a:ext cx="6130198" cy="3576921"/>
          </a:xfrm>
          <a:prstGeom prst="rect">
            <a:avLst/>
          </a:prstGeom>
          <a:noFill/>
          <a:ln>
            <a:noFill/>
          </a:ln>
        </p:spPr>
        <p:txBody>
          <a:bodyPr spcFirstLastPara="1" wrap="square" lIns="91425" tIns="45700" rIns="91425" bIns="45700" anchor="ctr" anchorCtr="0">
            <a:normAutofit fontScale="92500" lnSpcReduction="10000"/>
          </a:bodyPr>
          <a:lstStyle/>
          <a:p>
            <a:pPr marL="0" lvl="0" indent="0" algn="l" rtl="0">
              <a:lnSpc>
                <a:spcPct val="100000"/>
              </a:lnSpc>
              <a:spcBef>
                <a:spcPts val="0"/>
              </a:spcBef>
              <a:spcAft>
                <a:spcPts val="0"/>
              </a:spcAft>
              <a:buClr>
                <a:srgbClr val="82CEC3"/>
              </a:buClr>
              <a:buSzPts val="3000"/>
              <a:buNone/>
            </a:pPr>
            <a:r>
              <a:rPr lang="de-DE" sz="2400" cap="all" dirty="0"/>
              <a:t>Topics </a:t>
            </a:r>
            <a:r>
              <a:rPr lang="de-DE" sz="2400" cap="all" dirty="0" err="1"/>
              <a:t>covered</a:t>
            </a:r>
            <a:r>
              <a:rPr lang="de-DE" sz="2400" cap="all" dirty="0"/>
              <a:t>:</a:t>
            </a:r>
          </a:p>
          <a:p>
            <a:pPr marL="0" lvl="0" indent="0" algn="l" rtl="0">
              <a:lnSpc>
                <a:spcPct val="100000"/>
              </a:lnSpc>
              <a:spcBef>
                <a:spcPts val="0"/>
              </a:spcBef>
              <a:spcAft>
                <a:spcPts val="0"/>
              </a:spcAft>
              <a:buClr>
                <a:srgbClr val="82CEC3"/>
              </a:buClr>
              <a:buSzPts val="3000"/>
              <a:buNone/>
            </a:pPr>
            <a:endParaRPr lang="de-DE" sz="1400" cap="all" dirty="0"/>
          </a:p>
          <a:p>
            <a:pPr marL="285750" marR="0" lvl="0" indent="-285750" algn="l" defTabSz="914400" rtl="0" eaLnBrk="1" fontAlgn="auto" latinLnBrk="0" hangingPunct="1">
              <a:lnSpc>
                <a:spcPct val="100000"/>
              </a:lnSpc>
              <a:spcBef>
                <a:spcPts val="0"/>
              </a:spcBef>
              <a:spcAft>
                <a:spcPts val="0"/>
              </a:spcAft>
              <a:buClr>
                <a:srgbClr val="534B4F"/>
              </a:buClr>
              <a:buSzPts val="1079"/>
              <a:buFont typeface="+mj-lt"/>
              <a:buAutoNum type="romanUcPeriod"/>
              <a:tabLst/>
              <a:defRPr/>
            </a:pPr>
            <a:r>
              <a:rPr kumimoji="0" lang="en-GB" sz="1400" b="0" i="0" u="none" strike="noStrike" kern="0" cap="none" spc="0" normalizeH="0" baseline="0" noProof="0" dirty="0">
                <a:ln>
                  <a:noFill/>
                </a:ln>
                <a:solidFill>
                  <a:srgbClr val="595A59"/>
                </a:solidFill>
                <a:effectLst/>
                <a:uLnTx/>
                <a:uFillTx/>
                <a:latin typeface="Calibri"/>
                <a:ea typeface="Calibri"/>
                <a:cs typeface="Calibri"/>
                <a:sym typeface="Calibri"/>
              </a:rPr>
              <a:t>Management of Operations</a:t>
            </a:r>
          </a:p>
          <a:p>
            <a:pPr marL="285750" marR="0" lvl="0" indent="-285750" algn="l" defTabSz="914400" rtl="0" eaLnBrk="1" fontAlgn="auto" latinLnBrk="0" hangingPunct="1">
              <a:lnSpc>
                <a:spcPct val="100000"/>
              </a:lnSpc>
              <a:spcBef>
                <a:spcPts val="0"/>
              </a:spcBef>
              <a:spcAft>
                <a:spcPts val="0"/>
              </a:spcAft>
              <a:buClr>
                <a:srgbClr val="534B4F"/>
              </a:buClr>
              <a:buSzPts val="1079"/>
              <a:buFont typeface="+mj-lt"/>
              <a:buAutoNum type="romanUcPeriod"/>
              <a:tabLst/>
              <a:defRPr/>
            </a:pPr>
            <a:r>
              <a:rPr kumimoji="0" lang="en-GB" sz="1400" b="0" i="0" u="none" strike="noStrike" kern="0" cap="none" spc="0" normalizeH="0" baseline="0" noProof="0" dirty="0">
                <a:ln>
                  <a:noFill/>
                </a:ln>
                <a:solidFill>
                  <a:srgbClr val="595A59"/>
                </a:solidFill>
                <a:effectLst/>
                <a:uLnTx/>
                <a:uFillTx/>
                <a:latin typeface="Calibri"/>
                <a:ea typeface="Calibri"/>
                <a:cs typeface="Calibri"/>
                <a:sym typeface="Calibri"/>
              </a:rPr>
              <a:t>Stakeholder Management</a:t>
            </a:r>
          </a:p>
          <a:p>
            <a:pPr marL="285750" marR="0" lvl="0" indent="-285750" algn="l" defTabSz="914400" rtl="0" eaLnBrk="1" fontAlgn="auto" latinLnBrk="0" hangingPunct="1">
              <a:lnSpc>
                <a:spcPct val="100000"/>
              </a:lnSpc>
              <a:spcBef>
                <a:spcPts val="0"/>
              </a:spcBef>
              <a:spcAft>
                <a:spcPts val="0"/>
              </a:spcAft>
              <a:buClr>
                <a:srgbClr val="534B4F"/>
              </a:buClr>
              <a:buSzPts val="1079"/>
              <a:buFont typeface="+mj-lt"/>
              <a:buAutoNum type="romanUcPeriod"/>
              <a:tabLst/>
              <a:defRPr/>
            </a:pPr>
            <a:r>
              <a:rPr kumimoji="0" lang="en-GB" sz="1400" b="0" i="0" u="none" strike="noStrike" kern="0" cap="none" spc="0" normalizeH="0" baseline="0" noProof="0" dirty="0">
                <a:ln>
                  <a:noFill/>
                </a:ln>
                <a:solidFill>
                  <a:srgbClr val="595A59"/>
                </a:solidFill>
                <a:effectLst/>
                <a:uLnTx/>
                <a:uFillTx/>
                <a:latin typeface="Calibri"/>
                <a:ea typeface="Calibri"/>
                <a:cs typeface="Calibri"/>
                <a:sym typeface="Calibri"/>
              </a:rPr>
              <a:t>Human Resources &amp; Internal Crisis Communication</a:t>
            </a:r>
          </a:p>
          <a:p>
            <a:pPr marL="285750" marR="0" lvl="0" indent="-285750" algn="l" defTabSz="914400" rtl="0" eaLnBrk="1" fontAlgn="auto" latinLnBrk="0" hangingPunct="1">
              <a:lnSpc>
                <a:spcPct val="100000"/>
              </a:lnSpc>
              <a:spcBef>
                <a:spcPts val="0"/>
              </a:spcBef>
              <a:spcAft>
                <a:spcPts val="0"/>
              </a:spcAft>
              <a:buClr>
                <a:srgbClr val="534B4F"/>
              </a:buClr>
              <a:buSzPts val="1079"/>
              <a:buFont typeface="+mj-lt"/>
              <a:buAutoNum type="romanUcPeriod"/>
              <a:tabLst/>
              <a:defRPr/>
            </a:pPr>
            <a:r>
              <a:rPr kumimoji="0" lang="en-GB" sz="1400" b="0" i="0" u="none" strike="noStrike" kern="0" cap="none" spc="0" normalizeH="0" baseline="0" noProof="0" dirty="0">
                <a:ln>
                  <a:noFill/>
                </a:ln>
                <a:solidFill>
                  <a:srgbClr val="595A59"/>
                </a:solidFill>
                <a:effectLst/>
                <a:uLnTx/>
                <a:uFillTx/>
                <a:latin typeface="Calibri"/>
                <a:ea typeface="Calibri"/>
                <a:cs typeface="Calibri"/>
                <a:sym typeface="Calibri"/>
              </a:rPr>
              <a:t>Communication in Crisis</a:t>
            </a:r>
          </a:p>
          <a:p>
            <a:pPr marL="285750" marR="0" lvl="0" indent="-285750" algn="l" defTabSz="914400" rtl="0" eaLnBrk="1" fontAlgn="auto" latinLnBrk="0" hangingPunct="1">
              <a:lnSpc>
                <a:spcPct val="100000"/>
              </a:lnSpc>
              <a:spcBef>
                <a:spcPts val="0"/>
              </a:spcBef>
              <a:spcAft>
                <a:spcPts val="0"/>
              </a:spcAft>
              <a:buClr>
                <a:srgbClr val="534B4F"/>
              </a:buClr>
              <a:buSzPts val="1079"/>
              <a:buFont typeface="+mj-lt"/>
              <a:buAutoNum type="romanUcPeriod"/>
              <a:tabLst/>
              <a:defRPr/>
            </a:pPr>
            <a:r>
              <a:rPr kumimoji="0" lang="en-GB" sz="1400" b="0" i="0" u="none" strike="noStrike" kern="0" cap="none" spc="0" normalizeH="0" baseline="0" noProof="0" dirty="0">
                <a:ln>
                  <a:noFill/>
                </a:ln>
                <a:solidFill>
                  <a:srgbClr val="595A59"/>
                </a:solidFill>
                <a:effectLst/>
                <a:uLnTx/>
                <a:uFillTx/>
                <a:latin typeface="Calibri"/>
                <a:ea typeface="Calibri"/>
                <a:cs typeface="Calibri"/>
                <a:sym typeface="Calibri"/>
              </a:rPr>
              <a:t>Importance of Social Media in Crisis</a:t>
            </a:r>
          </a:p>
          <a:p>
            <a:pPr marL="0" marR="0" lvl="0" indent="0" algn="l" defTabSz="914400" rtl="0" eaLnBrk="1" fontAlgn="auto" latinLnBrk="0" hangingPunct="1">
              <a:lnSpc>
                <a:spcPct val="100000"/>
              </a:lnSpc>
              <a:spcBef>
                <a:spcPts val="0"/>
              </a:spcBef>
              <a:spcAft>
                <a:spcPts val="0"/>
              </a:spcAft>
              <a:buClr>
                <a:srgbClr val="534B4F"/>
              </a:buClr>
              <a:buSzPts val="1079"/>
              <a:tabLst/>
              <a:defRPr/>
            </a:pPr>
            <a:endParaRPr kumimoji="0" lang="en-GB" sz="1400" b="0" i="0" u="none" strike="noStrike" kern="0" cap="none" spc="0" normalizeH="0" baseline="0" noProof="0" dirty="0">
              <a:ln>
                <a:noFill/>
              </a:ln>
              <a:solidFill>
                <a:srgbClr val="595A59"/>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534B4F"/>
              </a:buClr>
              <a:buSzPts val="1079"/>
              <a:tabLst/>
              <a:defRPr/>
            </a:pPr>
            <a:endParaRPr kumimoji="0" lang="en-GB" sz="1400" b="0" i="0" u="none" strike="noStrike" kern="0" cap="none" spc="0" normalizeH="0" baseline="0" noProof="0" dirty="0">
              <a:ln>
                <a:noFill/>
              </a:ln>
              <a:solidFill>
                <a:srgbClr val="595A59"/>
              </a:solidFill>
              <a:effectLst/>
              <a:uLnTx/>
              <a:uFillTx/>
              <a:latin typeface="Calibri"/>
              <a:ea typeface="Calibri"/>
              <a:cs typeface="Calibri"/>
              <a:sym typeface="Calibri"/>
            </a:endParaRPr>
          </a:p>
          <a:p>
            <a:pPr marL="0" indent="0" algn="l">
              <a:lnSpc>
                <a:spcPct val="100000"/>
              </a:lnSpc>
              <a:buSzPts val="3000"/>
            </a:pPr>
            <a:r>
              <a:rPr lang="de-DE" sz="2400" cap="all" dirty="0"/>
              <a:t>Learning Outcomes</a:t>
            </a:r>
          </a:p>
          <a:p>
            <a:pPr marL="0" indent="0" algn="l">
              <a:lnSpc>
                <a:spcPct val="100000"/>
              </a:lnSpc>
              <a:buSzPts val="3000"/>
            </a:pPr>
            <a:endParaRPr lang="de-DE" sz="1400" cap="all" dirty="0"/>
          </a:p>
          <a:p>
            <a:pPr marL="0" lvl="0" indent="0" algn="l" rtl="0">
              <a:lnSpc>
                <a:spcPct val="100000"/>
              </a:lnSpc>
              <a:spcBef>
                <a:spcPts val="0"/>
              </a:spcBef>
              <a:spcAft>
                <a:spcPts val="0"/>
              </a:spcAft>
              <a:buClr>
                <a:srgbClr val="82CEC3"/>
              </a:buClr>
              <a:buSzPts val="3000"/>
              <a:buNone/>
            </a:pPr>
            <a:r>
              <a:rPr lang="en-GB" sz="1400" b="0" dirty="0">
                <a:solidFill>
                  <a:srgbClr val="595A59"/>
                </a:solidFill>
              </a:rPr>
              <a:t>… Be able to sketch and optimise operational processes</a:t>
            </a:r>
          </a:p>
          <a:p>
            <a:pPr marL="0" lvl="0" indent="0" algn="l" rtl="0">
              <a:lnSpc>
                <a:spcPct val="100000"/>
              </a:lnSpc>
              <a:spcBef>
                <a:spcPts val="0"/>
              </a:spcBef>
              <a:spcAft>
                <a:spcPts val="0"/>
              </a:spcAft>
              <a:buClr>
                <a:srgbClr val="82CEC3"/>
              </a:buClr>
              <a:buSzPts val="3000"/>
              <a:buNone/>
            </a:pPr>
            <a:r>
              <a:rPr lang="en-GB" sz="1400" b="0" dirty="0">
                <a:solidFill>
                  <a:srgbClr val="595A59"/>
                </a:solidFill>
              </a:rPr>
              <a:t>… Discover how to identify and assess your stakeholders</a:t>
            </a:r>
          </a:p>
          <a:p>
            <a:pPr marL="0" lvl="0" indent="0" algn="l" rtl="0">
              <a:lnSpc>
                <a:spcPct val="100000"/>
              </a:lnSpc>
              <a:spcBef>
                <a:spcPts val="0"/>
              </a:spcBef>
              <a:spcAft>
                <a:spcPts val="0"/>
              </a:spcAft>
              <a:buClr>
                <a:srgbClr val="82CEC3"/>
              </a:buClr>
              <a:buSzPts val="3000"/>
              <a:buNone/>
            </a:pPr>
            <a:r>
              <a:rPr lang="en-GB" sz="1400" b="0" dirty="0">
                <a:solidFill>
                  <a:srgbClr val="595A59"/>
                </a:solidFill>
              </a:rPr>
              <a:t>… Understand the importance of human resources for the company and be able to guide your staff through crises</a:t>
            </a:r>
          </a:p>
          <a:p>
            <a:pPr marL="0" lvl="0" indent="0" algn="l" rtl="0">
              <a:lnSpc>
                <a:spcPct val="100000"/>
              </a:lnSpc>
              <a:spcBef>
                <a:spcPts val="0"/>
              </a:spcBef>
              <a:spcAft>
                <a:spcPts val="0"/>
              </a:spcAft>
              <a:buClr>
                <a:srgbClr val="82CEC3"/>
              </a:buClr>
              <a:buSzPts val="3000"/>
              <a:buNone/>
            </a:pPr>
            <a:r>
              <a:rPr lang="en-GB" sz="1400" b="0" dirty="0">
                <a:solidFill>
                  <a:srgbClr val="595A59"/>
                </a:solidFill>
              </a:rPr>
              <a:t>… Be trained in crisis communication</a:t>
            </a:r>
          </a:p>
          <a:p>
            <a:pPr marL="0" lvl="0" indent="0" algn="l" rtl="0">
              <a:lnSpc>
                <a:spcPct val="100000"/>
              </a:lnSpc>
              <a:spcBef>
                <a:spcPts val="0"/>
              </a:spcBef>
              <a:spcAft>
                <a:spcPts val="0"/>
              </a:spcAft>
              <a:buClr>
                <a:srgbClr val="82CEC3"/>
              </a:buClr>
              <a:buSzPts val="3000"/>
              <a:buNone/>
            </a:pPr>
            <a:r>
              <a:rPr lang="en-GB" sz="1400" b="0" dirty="0">
                <a:solidFill>
                  <a:srgbClr val="595A59"/>
                </a:solidFill>
              </a:rPr>
              <a:t>… Know how to use social media to the company's advantage, especially in crises</a:t>
            </a:r>
          </a:p>
          <a:p>
            <a:pPr marL="0" lvl="0" indent="0" algn="l" rtl="0">
              <a:lnSpc>
                <a:spcPct val="100000"/>
              </a:lnSpc>
              <a:spcBef>
                <a:spcPts val="0"/>
              </a:spcBef>
              <a:spcAft>
                <a:spcPts val="0"/>
              </a:spcAft>
              <a:buClr>
                <a:srgbClr val="82CEC3"/>
              </a:buClr>
              <a:buSzPts val="3000"/>
              <a:buNone/>
            </a:pPr>
            <a:endParaRPr lang="de-DE" sz="1400" dirty="0"/>
          </a:p>
          <a:p>
            <a:pPr marL="0" lvl="0" indent="0" algn="ctr" rtl="0">
              <a:lnSpc>
                <a:spcPct val="100000"/>
              </a:lnSpc>
              <a:spcBef>
                <a:spcPts val="0"/>
              </a:spcBef>
              <a:spcAft>
                <a:spcPts val="0"/>
              </a:spcAft>
              <a:buClr>
                <a:srgbClr val="82CEC3"/>
              </a:buClr>
              <a:buSzPts val="3000"/>
              <a:buNone/>
            </a:pPr>
            <a:endParaRPr sz="3000" dirty="0"/>
          </a:p>
        </p:txBody>
      </p:sp>
      <p:sp>
        <p:nvSpPr>
          <p:cNvPr id="1309" name="Google Shape;1309;p13"/>
          <p:cNvSpPr txBox="1">
            <a:spLocks noGrp="1"/>
          </p:cNvSpPr>
          <p:nvPr>
            <p:ph type="body" idx="4"/>
          </p:nvPr>
        </p:nvSpPr>
        <p:spPr>
          <a:xfrm>
            <a:off x="714738" y="859810"/>
            <a:ext cx="6130198" cy="4798868"/>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lt1"/>
              </a:buClr>
              <a:buSzPts val="1200"/>
              <a:buNone/>
            </a:pPr>
            <a:r>
              <a:rPr lang="de-DE" sz="3000" b="1" cap="all" dirty="0"/>
              <a:t>Module 5: </a:t>
            </a:r>
          </a:p>
          <a:p>
            <a:pPr marL="0" lvl="0" indent="0" algn="just" rtl="0">
              <a:lnSpc>
                <a:spcPct val="100000"/>
              </a:lnSpc>
              <a:spcBef>
                <a:spcPts val="0"/>
              </a:spcBef>
              <a:spcAft>
                <a:spcPts val="0"/>
              </a:spcAft>
              <a:buClr>
                <a:schemeClr val="lt1"/>
              </a:buClr>
              <a:buSzPts val="1200"/>
              <a:buNone/>
            </a:pPr>
            <a:endParaRPr lang="de-DE" sz="3000" b="1" cap="all" dirty="0"/>
          </a:p>
          <a:p>
            <a:pPr marL="0" lvl="0" indent="0" algn="l" rtl="0">
              <a:lnSpc>
                <a:spcPct val="100000"/>
              </a:lnSpc>
              <a:spcBef>
                <a:spcPts val="0"/>
              </a:spcBef>
              <a:spcAft>
                <a:spcPts val="0"/>
              </a:spcAft>
              <a:buClr>
                <a:schemeClr val="lt1"/>
              </a:buClr>
              <a:buSzPts val="1200"/>
              <a:buNone/>
            </a:pPr>
            <a:r>
              <a:rPr lang="en-GB" sz="3000" b="1" cap="all" dirty="0"/>
              <a:t>Functional Competences</a:t>
            </a:r>
          </a:p>
        </p:txBody>
      </p:sp>
      <p:pic>
        <p:nvPicPr>
          <p:cNvPr id="2" name="Google Shape;1355;p17">
            <a:extLst>
              <a:ext uri="{FF2B5EF4-FFF2-40B4-BE49-F238E27FC236}">
                <a16:creationId xmlns:a16="http://schemas.microsoft.com/office/drawing/2014/main" id="{66A09F72-6C09-3CEA-1A98-3E58E19F7F27}"/>
              </a:ext>
            </a:extLst>
          </p:cNvPr>
          <p:cNvPicPr preferRelativeResize="0"/>
          <p:nvPr/>
        </p:nvPicPr>
        <p:blipFill rotWithShape="1">
          <a:blip r:embed="rId3">
            <a:alphaModFix/>
          </a:blip>
          <a:srcRect r="16539"/>
          <a:stretch/>
        </p:blipFill>
        <p:spPr>
          <a:xfrm>
            <a:off x="4164868" y="4610541"/>
            <a:ext cx="3401339" cy="2497199"/>
          </a:xfrm>
          <a:custGeom>
            <a:avLst/>
            <a:gdLst/>
            <a:ahLst/>
            <a:cxnLst/>
            <a:rect l="l" t="t" r="r" b="b"/>
            <a:pathLst>
              <a:path w="3401339" h="2497199" extrusionOk="0">
                <a:moveTo>
                  <a:pt x="0" y="0"/>
                </a:moveTo>
                <a:lnTo>
                  <a:pt x="3401339" y="0"/>
                </a:lnTo>
                <a:lnTo>
                  <a:pt x="3401339" y="2497199"/>
                </a:lnTo>
                <a:lnTo>
                  <a:pt x="881063" y="2497199"/>
                </a:lnTo>
                <a:lnTo>
                  <a:pt x="924106" y="2449220"/>
                </a:lnTo>
                <a:cubicBezTo>
                  <a:pt x="956598" y="2404969"/>
                  <a:pt x="980521" y="2353972"/>
                  <a:pt x="993076" y="2297969"/>
                </a:cubicBezTo>
                <a:cubicBezTo>
                  <a:pt x="1043297" y="2073956"/>
                  <a:pt x="892633" y="1851302"/>
                  <a:pt x="657814" y="1803784"/>
                </a:cubicBezTo>
                <a:cubicBezTo>
                  <a:pt x="422995" y="1756267"/>
                  <a:pt x="190890" y="1900177"/>
                  <a:pt x="140668" y="2124190"/>
                </a:cubicBezTo>
                <a:cubicBezTo>
                  <a:pt x="114879" y="2236875"/>
                  <a:pt x="139650" y="2348541"/>
                  <a:pt x="200391" y="2437976"/>
                </a:cubicBezTo>
                <a:lnTo>
                  <a:pt x="249673" y="2497199"/>
                </a:lnTo>
                <a:lnTo>
                  <a:pt x="0" y="2497199"/>
                </a:lnTo>
                <a:close/>
              </a:path>
            </a:pathLst>
          </a:custGeom>
          <a:noFill/>
          <a:ln>
            <a:noFill/>
          </a:ln>
        </p:spPr>
      </p:pic>
      <p:pic>
        <p:nvPicPr>
          <p:cNvPr id="3" name="Google Shape;1366;p17">
            <a:extLst>
              <a:ext uri="{FF2B5EF4-FFF2-40B4-BE49-F238E27FC236}">
                <a16:creationId xmlns:a16="http://schemas.microsoft.com/office/drawing/2014/main" id="{E87A19DC-5D4B-70C7-CA2F-093A56001B1D}"/>
              </a:ext>
            </a:extLst>
          </p:cNvPr>
          <p:cNvPicPr preferRelativeResize="0">
            <a:picLocks/>
          </p:cNvPicPr>
          <p:nvPr/>
        </p:nvPicPr>
        <p:blipFill>
          <a:blip r:embed="rId4"/>
          <a:srcRect l="5804" r="5804"/>
          <a:stretch/>
        </p:blipFill>
        <p:spPr>
          <a:xfrm>
            <a:off x="4835525" y="4967289"/>
            <a:ext cx="2724150" cy="1733550"/>
          </a:xfrm>
          <a:prstGeom prst="rect">
            <a:avLst/>
          </a:prstGeom>
          <a:noFill/>
          <a:ln>
            <a:noFill/>
          </a:ln>
        </p:spPr>
      </p:pic>
      <p:sp>
        <p:nvSpPr>
          <p:cNvPr id="4" name="Google Shape;1378;p17">
            <a:hlinkClick r:id="rId5"/>
            <a:extLst>
              <a:ext uri="{FF2B5EF4-FFF2-40B4-BE49-F238E27FC236}">
                <a16:creationId xmlns:a16="http://schemas.microsoft.com/office/drawing/2014/main" id="{F471F91E-833F-5273-CBEB-45A53720774A}"/>
              </a:ext>
            </a:extLst>
          </p:cNvPr>
          <p:cNvSpPr/>
          <p:nvPr/>
        </p:nvSpPr>
        <p:spPr>
          <a:xfrm>
            <a:off x="4295414" y="6405252"/>
            <a:ext cx="1080000" cy="1080000"/>
          </a:xfrm>
          <a:custGeom>
            <a:avLst/>
            <a:gdLst/>
            <a:ahLst/>
            <a:cxnLst/>
            <a:rect l="l" t="t" r="r" b="b"/>
            <a:pathLst>
              <a:path w="927186" h="885244" extrusionOk="0">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82CEC3"/>
          </a:solidFill>
          <a:ln>
            <a:noFill/>
          </a:ln>
          <a:effectLst>
            <a:outerShdw blurRad="126454"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1200" b="1" cap="all" dirty="0">
                <a:solidFill>
                  <a:schemeClr val="bg1"/>
                </a:solidFill>
                <a:latin typeface="Calibri" panose="020F0502020204030204" pitchFamily="34" charset="0"/>
                <a:ea typeface="Calibri" panose="020F0502020204030204" pitchFamily="34" charset="0"/>
                <a:cs typeface="Calibri" panose="020F0502020204030204" pitchFamily="34" charset="0"/>
                <a:sym typeface="Century Schoolbook"/>
              </a:rPr>
              <a:t>Click </a:t>
            </a:r>
            <a:r>
              <a:rPr lang="de-DE" sz="1200" b="1" cap="all" dirty="0" err="1">
                <a:solidFill>
                  <a:schemeClr val="bg1"/>
                </a:solidFill>
                <a:latin typeface="Calibri" panose="020F0502020204030204" pitchFamily="34" charset="0"/>
                <a:ea typeface="Calibri" panose="020F0502020204030204" pitchFamily="34" charset="0"/>
                <a:cs typeface="Calibri" panose="020F0502020204030204" pitchFamily="34" charset="0"/>
                <a:sym typeface="Century Schoolbook"/>
              </a:rPr>
              <a:t>to</a:t>
            </a:r>
            <a:r>
              <a:rPr lang="de-DE" sz="1200" b="1" cap="all" dirty="0">
                <a:solidFill>
                  <a:schemeClr val="bg1"/>
                </a:solidFill>
                <a:latin typeface="Calibri" panose="020F0502020204030204" pitchFamily="34" charset="0"/>
                <a:ea typeface="Calibri" panose="020F0502020204030204" pitchFamily="34" charset="0"/>
                <a:cs typeface="Calibri" panose="020F0502020204030204" pitchFamily="34" charset="0"/>
                <a:sym typeface="Century Schoolbook"/>
              </a:rPr>
              <a:t> </a:t>
            </a:r>
            <a:r>
              <a:rPr lang="de-DE" sz="1200" b="1" cap="all" dirty="0" err="1">
                <a:solidFill>
                  <a:schemeClr val="bg1"/>
                </a:solidFill>
                <a:latin typeface="Calibri" panose="020F0502020204030204" pitchFamily="34" charset="0"/>
                <a:ea typeface="Calibri" panose="020F0502020204030204" pitchFamily="34" charset="0"/>
                <a:cs typeface="Calibri" panose="020F0502020204030204" pitchFamily="34" charset="0"/>
                <a:sym typeface="Century Schoolbook"/>
              </a:rPr>
              <a:t>download</a:t>
            </a:r>
            <a:r>
              <a:rPr lang="de-DE" sz="1200" b="1" cap="all" dirty="0">
                <a:solidFill>
                  <a:schemeClr val="bg1"/>
                </a:solidFill>
                <a:latin typeface="Calibri" panose="020F0502020204030204" pitchFamily="34" charset="0"/>
                <a:ea typeface="Calibri" panose="020F0502020204030204" pitchFamily="34" charset="0"/>
                <a:cs typeface="Calibri" panose="020F0502020204030204" pitchFamily="34" charset="0"/>
                <a:sym typeface="Century Schoolbook"/>
              </a:rPr>
              <a:t> </a:t>
            </a:r>
            <a:endParaRPr sz="1200" b="1" cap="all" dirty="0">
              <a:solidFill>
                <a:schemeClr val="bg1"/>
              </a:solidFill>
              <a:latin typeface="Calibri" panose="020F0502020204030204" pitchFamily="34" charset="0"/>
              <a:ea typeface="Calibri" panose="020F0502020204030204" pitchFamily="34" charset="0"/>
              <a:cs typeface="Calibri" panose="020F0502020204030204" pitchFamily="34" charset="0"/>
              <a:sym typeface="Century Schoolbook"/>
            </a:endParaRPr>
          </a:p>
        </p:txBody>
      </p:sp>
    </p:spTree>
    <p:extLst>
      <p:ext uri="{BB962C8B-B14F-4D97-AF65-F5344CB8AC3E}">
        <p14:creationId xmlns:p14="http://schemas.microsoft.com/office/powerpoint/2010/main" val="965722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sp>
        <p:nvSpPr>
          <p:cNvPr id="1170" name="Google Shape;1170;p3"/>
          <p:cNvSpPr txBox="1">
            <a:spLocks noGrp="1"/>
          </p:cNvSpPr>
          <p:nvPr>
            <p:ph type="body" idx="1"/>
          </p:nvPr>
        </p:nvSpPr>
        <p:spPr>
          <a:xfrm>
            <a:off x="2487265" y="935403"/>
            <a:ext cx="648000" cy="348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None/>
            </a:pPr>
            <a:r>
              <a:rPr lang="en-US" dirty="0"/>
              <a:t>01</a:t>
            </a:r>
            <a:endParaRPr dirty="0"/>
          </a:p>
        </p:txBody>
      </p:sp>
      <p:sp>
        <p:nvSpPr>
          <p:cNvPr id="1171" name="Google Shape;1171;p3"/>
          <p:cNvSpPr txBox="1">
            <a:spLocks noGrp="1"/>
          </p:cNvSpPr>
          <p:nvPr>
            <p:ph type="body" idx="2"/>
          </p:nvPr>
        </p:nvSpPr>
        <p:spPr>
          <a:xfrm>
            <a:off x="3353241" y="935403"/>
            <a:ext cx="3537280" cy="348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1600"/>
              <a:buNone/>
            </a:pPr>
            <a:r>
              <a:rPr lang="en-GB" cap="all" dirty="0"/>
              <a:t>Introduction to THE NAVIGATING TOURISM CRISIS RECOVERY PROJECT</a:t>
            </a:r>
          </a:p>
        </p:txBody>
      </p:sp>
      <p:sp>
        <p:nvSpPr>
          <p:cNvPr id="1172" name="Google Shape;1172;p3"/>
          <p:cNvSpPr txBox="1">
            <a:spLocks noGrp="1"/>
          </p:cNvSpPr>
          <p:nvPr>
            <p:ph type="sldNum" idx="12"/>
          </p:nvPr>
        </p:nvSpPr>
        <p:spPr>
          <a:xfrm>
            <a:off x="7123651" y="10137509"/>
            <a:ext cx="357598" cy="26659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2</a:t>
            </a:fld>
            <a:endParaRPr dirty="0"/>
          </a:p>
        </p:txBody>
      </p:sp>
      <p:sp>
        <p:nvSpPr>
          <p:cNvPr id="1173" name="Google Shape;1173;p3"/>
          <p:cNvSpPr txBox="1">
            <a:spLocks noGrp="1"/>
          </p:cNvSpPr>
          <p:nvPr>
            <p:ph type="body" idx="3"/>
          </p:nvPr>
        </p:nvSpPr>
        <p:spPr>
          <a:xfrm rot="-5400000">
            <a:off x="-3177215" y="4021797"/>
            <a:ext cx="8065239" cy="107095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9600"/>
              <a:buNone/>
            </a:pPr>
            <a:r>
              <a:rPr lang="en-US" dirty="0"/>
              <a:t>CONTENT</a:t>
            </a:r>
            <a:endParaRPr dirty="0"/>
          </a:p>
        </p:txBody>
      </p:sp>
      <p:sp>
        <p:nvSpPr>
          <p:cNvPr id="1174" name="Google Shape;1174;p3"/>
          <p:cNvSpPr txBox="1">
            <a:spLocks noGrp="1"/>
          </p:cNvSpPr>
          <p:nvPr>
            <p:ph type="body" idx="4"/>
          </p:nvPr>
        </p:nvSpPr>
        <p:spPr>
          <a:xfrm>
            <a:off x="2487265" y="1852343"/>
            <a:ext cx="648000" cy="348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None/>
            </a:pPr>
            <a:r>
              <a:rPr lang="en-US" dirty="0"/>
              <a:t>02</a:t>
            </a:r>
            <a:endParaRPr dirty="0"/>
          </a:p>
        </p:txBody>
      </p:sp>
      <p:sp>
        <p:nvSpPr>
          <p:cNvPr id="1175" name="Google Shape;1175;p3"/>
          <p:cNvSpPr txBox="1">
            <a:spLocks noGrp="1"/>
          </p:cNvSpPr>
          <p:nvPr>
            <p:ph type="body" idx="5"/>
          </p:nvPr>
        </p:nvSpPr>
        <p:spPr>
          <a:xfrm>
            <a:off x="3353241" y="1852343"/>
            <a:ext cx="3228474" cy="348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1600"/>
              <a:buNone/>
            </a:pPr>
            <a:r>
              <a:rPr lang="en-GB" cap="all" dirty="0"/>
              <a:t>Our resources at a glance</a:t>
            </a:r>
          </a:p>
        </p:txBody>
      </p:sp>
      <p:sp>
        <p:nvSpPr>
          <p:cNvPr id="1176" name="Google Shape;1176;p3"/>
          <p:cNvSpPr txBox="1">
            <a:spLocks noGrp="1"/>
          </p:cNvSpPr>
          <p:nvPr>
            <p:ph type="body" idx="6"/>
          </p:nvPr>
        </p:nvSpPr>
        <p:spPr>
          <a:xfrm>
            <a:off x="2487265" y="2769283"/>
            <a:ext cx="648000" cy="348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None/>
            </a:pPr>
            <a:r>
              <a:rPr lang="en-US" dirty="0"/>
              <a:t>03</a:t>
            </a:r>
            <a:endParaRPr dirty="0"/>
          </a:p>
        </p:txBody>
      </p:sp>
      <p:sp>
        <p:nvSpPr>
          <p:cNvPr id="1177" name="Google Shape;1177;p3"/>
          <p:cNvSpPr txBox="1">
            <a:spLocks noGrp="1"/>
          </p:cNvSpPr>
          <p:nvPr>
            <p:ph type="body" idx="7"/>
          </p:nvPr>
        </p:nvSpPr>
        <p:spPr>
          <a:xfrm>
            <a:off x="3353241" y="2769283"/>
            <a:ext cx="3228474" cy="348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1600"/>
              <a:buNone/>
            </a:pPr>
            <a:r>
              <a:rPr lang="en-GB" cap="all" dirty="0"/>
              <a:t>Welcome to OUR VET &amp; SME </a:t>
            </a:r>
          </a:p>
          <a:p>
            <a:pPr marL="0" lvl="0" indent="0" algn="l" rtl="0">
              <a:lnSpc>
                <a:spcPct val="100000"/>
              </a:lnSpc>
              <a:spcBef>
                <a:spcPts val="0"/>
              </a:spcBef>
              <a:spcAft>
                <a:spcPts val="0"/>
              </a:spcAft>
              <a:buClr>
                <a:schemeClr val="lt1"/>
              </a:buClr>
              <a:buSzPts val="1600"/>
              <a:buNone/>
            </a:pPr>
            <a:r>
              <a:rPr lang="en-GB" cap="all" dirty="0"/>
              <a:t>Tourism Crisis Curriculum</a:t>
            </a:r>
          </a:p>
        </p:txBody>
      </p:sp>
      <p:sp>
        <p:nvSpPr>
          <p:cNvPr id="1178" name="Google Shape;1178;p3"/>
          <p:cNvSpPr txBox="1">
            <a:spLocks noGrp="1"/>
          </p:cNvSpPr>
          <p:nvPr>
            <p:ph type="body" idx="8"/>
          </p:nvPr>
        </p:nvSpPr>
        <p:spPr>
          <a:xfrm>
            <a:off x="2487265" y="3686223"/>
            <a:ext cx="648000" cy="348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None/>
            </a:pPr>
            <a:r>
              <a:rPr lang="en-US" dirty="0"/>
              <a:t>04</a:t>
            </a:r>
            <a:endParaRPr dirty="0"/>
          </a:p>
        </p:txBody>
      </p:sp>
      <p:sp>
        <p:nvSpPr>
          <p:cNvPr id="1179" name="Google Shape;1179;p3"/>
          <p:cNvSpPr txBox="1">
            <a:spLocks noGrp="1"/>
          </p:cNvSpPr>
          <p:nvPr>
            <p:ph type="body" idx="9"/>
          </p:nvPr>
        </p:nvSpPr>
        <p:spPr>
          <a:xfrm>
            <a:off x="3353241" y="3686223"/>
            <a:ext cx="3228474" cy="348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1600"/>
              <a:buNone/>
            </a:pPr>
            <a:r>
              <a:rPr lang="en-US" cap="all" dirty="0"/>
              <a:t>Course Overview</a:t>
            </a:r>
            <a:endParaRPr cap="all" dirty="0"/>
          </a:p>
        </p:txBody>
      </p:sp>
      <p:sp>
        <p:nvSpPr>
          <p:cNvPr id="1180" name="Google Shape;1180;p3"/>
          <p:cNvSpPr txBox="1">
            <a:spLocks noGrp="1"/>
          </p:cNvSpPr>
          <p:nvPr>
            <p:ph type="body" idx="13"/>
          </p:nvPr>
        </p:nvSpPr>
        <p:spPr>
          <a:xfrm>
            <a:off x="2487265" y="4603163"/>
            <a:ext cx="648000" cy="348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None/>
            </a:pPr>
            <a:r>
              <a:rPr lang="en-US" dirty="0"/>
              <a:t>05</a:t>
            </a:r>
            <a:endParaRPr dirty="0"/>
          </a:p>
        </p:txBody>
      </p:sp>
      <p:sp>
        <p:nvSpPr>
          <p:cNvPr id="1181" name="Google Shape;1181;p3"/>
          <p:cNvSpPr txBox="1">
            <a:spLocks noGrp="1"/>
          </p:cNvSpPr>
          <p:nvPr>
            <p:ph type="body" idx="14"/>
          </p:nvPr>
        </p:nvSpPr>
        <p:spPr>
          <a:xfrm>
            <a:off x="3353241" y="4603163"/>
            <a:ext cx="3228474" cy="348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1600"/>
              <a:buNone/>
            </a:pPr>
            <a:r>
              <a:rPr lang="en-US" cap="all" dirty="0"/>
              <a:t>Teaching Methods </a:t>
            </a:r>
            <a:endParaRPr cap="all" dirty="0"/>
          </a:p>
        </p:txBody>
      </p:sp>
      <p:sp>
        <p:nvSpPr>
          <p:cNvPr id="1182" name="Google Shape;1182;p3"/>
          <p:cNvSpPr/>
          <p:nvPr/>
        </p:nvSpPr>
        <p:spPr>
          <a:xfrm>
            <a:off x="4290647" y="8022399"/>
            <a:ext cx="259987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dirty="0">
                <a:solidFill>
                  <a:schemeClr val="lt1"/>
                </a:solidFill>
                <a:latin typeface="Calibri"/>
                <a:ea typeface="Calibri"/>
                <a:cs typeface="Calibri"/>
                <a:sym typeface="Calibri"/>
              </a:rPr>
              <a:t>www.</a:t>
            </a:r>
            <a:r>
              <a:rPr lang="en-US" sz="1800" b="1" i="0" u="none" strike="noStrike" dirty="0">
                <a:solidFill>
                  <a:schemeClr val="lt1"/>
                </a:solidFill>
                <a:latin typeface="Calibri"/>
                <a:ea typeface="Calibri"/>
                <a:cs typeface="Calibri"/>
                <a:sym typeface="Calibri"/>
              </a:rPr>
              <a:t>tourismrecovery</a:t>
            </a:r>
            <a:r>
              <a:rPr lang="en-US" sz="1800" b="0" i="0" u="none" strike="noStrike" dirty="0">
                <a:solidFill>
                  <a:schemeClr val="lt1"/>
                </a:solidFill>
                <a:latin typeface="Calibri"/>
                <a:ea typeface="Calibri"/>
                <a:cs typeface="Calibri"/>
                <a:sym typeface="Calibri"/>
              </a:rPr>
              <a:t>.eu</a:t>
            </a:r>
            <a:endParaRPr sz="1800" dirty="0">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56"/>
        <p:cNvGrpSpPr/>
        <p:nvPr/>
      </p:nvGrpSpPr>
      <p:grpSpPr>
        <a:xfrm>
          <a:off x="0" y="0"/>
          <a:ext cx="0" cy="0"/>
          <a:chOff x="0" y="0"/>
          <a:chExt cx="0" cy="0"/>
        </a:xfrm>
      </p:grpSpPr>
      <p:sp>
        <p:nvSpPr>
          <p:cNvPr id="1460" name="Google Shape;1460;p23"/>
          <p:cNvSpPr txBox="1">
            <a:spLocks noGrp="1"/>
          </p:cNvSpPr>
          <p:nvPr>
            <p:ph type="body" idx="3"/>
          </p:nvPr>
        </p:nvSpPr>
        <p:spPr>
          <a:xfrm>
            <a:off x="948538" y="1226792"/>
            <a:ext cx="5991742" cy="482320"/>
          </a:xfrm>
          <a:prstGeom prst="rect">
            <a:avLst/>
          </a:prstGeom>
          <a:noFill/>
          <a:ln>
            <a:noFill/>
          </a:ln>
        </p:spPr>
        <p:txBody>
          <a:bodyPr spcFirstLastPara="1" wrap="square" lIns="91425" tIns="45700" rIns="91425" bIns="45700" anchor="ctr" anchorCtr="0">
            <a:noAutofit/>
          </a:bodyPr>
          <a:lstStyle/>
          <a:p>
            <a:pPr marL="0" lvl="0" indent="0" algn="l" rtl="0">
              <a:lnSpc>
                <a:spcPct val="102200"/>
              </a:lnSpc>
              <a:spcBef>
                <a:spcPts val="0"/>
              </a:spcBef>
              <a:spcAft>
                <a:spcPts val="0"/>
              </a:spcAft>
              <a:buClr>
                <a:srgbClr val="79527B"/>
              </a:buClr>
              <a:buSzPts val="1500"/>
              <a:buNone/>
            </a:pPr>
            <a:r>
              <a:rPr lang="en-GB" cap="all" dirty="0"/>
              <a:t>Case Studies</a:t>
            </a:r>
          </a:p>
        </p:txBody>
      </p:sp>
      <p:sp>
        <p:nvSpPr>
          <p:cNvPr id="1461" name="Google Shape;1461;p23"/>
          <p:cNvSpPr txBox="1">
            <a:spLocks noGrp="1"/>
          </p:cNvSpPr>
          <p:nvPr>
            <p:ph type="body" idx="4"/>
          </p:nvPr>
        </p:nvSpPr>
        <p:spPr>
          <a:xfrm>
            <a:off x="948538" y="1883845"/>
            <a:ext cx="5991742" cy="1286064"/>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600"/>
              </a:spcBef>
              <a:spcAft>
                <a:spcPts val="0"/>
              </a:spcAft>
              <a:buClr>
                <a:srgbClr val="534B4F"/>
              </a:buClr>
              <a:buSzPts val="1000"/>
              <a:buNone/>
            </a:pPr>
            <a:r>
              <a:rPr lang="en-GB" sz="1400" dirty="0">
                <a:hlinkClick r:id="rId3">
                  <a:extLst>
                    <a:ext uri="{A12FA001-AC4F-418D-AE19-62706E023703}">
                      <ahyp:hlinkClr xmlns:ahyp="http://schemas.microsoft.com/office/drawing/2018/hyperlinkcolor" val="tx"/>
                    </a:ext>
                  </a:extLst>
                </a:hlinkClick>
              </a:rPr>
              <a:t>Case study no. 7 </a:t>
            </a:r>
            <a:r>
              <a:rPr lang="en-GB" sz="1400" dirty="0"/>
              <a:t>shows how a wine tasting provider uses digital tools in marketing and online sales to manage operations during a crisis. </a:t>
            </a:r>
          </a:p>
          <a:p>
            <a:pPr marL="0" lvl="0" indent="0" algn="just" rtl="0">
              <a:lnSpc>
                <a:spcPct val="100000"/>
              </a:lnSpc>
              <a:spcBef>
                <a:spcPts val="600"/>
              </a:spcBef>
              <a:spcAft>
                <a:spcPts val="0"/>
              </a:spcAft>
              <a:buClr>
                <a:srgbClr val="534B4F"/>
              </a:buClr>
              <a:buSzPts val="1000"/>
              <a:buNone/>
            </a:pPr>
            <a:r>
              <a:rPr lang="en-GB" sz="1400" dirty="0">
                <a:hlinkClick r:id="rId4">
                  <a:extLst>
                    <a:ext uri="{A12FA001-AC4F-418D-AE19-62706E023703}">
                      <ahyp:hlinkClr xmlns:ahyp="http://schemas.microsoft.com/office/drawing/2018/hyperlinkcolor" val="tx"/>
                    </a:ext>
                  </a:extLst>
                </a:hlinkClick>
              </a:rPr>
              <a:t>Case study no. 8</a:t>
            </a:r>
            <a:r>
              <a:rPr lang="en-GB" sz="1400" dirty="0"/>
              <a:t> deals with the importance of stakeholder management in crises.</a:t>
            </a:r>
          </a:p>
          <a:p>
            <a:pPr marL="0" lvl="0" indent="0" algn="just" rtl="0">
              <a:lnSpc>
                <a:spcPct val="100000"/>
              </a:lnSpc>
              <a:spcBef>
                <a:spcPts val="600"/>
              </a:spcBef>
              <a:spcAft>
                <a:spcPts val="0"/>
              </a:spcAft>
              <a:buClr>
                <a:srgbClr val="534B4F"/>
              </a:buClr>
              <a:buSzPts val="1000"/>
              <a:buNone/>
            </a:pPr>
            <a:r>
              <a:rPr lang="en-GB" sz="1400" dirty="0">
                <a:hlinkClick r:id="rId5">
                  <a:extLst>
                    <a:ext uri="{A12FA001-AC4F-418D-AE19-62706E023703}">
                      <ahyp:hlinkClr xmlns:ahyp="http://schemas.microsoft.com/office/drawing/2018/hyperlinkcolor" val="tx"/>
                    </a:ext>
                  </a:extLst>
                </a:hlinkClick>
              </a:rPr>
              <a:t>Case study no. 9 </a:t>
            </a:r>
            <a:r>
              <a:rPr lang="en-GB" sz="1400" dirty="0"/>
              <a:t> approaches the handling of human resources during a crisis using the example of a travel agency.</a:t>
            </a:r>
          </a:p>
        </p:txBody>
      </p:sp>
      <p:cxnSp>
        <p:nvCxnSpPr>
          <p:cNvPr id="24" name="Google Shape;1457;p23">
            <a:extLst>
              <a:ext uri="{FF2B5EF4-FFF2-40B4-BE49-F238E27FC236}">
                <a16:creationId xmlns:a16="http://schemas.microsoft.com/office/drawing/2014/main" id="{63F11493-2890-46B3-C71C-7F3CC4BDAFB7}"/>
              </a:ext>
            </a:extLst>
          </p:cNvPr>
          <p:cNvCxnSpPr>
            <a:cxnSpLocks/>
          </p:cNvCxnSpPr>
          <p:nvPr/>
        </p:nvCxnSpPr>
        <p:spPr>
          <a:xfrm flipH="1">
            <a:off x="924814" y="1686248"/>
            <a:ext cx="5976000" cy="0"/>
          </a:xfrm>
          <a:prstGeom prst="straightConnector1">
            <a:avLst/>
          </a:prstGeom>
          <a:noFill/>
          <a:ln w="12700" cap="flat" cmpd="sng">
            <a:solidFill>
              <a:srgbClr val="81D1C5"/>
            </a:solidFill>
            <a:prstDash val="solid"/>
            <a:miter lim="800000"/>
            <a:headEnd type="none" w="sm" len="sm"/>
            <a:tailEnd type="none" w="sm" len="sm"/>
          </a:ln>
        </p:spPr>
      </p:cxnSp>
      <p:sp>
        <p:nvSpPr>
          <p:cNvPr id="29" name="Google Shape;1458;p23">
            <a:extLst>
              <a:ext uri="{FF2B5EF4-FFF2-40B4-BE49-F238E27FC236}">
                <a16:creationId xmlns:a16="http://schemas.microsoft.com/office/drawing/2014/main" id="{CA76DC85-35A1-396A-3C4E-9E595927D1C7}"/>
              </a:ext>
            </a:extLst>
          </p:cNvPr>
          <p:cNvSpPr txBox="1">
            <a:spLocks/>
          </p:cNvSpPr>
          <p:nvPr/>
        </p:nvSpPr>
        <p:spPr>
          <a:xfrm>
            <a:off x="950733" y="5738086"/>
            <a:ext cx="5991741" cy="37603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1455"/>
              </a:lnSpc>
              <a:spcBef>
                <a:spcPts val="0"/>
              </a:spcBef>
              <a:spcAft>
                <a:spcPts val="0"/>
              </a:spcAft>
              <a:buClr>
                <a:srgbClr val="79527B"/>
              </a:buClr>
              <a:buSzPts val="1511"/>
              <a:buFont typeface="Arial"/>
              <a:buNone/>
              <a:defRPr sz="1511" b="1" i="0" u="none" strike="noStrike" cap="none">
                <a:solidFill>
                  <a:srgbClr val="79527B"/>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nSpc>
                <a:spcPct val="102200"/>
              </a:lnSpc>
              <a:buSzPts val="1500"/>
            </a:pPr>
            <a:r>
              <a:rPr lang="en-GB" cap="all" dirty="0"/>
              <a:t>Recommended Reading</a:t>
            </a:r>
          </a:p>
        </p:txBody>
      </p:sp>
      <p:pic>
        <p:nvPicPr>
          <p:cNvPr id="32" name="Grafik 31" descr="Glühbirne und Zahnrad">
            <a:extLst>
              <a:ext uri="{FF2B5EF4-FFF2-40B4-BE49-F238E27FC236}">
                <a16:creationId xmlns:a16="http://schemas.microsoft.com/office/drawing/2014/main" id="{E5702366-085E-FC6E-E0C5-FB34FB778A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3950" y="1369523"/>
            <a:ext cx="648000" cy="648000"/>
          </a:xfrm>
          <a:prstGeom prst="rect">
            <a:avLst/>
          </a:prstGeom>
        </p:spPr>
      </p:pic>
      <p:pic>
        <p:nvPicPr>
          <p:cNvPr id="34" name="Grafik 33" descr="Bücher">
            <a:extLst>
              <a:ext uri="{FF2B5EF4-FFF2-40B4-BE49-F238E27FC236}">
                <a16:creationId xmlns:a16="http://schemas.microsoft.com/office/drawing/2014/main" id="{C81C63A2-CB28-93D8-69E5-6433CD4C21B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5950" y="5843364"/>
            <a:ext cx="576000" cy="577441"/>
          </a:xfrm>
          <a:prstGeom prst="rect">
            <a:avLst/>
          </a:prstGeom>
        </p:spPr>
      </p:pic>
      <p:cxnSp>
        <p:nvCxnSpPr>
          <p:cNvPr id="37" name="Google Shape;1457;p23">
            <a:extLst>
              <a:ext uri="{FF2B5EF4-FFF2-40B4-BE49-F238E27FC236}">
                <a16:creationId xmlns:a16="http://schemas.microsoft.com/office/drawing/2014/main" id="{8A75FEF2-8CCB-1144-DE1F-9F3BA3D0C9EC}"/>
              </a:ext>
            </a:extLst>
          </p:cNvPr>
          <p:cNvCxnSpPr>
            <a:cxnSpLocks/>
          </p:cNvCxnSpPr>
          <p:nvPr/>
        </p:nvCxnSpPr>
        <p:spPr>
          <a:xfrm flipH="1">
            <a:off x="4643438" y="1178358"/>
            <a:ext cx="2736399" cy="0"/>
          </a:xfrm>
          <a:prstGeom prst="straightConnector1">
            <a:avLst/>
          </a:prstGeom>
          <a:noFill/>
          <a:ln w="12700" cap="flat" cmpd="sng">
            <a:solidFill>
              <a:srgbClr val="81D1C5"/>
            </a:solidFill>
            <a:prstDash val="solid"/>
            <a:miter lim="800000"/>
            <a:headEnd type="none" w="sm" len="sm"/>
            <a:tailEnd type="none" w="sm" len="sm"/>
          </a:ln>
        </p:spPr>
      </p:cxnSp>
      <p:sp>
        <p:nvSpPr>
          <p:cNvPr id="40" name="Textfeld 39">
            <a:extLst>
              <a:ext uri="{FF2B5EF4-FFF2-40B4-BE49-F238E27FC236}">
                <a16:creationId xmlns:a16="http://schemas.microsoft.com/office/drawing/2014/main" id="{54DFC8D2-4897-7669-6221-91E2098C7D34}"/>
              </a:ext>
            </a:extLst>
          </p:cNvPr>
          <p:cNvSpPr txBox="1"/>
          <p:nvPr/>
        </p:nvSpPr>
        <p:spPr>
          <a:xfrm>
            <a:off x="4786317" y="571496"/>
            <a:ext cx="2668041" cy="830997"/>
          </a:xfrm>
          <a:prstGeom prst="rect">
            <a:avLst/>
          </a:prstGeom>
          <a:noFill/>
        </p:spPr>
        <p:txBody>
          <a:bodyPr wrap="square" rtlCol="0">
            <a:spAutoFit/>
          </a:bodyPr>
          <a:lstStyle/>
          <a:p>
            <a:r>
              <a:rPr lang="de-DE" sz="1600" cap="all" dirty="0">
                <a:solidFill>
                  <a:srgbClr val="534B4F"/>
                </a:solidFill>
                <a:latin typeface="Calibri"/>
                <a:ea typeface="Calibri"/>
                <a:cs typeface="Calibri"/>
                <a:sym typeface="Calibri"/>
              </a:rPr>
              <a:t>Module 5:</a:t>
            </a:r>
          </a:p>
          <a:p>
            <a:r>
              <a:rPr lang="de-DE" sz="1600" cap="all" dirty="0" err="1">
                <a:solidFill>
                  <a:srgbClr val="534B4F"/>
                </a:solidFill>
                <a:latin typeface="Calibri"/>
                <a:ea typeface="Calibri"/>
                <a:cs typeface="Calibri"/>
                <a:sym typeface="Calibri"/>
              </a:rPr>
              <a:t>Functional</a:t>
            </a:r>
            <a:r>
              <a:rPr lang="de-DE" sz="1600" cap="all" dirty="0">
                <a:solidFill>
                  <a:srgbClr val="534B4F"/>
                </a:solidFill>
                <a:latin typeface="Calibri"/>
                <a:ea typeface="Calibri"/>
                <a:cs typeface="Calibri"/>
                <a:sym typeface="Calibri"/>
              </a:rPr>
              <a:t> </a:t>
            </a:r>
            <a:r>
              <a:rPr lang="de-DE" sz="1600" cap="all" dirty="0" err="1">
                <a:solidFill>
                  <a:srgbClr val="534B4F"/>
                </a:solidFill>
                <a:latin typeface="Calibri"/>
                <a:ea typeface="Calibri"/>
                <a:cs typeface="Calibri"/>
                <a:sym typeface="Calibri"/>
              </a:rPr>
              <a:t>Competences</a:t>
            </a:r>
            <a:endParaRPr lang="de-DE" sz="1600" cap="all" dirty="0">
              <a:solidFill>
                <a:srgbClr val="534B4F"/>
              </a:solidFill>
              <a:latin typeface="Calibri"/>
              <a:ea typeface="Calibri"/>
              <a:cs typeface="Calibri"/>
              <a:sym typeface="Calibri"/>
            </a:endParaRPr>
          </a:p>
          <a:p>
            <a:endParaRPr lang="de-DE" sz="1600" cap="all" dirty="0">
              <a:solidFill>
                <a:srgbClr val="534B4F"/>
              </a:solidFill>
              <a:latin typeface="Calibri"/>
              <a:ea typeface="Calibri"/>
              <a:cs typeface="Calibri"/>
              <a:sym typeface="Calibri"/>
            </a:endParaRPr>
          </a:p>
        </p:txBody>
      </p:sp>
      <p:cxnSp>
        <p:nvCxnSpPr>
          <p:cNvPr id="42" name="Google Shape;1457;p23">
            <a:extLst>
              <a:ext uri="{FF2B5EF4-FFF2-40B4-BE49-F238E27FC236}">
                <a16:creationId xmlns:a16="http://schemas.microsoft.com/office/drawing/2014/main" id="{09F3186C-AA4C-EF79-9025-AA848AEC846C}"/>
              </a:ext>
            </a:extLst>
          </p:cNvPr>
          <p:cNvCxnSpPr>
            <a:cxnSpLocks/>
          </p:cNvCxnSpPr>
          <p:nvPr/>
        </p:nvCxnSpPr>
        <p:spPr>
          <a:xfrm flipH="1">
            <a:off x="964280" y="6117883"/>
            <a:ext cx="5976000" cy="0"/>
          </a:xfrm>
          <a:prstGeom prst="straightConnector1">
            <a:avLst/>
          </a:prstGeom>
          <a:noFill/>
          <a:ln w="12700" cap="flat" cmpd="sng">
            <a:solidFill>
              <a:srgbClr val="81D1C5"/>
            </a:solidFill>
            <a:prstDash val="solid"/>
            <a:miter lim="800000"/>
            <a:headEnd type="none" w="sm" len="sm"/>
            <a:tailEnd type="none" w="sm" len="sm"/>
          </a:ln>
        </p:spPr>
      </p:cxnSp>
      <p:sp>
        <p:nvSpPr>
          <p:cNvPr id="43" name="Google Shape;1459;p23">
            <a:extLst>
              <a:ext uri="{FF2B5EF4-FFF2-40B4-BE49-F238E27FC236}">
                <a16:creationId xmlns:a16="http://schemas.microsoft.com/office/drawing/2014/main" id="{80D24758-655C-AC38-27B9-8BDA3BB08C94}"/>
              </a:ext>
            </a:extLst>
          </p:cNvPr>
          <p:cNvSpPr txBox="1">
            <a:spLocks/>
          </p:cNvSpPr>
          <p:nvPr/>
        </p:nvSpPr>
        <p:spPr>
          <a:xfrm>
            <a:off x="953390" y="6246481"/>
            <a:ext cx="5991742" cy="296066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534B4F"/>
              </a:buClr>
              <a:buSzPts val="1079"/>
              <a:buFont typeface="Arial"/>
              <a:buNone/>
              <a:defRPr sz="1079" b="0" i="0" u="none" strike="noStrike" cap="none">
                <a:solidFill>
                  <a:srgbClr val="534B4F"/>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spcBef>
                <a:spcPts val="1000"/>
              </a:spcBef>
            </a:pPr>
            <a:r>
              <a:rPr lang="en-GB" sz="1400" dirty="0">
                <a:latin typeface="Calibri" panose="020F0502020204030204" pitchFamily="34" charset="0"/>
                <a:ea typeface="Calibri" panose="020F0502020204030204" pitchFamily="34" charset="0"/>
                <a:cs typeface="Calibri" panose="020F0502020204030204" pitchFamily="34" charset="0"/>
              </a:rPr>
              <a:t>In preparation for the module, we recommend reading the following literature:</a:t>
            </a:r>
          </a:p>
          <a:p>
            <a:pPr marL="0" lvl="0" indent="0" algn="l" rtl="0">
              <a:lnSpc>
                <a:spcPct val="90000"/>
              </a:lnSpc>
              <a:spcBef>
                <a:spcPts val="1000"/>
              </a:spcBef>
              <a:spcAft>
                <a:spcPts val="0"/>
              </a:spcAft>
              <a:buClr>
                <a:srgbClr val="033637"/>
              </a:buClr>
              <a:buSzPts val="1800"/>
            </a:pPr>
            <a:r>
              <a:rPr lang="en-GB" sz="1400" u="sng" dirty="0" err="1">
                <a:latin typeface="Calibri" panose="020F0502020204030204" pitchFamily="34" charset="0"/>
                <a:cs typeface="Calibri" panose="020F0502020204030204" pitchFamily="34" charset="0"/>
              </a:rPr>
              <a:t>Civelek</a:t>
            </a:r>
            <a:r>
              <a:rPr lang="en-GB" sz="1400" u="sng" dirty="0">
                <a:latin typeface="Calibri" panose="020F0502020204030204" pitchFamily="34" charset="0"/>
                <a:cs typeface="Calibri" panose="020F0502020204030204" pitchFamily="34" charset="0"/>
              </a:rPr>
              <a:t> et al(2016): </a:t>
            </a:r>
            <a:r>
              <a:rPr lang="en-GB" sz="1400" b="0" i="0" u="sng" dirty="0">
                <a:latin typeface="Calibri" panose="020F0502020204030204" pitchFamily="34" charset="0"/>
                <a:cs typeface="Calibri" panose="020F0502020204030204" pitchFamily="34" charset="0"/>
              </a:rPr>
              <a:t>The Role of Social Media in Crisis Communication and Crisis Management, </a:t>
            </a:r>
            <a:r>
              <a:rPr lang="en-GB" sz="1400" b="0" i="1" u="sng" dirty="0">
                <a:latin typeface="Calibri" panose="020F0502020204030204" pitchFamily="34" charset="0"/>
                <a:cs typeface="Calibri" panose="020F0502020204030204" pitchFamily="34" charset="0"/>
              </a:rPr>
              <a:t>International Journal of Research in Business &amp; Social Science, 5(3).</a:t>
            </a:r>
            <a:endParaRPr lang="en-GB" sz="1400" u="sng" dirty="0">
              <a:latin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Clr>
                <a:srgbClr val="033637"/>
              </a:buClr>
              <a:buSzPts val="1800"/>
            </a:pPr>
            <a:r>
              <a:rPr lang="en-GB" sz="1400" b="0" i="0" u="sng" dirty="0">
                <a:latin typeface="Calibri" panose="020F0502020204030204" pitchFamily="34" charset="0"/>
                <a:cs typeface="Calibri" panose="020F0502020204030204" pitchFamily="34" charset="0"/>
              </a:rPr>
              <a:t>Stephens et al(2005): Communicating with Stakeholders during a Crisis, Journal of Business 42, 4</a:t>
            </a:r>
            <a:endParaRPr lang="en-GB" sz="1400" u="sng" dirty="0">
              <a:latin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Clr>
                <a:srgbClr val="033637"/>
              </a:buClr>
              <a:buSzPts val="1800"/>
            </a:pPr>
            <a:r>
              <a:rPr lang="en-GB" sz="1400" u="sng" dirty="0" err="1">
                <a:latin typeface="Calibri" panose="020F0502020204030204" pitchFamily="34" charset="0"/>
                <a:cs typeface="Calibri" panose="020F0502020204030204" pitchFamily="34" charset="0"/>
              </a:rPr>
              <a:t>Wolniak</a:t>
            </a:r>
            <a:r>
              <a:rPr lang="en-GB" sz="1400" u="sng" dirty="0">
                <a:latin typeface="Calibri" panose="020F0502020204030204" pitchFamily="34" charset="0"/>
                <a:cs typeface="Calibri" panose="020F0502020204030204" pitchFamily="34" charset="0"/>
              </a:rPr>
              <a:t> (2019): Operations Manager and its Role in the Enterprise, Production Engineering Archives 24, 1-4. </a:t>
            </a:r>
          </a:p>
          <a:p>
            <a:pPr marL="0" lvl="0" indent="0" algn="l" rtl="0">
              <a:lnSpc>
                <a:spcPct val="90000"/>
              </a:lnSpc>
              <a:spcBef>
                <a:spcPts val="1000"/>
              </a:spcBef>
              <a:spcAft>
                <a:spcPts val="0"/>
              </a:spcAft>
              <a:buClr>
                <a:srgbClr val="033637"/>
              </a:buClr>
              <a:buSzPts val="1800"/>
            </a:pPr>
            <a:r>
              <a:rPr lang="en-GB" sz="1400" u="sng" dirty="0">
                <a:latin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The ultimate guide to stakeholder management for your marketing projects (filestage.io)</a:t>
            </a:r>
            <a:endParaRPr lang="en-GB" sz="1400" u="sng" dirty="0">
              <a:latin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Clr>
                <a:srgbClr val="033637"/>
              </a:buClr>
              <a:buSzPts val="1800"/>
            </a:pPr>
            <a:r>
              <a:rPr lang="en-GB" sz="1400" u="sng" dirty="0">
                <a:latin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The Role of HR in Crisis Management – </a:t>
            </a:r>
            <a:r>
              <a:rPr lang="en-GB" sz="1400" u="sng" dirty="0" err="1">
                <a:latin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Bryghtpath</a:t>
            </a:r>
            <a:endParaRPr lang="en-GB" sz="1400" u="sng" dirty="0">
              <a:latin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Clr>
                <a:srgbClr val="033637"/>
              </a:buClr>
              <a:buSzPts val="1800"/>
            </a:pPr>
            <a:r>
              <a:rPr lang="en-GB" sz="1400" u="sng" dirty="0">
                <a:latin typeface="Calibri" panose="020F0502020204030204" pitchFamily="34" charset="0"/>
                <a:cs typeface="Calibri" panose="020F0502020204030204" pitchFamily="34" charset="0"/>
                <a:hlinkClick r:id="rId12">
                  <a:extLst>
                    <a:ext uri="{A12FA001-AC4F-418D-AE19-62706E023703}">
                      <ahyp:hlinkClr xmlns:ahyp="http://schemas.microsoft.com/office/drawing/2018/hyperlinkcolor" val="tx"/>
                    </a:ext>
                  </a:extLst>
                </a:hlinkClick>
              </a:rPr>
              <a:t>How to Create a Social Media Crisis Communication Plan | Sprout Social</a:t>
            </a:r>
            <a:endParaRPr lang="en-GB" sz="1400" u="sng" dirty="0">
              <a:latin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Clr>
                <a:srgbClr val="595A59"/>
              </a:buClr>
              <a:buSzPts val="1800"/>
            </a:pPr>
            <a:r>
              <a:rPr lang="en-GB" sz="1400" b="0" i="0" u="sng" dirty="0">
                <a:effectLst/>
                <a:latin typeface="Calibri" panose="020F0502020204030204" pitchFamily="34" charset="0"/>
                <a:cs typeface="Calibri" panose="020F0502020204030204" pitchFamily="34" charset="0"/>
              </a:rPr>
              <a:t>Ndlela (2018): A Stakeholder Approach to Risk Management, Crisis Communication Vol. 29, S. 53-75.</a:t>
            </a:r>
            <a:endParaRPr lang="en-GB" sz="1400" u="sng" dirty="0">
              <a:latin typeface="Calibri" panose="020F0502020204030204" pitchFamily="34" charset="0"/>
              <a:cs typeface="Calibri" panose="020F0502020204030204" pitchFamily="34" charset="0"/>
            </a:endParaRPr>
          </a:p>
          <a:p>
            <a:pPr marL="0" indent="0">
              <a:spcBef>
                <a:spcPts val="1000"/>
              </a:spcBef>
            </a:pPr>
            <a:endParaRPr lang="en-US" sz="1400" dirty="0">
              <a:latin typeface="Calibri" panose="020F0502020204030204" pitchFamily="34" charset="0"/>
              <a:ea typeface="Calibri" panose="020F0502020204030204" pitchFamily="34" charset="0"/>
              <a:cs typeface="Calibri" panose="020F0502020204030204" pitchFamily="34" charset="0"/>
            </a:endParaRPr>
          </a:p>
        </p:txBody>
      </p:sp>
      <p:cxnSp>
        <p:nvCxnSpPr>
          <p:cNvPr id="4" name="Google Shape;1457;p23">
            <a:extLst>
              <a:ext uri="{FF2B5EF4-FFF2-40B4-BE49-F238E27FC236}">
                <a16:creationId xmlns:a16="http://schemas.microsoft.com/office/drawing/2014/main" id="{33037FBC-404F-5648-B104-B33043B8732C}"/>
              </a:ext>
            </a:extLst>
          </p:cNvPr>
          <p:cNvCxnSpPr>
            <a:cxnSpLocks/>
          </p:cNvCxnSpPr>
          <p:nvPr/>
        </p:nvCxnSpPr>
        <p:spPr>
          <a:xfrm flipH="1">
            <a:off x="936448" y="4312725"/>
            <a:ext cx="5976000" cy="0"/>
          </a:xfrm>
          <a:prstGeom prst="straightConnector1">
            <a:avLst/>
          </a:prstGeom>
          <a:noFill/>
          <a:ln w="12700" cap="flat" cmpd="sng">
            <a:solidFill>
              <a:srgbClr val="81D1C5"/>
            </a:solidFill>
            <a:prstDash val="solid"/>
            <a:miter lim="800000"/>
            <a:headEnd type="none" w="sm" len="sm"/>
            <a:tailEnd type="none" w="sm" len="sm"/>
          </a:ln>
        </p:spPr>
      </p:cxnSp>
      <p:sp>
        <p:nvSpPr>
          <p:cNvPr id="5" name="Google Shape;1458;p23">
            <a:extLst>
              <a:ext uri="{FF2B5EF4-FFF2-40B4-BE49-F238E27FC236}">
                <a16:creationId xmlns:a16="http://schemas.microsoft.com/office/drawing/2014/main" id="{1D9BE3F7-2358-4A73-77AA-010A9C28FAD3}"/>
              </a:ext>
            </a:extLst>
          </p:cNvPr>
          <p:cNvSpPr txBox="1">
            <a:spLocks/>
          </p:cNvSpPr>
          <p:nvPr/>
        </p:nvSpPr>
        <p:spPr>
          <a:xfrm>
            <a:off x="936448" y="3894997"/>
            <a:ext cx="5991741" cy="37603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1455"/>
              </a:lnSpc>
              <a:spcBef>
                <a:spcPts val="0"/>
              </a:spcBef>
              <a:spcAft>
                <a:spcPts val="0"/>
              </a:spcAft>
              <a:buClr>
                <a:srgbClr val="79527B"/>
              </a:buClr>
              <a:buSzPts val="1511"/>
              <a:buFont typeface="Arial"/>
              <a:buNone/>
              <a:defRPr sz="1511" b="1" i="0" u="none" strike="noStrike" cap="none">
                <a:solidFill>
                  <a:srgbClr val="79527B"/>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nSpc>
                <a:spcPct val="102200"/>
              </a:lnSpc>
              <a:buSzPts val="1500"/>
            </a:pPr>
            <a:r>
              <a:rPr lang="en-GB" cap="all" dirty="0"/>
              <a:t>Test &amp; Practice Questions</a:t>
            </a:r>
          </a:p>
        </p:txBody>
      </p:sp>
      <p:sp>
        <p:nvSpPr>
          <p:cNvPr id="6" name="Google Shape;1459;p23">
            <a:extLst>
              <a:ext uri="{FF2B5EF4-FFF2-40B4-BE49-F238E27FC236}">
                <a16:creationId xmlns:a16="http://schemas.microsoft.com/office/drawing/2014/main" id="{B240034E-50AA-E4B7-9916-50879A4FA70E}"/>
              </a:ext>
            </a:extLst>
          </p:cNvPr>
          <p:cNvSpPr txBox="1">
            <a:spLocks/>
          </p:cNvSpPr>
          <p:nvPr/>
        </p:nvSpPr>
        <p:spPr>
          <a:xfrm>
            <a:off x="943773" y="4455779"/>
            <a:ext cx="5957041" cy="93083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534B4F"/>
              </a:buClr>
              <a:buSzPts val="1079"/>
              <a:buFont typeface="Arial"/>
              <a:buNone/>
              <a:defRPr sz="1079" b="0" i="0" u="none" strike="noStrike" cap="none">
                <a:solidFill>
                  <a:srgbClr val="534B4F"/>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342900" indent="-342900">
              <a:buSzPts val="1000"/>
              <a:buFont typeface="+mj-lt"/>
              <a:buAutoNum type="arabicPeriod"/>
            </a:pPr>
            <a:r>
              <a:rPr lang="en-GB" sz="1400" dirty="0"/>
              <a:t>What are the five steps to optimize your management of operations</a:t>
            </a:r>
          </a:p>
          <a:p>
            <a:pPr marL="342900" indent="-342900">
              <a:buSzPts val="1000"/>
              <a:buFont typeface="+mj-lt"/>
              <a:buAutoNum type="arabicPeriod"/>
            </a:pPr>
            <a:r>
              <a:rPr lang="en-GB" sz="1400" dirty="0"/>
              <a:t>What is the main purpose of stakeholder management in an organization?</a:t>
            </a:r>
          </a:p>
          <a:p>
            <a:pPr marL="342900" indent="-342900">
              <a:buSzPts val="1000"/>
              <a:buFont typeface="+mj-lt"/>
              <a:buAutoNum type="arabicPeriod"/>
            </a:pPr>
            <a:r>
              <a:rPr lang="en-GB" sz="1400" dirty="0"/>
              <a:t>What are the main benefits of social media monitoring for a business?</a:t>
            </a:r>
          </a:p>
        </p:txBody>
      </p:sp>
      <p:pic>
        <p:nvPicPr>
          <p:cNvPr id="7" name="Grafik 6" descr="Checkliste">
            <a:extLst>
              <a:ext uri="{FF2B5EF4-FFF2-40B4-BE49-F238E27FC236}">
                <a16:creationId xmlns:a16="http://schemas.microsoft.com/office/drawing/2014/main" id="{2FFA0999-F000-584E-33B0-DF1A70F41FD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89728" y="3952908"/>
            <a:ext cx="648000" cy="648000"/>
          </a:xfrm>
          <a:prstGeom prst="rect">
            <a:avLst/>
          </a:prstGeom>
        </p:spPr>
      </p:pic>
    </p:spTree>
    <p:extLst>
      <p:ext uri="{BB962C8B-B14F-4D97-AF65-F5344CB8AC3E}">
        <p14:creationId xmlns:p14="http://schemas.microsoft.com/office/powerpoint/2010/main" val="2190058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sp>
        <p:nvSpPr>
          <p:cNvPr id="1305" name="Google Shape;1305;p13"/>
          <p:cNvSpPr txBox="1">
            <a:spLocks noGrp="1"/>
          </p:cNvSpPr>
          <p:nvPr>
            <p:ph type="sldNum" idx="12"/>
          </p:nvPr>
        </p:nvSpPr>
        <p:spPr>
          <a:xfrm>
            <a:off x="7123651" y="10137509"/>
            <a:ext cx="357598" cy="26659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21</a:t>
            </a:fld>
            <a:endParaRPr/>
          </a:p>
        </p:txBody>
      </p:sp>
      <p:sp>
        <p:nvSpPr>
          <p:cNvPr id="1307" name="Google Shape;1307;p13"/>
          <p:cNvSpPr txBox="1">
            <a:spLocks noGrp="1"/>
          </p:cNvSpPr>
          <p:nvPr>
            <p:ph type="body" idx="2"/>
          </p:nvPr>
        </p:nvSpPr>
        <p:spPr>
          <a:xfrm>
            <a:off x="497256" y="6781515"/>
            <a:ext cx="6130198" cy="3576921"/>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100000"/>
              </a:lnSpc>
              <a:spcBef>
                <a:spcPts val="0"/>
              </a:spcBef>
              <a:spcAft>
                <a:spcPts val="0"/>
              </a:spcAft>
              <a:buClr>
                <a:srgbClr val="82CEC3"/>
              </a:buClr>
              <a:buSzPts val="3000"/>
              <a:buNone/>
            </a:pPr>
            <a:r>
              <a:rPr lang="de-DE" sz="2400" cap="all" dirty="0"/>
              <a:t>Topics </a:t>
            </a:r>
            <a:r>
              <a:rPr lang="de-DE" sz="2400" cap="all" dirty="0" err="1"/>
              <a:t>covered</a:t>
            </a:r>
            <a:r>
              <a:rPr lang="de-DE" sz="2400" cap="all" dirty="0"/>
              <a:t>:</a:t>
            </a:r>
          </a:p>
          <a:p>
            <a:pPr marL="0" lvl="0" indent="0" algn="l" rtl="0">
              <a:lnSpc>
                <a:spcPct val="100000"/>
              </a:lnSpc>
              <a:spcBef>
                <a:spcPts val="0"/>
              </a:spcBef>
              <a:spcAft>
                <a:spcPts val="0"/>
              </a:spcAft>
              <a:buClr>
                <a:srgbClr val="82CEC3"/>
              </a:buClr>
              <a:buSzPts val="3000"/>
              <a:buNone/>
            </a:pPr>
            <a:endParaRPr lang="de-DE" sz="1400" cap="all" dirty="0"/>
          </a:p>
          <a:p>
            <a:pPr marL="285750" marR="0" lvl="0" indent="-285750" algn="l" defTabSz="914400" rtl="0" eaLnBrk="1" fontAlgn="auto" latinLnBrk="0" hangingPunct="1">
              <a:lnSpc>
                <a:spcPct val="100000"/>
              </a:lnSpc>
              <a:spcBef>
                <a:spcPts val="0"/>
              </a:spcBef>
              <a:spcAft>
                <a:spcPts val="0"/>
              </a:spcAft>
              <a:buClr>
                <a:srgbClr val="534B4F"/>
              </a:buClr>
              <a:buSzPts val="1079"/>
              <a:buFont typeface="+mj-lt"/>
              <a:buAutoNum type="romanUcPeriod"/>
              <a:tabLst/>
              <a:defRPr/>
            </a:pPr>
            <a:r>
              <a:rPr kumimoji="0" lang="en-GB" sz="1400" b="0" i="0" u="none" strike="noStrike" kern="0" cap="none" spc="0" normalizeH="0" baseline="0" noProof="0" dirty="0">
                <a:ln>
                  <a:noFill/>
                </a:ln>
                <a:solidFill>
                  <a:srgbClr val="595A59"/>
                </a:solidFill>
                <a:effectLst/>
                <a:uLnTx/>
                <a:uFillTx/>
                <a:latin typeface="Calibri"/>
                <a:ea typeface="Calibri"/>
                <a:cs typeface="Calibri"/>
                <a:sym typeface="Calibri"/>
              </a:rPr>
              <a:t>Characteristics of Leadership (in a Crisis)</a:t>
            </a:r>
          </a:p>
          <a:p>
            <a:pPr marL="285750" marR="0" lvl="0" indent="-285750" algn="l" defTabSz="914400" rtl="0" eaLnBrk="1" fontAlgn="auto" latinLnBrk="0" hangingPunct="1">
              <a:lnSpc>
                <a:spcPct val="100000"/>
              </a:lnSpc>
              <a:spcBef>
                <a:spcPts val="0"/>
              </a:spcBef>
              <a:spcAft>
                <a:spcPts val="0"/>
              </a:spcAft>
              <a:buClr>
                <a:srgbClr val="534B4F"/>
              </a:buClr>
              <a:buSzPts val="1079"/>
              <a:buFont typeface="+mj-lt"/>
              <a:buAutoNum type="romanUcPeriod"/>
              <a:tabLst/>
              <a:defRPr/>
            </a:pPr>
            <a:r>
              <a:rPr kumimoji="0" lang="en-GB" sz="1400" b="0" i="0" u="none" strike="noStrike" kern="0" cap="none" spc="0" normalizeH="0" baseline="0" noProof="0" dirty="0">
                <a:ln>
                  <a:noFill/>
                </a:ln>
                <a:solidFill>
                  <a:srgbClr val="595A59"/>
                </a:solidFill>
                <a:effectLst/>
                <a:uLnTx/>
                <a:uFillTx/>
                <a:latin typeface="Calibri"/>
                <a:ea typeface="Calibri"/>
                <a:cs typeface="Calibri"/>
                <a:sym typeface="Calibri"/>
              </a:rPr>
              <a:t>Management in a Crisis - Competencies needed</a:t>
            </a:r>
          </a:p>
          <a:p>
            <a:pPr marL="285750" marR="0" lvl="0" indent="-285750" algn="l" defTabSz="914400" rtl="0" eaLnBrk="1" fontAlgn="auto" latinLnBrk="0" hangingPunct="1">
              <a:lnSpc>
                <a:spcPct val="100000"/>
              </a:lnSpc>
              <a:spcBef>
                <a:spcPts val="0"/>
              </a:spcBef>
              <a:spcAft>
                <a:spcPts val="0"/>
              </a:spcAft>
              <a:buClr>
                <a:srgbClr val="534B4F"/>
              </a:buClr>
              <a:buSzPts val="1079"/>
              <a:buFont typeface="+mj-lt"/>
              <a:buAutoNum type="romanUcPeriod"/>
              <a:tabLst/>
              <a:defRPr/>
            </a:pPr>
            <a:r>
              <a:rPr kumimoji="0" lang="en-GB" sz="1400" b="0" i="0" u="none" strike="noStrike" kern="0" cap="none" spc="0" normalizeH="0" baseline="0" noProof="0" dirty="0">
                <a:ln>
                  <a:noFill/>
                </a:ln>
                <a:solidFill>
                  <a:srgbClr val="595A59"/>
                </a:solidFill>
                <a:effectLst/>
                <a:uLnTx/>
                <a:uFillTx/>
                <a:latin typeface="Calibri"/>
                <a:ea typeface="Calibri"/>
                <a:cs typeface="Calibri"/>
                <a:sym typeface="Calibri"/>
              </a:rPr>
              <a:t>Basics of Leadership in a Crisis</a:t>
            </a:r>
          </a:p>
          <a:p>
            <a:pPr marL="285750" marR="0" lvl="0" indent="-285750" algn="l" defTabSz="914400" rtl="0" eaLnBrk="1" fontAlgn="auto" latinLnBrk="0" hangingPunct="1">
              <a:lnSpc>
                <a:spcPct val="100000"/>
              </a:lnSpc>
              <a:spcBef>
                <a:spcPts val="0"/>
              </a:spcBef>
              <a:spcAft>
                <a:spcPts val="0"/>
              </a:spcAft>
              <a:buClr>
                <a:srgbClr val="534B4F"/>
              </a:buClr>
              <a:buSzPts val="1079"/>
              <a:buFont typeface="+mj-lt"/>
              <a:buAutoNum type="romanUcPeriod"/>
              <a:tabLst/>
              <a:defRPr/>
            </a:pPr>
            <a:r>
              <a:rPr kumimoji="0" lang="en-GB" sz="1400" b="0" i="0" u="none" strike="noStrike" kern="0" cap="none" spc="0" normalizeH="0" baseline="0" noProof="0" dirty="0">
                <a:ln>
                  <a:noFill/>
                </a:ln>
                <a:solidFill>
                  <a:srgbClr val="595A59"/>
                </a:solidFill>
                <a:effectLst/>
                <a:uLnTx/>
                <a:uFillTx/>
                <a:latin typeface="Calibri"/>
                <a:ea typeface="Calibri"/>
                <a:cs typeface="Calibri"/>
                <a:sym typeface="Calibri"/>
              </a:rPr>
              <a:t>Leadership in a Crisis: The Adaptive Leadership Approach</a:t>
            </a:r>
          </a:p>
          <a:p>
            <a:pPr marL="285750" marR="0" lvl="0" indent="-285750" algn="l" defTabSz="914400" rtl="0" eaLnBrk="1" fontAlgn="auto" latinLnBrk="0" hangingPunct="1">
              <a:lnSpc>
                <a:spcPct val="100000"/>
              </a:lnSpc>
              <a:spcBef>
                <a:spcPts val="0"/>
              </a:spcBef>
              <a:spcAft>
                <a:spcPts val="0"/>
              </a:spcAft>
              <a:buClr>
                <a:srgbClr val="534B4F"/>
              </a:buClr>
              <a:buSzPts val="1079"/>
              <a:buFont typeface="+mj-lt"/>
              <a:buAutoNum type="romanUcPeriod"/>
              <a:tabLst/>
              <a:defRPr/>
            </a:pPr>
            <a:r>
              <a:rPr kumimoji="0" lang="en-GB" sz="1400" b="0" i="0" u="none" strike="noStrike" kern="0" cap="none" spc="0" normalizeH="0" baseline="0" noProof="0" dirty="0">
                <a:ln>
                  <a:noFill/>
                </a:ln>
                <a:solidFill>
                  <a:srgbClr val="595A59"/>
                </a:solidFill>
                <a:effectLst/>
                <a:uLnTx/>
                <a:uFillTx/>
                <a:latin typeface="Calibri"/>
                <a:ea typeface="Calibri"/>
                <a:cs typeface="Calibri"/>
                <a:sym typeface="Calibri"/>
              </a:rPr>
              <a:t>Five Steps to Adaptive Leadership in a Crisis</a:t>
            </a:r>
          </a:p>
          <a:p>
            <a:pPr marL="0" marR="0" lvl="0" indent="0" algn="l" defTabSz="914400" rtl="0" eaLnBrk="1" fontAlgn="auto" latinLnBrk="0" hangingPunct="1">
              <a:lnSpc>
                <a:spcPct val="100000"/>
              </a:lnSpc>
              <a:spcBef>
                <a:spcPts val="0"/>
              </a:spcBef>
              <a:spcAft>
                <a:spcPts val="0"/>
              </a:spcAft>
              <a:buClr>
                <a:srgbClr val="534B4F"/>
              </a:buClr>
              <a:buSzPts val="1079"/>
              <a:tabLst/>
              <a:defRPr/>
            </a:pPr>
            <a:endParaRPr kumimoji="0" lang="en-GB" sz="1400" b="0" i="0" u="none" strike="noStrike" kern="0" cap="none" spc="0" normalizeH="0" baseline="0" noProof="0" dirty="0">
              <a:ln>
                <a:noFill/>
              </a:ln>
              <a:solidFill>
                <a:srgbClr val="595A59"/>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534B4F"/>
              </a:buClr>
              <a:buSzPts val="1079"/>
              <a:tabLst/>
              <a:defRPr/>
            </a:pPr>
            <a:endParaRPr kumimoji="0" lang="en-GB" sz="1400" b="0" i="0" u="none" strike="noStrike" kern="0" cap="none" spc="0" normalizeH="0" baseline="0" noProof="0" dirty="0">
              <a:ln>
                <a:noFill/>
              </a:ln>
              <a:solidFill>
                <a:srgbClr val="595A59"/>
              </a:solidFill>
              <a:effectLst/>
              <a:uLnTx/>
              <a:uFillTx/>
              <a:latin typeface="Calibri"/>
              <a:ea typeface="Calibri"/>
              <a:cs typeface="Calibri"/>
              <a:sym typeface="Calibri"/>
            </a:endParaRPr>
          </a:p>
          <a:p>
            <a:pPr marL="0" indent="0" algn="l">
              <a:lnSpc>
                <a:spcPct val="100000"/>
              </a:lnSpc>
              <a:buSzPts val="3000"/>
            </a:pPr>
            <a:r>
              <a:rPr lang="de-DE" sz="2400" cap="all" dirty="0"/>
              <a:t>Learning Outcomes</a:t>
            </a:r>
          </a:p>
          <a:p>
            <a:pPr marL="0" indent="0" algn="l">
              <a:lnSpc>
                <a:spcPct val="100000"/>
              </a:lnSpc>
              <a:buSzPts val="3000"/>
            </a:pPr>
            <a:endParaRPr lang="de-DE" sz="1400" cap="all" dirty="0"/>
          </a:p>
          <a:p>
            <a:pPr marL="0" lvl="0" indent="0" algn="l" rtl="0">
              <a:lnSpc>
                <a:spcPct val="100000"/>
              </a:lnSpc>
              <a:spcBef>
                <a:spcPts val="0"/>
              </a:spcBef>
              <a:spcAft>
                <a:spcPts val="0"/>
              </a:spcAft>
              <a:buClr>
                <a:srgbClr val="82CEC3"/>
              </a:buClr>
              <a:buSzPts val="3000"/>
              <a:buNone/>
            </a:pPr>
            <a:r>
              <a:rPr lang="en-GB" sz="1400" b="0" dirty="0">
                <a:solidFill>
                  <a:srgbClr val="595A59"/>
                </a:solidFill>
              </a:rPr>
              <a:t>… Reflect on your own understanding of leadership (in a crisis)</a:t>
            </a:r>
          </a:p>
          <a:p>
            <a:pPr marL="0" lvl="0" indent="0" algn="l" rtl="0">
              <a:lnSpc>
                <a:spcPct val="100000"/>
              </a:lnSpc>
              <a:spcBef>
                <a:spcPts val="0"/>
              </a:spcBef>
              <a:spcAft>
                <a:spcPts val="0"/>
              </a:spcAft>
              <a:buClr>
                <a:srgbClr val="82CEC3"/>
              </a:buClr>
              <a:buSzPts val="3000"/>
              <a:buNone/>
            </a:pPr>
            <a:r>
              <a:rPr lang="en-GB" sz="1400" b="0" dirty="0">
                <a:solidFill>
                  <a:srgbClr val="595A59"/>
                </a:solidFill>
              </a:rPr>
              <a:t>… Be aware of the key competencies needed to be a successful manager in a crisis</a:t>
            </a:r>
          </a:p>
          <a:p>
            <a:pPr marL="0" lvl="0" indent="0" algn="l" rtl="0">
              <a:lnSpc>
                <a:spcPct val="100000"/>
              </a:lnSpc>
              <a:spcBef>
                <a:spcPts val="0"/>
              </a:spcBef>
              <a:spcAft>
                <a:spcPts val="0"/>
              </a:spcAft>
              <a:buClr>
                <a:srgbClr val="82CEC3"/>
              </a:buClr>
              <a:buSzPts val="3000"/>
              <a:buNone/>
            </a:pPr>
            <a:r>
              <a:rPr lang="en-GB" sz="1400" b="0" dirty="0">
                <a:solidFill>
                  <a:srgbClr val="595A59"/>
                </a:solidFill>
              </a:rPr>
              <a:t>… Be familiar with the key characteristics of leadership in a crisis </a:t>
            </a:r>
          </a:p>
          <a:p>
            <a:pPr marL="0" lvl="0" indent="0" algn="l" rtl="0">
              <a:lnSpc>
                <a:spcPct val="100000"/>
              </a:lnSpc>
              <a:spcBef>
                <a:spcPts val="0"/>
              </a:spcBef>
              <a:spcAft>
                <a:spcPts val="0"/>
              </a:spcAft>
              <a:buClr>
                <a:srgbClr val="82CEC3"/>
              </a:buClr>
              <a:buSzPts val="3000"/>
              <a:buNone/>
            </a:pPr>
            <a:r>
              <a:rPr lang="en-GB" sz="1400" b="0" dirty="0">
                <a:solidFill>
                  <a:srgbClr val="595A59"/>
                </a:solidFill>
              </a:rPr>
              <a:t>… Know the key aspects of adaptive leadership allowing you to respond to the uncertainties of a crisis</a:t>
            </a:r>
          </a:p>
          <a:p>
            <a:pPr marL="0" lvl="0" indent="0" algn="l" rtl="0">
              <a:lnSpc>
                <a:spcPct val="100000"/>
              </a:lnSpc>
              <a:spcBef>
                <a:spcPts val="0"/>
              </a:spcBef>
              <a:spcAft>
                <a:spcPts val="0"/>
              </a:spcAft>
              <a:buClr>
                <a:srgbClr val="82CEC3"/>
              </a:buClr>
              <a:buSzPts val="3000"/>
              <a:buNone/>
            </a:pPr>
            <a:endParaRPr lang="de-DE" sz="1400" dirty="0"/>
          </a:p>
          <a:p>
            <a:pPr marL="0" lvl="0" indent="0" algn="ctr" rtl="0">
              <a:lnSpc>
                <a:spcPct val="100000"/>
              </a:lnSpc>
              <a:spcBef>
                <a:spcPts val="0"/>
              </a:spcBef>
              <a:spcAft>
                <a:spcPts val="0"/>
              </a:spcAft>
              <a:buClr>
                <a:srgbClr val="82CEC3"/>
              </a:buClr>
              <a:buSzPts val="3000"/>
              <a:buNone/>
            </a:pPr>
            <a:endParaRPr sz="3000" dirty="0"/>
          </a:p>
        </p:txBody>
      </p:sp>
      <p:sp>
        <p:nvSpPr>
          <p:cNvPr id="1309" name="Google Shape;1309;p13"/>
          <p:cNvSpPr txBox="1">
            <a:spLocks noGrp="1"/>
          </p:cNvSpPr>
          <p:nvPr>
            <p:ph type="body" idx="4"/>
          </p:nvPr>
        </p:nvSpPr>
        <p:spPr>
          <a:xfrm>
            <a:off x="714738" y="859810"/>
            <a:ext cx="6130198" cy="4798868"/>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lt1"/>
              </a:buClr>
              <a:buSzPts val="1200"/>
              <a:buNone/>
            </a:pPr>
            <a:r>
              <a:rPr lang="de-DE" sz="3000" b="1" cap="all" dirty="0"/>
              <a:t>Module 6: </a:t>
            </a:r>
          </a:p>
          <a:p>
            <a:pPr marL="0" lvl="0" indent="0" algn="just" rtl="0">
              <a:lnSpc>
                <a:spcPct val="100000"/>
              </a:lnSpc>
              <a:spcBef>
                <a:spcPts val="0"/>
              </a:spcBef>
              <a:spcAft>
                <a:spcPts val="0"/>
              </a:spcAft>
              <a:buClr>
                <a:schemeClr val="lt1"/>
              </a:buClr>
              <a:buSzPts val="1200"/>
              <a:buNone/>
            </a:pPr>
            <a:endParaRPr lang="de-DE" sz="3000" b="1" cap="all" dirty="0"/>
          </a:p>
          <a:p>
            <a:pPr marL="0" lvl="0" indent="0" algn="l" rtl="0">
              <a:lnSpc>
                <a:spcPct val="100000"/>
              </a:lnSpc>
              <a:spcBef>
                <a:spcPts val="0"/>
              </a:spcBef>
              <a:spcAft>
                <a:spcPts val="0"/>
              </a:spcAft>
              <a:buClr>
                <a:schemeClr val="lt1"/>
              </a:buClr>
              <a:buSzPts val="1200"/>
              <a:buNone/>
            </a:pPr>
            <a:r>
              <a:rPr lang="en-GB" sz="3000" b="1" cap="all" dirty="0"/>
              <a:t>Adaptive Leadership</a:t>
            </a:r>
          </a:p>
        </p:txBody>
      </p:sp>
      <p:pic>
        <p:nvPicPr>
          <p:cNvPr id="2" name="Google Shape;1355;p17">
            <a:extLst>
              <a:ext uri="{FF2B5EF4-FFF2-40B4-BE49-F238E27FC236}">
                <a16:creationId xmlns:a16="http://schemas.microsoft.com/office/drawing/2014/main" id="{66A09F72-6C09-3CEA-1A98-3E58E19F7F27}"/>
              </a:ext>
            </a:extLst>
          </p:cNvPr>
          <p:cNvPicPr preferRelativeResize="0"/>
          <p:nvPr/>
        </p:nvPicPr>
        <p:blipFill rotWithShape="1">
          <a:blip r:embed="rId3">
            <a:alphaModFix/>
          </a:blip>
          <a:srcRect r="16539"/>
          <a:stretch/>
        </p:blipFill>
        <p:spPr>
          <a:xfrm>
            <a:off x="4164868" y="4610541"/>
            <a:ext cx="3401339" cy="2497199"/>
          </a:xfrm>
          <a:custGeom>
            <a:avLst/>
            <a:gdLst/>
            <a:ahLst/>
            <a:cxnLst/>
            <a:rect l="l" t="t" r="r" b="b"/>
            <a:pathLst>
              <a:path w="3401339" h="2497199" extrusionOk="0">
                <a:moveTo>
                  <a:pt x="0" y="0"/>
                </a:moveTo>
                <a:lnTo>
                  <a:pt x="3401339" y="0"/>
                </a:lnTo>
                <a:lnTo>
                  <a:pt x="3401339" y="2497199"/>
                </a:lnTo>
                <a:lnTo>
                  <a:pt x="881063" y="2497199"/>
                </a:lnTo>
                <a:lnTo>
                  <a:pt x="924106" y="2449220"/>
                </a:lnTo>
                <a:cubicBezTo>
                  <a:pt x="956598" y="2404969"/>
                  <a:pt x="980521" y="2353972"/>
                  <a:pt x="993076" y="2297969"/>
                </a:cubicBezTo>
                <a:cubicBezTo>
                  <a:pt x="1043297" y="2073956"/>
                  <a:pt x="892633" y="1851302"/>
                  <a:pt x="657814" y="1803784"/>
                </a:cubicBezTo>
                <a:cubicBezTo>
                  <a:pt x="422995" y="1756267"/>
                  <a:pt x="190890" y="1900177"/>
                  <a:pt x="140668" y="2124190"/>
                </a:cubicBezTo>
                <a:cubicBezTo>
                  <a:pt x="114879" y="2236875"/>
                  <a:pt x="139650" y="2348541"/>
                  <a:pt x="200391" y="2437976"/>
                </a:cubicBezTo>
                <a:lnTo>
                  <a:pt x="249673" y="2497199"/>
                </a:lnTo>
                <a:lnTo>
                  <a:pt x="0" y="2497199"/>
                </a:lnTo>
                <a:close/>
              </a:path>
            </a:pathLst>
          </a:custGeom>
          <a:noFill/>
          <a:ln>
            <a:noFill/>
          </a:ln>
        </p:spPr>
      </p:pic>
      <p:pic>
        <p:nvPicPr>
          <p:cNvPr id="3" name="Google Shape;1366;p17">
            <a:extLst>
              <a:ext uri="{FF2B5EF4-FFF2-40B4-BE49-F238E27FC236}">
                <a16:creationId xmlns:a16="http://schemas.microsoft.com/office/drawing/2014/main" id="{E87A19DC-5D4B-70C7-CA2F-093A56001B1D}"/>
              </a:ext>
            </a:extLst>
          </p:cNvPr>
          <p:cNvPicPr preferRelativeResize="0">
            <a:picLocks/>
          </p:cNvPicPr>
          <p:nvPr/>
        </p:nvPicPr>
        <p:blipFill>
          <a:blip r:embed="rId4"/>
          <a:srcRect l="5804" r="5804"/>
          <a:stretch/>
        </p:blipFill>
        <p:spPr>
          <a:xfrm>
            <a:off x="4835525" y="4967289"/>
            <a:ext cx="2724150" cy="1733550"/>
          </a:xfrm>
          <a:prstGeom prst="rect">
            <a:avLst/>
          </a:prstGeom>
          <a:noFill/>
          <a:ln>
            <a:noFill/>
          </a:ln>
        </p:spPr>
      </p:pic>
      <p:sp>
        <p:nvSpPr>
          <p:cNvPr id="4" name="Google Shape;1378;p17">
            <a:hlinkClick r:id="rId5"/>
            <a:extLst>
              <a:ext uri="{FF2B5EF4-FFF2-40B4-BE49-F238E27FC236}">
                <a16:creationId xmlns:a16="http://schemas.microsoft.com/office/drawing/2014/main" id="{F471F91E-833F-5273-CBEB-45A53720774A}"/>
              </a:ext>
            </a:extLst>
          </p:cNvPr>
          <p:cNvSpPr/>
          <p:nvPr/>
        </p:nvSpPr>
        <p:spPr>
          <a:xfrm>
            <a:off x="4295414" y="6405252"/>
            <a:ext cx="1080000" cy="1080000"/>
          </a:xfrm>
          <a:custGeom>
            <a:avLst/>
            <a:gdLst/>
            <a:ahLst/>
            <a:cxnLst/>
            <a:rect l="l" t="t" r="r" b="b"/>
            <a:pathLst>
              <a:path w="927186" h="885244" extrusionOk="0">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82CEC3"/>
          </a:solidFill>
          <a:ln>
            <a:noFill/>
          </a:ln>
          <a:effectLst>
            <a:outerShdw blurRad="126454"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1200" b="1" cap="all" dirty="0">
                <a:solidFill>
                  <a:schemeClr val="bg1"/>
                </a:solidFill>
                <a:latin typeface="Calibri" panose="020F0502020204030204" pitchFamily="34" charset="0"/>
                <a:ea typeface="Calibri" panose="020F0502020204030204" pitchFamily="34" charset="0"/>
                <a:cs typeface="Calibri" panose="020F0502020204030204" pitchFamily="34" charset="0"/>
                <a:sym typeface="Century Schoolbook"/>
              </a:rPr>
              <a:t>Click </a:t>
            </a:r>
            <a:r>
              <a:rPr lang="de-DE" sz="1200" b="1" cap="all" dirty="0" err="1">
                <a:solidFill>
                  <a:schemeClr val="bg1"/>
                </a:solidFill>
                <a:latin typeface="Calibri" panose="020F0502020204030204" pitchFamily="34" charset="0"/>
                <a:ea typeface="Calibri" panose="020F0502020204030204" pitchFamily="34" charset="0"/>
                <a:cs typeface="Calibri" panose="020F0502020204030204" pitchFamily="34" charset="0"/>
                <a:sym typeface="Century Schoolbook"/>
              </a:rPr>
              <a:t>to</a:t>
            </a:r>
            <a:r>
              <a:rPr lang="de-DE" sz="1200" b="1" cap="all" dirty="0">
                <a:solidFill>
                  <a:schemeClr val="bg1"/>
                </a:solidFill>
                <a:latin typeface="Calibri" panose="020F0502020204030204" pitchFamily="34" charset="0"/>
                <a:ea typeface="Calibri" panose="020F0502020204030204" pitchFamily="34" charset="0"/>
                <a:cs typeface="Calibri" panose="020F0502020204030204" pitchFamily="34" charset="0"/>
                <a:sym typeface="Century Schoolbook"/>
              </a:rPr>
              <a:t> </a:t>
            </a:r>
            <a:r>
              <a:rPr lang="de-DE" sz="1200" b="1" cap="all" dirty="0" err="1">
                <a:solidFill>
                  <a:schemeClr val="bg1"/>
                </a:solidFill>
                <a:latin typeface="Calibri" panose="020F0502020204030204" pitchFamily="34" charset="0"/>
                <a:ea typeface="Calibri" panose="020F0502020204030204" pitchFamily="34" charset="0"/>
                <a:cs typeface="Calibri" panose="020F0502020204030204" pitchFamily="34" charset="0"/>
                <a:sym typeface="Century Schoolbook"/>
              </a:rPr>
              <a:t>download</a:t>
            </a:r>
            <a:r>
              <a:rPr lang="de-DE" sz="1200" b="1" cap="all" dirty="0">
                <a:solidFill>
                  <a:schemeClr val="bg1"/>
                </a:solidFill>
                <a:latin typeface="Calibri" panose="020F0502020204030204" pitchFamily="34" charset="0"/>
                <a:ea typeface="Calibri" panose="020F0502020204030204" pitchFamily="34" charset="0"/>
                <a:cs typeface="Calibri" panose="020F0502020204030204" pitchFamily="34" charset="0"/>
                <a:sym typeface="Century Schoolbook"/>
              </a:rPr>
              <a:t> </a:t>
            </a:r>
            <a:endParaRPr sz="1200" b="1" cap="all" dirty="0">
              <a:solidFill>
                <a:schemeClr val="bg1"/>
              </a:solidFill>
              <a:latin typeface="Calibri" panose="020F0502020204030204" pitchFamily="34" charset="0"/>
              <a:ea typeface="Calibri" panose="020F0502020204030204" pitchFamily="34" charset="0"/>
              <a:cs typeface="Calibri" panose="020F0502020204030204" pitchFamily="34" charset="0"/>
              <a:sym typeface="Century Schoolbook"/>
            </a:endParaRPr>
          </a:p>
        </p:txBody>
      </p:sp>
    </p:spTree>
    <p:extLst>
      <p:ext uri="{BB962C8B-B14F-4D97-AF65-F5344CB8AC3E}">
        <p14:creationId xmlns:p14="http://schemas.microsoft.com/office/powerpoint/2010/main" val="3847892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56"/>
        <p:cNvGrpSpPr/>
        <p:nvPr/>
      </p:nvGrpSpPr>
      <p:grpSpPr>
        <a:xfrm>
          <a:off x="0" y="0"/>
          <a:ext cx="0" cy="0"/>
          <a:chOff x="0" y="0"/>
          <a:chExt cx="0" cy="0"/>
        </a:xfrm>
      </p:grpSpPr>
      <p:cxnSp>
        <p:nvCxnSpPr>
          <p:cNvPr id="1457" name="Google Shape;1457;p23"/>
          <p:cNvCxnSpPr>
            <a:cxnSpLocks/>
          </p:cNvCxnSpPr>
          <p:nvPr/>
        </p:nvCxnSpPr>
        <p:spPr>
          <a:xfrm flipH="1">
            <a:off x="881950" y="2735215"/>
            <a:ext cx="5976000" cy="0"/>
          </a:xfrm>
          <a:prstGeom prst="straightConnector1">
            <a:avLst/>
          </a:prstGeom>
          <a:noFill/>
          <a:ln w="12700" cap="flat" cmpd="sng">
            <a:solidFill>
              <a:srgbClr val="81D1C5"/>
            </a:solidFill>
            <a:prstDash val="solid"/>
            <a:miter lim="800000"/>
            <a:headEnd type="none" w="sm" len="sm"/>
            <a:tailEnd type="none" w="sm" len="sm"/>
          </a:ln>
        </p:spPr>
      </p:cxnSp>
      <p:sp>
        <p:nvSpPr>
          <p:cNvPr id="1460" name="Google Shape;1460;p23"/>
          <p:cNvSpPr txBox="1">
            <a:spLocks noGrp="1"/>
          </p:cNvSpPr>
          <p:nvPr>
            <p:ph type="body" idx="3"/>
          </p:nvPr>
        </p:nvSpPr>
        <p:spPr>
          <a:xfrm>
            <a:off x="948538" y="1169640"/>
            <a:ext cx="5991742" cy="482320"/>
          </a:xfrm>
          <a:prstGeom prst="rect">
            <a:avLst/>
          </a:prstGeom>
          <a:noFill/>
          <a:ln>
            <a:noFill/>
          </a:ln>
        </p:spPr>
        <p:txBody>
          <a:bodyPr spcFirstLastPara="1" wrap="square" lIns="91425" tIns="45700" rIns="91425" bIns="45700" anchor="ctr" anchorCtr="0">
            <a:noAutofit/>
          </a:bodyPr>
          <a:lstStyle/>
          <a:p>
            <a:pPr marL="0" lvl="0" indent="0" algn="l" rtl="0">
              <a:lnSpc>
                <a:spcPct val="102200"/>
              </a:lnSpc>
              <a:spcBef>
                <a:spcPts val="0"/>
              </a:spcBef>
              <a:spcAft>
                <a:spcPts val="0"/>
              </a:spcAft>
              <a:buClr>
                <a:srgbClr val="79527B"/>
              </a:buClr>
              <a:buSzPts val="1500"/>
              <a:buNone/>
            </a:pPr>
            <a:r>
              <a:rPr lang="en-GB" cap="all" dirty="0">
                <a:latin typeface="Calibri" panose="020F0502020204030204" pitchFamily="34" charset="0"/>
                <a:cs typeface="Calibri" panose="020F0502020204030204" pitchFamily="34" charset="0"/>
              </a:rPr>
              <a:t>Case Studies</a:t>
            </a:r>
          </a:p>
        </p:txBody>
      </p:sp>
      <p:sp>
        <p:nvSpPr>
          <p:cNvPr id="1461" name="Google Shape;1461;p23"/>
          <p:cNvSpPr txBox="1">
            <a:spLocks noGrp="1"/>
          </p:cNvSpPr>
          <p:nvPr>
            <p:ph type="body" idx="4"/>
          </p:nvPr>
        </p:nvSpPr>
        <p:spPr>
          <a:xfrm>
            <a:off x="948538" y="1826692"/>
            <a:ext cx="5991742" cy="2960661"/>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534B4F"/>
              </a:buClr>
              <a:buSzPts val="1000"/>
              <a:buNone/>
            </a:pPr>
            <a:r>
              <a:rPr lang="en-GB" sz="140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Case study no. 10 </a:t>
            </a:r>
            <a:r>
              <a:rPr lang="en-GB" sz="1400" dirty="0">
                <a:latin typeface="Calibri" panose="020F0502020204030204" pitchFamily="34" charset="0"/>
                <a:cs typeface="Calibri" panose="020F0502020204030204" pitchFamily="34" charset="0"/>
              </a:rPr>
              <a:t>demonstrates the holistic leadership approach of Patagonia. </a:t>
            </a:r>
          </a:p>
        </p:txBody>
      </p:sp>
      <p:sp>
        <p:nvSpPr>
          <p:cNvPr id="16" name="Google Shape;1458;p23">
            <a:extLst>
              <a:ext uri="{FF2B5EF4-FFF2-40B4-BE49-F238E27FC236}">
                <a16:creationId xmlns:a16="http://schemas.microsoft.com/office/drawing/2014/main" id="{05A500DA-F3DB-ED1E-340E-020CD88E0FA1}"/>
              </a:ext>
            </a:extLst>
          </p:cNvPr>
          <p:cNvSpPr txBox="1">
            <a:spLocks/>
          </p:cNvSpPr>
          <p:nvPr/>
        </p:nvSpPr>
        <p:spPr>
          <a:xfrm>
            <a:off x="941213" y="2328126"/>
            <a:ext cx="5991741" cy="37603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1455"/>
              </a:lnSpc>
              <a:spcBef>
                <a:spcPts val="0"/>
              </a:spcBef>
              <a:spcAft>
                <a:spcPts val="0"/>
              </a:spcAft>
              <a:buClr>
                <a:srgbClr val="79527B"/>
              </a:buClr>
              <a:buSzPts val="1511"/>
              <a:buFont typeface="Arial"/>
              <a:buNone/>
              <a:defRPr sz="1511" b="1" i="0" u="none" strike="noStrike" cap="none">
                <a:solidFill>
                  <a:srgbClr val="79527B"/>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nSpc>
                <a:spcPct val="102200"/>
              </a:lnSpc>
              <a:buSzPts val="1500"/>
            </a:pPr>
            <a:r>
              <a:rPr lang="en-GB" cap="all" dirty="0">
                <a:latin typeface="Calibri" panose="020F0502020204030204" pitchFamily="34" charset="0"/>
                <a:cs typeface="Calibri" panose="020F0502020204030204" pitchFamily="34" charset="0"/>
              </a:rPr>
              <a:t>Exercises</a:t>
            </a:r>
          </a:p>
        </p:txBody>
      </p:sp>
      <p:sp>
        <p:nvSpPr>
          <p:cNvPr id="17" name="Google Shape;1459;p23">
            <a:extLst>
              <a:ext uri="{FF2B5EF4-FFF2-40B4-BE49-F238E27FC236}">
                <a16:creationId xmlns:a16="http://schemas.microsoft.com/office/drawing/2014/main" id="{028FECD6-0C2A-F552-4443-35A199171BF9}"/>
              </a:ext>
            </a:extLst>
          </p:cNvPr>
          <p:cNvSpPr txBox="1">
            <a:spLocks/>
          </p:cNvSpPr>
          <p:nvPr/>
        </p:nvSpPr>
        <p:spPr>
          <a:xfrm>
            <a:off x="948538" y="2903195"/>
            <a:ext cx="5976000" cy="136427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534B4F"/>
              </a:buClr>
              <a:buSzPts val="1079"/>
              <a:buFont typeface="Arial"/>
              <a:buNone/>
              <a:defRPr sz="1079" b="0" i="0" u="none" strike="noStrike" cap="none">
                <a:solidFill>
                  <a:srgbClr val="534B4F"/>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buSzPts val="1000"/>
            </a:pPr>
            <a:r>
              <a:rPr lang="en-GB" sz="1400" b="1" dirty="0">
                <a:latin typeface="Calibri" panose="020F0502020204030204" pitchFamily="34" charset="0"/>
                <a:cs typeface="Calibri" panose="020F0502020204030204" pitchFamily="34" charset="0"/>
              </a:rPr>
              <a:t>Brainstorming: Leadership (Slide 5 ff.):</a:t>
            </a:r>
          </a:p>
          <a:p>
            <a:pPr marL="0" indent="0">
              <a:buSzPts val="1000"/>
            </a:pPr>
            <a:r>
              <a:rPr lang="en-GB" sz="1400" dirty="0">
                <a:latin typeface="Calibri" panose="020F0502020204030204" pitchFamily="34" charset="0"/>
                <a:cs typeface="Calibri" panose="020F0502020204030204" pitchFamily="34" charset="0"/>
              </a:rPr>
              <a:t>Brainstorming session to think about leadership, good leadership, skills of good leaders and skills of good leaders in a crisis.</a:t>
            </a:r>
          </a:p>
          <a:p>
            <a:pPr marL="0" indent="0">
              <a:buSzPts val="1000"/>
            </a:pPr>
            <a:endParaRPr lang="en-GB" sz="1400" dirty="0">
              <a:latin typeface="Calibri" panose="020F0502020204030204" pitchFamily="34" charset="0"/>
              <a:cs typeface="Calibri" panose="020F0502020204030204" pitchFamily="34" charset="0"/>
            </a:endParaRPr>
          </a:p>
          <a:p>
            <a:pPr marL="0" indent="0">
              <a:buSzPts val="1000"/>
            </a:pPr>
            <a:r>
              <a:rPr lang="en-GB" sz="1400" b="1" dirty="0">
                <a:latin typeface="Calibri" panose="020F0502020204030204" pitchFamily="34" charset="0"/>
                <a:cs typeface="Calibri" panose="020F0502020204030204" pitchFamily="34" charset="0"/>
              </a:rPr>
              <a:t>Self-Reflection: Your Leadership Challenge (Slide 40): </a:t>
            </a:r>
          </a:p>
          <a:p>
            <a:pPr marL="0" indent="0">
              <a:buSzPts val="1000"/>
            </a:pPr>
            <a:r>
              <a:rPr lang="en-GB" sz="1400" dirty="0">
                <a:latin typeface="Calibri" panose="020F0502020204030204" pitchFamily="34" charset="0"/>
                <a:cs typeface="Calibri" panose="020F0502020204030204" pitchFamily="34" charset="0"/>
              </a:rPr>
              <a:t>With the help of guiding questions, learners have the opportunity for self-reflection.</a:t>
            </a:r>
          </a:p>
          <a:p>
            <a:pPr marL="0" indent="0">
              <a:buSzPts val="1000"/>
            </a:pPr>
            <a:endParaRPr lang="en-GB" sz="1400" b="1" dirty="0">
              <a:latin typeface="Calibri" panose="020F0502020204030204" pitchFamily="34" charset="0"/>
              <a:cs typeface="Calibri" panose="020F0502020204030204" pitchFamily="34" charset="0"/>
            </a:endParaRPr>
          </a:p>
          <a:p>
            <a:pPr marL="0" indent="0">
              <a:buSzPts val="1000"/>
            </a:pPr>
            <a:endParaRPr lang="en-GB" sz="1400" dirty="0">
              <a:latin typeface="Calibri" panose="020F0502020204030204" pitchFamily="34" charset="0"/>
              <a:cs typeface="Calibri" panose="020F0502020204030204" pitchFamily="34" charset="0"/>
            </a:endParaRPr>
          </a:p>
          <a:p>
            <a:pPr marL="0" indent="0">
              <a:buSzPts val="1000"/>
            </a:pPr>
            <a:endParaRPr lang="en-GB" sz="1400" dirty="0">
              <a:latin typeface="Calibri" panose="020F0502020204030204" pitchFamily="34" charset="0"/>
              <a:cs typeface="Calibri" panose="020F0502020204030204" pitchFamily="34" charset="0"/>
            </a:endParaRPr>
          </a:p>
          <a:p>
            <a:pPr marL="0" indent="0">
              <a:buSzPts val="1000"/>
            </a:pPr>
            <a:endParaRPr lang="en-GB" sz="1400" dirty="0">
              <a:latin typeface="Calibri" panose="020F0502020204030204" pitchFamily="34" charset="0"/>
              <a:cs typeface="Calibri" panose="020F0502020204030204" pitchFamily="34" charset="0"/>
            </a:endParaRPr>
          </a:p>
          <a:p>
            <a:pPr marL="0" indent="0">
              <a:buSzPts val="1000"/>
            </a:pPr>
            <a:endParaRPr lang="en-GB" sz="1400" dirty="0">
              <a:latin typeface="Calibri" panose="020F0502020204030204" pitchFamily="34" charset="0"/>
              <a:cs typeface="Calibri" panose="020F0502020204030204" pitchFamily="34" charset="0"/>
            </a:endParaRPr>
          </a:p>
        </p:txBody>
      </p:sp>
      <p:cxnSp>
        <p:nvCxnSpPr>
          <p:cNvPr id="24" name="Google Shape;1457;p23">
            <a:extLst>
              <a:ext uri="{FF2B5EF4-FFF2-40B4-BE49-F238E27FC236}">
                <a16:creationId xmlns:a16="http://schemas.microsoft.com/office/drawing/2014/main" id="{63F11493-2890-46B3-C71C-7F3CC4BDAFB7}"/>
              </a:ext>
            </a:extLst>
          </p:cNvPr>
          <p:cNvCxnSpPr>
            <a:cxnSpLocks/>
          </p:cNvCxnSpPr>
          <p:nvPr/>
        </p:nvCxnSpPr>
        <p:spPr>
          <a:xfrm flipH="1">
            <a:off x="924814" y="1614808"/>
            <a:ext cx="5976000" cy="0"/>
          </a:xfrm>
          <a:prstGeom prst="straightConnector1">
            <a:avLst/>
          </a:prstGeom>
          <a:noFill/>
          <a:ln w="12700" cap="flat" cmpd="sng">
            <a:solidFill>
              <a:srgbClr val="81D1C5"/>
            </a:solidFill>
            <a:prstDash val="solid"/>
            <a:miter lim="800000"/>
            <a:headEnd type="none" w="sm" len="sm"/>
            <a:tailEnd type="none" w="sm" len="sm"/>
          </a:ln>
        </p:spPr>
      </p:cxnSp>
      <p:sp>
        <p:nvSpPr>
          <p:cNvPr id="29" name="Google Shape;1458;p23">
            <a:extLst>
              <a:ext uri="{FF2B5EF4-FFF2-40B4-BE49-F238E27FC236}">
                <a16:creationId xmlns:a16="http://schemas.microsoft.com/office/drawing/2014/main" id="{CA76DC85-35A1-396A-3C4E-9E595927D1C7}"/>
              </a:ext>
            </a:extLst>
          </p:cNvPr>
          <p:cNvSpPr txBox="1">
            <a:spLocks/>
          </p:cNvSpPr>
          <p:nvPr/>
        </p:nvSpPr>
        <p:spPr>
          <a:xfrm>
            <a:off x="950733" y="6495336"/>
            <a:ext cx="5991741" cy="37603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1455"/>
              </a:lnSpc>
              <a:spcBef>
                <a:spcPts val="0"/>
              </a:spcBef>
              <a:spcAft>
                <a:spcPts val="0"/>
              </a:spcAft>
              <a:buClr>
                <a:srgbClr val="79527B"/>
              </a:buClr>
              <a:buSzPts val="1511"/>
              <a:buFont typeface="Arial"/>
              <a:buNone/>
              <a:defRPr sz="1511" b="1" i="0" u="none" strike="noStrike" cap="none">
                <a:solidFill>
                  <a:srgbClr val="79527B"/>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nSpc>
                <a:spcPct val="102200"/>
              </a:lnSpc>
              <a:buSzPts val="1500"/>
            </a:pPr>
            <a:r>
              <a:rPr lang="en-GB" cap="all" dirty="0">
                <a:latin typeface="Calibri" panose="020F0502020204030204" pitchFamily="34" charset="0"/>
                <a:cs typeface="Calibri" panose="020F0502020204030204" pitchFamily="34" charset="0"/>
              </a:rPr>
              <a:t>Recommended Reading</a:t>
            </a:r>
          </a:p>
        </p:txBody>
      </p:sp>
      <p:pic>
        <p:nvPicPr>
          <p:cNvPr id="32" name="Grafik 31" descr="Glühbirne und Zahnrad">
            <a:extLst>
              <a:ext uri="{FF2B5EF4-FFF2-40B4-BE49-F238E27FC236}">
                <a16:creationId xmlns:a16="http://schemas.microsoft.com/office/drawing/2014/main" id="{E5702366-085E-FC6E-E0C5-FB34FB778A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3950" y="1312371"/>
            <a:ext cx="648000" cy="648000"/>
          </a:xfrm>
          <a:prstGeom prst="rect">
            <a:avLst/>
          </a:prstGeom>
        </p:spPr>
      </p:pic>
      <p:pic>
        <p:nvPicPr>
          <p:cNvPr id="34" name="Grafik 33" descr="Bücher">
            <a:extLst>
              <a:ext uri="{FF2B5EF4-FFF2-40B4-BE49-F238E27FC236}">
                <a16:creationId xmlns:a16="http://schemas.microsoft.com/office/drawing/2014/main" id="{C81C63A2-CB28-93D8-69E5-6433CD4C21B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5950" y="6600614"/>
            <a:ext cx="576000" cy="577441"/>
          </a:xfrm>
          <a:prstGeom prst="rect">
            <a:avLst/>
          </a:prstGeom>
        </p:spPr>
      </p:pic>
      <p:cxnSp>
        <p:nvCxnSpPr>
          <p:cNvPr id="37" name="Google Shape;1457;p23">
            <a:extLst>
              <a:ext uri="{FF2B5EF4-FFF2-40B4-BE49-F238E27FC236}">
                <a16:creationId xmlns:a16="http://schemas.microsoft.com/office/drawing/2014/main" id="{8A75FEF2-8CCB-1144-DE1F-9F3BA3D0C9EC}"/>
              </a:ext>
            </a:extLst>
          </p:cNvPr>
          <p:cNvCxnSpPr>
            <a:cxnSpLocks/>
          </p:cNvCxnSpPr>
          <p:nvPr/>
        </p:nvCxnSpPr>
        <p:spPr>
          <a:xfrm flipH="1">
            <a:off x="4643438" y="1178358"/>
            <a:ext cx="2736399" cy="0"/>
          </a:xfrm>
          <a:prstGeom prst="straightConnector1">
            <a:avLst/>
          </a:prstGeom>
          <a:noFill/>
          <a:ln w="12700" cap="flat" cmpd="sng">
            <a:solidFill>
              <a:srgbClr val="81D1C5"/>
            </a:solidFill>
            <a:prstDash val="solid"/>
            <a:miter lim="800000"/>
            <a:headEnd type="none" w="sm" len="sm"/>
            <a:tailEnd type="none" w="sm" len="sm"/>
          </a:ln>
        </p:spPr>
      </p:cxnSp>
      <p:sp>
        <p:nvSpPr>
          <p:cNvPr id="40" name="Textfeld 39">
            <a:extLst>
              <a:ext uri="{FF2B5EF4-FFF2-40B4-BE49-F238E27FC236}">
                <a16:creationId xmlns:a16="http://schemas.microsoft.com/office/drawing/2014/main" id="{54DFC8D2-4897-7669-6221-91E2098C7D34}"/>
              </a:ext>
            </a:extLst>
          </p:cNvPr>
          <p:cNvSpPr txBox="1"/>
          <p:nvPr/>
        </p:nvSpPr>
        <p:spPr>
          <a:xfrm>
            <a:off x="4786317" y="571496"/>
            <a:ext cx="2668041" cy="830997"/>
          </a:xfrm>
          <a:prstGeom prst="rect">
            <a:avLst/>
          </a:prstGeom>
          <a:noFill/>
        </p:spPr>
        <p:txBody>
          <a:bodyPr wrap="square" rtlCol="0">
            <a:spAutoFit/>
          </a:bodyPr>
          <a:lstStyle/>
          <a:p>
            <a:r>
              <a:rPr lang="de-DE" sz="1600" cap="all" dirty="0">
                <a:solidFill>
                  <a:srgbClr val="534B4F"/>
                </a:solidFill>
                <a:latin typeface="Calibri" panose="020F0502020204030204" pitchFamily="34" charset="0"/>
                <a:ea typeface="Calibri"/>
                <a:cs typeface="Calibri" panose="020F0502020204030204" pitchFamily="34" charset="0"/>
                <a:sym typeface="Calibri"/>
              </a:rPr>
              <a:t>Module 6: </a:t>
            </a:r>
          </a:p>
          <a:p>
            <a:r>
              <a:rPr lang="de-DE" sz="1600" cap="all" dirty="0">
                <a:solidFill>
                  <a:srgbClr val="534B4F"/>
                </a:solidFill>
                <a:latin typeface="Calibri" panose="020F0502020204030204" pitchFamily="34" charset="0"/>
                <a:ea typeface="Calibri"/>
                <a:cs typeface="Calibri" panose="020F0502020204030204" pitchFamily="34" charset="0"/>
                <a:sym typeface="Calibri"/>
              </a:rPr>
              <a:t>Adaptive Leadership</a:t>
            </a:r>
          </a:p>
          <a:p>
            <a:endParaRPr lang="de-DE" sz="1600" cap="all" dirty="0">
              <a:solidFill>
                <a:srgbClr val="534B4F"/>
              </a:solidFill>
              <a:latin typeface="Calibri" panose="020F0502020204030204" pitchFamily="34" charset="0"/>
              <a:ea typeface="Calibri"/>
              <a:cs typeface="Calibri" panose="020F0502020204030204" pitchFamily="34" charset="0"/>
              <a:sym typeface="Calibri"/>
            </a:endParaRPr>
          </a:p>
        </p:txBody>
      </p:sp>
      <p:cxnSp>
        <p:nvCxnSpPr>
          <p:cNvPr id="42" name="Google Shape;1457;p23">
            <a:extLst>
              <a:ext uri="{FF2B5EF4-FFF2-40B4-BE49-F238E27FC236}">
                <a16:creationId xmlns:a16="http://schemas.microsoft.com/office/drawing/2014/main" id="{09F3186C-AA4C-EF79-9025-AA848AEC846C}"/>
              </a:ext>
            </a:extLst>
          </p:cNvPr>
          <p:cNvCxnSpPr>
            <a:cxnSpLocks/>
          </p:cNvCxnSpPr>
          <p:nvPr/>
        </p:nvCxnSpPr>
        <p:spPr>
          <a:xfrm flipH="1">
            <a:off x="964280" y="6875133"/>
            <a:ext cx="5976000" cy="0"/>
          </a:xfrm>
          <a:prstGeom prst="straightConnector1">
            <a:avLst/>
          </a:prstGeom>
          <a:noFill/>
          <a:ln w="12700" cap="flat" cmpd="sng">
            <a:solidFill>
              <a:srgbClr val="81D1C5"/>
            </a:solidFill>
            <a:prstDash val="solid"/>
            <a:miter lim="800000"/>
            <a:headEnd type="none" w="sm" len="sm"/>
            <a:tailEnd type="none" w="sm" len="sm"/>
          </a:ln>
        </p:spPr>
      </p:cxnSp>
      <p:sp>
        <p:nvSpPr>
          <p:cNvPr id="43" name="Google Shape;1459;p23">
            <a:extLst>
              <a:ext uri="{FF2B5EF4-FFF2-40B4-BE49-F238E27FC236}">
                <a16:creationId xmlns:a16="http://schemas.microsoft.com/office/drawing/2014/main" id="{80D24758-655C-AC38-27B9-8BDA3BB08C94}"/>
              </a:ext>
            </a:extLst>
          </p:cNvPr>
          <p:cNvSpPr txBox="1">
            <a:spLocks/>
          </p:cNvSpPr>
          <p:nvPr/>
        </p:nvSpPr>
        <p:spPr>
          <a:xfrm>
            <a:off x="953390" y="7003731"/>
            <a:ext cx="5991742" cy="296066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534B4F"/>
              </a:buClr>
              <a:buSzPts val="1079"/>
              <a:buFont typeface="Arial"/>
              <a:buNone/>
              <a:defRPr sz="1079" b="0" i="0" u="none" strike="noStrike" cap="none">
                <a:solidFill>
                  <a:srgbClr val="534B4F"/>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r>
              <a:rPr lang="en-GB" sz="1400" dirty="0">
                <a:latin typeface="Calibri" panose="020F0502020204030204" pitchFamily="34" charset="0"/>
                <a:ea typeface="Calibri" panose="020F0502020204030204" pitchFamily="34" charset="0"/>
                <a:cs typeface="Calibri" panose="020F0502020204030204" pitchFamily="34" charset="0"/>
              </a:rPr>
              <a:t>In preparation for the module, we recommend reading the following literature:</a:t>
            </a:r>
          </a:p>
          <a:p>
            <a:pPr marL="0" indent="0"/>
            <a:endParaRPr lang="en-GB" sz="1400" dirty="0">
              <a:latin typeface="Calibri" panose="020F0502020204030204" pitchFamily="34" charset="0"/>
              <a:ea typeface="Calibri" panose="020F0502020204030204" pitchFamily="34" charset="0"/>
              <a:cs typeface="Calibri" panose="020F0502020204030204" pitchFamily="34" charset="0"/>
            </a:endParaRPr>
          </a:p>
          <a:p>
            <a:pPr marL="0" lvl="0" indent="0" algn="l" rtl="0">
              <a:lnSpc>
                <a:spcPct val="90000"/>
              </a:lnSpc>
              <a:spcBef>
                <a:spcPts val="0"/>
              </a:spcBef>
              <a:spcAft>
                <a:spcPts val="0"/>
              </a:spcAft>
              <a:buClr>
                <a:srgbClr val="595A59"/>
              </a:buClr>
              <a:buSzPts val="1800"/>
            </a:pPr>
            <a:r>
              <a:rPr lang="en-GB" sz="1400" u="sng" dirty="0">
                <a:latin typeface="Calibri" panose="020F0502020204030204" pitchFamily="34" charset="0"/>
                <a:cs typeface="Calibri" panose="020F0502020204030204" pitchFamily="34" charset="0"/>
                <a:sym typeface="Calibri"/>
              </a:rPr>
              <a:t>Heifetz, R. (1994) Leadership Without Easy Answers. Cambridge, Mass: Harvard University Press.</a:t>
            </a:r>
            <a:endParaRPr lang="en-GB" sz="1400" u="sng" dirty="0">
              <a:latin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Clr>
                <a:srgbClr val="595A59"/>
              </a:buClr>
              <a:buSzPts val="1800"/>
            </a:pPr>
            <a:r>
              <a:rPr lang="en-GB" sz="1400" u="sng" dirty="0">
                <a:latin typeface="Calibri" panose="020F0502020204030204" pitchFamily="34" charset="0"/>
                <a:cs typeface="Calibri" panose="020F0502020204030204" pitchFamily="34" charset="0"/>
                <a:sym typeface="Calibri"/>
              </a:rPr>
              <a:t>Heifetz, R., </a:t>
            </a:r>
            <a:r>
              <a:rPr lang="en-GB" sz="1400" u="sng" dirty="0" err="1">
                <a:latin typeface="Calibri" panose="020F0502020204030204" pitchFamily="34" charset="0"/>
                <a:cs typeface="Calibri" panose="020F0502020204030204" pitchFamily="34" charset="0"/>
                <a:sym typeface="Calibri"/>
              </a:rPr>
              <a:t>Grashow</a:t>
            </a:r>
            <a:r>
              <a:rPr lang="en-GB" sz="1400" u="sng" dirty="0">
                <a:latin typeface="Calibri" panose="020F0502020204030204" pitchFamily="34" charset="0"/>
                <a:cs typeface="Calibri" panose="020F0502020204030204" pitchFamily="34" charset="0"/>
                <a:sym typeface="Calibri"/>
              </a:rPr>
              <a:t>, A. and </a:t>
            </a:r>
            <a:r>
              <a:rPr lang="en-GB" sz="1400" u="sng" dirty="0" err="1">
                <a:latin typeface="Calibri" panose="020F0502020204030204" pitchFamily="34" charset="0"/>
                <a:cs typeface="Calibri" panose="020F0502020204030204" pitchFamily="34" charset="0"/>
                <a:sym typeface="Calibri"/>
              </a:rPr>
              <a:t>Linsky</a:t>
            </a:r>
            <a:r>
              <a:rPr lang="en-GB" sz="1400" u="sng" dirty="0">
                <a:latin typeface="Calibri" panose="020F0502020204030204" pitchFamily="34" charset="0"/>
                <a:cs typeface="Calibri" panose="020F0502020204030204" pitchFamily="34" charset="0"/>
                <a:sym typeface="Calibri"/>
              </a:rPr>
              <a:t>, M. (2009) ‘Leadership in a (permanent) crisis’. Harvard Business Review, July/August, https://hbr.org/2009/07/leadership-in-a-permanent-crisis</a:t>
            </a:r>
            <a:endParaRPr lang="en-GB" sz="1400" u="sng" dirty="0">
              <a:latin typeface="Calibri" panose="020F0502020204030204" pitchFamily="34" charset="0"/>
              <a:cs typeface="Calibri" panose="020F0502020204030204" pitchFamily="34" charset="0"/>
              <a:sym typeface="Calibri"/>
              <a:hlinkClick r:id="rId8">
                <a:extLst>
                  <a:ext uri="{A12FA001-AC4F-418D-AE19-62706E023703}">
                    <ahyp:hlinkClr xmlns:ahyp="http://schemas.microsoft.com/office/drawing/2018/hyperlinkcolor" val="tx"/>
                  </a:ext>
                </a:extLst>
              </a:hlinkClick>
            </a:endParaRPr>
          </a:p>
          <a:p>
            <a:pPr marL="0" lvl="0" indent="0" algn="l" rtl="0">
              <a:lnSpc>
                <a:spcPct val="90000"/>
              </a:lnSpc>
              <a:spcBef>
                <a:spcPts val="1000"/>
              </a:spcBef>
              <a:spcAft>
                <a:spcPts val="0"/>
              </a:spcAft>
              <a:buClr>
                <a:srgbClr val="595A59"/>
              </a:buClr>
              <a:buSzPts val="1800"/>
            </a:pPr>
            <a:r>
              <a:rPr lang="en-GB" sz="1400" u="sng" dirty="0">
                <a:latin typeface="Calibri" panose="020F0502020204030204" pitchFamily="34" charset="0"/>
                <a:cs typeface="Calibri" panose="020F0502020204030204" pitchFamily="34" charset="0"/>
                <a:sym typeface="Calibri"/>
                <a:hlinkClick r:id="rId8">
                  <a:extLst>
                    <a:ext uri="{A12FA001-AC4F-418D-AE19-62706E023703}">
                      <ahyp:hlinkClr xmlns:ahyp="http://schemas.microsoft.com/office/drawing/2018/hyperlinkcolor" val="tx"/>
                    </a:ext>
                  </a:extLst>
                </a:hlinkClick>
              </a:rPr>
              <a:t>How to make good decisions in times of crisis (fastcompany.com)</a:t>
            </a:r>
            <a:endParaRPr lang="en-GB" sz="1400" u="sng" dirty="0">
              <a:latin typeface="Calibri" panose="020F0502020204030204" pitchFamily="34" charset="0"/>
              <a:cs typeface="Calibri" panose="020F0502020204030204" pitchFamily="34" charset="0"/>
              <a:sym typeface="Calibri"/>
            </a:endParaRPr>
          </a:p>
          <a:p>
            <a:pPr marL="0" lvl="0" indent="0" algn="l" rtl="0">
              <a:lnSpc>
                <a:spcPct val="90000"/>
              </a:lnSpc>
              <a:spcBef>
                <a:spcPts val="1000"/>
              </a:spcBef>
              <a:spcAft>
                <a:spcPts val="0"/>
              </a:spcAft>
              <a:buClr>
                <a:srgbClr val="595A59"/>
              </a:buClr>
              <a:buSzPts val="1800"/>
            </a:pPr>
            <a:r>
              <a:rPr lang="en-GB" sz="1400" u="sng" dirty="0">
                <a:latin typeface="Calibri" panose="020F0502020204030204" pitchFamily="34" charset="0"/>
                <a:cs typeface="Calibri" panose="020F0502020204030204" pitchFamily="34" charset="0"/>
                <a:sym typeface="Calibri"/>
                <a:hlinkClick r:id="rId9">
                  <a:extLst>
                    <a:ext uri="{A12FA001-AC4F-418D-AE19-62706E023703}">
                      <ahyp:hlinkClr xmlns:ahyp="http://schemas.microsoft.com/office/drawing/2018/hyperlinkcolor" val="tx"/>
                    </a:ext>
                  </a:extLst>
                </a:hlinkClick>
              </a:rPr>
              <a:t>12 business leaders share how they lead their teams through a crisis (msn.com)</a:t>
            </a:r>
            <a:endParaRPr lang="en-GB" sz="1400" u="sng" dirty="0">
              <a:latin typeface="Calibri" panose="020F0502020204030204" pitchFamily="34" charset="0"/>
              <a:cs typeface="Calibri" panose="020F0502020204030204" pitchFamily="34" charset="0"/>
              <a:sym typeface="Calibri"/>
            </a:endParaRPr>
          </a:p>
          <a:p>
            <a:pPr marL="0" lvl="0" indent="0" algn="l" rtl="0">
              <a:lnSpc>
                <a:spcPct val="90000"/>
              </a:lnSpc>
              <a:spcBef>
                <a:spcPts val="1000"/>
              </a:spcBef>
              <a:spcAft>
                <a:spcPts val="0"/>
              </a:spcAft>
              <a:buClr>
                <a:srgbClr val="595A59"/>
              </a:buClr>
              <a:buSzPts val="1800"/>
            </a:pPr>
            <a:r>
              <a:rPr lang="en-GB" sz="1400" u="sng" dirty="0">
                <a:latin typeface="Calibri" panose="020F0502020204030204" pitchFamily="34" charset="0"/>
                <a:cs typeface="Calibri" panose="020F0502020204030204" pitchFamily="34" charset="0"/>
                <a:sym typeface="Calibri"/>
                <a:hlinkClick r:id="rId10">
                  <a:extLst>
                    <a:ext uri="{A12FA001-AC4F-418D-AE19-62706E023703}">
                      <ahyp:hlinkClr xmlns:ahyp="http://schemas.microsoft.com/office/drawing/2018/hyperlinkcolor" val="tx"/>
                    </a:ext>
                  </a:extLst>
                </a:hlinkClick>
              </a:rPr>
              <a:t>Mastering the lessons of crisis management and rapid recovery (themandarin.com.au)</a:t>
            </a:r>
            <a:endParaRPr lang="en-GB" sz="1400" u="sng" dirty="0">
              <a:latin typeface="Calibri" panose="020F0502020204030204" pitchFamily="34" charset="0"/>
              <a:cs typeface="Calibri" panose="020F0502020204030204" pitchFamily="34" charset="0"/>
              <a:sym typeface="Calibri"/>
            </a:endParaRPr>
          </a:p>
          <a:p>
            <a:pPr marL="0" lvl="0" indent="0" algn="l" rtl="0">
              <a:lnSpc>
                <a:spcPct val="90000"/>
              </a:lnSpc>
              <a:spcBef>
                <a:spcPts val="1000"/>
              </a:spcBef>
              <a:spcAft>
                <a:spcPts val="0"/>
              </a:spcAft>
              <a:buClr>
                <a:srgbClr val="595A59"/>
              </a:buClr>
              <a:buSzPts val="1800"/>
            </a:pPr>
            <a:r>
              <a:rPr lang="en-GB" sz="1400" u="sng" dirty="0">
                <a:latin typeface="Calibri" panose="020F0502020204030204" pitchFamily="34" charset="0"/>
                <a:cs typeface="Calibri" panose="020F0502020204030204" pitchFamily="34" charset="0"/>
                <a:sym typeface="Calibri"/>
                <a:hlinkClick r:id="rId11">
                  <a:extLst>
                    <a:ext uri="{A12FA001-AC4F-418D-AE19-62706E023703}">
                      <ahyp:hlinkClr xmlns:ahyp="http://schemas.microsoft.com/office/drawing/2018/hyperlinkcolor" val="tx"/>
                    </a:ext>
                  </a:extLst>
                </a:hlinkClick>
              </a:rPr>
              <a:t>Decision making during the coronavirus crisis | McKinsey</a:t>
            </a:r>
            <a:endParaRPr lang="en-GB" sz="1400" u="sng" dirty="0">
              <a:latin typeface="Calibri" panose="020F0502020204030204" pitchFamily="34" charset="0"/>
              <a:cs typeface="Calibri" panose="020F0502020204030204" pitchFamily="34" charset="0"/>
              <a:sym typeface="Calibri"/>
            </a:endParaRPr>
          </a:p>
          <a:p>
            <a:pPr marL="0" lvl="0" indent="0" algn="l" rtl="0">
              <a:lnSpc>
                <a:spcPct val="90000"/>
              </a:lnSpc>
              <a:spcBef>
                <a:spcPts val="1000"/>
              </a:spcBef>
              <a:spcAft>
                <a:spcPts val="0"/>
              </a:spcAft>
              <a:buClr>
                <a:srgbClr val="595A59"/>
              </a:buClr>
              <a:buSzPts val="1800"/>
            </a:pPr>
            <a:r>
              <a:rPr lang="en-GB" sz="1400" u="sng" dirty="0">
                <a:latin typeface="Calibri" panose="020F0502020204030204" pitchFamily="34" charset="0"/>
                <a:cs typeface="Calibri" panose="020F0502020204030204" pitchFamily="34" charset="0"/>
                <a:sym typeface="Calibri"/>
                <a:hlinkClick r:id="rId12">
                  <a:extLst>
                    <a:ext uri="{A12FA001-AC4F-418D-AE19-62706E023703}">
                      <ahyp:hlinkClr xmlns:ahyp="http://schemas.microsoft.com/office/drawing/2018/hyperlinkcolor" val="tx"/>
                    </a:ext>
                  </a:extLst>
                </a:hlinkClick>
              </a:rPr>
              <a:t>The Art of Making Tough Decisions in a Crisis | Psychology Today</a:t>
            </a:r>
            <a:endParaRPr lang="en-GB" sz="1400" u="sng" dirty="0">
              <a:latin typeface="Calibri" panose="020F0502020204030204" pitchFamily="34" charset="0"/>
              <a:cs typeface="Calibri" panose="020F0502020204030204" pitchFamily="34" charset="0"/>
              <a:sym typeface="Calibri"/>
            </a:endParaRPr>
          </a:p>
          <a:p>
            <a:pPr marL="285750" indent="-285750">
              <a:buFont typeface="Arial" panose="020B0604020202020204" pitchFamily="34" charset="0"/>
              <a:buChar char="•"/>
            </a:pPr>
            <a:endParaRPr lang="en-US" sz="1400" dirty="0">
              <a:latin typeface="Calibri" panose="020F0502020204030204" pitchFamily="34" charset="0"/>
              <a:ea typeface="Calibri" panose="020F0502020204030204" pitchFamily="34" charset="0"/>
              <a:cs typeface="Calibri" panose="020F0502020204030204" pitchFamily="34" charset="0"/>
            </a:endParaRPr>
          </a:p>
        </p:txBody>
      </p:sp>
      <p:cxnSp>
        <p:nvCxnSpPr>
          <p:cNvPr id="4" name="Google Shape;1457;p23">
            <a:extLst>
              <a:ext uri="{FF2B5EF4-FFF2-40B4-BE49-F238E27FC236}">
                <a16:creationId xmlns:a16="http://schemas.microsoft.com/office/drawing/2014/main" id="{33037FBC-404F-5648-B104-B33043B8732C}"/>
              </a:ext>
            </a:extLst>
          </p:cNvPr>
          <p:cNvCxnSpPr>
            <a:cxnSpLocks/>
          </p:cNvCxnSpPr>
          <p:nvPr/>
        </p:nvCxnSpPr>
        <p:spPr>
          <a:xfrm flipH="1">
            <a:off x="950788" y="4969763"/>
            <a:ext cx="5976000" cy="0"/>
          </a:xfrm>
          <a:prstGeom prst="straightConnector1">
            <a:avLst/>
          </a:prstGeom>
          <a:noFill/>
          <a:ln w="12700" cap="flat" cmpd="sng">
            <a:solidFill>
              <a:srgbClr val="81D1C5"/>
            </a:solidFill>
            <a:prstDash val="solid"/>
            <a:miter lim="800000"/>
            <a:headEnd type="none" w="sm" len="sm"/>
            <a:tailEnd type="none" w="sm" len="sm"/>
          </a:ln>
        </p:spPr>
      </p:cxnSp>
      <p:sp>
        <p:nvSpPr>
          <p:cNvPr id="5" name="Google Shape;1458;p23">
            <a:extLst>
              <a:ext uri="{FF2B5EF4-FFF2-40B4-BE49-F238E27FC236}">
                <a16:creationId xmlns:a16="http://schemas.microsoft.com/office/drawing/2014/main" id="{1D9BE3F7-2358-4A73-77AA-010A9C28FAD3}"/>
              </a:ext>
            </a:extLst>
          </p:cNvPr>
          <p:cNvSpPr txBox="1">
            <a:spLocks/>
          </p:cNvSpPr>
          <p:nvPr/>
        </p:nvSpPr>
        <p:spPr>
          <a:xfrm>
            <a:off x="936448" y="4595091"/>
            <a:ext cx="5991741" cy="37603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1455"/>
              </a:lnSpc>
              <a:spcBef>
                <a:spcPts val="0"/>
              </a:spcBef>
              <a:spcAft>
                <a:spcPts val="0"/>
              </a:spcAft>
              <a:buClr>
                <a:srgbClr val="79527B"/>
              </a:buClr>
              <a:buSzPts val="1511"/>
              <a:buFont typeface="Arial"/>
              <a:buNone/>
              <a:defRPr sz="1511" b="1" i="0" u="none" strike="noStrike" cap="none">
                <a:solidFill>
                  <a:srgbClr val="79527B"/>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nSpc>
                <a:spcPct val="102200"/>
              </a:lnSpc>
              <a:buSzPts val="1500"/>
            </a:pPr>
            <a:r>
              <a:rPr lang="en-GB" cap="all" dirty="0">
                <a:latin typeface="Calibri" panose="020F0502020204030204" pitchFamily="34" charset="0"/>
                <a:cs typeface="Calibri" panose="020F0502020204030204" pitchFamily="34" charset="0"/>
              </a:rPr>
              <a:t>Test &amp; Practice Questions</a:t>
            </a:r>
          </a:p>
        </p:txBody>
      </p:sp>
      <p:sp>
        <p:nvSpPr>
          <p:cNvPr id="6" name="Google Shape;1459;p23">
            <a:extLst>
              <a:ext uri="{FF2B5EF4-FFF2-40B4-BE49-F238E27FC236}">
                <a16:creationId xmlns:a16="http://schemas.microsoft.com/office/drawing/2014/main" id="{B240034E-50AA-E4B7-9916-50879A4FA70E}"/>
              </a:ext>
            </a:extLst>
          </p:cNvPr>
          <p:cNvSpPr txBox="1">
            <a:spLocks/>
          </p:cNvSpPr>
          <p:nvPr/>
        </p:nvSpPr>
        <p:spPr>
          <a:xfrm>
            <a:off x="943773" y="5155872"/>
            <a:ext cx="5991742" cy="101509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534B4F"/>
              </a:buClr>
              <a:buSzPts val="1079"/>
              <a:buFont typeface="Arial"/>
              <a:buNone/>
              <a:defRPr sz="1079" b="0" i="0" u="none" strike="noStrike" cap="none">
                <a:solidFill>
                  <a:srgbClr val="534B4F"/>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342900" indent="-342900">
              <a:buSzPts val="1000"/>
              <a:buFont typeface="+mj-lt"/>
              <a:buAutoNum type="arabicPeriod"/>
            </a:pPr>
            <a:r>
              <a:rPr lang="en-GB" sz="1400" dirty="0">
                <a:latin typeface="Calibri" panose="020F0502020204030204" pitchFamily="34" charset="0"/>
                <a:cs typeface="Calibri" panose="020F0502020204030204" pitchFamily="34" charset="0"/>
              </a:rPr>
              <a:t>How does a crisis typically impact employee performance and </a:t>
            </a:r>
            <a:r>
              <a:rPr lang="en-GB" sz="1400" dirty="0" err="1">
                <a:latin typeface="Calibri" panose="020F0502020204030204" pitchFamily="34" charset="0"/>
                <a:cs typeface="Calibri" panose="020F0502020204030204" pitchFamily="34" charset="0"/>
              </a:rPr>
              <a:t>behavior</a:t>
            </a:r>
            <a:r>
              <a:rPr lang="en-GB" sz="1400" dirty="0">
                <a:latin typeface="Calibri" panose="020F0502020204030204" pitchFamily="34" charset="0"/>
                <a:cs typeface="Calibri" panose="020F0502020204030204" pitchFamily="34" charset="0"/>
              </a:rPr>
              <a:t>, and what is the role of leadership during such times?</a:t>
            </a:r>
          </a:p>
          <a:p>
            <a:pPr marL="342900" indent="-342900">
              <a:buSzPts val="1000"/>
              <a:buFont typeface="+mj-lt"/>
              <a:buAutoNum type="arabicPeriod"/>
            </a:pPr>
            <a:r>
              <a:rPr lang="en-GB" sz="1400" dirty="0">
                <a:latin typeface="Calibri" panose="020F0502020204030204" pitchFamily="34" charset="0"/>
                <a:cs typeface="Calibri" panose="020F0502020204030204" pitchFamily="34" charset="0"/>
              </a:rPr>
              <a:t>What are some of the key roles and actions a leader should adopt in a crisis situation?</a:t>
            </a:r>
          </a:p>
          <a:p>
            <a:pPr marL="342900" indent="-342900">
              <a:buSzPts val="1000"/>
              <a:buFont typeface="+mj-lt"/>
              <a:buAutoNum type="arabicPeriod"/>
            </a:pPr>
            <a:r>
              <a:rPr lang="en-GB" sz="1400" dirty="0">
                <a:latin typeface="Calibri" panose="020F0502020204030204" pitchFamily="34" charset="0"/>
                <a:cs typeface="Calibri" panose="020F0502020204030204" pitchFamily="34" charset="0"/>
              </a:rPr>
              <a:t>What qualities are important for leaders to exhibit during a crisis?</a:t>
            </a:r>
          </a:p>
        </p:txBody>
      </p:sp>
      <p:pic>
        <p:nvPicPr>
          <p:cNvPr id="7" name="Grafik 6" descr="Checkliste">
            <a:extLst>
              <a:ext uri="{FF2B5EF4-FFF2-40B4-BE49-F238E27FC236}">
                <a16:creationId xmlns:a16="http://schemas.microsoft.com/office/drawing/2014/main" id="{2FFA0999-F000-584E-33B0-DF1A70F41FD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89728" y="4653002"/>
            <a:ext cx="648000" cy="648000"/>
          </a:xfrm>
          <a:prstGeom prst="rect">
            <a:avLst/>
          </a:prstGeom>
        </p:spPr>
      </p:pic>
      <p:pic>
        <p:nvPicPr>
          <p:cNvPr id="2" name="Grafik 1" descr="Kopf mit Zahnrädern">
            <a:extLst>
              <a:ext uri="{FF2B5EF4-FFF2-40B4-BE49-F238E27FC236}">
                <a16:creationId xmlns:a16="http://schemas.microsoft.com/office/drawing/2014/main" id="{556A19F3-5CC5-FD1B-50A0-749A8F691AA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33950" y="2385277"/>
            <a:ext cx="648000" cy="648000"/>
          </a:xfrm>
          <a:prstGeom prst="rect">
            <a:avLst/>
          </a:prstGeom>
        </p:spPr>
      </p:pic>
    </p:spTree>
    <p:extLst>
      <p:ext uri="{BB962C8B-B14F-4D97-AF65-F5344CB8AC3E}">
        <p14:creationId xmlns:p14="http://schemas.microsoft.com/office/powerpoint/2010/main" val="1921945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sp>
        <p:nvSpPr>
          <p:cNvPr id="1305" name="Google Shape;1305;p13"/>
          <p:cNvSpPr txBox="1">
            <a:spLocks noGrp="1"/>
          </p:cNvSpPr>
          <p:nvPr>
            <p:ph type="sldNum" idx="12"/>
          </p:nvPr>
        </p:nvSpPr>
        <p:spPr>
          <a:xfrm>
            <a:off x="7123651" y="10137509"/>
            <a:ext cx="357598" cy="26659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23</a:t>
            </a:fld>
            <a:endParaRPr>
              <a:latin typeface="Calibri" panose="020F0502020204030204" pitchFamily="34" charset="0"/>
              <a:cs typeface="Calibri" panose="020F0502020204030204" pitchFamily="34" charset="0"/>
            </a:endParaRPr>
          </a:p>
        </p:txBody>
      </p:sp>
      <p:sp>
        <p:nvSpPr>
          <p:cNvPr id="1307" name="Google Shape;1307;p13"/>
          <p:cNvSpPr txBox="1">
            <a:spLocks noGrp="1"/>
          </p:cNvSpPr>
          <p:nvPr>
            <p:ph type="body" idx="2"/>
          </p:nvPr>
        </p:nvSpPr>
        <p:spPr>
          <a:xfrm>
            <a:off x="497256" y="6781515"/>
            <a:ext cx="6130198" cy="3576921"/>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100000"/>
              </a:lnSpc>
              <a:spcBef>
                <a:spcPts val="0"/>
              </a:spcBef>
              <a:spcAft>
                <a:spcPts val="0"/>
              </a:spcAft>
              <a:buClr>
                <a:srgbClr val="82CEC3"/>
              </a:buClr>
              <a:buSzPts val="3000"/>
              <a:buNone/>
            </a:pPr>
            <a:r>
              <a:rPr lang="de-DE" sz="2400" cap="all" dirty="0">
                <a:latin typeface="Calibri" panose="020F0502020204030204" pitchFamily="34" charset="0"/>
                <a:cs typeface="Calibri" panose="020F0502020204030204" pitchFamily="34" charset="0"/>
              </a:rPr>
              <a:t>Topics </a:t>
            </a:r>
            <a:r>
              <a:rPr lang="de-DE" sz="2400" cap="all" dirty="0" err="1">
                <a:latin typeface="Calibri" panose="020F0502020204030204" pitchFamily="34" charset="0"/>
                <a:cs typeface="Calibri" panose="020F0502020204030204" pitchFamily="34" charset="0"/>
              </a:rPr>
              <a:t>covered</a:t>
            </a:r>
            <a:r>
              <a:rPr lang="de-DE" sz="2400" cap="all" dirty="0">
                <a:latin typeface="Calibri" panose="020F0502020204030204" pitchFamily="34" charset="0"/>
                <a:cs typeface="Calibri" panose="020F0502020204030204" pitchFamily="34" charset="0"/>
              </a:rPr>
              <a:t>:</a:t>
            </a:r>
          </a:p>
          <a:p>
            <a:pPr marL="0" lvl="0" indent="0" algn="l" rtl="0">
              <a:lnSpc>
                <a:spcPct val="100000"/>
              </a:lnSpc>
              <a:spcBef>
                <a:spcPts val="0"/>
              </a:spcBef>
              <a:spcAft>
                <a:spcPts val="0"/>
              </a:spcAft>
              <a:buClr>
                <a:srgbClr val="82CEC3"/>
              </a:buClr>
              <a:buSzPts val="3000"/>
              <a:buNone/>
            </a:pPr>
            <a:endParaRPr lang="de-DE" sz="1400" cap="all" dirty="0">
              <a:latin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
                <a:srgbClr val="534B4F"/>
              </a:buClr>
              <a:buSzPts val="1079"/>
              <a:buFont typeface="+mj-lt"/>
              <a:buAutoNum type="romanUcPeriod"/>
              <a:tabLst/>
              <a:defRPr/>
            </a:pPr>
            <a:r>
              <a:rPr kumimoji="0" lang="en-GB" sz="1400" b="0" i="0" u="none" strike="noStrike" kern="0" cap="none" spc="0" normalizeH="0" baseline="0" noProof="0" dirty="0">
                <a:ln>
                  <a:noFill/>
                </a:ln>
                <a:solidFill>
                  <a:srgbClr val="595A59"/>
                </a:solidFill>
                <a:effectLst/>
                <a:uLnTx/>
                <a:uFillTx/>
                <a:latin typeface="Calibri" panose="020F0502020204030204" pitchFamily="34" charset="0"/>
                <a:cs typeface="Calibri" panose="020F0502020204030204" pitchFamily="34" charset="0"/>
                <a:sym typeface="Calibri"/>
              </a:rPr>
              <a:t>Organisational crisis resilience</a:t>
            </a:r>
          </a:p>
          <a:p>
            <a:pPr marL="285750" marR="0" lvl="0" indent="-285750" algn="l" defTabSz="914400" rtl="0" eaLnBrk="1" fontAlgn="auto" latinLnBrk="0" hangingPunct="1">
              <a:lnSpc>
                <a:spcPct val="100000"/>
              </a:lnSpc>
              <a:spcBef>
                <a:spcPts val="0"/>
              </a:spcBef>
              <a:spcAft>
                <a:spcPts val="0"/>
              </a:spcAft>
              <a:buClr>
                <a:srgbClr val="534B4F"/>
              </a:buClr>
              <a:buSzPts val="1079"/>
              <a:buFont typeface="+mj-lt"/>
              <a:buAutoNum type="romanUcPeriod"/>
              <a:tabLst/>
              <a:defRPr/>
            </a:pPr>
            <a:r>
              <a:rPr kumimoji="0" lang="en-GB" sz="1400" b="0" i="0" u="none" strike="noStrike" kern="0" cap="none" spc="0" normalizeH="0" baseline="0" noProof="0" dirty="0">
                <a:ln>
                  <a:noFill/>
                </a:ln>
                <a:solidFill>
                  <a:srgbClr val="595A59"/>
                </a:solidFill>
                <a:effectLst/>
                <a:uLnTx/>
                <a:uFillTx/>
                <a:latin typeface="Calibri" panose="020F0502020204030204" pitchFamily="34" charset="0"/>
                <a:cs typeface="Calibri" panose="020F0502020204030204" pitchFamily="34" charset="0"/>
                <a:sym typeface="Calibri"/>
              </a:rPr>
              <a:t>Future-oriented tourism offers</a:t>
            </a:r>
          </a:p>
          <a:p>
            <a:pPr marL="285750" marR="0" lvl="0" indent="-285750" algn="l" defTabSz="914400" rtl="0" eaLnBrk="1" fontAlgn="auto" latinLnBrk="0" hangingPunct="1">
              <a:lnSpc>
                <a:spcPct val="100000"/>
              </a:lnSpc>
              <a:spcBef>
                <a:spcPts val="0"/>
              </a:spcBef>
              <a:spcAft>
                <a:spcPts val="0"/>
              </a:spcAft>
              <a:buClr>
                <a:srgbClr val="534B4F"/>
              </a:buClr>
              <a:buSzPts val="1079"/>
              <a:buFont typeface="+mj-lt"/>
              <a:buAutoNum type="romanUcPeriod"/>
              <a:tabLst/>
              <a:defRPr/>
            </a:pPr>
            <a:r>
              <a:rPr kumimoji="0" lang="en-GB" sz="1400" b="0" i="0" u="none" strike="noStrike" kern="0" cap="none" spc="0" normalizeH="0" baseline="0" noProof="0" dirty="0">
                <a:ln>
                  <a:noFill/>
                </a:ln>
                <a:solidFill>
                  <a:srgbClr val="595A59"/>
                </a:solidFill>
                <a:effectLst/>
                <a:uLnTx/>
                <a:uFillTx/>
                <a:latin typeface="Calibri" panose="020F0502020204030204" pitchFamily="34" charset="0"/>
                <a:cs typeface="Calibri" panose="020F0502020204030204" pitchFamily="34" charset="0"/>
                <a:sym typeface="Calibri"/>
              </a:rPr>
              <a:t>Factors influencing resilience</a:t>
            </a:r>
          </a:p>
          <a:p>
            <a:pPr marL="285750" marR="0" lvl="0" indent="-285750" algn="l" defTabSz="914400" rtl="0" eaLnBrk="1" fontAlgn="auto" latinLnBrk="0" hangingPunct="1">
              <a:lnSpc>
                <a:spcPct val="100000"/>
              </a:lnSpc>
              <a:spcBef>
                <a:spcPts val="0"/>
              </a:spcBef>
              <a:spcAft>
                <a:spcPts val="0"/>
              </a:spcAft>
              <a:buClr>
                <a:srgbClr val="534B4F"/>
              </a:buClr>
              <a:buSzPts val="1079"/>
              <a:buFont typeface="+mj-lt"/>
              <a:buAutoNum type="romanUcPeriod"/>
              <a:tabLst/>
              <a:defRPr/>
            </a:pPr>
            <a:r>
              <a:rPr kumimoji="0" lang="en-GB" sz="1400" b="0" i="0" u="none" strike="noStrike" kern="0" cap="none" spc="0" normalizeH="0" baseline="0" noProof="0" dirty="0">
                <a:ln>
                  <a:noFill/>
                </a:ln>
                <a:solidFill>
                  <a:srgbClr val="595A59"/>
                </a:solidFill>
                <a:effectLst/>
                <a:uLnTx/>
                <a:uFillTx/>
                <a:latin typeface="Calibri" panose="020F0502020204030204" pitchFamily="34" charset="0"/>
                <a:cs typeface="Calibri" panose="020F0502020204030204" pitchFamily="34" charset="0"/>
                <a:sym typeface="Calibri"/>
              </a:rPr>
              <a:t>Sustainable tourism development</a:t>
            </a:r>
          </a:p>
          <a:p>
            <a:pPr marL="285750" marR="0" lvl="0" indent="-285750" algn="l" defTabSz="914400" rtl="0" eaLnBrk="1" fontAlgn="auto" latinLnBrk="0" hangingPunct="1">
              <a:lnSpc>
                <a:spcPct val="100000"/>
              </a:lnSpc>
              <a:spcBef>
                <a:spcPts val="0"/>
              </a:spcBef>
              <a:spcAft>
                <a:spcPts val="0"/>
              </a:spcAft>
              <a:buClr>
                <a:srgbClr val="534B4F"/>
              </a:buClr>
              <a:buSzPts val="1079"/>
              <a:buFont typeface="+mj-lt"/>
              <a:buAutoNum type="romanUcPeriod"/>
              <a:tabLst/>
              <a:defRPr/>
            </a:pPr>
            <a:endParaRPr kumimoji="0" lang="en-GB" sz="1400" b="0" i="0" u="none" strike="noStrike" kern="0" cap="none" spc="0" normalizeH="0" baseline="0" noProof="0" dirty="0">
              <a:ln>
                <a:noFill/>
              </a:ln>
              <a:solidFill>
                <a:srgbClr val="595A59"/>
              </a:solidFill>
              <a:effectLst/>
              <a:uLnTx/>
              <a:uFillTx/>
              <a:latin typeface="Calibri" panose="020F0502020204030204" pitchFamily="34" charset="0"/>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
                <a:srgbClr val="534B4F"/>
              </a:buClr>
              <a:buSzPts val="1079"/>
              <a:tabLst/>
              <a:defRPr/>
            </a:pPr>
            <a:endParaRPr kumimoji="0" lang="en-GB" sz="1400" b="0" i="0" u="none" strike="noStrike" kern="0" cap="none" spc="0" normalizeH="0" baseline="0" noProof="0" dirty="0">
              <a:ln>
                <a:noFill/>
              </a:ln>
              <a:solidFill>
                <a:srgbClr val="595A59"/>
              </a:solidFill>
              <a:effectLst/>
              <a:uLnTx/>
              <a:uFillTx/>
              <a:latin typeface="Calibri" panose="020F0502020204030204" pitchFamily="34" charset="0"/>
              <a:cs typeface="Calibri" panose="020F0502020204030204" pitchFamily="34" charset="0"/>
              <a:sym typeface="Calibri"/>
            </a:endParaRPr>
          </a:p>
          <a:p>
            <a:pPr marL="0" indent="0" algn="l">
              <a:lnSpc>
                <a:spcPct val="100000"/>
              </a:lnSpc>
              <a:buSzPts val="3000"/>
            </a:pPr>
            <a:r>
              <a:rPr lang="de-DE" sz="2400" cap="all" dirty="0">
                <a:latin typeface="Calibri" panose="020F0502020204030204" pitchFamily="34" charset="0"/>
                <a:cs typeface="Calibri" panose="020F0502020204030204" pitchFamily="34" charset="0"/>
              </a:rPr>
              <a:t>Learning Outcomes</a:t>
            </a:r>
          </a:p>
          <a:p>
            <a:pPr marL="0" indent="0" algn="l">
              <a:lnSpc>
                <a:spcPct val="100000"/>
              </a:lnSpc>
              <a:buSzPts val="3000"/>
            </a:pPr>
            <a:endParaRPr lang="de-DE" sz="1400" cap="all"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rgbClr val="82CEC3"/>
              </a:buClr>
              <a:buSzPts val="3000"/>
              <a:buNone/>
            </a:pPr>
            <a:r>
              <a:rPr lang="en-GB" sz="1400" b="0" dirty="0">
                <a:solidFill>
                  <a:srgbClr val="595A59"/>
                </a:solidFill>
                <a:latin typeface="Calibri" panose="020F0502020204030204" pitchFamily="34" charset="0"/>
                <a:cs typeface="Calibri" panose="020F0502020204030204" pitchFamily="34" charset="0"/>
              </a:rPr>
              <a:t>… Deepen the understanding of resilience</a:t>
            </a:r>
          </a:p>
          <a:p>
            <a:pPr marL="0" lvl="0" indent="0" algn="l" rtl="0">
              <a:lnSpc>
                <a:spcPct val="100000"/>
              </a:lnSpc>
              <a:spcBef>
                <a:spcPts val="0"/>
              </a:spcBef>
              <a:spcAft>
                <a:spcPts val="0"/>
              </a:spcAft>
              <a:buClr>
                <a:srgbClr val="82CEC3"/>
              </a:buClr>
              <a:buSzPts val="3000"/>
              <a:buNone/>
            </a:pPr>
            <a:r>
              <a:rPr lang="en-GB" sz="1400" b="0" dirty="0">
                <a:solidFill>
                  <a:srgbClr val="595A59"/>
                </a:solidFill>
                <a:latin typeface="Calibri" panose="020F0502020204030204" pitchFamily="34" charset="0"/>
                <a:cs typeface="Calibri" panose="020F0502020204030204" pitchFamily="34" charset="0"/>
              </a:rPr>
              <a:t>… Grasp what organisational resilience is and what companies can do to achieve it</a:t>
            </a:r>
          </a:p>
          <a:p>
            <a:pPr marL="0" lvl="0" indent="0" algn="l" rtl="0">
              <a:lnSpc>
                <a:spcPct val="100000"/>
              </a:lnSpc>
              <a:spcBef>
                <a:spcPts val="0"/>
              </a:spcBef>
              <a:spcAft>
                <a:spcPts val="0"/>
              </a:spcAft>
              <a:buClr>
                <a:srgbClr val="82CEC3"/>
              </a:buClr>
              <a:buSzPts val="3000"/>
              <a:buNone/>
            </a:pPr>
            <a:r>
              <a:rPr lang="en-GB" sz="1400" b="0" dirty="0">
                <a:solidFill>
                  <a:srgbClr val="595A59"/>
                </a:solidFill>
                <a:latin typeface="Calibri" panose="020F0502020204030204" pitchFamily="34" charset="0"/>
                <a:cs typeface="Calibri" panose="020F0502020204030204" pitchFamily="34" charset="0"/>
              </a:rPr>
              <a:t>… Be able to understand and win the guest of the future</a:t>
            </a:r>
          </a:p>
          <a:p>
            <a:pPr marL="0" lvl="0" indent="0" algn="l" rtl="0">
              <a:lnSpc>
                <a:spcPct val="100000"/>
              </a:lnSpc>
              <a:spcBef>
                <a:spcPts val="0"/>
              </a:spcBef>
              <a:spcAft>
                <a:spcPts val="0"/>
              </a:spcAft>
              <a:buClr>
                <a:srgbClr val="82CEC3"/>
              </a:buClr>
              <a:buSzPts val="3000"/>
              <a:buNone/>
            </a:pPr>
            <a:r>
              <a:rPr lang="en-GB" sz="1400" b="0" dirty="0">
                <a:solidFill>
                  <a:srgbClr val="595A59"/>
                </a:solidFill>
                <a:latin typeface="Calibri" panose="020F0502020204030204" pitchFamily="34" charset="0"/>
                <a:cs typeface="Calibri" panose="020F0502020204030204" pitchFamily="34" charset="0"/>
              </a:rPr>
              <a:t>… Be familiar with factors that influence resilience in tourism SMEs</a:t>
            </a:r>
          </a:p>
          <a:p>
            <a:pPr marL="0" lvl="0" indent="0" algn="l" rtl="0">
              <a:lnSpc>
                <a:spcPct val="100000"/>
              </a:lnSpc>
              <a:spcBef>
                <a:spcPts val="0"/>
              </a:spcBef>
              <a:spcAft>
                <a:spcPts val="0"/>
              </a:spcAft>
              <a:buClr>
                <a:srgbClr val="82CEC3"/>
              </a:buClr>
              <a:buSzPts val="3000"/>
              <a:buNone/>
            </a:pPr>
            <a:r>
              <a:rPr lang="en-GB" sz="1400" b="0" dirty="0">
                <a:solidFill>
                  <a:srgbClr val="595A59"/>
                </a:solidFill>
                <a:latin typeface="Calibri" panose="020F0502020204030204" pitchFamily="34" charset="0"/>
                <a:cs typeface="Calibri" panose="020F0502020204030204" pitchFamily="34" charset="0"/>
              </a:rPr>
              <a:t>… Understand why resilience and sustainability go hand in hand</a:t>
            </a:r>
          </a:p>
          <a:p>
            <a:pPr marL="0" lvl="0" indent="0" algn="l" rtl="0">
              <a:lnSpc>
                <a:spcPct val="100000"/>
              </a:lnSpc>
              <a:spcBef>
                <a:spcPts val="0"/>
              </a:spcBef>
              <a:spcAft>
                <a:spcPts val="0"/>
              </a:spcAft>
              <a:buClr>
                <a:srgbClr val="82CEC3"/>
              </a:buClr>
              <a:buSzPts val="3000"/>
              <a:buNone/>
            </a:pPr>
            <a:endParaRPr lang="de-DE" sz="1400" dirty="0">
              <a:latin typeface="Calibri" panose="020F0502020204030204" pitchFamily="34" charset="0"/>
              <a:cs typeface="Calibri" panose="020F0502020204030204" pitchFamily="34" charset="0"/>
            </a:endParaRPr>
          </a:p>
          <a:p>
            <a:pPr marL="0" lvl="0" indent="0" algn="ctr" rtl="0">
              <a:lnSpc>
                <a:spcPct val="100000"/>
              </a:lnSpc>
              <a:spcBef>
                <a:spcPts val="0"/>
              </a:spcBef>
              <a:spcAft>
                <a:spcPts val="0"/>
              </a:spcAft>
              <a:buClr>
                <a:srgbClr val="82CEC3"/>
              </a:buClr>
              <a:buSzPts val="3000"/>
              <a:buNone/>
            </a:pPr>
            <a:endParaRPr sz="3000" dirty="0">
              <a:latin typeface="Calibri" panose="020F0502020204030204" pitchFamily="34" charset="0"/>
              <a:cs typeface="Calibri" panose="020F0502020204030204" pitchFamily="34" charset="0"/>
            </a:endParaRPr>
          </a:p>
        </p:txBody>
      </p:sp>
      <p:sp>
        <p:nvSpPr>
          <p:cNvPr id="1309" name="Google Shape;1309;p13"/>
          <p:cNvSpPr txBox="1">
            <a:spLocks noGrp="1"/>
          </p:cNvSpPr>
          <p:nvPr>
            <p:ph type="body" idx="4"/>
          </p:nvPr>
        </p:nvSpPr>
        <p:spPr>
          <a:xfrm>
            <a:off x="714738" y="859810"/>
            <a:ext cx="6130198" cy="4798868"/>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lt1"/>
              </a:buClr>
              <a:buSzPts val="1200"/>
              <a:buNone/>
            </a:pPr>
            <a:r>
              <a:rPr lang="de-DE" sz="3000" b="1" cap="all" dirty="0">
                <a:latin typeface="Calibri" panose="020F0502020204030204" pitchFamily="34" charset="0"/>
                <a:cs typeface="Calibri" panose="020F0502020204030204" pitchFamily="34" charset="0"/>
              </a:rPr>
              <a:t>Module 7: </a:t>
            </a:r>
          </a:p>
          <a:p>
            <a:pPr marL="0" lvl="0" indent="0" algn="just" rtl="0">
              <a:lnSpc>
                <a:spcPct val="100000"/>
              </a:lnSpc>
              <a:spcBef>
                <a:spcPts val="0"/>
              </a:spcBef>
              <a:spcAft>
                <a:spcPts val="0"/>
              </a:spcAft>
              <a:buClr>
                <a:schemeClr val="lt1"/>
              </a:buClr>
              <a:buSzPts val="1200"/>
              <a:buNone/>
            </a:pPr>
            <a:endParaRPr lang="de-DE" sz="3000" b="1" cap="all"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lt1"/>
              </a:buClr>
              <a:buSzPts val="1200"/>
              <a:buNone/>
            </a:pPr>
            <a:r>
              <a:rPr lang="en-GB" sz="3000" b="1" cap="all" dirty="0">
                <a:latin typeface="Calibri" panose="020F0502020204030204" pitchFamily="34" charset="0"/>
                <a:cs typeface="Calibri" panose="020F0502020204030204" pitchFamily="34" charset="0"/>
              </a:rPr>
              <a:t>Crisis Resilience</a:t>
            </a:r>
          </a:p>
        </p:txBody>
      </p:sp>
      <p:pic>
        <p:nvPicPr>
          <p:cNvPr id="2" name="Google Shape;1355;p17">
            <a:extLst>
              <a:ext uri="{FF2B5EF4-FFF2-40B4-BE49-F238E27FC236}">
                <a16:creationId xmlns:a16="http://schemas.microsoft.com/office/drawing/2014/main" id="{66A09F72-6C09-3CEA-1A98-3E58E19F7F27}"/>
              </a:ext>
            </a:extLst>
          </p:cNvPr>
          <p:cNvPicPr preferRelativeResize="0"/>
          <p:nvPr/>
        </p:nvPicPr>
        <p:blipFill rotWithShape="1">
          <a:blip r:embed="rId3">
            <a:alphaModFix/>
          </a:blip>
          <a:srcRect r="16539"/>
          <a:stretch/>
        </p:blipFill>
        <p:spPr>
          <a:xfrm>
            <a:off x="4164868" y="4610541"/>
            <a:ext cx="3401339" cy="2497199"/>
          </a:xfrm>
          <a:custGeom>
            <a:avLst/>
            <a:gdLst/>
            <a:ahLst/>
            <a:cxnLst/>
            <a:rect l="l" t="t" r="r" b="b"/>
            <a:pathLst>
              <a:path w="3401339" h="2497199" extrusionOk="0">
                <a:moveTo>
                  <a:pt x="0" y="0"/>
                </a:moveTo>
                <a:lnTo>
                  <a:pt x="3401339" y="0"/>
                </a:lnTo>
                <a:lnTo>
                  <a:pt x="3401339" y="2497199"/>
                </a:lnTo>
                <a:lnTo>
                  <a:pt x="881063" y="2497199"/>
                </a:lnTo>
                <a:lnTo>
                  <a:pt x="924106" y="2449220"/>
                </a:lnTo>
                <a:cubicBezTo>
                  <a:pt x="956598" y="2404969"/>
                  <a:pt x="980521" y="2353972"/>
                  <a:pt x="993076" y="2297969"/>
                </a:cubicBezTo>
                <a:cubicBezTo>
                  <a:pt x="1043297" y="2073956"/>
                  <a:pt x="892633" y="1851302"/>
                  <a:pt x="657814" y="1803784"/>
                </a:cubicBezTo>
                <a:cubicBezTo>
                  <a:pt x="422995" y="1756267"/>
                  <a:pt x="190890" y="1900177"/>
                  <a:pt x="140668" y="2124190"/>
                </a:cubicBezTo>
                <a:cubicBezTo>
                  <a:pt x="114879" y="2236875"/>
                  <a:pt x="139650" y="2348541"/>
                  <a:pt x="200391" y="2437976"/>
                </a:cubicBezTo>
                <a:lnTo>
                  <a:pt x="249673" y="2497199"/>
                </a:lnTo>
                <a:lnTo>
                  <a:pt x="0" y="2497199"/>
                </a:lnTo>
                <a:close/>
              </a:path>
            </a:pathLst>
          </a:custGeom>
          <a:noFill/>
          <a:ln>
            <a:noFill/>
          </a:ln>
        </p:spPr>
      </p:pic>
      <p:pic>
        <p:nvPicPr>
          <p:cNvPr id="3" name="Google Shape;1366;p17">
            <a:extLst>
              <a:ext uri="{FF2B5EF4-FFF2-40B4-BE49-F238E27FC236}">
                <a16:creationId xmlns:a16="http://schemas.microsoft.com/office/drawing/2014/main" id="{E87A19DC-5D4B-70C7-CA2F-093A56001B1D}"/>
              </a:ext>
            </a:extLst>
          </p:cNvPr>
          <p:cNvPicPr preferRelativeResize="0">
            <a:picLocks/>
          </p:cNvPicPr>
          <p:nvPr/>
        </p:nvPicPr>
        <p:blipFill>
          <a:blip r:embed="rId4"/>
          <a:srcRect l="5804" r="5804"/>
          <a:stretch/>
        </p:blipFill>
        <p:spPr>
          <a:xfrm>
            <a:off x="4835525" y="4967289"/>
            <a:ext cx="2724150" cy="1733550"/>
          </a:xfrm>
          <a:prstGeom prst="rect">
            <a:avLst/>
          </a:prstGeom>
          <a:noFill/>
          <a:ln>
            <a:noFill/>
          </a:ln>
        </p:spPr>
      </p:pic>
      <p:sp>
        <p:nvSpPr>
          <p:cNvPr id="4" name="Google Shape;1378;p17">
            <a:hlinkClick r:id="rId5"/>
            <a:extLst>
              <a:ext uri="{FF2B5EF4-FFF2-40B4-BE49-F238E27FC236}">
                <a16:creationId xmlns:a16="http://schemas.microsoft.com/office/drawing/2014/main" id="{F471F91E-833F-5273-CBEB-45A53720774A}"/>
              </a:ext>
            </a:extLst>
          </p:cNvPr>
          <p:cNvSpPr/>
          <p:nvPr/>
        </p:nvSpPr>
        <p:spPr>
          <a:xfrm>
            <a:off x="4295414" y="6405252"/>
            <a:ext cx="1080000" cy="1080000"/>
          </a:xfrm>
          <a:custGeom>
            <a:avLst/>
            <a:gdLst/>
            <a:ahLst/>
            <a:cxnLst/>
            <a:rect l="l" t="t" r="r" b="b"/>
            <a:pathLst>
              <a:path w="927186" h="885244" extrusionOk="0">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82CEC3"/>
          </a:solidFill>
          <a:ln>
            <a:noFill/>
          </a:ln>
          <a:effectLst>
            <a:outerShdw blurRad="126454"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1200" b="1" cap="all" dirty="0">
                <a:solidFill>
                  <a:schemeClr val="bg1"/>
                </a:solidFill>
                <a:latin typeface="Calibri" panose="020F0502020204030204" pitchFamily="34" charset="0"/>
                <a:ea typeface="Calibri" panose="020F0502020204030204" pitchFamily="34" charset="0"/>
                <a:cs typeface="Calibri" panose="020F0502020204030204" pitchFamily="34" charset="0"/>
                <a:sym typeface="Century Schoolbook"/>
              </a:rPr>
              <a:t>Click </a:t>
            </a:r>
            <a:r>
              <a:rPr lang="de-DE" sz="1200" b="1" cap="all" dirty="0" err="1">
                <a:solidFill>
                  <a:schemeClr val="bg1"/>
                </a:solidFill>
                <a:latin typeface="Calibri" panose="020F0502020204030204" pitchFamily="34" charset="0"/>
                <a:ea typeface="Calibri" panose="020F0502020204030204" pitchFamily="34" charset="0"/>
                <a:cs typeface="Calibri" panose="020F0502020204030204" pitchFamily="34" charset="0"/>
                <a:sym typeface="Century Schoolbook"/>
              </a:rPr>
              <a:t>to</a:t>
            </a:r>
            <a:r>
              <a:rPr lang="de-DE" sz="1200" b="1" cap="all" dirty="0">
                <a:solidFill>
                  <a:schemeClr val="bg1"/>
                </a:solidFill>
                <a:latin typeface="Calibri" panose="020F0502020204030204" pitchFamily="34" charset="0"/>
                <a:ea typeface="Calibri" panose="020F0502020204030204" pitchFamily="34" charset="0"/>
                <a:cs typeface="Calibri" panose="020F0502020204030204" pitchFamily="34" charset="0"/>
                <a:sym typeface="Century Schoolbook"/>
              </a:rPr>
              <a:t> </a:t>
            </a:r>
            <a:r>
              <a:rPr lang="de-DE" sz="1200" b="1" cap="all" dirty="0" err="1">
                <a:solidFill>
                  <a:schemeClr val="bg1"/>
                </a:solidFill>
                <a:latin typeface="Calibri" panose="020F0502020204030204" pitchFamily="34" charset="0"/>
                <a:ea typeface="Calibri" panose="020F0502020204030204" pitchFamily="34" charset="0"/>
                <a:cs typeface="Calibri" panose="020F0502020204030204" pitchFamily="34" charset="0"/>
                <a:sym typeface="Century Schoolbook"/>
              </a:rPr>
              <a:t>download</a:t>
            </a:r>
            <a:r>
              <a:rPr lang="de-DE" sz="1200" b="1" cap="all" dirty="0">
                <a:solidFill>
                  <a:schemeClr val="bg1"/>
                </a:solidFill>
                <a:latin typeface="Calibri" panose="020F0502020204030204" pitchFamily="34" charset="0"/>
                <a:ea typeface="Calibri" panose="020F0502020204030204" pitchFamily="34" charset="0"/>
                <a:cs typeface="Calibri" panose="020F0502020204030204" pitchFamily="34" charset="0"/>
                <a:sym typeface="Century Schoolbook"/>
              </a:rPr>
              <a:t> </a:t>
            </a:r>
            <a:endParaRPr sz="1200" b="1" cap="all" dirty="0">
              <a:solidFill>
                <a:schemeClr val="bg1"/>
              </a:solidFill>
              <a:latin typeface="Calibri" panose="020F0502020204030204" pitchFamily="34" charset="0"/>
              <a:ea typeface="Calibri" panose="020F0502020204030204" pitchFamily="34" charset="0"/>
              <a:cs typeface="Calibri" panose="020F0502020204030204" pitchFamily="34" charset="0"/>
              <a:sym typeface="Century Schoolbook"/>
            </a:endParaRPr>
          </a:p>
        </p:txBody>
      </p:sp>
    </p:spTree>
    <p:extLst>
      <p:ext uri="{BB962C8B-B14F-4D97-AF65-F5344CB8AC3E}">
        <p14:creationId xmlns:p14="http://schemas.microsoft.com/office/powerpoint/2010/main" val="2409580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56"/>
        <p:cNvGrpSpPr/>
        <p:nvPr/>
      </p:nvGrpSpPr>
      <p:grpSpPr>
        <a:xfrm>
          <a:off x="0" y="0"/>
          <a:ext cx="0" cy="0"/>
          <a:chOff x="0" y="0"/>
          <a:chExt cx="0" cy="0"/>
        </a:xfrm>
      </p:grpSpPr>
      <p:cxnSp>
        <p:nvCxnSpPr>
          <p:cNvPr id="1457" name="Google Shape;1457;p23"/>
          <p:cNvCxnSpPr>
            <a:cxnSpLocks/>
          </p:cNvCxnSpPr>
          <p:nvPr/>
        </p:nvCxnSpPr>
        <p:spPr>
          <a:xfrm flipH="1">
            <a:off x="955553" y="3434407"/>
            <a:ext cx="5976000" cy="0"/>
          </a:xfrm>
          <a:prstGeom prst="straightConnector1">
            <a:avLst/>
          </a:prstGeom>
          <a:noFill/>
          <a:ln w="12700" cap="flat" cmpd="sng">
            <a:solidFill>
              <a:srgbClr val="81D1C5"/>
            </a:solidFill>
            <a:prstDash val="solid"/>
            <a:miter lim="800000"/>
            <a:headEnd type="none" w="sm" len="sm"/>
            <a:tailEnd type="none" w="sm" len="sm"/>
          </a:ln>
        </p:spPr>
      </p:cxnSp>
      <p:sp>
        <p:nvSpPr>
          <p:cNvPr id="1460" name="Google Shape;1460;p23"/>
          <p:cNvSpPr txBox="1">
            <a:spLocks noGrp="1"/>
          </p:cNvSpPr>
          <p:nvPr>
            <p:ph type="body" idx="3"/>
          </p:nvPr>
        </p:nvSpPr>
        <p:spPr>
          <a:xfrm>
            <a:off x="948538" y="1121285"/>
            <a:ext cx="5991742" cy="482320"/>
          </a:xfrm>
          <a:prstGeom prst="rect">
            <a:avLst/>
          </a:prstGeom>
          <a:noFill/>
          <a:ln>
            <a:noFill/>
          </a:ln>
        </p:spPr>
        <p:txBody>
          <a:bodyPr spcFirstLastPara="1" wrap="square" lIns="91425" tIns="45700" rIns="91425" bIns="45700" anchor="ctr" anchorCtr="0">
            <a:noAutofit/>
          </a:bodyPr>
          <a:lstStyle/>
          <a:p>
            <a:pPr marL="0" lvl="0" indent="0" algn="l" rtl="0">
              <a:lnSpc>
                <a:spcPct val="102200"/>
              </a:lnSpc>
              <a:spcBef>
                <a:spcPts val="0"/>
              </a:spcBef>
              <a:spcAft>
                <a:spcPts val="0"/>
              </a:spcAft>
              <a:buClr>
                <a:srgbClr val="79527B"/>
              </a:buClr>
              <a:buSzPts val="1500"/>
              <a:buNone/>
            </a:pPr>
            <a:r>
              <a:rPr lang="en-GB" cap="all" dirty="0">
                <a:latin typeface="Calibri" panose="020F0502020204030204" pitchFamily="34" charset="0"/>
                <a:cs typeface="Calibri" panose="020F0502020204030204" pitchFamily="34" charset="0"/>
              </a:rPr>
              <a:t>Case Studies</a:t>
            </a:r>
          </a:p>
        </p:txBody>
      </p:sp>
      <p:sp>
        <p:nvSpPr>
          <p:cNvPr id="1461" name="Google Shape;1461;p23"/>
          <p:cNvSpPr txBox="1">
            <a:spLocks noGrp="1"/>
          </p:cNvSpPr>
          <p:nvPr>
            <p:ph type="body" idx="4"/>
          </p:nvPr>
        </p:nvSpPr>
        <p:spPr>
          <a:xfrm>
            <a:off x="948538" y="1614215"/>
            <a:ext cx="5991742" cy="2960661"/>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600"/>
              </a:spcBef>
              <a:spcAft>
                <a:spcPts val="0"/>
              </a:spcAft>
              <a:buClr>
                <a:srgbClr val="534B4F"/>
              </a:buClr>
              <a:buSzPts val="1000"/>
              <a:buNone/>
            </a:pPr>
            <a:r>
              <a:rPr lang="en-GB" sz="140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Case study no. 11 </a:t>
            </a:r>
            <a:r>
              <a:rPr lang="en-GB" sz="1400" dirty="0">
                <a:latin typeface="Calibri" panose="020F0502020204030204" pitchFamily="34" charset="0"/>
                <a:cs typeface="Calibri" panose="020F0502020204030204" pitchFamily="34" charset="0"/>
              </a:rPr>
              <a:t>shows how an Icelandic company has responded to the changing environment due to the Corona pandemic.</a:t>
            </a:r>
          </a:p>
          <a:p>
            <a:pPr marL="0" lvl="0" indent="0" algn="just" rtl="0">
              <a:lnSpc>
                <a:spcPct val="100000"/>
              </a:lnSpc>
              <a:spcBef>
                <a:spcPts val="600"/>
              </a:spcBef>
              <a:spcAft>
                <a:spcPts val="0"/>
              </a:spcAft>
              <a:buClr>
                <a:srgbClr val="534B4F"/>
              </a:buClr>
              <a:buSzPts val="1000"/>
              <a:buNone/>
            </a:pPr>
            <a:r>
              <a:rPr lang="en-GB" sz="1400" dirty="0">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Case study no. 12 </a:t>
            </a:r>
            <a:r>
              <a:rPr lang="en-GB" sz="1400" dirty="0">
                <a:latin typeface="Calibri" panose="020F0502020204030204" pitchFamily="34" charset="0"/>
                <a:cs typeface="Calibri" panose="020F0502020204030204" pitchFamily="34" charset="0"/>
              </a:rPr>
              <a:t>deals with the reduction of  the carbon footprint of a hotel and its corporate social responsibility. </a:t>
            </a:r>
          </a:p>
        </p:txBody>
      </p:sp>
      <p:sp>
        <p:nvSpPr>
          <p:cNvPr id="16" name="Google Shape;1458;p23">
            <a:extLst>
              <a:ext uri="{FF2B5EF4-FFF2-40B4-BE49-F238E27FC236}">
                <a16:creationId xmlns:a16="http://schemas.microsoft.com/office/drawing/2014/main" id="{05A500DA-F3DB-ED1E-340E-020CD88E0FA1}"/>
              </a:ext>
            </a:extLst>
          </p:cNvPr>
          <p:cNvSpPr txBox="1">
            <a:spLocks/>
          </p:cNvSpPr>
          <p:nvPr/>
        </p:nvSpPr>
        <p:spPr>
          <a:xfrm>
            <a:off x="941213" y="2998555"/>
            <a:ext cx="5991741" cy="37603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1455"/>
              </a:lnSpc>
              <a:spcBef>
                <a:spcPts val="0"/>
              </a:spcBef>
              <a:spcAft>
                <a:spcPts val="0"/>
              </a:spcAft>
              <a:buClr>
                <a:srgbClr val="79527B"/>
              </a:buClr>
              <a:buSzPts val="1511"/>
              <a:buFont typeface="Arial"/>
              <a:buNone/>
              <a:defRPr sz="1511" b="1" i="0" u="none" strike="noStrike" cap="none">
                <a:solidFill>
                  <a:srgbClr val="79527B"/>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nSpc>
                <a:spcPct val="102200"/>
              </a:lnSpc>
              <a:buSzPts val="1500"/>
            </a:pPr>
            <a:r>
              <a:rPr lang="en-GB" cap="all" dirty="0">
                <a:latin typeface="Calibri" panose="020F0502020204030204" pitchFamily="34" charset="0"/>
                <a:cs typeface="Calibri" panose="020F0502020204030204" pitchFamily="34" charset="0"/>
              </a:rPr>
              <a:t>Exercises</a:t>
            </a:r>
          </a:p>
        </p:txBody>
      </p:sp>
      <p:sp>
        <p:nvSpPr>
          <p:cNvPr id="17" name="Google Shape;1459;p23">
            <a:extLst>
              <a:ext uri="{FF2B5EF4-FFF2-40B4-BE49-F238E27FC236}">
                <a16:creationId xmlns:a16="http://schemas.microsoft.com/office/drawing/2014/main" id="{028FECD6-0C2A-F552-4443-35A199171BF9}"/>
              </a:ext>
            </a:extLst>
          </p:cNvPr>
          <p:cNvSpPr txBox="1">
            <a:spLocks/>
          </p:cNvSpPr>
          <p:nvPr/>
        </p:nvSpPr>
        <p:spPr>
          <a:xfrm>
            <a:off x="948538" y="3573625"/>
            <a:ext cx="5991742" cy="12261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534B4F"/>
              </a:buClr>
              <a:buSzPts val="1079"/>
              <a:buFont typeface="Arial"/>
              <a:buNone/>
              <a:defRPr sz="1079" b="0" i="0" u="none" strike="noStrike" cap="none">
                <a:solidFill>
                  <a:srgbClr val="534B4F"/>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buSzPts val="1000"/>
            </a:pPr>
            <a:r>
              <a:rPr lang="en-GB" sz="1400" b="1" dirty="0">
                <a:latin typeface="Calibri" panose="020F0502020204030204" pitchFamily="34" charset="0"/>
                <a:cs typeface="Calibri" panose="020F0502020204030204" pitchFamily="34" charset="0"/>
              </a:rPr>
              <a:t>Group Discussion (Slide 39):</a:t>
            </a:r>
          </a:p>
          <a:p>
            <a:pPr marL="0" indent="0">
              <a:buSzPts val="1000"/>
            </a:pPr>
            <a:r>
              <a:rPr lang="en-GB" sz="1400" dirty="0">
                <a:latin typeface="Calibri" panose="020F0502020204030204" pitchFamily="34" charset="0"/>
                <a:cs typeface="Calibri" panose="020F0502020204030204" pitchFamily="34" charset="0"/>
              </a:rPr>
              <a:t>Which business model pattern could suit your company? </a:t>
            </a:r>
          </a:p>
          <a:p>
            <a:pPr marL="0" indent="0">
              <a:buSzPts val="1000"/>
            </a:pPr>
            <a:r>
              <a:rPr lang="en-GB" sz="1400" dirty="0">
                <a:latin typeface="Calibri" panose="020F0502020204030204" pitchFamily="34" charset="0"/>
                <a:cs typeface="Calibri" panose="020F0502020204030204" pitchFamily="34" charset="0"/>
              </a:rPr>
              <a:t>How could you make use of it? </a:t>
            </a:r>
          </a:p>
          <a:p>
            <a:pPr marL="0" indent="0">
              <a:buSzPts val="1000"/>
            </a:pPr>
            <a:endParaRPr lang="en-GB" sz="1400" b="1" dirty="0">
              <a:latin typeface="Calibri" panose="020F0502020204030204" pitchFamily="34" charset="0"/>
              <a:cs typeface="Calibri" panose="020F0502020204030204" pitchFamily="34" charset="0"/>
            </a:endParaRPr>
          </a:p>
          <a:p>
            <a:pPr marL="0" indent="0">
              <a:buSzPts val="1000"/>
            </a:pPr>
            <a:endParaRPr lang="en-GB" sz="1400" dirty="0">
              <a:latin typeface="Calibri" panose="020F0502020204030204" pitchFamily="34" charset="0"/>
              <a:cs typeface="Calibri" panose="020F0502020204030204" pitchFamily="34" charset="0"/>
            </a:endParaRPr>
          </a:p>
          <a:p>
            <a:pPr marL="0" indent="0">
              <a:buSzPts val="1000"/>
            </a:pPr>
            <a:endParaRPr lang="en-GB" sz="1400" dirty="0">
              <a:latin typeface="Calibri" panose="020F0502020204030204" pitchFamily="34" charset="0"/>
              <a:cs typeface="Calibri" panose="020F0502020204030204" pitchFamily="34" charset="0"/>
            </a:endParaRPr>
          </a:p>
          <a:p>
            <a:pPr marL="0" indent="0">
              <a:buSzPts val="1000"/>
            </a:pPr>
            <a:endParaRPr lang="en-GB" sz="1400" dirty="0">
              <a:latin typeface="Calibri" panose="020F0502020204030204" pitchFamily="34" charset="0"/>
              <a:cs typeface="Calibri" panose="020F0502020204030204" pitchFamily="34" charset="0"/>
            </a:endParaRPr>
          </a:p>
          <a:p>
            <a:pPr marL="0" indent="0">
              <a:buSzPts val="1000"/>
            </a:pPr>
            <a:endParaRPr lang="en-GB" sz="1400" dirty="0">
              <a:latin typeface="Calibri" panose="020F0502020204030204" pitchFamily="34" charset="0"/>
              <a:cs typeface="Calibri" panose="020F0502020204030204" pitchFamily="34" charset="0"/>
            </a:endParaRPr>
          </a:p>
        </p:txBody>
      </p:sp>
      <p:cxnSp>
        <p:nvCxnSpPr>
          <p:cNvPr id="24" name="Google Shape;1457;p23">
            <a:extLst>
              <a:ext uri="{FF2B5EF4-FFF2-40B4-BE49-F238E27FC236}">
                <a16:creationId xmlns:a16="http://schemas.microsoft.com/office/drawing/2014/main" id="{63F11493-2890-46B3-C71C-7F3CC4BDAFB7}"/>
              </a:ext>
            </a:extLst>
          </p:cNvPr>
          <p:cNvCxnSpPr>
            <a:cxnSpLocks/>
          </p:cNvCxnSpPr>
          <p:nvPr/>
        </p:nvCxnSpPr>
        <p:spPr>
          <a:xfrm flipH="1">
            <a:off x="924814" y="1580741"/>
            <a:ext cx="5976000" cy="0"/>
          </a:xfrm>
          <a:prstGeom prst="straightConnector1">
            <a:avLst/>
          </a:prstGeom>
          <a:noFill/>
          <a:ln w="12700" cap="flat" cmpd="sng">
            <a:solidFill>
              <a:srgbClr val="81D1C5"/>
            </a:solidFill>
            <a:prstDash val="solid"/>
            <a:miter lim="800000"/>
            <a:headEnd type="none" w="sm" len="sm"/>
            <a:tailEnd type="none" w="sm" len="sm"/>
          </a:ln>
        </p:spPr>
      </p:cxnSp>
      <p:sp>
        <p:nvSpPr>
          <p:cNvPr id="29" name="Google Shape;1458;p23">
            <a:extLst>
              <a:ext uri="{FF2B5EF4-FFF2-40B4-BE49-F238E27FC236}">
                <a16:creationId xmlns:a16="http://schemas.microsoft.com/office/drawing/2014/main" id="{CA76DC85-35A1-396A-3C4E-9E595927D1C7}"/>
              </a:ext>
            </a:extLst>
          </p:cNvPr>
          <p:cNvSpPr txBox="1">
            <a:spLocks/>
          </p:cNvSpPr>
          <p:nvPr/>
        </p:nvSpPr>
        <p:spPr>
          <a:xfrm>
            <a:off x="950733" y="6152428"/>
            <a:ext cx="5991741" cy="37603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1455"/>
              </a:lnSpc>
              <a:spcBef>
                <a:spcPts val="0"/>
              </a:spcBef>
              <a:spcAft>
                <a:spcPts val="0"/>
              </a:spcAft>
              <a:buClr>
                <a:srgbClr val="79527B"/>
              </a:buClr>
              <a:buSzPts val="1511"/>
              <a:buFont typeface="Arial"/>
              <a:buNone/>
              <a:defRPr sz="1511" b="1" i="0" u="none" strike="noStrike" cap="none">
                <a:solidFill>
                  <a:srgbClr val="79527B"/>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nSpc>
                <a:spcPct val="102200"/>
              </a:lnSpc>
              <a:buSzPts val="1500"/>
            </a:pPr>
            <a:r>
              <a:rPr lang="en-GB" cap="all" dirty="0">
                <a:latin typeface="Calibri" panose="020F0502020204030204" pitchFamily="34" charset="0"/>
                <a:cs typeface="Calibri" panose="020F0502020204030204" pitchFamily="34" charset="0"/>
              </a:rPr>
              <a:t>Recommended Reading</a:t>
            </a:r>
          </a:p>
        </p:txBody>
      </p:sp>
      <p:pic>
        <p:nvPicPr>
          <p:cNvPr id="32" name="Grafik 31" descr="Glühbirne und Zahnrad">
            <a:extLst>
              <a:ext uri="{FF2B5EF4-FFF2-40B4-BE49-F238E27FC236}">
                <a16:creationId xmlns:a16="http://schemas.microsoft.com/office/drawing/2014/main" id="{E5702366-085E-FC6E-E0C5-FB34FB778A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3950" y="1264016"/>
            <a:ext cx="648000" cy="648000"/>
          </a:xfrm>
          <a:prstGeom prst="rect">
            <a:avLst/>
          </a:prstGeom>
        </p:spPr>
      </p:pic>
      <p:pic>
        <p:nvPicPr>
          <p:cNvPr id="34" name="Grafik 33" descr="Bücher">
            <a:extLst>
              <a:ext uri="{FF2B5EF4-FFF2-40B4-BE49-F238E27FC236}">
                <a16:creationId xmlns:a16="http://schemas.microsoft.com/office/drawing/2014/main" id="{C81C63A2-CB28-93D8-69E5-6433CD4C21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5950" y="6257706"/>
            <a:ext cx="576000" cy="577441"/>
          </a:xfrm>
          <a:prstGeom prst="rect">
            <a:avLst/>
          </a:prstGeom>
        </p:spPr>
      </p:pic>
      <p:cxnSp>
        <p:nvCxnSpPr>
          <p:cNvPr id="37" name="Google Shape;1457;p23">
            <a:extLst>
              <a:ext uri="{FF2B5EF4-FFF2-40B4-BE49-F238E27FC236}">
                <a16:creationId xmlns:a16="http://schemas.microsoft.com/office/drawing/2014/main" id="{8A75FEF2-8CCB-1144-DE1F-9F3BA3D0C9EC}"/>
              </a:ext>
            </a:extLst>
          </p:cNvPr>
          <p:cNvCxnSpPr>
            <a:cxnSpLocks/>
          </p:cNvCxnSpPr>
          <p:nvPr/>
        </p:nvCxnSpPr>
        <p:spPr>
          <a:xfrm flipH="1">
            <a:off x="4643438" y="1178358"/>
            <a:ext cx="2736399" cy="0"/>
          </a:xfrm>
          <a:prstGeom prst="straightConnector1">
            <a:avLst/>
          </a:prstGeom>
          <a:noFill/>
          <a:ln w="12700" cap="flat" cmpd="sng">
            <a:solidFill>
              <a:srgbClr val="81D1C5"/>
            </a:solidFill>
            <a:prstDash val="solid"/>
            <a:miter lim="800000"/>
            <a:headEnd type="none" w="sm" len="sm"/>
            <a:tailEnd type="none" w="sm" len="sm"/>
          </a:ln>
        </p:spPr>
      </p:cxnSp>
      <p:sp>
        <p:nvSpPr>
          <p:cNvPr id="40" name="Textfeld 39">
            <a:extLst>
              <a:ext uri="{FF2B5EF4-FFF2-40B4-BE49-F238E27FC236}">
                <a16:creationId xmlns:a16="http://schemas.microsoft.com/office/drawing/2014/main" id="{54DFC8D2-4897-7669-6221-91E2098C7D34}"/>
              </a:ext>
            </a:extLst>
          </p:cNvPr>
          <p:cNvSpPr txBox="1"/>
          <p:nvPr/>
        </p:nvSpPr>
        <p:spPr>
          <a:xfrm>
            <a:off x="4786317" y="571496"/>
            <a:ext cx="2668041" cy="830997"/>
          </a:xfrm>
          <a:prstGeom prst="rect">
            <a:avLst/>
          </a:prstGeom>
          <a:noFill/>
        </p:spPr>
        <p:txBody>
          <a:bodyPr wrap="square" rtlCol="0">
            <a:spAutoFit/>
          </a:bodyPr>
          <a:lstStyle/>
          <a:p>
            <a:r>
              <a:rPr lang="de-DE" sz="1600" cap="all" dirty="0">
                <a:solidFill>
                  <a:srgbClr val="534B4F"/>
                </a:solidFill>
                <a:latin typeface="Calibri" panose="020F0502020204030204" pitchFamily="34" charset="0"/>
                <a:ea typeface="Calibri"/>
                <a:cs typeface="Calibri" panose="020F0502020204030204" pitchFamily="34" charset="0"/>
                <a:sym typeface="Calibri"/>
              </a:rPr>
              <a:t>Module 7: </a:t>
            </a:r>
          </a:p>
          <a:p>
            <a:r>
              <a:rPr lang="de-DE" sz="1600" cap="all" dirty="0">
                <a:solidFill>
                  <a:srgbClr val="534B4F"/>
                </a:solidFill>
                <a:latin typeface="Calibri" panose="020F0502020204030204" pitchFamily="34" charset="0"/>
                <a:ea typeface="Calibri"/>
                <a:cs typeface="Calibri" panose="020F0502020204030204" pitchFamily="34" charset="0"/>
                <a:sym typeface="Calibri"/>
              </a:rPr>
              <a:t>Crisis </a:t>
            </a:r>
            <a:r>
              <a:rPr lang="de-DE" sz="1600" cap="all" dirty="0" err="1">
                <a:solidFill>
                  <a:srgbClr val="534B4F"/>
                </a:solidFill>
                <a:latin typeface="Calibri" panose="020F0502020204030204" pitchFamily="34" charset="0"/>
                <a:ea typeface="Calibri"/>
                <a:cs typeface="Calibri" panose="020F0502020204030204" pitchFamily="34" charset="0"/>
                <a:sym typeface="Calibri"/>
              </a:rPr>
              <a:t>Resilience</a:t>
            </a:r>
            <a:endParaRPr lang="de-DE" sz="1600" cap="all" dirty="0">
              <a:solidFill>
                <a:srgbClr val="534B4F"/>
              </a:solidFill>
              <a:latin typeface="Calibri" panose="020F0502020204030204" pitchFamily="34" charset="0"/>
              <a:ea typeface="Calibri"/>
              <a:cs typeface="Calibri" panose="020F0502020204030204" pitchFamily="34" charset="0"/>
              <a:sym typeface="Calibri"/>
            </a:endParaRPr>
          </a:p>
          <a:p>
            <a:endParaRPr lang="de-DE" sz="1600" cap="all" dirty="0">
              <a:solidFill>
                <a:srgbClr val="534B4F"/>
              </a:solidFill>
              <a:latin typeface="Calibri" panose="020F0502020204030204" pitchFamily="34" charset="0"/>
              <a:ea typeface="Calibri"/>
              <a:cs typeface="Calibri" panose="020F0502020204030204" pitchFamily="34" charset="0"/>
              <a:sym typeface="Calibri"/>
            </a:endParaRPr>
          </a:p>
        </p:txBody>
      </p:sp>
      <p:cxnSp>
        <p:nvCxnSpPr>
          <p:cNvPr id="42" name="Google Shape;1457;p23">
            <a:extLst>
              <a:ext uri="{FF2B5EF4-FFF2-40B4-BE49-F238E27FC236}">
                <a16:creationId xmlns:a16="http://schemas.microsoft.com/office/drawing/2014/main" id="{09F3186C-AA4C-EF79-9025-AA848AEC846C}"/>
              </a:ext>
            </a:extLst>
          </p:cNvPr>
          <p:cNvCxnSpPr>
            <a:cxnSpLocks/>
          </p:cNvCxnSpPr>
          <p:nvPr/>
        </p:nvCxnSpPr>
        <p:spPr>
          <a:xfrm flipH="1">
            <a:off x="964280" y="6532225"/>
            <a:ext cx="5976000" cy="0"/>
          </a:xfrm>
          <a:prstGeom prst="straightConnector1">
            <a:avLst/>
          </a:prstGeom>
          <a:noFill/>
          <a:ln w="12700" cap="flat" cmpd="sng">
            <a:solidFill>
              <a:srgbClr val="81D1C5"/>
            </a:solidFill>
            <a:prstDash val="solid"/>
            <a:miter lim="800000"/>
            <a:headEnd type="none" w="sm" len="sm"/>
            <a:tailEnd type="none" w="sm" len="sm"/>
          </a:ln>
        </p:spPr>
      </p:cxnSp>
      <p:sp>
        <p:nvSpPr>
          <p:cNvPr id="43" name="Google Shape;1459;p23">
            <a:extLst>
              <a:ext uri="{FF2B5EF4-FFF2-40B4-BE49-F238E27FC236}">
                <a16:creationId xmlns:a16="http://schemas.microsoft.com/office/drawing/2014/main" id="{80D24758-655C-AC38-27B9-8BDA3BB08C94}"/>
              </a:ext>
            </a:extLst>
          </p:cNvPr>
          <p:cNvSpPr txBox="1">
            <a:spLocks/>
          </p:cNvSpPr>
          <p:nvPr/>
        </p:nvSpPr>
        <p:spPr>
          <a:xfrm>
            <a:off x="953390" y="6660823"/>
            <a:ext cx="5991742" cy="296066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534B4F"/>
              </a:buClr>
              <a:buSzPts val="1079"/>
              <a:buFont typeface="Arial"/>
              <a:buNone/>
              <a:defRPr sz="1079" b="0" i="0" u="none" strike="noStrike" cap="none">
                <a:solidFill>
                  <a:srgbClr val="534B4F"/>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r>
              <a:rPr lang="en-GB" sz="1400" dirty="0">
                <a:latin typeface="Calibri" panose="020F0502020204030204" pitchFamily="34" charset="0"/>
                <a:ea typeface="Calibri" panose="020F0502020204030204" pitchFamily="34" charset="0"/>
                <a:cs typeface="Calibri" panose="020F0502020204030204" pitchFamily="34" charset="0"/>
              </a:rPr>
              <a:t>In preparation for the module, we recommend reading the following literature:</a:t>
            </a:r>
          </a:p>
          <a:p>
            <a:pPr marL="0" lvl="0" indent="0" algn="l" rtl="0">
              <a:lnSpc>
                <a:spcPct val="90000"/>
              </a:lnSpc>
              <a:spcBef>
                <a:spcPts val="0"/>
              </a:spcBef>
              <a:spcAft>
                <a:spcPts val="0"/>
              </a:spcAft>
              <a:buClr>
                <a:srgbClr val="595A59"/>
              </a:buClr>
              <a:buSzPts val="1800"/>
              <a:buNone/>
            </a:pPr>
            <a:endParaRPr lang="de-DE" sz="1400" b="0" i="0" dirty="0">
              <a:latin typeface="Calibri" panose="020F0502020204030204" pitchFamily="34" charset="0"/>
              <a:cs typeface="Calibri" panose="020F0502020204030204" pitchFamily="34" charset="0"/>
            </a:endParaRPr>
          </a:p>
          <a:p>
            <a:pPr marL="0" lvl="0" indent="0" algn="l" rtl="0">
              <a:lnSpc>
                <a:spcPct val="90000"/>
              </a:lnSpc>
              <a:spcBef>
                <a:spcPts val="0"/>
              </a:spcBef>
              <a:spcAft>
                <a:spcPts val="0"/>
              </a:spcAft>
              <a:buClr>
                <a:srgbClr val="595A59"/>
              </a:buClr>
              <a:buSzPts val="1800"/>
              <a:buNone/>
            </a:pPr>
            <a:r>
              <a:rPr lang="de-DE" sz="1400" b="0" i="0" dirty="0">
                <a:latin typeface="Calibri" panose="020F0502020204030204" pitchFamily="34" charset="0"/>
                <a:cs typeface="Calibri" panose="020F0502020204030204" pitchFamily="34" charset="0"/>
              </a:rPr>
              <a:t>ISO 22316:2017: Security and </a:t>
            </a:r>
            <a:r>
              <a:rPr lang="de-DE" sz="1400" b="0" i="0" dirty="0" err="1">
                <a:latin typeface="Calibri" panose="020F0502020204030204" pitchFamily="34" charset="0"/>
                <a:cs typeface="Calibri" panose="020F0502020204030204" pitchFamily="34" charset="0"/>
              </a:rPr>
              <a:t>resilience</a:t>
            </a:r>
            <a:r>
              <a:rPr lang="de-DE" sz="1400" b="0" i="0" dirty="0">
                <a:latin typeface="Calibri" panose="020F0502020204030204" pitchFamily="34" charset="0"/>
                <a:cs typeface="Calibri" panose="020F0502020204030204" pitchFamily="34" charset="0"/>
              </a:rPr>
              <a:t> — Organizational </a:t>
            </a:r>
            <a:r>
              <a:rPr lang="de-DE" sz="1400" b="0" i="0" dirty="0" err="1">
                <a:latin typeface="Calibri" panose="020F0502020204030204" pitchFamily="34" charset="0"/>
                <a:cs typeface="Calibri" panose="020F0502020204030204" pitchFamily="34" charset="0"/>
              </a:rPr>
              <a:t>resilience</a:t>
            </a:r>
            <a:r>
              <a:rPr lang="de-DE" sz="1400" b="0" i="0" dirty="0">
                <a:latin typeface="Calibri" panose="020F0502020204030204" pitchFamily="34" charset="0"/>
                <a:cs typeface="Calibri" panose="020F0502020204030204" pitchFamily="34" charset="0"/>
              </a:rPr>
              <a:t> — </a:t>
            </a:r>
            <a:r>
              <a:rPr lang="de-DE" sz="1400" b="0" i="0" dirty="0" err="1">
                <a:latin typeface="Calibri" panose="020F0502020204030204" pitchFamily="34" charset="0"/>
                <a:cs typeface="Calibri" panose="020F0502020204030204" pitchFamily="34" charset="0"/>
              </a:rPr>
              <a:t>Principles</a:t>
            </a:r>
            <a:r>
              <a:rPr lang="de-DE" sz="1400" b="0" i="0" dirty="0">
                <a:latin typeface="Calibri" panose="020F0502020204030204" pitchFamily="34" charset="0"/>
                <a:cs typeface="Calibri" panose="020F0502020204030204" pitchFamily="34" charset="0"/>
              </a:rPr>
              <a:t> and </a:t>
            </a:r>
            <a:r>
              <a:rPr lang="de-DE" sz="1400" b="0" i="0" dirty="0" err="1">
                <a:latin typeface="Calibri" panose="020F0502020204030204" pitchFamily="34" charset="0"/>
                <a:cs typeface="Calibri" panose="020F0502020204030204" pitchFamily="34" charset="0"/>
              </a:rPr>
              <a:t>attributes</a:t>
            </a:r>
            <a:r>
              <a:rPr lang="de-DE" sz="1400" b="0" i="0" dirty="0">
                <a:latin typeface="Calibri" panose="020F0502020204030204" pitchFamily="34" charset="0"/>
                <a:cs typeface="Calibri" panose="020F0502020204030204" pitchFamily="34" charset="0"/>
              </a:rPr>
              <a:t>: </a:t>
            </a:r>
            <a:r>
              <a:rPr lang="de-DE" sz="1400" u="sng" dirty="0">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https://www.iso.org/obp/ui#iso:std:iso:22316:ed-1:v1:en</a:t>
            </a:r>
            <a:r>
              <a:rPr lang="de-DE" sz="1400" dirty="0">
                <a:latin typeface="Calibri" panose="020F0502020204030204" pitchFamily="34" charset="0"/>
                <a:cs typeface="Calibri" panose="020F0502020204030204" pitchFamily="34" charset="0"/>
              </a:rPr>
              <a:t> </a:t>
            </a:r>
          </a:p>
          <a:p>
            <a:pPr marL="0" lvl="0" indent="0" algn="l" rtl="0">
              <a:lnSpc>
                <a:spcPct val="90000"/>
              </a:lnSpc>
              <a:spcBef>
                <a:spcPts val="1200"/>
              </a:spcBef>
              <a:spcAft>
                <a:spcPts val="0"/>
              </a:spcAft>
              <a:buClr>
                <a:srgbClr val="595A59"/>
              </a:buClr>
              <a:buSzPts val="1800"/>
              <a:buNone/>
            </a:pPr>
            <a:r>
              <a:rPr lang="de-DE" sz="1400" dirty="0">
                <a:latin typeface="Calibri" panose="020F0502020204030204" pitchFamily="34" charset="0"/>
                <a:cs typeface="Calibri" panose="020F0502020204030204" pitchFamily="34" charset="0"/>
              </a:rPr>
              <a:t>PwC (2018): Operational </a:t>
            </a:r>
            <a:r>
              <a:rPr lang="de-DE" sz="1400" dirty="0" err="1">
                <a:latin typeface="Calibri" panose="020F0502020204030204" pitchFamily="34" charset="0"/>
                <a:cs typeface="Calibri" panose="020F0502020204030204" pitchFamily="34" charset="0"/>
              </a:rPr>
              <a:t>resilience</a:t>
            </a:r>
            <a:r>
              <a:rPr lang="de-DE" sz="1400" dirty="0">
                <a:latin typeface="Calibri" panose="020F0502020204030204" pitchFamily="34" charset="0"/>
                <a:cs typeface="Calibri" panose="020F0502020204030204" pitchFamily="34" charset="0"/>
              </a:rPr>
              <a:t>: </a:t>
            </a:r>
            <a:r>
              <a:rPr lang="de-DE" sz="1400" u="sng" dirty="0">
                <a:latin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https://www.pwc.co.uk/audit-assurance/assets/pdf/operational-resilience-guide.pdf</a:t>
            </a:r>
            <a:r>
              <a:rPr lang="de-DE" sz="1400" dirty="0">
                <a:latin typeface="Calibri" panose="020F0502020204030204" pitchFamily="34" charset="0"/>
                <a:cs typeface="Calibri" panose="020F0502020204030204" pitchFamily="34" charset="0"/>
              </a:rPr>
              <a:t> </a:t>
            </a:r>
          </a:p>
          <a:p>
            <a:pPr marL="0" lvl="0" indent="0" algn="l" rtl="0">
              <a:lnSpc>
                <a:spcPct val="90000"/>
              </a:lnSpc>
              <a:spcBef>
                <a:spcPts val="1200"/>
              </a:spcBef>
              <a:spcAft>
                <a:spcPts val="0"/>
              </a:spcAft>
              <a:buClr>
                <a:srgbClr val="585A58"/>
              </a:buClr>
              <a:buSzPts val="1800"/>
              <a:buNone/>
            </a:pPr>
            <a:r>
              <a:rPr lang="de-DE" sz="1400" b="0" i="0" u="none" strike="noStrike" dirty="0">
                <a:latin typeface="Calibri" panose="020F0502020204030204" pitchFamily="34" charset="0"/>
                <a:cs typeface="Calibri" panose="020F0502020204030204" pitchFamily="34" charset="0"/>
                <a:sym typeface="Calibri"/>
              </a:rPr>
              <a:t>Breier et al. (2021): The </a:t>
            </a:r>
            <a:r>
              <a:rPr lang="de-DE" sz="1400" b="0" i="0" u="none" strike="noStrike" dirty="0" err="1">
                <a:latin typeface="Calibri" panose="020F0502020204030204" pitchFamily="34" charset="0"/>
                <a:cs typeface="Calibri" panose="020F0502020204030204" pitchFamily="34" charset="0"/>
                <a:sym typeface="Calibri"/>
              </a:rPr>
              <a:t>role</a:t>
            </a:r>
            <a:r>
              <a:rPr lang="de-DE" sz="1400" b="0" i="0" u="none" strike="noStrike" dirty="0">
                <a:latin typeface="Calibri" panose="020F0502020204030204" pitchFamily="34" charset="0"/>
                <a:cs typeface="Calibri" panose="020F0502020204030204" pitchFamily="34" charset="0"/>
                <a:sym typeface="Calibri"/>
              </a:rPr>
              <a:t> of </a:t>
            </a:r>
            <a:r>
              <a:rPr lang="de-DE" sz="1400" b="0" i="0" u="none" strike="noStrike" dirty="0" err="1">
                <a:latin typeface="Calibri" panose="020F0502020204030204" pitchFamily="34" charset="0"/>
                <a:cs typeface="Calibri" panose="020F0502020204030204" pitchFamily="34" charset="0"/>
                <a:sym typeface="Calibri"/>
              </a:rPr>
              <a:t>business</a:t>
            </a:r>
            <a:r>
              <a:rPr lang="de-DE" sz="1400" b="0" i="0" u="none" strike="noStrike" dirty="0">
                <a:latin typeface="Calibri" panose="020F0502020204030204" pitchFamily="34" charset="0"/>
                <a:cs typeface="Calibri" panose="020F0502020204030204" pitchFamily="34" charset="0"/>
                <a:sym typeface="Calibri"/>
              </a:rPr>
              <a:t> </a:t>
            </a:r>
            <a:r>
              <a:rPr lang="de-DE" sz="1400" b="0" i="0" u="none" strike="noStrike" dirty="0" err="1">
                <a:latin typeface="Calibri" panose="020F0502020204030204" pitchFamily="34" charset="0"/>
                <a:cs typeface="Calibri" panose="020F0502020204030204" pitchFamily="34" charset="0"/>
                <a:sym typeface="Calibri"/>
              </a:rPr>
              <a:t>model</a:t>
            </a:r>
            <a:r>
              <a:rPr lang="de-DE" sz="1400" b="0" i="0" u="none" strike="noStrike" dirty="0">
                <a:latin typeface="Calibri" panose="020F0502020204030204" pitchFamily="34" charset="0"/>
                <a:cs typeface="Calibri" panose="020F0502020204030204" pitchFamily="34" charset="0"/>
                <a:sym typeface="Calibri"/>
              </a:rPr>
              <a:t> </a:t>
            </a:r>
            <a:r>
              <a:rPr lang="de-DE" sz="1400" b="0" i="0" u="none" strike="noStrike" dirty="0" err="1">
                <a:latin typeface="Calibri" panose="020F0502020204030204" pitchFamily="34" charset="0"/>
                <a:cs typeface="Calibri" panose="020F0502020204030204" pitchFamily="34" charset="0"/>
                <a:sym typeface="Calibri"/>
              </a:rPr>
              <a:t>innovation</a:t>
            </a:r>
            <a:r>
              <a:rPr lang="de-DE" sz="1400" b="0" i="0" u="none" strike="noStrike" dirty="0">
                <a:latin typeface="Calibri" panose="020F0502020204030204" pitchFamily="34" charset="0"/>
                <a:cs typeface="Calibri" panose="020F0502020204030204" pitchFamily="34" charset="0"/>
                <a:sym typeface="Calibri"/>
              </a:rPr>
              <a:t> in </a:t>
            </a:r>
            <a:r>
              <a:rPr lang="de-DE" sz="1400" b="0" i="0" u="none" strike="noStrike" dirty="0" err="1">
                <a:latin typeface="Calibri" panose="020F0502020204030204" pitchFamily="34" charset="0"/>
                <a:cs typeface="Calibri" panose="020F0502020204030204" pitchFamily="34" charset="0"/>
                <a:sym typeface="Calibri"/>
              </a:rPr>
              <a:t>the</a:t>
            </a:r>
            <a:r>
              <a:rPr lang="de-DE" sz="1400" b="0" i="0" u="none" strike="noStrike" dirty="0">
                <a:latin typeface="Calibri" panose="020F0502020204030204" pitchFamily="34" charset="0"/>
                <a:cs typeface="Calibri" panose="020F0502020204030204" pitchFamily="34" charset="0"/>
                <a:sym typeface="Calibri"/>
              </a:rPr>
              <a:t> </a:t>
            </a:r>
            <a:r>
              <a:rPr lang="de-DE" sz="1400" b="0" i="0" u="none" strike="noStrike" dirty="0" err="1">
                <a:latin typeface="Calibri" panose="020F0502020204030204" pitchFamily="34" charset="0"/>
                <a:cs typeface="Calibri" panose="020F0502020204030204" pitchFamily="34" charset="0"/>
                <a:sym typeface="Calibri"/>
              </a:rPr>
              <a:t>hospitality</a:t>
            </a:r>
            <a:r>
              <a:rPr lang="de-DE" sz="1400" b="0" i="0" u="none" strike="noStrike" dirty="0">
                <a:latin typeface="Calibri" panose="020F0502020204030204" pitchFamily="34" charset="0"/>
                <a:cs typeface="Calibri" panose="020F0502020204030204" pitchFamily="34" charset="0"/>
                <a:sym typeface="Calibri"/>
              </a:rPr>
              <a:t> </a:t>
            </a:r>
            <a:r>
              <a:rPr lang="de-DE" sz="1400" b="0" i="0" u="none" strike="noStrike" dirty="0" err="1">
                <a:latin typeface="Calibri" panose="020F0502020204030204" pitchFamily="34" charset="0"/>
                <a:cs typeface="Calibri" panose="020F0502020204030204" pitchFamily="34" charset="0"/>
                <a:sym typeface="Calibri"/>
              </a:rPr>
              <a:t>industry</a:t>
            </a:r>
            <a:r>
              <a:rPr lang="de-DE" sz="1400" b="0" i="0" u="none" strike="noStrike" dirty="0">
                <a:latin typeface="Calibri" panose="020F0502020204030204" pitchFamily="34" charset="0"/>
                <a:cs typeface="Calibri" panose="020F0502020204030204" pitchFamily="34" charset="0"/>
                <a:sym typeface="Calibri"/>
              </a:rPr>
              <a:t> </a:t>
            </a:r>
            <a:r>
              <a:rPr lang="de-DE" sz="1400" b="0" i="0" u="none" strike="noStrike" dirty="0" err="1">
                <a:latin typeface="Calibri" panose="020F0502020204030204" pitchFamily="34" charset="0"/>
                <a:cs typeface="Calibri" panose="020F0502020204030204" pitchFamily="34" charset="0"/>
                <a:sym typeface="Calibri"/>
              </a:rPr>
              <a:t>during</a:t>
            </a:r>
            <a:r>
              <a:rPr lang="de-DE" sz="1400" b="0" i="0" u="none" strike="noStrike" dirty="0">
                <a:latin typeface="Calibri" panose="020F0502020204030204" pitchFamily="34" charset="0"/>
                <a:cs typeface="Calibri" panose="020F0502020204030204" pitchFamily="34" charset="0"/>
                <a:sym typeface="Calibri"/>
              </a:rPr>
              <a:t> </a:t>
            </a:r>
            <a:r>
              <a:rPr lang="de-DE" sz="1400" b="0" i="0" u="none" strike="noStrike" dirty="0" err="1">
                <a:latin typeface="Calibri" panose="020F0502020204030204" pitchFamily="34" charset="0"/>
                <a:cs typeface="Calibri" panose="020F0502020204030204" pitchFamily="34" charset="0"/>
                <a:sym typeface="Calibri"/>
              </a:rPr>
              <a:t>the</a:t>
            </a:r>
            <a:r>
              <a:rPr lang="de-DE" sz="1400" b="0" i="0" u="none" strike="noStrike" dirty="0">
                <a:latin typeface="Calibri" panose="020F0502020204030204" pitchFamily="34" charset="0"/>
                <a:cs typeface="Calibri" panose="020F0502020204030204" pitchFamily="34" charset="0"/>
                <a:sym typeface="Calibri"/>
              </a:rPr>
              <a:t> COVID-19 </a:t>
            </a:r>
            <a:r>
              <a:rPr lang="de-DE" sz="1400" b="0" i="0" u="none" strike="noStrike" dirty="0" err="1">
                <a:latin typeface="Calibri" panose="020F0502020204030204" pitchFamily="34" charset="0"/>
                <a:cs typeface="Calibri" panose="020F0502020204030204" pitchFamily="34" charset="0"/>
                <a:sym typeface="Calibri"/>
              </a:rPr>
              <a:t>crisis</a:t>
            </a:r>
            <a:r>
              <a:rPr lang="de-DE" sz="1400" b="0" i="0" u="none" strike="noStrike" dirty="0">
                <a:latin typeface="Calibri" panose="020F0502020204030204" pitchFamily="34" charset="0"/>
                <a:cs typeface="Calibri" panose="020F0502020204030204" pitchFamily="34" charset="0"/>
                <a:sym typeface="Calibri"/>
              </a:rPr>
              <a:t> .	</a:t>
            </a:r>
            <a:endParaRPr lang="de-DE" sz="1400" dirty="0">
              <a:latin typeface="Calibri" panose="020F0502020204030204" pitchFamily="34" charset="0"/>
              <a:cs typeface="Calibri" panose="020F0502020204030204" pitchFamily="34" charset="0"/>
            </a:endParaRPr>
          </a:p>
          <a:p>
            <a:pPr marL="0" lvl="0" indent="0" algn="l" rtl="0">
              <a:lnSpc>
                <a:spcPct val="90000"/>
              </a:lnSpc>
              <a:spcBef>
                <a:spcPts val="1200"/>
              </a:spcBef>
              <a:spcAft>
                <a:spcPts val="0"/>
              </a:spcAft>
              <a:buClr>
                <a:srgbClr val="595A59"/>
              </a:buClr>
              <a:buSzPts val="1800"/>
              <a:buNone/>
            </a:pPr>
            <a:r>
              <a:rPr lang="de-DE" sz="1400" dirty="0">
                <a:latin typeface="Calibri" panose="020F0502020204030204" pitchFamily="34" charset="0"/>
                <a:cs typeface="Calibri" panose="020F0502020204030204" pitchFamily="34" charset="0"/>
              </a:rPr>
              <a:t>Hall et al. (2017): </a:t>
            </a:r>
            <a:r>
              <a:rPr lang="de-DE" sz="1400" dirty="0" err="1">
                <a:latin typeface="Calibri" panose="020F0502020204030204" pitchFamily="34" charset="0"/>
                <a:cs typeface="Calibri" panose="020F0502020204030204" pitchFamily="34" charset="0"/>
              </a:rPr>
              <a:t>Tourism</a:t>
            </a:r>
            <a:r>
              <a:rPr lang="de-DE" sz="1400" dirty="0">
                <a:latin typeface="Calibri" panose="020F0502020204030204" pitchFamily="34" charset="0"/>
                <a:cs typeface="Calibri" panose="020F0502020204030204" pitchFamily="34" charset="0"/>
              </a:rPr>
              <a:t> and </a:t>
            </a:r>
            <a:r>
              <a:rPr lang="de-DE" sz="1400" dirty="0" err="1">
                <a:latin typeface="Calibri" panose="020F0502020204030204" pitchFamily="34" charset="0"/>
                <a:cs typeface="Calibri" panose="020F0502020204030204" pitchFamily="34" charset="0"/>
              </a:rPr>
              <a:t>resilience</a:t>
            </a:r>
            <a:r>
              <a:rPr lang="de-DE" sz="1400" dirty="0">
                <a:latin typeface="Calibri" panose="020F0502020204030204" pitchFamily="34" charset="0"/>
                <a:cs typeface="Calibri" panose="020F0502020204030204" pitchFamily="34" charset="0"/>
              </a:rPr>
              <a:t>: Individual, organisational and </a:t>
            </a:r>
            <a:r>
              <a:rPr lang="de-DE" sz="1400" dirty="0" err="1">
                <a:latin typeface="Calibri" panose="020F0502020204030204" pitchFamily="34" charset="0"/>
                <a:cs typeface="Calibri" panose="020F0502020204030204" pitchFamily="34" charset="0"/>
              </a:rPr>
              <a:t>destination</a:t>
            </a:r>
            <a:r>
              <a:rPr lang="de-DE" sz="1400" dirty="0">
                <a:latin typeface="Calibri" panose="020F0502020204030204" pitchFamily="34" charset="0"/>
                <a:cs typeface="Calibri" panose="020F0502020204030204" pitchFamily="34" charset="0"/>
              </a:rPr>
              <a:t> </a:t>
            </a:r>
            <a:r>
              <a:rPr lang="de-DE" sz="1400" dirty="0" err="1">
                <a:latin typeface="Calibri" panose="020F0502020204030204" pitchFamily="34" charset="0"/>
                <a:cs typeface="Calibri" panose="020F0502020204030204" pitchFamily="34" charset="0"/>
              </a:rPr>
              <a:t>perspectives</a:t>
            </a:r>
            <a:r>
              <a:rPr lang="de-DE" sz="1400" dirty="0">
                <a:latin typeface="Calibri" panose="020F0502020204030204" pitchFamily="34" charset="0"/>
                <a:cs typeface="Calibri" panose="020F0502020204030204" pitchFamily="34" charset="0"/>
              </a:rPr>
              <a:t>.</a:t>
            </a:r>
          </a:p>
          <a:p>
            <a:pPr marL="0" lvl="0" indent="0" algn="l" rtl="0">
              <a:lnSpc>
                <a:spcPct val="90000"/>
              </a:lnSpc>
              <a:spcBef>
                <a:spcPts val="1200"/>
              </a:spcBef>
              <a:spcAft>
                <a:spcPts val="0"/>
              </a:spcAft>
              <a:buClr>
                <a:srgbClr val="595A59"/>
              </a:buClr>
              <a:buSzPts val="1800"/>
              <a:buNone/>
            </a:pPr>
            <a:r>
              <a:rPr lang="de-DE" sz="1400" dirty="0">
                <a:latin typeface="Calibri" panose="020F0502020204030204" pitchFamily="34" charset="0"/>
                <a:cs typeface="Calibri" panose="020F0502020204030204" pitchFamily="34" charset="0"/>
              </a:rPr>
              <a:t>Frey (2020): Der KMU Innovator - So machen Sie Ihr Geschäftsmodell fit für das digitale Zeitalter, Midas Verlag AG.</a:t>
            </a:r>
          </a:p>
          <a:p>
            <a:pPr marL="0" lvl="0" indent="0" algn="l" rtl="0">
              <a:lnSpc>
                <a:spcPct val="90000"/>
              </a:lnSpc>
              <a:spcBef>
                <a:spcPts val="1000"/>
              </a:spcBef>
              <a:spcAft>
                <a:spcPts val="0"/>
              </a:spcAft>
              <a:buClr>
                <a:srgbClr val="595A59"/>
              </a:buClr>
              <a:buSzPts val="1800"/>
              <a:buNone/>
            </a:pPr>
            <a:r>
              <a:rPr lang="de-DE" sz="1400" u="sng" dirty="0">
                <a:latin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7 Pillars of </a:t>
            </a:r>
            <a:r>
              <a:rPr lang="de-DE" sz="1400" u="sng" dirty="0" err="1">
                <a:latin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Resilience</a:t>
            </a:r>
            <a:r>
              <a:rPr lang="de-DE" sz="1400" u="sng" dirty="0">
                <a:latin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 </a:t>
            </a:r>
            <a:r>
              <a:rPr lang="de-DE" sz="1400" u="sng" dirty="0" err="1">
                <a:latin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to</a:t>
            </a:r>
            <a:r>
              <a:rPr lang="de-DE" sz="1400" u="sng" dirty="0">
                <a:latin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 Master Any Challenge</a:t>
            </a:r>
            <a:endParaRPr lang="de-DE" sz="1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1400" dirty="0">
              <a:latin typeface="Calibri" panose="020F0502020204030204" pitchFamily="34" charset="0"/>
              <a:ea typeface="Calibri" panose="020F0502020204030204" pitchFamily="34" charset="0"/>
              <a:cs typeface="Calibri" panose="020F0502020204030204" pitchFamily="34" charset="0"/>
            </a:endParaRPr>
          </a:p>
        </p:txBody>
      </p:sp>
      <p:cxnSp>
        <p:nvCxnSpPr>
          <p:cNvPr id="4" name="Google Shape;1457;p23">
            <a:extLst>
              <a:ext uri="{FF2B5EF4-FFF2-40B4-BE49-F238E27FC236}">
                <a16:creationId xmlns:a16="http://schemas.microsoft.com/office/drawing/2014/main" id="{33037FBC-404F-5648-B104-B33043B8732C}"/>
              </a:ext>
            </a:extLst>
          </p:cNvPr>
          <p:cNvCxnSpPr>
            <a:cxnSpLocks/>
          </p:cNvCxnSpPr>
          <p:nvPr/>
        </p:nvCxnSpPr>
        <p:spPr>
          <a:xfrm flipH="1">
            <a:off x="950788" y="4969763"/>
            <a:ext cx="5976000" cy="0"/>
          </a:xfrm>
          <a:prstGeom prst="straightConnector1">
            <a:avLst/>
          </a:prstGeom>
          <a:noFill/>
          <a:ln w="12700" cap="flat" cmpd="sng">
            <a:solidFill>
              <a:srgbClr val="81D1C5"/>
            </a:solidFill>
            <a:prstDash val="solid"/>
            <a:miter lim="800000"/>
            <a:headEnd type="none" w="sm" len="sm"/>
            <a:tailEnd type="none" w="sm" len="sm"/>
          </a:ln>
        </p:spPr>
      </p:cxnSp>
      <p:sp>
        <p:nvSpPr>
          <p:cNvPr id="5" name="Google Shape;1458;p23">
            <a:extLst>
              <a:ext uri="{FF2B5EF4-FFF2-40B4-BE49-F238E27FC236}">
                <a16:creationId xmlns:a16="http://schemas.microsoft.com/office/drawing/2014/main" id="{1D9BE3F7-2358-4A73-77AA-010A9C28FAD3}"/>
              </a:ext>
            </a:extLst>
          </p:cNvPr>
          <p:cNvSpPr txBox="1">
            <a:spLocks/>
          </p:cNvSpPr>
          <p:nvPr/>
        </p:nvSpPr>
        <p:spPr>
          <a:xfrm>
            <a:off x="936448" y="4595091"/>
            <a:ext cx="5991741" cy="37603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1455"/>
              </a:lnSpc>
              <a:spcBef>
                <a:spcPts val="0"/>
              </a:spcBef>
              <a:spcAft>
                <a:spcPts val="0"/>
              </a:spcAft>
              <a:buClr>
                <a:srgbClr val="79527B"/>
              </a:buClr>
              <a:buSzPts val="1511"/>
              <a:buFont typeface="Arial"/>
              <a:buNone/>
              <a:defRPr sz="1511" b="1" i="0" u="none" strike="noStrike" cap="none">
                <a:solidFill>
                  <a:srgbClr val="79527B"/>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nSpc>
                <a:spcPct val="102200"/>
              </a:lnSpc>
              <a:buSzPts val="1500"/>
            </a:pPr>
            <a:r>
              <a:rPr lang="en-GB" cap="all" dirty="0">
                <a:latin typeface="Calibri" panose="020F0502020204030204" pitchFamily="34" charset="0"/>
                <a:cs typeface="Calibri" panose="020F0502020204030204" pitchFamily="34" charset="0"/>
              </a:rPr>
              <a:t>Test &amp; Practice Questions</a:t>
            </a:r>
          </a:p>
        </p:txBody>
      </p:sp>
      <p:sp>
        <p:nvSpPr>
          <p:cNvPr id="6" name="Google Shape;1459;p23">
            <a:extLst>
              <a:ext uri="{FF2B5EF4-FFF2-40B4-BE49-F238E27FC236}">
                <a16:creationId xmlns:a16="http://schemas.microsoft.com/office/drawing/2014/main" id="{B240034E-50AA-E4B7-9916-50879A4FA70E}"/>
              </a:ext>
            </a:extLst>
          </p:cNvPr>
          <p:cNvSpPr txBox="1">
            <a:spLocks/>
          </p:cNvSpPr>
          <p:nvPr/>
        </p:nvSpPr>
        <p:spPr>
          <a:xfrm>
            <a:off x="943773" y="5155873"/>
            <a:ext cx="5991742" cy="93083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534B4F"/>
              </a:buClr>
              <a:buSzPts val="1079"/>
              <a:buFont typeface="Arial"/>
              <a:buNone/>
              <a:defRPr sz="1079" b="0" i="0" u="none" strike="noStrike" cap="none">
                <a:solidFill>
                  <a:srgbClr val="534B4F"/>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454"/>
              <a:buFont typeface="Arial"/>
              <a:buNone/>
              <a:defRPr sz="3454"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342900" indent="-342900">
              <a:buSzPts val="1000"/>
              <a:buFont typeface="+mj-lt"/>
              <a:buAutoNum type="arabicPeriod"/>
            </a:pPr>
            <a:r>
              <a:rPr lang="en-GB" sz="1400" dirty="0">
                <a:latin typeface="Calibri" panose="020F0502020204030204" pitchFamily="34" charset="0"/>
                <a:cs typeface="Calibri" panose="020F0502020204030204" pitchFamily="34" charset="0"/>
              </a:rPr>
              <a:t>In the context of crisis resilience, what does a "Generative" company do?</a:t>
            </a:r>
          </a:p>
          <a:p>
            <a:pPr marL="342900" indent="-342900">
              <a:buSzPts val="1000"/>
              <a:buFont typeface="+mj-lt"/>
              <a:buAutoNum type="arabicPeriod"/>
            </a:pPr>
            <a:r>
              <a:rPr lang="en-GB" sz="1400" dirty="0">
                <a:latin typeface="Calibri" panose="020F0502020204030204" pitchFamily="34" charset="0"/>
                <a:cs typeface="Calibri" panose="020F0502020204030204" pitchFamily="34" charset="0"/>
              </a:rPr>
              <a:t>According to a German study on the future of travel occasions, what are the top three themes guests are seeking?</a:t>
            </a:r>
          </a:p>
        </p:txBody>
      </p:sp>
      <p:pic>
        <p:nvPicPr>
          <p:cNvPr id="7" name="Grafik 6" descr="Checkliste">
            <a:extLst>
              <a:ext uri="{FF2B5EF4-FFF2-40B4-BE49-F238E27FC236}">
                <a16:creationId xmlns:a16="http://schemas.microsoft.com/office/drawing/2014/main" id="{2FFA0999-F000-584E-33B0-DF1A70F41FD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89728" y="4653002"/>
            <a:ext cx="648000" cy="648000"/>
          </a:xfrm>
          <a:prstGeom prst="rect">
            <a:avLst/>
          </a:prstGeom>
        </p:spPr>
      </p:pic>
      <p:pic>
        <p:nvPicPr>
          <p:cNvPr id="2" name="Grafik 1" descr="Kopf mit Zahnrädern">
            <a:extLst>
              <a:ext uri="{FF2B5EF4-FFF2-40B4-BE49-F238E27FC236}">
                <a16:creationId xmlns:a16="http://schemas.microsoft.com/office/drawing/2014/main" id="{556A19F3-5CC5-FD1B-50A0-749A8F691AA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33950" y="3055706"/>
            <a:ext cx="648000" cy="648000"/>
          </a:xfrm>
          <a:prstGeom prst="rect">
            <a:avLst/>
          </a:prstGeom>
        </p:spPr>
      </p:pic>
    </p:spTree>
    <p:extLst>
      <p:ext uri="{BB962C8B-B14F-4D97-AF65-F5344CB8AC3E}">
        <p14:creationId xmlns:p14="http://schemas.microsoft.com/office/powerpoint/2010/main" val="517721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6819720D-29A3-5104-31F2-D0FA25980904}"/>
              </a:ext>
            </a:extLst>
          </p:cNvPr>
          <p:cNvSpPr>
            <a:spLocks noGrp="1"/>
          </p:cNvSpPr>
          <p:nvPr>
            <p:ph type="body" idx="1"/>
          </p:nvPr>
        </p:nvSpPr>
        <p:spPr>
          <a:xfrm>
            <a:off x="2271714" y="2455726"/>
            <a:ext cx="4796828" cy="7650299"/>
          </a:xfrm>
        </p:spPr>
        <p:txBody>
          <a:bodyPr/>
          <a:lstStyle/>
          <a:p>
            <a:pPr algn="l">
              <a:buFont typeface="Arial" panose="020B0604020202020204" pitchFamily="34" charset="0"/>
              <a:buChar char="•"/>
            </a:pPr>
            <a:r>
              <a:rPr lang="en-GB" sz="1400" b="1" i="0" dirty="0">
                <a:solidFill>
                  <a:srgbClr val="534B4F"/>
                </a:solidFill>
                <a:effectLst/>
                <a:latin typeface="Calibri" panose="020F0502020204030204" pitchFamily="34" charset="0"/>
                <a:ea typeface="Calibri" panose="020F0502020204030204" pitchFamily="34" charset="0"/>
                <a:cs typeface="Calibri" panose="020F0502020204030204" pitchFamily="34" charset="0"/>
              </a:rPr>
              <a:t>Interpersonal Interaction:</a:t>
            </a:r>
            <a:r>
              <a:rPr lang="en-GB" sz="1400" b="0" i="0" dirty="0">
                <a:solidFill>
                  <a:srgbClr val="534B4F"/>
                </a:solidFill>
                <a:effectLst/>
                <a:latin typeface="Calibri" panose="020F0502020204030204" pitchFamily="34" charset="0"/>
                <a:ea typeface="Calibri" panose="020F0502020204030204" pitchFamily="34" charset="0"/>
                <a:cs typeface="Calibri" panose="020F0502020204030204" pitchFamily="34" charset="0"/>
              </a:rPr>
              <a:t> Classroom training fosters direct face-to-face interaction between learners and teachers, facilitating immediate clarification of doubts and personalized guidance.</a:t>
            </a:r>
          </a:p>
          <a:p>
            <a:pPr algn="l">
              <a:buFont typeface="Arial" panose="020B0604020202020204" pitchFamily="34" charset="0"/>
              <a:buChar char="•"/>
            </a:pPr>
            <a:r>
              <a:rPr lang="en-GB" sz="1400" b="1" i="0" dirty="0">
                <a:solidFill>
                  <a:srgbClr val="534B4F"/>
                </a:solidFill>
                <a:effectLst/>
                <a:latin typeface="Calibri" panose="020F0502020204030204" pitchFamily="34" charset="0"/>
                <a:ea typeface="Calibri" panose="020F0502020204030204" pitchFamily="34" charset="0"/>
                <a:cs typeface="Calibri" panose="020F0502020204030204" pitchFamily="34" charset="0"/>
              </a:rPr>
              <a:t>Structured Learning Environment:</a:t>
            </a:r>
            <a:r>
              <a:rPr lang="en-GB" sz="1400" b="0" i="0" dirty="0">
                <a:solidFill>
                  <a:srgbClr val="534B4F"/>
                </a:solidFill>
                <a:effectLst/>
                <a:latin typeface="Calibri" panose="020F0502020204030204" pitchFamily="34" charset="0"/>
                <a:ea typeface="Calibri" panose="020F0502020204030204" pitchFamily="34" charset="0"/>
                <a:cs typeface="Calibri" panose="020F0502020204030204" pitchFamily="34" charset="0"/>
              </a:rPr>
              <a:t> The structured nature of classroom training encourages discipline and routine, creating a focused learning environment.</a:t>
            </a:r>
          </a:p>
          <a:p>
            <a:pPr algn="l">
              <a:buFont typeface="Arial" panose="020B0604020202020204" pitchFamily="34" charset="0"/>
              <a:buChar char="•"/>
            </a:pPr>
            <a:r>
              <a:rPr lang="en-GB" sz="1400" b="1" i="0" dirty="0">
                <a:solidFill>
                  <a:srgbClr val="534B4F"/>
                </a:solidFill>
                <a:effectLst/>
                <a:latin typeface="Calibri" panose="020F0502020204030204" pitchFamily="34" charset="0"/>
                <a:ea typeface="Calibri" panose="020F0502020204030204" pitchFamily="34" charset="0"/>
                <a:cs typeface="Calibri" panose="020F0502020204030204" pitchFamily="34" charset="0"/>
              </a:rPr>
              <a:t>Peer Engagement:</a:t>
            </a:r>
            <a:r>
              <a:rPr lang="en-GB" sz="1400" b="0" i="0" dirty="0">
                <a:solidFill>
                  <a:srgbClr val="534B4F"/>
                </a:solidFill>
                <a:effectLst/>
                <a:latin typeface="Calibri" panose="020F0502020204030204" pitchFamily="34" charset="0"/>
                <a:ea typeface="Calibri" panose="020F0502020204030204" pitchFamily="34" charset="0"/>
                <a:cs typeface="Calibri" panose="020F0502020204030204" pitchFamily="34" charset="0"/>
              </a:rPr>
              <a:t> Learners can engage with peers through group discussions, debates, and collaborative projects, promoting social skills and teamwork.</a:t>
            </a:r>
          </a:p>
          <a:p>
            <a:pPr algn="l">
              <a:buFont typeface="Arial" panose="020B0604020202020204" pitchFamily="34" charset="0"/>
              <a:buChar char="•"/>
            </a:pPr>
            <a:r>
              <a:rPr lang="en-GB" sz="1400" b="1" i="0" dirty="0">
                <a:solidFill>
                  <a:srgbClr val="534B4F"/>
                </a:solidFill>
                <a:effectLst/>
                <a:latin typeface="Calibri" panose="020F0502020204030204" pitchFamily="34" charset="0"/>
                <a:ea typeface="Calibri" panose="020F0502020204030204" pitchFamily="34" charset="0"/>
                <a:cs typeface="Calibri" panose="020F0502020204030204" pitchFamily="34" charset="0"/>
              </a:rPr>
              <a:t>Real-time Feedback:</a:t>
            </a:r>
            <a:r>
              <a:rPr lang="en-GB" sz="1400" b="0" i="0" dirty="0">
                <a:solidFill>
                  <a:srgbClr val="534B4F"/>
                </a:solidFill>
                <a:effectLst/>
                <a:latin typeface="Calibri" panose="020F0502020204030204" pitchFamily="34" charset="0"/>
                <a:ea typeface="Calibri" panose="020F0502020204030204" pitchFamily="34" charset="0"/>
                <a:cs typeface="Calibri" panose="020F0502020204030204" pitchFamily="34" charset="0"/>
              </a:rPr>
              <a:t> Instructors can provide instant feedback, enabling learners to grasp concepts more effectively.</a:t>
            </a:r>
          </a:p>
          <a:p>
            <a:pPr algn="l">
              <a:buFont typeface="Arial" panose="020B0604020202020204" pitchFamily="34" charset="0"/>
              <a:buChar char="•"/>
            </a:pPr>
            <a:endParaRPr lang="en-GB" sz="1400" b="0" i="0" dirty="0">
              <a:solidFill>
                <a:srgbClr val="534B4F"/>
              </a:solidFill>
              <a:effectLst/>
              <a:latin typeface="Calibri" panose="020F0502020204030204" pitchFamily="34" charset="0"/>
              <a:ea typeface="Calibri" panose="020F0502020204030204" pitchFamily="34" charset="0"/>
              <a:cs typeface="Calibri" panose="020F0502020204030204" pitchFamily="34" charset="0"/>
            </a:endParaRPr>
          </a:p>
          <a:p>
            <a:pPr>
              <a:buFontTx/>
              <a:buChar char="-"/>
            </a:pPr>
            <a:endParaRPr lang="en-GB" dirty="0">
              <a:solidFill>
                <a:srgbClr val="534B4F"/>
              </a:solidFill>
              <a:latin typeface="Calibri" panose="020F0502020204030204" pitchFamily="34" charset="0"/>
              <a:cs typeface="Calibri" panose="020F0502020204030204" pitchFamily="34" charset="0"/>
            </a:endParaRPr>
          </a:p>
          <a:p>
            <a:pPr>
              <a:buFontTx/>
              <a:buChar char="-"/>
            </a:pPr>
            <a:endParaRPr lang="en-GB" dirty="0">
              <a:solidFill>
                <a:srgbClr val="534B4F"/>
              </a:solidFill>
              <a:latin typeface="Calibri" panose="020F0502020204030204" pitchFamily="34" charset="0"/>
              <a:cs typeface="Calibri" panose="020F0502020204030204" pitchFamily="34" charset="0"/>
            </a:endParaRPr>
          </a:p>
          <a:p>
            <a:pPr marL="514350" indent="-285750">
              <a:buFont typeface="Arial" panose="020B0604020202020204" pitchFamily="34" charset="0"/>
              <a:buChar char="•"/>
            </a:pPr>
            <a:r>
              <a:rPr lang="en-GB" sz="1400" b="1" dirty="0">
                <a:solidFill>
                  <a:srgbClr val="534B4F"/>
                </a:solidFill>
                <a:latin typeface="Calibri" panose="020F0502020204030204" pitchFamily="34" charset="0"/>
                <a:cs typeface="Calibri" panose="020F0502020204030204" pitchFamily="34" charset="0"/>
              </a:rPr>
              <a:t>Flexibility</a:t>
            </a:r>
            <a:r>
              <a:rPr lang="en-GB" sz="1400" dirty="0">
                <a:solidFill>
                  <a:srgbClr val="534B4F"/>
                </a:solidFill>
                <a:latin typeface="Calibri" panose="020F0502020204030204" pitchFamily="34" charset="0"/>
                <a:cs typeface="Calibri" panose="020F0502020204030204" pitchFamily="34" charset="0"/>
              </a:rPr>
              <a:t>: </a:t>
            </a:r>
            <a:r>
              <a:rPr lang="en-GB" sz="1400" b="0" i="0" dirty="0">
                <a:solidFill>
                  <a:srgbClr val="534B4F"/>
                </a:solidFill>
                <a:effectLst/>
                <a:latin typeface="Calibri" panose="020F0502020204030204" pitchFamily="34" charset="0"/>
                <a:ea typeface="Calibri" panose="020F0502020204030204" pitchFamily="34" charset="0"/>
                <a:cs typeface="Calibri" panose="020F0502020204030204" pitchFamily="34" charset="0"/>
              </a:rPr>
              <a:t>Learners</a:t>
            </a:r>
            <a:r>
              <a:rPr lang="en-GB" sz="1400" dirty="0">
                <a:solidFill>
                  <a:srgbClr val="534B4F"/>
                </a:solidFill>
                <a:latin typeface="Calibri" panose="020F0502020204030204" pitchFamily="34" charset="0"/>
                <a:cs typeface="Calibri" panose="020F0502020204030204" pitchFamily="34" charset="0"/>
              </a:rPr>
              <a:t> can access materials and participate in lessons at their own pace and convenience, allowing for customization to individual schedules.</a:t>
            </a:r>
          </a:p>
          <a:p>
            <a:pPr marL="514350" indent="-285750">
              <a:buFont typeface="Arial" panose="020B0604020202020204" pitchFamily="34" charset="0"/>
              <a:buChar char="•"/>
            </a:pPr>
            <a:r>
              <a:rPr lang="en-GB" sz="1400" b="1" dirty="0">
                <a:solidFill>
                  <a:srgbClr val="534B4F"/>
                </a:solidFill>
                <a:latin typeface="Calibri" panose="020F0502020204030204" pitchFamily="34" charset="0"/>
                <a:cs typeface="Calibri" panose="020F0502020204030204" pitchFamily="34" charset="0"/>
              </a:rPr>
              <a:t>Diverse Multimedia</a:t>
            </a:r>
            <a:r>
              <a:rPr lang="en-GB" sz="1400" dirty="0">
                <a:solidFill>
                  <a:srgbClr val="534B4F"/>
                </a:solidFill>
                <a:latin typeface="Calibri" panose="020F0502020204030204" pitchFamily="34" charset="0"/>
                <a:cs typeface="Calibri" panose="020F0502020204030204" pitchFamily="34" charset="0"/>
              </a:rPr>
              <a:t>: Online learning employs various media formats, such as videos, interactive simulations, and quizzes, enhancing engagement and catering to various learning styles.</a:t>
            </a:r>
          </a:p>
          <a:p>
            <a:pPr marL="514350" indent="-285750">
              <a:buFont typeface="Arial" panose="020B0604020202020204" pitchFamily="34" charset="0"/>
              <a:buChar char="•"/>
            </a:pPr>
            <a:r>
              <a:rPr lang="en-GB" sz="1400" b="1" dirty="0">
                <a:solidFill>
                  <a:srgbClr val="534B4F"/>
                </a:solidFill>
                <a:latin typeface="Calibri" panose="020F0502020204030204" pitchFamily="34" charset="0"/>
                <a:cs typeface="Calibri" panose="020F0502020204030204" pitchFamily="34" charset="0"/>
              </a:rPr>
              <a:t>Global Reach</a:t>
            </a:r>
            <a:r>
              <a:rPr lang="en-GB" sz="1400" dirty="0">
                <a:solidFill>
                  <a:srgbClr val="534B4F"/>
                </a:solidFill>
                <a:latin typeface="Calibri" panose="020F0502020204030204" pitchFamily="34" charset="0"/>
                <a:cs typeface="Calibri" panose="020F0502020204030204" pitchFamily="34" charset="0"/>
              </a:rPr>
              <a:t>: Online learning transcends geographical barriers, enabling l</a:t>
            </a:r>
            <a:r>
              <a:rPr lang="en-GB" sz="1400" b="0" i="0" dirty="0">
                <a:solidFill>
                  <a:srgbClr val="534B4F"/>
                </a:solidFill>
                <a:effectLst/>
                <a:latin typeface="Calibri" panose="020F0502020204030204" pitchFamily="34" charset="0"/>
                <a:ea typeface="Calibri" panose="020F0502020204030204" pitchFamily="34" charset="0"/>
                <a:cs typeface="Calibri" panose="020F0502020204030204" pitchFamily="34" charset="0"/>
              </a:rPr>
              <a:t>earners</a:t>
            </a:r>
            <a:r>
              <a:rPr lang="en-GB" sz="1400" dirty="0">
                <a:solidFill>
                  <a:srgbClr val="534B4F"/>
                </a:solidFill>
                <a:latin typeface="Calibri" panose="020F0502020204030204" pitchFamily="34" charset="0"/>
                <a:cs typeface="Calibri" panose="020F0502020204030204" pitchFamily="34" charset="0"/>
              </a:rPr>
              <a:t> to connect with instructors and peers from around Europe/the world.</a:t>
            </a:r>
          </a:p>
          <a:p>
            <a:pPr marL="514350" indent="-285750">
              <a:buFont typeface="Arial" panose="020B0604020202020204" pitchFamily="34" charset="0"/>
              <a:buChar char="•"/>
            </a:pPr>
            <a:r>
              <a:rPr lang="en-GB" sz="1400" b="1" dirty="0">
                <a:solidFill>
                  <a:srgbClr val="534B4F"/>
                </a:solidFill>
                <a:latin typeface="Calibri" panose="020F0502020204030204" pitchFamily="34" charset="0"/>
                <a:cs typeface="Calibri" panose="020F0502020204030204" pitchFamily="34" charset="0"/>
              </a:rPr>
              <a:t>Self-Directed Learning</a:t>
            </a:r>
            <a:r>
              <a:rPr lang="en-GB" sz="1400" dirty="0">
                <a:solidFill>
                  <a:srgbClr val="534B4F"/>
                </a:solidFill>
                <a:latin typeface="Calibri" panose="020F0502020204030204" pitchFamily="34" charset="0"/>
                <a:cs typeface="Calibri" panose="020F0502020204030204" pitchFamily="34" charset="0"/>
              </a:rPr>
              <a:t>: This method encourages </a:t>
            </a:r>
            <a:r>
              <a:rPr lang="en-GB" sz="1400" dirty="0">
                <a:solidFill>
                  <a:srgbClr val="534B4F"/>
                </a:solidFill>
                <a:latin typeface="Calibri" panose="020F0502020204030204" pitchFamily="34" charset="0"/>
                <a:ea typeface="Calibri" panose="020F0502020204030204" pitchFamily="34" charset="0"/>
                <a:cs typeface="Calibri" panose="020F0502020204030204" pitchFamily="34" charset="0"/>
              </a:rPr>
              <a:t>l</a:t>
            </a:r>
            <a:r>
              <a:rPr lang="en-GB" sz="1400" b="0" i="0" dirty="0">
                <a:solidFill>
                  <a:srgbClr val="534B4F"/>
                </a:solidFill>
                <a:effectLst/>
                <a:latin typeface="Calibri" panose="020F0502020204030204" pitchFamily="34" charset="0"/>
                <a:ea typeface="Calibri" panose="020F0502020204030204" pitchFamily="34" charset="0"/>
                <a:cs typeface="Calibri" panose="020F0502020204030204" pitchFamily="34" charset="0"/>
              </a:rPr>
              <a:t>earners</a:t>
            </a:r>
            <a:r>
              <a:rPr lang="en-GB" sz="1400" dirty="0">
                <a:solidFill>
                  <a:srgbClr val="534B4F"/>
                </a:solidFill>
                <a:latin typeface="Calibri" panose="020F0502020204030204" pitchFamily="34" charset="0"/>
                <a:cs typeface="Calibri" panose="020F0502020204030204" pitchFamily="34" charset="0"/>
              </a:rPr>
              <a:t> to take responsibility for their learning journey, cultivating self-discipline and time management skills.</a:t>
            </a:r>
          </a:p>
          <a:p>
            <a:pPr>
              <a:buFontTx/>
              <a:buChar char="-"/>
            </a:pPr>
            <a:endParaRPr lang="en-GB" dirty="0">
              <a:latin typeface="Calibri" panose="020F0502020204030204" pitchFamily="34" charset="0"/>
              <a:cs typeface="Calibri" panose="020F0502020204030204" pitchFamily="34" charset="0"/>
            </a:endParaRPr>
          </a:p>
        </p:txBody>
      </p:sp>
      <p:sp>
        <p:nvSpPr>
          <p:cNvPr id="5" name="Foliennummernplatzhalter 4">
            <a:extLst>
              <a:ext uri="{FF2B5EF4-FFF2-40B4-BE49-F238E27FC236}">
                <a16:creationId xmlns:a16="http://schemas.microsoft.com/office/drawing/2014/main" id="{1E99D9F8-2DC0-1026-EA02-77C00E00451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latin typeface="Calibri" panose="020F0502020204030204" pitchFamily="34" charset="0"/>
                <a:cs typeface="Calibri" panose="020F0502020204030204" pitchFamily="34" charset="0"/>
              </a:rPr>
              <a:t>25</a:t>
            </a:fld>
            <a:endParaRPr lang="en-US">
              <a:latin typeface="Calibri" panose="020F0502020204030204" pitchFamily="34" charset="0"/>
              <a:cs typeface="Calibri" panose="020F0502020204030204" pitchFamily="34" charset="0"/>
            </a:endParaRPr>
          </a:p>
        </p:txBody>
      </p:sp>
      <p:sp>
        <p:nvSpPr>
          <p:cNvPr id="11" name="Textplatzhalter 10">
            <a:extLst>
              <a:ext uri="{FF2B5EF4-FFF2-40B4-BE49-F238E27FC236}">
                <a16:creationId xmlns:a16="http://schemas.microsoft.com/office/drawing/2014/main" id="{4D348122-726D-ADFB-9906-13322DC0A5BB}"/>
              </a:ext>
            </a:extLst>
          </p:cNvPr>
          <p:cNvSpPr>
            <a:spLocks noGrp="1"/>
          </p:cNvSpPr>
          <p:nvPr>
            <p:ph type="body" idx="2"/>
          </p:nvPr>
        </p:nvSpPr>
        <p:spPr>
          <a:xfrm>
            <a:off x="395996" y="257614"/>
            <a:ext cx="6727655" cy="743603"/>
          </a:xfrm>
        </p:spPr>
        <p:txBody>
          <a:bodyPr/>
          <a:lstStyle/>
          <a:p>
            <a:r>
              <a:rPr lang="de-DE" cap="all" dirty="0">
                <a:latin typeface="Calibri" panose="020F0502020204030204" pitchFamily="34" charset="0"/>
                <a:cs typeface="Calibri" panose="020F0502020204030204" pitchFamily="34" charset="0"/>
              </a:rPr>
              <a:t>Teaching Methods I/II</a:t>
            </a:r>
          </a:p>
          <a:p>
            <a:pPr>
              <a:spcBef>
                <a:spcPts val="1000"/>
              </a:spcBef>
            </a:pPr>
            <a:r>
              <a:rPr lang="en-GB" sz="1400" b="0" kern="100" dirty="0">
                <a:effectLst/>
                <a:latin typeface="Calibri" panose="020F0502020204030204" pitchFamily="34" charset="0"/>
                <a:ea typeface="Calibri" panose="020F0502020204030204" pitchFamily="34" charset="0"/>
                <a:cs typeface="Calibri" panose="020F0502020204030204" pitchFamily="34" charset="0"/>
              </a:rPr>
              <a:t>In the realm of education, various methods of instruction have evolved to cater to diverse learning preferences and technological advancements. This course can be conducted through classroom training, online learning, or hybrid learning modes.</a:t>
            </a:r>
            <a:endParaRPr lang="en-GB" sz="1800" b="0" kern="100" dirty="0">
              <a:effectLst/>
              <a:latin typeface="Calibri" panose="020F0502020204030204" pitchFamily="34" charset="0"/>
              <a:ea typeface="Calibri" panose="020F0502020204030204" pitchFamily="34" charset="0"/>
              <a:cs typeface="Calibri" panose="020F0502020204030204" pitchFamily="34" charset="0"/>
            </a:endParaRPr>
          </a:p>
          <a:p>
            <a:endParaRPr lang="en-GB" sz="1800" dirty="0">
              <a:latin typeface="Calibri" panose="020F0502020204030204" pitchFamily="34" charset="0"/>
              <a:cs typeface="Calibri" panose="020F0502020204030204" pitchFamily="34" charset="0"/>
            </a:endParaRPr>
          </a:p>
        </p:txBody>
      </p:sp>
      <p:sp>
        <p:nvSpPr>
          <p:cNvPr id="12" name="Textplatzhalter 11">
            <a:extLst>
              <a:ext uri="{FF2B5EF4-FFF2-40B4-BE49-F238E27FC236}">
                <a16:creationId xmlns:a16="http://schemas.microsoft.com/office/drawing/2014/main" id="{D6EFE594-9123-6033-6635-2FFFB2554D46}"/>
              </a:ext>
            </a:extLst>
          </p:cNvPr>
          <p:cNvSpPr>
            <a:spLocks noGrp="1"/>
          </p:cNvSpPr>
          <p:nvPr>
            <p:ph type="body" idx="3"/>
          </p:nvPr>
        </p:nvSpPr>
        <p:spPr>
          <a:xfrm>
            <a:off x="491134" y="2455727"/>
            <a:ext cx="1965912" cy="1901965"/>
          </a:xfrm>
        </p:spPr>
        <p:txBody>
          <a:bodyPr/>
          <a:lstStyle/>
          <a:p>
            <a:pPr marL="0" indent="0" algn="l">
              <a:tabLst>
                <a:tab pos="0" algn="l"/>
              </a:tabLst>
            </a:pPr>
            <a:r>
              <a:rPr lang="en-GB" sz="1400" dirty="0">
                <a:solidFill>
                  <a:srgbClr val="534B4F"/>
                </a:solidFill>
                <a:latin typeface="Calibri" panose="020F0502020204030204" pitchFamily="34" charset="0"/>
                <a:cs typeface="Calibri" panose="020F0502020204030204" pitchFamily="34" charset="0"/>
              </a:rPr>
              <a:t>Classroom training</a:t>
            </a:r>
            <a:r>
              <a:rPr lang="en-GB" sz="1400" b="0" dirty="0">
                <a:solidFill>
                  <a:srgbClr val="534B4F"/>
                </a:solidFill>
                <a:latin typeface="Calibri" panose="020F0502020204030204" pitchFamily="34" charset="0"/>
                <a:cs typeface="Calibri" panose="020F0502020204030204" pitchFamily="34" charset="0"/>
              </a:rPr>
              <a:t>, also known as traditional or in-person learning, has been a cornerstone of education for generations. This method involves students and instructors gathering in a physical classroom setting. It offers several benefits:</a:t>
            </a:r>
          </a:p>
          <a:p>
            <a:endParaRPr lang="en-GB" b="0" dirty="0">
              <a:solidFill>
                <a:srgbClr val="534B4F"/>
              </a:solidFill>
              <a:latin typeface="Calibri" panose="020F0502020204030204" pitchFamily="34" charset="0"/>
              <a:cs typeface="Calibri" panose="020F0502020204030204" pitchFamily="34" charset="0"/>
            </a:endParaRPr>
          </a:p>
        </p:txBody>
      </p:sp>
      <p:sp>
        <p:nvSpPr>
          <p:cNvPr id="2" name="Textplatzhalter 11">
            <a:extLst>
              <a:ext uri="{FF2B5EF4-FFF2-40B4-BE49-F238E27FC236}">
                <a16:creationId xmlns:a16="http://schemas.microsoft.com/office/drawing/2014/main" id="{4D26E8B2-21EE-B29F-FE48-F9EC50C5E260}"/>
              </a:ext>
            </a:extLst>
          </p:cNvPr>
          <p:cNvSpPr txBox="1">
            <a:spLocks/>
          </p:cNvSpPr>
          <p:nvPr/>
        </p:nvSpPr>
        <p:spPr>
          <a:xfrm>
            <a:off x="491134" y="5840350"/>
            <a:ext cx="1965912" cy="190196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595A59"/>
              </a:buClr>
              <a:buSzPts val="1200"/>
              <a:buFont typeface="Arial"/>
              <a:buNone/>
              <a:defRPr sz="1200" b="1" i="1" u="none" strike="noStrike" cap="none">
                <a:solidFill>
                  <a:srgbClr val="595A59"/>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gn="l">
              <a:tabLst>
                <a:tab pos="0" algn="l"/>
              </a:tabLst>
            </a:pPr>
            <a:r>
              <a:rPr lang="en-GB" sz="1400" dirty="0">
                <a:solidFill>
                  <a:srgbClr val="534B4F"/>
                </a:solidFill>
                <a:latin typeface="Calibri" panose="020F0502020204030204" pitchFamily="34" charset="0"/>
                <a:cs typeface="Calibri" panose="020F0502020204030204" pitchFamily="34" charset="0"/>
              </a:rPr>
              <a:t>Online learning</a:t>
            </a:r>
            <a:r>
              <a:rPr lang="en-GB" sz="1400" b="0" dirty="0">
                <a:solidFill>
                  <a:srgbClr val="534B4F"/>
                </a:solidFill>
                <a:latin typeface="Calibri" panose="020F0502020204030204" pitchFamily="34" charset="0"/>
                <a:cs typeface="Calibri" panose="020F0502020204030204" pitchFamily="34" charset="0"/>
              </a:rPr>
              <a:t>, often referred to as e-learning or digital learning, leverages digital platforms to deliver educational content. Key aspects of online learning include:</a:t>
            </a:r>
          </a:p>
        </p:txBody>
      </p:sp>
    </p:spTree>
    <p:extLst>
      <p:ext uri="{BB962C8B-B14F-4D97-AF65-F5344CB8AC3E}">
        <p14:creationId xmlns:p14="http://schemas.microsoft.com/office/powerpoint/2010/main" val="29070478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6819720D-29A3-5104-31F2-D0FA25980904}"/>
              </a:ext>
            </a:extLst>
          </p:cNvPr>
          <p:cNvSpPr>
            <a:spLocks noGrp="1"/>
          </p:cNvSpPr>
          <p:nvPr>
            <p:ph type="body" idx="1"/>
          </p:nvPr>
        </p:nvSpPr>
        <p:spPr>
          <a:xfrm>
            <a:off x="2271714" y="2341422"/>
            <a:ext cx="4796828" cy="7650299"/>
          </a:xfrm>
        </p:spPr>
        <p:txBody>
          <a:bodyPr/>
          <a:lstStyle/>
          <a:p>
            <a:pPr algn="l">
              <a:buFont typeface="Arial" panose="020B0604020202020204" pitchFamily="34" charset="0"/>
              <a:buChar char="•"/>
            </a:pPr>
            <a:r>
              <a:rPr lang="en-GB" sz="1400" b="1" i="0" dirty="0">
                <a:solidFill>
                  <a:srgbClr val="534B4F"/>
                </a:solidFill>
                <a:effectLst/>
                <a:latin typeface="Calibri" panose="020F0502020204030204" pitchFamily="34" charset="0"/>
                <a:ea typeface="Calibri" panose="020F0502020204030204" pitchFamily="34" charset="0"/>
                <a:cs typeface="Calibri" panose="020F0502020204030204" pitchFamily="34" charset="0"/>
              </a:rPr>
              <a:t>Flexibility with Structure</a:t>
            </a:r>
            <a:r>
              <a:rPr lang="en-GB" sz="1400" i="0" dirty="0">
                <a:solidFill>
                  <a:srgbClr val="534B4F"/>
                </a:solidFill>
                <a:effectLst/>
                <a:latin typeface="Calibri" panose="020F0502020204030204" pitchFamily="34" charset="0"/>
                <a:ea typeface="Calibri" panose="020F0502020204030204" pitchFamily="34" charset="0"/>
                <a:cs typeface="Calibri" panose="020F0502020204030204" pitchFamily="34" charset="0"/>
              </a:rPr>
              <a:t>: Hybrid learning offers a balance between in-person interaction and online convenience, allowing l</a:t>
            </a:r>
            <a:r>
              <a:rPr lang="en-GB" sz="1400" b="0" i="0" dirty="0">
                <a:solidFill>
                  <a:srgbClr val="534B4F"/>
                </a:solidFill>
                <a:effectLst/>
                <a:latin typeface="Calibri" panose="020F0502020204030204" pitchFamily="34" charset="0"/>
                <a:ea typeface="Calibri" panose="020F0502020204030204" pitchFamily="34" charset="0"/>
                <a:cs typeface="Calibri" panose="020F0502020204030204" pitchFamily="34" charset="0"/>
              </a:rPr>
              <a:t>earners</a:t>
            </a:r>
            <a:r>
              <a:rPr lang="en-GB" sz="1400" i="0" dirty="0">
                <a:solidFill>
                  <a:srgbClr val="534B4F"/>
                </a:solidFill>
                <a:effectLst/>
                <a:latin typeface="Calibri" panose="020F0502020204030204" pitchFamily="34" charset="0"/>
                <a:ea typeface="Calibri" panose="020F0502020204030204" pitchFamily="34" charset="0"/>
                <a:cs typeface="Calibri" panose="020F0502020204030204" pitchFamily="34" charset="0"/>
              </a:rPr>
              <a:t> to tailor their learning experience.</a:t>
            </a:r>
          </a:p>
          <a:p>
            <a:pPr algn="l">
              <a:buFont typeface="Arial" panose="020B0604020202020204" pitchFamily="34" charset="0"/>
              <a:buChar char="•"/>
            </a:pPr>
            <a:r>
              <a:rPr lang="en-GB" sz="1400" b="1" i="0" dirty="0">
                <a:solidFill>
                  <a:srgbClr val="534B4F"/>
                </a:solidFill>
                <a:effectLst/>
                <a:latin typeface="Calibri" panose="020F0502020204030204" pitchFamily="34" charset="0"/>
                <a:ea typeface="Calibri" panose="020F0502020204030204" pitchFamily="34" charset="0"/>
                <a:cs typeface="Calibri" panose="020F0502020204030204" pitchFamily="34" charset="0"/>
              </a:rPr>
              <a:t>Personalized Progress</a:t>
            </a:r>
            <a:r>
              <a:rPr lang="en-GB" sz="1400" i="0" dirty="0">
                <a:solidFill>
                  <a:srgbClr val="534B4F"/>
                </a:solidFill>
                <a:effectLst/>
                <a:latin typeface="Calibri" panose="020F0502020204030204" pitchFamily="34" charset="0"/>
                <a:ea typeface="Calibri" panose="020F0502020204030204" pitchFamily="34" charset="0"/>
                <a:cs typeface="Calibri" panose="020F0502020204030204" pitchFamily="34" charset="0"/>
              </a:rPr>
              <a:t>: </a:t>
            </a:r>
            <a:r>
              <a:rPr lang="en-GB" sz="1400" b="0" i="0" dirty="0">
                <a:solidFill>
                  <a:srgbClr val="534B4F"/>
                </a:solidFill>
                <a:effectLst/>
                <a:latin typeface="Calibri" panose="020F0502020204030204" pitchFamily="34" charset="0"/>
                <a:ea typeface="Calibri" panose="020F0502020204030204" pitchFamily="34" charset="0"/>
                <a:cs typeface="Calibri" panose="020F0502020204030204" pitchFamily="34" charset="0"/>
              </a:rPr>
              <a:t>Learners</a:t>
            </a:r>
            <a:r>
              <a:rPr lang="en-GB" sz="1400" i="0" dirty="0">
                <a:solidFill>
                  <a:srgbClr val="534B4F"/>
                </a:solidFill>
                <a:effectLst/>
                <a:latin typeface="Calibri" panose="020F0502020204030204" pitchFamily="34" charset="0"/>
                <a:ea typeface="Calibri" panose="020F0502020204030204" pitchFamily="34" charset="0"/>
                <a:cs typeface="Calibri" panose="020F0502020204030204" pitchFamily="34" charset="0"/>
              </a:rPr>
              <a:t> can progress through online modules at their own pace while still benefiting from guided classroom discussions and collaborative projects.</a:t>
            </a:r>
          </a:p>
          <a:p>
            <a:pPr algn="l">
              <a:buFont typeface="Arial" panose="020B0604020202020204" pitchFamily="34" charset="0"/>
              <a:buChar char="•"/>
            </a:pPr>
            <a:r>
              <a:rPr lang="en-GB" sz="1400" b="1" i="0" dirty="0">
                <a:solidFill>
                  <a:srgbClr val="534B4F"/>
                </a:solidFill>
                <a:effectLst/>
                <a:latin typeface="Calibri" panose="020F0502020204030204" pitchFamily="34" charset="0"/>
                <a:ea typeface="Calibri" panose="020F0502020204030204" pitchFamily="34" charset="0"/>
                <a:cs typeface="Calibri" panose="020F0502020204030204" pitchFamily="34" charset="0"/>
              </a:rPr>
              <a:t>Varied Learning Experiences</a:t>
            </a:r>
            <a:r>
              <a:rPr lang="en-GB" sz="1400" i="0" dirty="0">
                <a:solidFill>
                  <a:srgbClr val="534B4F"/>
                </a:solidFill>
                <a:effectLst/>
                <a:latin typeface="Calibri" panose="020F0502020204030204" pitchFamily="34" charset="0"/>
                <a:ea typeface="Calibri" panose="020F0502020204030204" pitchFamily="34" charset="0"/>
                <a:cs typeface="Calibri" panose="020F0502020204030204" pitchFamily="34" charset="0"/>
              </a:rPr>
              <a:t>: Instructors can curate a dynamic learning experience by incorporating diverse resources from both physical and digital realms.</a:t>
            </a:r>
          </a:p>
          <a:p>
            <a:pPr algn="l">
              <a:buFont typeface="Arial" panose="020B0604020202020204" pitchFamily="34" charset="0"/>
              <a:buChar char="•"/>
            </a:pPr>
            <a:r>
              <a:rPr lang="en-GB" sz="1400" b="1" i="0" dirty="0">
                <a:solidFill>
                  <a:srgbClr val="534B4F"/>
                </a:solidFill>
                <a:effectLst/>
                <a:latin typeface="Calibri" panose="020F0502020204030204" pitchFamily="34" charset="0"/>
                <a:ea typeface="Calibri" panose="020F0502020204030204" pitchFamily="34" charset="0"/>
                <a:cs typeface="Calibri" panose="020F0502020204030204" pitchFamily="34" charset="0"/>
              </a:rPr>
              <a:t>Adaptability</a:t>
            </a:r>
            <a:r>
              <a:rPr lang="en-GB" sz="1400" i="0" dirty="0">
                <a:solidFill>
                  <a:srgbClr val="534B4F"/>
                </a:solidFill>
                <a:effectLst/>
                <a:latin typeface="Calibri" panose="020F0502020204030204" pitchFamily="34" charset="0"/>
                <a:ea typeface="Calibri" panose="020F0502020204030204" pitchFamily="34" charset="0"/>
                <a:cs typeface="Calibri" panose="020F0502020204030204" pitchFamily="34" charset="0"/>
              </a:rPr>
              <a:t>: Hybrid learning can easily adapt to evolving circumstances, such as unforeseen events or changes in learning preferences.</a:t>
            </a:r>
          </a:p>
          <a:p>
            <a:pPr>
              <a:buFontTx/>
              <a:buChar char="-"/>
            </a:pPr>
            <a:endParaRPr lang="en-GB" dirty="0">
              <a:solidFill>
                <a:srgbClr val="534B4F"/>
              </a:solidFill>
              <a:latin typeface="Calibri" panose="020F0502020204030204" pitchFamily="34" charset="0"/>
              <a:cs typeface="Calibri" panose="020F0502020204030204" pitchFamily="34" charset="0"/>
            </a:endParaRPr>
          </a:p>
          <a:p>
            <a:pPr marL="228600" indent="0"/>
            <a:endParaRPr lang="en-GB" sz="1400" dirty="0">
              <a:solidFill>
                <a:srgbClr val="534B4F"/>
              </a:solidFill>
              <a:latin typeface="Calibri" panose="020F0502020204030204" pitchFamily="34" charset="0"/>
              <a:cs typeface="Calibri" panose="020F0502020204030204" pitchFamily="34" charset="0"/>
            </a:endParaRPr>
          </a:p>
          <a:p>
            <a:pPr marL="228600" indent="0"/>
            <a:r>
              <a:rPr lang="en-GB" sz="1400" dirty="0">
                <a:solidFill>
                  <a:srgbClr val="534B4F"/>
                </a:solidFill>
                <a:latin typeface="Calibri" panose="020F0502020204030204" pitchFamily="34" charset="0"/>
                <a:cs typeface="Calibri" panose="020F0502020204030204" pitchFamily="34" charset="0"/>
              </a:rPr>
              <a:t>In conclusion, the choice of instructional method depends on factors such as individual learning preferences, subject matter, technological infrastructure, and accessibility. Each method offers unique advantages, and educators may choose to integrate multiple approaches to create a well-rounded and effective learning environment. Identify the variant that aligns most effectively with your specific circumstances for conducting our </a:t>
            </a:r>
            <a:r>
              <a:rPr lang="fr-FR" sz="1400" dirty="0">
                <a:solidFill>
                  <a:srgbClr val="534B4F"/>
                </a:solidFill>
                <a:latin typeface="Calibri" panose="020F0502020204030204" pitchFamily="34" charset="0"/>
                <a:cs typeface="Calibri" panose="020F0502020204030204" pitchFamily="34" charset="0"/>
              </a:rPr>
              <a:t>VET &amp; SME </a:t>
            </a:r>
            <a:r>
              <a:rPr lang="fr-FR" sz="1400" dirty="0" err="1">
                <a:solidFill>
                  <a:srgbClr val="534B4F"/>
                </a:solidFill>
                <a:latin typeface="Calibri" panose="020F0502020204030204" pitchFamily="34" charset="0"/>
                <a:cs typeface="Calibri" panose="020F0502020204030204" pitchFamily="34" charset="0"/>
              </a:rPr>
              <a:t>Tourism</a:t>
            </a:r>
            <a:r>
              <a:rPr lang="fr-FR" sz="1400" dirty="0">
                <a:solidFill>
                  <a:srgbClr val="534B4F"/>
                </a:solidFill>
                <a:latin typeface="Calibri" panose="020F0502020204030204" pitchFamily="34" charset="0"/>
                <a:cs typeface="Calibri" panose="020F0502020204030204" pitchFamily="34" charset="0"/>
              </a:rPr>
              <a:t> Crisis training course!</a:t>
            </a:r>
          </a:p>
          <a:p>
            <a:pPr marL="228600" indent="0"/>
            <a:endParaRPr lang="en-GB" sz="1400" dirty="0">
              <a:solidFill>
                <a:srgbClr val="534B4F"/>
              </a:solidFill>
              <a:latin typeface="Calibri" panose="020F0502020204030204" pitchFamily="34" charset="0"/>
              <a:cs typeface="Calibri" panose="020F0502020204030204" pitchFamily="34" charset="0"/>
            </a:endParaRPr>
          </a:p>
        </p:txBody>
      </p:sp>
      <p:sp>
        <p:nvSpPr>
          <p:cNvPr id="5" name="Foliennummernplatzhalter 4">
            <a:extLst>
              <a:ext uri="{FF2B5EF4-FFF2-40B4-BE49-F238E27FC236}">
                <a16:creationId xmlns:a16="http://schemas.microsoft.com/office/drawing/2014/main" id="{1E99D9F8-2DC0-1026-EA02-77C00E00451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latin typeface="Calibri" panose="020F0502020204030204" pitchFamily="34" charset="0"/>
                <a:cs typeface="Calibri" panose="020F0502020204030204" pitchFamily="34" charset="0"/>
              </a:rPr>
              <a:t>26</a:t>
            </a:fld>
            <a:endParaRPr lang="en-US">
              <a:latin typeface="Calibri" panose="020F0502020204030204" pitchFamily="34" charset="0"/>
              <a:cs typeface="Calibri" panose="020F0502020204030204" pitchFamily="34" charset="0"/>
            </a:endParaRPr>
          </a:p>
        </p:txBody>
      </p:sp>
      <p:sp>
        <p:nvSpPr>
          <p:cNvPr id="12" name="Textplatzhalter 11">
            <a:extLst>
              <a:ext uri="{FF2B5EF4-FFF2-40B4-BE49-F238E27FC236}">
                <a16:creationId xmlns:a16="http://schemas.microsoft.com/office/drawing/2014/main" id="{D6EFE594-9123-6033-6635-2FFFB2554D46}"/>
              </a:ext>
            </a:extLst>
          </p:cNvPr>
          <p:cNvSpPr>
            <a:spLocks noGrp="1"/>
          </p:cNvSpPr>
          <p:nvPr>
            <p:ph type="body" idx="3"/>
          </p:nvPr>
        </p:nvSpPr>
        <p:spPr>
          <a:xfrm>
            <a:off x="491134" y="2341423"/>
            <a:ext cx="1965912" cy="1901965"/>
          </a:xfrm>
        </p:spPr>
        <p:txBody>
          <a:bodyPr/>
          <a:lstStyle/>
          <a:p>
            <a:pPr marL="0" indent="0" algn="l">
              <a:tabLst>
                <a:tab pos="0" algn="l"/>
              </a:tabLst>
            </a:pPr>
            <a:r>
              <a:rPr lang="en-GB" sz="1400" i="0" dirty="0">
                <a:solidFill>
                  <a:srgbClr val="534B4F"/>
                </a:solidFill>
                <a:latin typeface="Calibri" panose="020F0502020204030204" pitchFamily="34" charset="0"/>
                <a:cs typeface="Calibri" panose="020F0502020204030204" pitchFamily="34" charset="0"/>
              </a:rPr>
              <a:t>Hybrid learning, </a:t>
            </a:r>
            <a:r>
              <a:rPr lang="en-GB" sz="1400" b="0" i="0" dirty="0">
                <a:solidFill>
                  <a:srgbClr val="534B4F"/>
                </a:solidFill>
                <a:latin typeface="Calibri" panose="020F0502020204030204" pitchFamily="34" charset="0"/>
                <a:cs typeface="Calibri" panose="020F0502020204030204" pitchFamily="34" charset="0"/>
              </a:rPr>
              <a:t>also known as blended learning, combines elements of both classroom training and online learning. This approach seeks to harness the benefits of each method:</a:t>
            </a:r>
          </a:p>
          <a:p>
            <a:endParaRPr lang="en-GB" b="0" dirty="0">
              <a:solidFill>
                <a:srgbClr val="534B4F"/>
              </a:solidFill>
              <a:latin typeface="Calibri" panose="020F0502020204030204" pitchFamily="34" charset="0"/>
              <a:cs typeface="Calibri" panose="020F0502020204030204" pitchFamily="34" charset="0"/>
            </a:endParaRPr>
          </a:p>
        </p:txBody>
      </p:sp>
      <p:sp>
        <p:nvSpPr>
          <p:cNvPr id="9" name="Textplatzhalter 10">
            <a:extLst>
              <a:ext uri="{FF2B5EF4-FFF2-40B4-BE49-F238E27FC236}">
                <a16:creationId xmlns:a16="http://schemas.microsoft.com/office/drawing/2014/main" id="{BE54BD3B-3100-7DB5-885C-0FBE0446B1D7}"/>
              </a:ext>
            </a:extLst>
          </p:cNvPr>
          <p:cNvSpPr>
            <a:spLocks noGrp="1"/>
          </p:cNvSpPr>
          <p:nvPr>
            <p:ph type="body" idx="2"/>
          </p:nvPr>
        </p:nvSpPr>
        <p:spPr>
          <a:xfrm>
            <a:off x="395996" y="257614"/>
            <a:ext cx="6727655" cy="743603"/>
          </a:xfrm>
        </p:spPr>
        <p:txBody>
          <a:bodyPr/>
          <a:lstStyle/>
          <a:p>
            <a:r>
              <a:rPr lang="de-DE" cap="all" dirty="0">
                <a:latin typeface="Calibri" panose="020F0502020204030204" pitchFamily="34" charset="0"/>
                <a:cs typeface="Calibri" panose="020F0502020204030204" pitchFamily="34" charset="0"/>
              </a:rPr>
              <a:t>Teaching Methods II/II</a:t>
            </a:r>
          </a:p>
          <a:p>
            <a:pPr>
              <a:spcBef>
                <a:spcPts val="1000"/>
              </a:spcBef>
            </a:pPr>
            <a:r>
              <a:rPr lang="en-GB" sz="1400" b="0" kern="100" dirty="0">
                <a:effectLst/>
                <a:latin typeface="Calibri" panose="020F0502020204030204" pitchFamily="34" charset="0"/>
                <a:ea typeface="Calibri" panose="020F0502020204030204" pitchFamily="34" charset="0"/>
                <a:cs typeface="Calibri" panose="020F0502020204030204" pitchFamily="34" charset="0"/>
              </a:rPr>
              <a:t>In the realm of education, various methods of instruction have evolved to cater to diverse learning preferences and technological advancements. This course can be conducted through classroom training, online learning, or hybrid learning modes.</a:t>
            </a:r>
            <a:endParaRPr lang="en-GB" sz="1800" b="0" kern="100" dirty="0">
              <a:effectLst/>
              <a:latin typeface="Calibri" panose="020F0502020204030204" pitchFamily="34" charset="0"/>
              <a:ea typeface="Calibri" panose="020F0502020204030204" pitchFamily="34" charset="0"/>
              <a:cs typeface="Calibri" panose="020F0502020204030204" pitchFamily="34" charset="0"/>
            </a:endParaRPr>
          </a:p>
          <a:p>
            <a:endParaRPr lang="en-GB"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8995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82"/>
        <p:cNvGrpSpPr/>
        <p:nvPr/>
      </p:nvGrpSpPr>
      <p:grpSpPr>
        <a:xfrm>
          <a:off x="0" y="0"/>
          <a:ext cx="0" cy="0"/>
          <a:chOff x="0" y="0"/>
          <a:chExt cx="0" cy="0"/>
        </a:xfrm>
      </p:grpSpPr>
      <p:sp>
        <p:nvSpPr>
          <p:cNvPr id="1584" name="Google Shape;1584;p28"/>
          <p:cNvSpPr txBox="1">
            <a:spLocks noGrp="1"/>
          </p:cNvSpPr>
          <p:nvPr>
            <p:ph type="body" idx="7"/>
          </p:nvPr>
        </p:nvSpPr>
        <p:spPr>
          <a:xfrm>
            <a:off x="1857375" y="3632604"/>
            <a:ext cx="5086350" cy="996548"/>
          </a:xfrm>
          <a:prstGeom prst="rect">
            <a:avLst/>
          </a:prstGeom>
          <a:noFill/>
          <a:ln>
            <a:noFill/>
          </a:ln>
        </p:spPr>
        <p:txBody>
          <a:bodyPr spcFirstLastPara="1" wrap="square" lIns="91425" tIns="45700" rIns="91425" bIns="45700" anchor="t" anchorCtr="0">
            <a:noAutofit/>
          </a:bodyPr>
          <a:lstStyle/>
          <a:p>
            <a:pPr marL="0" lvl="0" indent="0" rtl="0">
              <a:lnSpc>
                <a:spcPct val="100000"/>
              </a:lnSpc>
              <a:spcBef>
                <a:spcPts val="0"/>
              </a:spcBef>
              <a:spcAft>
                <a:spcPts val="0"/>
              </a:spcAft>
              <a:buClr>
                <a:schemeClr val="lt1"/>
              </a:buClr>
              <a:buSzPts val="2900"/>
              <a:buNone/>
            </a:pPr>
            <a:r>
              <a:rPr lang="en-GB" sz="1600" b="0" dirty="0">
                <a:solidFill>
                  <a:schemeClr val="bg1"/>
                </a:solidFill>
              </a:rPr>
              <a:t>We appreciate your use of our T-CRISIS-NAV resources and wish you an enjoyable and successful course implementation!</a:t>
            </a:r>
          </a:p>
          <a:p>
            <a:pPr marL="0" lvl="0" indent="0" rtl="0">
              <a:lnSpc>
                <a:spcPct val="100000"/>
              </a:lnSpc>
              <a:spcBef>
                <a:spcPts val="0"/>
              </a:spcBef>
              <a:spcAft>
                <a:spcPts val="0"/>
              </a:spcAft>
              <a:buClr>
                <a:schemeClr val="lt1"/>
              </a:buClr>
              <a:buSzPts val="2900"/>
              <a:buNone/>
            </a:pPr>
            <a:endParaRPr lang="en-GB" sz="1600" b="0" dirty="0">
              <a:solidFill>
                <a:schemeClr val="bg1"/>
              </a:solidFill>
            </a:endParaRPr>
          </a:p>
          <a:p>
            <a:pPr marL="0" lvl="0" indent="0" rtl="0">
              <a:lnSpc>
                <a:spcPct val="100000"/>
              </a:lnSpc>
              <a:spcBef>
                <a:spcPts val="0"/>
              </a:spcBef>
              <a:spcAft>
                <a:spcPts val="0"/>
              </a:spcAft>
              <a:buClr>
                <a:schemeClr val="lt1"/>
              </a:buClr>
              <a:buSzPts val="2900"/>
              <a:buNone/>
            </a:pPr>
            <a:endParaRPr lang="en-GB" sz="1600" b="0" dirty="0">
              <a:solidFill>
                <a:schemeClr val="bg1"/>
              </a:solidFill>
            </a:endParaRPr>
          </a:p>
          <a:p>
            <a:pPr marL="0" lvl="0" indent="0" rtl="0">
              <a:lnSpc>
                <a:spcPct val="100000"/>
              </a:lnSpc>
              <a:spcBef>
                <a:spcPts val="0"/>
              </a:spcBef>
              <a:spcAft>
                <a:spcPts val="0"/>
              </a:spcAft>
              <a:buClr>
                <a:schemeClr val="lt1"/>
              </a:buClr>
              <a:buSzPts val="2900"/>
              <a:buNone/>
            </a:pPr>
            <a:endParaRPr lang="en-GB" sz="1600" b="0" dirty="0">
              <a:solidFill>
                <a:schemeClr val="bg1"/>
              </a:solidFill>
            </a:endParaRPr>
          </a:p>
          <a:p>
            <a:pPr marL="0" lvl="0" indent="0" rtl="0">
              <a:lnSpc>
                <a:spcPct val="100000"/>
              </a:lnSpc>
              <a:spcBef>
                <a:spcPts val="0"/>
              </a:spcBef>
              <a:spcAft>
                <a:spcPts val="0"/>
              </a:spcAft>
              <a:buClr>
                <a:schemeClr val="lt1"/>
              </a:buClr>
              <a:buSzPts val="2900"/>
              <a:buNone/>
            </a:pPr>
            <a:r>
              <a:rPr lang="en-GB" sz="1600" b="0" dirty="0">
                <a:solidFill>
                  <a:schemeClr val="bg1"/>
                </a:solidFill>
              </a:rPr>
              <a:t>To find out more, kindly visit our website at </a:t>
            </a:r>
            <a:r>
              <a:rPr lang="en-GB" sz="1600" b="0" dirty="0">
                <a:solidFill>
                  <a:schemeClr val="bg1"/>
                </a:solidFill>
                <a:hlinkClick r:id="rId3">
                  <a:extLst>
                    <a:ext uri="{A12FA001-AC4F-418D-AE19-62706E023703}">
                      <ahyp:hlinkClr xmlns:ahyp="http://schemas.microsoft.com/office/drawing/2018/hyperlinkcolor" val="tx"/>
                    </a:ext>
                  </a:extLst>
                </a:hlinkClick>
              </a:rPr>
              <a:t>https://www.tourismrecovery.eu/</a:t>
            </a:r>
            <a:r>
              <a:rPr lang="en-GB" sz="1600" b="0" dirty="0">
                <a:solidFill>
                  <a:schemeClr val="bg1"/>
                </a:solidFill>
              </a:rPr>
              <a:t> </a:t>
            </a:r>
          </a:p>
          <a:p>
            <a:pPr marL="0" lvl="0" indent="0" rtl="0">
              <a:lnSpc>
                <a:spcPct val="100000"/>
              </a:lnSpc>
              <a:spcBef>
                <a:spcPts val="0"/>
              </a:spcBef>
              <a:spcAft>
                <a:spcPts val="0"/>
              </a:spcAft>
              <a:buClr>
                <a:schemeClr val="lt1"/>
              </a:buClr>
              <a:buSzPts val="2900"/>
              <a:buNone/>
            </a:pPr>
            <a:r>
              <a:rPr lang="en-GB" sz="1600" b="0" dirty="0">
                <a:solidFill>
                  <a:schemeClr val="bg1"/>
                </a:solidFill>
              </a:rPr>
              <a:t>or connect with us on Facebook: </a:t>
            </a:r>
            <a:r>
              <a:rPr lang="en-GB" sz="1600" b="0" dirty="0">
                <a:solidFill>
                  <a:schemeClr val="bg1"/>
                </a:solidFill>
                <a:hlinkClick r:id="rId4">
                  <a:extLst>
                    <a:ext uri="{A12FA001-AC4F-418D-AE19-62706E023703}">
                      <ahyp:hlinkClr xmlns:ahyp="http://schemas.microsoft.com/office/drawing/2018/hyperlinkcolor" val="tx"/>
                    </a:ext>
                  </a:extLst>
                </a:hlinkClick>
              </a:rPr>
              <a:t>https://www.facebook.com/tourismcrisisrecovery</a:t>
            </a:r>
            <a:r>
              <a:rPr lang="en-GB" sz="1600" b="0" dirty="0">
                <a:solidFill>
                  <a:schemeClr val="bg1"/>
                </a:solidFill>
              </a:rPr>
              <a:t> </a:t>
            </a:r>
            <a:endParaRPr lang="en-US" sz="1600" b="0" dirty="0">
              <a:solidFill>
                <a:schemeClr val="bg1"/>
              </a:solidFill>
            </a:endParaRPr>
          </a:p>
        </p:txBody>
      </p:sp>
      <p:sp>
        <p:nvSpPr>
          <p:cNvPr id="1590" name="Google Shape;1590;p28"/>
          <p:cNvSpPr/>
          <p:nvPr/>
        </p:nvSpPr>
        <p:spPr>
          <a:xfrm>
            <a:off x="147363" y="8872971"/>
            <a:ext cx="259987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dirty="0">
                <a:solidFill>
                  <a:schemeClr val="lt1"/>
                </a:solidFill>
                <a:latin typeface="Calibri"/>
                <a:ea typeface="Calibri"/>
                <a:cs typeface="Calibri"/>
                <a:sym typeface="Calibri"/>
              </a:rPr>
              <a:t>www.</a:t>
            </a:r>
            <a:r>
              <a:rPr lang="en-US" sz="1800" b="1" i="0" u="none" strike="noStrike" dirty="0">
                <a:solidFill>
                  <a:schemeClr val="lt1"/>
                </a:solidFill>
                <a:latin typeface="Calibri"/>
                <a:ea typeface="Calibri"/>
                <a:cs typeface="Calibri"/>
                <a:sym typeface="Calibri"/>
              </a:rPr>
              <a:t>tourismrecovery</a:t>
            </a:r>
            <a:r>
              <a:rPr lang="en-US" sz="1800" b="0" i="0" u="none" strike="noStrike" dirty="0">
                <a:solidFill>
                  <a:schemeClr val="lt1"/>
                </a:solidFill>
                <a:latin typeface="Calibri"/>
                <a:ea typeface="Calibri"/>
                <a:cs typeface="Calibri"/>
                <a:sym typeface="Calibri"/>
              </a:rPr>
              <a:t>.eu</a:t>
            </a:r>
            <a:endParaRPr sz="1800" dirty="0">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sp>
        <p:nvSpPr>
          <p:cNvPr id="1196" name="Google Shape;1196;p5"/>
          <p:cNvSpPr txBox="1">
            <a:spLocks noGrp="1"/>
          </p:cNvSpPr>
          <p:nvPr>
            <p:ph type="body" idx="1"/>
          </p:nvPr>
        </p:nvSpPr>
        <p:spPr>
          <a:xfrm>
            <a:off x="2662196" y="2555738"/>
            <a:ext cx="4406345" cy="7650299"/>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595A59"/>
              </a:buClr>
              <a:buSzPts val="1200"/>
              <a:buNone/>
            </a:pPr>
            <a:r>
              <a:rPr lang="en-GB" sz="1400" dirty="0"/>
              <a:t>Due to its characteristics, the tourism industry is particularly vulnerable to crises. T-CRISIS-NAV will help to educate existing small and medium-sized enterprises (SMEs) and future entrepreneurs in the tourism sector to gain the skills and tools needed to successfully navigate their business through a virulent crisis. They will be fully equipped with the knowledge and actionable tools to analyse the specific extent of crisis impact and develop suitable countermeasures and navigate their company safely through the crisis.</a:t>
            </a:r>
          </a:p>
          <a:p>
            <a:pPr marL="0" lvl="0" indent="0" algn="just" rtl="0">
              <a:lnSpc>
                <a:spcPct val="100000"/>
              </a:lnSpc>
              <a:spcBef>
                <a:spcPts val="0"/>
              </a:spcBef>
              <a:spcAft>
                <a:spcPts val="0"/>
              </a:spcAft>
              <a:buClr>
                <a:srgbClr val="595A59"/>
              </a:buClr>
              <a:buSzPts val="1200"/>
              <a:buNone/>
            </a:pPr>
            <a:endParaRPr lang="en-GB" sz="1400" dirty="0"/>
          </a:p>
          <a:p>
            <a:pPr marL="0" lvl="0" indent="0" algn="just" rtl="0">
              <a:lnSpc>
                <a:spcPct val="100000"/>
              </a:lnSpc>
              <a:spcBef>
                <a:spcPts val="0"/>
              </a:spcBef>
              <a:spcAft>
                <a:spcPts val="0"/>
              </a:spcAft>
              <a:buClr>
                <a:srgbClr val="595A59"/>
              </a:buClr>
              <a:buSzPts val="1200"/>
              <a:buNone/>
            </a:pPr>
            <a:r>
              <a:rPr lang="en-GB" sz="1400" dirty="0"/>
              <a:t>In order to achieve a sustainable effect, we focus not only on higher education institutions (HEI) but also on SMEs and vocational education and training (VET) tourism networks and the areas that educate and train future managers, employees and entrepreneurs in the tourism sector. As tourism industry is characterised by an above-average proportion of SMEs, and as these are at the same time particularly vulnerable but also innovative, our work has an effect not only in terms of securing jobs but also on the innovative strength of the entire industry. This is especially true regarding sustainable tourism approaches.</a:t>
            </a:r>
          </a:p>
          <a:p>
            <a:pPr marL="0" lvl="0" indent="0" algn="just" rtl="0">
              <a:lnSpc>
                <a:spcPct val="100000"/>
              </a:lnSpc>
              <a:spcBef>
                <a:spcPts val="0"/>
              </a:spcBef>
              <a:spcAft>
                <a:spcPts val="0"/>
              </a:spcAft>
              <a:buClr>
                <a:srgbClr val="595A59"/>
              </a:buClr>
              <a:buSzPts val="1200"/>
              <a:buNone/>
            </a:pPr>
            <a:endParaRPr lang="en-GB" sz="1400" dirty="0"/>
          </a:p>
          <a:p>
            <a:pPr marL="0" lvl="0" indent="0" algn="just" rtl="0">
              <a:lnSpc>
                <a:spcPct val="100000"/>
              </a:lnSpc>
              <a:spcBef>
                <a:spcPts val="0"/>
              </a:spcBef>
              <a:spcAft>
                <a:spcPts val="0"/>
              </a:spcAft>
              <a:buClr>
                <a:srgbClr val="595A59"/>
              </a:buClr>
              <a:buSzPts val="1200"/>
              <a:buNone/>
            </a:pPr>
            <a:r>
              <a:rPr lang="en-GB" sz="1400" dirty="0"/>
              <a:t>This project builds on our existing knowledge with regard to crisis management, turnaround, curricula development and innovative learning content design and fills existing research gaps with regard to crisis management and needs of SMEs in the tourism sector. Building on this, we developed an up-to-date HEI curriculum, an actionable VET-Training package, a set of open educational resources addressing SMEs and startups and an innovative learning app: all helping to put existing and future owner/ managers in tourism SMEs to gain the knowledge and management competencies to navigate their company through the virulent crisis and to become more crises resilient in the future.</a:t>
            </a:r>
          </a:p>
          <a:p>
            <a:pPr marL="0" lvl="0" indent="0" algn="just" rtl="0">
              <a:lnSpc>
                <a:spcPct val="100000"/>
              </a:lnSpc>
              <a:spcBef>
                <a:spcPts val="0"/>
              </a:spcBef>
              <a:spcAft>
                <a:spcPts val="0"/>
              </a:spcAft>
              <a:buClr>
                <a:srgbClr val="595A59"/>
              </a:buClr>
              <a:buSzPts val="1200"/>
              <a:buNone/>
            </a:pPr>
            <a:endParaRPr dirty="0"/>
          </a:p>
        </p:txBody>
      </p:sp>
      <p:sp>
        <p:nvSpPr>
          <p:cNvPr id="1197" name="Google Shape;1197;p5"/>
          <p:cNvSpPr txBox="1">
            <a:spLocks noGrp="1"/>
          </p:cNvSpPr>
          <p:nvPr>
            <p:ph type="sldNum" idx="12"/>
          </p:nvPr>
        </p:nvSpPr>
        <p:spPr>
          <a:xfrm>
            <a:off x="7123651" y="10137509"/>
            <a:ext cx="357598" cy="26659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3</a:t>
            </a:fld>
            <a:endParaRPr dirty="0"/>
          </a:p>
        </p:txBody>
      </p:sp>
      <p:sp>
        <p:nvSpPr>
          <p:cNvPr id="1198" name="Google Shape;1198;p5"/>
          <p:cNvSpPr txBox="1">
            <a:spLocks noGrp="1"/>
          </p:cNvSpPr>
          <p:nvPr>
            <p:ph type="body" idx="2"/>
          </p:nvPr>
        </p:nvSpPr>
        <p:spPr>
          <a:xfrm>
            <a:off x="395996" y="643386"/>
            <a:ext cx="6839193" cy="74360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900"/>
              <a:buNone/>
            </a:pPr>
            <a:r>
              <a:rPr lang="en-US" cap="all" dirty="0"/>
              <a:t>Introduction to THE </a:t>
            </a:r>
            <a:br>
              <a:rPr lang="en-US" dirty="0"/>
            </a:br>
            <a:r>
              <a:rPr lang="en-US" dirty="0"/>
              <a:t>NAVIGATING TOURISM</a:t>
            </a:r>
            <a:br>
              <a:rPr lang="en-US" dirty="0"/>
            </a:br>
            <a:r>
              <a:rPr lang="en-US" dirty="0"/>
              <a:t>CRISIS RECOVERY PROJECT</a:t>
            </a:r>
            <a:endParaRPr dirty="0"/>
          </a:p>
        </p:txBody>
      </p:sp>
      <p:sp>
        <p:nvSpPr>
          <p:cNvPr id="1199" name="Google Shape;1199;p5"/>
          <p:cNvSpPr txBox="1">
            <a:spLocks noGrp="1"/>
          </p:cNvSpPr>
          <p:nvPr>
            <p:ph type="body" idx="3"/>
          </p:nvPr>
        </p:nvSpPr>
        <p:spPr>
          <a:xfrm>
            <a:off x="491134" y="2555739"/>
            <a:ext cx="1965912" cy="34997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A59"/>
              </a:buClr>
              <a:buSzPts val="1200"/>
              <a:buFont typeface="Arial"/>
              <a:buNone/>
            </a:pPr>
            <a:r>
              <a:rPr lang="en-GB" sz="1600" dirty="0"/>
              <a:t>“Deep within every crisis is an opportunity for something beautiful.”</a:t>
            </a:r>
          </a:p>
          <a:p>
            <a:pPr marL="0" marR="0" lvl="0" indent="0" algn="l" rtl="0">
              <a:lnSpc>
                <a:spcPct val="100000"/>
              </a:lnSpc>
              <a:spcBef>
                <a:spcPts val="0"/>
              </a:spcBef>
              <a:spcAft>
                <a:spcPts val="0"/>
              </a:spcAft>
              <a:buClr>
                <a:srgbClr val="595A59"/>
              </a:buClr>
              <a:buSzPts val="1200"/>
              <a:buFont typeface="Arial"/>
              <a:buNone/>
            </a:pPr>
            <a:endParaRPr lang="en-GB" sz="1600" dirty="0"/>
          </a:p>
          <a:p>
            <a:pPr marL="0" marR="0" lvl="0" indent="0" algn="l" rtl="0">
              <a:lnSpc>
                <a:spcPct val="100000"/>
              </a:lnSpc>
              <a:spcBef>
                <a:spcPts val="0"/>
              </a:spcBef>
              <a:spcAft>
                <a:spcPts val="0"/>
              </a:spcAft>
              <a:buClr>
                <a:srgbClr val="595A59"/>
              </a:buClr>
              <a:buSzPts val="1200"/>
              <a:buFont typeface="Arial"/>
              <a:buNone/>
            </a:pPr>
            <a:r>
              <a:rPr lang="en-GB" sz="1600" dirty="0"/>
              <a:t>Kate McGahan</a:t>
            </a:r>
            <a:endParaRPr sz="1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a:extLst>
              <a:ext uri="{FF2B5EF4-FFF2-40B4-BE49-F238E27FC236}">
                <a16:creationId xmlns:a16="http://schemas.microsoft.com/office/drawing/2014/main" id="{086BE95C-7CD0-8BCE-FE99-D1DEA5A00306}"/>
              </a:ext>
            </a:extLst>
          </p:cNvPr>
          <p:cNvPicPr>
            <a:picLocks noGrp="1" noChangeAspect="1"/>
          </p:cNvPicPr>
          <p:nvPr>
            <p:ph type="pic" idx="2"/>
          </p:nvPr>
        </p:nvPicPr>
        <p:blipFill>
          <a:blip r:embed="rId2"/>
          <a:srcRect l="16934" r="16934"/>
          <a:stretch>
            <a:fillRect/>
          </a:stretch>
        </p:blipFill>
        <p:spPr/>
      </p:pic>
      <p:sp>
        <p:nvSpPr>
          <p:cNvPr id="4" name="Textplatzhalter 3">
            <a:extLst>
              <a:ext uri="{FF2B5EF4-FFF2-40B4-BE49-F238E27FC236}">
                <a16:creationId xmlns:a16="http://schemas.microsoft.com/office/drawing/2014/main" id="{6ECC2004-751D-241E-7C4D-76D1899F42A6}"/>
              </a:ext>
            </a:extLst>
          </p:cNvPr>
          <p:cNvSpPr>
            <a:spLocks noGrp="1"/>
          </p:cNvSpPr>
          <p:nvPr>
            <p:ph type="body" idx="3"/>
          </p:nvPr>
        </p:nvSpPr>
        <p:spPr>
          <a:xfrm>
            <a:off x="3594101" y="468688"/>
            <a:ext cx="3515442" cy="9375400"/>
          </a:xfrm>
        </p:spPr>
        <p:txBody>
          <a:bodyPr/>
          <a:lstStyle/>
          <a:p>
            <a:pPr marL="0" marR="0" lvl="0" indent="0" algn="l" defTabSz="914400" rtl="0" eaLnBrk="1" fontAlgn="auto" latinLnBrk="0" hangingPunct="1">
              <a:lnSpc>
                <a:spcPct val="102200"/>
              </a:lnSpc>
              <a:spcBef>
                <a:spcPts val="0"/>
              </a:spcBef>
              <a:spcAft>
                <a:spcPts val="0"/>
              </a:spcAft>
              <a:buClr>
                <a:srgbClr val="79527B"/>
              </a:buClr>
              <a:buSzPts val="1500"/>
              <a:buFont typeface="Arial"/>
              <a:buNone/>
              <a:tabLst/>
              <a:defRPr/>
            </a:pPr>
            <a:r>
              <a:rPr kumimoji="0" lang="en-US" sz="1400" b="1" i="0" u="none" strike="noStrike" kern="0" cap="none" spc="0" normalizeH="0" baseline="0" noProof="0" dirty="0">
                <a:ln>
                  <a:noFill/>
                </a:ln>
                <a:solidFill>
                  <a:srgbClr val="79527B"/>
                </a:solidFill>
                <a:effectLst/>
                <a:uLnTx/>
                <a:uFillTx/>
                <a:latin typeface="Calibri"/>
                <a:ea typeface="Calibri"/>
                <a:cs typeface="Calibri"/>
                <a:sym typeface="Calibri"/>
                <a:hlinkClick r:id="rId3">
                  <a:extLst>
                    <a:ext uri="{A12FA001-AC4F-418D-AE19-62706E023703}">
                      <ahyp:hlinkClr xmlns:ahyp="http://schemas.microsoft.com/office/drawing/2018/hyperlinkcolor" val="tx"/>
                    </a:ext>
                  </a:extLst>
                </a:hlinkClick>
              </a:rPr>
              <a:t>International Needs Analysis On Tourism Crisis Management For SMEs</a:t>
            </a:r>
            <a:endParaRPr kumimoji="0" lang="en-US" sz="1400" b="1" i="0" u="none" strike="noStrike" kern="0" cap="none" spc="0" normalizeH="0" baseline="0" noProof="0" dirty="0">
              <a:ln>
                <a:noFill/>
              </a:ln>
              <a:solidFill>
                <a:srgbClr val="79527B"/>
              </a:solidFill>
              <a:effectLst/>
              <a:uLnTx/>
              <a:uFillTx/>
              <a:latin typeface="Calibri"/>
              <a:ea typeface="Calibri"/>
              <a:cs typeface="Calibri"/>
              <a:sym typeface="Calibri"/>
            </a:endParaRPr>
          </a:p>
          <a:p>
            <a:pPr marL="228600"/>
            <a:endParaRPr lang="en-GB" sz="1400" dirty="0"/>
          </a:p>
          <a:p>
            <a:pPr marL="228600"/>
            <a:endParaRPr lang="en-GB" sz="1400" dirty="0"/>
          </a:p>
          <a:p>
            <a:pPr marL="0" marR="0" lvl="0" indent="0" algn="just" defTabSz="914400" rtl="0" eaLnBrk="1" fontAlgn="auto" latinLnBrk="0" hangingPunct="1">
              <a:lnSpc>
                <a:spcPct val="100000"/>
              </a:lnSpc>
              <a:spcBef>
                <a:spcPts val="0"/>
              </a:spcBef>
              <a:spcAft>
                <a:spcPts val="0"/>
              </a:spcAft>
              <a:buClr>
                <a:srgbClr val="C2D237"/>
              </a:buClr>
              <a:buSzPts val="1079"/>
              <a:buFont typeface="Arial"/>
              <a:buNone/>
              <a:tabLst/>
              <a:defRPr/>
            </a:pPr>
            <a:r>
              <a:rPr kumimoji="0" lang="en-GB" sz="1400" b="0" i="0" u="none" strike="noStrike" kern="0" cap="none" spc="0" normalizeH="0" baseline="0" noProof="0" dirty="0">
                <a:ln>
                  <a:noFill/>
                </a:ln>
                <a:solidFill>
                  <a:srgbClr val="534B4F"/>
                </a:solidFill>
                <a:effectLst/>
                <a:uLnTx/>
                <a:uFillTx/>
                <a:latin typeface="Calibri"/>
                <a:ea typeface="Calibri"/>
                <a:cs typeface="Calibri"/>
                <a:sym typeface="Calibri"/>
              </a:rPr>
              <a:t>This resource encompasses preliminary research conducted by the T-CRISIS-NAV project partners to comprehend tourism landscape risks, crisis impacts on European SMEs and regions, identify gaps, and offer recommendations for enhancing preparedness, response, and resilience.</a:t>
            </a:r>
          </a:p>
          <a:p>
            <a:pPr marL="0" marR="0" lvl="0" indent="0" algn="just" defTabSz="914400" rtl="0" eaLnBrk="1" fontAlgn="auto" latinLnBrk="0" hangingPunct="1">
              <a:lnSpc>
                <a:spcPct val="100000"/>
              </a:lnSpc>
              <a:spcBef>
                <a:spcPts val="0"/>
              </a:spcBef>
              <a:spcAft>
                <a:spcPts val="0"/>
              </a:spcAft>
              <a:buClr>
                <a:srgbClr val="C2D237"/>
              </a:buClr>
              <a:buSzPts val="1079"/>
              <a:buFont typeface="Arial"/>
              <a:buNone/>
              <a:tabLst/>
              <a:defRPr/>
            </a:pPr>
            <a:endParaRPr kumimoji="0" lang="en-GB" sz="1400" b="0" i="0" u="none" strike="noStrike" kern="0" cap="none" spc="0" normalizeH="0" baseline="0" noProof="0" dirty="0">
              <a:ln>
                <a:noFill/>
              </a:ln>
              <a:solidFill>
                <a:srgbClr val="534B4F"/>
              </a:solidFill>
              <a:effectLst/>
              <a:uLnTx/>
              <a:uFillTx/>
              <a:latin typeface="Calibri"/>
              <a:ea typeface="Calibri"/>
              <a:cs typeface="Calibri"/>
              <a:sym typeface="Calibri"/>
            </a:endParaRPr>
          </a:p>
          <a:p>
            <a:pPr marL="228600"/>
            <a:endParaRPr lang="en-GB" sz="1400" dirty="0"/>
          </a:p>
          <a:p>
            <a:pPr marL="228600"/>
            <a:endParaRPr lang="en-GB" sz="1400" dirty="0"/>
          </a:p>
          <a:p>
            <a:pPr marL="0" indent="0" algn="l">
              <a:lnSpc>
                <a:spcPct val="102200"/>
              </a:lnSpc>
              <a:buClr>
                <a:srgbClr val="79527B"/>
              </a:buClr>
              <a:buSzPts val="1500"/>
              <a:defRPr/>
            </a:pPr>
            <a:r>
              <a:rPr lang="fr-FR" sz="1400" b="1" dirty="0">
                <a:solidFill>
                  <a:srgbClr val="79527B"/>
                </a:solidFill>
                <a:hlinkClick r:id="rId4">
                  <a:extLst>
                    <a:ext uri="{A12FA001-AC4F-418D-AE19-62706E023703}">
                      <ahyp:hlinkClr xmlns:ahyp="http://schemas.microsoft.com/office/drawing/2018/hyperlinkcolor" val="tx"/>
                    </a:ext>
                  </a:extLst>
                </a:hlinkClick>
              </a:rPr>
              <a:t>VET &amp; SME  </a:t>
            </a:r>
            <a:r>
              <a:rPr lang="fr-FR" sz="1400" b="1" dirty="0" err="1">
                <a:solidFill>
                  <a:srgbClr val="79527B"/>
                </a:solidFill>
                <a:hlinkClick r:id="rId4">
                  <a:extLst>
                    <a:ext uri="{A12FA001-AC4F-418D-AE19-62706E023703}">
                      <ahyp:hlinkClr xmlns:ahyp="http://schemas.microsoft.com/office/drawing/2018/hyperlinkcolor" val="tx"/>
                    </a:ext>
                  </a:extLst>
                </a:hlinkClick>
              </a:rPr>
              <a:t>Tourism</a:t>
            </a:r>
            <a:r>
              <a:rPr lang="fr-FR" sz="1400" b="1" dirty="0">
                <a:solidFill>
                  <a:srgbClr val="79527B"/>
                </a:solidFill>
                <a:hlinkClick r:id="rId4">
                  <a:extLst>
                    <a:ext uri="{A12FA001-AC4F-418D-AE19-62706E023703}">
                      <ahyp:hlinkClr xmlns:ahyp="http://schemas.microsoft.com/office/drawing/2018/hyperlinkcolor" val="tx"/>
                    </a:ext>
                  </a:extLst>
                </a:hlinkClick>
              </a:rPr>
              <a:t> Crisis Curriculum</a:t>
            </a:r>
            <a:endParaRPr lang="fr-FR" sz="1400" b="1" dirty="0">
              <a:solidFill>
                <a:srgbClr val="79527B"/>
              </a:solidFill>
            </a:endParaRPr>
          </a:p>
          <a:p>
            <a:pPr marL="0" indent="0" algn="l">
              <a:lnSpc>
                <a:spcPct val="102200"/>
              </a:lnSpc>
              <a:buClr>
                <a:srgbClr val="79527B"/>
              </a:buClr>
              <a:buSzPts val="1500"/>
              <a:defRPr/>
            </a:pPr>
            <a:endParaRPr lang="fr-FR" sz="1400" b="1" dirty="0">
              <a:solidFill>
                <a:srgbClr val="79527B"/>
              </a:solidFill>
            </a:endParaRPr>
          </a:p>
          <a:p>
            <a:pPr marL="0" indent="0">
              <a:lnSpc>
                <a:spcPct val="102200"/>
              </a:lnSpc>
              <a:buClr>
                <a:srgbClr val="79527B"/>
              </a:buClr>
              <a:buSzPts val="1500"/>
              <a:defRPr/>
            </a:pPr>
            <a:r>
              <a:rPr lang="en-GB" sz="1400" dirty="0"/>
              <a:t>The training course enables owners and managers of tourism SMEs to detect and prepare for a potential business crisis and teaches specific measures to cope with a business crisis and build up crisis resilience.</a:t>
            </a:r>
          </a:p>
          <a:p>
            <a:pPr marL="0" indent="0" algn="l">
              <a:lnSpc>
                <a:spcPct val="102200"/>
              </a:lnSpc>
              <a:buClr>
                <a:srgbClr val="79527B"/>
              </a:buClr>
              <a:buSzPts val="1500"/>
              <a:defRPr/>
            </a:pPr>
            <a:endParaRPr lang="en-GB" sz="1400" dirty="0"/>
          </a:p>
          <a:p>
            <a:pPr marL="0" indent="0" algn="l">
              <a:lnSpc>
                <a:spcPct val="102200"/>
              </a:lnSpc>
              <a:buClr>
                <a:srgbClr val="79527B"/>
              </a:buClr>
              <a:buSzPts val="1500"/>
              <a:defRPr/>
            </a:pPr>
            <a:endParaRPr lang="en-GB" sz="1400" dirty="0"/>
          </a:p>
          <a:p>
            <a:pPr marL="0" indent="0" algn="l">
              <a:lnSpc>
                <a:spcPct val="102200"/>
              </a:lnSpc>
              <a:buClr>
                <a:srgbClr val="79527B"/>
              </a:buClr>
              <a:buSzPts val="1500"/>
              <a:defRPr/>
            </a:pPr>
            <a:endParaRPr lang="en-GB" sz="1400" b="1" dirty="0">
              <a:solidFill>
                <a:srgbClr val="79527B"/>
              </a:solidFill>
            </a:endParaRPr>
          </a:p>
          <a:p>
            <a:pPr marL="0" indent="0" algn="l">
              <a:lnSpc>
                <a:spcPct val="102200"/>
              </a:lnSpc>
              <a:buClr>
                <a:srgbClr val="79527B"/>
              </a:buClr>
              <a:buSzPts val="1500"/>
              <a:defRPr/>
            </a:pPr>
            <a:r>
              <a:rPr lang="en-GB" sz="1400" b="1" dirty="0">
                <a:solidFill>
                  <a:srgbClr val="79527B"/>
                </a:solidFill>
                <a:hlinkClick r:id="rId5">
                  <a:extLst>
                    <a:ext uri="{A12FA001-AC4F-418D-AE19-62706E023703}">
                      <ahyp:hlinkClr xmlns:ahyp="http://schemas.microsoft.com/office/drawing/2018/hyperlinkcolor" val="tx"/>
                    </a:ext>
                  </a:extLst>
                </a:hlinkClick>
              </a:rPr>
              <a:t>HEI Regional Tourism Crisis Curriculum</a:t>
            </a:r>
            <a:endParaRPr lang="en-GB" sz="1400" b="1" dirty="0">
              <a:solidFill>
                <a:srgbClr val="79527B"/>
              </a:solidFill>
            </a:endParaRPr>
          </a:p>
          <a:p>
            <a:pPr marL="0" indent="0" algn="l">
              <a:lnSpc>
                <a:spcPct val="102200"/>
              </a:lnSpc>
              <a:buClr>
                <a:srgbClr val="79527B"/>
              </a:buClr>
              <a:buSzPts val="1500"/>
              <a:defRPr/>
            </a:pPr>
            <a:endParaRPr lang="en-GB" sz="1400" b="1" dirty="0">
              <a:solidFill>
                <a:srgbClr val="79527B"/>
              </a:solidFill>
            </a:endParaRPr>
          </a:p>
          <a:p>
            <a:pPr marL="0" indent="0">
              <a:lnSpc>
                <a:spcPct val="102200"/>
              </a:lnSpc>
              <a:buClr>
                <a:srgbClr val="79527B"/>
              </a:buClr>
              <a:buSzPts val="1500"/>
              <a:defRPr/>
            </a:pPr>
            <a:r>
              <a:rPr lang="en-GB" sz="1400" dirty="0"/>
              <a:t>This course aims to equip HEI (Higher Education) educators and students with an essential methodical approach to regional tourism crisis management.</a:t>
            </a:r>
            <a:endParaRPr lang="fr-FR" sz="1400" dirty="0"/>
          </a:p>
          <a:p>
            <a:pPr marL="228600"/>
            <a:endParaRPr lang="en-GB" sz="1400" dirty="0"/>
          </a:p>
          <a:p>
            <a:pPr marL="228600"/>
            <a:endParaRPr lang="en-GB" sz="1400" dirty="0"/>
          </a:p>
          <a:p>
            <a:pPr marL="228600"/>
            <a:endParaRPr lang="en-GB" sz="1400" dirty="0"/>
          </a:p>
          <a:p>
            <a:pPr marL="228600"/>
            <a:r>
              <a:rPr lang="en-GB" sz="1400" b="1" dirty="0">
                <a:solidFill>
                  <a:srgbClr val="79527B"/>
                </a:solidFill>
                <a:hlinkClick r:id="rId6">
                  <a:extLst>
                    <a:ext uri="{A12FA001-AC4F-418D-AE19-62706E023703}">
                      <ahyp:hlinkClr xmlns:ahyp="http://schemas.microsoft.com/office/drawing/2018/hyperlinkcolor" val="tx"/>
                    </a:ext>
                  </a:extLst>
                </a:hlinkClick>
              </a:rPr>
              <a:t>Navigating Tourism in Crisis App</a:t>
            </a:r>
            <a:endParaRPr lang="en-GB" sz="1400" b="1" dirty="0">
              <a:solidFill>
                <a:srgbClr val="79527B"/>
              </a:solidFill>
            </a:endParaRPr>
          </a:p>
          <a:p>
            <a:pPr marL="228600"/>
            <a:endParaRPr lang="en-GB" sz="1400" dirty="0"/>
          </a:p>
          <a:p>
            <a:pPr marL="0" indent="0"/>
            <a:r>
              <a:rPr lang="en-GB" sz="1400" dirty="0"/>
              <a:t>Our Navigating Tourism in Crisis App is aimed directly at new and existing entrepreneurs who are interested in thriving within the challenging tourism sector, especially during turbulent crises. Our innovative and highly engaging app aims to educate SMEs, future entrepreneurs, and those in higher education institutions in a non-traditional, on-the-go setting.</a:t>
            </a:r>
          </a:p>
        </p:txBody>
      </p:sp>
      <p:sp>
        <p:nvSpPr>
          <p:cNvPr id="12" name="Google Shape;473;p54">
            <a:extLst>
              <a:ext uri="{FF2B5EF4-FFF2-40B4-BE49-F238E27FC236}">
                <a16:creationId xmlns:a16="http://schemas.microsoft.com/office/drawing/2014/main" id="{C87C1CFF-46BB-0382-41FD-7C6D21919179}"/>
              </a:ext>
            </a:extLst>
          </p:cNvPr>
          <p:cNvSpPr/>
          <p:nvPr/>
        </p:nvSpPr>
        <p:spPr>
          <a:xfrm rot="8949644" flipH="1">
            <a:off x="-434127" y="4995698"/>
            <a:ext cx="2963155" cy="854112"/>
          </a:xfrm>
          <a:custGeom>
            <a:avLst/>
            <a:gdLst/>
            <a:ahLst/>
            <a:cxnLst/>
            <a:rect l="l" t="t" r="r" b="b"/>
            <a:pathLst>
              <a:path w="2688120" h="791338" extrusionOk="0">
                <a:moveTo>
                  <a:pt x="2688120" y="237499"/>
                </a:moveTo>
                <a:lnTo>
                  <a:pt x="2585501" y="108451"/>
                </a:lnTo>
                <a:lnTo>
                  <a:pt x="0" y="0"/>
                </a:lnTo>
                <a:lnTo>
                  <a:pt x="472467" y="791338"/>
                </a:lnTo>
                <a:lnTo>
                  <a:pt x="2688120" y="237499"/>
                </a:lnTo>
                <a:close/>
              </a:path>
            </a:pathLst>
          </a:custGeom>
          <a:solidFill>
            <a:srgbClr val="81D1C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85">
              <a:solidFill>
                <a:schemeClr val="dk1"/>
              </a:solidFill>
              <a:latin typeface="Century Schoolbook"/>
              <a:ea typeface="Century Schoolbook"/>
              <a:cs typeface="Century Schoolbook"/>
              <a:sym typeface="Century Schoolbook"/>
            </a:endParaRPr>
          </a:p>
        </p:txBody>
      </p:sp>
      <p:sp>
        <p:nvSpPr>
          <p:cNvPr id="13" name="Textfeld 12">
            <a:extLst>
              <a:ext uri="{FF2B5EF4-FFF2-40B4-BE49-F238E27FC236}">
                <a16:creationId xmlns:a16="http://schemas.microsoft.com/office/drawing/2014/main" id="{857FBD94-4645-A31B-D880-F790B5E4D211}"/>
              </a:ext>
            </a:extLst>
          </p:cNvPr>
          <p:cNvSpPr txBox="1"/>
          <p:nvPr/>
        </p:nvSpPr>
        <p:spPr>
          <a:xfrm>
            <a:off x="471488" y="489415"/>
            <a:ext cx="1928812" cy="4031873"/>
          </a:xfrm>
          <a:prstGeom prst="rect">
            <a:avLst/>
          </a:prstGeom>
          <a:noFill/>
        </p:spPr>
        <p:txBody>
          <a:bodyPr wrap="square" rtlCol="0">
            <a:spAutoFit/>
          </a:bodyPr>
          <a:lstStyle/>
          <a:p>
            <a:r>
              <a:rPr lang="de-DE" sz="2000" b="1" cap="all" dirty="0" err="1">
                <a:solidFill>
                  <a:schemeClr val="bg1"/>
                </a:solidFill>
                <a:latin typeface="Calibri" panose="020F0502020204030204" pitchFamily="34" charset="0"/>
                <a:ea typeface="Calibri" panose="020F0502020204030204" pitchFamily="34" charset="0"/>
                <a:cs typeface="Calibri" panose="020F0502020204030204" pitchFamily="34" charset="0"/>
              </a:rPr>
              <a:t>Our</a:t>
            </a:r>
            <a:r>
              <a:rPr lang="de-DE" sz="2000" b="1" cap="all"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de-DE" sz="2000" b="1" cap="all" dirty="0" err="1">
                <a:solidFill>
                  <a:schemeClr val="bg1"/>
                </a:solidFill>
                <a:latin typeface="Calibri" panose="020F0502020204030204" pitchFamily="34" charset="0"/>
                <a:ea typeface="Calibri" panose="020F0502020204030204" pitchFamily="34" charset="0"/>
                <a:cs typeface="Calibri" panose="020F0502020204030204" pitchFamily="34" charset="0"/>
              </a:rPr>
              <a:t>resources</a:t>
            </a:r>
            <a:r>
              <a:rPr lang="de-DE" sz="2000" b="1" cap="all"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r>
              <a:rPr lang="de-DE" sz="2000" b="1" cap="all" dirty="0">
                <a:solidFill>
                  <a:schemeClr val="bg1"/>
                </a:solidFill>
                <a:latin typeface="Calibri" panose="020F0502020204030204" pitchFamily="34" charset="0"/>
                <a:ea typeface="Calibri" panose="020F0502020204030204" pitchFamily="34" charset="0"/>
                <a:cs typeface="Calibri" panose="020F0502020204030204" pitchFamily="34" charset="0"/>
              </a:rPr>
              <a:t>at a </a:t>
            </a:r>
            <a:r>
              <a:rPr lang="de-DE" sz="2000" b="1" cap="all" dirty="0" err="1">
                <a:solidFill>
                  <a:schemeClr val="bg1"/>
                </a:solidFill>
                <a:latin typeface="Calibri" panose="020F0502020204030204" pitchFamily="34" charset="0"/>
                <a:ea typeface="Calibri" panose="020F0502020204030204" pitchFamily="34" charset="0"/>
                <a:cs typeface="Calibri" panose="020F0502020204030204" pitchFamily="34" charset="0"/>
              </a:rPr>
              <a:t>glance</a:t>
            </a:r>
            <a:endParaRPr lang="de-DE" sz="2000" b="1" cap="all"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endParaRPr lang="de-DE"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en-GB" sz="1400" dirty="0">
                <a:solidFill>
                  <a:schemeClr val="bg1"/>
                </a:solidFill>
                <a:latin typeface="Calibri" panose="020F0502020204030204" pitchFamily="34" charset="0"/>
                <a:ea typeface="Calibri" panose="020F0502020204030204" pitchFamily="34" charset="0"/>
                <a:cs typeface="Calibri" panose="020F0502020204030204" pitchFamily="34" charset="0"/>
              </a:rPr>
              <a:t>Please peruse the comprehensive range of meticulously curated resources that have been cultivated through the course of this project. Promote awareness among learners about these resources, as they significantly contribute to enriching the overall learning encounter.</a:t>
            </a:r>
            <a:endParaRPr lang="en-GB" dirty="0"/>
          </a:p>
        </p:txBody>
      </p:sp>
      <p:cxnSp>
        <p:nvCxnSpPr>
          <p:cNvPr id="14" name="Google Shape;1529;p25">
            <a:extLst>
              <a:ext uri="{FF2B5EF4-FFF2-40B4-BE49-F238E27FC236}">
                <a16:creationId xmlns:a16="http://schemas.microsoft.com/office/drawing/2014/main" id="{0579E36D-7902-F603-1379-563E494C73F9}"/>
              </a:ext>
            </a:extLst>
          </p:cNvPr>
          <p:cNvCxnSpPr/>
          <p:nvPr/>
        </p:nvCxnSpPr>
        <p:spPr>
          <a:xfrm rot="10800000">
            <a:off x="3508372" y="3130934"/>
            <a:ext cx="3720201" cy="0"/>
          </a:xfrm>
          <a:prstGeom prst="straightConnector1">
            <a:avLst/>
          </a:prstGeom>
          <a:noFill/>
          <a:ln w="12700" cap="flat" cmpd="sng">
            <a:solidFill>
              <a:srgbClr val="81D1C5"/>
            </a:solidFill>
            <a:prstDash val="solid"/>
            <a:miter lim="800000"/>
            <a:headEnd type="none" w="sm" len="sm"/>
            <a:tailEnd type="none" w="sm" len="sm"/>
          </a:ln>
        </p:spPr>
      </p:cxnSp>
      <p:cxnSp>
        <p:nvCxnSpPr>
          <p:cNvPr id="15" name="Google Shape;1529;p25">
            <a:extLst>
              <a:ext uri="{FF2B5EF4-FFF2-40B4-BE49-F238E27FC236}">
                <a16:creationId xmlns:a16="http://schemas.microsoft.com/office/drawing/2014/main" id="{1F907A09-ECAA-4908-7033-7510648E4064}"/>
              </a:ext>
            </a:extLst>
          </p:cNvPr>
          <p:cNvCxnSpPr/>
          <p:nvPr/>
        </p:nvCxnSpPr>
        <p:spPr>
          <a:xfrm rot="10800000">
            <a:off x="3508372" y="5297877"/>
            <a:ext cx="3720201" cy="0"/>
          </a:xfrm>
          <a:prstGeom prst="straightConnector1">
            <a:avLst/>
          </a:prstGeom>
          <a:noFill/>
          <a:ln w="12700" cap="flat" cmpd="sng">
            <a:solidFill>
              <a:srgbClr val="81D1C5"/>
            </a:solidFill>
            <a:prstDash val="solid"/>
            <a:miter lim="800000"/>
            <a:headEnd type="none" w="sm" len="sm"/>
            <a:tailEnd type="none" w="sm" len="sm"/>
          </a:ln>
        </p:spPr>
      </p:cxnSp>
      <p:sp>
        <p:nvSpPr>
          <p:cNvPr id="17" name="Google Shape;1378;p17">
            <a:extLst>
              <a:ext uri="{FF2B5EF4-FFF2-40B4-BE49-F238E27FC236}">
                <a16:creationId xmlns:a16="http://schemas.microsoft.com/office/drawing/2014/main" id="{52F7C15C-8A32-EE20-944C-4951C421AC4E}"/>
              </a:ext>
            </a:extLst>
          </p:cNvPr>
          <p:cNvSpPr/>
          <p:nvPr/>
        </p:nvSpPr>
        <p:spPr>
          <a:xfrm>
            <a:off x="6590577" y="3122775"/>
            <a:ext cx="872187" cy="832733"/>
          </a:xfrm>
          <a:custGeom>
            <a:avLst/>
            <a:gdLst/>
            <a:ahLst/>
            <a:cxnLst/>
            <a:rect l="l" t="t" r="r" b="b"/>
            <a:pathLst>
              <a:path w="927186" h="885244" extrusionOk="0">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82CEC3"/>
          </a:solidFill>
          <a:ln>
            <a:noFill/>
          </a:ln>
          <a:effectLst>
            <a:outerShdw blurRad="126454"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8" name="Google Shape;1379;p17">
            <a:extLst>
              <a:ext uri="{FF2B5EF4-FFF2-40B4-BE49-F238E27FC236}">
                <a16:creationId xmlns:a16="http://schemas.microsoft.com/office/drawing/2014/main" id="{1C8CBE6B-2BDA-4704-CA2C-61CDDEB7B598}"/>
              </a:ext>
            </a:extLst>
          </p:cNvPr>
          <p:cNvSpPr/>
          <p:nvPr/>
        </p:nvSpPr>
        <p:spPr>
          <a:xfrm rot="585404">
            <a:off x="6486670" y="3294269"/>
            <a:ext cx="1080000" cy="494839"/>
          </a:xfrm>
          <a:prstGeom prst="rect">
            <a:avLst/>
          </a:prstGeom>
          <a:noFill/>
          <a:ln>
            <a:noFill/>
          </a:ln>
        </p:spPr>
        <p:txBody>
          <a:bodyPr spcFirstLastPara="1" wrap="square" lIns="91425" tIns="45700" rIns="91425" bIns="45700" anchor="t" anchorCtr="0">
            <a:spAutoFit/>
          </a:bodyPr>
          <a:lstStyle/>
          <a:p>
            <a:pPr marL="12700" marR="0" lvl="0" indent="0" algn="ctr" rtl="0">
              <a:lnSpc>
                <a:spcPct val="109230"/>
              </a:lnSpc>
              <a:spcBef>
                <a:spcPts val="0"/>
              </a:spcBef>
              <a:spcAft>
                <a:spcPts val="0"/>
              </a:spcAft>
              <a:buNone/>
            </a:pPr>
            <a:r>
              <a:rPr lang="en-US" sz="1200" b="1" cap="all" dirty="0">
                <a:solidFill>
                  <a:schemeClr val="lt1"/>
                </a:solidFill>
                <a:latin typeface="Calibri" panose="020F0502020204030204" pitchFamily="34" charset="0"/>
                <a:ea typeface="Calibri" panose="020F0502020204030204" pitchFamily="34" charset="0"/>
                <a:cs typeface="Calibri" panose="020F0502020204030204" pitchFamily="34" charset="0"/>
                <a:sym typeface="Calibri"/>
              </a:rPr>
              <a:t>You are here</a:t>
            </a:r>
            <a:endParaRPr sz="1200" cap="all" dirty="0">
              <a:latin typeface="Calibri" panose="020F0502020204030204" pitchFamily="34" charset="0"/>
              <a:ea typeface="Calibri" panose="020F0502020204030204" pitchFamily="34" charset="0"/>
              <a:cs typeface="Calibri" panose="020F0502020204030204" pitchFamily="34" charset="0"/>
            </a:endParaRPr>
          </a:p>
        </p:txBody>
      </p:sp>
      <p:cxnSp>
        <p:nvCxnSpPr>
          <p:cNvPr id="19" name="Google Shape;1529;p25">
            <a:extLst>
              <a:ext uri="{FF2B5EF4-FFF2-40B4-BE49-F238E27FC236}">
                <a16:creationId xmlns:a16="http://schemas.microsoft.com/office/drawing/2014/main" id="{F3D6D960-3A39-306F-DC18-2EE679BE5670}"/>
              </a:ext>
            </a:extLst>
          </p:cNvPr>
          <p:cNvCxnSpPr/>
          <p:nvPr/>
        </p:nvCxnSpPr>
        <p:spPr>
          <a:xfrm rot="10800000">
            <a:off x="3522660" y="7315201"/>
            <a:ext cx="3720201" cy="0"/>
          </a:xfrm>
          <a:prstGeom prst="straightConnector1">
            <a:avLst/>
          </a:prstGeom>
          <a:noFill/>
          <a:ln w="12700" cap="flat" cmpd="sng">
            <a:solidFill>
              <a:srgbClr val="81D1C5"/>
            </a:solidFill>
            <a:prstDash val="solid"/>
            <a:miter lim="800000"/>
            <a:headEnd type="none" w="sm" len="sm"/>
            <a:tailEnd type="none" w="sm" len="sm"/>
          </a:ln>
        </p:spPr>
      </p:cxnSp>
      <p:sp>
        <p:nvSpPr>
          <p:cNvPr id="2" name="Foliennummernplatzhalter 1">
            <a:extLst>
              <a:ext uri="{FF2B5EF4-FFF2-40B4-BE49-F238E27FC236}">
                <a16:creationId xmlns:a16="http://schemas.microsoft.com/office/drawing/2014/main" id="{C6B44A14-9605-D0FA-7144-89697A2F01C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4</a:t>
            </a:fld>
            <a:endParaRPr lang="en-US" dirty="0"/>
          </a:p>
        </p:txBody>
      </p:sp>
    </p:spTree>
    <p:extLst>
      <p:ext uri="{BB962C8B-B14F-4D97-AF65-F5344CB8AC3E}">
        <p14:creationId xmlns:p14="http://schemas.microsoft.com/office/powerpoint/2010/main" val="2072214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9"/>
        <p:cNvGrpSpPr/>
        <p:nvPr/>
      </p:nvGrpSpPr>
      <p:grpSpPr>
        <a:xfrm>
          <a:off x="0" y="0"/>
          <a:ext cx="0" cy="0"/>
          <a:chOff x="0" y="0"/>
          <a:chExt cx="0" cy="0"/>
        </a:xfrm>
      </p:grpSpPr>
      <p:sp>
        <p:nvSpPr>
          <p:cNvPr id="1252" name="Google Shape;1252;p9"/>
          <p:cNvSpPr txBox="1">
            <a:spLocks noGrp="1"/>
          </p:cNvSpPr>
          <p:nvPr>
            <p:ph type="body" idx="1"/>
          </p:nvPr>
        </p:nvSpPr>
        <p:spPr>
          <a:xfrm>
            <a:off x="714738" y="1817125"/>
            <a:ext cx="6130198" cy="5176182"/>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1200"/>
              </a:spcBef>
              <a:spcAft>
                <a:spcPts val="0"/>
              </a:spcAft>
              <a:buClr>
                <a:schemeClr val="lt1"/>
              </a:buClr>
              <a:buSzPts val="1200"/>
              <a:buNone/>
            </a:pPr>
            <a:r>
              <a:rPr lang="en-GB" sz="1800" b="1" dirty="0"/>
              <a:t>What is the purpose of these materials?</a:t>
            </a:r>
          </a:p>
          <a:p>
            <a:pPr marL="0" lvl="0" indent="0" algn="just" rtl="0">
              <a:lnSpc>
                <a:spcPct val="100000"/>
              </a:lnSpc>
              <a:spcBef>
                <a:spcPts val="1200"/>
              </a:spcBef>
              <a:spcAft>
                <a:spcPts val="0"/>
              </a:spcAft>
              <a:buClr>
                <a:schemeClr val="lt1"/>
              </a:buClr>
              <a:buSzPts val="1200"/>
              <a:buNone/>
            </a:pPr>
            <a:r>
              <a:rPr lang="en-GB" sz="1400" dirty="0"/>
              <a:t>Small and medium-sized enterprises in the tourism industry are especially at risk of business crises – they lack the resources and/or the operational as well as strategic know-how to navigate their business through difficult times.</a:t>
            </a:r>
          </a:p>
          <a:p>
            <a:pPr marL="0" lvl="0" indent="0" algn="just" rtl="0">
              <a:lnSpc>
                <a:spcPct val="100000"/>
              </a:lnSpc>
              <a:spcBef>
                <a:spcPts val="1200"/>
              </a:spcBef>
              <a:spcAft>
                <a:spcPts val="0"/>
              </a:spcAft>
              <a:buClr>
                <a:schemeClr val="lt1"/>
              </a:buClr>
              <a:buSzPts val="1200"/>
              <a:buNone/>
            </a:pPr>
            <a:r>
              <a:rPr lang="en-GB" sz="1400" dirty="0"/>
              <a:t>However, the topic of business crisis is highly complex, touching all areas of entrepreneurial competencies. In fact, overcoming a business crisis is one of the most difficult management tasks of all. There is no easy workaround on the topic.</a:t>
            </a:r>
          </a:p>
          <a:p>
            <a:pPr marL="0" lvl="0" indent="0" algn="just" rtl="0">
              <a:lnSpc>
                <a:spcPct val="100000"/>
              </a:lnSpc>
              <a:spcBef>
                <a:spcPts val="1200"/>
              </a:spcBef>
              <a:spcAft>
                <a:spcPts val="0"/>
              </a:spcAft>
              <a:buClr>
                <a:schemeClr val="lt1"/>
              </a:buClr>
              <a:buSzPts val="1200"/>
              <a:buNone/>
            </a:pPr>
            <a:r>
              <a:rPr lang="en-GB" sz="1400" dirty="0"/>
              <a:t>Based on many years of practical experience in crisis consultancy, we developed a comprehensive training course enabling owners/managers of tourism SMEs to</a:t>
            </a:r>
          </a:p>
          <a:p>
            <a:pPr marL="285750" lvl="0" indent="-285750" algn="just" rtl="0">
              <a:lnSpc>
                <a:spcPct val="100000"/>
              </a:lnSpc>
              <a:spcBef>
                <a:spcPts val="1200"/>
              </a:spcBef>
              <a:spcAft>
                <a:spcPts val="0"/>
              </a:spcAft>
              <a:buClr>
                <a:schemeClr val="lt1"/>
              </a:buClr>
              <a:buSzPts val="1200"/>
              <a:buFont typeface="Wingdings" panose="05000000000000000000" pitchFamily="2" charset="2"/>
              <a:buChar char="v"/>
            </a:pPr>
            <a:r>
              <a:rPr lang="en-GB" sz="1400" dirty="0"/>
              <a:t>detect and prepare for a potential business crisis,</a:t>
            </a:r>
          </a:p>
          <a:p>
            <a:pPr marL="285750" lvl="0" indent="-285750" algn="just" rtl="0">
              <a:lnSpc>
                <a:spcPct val="100000"/>
              </a:lnSpc>
              <a:spcBef>
                <a:spcPts val="1200"/>
              </a:spcBef>
              <a:spcAft>
                <a:spcPts val="0"/>
              </a:spcAft>
              <a:buClr>
                <a:schemeClr val="lt1"/>
              </a:buClr>
              <a:buSzPts val="1200"/>
              <a:buFont typeface="Wingdings" panose="05000000000000000000" pitchFamily="2" charset="2"/>
              <a:buChar char="v"/>
            </a:pPr>
            <a:r>
              <a:rPr lang="en-GB" sz="1400" dirty="0"/>
              <a:t>teach specific measures to cope with a business crisis and</a:t>
            </a:r>
          </a:p>
          <a:p>
            <a:pPr marL="285750" lvl="0" indent="-285750" algn="just" rtl="0">
              <a:lnSpc>
                <a:spcPct val="100000"/>
              </a:lnSpc>
              <a:spcBef>
                <a:spcPts val="1200"/>
              </a:spcBef>
              <a:spcAft>
                <a:spcPts val="0"/>
              </a:spcAft>
              <a:buClr>
                <a:schemeClr val="lt1"/>
              </a:buClr>
              <a:buSzPts val="1200"/>
              <a:buFont typeface="Wingdings" panose="05000000000000000000" pitchFamily="2" charset="2"/>
              <a:buChar char="v"/>
            </a:pPr>
            <a:r>
              <a:rPr lang="en-GB" sz="1400" dirty="0"/>
              <a:t>build up crisis resilience.</a:t>
            </a:r>
          </a:p>
          <a:p>
            <a:pPr marL="0" lvl="0" indent="0" algn="just" rtl="0">
              <a:lnSpc>
                <a:spcPct val="100000"/>
              </a:lnSpc>
              <a:spcBef>
                <a:spcPts val="1200"/>
              </a:spcBef>
              <a:spcAft>
                <a:spcPts val="0"/>
              </a:spcAft>
              <a:buClr>
                <a:schemeClr val="lt1"/>
              </a:buClr>
              <a:buSzPts val="1200"/>
              <a:buNone/>
            </a:pPr>
            <a:endParaRPr lang="de-DE" dirty="0"/>
          </a:p>
          <a:p>
            <a:pPr marL="0" lvl="0" indent="0" algn="just" rtl="0">
              <a:lnSpc>
                <a:spcPct val="100000"/>
              </a:lnSpc>
              <a:spcBef>
                <a:spcPts val="1200"/>
              </a:spcBef>
              <a:spcAft>
                <a:spcPts val="0"/>
              </a:spcAft>
              <a:buClr>
                <a:schemeClr val="lt1"/>
              </a:buClr>
              <a:buSzPts val="1200"/>
              <a:buNone/>
            </a:pPr>
            <a:r>
              <a:rPr lang="en-GB" sz="1800" b="1" dirty="0"/>
              <a:t>Who is the training course for?</a:t>
            </a:r>
          </a:p>
          <a:p>
            <a:pPr marL="0" lvl="0" indent="0" algn="just" rtl="0">
              <a:lnSpc>
                <a:spcPct val="100000"/>
              </a:lnSpc>
              <a:spcBef>
                <a:spcPts val="1200"/>
              </a:spcBef>
              <a:spcAft>
                <a:spcPts val="0"/>
              </a:spcAft>
              <a:buClr>
                <a:schemeClr val="lt1"/>
              </a:buClr>
              <a:buSzPts val="1200"/>
              <a:buNone/>
            </a:pPr>
            <a:r>
              <a:rPr lang="en-GB" sz="1400" dirty="0"/>
              <a:t>Our training course is aimed at owners and managers of SMEs operating in the tourism sector and already have business management knowledge.</a:t>
            </a:r>
          </a:p>
          <a:p>
            <a:pPr marL="0" lvl="0" indent="0" algn="just" rtl="0">
              <a:lnSpc>
                <a:spcPct val="100000"/>
              </a:lnSpc>
              <a:spcBef>
                <a:spcPts val="1200"/>
              </a:spcBef>
              <a:spcAft>
                <a:spcPts val="0"/>
              </a:spcAft>
              <a:buClr>
                <a:schemeClr val="lt1"/>
              </a:buClr>
              <a:buSzPts val="1200"/>
              <a:buNone/>
            </a:pPr>
            <a:endParaRPr lang="en-GB" sz="1800" b="1" dirty="0"/>
          </a:p>
          <a:p>
            <a:pPr marL="0" lvl="0" indent="0" algn="just" rtl="0">
              <a:lnSpc>
                <a:spcPct val="100000"/>
              </a:lnSpc>
              <a:spcBef>
                <a:spcPts val="1200"/>
              </a:spcBef>
              <a:spcAft>
                <a:spcPts val="0"/>
              </a:spcAft>
              <a:buClr>
                <a:schemeClr val="lt1"/>
              </a:buClr>
              <a:buSzPts val="1200"/>
              <a:buNone/>
            </a:pPr>
            <a:r>
              <a:rPr lang="en-GB" sz="1800" b="1" dirty="0"/>
              <a:t>What is to be considered?</a:t>
            </a:r>
          </a:p>
          <a:p>
            <a:pPr marL="0" lvl="0" indent="0" algn="just" rtl="0">
              <a:lnSpc>
                <a:spcPct val="100000"/>
              </a:lnSpc>
              <a:spcBef>
                <a:spcPts val="1200"/>
              </a:spcBef>
              <a:spcAft>
                <a:spcPts val="0"/>
              </a:spcAft>
              <a:buClr>
                <a:schemeClr val="lt1"/>
              </a:buClr>
              <a:buSzPts val="1200"/>
              <a:buNone/>
            </a:pPr>
            <a:r>
              <a:rPr lang="en-GB" sz="1400" dirty="0"/>
              <a:t>Due to the complexity of the topic, it will take some time and concentration to complete the training course. Nonetheless, we strongly recommend to invest the time to acquire the knowledge needed to mitigate a business crisis. After all, it is an investment in the survival of your business.</a:t>
            </a:r>
          </a:p>
          <a:p>
            <a:pPr marL="0" lvl="0" indent="0" algn="just" rtl="0">
              <a:lnSpc>
                <a:spcPct val="100000"/>
              </a:lnSpc>
              <a:spcBef>
                <a:spcPts val="0"/>
              </a:spcBef>
              <a:spcAft>
                <a:spcPts val="0"/>
              </a:spcAft>
              <a:buClr>
                <a:schemeClr val="lt1"/>
              </a:buClr>
              <a:buSzPts val="1200"/>
              <a:buNone/>
            </a:pPr>
            <a:endParaRPr lang="en-GB" dirty="0"/>
          </a:p>
        </p:txBody>
      </p:sp>
      <p:sp>
        <p:nvSpPr>
          <p:cNvPr id="1251" name="Google Shape;1251;p9"/>
          <p:cNvSpPr txBox="1">
            <a:spLocks noGrp="1"/>
          </p:cNvSpPr>
          <p:nvPr>
            <p:ph type="body" idx="2"/>
          </p:nvPr>
        </p:nvSpPr>
        <p:spPr>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900"/>
              <a:buNone/>
            </a:pPr>
            <a:r>
              <a:rPr lang="de-DE" cap="all" dirty="0"/>
              <a:t>Welcome </a:t>
            </a:r>
            <a:r>
              <a:rPr lang="de-DE" cap="all" dirty="0" err="1"/>
              <a:t>to</a:t>
            </a:r>
            <a:r>
              <a:rPr lang="de-DE" cap="all" dirty="0"/>
              <a:t> OUR </a:t>
            </a:r>
            <a:r>
              <a:rPr lang="fr-FR" cap="all" dirty="0"/>
              <a:t>VET &amp; SME </a:t>
            </a:r>
          </a:p>
          <a:p>
            <a:pPr marL="0" lvl="0" indent="0" algn="ctr" rtl="0">
              <a:lnSpc>
                <a:spcPct val="100000"/>
              </a:lnSpc>
              <a:spcBef>
                <a:spcPts val="0"/>
              </a:spcBef>
              <a:spcAft>
                <a:spcPts val="0"/>
              </a:spcAft>
              <a:buClr>
                <a:schemeClr val="lt1"/>
              </a:buClr>
              <a:buSzPts val="2900"/>
              <a:buNone/>
            </a:pPr>
            <a:r>
              <a:rPr lang="fr-FR" cap="all" dirty="0" err="1"/>
              <a:t>Tourism</a:t>
            </a:r>
            <a:r>
              <a:rPr lang="fr-FR" cap="all" dirty="0"/>
              <a:t> Crisis Curriculum</a:t>
            </a:r>
          </a:p>
          <a:p>
            <a:pPr marL="0" lvl="0" indent="0" algn="ctr" rtl="0">
              <a:lnSpc>
                <a:spcPct val="100000"/>
              </a:lnSpc>
              <a:spcBef>
                <a:spcPts val="0"/>
              </a:spcBef>
              <a:spcAft>
                <a:spcPts val="0"/>
              </a:spcAft>
              <a:buClr>
                <a:schemeClr val="lt1"/>
              </a:buClr>
              <a:buSzPts val="2900"/>
              <a:buNone/>
            </a:pPr>
            <a:endParaRPr dirty="0"/>
          </a:p>
        </p:txBody>
      </p:sp>
      <p:sp>
        <p:nvSpPr>
          <p:cNvPr id="1250" name="Google Shape;1250;p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pic>
        <p:nvPicPr>
          <p:cNvPr id="1176" name="Picture 120">
            <a:extLst>
              <a:ext uri="{FF2B5EF4-FFF2-40B4-BE49-F238E27FC236}">
                <a16:creationId xmlns:a16="http://schemas.microsoft.com/office/drawing/2014/main" id="{EF64DD77-D52E-DAC5-AA03-42C40F3B691A}"/>
              </a:ext>
            </a:extLst>
          </p:cNvPr>
          <p:cNvPicPr>
            <a:picLocks noChangeAspect="1"/>
          </p:cNvPicPr>
          <p:nvPr/>
        </p:nvPicPr>
        <p:blipFill>
          <a:blip r:embed="rId3"/>
          <a:stretch>
            <a:fillRect/>
          </a:stretch>
        </p:blipFill>
        <p:spPr>
          <a:xfrm>
            <a:off x="750279" y="8882394"/>
            <a:ext cx="2732291" cy="1823497"/>
          </a:xfrm>
          <a:custGeom>
            <a:avLst/>
            <a:gdLst>
              <a:gd name="connsiteX0" fmla="*/ -1062 w 1999244"/>
              <a:gd name="connsiteY0" fmla="*/ -788 h 1394443"/>
              <a:gd name="connsiteX1" fmla="*/ 1998182 w 1999244"/>
              <a:gd name="connsiteY1" fmla="*/ -788 h 1394443"/>
              <a:gd name="connsiteX2" fmla="*/ 1998182 w 1999244"/>
              <a:gd name="connsiteY2" fmla="*/ 1393655 h 1394443"/>
              <a:gd name="connsiteX3" fmla="*/ -1062 w 1999244"/>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88"/>
                </a:moveTo>
                <a:lnTo>
                  <a:pt x="1998182" y="-788"/>
                </a:lnTo>
                <a:lnTo>
                  <a:pt x="1998182" y="1393655"/>
                </a:lnTo>
                <a:lnTo>
                  <a:pt x="-1062" y="1393655"/>
                </a:lnTo>
                <a:close/>
              </a:path>
            </a:pathLst>
          </a:custGeom>
        </p:spPr>
      </p:pic>
      <p:sp>
        <p:nvSpPr>
          <p:cNvPr id="1163" name="Google Shape;1163;p2"/>
          <p:cNvSpPr txBox="1">
            <a:spLocks noGrp="1"/>
          </p:cNvSpPr>
          <p:nvPr>
            <p:ph type="body" idx="3"/>
          </p:nvPr>
        </p:nvSpPr>
        <p:spPr>
          <a:xfrm>
            <a:off x="407094" y="369200"/>
            <a:ext cx="4866765" cy="41162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82CEC3"/>
              </a:buClr>
              <a:buSzPts val="1200"/>
              <a:buNone/>
            </a:pPr>
            <a:r>
              <a:rPr lang="de-DE" b="1" dirty="0"/>
              <a:t>Course </a:t>
            </a:r>
            <a:r>
              <a:rPr lang="de-DE" b="1" dirty="0" err="1"/>
              <a:t>Overview</a:t>
            </a:r>
            <a:endParaRPr b="1" dirty="0"/>
          </a:p>
        </p:txBody>
      </p:sp>
      <p:pic>
        <p:nvPicPr>
          <p:cNvPr id="4" name="Google Shape;23;p31">
            <a:extLst>
              <a:ext uri="{FF2B5EF4-FFF2-40B4-BE49-F238E27FC236}">
                <a16:creationId xmlns:a16="http://schemas.microsoft.com/office/drawing/2014/main" id="{87B8A612-EA2A-2956-FA5A-3B9A624C3485}"/>
              </a:ext>
            </a:extLst>
          </p:cNvPr>
          <p:cNvPicPr preferRelativeResize="0"/>
          <p:nvPr/>
        </p:nvPicPr>
        <p:blipFill rotWithShape="1">
          <a:blip r:embed="rId4">
            <a:alphaModFix/>
          </a:blip>
          <a:srcRect/>
          <a:stretch/>
        </p:blipFill>
        <p:spPr>
          <a:xfrm>
            <a:off x="4405164" y="198638"/>
            <a:ext cx="3058110" cy="1344928"/>
          </a:xfrm>
          <a:prstGeom prst="rect">
            <a:avLst/>
          </a:prstGeom>
          <a:noFill/>
          <a:ln>
            <a:noFill/>
          </a:ln>
        </p:spPr>
      </p:pic>
      <p:grpSp>
        <p:nvGrpSpPr>
          <p:cNvPr id="5" name="Graphic 2">
            <a:extLst>
              <a:ext uri="{FF2B5EF4-FFF2-40B4-BE49-F238E27FC236}">
                <a16:creationId xmlns:a16="http://schemas.microsoft.com/office/drawing/2014/main" id="{EE7959F7-5EE2-02D8-6BD8-1567343BEA73}"/>
              </a:ext>
            </a:extLst>
          </p:cNvPr>
          <p:cNvGrpSpPr/>
          <p:nvPr/>
        </p:nvGrpSpPr>
        <p:grpSpPr>
          <a:xfrm>
            <a:off x="692844" y="1725698"/>
            <a:ext cx="5721795" cy="6707528"/>
            <a:chOff x="1822329" y="95015"/>
            <a:chExt cx="4186693" cy="5129301"/>
          </a:xfrm>
        </p:grpSpPr>
        <p:grpSp>
          <p:nvGrpSpPr>
            <p:cNvPr id="6" name="Graphic 2">
              <a:extLst>
                <a:ext uri="{FF2B5EF4-FFF2-40B4-BE49-F238E27FC236}">
                  <a16:creationId xmlns:a16="http://schemas.microsoft.com/office/drawing/2014/main" id="{00AABA98-9D0E-B4F6-41BA-9CA74C3873F4}"/>
                </a:ext>
              </a:extLst>
            </p:cNvPr>
            <p:cNvGrpSpPr/>
            <p:nvPr/>
          </p:nvGrpSpPr>
          <p:grpSpPr>
            <a:xfrm>
              <a:off x="1822329" y="95015"/>
              <a:ext cx="4186693" cy="1706278"/>
              <a:chOff x="1822329" y="95015"/>
              <a:chExt cx="4186693" cy="1706278"/>
            </a:xfrm>
          </p:grpSpPr>
          <p:grpSp>
            <p:nvGrpSpPr>
              <p:cNvPr id="1174" name="Graphic 2">
                <a:extLst>
                  <a:ext uri="{FF2B5EF4-FFF2-40B4-BE49-F238E27FC236}">
                    <a16:creationId xmlns:a16="http://schemas.microsoft.com/office/drawing/2014/main" id="{77F8C569-9644-D29E-F465-6926A5C477C2}"/>
                  </a:ext>
                </a:extLst>
              </p:cNvPr>
              <p:cNvGrpSpPr/>
              <p:nvPr/>
            </p:nvGrpSpPr>
            <p:grpSpPr>
              <a:xfrm>
                <a:off x="1822329" y="95015"/>
                <a:ext cx="2075870" cy="1706278"/>
                <a:chOff x="1822329" y="95015"/>
                <a:chExt cx="2075870" cy="1706278"/>
              </a:xfrm>
            </p:grpSpPr>
            <p:pic>
              <p:nvPicPr>
                <p:cNvPr id="1195" name="Picture 120">
                  <a:extLst>
                    <a:ext uri="{FF2B5EF4-FFF2-40B4-BE49-F238E27FC236}">
                      <a16:creationId xmlns:a16="http://schemas.microsoft.com/office/drawing/2014/main" id="{B7351933-2F71-1E33-E764-9F3F8637AE6B}"/>
                    </a:ext>
                  </a:extLst>
                </p:cNvPr>
                <p:cNvPicPr>
                  <a:picLocks noChangeAspect="1"/>
                </p:cNvPicPr>
                <p:nvPr/>
              </p:nvPicPr>
              <p:blipFill>
                <a:blip r:embed="rId3"/>
                <a:stretch>
                  <a:fillRect/>
                </a:stretch>
              </p:blipFill>
              <p:spPr>
                <a:xfrm>
                  <a:off x="1822329" y="406850"/>
                  <a:ext cx="1999244" cy="1394443"/>
                </a:xfrm>
                <a:custGeom>
                  <a:avLst/>
                  <a:gdLst>
                    <a:gd name="connsiteX0" fmla="*/ -1062 w 1999244"/>
                    <a:gd name="connsiteY0" fmla="*/ -788 h 1394443"/>
                    <a:gd name="connsiteX1" fmla="*/ 1998182 w 1999244"/>
                    <a:gd name="connsiteY1" fmla="*/ -788 h 1394443"/>
                    <a:gd name="connsiteX2" fmla="*/ 1998182 w 1999244"/>
                    <a:gd name="connsiteY2" fmla="*/ 1393655 h 1394443"/>
                    <a:gd name="connsiteX3" fmla="*/ -1062 w 1999244"/>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88"/>
                      </a:moveTo>
                      <a:lnTo>
                        <a:pt x="1998182" y="-788"/>
                      </a:lnTo>
                      <a:lnTo>
                        <a:pt x="1998182" y="1393655"/>
                      </a:lnTo>
                      <a:lnTo>
                        <a:pt x="-1062" y="1393655"/>
                      </a:lnTo>
                      <a:close/>
                    </a:path>
                  </a:pathLst>
                </a:custGeom>
              </p:spPr>
            </p:pic>
            <p:sp>
              <p:nvSpPr>
                <p:cNvPr id="1196" name="Freeform 8">
                  <a:extLst>
                    <a:ext uri="{FF2B5EF4-FFF2-40B4-BE49-F238E27FC236}">
                      <a16:creationId xmlns:a16="http://schemas.microsoft.com/office/drawing/2014/main" id="{538EE532-0529-7E8E-BF80-43D4E1AD9F20}"/>
                    </a:ext>
                  </a:extLst>
                </p:cNvPr>
                <p:cNvSpPr/>
                <p:nvPr/>
              </p:nvSpPr>
              <p:spPr>
                <a:xfrm>
                  <a:off x="2002808" y="29670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7"/>
                        <a:pt x="1860850" y="0"/>
                        <a:pt x="1818261" y="0"/>
                      </a:cubicBezTo>
                      <a:close/>
                    </a:path>
                  </a:pathLst>
                </a:custGeom>
                <a:solidFill>
                  <a:srgbClr val="79527B"/>
                </a:solidFill>
                <a:ln w="2286" cap="flat">
                  <a:noFill/>
                  <a:prstDash val="solid"/>
                  <a:miter/>
                </a:ln>
              </p:spPr>
              <p:txBody>
                <a:bodyPr rtlCol="0" anchor="ctr"/>
                <a:lstStyle/>
                <a:p>
                  <a:pPr algn="ctr"/>
                  <a:endParaRPr lang="en-GB" b="1"/>
                </a:p>
              </p:txBody>
            </p:sp>
            <p:sp>
              <p:nvSpPr>
                <p:cNvPr id="1197" name="Freeform 9">
                  <a:extLst>
                    <a:ext uri="{FF2B5EF4-FFF2-40B4-BE49-F238E27FC236}">
                      <a16:creationId xmlns:a16="http://schemas.microsoft.com/office/drawing/2014/main" id="{B7554651-11DF-C591-B08B-8B1365582D5B}"/>
                    </a:ext>
                  </a:extLst>
                </p:cNvPr>
                <p:cNvSpPr/>
                <p:nvPr/>
              </p:nvSpPr>
              <p:spPr>
                <a:xfrm>
                  <a:off x="2065285"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pPr algn="ctr"/>
                  <a:r>
                    <a:rPr lang="en-GB" b="1" dirty="0">
                      <a:solidFill>
                        <a:srgbClr val="79527B"/>
                      </a:solidFill>
                    </a:rPr>
                    <a:t>Introduction to Business Crises in Tourism SMEs</a:t>
                  </a:r>
                  <a:endParaRPr lang="de-DE" b="1" dirty="0">
                    <a:solidFill>
                      <a:srgbClr val="79527B"/>
                    </a:solidFill>
                  </a:endParaRPr>
                </a:p>
              </p:txBody>
            </p:sp>
            <p:grpSp>
              <p:nvGrpSpPr>
                <p:cNvPr id="1198" name="Graphic 2">
                  <a:extLst>
                    <a:ext uri="{FF2B5EF4-FFF2-40B4-BE49-F238E27FC236}">
                      <a16:creationId xmlns:a16="http://schemas.microsoft.com/office/drawing/2014/main" id="{16CC2552-DF72-EFFC-69D9-AD7D204C80D9}"/>
                    </a:ext>
                  </a:extLst>
                </p:cNvPr>
                <p:cNvGrpSpPr/>
                <p:nvPr/>
              </p:nvGrpSpPr>
              <p:grpSpPr>
                <a:xfrm>
                  <a:off x="2175539" y="209916"/>
                  <a:ext cx="379155" cy="225161"/>
                  <a:chOff x="2175539" y="209916"/>
                  <a:chExt cx="379155" cy="225161"/>
                </a:xfrm>
                <a:solidFill>
                  <a:srgbClr val="79527B"/>
                </a:solidFill>
              </p:grpSpPr>
              <p:sp>
                <p:nvSpPr>
                  <p:cNvPr id="1202" name="Freeform 11">
                    <a:extLst>
                      <a:ext uri="{FF2B5EF4-FFF2-40B4-BE49-F238E27FC236}">
                        <a16:creationId xmlns:a16="http://schemas.microsoft.com/office/drawing/2014/main" id="{94D74409-CC65-1B97-3800-57E4CC3075BA}"/>
                      </a:ext>
                    </a:extLst>
                  </p:cNvPr>
                  <p:cNvSpPr/>
                  <p:nvPr/>
                </p:nvSpPr>
                <p:spPr>
                  <a:xfrm>
                    <a:off x="2175539"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pPr algn="ctr"/>
                    <a:endParaRPr lang="en-GB" b="1"/>
                  </a:p>
                </p:txBody>
              </p:sp>
              <p:sp>
                <p:nvSpPr>
                  <p:cNvPr id="1203" name="Freeform 12">
                    <a:extLst>
                      <a:ext uri="{FF2B5EF4-FFF2-40B4-BE49-F238E27FC236}">
                        <a16:creationId xmlns:a16="http://schemas.microsoft.com/office/drawing/2014/main" id="{9970E4F6-1C01-E1E8-4C08-A340AC16F7AF}"/>
                      </a:ext>
                    </a:extLst>
                  </p:cNvPr>
                  <p:cNvSpPr/>
                  <p:nvPr/>
                </p:nvSpPr>
                <p:spPr>
                  <a:xfrm>
                    <a:off x="2359676"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pPr algn="ctr"/>
                    <a:endParaRPr lang="en-GB" b="1"/>
                  </a:p>
                </p:txBody>
              </p:sp>
            </p:grpSp>
            <p:grpSp>
              <p:nvGrpSpPr>
                <p:cNvPr id="1199" name="Graphic 2">
                  <a:extLst>
                    <a:ext uri="{FF2B5EF4-FFF2-40B4-BE49-F238E27FC236}">
                      <a16:creationId xmlns:a16="http://schemas.microsoft.com/office/drawing/2014/main" id="{8A12DB1E-6126-3C86-CC7C-1EBD6C9BE7F0}"/>
                    </a:ext>
                  </a:extLst>
                </p:cNvPr>
                <p:cNvGrpSpPr/>
                <p:nvPr/>
              </p:nvGrpSpPr>
              <p:grpSpPr>
                <a:xfrm>
                  <a:off x="2650135" y="95015"/>
                  <a:ext cx="1129009" cy="455900"/>
                  <a:chOff x="2650135" y="95015"/>
                  <a:chExt cx="1129009" cy="455900"/>
                </a:xfrm>
              </p:grpSpPr>
              <p:sp>
                <p:nvSpPr>
                  <p:cNvPr id="1200" name="Freeform 14">
                    <a:extLst>
                      <a:ext uri="{FF2B5EF4-FFF2-40B4-BE49-F238E27FC236}">
                        <a16:creationId xmlns:a16="http://schemas.microsoft.com/office/drawing/2014/main" id="{75FAD3FD-5FEB-BDB5-D988-7B411D65403F}"/>
                      </a:ext>
                    </a:extLst>
                  </p:cNvPr>
                  <p:cNvSpPr/>
                  <p:nvPr/>
                </p:nvSpPr>
                <p:spPr>
                  <a:xfrm>
                    <a:off x="2679739" y="124637"/>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798"/>
                          <a:pt x="980991" y="0"/>
                          <a:pt x="871446" y="0"/>
                        </a:cubicBezTo>
                        <a:close/>
                      </a:path>
                    </a:pathLst>
                  </a:custGeom>
                  <a:solidFill>
                    <a:srgbClr val="FFFFFF"/>
                  </a:solidFill>
                  <a:ln w="2286" cap="flat">
                    <a:noFill/>
                    <a:prstDash val="solid"/>
                    <a:miter/>
                  </a:ln>
                </p:spPr>
                <p:txBody>
                  <a:bodyPr rtlCol="0" anchor="ctr"/>
                  <a:lstStyle/>
                  <a:p>
                    <a:pPr algn="ctr"/>
                    <a:r>
                      <a:rPr lang="de-DE" b="1" dirty="0">
                        <a:solidFill>
                          <a:srgbClr val="79527B"/>
                        </a:solidFill>
                      </a:rPr>
                      <a:t>Module 1</a:t>
                    </a:r>
                    <a:endParaRPr lang="en-GB" b="1" dirty="0">
                      <a:solidFill>
                        <a:srgbClr val="79527B"/>
                      </a:solidFill>
                    </a:endParaRPr>
                  </a:p>
                </p:txBody>
              </p:sp>
              <p:sp>
                <p:nvSpPr>
                  <p:cNvPr id="1201" name="Freeform 15">
                    <a:extLst>
                      <a:ext uri="{FF2B5EF4-FFF2-40B4-BE49-F238E27FC236}">
                        <a16:creationId xmlns:a16="http://schemas.microsoft.com/office/drawing/2014/main" id="{B3324DC3-2632-557A-C426-D00F025DF76D}"/>
                      </a:ext>
                    </a:extLst>
                  </p:cNvPr>
                  <p:cNvSpPr/>
                  <p:nvPr/>
                </p:nvSpPr>
                <p:spPr>
                  <a:xfrm>
                    <a:off x="2650135" y="9501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pPr algn="ctr"/>
                    <a:endParaRPr lang="en-GB" b="1"/>
                  </a:p>
                </p:txBody>
              </p:sp>
            </p:grpSp>
          </p:grpSp>
          <p:grpSp>
            <p:nvGrpSpPr>
              <p:cNvPr id="1175" name="Graphic 2">
                <a:extLst>
                  <a:ext uri="{FF2B5EF4-FFF2-40B4-BE49-F238E27FC236}">
                    <a16:creationId xmlns:a16="http://schemas.microsoft.com/office/drawing/2014/main" id="{3FB00CDF-5A2E-915D-991C-14D78C719139}"/>
                  </a:ext>
                </a:extLst>
              </p:cNvPr>
              <p:cNvGrpSpPr/>
              <p:nvPr/>
            </p:nvGrpSpPr>
            <p:grpSpPr>
              <a:xfrm>
                <a:off x="3933496" y="95015"/>
                <a:ext cx="2075526" cy="1706278"/>
                <a:chOff x="3933496" y="95015"/>
                <a:chExt cx="2075526" cy="1706278"/>
              </a:xfrm>
            </p:grpSpPr>
            <p:pic>
              <p:nvPicPr>
                <p:cNvPr id="1186" name="Picture 111">
                  <a:extLst>
                    <a:ext uri="{FF2B5EF4-FFF2-40B4-BE49-F238E27FC236}">
                      <a16:creationId xmlns:a16="http://schemas.microsoft.com/office/drawing/2014/main" id="{63B3D04E-5DA4-F1F7-BF59-6FB6ADC4AF17}"/>
                    </a:ext>
                  </a:extLst>
                </p:cNvPr>
                <p:cNvPicPr>
                  <a:picLocks noChangeAspect="1"/>
                </p:cNvPicPr>
                <p:nvPr/>
              </p:nvPicPr>
              <p:blipFill>
                <a:blip r:embed="rId5"/>
                <a:stretch>
                  <a:fillRect/>
                </a:stretch>
              </p:blipFill>
              <p:spPr>
                <a:xfrm>
                  <a:off x="3933496" y="406850"/>
                  <a:ext cx="1998695" cy="1394443"/>
                </a:xfrm>
                <a:custGeom>
                  <a:avLst/>
                  <a:gdLst>
                    <a:gd name="connsiteX0" fmla="*/ -138 w 1998695"/>
                    <a:gd name="connsiteY0" fmla="*/ -788 h 1394443"/>
                    <a:gd name="connsiteX1" fmla="*/ 1998557 w 1998695"/>
                    <a:gd name="connsiteY1" fmla="*/ -788 h 1394443"/>
                    <a:gd name="connsiteX2" fmla="*/ 1998557 w 1998695"/>
                    <a:gd name="connsiteY2" fmla="*/ 1393655 h 1394443"/>
                    <a:gd name="connsiteX3" fmla="*/ -138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88"/>
                      </a:moveTo>
                      <a:lnTo>
                        <a:pt x="1998557" y="-788"/>
                      </a:lnTo>
                      <a:lnTo>
                        <a:pt x="1998557" y="1393655"/>
                      </a:lnTo>
                      <a:lnTo>
                        <a:pt x="-138" y="1393655"/>
                      </a:lnTo>
                      <a:close/>
                    </a:path>
                  </a:pathLst>
                </a:custGeom>
              </p:spPr>
            </p:pic>
            <p:sp>
              <p:nvSpPr>
                <p:cNvPr id="1187" name="Freeform 18">
                  <a:extLst>
                    <a:ext uri="{FF2B5EF4-FFF2-40B4-BE49-F238E27FC236}">
                      <a16:creationId xmlns:a16="http://schemas.microsoft.com/office/drawing/2014/main" id="{5215853A-D858-0B57-5EB1-891E4808C483}"/>
                    </a:ext>
                  </a:extLst>
                </p:cNvPr>
                <p:cNvSpPr/>
                <p:nvPr/>
              </p:nvSpPr>
              <p:spPr>
                <a:xfrm>
                  <a:off x="4113632" y="29670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7"/>
                        <a:pt x="1860850" y="0"/>
                        <a:pt x="1818261" y="0"/>
                      </a:cubicBezTo>
                      <a:close/>
                    </a:path>
                  </a:pathLst>
                </a:custGeom>
                <a:solidFill>
                  <a:srgbClr val="79527B"/>
                </a:solidFill>
                <a:ln w="2286" cap="flat">
                  <a:noFill/>
                  <a:prstDash val="solid"/>
                  <a:miter/>
                </a:ln>
              </p:spPr>
              <p:txBody>
                <a:bodyPr rtlCol="0" anchor="ctr"/>
                <a:lstStyle/>
                <a:p>
                  <a:pPr algn="ctr"/>
                  <a:endParaRPr lang="en-GB" b="1"/>
                </a:p>
              </p:txBody>
            </p:sp>
            <p:sp>
              <p:nvSpPr>
                <p:cNvPr id="1188" name="Freeform 19">
                  <a:extLst>
                    <a:ext uri="{FF2B5EF4-FFF2-40B4-BE49-F238E27FC236}">
                      <a16:creationId xmlns:a16="http://schemas.microsoft.com/office/drawing/2014/main" id="{D9BD49E1-7167-8A46-6CD8-61DC1658275C}"/>
                    </a:ext>
                  </a:extLst>
                </p:cNvPr>
                <p:cNvSpPr/>
                <p:nvPr/>
              </p:nvSpPr>
              <p:spPr>
                <a:xfrm>
                  <a:off x="4176086"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pPr algn="ctr"/>
                  <a:r>
                    <a:rPr lang="de-DE" b="1" dirty="0" err="1">
                      <a:solidFill>
                        <a:srgbClr val="79527B"/>
                      </a:solidFill>
                    </a:rPr>
                    <a:t>Precaution</a:t>
                  </a:r>
                  <a:r>
                    <a:rPr lang="de-DE" b="1" dirty="0">
                      <a:solidFill>
                        <a:srgbClr val="79527B"/>
                      </a:solidFill>
                    </a:rPr>
                    <a:t> &amp; </a:t>
                  </a:r>
                  <a:r>
                    <a:rPr lang="de-DE" b="1" dirty="0" err="1">
                      <a:solidFill>
                        <a:srgbClr val="79527B"/>
                      </a:solidFill>
                    </a:rPr>
                    <a:t>Avoidance</a:t>
                  </a:r>
                  <a:r>
                    <a:rPr lang="de-DE" b="1" dirty="0">
                      <a:solidFill>
                        <a:srgbClr val="79527B"/>
                      </a:solidFill>
                    </a:rPr>
                    <a:t> of </a:t>
                  </a:r>
                  <a:r>
                    <a:rPr lang="de-DE" b="1" dirty="0" err="1">
                      <a:solidFill>
                        <a:srgbClr val="79527B"/>
                      </a:solidFill>
                    </a:rPr>
                    <a:t>Crises</a:t>
                  </a:r>
                  <a:endParaRPr lang="en-GB" b="1" dirty="0">
                    <a:solidFill>
                      <a:srgbClr val="79527B"/>
                    </a:solidFill>
                  </a:endParaRPr>
                </a:p>
              </p:txBody>
            </p:sp>
            <p:grpSp>
              <p:nvGrpSpPr>
                <p:cNvPr id="1189" name="Graphic 2">
                  <a:extLst>
                    <a:ext uri="{FF2B5EF4-FFF2-40B4-BE49-F238E27FC236}">
                      <a16:creationId xmlns:a16="http://schemas.microsoft.com/office/drawing/2014/main" id="{140DE8FE-4692-9867-4937-B3544114D674}"/>
                    </a:ext>
                  </a:extLst>
                </p:cNvPr>
                <p:cNvGrpSpPr/>
                <p:nvPr/>
              </p:nvGrpSpPr>
              <p:grpSpPr>
                <a:xfrm>
                  <a:off x="4286340" y="209916"/>
                  <a:ext cx="379178" cy="225161"/>
                  <a:chOff x="4286340" y="209916"/>
                  <a:chExt cx="379178" cy="225161"/>
                </a:xfrm>
                <a:solidFill>
                  <a:srgbClr val="79527B"/>
                </a:solidFill>
              </p:grpSpPr>
              <p:sp>
                <p:nvSpPr>
                  <p:cNvPr id="1193" name="Freeform 21">
                    <a:extLst>
                      <a:ext uri="{FF2B5EF4-FFF2-40B4-BE49-F238E27FC236}">
                        <a16:creationId xmlns:a16="http://schemas.microsoft.com/office/drawing/2014/main" id="{5D6B2136-DF2E-A73E-CE65-B0145BFCC38A}"/>
                      </a:ext>
                    </a:extLst>
                  </p:cNvPr>
                  <p:cNvSpPr/>
                  <p:nvPr/>
                </p:nvSpPr>
                <p:spPr>
                  <a:xfrm>
                    <a:off x="428634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pPr algn="ctr"/>
                    <a:endParaRPr lang="en-GB" b="1"/>
                  </a:p>
                </p:txBody>
              </p:sp>
              <p:sp>
                <p:nvSpPr>
                  <p:cNvPr id="1194" name="Freeform 22">
                    <a:extLst>
                      <a:ext uri="{FF2B5EF4-FFF2-40B4-BE49-F238E27FC236}">
                        <a16:creationId xmlns:a16="http://schemas.microsoft.com/office/drawing/2014/main" id="{BDD5A9F6-63C9-6435-40BB-D0083789C68F}"/>
                      </a:ext>
                    </a:extLst>
                  </p:cNvPr>
                  <p:cNvSpPr/>
                  <p:nvPr/>
                </p:nvSpPr>
                <p:spPr>
                  <a:xfrm>
                    <a:off x="447050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pPr algn="ctr"/>
                    <a:endParaRPr lang="en-GB" b="1"/>
                  </a:p>
                </p:txBody>
              </p:sp>
            </p:grpSp>
            <p:grpSp>
              <p:nvGrpSpPr>
                <p:cNvPr id="1190" name="Graphic 2">
                  <a:extLst>
                    <a:ext uri="{FF2B5EF4-FFF2-40B4-BE49-F238E27FC236}">
                      <a16:creationId xmlns:a16="http://schemas.microsoft.com/office/drawing/2014/main" id="{B0CF29E1-8A91-78AC-9158-89DBD1598612}"/>
                    </a:ext>
                  </a:extLst>
                </p:cNvPr>
                <p:cNvGrpSpPr/>
                <p:nvPr/>
              </p:nvGrpSpPr>
              <p:grpSpPr>
                <a:xfrm>
                  <a:off x="4760959" y="95015"/>
                  <a:ext cx="1129009" cy="455900"/>
                  <a:chOff x="4760959" y="95015"/>
                  <a:chExt cx="1129009" cy="455900"/>
                </a:xfrm>
              </p:grpSpPr>
              <p:sp>
                <p:nvSpPr>
                  <p:cNvPr id="1191" name="Freeform 24">
                    <a:extLst>
                      <a:ext uri="{FF2B5EF4-FFF2-40B4-BE49-F238E27FC236}">
                        <a16:creationId xmlns:a16="http://schemas.microsoft.com/office/drawing/2014/main" id="{E4AAFD67-0025-73DC-CC5B-86CE06EEA76F}"/>
                      </a:ext>
                    </a:extLst>
                  </p:cNvPr>
                  <p:cNvSpPr/>
                  <p:nvPr/>
                </p:nvSpPr>
                <p:spPr>
                  <a:xfrm>
                    <a:off x="4790563" y="124637"/>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798"/>
                          <a:pt x="980991" y="0"/>
                          <a:pt x="871423" y="0"/>
                        </a:cubicBezTo>
                        <a:close/>
                      </a:path>
                    </a:pathLst>
                  </a:custGeom>
                  <a:solidFill>
                    <a:srgbClr val="FFFFFF"/>
                  </a:solidFill>
                  <a:ln w="2286" cap="flat">
                    <a:noFill/>
                    <a:prstDash val="solid"/>
                    <a:miter/>
                  </a:ln>
                </p:spPr>
                <p:txBody>
                  <a:bodyPr rtlCol="0" anchor="ctr"/>
                  <a:lstStyle/>
                  <a:p>
                    <a:pPr algn="ctr"/>
                    <a:r>
                      <a:rPr lang="de-DE" b="1" dirty="0">
                        <a:solidFill>
                          <a:srgbClr val="79527B"/>
                        </a:solidFill>
                      </a:rPr>
                      <a:t>Module 2</a:t>
                    </a:r>
                    <a:endParaRPr lang="en-GB" b="1" dirty="0">
                      <a:solidFill>
                        <a:srgbClr val="79527B"/>
                      </a:solidFill>
                    </a:endParaRPr>
                  </a:p>
                </p:txBody>
              </p:sp>
              <p:sp>
                <p:nvSpPr>
                  <p:cNvPr id="1192" name="Freeform 25">
                    <a:extLst>
                      <a:ext uri="{FF2B5EF4-FFF2-40B4-BE49-F238E27FC236}">
                        <a16:creationId xmlns:a16="http://schemas.microsoft.com/office/drawing/2014/main" id="{8009CC4E-90DF-FC79-B165-1865886B7EEE}"/>
                      </a:ext>
                    </a:extLst>
                  </p:cNvPr>
                  <p:cNvSpPr/>
                  <p:nvPr/>
                </p:nvSpPr>
                <p:spPr>
                  <a:xfrm>
                    <a:off x="4760959"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pPr algn="ctr"/>
                    <a:endParaRPr lang="en-GB" b="1"/>
                  </a:p>
                </p:txBody>
              </p:sp>
            </p:grpSp>
          </p:grpSp>
        </p:grpSp>
        <p:grpSp>
          <p:nvGrpSpPr>
            <p:cNvPr id="7" name="Graphic 2">
              <a:extLst>
                <a:ext uri="{FF2B5EF4-FFF2-40B4-BE49-F238E27FC236}">
                  <a16:creationId xmlns:a16="http://schemas.microsoft.com/office/drawing/2014/main" id="{E254B03A-A424-1FD5-8C4C-D38680F16628}"/>
                </a:ext>
              </a:extLst>
            </p:cNvPr>
            <p:cNvGrpSpPr/>
            <p:nvPr/>
          </p:nvGrpSpPr>
          <p:grpSpPr>
            <a:xfrm>
              <a:off x="1822329" y="1806595"/>
              <a:ext cx="4186693" cy="1706209"/>
              <a:chOff x="1822329" y="1806595"/>
              <a:chExt cx="4186693" cy="1706209"/>
            </a:xfrm>
          </p:grpSpPr>
          <p:grpSp>
            <p:nvGrpSpPr>
              <p:cNvPr id="45" name="Graphic 2">
                <a:extLst>
                  <a:ext uri="{FF2B5EF4-FFF2-40B4-BE49-F238E27FC236}">
                    <a16:creationId xmlns:a16="http://schemas.microsoft.com/office/drawing/2014/main" id="{6359EFA3-0353-4833-09D6-6CF82F4A063E}"/>
                  </a:ext>
                </a:extLst>
              </p:cNvPr>
              <p:cNvGrpSpPr/>
              <p:nvPr/>
            </p:nvGrpSpPr>
            <p:grpSpPr>
              <a:xfrm>
                <a:off x="1822329" y="1806595"/>
                <a:ext cx="2075870" cy="1706209"/>
                <a:chOff x="1822329" y="1806595"/>
                <a:chExt cx="2075870" cy="1706209"/>
              </a:xfrm>
            </p:grpSpPr>
            <p:pic>
              <p:nvPicPr>
                <p:cNvPr id="1158" name="Picture 88">
                  <a:extLst>
                    <a:ext uri="{FF2B5EF4-FFF2-40B4-BE49-F238E27FC236}">
                      <a16:creationId xmlns:a16="http://schemas.microsoft.com/office/drawing/2014/main" id="{D4B822EE-A6E7-0FE4-7B3D-0104012B6CCE}"/>
                    </a:ext>
                  </a:extLst>
                </p:cNvPr>
                <p:cNvPicPr>
                  <a:picLocks noChangeAspect="1"/>
                </p:cNvPicPr>
                <p:nvPr/>
              </p:nvPicPr>
              <p:blipFill>
                <a:blip r:embed="rId6"/>
                <a:stretch>
                  <a:fillRect/>
                </a:stretch>
              </p:blipFill>
              <p:spPr>
                <a:xfrm>
                  <a:off x="1822329" y="2118361"/>
                  <a:ext cx="1999244" cy="1394443"/>
                </a:xfrm>
                <a:custGeom>
                  <a:avLst/>
                  <a:gdLst>
                    <a:gd name="connsiteX0" fmla="*/ -1062 w 1999244"/>
                    <a:gd name="connsiteY0" fmla="*/ -39 h 1394443"/>
                    <a:gd name="connsiteX1" fmla="*/ 1998182 w 1999244"/>
                    <a:gd name="connsiteY1" fmla="*/ -39 h 1394443"/>
                    <a:gd name="connsiteX2" fmla="*/ 1998182 w 1999244"/>
                    <a:gd name="connsiteY2" fmla="*/ 1394404 h 1394443"/>
                    <a:gd name="connsiteX3" fmla="*/ -1062 w 1999244"/>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39"/>
                      </a:moveTo>
                      <a:lnTo>
                        <a:pt x="1998182" y="-39"/>
                      </a:lnTo>
                      <a:lnTo>
                        <a:pt x="1998182" y="1394404"/>
                      </a:lnTo>
                      <a:lnTo>
                        <a:pt x="-1062" y="1394404"/>
                      </a:lnTo>
                      <a:close/>
                    </a:path>
                  </a:pathLst>
                </a:custGeom>
              </p:spPr>
            </p:pic>
            <p:grpSp>
              <p:nvGrpSpPr>
                <p:cNvPr id="1159" name="Graphic 2">
                  <a:extLst>
                    <a:ext uri="{FF2B5EF4-FFF2-40B4-BE49-F238E27FC236}">
                      <a16:creationId xmlns:a16="http://schemas.microsoft.com/office/drawing/2014/main" id="{5FE0E507-9CE5-AB55-2435-9498D8A05FFB}"/>
                    </a:ext>
                  </a:extLst>
                </p:cNvPr>
                <p:cNvGrpSpPr/>
                <p:nvPr/>
              </p:nvGrpSpPr>
              <p:grpSpPr>
                <a:xfrm>
                  <a:off x="2002808" y="1806595"/>
                  <a:ext cx="1895391" cy="1508018"/>
                  <a:chOff x="2002808" y="1806595"/>
                  <a:chExt cx="1895391" cy="1508018"/>
                </a:xfrm>
              </p:grpSpPr>
              <p:grpSp>
                <p:nvGrpSpPr>
                  <p:cNvPr id="1160" name="Graphic 2">
                    <a:extLst>
                      <a:ext uri="{FF2B5EF4-FFF2-40B4-BE49-F238E27FC236}">
                        <a16:creationId xmlns:a16="http://schemas.microsoft.com/office/drawing/2014/main" id="{98FBC2BD-54B9-7885-1094-6EF609F01863}"/>
                      </a:ext>
                    </a:extLst>
                  </p:cNvPr>
                  <p:cNvGrpSpPr/>
                  <p:nvPr/>
                </p:nvGrpSpPr>
                <p:grpSpPr>
                  <a:xfrm>
                    <a:off x="2002808" y="2008283"/>
                    <a:ext cx="1895391" cy="1306330"/>
                    <a:chOff x="2002808" y="2008283"/>
                    <a:chExt cx="1895391" cy="1306330"/>
                  </a:xfrm>
                </p:grpSpPr>
                <p:sp>
                  <p:nvSpPr>
                    <p:cNvPr id="1172" name="Freeform 41">
                      <a:extLst>
                        <a:ext uri="{FF2B5EF4-FFF2-40B4-BE49-F238E27FC236}">
                          <a16:creationId xmlns:a16="http://schemas.microsoft.com/office/drawing/2014/main" id="{C04D5EC5-CAF3-F754-336D-DDD704AC4DD4}"/>
                        </a:ext>
                      </a:extLst>
                    </p:cNvPr>
                    <p:cNvSpPr/>
                    <p:nvPr/>
                  </p:nvSpPr>
                  <p:spPr>
                    <a:xfrm>
                      <a:off x="2002808" y="200828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14"/>
                            <a:pt x="1860850" y="0"/>
                            <a:pt x="1818261" y="0"/>
                          </a:cubicBezTo>
                          <a:close/>
                        </a:path>
                      </a:pathLst>
                    </a:custGeom>
                    <a:solidFill>
                      <a:srgbClr val="F27954"/>
                    </a:solidFill>
                    <a:ln w="2286" cap="flat">
                      <a:noFill/>
                      <a:prstDash val="solid"/>
                      <a:miter/>
                    </a:ln>
                  </p:spPr>
                  <p:txBody>
                    <a:bodyPr rtlCol="0" anchor="ctr"/>
                    <a:lstStyle/>
                    <a:p>
                      <a:pPr algn="ctr"/>
                      <a:endParaRPr lang="en-GB" b="1"/>
                    </a:p>
                  </p:txBody>
                </p:sp>
                <p:sp>
                  <p:nvSpPr>
                    <p:cNvPr id="1173" name="Freeform 42">
                      <a:extLst>
                        <a:ext uri="{FF2B5EF4-FFF2-40B4-BE49-F238E27FC236}">
                          <a16:creationId xmlns:a16="http://schemas.microsoft.com/office/drawing/2014/main" id="{3D19AFB2-7539-3BB9-B267-DA3CEC36F594}"/>
                        </a:ext>
                      </a:extLst>
                    </p:cNvPr>
                    <p:cNvSpPr/>
                    <p:nvPr/>
                  </p:nvSpPr>
                  <p:spPr>
                    <a:xfrm>
                      <a:off x="2065285"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pPr algn="ctr"/>
                      <a:r>
                        <a:rPr lang="de-DE" b="1" dirty="0">
                          <a:solidFill>
                            <a:srgbClr val="F27954"/>
                          </a:solidFill>
                        </a:rPr>
                        <a:t>Coping </a:t>
                      </a:r>
                      <a:r>
                        <a:rPr lang="de-DE" b="1" dirty="0" err="1">
                          <a:solidFill>
                            <a:srgbClr val="F27954"/>
                          </a:solidFill>
                        </a:rPr>
                        <a:t>with</a:t>
                      </a:r>
                      <a:r>
                        <a:rPr lang="de-DE" b="1" dirty="0">
                          <a:solidFill>
                            <a:srgbClr val="F27954"/>
                          </a:solidFill>
                        </a:rPr>
                        <a:t> </a:t>
                      </a:r>
                      <a:r>
                        <a:rPr lang="de-DE" b="1" dirty="0" err="1">
                          <a:solidFill>
                            <a:srgbClr val="F27954"/>
                          </a:solidFill>
                        </a:rPr>
                        <a:t>Crises</a:t>
                      </a:r>
                      <a:endParaRPr lang="de-DE" b="1" dirty="0">
                        <a:solidFill>
                          <a:srgbClr val="F27954"/>
                        </a:solidFill>
                      </a:endParaRPr>
                    </a:p>
                  </p:txBody>
                </p:sp>
              </p:grpSp>
              <p:grpSp>
                <p:nvGrpSpPr>
                  <p:cNvPr id="1166" name="Graphic 2">
                    <a:extLst>
                      <a:ext uri="{FF2B5EF4-FFF2-40B4-BE49-F238E27FC236}">
                        <a16:creationId xmlns:a16="http://schemas.microsoft.com/office/drawing/2014/main" id="{CD5E943E-888B-DFA6-BBAC-330CA110DAEB}"/>
                      </a:ext>
                    </a:extLst>
                  </p:cNvPr>
                  <p:cNvGrpSpPr/>
                  <p:nvPr/>
                </p:nvGrpSpPr>
                <p:grpSpPr>
                  <a:xfrm>
                    <a:off x="2175539" y="1921496"/>
                    <a:ext cx="379155" cy="225161"/>
                    <a:chOff x="2175539" y="1921496"/>
                    <a:chExt cx="379155" cy="225161"/>
                  </a:xfrm>
                  <a:solidFill>
                    <a:srgbClr val="F27954"/>
                  </a:solidFill>
                </p:grpSpPr>
                <p:sp>
                  <p:nvSpPr>
                    <p:cNvPr id="1170" name="Freeform 44">
                      <a:extLst>
                        <a:ext uri="{FF2B5EF4-FFF2-40B4-BE49-F238E27FC236}">
                          <a16:creationId xmlns:a16="http://schemas.microsoft.com/office/drawing/2014/main" id="{1FFAD592-E7C7-3649-F6FC-5E99FF956806}"/>
                        </a:ext>
                      </a:extLst>
                    </p:cNvPr>
                    <p:cNvSpPr/>
                    <p:nvPr/>
                  </p:nvSpPr>
                  <p:spPr>
                    <a:xfrm>
                      <a:off x="2175539"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pPr algn="ctr"/>
                      <a:endParaRPr lang="en-GB" b="1"/>
                    </a:p>
                  </p:txBody>
                </p:sp>
                <p:sp>
                  <p:nvSpPr>
                    <p:cNvPr id="1171" name="Freeform 45">
                      <a:extLst>
                        <a:ext uri="{FF2B5EF4-FFF2-40B4-BE49-F238E27FC236}">
                          <a16:creationId xmlns:a16="http://schemas.microsoft.com/office/drawing/2014/main" id="{AF3F51EB-58A4-BF6A-0B6E-B30F1700AEF3}"/>
                        </a:ext>
                      </a:extLst>
                    </p:cNvPr>
                    <p:cNvSpPr/>
                    <p:nvPr/>
                  </p:nvSpPr>
                  <p:spPr>
                    <a:xfrm>
                      <a:off x="2359676"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pPr algn="ctr"/>
                      <a:endParaRPr lang="en-GB" b="1"/>
                    </a:p>
                  </p:txBody>
                </p:sp>
              </p:grpSp>
              <p:grpSp>
                <p:nvGrpSpPr>
                  <p:cNvPr id="1167" name="Graphic 2">
                    <a:extLst>
                      <a:ext uri="{FF2B5EF4-FFF2-40B4-BE49-F238E27FC236}">
                        <a16:creationId xmlns:a16="http://schemas.microsoft.com/office/drawing/2014/main" id="{AC4761D6-24E1-42E8-7B4C-163BF2A0401A}"/>
                      </a:ext>
                    </a:extLst>
                  </p:cNvPr>
                  <p:cNvGrpSpPr/>
                  <p:nvPr/>
                </p:nvGrpSpPr>
                <p:grpSpPr>
                  <a:xfrm>
                    <a:off x="2650135" y="1806595"/>
                    <a:ext cx="1129009" cy="455900"/>
                    <a:chOff x="2650135" y="1806595"/>
                    <a:chExt cx="1129009" cy="455900"/>
                  </a:xfrm>
                </p:grpSpPr>
                <p:sp>
                  <p:nvSpPr>
                    <p:cNvPr id="1168" name="Freeform 47">
                      <a:extLst>
                        <a:ext uri="{FF2B5EF4-FFF2-40B4-BE49-F238E27FC236}">
                          <a16:creationId xmlns:a16="http://schemas.microsoft.com/office/drawing/2014/main" id="{470679B1-7E88-C9CF-535E-7E5C450F9321}"/>
                        </a:ext>
                      </a:extLst>
                    </p:cNvPr>
                    <p:cNvSpPr/>
                    <p:nvPr/>
                  </p:nvSpPr>
                  <p:spPr>
                    <a:xfrm>
                      <a:off x="2679739" y="1836194"/>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821"/>
                            <a:pt x="980991" y="0"/>
                            <a:pt x="871446" y="0"/>
                          </a:cubicBezTo>
                          <a:close/>
                        </a:path>
                      </a:pathLst>
                    </a:custGeom>
                    <a:solidFill>
                      <a:srgbClr val="FFFFFF"/>
                    </a:solidFill>
                    <a:ln w="2286" cap="flat">
                      <a:noFill/>
                      <a:prstDash val="solid"/>
                      <a:miter/>
                    </a:ln>
                  </p:spPr>
                  <p:txBody>
                    <a:bodyPr rtlCol="0" anchor="ctr"/>
                    <a:lstStyle/>
                    <a:p>
                      <a:pPr algn="ctr"/>
                      <a:r>
                        <a:rPr lang="de-DE" b="1" dirty="0">
                          <a:solidFill>
                            <a:srgbClr val="F27954"/>
                          </a:solidFill>
                        </a:rPr>
                        <a:t>Module 3</a:t>
                      </a:r>
                      <a:endParaRPr lang="en-GB" b="1" dirty="0">
                        <a:solidFill>
                          <a:srgbClr val="F27954"/>
                        </a:solidFill>
                      </a:endParaRPr>
                    </a:p>
                  </p:txBody>
                </p:sp>
                <p:sp>
                  <p:nvSpPr>
                    <p:cNvPr id="1169" name="Freeform 48">
                      <a:extLst>
                        <a:ext uri="{FF2B5EF4-FFF2-40B4-BE49-F238E27FC236}">
                          <a16:creationId xmlns:a16="http://schemas.microsoft.com/office/drawing/2014/main" id="{A345F458-CF5E-4CEC-AE4A-EC4706B27D7A}"/>
                        </a:ext>
                      </a:extLst>
                    </p:cNvPr>
                    <p:cNvSpPr/>
                    <p:nvPr/>
                  </p:nvSpPr>
                  <p:spPr>
                    <a:xfrm>
                      <a:off x="2650135" y="180659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pPr algn="ctr"/>
                      <a:endParaRPr lang="en-GB" b="1"/>
                    </a:p>
                  </p:txBody>
                </p:sp>
              </p:grpSp>
            </p:grpSp>
          </p:grpSp>
          <p:grpSp>
            <p:nvGrpSpPr>
              <p:cNvPr id="46" name="Graphic 2">
                <a:extLst>
                  <a:ext uri="{FF2B5EF4-FFF2-40B4-BE49-F238E27FC236}">
                    <a16:creationId xmlns:a16="http://schemas.microsoft.com/office/drawing/2014/main" id="{066C66DC-69D9-B30F-BD0B-FD4B4EE0A9B0}"/>
                  </a:ext>
                </a:extLst>
              </p:cNvPr>
              <p:cNvGrpSpPr/>
              <p:nvPr/>
            </p:nvGrpSpPr>
            <p:grpSpPr>
              <a:xfrm>
                <a:off x="3933496" y="1806595"/>
                <a:ext cx="2075526" cy="1706209"/>
                <a:chOff x="3933496" y="1806595"/>
                <a:chExt cx="2075526" cy="1706209"/>
              </a:xfrm>
            </p:grpSpPr>
            <p:pic>
              <p:nvPicPr>
                <p:cNvPr id="59" name="Picture 77">
                  <a:extLst>
                    <a:ext uri="{FF2B5EF4-FFF2-40B4-BE49-F238E27FC236}">
                      <a16:creationId xmlns:a16="http://schemas.microsoft.com/office/drawing/2014/main" id="{82474681-DDAB-F76E-7DD8-E99F9D9B5DC5}"/>
                    </a:ext>
                  </a:extLst>
                </p:cNvPr>
                <p:cNvPicPr>
                  <a:picLocks noChangeAspect="1"/>
                </p:cNvPicPr>
                <p:nvPr/>
              </p:nvPicPr>
              <p:blipFill>
                <a:blip r:embed="rId7"/>
                <a:stretch>
                  <a:fillRect/>
                </a:stretch>
              </p:blipFill>
              <p:spPr>
                <a:xfrm>
                  <a:off x="3933496" y="2118361"/>
                  <a:ext cx="1998695" cy="1394443"/>
                </a:xfrm>
                <a:custGeom>
                  <a:avLst/>
                  <a:gdLst>
                    <a:gd name="connsiteX0" fmla="*/ -138 w 1998695"/>
                    <a:gd name="connsiteY0" fmla="*/ -39 h 1394443"/>
                    <a:gd name="connsiteX1" fmla="*/ 1998557 w 1998695"/>
                    <a:gd name="connsiteY1" fmla="*/ -39 h 1394443"/>
                    <a:gd name="connsiteX2" fmla="*/ 1998557 w 1998695"/>
                    <a:gd name="connsiteY2" fmla="*/ 1394404 h 1394443"/>
                    <a:gd name="connsiteX3" fmla="*/ -138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39"/>
                      </a:moveTo>
                      <a:lnTo>
                        <a:pt x="1998557" y="-39"/>
                      </a:lnTo>
                      <a:lnTo>
                        <a:pt x="1998557" y="1394404"/>
                      </a:lnTo>
                      <a:lnTo>
                        <a:pt x="-138" y="1394404"/>
                      </a:lnTo>
                      <a:close/>
                    </a:path>
                  </a:pathLst>
                </a:custGeom>
              </p:spPr>
            </p:pic>
            <p:grpSp>
              <p:nvGrpSpPr>
                <p:cNvPr id="60" name="Graphic 2">
                  <a:extLst>
                    <a:ext uri="{FF2B5EF4-FFF2-40B4-BE49-F238E27FC236}">
                      <a16:creationId xmlns:a16="http://schemas.microsoft.com/office/drawing/2014/main" id="{77CEF46C-1EB2-C17C-8946-C27628A7D81F}"/>
                    </a:ext>
                  </a:extLst>
                </p:cNvPr>
                <p:cNvGrpSpPr/>
                <p:nvPr/>
              </p:nvGrpSpPr>
              <p:grpSpPr>
                <a:xfrm>
                  <a:off x="4113632" y="1806595"/>
                  <a:ext cx="1895390" cy="1508018"/>
                  <a:chOff x="4113632" y="1806595"/>
                  <a:chExt cx="1895390" cy="1508018"/>
                </a:xfrm>
              </p:grpSpPr>
              <p:grpSp>
                <p:nvGrpSpPr>
                  <p:cNvPr id="61" name="Graphic 2">
                    <a:extLst>
                      <a:ext uri="{FF2B5EF4-FFF2-40B4-BE49-F238E27FC236}">
                        <a16:creationId xmlns:a16="http://schemas.microsoft.com/office/drawing/2014/main" id="{DBFD16CB-258F-9FF3-A759-273054FB13EC}"/>
                      </a:ext>
                    </a:extLst>
                  </p:cNvPr>
                  <p:cNvGrpSpPr/>
                  <p:nvPr/>
                </p:nvGrpSpPr>
                <p:grpSpPr>
                  <a:xfrm>
                    <a:off x="4113632" y="2008283"/>
                    <a:ext cx="1895390" cy="1306330"/>
                    <a:chOff x="4113632" y="2008283"/>
                    <a:chExt cx="1895390" cy="1306330"/>
                  </a:xfrm>
                </p:grpSpPr>
                <p:sp>
                  <p:nvSpPr>
                    <p:cNvPr id="1156" name="Freeform 53">
                      <a:extLst>
                        <a:ext uri="{FF2B5EF4-FFF2-40B4-BE49-F238E27FC236}">
                          <a16:creationId xmlns:a16="http://schemas.microsoft.com/office/drawing/2014/main" id="{34CEA2ED-76A7-D585-F10A-DFF335970C7D}"/>
                        </a:ext>
                      </a:extLst>
                    </p:cNvPr>
                    <p:cNvSpPr/>
                    <p:nvPr/>
                  </p:nvSpPr>
                  <p:spPr>
                    <a:xfrm>
                      <a:off x="4113632" y="200828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14"/>
                            <a:pt x="1860850" y="0"/>
                            <a:pt x="1818261" y="0"/>
                          </a:cubicBezTo>
                          <a:close/>
                        </a:path>
                      </a:pathLst>
                    </a:custGeom>
                    <a:solidFill>
                      <a:srgbClr val="F27954"/>
                    </a:solidFill>
                    <a:ln w="2286" cap="flat">
                      <a:noFill/>
                      <a:prstDash val="solid"/>
                      <a:miter/>
                    </a:ln>
                  </p:spPr>
                  <p:txBody>
                    <a:bodyPr rtlCol="0" anchor="ctr"/>
                    <a:lstStyle/>
                    <a:p>
                      <a:pPr algn="ctr"/>
                      <a:endParaRPr lang="en-GB" b="1"/>
                    </a:p>
                  </p:txBody>
                </p:sp>
                <p:sp>
                  <p:nvSpPr>
                    <p:cNvPr id="1157" name="Freeform 54">
                      <a:extLst>
                        <a:ext uri="{FF2B5EF4-FFF2-40B4-BE49-F238E27FC236}">
                          <a16:creationId xmlns:a16="http://schemas.microsoft.com/office/drawing/2014/main" id="{249661D3-7BAF-4FD5-8DEE-1E7322907820}"/>
                        </a:ext>
                      </a:extLst>
                    </p:cNvPr>
                    <p:cNvSpPr/>
                    <p:nvPr/>
                  </p:nvSpPr>
                  <p:spPr>
                    <a:xfrm>
                      <a:off x="4176086"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pPr algn="ctr"/>
                      <a:r>
                        <a:rPr lang="de-DE" b="1" dirty="0">
                          <a:solidFill>
                            <a:srgbClr val="F27954"/>
                          </a:solidFill>
                        </a:rPr>
                        <a:t>Liquidity Crisis &amp;</a:t>
                      </a:r>
                    </a:p>
                    <a:p>
                      <a:pPr algn="ctr"/>
                      <a:r>
                        <a:rPr lang="de-DE" b="1" dirty="0">
                          <a:solidFill>
                            <a:srgbClr val="F27954"/>
                          </a:solidFill>
                        </a:rPr>
                        <a:t>Liquidity Management</a:t>
                      </a:r>
                    </a:p>
                  </p:txBody>
                </p:sp>
              </p:grpSp>
              <p:grpSp>
                <p:nvGrpSpPr>
                  <p:cNvPr id="62" name="Graphic 2">
                    <a:extLst>
                      <a:ext uri="{FF2B5EF4-FFF2-40B4-BE49-F238E27FC236}">
                        <a16:creationId xmlns:a16="http://schemas.microsoft.com/office/drawing/2014/main" id="{FF960BAF-27C9-3BA1-84F7-3E48C86BBBBB}"/>
                      </a:ext>
                    </a:extLst>
                  </p:cNvPr>
                  <p:cNvGrpSpPr/>
                  <p:nvPr/>
                </p:nvGrpSpPr>
                <p:grpSpPr>
                  <a:xfrm>
                    <a:off x="4286340" y="1921496"/>
                    <a:ext cx="379178" cy="225161"/>
                    <a:chOff x="4286340" y="1921496"/>
                    <a:chExt cx="379178" cy="225161"/>
                  </a:xfrm>
                  <a:solidFill>
                    <a:srgbClr val="F27954"/>
                  </a:solidFill>
                </p:grpSpPr>
                <p:sp>
                  <p:nvSpPr>
                    <p:cNvPr id="1154" name="Freeform 56">
                      <a:extLst>
                        <a:ext uri="{FF2B5EF4-FFF2-40B4-BE49-F238E27FC236}">
                          <a16:creationId xmlns:a16="http://schemas.microsoft.com/office/drawing/2014/main" id="{EF6866B3-9FFE-2F50-221B-3E925AB0F594}"/>
                        </a:ext>
                      </a:extLst>
                    </p:cNvPr>
                    <p:cNvSpPr/>
                    <p:nvPr/>
                  </p:nvSpPr>
                  <p:spPr>
                    <a:xfrm>
                      <a:off x="428634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pPr algn="ctr"/>
                      <a:endParaRPr lang="en-GB" b="1"/>
                    </a:p>
                  </p:txBody>
                </p:sp>
                <p:sp>
                  <p:nvSpPr>
                    <p:cNvPr id="1155" name="Freeform 57">
                      <a:extLst>
                        <a:ext uri="{FF2B5EF4-FFF2-40B4-BE49-F238E27FC236}">
                          <a16:creationId xmlns:a16="http://schemas.microsoft.com/office/drawing/2014/main" id="{1860603B-DF97-FE90-F084-983B8E38EF5B}"/>
                        </a:ext>
                      </a:extLst>
                    </p:cNvPr>
                    <p:cNvSpPr/>
                    <p:nvPr/>
                  </p:nvSpPr>
                  <p:spPr>
                    <a:xfrm>
                      <a:off x="447050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pPr algn="ctr"/>
                      <a:endParaRPr lang="en-GB" b="1"/>
                    </a:p>
                  </p:txBody>
                </p:sp>
              </p:grpSp>
              <p:grpSp>
                <p:nvGrpSpPr>
                  <p:cNvPr id="63" name="Graphic 2">
                    <a:extLst>
                      <a:ext uri="{FF2B5EF4-FFF2-40B4-BE49-F238E27FC236}">
                        <a16:creationId xmlns:a16="http://schemas.microsoft.com/office/drawing/2014/main" id="{0DD1F1EA-0A4D-5BAF-E0C3-9ABED70A9F56}"/>
                      </a:ext>
                    </a:extLst>
                  </p:cNvPr>
                  <p:cNvGrpSpPr/>
                  <p:nvPr/>
                </p:nvGrpSpPr>
                <p:grpSpPr>
                  <a:xfrm>
                    <a:off x="4760959" y="1806595"/>
                    <a:ext cx="1129009" cy="455900"/>
                    <a:chOff x="4760959" y="1806595"/>
                    <a:chExt cx="1129009" cy="455900"/>
                  </a:xfrm>
                </p:grpSpPr>
                <p:sp>
                  <p:nvSpPr>
                    <p:cNvPr id="1152" name="Freeform 59">
                      <a:extLst>
                        <a:ext uri="{FF2B5EF4-FFF2-40B4-BE49-F238E27FC236}">
                          <a16:creationId xmlns:a16="http://schemas.microsoft.com/office/drawing/2014/main" id="{9768FA21-BF78-E846-06B1-D31D6C90DB98}"/>
                        </a:ext>
                      </a:extLst>
                    </p:cNvPr>
                    <p:cNvSpPr/>
                    <p:nvPr/>
                  </p:nvSpPr>
                  <p:spPr>
                    <a:xfrm>
                      <a:off x="4790563" y="1836194"/>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821"/>
                            <a:pt x="980991" y="0"/>
                            <a:pt x="871423" y="0"/>
                          </a:cubicBezTo>
                          <a:close/>
                        </a:path>
                      </a:pathLst>
                    </a:custGeom>
                    <a:solidFill>
                      <a:srgbClr val="FFFFFF"/>
                    </a:solidFill>
                    <a:ln w="2286" cap="flat">
                      <a:noFill/>
                      <a:prstDash val="solid"/>
                      <a:miter/>
                    </a:ln>
                  </p:spPr>
                  <p:txBody>
                    <a:bodyPr rtlCol="0" anchor="ctr"/>
                    <a:lstStyle/>
                    <a:p>
                      <a:pPr algn="ctr"/>
                      <a:r>
                        <a:rPr lang="de-DE" b="1" dirty="0">
                          <a:solidFill>
                            <a:srgbClr val="F27954"/>
                          </a:solidFill>
                        </a:rPr>
                        <a:t>Module 4</a:t>
                      </a:r>
                      <a:endParaRPr lang="en-GB" b="1" dirty="0">
                        <a:solidFill>
                          <a:srgbClr val="F27954"/>
                        </a:solidFill>
                      </a:endParaRPr>
                    </a:p>
                  </p:txBody>
                </p:sp>
                <p:sp>
                  <p:nvSpPr>
                    <p:cNvPr id="1153" name="Freeform 60">
                      <a:extLst>
                        <a:ext uri="{FF2B5EF4-FFF2-40B4-BE49-F238E27FC236}">
                          <a16:creationId xmlns:a16="http://schemas.microsoft.com/office/drawing/2014/main" id="{91FD4487-DC51-AB39-57A4-4205A6E80F14}"/>
                        </a:ext>
                      </a:extLst>
                    </p:cNvPr>
                    <p:cNvSpPr/>
                    <p:nvPr/>
                  </p:nvSpPr>
                  <p:spPr>
                    <a:xfrm>
                      <a:off x="4760959"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pPr algn="ctr"/>
                      <a:endParaRPr lang="en-GB" b="1"/>
                    </a:p>
                  </p:txBody>
                </p:sp>
              </p:grpSp>
            </p:grpSp>
          </p:grpSp>
        </p:grpSp>
        <p:grpSp>
          <p:nvGrpSpPr>
            <p:cNvPr id="8" name="Graphic 2">
              <a:extLst>
                <a:ext uri="{FF2B5EF4-FFF2-40B4-BE49-F238E27FC236}">
                  <a16:creationId xmlns:a16="http://schemas.microsoft.com/office/drawing/2014/main" id="{0CB12E75-96FC-B316-E72B-5E20ACCFC246}"/>
                </a:ext>
              </a:extLst>
            </p:cNvPr>
            <p:cNvGrpSpPr/>
            <p:nvPr/>
          </p:nvGrpSpPr>
          <p:grpSpPr>
            <a:xfrm>
              <a:off x="1822329" y="3518152"/>
              <a:ext cx="4186693" cy="1706164"/>
              <a:chOff x="1822329" y="3518152"/>
              <a:chExt cx="4186693" cy="1706164"/>
            </a:xfrm>
          </p:grpSpPr>
          <p:grpSp>
            <p:nvGrpSpPr>
              <p:cNvPr id="9" name="Graphic 2">
                <a:extLst>
                  <a:ext uri="{FF2B5EF4-FFF2-40B4-BE49-F238E27FC236}">
                    <a16:creationId xmlns:a16="http://schemas.microsoft.com/office/drawing/2014/main" id="{A2D52774-FC10-D732-76ED-30F5A7F5EECE}"/>
                  </a:ext>
                </a:extLst>
              </p:cNvPr>
              <p:cNvGrpSpPr/>
              <p:nvPr/>
            </p:nvGrpSpPr>
            <p:grpSpPr>
              <a:xfrm>
                <a:off x="1822329" y="3518152"/>
                <a:ext cx="2075870" cy="1706164"/>
                <a:chOff x="1822329" y="3518152"/>
                <a:chExt cx="2075870" cy="1706164"/>
              </a:xfrm>
            </p:grpSpPr>
            <p:pic>
              <p:nvPicPr>
                <p:cNvPr id="34" name="Picture 52">
                  <a:extLst>
                    <a:ext uri="{FF2B5EF4-FFF2-40B4-BE49-F238E27FC236}">
                      <a16:creationId xmlns:a16="http://schemas.microsoft.com/office/drawing/2014/main" id="{AF7A4519-9DFA-19BD-670F-3F028C3CAF09}"/>
                    </a:ext>
                  </a:extLst>
                </p:cNvPr>
                <p:cNvPicPr>
                  <a:picLocks noChangeAspect="1"/>
                </p:cNvPicPr>
                <p:nvPr/>
              </p:nvPicPr>
              <p:blipFill>
                <a:blip r:embed="rId8"/>
                <a:stretch>
                  <a:fillRect/>
                </a:stretch>
              </p:blipFill>
              <p:spPr>
                <a:xfrm>
                  <a:off x="1822329" y="3829873"/>
                  <a:ext cx="1999244" cy="1394443"/>
                </a:xfrm>
                <a:custGeom>
                  <a:avLst/>
                  <a:gdLst>
                    <a:gd name="connsiteX0" fmla="*/ -1062 w 1999244"/>
                    <a:gd name="connsiteY0" fmla="*/ 710 h 1394443"/>
                    <a:gd name="connsiteX1" fmla="*/ 1998182 w 1999244"/>
                    <a:gd name="connsiteY1" fmla="*/ 710 h 1394443"/>
                    <a:gd name="connsiteX2" fmla="*/ 1998182 w 1999244"/>
                    <a:gd name="connsiteY2" fmla="*/ 1395153 h 1394443"/>
                    <a:gd name="connsiteX3" fmla="*/ -1062 w 1999244"/>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10"/>
                      </a:moveTo>
                      <a:lnTo>
                        <a:pt x="1998182" y="710"/>
                      </a:lnTo>
                      <a:lnTo>
                        <a:pt x="1998182" y="1395153"/>
                      </a:lnTo>
                      <a:lnTo>
                        <a:pt x="-1062" y="1395153"/>
                      </a:lnTo>
                      <a:close/>
                    </a:path>
                  </a:pathLst>
                </a:custGeom>
              </p:spPr>
            </p:pic>
            <p:grpSp>
              <p:nvGrpSpPr>
                <p:cNvPr id="35" name="Graphic 2">
                  <a:extLst>
                    <a:ext uri="{FF2B5EF4-FFF2-40B4-BE49-F238E27FC236}">
                      <a16:creationId xmlns:a16="http://schemas.microsoft.com/office/drawing/2014/main" id="{90B8A71E-FBF7-A332-CC8F-E29E2135068D}"/>
                    </a:ext>
                  </a:extLst>
                </p:cNvPr>
                <p:cNvGrpSpPr/>
                <p:nvPr/>
              </p:nvGrpSpPr>
              <p:grpSpPr>
                <a:xfrm>
                  <a:off x="2002808" y="3518152"/>
                  <a:ext cx="1895391" cy="1508018"/>
                  <a:chOff x="2002808" y="3518152"/>
                  <a:chExt cx="1895391" cy="1508018"/>
                </a:xfrm>
              </p:grpSpPr>
              <p:grpSp>
                <p:nvGrpSpPr>
                  <p:cNvPr id="36" name="Graphic 2">
                    <a:extLst>
                      <a:ext uri="{FF2B5EF4-FFF2-40B4-BE49-F238E27FC236}">
                        <a16:creationId xmlns:a16="http://schemas.microsoft.com/office/drawing/2014/main" id="{37E16929-C732-D82B-81EB-71E01C88171B}"/>
                      </a:ext>
                    </a:extLst>
                  </p:cNvPr>
                  <p:cNvGrpSpPr/>
                  <p:nvPr/>
                </p:nvGrpSpPr>
                <p:grpSpPr>
                  <a:xfrm>
                    <a:off x="2002808" y="3719840"/>
                    <a:ext cx="1895391" cy="1306330"/>
                    <a:chOff x="2002808" y="3719840"/>
                    <a:chExt cx="1895391" cy="1306330"/>
                  </a:xfrm>
                </p:grpSpPr>
                <p:sp>
                  <p:nvSpPr>
                    <p:cNvPr id="43" name="Freeform 270">
                      <a:extLst>
                        <a:ext uri="{FF2B5EF4-FFF2-40B4-BE49-F238E27FC236}">
                          <a16:creationId xmlns:a16="http://schemas.microsoft.com/office/drawing/2014/main" id="{E849F489-A80C-231B-4DE2-2546C0F9FD80}"/>
                        </a:ext>
                      </a:extLst>
                    </p:cNvPr>
                    <p:cNvSpPr/>
                    <p:nvPr/>
                  </p:nvSpPr>
                  <p:spPr>
                    <a:xfrm>
                      <a:off x="2002808" y="3719840"/>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6"/>
                            <a:pt x="1860850" y="0"/>
                            <a:pt x="1818261" y="0"/>
                          </a:cubicBezTo>
                          <a:close/>
                        </a:path>
                      </a:pathLst>
                    </a:custGeom>
                    <a:solidFill>
                      <a:srgbClr val="81D1C5"/>
                    </a:solidFill>
                    <a:ln w="2286" cap="flat">
                      <a:noFill/>
                      <a:prstDash val="solid"/>
                      <a:miter/>
                    </a:ln>
                  </p:spPr>
                  <p:txBody>
                    <a:bodyPr rtlCol="0" anchor="ctr"/>
                    <a:lstStyle/>
                    <a:p>
                      <a:pPr algn="ctr"/>
                      <a:endParaRPr lang="en-GB" b="1"/>
                    </a:p>
                  </p:txBody>
                </p:sp>
                <p:sp>
                  <p:nvSpPr>
                    <p:cNvPr id="44" name="Freeform 271">
                      <a:extLst>
                        <a:ext uri="{FF2B5EF4-FFF2-40B4-BE49-F238E27FC236}">
                          <a16:creationId xmlns:a16="http://schemas.microsoft.com/office/drawing/2014/main" id="{03555FCA-45CE-1E37-5765-4E692CACC3F8}"/>
                        </a:ext>
                      </a:extLst>
                    </p:cNvPr>
                    <p:cNvSpPr/>
                    <p:nvPr/>
                  </p:nvSpPr>
                  <p:spPr>
                    <a:xfrm>
                      <a:off x="2065285"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pPr algn="ctr"/>
                      <a:r>
                        <a:rPr lang="de-DE" b="1" dirty="0" err="1">
                          <a:solidFill>
                            <a:srgbClr val="3AA091"/>
                          </a:solidFill>
                        </a:rPr>
                        <a:t>Functional</a:t>
                      </a:r>
                      <a:r>
                        <a:rPr lang="de-DE" b="1" dirty="0">
                          <a:solidFill>
                            <a:srgbClr val="3AA091"/>
                          </a:solidFill>
                        </a:rPr>
                        <a:t> </a:t>
                      </a:r>
                      <a:r>
                        <a:rPr lang="de-DE" b="1" dirty="0" err="1">
                          <a:solidFill>
                            <a:srgbClr val="3AA091"/>
                          </a:solidFill>
                        </a:rPr>
                        <a:t>Competences</a:t>
                      </a:r>
                      <a:endParaRPr lang="de-DE" b="1" dirty="0">
                        <a:solidFill>
                          <a:srgbClr val="3AA091"/>
                        </a:solidFill>
                      </a:endParaRPr>
                    </a:p>
                  </p:txBody>
                </p:sp>
              </p:grpSp>
              <p:grpSp>
                <p:nvGrpSpPr>
                  <p:cNvPr id="37" name="Graphic 2">
                    <a:extLst>
                      <a:ext uri="{FF2B5EF4-FFF2-40B4-BE49-F238E27FC236}">
                        <a16:creationId xmlns:a16="http://schemas.microsoft.com/office/drawing/2014/main" id="{E8A27621-03E5-6DD3-A511-2FDBDF60E420}"/>
                      </a:ext>
                    </a:extLst>
                  </p:cNvPr>
                  <p:cNvGrpSpPr/>
                  <p:nvPr/>
                </p:nvGrpSpPr>
                <p:grpSpPr>
                  <a:xfrm>
                    <a:off x="2175539" y="3633053"/>
                    <a:ext cx="379155" cy="225161"/>
                    <a:chOff x="2175539" y="3633053"/>
                    <a:chExt cx="379155" cy="225161"/>
                  </a:xfrm>
                  <a:solidFill>
                    <a:srgbClr val="81D1C5"/>
                  </a:solidFill>
                </p:grpSpPr>
                <p:sp>
                  <p:nvSpPr>
                    <p:cNvPr id="41" name="Freeform 273">
                      <a:extLst>
                        <a:ext uri="{FF2B5EF4-FFF2-40B4-BE49-F238E27FC236}">
                          <a16:creationId xmlns:a16="http://schemas.microsoft.com/office/drawing/2014/main" id="{0310006B-5D29-5318-17AC-5ECBB80217EB}"/>
                        </a:ext>
                      </a:extLst>
                    </p:cNvPr>
                    <p:cNvSpPr/>
                    <p:nvPr/>
                  </p:nvSpPr>
                  <p:spPr>
                    <a:xfrm>
                      <a:off x="2175539"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pPr algn="ctr"/>
                      <a:endParaRPr lang="en-GB" b="1"/>
                    </a:p>
                  </p:txBody>
                </p:sp>
                <p:sp>
                  <p:nvSpPr>
                    <p:cNvPr id="42" name="Freeform 274">
                      <a:extLst>
                        <a:ext uri="{FF2B5EF4-FFF2-40B4-BE49-F238E27FC236}">
                          <a16:creationId xmlns:a16="http://schemas.microsoft.com/office/drawing/2014/main" id="{61889FDD-4AD7-EDC5-A931-B0ABA4A8C6AD}"/>
                        </a:ext>
                      </a:extLst>
                    </p:cNvPr>
                    <p:cNvSpPr/>
                    <p:nvPr/>
                  </p:nvSpPr>
                  <p:spPr>
                    <a:xfrm>
                      <a:off x="2359676"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pPr algn="ctr"/>
                      <a:endParaRPr lang="en-GB" b="1"/>
                    </a:p>
                  </p:txBody>
                </p:sp>
              </p:grpSp>
              <p:grpSp>
                <p:nvGrpSpPr>
                  <p:cNvPr id="38" name="Graphic 2">
                    <a:extLst>
                      <a:ext uri="{FF2B5EF4-FFF2-40B4-BE49-F238E27FC236}">
                        <a16:creationId xmlns:a16="http://schemas.microsoft.com/office/drawing/2014/main" id="{DEEC4C18-80B0-2D70-A381-605A5004E33F}"/>
                      </a:ext>
                    </a:extLst>
                  </p:cNvPr>
                  <p:cNvGrpSpPr/>
                  <p:nvPr/>
                </p:nvGrpSpPr>
                <p:grpSpPr>
                  <a:xfrm>
                    <a:off x="2650135" y="3518152"/>
                    <a:ext cx="1129009" cy="455900"/>
                    <a:chOff x="2650135" y="3518152"/>
                    <a:chExt cx="1129009" cy="455900"/>
                  </a:xfrm>
                </p:grpSpPr>
                <p:sp>
                  <p:nvSpPr>
                    <p:cNvPr id="39" name="Freeform 276">
                      <a:extLst>
                        <a:ext uri="{FF2B5EF4-FFF2-40B4-BE49-F238E27FC236}">
                          <a16:creationId xmlns:a16="http://schemas.microsoft.com/office/drawing/2014/main" id="{59404084-FCDF-1DA6-0C45-5BA1657D4080}"/>
                        </a:ext>
                      </a:extLst>
                    </p:cNvPr>
                    <p:cNvSpPr/>
                    <p:nvPr/>
                  </p:nvSpPr>
                  <p:spPr>
                    <a:xfrm>
                      <a:off x="2679739" y="3547775"/>
                      <a:ext cx="1069802" cy="396701"/>
                    </a:xfrm>
                    <a:custGeom>
                      <a:avLst/>
                      <a:gdLst>
                        <a:gd name="connsiteX0" fmla="*/ 871446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25" y="88798"/>
                            <a:pt x="980991" y="0"/>
                            <a:pt x="871446" y="0"/>
                          </a:cubicBezTo>
                          <a:close/>
                        </a:path>
                      </a:pathLst>
                    </a:custGeom>
                    <a:solidFill>
                      <a:srgbClr val="FFFFFF"/>
                    </a:solidFill>
                    <a:ln w="2286" cap="flat">
                      <a:noFill/>
                      <a:prstDash val="solid"/>
                      <a:miter/>
                    </a:ln>
                  </p:spPr>
                  <p:txBody>
                    <a:bodyPr rtlCol="0" anchor="ctr"/>
                    <a:lstStyle/>
                    <a:p>
                      <a:pPr algn="ctr"/>
                      <a:r>
                        <a:rPr lang="de-DE" b="1" dirty="0">
                          <a:solidFill>
                            <a:srgbClr val="3AA091"/>
                          </a:solidFill>
                        </a:rPr>
                        <a:t>Module 5</a:t>
                      </a:r>
                      <a:endParaRPr lang="en-GB" b="1" dirty="0">
                        <a:solidFill>
                          <a:srgbClr val="3AA091"/>
                        </a:solidFill>
                      </a:endParaRPr>
                    </a:p>
                  </p:txBody>
                </p:sp>
                <p:sp>
                  <p:nvSpPr>
                    <p:cNvPr id="40" name="Freeform 277">
                      <a:extLst>
                        <a:ext uri="{FF2B5EF4-FFF2-40B4-BE49-F238E27FC236}">
                          <a16:creationId xmlns:a16="http://schemas.microsoft.com/office/drawing/2014/main" id="{53CBBC1B-18F6-A6B7-B002-97DE1C91DEC0}"/>
                        </a:ext>
                      </a:extLst>
                    </p:cNvPr>
                    <p:cNvSpPr/>
                    <p:nvPr/>
                  </p:nvSpPr>
                  <p:spPr>
                    <a:xfrm>
                      <a:off x="2650135" y="3518152"/>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pPr algn="ctr"/>
                      <a:endParaRPr lang="en-GB" b="1"/>
                    </a:p>
                  </p:txBody>
                </p:sp>
              </p:grpSp>
            </p:grpSp>
          </p:grpSp>
          <p:grpSp>
            <p:nvGrpSpPr>
              <p:cNvPr id="10" name="Graphic 2">
                <a:extLst>
                  <a:ext uri="{FF2B5EF4-FFF2-40B4-BE49-F238E27FC236}">
                    <a16:creationId xmlns:a16="http://schemas.microsoft.com/office/drawing/2014/main" id="{DBA99E53-58A0-06DD-319E-4484954DD1EB}"/>
                  </a:ext>
                </a:extLst>
              </p:cNvPr>
              <p:cNvGrpSpPr/>
              <p:nvPr/>
            </p:nvGrpSpPr>
            <p:grpSpPr>
              <a:xfrm>
                <a:off x="3933496" y="3518152"/>
                <a:ext cx="2075526" cy="1706164"/>
                <a:chOff x="3933496" y="3518152"/>
                <a:chExt cx="2075526" cy="1706164"/>
              </a:xfrm>
            </p:grpSpPr>
            <p:pic>
              <p:nvPicPr>
                <p:cNvPr id="23" name="Picture 41">
                  <a:extLst>
                    <a:ext uri="{FF2B5EF4-FFF2-40B4-BE49-F238E27FC236}">
                      <a16:creationId xmlns:a16="http://schemas.microsoft.com/office/drawing/2014/main" id="{FB1D8035-9A93-FE73-9A32-1CF5C9F2CC13}"/>
                    </a:ext>
                  </a:extLst>
                </p:cNvPr>
                <p:cNvPicPr>
                  <a:picLocks noChangeAspect="1"/>
                </p:cNvPicPr>
                <p:nvPr/>
              </p:nvPicPr>
              <p:blipFill>
                <a:blip r:embed="rId9"/>
                <a:stretch>
                  <a:fillRect/>
                </a:stretch>
              </p:blipFill>
              <p:spPr>
                <a:xfrm>
                  <a:off x="3933496" y="3829873"/>
                  <a:ext cx="1998695" cy="1394443"/>
                </a:xfrm>
                <a:custGeom>
                  <a:avLst/>
                  <a:gdLst>
                    <a:gd name="connsiteX0" fmla="*/ -138 w 1998695"/>
                    <a:gd name="connsiteY0" fmla="*/ 710 h 1394443"/>
                    <a:gd name="connsiteX1" fmla="*/ 1998557 w 1998695"/>
                    <a:gd name="connsiteY1" fmla="*/ 710 h 1394443"/>
                    <a:gd name="connsiteX2" fmla="*/ 1998557 w 1998695"/>
                    <a:gd name="connsiteY2" fmla="*/ 1395153 h 1394443"/>
                    <a:gd name="connsiteX3" fmla="*/ -138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10"/>
                      </a:moveTo>
                      <a:lnTo>
                        <a:pt x="1998557" y="710"/>
                      </a:lnTo>
                      <a:lnTo>
                        <a:pt x="1998557" y="1395153"/>
                      </a:lnTo>
                      <a:lnTo>
                        <a:pt x="-138" y="1395153"/>
                      </a:lnTo>
                      <a:close/>
                    </a:path>
                  </a:pathLst>
                </a:custGeom>
              </p:spPr>
            </p:pic>
            <p:grpSp>
              <p:nvGrpSpPr>
                <p:cNvPr id="24" name="Graphic 2">
                  <a:extLst>
                    <a:ext uri="{FF2B5EF4-FFF2-40B4-BE49-F238E27FC236}">
                      <a16:creationId xmlns:a16="http://schemas.microsoft.com/office/drawing/2014/main" id="{F6376316-2E66-315D-DF2D-5E8031B1872C}"/>
                    </a:ext>
                  </a:extLst>
                </p:cNvPr>
                <p:cNvGrpSpPr/>
                <p:nvPr/>
              </p:nvGrpSpPr>
              <p:grpSpPr>
                <a:xfrm>
                  <a:off x="4113632" y="3518152"/>
                  <a:ext cx="1895390" cy="1508018"/>
                  <a:chOff x="4113632" y="3518152"/>
                  <a:chExt cx="1895390" cy="1508018"/>
                </a:xfrm>
              </p:grpSpPr>
              <p:grpSp>
                <p:nvGrpSpPr>
                  <p:cNvPr id="25" name="Graphic 2">
                    <a:extLst>
                      <a:ext uri="{FF2B5EF4-FFF2-40B4-BE49-F238E27FC236}">
                        <a16:creationId xmlns:a16="http://schemas.microsoft.com/office/drawing/2014/main" id="{82656B58-6CBE-1C59-6B2B-9DA7B6E70488}"/>
                      </a:ext>
                    </a:extLst>
                  </p:cNvPr>
                  <p:cNvGrpSpPr/>
                  <p:nvPr/>
                </p:nvGrpSpPr>
                <p:grpSpPr>
                  <a:xfrm>
                    <a:off x="4113632" y="3719840"/>
                    <a:ext cx="1895390" cy="1306330"/>
                    <a:chOff x="4113632" y="3719840"/>
                    <a:chExt cx="1895390" cy="1306330"/>
                  </a:xfrm>
                </p:grpSpPr>
                <p:sp>
                  <p:nvSpPr>
                    <p:cNvPr id="32" name="Freeform 282">
                      <a:extLst>
                        <a:ext uri="{FF2B5EF4-FFF2-40B4-BE49-F238E27FC236}">
                          <a16:creationId xmlns:a16="http://schemas.microsoft.com/office/drawing/2014/main" id="{0F85C08B-F94F-1647-869C-C3E73CE72AFB}"/>
                        </a:ext>
                      </a:extLst>
                    </p:cNvPr>
                    <p:cNvSpPr/>
                    <p:nvPr/>
                  </p:nvSpPr>
                  <p:spPr>
                    <a:xfrm>
                      <a:off x="4113632" y="3719840"/>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6"/>
                            <a:pt x="1860850" y="0"/>
                            <a:pt x="1818261" y="0"/>
                          </a:cubicBezTo>
                          <a:close/>
                        </a:path>
                      </a:pathLst>
                    </a:custGeom>
                    <a:solidFill>
                      <a:srgbClr val="81D1C5"/>
                    </a:solidFill>
                    <a:ln w="2286" cap="flat">
                      <a:noFill/>
                      <a:prstDash val="solid"/>
                      <a:miter/>
                    </a:ln>
                  </p:spPr>
                  <p:txBody>
                    <a:bodyPr rtlCol="0" anchor="ctr"/>
                    <a:lstStyle/>
                    <a:p>
                      <a:pPr algn="ctr"/>
                      <a:endParaRPr lang="en-GB" b="1"/>
                    </a:p>
                  </p:txBody>
                </p:sp>
                <p:sp>
                  <p:nvSpPr>
                    <p:cNvPr id="33" name="Freeform 283">
                      <a:extLst>
                        <a:ext uri="{FF2B5EF4-FFF2-40B4-BE49-F238E27FC236}">
                          <a16:creationId xmlns:a16="http://schemas.microsoft.com/office/drawing/2014/main" id="{1BCFD05C-DDDD-50D4-36BD-E408D422C104}"/>
                        </a:ext>
                      </a:extLst>
                    </p:cNvPr>
                    <p:cNvSpPr/>
                    <p:nvPr/>
                  </p:nvSpPr>
                  <p:spPr>
                    <a:xfrm>
                      <a:off x="4176086"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pPr algn="ctr"/>
                      <a:r>
                        <a:rPr lang="de-DE" b="1" dirty="0">
                          <a:solidFill>
                            <a:srgbClr val="3AA091"/>
                          </a:solidFill>
                        </a:rPr>
                        <a:t>Adaptive Leadership</a:t>
                      </a:r>
                      <a:endParaRPr lang="en-GB" b="1" dirty="0">
                        <a:solidFill>
                          <a:srgbClr val="3AA091"/>
                        </a:solidFill>
                      </a:endParaRPr>
                    </a:p>
                  </p:txBody>
                </p:sp>
              </p:grpSp>
              <p:grpSp>
                <p:nvGrpSpPr>
                  <p:cNvPr id="26" name="Graphic 2">
                    <a:extLst>
                      <a:ext uri="{FF2B5EF4-FFF2-40B4-BE49-F238E27FC236}">
                        <a16:creationId xmlns:a16="http://schemas.microsoft.com/office/drawing/2014/main" id="{1C94C2D7-F5DE-04BE-6DC6-E0F1002D19CD}"/>
                      </a:ext>
                    </a:extLst>
                  </p:cNvPr>
                  <p:cNvGrpSpPr/>
                  <p:nvPr/>
                </p:nvGrpSpPr>
                <p:grpSpPr>
                  <a:xfrm>
                    <a:off x="4286340" y="3633053"/>
                    <a:ext cx="379178" cy="225161"/>
                    <a:chOff x="4286340" y="3633053"/>
                    <a:chExt cx="379178" cy="225161"/>
                  </a:xfrm>
                  <a:solidFill>
                    <a:srgbClr val="81D1C5"/>
                  </a:solidFill>
                </p:grpSpPr>
                <p:sp>
                  <p:nvSpPr>
                    <p:cNvPr id="30" name="Freeform 285">
                      <a:extLst>
                        <a:ext uri="{FF2B5EF4-FFF2-40B4-BE49-F238E27FC236}">
                          <a16:creationId xmlns:a16="http://schemas.microsoft.com/office/drawing/2014/main" id="{A67342CB-81EA-4676-197B-13303D9CCB19}"/>
                        </a:ext>
                      </a:extLst>
                    </p:cNvPr>
                    <p:cNvSpPr/>
                    <p:nvPr/>
                  </p:nvSpPr>
                  <p:spPr>
                    <a:xfrm>
                      <a:off x="428634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pPr algn="ctr"/>
                      <a:endParaRPr lang="en-GB" b="1"/>
                    </a:p>
                  </p:txBody>
                </p:sp>
                <p:sp>
                  <p:nvSpPr>
                    <p:cNvPr id="31" name="Freeform 286">
                      <a:extLst>
                        <a:ext uri="{FF2B5EF4-FFF2-40B4-BE49-F238E27FC236}">
                          <a16:creationId xmlns:a16="http://schemas.microsoft.com/office/drawing/2014/main" id="{D92DCE08-DAF1-9826-66C9-A09EAC24AF69}"/>
                        </a:ext>
                      </a:extLst>
                    </p:cNvPr>
                    <p:cNvSpPr/>
                    <p:nvPr/>
                  </p:nvSpPr>
                  <p:spPr>
                    <a:xfrm>
                      <a:off x="447050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pPr algn="ctr"/>
                      <a:endParaRPr lang="en-GB" b="1"/>
                    </a:p>
                  </p:txBody>
                </p:sp>
              </p:grpSp>
              <p:grpSp>
                <p:nvGrpSpPr>
                  <p:cNvPr id="27" name="Graphic 2">
                    <a:extLst>
                      <a:ext uri="{FF2B5EF4-FFF2-40B4-BE49-F238E27FC236}">
                        <a16:creationId xmlns:a16="http://schemas.microsoft.com/office/drawing/2014/main" id="{60A7D424-FAE3-A388-0D29-8CB7E844D043}"/>
                      </a:ext>
                    </a:extLst>
                  </p:cNvPr>
                  <p:cNvGrpSpPr/>
                  <p:nvPr/>
                </p:nvGrpSpPr>
                <p:grpSpPr>
                  <a:xfrm>
                    <a:off x="4760959" y="3518152"/>
                    <a:ext cx="1129009" cy="455900"/>
                    <a:chOff x="4760959" y="3518152"/>
                    <a:chExt cx="1129009" cy="455900"/>
                  </a:xfrm>
                </p:grpSpPr>
                <p:sp>
                  <p:nvSpPr>
                    <p:cNvPr id="28" name="Freeform 288">
                      <a:extLst>
                        <a:ext uri="{FF2B5EF4-FFF2-40B4-BE49-F238E27FC236}">
                          <a16:creationId xmlns:a16="http://schemas.microsoft.com/office/drawing/2014/main" id="{109065DC-FD80-E8A8-2021-3A05F270E673}"/>
                        </a:ext>
                      </a:extLst>
                    </p:cNvPr>
                    <p:cNvSpPr/>
                    <p:nvPr/>
                  </p:nvSpPr>
                  <p:spPr>
                    <a:xfrm>
                      <a:off x="4790563" y="3547775"/>
                      <a:ext cx="1069801" cy="396701"/>
                    </a:xfrm>
                    <a:custGeom>
                      <a:avLst/>
                      <a:gdLst>
                        <a:gd name="connsiteX0" fmla="*/ 871423 w 1069801"/>
                        <a:gd name="connsiteY0" fmla="*/ 0 h 396701"/>
                        <a:gd name="connsiteX1" fmla="*/ 198379 w 1069801"/>
                        <a:gd name="connsiteY1" fmla="*/ 0 h 396701"/>
                        <a:gd name="connsiteX2" fmla="*/ 0 w 1069801"/>
                        <a:gd name="connsiteY2" fmla="*/ 198350 h 396701"/>
                        <a:gd name="connsiteX3" fmla="*/ 0 w 1069801"/>
                        <a:gd name="connsiteY3" fmla="*/ 198350 h 396701"/>
                        <a:gd name="connsiteX4" fmla="*/ 198379 w 1069801"/>
                        <a:gd name="connsiteY4" fmla="*/ 396701 h 396701"/>
                        <a:gd name="connsiteX5" fmla="*/ 871423 w 1069801"/>
                        <a:gd name="connsiteY5" fmla="*/ 396701 h 396701"/>
                        <a:gd name="connsiteX6" fmla="*/ 1069802 w 1069801"/>
                        <a:gd name="connsiteY6" fmla="*/ 198350 h 396701"/>
                        <a:gd name="connsiteX7" fmla="*/ 1069802 w 1069801"/>
                        <a:gd name="connsiteY7" fmla="*/ 198350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02" y="88798"/>
                            <a:pt x="980991" y="0"/>
                            <a:pt x="871423" y="0"/>
                          </a:cubicBezTo>
                          <a:close/>
                        </a:path>
                      </a:pathLst>
                    </a:custGeom>
                    <a:solidFill>
                      <a:srgbClr val="FFFFFF"/>
                    </a:solidFill>
                    <a:ln w="2286" cap="flat">
                      <a:noFill/>
                      <a:prstDash val="solid"/>
                      <a:miter/>
                    </a:ln>
                  </p:spPr>
                  <p:txBody>
                    <a:bodyPr rtlCol="0" anchor="ctr"/>
                    <a:lstStyle/>
                    <a:p>
                      <a:pPr algn="ctr"/>
                      <a:r>
                        <a:rPr lang="de-DE" b="1" dirty="0">
                          <a:solidFill>
                            <a:srgbClr val="3AA091"/>
                          </a:solidFill>
                        </a:rPr>
                        <a:t>Module 6</a:t>
                      </a:r>
                      <a:endParaRPr lang="en-GB" b="1" dirty="0">
                        <a:solidFill>
                          <a:srgbClr val="3AA091"/>
                        </a:solidFill>
                      </a:endParaRPr>
                    </a:p>
                  </p:txBody>
                </p:sp>
                <p:sp>
                  <p:nvSpPr>
                    <p:cNvPr id="29" name="Freeform 289">
                      <a:extLst>
                        <a:ext uri="{FF2B5EF4-FFF2-40B4-BE49-F238E27FC236}">
                          <a16:creationId xmlns:a16="http://schemas.microsoft.com/office/drawing/2014/main" id="{4919BA8A-FA91-1ADA-699A-3EF87772BAF0}"/>
                        </a:ext>
                      </a:extLst>
                    </p:cNvPr>
                    <p:cNvSpPr/>
                    <p:nvPr/>
                  </p:nvSpPr>
                  <p:spPr>
                    <a:xfrm>
                      <a:off x="4760959"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pPr algn="ctr"/>
                      <a:endParaRPr lang="en-GB" b="1"/>
                    </a:p>
                  </p:txBody>
                </p:sp>
              </p:grpSp>
            </p:grpSp>
          </p:grpSp>
        </p:grpSp>
      </p:grpSp>
      <p:sp>
        <p:nvSpPr>
          <p:cNvPr id="1210" name="Freeform 19">
            <a:extLst>
              <a:ext uri="{FF2B5EF4-FFF2-40B4-BE49-F238E27FC236}">
                <a16:creationId xmlns:a16="http://schemas.microsoft.com/office/drawing/2014/main" id="{0C2A630B-B38A-76F6-B471-83AD9E268C1F}"/>
              </a:ext>
            </a:extLst>
          </p:cNvPr>
          <p:cNvSpPr/>
          <p:nvPr/>
        </p:nvSpPr>
        <p:spPr>
          <a:xfrm>
            <a:off x="1090222" y="8767215"/>
            <a:ext cx="2419591" cy="1544897"/>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sp>
        <p:nvSpPr>
          <p:cNvPr id="3" name="Freeform 8">
            <a:extLst>
              <a:ext uri="{FF2B5EF4-FFF2-40B4-BE49-F238E27FC236}">
                <a16:creationId xmlns:a16="http://schemas.microsoft.com/office/drawing/2014/main" id="{81198EAE-4EA3-AF9D-28C3-C47F11F5CCCF}"/>
              </a:ext>
            </a:extLst>
          </p:cNvPr>
          <p:cNvSpPr/>
          <p:nvPr/>
        </p:nvSpPr>
        <p:spPr>
          <a:xfrm>
            <a:off x="977594" y="8728378"/>
            <a:ext cx="2590359" cy="1708273"/>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161" name="Freeform 9">
            <a:extLst>
              <a:ext uri="{FF2B5EF4-FFF2-40B4-BE49-F238E27FC236}">
                <a16:creationId xmlns:a16="http://schemas.microsoft.com/office/drawing/2014/main" id="{DE90D90A-7263-29D0-B51C-ADF79112EDF4}"/>
              </a:ext>
            </a:extLst>
          </p:cNvPr>
          <p:cNvSpPr/>
          <p:nvPr/>
        </p:nvSpPr>
        <p:spPr>
          <a:xfrm>
            <a:off x="1062979" y="8810065"/>
            <a:ext cx="2419591" cy="1544897"/>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pPr algn="ctr"/>
            <a:r>
              <a:rPr lang="de-DE" b="1" dirty="0">
                <a:solidFill>
                  <a:srgbClr val="79527B"/>
                </a:solidFill>
              </a:rPr>
              <a:t>Crisis </a:t>
            </a:r>
            <a:r>
              <a:rPr lang="de-DE" b="1" dirty="0" err="1">
                <a:solidFill>
                  <a:srgbClr val="79527B"/>
                </a:solidFill>
              </a:rPr>
              <a:t>Resilience</a:t>
            </a:r>
            <a:endParaRPr lang="de-DE" b="1" dirty="0">
              <a:solidFill>
                <a:srgbClr val="79527B"/>
              </a:solidFill>
            </a:endParaRPr>
          </a:p>
        </p:txBody>
      </p:sp>
      <p:sp>
        <p:nvSpPr>
          <p:cNvPr id="1162" name="Freeform 11">
            <a:extLst>
              <a:ext uri="{FF2B5EF4-FFF2-40B4-BE49-F238E27FC236}">
                <a16:creationId xmlns:a16="http://schemas.microsoft.com/office/drawing/2014/main" id="{88127607-72F1-E476-FFE2-AB5896A14EA8}"/>
              </a:ext>
            </a:extLst>
          </p:cNvPr>
          <p:cNvSpPr/>
          <p:nvPr/>
        </p:nvSpPr>
        <p:spPr>
          <a:xfrm>
            <a:off x="1213659" y="8614888"/>
            <a:ext cx="266524" cy="294440"/>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164" name="Freeform 14">
            <a:extLst>
              <a:ext uri="{FF2B5EF4-FFF2-40B4-BE49-F238E27FC236}">
                <a16:creationId xmlns:a16="http://schemas.microsoft.com/office/drawing/2014/main" id="{BB65855A-2EBA-0F0C-9036-FCF8FE30CB1E}"/>
              </a:ext>
            </a:extLst>
          </p:cNvPr>
          <p:cNvSpPr/>
          <p:nvPr/>
        </p:nvSpPr>
        <p:spPr>
          <a:xfrm>
            <a:off x="1902730" y="8503369"/>
            <a:ext cx="1462058" cy="51876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798"/>
                  <a:pt x="980991" y="0"/>
                  <a:pt x="871446" y="0"/>
                </a:cubicBezTo>
                <a:close/>
              </a:path>
            </a:pathLst>
          </a:custGeom>
          <a:solidFill>
            <a:srgbClr val="FFFFFF"/>
          </a:solidFill>
          <a:ln w="2286" cap="flat">
            <a:noFill/>
            <a:prstDash val="solid"/>
            <a:miter/>
          </a:ln>
        </p:spPr>
        <p:txBody>
          <a:bodyPr rtlCol="0" anchor="ctr"/>
          <a:lstStyle/>
          <a:p>
            <a:pPr algn="ctr"/>
            <a:r>
              <a:rPr lang="de-DE" b="1" dirty="0">
                <a:solidFill>
                  <a:srgbClr val="79527B"/>
                </a:solidFill>
              </a:rPr>
              <a:t>Module 7</a:t>
            </a:r>
          </a:p>
        </p:txBody>
      </p:sp>
      <p:sp>
        <p:nvSpPr>
          <p:cNvPr id="1165" name="Freeform 15">
            <a:extLst>
              <a:ext uri="{FF2B5EF4-FFF2-40B4-BE49-F238E27FC236}">
                <a16:creationId xmlns:a16="http://schemas.microsoft.com/office/drawing/2014/main" id="{D0058466-F04D-A44F-8E20-76C721E16E38}"/>
              </a:ext>
            </a:extLst>
          </p:cNvPr>
          <p:cNvSpPr/>
          <p:nvPr/>
        </p:nvSpPr>
        <p:spPr>
          <a:xfrm>
            <a:off x="1862271" y="8464633"/>
            <a:ext cx="1542974" cy="596175"/>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sp>
        <p:nvSpPr>
          <p:cNvPr id="2" name="Foliennummernplatzhalter 1">
            <a:extLst>
              <a:ext uri="{FF2B5EF4-FFF2-40B4-BE49-F238E27FC236}">
                <a16:creationId xmlns:a16="http://schemas.microsoft.com/office/drawing/2014/main" id="{1E810D21-AC14-A291-DBDE-B6234D737AD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solidFill>
                  <a:srgbClr val="534B4F"/>
                </a:solidFill>
              </a:rPr>
              <a:t>6</a:t>
            </a:fld>
            <a:endParaRPr lang="en-US" dirty="0">
              <a:solidFill>
                <a:srgbClr val="534B4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B719255F-EBD9-50D2-38AA-811871BE0D5E}"/>
              </a:ext>
            </a:extLst>
          </p:cNvPr>
          <p:cNvSpPr>
            <a:spLocks noGrp="1"/>
          </p:cNvSpPr>
          <p:nvPr>
            <p:ph type="body" idx="1"/>
          </p:nvPr>
        </p:nvSpPr>
        <p:spPr/>
        <p:txBody>
          <a:bodyPr/>
          <a:lstStyle/>
          <a:p>
            <a:endParaRPr lang="en-GB" dirty="0"/>
          </a:p>
        </p:txBody>
      </p:sp>
      <p:sp>
        <p:nvSpPr>
          <p:cNvPr id="5" name="Foliennummernplatzhalter 4">
            <a:extLst>
              <a:ext uri="{FF2B5EF4-FFF2-40B4-BE49-F238E27FC236}">
                <a16:creationId xmlns:a16="http://schemas.microsoft.com/office/drawing/2014/main" id="{51F7F48A-BE86-25F6-A7CB-61EDD18E351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7</a:t>
            </a:fld>
            <a:endParaRPr lang="en-US"/>
          </a:p>
        </p:txBody>
      </p:sp>
      <p:sp>
        <p:nvSpPr>
          <p:cNvPr id="9" name="Textplatzhalter 8">
            <a:extLst>
              <a:ext uri="{FF2B5EF4-FFF2-40B4-BE49-F238E27FC236}">
                <a16:creationId xmlns:a16="http://schemas.microsoft.com/office/drawing/2014/main" id="{FC042E9A-2CCE-44F9-9244-1A5820AE610E}"/>
              </a:ext>
            </a:extLst>
          </p:cNvPr>
          <p:cNvSpPr>
            <a:spLocks noGrp="1"/>
          </p:cNvSpPr>
          <p:nvPr>
            <p:ph type="body" idx="4"/>
          </p:nvPr>
        </p:nvSpPr>
        <p:spPr>
          <a:xfrm>
            <a:off x="388443" y="6084278"/>
            <a:ext cx="6298107" cy="743603"/>
          </a:xfrm>
        </p:spPr>
        <p:txBody>
          <a:bodyPr/>
          <a:lstStyle/>
          <a:p>
            <a:pPr>
              <a:spcBef>
                <a:spcPts val="600"/>
              </a:spcBef>
            </a:pPr>
            <a:r>
              <a:rPr lang="en-GB" i="0" dirty="0">
                <a:solidFill>
                  <a:schemeClr val="bg1"/>
                </a:solidFill>
                <a:hlinkClick r:id="rId2">
                  <a:extLst>
                    <a:ext uri="{A12FA001-AC4F-418D-AE19-62706E023703}">
                      <ahyp:hlinkClr xmlns:ahyp="http://schemas.microsoft.com/office/drawing/2018/hyperlinkcolor" val="tx"/>
                    </a:ext>
                  </a:extLst>
                </a:hlinkClick>
              </a:rPr>
              <a:t>Here</a:t>
            </a:r>
            <a:r>
              <a:rPr lang="en-GB" i="0" dirty="0"/>
              <a:t> you download the complete </a:t>
            </a:r>
          </a:p>
          <a:p>
            <a:pPr>
              <a:spcBef>
                <a:spcPts val="600"/>
              </a:spcBef>
            </a:pPr>
            <a:r>
              <a:rPr lang="en-GB" i="0" dirty="0"/>
              <a:t>VET &amp; SME tourism crisis training package.</a:t>
            </a:r>
          </a:p>
        </p:txBody>
      </p:sp>
      <p:pic>
        <p:nvPicPr>
          <p:cNvPr id="15" name="Bildplatzhalter 14">
            <a:hlinkClick r:id="rId2"/>
            <a:extLst>
              <a:ext uri="{FF2B5EF4-FFF2-40B4-BE49-F238E27FC236}">
                <a16:creationId xmlns:a16="http://schemas.microsoft.com/office/drawing/2014/main" id="{4A997756-1658-B0C7-5C77-86E45AAD6A78}"/>
              </a:ext>
            </a:extLst>
          </p:cNvPr>
          <p:cNvPicPr>
            <a:picLocks noGrp="1" noChangeAspect="1"/>
          </p:cNvPicPr>
          <p:nvPr>
            <p:ph type="pic" idx="2"/>
          </p:nvPr>
        </p:nvPicPr>
        <p:blipFill>
          <a:blip r:embed="rId3"/>
          <a:srcRect l="6032" r="6032"/>
          <a:stretch>
            <a:fillRect/>
          </a:stretch>
        </p:blipFill>
        <p:spPr/>
      </p:pic>
      <p:sp>
        <p:nvSpPr>
          <p:cNvPr id="16" name="Google Shape;1378;p17">
            <a:extLst>
              <a:ext uri="{FF2B5EF4-FFF2-40B4-BE49-F238E27FC236}">
                <a16:creationId xmlns:a16="http://schemas.microsoft.com/office/drawing/2014/main" id="{33441B33-7D58-3EF5-2B78-DB8013002F21}"/>
              </a:ext>
            </a:extLst>
          </p:cNvPr>
          <p:cNvSpPr/>
          <p:nvPr/>
        </p:nvSpPr>
        <p:spPr>
          <a:xfrm>
            <a:off x="780679" y="3919212"/>
            <a:ext cx="872187" cy="832733"/>
          </a:xfrm>
          <a:custGeom>
            <a:avLst/>
            <a:gdLst/>
            <a:ahLst/>
            <a:cxnLst/>
            <a:rect l="l" t="t" r="r" b="b"/>
            <a:pathLst>
              <a:path w="927186" h="885244" extrusionOk="0">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82CEC3"/>
          </a:solidFill>
          <a:ln>
            <a:noFill/>
          </a:ln>
          <a:effectLst>
            <a:outerShdw blurRad="126454"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7" name="Google Shape;1379;p17">
            <a:extLst>
              <a:ext uri="{FF2B5EF4-FFF2-40B4-BE49-F238E27FC236}">
                <a16:creationId xmlns:a16="http://schemas.microsoft.com/office/drawing/2014/main" id="{D45D8300-55E1-D85C-9332-90DB77232265}"/>
              </a:ext>
            </a:extLst>
          </p:cNvPr>
          <p:cNvSpPr/>
          <p:nvPr/>
        </p:nvSpPr>
        <p:spPr>
          <a:xfrm rot="585404">
            <a:off x="676772" y="3983657"/>
            <a:ext cx="1080000" cy="708936"/>
          </a:xfrm>
          <a:prstGeom prst="rect">
            <a:avLst/>
          </a:prstGeom>
          <a:noFill/>
          <a:ln>
            <a:noFill/>
          </a:ln>
        </p:spPr>
        <p:txBody>
          <a:bodyPr spcFirstLastPara="1" wrap="square" lIns="91425" tIns="45700" rIns="91425" bIns="45700" anchor="t" anchorCtr="0">
            <a:spAutoFit/>
          </a:bodyPr>
          <a:lstStyle/>
          <a:p>
            <a:pPr marL="12700" marR="0" lvl="0" indent="0" algn="ctr" rtl="0">
              <a:lnSpc>
                <a:spcPct val="109230"/>
              </a:lnSpc>
              <a:spcBef>
                <a:spcPts val="0"/>
              </a:spcBef>
              <a:spcAft>
                <a:spcPts val="0"/>
              </a:spcAft>
              <a:buNone/>
            </a:pPr>
            <a:r>
              <a:rPr lang="en-US" sz="1200" b="1" dirty="0">
                <a:solidFill>
                  <a:schemeClr val="lt1"/>
                </a:solidFill>
                <a:latin typeface="Calibri" panose="020F0502020204030204" pitchFamily="34" charset="0"/>
                <a:ea typeface="Calibri" panose="020F0502020204030204" pitchFamily="34" charset="0"/>
                <a:cs typeface="Calibri" panose="020F0502020204030204" pitchFamily="34" charset="0"/>
                <a:sym typeface="Calibri"/>
              </a:rPr>
              <a:t>CLICK TO</a:t>
            </a:r>
          </a:p>
          <a:p>
            <a:pPr marL="12700" marR="0" lvl="0" indent="0" algn="ctr" rtl="0">
              <a:lnSpc>
                <a:spcPct val="109230"/>
              </a:lnSpc>
              <a:spcBef>
                <a:spcPts val="0"/>
              </a:spcBef>
              <a:spcAft>
                <a:spcPts val="0"/>
              </a:spcAft>
              <a:buNone/>
            </a:pPr>
            <a:r>
              <a:rPr lang="en-US" sz="1200" b="1" dirty="0">
                <a:solidFill>
                  <a:schemeClr val="lt1"/>
                </a:solidFill>
                <a:latin typeface="Calibri" panose="020F0502020204030204" pitchFamily="34" charset="0"/>
                <a:ea typeface="Calibri" panose="020F0502020204030204" pitchFamily="34" charset="0"/>
                <a:cs typeface="Calibri" panose="020F0502020204030204" pitchFamily="34" charset="0"/>
                <a:sym typeface="Calibri"/>
              </a:rPr>
              <a:t> GET TO THE COURSE</a:t>
            </a:r>
            <a:endParaRPr sz="12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78082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1AC25EA-2E06-40FA-655E-33A5966079BC}"/>
              </a:ext>
            </a:extLst>
          </p:cNvPr>
          <p:cNvSpPr>
            <a:spLocks noGrp="1"/>
          </p:cNvSpPr>
          <p:nvPr>
            <p:ph type="sldNum" idx="12"/>
          </p:nvPr>
        </p:nvSpPr>
        <p:spPr>
          <a:xfrm>
            <a:off x="7137939" y="10123214"/>
            <a:ext cx="357598" cy="266594"/>
          </a:xfrm>
        </p:spPr>
        <p:txBody>
          <a:bodyPr/>
          <a:lstStyle/>
          <a:p>
            <a:pPr marL="0" lvl="0" indent="0" algn="ctr" rtl="0">
              <a:spcBef>
                <a:spcPts val="0"/>
              </a:spcBef>
              <a:spcAft>
                <a:spcPts val="0"/>
              </a:spcAft>
              <a:buNone/>
            </a:pPr>
            <a:fld id="{00000000-1234-1234-1234-123412341234}" type="slidenum">
              <a:rPr lang="en-US" smtClean="0"/>
              <a:t>8</a:t>
            </a:fld>
            <a:endParaRPr lang="en-US"/>
          </a:p>
        </p:txBody>
      </p:sp>
      <p:grpSp>
        <p:nvGrpSpPr>
          <p:cNvPr id="23" name="Gruppieren 22">
            <a:extLst>
              <a:ext uri="{FF2B5EF4-FFF2-40B4-BE49-F238E27FC236}">
                <a16:creationId xmlns:a16="http://schemas.microsoft.com/office/drawing/2014/main" id="{873AEEBB-E2C0-46A6-EA03-887BCB5E4FB6}"/>
              </a:ext>
            </a:extLst>
          </p:cNvPr>
          <p:cNvGrpSpPr/>
          <p:nvPr/>
        </p:nvGrpSpPr>
        <p:grpSpPr>
          <a:xfrm>
            <a:off x="-557213" y="3561957"/>
            <a:ext cx="2141109" cy="504000"/>
            <a:chOff x="-557213" y="3704834"/>
            <a:chExt cx="2141109" cy="504000"/>
          </a:xfrm>
        </p:grpSpPr>
        <p:cxnSp>
          <p:nvCxnSpPr>
            <p:cNvPr id="15" name="Google Shape;128;p39">
              <a:extLst>
                <a:ext uri="{FF2B5EF4-FFF2-40B4-BE49-F238E27FC236}">
                  <a16:creationId xmlns:a16="http://schemas.microsoft.com/office/drawing/2014/main" id="{CB37939E-7DC5-CB1C-2709-D92E354B25D7}"/>
                </a:ext>
              </a:extLst>
            </p:cNvPr>
            <p:cNvCxnSpPr>
              <a:cxnSpLocks/>
            </p:cNvCxnSpPr>
            <p:nvPr/>
          </p:nvCxnSpPr>
          <p:spPr>
            <a:xfrm>
              <a:off x="-557213" y="3956834"/>
              <a:ext cx="1637109" cy="0"/>
            </a:xfrm>
            <a:prstGeom prst="straightConnector1">
              <a:avLst/>
            </a:prstGeom>
            <a:noFill/>
            <a:ln w="28575" cap="flat" cmpd="sng">
              <a:solidFill>
                <a:srgbClr val="F27954"/>
              </a:solidFill>
              <a:prstDash val="solid"/>
              <a:miter lim="800000"/>
              <a:headEnd type="none" w="sm" len="sm"/>
              <a:tailEnd type="none" w="sm" len="sm"/>
            </a:ln>
          </p:spPr>
        </p:cxnSp>
        <p:sp>
          <p:nvSpPr>
            <p:cNvPr id="16" name="Google Shape;131;p39">
              <a:extLst>
                <a:ext uri="{FF2B5EF4-FFF2-40B4-BE49-F238E27FC236}">
                  <a16:creationId xmlns:a16="http://schemas.microsoft.com/office/drawing/2014/main" id="{D1A76606-AD37-F6CB-E1AD-74B1AEACEAE3}"/>
                </a:ext>
              </a:extLst>
            </p:cNvPr>
            <p:cNvSpPr/>
            <p:nvPr/>
          </p:nvSpPr>
          <p:spPr>
            <a:xfrm>
              <a:off x="1079896" y="3704834"/>
              <a:ext cx="504000" cy="504000"/>
            </a:xfrm>
            <a:prstGeom prst="ellipse">
              <a:avLst/>
            </a:prstGeom>
            <a:noFill/>
            <a:ln w="28575" cap="flat" cmpd="sng">
              <a:solidFill>
                <a:srgbClr val="F2795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grpSp>
      <p:sp>
        <p:nvSpPr>
          <p:cNvPr id="17" name="Google Shape;1252;p9">
            <a:extLst>
              <a:ext uri="{FF2B5EF4-FFF2-40B4-BE49-F238E27FC236}">
                <a16:creationId xmlns:a16="http://schemas.microsoft.com/office/drawing/2014/main" id="{A0E8717D-A199-0CA7-318F-36BB951029B5}"/>
              </a:ext>
            </a:extLst>
          </p:cNvPr>
          <p:cNvSpPr txBox="1">
            <a:spLocks noGrp="1"/>
          </p:cNvSpPr>
          <p:nvPr>
            <p:ph type="body" idx="1"/>
          </p:nvPr>
        </p:nvSpPr>
        <p:spPr>
          <a:xfrm>
            <a:off x="714738" y="1674247"/>
            <a:ext cx="6130198" cy="1954774"/>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1200"/>
              </a:spcBef>
              <a:spcAft>
                <a:spcPts val="0"/>
              </a:spcAft>
              <a:buClr>
                <a:schemeClr val="lt1"/>
              </a:buClr>
              <a:buSzPts val="1200"/>
              <a:buNone/>
            </a:pPr>
            <a:r>
              <a:rPr lang="en-GB" sz="1400" b="0" dirty="0"/>
              <a:t>In our training course, we have included a selection of case studies for each module, blending both real-world and fictional scenarios. These case studies adhere to a consistent framework and can be employed as effective tools to stimulate analytical thinking and collaborative solution development throughout the course. </a:t>
            </a:r>
          </a:p>
          <a:p>
            <a:pPr marL="0" lvl="0" indent="0" algn="just" rtl="0">
              <a:lnSpc>
                <a:spcPct val="100000"/>
              </a:lnSpc>
              <a:spcBef>
                <a:spcPts val="1200"/>
              </a:spcBef>
              <a:spcAft>
                <a:spcPts val="0"/>
              </a:spcAft>
              <a:buClr>
                <a:schemeClr val="lt1"/>
              </a:buClr>
              <a:buSzPts val="1200"/>
              <a:buNone/>
            </a:pPr>
            <a:r>
              <a:rPr lang="en-GB" sz="1400" b="0" dirty="0"/>
              <a:t>The structure is as follows:</a:t>
            </a:r>
          </a:p>
        </p:txBody>
      </p:sp>
      <p:sp>
        <p:nvSpPr>
          <p:cNvPr id="18" name="Google Shape;1251;p9">
            <a:extLst>
              <a:ext uri="{FF2B5EF4-FFF2-40B4-BE49-F238E27FC236}">
                <a16:creationId xmlns:a16="http://schemas.microsoft.com/office/drawing/2014/main" id="{8B5B3909-B1E3-67BE-5DF2-2BC5DB30CF77}"/>
              </a:ext>
            </a:extLst>
          </p:cNvPr>
          <p:cNvSpPr txBox="1">
            <a:spLocks noGrp="1"/>
          </p:cNvSpPr>
          <p:nvPr>
            <p:ph type="body" idx="2"/>
          </p:nvPr>
        </p:nvSpPr>
        <p:spPr>
          <a:xfrm>
            <a:off x="395996" y="700538"/>
            <a:ext cx="6839193" cy="74360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900"/>
              <a:buNone/>
            </a:pPr>
            <a:r>
              <a:rPr lang="de-DE" sz="2900" b="1" cap="all" dirty="0"/>
              <a:t>Introduction </a:t>
            </a:r>
            <a:r>
              <a:rPr lang="de-DE" sz="2900" b="1" cap="all" dirty="0" err="1"/>
              <a:t>to</a:t>
            </a:r>
            <a:r>
              <a:rPr lang="de-DE" sz="2900" b="1" cap="all" dirty="0"/>
              <a:t> </a:t>
            </a:r>
            <a:r>
              <a:rPr lang="de-DE" sz="2900" b="1" cap="all" dirty="0" err="1"/>
              <a:t>our</a:t>
            </a:r>
            <a:r>
              <a:rPr lang="de-DE" sz="2900" b="1" cap="all" dirty="0"/>
              <a:t> </a:t>
            </a:r>
            <a:r>
              <a:rPr lang="de-DE" sz="2900" b="1" cap="all" dirty="0" err="1"/>
              <a:t>case</a:t>
            </a:r>
            <a:r>
              <a:rPr lang="de-DE" sz="2900" b="1" cap="all" dirty="0"/>
              <a:t> </a:t>
            </a:r>
            <a:r>
              <a:rPr lang="de-DE" sz="2900" b="1" cap="all" dirty="0" err="1"/>
              <a:t>studies</a:t>
            </a:r>
            <a:endParaRPr lang="fr-FR" sz="2900" b="1" cap="all" dirty="0"/>
          </a:p>
        </p:txBody>
      </p:sp>
      <p:cxnSp>
        <p:nvCxnSpPr>
          <p:cNvPr id="19" name="Google Shape;128;p39">
            <a:extLst>
              <a:ext uri="{FF2B5EF4-FFF2-40B4-BE49-F238E27FC236}">
                <a16:creationId xmlns:a16="http://schemas.microsoft.com/office/drawing/2014/main" id="{568082CC-F2B4-9E49-CA65-710FE352182E}"/>
              </a:ext>
            </a:extLst>
          </p:cNvPr>
          <p:cNvCxnSpPr>
            <a:cxnSpLocks/>
          </p:cNvCxnSpPr>
          <p:nvPr/>
        </p:nvCxnSpPr>
        <p:spPr>
          <a:xfrm>
            <a:off x="-21772" y="1386989"/>
            <a:ext cx="7581447" cy="0"/>
          </a:xfrm>
          <a:prstGeom prst="straightConnector1">
            <a:avLst/>
          </a:prstGeom>
          <a:noFill/>
          <a:ln w="28575" cap="flat" cmpd="sng">
            <a:solidFill>
              <a:srgbClr val="F27954"/>
            </a:solidFill>
            <a:prstDash val="solid"/>
            <a:miter lim="800000"/>
            <a:headEnd type="none" w="sm" len="sm"/>
            <a:tailEnd type="none" w="sm" len="sm"/>
          </a:ln>
        </p:spPr>
      </p:cxnSp>
      <p:sp>
        <p:nvSpPr>
          <p:cNvPr id="21" name="Textfeld 20">
            <a:extLst>
              <a:ext uri="{FF2B5EF4-FFF2-40B4-BE49-F238E27FC236}">
                <a16:creationId xmlns:a16="http://schemas.microsoft.com/office/drawing/2014/main" id="{AAE308AE-58A5-2FA0-C0CA-5DE172D00730}"/>
              </a:ext>
            </a:extLst>
          </p:cNvPr>
          <p:cNvSpPr txBox="1"/>
          <p:nvPr/>
        </p:nvSpPr>
        <p:spPr>
          <a:xfrm>
            <a:off x="1708689" y="3423449"/>
            <a:ext cx="5136247" cy="4616648"/>
          </a:xfrm>
          <a:prstGeom prst="rect">
            <a:avLst/>
          </a:prstGeom>
          <a:noFill/>
        </p:spPr>
        <p:txBody>
          <a:bodyPr wrap="square" rtlCol="0">
            <a:spAutoFit/>
          </a:bodyPr>
          <a:lstStyle/>
          <a:p>
            <a:pPr marL="0" marR="0" lvl="0" indent="0" algn="just" defTabSz="914400" rtl="0" eaLnBrk="1" fontAlgn="auto" latinLnBrk="0" hangingPunct="1">
              <a:lnSpc>
                <a:spcPct val="100000"/>
              </a:lnSpc>
              <a:spcAft>
                <a:spcPts val="0"/>
              </a:spcAft>
              <a:buClr>
                <a:srgbClr val="FFFFFF"/>
              </a:buClr>
              <a:buSzPts val="1200"/>
              <a:buFont typeface="Arial"/>
              <a:buNone/>
              <a:tabLst/>
              <a:defRPr/>
            </a:pPr>
            <a:r>
              <a:rPr kumimoji="0" lang="en-GB" sz="1400" b="1" i="0" u="none" strike="noStrike" kern="0" cap="none" spc="0" normalizeH="0" baseline="0" noProof="0" dirty="0">
                <a:ln>
                  <a:noFill/>
                </a:ln>
                <a:solidFill>
                  <a:srgbClr val="FFFFFF"/>
                </a:solidFill>
                <a:effectLst/>
                <a:uLnTx/>
                <a:uFillTx/>
                <a:latin typeface="Calibri"/>
                <a:ea typeface="Calibri"/>
                <a:cs typeface="Calibri"/>
                <a:sym typeface="Calibri"/>
              </a:rPr>
              <a:t>Initial Situation</a:t>
            </a:r>
          </a:p>
          <a:p>
            <a:pPr marL="0" marR="0" lvl="0" indent="0" algn="just" defTabSz="914400" rtl="0" eaLnBrk="1" fontAlgn="auto" latinLnBrk="0" hangingPunct="1">
              <a:lnSpc>
                <a:spcPct val="100000"/>
              </a:lnSpc>
              <a:spcAft>
                <a:spcPts val="0"/>
              </a:spcAft>
              <a:buClr>
                <a:srgbClr val="FFFFFF"/>
              </a:buClr>
              <a:buSzPts val="1200"/>
              <a:buFont typeface="Arial"/>
              <a:buNone/>
              <a:tabLst/>
              <a:defRPr/>
            </a:pPr>
            <a:r>
              <a:rPr kumimoji="0" lang="en-GB" sz="1400" b="0" i="0" u="none" strike="noStrike" kern="0" cap="none" spc="0" normalizeH="0" baseline="0" noProof="0" dirty="0">
                <a:ln>
                  <a:noFill/>
                </a:ln>
                <a:solidFill>
                  <a:srgbClr val="FFFFFF"/>
                </a:solidFill>
                <a:effectLst/>
                <a:uLnTx/>
                <a:uFillTx/>
                <a:latin typeface="Calibri"/>
                <a:ea typeface="Calibri"/>
                <a:cs typeface="Calibri"/>
                <a:sym typeface="Calibri"/>
              </a:rPr>
              <a:t>Each case study initiates with a presentation of the company's initial circumstances, offering context for the subsequent exploration.</a:t>
            </a:r>
          </a:p>
          <a:p>
            <a:pPr marL="0" marR="0" lvl="0" indent="0" algn="just" defTabSz="914400" rtl="0" eaLnBrk="1" fontAlgn="auto" latinLnBrk="0" hangingPunct="1">
              <a:lnSpc>
                <a:spcPct val="100000"/>
              </a:lnSpc>
              <a:spcAft>
                <a:spcPts val="0"/>
              </a:spcAft>
              <a:buClr>
                <a:srgbClr val="FFFFFF"/>
              </a:buClr>
              <a:buSzPts val="1200"/>
              <a:buFont typeface="Arial"/>
              <a:buNone/>
              <a:tabLst/>
              <a:defRPr/>
            </a:pPr>
            <a:endParaRPr kumimoji="0" lang="en-GB" sz="14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0" marR="0" lvl="0" indent="0" algn="just" defTabSz="914400" rtl="0" eaLnBrk="1" fontAlgn="auto" latinLnBrk="0" hangingPunct="1">
              <a:lnSpc>
                <a:spcPct val="100000"/>
              </a:lnSpc>
              <a:spcAft>
                <a:spcPts val="0"/>
              </a:spcAft>
              <a:buClr>
                <a:srgbClr val="FFFFFF"/>
              </a:buClr>
              <a:buSzPts val="1200"/>
              <a:buFont typeface="Arial"/>
              <a:buNone/>
              <a:tabLst/>
              <a:defRPr/>
            </a:pPr>
            <a:r>
              <a:rPr kumimoji="0" lang="en-GB" sz="1400" b="1" i="0" u="none" strike="noStrike" kern="0" cap="none" spc="0" normalizeH="0" baseline="0" noProof="0" dirty="0">
                <a:ln>
                  <a:noFill/>
                </a:ln>
                <a:solidFill>
                  <a:srgbClr val="FFFFFF"/>
                </a:solidFill>
                <a:effectLst/>
                <a:uLnTx/>
                <a:uFillTx/>
                <a:latin typeface="Calibri"/>
                <a:ea typeface="Calibri"/>
                <a:cs typeface="Calibri"/>
                <a:sym typeface="Calibri"/>
              </a:rPr>
              <a:t>Special challenges and problems faced by the company</a:t>
            </a:r>
          </a:p>
          <a:p>
            <a:pPr marL="0" marR="0" lvl="0" indent="0" algn="just" defTabSz="914400" rtl="0" eaLnBrk="1" fontAlgn="auto" latinLnBrk="0" hangingPunct="1">
              <a:lnSpc>
                <a:spcPct val="100000"/>
              </a:lnSpc>
              <a:spcAft>
                <a:spcPts val="0"/>
              </a:spcAft>
              <a:buClr>
                <a:srgbClr val="FFFFFF"/>
              </a:buClr>
              <a:buSzPts val="1200"/>
              <a:buFont typeface="Arial"/>
              <a:buNone/>
              <a:tabLst/>
              <a:defRPr/>
            </a:pPr>
            <a:r>
              <a:rPr kumimoji="0" lang="en-GB" sz="1400" b="0" i="0" u="none" strike="noStrike" kern="0" cap="none" spc="0" normalizeH="0" baseline="0" noProof="0" dirty="0">
                <a:ln>
                  <a:noFill/>
                </a:ln>
                <a:solidFill>
                  <a:srgbClr val="FFFFFF"/>
                </a:solidFill>
                <a:effectLst/>
                <a:uLnTx/>
                <a:uFillTx/>
                <a:latin typeface="Calibri"/>
                <a:ea typeface="Calibri"/>
                <a:cs typeface="Calibri"/>
                <a:sym typeface="Calibri"/>
              </a:rPr>
              <a:t>Following this, we delve into the specific problem, elucidating the distinctive challenges and complexities faced by the company.</a:t>
            </a:r>
          </a:p>
          <a:p>
            <a:pPr marL="0" marR="0" lvl="0" indent="0" algn="just" defTabSz="914400" rtl="0" eaLnBrk="1" fontAlgn="auto" latinLnBrk="0" hangingPunct="1">
              <a:lnSpc>
                <a:spcPct val="100000"/>
              </a:lnSpc>
              <a:spcAft>
                <a:spcPts val="0"/>
              </a:spcAft>
              <a:buClr>
                <a:srgbClr val="FFFFFF"/>
              </a:buClr>
              <a:buSzPts val="1200"/>
              <a:buFont typeface="Arial"/>
              <a:buNone/>
              <a:tabLst/>
              <a:defRPr/>
            </a:pPr>
            <a:endParaRPr kumimoji="0" lang="en-GB" sz="14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0" marR="0" lvl="0" indent="0" algn="just" defTabSz="914400" rtl="0" eaLnBrk="1" fontAlgn="auto" latinLnBrk="0" hangingPunct="1">
              <a:lnSpc>
                <a:spcPct val="100000"/>
              </a:lnSpc>
              <a:spcAft>
                <a:spcPts val="0"/>
              </a:spcAft>
              <a:buClr>
                <a:srgbClr val="FFFFFF"/>
              </a:buClr>
              <a:buSzPts val="1200"/>
              <a:buFont typeface="Arial"/>
              <a:buNone/>
              <a:tabLst/>
              <a:defRPr/>
            </a:pPr>
            <a:r>
              <a:rPr kumimoji="0" lang="en-GB" sz="1400" b="1" i="0" u="none" strike="noStrike" kern="0" cap="none" spc="0" normalizeH="0" baseline="0" noProof="0" dirty="0">
                <a:ln>
                  <a:noFill/>
                </a:ln>
                <a:solidFill>
                  <a:srgbClr val="FFFFFF"/>
                </a:solidFill>
                <a:effectLst/>
                <a:uLnTx/>
                <a:uFillTx/>
                <a:latin typeface="Calibri"/>
                <a:ea typeface="Calibri"/>
                <a:cs typeface="Calibri"/>
                <a:sym typeface="Calibri"/>
              </a:rPr>
              <a:t>Group Discussion / Exercise</a:t>
            </a:r>
          </a:p>
          <a:p>
            <a:pPr marL="0" marR="0" lvl="0" indent="0" algn="just" defTabSz="914400" rtl="0" eaLnBrk="1" fontAlgn="auto" latinLnBrk="0" hangingPunct="1">
              <a:lnSpc>
                <a:spcPct val="100000"/>
              </a:lnSpc>
              <a:spcAft>
                <a:spcPts val="0"/>
              </a:spcAft>
              <a:buClr>
                <a:srgbClr val="FFFFFF"/>
              </a:buClr>
              <a:buSzPts val="1200"/>
              <a:buFont typeface="Arial"/>
              <a:buNone/>
              <a:tabLst/>
              <a:defRPr/>
            </a:pPr>
            <a:r>
              <a:rPr kumimoji="0" lang="en-GB" sz="1400" b="0" i="0" u="none" strike="noStrike" kern="0" cap="none" spc="0" normalizeH="0" baseline="0" noProof="0" dirty="0">
                <a:ln>
                  <a:noFill/>
                </a:ln>
                <a:solidFill>
                  <a:srgbClr val="FFFFFF"/>
                </a:solidFill>
                <a:effectLst/>
                <a:uLnTx/>
                <a:uFillTx/>
                <a:latin typeface="Calibri"/>
                <a:ea typeface="Calibri"/>
                <a:cs typeface="Calibri"/>
                <a:sym typeface="Calibri"/>
              </a:rPr>
              <a:t>A practical task follows, designed to foster group discussions. This segment encourages participants to collectively brainstorm potential solutions to the presented problem.</a:t>
            </a:r>
          </a:p>
          <a:p>
            <a:pPr marL="0" marR="0" lvl="0" indent="0" algn="just" defTabSz="914400" rtl="0" eaLnBrk="1" fontAlgn="auto" latinLnBrk="0" hangingPunct="1">
              <a:lnSpc>
                <a:spcPct val="100000"/>
              </a:lnSpc>
              <a:spcAft>
                <a:spcPts val="0"/>
              </a:spcAft>
              <a:buClr>
                <a:srgbClr val="FFFFFF"/>
              </a:buClr>
              <a:buSzPts val="1200"/>
              <a:buFont typeface="Arial"/>
              <a:buNone/>
              <a:tabLst/>
              <a:defRPr/>
            </a:pPr>
            <a:endParaRPr kumimoji="0" lang="en-GB" sz="1400" b="1" i="0" u="none" strike="noStrike" kern="0" cap="none" spc="0" normalizeH="0" baseline="0" noProof="0" dirty="0">
              <a:ln>
                <a:noFill/>
              </a:ln>
              <a:solidFill>
                <a:schemeClr val="bg1"/>
              </a:solidFill>
              <a:effectLst/>
              <a:uLnTx/>
              <a:uFillTx/>
              <a:latin typeface="Calibri"/>
              <a:ea typeface="Calibri"/>
              <a:cs typeface="Calibri"/>
              <a:sym typeface="Calibri"/>
            </a:endParaRPr>
          </a:p>
          <a:p>
            <a:pPr marL="0" marR="0" lvl="0" indent="0" algn="just" defTabSz="914400" rtl="0" eaLnBrk="1" fontAlgn="auto" latinLnBrk="0" hangingPunct="1">
              <a:lnSpc>
                <a:spcPct val="100000"/>
              </a:lnSpc>
              <a:spcAft>
                <a:spcPts val="0"/>
              </a:spcAft>
              <a:buClr>
                <a:srgbClr val="FFFFFF"/>
              </a:buClr>
              <a:buSzPts val="1200"/>
              <a:buFont typeface="Arial"/>
              <a:buNone/>
              <a:tabLst/>
              <a:defRPr/>
            </a:pPr>
            <a:r>
              <a:rPr kumimoji="0" lang="en-GB" sz="1400" b="1" i="0" u="none" strike="noStrike" kern="0" cap="none" spc="0" normalizeH="0" baseline="0" noProof="0" dirty="0">
                <a:ln>
                  <a:noFill/>
                </a:ln>
                <a:solidFill>
                  <a:schemeClr val="bg1"/>
                </a:solidFill>
                <a:effectLst/>
                <a:uLnTx/>
                <a:uFillTx/>
                <a:latin typeface="Calibri"/>
                <a:ea typeface="Calibri"/>
                <a:cs typeface="Calibri"/>
                <a:sym typeface="Calibri"/>
              </a:rPr>
              <a:t>Approach</a:t>
            </a:r>
          </a:p>
          <a:p>
            <a:pPr marL="0" marR="0" lvl="0" indent="0" algn="just" defTabSz="914400" rtl="0" eaLnBrk="1" fontAlgn="auto" latinLnBrk="0" hangingPunct="1">
              <a:lnSpc>
                <a:spcPct val="100000"/>
              </a:lnSpc>
              <a:spcAft>
                <a:spcPts val="0"/>
              </a:spcAft>
              <a:buClr>
                <a:srgbClr val="FFFFFF"/>
              </a:buClr>
              <a:buSzPts val="1200"/>
              <a:buFont typeface="Arial"/>
              <a:buNone/>
              <a:tabLst/>
              <a:defRPr/>
            </a:pPr>
            <a:r>
              <a:rPr kumimoji="0" lang="en-GB" sz="1400" b="0" i="0" u="none" strike="noStrike" kern="0" cap="none" spc="0" normalizeH="0" baseline="0" noProof="0" dirty="0">
                <a:ln>
                  <a:noFill/>
                </a:ln>
                <a:solidFill>
                  <a:srgbClr val="FFFFFF"/>
                </a:solidFill>
                <a:effectLst/>
                <a:uLnTx/>
                <a:uFillTx/>
                <a:latin typeface="Calibri"/>
                <a:ea typeface="Calibri"/>
                <a:cs typeface="Calibri"/>
                <a:sym typeface="Calibri"/>
              </a:rPr>
              <a:t>A plausible approach and solution are then provided, serving as a valuable resource for your preparation and offering a reference point to enrich the ensuing discussion. This suggested solution provides learners with an opportunity to deepen their understanding of the issue.</a:t>
            </a:r>
          </a:p>
          <a:p>
            <a:pPr marL="0" marR="0" lvl="0" indent="0" algn="just" defTabSz="914400" rtl="0" eaLnBrk="1" fontAlgn="auto" latinLnBrk="0" hangingPunct="1">
              <a:lnSpc>
                <a:spcPct val="100000"/>
              </a:lnSpc>
              <a:spcAft>
                <a:spcPts val="0"/>
              </a:spcAft>
              <a:buClr>
                <a:srgbClr val="FFFFFF"/>
              </a:buClr>
              <a:buSzPts val="1200"/>
              <a:buFont typeface="Arial"/>
              <a:buNone/>
              <a:tabLst/>
              <a:defRPr/>
            </a:pPr>
            <a:endParaRPr kumimoji="0" lang="en-GB" sz="1400" b="0" i="0" u="none" strike="noStrike" kern="0" cap="none" spc="0" normalizeH="0" baseline="0" noProof="0" dirty="0">
              <a:ln>
                <a:noFill/>
              </a:ln>
              <a:solidFill>
                <a:srgbClr val="FFFFFF"/>
              </a:solidFill>
              <a:effectLst/>
              <a:uLnTx/>
              <a:uFillTx/>
              <a:latin typeface="Calibri"/>
              <a:ea typeface="Calibri"/>
              <a:cs typeface="Calibri"/>
              <a:sym typeface="Calibri"/>
            </a:endParaRPr>
          </a:p>
          <a:p>
            <a:endParaRPr lang="en-GB" dirty="0"/>
          </a:p>
        </p:txBody>
      </p:sp>
      <p:grpSp>
        <p:nvGrpSpPr>
          <p:cNvPr id="24" name="Gruppieren 23">
            <a:extLst>
              <a:ext uri="{FF2B5EF4-FFF2-40B4-BE49-F238E27FC236}">
                <a16:creationId xmlns:a16="http://schemas.microsoft.com/office/drawing/2014/main" id="{8E1121E0-75BE-C2AF-287D-D6AB2C59E1CA}"/>
              </a:ext>
            </a:extLst>
          </p:cNvPr>
          <p:cNvGrpSpPr/>
          <p:nvPr/>
        </p:nvGrpSpPr>
        <p:grpSpPr>
          <a:xfrm>
            <a:off x="-557213" y="4411802"/>
            <a:ext cx="2141109" cy="504000"/>
            <a:chOff x="-557213" y="3704834"/>
            <a:chExt cx="2141109" cy="504000"/>
          </a:xfrm>
        </p:grpSpPr>
        <p:cxnSp>
          <p:nvCxnSpPr>
            <p:cNvPr id="25" name="Google Shape;128;p39">
              <a:extLst>
                <a:ext uri="{FF2B5EF4-FFF2-40B4-BE49-F238E27FC236}">
                  <a16:creationId xmlns:a16="http://schemas.microsoft.com/office/drawing/2014/main" id="{9EA9319F-AE83-A2B9-16EB-9A54E39F2D9C}"/>
                </a:ext>
              </a:extLst>
            </p:cNvPr>
            <p:cNvCxnSpPr>
              <a:cxnSpLocks/>
            </p:cNvCxnSpPr>
            <p:nvPr/>
          </p:nvCxnSpPr>
          <p:spPr>
            <a:xfrm>
              <a:off x="-557213" y="3956834"/>
              <a:ext cx="1637109" cy="0"/>
            </a:xfrm>
            <a:prstGeom prst="straightConnector1">
              <a:avLst/>
            </a:prstGeom>
            <a:noFill/>
            <a:ln w="28575" cap="flat" cmpd="sng">
              <a:solidFill>
                <a:srgbClr val="F27954"/>
              </a:solidFill>
              <a:prstDash val="solid"/>
              <a:miter lim="800000"/>
              <a:headEnd type="none" w="sm" len="sm"/>
              <a:tailEnd type="none" w="sm" len="sm"/>
            </a:ln>
          </p:spPr>
        </p:cxnSp>
        <p:sp>
          <p:nvSpPr>
            <p:cNvPr id="26" name="Google Shape;131;p39">
              <a:extLst>
                <a:ext uri="{FF2B5EF4-FFF2-40B4-BE49-F238E27FC236}">
                  <a16:creationId xmlns:a16="http://schemas.microsoft.com/office/drawing/2014/main" id="{6DA76FAD-F5C2-25A3-0C6A-5DC8DE8ADD1E}"/>
                </a:ext>
              </a:extLst>
            </p:cNvPr>
            <p:cNvSpPr/>
            <p:nvPr/>
          </p:nvSpPr>
          <p:spPr>
            <a:xfrm>
              <a:off x="1079896" y="3704834"/>
              <a:ext cx="504000" cy="504000"/>
            </a:xfrm>
            <a:prstGeom prst="ellipse">
              <a:avLst/>
            </a:prstGeom>
            <a:noFill/>
            <a:ln w="28575" cap="flat" cmpd="sng">
              <a:solidFill>
                <a:srgbClr val="F2795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grpSp>
      <p:grpSp>
        <p:nvGrpSpPr>
          <p:cNvPr id="27" name="Gruppieren 26">
            <a:extLst>
              <a:ext uri="{FF2B5EF4-FFF2-40B4-BE49-F238E27FC236}">
                <a16:creationId xmlns:a16="http://schemas.microsoft.com/office/drawing/2014/main" id="{2C3AD8CB-95EB-F130-5448-EF73A5BED2BE}"/>
              </a:ext>
            </a:extLst>
          </p:cNvPr>
          <p:cNvGrpSpPr/>
          <p:nvPr/>
        </p:nvGrpSpPr>
        <p:grpSpPr>
          <a:xfrm>
            <a:off x="-557213" y="5261647"/>
            <a:ext cx="2141109" cy="504000"/>
            <a:chOff x="-557213" y="3704834"/>
            <a:chExt cx="2141109" cy="504000"/>
          </a:xfrm>
        </p:grpSpPr>
        <p:cxnSp>
          <p:nvCxnSpPr>
            <p:cNvPr id="28" name="Google Shape;128;p39">
              <a:extLst>
                <a:ext uri="{FF2B5EF4-FFF2-40B4-BE49-F238E27FC236}">
                  <a16:creationId xmlns:a16="http://schemas.microsoft.com/office/drawing/2014/main" id="{91E6B956-C792-8BE6-FA05-0B26432C0663}"/>
                </a:ext>
              </a:extLst>
            </p:cNvPr>
            <p:cNvCxnSpPr>
              <a:cxnSpLocks/>
            </p:cNvCxnSpPr>
            <p:nvPr/>
          </p:nvCxnSpPr>
          <p:spPr>
            <a:xfrm>
              <a:off x="-557213" y="3956834"/>
              <a:ext cx="1637109" cy="0"/>
            </a:xfrm>
            <a:prstGeom prst="straightConnector1">
              <a:avLst/>
            </a:prstGeom>
            <a:noFill/>
            <a:ln w="28575" cap="flat" cmpd="sng">
              <a:solidFill>
                <a:srgbClr val="F27954"/>
              </a:solidFill>
              <a:prstDash val="solid"/>
              <a:miter lim="800000"/>
              <a:headEnd type="none" w="sm" len="sm"/>
              <a:tailEnd type="none" w="sm" len="sm"/>
            </a:ln>
          </p:spPr>
        </p:cxnSp>
        <p:sp>
          <p:nvSpPr>
            <p:cNvPr id="29" name="Google Shape;131;p39">
              <a:extLst>
                <a:ext uri="{FF2B5EF4-FFF2-40B4-BE49-F238E27FC236}">
                  <a16:creationId xmlns:a16="http://schemas.microsoft.com/office/drawing/2014/main" id="{774132ED-BBAC-6364-C067-437A563C6E29}"/>
                </a:ext>
              </a:extLst>
            </p:cNvPr>
            <p:cNvSpPr/>
            <p:nvPr/>
          </p:nvSpPr>
          <p:spPr>
            <a:xfrm>
              <a:off x="1079896" y="3704834"/>
              <a:ext cx="504000" cy="504000"/>
            </a:xfrm>
            <a:prstGeom prst="ellipse">
              <a:avLst/>
            </a:prstGeom>
            <a:noFill/>
            <a:ln w="28575" cap="flat" cmpd="sng">
              <a:solidFill>
                <a:srgbClr val="F2795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grpSp>
      <p:grpSp>
        <p:nvGrpSpPr>
          <p:cNvPr id="30" name="Gruppieren 29">
            <a:extLst>
              <a:ext uri="{FF2B5EF4-FFF2-40B4-BE49-F238E27FC236}">
                <a16:creationId xmlns:a16="http://schemas.microsoft.com/office/drawing/2014/main" id="{2496A1DC-95C3-04B0-3FF2-8B5D06A01A64}"/>
              </a:ext>
            </a:extLst>
          </p:cNvPr>
          <p:cNvGrpSpPr/>
          <p:nvPr/>
        </p:nvGrpSpPr>
        <p:grpSpPr>
          <a:xfrm>
            <a:off x="-557213" y="6111493"/>
            <a:ext cx="2141109" cy="504000"/>
            <a:chOff x="-557213" y="3704834"/>
            <a:chExt cx="2141109" cy="504000"/>
          </a:xfrm>
        </p:grpSpPr>
        <p:cxnSp>
          <p:nvCxnSpPr>
            <p:cNvPr id="31" name="Google Shape;128;p39">
              <a:extLst>
                <a:ext uri="{FF2B5EF4-FFF2-40B4-BE49-F238E27FC236}">
                  <a16:creationId xmlns:a16="http://schemas.microsoft.com/office/drawing/2014/main" id="{F67BDB09-E265-AFB4-AC82-D2BAEBD6F4D1}"/>
                </a:ext>
              </a:extLst>
            </p:cNvPr>
            <p:cNvCxnSpPr>
              <a:cxnSpLocks/>
            </p:cNvCxnSpPr>
            <p:nvPr/>
          </p:nvCxnSpPr>
          <p:spPr>
            <a:xfrm>
              <a:off x="-557213" y="3956834"/>
              <a:ext cx="1637109" cy="0"/>
            </a:xfrm>
            <a:prstGeom prst="straightConnector1">
              <a:avLst/>
            </a:prstGeom>
            <a:noFill/>
            <a:ln w="28575" cap="flat" cmpd="sng">
              <a:solidFill>
                <a:srgbClr val="F27954"/>
              </a:solidFill>
              <a:prstDash val="solid"/>
              <a:miter lim="800000"/>
              <a:headEnd type="none" w="sm" len="sm"/>
              <a:tailEnd type="none" w="sm" len="sm"/>
            </a:ln>
          </p:spPr>
        </p:cxnSp>
        <p:sp>
          <p:nvSpPr>
            <p:cNvPr id="32" name="Google Shape;131;p39">
              <a:extLst>
                <a:ext uri="{FF2B5EF4-FFF2-40B4-BE49-F238E27FC236}">
                  <a16:creationId xmlns:a16="http://schemas.microsoft.com/office/drawing/2014/main" id="{74C54B51-8AA1-D619-7C98-B2C737B60C32}"/>
                </a:ext>
              </a:extLst>
            </p:cNvPr>
            <p:cNvSpPr/>
            <p:nvPr/>
          </p:nvSpPr>
          <p:spPr>
            <a:xfrm>
              <a:off x="1079896" y="3704834"/>
              <a:ext cx="504000" cy="504000"/>
            </a:xfrm>
            <a:prstGeom prst="ellipse">
              <a:avLst/>
            </a:prstGeom>
            <a:noFill/>
            <a:ln w="28575" cap="flat" cmpd="sng">
              <a:solidFill>
                <a:srgbClr val="F2795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grpSp>
      <p:sp>
        <p:nvSpPr>
          <p:cNvPr id="33" name="Textfeld 32">
            <a:extLst>
              <a:ext uri="{FF2B5EF4-FFF2-40B4-BE49-F238E27FC236}">
                <a16:creationId xmlns:a16="http://schemas.microsoft.com/office/drawing/2014/main" id="{F2D7D04D-B11B-960C-D8E9-62B4502864EE}"/>
              </a:ext>
            </a:extLst>
          </p:cNvPr>
          <p:cNvSpPr txBox="1"/>
          <p:nvPr/>
        </p:nvSpPr>
        <p:spPr>
          <a:xfrm>
            <a:off x="714738" y="7730001"/>
            <a:ext cx="6130198" cy="1815882"/>
          </a:xfrm>
          <a:prstGeom prst="rect">
            <a:avLst/>
          </a:prstGeom>
          <a:noFill/>
        </p:spPr>
        <p:txBody>
          <a:bodyPr wrap="square" rtlCol="0">
            <a:spAutoFit/>
          </a:bodyPr>
          <a:lstStyle/>
          <a:p>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Consider organizing a feedback session as post-exercise. This allows participants to reflect on their problem-solving approaches and extract insightful takeaways from the experience.</a:t>
            </a:r>
          </a:p>
          <a:p>
            <a:endParaRPr lang="en-GB" dirty="0"/>
          </a:p>
          <a:p>
            <a:endParaRPr lang="en-GB" dirty="0"/>
          </a:p>
          <a:p>
            <a:endParaRPr lang="en-GB" dirty="0"/>
          </a:p>
          <a:p>
            <a:endParaRPr lang="en-GB" dirty="0"/>
          </a:p>
          <a:p>
            <a:r>
              <a:rPr lang="de-DE" dirty="0"/>
              <a:t> </a:t>
            </a:r>
            <a:endParaRPr lang="en-GB" dirty="0"/>
          </a:p>
        </p:txBody>
      </p:sp>
    </p:spTree>
    <p:extLst>
      <p:ext uri="{BB962C8B-B14F-4D97-AF65-F5344CB8AC3E}">
        <p14:creationId xmlns:p14="http://schemas.microsoft.com/office/powerpoint/2010/main" val="3709748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a:extLst>
              <a:ext uri="{FF2B5EF4-FFF2-40B4-BE49-F238E27FC236}">
                <a16:creationId xmlns:a16="http://schemas.microsoft.com/office/drawing/2014/main" id="{049CB15E-3ABC-A3FE-A985-7F1273EAF237}"/>
              </a:ext>
            </a:extLst>
          </p:cNvPr>
          <p:cNvPicPr>
            <a:picLocks noGrp="1" noChangeAspect="1"/>
          </p:cNvPicPr>
          <p:nvPr>
            <p:ph type="pic" idx="2"/>
          </p:nvPr>
        </p:nvPicPr>
        <p:blipFill>
          <a:blip r:embed="rId2"/>
          <a:srcRect l="32312" r="32312"/>
          <a:stretch>
            <a:fillRect/>
          </a:stretch>
        </p:blipFill>
        <p:spPr>
          <a:xfrm>
            <a:off x="-25485" y="5185952"/>
            <a:ext cx="3024921" cy="5699116"/>
          </a:xfrm>
        </p:spPr>
      </p:pic>
      <p:sp>
        <p:nvSpPr>
          <p:cNvPr id="7" name="Textplatzhalter 6">
            <a:extLst>
              <a:ext uri="{FF2B5EF4-FFF2-40B4-BE49-F238E27FC236}">
                <a16:creationId xmlns:a16="http://schemas.microsoft.com/office/drawing/2014/main" id="{CA595E2F-A13C-9A4A-8916-C34D214E0707}"/>
              </a:ext>
            </a:extLst>
          </p:cNvPr>
          <p:cNvSpPr>
            <a:spLocks noGrp="1"/>
          </p:cNvSpPr>
          <p:nvPr>
            <p:ph type="body" idx="6"/>
          </p:nvPr>
        </p:nvSpPr>
        <p:spPr/>
        <p:txBody>
          <a:bodyPr/>
          <a:lstStyle/>
          <a:p>
            <a:pPr marL="271463" indent="0" algn="l"/>
            <a:r>
              <a:rPr lang="de-DE" sz="2000" b="1" i="0" cap="all" dirty="0">
                <a:latin typeface="Calibri" panose="020F0502020204030204" pitchFamily="34" charset="0"/>
                <a:ea typeface="Calibri" panose="020F0502020204030204" pitchFamily="34" charset="0"/>
                <a:cs typeface="Calibri" panose="020F0502020204030204" pitchFamily="34" charset="0"/>
              </a:rPr>
              <a:t>Legend</a:t>
            </a:r>
          </a:p>
          <a:p>
            <a:pPr marL="271463" indent="0" algn="l"/>
            <a:endParaRPr lang="de-DE" i="0" dirty="0">
              <a:latin typeface="Calibri" panose="020F0502020204030204" pitchFamily="34" charset="0"/>
              <a:ea typeface="Calibri" panose="020F0502020204030204" pitchFamily="34" charset="0"/>
              <a:cs typeface="Calibri" panose="020F0502020204030204" pitchFamily="34" charset="0"/>
            </a:endParaRPr>
          </a:p>
          <a:p>
            <a:pPr marL="271463" indent="0" algn="l"/>
            <a:r>
              <a:rPr lang="en-GB" sz="1400" i="0" dirty="0">
                <a:latin typeface="Calibri" panose="020F0502020204030204" pitchFamily="34" charset="0"/>
                <a:ea typeface="Calibri" panose="020F0502020204030204" pitchFamily="34" charset="0"/>
                <a:cs typeface="Calibri" panose="020F0502020204030204" pitchFamily="34" charset="0"/>
              </a:rPr>
              <a:t>Through the utilization of the following symbols in this trainer's manual, our intention is to simplify and expedite your navigation within the corresponding module overview.</a:t>
            </a:r>
          </a:p>
        </p:txBody>
      </p:sp>
      <p:sp>
        <p:nvSpPr>
          <p:cNvPr id="12" name="Google Shape;473;p54">
            <a:extLst>
              <a:ext uri="{FF2B5EF4-FFF2-40B4-BE49-F238E27FC236}">
                <a16:creationId xmlns:a16="http://schemas.microsoft.com/office/drawing/2014/main" id="{C38452DD-07C3-6E47-4675-1DEEA8A4959A}"/>
              </a:ext>
            </a:extLst>
          </p:cNvPr>
          <p:cNvSpPr/>
          <p:nvPr/>
        </p:nvSpPr>
        <p:spPr>
          <a:xfrm rot="8949644" flipH="1">
            <a:off x="-462703" y="5024274"/>
            <a:ext cx="2963155" cy="854112"/>
          </a:xfrm>
          <a:custGeom>
            <a:avLst/>
            <a:gdLst/>
            <a:ahLst/>
            <a:cxnLst/>
            <a:rect l="l" t="t" r="r" b="b"/>
            <a:pathLst>
              <a:path w="2688120" h="791338" extrusionOk="0">
                <a:moveTo>
                  <a:pt x="2688120" y="237499"/>
                </a:moveTo>
                <a:lnTo>
                  <a:pt x="2585501" y="108451"/>
                </a:lnTo>
                <a:lnTo>
                  <a:pt x="0" y="0"/>
                </a:lnTo>
                <a:lnTo>
                  <a:pt x="472467" y="791338"/>
                </a:lnTo>
                <a:lnTo>
                  <a:pt x="2688120" y="237499"/>
                </a:lnTo>
                <a:close/>
              </a:path>
            </a:pathLst>
          </a:custGeom>
          <a:solidFill>
            <a:srgbClr val="81D1C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85">
              <a:solidFill>
                <a:schemeClr val="dk1"/>
              </a:solidFill>
              <a:latin typeface="Century Schoolbook"/>
              <a:ea typeface="Century Schoolbook"/>
              <a:cs typeface="Century Schoolbook"/>
              <a:sym typeface="Century Schoolbook"/>
            </a:endParaRPr>
          </a:p>
        </p:txBody>
      </p:sp>
      <p:sp>
        <p:nvSpPr>
          <p:cNvPr id="13" name="Google Shape;1460;p23">
            <a:extLst>
              <a:ext uri="{FF2B5EF4-FFF2-40B4-BE49-F238E27FC236}">
                <a16:creationId xmlns:a16="http://schemas.microsoft.com/office/drawing/2014/main" id="{ED023EA9-8F07-CC83-4218-AE93A2840618}"/>
              </a:ext>
            </a:extLst>
          </p:cNvPr>
          <p:cNvSpPr txBox="1">
            <a:spLocks/>
          </p:cNvSpPr>
          <p:nvPr/>
        </p:nvSpPr>
        <p:spPr>
          <a:xfrm>
            <a:off x="3960960" y="353421"/>
            <a:ext cx="1494617" cy="48232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RPr/>
            </a:defPPr>
            <a:lvl1pPr marL="0" indent="0">
              <a:lnSpc>
                <a:spcPct val="102200"/>
              </a:lnSpc>
              <a:buClr>
                <a:srgbClr val="79527B"/>
              </a:buClr>
              <a:buSzPts val="1500"/>
              <a:buNone/>
              <a:defRPr sz="1511" b="1" cap="all">
                <a:solidFill>
                  <a:srgbClr val="79527B"/>
                </a:solidFill>
                <a:latin typeface="Calibri"/>
                <a:ea typeface="Calibri"/>
                <a:cs typeface="Calibri"/>
              </a:defRPr>
            </a:lvl1pPr>
            <a:lvl2pPr marL="914400" indent="-228600">
              <a:spcBef>
                <a:spcPts val="1133"/>
              </a:spcBef>
              <a:buClr>
                <a:srgbClr val="011E3B"/>
              </a:buClr>
              <a:buSzPts val="3524"/>
              <a:buNone/>
              <a:defRPr sz="3524">
                <a:solidFill>
                  <a:srgbClr val="011E3B"/>
                </a:solidFill>
                <a:latin typeface="Montserrat"/>
                <a:ea typeface="Montserrat"/>
                <a:cs typeface="Montserrat"/>
              </a:defRPr>
            </a:lvl2pPr>
            <a:lvl3pPr marL="1371600" indent="-228600">
              <a:spcBef>
                <a:spcPts val="1133"/>
              </a:spcBef>
              <a:buClr>
                <a:srgbClr val="011E3B"/>
              </a:buClr>
              <a:buSzPts val="3524"/>
              <a:buNone/>
              <a:defRPr sz="3524">
                <a:solidFill>
                  <a:srgbClr val="011E3B"/>
                </a:solidFill>
                <a:latin typeface="Montserrat"/>
                <a:ea typeface="Montserrat"/>
                <a:cs typeface="Montserrat"/>
              </a:defRPr>
            </a:lvl3pPr>
            <a:lvl4pPr marL="1828800" indent="-228600">
              <a:spcBef>
                <a:spcPts val="1133"/>
              </a:spcBef>
              <a:buClr>
                <a:srgbClr val="011E3B"/>
              </a:buClr>
              <a:buSzPts val="3524"/>
              <a:buNone/>
              <a:defRPr sz="3524">
                <a:solidFill>
                  <a:srgbClr val="011E3B"/>
                </a:solidFill>
                <a:latin typeface="Montserrat"/>
                <a:ea typeface="Montserrat"/>
                <a:cs typeface="Montserrat"/>
              </a:defRPr>
            </a:lvl4pPr>
            <a:lvl5pPr marL="2286000" indent="-228600">
              <a:spcBef>
                <a:spcPts val="1133"/>
              </a:spcBef>
              <a:buClr>
                <a:srgbClr val="011E3B"/>
              </a:buClr>
              <a:buSzPts val="3524"/>
              <a:buNone/>
              <a:defRPr sz="3524">
                <a:solidFill>
                  <a:srgbClr val="011E3B"/>
                </a:solidFill>
                <a:latin typeface="Montserrat"/>
                <a:ea typeface="Montserrat"/>
                <a:cs typeface="Montserrat"/>
              </a:defRPr>
            </a:lvl5pPr>
            <a:lvl6pPr marL="2743200" indent="-342900">
              <a:lnSpc>
                <a:spcPct val="90000"/>
              </a:lnSpc>
              <a:spcBef>
                <a:spcPts val="1133"/>
              </a:spcBef>
              <a:buClr>
                <a:schemeClr val="dk1"/>
              </a:buClr>
              <a:buSzPts val="1800"/>
              <a:buChar char="•"/>
              <a:defRPr sz="4080">
                <a:solidFill>
                  <a:schemeClr val="dk1"/>
                </a:solidFill>
                <a:latin typeface="Century Schoolbook"/>
                <a:ea typeface="Century Schoolbook"/>
                <a:cs typeface="Century Schoolbook"/>
              </a:defRPr>
            </a:lvl6pPr>
            <a:lvl7pPr marL="3200400" indent="-342900">
              <a:lnSpc>
                <a:spcPct val="90000"/>
              </a:lnSpc>
              <a:spcBef>
                <a:spcPts val="1133"/>
              </a:spcBef>
              <a:buClr>
                <a:schemeClr val="dk1"/>
              </a:buClr>
              <a:buSzPts val="1800"/>
              <a:buChar char="•"/>
              <a:defRPr sz="4080">
                <a:solidFill>
                  <a:schemeClr val="dk1"/>
                </a:solidFill>
                <a:latin typeface="Century Schoolbook"/>
                <a:ea typeface="Century Schoolbook"/>
                <a:cs typeface="Century Schoolbook"/>
              </a:defRPr>
            </a:lvl7pPr>
            <a:lvl8pPr marL="3657600" indent="-342900">
              <a:lnSpc>
                <a:spcPct val="90000"/>
              </a:lnSpc>
              <a:spcBef>
                <a:spcPts val="1133"/>
              </a:spcBef>
              <a:buClr>
                <a:schemeClr val="dk1"/>
              </a:buClr>
              <a:buSzPts val="1800"/>
              <a:buChar char="•"/>
              <a:defRPr sz="4080">
                <a:solidFill>
                  <a:schemeClr val="dk1"/>
                </a:solidFill>
                <a:latin typeface="Century Schoolbook"/>
                <a:ea typeface="Century Schoolbook"/>
                <a:cs typeface="Century Schoolbook"/>
              </a:defRPr>
            </a:lvl8pPr>
            <a:lvl9pPr marL="4114800" indent="-342900">
              <a:lnSpc>
                <a:spcPct val="90000"/>
              </a:lnSpc>
              <a:spcBef>
                <a:spcPts val="1133"/>
              </a:spcBef>
              <a:buClr>
                <a:schemeClr val="dk1"/>
              </a:buClr>
              <a:buSzPts val="1800"/>
              <a:buChar char="•"/>
              <a:defRPr sz="4080">
                <a:solidFill>
                  <a:schemeClr val="dk1"/>
                </a:solidFill>
                <a:latin typeface="Century Schoolbook"/>
                <a:ea typeface="Century Schoolbook"/>
                <a:cs typeface="Century Schoolbook"/>
              </a:defRPr>
            </a:lvl9pPr>
          </a:lstStyle>
          <a:p>
            <a:r>
              <a:rPr lang="en-GB" dirty="0"/>
              <a:t>Case Studies</a:t>
            </a:r>
          </a:p>
        </p:txBody>
      </p:sp>
      <p:sp>
        <p:nvSpPr>
          <p:cNvPr id="14" name="Google Shape;1458;p23">
            <a:extLst>
              <a:ext uri="{FF2B5EF4-FFF2-40B4-BE49-F238E27FC236}">
                <a16:creationId xmlns:a16="http://schemas.microsoft.com/office/drawing/2014/main" id="{9CE7856C-E9E1-02C4-2B95-400EB87001D0}"/>
              </a:ext>
            </a:extLst>
          </p:cNvPr>
          <p:cNvSpPr txBox="1">
            <a:spLocks/>
          </p:cNvSpPr>
          <p:nvPr/>
        </p:nvSpPr>
        <p:spPr>
          <a:xfrm>
            <a:off x="3960960" y="2305266"/>
            <a:ext cx="1659104" cy="48232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1455"/>
              </a:lnSpc>
              <a:spcBef>
                <a:spcPts val="0"/>
              </a:spcBef>
              <a:spcAft>
                <a:spcPts val="0"/>
              </a:spcAft>
              <a:buClr>
                <a:srgbClr val="79527B"/>
              </a:buClr>
              <a:buSzPts val="1511"/>
              <a:buFont typeface="Arial"/>
              <a:buNone/>
              <a:defRPr sz="1511" b="1" i="0" u="none" strike="noStrike" cap="none">
                <a:solidFill>
                  <a:srgbClr val="79527B"/>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nSpc>
                <a:spcPct val="102200"/>
              </a:lnSpc>
              <a:buSzPts val="1500"/>
            </a:pPr>
            <a:r>
              <a:rPr lang="en-GB" cap="all" dirty="0"/>
              <a:t>Exercises</a:t>
            </a:r>
          </a:p>
        </p:txBody>
      </p:sp>
      <p:sp>
        <p:nvSpPr>
          <p:cNvPr id="15" name="Google Shape;1458;p23">
            <a:extLst>
              <a:ext uri="{FF2B5EF4-FFF2-40B4-BE49-F238E27FC236}">
                <a16:creationId xmlns:a16="http://schemas.microsoft.com/office/drawing/2014/main" id="{235E2868-AA42-657B-E40B-214A1454CC66}"/>
              </a:ext>
            </a:extLst>
          </p:cNvPr>
          <p:cNvSpPr txBox="1">
            <a:spLocks/>
          </p:cNvSpPr>
          <p:nvPr/>
        </p:nvSpPr>
        <p:spPr>
          <a:xfrm>
            <a:off x="3960960" y="7344922"/>
            <a:ext cx="2967752" cy="34837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1455"/>
              </a:lnSpc>
              <a:spcBef>
                <a:spcPts val="0"/>
              </a:spcBef>
              <a:spcAft>
                <a:spcPts val="0"/>
              </a:spcAft>
              <a:buClr>
                <a:srgbClr val="79527B"/>
              </a:buClr>
              <a:buSzPts val="1511"/>
              <a:buFont typeface="Arial"/>
              <a:buNone/>
              <a:defRPr sz="1511" b="1" i="0" u="none" strike="noStrike" cap="none">
                <a:solidFill>
                  <a:srgbClr val="79527B"/>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nSpc>
                <a:spcPct val="102200"/>
              </a:lnSpc>
              <a:buSzPts val="1500"/>
            </a:pPr>
            <a:r>
              <a:rPr lang="en-GB" cap="all" dirty="0"/>
              <a:t>Recommended Reading </a:t>
            </a:r>
          </a:p>
        </p:txBody>
      </p:sp>
      <p:pic>
        <p:nvPicPr>
          <p:cNvPr id="16" name="Grafik 15" descr="Glühbirne und Zahnrad">
            <a:extLst>
              <a:ext uri="{FF2B5EF4-FFF2-40B4-BE49-F238E27FC236}">
                <a16:creationId xmlns:a16="http://schemas.microsoft.com/office/drawing/2014/main" id="{0003137C-707E-CA6C-5598-C16D2D702F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12960" y="368853"/>
            <a:ext cx="648000" cy="648000"/>
          </a:xfrm>
          <a:prstGeom prst="rect">
            <a:avLst/>
          </a:prstGeom>
        </p:spPr>
      </p:pic>
      <p:pic>
        <p:nvPicPr>
          <p:cNvPr id="17" name="Grafik 16" descr="Bücher">
            <a:extLst>
              <a:ext uri="{FF2B5EF4-FFF2-40B4-BE49-F238E27FC236}">
                <a16:creationId xmlns:a16="http://schemas.microsoft.com/office/drawing/2014/main" id="{ACDAE711-B9CD-1806-6CE8-DE0AC321E8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44993" y="7303320"/>
            <a:ext cx="576000" cy="577441"/>
          </a:xfrm>
          <a:prstGeom prst="rect">
            <a:avLst/>
          </a:prstGeom>
        </p:spPr>
      </p:pic>
      <p:sp>
        <p:nvSpPr>
          <p:cNvPr id="18" name="Google Shape;1458;p23">
            <a:extLst>
              <a:ext uri="{FF2B5EF4-FFF2-40B4-BE49-F238E27FC236}">
                <a16:creationId xmlns:a16="http://schemas.microsoft.com/office/drawing/2014/main" id="{439C35E9-6E7F-FD09-8B6F-F009E686B7FF}"/>
              </a:ext>
            </a:extLst>
          </p:cNvPr>
          <p:cNvSpPr txBox="1">
            <a:spLocks/>
          </p:cNvSpPr>
          <p:nvPr/>
        </p:nvSpPr>
        <p:spPr>
          <a:xfrm>
            <a:off x="3960960" y="4865014"/>
            <a:ext cx="2982036" cy="48232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1455"/>
              </a:lnSpc>
              <a:spcBef>
                <a:spcPts val="0"/>
              </a:spcBef>
              <a:spcAft>
                <a:spcPts val="0"/>
              </a:spcAft>
              <a:buClr>
                <a:srgbClr val="79527B"/>
              </a:buClr>
              <a:buSzPts val="1511"/>
              <a:buFont typeface="Arial"/>
              <a:buNone/>
              <a:defRPr sz="1511" b="1" i="0" u="none" strike="noStrike" cap="none">
                <a:solidFill>
                  <a:srgbClr val="79527B"/>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524"/>
              <a:buFont typeface="Arial"/>
              <a:buNone/>
              <a:defRPr sz="3524"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342900" algn="l" rtl="0">
              <a:lnSpc>
                <a:spcPct val="90000"/>
              </a:lnSpc>
              <a:spcBef>
                <a:spcPts val="1133"/>
              </a:spcBef>
              <a:spcAft>
                <a:spcPts val="0"/>
              </a:spcAft>
              <a:buClr>
                <a:schemeClr val="dk1"/>
              </a:buClr>
              <a:buSzPts val="180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nSpc>
                <a:spcPct val="102200"/>
              </a:lnSpc>
              <a:buSzPts val="1500"/>
            </a:pPr>
            <a:r>
              <a:rPr lang="en-GB" cap="all" dirty="0"/>
              <a:t>Test &amp; Practice Questions</a:t>
            </a:r>
          </a:p>
        </p:txBody>
      </p:sp>
      <p:pic>
        <p:nvPicPr>
          <p:cNvPr id="19" name="Grafik 18" descr="Checkliste">
            <a:extLst>
              <a:ext uri="{FF2B5EF4-FFF2-40B4-BE49-F238E27FC236}">
                <a16:creationId xmlns:a16="http://schemas.microsoft.com/office/drawing/2014/main" id="{7A30D32A-86D7-1380-2810-5A016A62386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12960" y="4919605"/>
            <a:ext cx="648000" cy="648000"/>
          </a:xfrm>
          <a:prstGeom prst="rect">
            <a:avLst/>
          </a:prstGeom>
        </p:spPr>
      </p:pic>
      <p:pic>
        <p:nvPicPr>
          <p:cNvPr id="20" name="Grafik 19" descr="Kopf mit Zahnrädern">
            <a:extLst>
              <a:ext uri="{FF2B5EF4-FFF2-40B4-BE49-F238E27FC236}">
                <a16:creationId xmlns:a16="http://schemas.microsoft.com/office/drawing/2014/main" id="{935816A1-ABDB-A681-40AC-7726C1ADE25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12960" y="2332422"/>
            <a:ext cx="648000" cy="648000"/>
          </a:xfrm>
          <a:prstGeom prst="rect">
            <a:avLst/>
          </a:prstGeom>
        </p:spPr>
      </p:pic>
      <p:cxnSp>
        <p:nvCxnSpPr>
          <p:cNvPr id="21" name="Google Shape;1457;p23">
            <a:extLst>
              <a:ext uri="{FF2B5EF4-FFF2-40B4-BE49-F238E27FC236}">
                <a16:creationId xmlns:a16="http://schemas.microsoft.com/office/drawing/2014/main" id="{259FED03-E3F2-EF73-FF8F-0B564EDD0FA1}"/>
              </a:ext>
            </a:extLst>
          </p:cNvPr>
          <p:cNvCxnSpPr>
            <a:cxnSpLocks/>
          </p:cNvCxnSpPr>
          <p:nvPr/>
        </p:nvCxnSpPr>
        <p:spPr>
          <a:xfrm flipH="1">
            <a:off x="3968058" y="794337"/>
            <a:ext cx="2604261" cy="17155"/>
          </a:xfrm>
          <a:prstGeom prst="straightConnector1">
            <a:avLst/>
          </a:prstGeom>
          <a:noFill/>
          <a:ln w="12700" cap="flat" cmpd="sng">
            <a:solidFill>
              <a:srgbClr val="81D1C5"/>
            </a:solidFill>
            <a:prstDash val="solid"/>
            <a:miter lim="800000"/>
            <a:headEnd type="none" w="sm" len="sm"/>
            <a:tailEnd type="none" w="sm" len="sm"/>
          </a:ln>
        </p:spPr>
      </p:cxnSp>
      <p:sp>
        <p:nvSpPr>
          <p:cNvPr id="23" name="Textfeld 22">
            <a:extLst>
              <a:ext uri="{FF2B5EF4-FFF2-40B4-BE49-F238E27FC236}">
                <a16:creationId xmlns:a16="http://schemas.microsoft.com/office/drawing/2014/main" id="{BB02026C-2246-474F-5965-985CFA4B6028}"/>
              </a:ext>
            </a:extLst>
          </p:cNvPr>
          <p:cNvSpPr txBox="1"/>
          <p:nvPr/>
        </p:nvSpPr>
        <p:spPr>
          <a:xfrm>
            <a:off x="3920994" y="861504"/>
            <a:ext cx="3395628" cy="1384995"/>
          </a:xfrm>
          <a:prstGeom prst="rect">
            <a:avLst/>
          </a:prstGeom>
          <a:noFill/>
        </p:spPr>
        <p:txBody>
          <a:bodyPr wrap="square" rtlCol="0">
            <a:spAutoFit/>
          </a:bodyPr>
          <a:lstStyle/>
          <a:p>
            <a:pPr algn="just"/>
            <a:r>
              <a:rPr lang="en-GB" kern="100" dirty="0">
                <a:solidFill>
                  <a:srgbClr val="534B4F"/>
                </a:solidFill>
                <a:effectLst/>
                <a:latin typeface="Calibri" panose="020F0502020204030204" pitchFamily="34" charset="0"/>
                <a:ea typeface="Calibri" panose="020F0502020204030204" pitchFamily="34" charset="0"/>
                <a:cs typeface="Arial" panose="020B0604020202020204" pitchFamily="34" charset="0"/>
              </a:rPr>
              <a:t>As outlined in the previous section, we have compiled case studies for each module, through which learners gain insight into various problems and challenges faced by European tourism SMEs.</a:t>
            </a:r>
          </a:p>
          <a:p>
            <a:pPr algn="just"/>
            <a:endParaRPr lang="en-GB" dirty="0">
              <a:latin typeface="Calibri" panose="020F0502020204030204" pitchFamily="34" charset="0"/>
              <a:ea typeface="Calibri" panose="020F0502020204030204" pitchFamily="34" charset="0"/>
              <a:cs typeface="Calibri" panose="020F0502020204030204" pitchFamily="34" charset="0"/>
            </a:endParaRPr>
          </a:p>
        </p:txBody>
      </p:sp>
      <p:sp>
        <p:nvSpPr>
          <p:cNvPr id="24" name="Textfeld 23">
            <a:extLst>
              <a:ext uri="{FF2B5EF4-FFF2-40B4-BE49-F238E27FC236}">
                <a16:creationId xmlns:a16="http://schemas.microsoft.com/office/drawing/2014/main" id="{E497E5FB-AC59-817F-DCCB-AEFF1E8FE196}"/>
              </a:ext>
            </a:extLst>
          </p:cNvPr>
          <p:cNvSpPr txBox="1"/>
          <p:nvPr/>
        </p:nvSpPr>
        <p:spPr>
          <a:xfrm>
            <a:off x="3920994" y="5455982"/>
            <a:ext cx="3348563" cy="1600438"/>
          </a:xfrm>
          <a:prstGeom prst="rect">
            <a:avLst/>
          </a:prstGeom>
          <a:noFill/>
        </p:spPr>
        <p:txBody>
          <a:bodyPr wrap="square" rtlCol="0">
            <a:spAutoFit/>
          </a:bodyPr>
          <a:lstStyle/>
          <a:p>
            <a:pPr algn="just"/>
            <a:r>
              <a:rPr lang="en-GB" kern="100" dirty="0">
                <a:solidFill>
                  <a:srgbClr val="534B4F"/>
                </a:solidFill>
                <a:effectLst/>
                <a:latin typeface="Calibri" panose="020F0502020204030204" pitchFamily="34" charset="0"/>
                <a:ea typeface="Calibri" panose="020F0502020204030204" pitchFamily="34" charset="0"/>
                <a:cs typeface="Arial" panose="020B0604020202020204" pitchFamily="34" charset="0"/>
              </a:rPr>
              <a:t>The test and practice questions serve to consolidate and assess the acquired knowledge, fostering a deeper understanding of the material. In </a:t>
            </a:r>
            <a:r>
              <a:rPr lang="en-GB" kern="100" dirty="0">
                <a:solidFill>
                  <a:srgbClr val="534B4F"/>
                </a:solidFill>
                <a:effectLst/>
                <a:latin typeface="Calibri" panose="020F0502020204030204" pitchFamily="34" charset="0"/>
                <a:ea typeface="Calibri" panose="020F050202020403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our Navigating Tourism in Crisis App</a:t>
            </a:r>
            <a:r>
              <a:rPr lang="en-GB" kern="100" dirty="0">
                <a:solidFill>
                  <a:srgbClr val="534B4F"/>
                </a:solidFill>
                <a:effectLst/>
                <a:latin typeface="Calibri" panose="020F0502020204030204" pitchFamily="34" charset="0"/>
                <a:ea typeface="Calibri" panose="020F0502020204030204" pitchFamily="34" charset="0"/>
                <a:cs typeface="Arial" panose="020B0604020202020204" pitchFamily="34" charset="0"/>
              </a:rPr>
              <a:t>, you will find more questions to be possibly included in your lessons. </a:t>
            </a:r>
            <a:endParaRPr lang="en-GB" dirty="0">
              <a:latin typeface="Calibri" panose="020F0502020204030204" pitchFamily="34" charset="0"/>
              <a:ea typeface="Calibri" panose="020F0502020204030204" pitchFamily="34" charset="0"/>
              <a:cs typeface="Calibri" panose="020F0502020204030204" pitchFamily="34" charset="0"/>
            </a:endParaRPr>
          </a:p>
        </p:txBody>
      </p:sp>
      <p:sp>
        <p:nvSpPr>
          <p:cNvPr id="25" name="Textfeld 24">
            <a:extLst>
              <a:ext uri="{FF2B5EF4-FFF2-40B4-BE49-F238E27FC236}">
                <a16:creationId xmlns:a16="http://schemas.microsoft.com/office/drawing/2014/main" id="{4572E9B5-938D-792B-F49E-BAEFD2FD2B51}"/>
              </a:ext>
            </a:extLst>
          </p:cNvPr>
          <p:cNvSpPr txBox="1"/>
          <p:nvPr/>
        </p:nvSpPr>
        <p:spPr>
          <a:xfrm>
            <a:off x="3920994" y="2793687"/>
            <a:ext cx="3348563" cy="1815882"/>
          </a:xfrm>
          <a:prstGeom prst="rect">
            <a:avLst/>
          </a:prstGeom>
          <a:noFill/>
        </p:spPr>
        <p:txBody>
          <a:bodyPr wrap="square" rtlCol="0">
            <a:spAutoFit/>
          </a:bodyPr>
          <a:lstStyle/>
          <a:p>
            <a:pPr algn="just"/>
            <a:r>
              <a:rPr lang="en-GB" kern="100" dirty="0">
                <a:solidFill>
                  <a:srgbClr val="534B4F"/>
                </a:solidFill>
                <a:effectLst/>
                <a:latin typeface="Calibri" panose="020F0502020204030204" pitchFamily="34" charset="0"/>
                <a:ea typeface="Calibri" panose="020F0502020204030204" pitchFamily="34" charset="0"/>
                <a:cs typeface="Arial" panose="020B0604020202020204" pitchFamily="34" charset="0"/>
              </a:rPr>
              <a:t>Within each module, you will encounter a range of exercises designed to enhance the learning experience. These exercises encompass various task types, spanning from brainstorming and interactive discussions to hands-on practical assignments, all seamlessly integrated into the modules.</a:t>
            </a:r>
            <a:endParaRPr lang="en-GB" dirty="0">
              <a:latin typeface="Calibri" panose="020F0502020204030204" pitchFamily="34" charset="0"/>
              <a:ea typeface="Calibri" panose="020F0502020204030204" pitchFamily="34" charset="0"/>
              <a:cs typeface="Calibri" panose="020F0502020204030204" pitchFamily="34" charset="0"/>
            </a:endParaRPr>
          </a:p>
        </p:txBody>
      </p:sp>
      <p:sp>
        <p:nvSpPr>
          <p:cNvPr id="26" name="Textfeld 25">
            <a:extLst>
              <a:ext uri="{FF2B5EF4-FFF2-40B4-BE49-F238E27FC236}">
                <a16:creationId xmlns:a16="http://schemas.microsoft.com/office/drawing/2014/main" id="{0CC99667-907C-8BE6-27DF-C163F2BF950B}"/>
              </a:ext>
            </a:extLst>
          </p:cNvPr>
          <p:cNvSpPr txBox="1"/>
          <p:nvPr/>
        </p:nvSpPr>
        <p:spPr>
          <a:xfrm>
            <a:off x="3920994" y="7919141"/>
            <a:ext cx="3348563" cy="2462213"/>
          </a:xfrm>
          <a:prstGeom prst="rect">
            <a:avLst/>
          </a:prstGeom>
          <a:noFill/>
        </p:spPr>
        <p:txBody>
          <a:bodyPr wrap="square" rtlCol="0">
            <a:spAutoFit/>
          </a:bodyPr>
          <a:lstStyle/>
          <a:p>
            <a:pPr algn="just"/>
            <a:r>
              <a:rPr lang="en-GB" kern="100" dirty="0">
                <a:solidFill>
                  <a:srgbClr val="534B4F"/>
                </a:solidFill>
                <a:effectLst/>
                <a:latin typeface="Calibri" panose="020F0502020204030204" pitchFamily="34" charset="0"/>
                <a:ea typeface="Calibri" panose="020F0502020204030204" pitchFamily="34" charset="0"/>
                <a:cs typeface="Arial" panose="020B0604020202020204" pitchFamily="34" charset="0"/>
              </a:rPr>
              <a:t>Exploring our recommended literature enhances your lesson preparation by providing diverse perspectives and in-depth insights on the subject matter. These recommendations serve as valuable resources for developing a comprehensive understanding of the topic. They also provide opportunities to expose the learners to a broader range of concepts and viewpoints, promoting a more intensive and comprehensive learning process.</a:t>
            </a:r>
            <a:endParaRPr lang="en-GB" dirty="0">
              <a:latin typeface="Calibri" panose="020F0502020204030204" pitchFamily="34" charset="0"/>
              <a:ea typeface="Calibri" panose="020F0502020204030204" pitchFamily="34" charset="0"/>
              <a:cs typeface="Calibri" panose="020F0502020204030204" pitchFamily="34" charset="0"/>
            </a:endParaRPr>
          </a:p>
        </p:txBody>
      </p:sp>
      <p:cxnSp>
        <p:nvCxnSpPr>
          <p:cNvPr id="27" name="Google Shape;1457;p23">
            <a:extLst>
              <a:ext uri="{FF2B5EF4-FFF2-40B4-BE49-F238E27FC236}">
                <a16:creationId xmlns:a16="http://schemas.microsoft.com/office/drawing/2014/main" id="{345A379B-A288-D4CE-0BDF-E5826F31150B}"/>
              </a:ext>
            </a:extLst>
          </p:cNvPr>
          <p:cNvCxnSpPr>
            <a:cxnSpLocks/>
          </p:cNvCxnSpPr>
          <p:nvPr/>
        </p:nvCxnSpPr>
        <p:spPr>
          <a:xfrm flipH="1">
            <a:off x="4060168" y="5319640"/>
            <a:ext cx="2604261" cy="17155"/>
          </a:xfrm>
          <a:prstGeom prst="straightConnector1">
            <a:avLst/>
          </a:prstGeom>
          <a:noFill/>
          <a:ln w="12700" cap="flat" cmpd="sng">
            <a:solidFill>
              <a:srgbClr val="81D1C5"/>
            </a:solidFill>
            <a:prstDash val="solid"/>
            <a:miter lim="800000"/>
            <a:headEnd type="none" w="sm" len="sm"/>
            <a:tailEnd type="none" w="sm" len="sm"/>
          </a:ln>
        </p:spPr>
      </p:cxnSp>
      <p:cxnSp>
        <p:nvCxnSpPr>
          <p:cNvPr id="28" name="Google Shape;1457;p23">
            <a:extLst>
              <a:ext uri="{FF2B5EF4-FFF2-40B4-BE49-F238E27FC236}">
                <a16:creationId xmlns:a16="http://schemas.microsoft.com/office/drawing/2014/main" id="{59D9118F-8CE1-FC5A-21C4-4EB2DE5F3DFE}"/>
              </a:ext>
            </a:extLst>
          </p:cNvPr>
          <p:cNvCxnSpPr>
            <a:cxnSpLocks/>
          </p:cNvCxnSpPr>
          <p:nvPr/>
        </p:nvCxnSpPr>
        <p:spPr>
          <a:xfrm flipH="1">
            <a:off x="4025213" y="2785109"/>
            <a:ext cx="2604261" cy="17155"/>
          </a:xfrm>
          <a:prstGeom prst="straightConnector1">
            <a:avLst/>
          </a:prstGeom>
          <a:noFill/>
          <a:ln w="12700" cap="flat" cmpd="sng">
            <a:solidFill>
              <a:srgbClr val="81D1C5"/>
            </a:solidFill>
            <a:prstDash val="solid"/>
            <a:miter lim="800000"/>
            <a:headEnd type="none" w="sm" len="sm"/>
            <a:tailEnd type="none" w="sm" len="sm"/>
          </a:ln>
        </p:spPr>
      </p:cxnSp>
      <p:cxnSp>
        <p:nvCxnSpPr>
          <p:cNvPr id="29" name="Google Shape;1457;p23">
            <a:extLst>
              <a:ext uri="{FF2B5EF4-FFF2-40B4-BE49-F238E27FC236}">
                <a16:creationId xmlns:a16="http://schemas.microsoft.com/office/drawing/2014/main" id="{424A5257-CAF8-5824-57BB-59F893066073}"/>
              </a:ext>
            </a:extLst>
          </p:cNvPr>
          <p:cNvCxnSpPr>
            <a:cxnSpLocks/>
          </p:cNvCxnSpPr>
          <p:nvPr/>
        </p:nvCxnSpPr>
        <p:spPr>
          <a:xfrm flipH="1">
            <a:off x="3920993" y="7804475"/>
            <a:ext cx="2604261" cy="17155"/>
          </a:xfrm>
          <a:prstGeom prst="straightConnector1">
            <a:avLst/>
          </a:prstGeom>
          <a:noFill/>
          <a:ln w="12700" cap="flat" cmpd="sng">
            <a:solidFill>
              <a:srgbClr val="81D1C5"/>
            </a:solidFill>
            <a:prstDash val="solid"/>
            <a:miter lim="800000"/>
            <a:headEnd type="none" w="sm" len="sm"/>
            <a:tailEnd type="none" w="sm" len="sm"/>
          </a:ln>
        </p:spPr>
      </p:cxnSp>
      <p:sp>
        <p:nvSpPr>
          <p:cNvPr id="2" name="Foliennummernplatzhalter 1">
            <a:extLst>
              <a:ext uri="{FF2B5EF4-FFF2-40B4-BE49-F238E27FC236}">
                <a16:creationId xmlns:a16="http://schemas.microsoft.com/office/drawing/2014/main" id="{03A44802-3200-1347-4449-D27FB51E017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9</a:t>
            </a:fld>
            <a:endParaRPr lang="en-US" dirty="0"/>
          </a:p>
        </p:txBody>
      </p:sp>
    </p:spTree>
    <p:extLst>
      <p:ext uri="{BB962C8B-B14F-4D97-AF65-F5344CB8AC3E}">
        <p14:creationId xmlns:p14="http://schemas.microsoft.com/office/powerpoint/2010/main" val="1504793219"/>
      </p:ext>
    </p:extLst>
  </p:cSld>
  <p:clrMapOvr>
    <a:masterClrMapping/>
  </p:clrMapOvr>
</p:sld>
</file>

<file path=ppt/theme/theme1.xml><?xml version="1.0" encoding="utf-8"?>
<a:theme xmlns:a="http://schemas.openxmlformats.org/drawingml/2006/main" name="Office Theme">
  <a:themeElements>
    <a:clrScheme name="Red Violet">
      <a:dk1>
        <a:srgbClr val="000000"/>
      </a:dk1>
      <a:lt1>
        <a:srgbClr val="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4325</Words>
  <Application>Microsoft Office PowerPoint</Application>
  <PresentationFormat>Benutzerdefiniert</PresentationFormat>
  <Paragraphs>469</Paragraphs>
  <Slides>27</Slides>
  <Notes>20</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27</vt:i4>
      </vt:variant>
    </vt:vector>
  </HeadingPairs>
  <TitlesOfParts>
    <vt:vector size="38" baseType="lpstr">
      <vt:lpstr>Calibri</vt:lpstr>
      <vt:lpstr>Poppins</vt:lpstr>
      <vt:lpstr>Century Schoolbook</vt:lpstr>
      <vt:lpstr>Arial</vt:lpstr>
      <vt:lpstr>Times</vt:lpstr>
      <vt:lpstr>Wingdings</vt:lpstr>
      <vt:lpstr>Montserrat Medium</vt:lpstr>
      <vt:lpstr>Montserrat</vt:lpstr>
      <vt:lpstr>Times New Roman</vt:lpstr>
      <vt:lpstr>Avenir</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Samantha Carty</dc:creator>
  <cp:lastModifiedBy>Julia Grey</cp:lastModifiedBy>
  <cp:revision>62</cp:revision>
  <dcterms:created xsi:type="dcterms:W3CDTF">2021-06-15T11:45:52Z</dcterms:created>
  <dcterms:modified xsi:type="dcterms:W3CDTF">2023-08-29T07:35:17Z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