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4"/>
  </p:notesMasterIdLst>
  <p:sldIdLst>
    <p:sldId id="256" r:id="rId5"/>
    <p:sldId id="257" r:id="rId6"/>
    <p:sldId id="259" r:id="rId7"/>
    <p:sldId id="25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315" r:id="rId24"/>
    <p:sldId id="275" r:id="rId25"/>
    <p:sldId id="276" r:id="rId26"/>
    <p:sldId id="277"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1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9" r:id="rId60"/>
    <p:sldId id="311" r:id="rId61"/>
    <p:sldId id="312" r:id="rId62"/>
    <p:sldId id="313" r:id="rId63"/>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Lato" panose="020F0502020204030203" pitchFamily="34" charset="0"/>
      <p:regular r:id="rId69"/>
      <p:bold r:id="rId70"/>
      <p:italic r:id="rId71"/>
      <p:boldItalic r:id="rId72"/>
    </p:embeddedFont>
    <p:embeddedFont>
      <p:font typeface="Montserrat" panose="00000500000000000000" pitchFamily="2" charset="0"/>
      <p:regular r:id="rId73"/>
      <p:bold r:id="rId74"/>
      <p:italic r:id="rId75"/>
      <p:boldItalic r:id="rId76"/>
    </p:embeddedFont>
    <p:embeddedFont>
      <p:font typeface="Montserrat Light" panose="00000400000000000000" pitchFamily="2" charset="0"/>
      <p:regular r:id="rId77"/>
      <p:bold r:id="rId78"/>
      <p:italic r:id="rId79"/>
      <p:boldItalic r:id="rId80"/>
    </p:embeddedFont>
    <p:embeddedFont>
      <p:font typeface="Montserrat Medium" panose="00000600000000000000" pitchFamily="2" charset="0"/>
      <p:regular r:id="rId81"/>
      <p:bold r:id="rId82"/>
      <p:italic r:id="rId83"/>
      <p:boldItalic r:id="rId84"/>
    </p:embeddedFont>
    <p:embeddedFont>
      <p:font typeface="Quattrocento Sans" panose="020B0502050000020003"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3" roundtripDataSignature="AMtx7mgDE7i9DHpYNQ+FmTZRzKqwYMfw3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527B"/>
    <a:srgbClr val="595A59"/>
    <a:srgbClr val="000000"/>
    <a:srgbClr val="F27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6F85F-2BE8-4690-9273-8D44A0661611}" v="5" dt="2023-08-29T08:58:56.617"/>
  </p1510:revLst>
</p1510:revInfo>
</file>

<file path=ppt/tableStyles.xml><?xml version="1.0" encoding="utf-8"?>
<a:tblStyleLst xmlns:a="http://schemas.openxmlformats.org/drawingml/2006/main" def="{CB876C69-02C9-430B-8CE3-F184A4912DBA}">
  <a:tblStyle styleId="{CB876C69-02C9-430B-8CE3-F184A4912DB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A"/>
          </a:solidFill>
        </a:fill>
      </a:tcStyle>
    </a:wholeTbl>
    <a:band1H>
      <a:tcTxStyle/>
      <a:tcStyle>
        <a:tcBdr/>
        <a:fill>
          <a:solidFill>
            <a:srgbClr val="CAD3D4"/>
          </a:solidFill>
        </a:fill>
      </a:tcStyle>
    </a:band1H>
    <a:band2H>
      <a:tcTxStyle/>
      <a:tcStyle>
        <a:tcBdr/>
      </a:tcStyle>
    </a:band2H>
    <a:band1V>
      <a:tcTxStyle/>
      <a:tcStyle>
        <a:tcBdr/>
        <a:fill>
          <a:solidFill>
            <a:srgbClr val="CAD3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43" autoAdjust="0"/>
  </p:normalViewPr>
  <p:slideViewPr>
    <p:cSldViewPr snapToGrid="0">
      <p:cViewPr varScale="1">
        <p:scale>
          <a:sx n="44" d="100"/>
          <a:sy n="44" d="100"/>
        </p:scale>
        <p:origin x="15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font" Target="fonts/font20.fntdata"/><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87" Type="http://schemas.openxmlformats.org/officeDocument/2006/relationships/font" Target="fonts/font23.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18.fntdata"/><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font" Target="fonts/font21.fntdata"/><Relationship Id="rId93" Type="http://customschemas.google.com/relationships/presentationmetadata" Target="metadata"/><Relationship Id="rId98"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font" Target="fonts/font24.fntdata"/><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font" Target="fonts/font22.fntdata"/><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 HI" userId="0834478e-9d1d-489a-b867-717661bcfdc5" providerId="ADAL" clId="{4686F85F-2BE8-4690-9273-8D44A0661611}"/>
    <pc:docChg chg="custSel modSld">
      <pc:chgData name="Íris Hrund Halldórsdóttir - HI" userId="0834478e-9d1d-489a-b867-717661bcfdc5" providerId="ADAL" clId="{4686F85F-2BE8-4690-9273-8D44A0661611}" dt="2023-08-24T10:54:52.929" v="13" actId="790"/>
      <pc:docMkLst>
        <pc:docMk/>
      </pc:docMkLst>
      <pc:sldChg chg="modNotesTx">
        <pc:chgData name="Íris Hrund Halldórsdóttir - HI" userId="0834478e-9d1d-489a-b867-717661bcfdc5" providerId="ADAL" clId="{4686F85F-2BE8-4690-9273-8D44A0661611}" dt="2023-08-24T10:45:09.157" v="0" actId="6549"/>
        <pc:sldMkLst>
          <pc:docMk/>
          <pc:sldMk cId="0" sldId="260"/>
        </pc:sldMkLst>
      </pc:sldChg>
      <pc:sldChg chg="modNotesTx">
        <pc:chgData name="Íris Hrund Halldórsdóttir - HI" userId="0834478e-9d1d-489a-b867-717661bcfdc5" providerId="ADAL" clId="{4686F85F-2BE8-4690-9273-8D44A0661611}" dt="2023-08-24T10:46:06.392" v="1" actId="6549"/>
        <pc:sldMkLst>
          <pc:docMk/>
          <pc:sldMk cId="0" sldId="263"/>
        </pc:sldMkLst>
      </pc:sldChg>
      <pc:sldChg chg="modNotesTx">
        <pc:chgData name="Íris Hrund Halldórsdóttir - HI" userId="0834478e-9d1d-489a-b867-717661bcfdc5" providerId="ADAL" clId="{4686F85F-2BE8-4690-9273-8D44A0661611}" dt="2023-08-24T10:46:20.547" v="2" actId="6549"/>
        <pc:sldMkLst>
          <pc:docMk/>
          <pc:sldMk cId="0" sldId="265"/>
        </pc:sldMkLst>
      </pc:sldChg>
      <pc:sldChg chg="modNotesTx">
        <pc:chgData name="Íris Hrund Halldórsdóttir - HI" userId="0834478e-9d1d-489a-b867-717661bcfdc5" providerId="ADAL" clId="{4686F85F-2BE8-4690-9273-8D44A0661611}" dt="2023-08-24T10:47:33.729" v="3" actId="6549"/>
        <pc:sldMkLst>
          <pc:docMk/>
          <pc:sldMk cId="0" sldId="271"/>
        </pc:sldMkLst>
      </pc:sldChg>
      <pc:sldChg chg="modNotesTx">
        <pc:chgData name="Íris Hrund Halldórsdóttir - HI" userId="0834478e-9d1d-489a-b867-717661bcfdc5" providerId="ADAL" clId="{4686F85F-2BE8-4690-9273-8D44A0661611}" dt="2023-08-24T10:49:27.471" v="5" actId="6549"/>
        <pc:sldMkLst>
          <pc:docMk/>
          <pc:sldMk cId="0" sldId="282"/>
        </pc:sldMkLst>
      </pc:sldChg>
      <pc:sldChg chg="delSp mod">
        <pc:chgData name="Íris Hrund Halldórsdóttir - HI" userId="0834478e-9d1d-489a-b867-717661bcfdc5" providerId="ADAL" clId="{4686F85F-2BE8-4690-9273-8D44A0661611}" dt="2023-08-24T10:50:18.738" v="6" actId="478"/>
        <pc:sldMkLst>
          <pc:docMk/>
          <pc:sldMk cId="0" sldId="284"/>
        </pc:sldMkLst>
        <pc:spChg chg="del">
          <ac:chgData name="Íris Hrund Halldórsdóttir - HI" userId="0834478e-9d1d-489a-b867-717661bcfdc5" providerId="ADAL" clId="{4686F85F-2BE8-4690-9273-8D44A0661611}" dt="2023-08-24T10:50:18.738" v="6" actId="478"/>
          <ac:spMkLst>
            <pc:docMk/>
            <pc:sldMk cId="0" sldId="284"/>
            <ac:spMk id="7" creationId="{E334E080-CFFB-1B33-85BB-37B2FD9F38C8}"/>
          </ac:spMkLst>
        </pc:spChg>
      </pc:sldChg>
      <pc:sldChg chg="modNotesTx">
        <pc:chgData name="Íris Hrund Halldórsdóttir - HI" userId="0834478e-9d1d-489a-b867-717661bcfdc5" providerId="ADAL" clId="{4686F85F-2BE8-4690-9273-8D44A0661611}" dt="2023-08-24T10:50:53.920" v="7" actId="6549"/>
        <pc:sldMkLst>
          <pc:docMk/>
          <pc:sldMk cId="0" sldId="292"/>
        </pc:sldMkLst>
      </pc:sldChg>
      <pc:sldChg chg="delSp mod">
        <pc:chgData name="Íris Hrund Halldórsdóttir - HI" userId="0834478e-9d1d-489a-b867-717661bcfdc5" providerId="ADAL" clId="{4686F85F-2BE8-4690-9273-8D44A0661611}" dt="2023-08-24T10:51:17.829" v="8" actId="478"/>
        <pc:sldMkLst>
          <pc:docMk/>
          <pc:sldMk cId="0" sldId="294"/>
        </pc:sldMkLst>
        <pc:spChg chg="del">
          <ac:chgData name="Íris Hrund Halldórsdóttir - HI" userId="0834478e-9d1d-489a-b867-717661bcfdc5" providerId="ADAL" clId="{4686F85F-2BE8-4690-9273-8D44A0661611}" dt="2023-08-24T10:51:17.829" v="8" actId="478"/>
          <ac:spMkLst>
            <pc:docMk/>
            <pc:sldMk cId="0" sldId="294"/>
            <ac:spMk id="3" creationId="{51FEB0A9-6C60-E70E-9764-9AD17286B3CA}"/>
          </ac:spMkLst>
        </pc:spChg>
      </pc:sldChg>
      <pc:sldChg chg="delSp mod delCm">
        <pc:chgData name="Íris Hrund Halldórsdóttir - HI" userId="0834478e-9d1d-489a-b867-717661bcfdc5" providerId="ADAL" clId="{4686F85F-2BE8-4690-9273-8D44A0661611}" dt="2023-08-24T10:52:00.588" v="10" actId="478"/>
        <pc:sldMkLst>
          <pc:docMk/>
          <pc:sldMk cId="0" sldId="297"/>
        </pc:sldMkLst>
        <pc:spChg chg="del">
          <ac:chgData name="Íris Hrund Halldórsdóttir - HI" userId="0834478e-9d1d-489a-b867-717661bcfdc5" providerId="ADAL" clId="{4686F85F-2BE8-4690-9273-8D44A0661611}" dt="2023-08-24T10:52:00.588" v="10" actId="478"/>
          <ac:spMkLst>
            <pc:docMk/>
            <pc:sldMk cId="0" sldId="297"/>
            <ac:spMk id="3" creationId="{64DE427F-FA4C-AE78-2EB2-AC81200B32EB}"/>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4686F85F-2BE8-4690-9273-8D44A0661611}" dt="2023-08-24T10:51:42.393" v="9"/>
              <pc2:cmMkLst xmlns:pc2="http://schemas.microsoft.com/office/powerpoint/2019/9/main/command">
                <pc:docMk/>
                <pc:sldMk cId="0" sldId="297"/>
                <pc2:cmMk id="{70E0D83F-2B63-4D19-9F8D-BC0E64FAE308}"/>
              </pc2:cmMkLst>
            </pc226:cmChg>
          </p:ext>
        </pc:extLst>
      </pc:sldChg>
      <pc:sldChg chg="delSp mod">
        <pc:chgData name="Íris Hrund Halldórsdóttir - HI" userId="0834478e-9d1d-489a-b867-717661bcfdc5" providerId="ADAL" clId="{4686F85F-2BE8-4690-9273-8D44A0661611}" dt="2023-08-24T10:53:49.816" v="11" actId="478"/>
        <pc:sldMkLst>
          <pc:docMk/>
          <pc:sldMk cId="0" sldId="304"/>
        </pc:sldMkLst>
        <pc:spChg chg="del">
          <ac:chgData name="Íris Hrund Halldórsdóttir - HI" userId="0834478e-9d1d-489a-b867-717661bcfdc5" providerId="ADAL" clId="{4686F85F-2BE8-4690-9273-8D44A0661611}" dt="2023-08-24T10:53:49.816" v="11" actId="478"/>
          <ac:spMkLst>
            <pc:docMk/>
            <pc:sldMk cId="0" sldId="304"/>
            <ac:spMk id="1652" creationId="{00000000-0000-0000-0000-000000000000}"/>
          </ac:spMkLst>
        </pc:spChg>
      </pc:sldChg>
      <pc:sldChg chg="modNotesTx">
        <pc:chgData name="Íris Hrund Halldórsdóttir - HI" userId="0834478e-9d1d-489a-b867-717661bcfdc5" providerId="ADAL" clId="{4686F85F-2BE8-4690-9273-8D44A0661611}" dt="2023-08-24T10:54:22.896" v="12" actId="6549"/>
        <pc:sldMkLst>
          <pc:docMk/>
          <pc:sldMk cId="0" sldId="307"/>
        </pc:sldMkLst>
      </pc:sldChg>
      <pc:sldChg chg="modSp mod">
        <pc:chgData name="Íris Hrund Halldórsdóttir - HI" userId="0834478e-9d1d-489a-b867-717661bcfdc5" providerId="ADAL" clId="{4686F85F-2BE8-4690-9273-8D44A0661611}" dt="2023-08-24T10:54:52.929" v="13" actId="790"/>
        <pc:sldMkLst>
          <pc:docMk/>
          <pc:sldMk cId="0" sldId="312"/>
        </pc:sldMkLst>
        <pc:spChg chg="mod">
          <ac:chgData name="Íris Hrund Halldórsdóttir - HI" userId="0834478e-9d1d-489a-b867-717661bcfdc5" providerId="ADAL" clId="{4686F85F-2BE8-4690-9273-8D44A0661611}" dt="2023-08-24T10:54:52.929" v="13" actId="790"/>
          <ac:spMkLst>
            <pc:docMk/>
            <pc:sldMk cId="0" sldId="312"/>
            <ac:spMk id="1756" creationId="{00000000-0000-0000-0000-000000000000}"/>
          </ac:spMkLst>
        </pc:spChg>
      </pc:sldChg>
      <pc:sldChg chg="modNotesTx">
        <pc:chgData name="Íris Hrund Halldórsdóttir - HI" userId="0834478e-9d1d-489a-b867-717661bcfdc5" providerId="ADAL" clId="{4686F85F-2BE8-4690-9273-8D44A0661611}" dt="2023-08-24T10:48:24.317" v="4" actId="6549"/>
        <pc:sldMkLst>
          <pc:docMk/>
          <pc:sldMk cId="3208282106" sldId="315"/>
        </pc:sldMkLst>
      </pc:sldChg>
    </pc:docChg>
  </pc:docChgLst>
  <pc:docChgLst>
    <pc:chgData name="Íris Hrund Halldórsdóttir" userId="0834478e-9d1d-489a-b867-717661bcfdc5" providerId="ADAL" clId="{4686F85F-2BE8-4690-9273-8D44A0661611}"/>
    <pc:docChg chg="custSel modSld modMainMaster">
      <pc:chgData name="Íris Hrund Halldórsdóttir" userId="0834478e-9d1d-489a-b867-717661bcfdc5" providerId="ADAL" clId="{4686F85F-2BE8-4690-9273-8D44A0661611}" dt="2023-08-29T08:58:56.617" v="9" actId="1076"/>
      <pc:docMkLst>
        <pc:docMk/>
      </pc:docMkLst>
      <pc:sldChg chg="modSp mod">
        <pc:chgData name="Íris Hrund Halldórsdóttir" userId="0834478e-9d1d-489a-b867-717661bcfdc5" providerId="ADAL" clId="{4686F85F-2BE8-4690-9273-8D44A0661611}" dt="2023-08-28T11:27:00.350" v="0" actId="790"/>
        <pc:sldMkLst>
          <pc:docMk/>
          <pc:sldMk cId="0" sldId="274"/>
        </pc:sldMkLst>
        <pc:spChg chg="mod">
          <ac:chgData name="Íris Hrund Halldórsdóttir" userId="0834478e-9d1d-489a-b867-717661bcfdc5" providerId="ADAL" clId="{4686F85F-2BE8-4690-9273-8D44A0661611}" dt="2023-08-28T11:27:00.350" v="0" actId="790"/>
          <ac:spMkLst>
            <pc:docMk/>
            <pc:sldMk cId="0" sldId="274"/>
            <ac:spMk id="1065" creationId="{00000000-0000-0000-0000-000000000000}"/>
          </ac:spMkLst>
        </pc:spChg>
      </pc:sldChg>
      <pc:sldChg chg="delSp modSp mod">
        <pc:chgData name="Íris Hrund Halldórsdóttir" userId="0834478e-9d1d-489a-b867-717661bcfdc5" providerId="ADAL" clId="{4686F85F-2BE8-4690-9273-8D44A0661611}" dt="2023-08-28T11:30:55.850" v="2" actId="478"/>
        <pc:sldMkLst>
          <pc:docMk/>
          <pc:sldMk cId="3208282106" sldId="315"/>
        </pc:sldMkLst>
        <pc:spChg chg="mod">
          <ac:chgData name="Íris Hrund Halldórsdóttir" userId="0834478e-9d1d-489a-b867-717661bcfdc5" providerId="ADAL" clId="{4686F85F-2BE8-4690-9273-8D44A0661611}" dt="2023-08-28T11:30:50.719" v="1" actId="207"/>
          <ac:spMkLst>
            <pc:docMk/>
            <pc:sldMk cId="3208282106" sldId="315"/>
            <ac:spMk id="6" creationId="{2EBEA11A-A2AA-64B9-F340-1D1799A963D4}"/>
          </ac:spMkLst>
        </pc:spChg>
        <pc:spChg chg="del">
          <ac:chgData name="Íris Hrund Halldórsdóttir" userId="0834478e-9d1d-489a-b867-717661bcfdc5" providerId="ADAL" clId="{4686F85F-2BE8-4690-9273-8D44A0661611}" dt="2023-08-28T11:30:55.850" v="2" actId="478"/>
          <ac:spMkLst>
            <pc:docMk/>
            <pc:sldMk cId="3208282106" sldId="315"/>
            <ac:spMk id="17" creationId="{83015660-A4DD-0EB9-45C9-FBC5140E2804}"/>
          </ac:spMkLst>
        </pc:spChg>
      </pc:sldChg>
      <pc:sldMasterChg chg="modSldLayout">
        <pc:chgData name="Íris Hrund Halldórsdóttir" userId="0834478e-9d1d-489a-b867-717661bcfdc5" providerId="ADAL" clId="{4686F85F-2BE8-4690-9273-8D44A0661611}" dt="2023-08-29T08:58:56.617" v="9" actId="1076"/>
        <pc:sldMasterMkLst>
          <pc:docMk/>
          <pc:sldMasterMk cId="0" sldId="2147483648"/>
        </pc:sldMasterMkLst>
        <pc:sldLayoutChg chg="addSp delSp modSp mod">
          <pc:chgData name="Íris Hrund Halldórsdóttir" userId="0834478e-9d1d-489a-b867-717661bcfdc5" providerId="ADAL" clId="{4686F85F-2BE8-4690-9273-8D44A0661611}" dt="2023-08-29T08:58:56.617" v="9" actId="1076"/>
          <pc:sldLayoutMkLst>
            <pc:docMk/>
            <pc:sldMasterMk cId="0" sldId="2147483648"/>
            <pc:sldLayoutMk cId="0" sldId="2147483649"/>
          </pc:sldLayoutMkLst>
          <pc:spChg chg="del">
            <ac:chgData name="Íris Hrund Halldórsdóttir" userId="0834478e-9d1d-489a-b867-717661bcfdc5" providerId="ADAL" clId="{4686F85F-2BE8-4690-9273-8D44A0661611}" dt="2023-08-29T08:58:44.217" v="4" actId="478"/>
            <ac:spMkLst>
              <pc:docMk/>
              <pc:sldMasterMk cId="0" sldId="2147483648"/>
              <pc:sldLayoutMk cId="0" sldId="2147483649"/>
              <ac:spMk id="24" creationId="{00000000-0000-0000-0000-000000000000}"/>
            </ac:spMkLst>
          </pc:spChg>
          <pc:grpChg chg="del">
            <ac:chgData name="Íris Hrund Halldórsdóttir" userId="0834478e-9d1d-489a-b867-717661bcfdc5" providerId="ADAL" clId="{4686F85F-2BE8-4690-9273-8D44A0661611}" dt="2023-08-29T08:58:42.348" v="3" actId="478"/>
            <ac:grpSpMkLst>
              <pc:docMk/>
              <pc:sldMasterMk cId="0" sldId="2147483648"/>
              <pc:sldLayoutMk cId="0" sldId="2147483649"/>
              <ac:grpSpMk id="19" creationId="{00000000-0000-0000-0000-000000000000}"/>
            </ac:grpSpMkLst>
          </pc:grpChg>
          <pc:picChg chg="add mod">
            <ac:chgData name="Íris Hrund Halldórsdóttir" userId="0834478e-9d1d-489a-b867-717661bcfdc5" providerId="ADAL" clId="{4686F85F-2BE8-4690-9273-8D44A0661611}" dt="2023-08-29T08:58:56.617" v="9" actId="1076"/>
            <ac:picMkLst>
              <pc:docMk/>
              <pc:sldMasterMk cId="0" sldId="2147483648"/>
              <pc:sldLayoutMk cId="0" sldId="2147483649"/>
              <ac:picMk id="1026" creationId="{B249FE82-65A3-F048-1D54-4BF8D5139F1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16" name="Google Shape;8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s-IS" dirty="0"/>
          </a:p>
        </p:txBody>
      </p:sp>
      <p:sp>
        <p:nvSpPr>
          <p:cNvPr id="939" name="Google Shape;9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5" name="Google Shape;9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0" name="Google Shape;9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s-IS" dirty="0"/>
          </a:p>
        </p:txBody>
      </p:sp>
      <p:sp>
        <p:nvSpPr>
          <p:cNvPr id="1022" name="Google Shape;10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1" name="Google Shape;10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0" name="Google Shape;10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9" name="Google Shape;10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2" name="Google Shape;106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20</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899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9" name="Google Shape;106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4" name="Google Shape;10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s-IS" dirty="0"/>
          </a:p>
        </p:txBody>
      </p:sp>
      <p:sp>
        <p:nvSpPr>
          <p:cNvPr id="1090" name="Google Shape;10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1" name="Google Shape;11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8" name="Google Shape;11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7" name="Google Shape;118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2" name="Google Shape;11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s-IS" dirty="0"/>
          </a:p>
        </p:txBody>
      </p:sp>
      <p:sp>
        <p:nvSpPr>
          <p:cNvPr id="1219" name="Google Shape;121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0" name="Google Shape;12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1" name="Google Shape;12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3" name="Google Shape;127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5" name="Google Shape;128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7" name="Google Shape;129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is-IS" dirty="0"/>
          </a:p>
        </p:txBody>
      </p:sp>
      <p:sp>
        <p:nvSpPr>
          <p:cNvPr id="1322" name="Google Shape;132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7" name="Google Shape;133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6" name="Google Shape;136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4" name="Google Shape;142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1" name="Google Shape;14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9" name="Google Shape;145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0" name="Google Shape;148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9" name="Google Shape;149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42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1833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3" name="Google Shape;152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4" name="Google Shape;154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5" name="Google Shape;156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4" name="Google Shape;158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s-IS" dirty="0"/>
              <a:t>Heimild?</a:t>
            </a:r>
            <a:endParaRPr dirty="0"/>
          </a:p>
        </p:txBody>
      </p:sp>
      <p:sp>
        <p:nvSpPr>
          <p:cNvPr id="1589" name="Google Shape;158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5" name="Google Shape;160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3" name="Google Shape;163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2" name="Google Shape;8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9" name="Google Shape;164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4" name="Google Shape;168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7" name="Google Shape;169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5" name="Google Shape;170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4" name="Google Shape;171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0" name="Google Shape;173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56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903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9" name="Google Shape;174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4" name="Google Shape;175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1" name="Google Shape;176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9" name="Google Shape;88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8" name="Google Shape;9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7" name="Google Shape;9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60" descr="A picture containing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27047" y="417257"/>
            <a:ext cx="5462697" cy="2402442"/>
          </a:xfrm>
          <a:prstGeom prst="rect">
            <a:avLst/>
          </a:prstGeom>
          <a:noFill/>
          <a:ln>
            <a:noFill/>
          </a:ln>
        </p:spPr>
      </p:pic>
      <p:pic>
        <p:nvPicPr>
          <p:cNvPr id="17" name="Google Shape;17;p60" descr="Background patter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49462" t="8076" r="-22519" b="14180"/>
          <a:stretch/>
        </p:blipFill>
        <p:spPr>
          <a:xfrm rot="-5400000">
            <a:off x="983099" y="1439326"/>
            <a:ext cx="4435575" cy="6401772"/>
          </a:xfrm>
          <a:prstGeom prst="rect">
            <a:avLst/>
          </a:prstGeom>
          <a:noFill/>
          <a:ln>
            <a:noFill/>
          </a:ln>
        </p:spPr>
      </p:pic>
      <p:sp>
        <p:nvSpPr>
          <p:cNvPr id="18" name="Google Shape;18;p60"/>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sp>
        <p:nvSpPr>
          <p:cNvPr id="22" name="Google Shape;22;p60"/>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0"/>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6" name="Picture 2">
            <a:extLst>
              <a:ext uri="{FF2B5EF4-FFF2-40B4-BE49-F238E27FC236}">
                <a16:creationId xmlns:a16="http://schemas.microsoft.com/office/drawing/2014/main" id="{B249FE82-65A3-F048-1D54-4BF8D5139F13}"/>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990878" y="5073996"/>
            <a:ext cx="2225784" cy="1496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136"/>
        <p:cNvGrpSpPr/>
        <p:nvPr/>
      </p:nvGrpSpPr>
      <p:grpSpPr>
        <a:xfrm>
          <a:off x="0" y="0"/>
          <a:ext cx="0" cy="0"/>
          <a:chOff x="0" y="0"/>
          <a:chExt cx="0" cy="0"/>
        </a:xfrm>
      </p:grpSpPr>
      <p:sp>
        <p:nvSpPr>
          <p:cNvPr id="137" name="Google Shape;137;p69"/>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38" name="Google Shape;138;p69"/>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9" name="Google Shape;139;p69"/>
          <p:cNvGrpSpPr/>
          <p:nvPr/>
        </p:nvGrpSpPr>
        <p:grpSpPr>
          <a:xfrm>
            <a:off x="8448790" y="6057987"/>
            <a:ext cx="3144242" cy="374574"/>
            <a:chOff x="301128" y="6151084"/>
            <a:chExt cx="3144242" cy="374574"/>
          </a:xfrm>
        </p:grpSpPr>
        <p:pic>
          <p:nvPicPr>
            <p:cNvPr id="140" name="Google Shape;140;p69"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41" name="Google Shape;141;p6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42" name="Google Shape;142;p6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143" name="Google Shape;143;p69"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44"/>
        <p:cNvGrpSpPr/>
        <p:nvPr/>
      </p:nvGrpSpPr>
      <p:grpSpPr>
        <a:xfrm>
          <a:off x="0" y="0"/>
          <a:ext cx="0" cy="0"/>
          <a:chOff x="0" y="0"/>
          <a:chExt cx="0" cy="0"/>
        </a:xfrm>
      </p:grpSpPr>
      <p:pic>
        <p:nvPicPr>
          <p:cNvPr id="145" name="Google Shape;145;p70"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7971" t="10416" r="16408" b="3452"/>
          <a:stretch/>
        </p:blipFill>
        <p:spPr>
          <a:xfrm>
            <a:off x="6816681" y="0"/>
            <a:ext cx="5375319" cy="6857999"/>
          </a:xfrm>
          <a:prstGeom prst="rect">
            <a:avLst/>
          </a:prstGeom>
          <a:noFill/>
          <a:ln>
            <a:noFill/>
          </a:ln>
        </p:spPr>
      </p:pic>
      <p:sp>
        <p:nvSpPr>
          <p:cNvPr id="146" name="Google Shape;146;p70"/>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47" name="Google Shape;147;p70"/>
          <p:cNvSpPr txBox="1">
            <a:spLocks noGrp="1"/>
          </p:cNvSpPr>
          <p:nvPr>
            <p:ph type="body" idx="1"/>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70"/>
          <p:cNvSpPr txBox="1">
            <a:spLocks noGrp="1"/>
          </p:cNvSpPr>
          <p:nvPr>
            <p:ph type="body" idx="2"/>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70"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5586" y="473530"/>
            <a:ext cx="4899073" cy="2154566"/>
          </a:xfrm>
          <a:prstGeom prst="rect">
            <a:avLst/>
          </a:prstGeom>
          <a:noFill/>
          <a:ln>
            <a:noFill/>
          </a:ln>
        </p:spPr>
      </p:pic>
      <p:grpSp>
        <p:nvGrpSpPr>
          <p:cNvPr id="150" name="Google Shape;150;p70"/>
          <p:cNvGrpSpPr/>
          <p:nvPr/>
        </p:nvGrpSpPr>
        <p:grpSpPr>
          <a:xfrm>
            <a:off x="9456007" y="5836660"/>
            <a:ext cx="2735993" cy="679345"/>
            <a:chOff x="0" y="0"/>
            <a:chExt cx="2301694" cy="571500"/>
          </a:xfrm>
        </p:grpSpPr>
        <p:sp>
          <p:nvSpPr>
            <p:cNvPr id="151" name="Google Shape;151;p7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70"/>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53"/>
        <p:cNvGrpSpPr/>
        <p:nvPr/>
      </p:nvGrpSpPr>
      <p:grpSpPr>
        <a:xfrm>
          <a:off x="0" y="0"/>
          <a:ext cx="0" cy="0"/>
          <a:chOff x="0" y="0"/>
          <a:chExt cx="0" cy="0"/>
        </a:xfrm>
      </p:grpSpPr>
      <p:sp>
        <p:nvSpPr>
          <p:cNvPr id="154" name="Google Shape;154;p71"/>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1"/>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1"/>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71"/>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8" name="Google Shape;158;p71"/>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59" name="Google Shape;159;p71"/>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60" name="Google Shape;160;p71"/>
          <p:cNvGrpSpPr/>
          <p:nvPr/>
        </p:nvGrpSpPr>
        <p:grpSpPr>
          <a:xfrm>
            <a:off x="389965" y="6092742"/>
            <a:ext cx="3144242" cy="374574"/>
            <a:chOff x="301128" y="6151084"/>
            <a:chExt cx="3144242" cy="374574"/>
          </a:xfrm>
        </p:grpSpPr>
        <p:pic>
          <p:nvPicPr>
            <p:cNvPr id="161" name="Google Shape;161;p7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62" name="Google Shape;162;p7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63" name="Google Shape;163;p7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164" name="Google Shape;164;p71"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
        <p:nvSpPr>
          <p:cNvPr id="165" name="Google Shape;165;p71"/>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71"/>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67"/>
        <p:cNvGrpSpPr/>
        <p:nvPr/>
      </p:nvGrpSpPr>
      <p:grpSpPr>
        <a:xfrm>
          <a:off x="0" y="0"/>
          <a:ext cx="0" cy="0"/>
          <a:chOff x="0" y="0"/>
          <a:chExt cx="0" cy="0"/>
        </a:xfrm>
      </p:grpSpPr>
      <p:sp>
        <p:nvSpPr>
          <p:cNvPr id="168" name="Google Shape;168;p7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72"/>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72"/>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1" name="Google Shape;171;p72"/>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72" name="Google Shape;172;p72"/>
          <p:cNvSpPr txBox="1">
            <a:spLocks noGrp="1"/>
          </p:cNvSpPr>
          <p:nvPr>
            <p:ph type="body" idx="4"/>
          </p:nvPr>
        </p:nvSpPr>
        <p:spPr>
          <a:xfrm>
            <a:off x="431799" y="1628772"/>
            <a:ext cx="3148161" cy="4430368"/>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72"/>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72"/>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5" name="Google Shape;175;p72"/>
          <p:cNvGrpSpPr/>
          <p:nvPr/>
        </p:nvGrpSpPr>
        <p:grpSpPr>
          <a:xfrm>
            <a:off x="389965" y="6092742"/>
            <a:ext cx="3144242" cy="374574"/>
            <a:chOff x="301128" y="6151084"/>
            <a:chExt cx="3144242" cy="374574"/>
          </a:xfrm>
        </p:grpSpPr>
        <p:pic>
          <p:nvPicPr>
            <p:cNvPr id="176" name="Google Shape;176;p72"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77" name="Google Shape;177;p7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78" name="Google Shape;178;p7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179" name="Google Shape;179;p72"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0"/>
        <p:cNvGrpSpPr/>
        <p:nvPr/>
      </p:nvGrpSpPr>
      <p:grpSpPr>
        <a:xfrm>
          <a:off x="0" y="0"/>
          <a:ext cx="0" cy="0"/>
          <a:chOff x="0" y="0"/>
          <a:chExt cx="0" cy="0"/>
        </a:xfrm>
      </p:grpSpPr>
      <p:sp>
        <p:nvSpPr>
          <p:cNvPr id="181" name="Google Shape;181;p73"/>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73"/>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400" b="1" i="0" u="none" strike="noStrike" dirty="0">
                <a:solidFill>
                  <a:schemeClr val="lt1"/>
                </a:solidFill>
                <a:latin typeface="Calibri"/>
                <a:ea typeface="Calibri"/>
                <a:cs typeface="Calibri"/>
                <a:sym typeface="Calibri"/>
              </a:rPr>
              <a:t>NAVIGATING TOURISM</a:t>
            </a:r>
            <a:endParaRPr dirty="0"/>
          </a:p>
          <a:p>
            <a:pPr marL="0" marR="0" lvl="0" indent="0" algn="l" rtl="0">
              <a:spcBef>
                <a:spcPts val="0"/>
              </a:spcBef>
              <a:spcAft>
                <a:spcPts val="0"/>
              </a:spcAft>
              <a:buNone/>
            </a:pPr>
            <a:r>
              <a:rPr lang="de-DE" sz="4400" b="0" i="0" u="none" strike="noStrike" dirty="0">
                <a:solidFill>
                  <a:schemeClr val="lt1"/>
                </a:solidFill>
                <a:latin typeface="Calibri"/>
                <a:ea typeface="Calibri"/>
                <a:cs typeface="Calibri"/>
                <a:sym typeface="Calibri"/>
              </a:rPr>
              <a:t>FONT TYPEFACE &amp; SIZE</a:t>
            </a:r>
            <a:endParaRPr sz="3600" dirty="0">
              <a:solidFill>
                <a:schemeClr val="lt1"/>
              </a:solidFill>
              <a:latin typeface="Calibri"/>
              <a:ea typeface="Calibri"/>
              <a:cs typeface="Calibri"/>
              <a:sym typeface="Calibri"/>
            </a:endParaRPr>
          </a:p>
        </p:txBody>
      </p:sp>
      <p:sp>
        <p:nvSpPr>
          <p:cNvPr id="183" name="Google Shape;183;p7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3000" b="0" i="0" u="none" strike="noStrike" dirty="0">
                <a:solidFill>
                  <a:schemeClr val="lt1"/>
                </a:solidFill>
                <a:latin typeface="Calibri"/>
                <a:ea typeface="Calibri"/>
                <a:cs typeface="Calibri"/>
                <a:sym typeface="Calibri"/>
              </a:rPr>
              <a:t>PLEASE ENSURE TO KEEP FONTS AS PER THE LAYOUT</a:t>
            </a:r>
            <a:endParaRPr sz="30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48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a:t>
            </a:r>
            <a:r>
              <a:rPr lang="de-DE" sz="3000" b="0" i="0" u="none" strike="noStrike" dirty="0" err="1">
                <a:solidFill>
                  <a:schemeClr val="lt1"/>
                </a:solidFill>
                <a:latin typeface="Calibri"/>
                <a:ea typeface="Calibri"/>
                <a:cs typeface="Calibri"/>
                <a:sym typeface="Calibri"/>
              </a:rPr>
              <a:t>Divider</a:t>
            </a:r>
            <a:r>
              <a:rPr lang="de-DE" sz="3000" b="0" i="0" u="none" strike="noStrike" dirty="0">
                <a:solidFill>
                  <a:schemeClr val="lt1"/>
                </a:solidFill>
                <a:latin typeface="Calibri"/>
                <a:ea typeface="Calibri"/>
                <a:cs typeface="Calibri"/>
                <a:sym typeface="Calibri"/>
              </a:rPr>
              <a:t> Slides</a:t>
            </a:r>
            <a:endParaRPr dirty="0"/>
          </a:p>
          <a:p>
            <a:pPr marL="0" marR="0" lvl="0" indent="0" algn="l" rtl="0">
              <a:spcBef>
                <a:spcPts val="0"/>
              </a:spcBef>
              <a:spcAft>
                <a:spcPts val="0"/>
              </a:spcAft>
              <a:buClr>
                <a:schemeClr val="dk1"/>
              </a:buClr>
              <a:buSzPts val="1100"/>
              <a:buFont typeface="Arial"/>
              <a:buNone/>
            </a:pPr>
            <a:endParaRPr sz="1000" b="1"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36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Title </a:t>
            </a:r>
            <a:r>
              <a:rPr lang="de-DE" sz="3000" b="0" i="0" u="none" strike="noStrike" dirty="0" err="1">
                <a:solidFill>
                  <a:schemeClr val="lt1"/>
                </a:solidFill>
                <a:latin typeface="Calibri"/>
                <a:ea typeface="Calibri"/>
                <a:cs typeface="Calibri"/>
                <a:sym typeface="Calibri"/>
              </a:rPr>
              <a:t>Heading</a:t>
            </a:r>
            <a:endParaRPr dirty="0"/>
          </a:p>
          <a:p>
            <a:pPr marL="0" marR="0" lvl="0" indent="0" algn="l" rtl="0">
              <a:lnSpc>
                <a:spcPct val="100000"/>
              </a:lnSpc>
              <a:spcBef>
                <a:spcPts val="0"/>
              </a:spcBef>
              <a:spcAft>
                <a:spcPts val="0"/>
              </a:spcAft>
              <a:buClr>
                <a:schemeClr val="dk1"/>
              </a:buClr>
              <a:buSzPts val="1100"/>
              <a:buFont typeface="Arial"/>
              <a:buNone/>
            </a:pPr>
            <a:endParaRPr sz="10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30 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Sub-</a:t>
            </a:r>
            <a:r>
              <a:rPr lang="de-DE" sz="3000" b="0" i="0" u="none" strike="noStrike" dirty="0" err="1">
                <a:solidFill>
                  <a:schemeClr val="lt1"/>
                </a:solidFill>
                <a:latin typeface="Calibri"/>
                <a:ea typeface="Calibri"/>
                <a:cs typeface="Calibri"/>
                <a:sym typeface="Calibri"/>
              </a:rPr>
              <a:t>Titles</a:t>
            </a:r>
            <a:endParaRPr dirty="0"/>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	       - </a:t>
            </a:r>
            <a:r>
              <a:rPr lang="de-DE" sz="3000" b="0" i="0" u="none" strike="noStrike" dirty="0" err="1">
                <a:solidFill>
                  <a:schemeClr val="lt1"/>
                </a:solidFill>
                <a:latin typeface="Calibri"/>
                <a:ea typeface="Calibri"/>
                <a:cs typeface="Calibri"/>
                <a:sym typeface="Calibri"/>
              </a:rPr>
              <a:t>Quotes</a:t>
            </a:r>
            <a:r>
              <a:rPr lang="de-DE" sz="3000" b="0" i="0" u="none" strike="noStrike" dirty="0">
                <a:solidFill>
                  <a:schemeClr val="lt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100"/>
              <a:buFont typeface="Arial"/>
              <a:buNone/>
            </a:pPr>
            <a:endParaRPr sz="1000" b="0" i="0" u="none" strike="noStrik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3000" b="0" i="0" u="none" strike="noStrike" dirty="0">
                <a:solidFill>
                  <a:schemeClr val="lt1"/>
                </a:solidFill>
                <a:latin typeface="Calibri"/>
                <a:ea typeface="Calibri"/>
                <a:cs typeface="Calibri"/>
                <a:sym typeface="Calibri"/>
              </a:rPr>
              <a:t>24 </a:t>
            </a:r>
            <a:r>
              <a:rPr lang="de-DE" sz="3000" b="0" i="0" u="none" strike="noStrike" dirty="0" err="1">
                <a:solidFill>
                  <a:schemeClr val="lt1"/>
                </a:solidFill>
                <a:latin typeface="Calibri"/>
                <a:ea typeface="Calibri"/>
                <a:cs typeface="Calibri"/>
                <a:sym typeface="Calibri"/>
              </a:rPr>
              <a:t>point</a:t>
            </a:r>
            <a:r>
              <a:rPr lang="de-DE" sz="3000" b="0" i="0" u="none" strike="noStrike" dirty="0">
                <a:solidFill>
                  <a:schemeClr val="lt1"/>
                </a:solidFill>
                <a:latin typeface="Calibri"/>
                <a:ea typeface="Calibri"/>
                <a:cs typeface="Calibri"/>
                <a:sym typeface="Calibri"/>
              </a:rPr>
              <a:t>  -  Main Text Body </a:t>
            </a:r>
            <a:endParaRPr sz="3000" dirty="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dirty="0">
              <a:solidFill>
                <a:schemeClr val="lt1"/>
              </a:solidFill>
              <a:latin typeface="Calibri"/>
              <a:ea typeface="Calibri"/>
              <a:cs typeface="Calibri"/>
              <a:sym typeface="Calibri"/>
            </a:endParaRPr>
          </a:p>
        </p:txBody>
      </p:sp>
      <p:sp>
        <p:nvSpPr>
          <p:cNvPr id="184" name="Google Shape;184;p73"/>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0" i="0" u="none" strike="noStrike" dirty="0" err="1">
                <a:solidFill>
                  <a:schemeClr val="lt1"/>
                </a:solidFill>
                <a:latin typeface="Calibri"/>
                <a:ea typeface="Calibri"/>
                <a:cs typeface="Calibri"/>
                <a:sym typeface="Calibri"/>
              </a:rPr>
              <a:t>Please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ensure</a:t>
            </a:r>
            <a:r>
              <a:rPr lang="de-DE" sz="2400" b="0" i="0" u="none" strike="noStrike" dirty="0">
                <a:solidFill>
                  <a:schemeClr val="lt1"/>
                </a:solidFill>
                <a:latin typeface="Calibri"/>
                <a:ea typeface="Calibri"/>
                <a:cs typeface="Calibri"/>
                <a:sym typeface="Calibri"/>
              </a:rPr>
              <a:t> to </a:t>
            </a:r>
            <a:r>
              <a:rPr lang="de-DE" sz="2400" b="0" i="0" u="none" strike="noStrike" dirty="0" err="1">
                <a:solidFill>
                  <a:schemeClr val="lt1"/>
                </a:solidFill>
                <a:latin typeface="Calibri"/>
                <a:ea typeface="Calibri"/>
                <a:cs typeface="Calibri"/>
                <a:sym typeface="Calibri"/>
              </a:rPr>
              <a:t>keep</a:t>
            </a:r>
            <a:r>
              <a:rPr lang="de-DE" sz="2400" b="0" i="0" u="none" strike="noStrike" dirty="0">
                <a:solidFill>
                  <a:schemeClr val="lt1"/>
                </a:solidFill>
                <a:latin typeface="Calibri"/>
                <a:ea typeface="Calibri"/>
                <a:cs typeface="Calibri"/>
                <a:sym typeface="Calibri"/>
              </a:rPr>
              <a:t> the </a:t>
            </a:r>
            <a:r>
              <a:rPr lang="de-DE" sz="2400" b="0" i="0" u="none" strike="noStrike" dirty="0" err="1">
                <a:solidFill>
                  <a:schemeClr val="lt1"/>
                </a:solidFill>
                <a:latin typeface="Calibri"/>
                <a:ea typeface="Calibri"/>
                <a:cs typeface="Calibri"/>
                <a:sym typeface="Calibri"/>
              </a:rPr>
              <a:t>font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sizes</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set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as</a:t>
            </a:r>
            <a:r>
              <a:rPr lang="de-DE" sz="2400" b="0" i="0" u="none" strike="noStrike" dirty="0">
                <a:solidFill>
                  <a:schemeClr val="lt1"/>
                </a:solidFill>
                <a:latin typeface="Calibri"/>
                <a:ea typeface="Calibri"/>
                <a:cs typeface="Calibri"/>
                <a:sym typeface="Calibri"/>
              </a:rPr>
              <a:t> per the </a:t>
            </a:r>
            <a:r>
              <a:rPr lang="de-DE" sz="2400" b="0" i="0" u="none" strike="noStrike" dirty="0" err="1">
                <a:solidFill>
                  <a:schemeClr val="lt1"/>
                </a:solidFill>
                <a:latin typeface="Calibri"/>
                <a:ea typeface="Calibri"/>
                <a:cs typeface="Calibri"/>
                <a:sym typeface="Calibri"/>
              </a:rPr>
              <a:t>slide</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layouts</a:t>
            </a:r>
            <a:r>
              <a:rPr lang="de-DE" sz="2400" b="0" i="0" u="none" strike="noStrike" dirty="0">
                <a:solidFill>
                  <a:schemeClr val="lt1"/>
                </a:solidFill>
                <a:latin typeface="Calibri"/>
                <a:ea typeface="Calibri"/>
                <a:cs typeface="Calibri"/>
                <a:sym typeface="Calibri"/>
              </a:rPr>
              <a:t>. The </a:t>
            </a:r>
            <a:r>
              <a:rPr lang="de-DE" sz="2400" b="0" i="0" u="none" strike="noStrike" dirty="0" err="1">
                <a:solidFill>
                  <a:schemeClr val="lt1"/>
                </a:solidFill>
                <a:latin typeface="Calibri"/>
                <a:ea typeface="Calibri"/>
                <a:cs typeface="Calibri"/>
                <a:sym typeface="Calibri"/>
              </a:rPr>
              <a:t>font</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used</a:t>
            </a:r>
            <a:r>
              <a:rPr lang="de-DE" sz="2400" b="0" i="0" u="none" strike="noStrike" dirty="0">
                <a:solidFill>
                  <a:schemeClr val="lt1"/>
                </a:solidFill>
                <a:latin typeface="Calibri"/>
                <a:ea typeface="Calibri"/>
                <a:cs typeface="Calibri"/>
                <a:sym typeface="Calibri"/>
              </a:rPr>
              <a:t> </a:t>
            </a:r>
            <a:r>
              <a:rPr lang="de-DE" sz="2400" b="0" i="0" u="none" strike="noStrike" dirty="0" err="1">
                <a:solidFill>
                  <a:schemeClr val="lt1"/>
                </a:solidFill>
                <a:latin typeface="Calibri"/>
                <a:ea typeface="Calibri"/>
                <a:cs typeface="Calibri"/>
                <a:sym typeface="Calibri"/>
              </a:rPr>
              <a:t>throughout</a:t>
            </a:r>
            <a:r>
              <a:rPr lang="de-DE" sz="2400" b="0" i="0" u="none" strike="noStrike" dirty="0">
                <a:solidFill>
                  <a:schemeClr val="lt1"/>
                </a:solidFill>
                <a:latin typeface="Calibri"/>
                <a:ea typeface="Calibri"/>
                <a:cs typeface="Calibri"/>
                <a:sym typeface="Calibri"/>
              </a:rPr>
              <a:t> the </a:t>
            </a:r>
            <a:r>
              <a:rPr lang="de-DE" sz="2400" b="1" i="0" u="none" strike="noStrike" dirty="0">
                <a:solidFill>
                  <a:schemeClr val="lt1"/>
                </a:solidFill>
                <a:latin typeface="Calibri"/>
                <a:ea typeface="Calibri"/>
                <a:cs typeface="Calibri"/>
                <a:sym typeface="Calibri"/>
              </a:rPr>
              <a:t>NAVIGATING TOURISM </a:t>
            </a:r>
            <a:r>
              <a:rPr lang="de-DE" sz="2400" b="0" i="0" u="none" strike="noStrike" dirty="0">
                <a:solidFill>
                  <a:schemeClr val="lt1"/>
                </a:solidFill>
                <a:latin typeface="Calibri"/>
                <a:ea typeface="Calibri"/>
                <a:cs typeface="Calibri"/>
                <a:sym typeface="Calibri"/>
              </a:rPr>
              <a:t>PowerPoint </a:t>
            </a:r>
            <a:r>
              <a:rPr lang="de-DE" sz="2400" b="0" i="0" u="none" strike="noStrike" dirty="0" err="1">
                <a:solidFill>
                  <a:schemeClr val="lt1"/>
                </a:solidFill>
                <a:latin typeface="Calibri"/>
                <a:ea typeface="Calibri"/>
                <a:cs typeface="Calibri"/>
                <a:sym typeface="Calibri"/>
              </a:rPr>
              <a:t>is</a:t>
            </a:r>
            <a:r>
              <a:rPr lang="de-DE" sz="2400" b="0" i="0" u="none" strike="noStrike" dirty="0">
                <a:solidFill>
                  <a:schemeClr val="lt1"/>
                </a:solidFill>
                <a:latin typeface="Calibri"/>
                <a:ea typeface="Calibri"/>
                <a:cs typeface="Calibri"/>
                <a:sym typeface="Calibri"/>
              </a:rPr>
              <a:t>….</a:t>
            </a:r>
            <a:endParaRPr sz="24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dirty="0">
              <a:solidFill>
                <a:schemeClr val="lt1"/>
              </a:solidFill>
              <a:latin typeface="Calibri"/>
              <a:ea typeface="Calibri"/>
              <a:cs typeface="Calibri"/>
              <a:sym typeface="Calibri"/>
            </a:endParaRPr>
          </a:p>
          <a:p>
            <a:pPr marL="0" marR="0" lvl="0" indent="0" algn="l" rtl="0">
              <a:spcBef>
                <a:spcPts val="0"/>
              </a:spcBef>
              <a:spcAft>
                <a:spcPts val="0"/>
              </a:spcAft>
              <a:buNone/>
            </a:pPr>
            <a:r>
              <a:rPr lang="de-DE" sz="3600" b="1" i="1" dirty="0">
                <a:solidFill>
                  <a:schemeClr val="lt1"/>
                </a:solidFill>
                <a:latin typeface="Calibri"/>
                <a:ea typeface="Calibri"/>
                <a:cs typeface="Calibri"/>
                <a:sym typeface="Calibri"/>
              </a:rPr>
              <a:t>Calibri</a:t>
            </a:r>
            <a:endParaRPr sz="3600" dirty="0">
              <a:solidFill>
                <a:schemeClr val="lt1"/>
              </a:solidFill>
              <a:latin typeface="Calibri"/>
              <a:ea typeface="Calibri"/>
              <a:cs typeface="Calibri"/>
              <a:sym typeface="Calibri"/>
            </a:endParaRPr>
          </a:p>
        </p:txBody>
      </p:sp>
      <p:cxnSp>
        <p:nvCxnSpPr>
          <p:cNvPr id="185" name="Google Shape;185;p73"/>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86" name="Google Shape;186;p73"/>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87" name="Google Shape;187;p7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88" name="Google Shape;188;p73"/>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89"/>
        <p:cNvGrpSpPr/>
        <p:nvPr/>
      </p:nvGrpSpPr>
      <p:grpSpPr>
        <a:xfrm>
          <a:off x="0" y="0"/>
          <a:ext cx="0" cy="0"/>
          <a:chOff x="0" y="0"/>
          <a:chExt cx="0" cy="0"/>
        </a:xfrm>
      </p:grpSpPr>
      <p:sp>
        <p:nvSpPr>
          <p:cNvPr id="190" name="Google Shape;190;p74"/>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74"/>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de-DE" sz="3600" dirty="0">
                <a:solidFill>
                  <a:schemeClr val="lt1"/>
                </a:solidFill>
                <a:latin typeface="Calibri"/>
                <a:ea typeface="Calibri"/>
                <a:cs typeface="Calibri"/>
                <a:sym typeface="Calibri"/>
              </a:rPr>
              <a:t>ICONS WHICH CAN BE USED WITHIN THE </a:t>
            </a:r>
            <a:r>
              <a:rPr lang="de-DE" sz="3600" b="1" dirty="0">
                <a:solidFill>
                  <a:schemeClr val="lt1"/>
                </a:solidFill>
                <a:latin typeface="Calibri"/>
                <a:ea typeface="Calibri"/>
                <a:cs typeface="Calibri"/>
                <a:sym typeface="Calibri"/>
              </a:rPr>
              <a:t>NAVIGATING TOURISM</a:t>
            </a:r>
            <a:endParaRPr dirty="0"/>
          </a:p>
          <a:p>
            <a:pPr marL="0" marR="0" lvl="0" indent="0" algn="l" rtl="0">
              <a:spcBef>
                <a:spcPts val="0"/>
              </a:spcBef>
              <a:spcAft>
                <a:spcPts val="0"/>
              </a:spcAft>
              <a:buClr>
                <a:schemeClr val="dk1"/>
              </a:buClr>
              <a:buSzPts val="1100"/>
              <a:buFont typeface="Arial"/>
              <a:buNone/>
            </a:pPr>
            <a:r>
              <a:rPr lang="de-DE" sz="3600" dirty="0">
                <a:solidFill>
                  <a:schemeClr val="lt1"/>
                </a:solidFill>
                <a:latin typeface="Calibri"/>
                <a:ea typeface="Calibri"/>
                <a:cs typeface="Calibri"/>
                <a:sym typeface="Calibri"/>
              </a:rPr>
              <a:t>POWERPOINT</a:t>
            </a:r>
            <a:endParaRPr dirty="0"/>
          </a:p>
          <a:p>
            <a:pPr marL="0" marR="0" lvl="0" indent="0" algn="l" rtl="0">
              <a:spcBef>
                <a:spcPts val="0"/>
              </a:spcBef>
              <a:spcAft>
                <a:spcPts val="0"/>
              </a:spcAft>
              <a:buClr>
                <a:schemeClr val="dk1"/>
              </a:buClr>
              <a:buSzPts val="1100"/>
              <a:buFont typeface="Arial"/>
              <a:buNone/>
            </a:pPr>
            <a:endParaRPr sz="3600" dirty="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i="1" dirty="0">
                <a:solidFill>
                  <a:schemeClr val="lt1"/>
                </a:solidFill>
                <a:latin typeface="Calibri"/>
                <a:ea typeface="Calibri"/>
                <a:cs typeface="Calibri"/>
                <a:sym typeface="Calibri"/>
              </a:rPr>
              <a:t>Resize </a:t>
            </a:r>
            <a:r>
              <a:rPr lang="de-DE" sz="2400" i="1" dirty="0" err="1">
                <a:solidFill>
                  <a:schemeClr val="lt1"/>
                </a:solidFill>
                <a:latin typeface="Calibri"/>
                <a:ea typeface="Calibri"/>
                <a:cs typeface="Calibri"/>
                <a:sym typeface="Calibri"/>
              </a:rPr>
              <a:t>them</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without</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losing</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quality</a:t>
            </a:r>
            <a:r>
              <a:rPr lang="de-DE" sz="2400" i="1" dirty="0">
                <a:solidFill>
                  <a:schemeClr val="lt1"/>
                </a:solidFill>
                <a:latin typeface="Calibri"/>
                <a:ea typeface="Calibri"/>
                <a:cs typeface="Calibri"/>
                <a:sym typeface="Calibri"/>
              </a:rPr>
              <a:t>.  Change </a:t>
            </a:r>
            <a:r>
              <a:rPr lang="de-DE" sz="2400" i="1" dirty="0" err="1">
                <a:solidFill>
                  <a:schemeClr val="lt1"/>
                </a:solidFill>
                <a:latin typeface="Calibri"/>
                <a:ea typeface="Calibri"/>
                <a:cs typeface="Calibri"/>
                <a:sym typeface="Calibri"/>
              </a:rPr>
              <a:t>line</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colour</a:t>
            </a:r>
            <a:r>
              <a:rPr lang="de-DE" sz="2400" i="1" dirty="0">
                <a:solidFill>
                  <a:schemeClr val="lt1"/>
                </a:solidFill>
                <a:latin typeface="Calibri"/>
                <a:ea typeface="Calibri"/>
                <a:cs typeface="Calibri"/>
                <a:sym typeface="Calibri"/>
              </a:rPr>
              <a:t>, </a:t>
            </a:r>
            <a:r>
              <a:rPr lang="de-DE" sz="2400" i="1" dirty="0" err="1">
                <a:solidFill>
                  <a:schemeClr val="lt1"/>
                </a:solidFill>
                <a:latin typeface="Calibri"/>
                <a:ea typeface="Calibri"/>
                <a:cs typeface="Calibri"/>
                <a:sym typeface="Calibri"/>
              </a:rPr>
              <a:t>width</a:t>
            </a:r>
            <a:r>
              <a:rPr lang="de-DE" sz="2400" i="1" dirty="0">
                <a:solidFill>
                  <a:schemeClr val="lt1"/>
                </a:solidFill>
                <a:latin typeface="Calibri"/>
                <a:ea typeface="Calibri"/>
                <a:cs typeface="Calibri"/>
                <a:sym typeface="Calibri"/>
              </a:rPr>
              <a:t> and style.  </a:t>
            </a:r>
            <a:endParaRPr dirty="0"/>
          </a:p>
          <a:p>
            <a:pPr marL="52388" marR="0" lvl="0" indent="0" algn="l" rtl="0">
              <a:spcBef>
                <a:spcPts val="0"/>
              </a:spcBef>
              <a:spcAft>
                <a:spcPts val="0"/>
              </a:spcAft>
              <a:buClr>
                <a:schemeClr val="dk1"/>
              </a:buClr>
              <a:buSzPts val="900"/>
              <a:buFont typeface="Quattrocento Sans"/>
              <a:buNone/>
            </a:pPr>
            <a:endParaRPr sz="2400" i="1" dirty="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de-DE" sz="2400" dirty="0" err="1">
                <a:solidFill>
                  <a:schemeClr val="lt1"/>
                </a:solidFill>
                <a:latin typeface="Calibri"/>
                <a:ea typeface="Calibri"/>
                <a:cs typeface="Calibri"/>
                <a:sym typeface="Calibri"/>
              </a:rPr>
              <a:t>Isn’t</a:t>
            </a:r>
            <a:r>
              <a:rPr lang="de-DE" sz="2400" dirty="0">
                <a:solidFill>
                  <a:schemeClr val="lt1"/>
                </a:solidFill>
                <a:latin typeface="Calibri"/>
                <a:ea typeface="Calibri"/>
                <a:cs typeface="Calibri"/>
                <a:sym typeface="Calibri"/>
              </a:rPr>
              <a:t> </a:t>
            </a:r>
            <a:r>
              <a:rPr lang="de-DE" sz="2400" dirty="0" err="1">
                <a:solidFill>
                  <a:schemeClr val="lt1"/>
                </a:solidFill>
                <a:latin typeface="Calibri"/>
                <a:ea typeface="Calibri"/>
                <a:cs typeface="Calibri"/>
                <a:sym typeface="Calibri"/>
              </a:rPr>
              <a:t>that</a:t>
            </a:r>
            <a:r>
              <a:rPr lang="de-DE" sz="2400" dirty="0">
                <a:solidFill>
                  <a:schemeClr val="lt1"/>
                </a:solidFill>
                <a:latin typeface="Calibri"/>
                <a:ea typeface="Calibri"/>
                <a:cs typeface="Calibri"/>
                <a:sym typeface="Calibri"/>
              </a:rPr>
              <a:t> nice? :)</a:t>
            </a:r>
            <a:endParaRPr dirty="0"/>
          </a:p>
        </p:txBody>
      </p:sp>
      <p:sp>
        <p:nvSpPr>
          <p:cNvPr id="192" name="Google Shape;192;p7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400">
                <a:solidFill>
                  <a:schemeClr val="lt1"/>
                </a:solidFill>
                <a:latin typeface="Calibri"/>
                <a:ea typeface="Calibri"/>
                <a:cs typeface="Calibri"/>
                <a:sym typeface="Calibri"/>
              </a:rPr>
              <a:t>*** </a:t>
            </a:r>
            <a:r>
              <a:rPr lang="de-DE" sz="2400" b="1">
                <a:solidFill>
                  <a:schemeClr val="lt1"/>
                </a:solidFill>
                <a:latin typeface="Calibri"/>
                <a:ea typeface="Calibri"/>
                <a:cs typeface="Calibri"/>
                <a:sym typeface="Calibri"/>
              </a:rPr>
              <a:t>PLEASE DELETE THIS INSTRUCTION SLIDE BEFORE PRESENTING FINAL PRESENTATION </a:t>
            </a:r>
            <a:r>
              <a:rPr lang="de-D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193" name="Google Shape;193;p7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94" name="Google Shape;194;p7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195"/>
        <p:cNvGrpSpPr/>
        <p:nvPr/>
      </p:nvGrpSpPr>
      <p:grpSpPr>
        <a:xfrm>
          <a:off x="0" y="0"/>
          <a:ext cx="0" cy="0"/>
          <a:chOff x="0" y="0"/>
          <a:chExt cx="0" cy="0"/>
        </a:xfrm>
      </p:grpSpPr>
      <p:pic>
        <p:nvPicPr>
          <p:cNvPr id="196" name="Google Shape;196;p75"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4379" t="21334" r="4378" b="23493"/>
          <a:stretch/>
        </p:blipFill>
        <p:spPr>
          <a:xfrm>
            <a:off x="6913349" y="0"/>
            <a:ext cx="5278651" cy="3949990"/>
          </a:xfrm>
          <a:prstGeom prst="rect">
            <a:avLst/>
          </a:prstGeom>
          <a:noFill/>
          <a:ln>
            <a:noFill/>
          </a:ln>
        </p:spPr>
      </p:pic>
      <p:sp>
        <p:nvSpPr>
          <p:cNvPr id="197" name="Google Shape;197;p75"/>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198" name="Google Shape;198;p75"/>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75"/>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0" name="Google Shape;200;p75"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2439" y="165981"/>
            <a:ext cx="5768471" cy="2536919"/>
          </a:xfrm>
          <a:prstGeom prst="rect">
            <a:avLst/>
          </a:prstGeom>
          <a:noFill/>
          <a:ln>
            <a:noFill/>
          </a:ln>
        </p:spPr>
      </p:pic>
      <p:sp>
        <p:nvSpPr>
          <p:cNvPr id="201" name="Google Shape;201;p75"/>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chemeClr val="lt1"/>
                </a:solidFill>
                <a:latin typeface="Calibri"/>
                <a:ea typeface="Calibri"/>
                <a:cs typeface="Calibri"/>
                <a:sym typeface="Calibri"/>
              </a:rPr>
              <a:t>This </a:t>
            </a:r>
            <a:r>
              <a:rPr lang="de-DE" sz="1100" dirty="0" err="1">
                <a:solidFill>
                  <a:schemeClr val="lt1"/>
                </a:solidFill>
                <a:latin typeface="Calibri"/>
                <a:ea typeface="Calibri"/>
                <a:cs typeface="Calibri"/>
                <a:sym typeface="Calibri"/>
              </a:rPr>
              <a:t>programme</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has</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been</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funded</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with</a:t>
            </a:r>
            <a:r>
              <a:rPr lang="de-DE" sz="1100" dirty="0">
                <a:solidFill>
                  <a:schemeClr val="lt1"/>
                </a:solidFill>
                <a:latin typeface="Calibri"/>
                <a:ea typeface="Calibri"/>
                <a:cs typeface="Calibri"/>
                <a:sym typeface="Calibri"/>
              </a:rPr>
              <a:t> support </a:t>
            </a:r>
            <a:r>
              <a:rPr lang="de-DE" sz="1100" dirty="0" err="1">
                <a:solidFill>
                  <a:schemeClr val="lt1"/>
                </a:solidFill>
                <a:latin typeface="Calibri"/>
                <a:ea typeface="Calibri"/>
                <a:cs typeface="Calibri"/>
                <a:sym typeface="Calibri"/>
              </a:rPr>
              <a:t>from</a:t>
            </a:r>
            <a:r>
              <a:rPr lang="de-DE" sz="1100" dirty="0">
                <a:solidFill>
                  <a:schemeClr val="lt1"/>
                </a:solidFill>
                <a:latin typeface="Calibri"/>
                <a:ea typeface="Calibri"/>
                <a:cs typeface="Calibri"/>
                <a:sym typeface="Calibri"/>
              </a:rPr>
              <a:t> the European </a:t>
            </a:r>
            <a:r>
              <a:rPr lang="de-DE" sz="1100" dirty="0" err="1">
                <a:solidFill>
                  <a:schemeClr val="lt1"/>
                </a:solidFill>
                <a:latin typeface="Calibri"/>
                <a:ea typeface="Calibri"/>
                <a:cs typeface="Calibri"/>
                <a:sym typeface="Calibri"/>
              </a:rPr>
              <a:t>Commission</a:t>
            </a:r>
            <a:r>
              <a:rPr lang="de-DE" sz="1100" dirty="0">
                <a:solidFill>
                  <a:schemeClr val="lt1"/>
                </a:solidFill>
                <a:latin typeface="Calibri"/>
                <a:ea typeface="Calibri"/>
                <a:cs typeface="Calibri"/>
                <a:sym typeface="Calibri"/>
              </a:rPr>
              <a:t>. The </a:t>
            </a:r>
            <a:r>
              <a:rPr lang="de-DE" sz="1100" dirty="0" err="1">
                <a:solidFill>
                  <a:schemeClr val="lt1"/>
                </a:solidFill>
                <a:latin typeface="Calibri"/>
                <a:ea typeface="Calibri"/>
                <a:cs typeface="Calibri"/>
                <a:sym typeface="Calibri"/>
              </a:rPr>
              <a:t>author</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is</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solely</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responsible</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for</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this</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publication</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communication</a:t>
            </a:r>
            <a:r>
              <a:rPr lang="de-DE" sz="1100" dirty="0">
                <a:solidFill>
                  <a:schemeClr val="lt1"/>
                </a:solidFill>
                <a:latin typeface="Calibri"/>
                <a:ea typeface="Calibri"/>
                <a:cs typeface="Calibri"/>
                <a:sym typeface="Calibri"/>
              </a:rPr>
              <a:t>)  and the </a:t>
            </a:r>
            <a:r>
              <a:rPr lang="de-DE" sz="1100" dirty="0" err="1">
                <a:solidFill>
                  <a:schemeClr val="lt1"/>
                </a:solidFill>
                <a:latin typeface="Calibri"/>
                <a:ea typeface="Calibri"/>
                <a:cs typeface="Calibri"/>
                <a:sym typeface="Calibri"/>
              </a:rPr>
              <a:t>Commission</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accepts</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no</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responsibility</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for</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any</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use</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that</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may</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be</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made</a:t>
            </a:r>
            <a:r>
              <a:rPr lang="de-DE" sz="1100" dirty="0">
                <a:solidFill>
                  <a:schemeClr val="lt1"/>
                </a:solidFill>
                <a:latin typeface="Calibri"/>
                <a:ea typeface="Calibri"/>
                <a:cs typeface="Calibri"/>
                <a:sym typeface="Calibri"/>
              </a:rPr>
              <a:t> of the   </a:t>
            </a:r>
            <a:r>
              <a:rPr lang="de-DE" sz="1100" dirty="0" err="1">
                <a:solidFill>
                  <a:schemeClr val="lt1"/>
                </a:solidFill>
                <a:latin typeface="Calibri"/>
                <a:ea typeface="Calibri"/>
                <a:cs typeface="Calibri"/>
                <a:sym typeface="Calibri"/>
              </a:rPr>
              <a:t>information</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contained</a:t>
            </a:r>
            <a:r>
              <a:rPr lang="de-DE" sz="1100" dirty="0">
                <a:solidFill>
                  <a:schemeClr val="lt1"/>
                </a:solidFill>
                <a:latin typeface="Calibri"/>
                <a:ea typeface="Calibri"/>
                <a:cs typeface="Calibri"/>
                <a:sym typeface="Calibri"/>
              </a:rPr>
              <a:t> </a:t>
            </a:r>
            <a:r>
              <a:rPr lang="de-DE" sz="1100" dirty="0" err="1">
                <a:solidFill>
                  <a:schemeClr val="lt1"/>
                </a:solidFill>
                <a:latin typeface="Calibri"/>
                <a:ea typeface="Calibri"/>
                <a:cs typeface="Calibri"/>
                <a:sym typeface="Calibri"/>
              </a:rPr>
              <a:t>therein</a:t>
            </a:r>
            <a:r>
              <a:rPr lang="de-DE" sz="1100" dirty="0">
                <a:solidFill>
                  <a:schemeClr val="lt1"/>
                </a:solidFill>
                <a:latin typeface="Calibri"/>
                <a:ea typeface="Calibri"/>
                <a:cs typeface="Calibri"/>
                <a:sym typeface="Calibri"/>
              </a:rPr>
              <a:t> 2020-1-UK01-KA203-079083</a:t>
            </a:r>
            <a:endParaRPr sz="1100" dirty="0">
              <a:solidFill>
                <a:schemeClr val="lt1"/>
              </a:solidFill>
              <a:latin typeface="Calibri"/>
              <a:ea typeface="Calibri"/>
              <a:cs typeface="Calibri"/>
              <a:sym typeface="Calibri"/>
            </a:endParaRPr>
          </a:p>
        </p:txBody>
      </p:sp>
      <p:grpSp>
        <p:nvGrpSpPr>
          <p:cNvPr id="202" name="Google Shape;202;p75"/>
          <p:cNvGrpSpPr/>
          <p:nvPr/>
        </p:nvGrpSpPr>
        <p:grpSpPr>
          <a:xfrm>
            <a:off x="9456007" y="5764605"/>
            <a:ext cx="2735993" cy="679345"/>
            <a:chOff x="0" y="0"/>
            <a:chExt cx="2301694" cy="571500"/>
          </a:xfrm>
        </p:grpSpPr>
        <p:sp>
          <p:nvSpPr>
            <p:cNvPr id="203" name="Google Shape;203;p7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5"/>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205"/>
        <p:cNvGrpSpPr/>
        <p:nvPr/>
      </p:nvGrpSpPr>
      <p:grpSpPr>
        <a:xfrm>
          <a:off x="0" y="0"/>
          <a:ext cx="0" cy="0"/>
          <a:chOff x="0" y="0"/>
          <a:chExt cx="0" cy="0"/>
        </a:xfrm>
      </p:grpSpPr>
      <p:sp>
        <p:nvSpPr>
          <p:cNvPr id="206" name="Google Shape;206;p76"/>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207" name="Google Shape;207;p76"/>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76"/>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9" name="Google Shape;209;p76" descr="Background pattern&#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l="-4379" t="21334" r="4378" b="23493"/>
          <a:stretch/>
        </p:blipFill>
        <p:spPr>
          <a:xfrm>
            <a:off x="6913349" y="2908010"/>
            <a:ext cx="5278651" cy="3949990"/>
          </a:xfrm>
          <a:prstGeom prst="rect">
            <a:avLst/>
          </a:prstGeom>
          <a:noFill/>
          <a:ln>
            <a:noFill/>
          </a:ln>
        </p:spPr>
      </p:pic>
      <p:pic>
        <p:nvPicPr>
          <p:cNvPr id="210" name="Google Shape;210;p76" descr="A picture containing tex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7530" y="3210197"/>
            <a:ext cx="5491380" cy="2415057"/>
          </a:xfrm>
          <a:prstGeom prst="rect">
            <a:avLst/>
          </a:prstGeom>
          <a:noFill/>
          <a:ln>
            <a:noFill/>
          </a:ln>
        </p:spPr>
      </p:pic>
      <p:grpSp>
        <p:nvGrpSpPr>
          <p:cNvPr id="211" name="Google Shape;211;p76"/>
          <p:cNvGrpSpPr/>
          <p:nvPr/>
        </p:nvGrpSpPr>
        <p:grpSpPr>
          <a:xfrm>
            <a:off x="9456007" y="5836660"/>
            <a:ext cx="2735993" cy="679345"/>
            <a:chOff x="0" y="0"/>
            <a:chExt cx="2301694" cy="571500"/>
          </a:xfrm>
        </p:grpSpPr>
        <p:sp>
          <p:nvSpPr>
            <p:cNvPr id="212" name="Google Shape;212;p7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13" name="Google Shape;213;p76"/>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214" name="Google Shape;214;p76"/>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rgbClr val="595A59"/>
                </a:solidFill>
                <a:latin typeface="Calibri"/>
                <a:ea typeface="Calibri"/>
                <a:cs typeface="Calibri"/>
                <a:sym typeface="Calibri"/>
              </a:rPr>
              <a:t>This </a:t>
            </a:r>
            <a:r>
              <a:rPr lang="de-DE" sz="1100" dirty="0" err="1">
                <a:solidFill>
                  <a:srgbClr val="595A59"/>
                </a:solidFill>
                <a:latin typeface="Calibri"/>
                <a:ea typeface="Calibri"/>
                <a:cs typeface="Calibri"/>
                <a:sym typeface="Calibri"/>
              </a:rPr>
              <a:t>programme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has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been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funded</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with</a:t>
            </a:r>
            <a:r>
              <a:rPr lang="de-DE" sz="1100" dirty="0">
                <a:solidFill>
                  <a:srgbClr val="595A59"/>
                </a:solidFill>
                <a:latin typeface="Calibri"/>
                <a:ea typeface="Calibri"/>
                <a:cs typeface="Calibri"/>
                <a:sym typeface="Calibri"/>
              </a:rPr>
              <a:t> support </a:t>
            </a:r>
            <a:r>
              <a:rPr lang="de-DE" sz="1100" dirty="0" err="1">
                <a:solidFill>
                  <a:srgbClr val="595A59"/>
                </a:solidFill>
                <a:latin typeface="Calibri"/>
                <a:ea typeface="Calibri"/>
                <a:cs typeface="Calibri"/>
                <a:sym typeface="Calibri"/>
              </a:rPr>
              <a:t>from</a:t>
            </a:r>
            <a:r>
              <a:rPr lang="de-DE" sz="1100" dirty="0">
                <a:solidFill>
                  <a:srgbClr val="595A59"/>
                </a:solidFill>
                <a:latin typeface="Calibri"/>
                <a:ea typeface="Calibri"/>
                <a:cs typeface="Calibri"/>
                <a:sym typeface="Calibri"/>
              </a:rPr>
              <a:t> the European </a:t>
            </a:r>
            <a:r>
              <a:rPr lang="de-DE" sz="1100" dirty="0" err="1">
                <a:solidFill>
                  <a:srgbClr val="595A59"/>
                </a:solidFill>
                <a:latin typeface="Calibri"/>
                <a:ea typeface="Calibri"/>
                <a:cs typeface="Calibri"/>
                <a:sym typeface="Calibri"/>
              </a:rPr>
              <a:t>Commission</a:t>
            </a:r>
            <a:r>
              <a:rPr lang="de-DE" sz="1100" dirty="0">
                <a:solidFill>
                  <a:srgbClr val="595A59"/>
                </a:solidFill>
                <a:latin typeface="Calibri"/>
                <a:ea typeface="Calibri"/>
                <a:cs typeface="Calibri"/>
                <a:sym typeface="Calibri"/>
              </a:rPr>
              <a:t>. The </a:t>
            </a:r>
            <a:r>
              <a:rPr lang="de-DE" sz="1100" dirty="0" err="1">
                <a:solidFill>
                  <a:srgbClr val="595A59"/>
                </a:solidFill>
                <a:latin typeface="Calibri"/>
                <a:ea typeface="Calibri"/>
                <a:cs typeface="Calibri"/>
                <a:sym typeface="Calibri"/>
              </a:rPr>
              <a:t>author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is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solely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responsible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this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publication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communication</a:t>
            </a:r>
            <a:r>
              <a:rPr lang="de-DE" sz="1100" dirty="0">
                <a:solidFill>
                  <a:srgbClr val="595A59"/>
                </a:solidFill>
                <a:latin typeface="Calibri"/>
                <a:ea typeface="Calibri"/>
                <a:cs typeface="Calibri"/>
                <a:sym typeface="Calibri"/>
              </a:rPr>
              <a:t>)  and the </a:t>
            </a:r>
            <a:r>
              <a:rPr lang="de-DE" sz="1100" dirty="0" err="1">
                <a:solidFill>
                  <a:srgbClr val="595A59"/>
                </a:solidFill>
                <a:latin typeface="Calibri"/>
                <a:ea typeface="Calibri"/>
                <a:cs typeface="Calibri"/>
                <a:sym typeface="Calibri"/>
              </a:rPr>
              <a:t>Commission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accepts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no</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responsibility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any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use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that</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may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be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made</a:t>
            </a:r>
            <a:r>
              <a:rPr lang="de-DE" sz="1100" dirty="0">
                <a:solidFill>
                  <a:srgbClr val="595A59"/>
                </a:solidFill>
                <a:latin typeface="Calibri"/>
                <a:ea typeface="Calibri"/>
                <a:cs typeface="Calibri"/>
                <a:sym typeface="Calibri"/>
              </a:rPr>
              <a:t> of the   </a:t>
            </a:r>
            <a:r>
              <a:rPr lang="de-DE" sz="1100" dirty="0" err="1">
                <a:solidFill>
                  <a:srgbClr val="595A59"/>
                </a:solidFill>
                <a:latin typeface="Calibri"/>
                <a:ea typeface="Calibri"/>
                <a:cs typeface="Calibri"/>
                <a:sym typeface="Calibri"/>
              </a:rPr>
              <a:t>information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contained</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therein</a:t>
            </a:r>
            <a:r>
              <a:rPr lang="de-DE" sz="1100" dirty="0">
                <a:solidFill>
                  <a:srgbClr val="595A59"/>
                </a:solidFill>
                <a:latin typeface="Calibri"/>
                <a:ea typeface="Calibri"/>
                <a:cs typeface="Calibri"/>
                <a:sym typeface="Calibri"/>
              </a:rPr>
              <a:t> 2020-1-UK01-KA203-079083</a:t>
            </a:r>
            <a:endParaRPr sz="1100" dirty="0">
              <a:solidFill>
                <a:srgbClr val="595A59"/>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215"/>
        <p:cNvGrpSpPr/>
        <p:nvPr/>
      </p:nvGrpSpPr>
      <p:grpSpPr>
        <a:xfrm>
          <a:off x="0" y="0"/>
          <a:ext cx="0" cy="0"/>
          <a:chOff x="0" y="0"/>
          <a:chExt cx="0" cy="0"/>
        </a:xfrm>
      </p:grpSpPr>
      <p:sp>
        <p:nvSpPr>
          <p:cNvPr id="216" name="Google Shape;216;p77"/>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217" name="Google Shape;217;p77" descr="A picture containing text&#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207" y="618245"/>
            <a:ext cx="5768471" cy="2536919"/>
          </a:xfrm>
          <a:prstGeom prst="rect">
            <a:avLst/>
          </a:prstGeom>
          <a:noFill/>
          <a:ln>
            <a:noFill/>
          </a:ln>
        </p:spPr>
      </p:pic>
      <p:sp>
        <p:nvSpPr>
          <p:cNvPr id="218" name="Google Shape;218;p77"/>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77"/>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0" name="Google Shape;220;p77" descr="Background patter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l="-9814" t="19121" r="22818" b="-6115"/>
          <a:stretch/>
        </p:blipFill>
        <p:spPr>
          <a:xfrm>
            <a:off x="7883236" y="0"/>
            <a:ext cx="4308763" cy="5844179"/>
          </a:xfrm>
          <a:prstGeom prst="rect">
            <a:avLst/>
          </a:prstGeom>
          <a:noFill/>
          <a:ln>
            <a:noFill/>
          </a:ln>
        </p:spPr>
      </p:pic>
      <p:grpSp>
        <p:nvGrpSpPr>
          <p:cNvPr id="221" name="Google Shape;221;p77"/>
          <p:cNvGrpSpPr/>
          <p:nvPr/>
        </p:nvGrpSpPr>
        <p:grpSpPr>
          <a:xfrm>
            <a:off x="9274983" y="5918985"/>
            <a:ext cx="2735993" cy="679345"/>
            <a:chOff x="0" y="0"/>
            <a:chExt cx="2301694" cy="571500"/>
          </a:xfrm>
        </p:grpSpPr>
        <p:sp>
          <p:nvSpPr>
            <p:cNvPr id="222" name="Google Shape;222;p7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23" name="Google Shape;223;p77"/>
            <p:cNvPicPr preferRelativeResize="0"/>
            <p:nvPr/>
          </p:nvPicPr>
          <p:blipFill rotWithShape="1">
            <a:blip r:embed="rId4" cstate="screen">
              <a:alphaModFix/>
              <a:extLst>
                <a:ext uri="{28A0092B-C50C-407E-A947-70E740481C1C}">
                  <a14:useLocalDpi xmlns:a14="http://schemas.microsoft.com/office/drawing/2010/main"/>
                </a:ext>
              </a:extLst>
            </a:blip>
            <a:srcRect r="44449"/>
            <a:stretch/>
          </p:blipFill>
          <p:spPr>
            <a:xfrm>
              <a:off x="312965" y="96237"/>
              <a:ext cx="1675765" cy="384810"/>
            </a:xfrm>
            <a:prstGeom prst="rect">
              <a:avLst/>
            </a:prstGeom>
            <a:noFill/>
            <a:ln>
              <a:noFill/>
            </a:ln>
          </p:spPr>
        </p:pic>
      </p:grpSp>
      <p:sp>
        <p:nvSpPr>
          <p:cNvPr id="224" name="Google Shape;224;p77"/>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dirty="0">
                <a:solidFill>
                  <a:srgbClr val="595A59"/>
                </a:solidFill>
                <a:latin typeface="Calibri"/>
                <a:ea typeface="Calibri"/>
                <a:cs typeface="Calibri"/>
                <a:sym typeface="Calibri"/>
              </a:rPr>
              <a:t>This </a:t>
            </a:r>
            <a:r>
              <a:rPr lang="de-DE" sz="1100" dirty="0" err="1">
                <a:solidFill>
                  <a:srgbClr val="595A59"/>
                </a:solidFill>
                <a:latin typeface="Calibri"/>
                <a:ea typeface="Calibri"/>
                <a:cs typeface="Calibri"/>
                <a:sym typeface="Calibri"/>
              </a:rPr>
              <a:t>programme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has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been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funded</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with</a:t>
            </a:r>
            <a:r>
              <a:rPr lang="de-DE" sz="1100" dirty="0">
                <a:solidFill>
                  <a:srgbClr val="595A59"/>
                </a:solidFill>
                <a:latin typeface="Calibri"/>
                <a:ea typeface="Calibri"/>
                <a:cs typeface="Calibri"/>
                <a:sym typeface="Calibri"/>
              </a:rPr>
              <a:t> support </a:t>
            </a:r>
            <a:r>
              <a:rPr lang="de-DE" sz="1100" dirty="0" err="1">
                <a:solidFill>
                  <a:srgbClr val="595A59"/>
                </a:solidFill>
                <a:latin typeface="Calibri"/>
                <a:ea typeface="Calibri"/>
                <a:cs typeface="Calibri"/>
                <a:sym typeface="Calibri"/>
              </a:rPr>
              <a:t>from</a:t>
            </a:r>
            <a:r>
              <a:rPr lang="de-DE" sz="1100" dirty="0">
                <a:solidFill>
                  <a:srgbClr val="595A59"/>
                </a:solidFill>
                <a:latin typeface="Calibri"/>
                <a:ea typeface="Calibri"/>
                <a:cs typeface="Calibri"/>
                <a:sym typeface="Calibri"/>
              </a:rPr>
              <a:t> the European </a:t>
            </a:r>
            <a:r>
              <a:rPr lang="de-DE" sz="1100" dirty="0" err="1">
                <a:solidFill>
                  <a:srgbClr val="595A59"/>
                </a:solidFill>
                <a:latin typeface="Calibri"/>
                <a:ea typeface="Calibri"/>
                <a:cs typeface="Calibri"/>
                <a:sym typeface="Calibri"/>
              </a:rPr>
              <a:t>Commission</a:t>
            </a:r>
            <a:r>
              <a:rPr lang="de-DE" sz="1100" dirty="0">
                <a:solidFill>
                  <a:srgbClr val="595A59"/>
                </a:solidFill>
                <a:latin typeface="Calibri"/>
                <a:ea typeface="Calibri"/>
                <a:cs typeface="Calibri"/>
                <a:sym typeface="Calibri"/>
              </a:rPr>
              <a:t>. The </a:t>
            </a:r>
            <a:r>
              <a:rPr lang="de-DE" sz="1100" dirty="0" err="1">
                <a:solidFill>
                  <a:srgbClr val="595A59"/>
                </a:solidFill>
                <a:latin typeface="Calibri"/>
                <a:ea typeface="Calibri"/>
                <a:cs typeface="Calibri"/>
                <a:sym typeface="Calibri"/>
              </a:rPr>
              <a:t>author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is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solely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responsible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this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publication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communication</a:t>
            </a:r>
            <a:r>
              <a:rPr lang="de-DE" sz="1100" dirty="0">
                <a:solidFill>
                  <a:srgbClr val="595A59"/>
                </a:solidFill>
                <a:latin typeface="Calibri"/>
                <a:ea typeface="Calibri"/>
                <a:cs typeface="Calibri"/>
                <a:sym typeface="Calibri"/>
              </a:rPr>
              <a:t>)  and the </a:t>
            </a:r>
            <a:r>
              <a:rPr lang="de-DE" sz="1100" dirty="0" err="1">
                <a:solidFill>
                  <a:srgbClr val="595A59"/>
                </a:solidFill>
                <a:latin typeface="Calibri"/>
                <a:ea typeface="Calibri"/>
                <a:cs typeface="Calibri"/>
                <a:sym typeface="Calibri"/>
              </a:rPr>
              <a:t>Commission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accepts</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no</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responsibility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for</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any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use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that</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may</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be</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made</a:t>
            </a:r>
            <a:r>
              <a:rPr lang="de-DE" sz="1100" dirty="0">
                <a:solidFill>
                  <a:srgbClr val="595A59"/>
                </a:solidFill>
                <a:latin typeface="Calibri"/>
                <a:ea typeface="Calibri"/>
                <a:cs typeface="Calibri"/>
                <a:sym typeface="Calibri"/>
              </a:rPr>
              <a:t> of the   </a:t>
            </a:r>
            <a:r>
              <a:rPr lang="de-DE" sz="1100" dirty="0" err="1">
                <a:solidFill>
                  <a:srgbClr val="595A59"/>
                </a:solidFill>
                <a:latin typeface="Calibri"/>
                <a:ea typeface="Calibri"/>
                <a:cs typeface="Calibri"/>
                <a:sym typeface="Calibri"/>
              </a:rPr>
              <a:t>information</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contained</a:t>
            </a:r>
            <a:r>
              <a:rPr lang="de-DE" sz="1100" dirty="0">
                <a:solidFill>
                  <a:srgbClr val="595A59"/>
                </a:solidFill>
                <a:latin typeface="Calibri"/>
                <a:ea typeface="Calibri"/>
                <a:cs typeface="Calibri"/>
                <a:sym typeface="Calibri"/>
              </a:rPr>
              <a:t> </a:t>
            </a:r>
            <a:r>
              <a:rPr lang="de-DE" sz="1100" dirty="0" err="1">
                <a:solidFill>
                  <a:srgbClr val="595A59"/>
                </a:solidFill>
                <a:latin typeface="Calibri"/>
                <a:ea typeface="Calibri"/>
                <a:cs typeface="Calibri"/>
                <a:sym typeface="Calibri"/>
              </a:rPr>
              <a:t>therein</a:t>
            </a:r>
            <a:r>
              <a:rPr lang="de-DE" sz="1100" dirty="0">
                <a:solidFill>
                  <a:srgbClr val="595A59"/>
                </a:solidFill>
                <a:latin typeface="Calibri"/>
                <a:ea typeface="Calibri"/>
                <a:cs typeface="Calibri"/>
                <a:sym typeface="Calibri"/>
              </a:rPr>
              <a:t> 2020-1-UK01-KA203-079083</a:t>
            </a:r>
            <a:endParaRPr sz="1100" dirty="0">
              <a:solidFill>
                <a:srgbClr val="595A59"/>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225"/>
        <p:cNvGrpSpPr/>
        <p:nvPr/>
      </p:nvGrpSpPr>
      <p:grpSpPr>
        <a:xfrm>
          <a:off x="0" y="0"/>
          <a:ext cx="0" cy="0"/>
          <a:chOff x="0" y="0"/>
          <a:chExt cx="0" cy="0"/>
        </a:xfrm>
      </p:grpSpPr>
      <p:sp>
        <p:nvSpPr>
          <p:cNvPr id="226" name="Google Shape;226;p78"/>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78"/>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78"/>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78"/>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78"/>
          <p:cNvSpPr>
            <a:spLocks noGrp="1"/>
          </p:cNvSpPr>
          <p:nvPr>
            <p:ph type="pic" idx="4"/>
          </p:nvPr>
        </p:nvSpPr>
        <p:spPr>
          <a:xfrm>
            <a:off x="5957047" y="0"/>
            <a:ext cx="5395869" cy="6858001"/>
          </a:xfrm>
          <a:prstGeom prst="rect">
            <a:avLst/>
          </a:prstGeom>
          <a:noFill/>
          <a:ln>
            <a:noFill/>
          </a:ln>
        </p:spPr>
      </p:sp>
      <p:grpSp>
        <p:nvGrpSpPr>
          <p:cNvPr id="231" name="Google Shape;231;p78"/>
          <p:cNvGrpSpPr/>
          <p:nvPr/>
        </p:nvGrpSpPr>
        <p:grpSpPr>
          <a:xfrm>
            <a:off x="291189" y="6151084"/>
            <a:ext cx="3144242" cy="374574"/>
            <a:chOff x="301128" y="6151084"/>
            <a:chExt cx="3144242" cy="374574"/>
          </a:xfrm>
        </p:grpSpPr>
        <p:pic>
          <p:nvPicPr>
            <p:cNvPr id="232" name="Google Shape;232;p78"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33" name="Google Shape;233;p7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34" name="Google Shape;234;p7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5"/>
        <p:cNvGrpSpPr/>
        <p:nvPr/>
      </p:nvGrpSpPr>
      <p:grpSpPr>
        <a:xfrm>
          <a:off x="0" y="0"/>
          <a:ext cx="0" cy="0"/>
          <a:chOff x="0" y="0"/>
          <a:chExt cx="0" cy="0"/>
        </a:xfrm>
      </p:grpSpPr>
      <p:sp>
        <p:nvSpPr>
          <p:cNvPr id="26" name="Google Shape;26;p61"/>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61"/>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p61"/>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9" name="Google Shape;29;p61"/>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1"/>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61"/>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2" name="Google Shape;32;p61"/>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33" name="Google Shape;33;p61"/>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1"/>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61"/>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6" name="Google Shape;36;p61"/>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37" name="Google Shape;37;p61"/>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1"/>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61"/>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 name="Google Shape;40;p61"/>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1" name="Google Shape;41;p61"/>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1"/>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1"/>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61"/>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45" name="Google Shape;45;p61"/>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 name="Google Shape;46;p61"/>
          <p:cNvGrpSpPr/>
          <p:nvPr/>
        </p:nvGrpSpPr>
        <p:grpSpPr>
          <a:xfrm rot="-5400000">
            <a:off x="-1025447" y="4518095"/>
            <a:ext cx="3445636" cy="410479"/>
            <a:chOff x="301128" y="6151084"/>
            <a:chExt cx="3144242" cy="374574"/>
          </a:xfrm>
        </p:grpSpPr>
        <p:pic>
          <p:nvPicPr>
            <p:cNvPr id="47" name="Google Shape;47;p6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8" name="Google Shape;48;p6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9" name="Google Shape;49;p6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50" name="Google Shape;50;p61"/>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51" name="Google Shape;51;p61"/>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1"/>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257"/>
        <p:cNvGrpSpPr/>
        <p:nvPr/>
      </p:nvGrpSpPr>
      <p:grpSpPr>
        <a:xfrm>
          <a:off x="0" y="0"/>
          <a:ext cx="0" cy="0"/>
          <a:chOff x="0" y="0"/>
          <a:chExt cx="0" cy="0"/>
        </a:xfrm>
      </p:grpSpPr>
      <p:sp>
        <p:nvSpPr>
          <p:cNvPr id="258" name="Google Shape;258;p81"/>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59" name="Google Shape;259;p81"/>
          <p:cNvSpPr>
            <a:spLocks noGrp="1"/>
          </p:cNvSpPr>
          <p:nvPr>
            <p:ph type="pic" idx="2"/>
          </p:nvPr>
        </p:nvSpPr>
        <p:spPr>
          <a:xfrm>
            <a:off x="6852062" y="228600"/>
            <a:ext cx="5105121" cy="6362700"/>
          </a:xfrm>
          <a:prstGeom prst="rect">
            <a:avLst/>
          </a:prstGeom>
          <a:solidFill>
            <a:schemeClr val="lt1"/>
          </a:solidFill>
          <a:ln>
            <a:noFill/>
          </a:ln>
        </p:spPr>
      </p:sp>
      <p:sp>
        <p:nvSpPr>
          <p:cNvPr id="260" name="Google Shape;260;p81"/>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81"/>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2" name="Google Shape;262;p81"/>
          <p:cNvGrpSpPr/>
          <p:nvPr/>
        </p:nvGrpSpPr>
        <p:grpSpPr>
          <a:xfrm rot="-5400000">
            <a:off x="-1025447" y="4518095"/>
            <a:ext cx="3445636" cy="410479"/>
            <a:chOff x="301128" y="6151084"/>
            <a:chExt cx="3144242" cy="374574"/>
          </a:xfrm>
        </p:grpSpPr>
        <p:pic>
          <p:nvPicPr>
            <p:cNvPr id="263" name="Google Shape;263;p8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64" name="Google Shape;264;p8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65" name="Google Shape;265;p8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275"/>
        <p:cNvGrpSpPr/>
        <p:nvPr/>
      </p:nvGrpSpPr>
      <p:grpSpPr>
        <a:xfrm>
          <a:off x="0" y="0"/>
          <a:ext cx="0" cy="0"/>
          <a:chOff x="0" y="0"/>
          <a:chExt cx="0" cy="0"/>
        </a:xfrm>
      </p:grpSpPr>
      <p:sp>
        <p:nvSpPr>
          <p:cNvPr id="276" name="Google Shape;276;p83"/>
          <p:cNvSpPr>
            <a:spLocks noGrp="1"/>
          </p:cNvSpPr>
          <p:nvPr>
            <p:ph type="pic" idx="2"/>
          </p:nvPr>
        </p:nvSpPr>
        <p:spPr>
          <a:xfrm>
            <a:off x="247651" y="1278196"/>
            <a:ext cx="11696699" cy="4699000"/>
          </a:xfrm>
          <a:prstGeom prst="rect">
            <a:avLst/>
          </a:prstGeom>
          <a:solidFill>
            <a:schemeClr val="lt1"/>
          </a:solidFill>
          <a:ln>
            <a:noFill/>
          </a:ln>
        </p:spPr>
      </p:sp>
      <p:sp>
        <p:nvSpPr>
          <p:cNvPr id="277" name="Google Shape;277;p83"/>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de-DE" sz="1800" dirty="0" err="1">
                <a:solidFill>
                  <a:schemeClr val="lt1"/>
                </a:solidFill>
                <a:latin typeface="Montserrat Light"/>
                <a:ea typeface="Montserrat Light"/>
                <a:cs typeface="Montserrat Light"/>
                <a:sym typeface="Montserrat Light"/>
              </a:rPr>
              <a:t>Refers</a:t>
            </a:r>
            <a:r>
              <a:rPr lang="de-DE" sz="1800" dirty="0">
                <a:solidFill>
                  <a:schemeClr val="lt1"/>
                </a:solidFill>
                <a:latin typeface="Montserrat Light"/>
                <a:ea typeface="Montserrat Light"/>
                <a:cs typeface="Montserrat Light"/>
                <a:sym typeface="Montserrat Light"/>
              </a:rPr>
              <a:t> to a </a:t>
            </a:r>
            <a:r>
              <a:rPr lang="de-DE" sz="1800" dirty="0" err="1">
                <a:solidFill>
                  <a:schemeClr val="lt1"/>
                </a:solidFill>
                <a:latin typeface="Montserrat Light"/>
                <a:ea typeface="Montserrat Light"/>
                <a:cs typeface="Montserrat Light"/>
                <a:sym typeface="Montserrat Light"/>
              </a:rPr>
              <a:t>good</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or</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service</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being</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offered</a:t>
            </a:r>
            <a:r>
              <a:rPr lang="de-DE" sz="1800" dirty="0">
                <a:solidFill>
                  <a:schemeClr val="lt1"/>
                </a:solidFill>
                <a:latin typeface="Montserrat Light"/>
                <a:ea typeface="Montserrat Light"/>
                <a:cs typeface="Montserrat Light"/>
                <a:sym typeface="Montserrat Light"/>
              </a:rPr>
              <a:t> </a:t>
            </a:r>
            <a:r>
              <a:rPr lang="de-DE" sz="1800" dirty="0" err="1">
                <a:solidFill>
                  <a:schemeClr val="lt1"/>
                </a:solidFill>
                <a:latin typeface="Montserrat Light"/>
                <a:ea typeface="Montserrat Light"/>
                <a:cs typeface="Montserrat Light"/>
                <a:sym typeface="Montserrat Light"/>
              </a:rPr>
              <a:t>by</a:t>
            </a:r>
            <a:r>
              <a:rPr lang="de-DE" sz="1800" dirty="0">
                <a:solidFill>
                  <a:schemeClr val="lt1"/>
                </a:solidFill>
                <a:latin typeface="Montserrat Light"/>
                <a:ea typeface="Montserrat Light"/>
                <a:cs typeface="Montserrat Light"/>
                <a:sym typeface="Montserrat Light"/>
              </a:rPr>
              <a:t> a </a:t>
            </a:r>
            <a:r>
              <a:rPr lang="de-DE" sz="1800" dirty="0" err="1">
                <a:solidFill>
                  <a:schemeClr val="lt1"/>
                </a:solidFill>
                <a:latin typeface="Montserrat Light"/>
                <a:ea typeface="Montserrat Light"/>
                <a:cs typeface="Montserrat Light"/>
                <a:sym typeface="Montserrat Light"/>
              </a:rPr>
              <a:t>company</a:t>
            </a:r>
            <a:r>
              <a:rPr lang="de-DE" sz="1800" dirty="0">
                <a:solidFill>
                  <a:schemeClr val="lt1"/>
                </a:solidFill>
                <a:latin typeface="Montserrat Light"/>
                <a:ea typeface="Montserrat Light"/>
                <a:cs typeface="Montserrat Light"/>
                <a:sym typeface="Montserrat Light"/>
              </a:rPr>
              <a:t>.</a:t>
            </a:r>
            <a:endParaRPr dirty="0"/>
          </a:p>
        </p:txBody>
      </p:sp>
      <p:sp>
        <p:nvSpPr>
          <p:cNvPr id="278" name="Google Shape;278;p83"/>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79" name="Google Shape;279;p83"/>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83"/>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1" name="Google Shape;281;p83"/>
          <p:cNvGrpSpPr/>
          <p:nvPr/>
        </p:nvGrpSpPr>
        <p:grpSpPr>
          <a:xfrm>
            <a:off x="301128" y="6151084"/>
            <a:ext cx="3144242" cy="374574"/>
            <a:chOff x="301128" y="6151084"/>
            <a:chExt cx="3144242" cy="374574"/>
          </a:xfrm>
        </p:grpSpPr>
        <p:pic>
          <p:nvPicPr>
            <p:cNvPr id="282" name="Google Shape;282;p8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83" name="Google Shape;283;p8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84" name="Google Shape;284;p8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285"/>
        <p:cNvGrpSpPr/>
        <p:nvPr/>
      </p:nvGrpSpPr>
      <p:grpSpPr>
        <a:xfrm>
          <a:off x="0" y="0"/>
          <a:ext cx="0" cy="0"/>
          <a:chOff x="0" y="0"/>
          <a:chExt cx="0" cy="0"/>
        </a:xfrm>
      </p:grpSpPr>
      <p:sp>
        <p:nvSpPr>
          <p:cNvPr id="286" name="Google Shape;286;p84"/>
          <p:cNvSpPr>
            <a:spLocks noGrp="1"/>
          </p:cNvSpPr>
          <p:nvPr>
            <p:ph type="pic" idx="2"/>
          </p:nvPr>
        </p:nvSpPr>
        <p:spPr>
          <a:xfrm>
            <a:off x="241300" y="228600"/>
            <a:ext cx="11696700" cy="5763986"/>
          </a:xfrm>
          <a:prstGeom prst="rect">
            <a:avLst/>
          </a:prstGeom>
          <a:noFill/>
          <a:ln>
            <a:noFill/>
          </a:ln>
        </p:spPr>
      </p:sp>
      <p:sp>
        <p:nvSpPr>
          <p:cNvPr id="287" name="Google Shape;287;p84"/>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84"/>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84"/>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84"/>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91" name="Google Shape;291;p84"/>
          <p:cNvGrpSpPr/>
          <p:nvPr/>
        </p:nvGrpSpPr>
        <p:grpSpPr>
          <a:xfrm>
            <a:off x="301128" y="6151084"/>
            <a:ext cx="3144242" cy="374574"/>
            <a:chOff x="301128" y="6151084"/>
            <a:chExt cx="3144242" cy="374574"/>
          </a:xfrm>
        </p:grpSpPr>
        <p:pic>
          <p:nvPicPr>
            <p:cNvPr id="292" name="Google Shape;292;p8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293" name="Google Shape;293;p8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294" name="Google Shape;294;p8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295"/>
        <p:cNvGrpSpPr/>
        <p:nvPr/>
      </p:nvGrpSpPr>
      <p:grpSpPr>
        <a:xfrm>
          <a:off x="0" y="0"/>
          <a:ext cx="0" cy="0"/>
          <a:chOff x="0" y="0"/>
          <a:chExt cx="0" cy="0"/>
        </a:xfrm>
      </p:grpSpPr>
      <p:sp>
        <p:nvSpPr>
          <p:cNvPr id="296" name="Google Shape;296;p85"/>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85"/>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85"/>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85"/>
          <p:cNvSpPr>
            <a:spLocks noGrp="1"/>
          </p:cNvSpPr>
          <p:nvPr>
            <p:ph type="pic" idx="3"/>
          </p:nvPr>
        </p:nvSpPr>
        <p:spPr>
          <a:xfrm>
            <a:off x="6392300" y="228600"/>
            <a:ext cx="5564883" cy="5447571"/>
          </a:xfrm>
          <a:prstGeom prst="rect">
            <a:avLst/>
          </a:prstGeom>
          <a:solidFill>
            <a:schemeClr val="lt1"/>
          </a:solidFill>
          <a:ln>
            <a:noFill/>
          </a:ln>
        </p:spPr>
      </p:sp>
      <p:pic>
        <p:nvPicPr>
          <p:cNvPr id="300" name="Google Shape;300;p85"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301" name="Google Shape;301;p85"/>
          <p:cNvGrpSpPr/>
          <p:nvPr/>
        </p:nvGrpSpPr>
        <p:grpSpPr>
          <a:xfrm>
            <a:off x="8448790" y="6057987"/>
            <a:ext cx="3144242" cy="374574"/>
            <a:chOff x="301128" y="6151084"/>
            <a:chExt cx="3144242" cy="374574"/>
          </a:xfrm>
        </p:grpSpPr>
        <p:pic>
          <p:nvPicPr>
            <p:cNvPr id="302" name="Google Shape;302;p8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03" name="Google Shape;303;p8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04" name="Google Shape;304;p85"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305"/>
        <p:cNvGrpSpPr/>
        <p:nvPr/>
      </p:nvGrpSpPr>
      <p:grpSpPr>
        <a:xfrm>
          <a:off x="0" y="0"/>
          <a:ext cx="0" cy="0"/>
          <a:chOff x="0" y="0"/>
          <a:chExt cx="0" cy="0"/>
        </a:xfrm>
      </p:grpSpPr>
      <p:sp>
        <p:nvSpPr>
          <p:cNvPr id="306" name="Google Shape;306;p86"/>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86"/>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86"/>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86"/>
          <p:cNvSpPr>
            <a:spLocks noGrp="1"/>
          </p:cNvSpPr>
          <p:nvPr>
            <p:ph type="pic" idx="3"/>
          </p:nvPr>
        </p:nvSpPr>
        <p:spPr>
          <a:xfrm>
            <a:off x="6392300" y="228600"/>
            <a:ext cx="5564883" cy="5447571"/>
          </a:xfrm>
          <a:prstGeom prst="rect">
            <a:avLst/>
          </a:prstGeom>
          <a:solidFill>
            <a:schemeClr val="lt1"/>
          </a:solidFill>
          <a:ln>
            <a:noFill/>
          </a:ln>
        </p:spPr>
      </p:sp>
      <p:pic>
        <p:nvPicPr>
          <p:cNvPr id="310" name="Google Shape;310;p86"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311" name="Google Shape;311;p86"/>
          <p:cNvGrpSpPr/>
          <p:nvPr/>
        </p:nvGrpSpPr>
        <p:grpSpPr>
          <a:xfrm>
            <a:off x="8448790" y="6057987"/>
            <a:ext cx="3144242" cy="374574"/>
            <a:chOff x="301128" y="6151084"/>
            <a:chExt cx="3144242" cy="374574"/>
          </a:xfrm>
        </p:grpSpPr>
        <p:pic>
          <p:nvPicPr>
            <p:cNvPr id="312" name="Google Shape;312;p8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13" name="Google Shape;313;p8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14" name="Google Shape;314;p8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315"/>
        <p:cNvGrpSpPr/>
        <p:nvPr/>
      </p:nvGrpSpPr>
      <p:grpSpPr>
        <a:xfrm>
          <a:off x="0" y="0"/>
          <a:ext cx="0" cy="0"/>
          <a:chOff x="0" y="0"/>
          <a:chExt cx="0" cy="0"/>
        </a:xfrm>
      </p:grpSpPr>
      <p:sp>
        <p:nvSpPr>
          <p:cNvPr id="316" name="Google Shape;316;p87"/>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87"/>
          <p:cNvSpPr>
            <a:spLocks noGrp="1"/>
          </p:cNvSpPr>
          <p:nvPr>
            <p:ph type="pic" idx="2"/>
          </p:nvPr>
        </p:nvSpPr>
        <p:spPr>
          <a:xfrm>
            <a:off x="1147385" y="2043172"/>
            <a:ext cx="1723877" cy="1723877"/>
          </a:xfrm>
          <a:prstGeom prst="ellipse">
            <a:avLst/>
          </a:prstGeom>
          <a:solidFill>
            <a:schemeClr val="lt1"/>
          </a:solidFill>
          <a:ln>
            <a:noFill/>
          </a:ln>
        </p:spPr>
      </p:sp>
      <p:sp>
        <p:nvSpPr>
          <p:cNvPr id="318" name="Google Shape;318;p87"/>
          <p:cNvSpPr>
            <a:spLocks noGrp="1"/>
          </p:cNvSpPr>
          <p:nvPr>
            <p:ph type="pic" idx="3"/>
          </p:nvPr>
        </p:nvSpPr>
        <p:spPr>
          <a:xfrm>
            <a:off x="3886593" y="2052565"/>
            <a:ext cx="1723877" cy="1723877"/>
          </a:xfrm>
          <a:prstGeom prst="ellipse">
            <a:avLst/>
          </a:prstGeom>
          <a:solidFill>
            <a:schemeClr val="lt1"/>
          </a:solidFill>
          <a:ln>
            <a:noFill/>
          </a:ln>
        </p:spPr>
      </p:sp>
      <p:sp>
        <p:nvSpPr>
          <p:cNvPr id="319" name="Google Shape;319;p87"/>
          <p:cNvSpPr>
            <a:spLocks noGrp="1"/>
          </p:cNvSpPr>
          <p:nvPr>
            <p:ph type="pic" idx="4"/>
          </p:nvPr>
        </p:nvSpPr>
        <p:spPr>
          <a:xfrm>
            <a:off x="6581530" y="2048263"/>
            <a:ext cx="1723877" cy="1723877"/>
          </a:xfrm>
          <a:prstGeom prst="ellipse">
            <a:avLst/>
          </a:prstGeom>
          <a:solidFill>
            <a:schemeClr val="lt1"/>
          </a:solidFill>
          <a:ln>
            <a:noFill/>
          </a:ln>
        </p:spPr>
      </p:sp>
      <p:sp>
        <p:nvSpPr>
          <p:cNvPr id="320" name="Google Shape;320;p87"/>
          <p:cNvSpPr>
            <a:spLocks noGrp="1"/>
          </p:cNvSpPr>
          <p:nvPr>
            <p:ph type="pic" idx="5"/>
          </p:nvPr>
        </p:nvSpPr>
        <p:spPr>
          <a:xfrm>
            <a:off x="9320738" y="2057654"/>
            <a:ext cx="1723877" cy="1723877"/>
          </a:xfrm>
          <a:prstGeom prst="ellipse">
            <a:avLst/>
          </a:prstGeom>
          <a:solidFill>
            <a:schemeClr val="lt1"/>
          </a:solidFill>
          <a:ln>
            <a:noFill/>
          </a:ln>
        </p:spPr>
      </p:sp>
      <p:sp>
        <p:nvSpPr>
          <p:cNvPr id="321" name="Google Shape;321;p87"/>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2" name="Google Shape;322;p87"/>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87"/>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4" name="Google Shape;324;p87"/>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87"/>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87"/>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7" name="Google Shape;327;p87"/>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8" name="Google Shape;328;p87"/>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9" name="Google Shape;329;p87"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330" name="Google Shape;330;p87"/>
          <p:cNvGrpSpPr/>
          <p:nvPr/>
        </p:nvGrpSpPr>
        <p:grpSpPr>
          <a:xfrm>
            <a:off x="4480947" y="6257070"/>
            <a:ext cx="3144242" cy="374574"/>
            <a:chOff x="301128" y="6151084"/>
            <a:chExt cx="3144242" cy="374574"/>
          </a:xfrm>
        </p:grpSpPr>
        <p:pic>
          <p:nvPicPr>
            <p:cNvPr id="331" name="Google Shape;331;p8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32" name="Google Shape;332;p8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33" name="Google Shape;333;p87"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34" name="Google Shape;334;p87"/>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35"/>
        <p:cNvGrpSpPr/>
        <p:nvPr/>
      </p:nvGrpSpPr>
      <p:grpSpPr>
        <a:xfrm>
          <a:off x="0" y="0"/>
          <a:ext cx="0" cy="0"/>
          <a:chOff x="0" y="0"/>
          <a:chExt cx="0" cy="0"/>
        </a:xfrm>
      </p:grpSpPr>
      <p:sp>
        <p:nvSpPr>
          <p:cNvPr id="336" name="Google Shape;336;p88"/>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88"/>
          <p:cNvSpPr>
            <a:spLocks noGrp="1"/>
          </p:cNvSpPr>
          <p:nvPr>
            <p:ph type="pic" idx="2"/>
          </p:nvPr>
        </p:nvSpPr>
        <p:spPr>
          <a:xfrm>
            <a:off x="1147385" y="2043172"/>
            <a:ext cx="1723877" cy="1723877"/>
          </a:xfrm>
          <a:prstGeom prst="ellipse">
            <a:avLst/>
          </a:prstGeom>
          <a:solidFill>
            <a:schemeClr val="lt1"/>
          </a:solidFill>
          <a:ln>
            <a:noFill/>
          </a:ln>
        </p:spPr>
      </p:sp>
      <p:sp>
        <p:nvSpPr>
          <p:cNvPr id="338" name="Google Shape;338;p88"/>
          <p:cNvSpPr>
            <a:spLocks noGrp="1"/>
          </p:cNvSpPr>
          <p:nvPr>
            <p:ph type="pic" idx="3"/>
          </p:nvPr>
        </p:nvSpPr>
        <p:spPr>
          <a:xfrm>
            <a:off x="3886593" y="2052565"/>
            <a:ext cx="1723877" cy="1723877"/>
          </a:xfrm>
          <a:prstGeom prst="ellipse">
            <a:avLst/>
          </a:prstGeom>
          <a:solidFill>
            <a:schemeClr val="lt1"/>
          </a:solidFill>
          <a:ln>
            <a:noFill/>
          </a:ln>
        </p:spPr>
      </p:sp>
      <p:sp>
        <p:nvSpPr>
          <p:cNvPr id="339" name="Google Shape;339;p88"/>
          <p:cNvSpPr>
            <a:spLocks noGrp="1"/>
          </p:cNvSpPr>
          <p:nvPr>
            <p:ph type="pic" idx="4"/>
          </p:nvPr>
        </p:nvSpPr>
        <p:spPr>
          <a:xfrm>
            <a:off x="6581530" y="2048263"/>
            <a:ext cx="1723877" cy="1723877"/>
          </a:xfrm>
          <a:prstGeom prst="ellipse">
            <a:avLst/>
          </a:prstGeom>
          <a:solidFill>
            <a:schemeClr val="lt1"/>
          </a:solidFill>
          <a:ln>
            <a:noFill/>
          </a:ln>
        </p:spPr>
      </p:sp>
      <p:sp>
        <p:nvSpPr>
          <p:cNvPr id="340" name="Google Shape;340;p88"/>
          <p:cNvSpPr>
            <a:spLocks noGrp="1"/>
          </p:cNvSpPr>
          <p:nvPr>
            <p:ph type="pic" idx="5"/>
          </p:nvPr>
        </p:nvSpPr>
        <p:spPr>
          <a:xfrm>
            <a:off x="9320738" y="2057654"/>
            <a:ext cx="1723877" cy="1723877"/>
          </a:xfrm>
          <a:prstGeom prst="ellipse">
            <a:avLst/>
          </a:prstGeom>
          <a:solidFill>
            <a:schemeClr val="lt1"/>
          </a:solidFill>
          <a:ln>
            <a:noFill/>
          </a:ln>
        </p:spPr>
      </p:sp>
      <p:sp>
        <p:nvSpPr>
          <p:cNvPr id="341" name="Google Shape;341;p88"/>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88"/>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88"/>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88"/>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88"/>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88"/>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88"/>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88"/>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9" name="Google Shape;349;p88"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350" name="Google Shape;350;p88"/>
          <p:cNvGrpSpPr/>
          <p:nvPr/>
        </p:nvGrpSpPr>
        <p:grpSpPr>
          <a:xfrm>
            <a:off x="4480947" y="6257070"/>
            <a:ext cx="3144242" cy="374574"/>
            <a:chOff x="301128" y="6151084"/>
            <a:chExt cx="3144242" cy="374574"/>
          </a:xfrm>
        </p:grpSpPr>
        <p:pic>
          <p:nvPicPr>
            <p:cNvPr id="351" name="Google Shape;351;p8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52" name="Google Shape;352;p8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53" name="Google Shape;353;p8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54" name="Google Shape;354;p88"/>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55"/>
        <p:cNvGrpSpPr/>
        <p:nvPr/>
      </p:nvGrpSpPr>
      <p:grpSpPr>
        <a:xfrm>
          <a:off x="0" y="0"/>
          <a:ext cx="0" cy="0"/>
          <a:chOff x="0" y="0"/>
          <a:chExt cx="0" cy="0"/>
        </a:xfrm>
      </p:grpSpPr>
      <p:sp>
        <p:nvSpPr>
          <p:cNvPr id="356" name="Google Shape;356;p89"/>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7" name="Google Shape;357;p89"/>
          <p:cNvGrpSpPr/>
          <p:nvPr/>
        </p:nvGrpSpPr>
        <p:grpSpPr>
          <a:xfrm>
            <a:off x="301128" y="6151084"/>
            <a:ext cx="3144242" cy="374574"/>
            <a:chOff x="301128" y="6151084"/>
            <a:chExt cx="3144242" cy="374574"/>
          </a:xfrm>
        </p:grpSpPr>
        <p:pic>
          <p:nvPicPr>
            <p:cNvPr id="358" name="Google Shape;358;p89"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59" name="Google Shape;359;p8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60" name="Google Shape;360;p8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61" name="Google Shape;361;p89"/>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89"/>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3" name="Google Shape;363;p89"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64"/>
        <p:cNvGrpSpPr/>
        <p:nvPr/>
      </p:nvGrpSpPr>
      <p:grpSpPr>
        <a:xfrm>
          <a:off x="0" y="0"/>
          <a:ext cx="0" cy="0"/>
          <a:chOff x="0" y="0"/>
          <a:chExt cx="0" cy="0"/>
        </a:xfrm>
      </p:grpSpPr>
      <p:sp>
        <p:nvSpPr>
          <p:cNvPr id="365" name="Google Shape;365;p90"/>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90"/>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90"/>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68" name="Google Shape;368;p90"/>
          <p:cNvGrpSpPr/>
          <p:nvPr/>
        </p:nvGrpSpPr>
        <p:grpSpPr>
          <a:xfrm>
            <a:off x="301128" y="6151084"/>
            <a:ext cx="3144242" cy="374574"/>
            <a:chOff x="301128" y="6151084"/>
            <a:chExt cx="3144242" cy="374574"/>
          </a:xfrm>
        </p:grpSpPr>
        <p:pic>
          <p:nvPicPr>
            <p:cNvPr id="369" name="Google Shape;369;p90"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70" name="Google Shape;370;p9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71" name="Google Shape;371;p9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372" name="Google Shape;372;p90"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373"/>
        <p:cNvGrpSpPr/>
        <p:nvPr/>
      </p:nvGrpSpPr>
      <p:grpSpPr>
        <a:xfrm>
          <a:off x="0" y="0"/>
          <a:ext cx="0" cy="0"/>
          <a:chOff x="0" y="0"/>
          <a:chExt cx="0" cy="0"/>
        </a:xfrm>
      </p:grpSpPr>
      <p:sp>
        <p:nvSpPr>
          <p:cNvPr id="374" name="Google Shape;374;p91"/>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91"/>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91"/>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7" name="Google Shape;377;p91"/>
          <p:cNvGrpSpPr/>
          <p:nvPr/>
        </p:nvGrpSpPr>
        <p:grpSpPr>
          <a:xfrm>
            <a:off x="301128" y="6151084"/>
            <a:ext cx="3144242" cy="374574"/>
            <a:chOff x="301128" y="6151084"/>
            <a:chExt cx="3144242" cy="374574"/>
          </a:xfrm>
        </p:grpSpPr>
        <p:pic>
          <p:nvPicPr>
            <p:cNvPr id="378" name="Google Shape;378;p9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79" name="Google Shape;379;p9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80" name="Google Shape;380;p9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381" name="Google Shape;381;p91"/>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91"/>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91"/>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4" name="Google Shape;384;p91"/>
          <p:cNvGrpSpPr/>
          <p:nvPr/>
        </p:nvGrpSpPr>
        <p:grpSpPr>
          <a:xfrm>
            <a:off x="301128" y="6151084"/>
            <a:ext cx="3144242" cy="374574"/>
            <a:chOff x="301128" y="6151084"/>
            <a:chExt cx="3144242" cy="374574"/>
          </a:xfrm>
        </p:grpSpPr>
        <p:pic>
          <p:nvPicPr>
            <p:cNvPr id="385" name="Google Shape;385;p91"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86" name="Google Shape;386;p9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87" name="Google Shape;387;p9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388" name="Google Shape;388;p91"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53"/>
        <p:cNvGrpSpPr/>
        <p:nvPr/>
      </p:nvGrpSpPr>
      <p:grpSpPr>
        <a:xfrm>
          <a:off x="0" y="0"/>
          <a:ext cx="0" cy="0"/>
          <a:chOff x="0" y="0"/>
          <a:chExt cx="0" cy="0"/>
        </a:xfrm>
      </p:grpSpPr>
      <p:sp>
        <p:nvSpPr>
          <p:cNvPr id="54" name="Google Shape;54;p62"/>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62"/>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2"/>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2"/>
          <p:cNvSpPr>
            <a:spLocks noGrp="1"/>
          </p:cNvSpPr>
          <p:nvPr>
            <p:ph type="pic" idx="3"/>
          </p:nvPr>
        </p:nvSpPr>
        <p:spPr>
          <a:xfrm>
            <a:off x="6392300" y="228600"/>
            <a:ext cx="5564883" cy="5447571"/>
          </a:xfrm>
          <a:prstGeom prst="rect">
            <a:avLst/>
          </a:prstGeom>
          <a:solidFill>
            <a:schemeClr val="lt1"/>
          </a:solidFill>
          <a:ln>
            <a:noFill/>
          </a:ln>
        </p:spPr>
      </p:sp>
      <p:pic>
        <p:nvPicPr>
          <p:cNvPr id="58" name="Google Shape;58;p62"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59" name="Google Shape;59;p62"/>
          <p:cNvGrpSpPr/>
          <p:nvPr/>
        </p:nvGrpSpPr>
        <p:grpSpPr>
          <a:xfrm>
            <a:off x="8448790" y="6057987"/>
            <a:ext cx="3144242" cy="374574"/>
            <a:chOff x="301128" y="6151084"/>
            <a:chExt cx="3144242" cy="374574"/>
          </a:xfrm>
        </p:grpSpPr>
        <p:pic>
          <p:nvPicPr>
            <p:cNvPr id="60" name="Google Shape;60;p6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1" name="Google Shape;61;p6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2" name="Google Shape;62;p6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389"/>
        <p:cNvGrpSpPr/>
        <p:nvPr/>
      </p:nvGrpSpPr>
      <p:grpSpPr>
        <a:xfrm>
          <a:off x="0" y="0"/>
          <a:ext cx="0" cy="0"/>
          <a:chOff x="0" y="0"/>
          <a:chExt cx="0" cy="0"/>
        </a:xfrm>
      </p:grpSpPr>
      <p:sp>
        <p:nvSpPr>
          <p:cNvPr id="390" name="Google Shape;390;p92"/>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92"/>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2" name="Google Shape;392;p92"/>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393" name="Google Shape;393;p92"/>
          <p:cNvSpPr>
            <a:spLocks noGrp="1"/>
          </p:cNvSpPr>
          <p:nvPr>
            <p:ph type="pic" idx="2"/>
          </p:nvPr>
        </p:nvSpPr>
        <p:spPr>
          <a:xfrm>
            <a:off x="7061200" y="1203325"/>
            <a:ext cx="5130800" cy="3913188"/>
          </a:xfrm>
          <a:prstGeom prst="rect">
            <a:avLst/>
          </a:prstGeom>
          <a:solidFill>
            <a:schemeClr val="lt1"/>
          </a:solidFill>
          <a:ln>
            <a:noFill/>
          </a:ln>
        </p:spPr>
      </p:sp>
      <p:sp>
        <p:nvSpPr>
          <p:cNvPr id="394" name="Google Shape;394;p92"/>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5" name="Google Shape;395;p92"/>
          <p:cNvGrpSpPr/>
          <p:nvPr/>
        </p:nvGrpSpPr>
        <p:grpSpPr>
          <a:xfrm>
            <a:off x="389965" y="6092742"/>
            <a:ext cx="3144242" cy="374574"/>
            <a:chOff x="301128" y="6151084"/>
            <a:chExt cx="3144242" cy="374574"/>
          </a:xfrm>
        </p:grpSpPr>
        <p:pic>
          <p:nvPicPr>
            <p:cNvPr id="396" name="Google Shape;396;p9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397" name="Google Shape;397;p9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398" name="Google Shape;398;p9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399"/>
        <p:cNvGrpSpPr/>
        <p:nvPr/>
      </p:nvGrpSpPr>
      <p:grpSpPr>
        <a:xfrm>
          <a:off x="0" y="0"/>
          <a:ext cx="0" cy="0"/>
          <a:chOff x="0" y="0"/>
          <a:chExt cx="0" cy="0"/>
        </a:xfrm>
      </p:grpSpPr>
      <p:sp>
        <p:nvSpPr>
          <p:cNvPr id="400" name="Google Shape;400;p93"/>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93"/>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2" name="Google Shape;402;p93"/>
          <p:cNvGrpSpPr/>
          <p:nvPr/>
        </p:nvGrpSpPr>
        <p:grpSpPr>
          <a:xfrm>
            <a:off x="2530564" y="336687"/>
            <a:ext cx="9078210" cy="5854425"/>
            <a:chOff x="3152299" y="635855"/>
            <a:chExt cx="19296834" cy="12444290"/>
          </a:xfrm>
        </p:grpSpPr>
        <p:pic>
          <p:nvPicPr>
            <p:cNvPr id="403" name="Google Shape;403;p9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4493359" y="635855"/>
              <a:ext cx="7955774" cy="12444290"/>
            </a:xfrm>
            <a:prstGeom prst="rect">
              <a:avLst/>
            </a:prstGeom>
            <a:noFill/>
            <a:ln>
              <a:noFill/>
            </a:ln>
          </p:spPr>
        </p:pic>
        <p:sp>
          <p:nvSpPr>
            <p:cNvPr id="404" name="Google Shape;404;p93"/>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One</a:t>
              </a:r>
              <a:endParaRPr/>
            </a:p>
          </p:txBody>
        </p:sp>
        <p:sp>
          <p:nvSpPr>
            <p:cNvPr id="405" name="Google Shape;405;p93"/>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a:solidFill>
                    <a:schemeClr val="dk2"/>
                  </a:solidFill>
                  <a:latin typeface="Montserrat"/>
                  <a:ea typeface="Montserrat"/>
                  <a:cs typeface="Montserrat"/>
                  <a:sym typeface="Montserrat"/>
                </a:rPr>
                <a:t>Title Two</a:t>
              </a:r>
              <a:endParaRPr/>
            </a:p>
          </p:txBody>
        </p:sp>
      </p:grpSp>
      <p:sp>
        <p:nvSpPr>
          <p:cNvPr id="406" name="Google Shape;406;p93"/>
          <p:cNvSpPr>
            <a:spLocks noGrp="1"/>
          </p:cNvSpPr>
          <p:nvPr>
            <p:ph type="pic" idx="2"/>
          </p:nvPr>
        </p:nvSpPr>
        <p:spPr>
          <a:xfrm>
            <a:off x="8602116" y="1265033"/>
            <a:ext cx="2266512" cy="3978298"/>
          </a:xfrm>
          <a:prstGeom prst="rect">
            <a:avLst/>
          </a:prstGeom>
          <a:solidFill>
            <a:schemeClr val="lt1"/>
          </a:solidFill>
          <a:ln>
            <a:noFill/>
          </a:ln>
        </p:spPr>
      </p:sp>
      <p:sp>
        <p:nvSpPr>
          <p:cNvPr id="407" name="Google Shape;407;p93"/>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8" name="Google Shape;408;p93"/>
          <p:cNvGrpSpPr/>
          <p:nvPr/>
        </p:nvGrpSpPr>
        <p:grpSpPr>
          <a:xfrm>
            <a:off x="389965" y="6092742"/>
            <a:ext cx="3144242" cy="374574"/>
            <a:chOff x="301128" y="6151084"/>
            <a:chExt cx="3144242" cy="374574"/>
          </a:xfrm>
        </p:grpSpPr>
        <p:pic>
          <p:nvPicPr>
            <p:cNvPr id="409" name="Google Shape;409;p9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10" name="Google Shape;410;p9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11" name="Google Shape;411;p93"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412"/>
        <p:cNvGrpSpPr/>
        <p:nvPr/>
      </p:nvGrpSpPr>
      <p:grpSpPr>
        <a:xfrm>
          <a:off x="0" y="0"/>
          <a:ext cx="0" cy="0"/>
          <a:chOff x="0" y="0"/>
          <a:chExt cx="0" cy="0"/>
        </a:xfrm>
      </p:grpSpPr>
      <p:sp>
        <p:nvSpPr>
          <p:cNvPr id="413" name="Google Shape;413;p94"/>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94"/>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5" name="Google Shape;415;p94"/>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416" name="Google Shape;416;p94"/>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94"/>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18" name="Google Shape;418;p94"/>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9" name="Google Shape;419;p94"/>
          <p:cNvGrpSpPr/>
          <p:nvPr/>
        </p:nvGrpSpPr>
        <p:grpSpPr>
          <a:xfrm rot="-5400000">
            <a:off x="-1025447" y="4518095"/>
            <a:ext cx="3445636" cy="410479"/>
            <a:chOff x="301128" y="6151084"/>
            <a:chExt cx="3144242" cy="374574"/>
          </a:xfrm>
        </p:grpSpPr>
        <p:pic>
          <p:nvPicPr>
            <p:cNvPr id="420" name="Google Shape;420;p9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21" name="Google Shape;421;p9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22" name="Google Shape;422;p9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423"/>
        <p:cNvGrpSpPr/>
        <p:nvPr/>
      </p:nvGrpSpPr>
      <p:grpSpPr>
        <a:xfrm>
          <a:off x="0" y="0"/>
          <a:ext cx="0" cy="0"/>
          <a:chOff x="0" y="0"/>
          <a:chExt cx="0" cy="0"/>
        </a:xfrm>
      </p:grpSpPr>
      <p:sp>
        <p:nvSpPr>
          <p:cNvPr id="424" name="Google Shape;424;p95"/>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95"/>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6" name="Google Shape;426;p95"/>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427" name="Google Shape;427;p95"/>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95"/>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29" name="Google Shape;429;p95"/>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30" name="Google Shape;430;p95"/>
          <p:cNvGrpSpPr/>
          <p:nvPr/>
        </p:nvGrpSpPr>
        <p:grpSpPr>
          <a:xfrm rot="-5400000">
            <a:off x="-1025447" y="4518095"/>
            <a:ext cx="3445636" cy="410479"/>
            <a:chOff x="301128" y="6151084"/>
            <a:chExt cx="3144242" cy="374574"/>
          </a:xfrm>
        </p:grpSpPr>
        <p:pic>
          <p:nvPicPr>
            <p:cNvPr id="431" name="Google Shape;431;p95"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32" name="Google Shape;432;p9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33" name="Google Shape;433;p9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34"/>
        <p:cNvGrpSpPr/>
        <p:nvPr/>
      </p:nvGrpSpPr>
      <p:grpSpPr>
        <a:xfrm>
          <a:off x="0" y="0"/>
          <a:ext cx="0" cy="0"/>
          <a:chOff x="0" y="0"/>
          <a:chExt cx="0" cy="0"/>
        </a:xfrm>
      </p:grpSpPr>
      <p:sp>
        <p:nvSpPr>
          <p:cNvPr id="435" name="Google Shape;435;p96"/>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96"/>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7" name="Google Shape;437;p96"/>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38" name="Google Shape;438;p96"/>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96"/>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0" name="Google Shape;440;p96"/>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41" name="Google Shape;441;p96"/>
          <p:cNvGrpSpPr/>
          <p:nvPr/>
        </p:nvGrpSpPr>
        <p:grpSpPr>
          <a:xfrm rot="-5400000">
            <a:off x="-1025447" y="4518095"/>
            <a:ext cx="3445636" cy="410479"/>
            <a:chOff x="301128" y="6151084"/>
            <a:chExt cx="3144242" cy="374574"/>
          </a:xfrm>
        </p:grpSpPr>
        <p:pic>
          <p:nvPicPr>
            <p:cNvPr id="442" name="Google Shape;442;p96"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43" name="Google Shape;443;p9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44" name="Google Shape;444;p9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45"/>
        <p:cNvGrpSpPr/>
        <p:nvPr/>
      </p:nvGrpSpPr>
      <p:grpSpPr>
        <a:xfrm>
          <a:off x="0" y="0"/>
          <a:ext cx="0" cy="0"/>
          <a:chOff x="0" y="0"/>
          <a:chExt cx="0" cy="0"/>
        </a:xfrm>
      </p:grpSpPr>
      <p:sp>
        <p:nvSpPr>
          <p:cNvPr id="446" name="Google Shape;446;p97"/>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2700">
                <a:solidFill>
                  <a:schemeClr val="dk2"/>
                </a:solidFill>
                <a:latin typeface="Montserrat Medium"/>
                <a:ea typeface="Montserrat Medium"/>
                <a:cs typeface="Montserrat Medium"/>
                <a:sym typeface="Montserrat Medium"/>
              </a:rPr>
              <a:t>OUR TIMELINE</a:t>
            </a:r>
            <a:endParaRPr/>
          </a:p>
        </p:txBody>
      </p:sp>
      <p:cxnSp>
        <p:nvCxnSpPr>
          <p:cNvPr id="447" name="Google Shape;447;p97"/>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48" name="Google Shape;448;p97"/>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9" name="Google Shape;449;p97"/>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0" name="Google Shape;450;p97"/>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1" name="Google Shape;451;p97"/>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52" name="Google Shape;452;p97"/>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53" name="Google Shape;453;p97"/>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97"/>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97"/>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97"/>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97"/>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8" name="Google Shape;458;p97"/>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9" name="Google Shape;459;p97"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460" name="Google Shape;460;p97"/>
          <p:cNvGrpSpPr/>
          <p:nvPr/>
        </p:nvGrpSpPr>
        <p:grpSpPr>
          <a:xfrm>
            <a:off x="389965" y="6092742"/>
            <a:ext cx="3144242" cy="374574"/>
            <a:chOff x="301128" y="6151084"/>
            <a:chExt cx="3144242" cy="374574"/>
          </a:xfrm>
        </p:grpSpPr>
        <p:pic>
          <p:nvPicPr>
            <p:cNvPr id="461" name="Google Shape;461;p9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62" name="Google Shape;462;p9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63" name="Google Shape;463;p97"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64"/>
        <p:cNvGrpSpPr/>
        <p:nvPr/>
      </p:nvGrpSpPr>
      <p:grpSpPr>
        <a:xfrm>
          <a:off x="0" y="0"/>
          <a:ext cx="0" cy="0"/>
          <a:chOff x="0" y="0"/>
          <a:chExt cx="0" cy="0"/>
        </a:xfrm>
      </p:grpSpPr>
      <p:cxnSp>
        <p:nvCxnSpPr>
          <p:cNvPr id="465" name="Google Shape;465;p98"/>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66" name="Google Shape;466;p98"/>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67" name="Google Shape;467;p98"/>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68" name="Google Shape;468;p98"/>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900">
                <a:solidFill>
                  <a:schemeClr val="dk2"/>
                </a:solidFill>
                <a:latin typeface="Montserrat Medium"/>
                <a:ea typeface="Montserrat Medium"/>
                <a:cs typeface="Montserrat Medium"/>
                <a:sym typeface="Montserrat Medium"/>
              </a:rPr>
              <a:t>Your Title</a:t>
            </a:r>
            <a:endParaRPr/>
          </a:p>
        </p:txBody>
      </p:sp>
      <p:sp>
        <p:nvSpPr>
          <p:cNvPr id="469" name="Google Shape;469;p98"/>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0" name="Google Shape;470;p98"/>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98"/>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98"/>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98"/>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98"/>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5" name="Google Shape;475;p98"/>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6" name="Google Shape;476;p98"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477" name="Google Shape;477;p98"/>
          <p:cNvGrpSpPr/>
          <p:nvPr/>
        </p:nvGrpSpPr>
        <p:grpSpPr>
          <a:xfrm>
            <a:off x="4480947" y="6257070"/>
            <a:ext cx="3144242" cy="374574"/>
            <a:chOff x="301128" y="6151084"/>
            <a:chExt cx="3144242" cy="374574"/>
          </a:xfrm>
        </p:grpSpPr>
        <p:pic>
          <p:nvPicPr>
            <p:cNvPr id="478" name="Google Shape;478;p9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79" name="Google Shape;479;p9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80" name="Google Shape;480;p9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481"/>
        <p:cNvGrpSpPr/>
        <p:nvPr/>
      </p:nvGrpSpPr>
      <p:grpSpPr>
        <a:xfrm>
          <a:off x="0" y="0"/>
          <a:ext cx="0" cy="0"/>
          <a:chOff x="0" y="0"/>
          <a:chExt cx="0" cy="0"/>
        </a:xfrm>
      </p:grpSpPr>
      <p:grpSp>
        <p:nvGrpSpPr>
          <p:cNvPr id="482" name="Google Shape;482;p99"/>
          <p:cNvGrpSpPr/>
          <p:nvPr/>
        </p:nvGrpSpPr>
        <p:grpSpPr>
          <a:xfrm flipH="1">
            <a:off x="-87112" y="2832249"/>
            <a:ext cx="10088030" cy="1233055"/>
            <a:chOff x="4201590" y="5664497"/>
            <a:chExt cx="20176060" cy="2466109"/>
          </a:xfrm>
        </p:grpSpPr>
        <p:cxnSp>
          <p:nvCxnSpPr>
            <p:cNvPr id="483" name="Google Shape;483;p99"/>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484" name="Google Shape;484;p99"/>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85" name="Google Shape;485;p99"/>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86" name="Google Shape;486;p99"/>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487" name="Google Shape;487;p99"/>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8" name="Google Shape;488;p99"/>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99"/>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99"/>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99"/>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2" name="Google Shape;492;p99"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6572759" y="5676171"/>
            <a:ext cx="5564883" cy="1181829"/>
          </a:xfrm>
          <a:prstGeom prst="rect">
            <a:avLst/>
          </a:prstGeom>
          <a:noFill/>
          <a:ln>
            <a:noFill/>
          </a:ln>
        </p:spPr>
      </p:pic>
      <p:grpSp>
        <p:nvGrpSpPr>
          <p:cNvPr id="493" name="Google Shape;493;p99"/>
          <p:cNvGrpSpPr/>
          <p:nvPr/>
        </p:nvGrpSpPr>
        <p:grpSpPr>
          <a:xfrm>
            <a:off x="8448790" y="6057987"/>
            <a:ext cx="3144242" cy="374574"/>
            <a:chOff x="301128" y="6151084"/>
            <a:chExt cx="3144242" cy="374574"/>
          </a:xfrm>
        </p:grpSpPr>
        <p:pic>
          <p:nvPicPr>
            <p:cNvPr id="494" name="Google Shape;494;p9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495" name="Google Shape;495;p9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496" name="Google Shape;496;p99"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497"/>
        <p:cNvGrpSpPr/>
        <p:nvPr/>
      </p:nvGrpSpPr>
      <p:grpSpPr>
        <a:xfrm>
          <a:off x="0" y="0"/>
          <a:ext cx="0" cy="0"/>
          <a:chOff x="0" y="0"/>
          <a:chExt cx="0" cy="0"/>
        </a:xfrm>
      </p:grpSpPr>
      <p:sp>
        <p:nvSpPr>
          <p:cNvPr id="498" name="Google Shape;498;p100"/>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100"/>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100"/>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100"/>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100"/>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3" name="Google Shape;503;p100"/>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4" name="Google Shape;504;p100"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05" name="Google Shape;505;p100"/>
          <p:cNvGrpSpPr/>
          <p:nvPr/>
        </p:nvGrpSpPr>
        <p:grpSpPr>
          <a:xfrm>
            <a:off x="4480947" y="6257070"/>
            <a:ext cx="3144242" cy="374574"/>
            <a:chOff x="301128" y="6151084"/>
            <a:chExt cx="3144242" cy="374574"/>
          </a:xfrm>
        </p:grpSpPr>
        <p:pic>
          <p:nvPicPr>
            <p:cNvPr id="506" name="Google Shape;506;p10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07" name="Google Shape;507;p10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08" name="Google Shape;508;p10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509"/>
        <p:cNvGrpSpPr/>
        <p:nvPr/>
      </p:nvGrpSpPr>
      <p:grpSpPr>
        <a:xfrm>
          <a:off x="0" y="0"/>
          <a:ext cx="0" cy="0"/>
          <a:chOff x="0" y="0"/>
          <a:chExt cx="0" cy="0"/>
        </a:xfrm>
      </p:grpSpPr>
      <p:grpSp>
        <p:nvGrpSpPr>
          <p:cNvPr id="510" name="Google Shape;510;p101"/>
          <p:cNvGrpSpPr/>
          <p:nvPr/>
        </p:nvGrpSpPr>
        <p:grpSpPr>
          <a:xfrm>
            <a:off x="14068" y="1619338"/>
            <a:ext cx="12165015" cy="3845400"/>
            <a:chOff x="0" y="4738255"/>
            <a:chExt cx="21169744" cy="5292436"/>
          </a:xfrm>
        </p:grpSpPr>
        <p:sp>
          <p:nvSpPr>
            <p:cNvPr id="511" name="Google Shape;511;p101"/>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101"/>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101"/>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101"/>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15" name="Google Shape;515;p101"/>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101"/>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101"/>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101"/>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101"/>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0" name="Google Shape;520;p101"/>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101"/>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2" name="Google Shape;522;p101"/>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101"/>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4" name="Google Shape;524;p101"/>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5" name="Google Shape;525;p101"/>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6" name="Google Shape;526;p101"/>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7" name="Google Shape;527;p101"/>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8" name="Google Shape;528;p101"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29" name="Google Shape;529;p101"/>
          <p:cNvGrpSpPr/>
          <p:nvPr/>
        </p:nvGrpSpPr>
        <p:grpSpPr>
          <a:xfrm>
            <a:off x="4480947" y="6257070"/>
            <a:ext cx="3144242" cy="374574"/>
            <a:chOff x="301128" y="6151084"/>
            <a:chExt cx="3144242" cy="374574"/>
          </a:xfrm>
        </p:grpSpPr>
        <p:pic>
          <p:nvPicPr>
            <p:cNvPr id="530" name="Google Shape;530;p10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31" name="Google Shape;531;p10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32" name="Google Shape;532;p10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63"/>
        <p:cNvGrpSpPr/>
        <p:nvPr/>
      </p:nvGrpSpPr>
      <p:grpSpPr>
        <a:xfrm>
          <a:off x="0" y="0"/>
          <a:ext cx="0" cy="0"/>
          <a:chOff x="0" y="0"/>
          <a:chExt cx="0" cy="0"/>
        </a:xfrm>
      </p:grpSpPr>
      <p:sp>
        <p:nvSpPr>
          <p:cNvPr id="64" name="Google Shape;64;p63"/>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65" name="Google Shape;65;p63"/>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6" name="Google Shape;66;p63"/>
          <p:cNvGrpSpPr/>
          <p:nvPr/>
        </p:nvGrpSpPr>
        <p:grpSpPr>
          <a:xfrm>
            <a:off x="8448790" y="6057987"/>
            <a:ext cx="3144242" cy="374574"/>
            <a:chOff x="301128" y="6151084"/>
            <a:chExt cx="3144242" cy="374574"/>
          </a:xfrm>
        </p:grpSpPr>
        <p:pic>
          <p:nvPicPr>
            <p:cNvPr id="67" name="Google Shape;67;p63"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8" name="Google Shape;68;p6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9" name="Google Shape;69;p6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70" name="Google Shape;70;p63"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33"/>
        <p:cNvGrpSpPr/>
        <p:nvPr/>
      </p:nvGrpSpPr>
      <p:grpSpPr>
        <a:xfrm>
          <a:off x="0" y="0"/>
          <a:ext cx="0" cy="0"/>
          <a:chOff x="0" y="0"/>
          <a:chExt cx="0" cy="0"/>
        </a:xfrm>
      </p:grpSpPr>
      <p:sp>
        <p:nvSpPr>
          <p:cNvPr id="534" name="Google Shape;534;p102"/>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5" name="Google Shape;535;p102"/>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6" name="Google Shape;536;p102"/>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7" name="Google Shape;537;p102"/>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8" name="Google Shape;538;p102"/>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39" name="Google Shape;539;p102"/>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40" name="Google Shape;540;p102"/>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1" name="Google Shape;541;p102"/>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2" name="Google Shape;542;p102"/>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102"/>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4" name="Google Shape;544;p102"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45" name="Google Shape;545;p102"/>
          <p:cNvGrpSpPr/>
          <p:nvPr/>
        </p:nvGrpSpPr>
        <p:grpSpPr>
          <a:xfrm>
            <a:off x="4480947" y="6257070"/>
            <a:ext cx="3144242" cy="374574"/>
            <a:chOff x="301128" y="6151084"/>
            <a:chExt cx="3144242" cy="374574"/>
          </a:xfrm>
        </p:grpSpPr>
        <p:pic>
          <p:nvPicPr>
            <p:cNvPr id="546" name="Google Shape;546;p102"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47" name="Google Shape;547;p102"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48" name="Google Shape;548;p102"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49"/>
        <p:cNvGrpSpPr/>
        <p:nvPr/>
      </p:nvGrpSpPr>
      <p:grpSpPr>
        <a:xfrm>
          <a:off x="0" y="0"/>
          <a:ext cx="0" cy="0"/>
          <a:chOff x="0" y="0"/>
          <a:chExt cx="0" cy="0"/>
        </a:xfrm>
      </p:grpSpPr>
      <p:sp>
        <p:nvSpPr>
          <p:cNvPr id="550" name="Google Shape;550;p103"/>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1" name="Google Shape;551;p103"/>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2" name="Google Shape;552;p103"/>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3" name="Google Shape;553;p103"/>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4" name="Google Shape;554;p103"/>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5" name="Google Shape;555;p103"/>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6" name="Google Shape;556;p103"/>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7" name="Google Shape;557;p103"/>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8" name="Google Shape;558;p103"/>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59" name="Google Shape;559;p103"/>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0" name="Google Shape;560;p103"/>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1" name="Google Shape;561;p103"/>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2" name="Google Shape;562;p103"/>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3" name="Google Shape;563;p103"/>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4" name="Google Shape;564;p103"/>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5" name="Google Shape;565;p103"/>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6" name="Google Shape;566;p103"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67" name="Google Shape;567;p103"/>
          <p:cNvGrpSpPr/>
          <p:nvPr/>
        </p:nvGrpSpPr>
        <p:grpSpPr>
          <a:xfrm>
            <a:off x="4480947" y="6257070"/>
            <a:ext cx="3144242" cy="374574"/>
            <a:chOff x="301128" y="6151084"/>
            <a:chExt cx="3144242" cy="374574"/>
          </a:xfrm>
        </p:grpSpPr>
        <p:pic>
          <p:nvPicPr>
            <p:cNvPr id="568" name="Google Shape;568;p103"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69" name="Google Shape;569;p103"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70" name="Google Shape;570;p103"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71"/>
        <p:cNvGrpSpPr/>
        <p:nvPr/>
      </p:nvGrpSpPr>
      <p:grpSpPr>
        <a:xfrm>
          <a:off x="0" y="0"/>
          <a:ext cx="0" cy="0"/>
          <a:chOff x="0" y="0"/>
          <a:chExt cx="0" cy="0"/>
        </a:xfrm>
      </p:grpSpPr>
      <p:sp>
        <p:nvSpPr>
          <p:cNvPr id="572" name="Google Shape;572;p104"/>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104"/>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104"/>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04"/>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04"/>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04"/>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8" name="Google Shape;578;p104"/>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104"/>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104"/>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104"/>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104"/>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3" name="Google Shape;583;p104"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584" name="Google Shape;584;p104"/>
          <p:cNvGrpSpPr/>
          <p:nvPr/>
        </p:nvGrpSpPr>
        <p:grpSpPr>
          <a:xfrm>
            <a:off x="4480947" y="6257070"/>
            <a:ext cx="3144242" cy="374574"/>
            <a:chOff x="301128" y="6151084"/>
            <a:chExt cx="3144242" cy="374574"/>
          </a:xfrm>
        </p:grpSpPr>
        <p:pic>
          <p:nvPicPr>
            <p:cNvPr id="585" name="Google Shape;585;p10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586" name="Google Shape;586;p10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587" name="Google Shape;587;p104"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588"/>
        <p:cNvGrpSpPr/>
        <p:nvPr/>
      </p:nvGrpSpPr>
      <p:grpSpPr>
        <a:xfrm>
          <a:off x="0" y="0"/>
          <a:ext cx="0" cy="0"/>
          <a:chOff x="0" y="0"/>
          <a:chExt cx="0" cy="0"/>
        </a:xfrm>
      </p:grpSpPr>
      <p:grpSp>
        <p:nvGrpSpPr>
          <p:cNvPr id="589" name="Google Shape;589;p105"/>
          <p:cNvGrpSpPr/>
          <p:nvPr/>
        </p:nvGrpSpPr>
        <p:grpSpPr>
          <a:xfrm>
            <a:off x="1154562" y="1887157"/>
            <a:ext cx="9882876" cy="2798187"/>
            <a:chOff x="1875859" y="4907106"/>
            <a:chExt cx="20625932" cy="5839921"/>
          </a:xfrm>
        </p:grpSpPr>
        <p:sp>
          <p:nvSpPr>
            <p:cNvPr id="590" name="Google Shape;590;p105"/>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1" name="Google Shape;591;p105"/>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2" name="Google Shape;592;p105"/>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3" name="Google Shape;593;p105"/>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4" name="Google Shape;594;p105"/>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5" name="Google Shape;595;p105"/>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6" name="Google Shape;596;p105"/>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7" name="Google Shape;597;p105"/>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8" name="Google Shape;598;p105"/>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599" name="Google Shape;599;p105"/>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00" name="Google Shape;600;p105"/>
            <p:cNvSpPr txBox="1"/>
            <p:nvPr/>
          </p:nvSpPr>
          <p:spPr>
            <a:xfrm>
              <a:off x="3248482" y="10100696"/>
              <a:ext cx="19271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Mission</a:t>
              </a:r>
              <a:endParaRPr/>
            </a:p>
          </p:txBody>
        </p:sp>
        <p:sp>
          <p:nvSpPr>
            <p:cNvPr id="601" name="Google Shape;601;p105"/>
            <p:cNvSpPr txBox="1"/>
            <p:nvPr/>
          </p:nvSpPr>
          <p:spPr>
            <a:xfrm>
              <a:off x="7357215" y="10100696"/>
              <a:ext cx="15824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Vision</a:t>
              </a:r>
              <a:endParaRPr/>
            </a:p>
          </p:txBody>
        </p:sp>
        <p:sp>
          <p:nvSpPr>
            <p:cNvPr id="602" name="Google Shape;602;p105"/>
            <p:cNvSpPr txBox="1"/>
            <p:nvPr/>
          </p:nvSpPr>
          <p:spPr>
            <a:xfrm>
              <a:off x="11461705" y="10100696"/>
              <a:ext cx="14542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Goals</a:t>
              </a:r>
              <a:endParaRPr/>
            </a:p>
          </p:txBody>
        </p:sp>
        <p:sp>
          <p:nvSpPr>
            <p:cNvPr id="603" name="Google Shape;603;p105"/>
            <p:cNvSpPr txBox="1"/>
            <p:nvPr/>
          </p:nvSpPr>
          <p:spPr>
            <a:xfrm>
              <a:off x="15369825" y="10100696"/>
              <a:ext cx="17187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Values</a:t>
              </a:r>
              <a:endParaRPr/>
            </a:p>
          </p:txBody>
        </p:sp>
        <p:sp>
          <p:nvSpPr>
            <p:cNvPr id="604" name="Google Shape;604;p105"/>
            <p:cNvSpPr txBox="1"/>
            <p:nvPr/>
          </p:nvSpPr>
          <p:spPr>
            <a:xfrm>
              <a:off x="19196192" y="10100696"/>
              <a:ext cx="21467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Strategy</a:t>
              </a:r>
              <a:endParaRPr/>
            </a:p>
          </p:txBody>
        </p:sp>
      </p:grpSp>
      <p:sp>
        <p:nvSpPr>
          <p:cNvPr id="605" name="Google Shape;605;p105"/>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6" name="Google Shape;606;p105"/>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7" name="Google Shape;607;p105"/>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8" name="Google Shape;608;p105"/>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p105"/>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0" name="Google Shape;610;p105"/>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1" name="Google Shape;611;p105"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612" name="Google Shape;612;p105"/>
          <p:cNvGrpSpPr/>
          <p:nvPr/>
        </p:nvGrpSpPr>
        <p:grpSpPr>
          <a:xfrm>
            <a:off x="4480947" y="6257070"/>
            <a:ext cx="3144242" cy="374574"/>
            <a:chOff x="301128" y="6151084"/>
            <a:chExt cx="3144242" cy="374574"/>
          </a:xfrm>
        </p:grpSpPr>
        <p:pic>
          <p:nvPicPr>
            <p:cNvPr id="613" name="Google Shape;613;p10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14" name="Google Shape;614;p10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15" name="Google Shape;615;p105"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616"/>
        <p:cNvGrpSpPr/>
        <p:nvPr/>
      </p:nvGrpSpPr>
      <p:grpSpPr>
        <a:xfrm>
          <a:off x="0" y="0"/>
          <a:ext cx="0" cy="0"/>
          <a:chOff x="0" y="0"/>
          <a:chExt cx="0" cy="0"/>
        </a:xfrm>
      </p:grpSpPr>
      <p:grpSp>
        <p:nvGrpSpPr>
          <p:cNvPr id="617" name="Google Shape;617;p106"/>
          <p:cNvGrpSpPr/>
          <p:nvPr/>
        </p:nvGrpSpPr>
        <p:grpSpPr>
          <a:xfrm>
            <a:off x="958611" y="1840131"/>
            <a:ext cx="10383759" cy="2382415"/>
            <a:chOff x="2122935" y="4949396"/>
            <a:chExt cx="20123405" cy="5001613"/>
          </a:xfrm>
        </p:grpSpPr>
        <p:sp>
          <p:nvSpPr>
            <p:cNvPr id="618" name="Google Shape;618;p106"/>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19" name="Google Shape;619;p106"/>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20" name="Google Shape;620;p106"/>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21" name="Google Shape;621;p106"/>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22" name="Google Shape;622;p106"/>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Three</a:t>
              </a:r>
              <a:endParaRPr/>
            </a:p>
          </p:txBody>
        </p:sp>
        <p:sp>
          <p:nvSpPr>
            <p:cNvPr id="623" name="Google Shape;623;p106"/>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Title Four</a:t>
              </a:r>
              <a:endParaRPr/>
            </a:p>
          </p:txBody>
        </p:sp>
      </p:grpSp>
      <p:sp>
        <p:nvSpPr>
          <p:cNvPr id="624" name="Google Shape;624;p106"/>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5" name="Google Shape;625;p106"/>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6" name="Google Shape;626;p106"/>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7" name="Google Shape;627;p106"/>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8" name="Google Shape;628;p106"/>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9" name="Google Shape;629;p106"/>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0" name="Google Shape;630;p106"/>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1" name="Google Shape;631;p106"/>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2" name="Google Shape;632;p106"/>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3" name="Google Shape;633;p106"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634" name="Google Shape;634;p106"/>
          <p:cNvGrpSpPr/>
          <p:nvPr/>
        </p:nvGrpSpPr>
        <p:grpSpPr>
          <a:xfrm>
            <a:off x="4480947" y="6257070"/>
            <a:ext cx="3144242" cy="374574"/>
            <a:chOff x="301128" y="6151084"/>
            <a:chExt cx="3144242" cy="374574"/>
          </a:xfrm>
        </p:grpSpPr>
        <p:pic>
          <p:nvPicPr>
            <p:cNvPr id="635" name="Google Shape;635;p10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36" name="Google Shape;636;p10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37" name="Google Shape;637;p10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38"/>
        <p:cNvGrpSpPr/>
        <p:nvPr/>
      </p:nvGrpSpPr>
      <p:grpSpPr>
        <a:xfrm>
          <a:off x="0" y="0"/>
          <a:ext cx="0" cy="0"/>
          <a:chOff x="0" y="0"/>
          <a:chExt cx="0" cy="0"/>
        </a:xfrm>
      </p:grpSpPr>
      <p:grpSp>
        <p:nvGrpSpPr>
          <p:cNvPr id="639" name="Google Shape;639;p107"/>
          <p:cNvGrpSpPr/>
          <p:nvPr/>
        </p:nvGrpSpPr>
        <p:grpSpPr>
          <a:xfrm>
            <a:off x="2282521" y="1805252"/>
            <a:ext cx="7491958" cy="1805615"/>
            <a:chOff x="7490990" y="4949396"/>
            <a:chExt cx="14519185" cy="3790686"/>
          </a:xfrm>
        </p:grpSpPr>
        <p:sp>
          <p:nvSpPr>
            <p:cNvPr id="640" name="Google Shape;640;p107"/>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1" name="Google Shape;641;p107"/>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2" name="Google Shape;642;p107"/>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43" name="Google Shape;643;p107"/>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4" name="Google Shape;644;p107"/>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5" name="Google Shape;645;p107"/>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6" name="Google Shape;646;p107"/>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7" name="Google Shape;647;p107"/>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8" name="Google Shape;648;p107"/>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9" name="Google Shape;649;p107"/>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0" name="Google Shape;650;p107"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2588587" y="5666155"/>
            <a:ext cx="5564883" cy="1181829"/>
          </a:xfrm>
          <a:prstGeom prst="rect">
            <a:avLst/>
          </a:prstGeom>
          <a:noFill/>
          <a:ln>
            <a:noFill/>
          </a:ln>
        </p:spPr>
      </p:pic>
      <p:grpSp>
        <p:nvGrpSpPr>
          <p:cNvPr id="651" name="Google Shape;651;p107"/>
          <p:cNvGrpSpPr/>
          <p:nvPr/>
        </p:nvGrpSpPr>
        <p:grpSpPr>
          <a:xfrm>
            <a:off x="4480947" y="6257070"/>
            <a:ext cx="3144242" cy="374574"/>
            <a:chOff x="301128" y="6151084"/>
            <a:chExt cx="3144242" cy="374574"/>
          </a:xfrm>
        </p:grpSpPr>
        <p:pic>
          <p:nvPicPr>
            <p:cNvPr id="652" name="Google Shape;652;p10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653" name="Google Shape;653;p10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654" name="Google Shape;654;p107"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55"/>
        <p:cNvGrpSpPr/>
        <p:nvPr/>
      </p:nvGrpSpPr>
      <p:grpSpPr>
        <a:xfrm>
          <a:off x="0" y="0"/>
          <a:ext cx="0" cy="0"/>
          <a:chOff x="0" y="0"/>
          <a:chExt cx="0" cy="0"/>
        </a:xfrm>
      </p:grpSpPr>
      <p:grpSp>
        <p:nvGrpSpPr>
          <p:cNvPr id="656" name="Google Shape;656;p108"/>
          <p:cNvGrpSpPr/>
          <p:nvPr/>
        </p:nvGrpSpPr>
        <p:grpSpPr>
          <a:xfrm flipH="1">
            <a:off x="8729578" y="863758"/>
            <a:ext cx="3462422" cy="4621568"/>
            <a:chOff x="1333421" y="1575267"/>
            <a:chExt cx="7926559" cy="10580207"/>
          </a:xfrm>
        </p:grpSpPr>
        <p:sp>
          <p:nvSpPr>
            <p:cNvPr id="657" name="Google Shape;657;p108"/>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08"/>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08"/>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08"/>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08"/>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62" name="Google Shape;662;p108"/>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63" name="Google Shape;663;p108"/>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64" name="Google Shape;664;p108"/>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65" name="Google Shape;665;p108"/>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66" name="Google Shape;666;p108"/>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67" name="Google Shape;667;p108"/>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68" name="Google Shape;668;p108"/>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69" name="Google Shape;669;p108"/>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70" name="Google Shape;670;p108"/>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71" name="Google Shape;671;p108"/>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72" name="Google Shape;672;p108"/>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673" name="Google Shape;673;p108"/>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4" name="Google Shape;674;p108"/>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75" name="Google Shape;675;p108"/>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6" name="Google Shape;676;p108"/>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7" name="Google Shape;677;p108"/>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8" name="Google Shape;678;p108"/>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79" name="Google Shape;679;p108"/>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80" name="Google Shape;680;p108"/>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81" name="Google Shape;681;p108"/>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82" name="Google Shape;682;p108"/>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683" name="Google Shape;683;p108"/>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84" name="Google Shape;684;p108"/>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85" name="Google Shape;685;p108"/>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86" name="Google Shape;686;p108"/>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87" name="Google Shape;687;p108"/>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88" name="Google Shape;688;p108"/>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89" name="Google Shape;689;p108"/>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90" name="Google Shape;690;p108"/>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91" name="Google Shape;691;p108"/>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92" name="Google Shape;692;p108"/>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693" name="Google Shape;693;p108"/>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94" name="Google Shape;694;p108"/>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695" name="Google Shape;695;p108"/>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96" name="Google Shape;696;p108"/>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97" name="Google Shape;697;p108"/>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98" name="Google Shape;698;p108"/>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699" name="Google Shape;699;p108"/>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0" name="Google Shape;700;p108"/>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1" name="Google Shape;701;p108"/>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2" name="Google Shape;702;p108"/>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703" name="Google Shape;703;p108"/>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04" name="Google Shape;704;p108"/>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05" name="Google Shape;705;p108"/>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06" name="Google Shape;706;p108"/>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07" name="Google Shape;707;p108"/>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08" name="Google Shape;708;p108"/>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09" name="Google Shape;709;p108"/>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10" name="Google Shape;710;p108"/>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11" name="Google Shape;711;p108"/>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712" name="Google Shape;712;p108"/>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13" name="Google Shape;713;p108"/>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714" name="Google Shape;714;p108"/>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108"/>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16" name="Google Shape;716;p108"/>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108"/>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108"/>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9" name="Google Shape;719;p108"/>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0" name="Google Shape;720;p108"/>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1" name="Google Shape;721;p108"/>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2" name="Google Shape;722;p108"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723" name="Google Shape;723;p108"/>
          <p:cNvGrpSpPr/>
          <p:nvPr/>
        </p:nvGrpSpPr>
        <p:grpSpPr>
          <a:xfrm>
            <a:off x="389965" y="6092742"/>
            <a:ext cx="3144242" cy="374574"/>
            <a:chOff x="301128" y="6151084"/>
            <a:chExt cx="3144242" cy="374574"/>
          </a:xfrm>
        </p:grpSpPr>
        <p:pic>
          <p:nvPicPr>
            <p:cNvPr id="724" name="Google Shape;724;p10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25" name="Google Shape;725;p10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26" name="Google Shape;726;p108"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727"/>
        <p:cNvGrpSpPr/>
        <p:nvPr/>
      </p:nvGrpSpPr>
      <p:grpSpPr>
        <a:xfrm>
          <a:off x="0" y="0"/>
          <a:ext cx="0" cy="0"/>
          <a:chOff x="0" y="0"/>
          <a:chExt cx="0" cy="0"/>
        </a:xfrm>
      </p:grpSpPr>
      <p:sp>
        <p:nvSpPr>
          <p:cNvPr id="728" name="Google Shape;728;p10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9" name="Google Shape;729;p109"/>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109"/>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109"/>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2" name="Google Shape;732;p109"/>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3" name="Google Shape;733;p109"/>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109"/>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5" name="Google Shape;735;p109"/>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6" name="Google Shape;736;p109"/>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7" name="Google Shape;737;p109"/>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109"/>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9" name="Google Shape;739;p109"/>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0" name="Google Shape;740;p109"/>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1" name="Google Shape;741;p109"/>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2" name="Google Shape;742;p109"/>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3" name="Google Shape;743;p109"/>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4" name="Google Shape;744;p109"/>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5" name="Google Shape;745;p109"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746" name="Google Shape;746;p109"/>
          <p:cNvGrpSpPr/>
          <p:nvPr/>
        </p:nvGrpSpPr>
        <p:grpSpPr>
          <a:xfrm>
            <a:off x="389965" y="6092742"/>
            <a:ext cx="3144242" cy="374574"/>
            <a:chOff x="301128" y="6151084"/>
            <a:chExt cx="3144242" cy="374574"/>
          </a:xfrm>
        </p:grpSpPr>
        <p:pic>
          <p:nvPicPr>
            <p:cNvPr id="747" name="Google Shape;747;p109"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48" name="Google Shape;748;p109"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49" name="Google Shape;749;p109"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750" name="Google Shape;750;p109"/>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1" name="Google Shape;751;p109"/>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2" name="Google Shape;752;p109"/>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3" name="Google Shape;753;p109"/>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54"/>
        <p:cNvGrpSpPr/>
        <p:nvPr/>
      </p:nvGrpSpPr>
      <p:grpSpPr>
        <a:xfrm>
          <a:off x="0" y="0"/>
          <a:ext cx="0" cy="0"/>
          <a:chOff x="0" y="0"/>
          <a:chExt cx="0" cy="0"/>
        </a:xfrm>
      </p:grpSpPr>
      <p:sp>
        <p:nvSpPr>
          <p:cNvPr id="755" name="Google Shape;755;p110"/>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6" name="Google Shape;756;p110"/>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7" name="Google Shape;757;p110"/>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8" name="Google Shape;758;p110"/>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9" name="Google Shape;759;p110"/>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0" name="Google Shape;760;p110"/>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1" name="Google Shape;761;p110"/>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2" name="Google Shape;762;p110"/>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3" name="Google Shape;763;p110"/>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4" name="Google Shape;764;p110"/>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5" name="Google Shape;765;p110"/>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p110"/>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7" name="Google Shape;767;p110"/>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8" name="Google Shape;768;p110"/>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9" name="Google Shape;769;p110"/>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0" name="Google Shape;770;p110"/>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1" name="Google Shape;771;p110"/>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2" name="Google Shape;772;p110"/>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3" name="Google Shape;773;p110"/>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4" name="Google Shape;774;p110"/>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5" name="Google Shape;775;p110"/>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6" name="Google Shape;776;p110"/>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7" name="Google Shape;777;p110"/>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8" name="Google Shape;778;p110"/>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110"/>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0" name="Google Shape;780;p110"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grpSp>
        <p:nvGrpSpPr>
          <p:cNvPr id="781" name="Google Shape;781;p110"/>
          <p:cNvGrpSpPr/>
          <p:nvPr/>
        </p:nvGrpSpPr>
        <p:grpSpPr>
          <a:xfrm>
            <a:off x="389965" y="6092742"/>
            <a:ext cx="3144242" cy="374574"/>
            <a:chOff x="301128" y="6151084"/>
            <a:chExt cx="3144242" cy="374574"/>
          </a:xfrm>
        </p:grpSpPr>
        <p:pic>
          <p:nvPicPr>
            <p:cNvPr id="782" name="Google Shape;782;p110"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83" name="Google Shape;783;p110"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84" name="Google Shape;784;p110"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785"/>
        <p:cNvGrpSpPr/>
        <p:nvPr/>
      </p:nvGrpSpPr>
      <p:grpSpPr>
        <a:xfrm>
          <a:off x="0" y="0"/>
          <a:ext cx="0" cy="0"/>
          <a:chOff x="0" y="0"/>
          <a:chExt cx="0" cy="0"/>
        </a:xfrm>
      </p:grpSpPr>
      <p:pic>
        <p:nvPicPr>
          <p:cNvPr id="786" name="Google Shape;786;p111" descr="Background pattern&#10;&#10;Description automatically generated"/>
          <p:cNvPicPr preferRelativeResize="0"/>
          <p:nvPr/>
        </p:nvPicPr>
        <p:blipFill rotWithShape="1">
          <a:blip r:embed="rId2" cstate="screen">
            <a:alphaModFix amt="48000"/>
            <a:extLst>
              <a:ext uri="{28A0092B-C50C-407E-A947-70E740481C1C}">
                <a14:useLocalDpi xmlns:a14="http://schemas.microsoft.com/office/drawing/2010/main"/>
              </a:ext>
            </a:extLst>
          </a:blip>
          <a:srcRect l="-26772" t="-4018" r="-5883" b="83247"/>
          <a:stretch/>
        </p:blipFill>
        <p:spPr>
          <a:xfrm>
            <a:off x="-815415" y="5718931"/>
            <a:ext cx="5564883" cy="1181829"/>
          </a:xfrm>
          <a:prstGeom prst="rect">
            <a:avLst/>
          </a:prstGeom>
          <a:noFill/>
          <a:ln>
            <a:noFill/>
          </a:ln>
        </p:spPr>
      </p:pic>
      <p:sp>
        <p:nvSpPr>
          <p:cNvPr id="787" name="Google Shape;787;p111"/>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88" name="Google Shape;788;p111"/>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89" name="Google Shape;789;p111"/>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0" name="Google Shape;790;p111"/>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1" name="Google Shape;791;p111"/>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2" name="Google Shape;792;p111"/>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3" name="Google Shape;793;p111"/>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4" name="Google Shape;794;p111"/>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5" name="Google Shape;795;p111"/>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6" name="Google Shape;796;p111"/>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7" name="Google Shape;797;p111"/>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8" name="Google Shape;798;p111"/>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799" name="Google Shape;799;p111"/>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00" name="Google Shape;800;p111"/>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01" name="Google Shape;801;p111"/>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02" name="Google Shape;802;p111"/>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803" name="Google Shape;803;p111"/>
          <p:cNvSpPr txBox="1"/>
          <p:nvPr/>
        </p:nvSpPr>
        <p:spPr>
          <a:xfrm>
            <a:off x="10092535"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804" name="Google Shape;804;p111"/>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a:solidFill>
                  <a:schemeClr val="dk2"/>
                </a:solidFill>
                <a:latin typeface="Montserrat"/>
                <a:ea typeface="Montserrat"/>
                <a:cs typeface="Montserrat"/>
                <a:sym typeface="Montserrat"/>
              </a:rPr>
              <a:t>Your Title</a:t>
            </a:r>
            <a:endParaRPr/>
          </a:p>
        </p:txBody>
      </p:sp>
      <p:sp>
        <p:nvSpPr>
          <p:cNvPr id="805" name="Google Shape;805;p111"/>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6" name="Google Shape;806;p111"/>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7" name="Google Shape;807;p111"/>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8" name="Google Shape;808;p111"/>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9" name="Google Shape;809;p111"/>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810" name="Google Shape;810;p111"/>
          <p:cNvGrpSpPr/>
          <p:nvPr/>
        </p:nvGrpSpPr>
        <p:grpSpPr>
          <a:xfrm>
            <a:off x="389965" y="6092742"/>
            <a:ext cx="3144242" cy="374574"/>
            <a:chOff x="301128" y="6151084"/>
            <a:chExt cx="3144242" cy="374574"/>
          </a:xfrm>
        </p:grpSpPr>
        <p:pic>
          <p:nvPicPr>
            <p:cNvPr id="811" name="Google Shape;811;p111"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12" name="Google Shape;812;p111"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13" name="Google Shape;813;p111"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71"/>
        <p:cNvGrpSpPr/>
        <p:nvPr/>
      </p:nvGrpSpPr>
      <p:grpSpPr>
        <a:xfrm>
          <a:off x="0" y="0"/>
          <a:ext cx="0" cy="0"/>
          <a:chOff x="0" y="0"/>
          <a:chExt cx="0" cy="0"/>
        </a:xfrm>
      </p:grpSpPr>
      <p:sp>
        <p:nvSpPr>
          <p:cNvPr id="72" name="Google Shape;72;p6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64"/>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4" name="Google Shape;74;p64"/>
          <p:cNvGrpSpPr/>
          <p:nvPr/>
        </p:nvGrpSpPr>
        <p:grpSpPr>
          <a:xfrm>
            <a:off x="389965" y="6092742"/>
            <a:ext cx="3144242" cy="374574"/>
            <a:chOff x="301128" y="6151084"/>
            <a:chExt cx="3144242" cy="374574"/>
          </a:xfrm>
        </p:grpSpPr>
        <p:pic>
          <p:nvPicPr>
            <p:cNvPr id="75" name="Google Shape;75;p64"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76" name="Google Shape;76;p64"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77" name="Google Shape;77;p64"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78" name="Google Shape;78;p64"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
        <p:nvSpPr>
          <p:cNvPr id="79" name="Google Shape;79;p6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81"/>
        <p:cNvGrpSpPr/>
        <p:nvPr/>
      </p:nvGrpSpPr>
      <p:grpSpPr>
        <a:xfrm>
          <a:off x="0" y="0"/>
          <a:ext cx="0" cy="0"/>
          <a:chOff x="0" y="0"/>
          <a:chExt cx="0" cy="0"/>
        </a:xfrm>
      </p:grpSpPr>
      <p:sp>
        <p:nvSpPr>
          <p:cNvPr id="82" name="Google Shape;82;p65"/>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de-DE"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83" name="Google Shape;83;p6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4" name="Google Shape;84;p65"/>
          <p:cNvGrpSpPr/>
          <p:nvPr/>
        </p:nvGrpSpPr>
        <p:grpSpPr>
          <a:xfrm>
            <a:off x="8448790" y="6057987"/>
            <a:ext cx="3144242" cy="374574"/>
            <a:chOff x="301128" y="6151084"/>
            <a:chExt cx="3144242" cy="374574"/>
          </a:xfrm>
        </p:grpSpPr>
        <p:pic>
          <p:nvPicPr>
            <p:cNvPr id="85" name="Google Shape;85;p65"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86" name="Google Shape;86;p65"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87" name="Google Shape;87;p65"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88" name="Google Shape;88;p65" descr="A black and white striped pattern&#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89"/>
        <p:cNvGrpSpPr/>
        <p:nvPr/>
      </p:nvGrpSpPr>
      <p:grpSpPr>
        <a:xfrm>
          <a:off x="0" y="0"/>
          <a:ext cx="0" cy="0"/>
          <a:chOff x="0" y="0"/>
          <a:chExt cx="0" cy="0"/>
        </a:xfrm>
      </p:grpSpPr>
      <p:pic>
        <p:nvPicPr>
          <p:cNvPr id="90" name="Google Shape;90;p66" descr="A black and white striped pattern&#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a:noFill/>
          <a:ln>
            <a:noFill/>
          </a:ln>
        </p:spPr>
      </p:pic>
      <p:sp>
        <p:nvSpPr>
          <p:cNvPr id="91" name="Google Shape;91;p66"/>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92" name="Google Shape;92;p66"/>
          <p:cNvSpPr>
            <a:spLocks noGrp="1"/>
          </p:cNvSpPr>
          <p:nvPr>
            <p:ph type="pic" idx="2"/>
          </p:nvPr>
        </p:nvSpPr>
        <p:spPr>
          <a:xfrm>
            <a:off x="6852062" y="228600"/>
            <a:ext cx="5105121" cy="6362700"/>
          </a:xfrm>
          <a:prstGeom prst="rect">
            <a:avLst/>
          </a:prstGeom>
          <a:solidFill>
            <a:schemeClr val="lt1"/>
          </a:solidFill>
          <a:ln>
            <a:noFill/>
          </a:ln>
        </p:spPr>
      </p:sp>
      <p:sp>
        <p:nvSpPr>
          <p:cNvPr id="93" name="Google Shape;93;p66"/>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66"/>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5" name="Google Shape;95;p66"/>
          <p:cNvGrpSpPr/>
          <p:nvPr/>
        </p:nvGrpSpPr>
        <p:grpSpPr>
          <a:xfrm rot="-5400000">
            <a:off x="-1025447" y="4518095"/>
            <a:ext cx="3445636" cy="410479"/>
            <a:chOff x="301128" y="6151084"/>
            <a:chExt cx="3144242" cy="374574"/>
          </a:xfrm>
        </p:grpSpPr>
        <p:pic>
          <p:nvPicPr>
            <p:cNvPr id="96" name="Google Shape;96;p66"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97" name="Google Shape;97;p66"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98" name="Google Shape;98;p66" descr="Shape&#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99"/>
        <p:cNvGrpSpPr/>
        <p:nvPr/>
      </p:nvGrpSpPr>
      <p:grpSpPr>
        <a:xfrm>
          <a:off x="0" y="0"/>
          <a:ext cx="0" cy="0"/>
          <a:chOff x="0" y="0"/>
          <a:chExt cx="0" cy="0"/>
        </a:xfrm>
      </p:grpSpPr>
      <p:sp>
        <p:nvSpPr>
          <p:cNvPr id="100" name="Google Shape;100;p67"/>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6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2" name="Google Shape;102;p67"/>
          <p:cNvGrpSpPr/>
          <p:nvPr/>
        </p:nvGrpSpPr>
        <p:grpSpPr>
          <a:xfrm>
            <a:off x="389965" y="6092742"/>
            <a:ext cx="3144242" cy="374574"/>
            <a:chOff x="301128" y="6151084"/>
            <a:chExt cx="3144242" cy="374574"/>
          </a:xfrm>
        </p:grpSpPr>
        <p:pic>
          <p:nvPicPr>
            <p:cNvPr id="103" name="Google Shape;103;p67"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04" name="Google Shape;104;p67"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05" name="Google Shape;105;p67"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pic>
        <p:nvPicPr>
          <p:cNvPr id="106" name="Google Shape;106;p67" descr="Background pattern&#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a:noFill/>
          <a:ln>
            <a:noFill/>
          </a:ln>
        </p:spPr>
      </p:pic>
      <p:sp>
        <p:nvSpPr>
          <p:cNvPr id="107" name="Google Shape;107;p6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Overview/Content Slide">
  <p:cSld name="1_Overview/Content Slide">
    <p:spTree>
      <p:nvGrpSpPr>
        <p:cNvPr id="1" name="Shape 108"/>
        <p:cNvGrpSpPr/>
        <p:nvPr/>
      </p:nvGrpSpPr>
      <p:grpSpPr>
        <a:xfrm>
          <a:off x="0" y="0"/>
          <a:ext cx="0" cy="0"/>
          <a:chOff x="0" y="0"/>
          <a:chExt cx="0" cy="0"/>
        </a:xfrm>
      </p:grpSpPr>
      <p:sp>
        <p:nvSpPr>
          <p:cNvPr id="109" name="Google Shape;109;p68"/>
          <p:cNvSpPr/>
          <p:nvPr/>
        </p:nvSpPr>
        <p:spPr>
          <a:xfrm>
            <a:off x="6642832" y="992114"/>
            <a:ext cx="771474" cy="771474"/>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68"/>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1" name="Google Shape;111;p68"/>
          <p:cNvCxnSpPr/>
          <p:nvPr/>
        </p:nvCxnSpPr>
        <p:spPr>
          <a:xfrm>
            <a:off x="6051115" y="1382085"/>
            <a:ext cx="591717" cy="0"/>
          </a:xfrm>
          <a:prstGeom prst="straightConnector1">
            <a:avLst/>
          </a:prstGeom>
          <a:noFill/>
          <a:ln w="19050" cap="flat" cmpd="sng">
            <a:solidFill>
              <a:srgbClr val="79527B"/>
            </a:solidFill>
            <a:prstDash val="solid"/>
            <a:miter lim="800000"/>
            <a:headEnd type="none" w="sm" len="sm"/>
            <a:tailEnd type="none" w="sm" len="sm"/>
          </a:ln>
        </p:spPr>
      </p:cxnSp>
      <p:sp>
        <p:nvSpPr>
          <p:cNvPr id="112" name="Google Shape;112;p68"/>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68"/>
          <p:cNvSpPr/>
          <p:nvPr/>
        </p:nvSpPr>
        <p:spPr>
          <a:xfrm>
            <a:off x="6642832" y="2066740"/>
            <a:ext cx="771474" cy="771474"/>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68"/>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68"/>
          <p:cNvCxnSpPr/>
          <p:nvPr/>
        </p:nvCxnSpPr>
        <p:spPr>
          <a:xfrm>
            <a:off x="6051115" y="2456711"/>
            <a:ext cx="591717" cy="0"/>
          </a:xfrm>
          <a:prstGeom prst="straightConnector1">
            <a:avLst/>
          </a:prstGeom>
          <a:noFill/>
          <a:ln w="19050" cap="flat" cmpd="sng">
            <a:solidFill>
              <a:srgbClr val="79527B"/>
            </a:solidFill>
            <a:prstDash val="solid"/>
            <a:miter lim="800000"/>
            <a:headEnd type="none" w="sm" len="sm"/>
            <a:tailEnd type="none" w="sm" len="sm"/>
          </a:ln>
        </p:spPr>
      </p:cxnSp>
      <p:sp>
        <p:nvSpPr>
          <p:cNvPr id="116" name="Google Shape;116;p68"/>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68"/>
          <p:cNvSpPr/>
          <p:nvPr/>
        </p:nvSpPr>
        <p:spPr>
          <a:xfrm>
            <a:off x="6642832" y="3126504"/>
            <a:ext cx="771474" cy="771474"/>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68"/>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9" name="Google Shape;119;p68"/>
          <p:cNvCxnSpPr/>
          <p:nvPr/>
        </p:nvCxnSpPr>
        <p:spPr>
          <a:xfrm>
            <a:off x="6051115" y="3516475"/>
            <a:ext cx="591717" cy="0"/>
          </a:xfrm>
          <a:prstGeom prst="straightConnector1">
            <a:avLst/>
          </a:prstGeom>
          <a:noFill/>
          <a:ln w="19050" cap="flat" cmpd="sng">
            <a:solidFill>
              <a:srgbClr val="79527B"/>
            </a:solidFill>
            <a:prstDash val="solid"/>
            <a:miter lim="800000"/>
            <a:headEnd type="none" w="sm" len="sm"/>
            <a:tailEnd type="none" w="sm" len="sm"/>
          </a:ln>
        </p:spPr>
      </p:cxnSp>
      <p:sp>
        <p:nvSpPr>
          <p:cNvPr id="120" name="Google Shape;120;p68"/>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8"/>
          <p:cNvSpPr/>
          <p:nvPr/>
        </p:nvSpPr>
        <p:spPr>
          <a:xfrm>
            <a:off x="6628977" y="4184690"/>
            <a:ext cx="771474" cy="771474"/>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68"/>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68"/>
          <p:cNvCxnSpPr/>
          <p:nvPr/>
        </p:nvCxnSpPr>
        <p:spPr>
          <a:xfrm>
            <a:off x="6037260" y="4574661"/>
            <a:ext cx="591717" cy="0"/>
          </a:xfrm>
          <a:prstGeom prst="straightConnector1">
            <a:avLst/>
          </a:prstGeom>
          <a:noFill/>
          <a:ln w="19050" cap="flat" cmpd="sng">
            <a:solidFill>
              <a:srgbClr val="79527B"/>
            </a:solidFill>
            <a:prstDash val="solid"/>
            <a:miter lim="800000"/>
            <a:headEnd type="none" w="sm" len="sm"/>
            <a:tailEnd type="none" w="sm" len="sm"/>
          </a:ln>
        </p:spPr>
      </p:cxnSp>
      <p:sp>
        <p:nvSpPr>
          <p:cNvPr id="124" name="Google Shape;124;p68"/>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68"/>
          <p:cNvSpPr/>
          <p:nvPr/>
        </p:nvSpPr>
        <p:spPr>
          <a:xfrm>
            <a:off x="6642832" y="5261992"/>
            <a:ext cx="771474" cy="771474"/>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68"/>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7" name="Google Shape;127;p68"/>
          <p:cNvCxnSpPr/>
          <p:nvPr/>
        </p:nvCxnSpPr>
        <p:spPr>
          <a:xfrm>
            <a:off x="6051115" y="5651963"/>
            <a:ext cx="591717" cy="0"/>
          </a:xfrm>
          <a:prstGeom prst="straightConnector1">
            <a:avLst/>
          </a:prstGeom>
          <a:noFill/>
          <a:ln w="19050" cap="flat" cmpd="sng">
            <a:solidFill>
              <a:srgbClr val="79527B"/>
            </a:solidFill>
            <a:prstDash val="solid"/>
            <a:miter lim="800000"/>
            <a:headEnd type="none" w="sm" len="sm"/>
            <a:tailEnd type="none" w="sm" len="sm"/>
          </a:ln>
        </p:spPr>
      </p:cxnSp>
      <p:sp>
        <p:nvSpPr>
          <p:cNvPr id="128" name="Google Shape;128;p68"/>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9" name="Google Shape;129;p68"/>
          <p:cNvGrpSpPr/>
          <p:nvPr/>
        </p:nvGrpSpPr>
        <p:grpSpPr>
          <a:xfrm rot="-5400000">
            <a:off x="-1025447" y="4518095"/>
            <a:ext cx="3445636" cy="410479"/>
            <a:chOff x="301128" y="6151084"/>
            <a:chExt cx="3144242" cy="374574"/>
          </a:xfrm>
        </p:grpSpPr>
        <p:pic>
          <p:nvPicPr>
            <p:cNvPr id="130" name="Google Shape;130;p68" descr="Shape&#10;&#10;Description automatically generated with medium confidence"/>
            <p:cNvPicPr preferRelativeResize="0"/>
            <p:nvPr/>
          </p:nvPicPr>
          <p:blipFill rotWithShape="1">
            <a:blip r:embed="rId2" cstate="screen">
              <a:alphaModFix/>
              <a:extLst>
                <a:ext uri="{28A0092B-C50C-407E-A947-70E740481C1C}">
                  <a14:useLocalDpi xmlns:a14="http://schemas.microsoft.com/office/drawing/2010/main"/>
                </a:ext>
              </a:extLst>
            </a:blip>
            <a:srcRect l="-126" t="34675" r="96166" b="30711"/>
            <a:stretch/>
          </p:blipFill>
          <p:spPr>
            <a:xfrm>
              <a:off x="301128" y="6151084"/>
              <a:ext cx="286437" cy="374574"/>
            </a:xfrm>
            <a:prstGeom prst="rect">
              <a:avLst/>
            </a:prstGeom>
            <a:noFill/>
            <a:ln>
              <a:noFill/>
            </a:ln>
          </p:spPr>
        </p:pic>
        <p:pic>
          <p:nvPicPr>
            <p:cNvPr id="131" name="Google Shape;131;p68" descr="Shape&#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a:noFill/>
            <a:ln>
              <a:noFill/>
            </a:ln>
          </p:spPr>
        </p:pic>
        <p:pic>
          <p:nvPicPr>
            <p:cNvPr id="132" name="Google Shape;132;p68" descr="Shape&#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l="81066" t="46853" r="-423" b="22084"/>
            <a:stretch/>
          </p:blipFill>
          <p:spPr>
            <a:xfrm>
              <a:off x="2421327" y="6245274"/>
              <a:ext cx="1024043" cy="245829"/>
            </a:xfrm>
            <a:prstGeom prst="rect">
              <a:avLst/>
            </a:prstGeom>
            <a:noFill/>
            <a:ln>
              <a:noFill/>
            </a:ln>
          </p:spPr>
        </p:pic>
      </p:grpSp>
      <p:sp>
        <p:nvSpPr>
          <p:cNvPr id="133" name="Google Shape;133;p68"/>
          <p:cNvSpPr/>
          <p:nvPr/>
        </p:nvSpPr>
        <p:spPr>
          <a:xfrm rot="10800000" flipH="1">
            <a:off x="1286010" y="-4"/>
            <a:ext cx="480999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34" name="Google Shape;134;p68"/>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68"/>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70"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ourismrecovery.eu/wp-content/uploads/2023/02/2_M3_Case-Study_Adjustment-of-business-model-I.pptx"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hyperlink" Target="https://www.tourismrecovery.eu/wp-content/uploads/2023/02/3_M3_Case-Study_Adjustment-of-business-model-II.ppt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tourismrecovery.eu/wp-content/uploads/2023/02/4_M3_Case-Study_Mision-and-vision.ppt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1.sv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LvXYIKenP4o"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51.jp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hyperlink" Target="https://www.ted.com/talks/tom_wujec_build_a_tower_build_a_tea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28.xml"/><Relationship Id="rId5" Type="http://schemas.openxmlformats.org/officeDocument/2006/relationships/hyperlink" Target="https://www.tourismrecovery.eu/wp-content/uploads/2023/02/5_M3_Case-Study_Personal-Crisis-Management.pptx" TargetMode="External"/><Relationship Id="rId4" Type="http://schemas.openxmlformats.org/officeDocument/2006/relationships/image" Target="../media/image54.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ghidotti.com/blog/proactive-vs-reactive-crisis-communication-plans/" TargetMode="Externa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hyperlink" Target="https://brandfolder.com/resources/crisis-management/" TargetMode="External"/><Relationship Id="rId5" Type="http://schemas.openxmlformats.org/officeDocument/2006/relationships/hyperlink" Target="https://hbr.org/2008/10/the-value-of-failure" TargetMode="External"/><Relationship Id="rId4" Type="http://schemas.openxmlformats.org/officeDocument/2006/relationships/hyperlink" Target="https://tourismus.bayern/artikel/gaeste-zum-klingen-bringen/#:~:text=Resonanz%2DTourismus%20hei%C3%9Ft%20f%C3%BCr%20das,Fluid%20Space%20mit%20flie%C3%9Fenden%20Grenze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hyperlink" Target="https://www.facebook.com/tourismcrisisrecover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is-IS" dirty="0"/>
              <a:t>Að takast á við krísu</a:t>
            </a:r>
            <a:br>
              <a:rPr lang="is-IS" dirty="0"/>
            </a:br>
            <a:r>
              <a:rPr lang="de-DE" sz="4800" dirty="0"/>
              <a:t>(Viðbragðsstjórnun)</a:t>
            </a:r>
            <a:endParaRPr dirty="0"/>
          </a:p>
        </p:txBody>
      </p:sp>
      <p:sp>
        <p:nvSpPr>
          <p:cNvPr id="819" name="Google Shape;819;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de-DE" dirty="0"/>
              <a:t>Námskeiðshluti 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942" name="Google Shape;942;p10"/>
          <p:cNvSpPr txBox="1">
            <a:spLocks noGrp="1"/>
          </p:cNvSpPr>
          <p:nvPr>
            <p:ph type="body" idx="2"/>
          </p:nvPr>
        </p:nvSpPr>
        <p:spPr>
          <a:xfrm>
            <a:off x="389965" y="1637401"/>
            <a:ext cx="2780379"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Í samanburði við stór fyrirtæki minnkar geta lítilla og meðalstórra fyrirtækja, til þess að eiga við krísu mun hraðar.  Á sama tíma og mikilvægi þess að bregðast við krísu eykst gríðarlega.  </a:t>
            </a:r>
          </a:p>
          <a:p>
            <a:pPr marL="0" lvl="0" indent="0" algn="l" rtl="0">
              <a:lnSpc>
                <a:spcPct val="100000"/>
              </a:lnSpc>
              <a:spcBef>
                <a:spcPts val="0"/>
              </a:spcBef>
              <a:spcAft>
                <a:spcPts val="0"/>
              </a:spcAft>
              <a:buClr>
                <a:srgbClr val="595A59"/>
              </a:buClr>
              <a:buSzPts val="1800"/>
              <a:buNone/>
            </a:pPr>
            <a:endParaRPr lang="is-IS" dirty="0"/>
          </a:p>
          <a:p>
            <a:pPr marL="0" indent="0">
              <a:spcBef>
                <a:spcPts val="0"/>
              </a:spcBef>
            </a:pPr>
            <a:r>
              <a:rPr lang="is-IS" dirty="0"/>
              <a:t>Stærri fyrirtæki með fleiri úrræði, geta komið auga á mögulega krísu mun fyrr, þau hafa yfirleitt meira fjármagn og úrræði til að leysa málin hraðar.</a:t>
            </a:r>
          </a:p>
        </p:txBody>
      </p:sp>
      <p:sp>
        <p:nvSpPr>
          <p:cNvPr id="943" name="Google Shape;943;p10"/>
          <p:cNvSpPr txBox="1">
            <a:spLocks noGrp="1"/>
          </p:cNvSpPr>
          <p:nvPr>
            <p:ph type="body" idx="3"/>
          </p:nvPr>
        </p:nvSpPr>
        <p:spPr>
          <a:xfrm>
            <a:off x="389965" y="250523"/>
            <a:ext cx="11470341" cy="909669"/>
          </a:xfrm>
          <a:prstGeom prst="rect">
            <a:avLst/>
          </a:prstGeom>
          <a:noFill/>
          <a:ln>
            <a:noFill/>
          </a:ln>
        </p:spPr>
        <p:txBody>
          <a:bodyPr spcFirstLastPara="1" wrap="square" lIns="91425" tIns="45700" rIns="91425" bIns="45700" anchor="t" anchorCtr="0">
            <a:normAutofit/>
          </a:bodyPr>
          <a:lstStyle/>
          <a:p>
            <a:pPr marL="0" indent="0">
              <a:lnSpc>
                <a:spcPct val="100000"/>
              </a:lnSpc>
              <a:spcBef>
                <a:spcPts val="0"/>
              </a:spcBef>
            </a:pPr>
            <a:r>
              <a:rPr lang="is-IS"/>
              <a:t>Áhrif krísu á lítil og meðalstór fyrirtæki eru um margt ólík miðað við stærri fyrirtæki. </a:t>
            </a:r>
            <a:r>
              <a:rPr lang="is-IS" dirty="0"/>
              <a:t>T.a.m. er möguleikinn á því að greina hvort krísa sé í vændum og meðhöndlunin á krísu, ólíkur.</a:t>
            </a:r>
          </a:p>
        </p:txBody>
      </p:sp>
      <p:sp>
        <p:nvSpPr>
          <p:cNvPr id="944" name="Google Shape;944;p1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dirty="0"/>
              <a:t>Áhrif mismunandi krísa á lítil og meðalstór fyrirtæki    </a:t>
            </a:r>
            <a:endParaRPr dirty="0"/>
          </a:p>
          <a:p>
            <a:pPr marL="0" lvl="0" indent="0" algn="l" rtl="0">
              <a:lnSpc>
                <a:spcPct val="90000"/>
              </a:lnSpc>
              <a:spcBef>
                <a:spcPts val="1000"/>
              </a:spcBef>
              <a:spcAft>
                <a:spcPts val="0"/>
              </a:spcAft>
              <a:buClr>
                <a:srgbClr val="79527B"/>
              </a:buClr>
              <a:buSzPts val="1800"/>
              <a:buNone/>
            </a:pPr>
            <a:endParaRPr dirty="0"/>
          </a:p>
        </p:txBody>
      </p:sp>
      <p:sp>
        <p:nvSpPr>
          <p:cNvPr id="945" name="Google Shape;945;p10"/>
          <p:cNvSpPr/>
          <p:nvPr/>
        </p:nvSpPr>
        <p:spPr>
          <a:xfrm rot="-5400000">
            <a:off x="7103231" y="-2051838"/>
            <a:ext cx="757647" cy="8623422"/>
          </a:xfrm>
          <a:prstGeom prst="triangle">
            <a:avLst>
              <a:gd name="adj" fmla="val 50000"/>
            </a:avLst>
          </a:prstGeom>
          <a:solidFill>
            <a:srgbClr val="044E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0"/>
          <p:cNvSpPr txBox="1"/>
          <p:nvPr/>
        </p:nvSpPr>
        <p:spPr>
          <a:xfrm>
            <a:off x="7482049" y="2070474"/>
            <a:ext cx="4311711" cy="3788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cs typeface="Calibri"/>
                <a:sym typeface="Calibri"/>
              </a:rPr>
              <a:t>Mikilvægi að bregðast við</a:t>
            </a:r>
            <a:endParaRPr dirty="0"/>
          </a:p>
        </p:txBody>
      </p:sp>
      <p:sp>
        <p:nvSpPr>
          <p:cNvPr id="947" name="Google Shape;947;p10"/>
          <p:cNvSpPr/>
          <p:nvPr/>
        </p:nvSpPr>
        <p:spPr>
          <a:xfrm rot="5400000">
            <a:off x="7095397" y="-1482632"/>
            <a:ext cx="862149" cy="8534587"/>
          </a:xfrm>
          <a:prstGeom prst="triangle">
            <a:avLst>
              <a:gd name="adj" fmla="val 50000"/>
            </a:avLst>
          </a:prstGeom>
          <a:solidFill>
            <a:srgbClr val="044E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0"/>
          <p:cNvSpPr txBox="1"/>
          <p:nvPr/>
        </p:nvSpPr>
        <p:spPr>
          <a:xfrm>
            <a:off x="3259156" y="2569131"/>
            <a:ext cx="4267293" cy="43107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ea typeface="Calibri"/>
                <a:cs typeface="Calibri"/>
                <a:sym typeface="Calibri"/>
              </a:rPr>
              <a:t>Tími / Úrræði</a:t>
            </a:r>
            <a:endParaRPr dirty="0"/>
          </a:p>
        </p:txBody>
      </p:sp>
      <p:grpSp>
        <p:nvGrpSpPr>
          <p:cNvPr id="949" name="Google Shape;949;p10"/>
          <p:cNvGrpSpPr/>
          <p:nvPr/>
        </p:nvGrpSpPr>
        <p:grpSpPr>
          <a:xfrm>
            <a:off x="3238657" y="3945035"/>
            <a:ext cx="8828233" cy="534590"/>
            <a:chOff x="2948110" y="3681044"/>
            <a:chExt cx="8828233" cy="534590"/>
          </a:xfrm>
        </p:grpSpPr>
        <p:sp>
          <p:nvSpPr>
            <p:cNvPr id="950" name="Google Shape;950;p10"/>
            <p:cNvSpPr/>
            <p:nvPr/>
          </p:nvSpPr>
          <p:spPr>
            <a:xfrm>
              <a:off x="2968631" y="3681230"/>
              <a:ext cx="1520317" cy="532536"/>
            </a:xfrm>
            <a:prstGeom prst="chevron">
              <a:avLst>
                <a:gd name="adj" fmla="val 21186"/>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951" name="Google Shape;951;p10"/>
            <p:cNvSpPr/>
            <p:nvPr/>
          </p:nvSpPr>
          <p:spPr>
            <a:xfrm>
              <a:off x="4426110" y="3681230"/>
              <a:ext cx="1520317" cy="532536"/>
            </a:xfrm>
            <a:prstGeom prst="chevron">
              <a:avLst>
                <a:gd name="adj" fmla="val 21186"/>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952" name="Google Shape;952;p10"/>
            <p:cNvSpPr/>
            <p:nvPr/>
          </p:nvSpPr>
          <p:spPr>
            <a:xfrm>
              <a:off x="5883589" y="3681230"/>
              <a:ext cx="1520317" cy="532536"/>
            </a:xfrm>
            <a:prstGeom prst="chevron">
              <a:avLst>
                <a:gd name="adj" fmla="val 21186"/>
              </a:avLst>
            </a:pr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lt1"/>
                </a:solidFill>
                <a:latin typeface="Calibri"/>
                <a:ea typeface="Calibri"/>
                <a:cs typeface="Calibri"/>
                <a:sym typeface="Calibri"/>
              </a:endParaRPr>
            </a:p>
          </p:txBody>
        </p:sp>
        <p:sp>
          <p:nvSpPr>
            <p:cNvPr id="953" name="Google Shape;953;p10"/>
            <p:cNvSpPr/>
            <p:nvPr/>
          </p:nvSpPr>
          <p:spPr>
            <a:xfrm>
              <a:off x="7341068" y="3681230"/>
              <a:ext cx="1520317" cy="532536"/>
            </a:xfrm>
            <a:prstGeom prst="chevron">
              <a:avLst>
                <a:gd name="adj" fmla="val 21186"/>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954" name="Google Shape;954;p10"/>
            <p:cNvSpPr/>
            <p:nvPr/>
          </p:nvSpPr>
          <p:spPr>
            <a:xfrm>
              <a:off x="8798547" y="3681230"/>
              <a:ext cx="1520317" cy="532536"/>
            </a:xfrm>
            <a:prstGeom prst="chevron">
              <a:avLst>
                <a:gd name="adj" fmla="val 21186"/>
              </a:avLst>
            </a:prstGeom>
            <a:solidFill>
              <a:srgbClr val="F7B19B"/>
            </a:solidFill>
            <a:ln w="12700" cap="flat" cmpd="sng">
              <a:solidFill>
                <a:srgbClr val="F7B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955" name="Google Shape;955;p10"/>
            <p:cNvSpPr txBox="1"/>
            <p:nvPr/>
          </p:nvSpPr>
          <p:spPr>
            <a:xfrm>
              <a:off x="2948110" y="3681066"/>
              <a:ext cx="1348920"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Krísa hagsmunaaðila</a:t>
              </a:r>
              <a:endParaRPr dirty="0"/>
            </a:p>
          </p:txBody>
        </p:sp>
        <p:sp>
          <p:nvSpPr>
            <p:cNvPr id="956" name="Google Shape;956;p10"/>
            <p:cNvSpPr txBox="1"/>
            <p:nvPr/>
          </p:nvSpPr>
          <p:spPr>
            <a:xfrm>
              <a:off x="4475835" y="3681067"/>
              <a:ext cx="1418141"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Stefnumótunar-krísa</a:t>
              </a:r>
              <a:endParaRPr dirty="0"/>
            </a:p>
          </p:txBody>
        </p:sp>
        <p:sp>
          <p:nvSpPr>
            <p:cNvPr id="957" name="Google Shape;957;p10"/>
            <p:cNvSpPr txBox="1"/>
            <p:nvPr/>
          </p:nvSpPr>
          <p:spPr>
            <a:xfrm>
              <a:off x="6059241" y="3681066"/>
              <a:ext cx="1184016"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Vöru / Sölu krísa</a:t>
              </a:r>
              <a:endParaRPr dirty="0"/>
            </a:p>
          </p:txBody>
        </p:sp>
        <p:sp>
          <p:nvSpPr>
            <p:cNvPr id="958" name="Google Shape;958;p10"/>
            <p:cNvSpPr txBox="1"/>
            <p:nvPr/>
          </p:nvSpPr>
          <p:spPr>
            <a:xfrm>
              <a:off x="7473003" y="3788766"/>
              <a:ext cx="1082751" cy="3077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Tekjukrísa</a:t>
              </a:r>
              <a:endParaRPr dirty="0"/>
            </a:p>
          </p:txBody>
        </p:sp>
        <p:sp>
          <p:nvSpPr>
            <p:cNvPr id="959" name="Google Shape;959;p10"/>
            <p:cNvSpPr txBox="1"/>
            <p:nvPr/>
          </p:nvSpPr>
          <p:spPr>
            <a:xfrm>
              <a:off x="8959196" y="3681044"/>
              <a:ext cx="1050756" cy="52318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Lausafjárs-krísa</a:t>
              </a:r>
              <a:endParaRPr dirty="0"/>
            </a:p>
          </p:txBody>
        </p:sp>
        <p:sp>
          <p:nvSpPr>
            <p:cNvPr id="960" name="Google Shape;960;p10"/>
            <p:cNvSpPr/>
            <p:nvPr/>
          </p:nvSpPr>
          <p:spPr>
            <a:xfrm>
              <a:off x="10256026" y="3683098"/>
              <a:ext cx="1520317" cy="532536"/>
            </a:xfrm>
            <a:prstGeom prst="chevron">
              <a:avLst>
                <a:gd name="adj" fmla="val 21186"/>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961" name="Google Shape;961;p10"/>
            <p:cNvSpPr txBox="1"/>
            <p:nvPr/>
          </p:nvSpPr>
          <p:spPr>
            <a:xfrm>
              <a:off x="10480788" y="3788768"/>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Gjaldþrot</a:t>
              </a:r>
              <a:endParaRPr dirty="0"/>
            </a:p>
          </p:txBody>
        </p:sp>
      </p:grpSp>
      <p:sp>
        <p:nvSpPr>
          <p:cNvPr id="962" name="Google Shape;962;p10"/>
          <p:cNvSpPr/>
          <p:nvPr/>
        </p:nvSpPr>
        <p:spPr>
          <a:xfrm>
            <a:off x="3193673" y="4563463"/>
            <a:ext cx="1592081" cy="2015896"/>
          </a:xfrm>
          <a:prstGeom prst="rect">
            <a:avLst/>
          </a:prstGeom>
          <a:noFill/>
          <a:ln>
            <a:noFill/>
          </a:ln>
        </p:spPr>
        <p:txBody>
          <a:bodyPr spcFirstLastPara="1" wrap="square" lIns="91425" tIns="45700" rIns="91425" bIns="45700" anchor="t" anchorCtr="0">
            <a:spAutoFit/>
          </a:bodyPr>
          <a:lstStyle/>
          <a:p>
            <a:pPr marL="85725" marR="0" lvl="0" indent="-85725" algn="l" rtl="0">
              <a:spcBef>
                <a:spcPts val="0"/>
              </a:spcBef>
              <a:spcAft>
                <a:spcPts val="0"/>
              </a:spcAft>
              <a:buClr>
                <a:srgbClr val="595A59"/>
              </a:buClr>
              <a:buSzPts val="1000"/>
              <a:buFont typeface="Arial"/>
              <a:buChar char="•"/>
            </a:pPr>
            <a:r>
              <a:rPr lang="is-IS" sz="1000" dirty="0">
                <a:solidFill>
                  <a:srgbClr val="595A59"/>
                </a:solidFill>
                <a:latin typeface="Calibri"/>
                <a:ea typeface="Calibri"/>
                <a:cs typeface="Calibri"/>
                <a:sym typeface="Calibri"/>
              </a:rPr>
              <a:t>Að horfast ekki í augu við ástandið kemur í veg fyrir </a:t>
            </a:r>
            <a:r>
              <a:rPr lang="is-IS" sz="1000" dirty="0" err="1">
                <a:solidFill>
                  <a:srgbClr val="595A59"/>
                </a:solidFill>
                <a:latin typeface="Calibri"/>
                <a:ea typeface="Calibri"/>
                <a:cs typeface="Calibri"/>
                <a:sym typeface="Calibri"/>
              </a:rPr>
              <a:t>snemmtæka</a:t>
            </a:r>
            <a:r>
              <a:rPr lang="is-IS" sz="1000" dirty="0">
                <a:solidFill>
                  <a:srgbClr val="595A59"/>
                </a:solidFill>
                <a:latin typeface="Calibri"/>
                <a:ea typeface="Calibri"/>
                <a:cs typeface="Calibri"/>
                <a:sym typeface="Calibri"/>
              </a:rPr>
              <a:t> íhlutun</a:t>
            </a:r>
            <a:endParaRPr dirty="0"/>
          </a:p>
          <a:p>
            <a:pPr marL="85725" marR="0" lvl="0" indent="-85725" algn="l" rtl="0">
              <a:spcBef>
                <a:spcPts val="600"/>
              </a:spcBef>
              <a:spcAft>
                <a:spcPts val="0"/>
              </a:spcAft>
              <a:buClr>
                <a:srgbClr val="595A59"/>
              </a:buClr>
              <a:buSzPts val="1000"/>
              <a:buFont typeface="Arial"/>
              <a:buChar char="•"/>
            </a:pPr>
            <a:r>
              <a:rPr lang="nn-NO" sz="1000" dirty="0">
                <a:solidFill>
                  <a:srgbClr val="595A59"/>
                </a:solidFill>
                <a:latin typeface="Calibri"/>
                <a:cs typeface="Calibri"/>
                <a:sym typeface="Calibri"/>
              </a:rPr>
              <a:t>Erfiðleikar með að finna arftaka leiðir til stöðnunar</a:t>
            </a:r>
          </a:p>
          <a:p>
            <a:pPr marL="85725" marR="0" lvl="0" indent="-85725" algn="l" rtl="0">
              <a:spcBef>
                <a:spcPts val="600"/>
              </a:spcBef>
              <a:spcAft>
                <a:spcPts val="0"/>
              </a:spcAft>
              <a:buClr>
                <a:srgbClr val="595A59"/>
              </a:buClr>
              <a:buSzPts val="1000"/>
              <a:buFont typeface="Arial"/>
              <a:buChar char="•"/>
            </a:pPr>
            <a:r>
              <a:rPr lang="de-DE" sz="1000" dirty="0">
                <a:solidFill>
                  <a:srgbClr val="595A59"/>
                </a:solidFill>
                <a:latin typeface="Calibri"/>
                <a:ea typeface="Calibri"/>
                <a:cs typeface="Calibri"/>
                <a:sym typeface="Calibri"/>
              </a:rPr>
              <a:t>Stjórnunarstíll í anda </a:t>
            </a:r>
            <a:r>
              <a:rPr lang="de-DE" sz="1000" dirty="0">
                <a:solidFill>
                  <a:srgbClr val="595A59"/>
                </a:solidFill>
                <a:latin typeface="Calibri"/>
                <a:cs typeface="Calibri"/>
                <a:sym typeface="Calibri"/>
              </a:rPr>
              <a:t>feðraveldisins</a:t>
            </a:r>
            <a:r>
              <a:rPr lang="de-DE" sz="1000" dirty="0">
                <a:solidFill>
                  <a:srgbClr val="595A59"/>
                </a:solidFill>
                <a:latin typeface="Calibri"/>
                <a:ea typeface="Calibri"/>
                <a:cs typeface="Calibri"/>
                <a:sym typeface="Calibri"/>
              </a:rPr>
              <a:t> kemur í veg fyrir </a:t>
            </a:r>
            <a:r>
              <a:rPr lang="is-IS" sz="1000" dirty="0">
                <a:solidFill>
                  <a:srgbClr val="595A59"/>
                </a:solidFill>
                <a:latin typeface="Calibri"/>
                <a:ea typeface="Calibri"/>
                <a:cs typeface="Calibri"/>
                <a:sym typeface="Calibri"/>
              </a:rPr>
              <a:t>stöðugar breytingar</a:t>
            </a:r>
            <a:endParaRPr dirty="0"/>
          </a:p>
          <a:p>
            <a:pPr marL="85725" marR="0" lvl="0" indent="-22225" algn="l" rtl="0">
              <a:lnSpc>
                <a:spcPct val="100000"/>
              </a:lnSpc>
              <a:spcBef>
                <a:spcPts val="600"/>
              </a:spcBef>
              <a:spcAft>
                <a:spcPts val="0"/>
              </a:spcAft>
              <a:buClr>
                <a:schemeClr val="dk1"/>
              </a:buClr>
              <a:buSzPts val="1000"/>
              <a:buFont typeface="Arial"/>
              <a:buNone/>
            </a:pPr>
            <a:endParaRPr sz="1000" dirty="0">
              <a:solidFill>
                <a:srgbClr val="595A59"/>
              </a:solidFill>
              <a:latin typeface="Calibri"/>
              <a:ea typeface="Calibri"/>
              <a:cs typeface="Calibri"/>
              <a:sym typeface="Calibri"/>
            </a:endParaRPr>
          </a:p>
        </p:txBody>
      </p:sp>
      <p:sp>
        <p:nvSpPr>
          <p:cNvPr id="963" name="Google Shape;963;p10"/>
          <p:cNvSpPr/>
          <p:nvPr/>
        </p:nvSpPr>
        <p:spPr>
          <a:xfrm>
            <a:off x="4716657" y="4563463"/>
            <a:ext cx="1592081" cy="1092566"/>
          </a:xfrm>
          <a:prstGeom prst="rect">
            <a:avLst/>
          </a:prstGeom>
          <a:noFill/>
          <a:ln>
            <a:noFill/>
          </a:ln>
        </p:spPr>
        <p:txBody>
          <a:bodyPr spcFirstLastPara="1" wrap="square" lIns="91425" tIns="45700" rIns="91425" bIns="45700" anchor="t" anchorCtr="0">
            <a:spAutoFit/>
          </a:bodyPr>
          <a:lstStyle/>
          <a:p>
            <a:pPr marL="85725" marR="0" lvl="0" indent="-85725" algn="l" rtl="0">
              <a:lnSpc>
                <a:spcPct val="100000"/>
              </a:lnSpc>
              <a:spcBef>
                <a:spcPts val="0"/>
              </a:spcBef>
              <a:spcAft>
                <a:spcPts val="0"/>
              </a:spcAft>
              <a:buClr>
                <a:srgbClr val="595A59"/>
              </a:buClr>
              <a:buSzPts val="1000"/>
              <a:buFont typeface="Arial"/>
              <a:buChar char="•"/>
            </a:pPr>
            <a:r>
              <a:rPr lang="is-IS" sz="1000" dirty="0">
                <a:solidFill>
                  <a:srgbClr val="595A59"/>
                </a:solidFill>
                <a:latin typeface="Calibri"/>
                <a:cs typeface="Calibri"/>
                <a:sym typeface="Calibri"/>
              </a:rPr>
              <a:t>Skortur á stefnumörkun leiðir til vöntunar á  markmiðasetningu</a:t>
            </a:r>
            <a:endParaRPr lang="is-IS" dirty="0"/>
          </a:p>
          <a:p>
            <a:pPr marL="85725" marR="0" lvl="0" indent="-85725" algn="l" rtl="0">
              <a:lnSpc>
                <a:spcPct val="100000"/>
              </a:lnSpc>
              <a:spcBef>
                <a:spcPts val="600"/>
              </a:spcBef>
              <a:spcAft>
                <a:spcPts val="0"/>
              </a:spcAft>
              <a:buClr>
                <a:srgbClr val="595A59"/>
              </a:buClr>
              <a:buSzPts val="1000"/>
              <a:buFont typeface="Arial"/>
              <a:buChar char="•"/>
            </a:pPr>
            <a:r>
              <a:rPr lang="is-IS" sz="1000" dirty="0">
                <a:solidFill>
                  <a:srgbClr val="595A59"/>
                </a:solidFill>
                <a:latin typeface="Calibri"/>
                <a:cs typeface="Calibri"/>
                <a:sym typeface="Calibri"/>
              </a:rPr>
              <a:t>Skortur á skilningi eigenda dregur úr aðlögunarhæfni</a:t>
            </a:r>
            <a:endParaRPr lang="is-IS" dirty="0"/>
          </a:p>
        </p:txBody>
      </p:sp>
      <p:sp>
        <p:nvSpPr>
          <p:cNvPr id="964" name="Google Shape;964;p10"/>
          <p:cNvSpPr/>
          <p:nvPr/>
        </p:nvSpPr>
        <p:spPr>
          <a:xfrm>
            <a:off x="6171469" y="4563463"/>
            <a:ext cx="1592081" cy="1092566"/>
          </a:xfrm>
          <a:prstGeom prst="rect">
            <a:avLst/>
          </a:prstGeom>
          <a:noFill/>
          <a:ln>
            <a:noFill/>
          </a:ln>
        </p:spPr>
        <p:txBody>
          <a:bodyPr spcFirstLastPara="1" wrap="square" lIns="91425" tIns="45700" rIns="91425" bIns="45700" anchor="t" anchorCtr="0">
            <a:spAutoFit/>
          </a:bodyPr>
          <a:lstStyle/>
          <a:p>
            <a:pPr marL="85725" marR="0" lvl="0" indent="-85725" algn="l" rtl="0">
              <a:lnSpc>
                <a:spcPct val="100000"/>
              </a:lnSpc>
              <a:spcBef>
                <a:spcPts val="0"/>
              </a:spcBef>
              <a:spcAft>
                <a:spcPts val="0"/>
              </a:spcAft>
              <a:buClr>
                <a:srgbClr val="595A59"/>
              </a:buClr>
              <a:buSzPts val="1000"/>
              <a:buFont typeface="Arial"/>
              <a:buChar char="•"/>
            </a:pPr>
            <a:r>
              <a:rPr lang="is-IS" sz="1000" dirty="0">
                <a:solidFill>
                  <a:srgbClr val="595A59"/>
                </a:solidFill>
                <a:latin typeface="Calibri"/>
                <a:ea typeface="Calibri"/>
                <a:cs typeface="Calibri"/>
                <a:sym typeface="Calibri"/>
              </a:rPr>
              <a:t>Skortur á rannsóknum og þróun og nýsköpun leiðir til úreltra vara og þjónustu</a:t>
            </a:r>
            <a:endParaRPr dirty="0"/>
          </a:p>
          <a:p>
            <a:pPr marL="85725" marR="0" lvl="0" indent="-85725" algn="l" rtl="0">
              <a:lnSpc>
                <a:spcPct val="100000"/>
              </a:lnSpc>
              <a:spcBef>
                <a:spcPts val="600"/>
              </a:spcBef>
              <a:spcAft>
                <a:spcPts val="0"/>
              </a:spcAft>
              <a:buClr>
                <a:srgbClr val="595A59"/>
              </a:buClr>
              <a:buSzPts val="1000"/>
              <a:buFont typeface="Arial"/>
              <a:buChar char="•"/>
            </a:pPr>
            <a:r>
              <a:rPr lang="de-DE" sz="1000" dirty="0">
                <a:solidFill>
                  <a:srgbClr val="595A59"/>
                </a:solidFill>
                <a:latin typeface="Calibri"/>
                <a:ea typeface="Calibri"/>
                <a:cs typeface="Calibri"/>
                <a:sym typeface="Calibri"/>
              </a:rPr>
              <a:t>Skortur á fjárfestingum leiðir til vandamála</a:t>
            </a:r>
            <a:endParaRPr dirty="0"/>
          </a:p>
        </p:txBody>
      </p:sp>
      <p:sp>
        <p:nvSpPr>
          <p:cNvPr id="965" name="Google Shape;965;p10"/>
          <p:cNvSpPr/>
          <p:nvPr/>
        </p:nvSpPr>
        <p:spPr>
          <a:xfrm>
            <a:off x="7694454" y="4577354"/>
            <a:ext cx="1463738" cy="707846"/>
          </a:xfrm>
          <a:prstGeom prst="rect">
            <a:avLst/>
          </a:prstGeom>
          <a:noFill/>
          <a:ln>
            <a:noFill/>
          </a:ln>
        </p:spPr>
        <p:txBody>
          <a:bodyPr spcFirstLastPara="1" wrap="square" lIns="91425" tIns="45700" rIns="91425" bIns="45700" anchor="t" anchorCtr="0">
            <a:spAutoFit/>
          </a:bodyPr>
          <a:lstStyle/>
          <a:p>
            <a:pPr marL="85725" marR="0" lvl="0" indent="-85725" algn="l" rtl="0">
              <a:lnSpc>
                <a:spcPct val="100000"/>
              </a:lnSpc>
              <a:spcBef>
                <a:spcPts val="0"/>
              </a:spcBef>
              <a:spcAft>
                <a:spcPts val="0"/>
              </a:spcAft>
              <a:buClr>
                <a:srgbClr val="595A59"/>
              </a:buClr>
              <a:buSzPts val="1000"/>
              <a:buFont typeface="Arial"/>
              <a:buChar char="•"/>
            </a:pPr>
            <a:r>
              <a:rPr lang="is-IS" sz="1000" dirty="0">
                <a:solidFill>
                  <a:srgbClr val="595A59"/>
                </a:solidFill>
                <a:latin typeface="Calibri"/>
                <a:ea typeface="Calibri"/>
                <a:cs typeface="Calibri"/>
                <a:sym typeface="Calibri"/>
              </a:rPr>
              <a:t>Skortur á eftirliti kemur í veg fyrir að ekki er komið auga á rauðu flöggin snemma</a:t>
            </a:r>
            <a:endParaRPr lang="is-IS" dirty="0"/>
          </a:p>
        </p:txBody>
      </p:sp>
      <p:sp>
        <p:nvSpPr>
          <p:cNvPr id="966" name="Google Shape;966;p10"/>
          <p:cNvSpPr/>
          <p:nvPr/>
        </p:nvSpPr>
        <p:spPr>
          <a:xfrm>
            <a:off x="9149265" y="4563463"/>
            <a:ext cx="1463738" cy="707846"/>
          </a:xfrm>
          <a:prstGeom prst="rect">
            <a:avLst/>
          </a:prstGeom>
          <a:noFill/>
          <a:ln>
            <a:noFill/>
          </a:ln>
        </p:spPr>
        <p:txBody>
          <a:bodyPr spcFirstLastPara="1" wrap="square" lIns="91425" tIns="45700" rIns="91425" bIns="45700" anchor="t" anchorCtr="0">
            <a:spAutoFit/>
          </a:bodyPr>
          <a:lstStyle/>
          <a:p>
            <a:pPr marL="85725" marR="0" lvl="0" indent="-85725" algn="l" rtl="0">
              <a:lnSpc>
                <a:spcPct val="100000"/>
              </a:lnSpc>
              <a:spcBef>
                <a:spcPts val="0"/>
              </a:spcBef>
              <a:spcAft>
                <a:spcPts val="0"/>
              </a:spcAft>
              <a:buClr>
                <a:srgbClr val="595A59"/>
              </a:buClr>
              <a:buSzPts val="1000"/>
              <a:buFont typeface="Arial"/>
              <a:buChar char="•"/>
            </a:pPr>
            <a:r>
              <a:rPr lang="de-DE" sz="1000" dirty="0">
                <a:solidFill>
                  <a:srgbClr val="595A59"/>
                </a:solidFill>
                <a:latin typeface="Calibri"/>
                <a:ea typeface="Calibri"/>
                <a:cs typeface="Calibri"/>
                <a:sym typeface="Calibri"/>
              </a:rPr>
              <a:t>Skortur á fjármagni gerir það að verkum að erfitt er að afla fjármagns</a:t>
            </a:r>
            <a:endParaRPr dirty="0"/>
          </a:p>
        </p:txBody>
      </p:sp>
      <p:sp>
        <p:nvSpPr>
          <p:cNvPr id="967" name="Google Shape;967;p10"/>
          <p:cNvSpPr/>
          <p:nvPr/>
        </p:nvSpPr>
        <p:spPr>
          <a:xfrm>
            <a:off x="10617176" y="4556267"/>
            <a:ext cx="1463738" cy="553957"/>
          </a:xfrm>
          <a:prstGeom prst="rect">
            <a:avLst/>
          </a:prstGeom>
          <a:noFill/>
          <a:ln>
            <a:noFill/>
          </a:ln>
        </p:spPr>
        <p:txBody>
          <a:bodyPr spcFirstLastPara="1" wrap="square" lIns="91425" tIns="45700" rIns="91425" bIns="45700" anchor="t" anchorCtr="0">
            <a:spAutoFit/>
          </a:bodyPr>
          <a:lstStyle/>
          <a:p>
            <a:pPr marL="85725" marR="0" lvl="0" indent="-85725" algn="l" rtl="0">
              <a:lnSpc>
                <a:spcPct val="100000"/>
              </a:lnSpc>
              <a:spcBef>
                <a:spcPts val="0"/>
              </a:spcBef>
              <a:spcAft>
                <a:spcPts val="0"/>
              </a:spcAft>
              <a:buClr>
                <a:srgbClr val="595A59"/>
              </a:buClr>
              <a:buSzPts val="1000"/>
              <a:buFont typeface="Arial"/>
              <a:buChar char="•"/>
            </a:pPr>
            <a:r>
              <a:rPr lang="de-DE" sz="1000" dirty="0">
                <a:solidFill>
                  <a:srgbClr val="595A59"/>
                </a:solidFill>
                <a:latin typeface="Calibri"/>
                <a:ea typeface="Calibri"/>
                <a:cs typeface="Calibri"/>
                <a:sym typeface="Calibri"/>
              </a:rPr>
              <a:t>Skortur á þekkingu á lagarammanum leiðir til alvarlegra mistaka.</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1"/>
          <p:cNvSpPr txBox="1">
            <a:spLocks noGrp="1"/>
          </p:cNvSpPr>
          <p:nvPr>
            <p:ph type="body" idx="1"/>
          </p:nvPr>
        </p:nvSpPr>
        <p:spPr>
          <a:xfrm>
            <a:off x="666708" y="752637"/>
            <a:ext cx="4329835" cy="29572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Aðgerðir í stjórnun krísu</a:t>
            </a:r>
          </a:p>
          <a:p>
            <a:pPr marL="0" lvl="0" indent="0" algn="l" rtl="0">
              <a:lnSpc>
                <a:spcPct val="90000"/>
              </a:lnSpc>
              <a:spcBef>
                <a:spcPts val="0"/>
              </a:spcBef>
              <a:spcAft>
                <a:spcPts val="0"/>
              </a:spcAft>
              <a:buClr>
                <a:schemeClr val="lt1"/>
              </a:buClr>
              <a:buSzPts val="4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2"/>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Til að ná árangri í stjórnun á krísutímum verða rekstrarferlar að virka hratt og vel undir mikilli tímapressu og álagi.</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Skipulögð nálgun samkvæmt RACE formúlunni getur dregið úr neikvæðum áhrifum krísu og unnið gegn skaða á ímynd fyrirtækisins/vörunnar og tapi á trausti.</a:t>
            </a:r>
          </a:p>
        </p:txBody>
      </p:sp>
      <p:sp>
        <p:nvSpPr>
          <p:cNvPr id="978" name="Google Shape;978;p1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Ef að krísa kemur upp skyndilega er mikilvægt að taka til skipulagðra aðgerða</a:t>
            </a:r>
            <a:endParaRPr dirty="0"/>
          </a:p>
        </p:txBody>
      </p:sp>
      <p:sp>
        <p:nvSpPr>
          <p:cNvPr id="979" name="Google Shape;979;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RACE-formúlan (Rannsóknir (Research), Aðgerðir (Actions), Samskipti (Communication), Mat (Evaluation))</a:t>
            </a:r>
            <a:endParaRPr dirty="0"/>
          </a:p>
        </p:txBody>
      </p:sp>
      <p:sp>
        <p:nvSpPr>
          <p:cNvPr id="980" name="Google Shape;980;p12"/>
          <p:cNvSpPr/>
          <p:nvPr/>
        </p:nvSpPr>
        <p:spPr>
          <a:xfrm>
            <a:off x="3752490" y="2795450"/>
            <a:ext cx="1980000" cy="2304000"/>
          </a:xfrm>
          <a:prstGeom prst="rect">
            <a:avLst/>
          </a:prstGeom>
          <a:solidFill>
            <a:schemeClr val="accen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Rannsóknir</a:t>
            </a:r>
            <a:endParaRPr dirty="0"/>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ea typeface="Calibri"/>
                <a:cs typeface="Calibri"/>
                <a:sym typeface="Calibri"/>
              </a:rPr>
              <a:t>Stöðugreining</a:t>
            </a:r>
            <a:endParaRPr dirty="0"/>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ea typeface="Calibri"/>
                <a:cs typeface="Calibri"/>
                <a:sym typeface="Calibri"/>
              </a:rPr>
              <a:t>Hvað gerðist? Hvenær? Hvar? Hvernig? Hvers vegna?  Hver verður fyrir áhrifum</a:t>
            </a:r>
            <a:endParaRPr dirty="0"/>
          </a:p>
          <a:p>
            <a:pPr marL="171450" marR="0" lvl="0" indent="-171450" algn="l" rtl="0">
              <a:spcBef>
                <a:spcPts val="600"/>
              </a:spcBef>
              <a:spcAft>
                <a:spcPts val="0"/>
              </a:spcAft>
              <a:buClr>
                <a:schemeClr val="lt1"/>
              </a:buClr>
              <a:buSzPts val="1200"/>
              <a:buFont typeface="Arial"/>
              <a:buChar char="•"/>
            </a:pPr>
            <a:r>
              <a:rPr lang="de-DE" sz="1200" dirty="0">
                <a:solidFill>
                  <a:schemeClr val="lt1"/>
                </a:solidFill>
                <a:latin typeface="Calibri"/>
                <a:ea typeface="Calibri"/>
                <a:cs typeface="Calibri"/>
                <a:sym typeface="Calibri"/>
              </a:rPr>
              <a:t>Uppspretta upplýsinga: opinberir aðilar,  fjölmiðlar, félagasamtök og fl.</a:t>
            </a:r>
            <a:endParaRPr lang="de-DE" sz="1200" dirty="0">
              <a:solidFill>
                <a:schemeClr val="lt1"/>
              </a:solidFill>
              <a:latin typeface="Calibri"/>
              <a:ea typeface="Calibri"/>
              <a:cs typeface="Calibri"/>
            </a:endParaRPr>
          </a:p>
          <a:p>
            <a:pPr marL="171450" marR="0" lvl="0" indent="-171450" algn="l" rtl="0">
              <a:spcBef>
                <a:spcPts val="600"/>
              </a:spcBef>
              <a:spcAft>
                <a:spcPts val="0"/>
              </a:spcAft>
              <a:buClr>
                <a:schemeClr val="lt1"/>
              </a:buClr>
              <a:buSzPts val="1200"/>
              <a:buFont typeface="Arial"/>
              <a:buChar char="•"/>
            </a:pPr>
            <a:endParaRPr sz="1200" dirty="0">
              <a:solidFill>
                <a:schemeClr val="lt1"/>
              </a:solidFill>
              <a:highlight>
                <a:srgbClr val="00FF00"/>
              </a:highlight>
              <a:latin typeface="Calibri"/>
              <a:ea typeface="Calibri"/>
              <a:cs typeface="Calibri"/>
              <a:sym typeface="Calibri"/>
            </a:endParaRPr>
          </a:p>
        </p:txBody>
      </p:sp>
      <p:sp>
        <p:nvSpPr>
          <p:cNvPr id="981" name="Google Shape;981;p12"/>
          <p:cNvSpPr/>
          <p:nvPr/>
        </p:nvSpPr>
        <p:spPr>
          <a:xfrm>
            <a:off x="5812242" y="2795450"/>
            <a:ext cx="1980000" cy="2304000"/>
          </a:xfrm>
          <a:prstGeom prst="rect">
            <a:avLst/>
          </a:prstGeom>
          <a:solidFill>
            <a:schemeClr val="accen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Aðgerðir</a:t>
            </a:r>
            <a:endParaRPr dirty="0"/>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ea typeface="Calibri"/>
                <a:cs typeface="Calibri"/>
                <a:sym typeface="Calibri"/>
              </a:rPr>
              <a:t>Mikilvægt er að hefja aðgerðir strax</a:t>
            </a:r>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ea typeface="Calibri"/>
                <a:cs typeface="Calibri"/>
                <a:sym typeface="Calibri"/>
              </a:rPr>
              <a:t>Aðgerðirnar þurfa að vera skilvirkar og efnahagslega réttlætanlegar</a:t>
            </a:r>
            <a:endParaRPr dirty="0"/>
          </a:p>
          <a:p>
            <a:pPr marL="171450" marR="0" lvl="0" indent="-171450" algn="l" rtl="0">
              <a:spcBef>
                <a:spcPts val="600"/>
              </a:spcBef>
              <a:spcAft>
                <a:spcPts val="0"/>
              </a:spcAft>
              <a:buClr>
                <a:schemeClr val="lt1"/>
              </a:buClr>
              <a:buSzPts val="1200"/>
              <a:buFont typeface="Arial"/>
              <a:buChar char="•"/>
            </a:pPr>
            <a:r>
              <a:rPr lang="de-DE" sz="1200" dirty="0">
                <a:solidFill>
                  <a:schemeClr val="lt1"/>
                </a:solidFill>
                <a:latin typeface="Calibri"/>
                <a:ea typeface="Calibri"/>
                <a:cs typeface="Calibri"/>
                <a:sym typeface="Calibri"/>
              </a:rPr>
              <a:t>Mikilvægt er að útfæra aðgerðirnar vandlega og skjalfesta þær</a:t>
            </a:r>
          </a:p>
          <a:p>
            <a:pPr marL="171450" marR="0" lvl="0" indent="-171450" algn="l" rtl="0">
              <a:spcBef>
                <a:spcPts val="600"/>
              </a:spcBef>
              <a:spcAft>
                <a:spcPts val="0"/>
              </a:spcAft>
              <a:buClr>
                <a:schemeClr val="lt1"/>
              </a:buClr>
              <a:buSzPts val="1200"/>
              <a:buFont typeface="Arial"/>
              <a:buChar char="•"/>
            </a:pPr>
            <a:endParaRPr sz="1200" dirty="0">
              <a:solidFill>
                <a:schemeClr val="lt1"/>
              </a:solidFill>
              <a:latin typeface="Calibri"/>
              <a:ea typeface="Calibri"/>
              <a:cs typeface="Calibri"/>
              <a:sym typeface="Calibri"/>
            </a:endParaRPr>
          </a:p>
        </p:txBody>
      </p:sp>
      <p:sp>
        <p:nvSpPr>
          <p:cNvPr id="982" name="Google Shape;982;p12"/>
          <p:cNvSpPr/>
          <p:nvPr/>
        </p:nvSpPr>
        <p:spPr>
          <a:xfrm>
            <a:off x="9951521" y="2795450"/>
            <a:ext cx="2132753" cy="2304000"/>
          </a:xfrm>
          <a:prstGeom prst="rect">
            <a:avLst/>
          </a:prstGeom>
          <a:solidFill>
            <a:schemeClr val="accen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Mat</a:t>
            </a:r>
            <a:endParaRPr dirty="0"/>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ea typeface="Calibri"/>
                <a:cs typeface="Calibri"/>
                <a:sym typeface="Calibri"/>
              </a:rPr>
              <a:t>Mat á þeim aðgerðum sem farið var í, til að sýna fram á veikleika og styrkleika þeirra stjórnunarhátta sem gripið var til</a:t>
            </a:r>
            <a:endParaRPr dirty="0"/>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cs typeface="Calibri"/>
                <a:sym typeface="Calibri"/>
              </a:rPr>
              <a:t>Notum niðurstöðurnar til að bæta úr ferlinu</a:t>
            </a:r>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cs typeface="Calibri"/>
                <a:sym typeface="Calibri"/>
              </a:rPr>
              <a:t>Þróa skal aðgerðir til að draga úr neikvæðum afleiðingum af krísunni</a:t>
            </a:r>
            <a:endParaRPr dirty="0"/>
          </a:p>
        </p:txBody>
      </p:sp>
      <p:sp>
        <p:nvSpPr>
          <p:cNvPr id="983" name="Google Shape;983;p12"/>
          <p:cNvSpPr/>
          <p:nvPr/>
        </p:nvSpPr>
        <p:spPr>
          <a:xfrm>
            <a:off x="7871994" y="2802819"/>
            <a:ext cx="1980000" cy="2304000"/>
          </a:xfrm>
          <a:prstGeom prst="rect">
            <a:avLst/>
          </a:prstGeom>
          <a:solidFill>
            <a:schemeClr val="accen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200" b="1" dirty="0">
                <a:solidFill>
                  <a:schemeClr val="lt1"/>
                </a:solidFill>
                <a:latin typeface="Calibri"/>
                <a:ea typeface="Calibri"/>
                <a:cs typeface="Calibri"/>
                <a:sym typeface="Calibri"/>
              </a:rPr>
              <a:t>Samskipti</a:t>
            </a:r>
            <a:endParaRPr dirty="0"/>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ea typeface="Calibri"/>
                <a:cs typeface="Calibri"/>
                <a:sym typeface="Calibri"/>
              </a:rPr>
              <a:t>Ytri krísusamskipti</a:t>
            </a:r>
            <a:endParaRPr sz="1200" dirty="0">
              <a:solidFill>
                <a:schemeClr val="lt1"/>
              </a:solidFill>
              <a:latin typeface="Calibri"/>
              <a:ea typeface="Calibri"/>
              <a:cs typeface="Calibri"/>
              <a:sym typeface="Calibri"/>
            </a:endParaRPr>
          </a:p>
          <a:p>
            <a:pPr marL="171450" marR="0" lvl="0" indent="-171450" algn="l" rtl="0">
              <a:spcBef>
                <a:spcPts val="600"/>
              </a:spcBef>
              <a:spcAft>
                <a:spcPts val="0"/>
              </a:spcAft>
              <a:buClr>
                <a:schemeClr val="lt1"/>
              </a:buClr>
              <a:buSzPts val="1200"/>
              <a:buFont typeface="Arial"/>
              <a:buChar char="•"/>
            </a:pPr>
            <a:r>
              <a:rPr lang="is-IS" sz="1200" dirty="0">
                <a:solidFill>
                  <a:schemeClr val="lt1"/>
                </a:solidFill>
                <a:latin typeface="Calibri"/>
                <a:ea typeface="Calibri"/>
                <a:cs typeface="Calibri"/>
                <a:sym typeface="Calibri"/>
              </a:rPr>
              <a:t>Innri krísusamskipti</a:t>
            </a:r>
            <a:endParaRPr sz="1200" dirty="0">
              <a:solidFill>
                <a:schemeClr val="lt1"/>
              </a:solidFill>
              <a:latin typeface="Calibri"/>
              <a:ea typeface="Calibri"/>
              <a:cs typeface="Calibri"/>
              <a:sym typeface="Calibri"/>
            </a:endParaRPr>
          </a:p>
          <a:p>
            <a:pPr marL="171450" marR="0" lvl="0" indent="-171450" algn="l" rtl="0">
              <a:spcBef>
                <a:spcPts val="600"/>
              </a:spcBef>
              <a:spcAft>
                <a:spcPts val="0"/>
              </a:spcAft>
              <a:buClr>
                <a:schemeClr val="lt1"/>
              </a:buClr>
              <a:buSzPts val="1200"/>
              <a:buFont typeface="Arial"/>
              <a:buChar char="•"/>
            </a:pPr>
            <a:r>
              <a:rPr lang="de-DE" sz="1200" dirty="0">
                <a:solidFill>
                  <a:schemeClr val="lt1"/>
                </a:solidFill>
                <a:latin typeface="Calibri"/>
                <a:ea typeface="Calibri"/>
                <a:cs typeface="Calibri"/>
                <a:sym typeface="Calibri"/>
              </a:rPr>
              <a:t>Framkvæmt af reyndu og hæfu starfsfólki</a:t>
            </a:r>
          </a:p>
          <a:p>
            <a:pPr marL="171450" marR="0" lvl="0" indent="-171450" algn="l" rtl="0">
              <a:spcBef>
                <a:spcPts val="600"/>
              </a:spcBef>
              <a:spcAft>
                <a:spcPts val="0"/>
              </a:spcAft>
              <a:buClr>
                <a:schemeClr val="lt1"/>
              </a:buClr>
              <a:buSzPts val="1200"/>
              <a:buFont typeface="Arial"/>
              <a:buChar char="•"/>
            </a:pPr>
            <a:endParaRPr lang="de-DE" sz="1200" dirty="0">
              <a:solidFill>
                <a:schemeClr val="lt1"/>
              </a:solidFill>
              <a:latin typeface="Calibri"/>
              <a:ea typeface="Calibri"/>
              <a:cs typeface="Calibri"/>
              <a:sym typeface="Calibri"/>
            </a:endParaRPr>
          </a:p>
          <a:p>
            <a:pPr marL="171450" marR="0" lvl="0" indent="-171450" algn="l" rtl="0">
              <a:spcBef>
                <a:spcPts val="600"/>
              </a:spcBef>
              <a:spcAft>
                <a:spcPts val="0"/>
              </a:spcAft>
              <a:buClr>
                <a:schemeClr val="lt1"/>
              </a:buClr>
              <a:buSzPts val="1200"/>
              <a:buFont typeface="Arial"/>
              <a:buChar char="•"/>
            </a:pPr>
            <a:endParaRPr lang="de-DE" sz="1200" dirty="0">
              <a:solidFill>
                <a:schemeClr val="lt1"/>
              </a:solidFill>
              <a:latin typeface="Calibri"/>
              <a:ea typeface="Calibri"/>
              <a:cs typeface="Calibri"/>
              <a:sym typeface="Calibri"/>
            </a:endParaRPr>
          </a:p>
          <a:p>
            <a:pPr marL="171450" marR="0" lvl="0" indent="-171450" algn="l" rtl="0">
              <a:spcBef>
                <a:spcPts val="600"/>
              </a:spcBef>
              <a:spcAft>
                <a:spcPts val="0"/>
              </a:spcAft>
              <a:buClr>
                <a:schemeClr val="lt1"/>
              </a:buClr>
              <a:buSzPts val="1200"/>
              <a:buFont typeface="Arial"/>
              <a:buChar char="•"/>
            </a:pPr>
            <a:endParaRPr lang="de-DE" sz="1200" dirty="0">
              <a:solidFill>
                <a:schemeClr val="lt1"/>
              </a:solidFill>
              <a:latin typeface="Calibri"/>
              <a:ea typeface="Calibri"/>
              <a:cs typeface="Calibri"/>
              <a:sym typeface="Calibri"/>
            </a:endParaRPr>
          </a:p>
          <a:p>
            <a:pPr marL="171450" marR="0" lvl="0" indent="-171450" algn="l" rtl="0">
              <a:spcBef>
                <a:spcPts val="600"/>
              </a:spcBef>
              <a:spcAft>
                <a:spcPts val="0"/>
              </a:spcAft>
              <a:buClr>
                <a:schemeClr val="lt1"/>
              </a:buClr>
              <a:buSzPts val="1200"/>
              <a:buFont typeface="Arial"/>
              <a:buChar char="•"/>
            </a:pPr>
            <a:endParaRPr sz="1200" dirty="0">
              <a:solidFill>
                <a:schemeClr val="lt1"/>
              </a:solidFill>
              <a:latin typeface="Calibri"/>
              <a:ea typeface="Calibri"/>
              <a:cs typeface="Calibri"/>
              <a:sym typeface="Calibri"/>
            </a:endParaRPr>
          </a:p>
        </p:txBody>
      </p:sp>
      <p:sp>
        <p:nvSpPr>
          <p:cNvPr id="984" name="Google Shape;984;p12"/>
          <p:cNvSpPr/>
          <p:nvPr/>
        </p:nvSpPr>
        <p:spPr>
          <a:xfrm rot="5400000">
            <a:off x="5621067" y="4726259"/>
            <a:ext cx="343617" cy="292358"/>
          </a:xfrm>
          <a:prstGeom prst="flowChartExtract">
            <a:avLst/>
          </a:prstGeom>
          <a:solidFill>
            <a:schemeClr val="lt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2"/>
          <p:cNvSpPr/>
          <p:nvPr/>
        </p:nvSpPr>
        <p:spPr>
          <a:xfrm rot="5400000">
            <a:off x="9730238" y="4726259"/>
            <a:ext cx="343617" cy="292358"/>
          </a:xfrm>
          <a:prstGeom prst="flowChartExtract">
            <a:avLst/>
          </a:prstGeom>
          <a:solidFill>
            <a:schemeClr val="lt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2"/>
          <p:cNvSpPr/>
          <p:nvPr/>
        </p:nvSpPr>
        <p:spPr>
          <a:xfrm rot="5400000">
            <a:off x="7701951" y="4726259"/>
            <a:ext cx="343617" cy="292358"/>
          </a:xfrm>
          <a:prstGeom prst="flowChartExtract">
            <a:avLst/>
          </a:prstGeom>
          <a:solidFill>
            <a:schemeClr val="lt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2"/>
          <p:cNvSpPr txBox="1"/>
          <p:nvPr/>
        </p:nvSpPr>
        <p:spPr>
          <a:xfrm>
            <a:off x="9800553" y="5626112"/>
            <a:ext cx="205975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dirty="0">
                <a:solidFill>
                  <a:srgbClr val="595A59"/>
                </a:solidFill>
                <a:latin typeface="Calibri"/>
                <a:ea typeface="Calibri"/>
                <a:cs typeface="Calibri"/>
                <a:sym typeface="Calibri"/>
              </a:rPr>
              <a:t>Heimild: Klimke/Schott (1993)</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3"/>
          <p:cNvSpPr txBox="1">
            <a:spLocks noGrp="1"/>
          </p:cNvSpPr>
          <p:nvPr>
            <p:ph type="body" idx="2"/>
          </p:nvPr>
        </p:nvSpPr>
        <p:spPr>
          <a:xfrm>
            <a:off x="389965" y="1637401"/>
            <a:ext cx="3498192" cy="4455341"/>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rgbClr val="595A59"/>
              </a:buClr>
              <a:buSzPts val="1800"/>
              <a:buNone/>
            </a:pPr>
            <a:r>
              <a:rPr lang="is-IS" dirty="0"/>
              <a:t>Niðurstöður slóvenskrar rannsóknar sýndu að lítil og meðalstór fyrirtæki í ferðaþjónustu einbeittu sér að eftirfarandi fjórum víddum aðgerða til að stýra ástandinu á meðan COVID-19 heimsfaraldurinn stóð yfir.</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Hafa ber í huga að sú stýring sem fór fram var mismunandi samsetning þessara fjögurra vídda sem nefndar eru hér. Verulegur munur var á hvernig lítil og meðalstór fyrirtæki nálguðust þessa þætti.</a:t>
            </a:r>
          </a:p>
          <a:p>
            <a:pPr marL="0" lvl="0" indent="0" algn="l" rtl="0">
              <a:lnSpc>
                <a:spcPct val="100000"/>
              </a:lnSpc>
              <a:spcBef>
                <a:spcPts val="0"/>
              </a:spcBef>
              <a:spcAft>
                <a:spcPts val="0"/>
              </a:spcAft>
              <a:buClr>
                <a:srgbClr val="595A59"/>
              </a:buClr>
              <a:buSzPts val="1800"/>
              <a:buNone/>
            </a:pPr>
            <a:r>
              <a:rPr lang="is-IS" dirty="0"/>
              <a:t> </a:t>
            </a:r>
            <a:r>
              <a:rPr lang="de-DE" sz="1050" dirty="0"/>
              <a:t>Kukanja et al. (2020): Crisis Management Practices in Tourism SMEs </a:t>
            </a:r>
            <a:r>
              <a:rPr lang="de-DE" sz="1050" dirty="0" err="1"/>
              <a:t>During</a:t>
            </a:r>
            <a:r>
              <a:rPr lang="de-DE" sz="1050" dirty="0"/>
              <a:t> the Covid-19 </a:t>
            </a:r>
            <a:r>
              <a:rPr lang="de-DE" sz="1050" dirty="0" err="1"/>
              <a:t>Pandemic</a:t>
            </a:r>
            <a:endParaRPr sz="1050" dirty="0"/>
          </a:p>
        </p:txBody>
      </p:sp>
      <p:sp>
        <p:nvSpPr>
          <p:cNvPr id="993" name="Google Shape;993;p1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Það eru ýmsar rekstrarráðstafanir í boði til að lágmarka áhrif af krísu</a:t>
            </a:r>
          </a:p>
        </p:txBody>
      </p:sp>
      <p:sp>
        <p:nvSpPr>
          <p:cNvPr id="994" name="Google Shape;994;p1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Dæmi um aðgerðir hjá litlum og meðalstórum fyrirtækjum í COVID-19.</a:t>
            </a:r>
          </a:p>
        </p:txBody>
      </p:sp>
      <p:sp>
        <p:nvSpPr>
          <p:cNvPr id="995" name="Google Shape;995;p13"/>
          <p:cNvSpPr/>
          <p:nvPr/>
        </p:nvSpPr>
        <p:spPr>
          <a:xfrm>
            <a:off x="3917945"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6" name="Google Shape;996;p13"/>
          <p:cNvSpPr/>
          <p:nvPr/>
        </p:nvSpPr>
        <p:spPr>
          <a:xfrm>
            <a:off x="4822798"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7" name="Google Shape;997;p13"/>
          <p:cNvSpPr/>
          <p:nvPr/>
        </p:nvSpPr>
        <p:spPr>
          <a:xfrm>
            <a:off x="3917945" y="4691593"/>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8" name="Google Shape;998;p13"/>
          <p:cNvSpPr/>
          <p:nvPr/>
        </p:nvSpPr>
        <p:spPr>
          <a:xfrm>
            <a:off x="7967524" y="4686152"/>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999" name="Google Shape;999;p13"/>
          <p:cNvSpPr/>
          <p:nvPr/>
        </p:nvSpPr>
        <p:spPr>
          <a:xfrm>
            <a:off x="8872377" y="4686153"/>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00" name="Google Shape;1000;p13"/>
          <p:cNvSpPr/>
          <p:nvPr/>
        </p:nvSpPr>
        <p:spPr>
          <a:xfrm>
            <a:off x="7983029" y="2642901"/>
            <a:ext cx="3777170" cy="959876"/>
          </a:xfrm>
          <a:custGeom>
            <a:avLst/>
            <a:gdLst/>
            <a:ahLst/>
            <a:cxnLst/>
            <a:rect l="l" t="t" r="r" b="b"/>
            <a:pathLst>
              <a:path w="2734" h="694" extrusionOk="0">
                <a:moveTo>
                  <a:pt x="959" y="600"/>
                </a:moveTo>
                <a:cubicBezTo>
                  <a:pt x="947" y="600"/>
                  <a:pt x="936" y="594"/>
                  <a:pt x="930" y="584"/>
                </a:cubicBezTo>
                <a:cubicBezTo>
                  <a:pt x="573" y="0"/>
                  <a:pt x="573" y="0"/>
                  <a:pt x="573" y="0"/>
                </a:cubicBezTo>
                <a:cubicBezTo>
                  <a:pt x="347" y="0"/>
                  <a:pt x="347" y="0"/>
                  <a:pt x="347" y="0"/>
                </a:cubicBezTo>
                <a:cubicBezTo>
                  <a:pt x="155" y="0"/>
                  <a:pt x="0" y="155"/>
                  <a:pt x="0" y="347"/>
                </a:cubicBezTo>
                <a:cubicBezTo>
                  <a:pt x="0" y="539"/>
                  <a:pt x="155" y="694"/>
                  <a:pt x="347" y="694"/>
                </a:cubicBezTo>
                <a:cubicBezTo>
                  <a:pt x="2675" y="694"/>
                  <a:pt x="2675" y="694"/>
                  <a:pt x="2675" y="694"/>
                </a:cubicBezTo>
                <a:cubicBezTo>
                  <a:pt x="2707" y="694"/>
                  <a:pt x="2734" y="667"/>
                  <a:pt x="2734" y="635"/>
                </a:cubicBezTo>
                <a:cubicBezTo>
                  <a:pt x="2734" y="600"/>
                  <a:pt x="2734" y="600"/>
                  <a:pt x="2734" y="600"/>
                </a:cubicBezTo>
                <a:lnTo>
                  <a:pt x="959" y="600"/>
                </a:lnTo>
                <a:close/>
              </a:path>
            </a:pathLst>
          </a:custGeom>
          <a:solidFill>
            <a:srgbClr val="D7C6D8"/>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01" name="Google Shape;1001;p13"/>
          <p:cNvSpPr/>
          <p:nvPr/>
        </p:nvSpPr>
        <p:spPr>
          <a:xfrm>
            <a:off x="8887882" y="2642902"/>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02" name="Google Shape;1002;p13"/>
          <p:cNvSpPr/>
          <p:nvPr/>
        </p:nvSpPr>
        <p:spPr>
          <a:xfrm>
            <a:off x="4822798" y="4686153"/>
            <a:ext cx="2872317" cy="732910"/>
          </a:xfrm>
          <a:custGeom>
            <a:avLst/>
            <a:gdLst/>
            <a:ahLst/>
            <a:cxnLst/>
            <a:rect l="l" t="t" r="r" b="b"/>
            <a:pathLst>
              <a:path w="2079" h="530" extrusionOk="0">
                <a:moveTo>
                  <a:pt x="324" y="530"/>
                </a:moveTo>
                <a:cubicBezTo>
                  <a:pt x="2079" y="530"/>
                  <a:pt x="2079" y="530"/>
                  <a:pt x="2079" y="530"/>
                </a:cubicBezTo>
                <a:cubicBezTo>
                  <a:pt x="2079" y="59"/>
                  <a:pt x="2079" y="59"/>
                  <a:pt x="2079" y="59"/>
                </a:cubicBezTo>
                <a:cubicBezTo>
                  <a:pt x="2079" y="26"/>
                  <a:pt x="2052" y="0"/>
                  <a:pt x="2020" y="0"/>
                </a:cubicBezTo>
                <a:cubicBezTo>
                  <a:pt x="0" y="0"/>
                  <a:pt x="0" y="0"/>
                  <a:pt x="0" y="0"/>
                </a:cubicBezTo>
                <a:lnTo>
                  <a:pt x="324" y="530"/>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350" b="1">
              <a:solidFill>
                <a:schemeClr val="dk1"/>
              </a:solidFill>
              <a:latin typeface="Calibri"/>
              <a:ea typeface="Calibri"/>
              <a:cs typeface="Calibri"/>
              <a:sym typeface="Calibri"/>
            </a:endParaRPr>
          </a:p>
        </p:txBody>
      </p:sp>
      <p:sp>
        <p:nvSpPr>
          <p:cNvPr id="1003" name="Google Shape;1003;p13"/>
          <p:cNvSpPr txBox="1"/>
          <p:nvPr/>
        </p:nvSpPr>
        <p:spPr>
          <a:xfrm>
            <a:off x="4221055" y="2759184"/>
            <a:ext cx="471603"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1</a:t>
            </a:r>
            <a:endParaRPr/>
          </a:p>
        </p:txBody>
      </p:sp>
      <p:sp>
        <p:nvSpPr>
          <p:cNvPr id="1004" name="Google Shape;1004;p13"/>
          <p:cNvSpPr txBox="1"/>
          <p:nvPr/>
        </p:nvSpPr>
        <p:spPr>
          <a:xfrm>
            <a:off x="8264569" y="4771482"/>
            <a:ext cx="471604"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4</a:t>
            </a:r>
            <a:endParaRPr/>
          </a:p>
        </p:txBody>
      </p:sp>
      <p:sp>
        <p:nvSpPr>
          <p:cNvPr id="1005" name="Google Shape;1005;p13"/>
          <p:cNvSpPr txBox="1"/>
          <p:nvPr/>
        </p:nvSpPr>
        <p:spPr>
          <a:xfrm>
            <a:off x="4214990" y="4771482"/>
            <a:ext cx="471604"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3</a:t>
            </a:r>
            <a:endParaRPr/>
          </a:p>
        </p:txBody>
      </p:sp>
      <p:sp>
        <p:nvSpPr>
          <p:cNvPr id="1006" name="Google Shape;1006;p13"/>
          <p:cNvSpPr txBox="1"/>
          <p:nvPr/>
        </p:nvSpPr>
        <p:spPr>
          <a:xfrm>
            <a:off x="8263612" y="2757694"/>
            <a:ext cx="471604" cy="7849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4501" b="1">
                <a:solidFill>
                  <a:schemeClr val="lt1"/>
                </a:solidFill>
                <a:latin typeface="Calibri"/>
                <a:ea typeface="Calibri"/>
                <a:cs typeface="Calibri"/>
                <a:sym typeface="Calibri"/>
              </a:rPr>
              <a:t>2</a:t>
            </a:r>
            <a:endParaRPr/>
          </a:p>
        </p:txBody>
      </p:sp>
      <p:sp>
        <p:nvSpPr>
          <p:cNvPr id="1007" name="Google Shape;1007;p13"/>
          <p:cNvSpPr txBox="1"/>
          <p:nvPr/>
        </p:nvSpPr>
        <p:spPr>
          <a:xfrm>
            <a:off x="5541739" y="2809302"/>
            <a:ext cx="245648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lt1"/>
                </a:solidFill>
                <a:latin typeface="Calibri"/>
                <a:ea typeface="Calibri"/>
                <a:cs typeface="Calibri"/>
                <a:sym typeface="Calibri"/>
              </a:rPr>
              <a:t>Vinnuafl</a:t>
            </a:r>
            <a:endParaRPr sz="2000" dirty="0">
              <a:solidFill>
                <a:schemeClr val="lt1"/>
              </a:solidFill>
              <a:latin typeface="Calibri"/>
              <a:ea typeface="Calibri"/>
              <a:cs typeface="Calibri"/>
              <a:sym typeface="Calibri"/>
            </a:endParaRPr>
          </a:p>
        </p:txBody>
      </p:sp>
      <p:sp>
        <p:nvSpPr>
          <p:cNvPr id="1008" name="Google Shape;1008;p13"/>
          <p:cNvSpPr txBox="1"/>
          <p:nvPr/>
        </p:nvSpPr>
        <p:spPr>
          <a:xfrm>
            <a:off x="9317996" y="4859233"/>
            <a:ext cx="245648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chemeClr val="lt1"/>
                </a:solidFill>
                <a:latin typeface="Calibri"/>
                <a:ea typeface="Calibri"/>
                <a:cs typeface="Calibri"/>
                <a:sym typeface="Calibri"/>
              </a:rPr>
              <a:t>Rekstrarstuðningur</a:t>
            </a:r>
            <a:endParaRPr dirty="0">
              <a:highlight>
                <a:srgbClr val="00FF00"/>
              </a:highlight>
            </a:endParaRPr>
          </a:p>
        </p:txBody>
      </p:sp>
      <p:sp>
        <p:nvSpPr>
          <p:cNvPr id="1009" name="Google Shape;1009;p13"/>
          <p:cNvSpPr txBox="1"/>
          <p:nvPr/>
        </p:nvSpPr>
        <p:spPr>
          <a:xfrm>
            <a:off x="5585274" y="4843844"/>
            <a:ext cx="245648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lt1"/>
                </a:solidFill>
                <a:latin typeface="Calibri"/>
                <a:ea typeface="Calibri"/>
                <a:cs typeface="Calibri"/>
                <a:sym typeface="Calibri"/>
              </a:rPr>
              <a:t>Markaðssetning</a:t>
            </a:r>
            <a:endParaRPr dirty="0"/>
          </a:p>
        </p:txBody>
      </p:sp>
      <p:sp>
        <p:nvSpPr>
          <p:cNvPr id="1010" name="Google Shape;1010;p13"/>
          <p:cNvSpPr txBox="1"/>
          <p:nvPr/>
        </p:nvSpPr>
        <p:spPr>
          <a:xfrm>
            <a:off x="9403819" y="2809302"/>
            <a:ext cx="245648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lt1"/>
                </a:solidFill>
                <a:latin typeface="Calibri"/>
                <a:ea typeface="Calibri"/>
                <a:cs typeface="Calibri"/>
                <a:sym typeface="Calibri"/>
              </a:rPr>
              <a:t>Kostnaðarstjórnun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4"/>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r>
              <a:rPr lang="de-DE" dirty="0"/>
              <a:t>	</a:t>
            </a:r>
            <a:endParaRPr dirty="0"/>
          </a:p>
          <a:p>
            <a:pPr marL="0" lvl="0" indent="0" algn="l" rtl="0">
              <a:lnSpc>
                <a:spcPct val="90000"/>
              </a:lnSpc>
              <a:spcBef>
                <a:spcPts val="1000"/>
              </a:spcBef>
              <a:spcAft>
                <a:spcPts val="0"/>
              </a:spcAft>
              <a:buClr>
                <a:srgbClr val="595A59"/>
              </a:buClr>
              <a:buSzPts val="1800"/>
              <a:buNone/>
            </a:pPr>
            <a:endParaRPr dirty="0"/>
          </a:p>
          <a:p>
            <a:pPr marL="0" lvl="0" indent="0" algn="l" rtl="0">
              <a:lnSpc>
                <a:spcPct val="90000"/>
              </a:lnSpc>
              <a:spcBef>
                <a:spcPts val="1000"/>
              </a:spcBef>
              <a:spcAft>
                <a:spcPts val="0"/>
              </a:spcAft>
              <a:buClr>
                <a:srgbClr val="595A59"/>
              </a:buClr>
              <a:buSzPts val="1800"/>
              <a:buNone/>
            </a:pPr>
            <a:endParaRPr dirty="0"/>
          </a:p>
        </p:txBody>
      </p:sp>
      <p:graphicFrame>
        <p:nvGraphicFramePr>
          <p:cNvPr id="1016" name="Google Shape;1016;p14"/>
          <p:cNvGraphicFramePr/>
          <p:nvPr>
            <p:extLst>
              <p:ext uri="{D42A27DB-BD31-4B8C-83A1-F6EECF244321}">
                <p14:modId xmlns:p14="http://schemas.microsoft.com/office/powerpoint/2010/main" val="2263258106"/>
              </p:ext>
            </p:extLst>
          </p:nvPr>
        </p:nvGraphicFramePr>
        <p:xfrm>
          <a:off x="3915864" y="1805418"/>
          <a:ext cx="7668000" cy="3871050"/>
        </p:xfrm>
        <a:graphic>
          <a:graphicData uri="http://schemas.openxmlformats.org/drawingml/2006/table">
            <a:tbl>
              <a:tblPr firstRow="1" bandRow="1">
                <a:noFill/>
                <a:tableStyleId>{CB876C69-02C9-430B-8CE3-F184A4912DBA}</a:tableStyleId>
              </a:tblPr>
              <a:tblGrid>
                <a:gridCol w="7668000">
                  <a:extLst>
                    <a:ext uri="{9D8B030D-6E8A-4147-A177-3AD203B41FA5}">
                      <a16:colId xmlns:a16="http://schemas.microsoft.com/office/drawing/2014/main" val="20000"/>
                    </a:ext>
                  </a:extLst>
                </a:gridCol>
              </a:tblGrid>
              <a:tr h="326150">
                <a:tc>
                  <a:txBody>
                    <a:bodyPr/>
                    <a:lstStyle/>
                    <a:p>
                      <a:pPr marL="0" marR="0" lvl="0" indent="0" algn="l" rtl="0">
                        <a:spcBef>
                          <a:spcPts val="0"/>
                        </a:spcBef>
                        <a:spcAft>
                          <a:spcPts val="0"/>
                        </a:spcAft>
                        <a:buNone/>
                      </a:pPr>
                      <a:r>
                        <a:rPr lang="de-DE" sz="2000" u="none" strike="noStrike" cap="none" dirty="0"/>
                        <a:t>Aðgerðir varðandi vinnuafl</a:t>
                      </a:r>
                      <a:endParaRPr dirty="0"/>
                    </a:p>
                  </a:txBody>
                  <a:tcPr marL="91450" marR="91450" marT="45725" marB="45725"/>
                </a:tc>
                <a:extLst>
                  <a:ext uri="{0D108BD9-81ED-4DB2-BD59-A6C34878D82A}">
                    <a16:rowId xmlns:a16="http://schemas.microsoft.com/office/drawing/2014/main" val="10000"/>
                  </a:ext>
                </a:extLst>
              </a:tr>
              <a:tr h="326150">
                <a:tc>
                  <a:txBody>
                    <a:bodyPr/>
                    <a:lstStyle/>
                    <a:p>
                      <a:pPr marL="0" marR="0" lvl="0" indent="0" algn="l" rtl="0">
                        <a:spcBef>
                          <a:spcPts val="0"/>
                        </a:spcBef>
                        <a:spcAft>
                          <a:spcPts val="0"/>
                        </a:spcAft>
                        <a:buNone/>
                      </a:pPr>
                      <a:r>
                        <a:rPr lang="de-DE" sz="2000" dirty="0">
                          <a:solidFill>
                            <a:srgbClr val="595A59"/>
                          </a:solidFill>
                        </a:rPr>
                        <a:t>Lækkun launa</a:t>
                      </a:r>
                      <a:endParaRPr sz="2000" dirty="0">
                        <a:solidFill>
                          <a:srgbClr val="595A59"/>
                        </a:solidFill>
                      </a:endParaRPr>
                    </a:p>
                  </a:txBody>
                  <a:tcPr marL="91450" marR="91450" marT="45725" marB="45725"/>
                </a:tc>
                <a:extLst>
                  <a:ext uri="{0D108BD9-81ED-4DB2-BD59-A6C34878D82A}">
                    <a16:rowId xmlns:a16="http://schemas.microsoft.com/office/drawing/2014/main" val="10001"/>
                  </a:ext>
                </a:extLst>
              </a:tr>
              <a:tr h="326150">
                <a:tc>
                  <a:txBody>
                    <a:bodyPr/>
                    <a:lstStyle/>
                    <a:p>
                      <a:pPr marL="0" marR="0" lvl="0" indent="0" algn="l" rtl="0">
                        <a:lnSpc>
                          <a:spcPct val="100000"/>
                        </a:lnSpc>
                        <a:spcBef>
                          <a:spcPts val="0"/>
                        </a:spcBef>
                        <a:spcAft>
                          <a:spcPts val="0"/>
                        </a:spcAft>
                        <a:buClr>
                          <a:srgbClr val="595A59"/>
                        </a:buClr>
                        <a:buSzPts val="2000"/>
                        <a:buFont typeface="Calibri"/>
                        <a:buNone/>
                      </a:pPr>
                      <a:r>
                        <a:rPr lang="de-DE" sz="2000" dirty="0">
                          <a:solidFill>
                            <a:srgbClr val="595A59"/>
                          </a:solidFill>
                        </a:rPr>
                        <a:t>Senda fólk í ólaunað frí</a:t>
                      </a:r>
                      <a:endParaRPr dirty="0"/>
                    </a:p>
                  </a:txBody>
                  <a:tcPr marL="91450" marR="91450" marT="45725" marB="45725"/>
                </a:tc>
                <a:extLst>
                  <a:ext uri="{0D108BD9-81ED-4DB2-BD59-A6C34878D82A}">
                    <a16:rowId xmlns:a16="http://schemas.microsoft.com/office/drawing/2014/main" val="10002"/>
                  </a:ext>
                </a:extLst>
              </a:tr>
              <a:tr h="326150">
                <a:tc>
                  <a:txBody>
                    <a:bodyPr/>
                    <a:lstStyle/>
                    <a:p>
                      <a:pPr marL="0" marR="0" lvl="0" indent="0" algn="l" rtl="0">
                        <a:spcBef>
                          <a:spcPts val="0"/>
                        </a:spcBef>
                        <a:spcAft>
                          <a:spcPts val="0"/>
                        </a:spcAft>
                        <a:buNone/>
                      </a:pPr>
                      <a:r>
                        <a:rPr lang="de-DE" sz="2000" dirty="0">
                          <a:solidFill>
                            <a:srgbClr val="595A59"/>
                          </a:solidFill>
                        </a:rPr>
                        <a:t>Fækkun starfsfólks</a:t>
                      </a:r>
                      <a:endParaRPr sz="2000" dirty="0">
                        <a:solidFill>
                          <a:srgbClr val="595A59"/>
                        </a:solidFill>
                      </a:endParaRPr>
                    </a:p>
                  </a:txBody>
                  <a:tcPr marL="91450" marR="91450" marT="45725" marB="45725"/>
                </a:tc>
                <a:extLst>
                  <a:ext uri="{0D108BD9-81ED-4DB2-BD59-A6C34878D82A}">
                    <a16:rowId xmlns:a16="http://schemas.microsoft.com/office/drawing/2014/main" val="10003"/>
                  </a:ext>
                </a:extLst>
              </a:tr>
              <a:tr h="326150">
                <a:tc>
                  <a:txBody>
                    <a:bodyPr/>
                    <a:lstStyle/>
                    <a:p>
                      <a:pPr marL="0" marR="0" lvl="0" indent="0" algn="l" rtl="0">
                        <a:spcBef>
                          <a:spcPts val="0"/>
                        </a:spcBef>
                        <a:spcAft>
                          <a:spcPts val="0"/>
                        </a:spcAft>
                        <a:buNone/>
                      </a:pPr>
                      <a:r>
                        <a:rPr lang="de-DE" sz="2000" dirty="0">
                          <a:solidFill>
                            <a:srgbClr val="595A59"/>
                          </a:solidFill>
                        </a:rPr>
                        <a:t>Auka framleiðni</a:t>
                      </a:r>
                      <a:endParaRPr sz="2000" dirty="0">
                        <a:solidFill>
                          <a:srgbClr val="595A59"/>
                        </a:solidFill>
                      </a:endParaRPr>
                    </a:p>
                  </a:txBody>
                  <a:tcPr marL="91450" marR="91450" marT="45725" marB="45725"/>
                </a:tc>
                <a:extLst>
                  <a:ext uri="{0D108BD9-81ED-4DB2-BD59-A6C34878D82A}">
                    <a16:rowId xmlns:a16="http://schemas.microsoft.com/office/drawing/2014/main" val="10004"/>
                  </a:ext>
                </a:extLst>
              </a:tr>
              <a:tr h="254000">
                <a:tc>
                  <a:txBody>
                    <a:bodyPr/>
                    <a:lstStyle/>
                    <a:p>
                      <a:pPr marL="0" marR="0" lvl="0" indent="0" algn="l" rtl="0">
                        <a:lnSpc>
                          <a:spcPct val="100000"/>
                        </a:lnSpc>
                        <a:spcBef>
                          <a:spcPts val="0"/>
                        </a:spcBef>
                        <a:spcAft>
                          <a:spcPts val="0"/>
                        </a:spcAft>
                        <a:buClr>
                          <a:srgbClr val="595A59"/>
                        </a:buClr>
                        <a:buSzPts val="2000"/>
                        <a:buFont typeface="Calibri"/>
                        <a:buNone/>
                      </a:pPr>
                      <a:r>
                        <a:rPr lang="de-DE" sz="2000" dirty="0">
                          <a:solidFill>
                            <a:srgbClr val="595A59"/>
                          </a:solidFill>
                        </a:rPr>
                        <a:t>Að óska eftir því að starfsmenn taki að sér aukaverkefni sem ekki er að finna í stasfslýsingum þeirra</a:t>
                      </a:r>
                      <a:endParaRPr dirty="0"/>
                    </a:p>
                  </a:txBody>
                  <a:tcPr marL="91450" marR="91450" marT="45725" marB="45725"/>
                </a:tc>
                <a:extLst>
                  <a:ext uri="{0D108BD9-81ED-4DB2-BD59-A6C34878D82A}">
                    <a16:rowId xmlns:a16="http://schemas.microsoft.com/office/drawing/2014/main" val="10005"/>
                  </a:ext>
                </a:extLst>
              </a:tr>
              <a:tr h="326150">
                <a:tc>
                  <a:txBody>
                    <a:bodyPr/>
                    <a:lstStyle/>
                    <a:p>
                      <a:pPr marL="0" marR="0" lvl="0" indent="0" algn="l" rtl="0">
                        <a:spcBef>
                          <a:spcPts val="0"/>
                        </a:spcBef>
                        <a:spcAft>
                          <a:spcPts val="0"/>
                        </a:spcAft>
                        <a:buNone/>
                      </a:pPr>
                      <a:r>
                        <a:rPr lang="de-DE" sz="2000" dirty="0">
                          <a:solidFill>
                            <a:srgbClr val="595A59"/>
                          </a:solidFill>
                        </a:rPr>
                        <a:t>Breytingar á skipulagi fyrirtækisins</a:t>
                      </a:r>
                      <a:endParaRPr sz="2000" dirty="0">
                        <a:solidFill>
                          <a:srgbClr val="595A59"/>
                        </a:solidFill>
                      </a:endParaRPr>
                    </a:p>
                  </a:txBody>
                  <a:tcPr marL="91450" marR="91450" marT="45725" marB="45725"/>
                </a:tc>
                <a:extLst>
                  <a:ext uri="{0D108BD9-81ED-4DB2-BD59-A6C34878D82A}">
                    <a16:rowId xmlns:a16="http://schemas.microsoft.com/office/drawing/2014/main" val="10006"/>
                  </a:ext>
                </a:extLst>
              </a:tr>
              <a:tr h="326150">
                <a:tc>
                  <a:txBody>
                    <a:bodyPr/>
                    <a:lstStyle/>
                    <a:p>
                      <a:pPr marL="0" marR="0" lvl="0" indent="0" algn="l" rtl="0">
                        <a:spcBef>
                          <a:spcPts val="0"/>
                        </a:spcBef>
                        <a:spcAft>
                          <a:spcPts val="0"/>
                        </a:spcAft>
                        <a:buNone/>
                      </a:pPr>
                      <a:r>
                        <a:rPr lang="de-DE" sz="2000" dirty="0">
                          <a:solidFill>
                            <a:srgbClr val="595A59"/>
                          </a:solidFill>
                        </a:rPr>
                        <a:t>Lengja vinnutíma starfsmanna</a:t>
                      </a:r>
                      <a:endParaRPr sz="2000" dirty="0">
                        <a:solidFill>
                          <a:srgbClr val="595A59"/>
                        </a:solidFill>
                      </a:endParaRPr>
                    </a:p>
                  </a:txBody>
                  <a:tcPr marL="91450" marR="91450" marT="45725" marB="45725"/>
                </a:tc>
                <a:extLst>
                  <a:ext uri="{0D108BD9-81ED-4DB2-BD59-A6C34878D82A}">
                    <a16:rowId xmlns:a16="http://schemas.microsoft.com/office/drawing/2014/main" val="10007"/>
                  </a:ext>
                </a:extLst>
              </a:tr>
              <a:tr h="326150">
                <a:tc>
                  <a:txBody>
                    <a:bodyPr/>
                    <a:lstStyle/>
                    <a:p>
                      <a:pPr marL="0" marR="0" lvl="0" indent="0" algn="l" rtl="0">
                        <a:spcBef>
                          <a:spcPts val="0"/>
                        </a:spcBef>
                        <a:spcAft>
                          <a:spcPts val="0"/>
                        </a:spcAft>
                        <a:buNone/>
                      </a:pPr>
                      <a:r>
                        <a:rPr lang="de-DE" sz="2000" dirty="0">
                          <a:solidFill>
                            <a:srgbClr val="595A59"/>
                          </a:solidFill>
                        </a:rPr>
                        <a:t>Skipta út fastráðnum starfsmönnum fyrir starfsmenn í hlutastarfi</a:t>
                      </a:r>
                      <a:endParaRPr sz="2000" dirty="0">
                        <a:solidFill>
                          <a:srgbClr val="595A59"/>
                        </a:solidFill>
                      </a:endParaRPr>
                    </a:p>
                  </a:txBody>
                  <a:tcPr marL="91450" marR="91450" marT="45725" marB="45725"/>
                </a:tc>
                <a:extLst>
                  <a:ext uri="{0D108BD9-81ED-4DB2-BD59-A6C34878D82A}">
                    <a16:rowId xmlns:a16="http://schemas.microsoft.com/office/drawing/2014/main" val="10008"/>
                  </a:ext>
                </a:extLst>
              </a:tr>
            </a:tbl>
          </a:graphicData>
        </a:graphic>
      </p:graphicFrame>
      <p:sp>
        <p:nvSpPr>
          <p:cNvPr id="1017" name="Google Shape;1017;p1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Þar sem ferðaþjónustan er mannaflsfrek grein er mikilvægt að lækka kostnað varðandi starfsmannahald, en það þarf að gera vandlega til þess að markaðsstaða fyrirtækisins versni ekki.</a:t>
            </a:r>
            <a:endParaRPr dirty="0"/>
          </a:p>
        </p:txBody>
      </p:sp>
      <p:sp>
        <p:nvSpPr>
          <p:cNvPr id="1018" name="Google Shape;1018;p1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1. Aðgerðir varðandi vinnuafl</a:t>
            </a:r>
            <a:endParaRPr dirty="0"/>
          </a:p>
        </p:txBody>
      </p:sp>
      <p:sp>
        <p:nvSpPr>
          <p:cNvPr id="1019" name="Google Shape;1019;p14"/>
          <p:cNvSpPr txBox="1"/>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a:buClr>
                <a:srgbClr val="595A59"/>
              </a:buClr>
              <a:buSzPts val="1800"/>
            </a:pPr>
            <a:r>
              <a:rPr lang="is-IS" sz="1800" dirty="0">
                <a:solidFill>
                  <a:srgbClr val="595A59"/>
                </a:solidFill>
                <a:latin typeface="Calibri"/>
                <a:ea typeface="Calibri"/>
                <a:cs typeface="Calibri"/>
                <a:sym typeface="Calibri"/>
              </a:rPr>
              <a:t>Starfshættir er lúta að vinnuafli hafa mest um það að segja hvort lítil eða meðalstór fyrirtæki geta tekist á við krísu.</a:t>
            </a:r>
          </a:p>
          <a:p>
            <a:pPr marL="0" marR="0" lvl="0" indent="0" algn="l" rtl="0">
              <a:lnSpc>
                <a:spcPct val="100000"/>
              </a:lnSpc>
              <a:spcBef>
                <a:spcPts val="0"/>
              </a:spcBef>
              <a:spcAft>
                <a:spcPts val="0"/>
              </a:spcAft>
              <a:buClr>
                <a:srgbClr val="595A59"/>
              </a:buClr>
              <a:buSzPts val="1800"/>
              <a:buFont typeface="Arial"/>
              <a:buNone/>
            </a:pPr>
            <a:endParaRPr lang="is-IS" sz="1800" dirty="0">
              <a:solidFill>
                <a:srgbClr val="595A59"/>
              </a:solidFill>
              <a:latin typeface="Calibri"/>
              <a:ea typeface="Calibri"/>
              <a:cs typeface="Calibri"/>
              <a:sym typeface="Calibri"/>
            </a:endParaRPr>
          </a:p>
          <a:p>
            <a:pPr>
              <a:buClr>
                <a:srgbClr val="595A59"/>
              </a:buClr>
              <a:buSzPts val="1800"/>
            </a:pPr>
            <a:r>
              <a:rPr lang="is-IS" sz="1800" dirty="0">
                <a:solidFill>
                  <a:srgbClr val="595A59"/>
                </a:solidFill>
                <a:latin typeface="Calibri"/>
                <a:ea typeface="Calibri"/>
                <a:cs typeface="Calibri"/>
                <a:sym typeface="Calibri"/>
              </a:rPr>
              <a:t>Mjög mikilvægt er að fara varlega í aðgerðir því þær geta haft slæm áhrif á markaðsstöðu lítilla og meðalstórra fyrirtækja í ferðaþjónustu, sérstaklega ímynd og gæði þeirrar þjónustu sem boðið er upp á.</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5"/>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025" name="Google Shape;1025;p15"/>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Margir stjórnendur og eigendur lítilla og meðalstórra fyrirtækja einblíndu á nýjar lausnir í upplýsingatækni, að hætta í starfsemi sem var óarðbær og hagræða í innkaupum. </a:t>
            </a:r>
          </a:p>
          <a:p>
            <a:pPr marL="0" lvl="0" indent="0" algn="l" rtl="0">
              <a:lnSpc>
                <a:spcPct val="100000"/>
              </a:lnSpc>
              <a:spcBef>
                <a:spcPts val="0"/>
              </a:spcBef>
              <a:spcAft>
                <a:spcPts val="0"/>
              </a:spcAft>
              <a:buClr>
                <a:srgbClr val="595A59"/>
              </a:buClr>
              <a:buSzPts val="1800"/>
              <a:buNone/>
            </a:pPr>
            <a:endParaRPr lang="is-IS" dirty="0"/>
          </a:p>
          <a:p>
            <a:pPr marL="0" indent="0">
              <a:spcBef>
                <a:spcPts val="0"/>
              </a:spcBef>
            </a:pPr>
            <a:r>
              <a:rPr lang="is-IS" dirty="0"/>
              <a:t>Um leið er þetta tækifæri til að endurskoða hefðbundna starfshætti og hagræða þeim, sem getur jafnvel leitt til betri samkeppnishæfni til lengri tíma litið.</a:t>
            </a:r>
            <a:endParaRPr dirty="0"/>
          </a:p>
        </p:txBody>
      </p:sp>
      <p:sp>
        <p:nvSpPr>
          <p:cNvPr id="1026" name="Google Shape;1026;p15"/>
          <p:cNvSpPr txBox="1">
            <a:spLocks noGrp="1"/>
          </p:cNvSpPr>
          <p:nvPr>
            <p:ph type="body" idx="3"/>
          </p:nvPr>
        </p:nvSpPr>
        <p:spPr>
          <a:xfrm>
            <a:off x="389965" y="166255"/>
            <a:ext cx="11470341" cy="99393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79527B"/>
              </a:buClr>
              <a:buSzPts val="2000"/>
              <a:buNone/>
            </a:pPr>
            <a:r>
              <a:rPr lang="de-DE" dirty="0"/>
              <a:t>Mikilvægt er fyrir fyrirtæki að lágmarka kostnað til að sigrast á krísu, einnig getur það bætt samkeppnishæfni fyrirtækjanna til lengri tíma litið.</a:t>
            </a:r>
            <a:endParaRPr dirty="0"/>
          </a:p>
        </p:txBody>
      </p:sp>
      <p:sp>
        <p:nvSpPr>
          <p:cNvPr id="1027" name="Google Shape;1027;p1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2. Kostnaðaraðgerðir</a:t>
            </a:r>
            <a:endParaRPr dirty="0">
              <a:highlight>
                <a:srgbClr val="00FF00"/>
              </a:highlight>
            </a:endParaRPr>
          </a:p>
        </p:txBody>
      </p:sp>
      <p:graphicFrame>
        <p:nvGraphicFramePr>
          <p:cNvPr id="1028" name="Google Shape;1028;p15"/>
          <p:cNvGraphicFramePr/>
          <p:nvPr>
            <p:extLst>
              <p:ext uri="{D42A27DB-BD31-4B8C-83A1-F6EECF244321}">
                <p14:modId xmlns:p14="http://schemas.microsoft.com/office/powerpoint/2010/main" val="3067429908"/>
              </p:ext>
            </p:extLst>
          </p:nvPr>
        </p:nvGraphicFramePr>
        <p:xfrm>
          <a:off x="3922344" y="2347528"/>
          <a:ext cx="7668000" cy="3170000"/>
        </p:xfrm>
        <a:graphic>
          <a:graphicData uri="http://schemas.openxmlformats.org/drawingml/2006/table">
            <a:tbl>
              <a:tblPr firstRow="1" bandRow="1">
                <a:noFill/>
                <a:tableStyleId>{CB876C69-02C9-430B-8CE3-F184A4912DBA}</a:tableStyleId>
              </a:tblPr>
              <a:tblGrid>
                <a:gridCol w="7668000">
                  <a:extLst>
                    <a:ext uri="{9D8B030D-6E8A-4147-A177-3AD203B41FA5}">
                      <a16:colId xmlns:a16="http://schemas.microsoft.com/office/drawing/2014/main" val="20000"/>
                    </a:ext>
                  </a:extLst>
                </a:gridCol>
              </a:tblGrid>
              <a:tr h="254000">
                <a:tc>
                  <a:txBody>
                    <a:bodyPr/>
                    <a:lstStyle/>
                    <a:p>
                      <a:pPr marL="0" marR="0" lvl="0" indent="0" algn="l" rtl="0">
                        <a:spcBef>
                          <a:spcPts val="0"/>
                        </a:spcBef>
                        <a:spcAft>
                          <a:spcPts val="0"/>
                        </a:spcAft>
                        <a:buNone/>
                      </a:pPr>
                      <a:r>
                        <a:rPr lang="de-DE" sz="2000" dirty="0"/>
                        <a:t>Aðgerðir til að lágmarka kostnað</a:t>
                      </a:r>
                      <a:endParaRPr dirty="0"/>
                    </a:p>
                  </a:txBody>
                  <a:tcPr marL="91450" marR="91450" marT="45725" marB="45725"/>
                </a:tc>
                <a:extLst>
                  <a:ext uri="{0D108BD9-81ED-4DB2-BD59-A6C34878D82A}">
                    <a16:rowId xmlns:a16="http://schemas.microsoft.com/office/drawing/2014/main" val="10000"/>
                  </a:ext>
                </a:extLst>
              </a:tr>
              <a:tr h="326150">
                <a:tc>
                  <a:txBody>
                    <a:bodyPr/>
                    <a:lstStyle/>
                    <a:p>
                      <a:pPr marL="0" marR="0" lvl="0" indent="0" algn="l" rtl="0">
                        <a:spcBef>
                          <a:spcPts val="0"/>
                        </a:spcBef>
                        <a:spcAft>
                          <a:spcPts val="0"/>
                        </a:spcAft>
                        <a:buNone/>
                      </a:pPr>
                      <a:r>
                        <a:rPr lang="de-DE" sz="2000" dirty="0">
                          <a:solidFill>
                            <a:srgbClr val="595A59"/>
                          </a:solidFill>
                        </a:rPr>
                        <a:t>Að draga úr rekstrarkostnaði</a:t>
                      </a:r>
                      <a:endParaRPr sz="2000" dirty="0">
                        <a:solidFill>
                          <a:srgbClr val="595A59"/>
                        </a:solidFill>
                      </a:endParaRPr>
                    </a:p>
                  </a:txBody>
                  <a:tcPr marL="91450" marR="91450" marT="45725" marB="45725"/>
                </a:tc>
                <a:extLst>
                  <a:ext uri="{0D108BD9-81ED-4DB2-BD59-A6C34878D82A}">
                    <a16:rowId xmlns:a16="http://schemas.microsoft.com/office/drawing/2014/main" val="10001"/>
                  </a:ext>
                </a:extLst>
              </a:tr>
              <a:tr h="326150">
                <a:tc>
                  <a:txBody>
                    <a:bodyPr/>
                    <a:lstStyle/>
                    <a:p>
                      <a:pPr marL="0" marR="0" lvl="0" indent="0" algn="l" rtl="0">
                        <a:spcBef>
                          <a:spcPts val="0"/>
                        </a:spcBef>
                        <a:spcAft>
                          <a:spcPts val="0"/>
                        </a:spcAft>
                        <a:buNone/>
                      </a:pPr>
                      <a:r>
                        <a:rPr lang="de-DE" sz="2000" dirty="0">
                          <a:solidFill>
                            <a:srgbClr val="595A59"/>
                          </a:solidFill>
                        </a:rPr>
                        <a:t>Að fresta hluta af gjaldföllnum kostnaði og/eða semja um greiðslur</a:t>
                      </a:r>
                      <a:endParaRPr dirty="0"/>
                    </a:p>
                  </a:txBody>
                  <a:tcPr marL="91450" marR="91450" marT="45725" marB="45725"/>
                </a:tc>
                <a:extLst>
                  <a:ext uri="{0D108BD9-81ED-4DB2-BD59-A6C34878D82A}">
                    <a16:rowId xmlns:a16="http://schemas.microsoft.com/office/drawing/2014/main" val="10002"/>
                  </a:ext>
                </a:extLst>
              </a:tr>
              <a:tr h="326150">
                <a:tc>
                  <a:txBody>
                    <a:bodyPr/>
                    <a:lstStyle/>
                    <a:p>
                      <a:pPr marL="0" marR="0" lvl="0" indent="0" algn="l" rtl="0">
                        <a:spcBef>
                          <a:spcPts val="0"/>
                        </a:spcBef>
                        <a:spcAft>
                          <a:spcPts val="0"/>
                        </a:spcAft>
                        <a:buNone/>
                      </a:pPr>
                      <a:r>
                        <a:rPr lang="de-DE" sz="2000" dirty="0">
                          <a:solidFill>
                            <a:srgbClr val="595A59"/>
                          </a:solidFill>
                        </a:rPr>
                        <a:t>Þróa nýja tekjustofna</a:t>
                      </a:r>
                      <a:endParaRPr dirty="0"/>
                    </a:p>
                  </a:txBody>
                  <a:tcPr marL="91450" marR="91450" marT="45725" marB="45725"/>
                </a:tc>
                <a:extLst>
                  <a:ext uri="{0D108BD9-81ED-4DB2-BD59-A6C34878D82A}">
                    <a16:rowId xmlns:a16="http://schemas.microsoft.com/office/drawing/2014/main" val="10003"/>
                  </a:ext>
                </a:extLst>
              </a:tr>
              <a:tr h="326150">
                <a:tc>
                  <a:txBody>
                    <a:bodyPr/>
                    <a:lstStyle/>
                    <a:p>
                      <a:pPr marL="0" marR="0" lvl="0" indent="0" algn="l" rtl="0">
                        <a:spcBef>
                          <a:spcPts val="0"/>
                        </a:spcBef>
                        <a:spcAft>
                          <a:spcPts val="0"/>
                        </a:spcAft>
                        <a:buNone/>
                      </a:pPr>
                      <a:r>
                        <a:rPr lang="de-DE" sz="2000" dirty="0">
                          <a:solidFill>
                            <a:srgbClr val="595A59"/>
                          </a:solidFill>
                        </a:rPr>
                        <a:t>Loka óarðbærum deildum og/eða rekstrareiningum</a:t>
                      </a:r>
                      <a:endParaRPr dirty="0"/>
                    </a:p>
                  </a:txBody>
                  <a:tcPr marL="91450" marR="91450" marT="45725" marB="45725"/>
                </a:tc>
                <a:extLst>
                  <a:ext uri="{0D108BD9-81ED-4DB2-BD59-A6C34878D82A}">
                    <a16:rowId xmlns:a16="http://schemas.microsoft.com/office/drawing/2014/main" val="10004"/>
                  </a:ext>
                </a:extLst>
              </a:tr>
              <a:tr h="254000">
                <a:tc>
                  <a:txBody>
                    <a:bodyPr/>
                    <a:lstStyle/>
                    <a:p>
                      <a:pPr marL="0" marR="0" lvl="0" indent="0" algn="l" rtl="0">
                        <a:spcBef>
                          <a:spcPts val="0"/>
                        </a:spcBef>
                        <a:spcAft>
                          <a:spcPts val="0"/>
                        </a:spcAft>
                        <a:buNone/>
                      </a:pPr>
                      <a:r>
                        <a:rPr lang="de-DE" sz="2000" dirty="0">
                          <a:solidFill>
                            <a:srgbClr val="595A59"/>
                          </a:solidFill>
                        </a:rPr>
                        <a:t>Nota ódýrari staðgengilsvörur í innkaupum</a:t>
                      </a:r>
                      <a:endParaRPr dirty="0"/>
                    </a:p>
                  </a:txBody>
                  <a:tcPr marL="91450" marR="91450" marT="45725" marB="45725"/>
                </a:tc>
                <a:extLst>
                  <a:ext uri="{0D108BD9-81ED-4DB2-BD59-A6C34878D82A}">
                    <a16:rowId xmlns:a16="http://schemas.microsoft.com/office/drawing/2014/main" val="10005"/>
                  </a:ext>
                </a:extLst>
              </a:tr>
              <a:tr h="326150">
                <a:tc>
                  <a:txBody>
                    <a:bodyPr/>
                    <a:lstStyle/>
                    <a:p>
                      <a:pPr marL="0" marR="0" lvl="0" indent="0" algn="l" rtl="0">
                        <a:spcBef>
                          <a:spcPts val="0"/>
                        </a:spcBef>
                        <a:spcAft>
                          <a:spcPts val="0"/>
                        </a:spcAft>
                        <a:buNone/>
                      </a:pPr>
                      <a:r>
                        <a:rPr lang="de-DE" sz="2000" dirty="0">
                          <a:solidFill>
                            <a:srgbClr val="595A59"/>
                          </a:solidFill>
                        </a:rPr>
                        <a:t>Að nota nýja upplýsingatækni til að draga úr rekstrarkostnaði</a:t>
                      </a:r>
                      <a:endParaRPr dirty="0"/>
                    </a:p>
                  </a:txBody>
                  <a:tcPr marL="91450" marR="91450" marT="45725" marB="45725"/>
                </a:tc>
                <a:extLst>
                  <a:ext uri="{0D108BD9-81ED-4DB2-BD59-A6C34878D82A}">
                    <a16:rowId xmlns:a16="http://schemas.microsoft.com/office/drawing/2014/main" val="10006"/>
                  </a:ext>
                </a:extLst>
              </a:tr>
              <a:tr h="326150">
                <a:tc>
                  <a:txBody>
                    <a:bodyPr/>
                    <a:lstStyle/>
                    <a:p>
                      <a:pPr marL="0" marR="0" lvl="0" indent="0" algn="l" rtl="0">
                        <a:spcBef>
                          <a:spcPts val="0"/>
                        </a:spcBef>
                        <a:spcAft>
                          <a:spcPts val="0"/>
                        </a:spcAft>
                        <a:buNone/>
                      </a:pPr>
                      <a:r>
                        <a:rPr lang="de-DE" sz="2000" dirty="0">
                          <a:solidFill>
                            <a:srgbClr val="595A59"/>
                          </a:solidFill>
                        </a:rPr>
                        <a:t>Að hætta við eða draga úr öllum fyrirhuguðum fjárfestingum</a:t>
                      </a:r>
                      <a:endParaRPr sz="2000" dirty="0">
                        <a:solidFill>
                          <a:srgbClr val="595A59"/>
                        </a:solidFill>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034" name="Google Shape;1034;p16"/>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Þær aðgerðir sem hægt er að grípa í eru á meðal annars </a:t>
            </a:r>
            <a:r>
              <a:rPr lang="is-IS" b="1" dirty="0"/>
              <a:t>ytri markaðsaðgerðir </a:t>
            </a:r>
            <a:r>
              <a:rPr lang="is-IS" dirty="0"/>
              <a:t>(auglýsingar, að einblína á nýjar </a:t>
            </a:r>
            <a:r>
              <a:rPr lang="is-IS" dirty="0" err="1"/>
              <a:t>markaðssyllur</a:t>
            </a:r>
            <a:r>
              <a:rPr lang="is-IS" dirty="0"/>
              <a:t>, o.s.frv.) og </a:t>
            </a:r>
            <a:r>
              <a:rPr lang="is-IS" b="1" dirty="0"/>
              <a:t>viðskiptavinamiðuð markaðsherferð </a:t>
            </a:r>
            <a:r>
              <a:rPr lang="is-IS" dirty="0"/>
              <a:t>(til að skilja þarfir gesta og væntingar til gæða o.s.frv.). Stór og tryggur hópur viðskiptavina hjálpar til við að sigrast á krísu. Tryggir gestir hafa jákvæð áhrif á fjárhagslega afkomu lítilla og meðalstórra fyrirtækja í ferðaþjónustu í og eftir krísu.</a:t>
            </a:r>
          </a:p>
        </p:txBody>
      </p:sp>
      <p:sp>
        <p:nvSpPr>
          <p:cNvPr id="1035" name="Google Shape;1035;p1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is-IS" dirty="0"/>
              <a:t>Til að takast á við krísu ættu lítil og meðalstór fyrirtæki í ferðaþjónustu að auka markaðssetningu og halda í trygga gesti.</a:t>
            </a:r>
          </a:p>
        </p:txBody>
      </p:sp>
      <p:sp>
        <p:nvSpPr>
          <p:cNvPr id="1036" name="Google Shape;1036;p1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3. Markaðsaðgerðir</a:t>
            </a:r>
            <a:endParaRPr dirty="0"/>
          </a:p>
        </p:txBody>
      </p:sp>
      <p:graphicFrame>
        <p:nvGraphicFramePr>
          <p:cNvPr id="1037" name="Google Shape;1037;p16"/>
          <p:cNvGraphicFramePr/>
          <p:nvPr>
            <p:extLst>
              <p:ext uri="{D42A27DB-BD31-4B8C-83A1-F6EECF244321}">
                <p14:modId xmlns:p14="http://schemas.microsoft.com/office/powerpoint/2010/main" val="1634560710"/>
              </p:ext>
            </p:extLst>
          </p:nvPr>
        </p:nvGraphicFramePr>
        <p:xfrm>
          <a:off x="3922344" y="1858818"/>
          <a:ext cx="7668000" cy="3566250"/>
        </p:xfrm>
        <a:graphic>
          <a:graphicData uri="http://schemas.openxmlformats.org/drawingml/2006/table">
            <a:tbl>
              <a:tblPr firstRow="1" bandRow="1">
                <a:noFill/>
                <a:tableStyleId>{CB876C69-02C9-430B-8CE3-F184A4912DBA}</a:tableStyleId>
              </a:tblPr>
              <a:tblGrid>
                <a:gridCol w="7668000">
                  <a:extLst>
                    <a:ext uri="{9D8B030D-6E8A-4147-A177-3AD203B41FA5}">
                      <a16:colId xmlns:a16="http://schemas.microsoft.com/office/drawing/2014/main" val="20000"/>
                    </a:ext>
                  </a:extLst>
                </a:gridCol>
              </a:tblGrid>
              <a:tr h="326150">
                <a:tc>
                  <a:txBody>
                    <a:bodyPr/>
                    <a:lstStyle/>
                    <a:p>
                      <a:pPr marL="0" marR="0" lvl="0" indent="0" algn="l" rtl="0">
                        <a:spcBef>
                          <a:spcPts val="0"/>
                        </a:spcBef>
                        <a:spcAft>
                          <a:spcPts val="0"/>
                        </a:spcAft>
                        <a:buNone/>
                      </a:pPr>
                      <a:r>
                        <a:rPr lang="is-IS" sz="2000" noProof="0" dirty="0"/>
                        <a:t>Markaðsaðgerðir</a:t>
                      </a:r>
                      <a:endParaRPr lang="is-IS" noProof="0" dirty="0"/>
                    </a:p>
                  </a:txBody>
                  <a:tcPr marL="91450" marR="91450" marT="45725" marB="45725"/>
                </a:tc>
                <a:extLst>
                  <a:ext uri="{0D108BD9-81ED-4DB2-BD59-A6C34878D82A}">
                    <a16:rowId xmlns:a16="http://schemas.microsoft.com/office/drawing/2014/main" val="10000"/>
                  </a:ext>
                </a:extLst>
              </a:tr>
              <a:tr h="326150">
                <a:tc>
                  <a:txBody>
                    <a:bodyPr/>
                    <a:lstStyle/>
                    <a:p>
                      <a:pPr marL="0" marR="0" lvl="0" indent="0" algn="l" rtl="0">
                        <a:spcBef>
                          <a:spcPts val="0"/>
                        </a:spcBef>
                        <a:spcAft>
                          <a:spcPts val="0"/>
                        </a:spcAft>
                        <a:buNone/>
                      </a:pPr>
                      <a:r>
                        <a:rPr lang="is-IS" sz="2000" noProof="0" dirty="0">
                          <a:solidFill>
                            <a:srgbClr val="595A59"/>
                          </a:solidFill>
                        </a:rPr>
                        <a:t>Miða á nýja </a:t>
                      </a:r>
                      <a:r>
                        <a:rPr lang="is-IS" sz="2000" noProof="0" dirty="0" err="1">
                          <a:solidFill>
                            <a:srgbClr val="595A59"/>
                          </a:solidFill>
                        </a:rPr>
                        <a:t>markaðssyllur</a:t>
                      </a:r>
                      <a:endParaRPr lang="is-IS" sz="2000" noProof="0" dirty="0">
                        <a:solidFill>
                          <a:srgbClr val="595A59"/>
                        </a:solidFill>
                      </a:endParaRPr>
                    </a:p>
                  </a:txBody>
                  <a:tcPr marL="91450" marR="91450" marT="45725" marB="45725"/>
                </a:tc>
                <a:extLst>
                  <a:ext uri="{0D108BD9-81ED-4DB2-BD59-A6C34878D82A}">
                    <a16:rowId xmlns:a16="http://schemas.microsoft.com/office/drawing/2014/main" val="10001"/>
                  </a:ext>
                </a:extLst>
              </a:tr>
              <a:tr h="326150">
                <a:tc>
                  <a:txBody>
                    <a:bodyPr/>
                    <a:lstStyle/>
                    <a:p>
                      <a:pPr marL="0" marR="0" lvl="0" indent="0" algn="l" rtl="0">
                        <a:spcBef>
                          <a:spcPts val="0"/>
                        </a:spcBef>
                        <a:spcAft>
                          <a:spcPts val="0"/>
                        </a:spcAft>
                        <a:buNone/>
                      </a:pPr>
                      <a:r>
                        <a:rPr lang="is-IS" sz="2000" noProof="0" dirty="0">
                          <a:solidFill>
                            <a:srgbClr val="595A59"/>
                          </a:solidFill>
                        </a:rPr>
                        <a:t>Víkka út markaðsherferðir</a:t>
                      </a:r>
                      <a:endParaRPr lang="is-IS" noProof="0" dirty="0"/>
                    </a:p>
                  </a:txBody>
                  <a:tcPr marL="91450" marR="91450" marT="45725" marB="45725"/>
                </a:tc>
                <a:extLst>
                  <a:ext uri="{0D108BD9-81ED-4DB2-BD59-A6C34878D82A}">
                    <a16:rowId xmlns:a16="http://schemas.microsoft.com/office/drawing/2014/main" val="10002"/>
                  </a:ext>
                </a:extLst>
              </a:tr>
              <a:tr h="326150">
                <a:tc>
                  <a:txBody>
                    <a:bodyPr/>
                    <a:lstStyle/>
                    <a:p>
                      <a:pPr marL="0" marR="0" lvl="0" indent="0" algn="l" rtl="0">
                        <a:spcBef>
                          <a:spcPts val="0"/>
                        </a:spcBef>
                        <a:spcAft>
                          <a:spcPts val="0"/>
                        </a:spcAft>
                        <a:buNone/>
                      </a:pPr>
                      <a:r>
                        <a:rPr lang="is-IS" sz="2000" noProof="0" dirty="0">
                          <a:solidFill>
                            <a:srgbClr val="595A59"/>
                          </a:solidFill>
                        </a:rPr>
                        <a:t>Veita mikla afslætti og að vera með sértilboð</a:t>
                      </a:r>
                      <a:endParaRPr lang="is-IS" noProof="0" dirty="0"/>
                    </a:p>
                  </a:txBody>
                  <a:tcPr marL="91450" marR="91450" marT="45725" marB="45725"/>
                </a:tc>
                <a:extLst>
                  <a:ext uri="{0D108BD9-81ED-4DB2-BD59-A6C34878D82A}">
                    <a16:rowId xmlns:a16="http://schemas.microsoft.com/office/drawing/2014/main" val="10003"/>
                  </a:ext>
                </a:extLst>
              </a:tr>
              <a:tr h="326150">
                <a:tc>
                  <a:txBody>
                    <a:bodyPr/>
                    <a:lstStyle/>
                    <a:p>
                      <a:pPr marL="0" marR="0" lvl="0" indent="0" algn="l" rtl="0">
                        <a:spcBef>
                          <a:spcPts val="0"/>
                        </a:spcBef>
                        <a:spcAft>
                          <a:spcPts val="0"/>
                        </a:spcAft>
                        <a:buNone/>
                      </a:pPr>
                      <a:r>
                        <a:rPr lang="is-IS" sz="2000" noProof="0" dirty="0">
                          <a:solidFill>
                            <a:srgbClr val="595A59"/>
                          </a:solidFill>
                        </a:rPr>
                        <a:t>Rannsaka og skilja þarfir (væntingar) markhópa /viðskiptavina</a:t>
                      </a:r>
                      <a:endParaRPr lang="is-IS" noProof="0" dirty="0"/>
                    </a:p>
                  </a:txBody>
                  <a:tcPr marL="91450" marR="91450" marT="45725" marB="45725"/>
                </a:tc>
                <a:extLst>
                  <a:ext uri="{0D108BD9-81ED-4DB2-BD59-A6C34878D82A}">
                    <a16:rowId xmlns:a16="http://schemas.microsoft.com/office/drawing/2014/main" val="10004"/>
                  </a:ext>
                </a:extLst>
              </a:tr>
              <a:tr h="254000">
                <a:tc>
                  <a:txBody>
                    <a:bodyPr/>
                    <a:lstStyle/>
                    <a:p>
                      <a:pPr marL="0" marR="0" lvl="0" indent="0" algn="l" rtl="0">
                        <a:spcBef>
                          <a:spcPts val="0"/>
                        </a:spcBef>
                        <a:spcAft>
                          <a:spcPts val="0"/>
                        </a:spcAft>
                        <a:buNone/>
                      </a:pPr>
                      <a:r>
                        <a:rPr lang="is-IS" sz="2000" noProof="0" dirty="0">
                          <a:solidFill>
                            <a:srgbClr val="595A59"/>
                          </a:solidFill>
                        </a:rPr>
                        <a:t>Einblína á trygga viðskiptavini</a:t>
                      </a:r>
                      <a:endParaRPr lang="is-IS" noProof="0" dirty="0"/>
                    </a:p>
                  </a:txBody>
                  <a:tcPr marL="91450" marR="91450" marT="45725" marB="45725"/>
                </a:tc>
                <a:extLst>
                  <a:ext uri="{0D108BD9-81ED-4DB2-BD59-A6C34878D82A}">
                    <a16:rowId xmlns:a16="http://schemas.microsoft.com/office/drawing/2014/main" val="10005"/>
                  </a:ext>
                </a:extLst>
              </a:tr>
              <a:tr h="326150">
                <a:tc>
                  <a:txBody>
                    <a:bodyPr/>
                    <a:lstStyle/>
                    <a:p>
                      <a:pPr marL="0" marR="0" lvl="0" indent="0" algn="l" rtl="0">
                        <a:spcBef>
                          <a:spcPts val="0"/>
                        </a:spcBef>
                        <a:spcAft>
                          <a:spcPts val="0"/>
                        </a:spcAft>
                        <a:buNone/>
                      </a:pPr>
                      <a:r>
                        <a:rPr lang="is-IS" sz="2000" noProof="0" dirty="0">
                          <a:solidFill>
                            <a:srgbClr val="595A59"/>
                          </a:solidFill>
                        </a:rPr>
                        <a:t>Nota rafræna markaðssetningu </a:t>
                      </a:r>
                      <a:r>
                        <a:rPr lang="is-IS" sz="2000" b="0" i="0" u="none" strike="noStrike" cap="none" noProof="0" dirty="0">
                          <a:solidFill>
                            <a:srgbClr val="595A59"/>
                          </a:solidFill>
                          <a:latin typeface="Calibri"/>
                          <a:cs typeface="Calibri"/>
                          <a:sym typeface="Arial"/>
                        </a:rPr>
                        <a:t>og ógagnsæjar dreifileiðir</a:t>
                      </a:r>
                    </a:p>
                  </a:txBody>
                  <a:tcPr marL="91450" marR="91450" marT="45725" marB="45725"/>
                </a:tc>
                <a:extLst>
                  <a:ext uri="{0D108BD9-81ED-4DB2-BD59-A6C34878D82A}">
                    <a16:rowId xmlns:a16="http://schemas.microsoft.com/office/drawing/2014/main" val="10006"/>
                  </a:ext>
                </a:extLst>
              </a:tr>
              <a:tr h="326150">
                <a:tc>
                  <a:txBody>
                    <a:bodyPr/>
                    <a:lstStyle/>
                    <a:p>
                      <a:pPr marL="0" marR="0" lvl="0" indent="0" algn="l" rtl="0">
                        <a:spcBef>
                          <a:spcPts val="0"/>
                        </a:spcBef>
                        <a:spcAft>
                          <a:spcPts val="0"/>
                        </a:spcAft>
                        <a:buNone/>
                      </a:pPr>
                      <a:r>
                        <a:rPr lang="is-IS" sz="2000" noProof="0" dirty="0">
                          <a:solidFill>
                            <a:srgbClr val="595A59"/>
                          </a:solidFill>
                        </a:rPr>
                        <a:t>Auka fjármagn í markaðsmál</a:t>
                      </a:r>
                      <a:endParaRPr lang="is-IS" noProof="0" dirty="0"/>
                    </a:p>
                  </a:txBody>
                  <a:tcPr marL="91450" marR="91450" marT="45725" marB="45725"/>
                </a:tc>
                <a:extLst>
                  <a:ext uri="{0D108BD9-81ED-4DB2-BD59-A6C34878D82A}">
                    <a16:rowId xmlns:a16="http://schemas.microsoft.com/office/drawing/2014/main" val="10007"/>
                  </a:ext>
                </a:extLst>
              </a:tr>
              <a:tr h="326150">
                <a:tc>
                  <a:txBody>
                    <a:bodyPr/>
                    <a:lstStyle/>
                    <a:p>
                      <a:pPr marL="0" marR="0" lvl="0" indent="0" algn="l" rtl="0">
                        <a:spcBef>
                          <a:spcPts val="0"/>
                        </a:spcBef>
                        <a:spcAft>
                          <a:spcPts val="0"/>
                        </a:spcAft>
                        <a:buNone/>
                      </a:pPr>
                      <a:r>
                        <a:rPr lang="is-IS" sz="2000" noProof="0" dirty="0">
                          <a:solidFill>
                            <a:srgbClr val="595A59"/>
                          </a:solidFill>
                        </a:rPr>
                        <a:t>Fylgjast með samkeppnisaðilum til að njóta góðs af nýrri þróun</a:t>
                      </a:r>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7"/>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graphicFrame>
        <p:nvGraphicFramePr>
          <p:cNvPr id="1043" name="Google Shape;1043;p17"/>
          <p:cNvGraphicFramePr/>
          <p:nvPr>
            <p:extLst>
              <p:ext uri="{D42A27DB-BD31-4B8C-83A1-F6EECF244321}">
                <p14:modId xmlns:p14="http://schemas.microsoft.com/office/powerpoint/2010/main" val="179672083"/>
              </p:ext>
            </p:extLst>
          </p:nvPr>
        </p:nvGraphicFramePr>
        <p:xfrm>
          <a:off x="3922344" y="2642868"/>
          <a:ext cx="7668000" cy="1889800"/>
        </p:xfrm>
        <a:graphic>
          <a:graphicData uri="http://schemas.openxmlformats.org/drawingml/2006/table">
            <a:tbl>
              <a:tblPr firstRow="1" bandRow="1">
                <a:noFill/>
                <a:tableStyleId>{CB876C69-02C9-430B-8CE3-F184A4912DBA}</a:tableStyleId>
              </a:tblPr>
              <a:tblGrid>
                <a:gridCol w="7668000">
                  <a:extLst>
                    <a:ext uri="{9D8B030D-6E8A-4147-A177-3AD203B41FA5}">
                      <a16:colId xmlns:a16="http://schemas.microsoft.com/office/drawing/2014/main" val="20000"/>
                    </a:ext>
                  </a:extLst>
                </a:gridCol>
              </a:tblGrid>
              <a:tr h="254000">
                <a:tc>
                  <a:txBody>
                    <a:bodyPr/>
                    <a:lstStyle/>
                    <a:p>
                      <a:pPr marL="0" marR="0" lvl="0" indent="0" algn="l" rtl="0">
                        <a:spcBef>
                          <a:spcPts val="0"/>
                        </a:spcBef>
                        <a:spcAft>
                          <a:spcPts val="0"/>
                        </a:spcAft>
                        <a:buNone/>
                      </a:pPr>
                      <a:r>
                        <a:rPr lang="de-DE" sz="2000" dirty="0"/>
                        <a:t>Rekstrarstuðningur</a:t>
                      </a:r>
                      <a:endParaRPr dirty="0">
                        <a:highlight>
                          <a:srgbClr val="00FF00"/>
                        </a:highlight>
                      </a:endParaRPr>
                    </a:p>
                  </a:txBody>
                  <a:tcPr marL="91450" marR="91450" marT="45725" marB="45725"/>
                </a:tc>
                <a:extLst>
                  <a:ext uri="{0D108BD9-81ED-4DB2-BD59-A6C34878D82A}">
                    <a16:rowId xmlns:a16="http://schemas.microsoft.com/office/drawing/2014/main" val="10000"/>
                  </a:ext>
                </a:extLst>
              </a:tr>
              <a:tr h="326150">
                <a:tc>
                  <a:txBody>
                    <a:bodyPr/>
                    <a:lstStyle/>
                    <a:p>
                      <a:pPr marL="0" marR="0" lvl="0" indent="0" algn="l" rtl="0">
                        <a:spcBef>
                          <a:spcPts val="0"/>
                        </a:spcBef>
                        <a:spcAft>
                          <a:spcPts val="0"/>
                        </a:spcAft>
                        <a:buNone/>
                      </a:pPr>
                      <a:r>
                        <a:rPr lang="de-DE" sz="2000" dirty="0"/>
                        <a:t>Samstarf við aðra ferðaþjónustuaðila</a:t>
                      </a:r>
                      <a:endParaRPr dirty="0"/>
                    </a:p>
                  </a:txBody>
                  <a:tcPr marL="91450" marR="91450" marT="45725" marB="45725"/>
                </a:tc>
                <a:extLst>
                  <a:ext uri="{0D108BD9-81ED-4DB2-BD59-A6C34878D82A}">
                    <a16:rowId xmlns:a16="http://schemas.microsoft.com/office/drawing/2014/main" val="10001"/>
                  </a:ext>
                </a:extLst>
              </a:tr>
              <a:tr h="326150">
                <a:tc>
                  <a:txBody>
                    <a:bodyPr/>
                    <a:lstStyle/>
                    <a:p>
                      <a:pPr marL="0" marR="0" lvl="0" indent="0" algn="l" rtl="0">
                        <a:spcBef>
                          <a:spcPts val="0"/>
                        </a:spcBef>
                        <a:spcAft>
                          <a:spcPts val="0"/>
                        </a:spcAft>
                        <a:buNone/>
                      </a:pPr>
                      <a:r>
                        <a:rPr lang="de-DE" sz="2000" dirty="0"/>
                        <a:t>Samstarf við ýmsar stofnanir (Áfangastaðastofur, ferðamálafélög/ ferða- og nýsköpunarklasara o.s.frv.)</a:t>
                      </a:r>
                      <a:endParaRPr dirty="0"/>
                    </a:p>
                  </a:txBody>
                  <a:tcPr marL="91450" marR="91450" marT="45725" marB="45725"/>
                </a:tc>
                <a:extLst>
                  <a:ext uri="{0D108BD9-81ED-4DB2-BD59-A6C34878D82A}">
                    <a16:rowId xmlns:a16="http://schemas.microsoft.com/office/drawing/2014/main" val="10002"/>
                  </a:ext>
                </a:extLst>
              </a:tr>
              <a:tr h="326150">
                <a:tc>
                  <a:txBody>
                    <a:bodyPr/>
                    <a:lstStyle/>
                    <a:p>
                      <a:pPr marL="0" marR="0" lvl="0" indent="0" algn="l" rtl="0">
                        <a:spcBef>
                          <a:spcPts val="0"/>
                        </a:spcBef>
                        <a:spcAft>
                          <a:spcPts val="0"/>
                        </a:spcAft>
                        <a:buNone/>
                      </a:pPr>
                      <a:r>
                        <a:rPr lang="de-DE" sz="2000" dirty="0"/>
                        <a:t>Samstarf um ýmsa starfsemi sem gæti bætt ímynd áfangastaðarins</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1044" name="Google Shape;1044;p1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is-IS" dirty="0"/>
              <a:t>Gera má ráð fyrir að áhrif heimsfaraldursins 2020-2022 leiði til þess að þörf sé á auknu samstarfi innan ferðaþjónustunnar í framtíðinni</a:t>
            </a:r>
            <a:endParaRPr dirty="0"/>
          </a:p>
          <a:p>
            <a:pPr marL="0" lvl="0" indent="0" algn="l" rtl="0">
              <a:lnSpc>
                <a:spcPct val="90000"/>
              </a:lnSpc>
              <a:spcBef>
                <a:spcPts val="1000"/>
              </a:spcBef>
              <a:spcAft>
                <a:spcPts val="0"/>
              </a:spcAft>
              <a:buClr>
                <a:srgbClr val="79527B"/>
              </a:buClr>
              <a:buSzPts val="2000"/>
              <a:buNone/>
            </a:pPr>
            <a:endParaRPr dirty="0"/>
          </a:p>
        </p:txBody>
      </p:sp>
      <p:sp>
        <p:nvSpPr>
          <p:cNvPr id="1045" name="Google Shape;1045;p1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4. Aðgerðir til að styðja við reksturinn</a:t>
            </a:r>
            <a:endParaRPr dirty="0"/>
          </a:p>
        </p:txBody>
      </p:sp>
      <p:sp>
        <p:nvSpPr>
          <p:cNvPr id="1046" name="Google Shape;1046;p17"/>
          <p:cNvSpPr txBox="1"/>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Vilji stjórnenda og eigenda til þess að vinna með ólíkum hagsmunaaðilum til þess að takast á við krísuna, var mjög mikill.</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8"/>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rgbClr val="595A59"/>
              </a:buClr>
              <a:buSzPts val="1800"/>
              <a:buNone/>
            </a:pPr>
            <a:r>
              <a:rPr lang="is-IS" dirty="0"/>
              <a:t>Til þess að halda áfram rekstri á meðan Covid-19 heimsfaraldurinn stóð yfir þurftu lítil og meðalstór fyrirtæki að gera nokkrar breytingar, einkum innleiðingu stafrænna verkfæra í stjórnun og samskiptum við birgja og neytendur.</a:t>
            </a:r>
            <a:endParaRPr lang="en-US" dirty="0"/>
          </a:p>
          <a:p>
            <a:pPr marL="0" indent="0"/>
            <a:r>
              <a:rPr lang="is-IS" dirty="0"/>
              <a:t>Önnur rannsókn sýndi að ferðaþjónustu fyrirtæki sem urðu fyrir áhrifum af Covid-19 fóru í mismunandi nýsköpun:</a:t>
            </a:r>
          </a:p>
          <a:p>
            <a:pPr marL="0" lvl="0" indent="0" algn="l" rtl="0">
              <a:lnSpc>
                <a:spcPct val="100000"/>
              </a:lnSpc>
              <a:spcBef>
                <a:spcPts val="600"/>
              </a:spcBef>
              <a:spcAft>
                <a:spcPts val="0"/>
              </a:spcAft>
              <a:buClr>
                <a:srgbClr val="595A59"/>
              </a:buClr>
              <a:buSzPts val="1800"/>
              <a:buNone/>
            </a:pPr>
            <a:endParaRPr lang="is-IS" dirty="0"/>
          </a:p>
          <a:p>
            <a:pPr marL="0" lvl="0" indent="0" algn="l" rtl="0">
              <a:lnSpc>
                <a:spcPct val="100000"/>
              </a:lnSpc>
              <a:spcBef>
                <a:spcPts val="600"/>
              </a:spcBef>
              <a:spcAft>
                <a:spcPts val="0"/>
              </a:spcAft>
              <a:buClr>
                <a:srgbClr val="595A59"/>
              </a:buClr>
              <a:buSzPts val="1000"/>
              <a:buNone/>
            </a:pPr>
            <a:r>
              <a:rPr lang="en-US" sz="1000" dirty="0"/>
              <a:t>Hernández et al. (2021): The Management Practices of Tourism SMEs in Pandemic Times: innovation as a quest of survival</a:t>
            </a:r>
            <a:endParaRPr lang="en-US" dirty="0"/>
          </a:p>
        </p:txBody>
      </p:sp>
      <p:sp>
        <p:nvSpPr>
          <p:cNvPr id="1052" name="Google Shape;1052;p1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Nýsköpun getur verið leið út úr krísu.</a:t>
            </a:r>
            <a:endParaRPr dirty="0">
              <a:highlight>
                <a:srgbClr val="00FF00"/>
              </a:highlight>
            </a:endParaRPr>
          </a:p>
        </p:txBody>
      </p:sp>
      <p:sp>
        <p:nvSpPr>
          <p:cNvPr id="1053" name="Google Shape;1053;p1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Nýsköpun sem leið til að lifa af</a:t>
            </a:r>
            <a:endParaRPr dirty="0"/>
          </a:p>
        </p:txBody>
      </p:sp>
      <p:sp>
        <p:nvSpPr>
          <p:cNvPr id="1054" name="Google Shape;1054;p18"/>
          <p:cNvSpPr/>
          <p:nvPr/>
        </p:nvSpPr>
        <p:spPr>
          <a:xfrm>
            <a:off x="4845132" y="1915903"/>
            <a:ext cx="2880000" cy="82731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chemeClr val="lt1"/>
                </a:solidFill>
                <a:latin typeface="Calibri"/>
                <a:ea typeface="Calibri"/>
                <a:cs typeface="Calibri"/>
                <a:sym typeface="Calibri"/>
              </a:rPr>
              <a:t>Nýsköpun tengt markaðsmálum</a:t>
            </a:r>
            <a:endParaRPr dirty="0"/>
          </a:p>
        </p:txBody>
      </p:sp>
      <p:sp>
        <p:nvSpPr>
          <p:cNvPr id="1055" name="Google Shape;1055;p18"/>
          <p:cNvSpPr/>
          <p:nvPr/>
        </p:nvSpPr>
        <p:spPr>
          <a:xfrm>
            <a:off x="4845132" y="2750587"/>
            <a:ext cx="2880000" cy="2340000"/>
          </a:xfrm>
          <a:prstGeom prst="rect">
            <a:avLst/>
          </a:prstGeom>
          <a:solidFill>
            <a:srgbClr val="DBDBD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Nýjar leiðir í markaðssetningu sem felur í sér verulegar endurbætur, framsetningu, kynningu eða verðlagningu á vörum fyrirtækisins</a:t>
            </a:r>
            <a:endParaRPr sz="1600" dirty="0">
              <a:solidFill>
                <a:srgbClr val="595A59"/>
              </a:solidFill>
              <a:latin typeface="Calibri"/>
              <a:ea typeface="Calibri"/>
              <a:cs typeface="Calibri"/>
              <a:sym typeface="Calibri"/>
            </a:endParaRPr>
          </a:p>
        </p:txBody>
      </p:sp>
      <p:sp>
        <p:nvSpPr>
          <p:cNvPr id="1056" name="Google Shape;1056;p18"/>
          <p:cNvSpPr/>
          <p:nvPr/>
        </p:nvSpPr>
        <p:spPr>
          <a:xfrm>
            <a:off x="4845132" y="5085384"/>
            <a:ext cx="2880000" cy="115312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600" b="0" i="0" u="none" strike="noStrike" dirty="0">
                <a:solidFill>
                  <a:schemeClr val="lt1"/>
                </a:solidFill>
                <a:latin typeface="Calibri"/>
                <a:ea typeface="Calibri"/>
                <a:cs typeface="Calibri"/>
                <a:sym typeface="Calibri"/>
              </a:rPr>
              <a:t>Það sem oftast var nefnt:</a:t>
            </a:r>
          </a:p>
          <a:p>
            <a:pPr marL="0" marR="0" lvl="0" indent="0" algn="ctr" rtl="0">
              <a:spcBef>
                <a:spcPts val="0"/>
              </a:spcBef>
              <a:spcAft>
                <a:spcPts val="0"/>
              </a:spcAft>
              <a:buNone/>
            </a:pPr>
            <a:r>
              <a:rPr lang="is-IS" sz="1600" dirty="0">
                <a:solidFill>
                  <a:schemeClr val="lt1"/>
                </a:solidFill>
                <a:latin typeface="Calibri"/>
                <a:ea typeface="Calibri"/>
                <a:cs typeface="Calibri"/>
                <a:sym typeface="Calibri"/>
              </a:rPr>
              <a:t>Breytingar og endurbætur á vefsíðum og samfélagsmiðlum</a:t>
            </a:r>
            <a:endParaRPr sz="1600" dirty="0">
              <a:solidFill>
                <a:schemeClr val="lt1"/>
              </a:solidFill>
              <a:latin typeface="Calibri"/>
              <a:ea typeface="Calibri"/>
              <a:cs typeface="Calibri"/>
              <a:sym typeface="Calibri"/>
            </a:endParaRPr>
          </a:p>
        </p:txBody>
      </p:sp>
      <p:sp>
        <p:nvSpPr>
          <p:cNvPr id="1057" name="Google Shape;1057;p18"/>
          <p:cNvSpPr/>
          <p:nvPr/>
        </p:nvSpPr>
        <p:spPr>
          <a:xfrm>
            <a:off x="8152410" y="1915903"/>
            <a:ext cx="2880000" cy="82731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chemeClr val="lt1"/>
                </a:solidFill>
                <a:latin typeface="Calibri"/>
                <a:ea typeface="Calibri"/>
                <a:cs typeface="Calibri"/>
                <a:sym typeface="Calibri"/>
              </a:rPr>
              <a:t>Nýsköpun tengd rekstri</a:t>
            </a:r>
            <a:endParaRPr dirty="0"/>
          </a:p>
        </p:txBody>
      </p:sp>
      <p:sp>
        <p:nvSpPr>
          <p:cNvPr id="1058" name="Google Shape;1058;p18"/>
          <p:cNvSpPr/>
          <p:nvPr/>
        </p:nvSpPr>
        <p:spPr>
          <a:xfrm>
            <a:off x="8152410" y="2750587"/>
            <a:ext cx="2880000" cy="2340000"/>
          </a:xfrm>
          <a:prstGeom prst="rect">
            <a:avLst/>
          </a:prstGeom>
          <a:solidFill>
            <a:srgbClr val="DBDBD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Nýjar aðferðir varðandi viðskiptahætti fyrirtækisins, skipulag vinnunnar eða ytri samskipti, sem felur í sér endurskipulagningu verkferla og skiptingu ábyrgðar.</a:t>
            </a:r>
            <a:endParaRPr dirty="0"/>
          </a:p>
        </p:txBody>
      </p:sp>
      <p:sp>
        <p:nvSpPr>
          <p:cNvPr id="1059" name="Google Shape;1059;p18"/>
          <p:cNvSpPr/>
          <p:nvPr/>
        </p:nvSpPr>
        <p:spPr>
          <a:xfrm>
            <a:off x="8152410" y="5085384"/>
            <a:ext cx="2880000" cy="115312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0" i="0" u="none" strike="noStrike" dirty="0">
                <a:solidFill>
                  <a:schemeClr val="lt1"/>
                </a:solidFill>
                <a:latin typeface="Calibri"/>
                <a:ea typeface="Calibri"/>
                <a:cs typeface="Calibri"/>
                <a:sym typeface="Calibri"/>
              </a:rPr>
              <a:t>Það sem oftast var nefnt:</a:t>
            </a:r>
            <a:endParaRPr dirty="0"/>
          </a:p>
          <a:p>
            <a:pPr marL="0" marR="0" lvl="0" indent="0" algn="ctr" rtl="0">
              <a:spcBef>
                <a:spcPts val="0"/>
              </a:spcBef>
              <a:spcAft>
                <a:spcPts val="0"/>
              </a:spcAft>
              <a:buNone/>
            </a:pPr>
            <a:r>
              <a:rPr lang="is-IS" sz="1600" dirty="0">
                <a:solidFill>
                  <a:schemeClr val="lt1"/>
                </a:solidFill>
                <a:latin typeface="Calibri"/>
                <a:ea typeface="Calibri"/>
                <a:cs typeface="Calibri"/>
                <a:sym typeface="Calibri"/>
              </a:rPr>
              <a:t>Innleiðing rafrænna viðskipta (E-Commerce)</a:t>
            </a:r>
            <a:endParaRPr sz="1600" b="0" i="0" u="none" strike="noStrike" dirty="0">
              <a:solidFill>
                <a:schemeClr val="lt1"/>
              </a:solidFill>
              <a:latin typeface="Calibri"/>
              <a:ea typeface="Calibri"/>
              <a:cs typeface="Calibri"/>
              <a:sym typeface="Calibri"/>
            </a:endParaRPr>
          </a:p>
          <a:p>
            <a:pPr marL="0" marR="0" lvl="0" indent="0" algn="ctr" rtl="0">
              <a:spcBef>
                <a:spcPts val="0"/>
              </a:spcBef>
              <a:spcAft>
                <a:spcPts val="0"/>
              </a:spcAft>
              <a:buNone/>
            </a:pPr>
            <a:r>
              <a:rPr lang="de-DE" sz="1600" b="0" i="0" u="none" strike="noStrike" dirty="0">
                <a:solidFill>
                  <a:schemeClr val="lt1"/>
                </a:solidFill>
                <a:latin typeface="Calibri"/>
                <a:ea typeface="Calibri"/>
                <a:cs typeface="Calibri"/>
                <a:sym typeface="Calibri"/>
              </a:rPr>
              <a:t>Innleiðing QR-kóða.</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pic>
        <p:nvPicPr>
          <p:cNvPr id="1064" name="Google Shape;1064;p19"/>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3224" r="23224"/>
          <a:stretch/>
        </p:blipFill>
        <p:spPr>
          <a:xfrm>
            <a:off x="6852062" y="228600"/>
            <a:ext cx="5105121" cy="6362700"/>
          </a:xfrm>
          <a:prstGeom prst="rect">
            <a:avLst/>
          </a:prstGeom>
          <a:solidFill>
            <a:schemeClr val="lt1"/>
          </a:solidFill>
          <a:ln>
            <a:noFill/>
          </a:ln>
        </p:spPr>
      </p:pic>
      <p:sp>
        <p:nvSpPr>
          <p:cNvPr id="1065" name="Google Shape;1065;p19"/>
          <p:cNvSpPr txBox="1">
            <a:spLocks noGrp="1"/>
          </p:cNvSpPr>
          <p:nvPr>
            <p:ph type="body" idx="1"/>
          </p:nvPr>
        </p:nvSpPr>
        <p:spPr>
          <a:xfrm>
            <a:off x="1802710" y="1650670"/>
            <a:ext cx="4621841" cy="464852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1600"/>
              <a:buNone/>
            </a:pPr>
            <a:r>
              <a:rPr lang="is-IS" sz="1600" dirty="0"/>
              <a:t>Ferðaþjónustan á Íslandi gekk mjög vel fyrir Covid-19 og lítil þörf hafði verið í að laga eða auka vöruframboðið á einhvern hátt – en ferðaþjónustan beindist aðallega að erlendum ferðamönnum og takmarkað hugað að þörfum innlendra ferðamanna.</a:t>
            </a:r>
          </a:p>
          <a:p>
            <a:pPr marL="0" lvl="0" indent="0" algn="l" rtl="0">
              <a:lnSpc>
                <a:spcPct val="90000"/>
              </a:lnSpc>
              <a:spcBef>
                <a:spcPts val="0"/>
              </a:spcBef>
              <a:spcAft>
                <a:spcPts val="0"/>
              </a:spcAft>
              <a:buClr>
                <a:schemeClr val="lt1"/>
              </a:buClr>
              <a:buSzPts val="1600"/>
              <a:buNone/>
            </a:pPr>
            <a:endParaRPr lang="is-IS" sz="1600" dirty="0"/>
          </a:p>
          <a:p>
            <a:pPr marL="0" lvl="0" indent="0" algn="l" rtl="0">
              <a:lnSpc>
                <a:spcPct val="90000"/>
              </a:lnSpc>
              <a:spcBef>
                <a:spcPts val="0"/>
              </a:spcBef>
              <a:spcAft>
                <a:spcPts val="0"/>
              </a:spcAft>
              <a:buClr>
                <a:schemeClr val="lt1"/>
              </a:buClr>
              <a:buSzPts val="1600"/>
              <a:buNone/>
            </a:pPr>
            <a:r>
              <a:rPr lang="is-IS" sz="1600" dirty="0"/>
              <a:t>Heimsfaraldurinn stöðvaði alþjóðlega ferðaþjónustu og íslensk fyrirtæki neyddust til að einbeita sér alfarið að heimamarkaði.</a:t>
            </a:r>
          </a:p>
          <a:p>
            <a:pPr marL="0" lvl="0" indent="0" algn="l" rtl="0">
              <a:lnSpc>
                <a:spcPct val="90000"/>
              </a:lnSpc>
              <a:spcBef>
                <a:spcPts val="0"/>
              </a:spcBef>
              <a:spcAft>
                <a:spcPts val="0"/>
              </a:spcAft>
              <a:buClr>
                <a:schemeClr val="lt1"/>
              </a:buClr>
              <a:buSzPts val="1600"/>
              <a:buNone/>
            </a:pPr>
            <a:endParaRPr lang="is-IS" sz="1600" dirty="0"/>
          </a:p>
          <a:p>
            <a:pPr marL="0" lvl="0" indent="0" algn="l" rtl="0">
              <a:lnSpc>
                <a:spcPct val="90000"/>
              </a:lnSpc>
              <a:spcBef>
                <a:spcPts val="0"/>
              </a:spcBef>
              <a:spcAft>
                <a:spcPts val="0"/>
              </a:spcAft>
              <a:buClr>
                <a:schemeClr val="lt1"/>
              </a:buClr>
              <a:buSzPts val="1600"/>
              <a:buNone/>
            </a:pPr>
            <a:r>
              <a:rPr lang="is-IS" sz="1600" dirty="0"/>
              <a:t>Íslensk fyrirtæki í ferðaþjónustu uppgötvuðu því Íslendinga sem markhóp og lögðu sig fram um að laga tilboð að þörfum þeirra. Fyrir Covid-19 áttu mörg fyrirtæki ekki einu sinni vefsíðu á íslensku.</a:t>
            </a:r>
          </a:p>
          <a:p>
            <a:pPr marL="0" lvl="0" indent="0" algn="l" rtl="0">
              <a:lnSpc>
                <a:spcPct val="90000"/>
              </a:lnSpc>
              <a:spcBef>
                <a:spcPts val="0"/>
              </a:spcBef>
              <a:spcAft>
                <a:spcPts val="0"/>
              </a:spcAft>
              <a:buClr>
                <a:schemeClr val="lt1"/>
              </a:buClr>
              <a:buSzPts val="1600"/>
              <a:buNone/>
            </a:pPr>
            <a:endParaRPr lang="is-IS" sz="1600" dirty="0"/>
          </a:p>
          <a:p>
            <a:pPr marL="0" lvl="0" indent="0" algn="l" rtl="0">
              <a:lnSpc>
                <a:spcPct val="90000"/>
              </a:lnSpc>
              <a:spcBef>
                <a:spcPts val="0"/>
              </a:spcBef>
              <a:spcAft>
                <a:spcPts val="0"/>
              </a:spcAft>
              <a:buClr>
                <a:schemeClr val="lt1"/>
              </a:buClr>
              <a:buSzPts val="1600"/>
              <a:buNone/>
            </a:pPr>
            <a:r>
              <a:rPr lang="is-IS" sz="1600" dirty="0"/>
              <a:t>Fyrirtækin aðlöguðu og/eða útvíkkuðu vöruframboð sitt til að gera það meira aðlaðandi fyrir innlenda ferðamenn. Með viðbragðsflýti og aðlögunarhæfni komust flest lítil og meðalstór fyrirtæki í ferðaþjónustu í gegnum krísuna sem fylgdi Covid-19 heimsfaraldrinum.</a:t>
            </a:r>
            <a:endParaRPr lang="is-IS" dirty="0"/>
          </a:p>
        </p:txBody>
      </p:sp>
      <p:sp>
        <p:nvSpPr>
          <p:cNvPr id="1066" name="Google Shape;1066;p19"/>
          <p:cNvSpPr txBox="1">
            <a:spLocks noGrp="1"/>
          </p:cNvSpPr>
          <p:nvPr>
            <p:ph type="body" idx="3"/>
          </p:nvPr>
        </p:nvSpPr>
        <p:spPr>
          <a:xfrm>
            <a:off x="1718561" y="595510"/>
            <a:ext cx="4800992" cy="96015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0"/>
              </a:spcBef>
              <a:spcAft>
                <a:spcPts val="0"/>
              </a:spcAft>
              <a:buClr>
                <a:schemeClr val="lt1"/>
              </a:buClr>
              <a:buSzPts val="3600"/>
              <a:buNone/>
            </a:pPr>
            <a:r>
              <a:rPr lang="de-DE" dirty="0"/>
              <a:t>Dæmi um góða starfshætti: Lítil og meðalstór fyrirtæki á Íslandi</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5" name="Google Shape;825;p2"/>
          <p:cNvSpPr txBox="1">
            <a:spLocks noGrp="1"/>
          </p:cNvSpPr>
          <p:nvPr>
            <p:ph type="body" idx="14"/>
          </p:nvPr>
        </p:nvSpPr>
        <p:spPr>
          <a:xfrm>
            <a:off x="1645529" y="501012"/>
            <a:ext cx="4180325" cy="14700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de-DE" b="1" dirty="0"/>
              <a:t>Í sérhverri krísu eru líka tækifæri.</a:t>
            </a:r>
            <a:endParaRPr dirty="0"/>
          </a:p>
        </p:txBody>
      </p:sp>
      <p:sp>
        <p:nvSpPr>
          <p:cNvPr id="826" name="Google Shape;826;p2"/>
          <p:cNvSpPr txBox="1">
            <a:spLocks noGrp="1"/>
          </p:cNvSpPr>
          <p:nvPr>
            <p:ph type="body" idx="15"/>
          </p:nvPr>
        </p:nvSpPr>
        <p:spPr>
          <a:xfrm>
            <a:off x="1610555" y="1971040"/>
            <a:ext cx="4250272" cy="145796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0"/>
              </a:spcBef>
              <a:spcAft>
                <a:spcPts val="0"/>
              </a:spcAft>
              <a:buClr>
                <a:schemeClr val="lt1"/>
              </a:buClr>
              <a:buSzPct val="100000"/>
              <a:buNone/>
            </a:pPr>
            <a:r>
              <a:rPr lang="de-DE" dirty="0"/>
              <a:t>Í þessum námskeiðshluta er farið yfir eftirfarandi:</a:t>
            </a:r>
            <a:endParaRPr dirty="0"/>
          </a:p>
        </p:txBody>
      </p:sp>
      <p:sp>
        <p:nvSpPr>
          <p:cNvPr id="827" name="Google Shape;827;p2"/>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solidFill>
                  <a:srgbClr val="595A59"/>
                </a:solidFill>
              </a:rPr>
              <a:t>Hvaða möguleikar eru til staðar í krísu</a:t>
            </a:r>
            <a:endParaRPr dirty="0"/>
          </a:p>
        </p:txBody>
      </p:sp>
      <p:sp>
        <p:nvSpPr>
          <p:cNvPr id="829" name="Google Shape;829;p2"/>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Aðgerðir í stjórnun krísu</a:t>
            </a:r>
            <a:endParaRPr dirty="0"/>
          </a:p>
        </p:txBody>
      </p:sp>
      <p:sp>
        <p:nvSpPr>
          <p:cNvPr id="831" name="Google Shape;831;p2"/>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is-IS" dirty="0">
                <a:solidFill>
                  <a:srgbClr val="595A59"/>
                </a:solidFill>
              </a:rPr>
              <a:t>Breytingarferlar til að takast á við krísu</a:t>
            </a:r>
            <a:endParaRPr lang="is-IS" dirty="0"/>
          </a:p>
        </p:txBody>
      </p:sp>
      <p:sp>
        <p:nvSpPr>
          <p:cNvPr id="834" name="Google Shape;834;p2"/>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is-IS" dirty="0">
                <a:solidFill>
                  <a:srgbClr val="595A59"/>
                </a:solidFill>
              </a:rPr>
              <a:t>Persónuleg krísustjórnun</a:t>
            </a:r>
            <a:endParaRPr lang="is-IS" dirty="0"/>
          </a:p>
        </p:txBody>
      </p:sp>
      <p:sp>
        <p:nvSpPr>
          <p:cNvPr id="835" name="Google Shape;835;p2"/>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is-IS" dirty="0">
                <a:solidFill>
                  <a:srgbClr val="595A59"/>
                </a:solidFill>
              </a:rPr>
              <a:t>Stefnumarkandi endurskipulagning</a:t>
            </a:r>
            <a:endParaRPr lang="is-IS" dirty="0"/>
          </a:p>
        </p:txBody>
      </p:sp>
      <p:sp>
        <p:nvSpPr>
          <p:cNvPr id="836" name="Google Shape;836;p2"/>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chemeClr val="lt1"/>
                </a:solidFill>
                <a:latin typeface="Calibri"/>
                <a:ea typeface="Calibri"/>
                <a:cs typeface="Calibri"/>
                <a:sym typeface="Calibri"/>
              </a:rPr>
              <a:t>This </a:t>
            </a:r>
            <a:r>
              <a:rPr lang="de-DE" sz="1400" dirty="0" err="1">
                <a:solidFill>
                  <a:schemeClr val="lt1"/>
                </a:solidFill>
                <a:latin typeface="Calibri"/>
                <a:ea typeface="Calibri"/>
                <a:cs typeface="Calibri"/>
                <a:sym typeface="Calibri"/>
              </a:rPr>
              <a:t>presentation</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is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licensed</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under</a:t>
            </a:r>
            <a:r>
              <a:rPr lang="de-DE" sz="1400" dirty="0">
                <a:solidFill>
                  <a:schemeClr val="lt1"/>
                </a:solidFill>
                <a:latin typeface="Calibri"/>
                <a:ea typeface="Calibri"/>
                <a:cs typeface="Calibri"/>
                <a:sym typeface="Calibri"/>
              </a:rPr>
              <a:t> CC BY 4.0. </a:t>
            </a:r>
            <a:endParaRPr dirty="0"/>
          </a:p>
          <a:p>
            <a:pPr marL="0" marR="0" lvl="0" indent="0" algn="l" rtl="0">
              <a:spcBef>
                <a:spcPts val="0"/>
              </a:spcBef>
              <a:spcAft>
                <a:spcPts val="0"/>
              </a:spcAft>
              <a:buNone/>
            </a:pPr>
            <a:r>
              <a:rPr lang="de-DE" sz="1400" dirty="0">
                <a:solidFill>
                  <a:schemeClr val="lt1"/>
                </a:solidFill>
                <a:latin typeface="Calibri"/>
                <a:ea typeface="Calibri"/>
                <a:cs typeface="Calibri"/>
                <a:sym typeface="Calibri"/>
              </a:rPr>
              <a:t>To </a:t>
            </a:r>
            <a:r>
              <a:rPr lang="de-DE" sz="1400" dirty="0" err="1">
                <a:solidFill>
                  <a:schemeClr val="lt1"/>
                </a:solidFill>
                <a:latin typeface="Calibri"/>
                <a:ea typeface="Calibri"/>
                <a:cs typeface="Calibri"/>
                <a:sym typeface="Calibri"/>
              </a:rPr>
              <a:t>view</a:t>
            </a:r>
            <a:r>
              <a:rPr lang="de-DE" sz="1400" dirty="0">
                <a:solidFill>
                  <a:schemeClr val="lt1"/>
                </a:solidFill>
                <a:latin typeface="Calibri"/>
                <a:ea typeface="Calibri"/>
                <a:cs typeface="Calibri"/>
                <a:sym typeface="Calibri"/>
              </a:rPr>
              <a:t> a </a:t>
            </a:r>
            <a:r>
              <a:rPr lang="de-DE" sz="1400" dirty="0" err="1">
                <a:solidFill>
                  <a:schemeClr val="lt1"/>
                </a:solidFill>
                <a:latin typeface="Calibri"/>
                <a:ea typeface="Calibri"/>
                <a:cs typeface="Calibri"/>
                <a:sym typeface="Calibri"/>
              </a:rPr>
              <a:t>copy</a:t>
            </a:r>
            <a:r>
              <a:rPr lang="de-DE" sz="1400" dirty="0">
                <a:solidFill>
                  <a:schemeClr val="lt1"/>
                </a:solidFill>
                <a:latin typeface="Calibri"/>
                <a:ea typeface="Calibri"/>
                <a:cs typeface="Calibri"/>
                <a:sym typeface="Calibri"/>
              </a:rPr>
              <a:t> of </a:t>
            </a:r>
            <a:r>
              <a:rPr lang="de-DE" sz="1400" dirty="0" err="1">
                <a:solidFill>
                  <a:schemeClr val="lt1"/>
                </a:solidFill>
                <a:latin typeface="Calibri"/>
                <a:ea typeface="Calibri"/>
                <a:cs typeface="Calibri"/>
                <a:sym typeface="Calibri"/>
              </a:rPr>
              <a:t>this</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licence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please</a:t>
            </a:r>
            <a:r>
              <a:rPr lang="de-DE" sz="1400" dirty="0">
                <a:solidFill>
                  <a:schemeClr val="lt1"/>
                </a:solidFill>
                <a:latin typeface="Calibri"/>
                <a:ea typeface="Calibri"/>
                <a:cs typeface="Calibri"/>
                <a:sym typeface="Calibri"/>
              </a:rPr>
              <a:t> </a:t>
            </a:r>
            <a:r>
              <a:rPr lang="de-DE" sz="1400" dirty="0" err="1">
                <a:solidFill>
                  <a:schemeClr val="lt1"/>
                </a:solidFill>
                <a:latin typeface="Calibri"/>
                <a:ea typeface="Calibri"/>
                <a:cs typeface="Calibri"/>
                <a:sym typeface="Calibri"/>
              </a:rPr>
              <a:t>visit</a:t>
            </a:r>
            <a:r>
              <a:rPr lang="de-DE" sz="1400" dirty="0">
                <a:solidFill>
                  <a:schemeClr val="lt1"/>
                </a:solidFill>
                <a:latin typeface="Calibri"/>
                <a:ea typeface="Calibri"/>
                <a:cs typeface="Calibri"/>
                <a:sym typeface="Calibri"/>
              </a:rPr>
              <a:t> </a:t>
            </a:r>
            <a:r>
              <a:rPr lang="de-DE" sz="1400" u="sng" dirty="0">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de-DE" sz="14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2" name="Google Shape;832;p4">
            <a:extLst>
              <a:ext uri="{FF2B5EF4-FFF2-40B4-BE49-F238E27FC236}">
                <a16:creationId xmlns:a16="http://schemas.microsoft.com/office/drawing/2014/main" id="{2D61BA81-4B99-BBDA-CC59-F3AD95EB4A34}"/>
              </a:ext>
            </a:extLst>
          </p:cNvPr>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dirty="0"/>
              <a:t>1</a:t>
            </a:r>
            <a:endParaRPr dirty="0"/>
          </a:p>
        </p:txBody>
      </p:sp>
      <p:sp>
        <p:nvSpPr>
          <p:cNvPr id="3" name="Google Shape;836;p4">
            <a:extLst>
              <a:ext uri="{FF2B5EF4-FFF2-40B4-BE49-F238E27FC236}">
                <a16:creationId xmlns:a16="http://schemas.microsoft.com/office/drawing/2014/main" id="{B7CA5823-0560-CBB2-D10A-118A7C11DE21}"/>
              </a:ext>
            </a:extLst>
          </p:cNvPr>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4" name="Google Shape;838;p4">
            <a:extLst>
              <a:ext uri="{FF2B5EF4-FFF2-40B4-BE49-F238E27FC236}">
                <a16:creationId xmlns:a16="http://schemas.microsoft.com/office/drawing/2014/main" id="{871BFC85-509A-0266-5777-B656948CF043}"/>
              </a:ext>
            </a:extLst>
          </p:cNvPr>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5" name="Google Shape;840;p4">
            <a:extLst>
              <a:ext uri="{FF2B5EF4-FFF2-40B4-BE49-F238E27FC236}">
                <a16:creationId xmlns:a16="http://schemas.microsoft.com/office/drawing/2014/main" id="{F68C7704-A8CB-4AC9-733D-0AEF5FF2BDF5}"/>
              </a:ext>
            </a:extLst>
          </p:cNvPr>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6" name="Google Shape;843;p4">
            <a:extLst>
              <a:ext uri="{FF2B5EF4-FFF2-40B4-BE49-F238E27FC236}">
                <a16:creationId xmlns:a16="http://schemas.microsoft.com/office/drawing/2014/main" id="{4D25E8E9-7507-7AAC-5655-7232DE7B3F68}"/>
              </a:ext>
            </a:extLst>
          </p:cNvPr>
          <p:cNvSpPr txBox="1"/>
          <p:nvPr/>
        </p:nvSpPr>
        <p:spPr>
          <a:xfrm>
            <a:off x="6750807" y="5300071"/>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DE" sz="2800" b="0">
                <a:solidFill>
                  <a:schemeClr val="lt1"/>
                </a:solidFill>
                <a:latin typeface="Calibri"/>
                <a:ea typeface="Calibri"/>
                <a:cs typeface="Calibri"/>
                <a:sym typeface="Calibri"/>
              </a:rPr>
              <a:t>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EBEA11A-A2AA-64B9-F340-1D1799A963D4}"/>
              </a:ext>
            </a:extLst>
          </p:cNvPr>
          <p:cNvSpPr>
            <a:spLocks noGrp="1"/>
          </p:cNvSpPr>
          <p:nvPr>
            <p:ph type="body" idx="1"/>
          </p:nvPr>
        </p:nvSpPr>
        <p:spPr/>
        <p:txBody>
          <a:bodyPr/>
          <a:lstStyle/>
          <a:p>
            <a:pPr>
              <a:lnSpc>
                <a:spcPct val="100000"/>
              </a:lnSpc>
            </a:pPr>
            <a:r>
              <a:rPr lang="is-IS" dirty="0">
                <a:solidFill>
                  <a:schemeClr val="bg1"/>
                </a:solidFill>
              </a:rPr>
              <a:t>Skoðaðu dæmisögu </a:t>
            </a:r>
            <a:r>
              <a:rPr lang="is-IS" dirty="0">
                <a:solidFill>
                  <a:schemeClr val="bg1"/>
                </a:solidFill>
                <a:hlinkClick r:id="rId3">
                  <a:extLst>
                    <a:ext uri="{A12FA001-AC4F-418D-AE19-62706E023703}">
                      <ahyp:hlinkClr xmlns:ahyp="http://schemas.microsoft.com/office/drawing/2018/hyperlinkcolor" val="tx"/>
                    </a:ext>
                  </a:extLst>
                </a:hlinkClick>
              </a:rPr>
              <a:t>númer 2</a:t>
            </a:r>
            <a:r>
              <a:rPr lang="is-IS" dirty="0">
                <a:solidFill>
                  <a:schemeClr val="bg1"/>
                </a:solidFill>
              </a:rPr>
              <a:t> og </a:t>
            </a:r>
            <a:r>
              <a:rPr lang="is-IS" dirty="0">
                <a:solidFill>
                  <a:schemeClr val="bg1"/>
                </a:solidFill>
                <a:hlinkClick r:id="rId4">
                  <a:extLst>
                    <a:ext uri="{A12FA001-AC4F-418D-AE19-62706E023703}">
                      <ahyp:hlinkClr xmlns:ahyp="http://schemas.microsoft.com/office/drawing/2018/hyperlinkcolor" val="tx"/>
                    </a:ext>
                  </a:extLst>
                </a:hlinkClick>
              </a:rPr>
              <a:t>dæmisögu 3</a:t>
            </a:r>
            <a:r>
              <a:rPr lang="is-IS" dirty="0">
                <a:solidFill>
                  <a:schemeClr val="bg1"/>
                </a:solidFill>
              </a:rPr>
              <a:t> til að sjá hvernig nýstárleg aðlögun á núverandi viðskiptamódeli getur hjálpað til við að komast í gegnum </a:t>
            </a:r>
            <a:r>
              <a:rPr lang="is-IS" dirty="0"/>
              <a:t>fyrirtækjakrísu.</a:t>
            </a:r>
          </a:p>
          <a:p>
            <a:pPr>
              <a:lnSpc>
                <a:spcPct val="100000"/>
              </a:lnSpc>
            </a:pPr>
            <a:endParaRPr lang="is-IS" dirty="0"/>
          </a:p>
        </p:txBody>
      </p:sp>
      <p:sp>
        <p:nvSpPr>
          <p:cNvPr id="16" name="Textplatzhalter 15">
            <a:extLst>
              <a:ext uri="{FF2B5EF4-FFF2-40B4-BE49-F238E27FC236}">
                <a16:creationId xmlns:a16="http://schemas.microsoft.com/office/drawing/2014/main" id="{2FDDF62F-D321-DAB6-53FF-AF1F8FF147AE}"/>
              </a:ext>
            </a:extLst>
          </p:cNvPr>
          <p:cNvSpPr>
            <a:spLocks noGrp="1"/>
          </p:cNvSpPr>
          <p:nvPr>
            <p:ph type="body" idx="2"/>
          </p:nvPr>
        </p:nvSpPr>
        <p:spPr/>
        <p:txBody>
          <a:bodyPr>
            <a:normAutofit fontScale="92500" lnSpcReduction="20000"/>
          </a:bodyPr>
          <a:lstStyle/>
          <a:p>
            <a:r>
              <a:rPr lang="de-DE" dirty="0"/>
              <a:t>Raundæmi</a:t>
            </a:r>
            <a:endParaRPr lang="en-GB" dirty="0"/>
          </a:p>
        </p:txBody>
      </p:sp>
      <p:pic>
        <p:nvPicPr>
          <p:cNvPr id="9" name="Grafik 8" descr="Lupe">
            <a:extLst>
              <a:ext uri="{FF2B5EF4-FFF2-40B4-BE49-F238E27FC236}">
                <a16:creationId xmlns:a16="http://schemas.microsoft.com/office/drawing/2014/main" id="{D1A8E3B0-3BCA-FAA2-BC7B-3683B9D224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7659" y="1339508"/>
            <a:ext cx="3569384" cy="3569384"/>
          </a:xfrm>
          <a:prstGeom prst="rect">
            <a:avLst/>
          </a:prstGeom>
        </p:spPr>
      </p:pic>
    </p:spTree>
    <p:extLst>
      <p:ext uri="{BB962C8B-B14F-4D97-AF65-F5344CB8AC3E}">
        <p14:creationId xmlns:p14="http://schemas.microsoft.com/office/powerpoint/2010/main" val="3208282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20"/>
          <p:cNvSpPr txBox="1">
            <a:spLocks noGrp="1"/>
          </p:cNvSpPr>
          <p:nvPr>
            <p:ph type="body" idx="1"/>
          </p:nvPr>
        </p:nvSpPr>
        <p:spPr>
          <a:xfrm>
            <a:off x="666708" y="752638"/>
            <a:ext cx="4567143" cy="36684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Breytingar á ferlum til að takast á við krísu</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grpSp>
        <p:nvGrpSpPr>
          <p:cNvPr id="1076" name="Google Shape;1076;p21"/>
          <p:cNvGrpSpPr/>
          <p:nvPr/>
        </p:nvGrpSpPr>
        <p:grpSpPr>
          <a:xfrm>
            <a:off x="3756368" y="3329529"/>
            <a:ext cx="8000312" cy="1230817"/>
            <a:chOff x="3518" y="1692816"/>
            <a:chExt cx="8000312" cy="1230817"/>
          </a:xfrm>
        </p:grpSpPr>
        <p:sp>
          <p:nvSpPr>
            <p:cNvPr id="1077" name="Google Shape;1077;p21"/>
            <p:cNvSpPr/>
            <p:nvPr/>
          </p:nvSpPr>
          <p:spPr>
            <a:xfrm>
              <a:off x="3518" y="1692816"/>
              <a:ext cx="3077043" cy="1230817"/>
            </a:xfrm>
            <a:prstGeom prst="homePlate">
              <a:avLst>
                <a:gd name="adj" fmla="val 5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txBox="1"/>
            <p:nvPr/>
          </p:nvSpPr>
          <p:spPr>
            <a:xfrm>
              <a:off x="3518" y="1692816"/>
              <a:ext cx="2769339" cy="1230817"/>
            </a:xfrm>
            <a:prstGeom prst="rect">
              <a:avLst/>
            </a:prstGeom>
            <a:noFill/>
            <a:ln>
              <a:noFill/>
            </a:ln>
          </p:spPr>
          <p:txBody>
            <a:bodyPr spcFirstLastPara="1" wrap="square" lIns="106675" tIns="53325" rIns="26650" bIns="53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de-DE" sz="2000" dirty="0">
                  <a:solidFill>
                    <a:schemeClr val="lt1"/>
                  </a:solidFill>
                  <a:latin typeface="Calibri"/>
                  <a:ea typeface="Calibri"/>
                  <a:cs typeface="Calibri"/>
                  <a:sym typeface="Calibri"/>
                </a:rPr>
                <a:t>Innri veikleikar</a:t>
              </a:r>
              <a:endParaRPr sz="2000" dirty="0">
                <a:solidFill>
                  <a:schemeClr val="lt1"/>
                </a:solidFill>
                <a:latin typeface="Calibri"/>
                <a:ea typeface="Calibri"/>
                <a:cs typeface="Calibri"/>
                <a:sym typeface="Calibri"/>
              </a:endParaRPr>
            </a:p>
          </p:txBody>
        </p:sp>
        <p:sp>
          <p:nvSpPr>
            <p:cNvPr id="1079" name="Google Shape;1079;p21"/>
            <p:cNvSpPr/>
            <p:nvPr/>
          </p:nvSpPr>
          <p:spPr>
            <a:xfrm>
              <a:off x="2465153" y="1692816"/>
              <a:ext cx="3077043" cy="1230817"/>
            </a:xfrm>
            <a:prstGeom prst="chevron">
              <a:avLst>
                <a:gd name="adj" fmla="val 5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txBox="1"/>
            <p:nvPr/>
          </p:nvSpPr>
          <p:spPr>
            <a:xfrm>
              <a:off x="3080562" y="1692816"/>
              <a:ext cx="1846226" cy="1230817"/>
            </a:xfrm>
            <a:prstGeom prst="rect">
              <a:avLst/>
            </a:prstGeom>
            <a:noFill/>
            <a:ln>
              <a:noFill/>
            </a:ln>
          </p:spPr>
          <p:txBody>
            <a:bodyPr spcFirstLastPara="1" wrap="square" lIns="80000" tIns="53325" rIns="26650" bIns="53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nn-NO" sz="2000" dirty="0">
                  <a:solidFill>
                    <a:schemeClr val="lt1"/>
                  </a:solidFill>
                  <a:latin typeface="Calibri"/>
                  <a:ea typeface="Calibri"/>
                  <a:cs typeface="Calibri"/>
                  <a:sym typeface="Calibri"/>
                </a:rPr>
                <a:t>Innri greining til að greina veikleika</a:t>
              </a:r>
              <a:endParaRPr sz="2000" dirty="0">
                <a:solidFill>
                  <a:schemeClr val="lt1"/>
                </a:solidFill>
                <a:latin typeface="Calibri"/>
                <a:ea typeface="Calibri"/>
                <a:cs typeface="Calibri"/>
                <a:sym typeface="Calibri"/>
              </a:endParaRPr>
            </a:p>
          </p:txBody>
        </p:sp>
        <p:sp>
          <p:nvSpPr>
            <p:cNvPr id="1081" name="Google Shape;1081;p21"/>
            <p:cNvSpPr/>
            <p:nvPr/>
          </p:nvSpPr>
          <p:spPr>
            <a:xfrm>
              <a:off x="4926787" y="1692816"/>
              <a:ext cx="3077043" cy="1230817"/>
            </a:xfrm>
            <a:prstGeom prst="chevron">
              <a:avLst>
                <a:gd name="adj" fmla="val 5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txBox="1"/>
            <p:nvPr/>
          </p:nvSpPr>
          <p:spPr>
            <a:xfrm>
              <a:off x="5542196" y="1692816"/>
              <a:ext cx="1846226" cy="1230817"/>
            </a:xfrm>
            <a:prstGeom prst="rect">
              <a:avLst/>
            </a:prstGeom>
            <a:noFill/>
            <a:ln>
              <a:noFill/>
            </a:ln>
          </p:spPr>
          <p:txBody>
            <a:bodyPr spcFirstLastPara="1" wrap="square" lIns="80000" tIns="53325" rIns="26650" bIns="5332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de-DE" sz="2000" dirty="0">
                  <a:solidFill>
                    <a:schemeClr val="lt1"/>
                  </a:solidFill>
                  <a:latin typeface="Calibri"/>
                  <a:ea typeface="Calibri"/>
                  <a:cs typeface="Calibri"/>
                  <a:sym typeface="Calibri"/>
                </a:rPr>
                <a:t>Farið í tafarlausar aðgerðir</a:t>
              </a:r>
              <a:endParaRPr sz="2000" dirty="0">
                <a:solidFill>
                  <a:schemeClr val="lt1"/>
                </a:solidFill>
                <a:latin typeface="Calibri"/>
                <a:ea typeface="Calibri"/>
                <a:cs typeface="Calibri"/>
                <a:sym typeface="Calibri"/>
              </a:endParaRPr>
            </a:p>
          </p:txBody>
        </p:sp>
      </p:grpSp>
      <p:sp>
        <p:nvSpPr>
          <p:cNvPr id="1083" name="Google Shape;1083;p21"/>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Ætla má að Covid-19 faraldurinn einn og sér sé ekki orsök fjárhagsvanda fyrirtækjanna. Líklegara er að innri veikleikar sem voru til staðar fyrir, hafi haft þar mikil áhrif.</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Mikilvægt er að geta greint veikleika fyrirtækisins áður en að krísu kemur, og grípa þá strax til aðgerða til að lágmarka veikleikana.  </a:t>
            </a:r>
          </a:p>
          <a:p>
            <a:pPr marL="0" lvl="0" indent="0" algn="l" rtl="0">
              <a:lnSpc>
                <a:spcPct val="100000"/>
              </a:lnSpc>
              <a:spcBef>
                <a:spcPts val="0"/>
              </a:spcBef>
              <a:spcAft>
                <a:spcPts val="0"/>
              </a:spcAft>
              <a:buClr>
                <a:srgbClr val="595A59"/>
              </a:buClr>
              <a:buSzPts val="1800"/>
              <a:buNone/>
            </a:pPr>
            <a:endParaRPr lang="de-DE" dirty="0"/>
          </a:p>
        </p:txBody>
      </p:sp>
      <p:sp>
        <p:nvSpPr>
          <p:cNvPr id="1084" name="Google Shape;1084;p2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de-DE" dirty="0"/>
              <a:t>Atburðir í umhverfi fyrirtækja eru yfirleitt ekki það sem eitt og sér orsakar vandræði innan fyrirtækja.  Það kom vel í ljós í krísunni sem fylgdi Covid-19 faraldrinum</a:t>
            </a:r>
          </a:p>
        </p:txBody>
      </p:sp>
      <p:sp>
        <p:nvSpPr>
          <p:cNvPr id="1085" name="Google Shape;1085;p2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Innri veikleikar sem orsök krísunnar</a:t>
            </a:r>
            <a:endParaRPr dirty="0"/>
          </a:p>
        </p:txBody>
      </p:sp>
      <p:pic>
        <p:nvPicPr>
          <p:cNvPr id="1086" name="Google Shape;1086;p21" descr="Blitzschla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56514" y="2207821"/>
            <a:ext cx="914400" cy="914400"/>
          </a:xfrm>
          <a:prstGeom prst="rect">
            <a:avLst/>
          </a:prstGeom>
          <a:noFill/>
          <a:ln>
            <a:noFill/>
          </a:ln>
        </p:spPr>
      </p:pic>
      <p:sp>
        <p:nvSpPr>
          <p:cNvPr id="1087" name="Google Shape;1087;p21"/>
          <p:cNvSpPr txBox="1"/>
          <p:nvPr/>
        </p:nvSpPr>
        <p:spPr>
          <a:xfrm>
            <a:off x="6770914" y="2157348"/>
            <a:ext cx="3548743" cy="923330"/>
          </a:xfrm>
          <a:prstGeom prst="rect">
            <a:avLst/>
          </a:prstGeom>
          <a:noFill/>
          <a:ln>
            <a:noFill/>
          </a:ln>
        </p:spPr>
        <p:txBody>
          <a:bodyPr spcFirstLastPara="1" wrap="square" lIns="91425" tIns="45700" rIns="91425" bIns="45700" anchor="t" anchorCtr="0">
            <a:spAutoFit/>
          </a:bodyPr>
          <a:lstStyle/>
          <a:p>
            <a:r>
              <a:rPr lang="is-IS" sz="1800">
                <a:solidFill>
                  <a:srgbClr val="F27954"/>
                </a:solidFill>
                <a:latin typeface="Calibri"/>
                <a:ea typeface="Calibri"/>
                <a:cs typeface="Calibri"/>
                <a:sym typeface="Calibri"/>
              </a:rPr>
              <a:t>Ytri atburður eins og Covid-19 faraldurinn þýðir að vandamálin eru nú orðin bráð.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2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093" name="Google Shape;1093;p22"/>
          <p:cNvSpPr txBox="1">
            <a:spLocks noGrp="1"/>
          </p:cNvSpPr>
          <p:nvPr>
            <p:ph type="body" idx="2"/>
          </p:nvPr>
        </p:nvSpPr>
        <p:spPr>
          <a:xfrm>
            <a:off x="389965" y="1711290"/>
            <a:ext cx="3189996" cy="336542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sz="1800" dirty="0"/>
              <a:t>Ein leið til að bera kennsl á vandamálin sem koma í ljós við krísu er að framkvæma SVÓT greiningu.</a:t>
            </a:r>
          </a:p>
          <a:p>
            <a:pPr marL="0" lvl="0" indent="0" algn="l" rtl="0">
              <a:lnSpc>
                <a:spcPct val="100000"/>
              </a:lnSpc>
              <a:spcBef>
                <a:spcPts val="0"/>
              </a:spcBef>
              <a:spcAft>
                <a:spcPts val="0"/>
              </a:spcAft>
              <a:buClr>
                <a:srgbClr val="595A59"/>
              </a:buClr>
              <a:buSzPts val="1800"/>
              <a:buNone/>
            </a:pPr>
            <a:r>
              <a:rPr lang="de-DE" sz="1800" dirty="0"/>
              <a:t>SVÓT greining er stefnumótunartæki sem notað er til að greina styrkleika, veikleika, tækifæri og ógnanir fyrirtækja.</a:t>
            </a:r>
          </a:p>
          <a:p>
            <a:pPr marL="0" lvl="0" indent="0" algn="l" rtl="0">
              <a:lnSpc>
                <a:spcPct val="100000"/>
              </a:lnSpc>
              <a:spcBef>
                <a:spcPts val="600"/>
              </a:spcBef>
              <a:spcAft>
                <a:spcPts val="0"/>
              </a:spcAft>
              <a:buClr>
                <a:srgbClr val="595A59"/>
              </a:buClr>
              <a:buSzPts val="1800"/>
              <a:buNone/>
            </a:pPr>
            <a:endParaRPr dirty="0"/>
          </a:p>
        </p:txBody>
      </p:sp>
      <p:sp>
        <p:nvSpPr>
          <p:cNvPr id="1094" name="Google Shape;1094;p2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Til að koma auga á veikleika fyrirfram er hægt að framkvæma SVÓT greiningu.</a:t>
            </a:r>
            <a:endParaRPr dirty="0"/>
          </a:p>
        </p:txBody>
      </p:sp>
      <p:cxnSp>
        <p:nvCxnSpPr>
          <p:cNvPr id="1096" name="Google Shape;1096;p22"/>
          <p:cNvCxnSpPr/>
          <p:nvPr/>
        </p:nvCxnSpPr>
        <p:spPr>
          <a:xfrm>
            <a:off x="9912046" y="2582354"/>
            <a:ext cx="0" cy="176893"/>
          </a:xfrm>
          <a:prstGeom prst="straightConnector1">
            <a:avLst/>
          </a:prstGeom>
          <a:noFill/>
          <a:ln w="38100" cap="flat" cmpd="sng">
            <a:solidFill>
              <a:srgbClr val="BFBFBF"/>
            </a:solidFill>
            <a:prstDash val="solid"/>
            <a:miter lim="800000"/>
            <a:headEnd type="none" w="sm" len="sm"/>
            <a:tailEnd type="none" w="sm" len="sm"/>
          </a:ln>
        </p:spPr>
      </p:cxnSp>
      <p:cxnSp>
        <p:nvCxnSpPr>
          <p:cNvPr id="1097" name="Google Shape;1097;p22"/>
          <p:cNvCxnSpPr/>
          <p:nvPr/>
        </p:nvCxnSpPr>
        <p:spPr>
          <a:xfrm>
            <a:off x="8916685" y="2759246"/>
            <a:ext cx="1976437" cy="0"/>
          </a:xfrm>
          <a:prstGeom prst="straightConnector1">
            <a:avLst/>
          </a:prstGeom>
          <a:noFill/>
          <a:ln w="38100" cap="flat" cmpd="sng">
            <a:solidFill>
              <a:srgbClr val="BFBFBF"/>
            </a:solidFill>
            <a:prstDash val="solid"/>
            <a:miter lim="800000"/>
            <a:headEnd type="none" w="sm" len="sm"/>
            <a:tailEnd type="none" w="sm" len="sm"/>
          </a:ln>
        </p:spPr>
      </p:cxnSp>
      <p:cxnSp>
        <p:nvCxnSpPr>
          <p:cNvPr id="1098" name="Google Shape;1098;p22"/>
          <p:cNvCxnSpPr/>
          <p:nvPr/>
        </p:nvCxnSpPr>
        <p:spPr>
          <a:xfrm>
            <a:off x="8916684" y="2755674"/>
            <a:ext cx="0" cy="177404"/>
          </a:xfrm>
          <a:prstGeom prst="straightConnector1">
            <a:avLst/>
          </a:prstGeom>
          <a:noFill/>
          <a:ln w="38100" cap="flat" cmpd="sng">
            <a:solidFill>
              <a:srgbClr val="BFBFBF"/>
            </a:solidFill>
            <a:prstDash val="solid"/>
            <a:miter lim="800000"/>
            <a:headEnd type="none" w="sm" len="sm"/>
            <a:tailEnd type="none" w="sm" len="sm"/>
          </a:ln>
        </p:spPr>
      </p:cxnSp>
      <p:cxnSp>
        <p:nvCxnSpPr>
          <p:cNvPr id="1099" name="Google Shape;1099;p22"/>
          <p:cNvCxnSpPr>
            <a:endCxn id="1100" idx="0"/>
          </p:cNvCxnSpPr>
          <p:nvPr/>
        </p:nvCxnSpPr>
        <p:spPr>
          <a:xfrm>
            <a:off x="10900265" y="2755750"/>
            <a:ext cx="0" cy="180900"/>
          </a:xfrm>
          <a:prstGeom prst="straightConnector1">
            <a:avLst/>
          </a:prstGeom>
          <a:noFill/>
          <a:ln w="38100" cap="flat" cmpd="sng">
            <a:solidFill>
              <a:srgbClr val="BFBFBF"/>
            </a:solidFill>
            <a:prstDash val="solid"/>
            <a:miter lim="800000"/>
            <a:headEnd type="none" w="sm" len="sm"/>
            <a:tailEnd type="none" w="sm" len="sm"/>
          </a:ln>
        </p:spPr>
      </p:cxnSp>
      <p:cxnSp>
        <p:nvCxnSpPr>
          <p:cNvPr id="1101" name="Google Shape;1101;p22"/>
          <p:cNvCxnSpPr/>
          <p:nvPr/>
        </p:nvCxnSpPr>
        <p:spPr>
          <a:xfrm>
            <a:off x="7771302" y="1817463"/>
            <a:ext cx="0" cy="175023"/>
          </a:xfrm>
          <a:prstGeom prst="straightConnector1">
            <a:avLst/>
          </a:prstGeom>
          <a:noFill/>
          <a:ln w="38100" cap="flat" cmpd="sng">
            <a:solidFill>
              <a:srgbClr val="BFBFBF"/>
            </a:solidFill>
            <a:prstDash val="solid"/>
            <a:miter lim="800000"/>
            <a:headEnd type="none" w="sm" len="sm"/>
            <a:tailEnd type="none" w="sm" len="sm"/>
          </a:ln>
        </p:spPr>
      </p:cxnSp>
      <p:cxnSp>
        <p:nvCxnSpPr>
          <p:cNvPr id="1102" name="Google Shape;1102;p22"/>
          <p:cNvCxnSpPr/>
          <p:nvPr/>
        </p:nvCxnSpPr>
        <p:spPr>
          <a:xfrm>
            <a:off x="5647228" y="1996056"/>
            <a:ext cx="4260056" cy="0"/>
          </a:xfrm>
          <a:prstGeom prst="straightConnector1">
            <a:avLst/>
          </a:prstGeom>
          <a:noFill/>
          <a:ln w="38100" cap="flat" cmpd="sng">
            <a:solidFill>
              <a:srgbClr val="BFBFBF"/>
            </a:solidFill>
            <a:prstDash val="solid"/>
            <a:miter lim="800000"/>
            <a:headEnd type="none" w="sm" len="sm"/>
            <a:tailEnd type="none" w="sm" len="sm"/>
          </a:ln>
        </p:spPr>
      </p:cxnSp>
      <p:cxnSp>
        <p:nvCxnSpPr>
          <p:cNvPr id="1103" name="Google Shape;1103;p22"/>
          <p:cNvCxnSpPr/>
          <p:nvPr/>
        </p:nvCxnSpPr>
        <p:spPr>
          <a:xfrm>
            <a:off x="5647228" y="1996057"/>
            <a:ext cx="0" cy="196453"/>
          </a:xfrm>
          <a:prstGeom prst="straightConnector1">
            <a:avLst/>
          </a:prstGeom>
          <a:noFill/>
          <a:ln w="38100" cap="flat" cmpd="sng">
            <a:solidFill>
              <a:srgbClr val="BFBFBF"/>
            </a:solidFill>
            <a:prstDash val="solid"/>
            <a:miter lim="800000"/>
            <a:headEnd type="none" w="sm" len="sm"/>
            <a:tailEnd type="none" w="sm" len="sm"/>
          </a:ln>
        </p:spPr>
      </p:cxnSp>
      <p:cxnSp>
        <p:nvCxnSpPr>
          <p:cNvPr id="1104" name="Google Shape;1104;p22"/>
          <p:cNvCxnSpPr>
            <a:endCxn id="1105" idx="0"/>
          </p:cNvCxnSpPr>
          <p:nvPr/>
        </p:nvCxnSpPr>
        <p:spPr>
          <a:xfrm flipH="1">
            <a:off x="9906689" y="1992381"/>
            <a:ext cx="600" cy="203700"/>
          </a:xfrm>
          <a:prstGeom prst="straightConnector1">
            <a:avLst/>
          </a:prstGeom>
          <a:noFill/>
          <a:ln w="38100" cap="flat" cmpd="sng">
            <a:solidFill>
              <a:srgbClr val="BFBFBF"/>
            </a:solidFill>
            <a:prstDash val="solid"/>
            <a:miter lim="800000"/>
            <a:headEnd type="none" w="sm" len="sm"/>
            <a:tailEnd type="none" w="sm" len="sm"/>
          </a:ln>
        </p:spPr>
      </p:cxnSp>
      <p:sp>
        <p:nvSpPr>
          <p:cNvPr id="1106" name="Google Shape;1106;p22"/>
          <p:cNvSpPr/>
          <p:nvPr/>
        </p:nvSpPr>
        <p:spPr>
          <a:xfrm>
            <a:off x="5529355" y="1420985"/>
            <a:ext cx="4495800" cy="39647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07" name="Google Shape;1107;p22"/>
          <p:cNvSpPr/>
          <p:nvPr/>
        </p:nvSpPr>
        <p:spPr>
          <a:xfrm>
            <a:off x="5529355" y="1299541"/>
            <a:ext cx="4495800" cy="457200"/>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08" name="Google Shape;1108;p22"/>
          <p:cNvSpPr/>
          <p:nvPr/>
        </p:nvSpPr>
        <p:spPr>
          <a:xfrm>
            <a:off x="3733893" y="2285379"/>
            <a:ext cx="3827860" cy="303609"/>
          </a:xfrm>
          <a:prstGeom prst="rect">
            <a:avLst/>
          </a:prstGeom>
          <a:solidFill>
            <a:srgbClr val="0336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09" name="Google Shape;1109;p22"/>
          <p:cNvSpPr/>
          <p:nvPr/>
        </p:nvSpPr>
        <p:spPr>
          <a:xfrm>
            <a:off x="3733893" y="2196081"/>
            <a:ext cx="3827860" cy="350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10" name="Google Shape;1110;p22"/>
          <p:cNvSpPr/>
          <p:nvPr/>
        </p:nvSpPr>
        <p:spPr>
          <a:xfrm>
            <a:off x="7992759" y="2285379"/>
            <a:ext cx="3827859" cy="303609"/>
          </a:xfrm>
          <a:prstGeom prst="rect">
            <a:avLst/>
          </a:prstGeom>
          <a:solidFill>
            <a:srgbClr val="0649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05" name="Google Shape;1105;p22"/>
          <p:cNvSpPr/>
          <p:nvPr/>
        </p:nvSpPr>
        <p:spPr>
          <a:xfrm>
            <a:off x="7992759" y="2196081"/>
            <a:ext cx="3827859" cy="3500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11" name="Google Shape;1111;p22"/>
          <p:cNvSpPr/>
          <p:nvPr/>
        </p:nvSpPr>
        <p:spPr>
          <a:xfrm>
            <a:off x="3733893" y="3060473"/>
            <a:ext cx="1840706" cy="2565639"/>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12" name="Google Shape;1112;p22"/>
          <p:cNvSpPr/>
          <p:nvPr/>
        </p:nvSpPr>
        <p:spPr>
          <a:xfrm>
            <a:off x="3733893" y="2936650"/>
            <a:ext cx="1840706" cy="351235"/>
          </a:xfrm>
          <a:prstGeom prst="rect">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13" name="Google Shape;1113;p22"/>
          <p:cNvSpPr/>
          <p:nvPr/>
        </p:nvSpPr>
        <p:spPr>
          <a:xfrm>
            <a:off x="5709141" y="3060473"/>
            <a:ext cx="1841897" cy="2565639"/>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14" name="Google Shape;1114;p22"/>
          <p:cNvSpPr/>
          <p:nvPr/>
        </p:nvSpPr>
        <p:spPr>
          <a:xfrm>
            <a:off x="5709141" y="2936650"/>
            <a:ext cx="1841897" cy="351235"/>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15" name="Google Shape;1115;p22"/>
          <p:cNvSpPr/>
          <p:nvPr/>
        </p:nvSpPr>
        <p:spPr>
          <a:xfrm>
            <a:off x="8003475" y="3078334"/>
            <a:ext cx="1841897" cy="254777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16" name="Google Shape;1116;p22"/>
          <p:cNvSpPr/>
          <p:nvPr/>
        </p:nvSpPr>
        <p:spPr>
          <a:xfrm>
            <a:off x="8003475" y="2936650"/>
            <a:ext cx="1841897" cy="351235"/>
          </a:xfrm>
          <a:prstGeom prst="rect">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17" name="Google Shape;1117;p22"/>
          <p:cNvSpPr/>
          <p:nvPr/>
        </p:nvSpPr>
        <p:spPr>
          <a:xfrm>
            <a:off x="9979912" y="3078334"/>
            <a:ext cx="1840706" cy="2488913"/>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00" name="Google Shape;1100;p22"/>
          <p:cNvSpPr/>
          <p:nvPr/>
        </p:nvSpPr>
        <p:spPr>
          <a:xfrm>
            <a:off x="9979912" y="2936650"/>
            <a:ext cx="1840706" cy="351235"/>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118" name="Google Shape;1118;p22"/>
          <p:cNvCxnSpPr>
            <a:stCxn id="1108" idx="2"/>
          </p:cNvCxnSpPr>
          <p:nvPr/>
        </p:nvCxnSpPr>
        <p:spPr>
          <a:xfrm>
            <a:off x="5647823" y="2588988"/>
            <a:ext cx="1800" cy="166800"/>
          </a:xfrm>
          <a:prstGeom prst="straightConnector1">
            <a:avLst/>
          </a:prstGeom>
          <a:noFill/>
          <a:ln w="38100" cap="flat" cmpd="sng">
            <a:solidFill>
              <a:srgbClr val="BFBFBF"/>
            </a:solidFill>
            <a:prstDash val="solid"/>
            <a:miter lim="800000"/>
            <a:headEnd type="none" w="sm" len="sm"/>
            <a:tailEnd type="none" w="sm" len="sm"/>
          </a:ln>
        </p:spPr>
      </p:cxnSp>
      <p:cxnSp>
        <p:nvCxnSpPr>
          <p:cNvPr id="1119" name="Google Shape;1119;p22"/>
          <p:cNvCxnSpPr/>
          <p:nvPr/>
        </p:nvCxnSpPr>
        <p:spPr>
          <a:xfrm>
            <a:off x="4654247" y="2759246"/>
            <a:ext cx="1976437" cy="0"/>
          </a:xfrm>
          <a:prstGeom prst="straightConnector1">
            <a:avLst/>
          </a:prstGeom>
          <a:noFill/>
          <a:ln w="38100" cap="flat" cmpd="sng">
            <a:solidFill>
              <a:srgbClr val="BFBFBF"/>
            </a:solidFill>
            <a:prstDash val="solid"/>
            <a:miter lim="800000"/>
            <a:headEnd type="none" w="sm" len="sm"/>
            <a:tailEnd type="none" w="sm" len="sm"/>
          </a:ln>
        </p:spPr>
      </p:cxnSp>
      <p:cxnSp>
        <p:nvCxnSpPr>
          <p:cNvPr id="1120" name="Google Shape;1120;p22"/>
          <p:cNvCxnSpPr/>
          <p:nvPr/>
        </p:nvCxnSpPr>
        <p:spPr>
          <a:xfrm>
            <a:off x="4654246" y="2759246"/>
            <a:ext cx="0" cy="173832"/>
          </a:xfrm>
          <a:prstGeom prst="straightConnector1">
            <a:avLst/>
          </a:prstGeom>
          <a:noFill/>
          <a:ln w="38100" cap="flat" cmpd="sng">
            <a:solidFill>
              <a:srgbClr val="BFBFBF"/>
            </a:solidFill>
            <a:prstDash val="solid"/>
            <a:miter lim="800000"/>
            <a:headEnd type="none" w="sm" len="sm"/>
            <a:tailEnd type="none" w="sm" len="sm"/>
          </a:ln>
        </p:spPr>
      </p:cxnSp>
      <p:cxnSp>
        <p:nvCxnSpPr>
          <p:cNvPr id="1121" name="Google Shape;1121;p22"/>
          <p:cNvCxnSpPr>
            <a:endCxn id="1114" idx="0"/>
          </p:cNvCxnSpPr>
          <p:nvPr/>
        </p:nvCxnSpPr>
        <p:spPr>
          <a:xfrm flipH="1">
            <a:off x="6630090" y="2755750"/>
            <a:ext cx="600" cy="180900"/>
          </a:xfrm>
          <a:prstGeom prst="straightConnector1">
            <a:avLst/>
          </a:prstGeom>
          <a:noFill/>
          <a:ln w="38100" cap="flat" cmpd="sng">
            <a:solidFill>
              <a:srgbClr val="BFBFBF"/>
            </a:solidFill>
            <a:prstDash val="solid"/>
            <a:miter lim="800000"/>
            <a:headEnd type="none" w="sm" len="sm"/>
            <a:tailEnd type="none" w="sm" len="sm"/>
          </a:ln>
        </p:spPr>
      </p:cxnSp>
      <p:sp>
        <p:nvSpPr>
          <p:cNvPr id="1122" name="Google Shape;1122;p22"/>
          <p:cNvSpPr txBox="1"/>
          <p:nvPr/>
        </p:nvSpPr>
        <p:spPr>
          <a:xfrm>
            <a:off x="7107401" y="1299825"/>
            <a:ext cx="1525200" cy="4734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2476" b="1" dirty="0">
                <a:solidFill>
                  <a:schemeClr val="lt1"/>
                </a:solidFill>
                <a:latin typeface="Calibri"/>
                <a:ea typeface="Calibri"/>
                <a:cs typeface="Calibri"/>
                <a:sym typeface="Calibri"/>
              </a:rPr>
              <a:t>GREINING</a:t>
            </a:r>
            <a:endParaRPr sz="2476" b="1" dirty="0">
              <a:solidFill>
                <a:schemeClr val="lt1"/>
              </a:solidFill>
              <a:latin typeface="Calibri"/>
              <a:ea typeface="Calibri"/>
              <a:cs typeface="Calibri"/>
              <a:sym typeface="Calibri"/>
            </a:endParaRPr>
          </a:p>
        </p:txBody>
      </p:sp>
      <p:sp>
        <p:nvSpPr>
          <p:cNvPr id="1123" name="Google Shape;1123;p22"/>
          <p:cNvSpPr txBox="1"/>
          <p:nvPr/>
        </p:nvSpPr>
        <p:spPr>
          <a:xfrm>
            <a:off x="5229524" y="2224325"/>
            <a:ext cx="9396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75" b="1" dirty="0">
                <a:solidFill>
                  <a:schemeClr val="lt1"/>
                </a:solidFill>
                <a:latin typeface="Calibri"/>
                <a:ea typeface="Calibri"/>
                <a:cs typeface="Calibri"/>
                <a:sym typeface="Calibri"/>
              </a:rPr>
              <a:t>INNRI</a:t>
            </a:r>
            <a:endParaRPr sz="1275" b="1" dirty="0">
              <a:solidFill>
                <a:schemeClr val="lt1"/>
              </a:solidFill>
              <a:latin typeface="Calibri"/>
              <a:ea typeface="Calibri"/>
              <a:cs typeface="Calibri"/>
              <a:sym typeface="Calibri"/>
            </a:endParaRPr>
          </a:p>
        </p:txBody>
      </p:sp>
      <p:sp>
        <p:nvSpPr>
          <p:cNvPr id="1124" name="Google Shape;1124;p22"/>
          <p:cNvSpPr txBox="1"/>
          <p:nvPr/>
        </p:nvSpPr>
        <p:spPr>
          <a:xfrm>
            <a:off x="9490301" y="2224325"/>
            <a:ext cx="10359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75" b="1" dirty="0">
                <a:solidFill>
                  <a:schemeClr val="lt1"/>
                </a:solidFill>
                <a:latin typeface="Calibri"/>
                <a:ea typeface="Calibri"/>
                <a:cs typeface="Calibri"/>
                <a:sym typeface="Calibri"/>
              </a:rPr>
              <a:t>YTRI</a:t>
            </a:r>
            <a:endParaRPr sz="1275" b="1" dirty="0">
              <a:solidFill>
                <a:schemeClr val="lt1"/>
              </a:solidFill>
              <a:latin typeface="Calibri"/>
              <a:ea typeface="Calibri"/>
              <a:cs typeface="Calibri"/>
              <a:sym typeface="Calibri"/>
            </a:endParaRPr>
          </a:p>
        </p:txBody>
      </p:sp>
      <p:sp>
        <p:nvSpPr>
          <p:cNvPr id="1125" name="Google Shape;1125;p22"/>
          <p:cNvSpPr txBox="1"/>
          <p:nvPr/>
        </p:nvSpPr>
        <p:spPr>
          <a:xfrm>
            <a:off x="10526149" y="2968000"/>
            <a:ext cx="8724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75" b="1" dirty="0">
                <a:solidFill>
                  <a:schemeClr val="lt1"/>
                </a:solidFill>
                <a:latin typeface="Calibri"/>
                <a:ea typeface="Calibri"/>
                <a:cs typeface="Calibri"/>
                <a:sym typeface="Calibri"/>
              </a:rPr>
              <a:t>ÓGNANIR</a:t>
            </a:r>
            <a:endParaRPr sz="1275" b="1" dirty="0">
              <a:solidFill>
                <a:schemeClr val="lt1"/>
              </a:solidFill>
              <a:latin typeface="Calibri"/>
              <a:ea typeface="Calibri"/>
              <a:cs typeface="Calibri"/>
              <a:sym typeface="Calibri"/>
            </a:endParaRPr>
          </a:p>
        </p:txBody>
      </p:sp>
      <p:sp>
        <p:nvSpPr>
          <p:cNvPr id="1126" name="Google Shape;1126;p22"/>
          <p:cNvSpPr txBox="1"/>
          <p:nvPr/>
        </p:nvSpPr>
        <p:spPr>
          <a:xfrm>
            <a:off x="8311926" y="2968000"/>
            <a:ext cx="13539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75" b="1" dirty="0">
                <a:solidFill>
                  <a:schemeClr val="lt1"/>
                </a:solidFill>
                <a:latin typeface="Calibri"/>
                <a:ea typeface="Calibri"/>
                <a:cs typeface="Calibri"/>
                <a:sym typeface="Calibri"/>
              </a:rPr>
              <a:t>TÆKIFÆRI</a:t>
            </a:r>
            <a:endParaRPr sz="1275" b="1" dirty="0">
              <a:solidFill>
                <a:schemeClr val="lt1"/>
              </a:solidFill>
              <a:latin typeface="Calibri"/>
              <a:ea typeface="Calibri"/>
              <a:cs typeface="Calibri"/>
              <a:sym typeface="Calibri"/>
            </a:endParaRPr>
          </a:p>
        </p:txBody>
      </p:sp>
      <p:sp>
        <p:nvSpPr>
          <p:cNvPr id="1127" name="Google Shape;1127;p22"/>
          <p:cNvSpPr txBox="1"/>
          <p:nvPr/>
        </p:nvSpPr>
        <p:spPr>
          <a:xfrm>
            <a:off x="6106550" y="2968000"/>
            <a:ext cx="11874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75" b="1" dirty="0">
                <a:solidFill>
                  <a:schemeClr val="lt1"/>
                </a:solidFill>
                <a:latin typeface="Calibri"/>
                <a:ea typeface="Calibri"/>
                <a:cs typeface="Calibri"/>
                <a:sym typeface="Calibri"/>
              </a:rPr>
              <a:t>VEIKLEIKAR</a:t>
            </a:r>
            <a:endParaRPr sz="1275" b="1" dirty="0">
              <a:solidFill>
                <a:schemeClr val="lt1"/>
              </a:solidFill>
              <a:latin typeface="Calibri"/>
              <a:ea typeface="Calibri"/>
              <a:cs typeface="Calibri"/>
              <a:sym typeface="Calibri"/>
            </a:endParaRPr>
          </a:p>
        </p:txBody>
      </p:sp>
      <p:sp>
        <p:nvSpPr>
          <p:cNvPr id="1128" name="Google Shape;1128;p22"/>
          <p:cNvSpPr txBox="1"/>
          <p:nvPr/>
        </p:nvSpPr>
        <p:spPr>
          <a:xfrm>
            <a:off x="4180376" y="2968000"/>
            <a:ext cx="10764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275" b="1" dirty="0">
                <a:solidFill>
                  <a:schemeClr val="lt1"/>
                </a:solidFill>
                <a:latin typeface="Calibri"/>
                <a:ea typeface="Calibri"/>
                <a:cs typeface="Calibri"/>
                <a:sym typeface="Calibri"/>
              </a:rPr>
              <a:t>STYRKLEIKAR</a:t>
            </a:r>
            <a:endParaRPr sz="1275" b="1" dirty="0">
              <a:solidFill>
                <a:schemeClr val="lt1"/>
              </a:solidFill>
              <a:latin typeface="Calibri"/>
              <a:ea typeface="Calibri"/>
              <a:cs typeface="Calibri"/>
              <a:sym typeface="Calibri"/>
            </a:endParaRPr>
          </a:p>
        </p:txBody>
      </p:sp>
      <p:sp>
        <p:nvSpPr>
          <p:cNvPr id="1129" name="Google Shape;1129;p22"/>
          <p:cNvSpPr txBox="1"/>
          <p:nvPr/>
        </p:nvSpPr>
        <p:spPr>
          <a:xfrm>
            <a:off x="3819402" y="3330435"/>
            <a:ext cx="1669691" cy="1929006"/>
          </a:xfrm>
          <a:prstGeom prst="rect">
            <a:avLst/>
          </a:prstGeom>
          <a:noFill/>
          <a:ln>
            <a:noFill/>
          </a:ln>
        </p:spPr>
        <p:txBody>
          <a:bodyPr spcFirstLastPara="1" wrap="square" lIns="81575" tIns="40775" rIns="81575" bIns="40775" anchor="t" anchorCtr="0">
            <a:spAutoFit/>
          </a:bodyPr>
          <a:lstStyle/>
          <a:p>
            <a:pPr>
              <a:buClr>
                <a:schemeClr val="lt1"/>
              </a:buClr>
              <a:buSzPts val="1200"/>
            </a:pPr>
            <a:r>
              <a:rPr lang="is-IS" sz="1200" dirty="0">
                <a:solidFill>
                  <a:schemeClr val="lt1"/>
                </a:solidFill>
                <a:latin typeface="Calibri"/>
                <a:ea typeface="Calibri"/>
                <a:cs typeface="Calibri"/>
                <a:sym typeface="Calibri"/>
              </a:rPr>
              <a:t>Styrkleikar lýsa því hvar fyrirtækið skarar fram úr og hvað skilur fyrirtækið frá í samkeppninni: Sterkt vörumerki, tryggur viðskiptavinahópur, sterkur efnahagsreikningur, einstök tækni o.s.frv.</a:t>
            </a:r>
            <a:r>
              <a:rPr lang="de-DE" sz="1200" dirty="0">
                <a:solidFill>
                  <a:schemeClr val="lt1"/>
                </a:solidFill>
                <a:latin typeface="Calibri"/>
                <a:ea typeface="Calibri"/>
                <a:cs typeface="Calibri"/>
                <a:sym typeface="Calibri"/>
              </a:rPr>
              <a:t>. </a:t>
            </a:r>
            <a:endParaRPr dirty="0"/>
          </a:p>
        </p:txBody>
      </p:sp>
      <p:sp>
        <p:nvSpPr>
          <p:cNvPr id="1130" name="Google Shape;1130;p22"/>
          <p:cNvSpPr txBox="1"/>
          <p:nvPr/>
        </p:nvSpPr>
        <p:spPr>
          <a:xfrm>
            <a:off x="5795243" y="3330435"/>
            <a:ext cx="1755795" cy="1929006"/>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is-IS" sz="1200" dirty="0">
                <a:solidFill>
                  <a:schemeClr val="lt1"/>
                </a:solidFill>
                <a:latin typeface="Calibri"/>
                <a:ea typeface="Calibri"/>
                <a:cs typeface="Calibri"/>
                <a:sym typeface="Calibri"/>
              </a:rPr>
              <a:t>Veikleikar koma í veg fyrir að fyrirtæki skili sínu besta. Þetta eru þættir sem fyrirtækið þarf að bæta til að vera samkeppnishæft: veikt vörumerki, miklar skuldir, ófullnægjandi aðfangakeðja eða skortur á fjármagni.</a:t>
            </a:r>
            <a:endParaRPr lang="is-IS" sz="1200" dirty="0"/>
          </a:p>
        </p:txBody>
      </p:sp>
      <p:sp>
        <p:nvSpPr>
          <p:cNvPr id="1131" name="Google Shape;1131;p22"/>
          <p:cNvSpPr txBox="1"/>
          <p:nvPr/>
        </p:nvSpPr>
        <p:spPr>
          <a:xfrm>
            <a:off x="8089578" y="3330435"/>
            <a:ext cx="1669691" cy="2113672"/>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is-IS" sz="1200" dirty="0">
                <a:solidFill>
                  <a:schemeClr val="lt1"/>
                </a:solidFill>
                <a:latin typeface="Calibri"/>
                <a:ea typeface="Calibri"/>
                <a:cs typeface="Calibri"/>
                <a:sym typeface="Calibri"/>
              </a:rPr>
              <a:t>Tækifæri vísa til hagstæðra ytri þátta sem gætu veitt fyrirtækinu samkeppnisforskot. Til að mynda, lækkun tolla, opnun nýrra markaða, tækninýjungar, viðburðir, samfélagslegar breytingar  o.fl.</a:t>
            </a:r>
            <a:endParaRPr lang="is-IS" sz="1200" dirty="0">
              <a:solidFill>
                <a:srgbClr val="FF0000"/>
              </a:solidFill>
            </a:endParaRPr>
          </a:p>
        </p:txBody>
      </p:sp>
      <p:sp>
        <p:nvSpPr>
          <p:cNvPr id="1132" name="Google Shape;1132;p22"/>
          <p:cNvSpPr txBox="1"/>
          <p:nvPr/>
        </p:nvSpPr>
        <p:spPr>
          <a:xfrm>
            <a:off x="9979912" y="3330435"/>
            <a:ext cx="1840706" cy="1775117"/>
          </a:xfrm>
          <a:prstGeom prst="rect">
            <a:avLst/>
          </a:prstGeom>
          <a:solidFill>
            <a:srgbClr val="916395"/>
          </a:solid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is-IS" sz="1200" dirty="0">
                <a:solidFill>
                  <a:schemeClr val="lt1"/>
                </a:solidFill>
                <a:latin typeface="Calibri"/>
                <a:ea typeface="Calibri"/>
                <a:cs typeface="Calibri"/>
                <a:sym typeface="Calibri"/>
              </a:rPr>
              <a:t>Með ógnunum er átt við þætti sem geta skaðað fyrirtæki. </a:t>
            </a:r>
          </a:p>
          <a:p>
            <a:pPr marL="0" marR="0" lvl="0" indent="0" algn="l" rtl="0">
              <a:spcBef>
                <a:spcPts val="0"/>
              </a:spcBef>
              <a:spcAft>
                <a:spcPts val="0"/>
              </a:spcAft>
              <a:buClr>
                <a:schemeClr val="lt1"/>
              </a:buClr>
              <a:buSzPts val="1200"/>
              <a:buFont typeface="Arial"/>
              <a:buNone/>
            </a:pPr>
            <a:r>
              <a:rPr lang="is-IS" sz="1200" dirty="0">
                <a:solidFill>
                  <a:schemeClr val="lt1"/>
                </a:solidFill>
                <a:latin typeface="Calibri"/>
                <a:ea typeface="Calibri"/>
                <a:cs typeface="Calibri"/>
                <a:sym typeface="Calibri"/>
              </a:rPr>
              <a:t>Lagabreytingar, hnattvæðing, öryggi gagna, hækkandi kostnaður, framboð vinnuafl o.s.frv.</a:t>
            </a:r>
            <a:endParaRPr lang="is-IS" sz="1200" dirty="0"/>
          </a:p>
          <a:p>
            <a:pPr marL="0" marR="0" lvl="0" indent="0" algn="l" rtl="0">
              <a:spcBef>
                <a:spcPts val="0"/>
              </a:spcBef>
              <a:spcAft>
                <a:spcPts val="0"/>
              </a:spcAft>
              <a:buClr>
                <a:schemeClr val="lt1"/>
              </a:buClr>
              <a:buSzPts val="1200"/>
              <a:buFont typeface="Arial"/>
              <a:buNone/>
            </a:pPr>
            <a:endParaRPr lang="en-US" dirty="0"/>
          </a:p>
        </p:txBody>
      </p:sp>
      <p:sp>
        <p:nvSpPr>
          <p:cNvPr id="1133" name="Google Shape;1133;p22"/>
          <p:cNvSpPr/>
          <p:nvPr/>
        </p:nvSpPr>
        <p:spPr>
          <a:xfrm>
            <a:off x="409190" y="4950345"/>
            <a:ext cx="3189997" cy="1106332"/>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200" dirty="0">
                <a:solidFill>
                  <a:srgbClr val="595A59"/>
                </a:solidFill>
                <a:latin typeface="Calibri"/>
                <a:ea typeface="Calibri"/>
                <a:cs typeface="Calibri"/>
                <a:sym typeface="Calibri"/>
              </a:rPr>
              <a:t>Athugið: Upprifjun -  við höfum nú þegar farð yfir SVÓT greiningu í námskeiðshluta nr. 1. Þetta er greinin sem hægt er að nota í samhengi við fyrirbyggjandi aðgerðir sem og öðru í tengslum við stýringu í krísu. </a:t>
            </a:r>
            <a:endParaRPr dirty="0"/>
          </a:p>
        </p:txBody>
      </p:sp>
      <p:sp>
        <p:nvSpPr>
          <p:cNvPr id="4" name="Google Shape;1085;p21">
            <a:extLst>
              <a:ext uri="{FF2B5EF4-FFF2-40B4-BE49-F238E27FC236}">
                <a16:creationId xmlns:a16="http://schemas.microsoft.com/office/drawing/2014/main" id="{5065BD02-6E85-F484-EE0C-B67887FAAA30}"/>
              </a:ext>
            </a:extLst>
          </p:cNvPr>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SVÓT greining</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2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Breytingar taka tíma og krefjast fjárútláta.  Lausafjársforði er mikilvægur til þess að geta brugðist fljótt við erfiðu ástandi.</a:t>
            </a:r>
            <a:endParaRPr dirty="0"/>
          </a:p>
        </p:txBody>
      </p:sp>
      <p:sp>
        <p:nvSpPr>
          <p:cNvPr id="1154" name="Google Shape;1154;p2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Mikilvæg úrræði fyrir breytingar</a:t>
            </a:r>
            <a:endParaRPr dirty="0"/>
          </a:p>
        </p:txBody>
      </p:sp>
      <p:sp>
        <p:nvSpPr>
          <p:cNvPr id="1155" name="Google Shape;1155;p24"/>
          <p:cNvSpPr/>
          <p:nvPr/>
        </p:nvSpPr>
        <p:spPr>
          <a:xfrm>
            <a:off x="5468937" y="2109199"/>
            <a:ext cx="4464000" cy="1196502"/>
          </a:xfrm>
          <a:prstGeom prst="rect">
            <a:avLst/>
          </a:prstGeom>
          <a:solidFill>
            <a:schemeClr val="accent1"/>
          </a:solid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56" name="Google Shape;1156;p24" descr="Stoppuhr"/>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5616626" y="2235284"/>
            <a:ext cx="914400" cy="914400"/>
          </a:xfrm>
          <a:prstGeom prst="rect">
            <a:avLst/>
          </a:prstGeom>
          <a:noFill/>
          <a:ln>
            <a:noFill/>
          </a:ln>
        </p:spPr>
      </p:pic>
      <p:sp>
        <p:nvSpPr>
          <p:cNvPr id="1157" name="Google Shape;1157;p24"/>
          <p:cNvSpPr txBox="1"/>
          <p:nvPr/>
        </p:nvSpPr>
        <p:spPr>
          <a:xfrm>
            <a:off x="6712847" y="2206477"/>
            <a:ext cx="256110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chemeClr val="dk2"/>
                </a:solidFill>
                <a:latin typeface="Calibri"/>
                <a:ea typeface="Calibri"/>
                <a:cs typeface="Calibri"/>
                <a:sym typeface="Calibri"/>
              </a:rPr>
              <a:t>Tími</a:t>
            </a:r>
            <a:r>
              <a:rPr lang="de-DE" sz="1800" dirty="0">
                <a:solidFill>
                  <a:schemeClr val="dk2"/>
                </a:solidFill>
                <a:latin typeface="Calibri"/>
                <a:ea typeface="Calibri"/>
                <a:cs typeface="Calibri"/>
                <a:sym typeface="Calibri"/>
              </a:rPr>
              <a:t> – sem þarf til að þróa og innleiða nýjar hugmyndir</a:t>
            </a:r>
            <a:endParaRPr sz="1800" dirty="0">
              <a:solidFill>
                <a:schemeClr val="dk2"/>
              </a:solidFill>
              <a:latin typeface="Calibri"/>
              <a:ea typeface="Calibri"/>
              <a:cs typeface="Calibri"/>
              <a:sym typeface="Calibri"/>
            </a:endParaRPr>
          </a:p>
        </p:txBody>
      </p:sp>
      <p:sp>
        <p:nvSpPr>
          <p:cNvPr id="1158" name="Google Shape;1158;p24"/>
          <p:cNvSpPr txBox="1"/>
          <p:nvPr/>
        </p:nvSpPr>
        <p:spPr>
          <a:xfrm>
            <a:off x="389964" y="1637401"/>
            <a:ext cx="3907703"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Þær ráðstafanir sem skila árangri til lengri tíma krefjast: </a:t>
            </a:r>
            <a:r>
              <a:rPr lang="de-DE" sz="1800" b="1" dirty="0">
                <a:solidFill>
                  <a:srgbClr val="595A59"/>
                </a:solidFill>
                <a:latin typeface="Calibri"/>
                <a:ea typeface="Calibri"/>
                <a:cs typeface="Calibri"/>
                <a:sym typeface="Calibri"/>
              </a:rPr>
              <a:t>tíma</a:t>
            </a:r>
            <a:r>
              <a:rPr lang="de-DE" sz="1800" dirty="0">
                <a:solidFill>
                  <a:srgbClr val="595A59"/>
                </a:solidFill>
                <a:latin typeface="Calibri"/>
                <a:ea typeface="Calibri"/>
                <a:cs typeface="Calibri"/>
                <a:sym typeface="Calibri"/>
              </a:rPr>
              <a:t> og </a:t>
            </a:r>
            <a:r>
              <a:rPr lang="de-DE" sz="1800" b="1" dirty="0">
                <a:solidFill>
                  <a:srgbClr val="595A59"/>
                </a:solidFill>
                <a:latin typeface="Calibri"/>
                <a:ea typeface="Calibri"/>
                <a:cs typeface="Calibri"/>
                <a:sym typeface="Calibri"/>
              </a:rPr>
              <a:t>fjármagns</a:t>
            </a:r>
            <a:r>
              <a:rPr lang="de-DE" sz="1800" dirty="0">
                <a:solidFill>
                  <a:srgbClr val="595A59"/>
                </a:solidFill>
                <a:latin typeface="Calibri"/>
                <a:ea typeface="Calibri"/>
                <a:cs typeface="Calibri"/>
                <a:sym typeface="Calibri"/>
              </a:rPr>
              <a:t>.</a:t>
            </a:r>
          </a:p>
          <a:p>
            <a:pPr marL="0" marR="0" lvl="0" indent="0" algn="l" rtl="0">
              <a:lnSpc>
                <a:spcPct val="100000"/>
              </a:lnSpc>
              <a:spcBef>
                <a:spcPts val="0"/>
              </a:spcBef>
              <a:spcAft>
                <a:spcPts val="0"/>
              </a:spcAft>
              <a:buClr>
                <a:srgbClr val="595A59"/>
              </a:buClr>
              <a:buSzPts val="1800"/>
              <a:buFont typeface="Arial"/>
              <a:buNone/>
            </a:pPr>
            <a:endParaRPr lang="de-DE" sz="18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Það er ekki hægt að hafa áhrif á tímann, þannig að fjármagnið er eini þátturinn sem þarf til að stýra fyrirtækjum og til að eiga við krísu, til skamms tíma. </a:t>
            </a:r>
          </a:p>
          <a:p>
            <a:pPr marL="0" marR="0" lvl="0" indent="0" algn="l" rtl="0">
              <a:lnSpc>
                <a:spcPct val="100000"/>
              </a:lnSpc>
              <a:spcBef>
                <a:spcPts val="0"/>
              </a:spcBef>
              <a:spcAft>
                <a:spcPts val="0"/>
              </a:spcAft>
              <a:buClr>
                <a:srgbClr val="595A59"/>
              </a:buClr>
              <a:buSzPts val="1800"/>
              <a:buFont typeface="Arial"/>
              <a:buNone/>
            </a:pPr>
            <a:endParaRPr lang="de-DE" sz="18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Ef sala dregst saman þarf samt sem áður að standa straum af fjölbreyttum kostnaði sem til fellur.</a:t>
            </a:r>
          </a:p>
          <a:p>
            <a:pPr marL="0" marR="0" lvl="0" indent="0" algn="l" rtl="0">
              <a:lnSpc>
                <a:spcPct val="100000"/>
              </a:lnSpc>
              <a:spcBef>
                <a:spcPts val="0"/>
              </a:spcBef>
              <a:spcAft>
                <a:spcPts val="0"/>
              </a:spcAft>
              <a:buClr>
                <a:srgbClr val="595A59"/>
              </a:buClr>
              <a:buSzPts val="1800"/>
              <a:buFont typeface="Arial"/>
              <a:buNone/>
            </a:pPr>
            <a:endParaRPr lang="de-DE" sz="1800" dirty="0">
              <a:solidFill>
                <a:srgbClr val="595A59"/>
              </a:solidFill>
              <a:latin typeface="Calibri"/>
              <a:ea typeface="Calibri"/>
              <a:cs typeface="Calibri"/>
              <a:sym typeface="Calibri"/>
            </a:endParaRPr>
          </a:p>
          <a:p>
            <a:pPr marL="0" marR="0" lvl="0" indent="0" algn="l" rtl="0">
              <a:lnSpc>
                <a:spcPct val="100000"/>
              </a:lnSpc>
              <a:spcBef>
                <a:spcPts val="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Einungis lausafjárforði tryggir rekstrarsamfellu fyrirtækja á þeim tíma sem verið er að innleiða breytingar. </a:t>
            </a:r>
            <a:endParaRPr sz="1800" dirty="0">
              <a:solidFill>
                <a:srgbClr val="595A59"/>
              </a:solidFill>
              <a:latin typeface="Calibri"/>
              <a:ea typeface="Calibri"/>
              <a:cs typeface="Calibri"/>
              <a:sym typeface="Calibri"/>
            </a:endParaRPr>
          </a:p>
        </p:txBody>
      </p:sp>
      <p:cxnSp>
        <p:nvCxnSpPr>
          <p:cNvPr id="1159" name="Google Shape;1159;p24"/>
          <p:cNvCxnSpPr/>
          <p:nvPr/>
        </p:nvCxnSpPr>
        <p:spPr>
          <a:xfrm>
            <a:off x="6622072" y="2109199"/>
            <a:ext cx="0" cy="1196502"/>
          </a:xfrm>
          <a:prstGeom prst="straightConnector1">
            <a:avLst/>
          </a:prstGeom>
          <a:noFill/>
          <a:ln w="9525" cap="flat" cmpd="sng">
            <a:solidFill>
              <a:schemeClr val="dk2"/>
            </a:solidFill>
            <a:prstDash val="solid"/>
            <a:miter lim="800000"/>
            <a:headEnd type="none" w="sm" len="sm"/>
            <a:tailEnd type="none" w="sm" len="sm"/>
          </a:ln>
        </p:spPr>
      </p:cxnSp>
      <p:sp>
        <p:nvSpPr>
          <p:cNvPr id="1160" name="Google Shape;1160;p24"/>
          <p:cNvSpPr/>
          <p:nvPr/>
        </p:nvSpPr>
        <p:spPr>
          <a:xfrm>
            <a:off x="5468937" y="3598999"/>
            <a:ext cx="4464000" cy="1235034"/>
          </a:xfrm>
          <a:prstGeom prst="rect">
            <a:avLst/>
          </a:prstGeom>
          <a:solidFill>
            <a:schemeClr val="accent1"/>
          </a:solid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61" name="Google Shape;1161;p24"/>
          <p:cNvCxnSpPr/>
          <p:nvPr/>
        </p:nvCxnSpPr>
        <p:spPr>
          <a:xfrm>
            <a:off x="6622072" y="3598999"/>
            <a:ext cx="0" cy="1235034"/>
          </a:xfrm>
          <a:prstGeom prst="straightConnector1">
            <a:avLst/>
          </a:prstGeom>
          <a:noFill/>
          <a:ln w="9525" cap="flat" cmpd="sng">
            <a:solidFill>
              <a:schemeClr val="dk2"/>
            </a:solidFill>
            <a:prstDash val="solid"/>
            <a:miter lim="800000"/>
            <a:headEnd type="none" w="sm" len="sm"/>
            <a:tailEnd type="none" w="sm" len="sm"/>
          </a:ln>
        </p:spPr>
      </p:cxnSp>
      <p:pic>
        <p:nvPicPr>
          <p:cNvPr id="1162" name="Google Shape;1162;p24" descr="Dollar"/>
          <p:cNvPicPr preferRelativeResize="0">
            <a:picLocks noGrp="1"/>
          </p:cNvPicPr>
          <p:nvPr>
            <p:ph type="body" idx="2"/>
          </p:nvPr>
        </p:nvPicPr>
        <p:blipFill rotWithShape="1">
          <a:blip r:embed="rId4" cstate="screen">
            <a:alphaModFix/>
            <a:extLst>
              <a:ext uri="{28A0092B-C50C-407E-A947-70E740481C1C}">
                <a14:useLocalDpi xmlns:a14="http://schemas.microsoft.com/office/drawing/2010/main"/>
              </a:ext>
            </a:extLst>
          </a:blip>
          <a:srcRect/>
          <a:stretch/>
        </p:blipFill>
        <p:spPr>
          <a:xfrm>
            <a:off x="5616626" y="3769220"/>
            <a:ext cx="914400" cy="894592"/>
          </a:xfrm>
          <a:prstGeom prst="rect">
            <a:avLst/>
          </a:prstGeom>
          <a:noFill/>
          <a:ln>
            <a:noFill/>
          </a:ln>
        </p:spPr>
      </p:pic>
      <p:sp>
        <p:nvSpPr>
          <p:cNvPr id="1163" name="Google Shape;1163;p24"/>
          <p:cNvSpPr txBox="1"/>
          <p:nvPr/>
        </p:nvSpPr>
        <p:spPr>
          <a:xfrm>
            <a:off x="6647660" y="3632406"/>
            <a:ext cx="325715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chemeClr val="lt1"/>
                </a:solidFill>
                <a:latin typeface="Calibri"/>
                <a:ea typeface="Calibri"/>
                <a:cs typeface="Calibri"/>
                <a:sym typeface="Calibri"/>
              </a:rPr>
              <a:t>Fjármagn</a:t>
            </a:r>
            <a:r>
              <a:rPr lang="de-DE" sz="1800" dirty="0">
                <a:solidFill>
                  <a:schemeClr val="lt1"/>
                </a:solidFill>
                <a:latin typeface="Calibri"/>
                <a:ea typeface="Calibri"/>
                <a:cs typeface="Calibri"/>
                <a:sym typeface="Calibri"/>
              </a:rPr>
              <a:t>- </a:t>
            </a:r>
            <a:r>
              <a:rPr lang="is-IS" sz="1800" dirty="0">
                <a:solidFill>
                  <a:schemeClr val="lt1"/>
                </a:solidFill>
                <a:latin typeface="Calibri"/>
                <a:ea typeface="Calibri"/>
                <a:cs typeface="Calibri"/>
                <a:sym typeface="Calibri"/>
              </a:rPr>
              <a:t>til að</a:t>
            </a:r>
            <a:endParaRPr dirty="0"/>
          </a:p>
          <a:p>
            <a:pPr marL="0" marR="0" lvl="0" indent="0" algn="l" rtl="0">
              <a:spcBef>
                <a:spcPts val="0"/>
              </a:spcBef>
              <a:spcAft>
                <a:spcPts val="0"/>
              </a:spcAft>
              <a:buNone/>
            </a:pPr>
            <a:r>
              <a:rPr lang="de-DE" sz="1800" dirty="0">
                <a:solidFill>
                  <a:schemeClr val="lt1"/>
                </a:solidFill>
                <a:latin typeface="Calibri"/>
                <a:ea typeface="Calibri"/>
                <a:cs typeface="Calibri"/>
                <a:sym typeface="Calibri"/>
              </a:rPr>
              <a:t>1) halda uppi rekstri  </a:t>
            </a:r>
            <a:endParaRPr dirty="0"/>
          </a:p>
          <a:p>
            <a:pPr marL="0" marR="0" lvl="0" indent="0" algn="l" rtl="0">
              <a:spcBef>
                <a:spcPts val="0"/>
              </a:spcBef>
              <a:spcAft>
                <a:spcPts val="0"/>
              </a:spcAft>
              <a:buNone/>
            </a:pPr>
            <a:r>
              <a:rPr lang="de-DE" sz="1800" dirty="0">
                <a:solidFill>
                  <a:schemeClr val="lt1"/>
                </a:solidFill>
                <a:latin typeface="Calibri"/>
                <a:ea typeface="Calibri"/>
                <a:cs typeface="Calibri"/>
                <a:sym typeface="Calibri"/>
              </a:rPr>
              <a:t>2) fjármagna breytingar</a:t>
            </a:r>
            <a:endParaRPr sz="1800" dirty="0">
              <a:solidFill>
                <a:schemeClr val="lt1"/>
              </a:solidFill>
              <a:latin typeface="Calibri"/>
              <a:ea typeface="Calibri"/>
              <a:cs typeface="Calibri"/>
              <a:sym typeface="Calibri"/>
            </a:endParaRPr>
          </a:p>
        </p:txBody>
      </p:sp>
      <p:sp>
        <p:nvSpPr>
          <p:cNvPr id="1164" name="Google Shape;1164;p24"/>
          <p:cNvSpPr/>
          <p:nvPr/>
        </p:nvSpPr>
        <p:spPr>
          <a:xfrm>
            <a:off x="5468936" y="5216169"/>
            <a:ext cx="1153135" cy="752112"/>
          </a:xfrm>
          <a:prstGeom prst="rightArrow">
            <a:avLst>
              <a:gd name="adj1" fmla="val 50000"/>
              <a:gd name="adj2" fmla="val 51961"/>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5" name="Google Shape;1165;p24"/>
          <p:cNvSpPr txBox="1"/>
          <p:nvPr/>
        </p:nvSpPr>
        <p:spPr>
          <a:xfrm>
            <a:off x="6844534" y="5269060"/>
            <a:ext cx="30884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79527B"/>
                </a:solidFill>
                <a:latin typeface="Calibri"/>
                <a:ea typeface="Calibri"/>
                <a:cs typeface="Calibri"/>
                <a:sym typeface="Calibri"/>
              </a:rPr>
              <a:t>Lausafjárforði er nauðsynlegur til að fyrirtæki lifi af</a:t>
            </a:r>
            <a:endParaRPr sz="1800" dirty="0">
              <a:solidFill>
                <a:srgbClr val="79527B"/>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pSp>
        <p:nvGrpSpPr>
          <p:cNvPr id="1170" name="Google Shape;1170;p25"/>
          <p:cNvGrpSpPr/>
          <p:nvPr/>
        </p:nvGrpSpPr>
        <p:grpSpPr>
          <a:xfrm>
            <a:off x="3752850" y="2572842"/>
            <a:ext cx="8007350" cy="3789720"/>
            <a:chOff x="0" y="64773"/>
            <a:chExt cx="8007350" cy="3789720"/>
          </a:xfrm>
        </p:grpSpPr>
        <p:sp>
          <p:nvSpPr>
            <p:cNvPr id="1171" name="Google Shape;1171;p25"/>
            <p:cNvSpPr/>
            <p:nvPr/>
          </p:nvSpPr>
          <p:spPr>
            <a:xfrm>
              <a:off x="0" y="49281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5"/>
            <p:cNvSpPr/>
            <p:nvPr/>
          </p:nvSpPr>
          <p:spPr>
            <a:xfrm>
              <a:off x="400367" y="64773"/>
              <a:ext cx="6649650" cy="8560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5"/>
            <p:cNvSpPr txBox="1"/>
            <p:nvPr/>
          </p:nvSpPr>
          <p:spPr>
            <a:xfrm>
              <a:off x="297207" y="145843"/>
              <a:ext cx="6752810" cy="772500"/>
            </a:xfrm>
            <a:prstGeom prst="rect">
              <a:avLst/>
            </a:prstGeom>
            <a:noFill/>
            <a:ln>
              <a:noFill/>
            </a:ln>
          </p:spPr>
          <p:txBody>
            <a:bodyPr spcFirstLastPara="1" wrap="square" lIns="211850" tIns="0" rIns="2118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Mótvægisaðgerðir opinberra aðila léttir á álaginu til skamms tíma (og ekki er tryggt </a:t>
              </a:r>
              <a:r>
                <a:rPr lang="de-DE" sz="1600" dirty="0">
                  <a:solidFill>
                    <a:schemeClr val="lt1"/>
                  </a:solidFill>
                  <a:latin typeface="Calibri"/>
                  <a:cs typeface="Calibri"/>
                  <a:sym typeface="Calibri"/>
                </a:rPr>
                <a:t>að þessi aðstoð berist). Að takast á við fjárhagslegar afleiðingar krísu er ekki bara verkefni  til skamms- tíma heldur til lengri tíma líka.</a:t>
              </a:r>
              <a:endParaRPr sz="1600" dirty="0">
                <a:solidFill>
                  <a:schemeClr val="lt1"/>
                </a:solidFill>
                <a:latin typeface="Calibri"/>
                <a:cs typeface="Calibri"/>
                <a:sym typeface="Calibri"/>
              </a:endParaRPr>
            </a:p>
          </p:txBody>
        </p:sp>
        <p:sp>
          <p:nvSpPr>
            <p:cNvPr id="1174" name="Google Shape;1174;p25"/>
            <p:cNvSpPr/>
            <p:nvPr/>
          </p:nvSpPr>
          <p:spPr>
            <a:xfrm>
              <a:off x="0" y="180825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5"/>
            <p:cNvSpPr/>
            <p:nvPr/>
          </p:nvSpPr>
          <p:spPr>
            <a:xfrm>
              <a:off x="400367" y="1380213"/>
              <a:ext cx="6649650" cy="8560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5"/>
            <p:cNvSpPr txBox="1"/>
            <p:nvPr/>
          </p:nvSpPr>
          <p:spPr>
            <a:xfrm>
              <a:off x="453630" y="1244583"/>
              <a:ext cx="6543124" cy="991710"/>
            </a:xfrm>
            <a:prstGeom prst="rect">
              <a:avLst/>
            </a:prstGeom>
            <a:noFill/>
            <a:ln>
              <a:noFill/>
            </a:ln>
          </p:spPr>
          <p:txBody>
            <a:bodyPr spcFirstLastPara="1" wrap="square" lIns="211850" tIns="0" rIns="2118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Mótvægisaðgerðir sem fyrirtæki grípa til fela yfirleitt í sér frekari kostnaðarútlát.  Fjárhagsleg staða batnar ekki strax heldur tekur það einhvern tíma. </a:t>
              </a:r>
              <a:endParaRPr sz="1600" dirty="0">
                <a:solidFill>
                  <a:schemeClr val="lt1"/>
                </a:solidFill>
                <a:highlight>
                  <a:srgbClr val="00FF00"/>
                </a:highlight>
                <a:latin typeface="Calibri"/>
                <a:ea typeface="Calibri"/>
                <a:cs typeface="Calibri"/>
                <a:sym typeface="Calibri"/>
              </a:endParaRPr>
            </a:p>
          </p:txBody>
        </p:sp>
        <p:sp>
          <p:nvSpPr>
            <p:cNvPr id="1177" name="Google Shape;1177;p25"/>
            <p:cNvSpPr/>
            <p:nvPr/>
          </p:nvSpPr>
          <p:spPr>
            <a:xfrm>
              <a:off x="0" y="3123693"/>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5"/>
            <p:cNvSpPr/>
            <p:nvPr/>
          </p:nvSpPr>
          <p:spPr>
            <a:xfrm>
              <a:off x="400367" y="2695653"/>
              <a:ext cx="6649650" cy="856080"/>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5"/>
            <p:cNvSpPr txBox="1"/>
            <p:nvPr/>
          </p:nvSpPr>
          <p:spPr>
            <a:xfrm>
              <a:off x="453630" y="2716593"/>
              <a:ext cx="6802069" cy="772500"/>
            </a:xfrm>
            <a:prstGeom prst="rect">
              <a:avLst/>
            </a:prstGeom>
            <a:noFill/>
            <a:ln>
              <a:noFill/>
            </a:ln>
          </p:spPr>
          <p:txBody>
            <a:bodyPr spcFirstLastPara="1" wrap="square" lIns="211850" tIns="0" rIns="211850"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de-DE" sz="1600" dirty="0">
                  <a:solidFill>
                    <a:schemeClr val="lt1"/>
                  </a:solidFill>
                  <a:latin typeface="Calibri"/>
                  <a:ea typeface="Calibri"/>
                  <a:cs typeface="Calibri"/>
                  <a:sym typeface="Calibri"/>
                </a:rPr>
                <a:t>Breytingar hafa ekki strax áhrif, það getur tekið tíma til þess að breytingar hafi áhrif. </a:t>
              </a:r>
              <a:endParaRPr sz="1600" dirty="0">
                <a:solidFill>
                  <a:schemeClr val="lt1"/>
                </a:solidFill>
                <a:latin typeface="Calibri"/>
                <a:ea typeface="Calibri"/>
                <a:cs typeface="Calibri"/>
                <a:sym typeface="Calibri"/>
              </a:endParaRPr>
            </a:p>
          </p:txBody>
        </p:sp>
      </p:grpSp>
      <p:sp>
        <p:nvSpPr>
          <p:cNvPr id="1180" name="Google Shape;1180;p25"/>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dirty="0"/>
              <a:t>Afleiðingar krísu geta verið til skamms tíma en oftar en ekki eru afleiðingarnar til lengri tíma. Það mátti augljóslega sjá í þeirri krísu sem fylgdi Covid-19. </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Þess vegna er mikilvægt að vera með lausafjárforða sem hægt er að grípa til ef til krísu kemur.</a:t>
            </a:r>
          </a:p>
        </p:txBody>
      </p:sp>
      <p:sp>
        <p:nvSpPr>
          <p:cNvPr id="1181" name="Google Shape;1181;p25"/>
          <p:cNvSpPr txBox="1">
            <a:spLocks noGrp="1"/>
          </p:cNvSpPr>
          <p:nvPr>
            <p:ph type="body" idx="3"/>
          </p:nvPr>
        </p:nvSpPr>
        <p:spPr>
          <a:xfrm>
            <a:off x="389965" y="495439"/>
            <a:ext cx="11470341" cy="6647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Til þess að sigla fyrirtæki farsællega í gegnum krísu þarf fjármagn, bæði til skamms- og lengri tíma.  Þess vegna er mikilvægt að viðhalda lausafjárforða.</a:t>
            </a:r>
            <a:endParaRPr dirty="0"/>
          </a:p>
          <a:p>
            <a:pPr marL="0" lvl="0" indent="0" algn="l" rtl="0">
              <a:lnSpc>
                <a:spcPct val="90000"/>
              </a:lnSpc>
              <a:spcBef>
                <a:spcPts val="1000"/>
              </a:spcBef>
              <a:spcAft>
                <a:spcPts val="0"/>
              </a:spcAft>
              <a:buClr>
                <a:srgbClr val="79527B"/>
              </a:buClr>
              <a:buSzPts val="2000"/>
              <a:buNone/>
            </a:pPr>
            <a:endParaRPr dirty="0"/>
          </a:p>
        </p:txBody>
      </p:sp>
      <p:sp>
        <p:nvSpPr>
          <p:cNvPr id="1182" name="Google Shape;1182;p2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dirty="0"/>
              <a:t>Mikilvægi lausafjárforða</a:t>
            </a:r>
          </a:p>
        </p:txBody>
      </p:sp>
      <p:sp>
        <p:nvSpPr>
          <p:cNvPr id="1183" name="Google Shape;1183;p25"/>
          <p:cNvSpPr/>
          <p:nvPr/>
        </p:nvSpPr>
        <p:spPr>
          <a:xfrm>
            <a:off x="3752850" y="1713969"/>
            <a:ext cx="8007350" cy="730800"/>
          </a:xfrm>
          <a:prstGeom prst="rect">
            <a:avLst/>
          </a:prstGeom>
          <a:solidFill>
            <a:schemeClr val="lt1">
              <a:alpha val="89803"/>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txBox="1"/>
          <p:nvPr/>
        </p:nvSpPr>
        <p:spPr>
          <a:xfrm>
            <a:off x="4232366" y="1728467"/>
            <a:ext cx="55125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dirty="0">
                <a:solidFill>
                  <a:schemeClr val="dk1"/>
                </a:solidFill>
                <a:latin typeface="Calibri"/>
                <a:ea typeface="Calibri"/>
                <a:cs typeface="Calibri"/>
                <a:sym typeface="Calibri"/>
              </a:rPr>
              <a:t>Af hverju er lausafjárforði svona mikilvægur?</a:t>
            </a:r>
            <a:endParaRPr sz="1800" b="1"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26"/>
          <p:cNvSpPr txBox="1">
            <a:spLocks noGrp="1"/>
          </p:cNvSpPr>
          <p:nvPr>
            <p:ph type="body" idx="1"/>
          </p:nvPr>
        </p:nvSpPr>
        <p:spPr>
          <a:xfrm>
            <a:off x="666708" y="752638"/>
            <a:ext cx="4772191" cy="36684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4 Stefnumarkandi endurskipulagning</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grpSp>
        <p:nvGrpSpPr>
          <p:cNvPr id="1194" name="Google Shape;1194;p27"/>
          <p:cNvGrpSpPr/>
          <p:nvPr/>
        </p:nvGrpSpPr>
        <p:grpSpPr>
          <a:xfrm>
            <a:off x="5307413" y="1456865"/>
            <a:ext cx="4898222" cy="4976146"/>
            <a:chOff x="1554563" y="-179848"/>
            <a:chExt cx="4898222" cy="4976146"/>
          </a:xfrm>
        </p:grpSpPr>
        <p:sp>
          <p:nvSpPr>
            <p:cNvPr id="1195" name="Google Shape;1195;p27"/>
            <p:cNvSpPr/>
            <p:nvPr/>
          </p:nvSpPr>
          <p:spPr>
            <a:xfrm>
              <a:off x="3202672" y="-179848"/>
              <a:ext cx="1602004" cy="1170002"/>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txBox="1"/>
            <p:nvPr/>
          </p:nvSpPr>
          <p:spPr>
            <a:xfrm>
              <a:off x="3259787" y="-122733"/>
              <a:ext cx="1487774" cy="1055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de-DE" sz="1200" b="1" dirty="0">
                  <a:solidFill>
                    <a:schemeClr val="lt1"/>
                  </a:solidFill>
                  <a:latin typeface="Calibri"/>
                  <a:ea typeface="Calibri"/>
                  <a:cs typeface="Calibri"/>
                  <a:sym typeface="Calibri"/>
                </a:rPr>
                <a:t>Skýrleiki</a:t>
              </a:r>
              <a:endParaRPr dirty="0"/>
            </a:p>
            <a:p>
              <a:pPr marL="0" marR="0" lvl="0" indent="0" algn="ctr" rtl="0">
                <a:lnSpc>
                  <a:spcPct val="90000"/>
                </a:lnSpc>
                <a:spcBef>
                  <a:spcPts val="420"/>
                </a:spcBef>
                <a:spcAft>
                  <a:spcPts val="0"/>
                </a:spcAft>
                <a:buClr>
                  <a:schemeClr val="lt1"/>
                </a:buClr>
                <a:buSzPts val="1200"/>
                <a:buFont typeface="Calibri"/>
                <a:buNone/>
              </a:pPr>
              <a:r>
                <a:rPr lang="de-DE" sz="1200" dirty="0">
                  <a:solidFill>
                    <a:schemeClr val="lt1"/>
                  </a:solidFill>
                  <a:latin typeface="Calibri"/>
                  <a:ea typeface="Calibri"/>
                  <a:cs typeface="Calibri"/>
                  <a:sym typeface="Calibri"/>
                </a:rPr>
                <a:t>Endurskipulagningar-ferlið  verður að vera skiljanlegt fyrir hlutlausan þriðja aðila</a:t>
              </a:r>
              <a:endParaRPr sz="1200" dirty="0">
                <a:solidFill>
                  <a:schemeClr val="lt1"/>
                </a:solidFill>
                <a:latin typeface="Calibri"/>
                <a:ea typeface="Calibri"/>
                <a:cs typeface="Calibri"/>
                <a:sym typeface="Calibri"/>
              </a:endParaRPr>
            </a:p>
          </p:txBody>
        </p:sp>
        <p:sp>
          <p:nvSpPr>
            <p:cNvPr id="1197" name="Google Shape;1197;p27"/>
            <p:cNvSpPr/>
            <p:nvPr/>
          </p:nvSpPr>
          <p:spPr>
            <a:xfrm>
              <a:off x="2042373" y="376921"/>
              <a:ext cx="3806144" cy="3806144"/>
            </a:xfrm>
            <a:custGeom>
              <a:avLst/>
              <a:gdLst/>
              <a:ahLst/>
              <a:cxnLst/>
              <a:rect l="l" t="t" r="r" b="b"/>
              <a:pathLst>
                <a:path w="120000" h="120000" extrusionOk="0">
                  <a:moveTo>
                    <a:pt x="87202" y="6521"/>
                  </a:moveTo>
                  <a:lnTo>
                    <a:pt x="87202" y="6521"/>
                  </a:lnTo>
                  <a:cubicBezTo>
                    <a:pt x="90885" y="8394"/>
                    <a:pt x="94364" y="10643"/>
                    <a:pt x="97584" y="13231"/>
                  </a:cubicBezTo>
                </a:path>
              </a:pathLst>
            </a:custGeom>
            <a:no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a:off x="4850773" y="799070"/>
              <a:ext cx="1602004" cy="1170002"/>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txBox="1"/>
            <p:nvPr/>
          </p:nvSpPr>
          <p:spPr>
            <a:xfrm>
              <a:off x="4907888" y="856185"/>
              <a:ext cx="1487774" cy="1055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de-DE" sz="1200" b="1" dirty="0">
                  <a:solidFill>
                    <a:schemeClr val="lt1"/>
                  </a:solidFill>
                  <a:latin typeface="Calibri"/>
                  <a:ea typeface="Calibri"/>
                  <a:cs typeface="Calibri"/>
                  <a:sym typeface="Calibri"/>
                </a:rPr>
                <a:t>Umfang</a:t>
              </a:r>
              <a:endParaRPr dirty="0"/>
            </a:p>
            <a:p>
              <a:pPr marL="0" marR="0" lvl="0" indent="0" algn="ctr" rtl="0">
                <a:lnSpc>
                  <a:spcPct val="90000"/>
                </a:lnSpc>
                <a:spcBef>
                  <a:spcPts val="420"/>
                </a:spcBef>
                <a:spcAft>
                  <a:spcPts val="0"/>
                </a:spcAft>
                <a:buClr>
                  <a:schemeClr val="lt1"/>
                </a:buClr>
                <a:buSzPts val="1200"/>
                <a:buFont typeface="Calibri"/>
                <a:buNone/>
              </a:pPr>
              <a:r>
                <a:rPr lang="de-DE" sz="1200" dirty="0">
                  <a:solidFill>
                    <a:schemeClr val="lt1"/>
                  </a:solidFill>
                  <a:latin typeface="Calibri"/>
                  <a:ea typeface="Calibri"/>
                  <a:cs typeface="Calibri"/>
                  <a:sym typeface="Calibri"/>
                </a:rPr>
                <a:t>Hvað varðar innihald, öll markaðs og viðskiptasvæði, ekki verið að tala um fjölda síðna.</a:t>
              </a:r>
              <a:endParaRPr sz="1200" dirty="0">
                <a:solidFill>
                  <a:schemeClr val="lt1"/>
                </a:solidFill>
                <a:latin typeface="Calibri"/>
                <a:ea typeface="Calibri"/>
                <a:cs typeface="Calibri"/>
                <a:sym typeface="Calibri"/>
              </a:endParaRPr>
            </a:p>
          </p:txBody>
        </p:sp>
        <p:sp>
          <p:nvSpPr>
            <p:cNvPr id="1200" name="Google Shape;1200;p27"/>
            <p:cNvSpPr/>
            <p:nvPr/>
          </p:nvSpPr>
          <p:spPr>
            <a:xfrm>
              <a:off x="2093808" y="441646"/>
              <a:ext cx="3806144" cy="3806144"/>
            </a:xfrm>
            <a:custGeom>
              <a:avLst/>
              <a:gdLst/>
              <a:ahLst/>
              <a:cxnLst/>
              <a:rect l="l" t="t" r="r" b="b"/>
              <a:pathLst>
                <a:path w="120000" h="120000" extrusionOk="0">
                  <a:moveTo>
                    <a:pt x="118863" y="48375"/>
                  </a:moveTo>
                  <a:cubicBezTo>
                    <a:pt x="120284" y="55568"/>
                    <a:pt x="120374" y="62961"/>
                    <a:pt x="119129" y="70186"/>
                  </a:cubicBezTo>
                </a:path>
              </a:pathLst>
            </a:custGeom>
            <a:no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4850781" y="2674759"/>
              <a:ext cx="1602004" cy="1170002"/>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txBox="1"/>
            <p:nvPr/>
          </p:nvSpPr>
          <p:spPr>
            <a:xfrm>
              <a:off x="4907896" y="2731874"/>
              <a:ext cx="1487774" cy="1055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de-DE" sz="1200" b="1" dirty="0">
                  <a:solidFill>
                    <a:schemeClr val="lt1"/>
                  </a:solidFill>
                  <a:latin typeface="Calibri"/>
                  <a:ea typeface="Calibri"/>
                  <a:cs typeface="Calibri"/>
                  <a:sym typeface="Calibri"/>
                </a:rPr>
                <a:t>Þýðingarmikið</a:t>
              </a:r>
              <a:endParaRPr dirty="0"/>
            </a:p>
            <a:p>
              <a:pPr algn="ctr">
                <a:lnSpc>
                  <a:spcPct val="90000"/>
                </a:lnSpc>
                <a:spcBef>
                  <a:spcPts val="420"/>
                </a:spcBef>
                <a:buClr>
                  <a:schemeClr val="lt1"/>
                </a:buClr>
                <a:buSzPts val="1200"/>
              </a:pPr>
              <a:r>
                <a:rPr lang="is-IS" sz="1200" dirty="0">
                  <a:solidFill>
                    <a:schemeClr val="lt1"/>
                  </a:solidFill>
                  <a:latin typeface="Calibri"/>
                  <a:ea typeface="Calibri"/>
                  <a:cs typeface="Calibri"/>
                  <a:sym typeface="Calibri"/>
                </a:rPr>
                <a:t>Markmið, aðferðir og aðgerðir verða að vera  </a:t>
              </a:r>
              <a:r>
                <a:rPr lang="is-IS" sz="1200" dirty="0">
                  <a:solidFill>
                    <a:schemeClr val="bg1"/>
                  </a:solidFill>
                  <a:latin typeface="Calibri"/>
                  <a:ea typeface="Calibri"/>
                  <a:cs typeface="Calibri"/>
                  <a:sym typeface="Calibri"/>
                </a:rPr>
                <a:t>skýrar og auðskiljanlegar fyrir alla</a:t>
              </a:r>
              <a:endParaRPr lang="is-IS" sz="1200" dirty="0">
                <a:solidFill>
                  <a:schemeClr val="bg1"/>
                </a:solidFill>
                <a:latin typeface="Calibri"/>
                <a:ea typeface="Calibri"/>
                <a:cs typeface="Calibri"/>
              </a:endParaRPr>
            </a:p>
          </p:txBody>
        </p:sp>
        <p:sp>
          <p:nvSpPr>
            <p:cNvPr id="1203" name="Google Shape;1203;p27"/>
            <p:cNvSpPr/>
            <p:nvPr/>
          </p:nvSpPr>
          <p:spPr>
            <a:xfrm>
              <a:off x="2100602" y="405152"/>
              <a:ext cx="3806144" cy="3806144"/>
            </a:xfrm>
            <a:custGeom>
              <a:avLst/>
              <a:gdLst/>
              <a:ahLst/>
              <a:cxnLst/>
              <a:rect l="l" t="t" r="r" b="b"/>
              <a:pathLst>
                <a:path w="120000" h="120000" extrusionOk="0">
                  <a:moveTo>
                    <a:pt x="95305" y="108513"/>
                  </a:moveTo>
                  <a:cubicBezTo>
                    <a:pt x="92186" y="110783"/>
                    <a:pt x="88856" y="112746"/>
                    <a:pt x="85361" y="114376"/>
                  </a:cubicBezTo>
                </a:path>
              </a:pathLst>
            </a:custGeom>
            <a:no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3202672" y="3626296"/>
              <a:ext cx="1602004" cy="1170002"/>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txBox="1"/>
            <p:nvPr/>
          </p:nvSpPr>
          <p:spPr>
            <a:xfrm>
              <a:off x="3259787" y="3683411"/>
              <a:ext cx="1487774" cy="1055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de-DE" sz="1200" b="1" dirty="0">
                  <a:solidFill>
                    <a:schemeClr val="lt1"/>
                  </a:solidFill>
                  <a:latin typeface="Calibri"/>
                  <a:ea typeface="Calibri"/>
                  <a:cs typeface="Calibri"/>
                  <a:sym typeface="Calibri"/>
                </a:rPr>
                <a:t>Trúverðugleiki</a:t>
              </a:r>
              <a:endParaRPr dirty="0"/>
            </a:p>
            <a:p>
              <a:pPr marL="0" marR="0" lvl="0" indent="0" algn="ctr" rtl="0">
                <a:lnSpc>
                  <a:spcPct val="90000"/>
                </a:lnSpc>
                <a:spcBef>
                  <a:spcPts val="420"/>
                </a:spcBef>
                <a:spcAft>
                  <a:spcPts val="0"/>
                </a:spcAft>
                <a:buClr>
                  <a:schemeClr val="lt1"/>
                </a:buClr>
                <a:buSzPts val="1200"/>
                <a:buFont typeface="Calibri"/>
                <a:buNone/>
              </a:pPr>
              <a:r>
                <a:rPr lang="de-DE" sz="1200" dirty="0">
                  <a:solidFill>
                    <a:schemeClr val="lt1"/>
                  </a:solidFill>
                  <a:latin typeface="Calibri"/>
                  <a:ea typeface="Calibri"/>
                  <a:cs typeface="Calibri"/>
                  <a:sym typeface="Calibri"/>
                </a:rPr>
                <a:t>Þar sem horft er á </a:t>
              </a:r>
              <a:r>
                <a:rPr lang="is-IS" sz="1200" dirty="0">
                  <a:solidFill>
                    <a:schemeClr val="lt1"/>
                  </a:solidFill>
                  <a:latin typeface="Calibri"/>
                  <a:ea typeface="Calibri"/>
                  <a:cs typeface="Calibri"/>
                  <a:sym typeface="Calibri"/>
                </a:rPr>
                <a:t>venjur og möguleika, á trúverðugan hátt</a:t>
              </a:r>
            </a:p>
          </p:txBody>
        </p:sp>
        <p:sp>
          <p:nvSpPr>
            <p:cNvPr id="1206" name="Google Shape;1206;p27"/>
            <p:cNvSpPr/>
            <p:nvPr/>
          </p:nvSpPr>
          <p:spPr>
            <a:xfrm>
              <a:off x="2100602" y="405152"/>
              <a:ext cx="3806144" cy="3806144"/>
            </a:xfrm>
            <a:custGeom>
              <a:avLst/>
              <a:gdLst/>
              <a:ahLst/>
              <a:cxnLst/>
              <a:rect l="l" t="t" r="r" b="b"/>
              <a:pathLst>
                <a:path w="120000" h="120000" extrusionOk="0">
                  <a:moveTo>
                    <a:pt x="34639" y="114377"/>
                  </a:moveTo>
                  <a:cubicBezTo>
                    <a:pt x="31143" y="112747"/>
                    <a:pt x="27813" y="110783"/>
                    <a:pt x="24695" y="108514"/>
                  </a:cubicBezTo>
                </a:path>
              </a:pathLst>
            </a:custGeom>
            <a:no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a:off x="1554563" y="2674759"/>
              <a:ext cx="1602004" cy="1170002"/>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txBox="1"/>
            <p:nvPr/>
          </p:nvSpPr>
          <p:spPr>
            <a:xfrm>
              <a:off x="1611678" y="2731874"/>
              <a:ext cx="1487774" cy="1055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de-DE" sz="1200" b="1" dirty="0">
                  <a:solidFill>
                    <a:schemeClr val="lt1"/>
                  </a:solidFill>
                  <a:latin typeface="Calibri"/>
                  <a:ea typeface="Calibri"/>
                  <a:cs typeface="Calibri"/>
                  <a:sym typeface="Calibri"/>
                </a:rPr>
                <a:t>Framkvæmanleiki</a:t>
              </a:r>
              <a:endParaRPr dirty="0"/>
            </a:p>
            <a:p>
              <a:pPr marL="0" marR="0" lvl="0" indent="0" algn="ctr" rtl="0">
                <a:lnSpc>
                  <a:spcPct val="90000"/>
                </a:lnSpc>
                <a:spcBef>
                  <a:spcPts val="420"/>
                </a:spcBef>
                <a:spcAft>
                  <a:spcPts val="0"/>
                </a:spcAft>
                <a:buClr>
                  <a:schemeClr val="lt1"/>
                </a:buClr>
                <a:buSzPts val="1200"/>
                <a:buFont typeface="Calibri"/>
                <a:buNone/>
              </a:pPr>
              <a:r>
                <a:rPr lang="de-DE" sz="1200" dirty="0">
                  <a:solidFill>
                    <a:schemeClr val="lt1"/>
                  </a:solidFill>
                  <a:latin typeface="Calibri"/>
                  <a:ea typeface="Calibri"/>
                  <a:cs typeface="Calibri"/>
                  <a:sym typeface="Calibri"/>
                </a:rPr>
                <a:t>Þar sem horft er á venjur og </a:t>
              </a:r>
              <a:r>
                <a:rPr lang="is-IS" sz="1200" dirty="0">
                  <a:solidFill>
                    <a:schemeClr val="lt1"/>
                  </a:solidFill>
                  <a:latin typeface="Calibri"/>
                  <a:ea typeface="Calibri"/>
                  <a:cs typeface="Calibri"/>
                  <a:sym typeface="Calibri"/>
                </a:rPr>
                <a:t>möguleika á raunsæjan hátt</a:t>
              </a:r>
            </a:p>
          </p:txBody>
        </p:sp>
        <p:sp>
          <p:nvSpPr>
            <p:cNvPr id="1209" name="Google Shape;1209;p27"/>
            <p:cNvSpPr/>
            <p:nvPr/>
          </p:nvSpPr>
          <p:spPr>
            <a:xfrm>
              <a:off x="2107396" y="441646"/>
              <a:ext cx="3806144" cy="3806144"/>
            </a:xfrm>
            <a:custGeom>
              <a:avLst/>
              <a:gdLst/>
              <a:ahLst/>
              <a:cxnLst/>
              <a:rect l="l" t="t" r="r" b="b"/>
              <a:pathLst>
                <a:path w="120000" h="120000" extrusionOk="0">
                  <a:moveTo>
                    <a:pt x="871" y="70186"/>
                  </a:moveTo>
                  <a:lnTo>
                    <a:pt x="871" y="70186"/>
                  </a:lnTo>
                  <a:cubicBezTo>
                    <a:pt x="-374" y="62960"/>
                    <a:pt x="-284" y="55568"/>
                    <a:pt x="1137" y="48375"/>
                  </a:cubicBezTo>
                </a:path>
              </a:pathLst>
            </a:custGeom>
            <a:no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a:off x="1554571" y="799070"/>
              <a:ext cx="1602004" cy="1170002"/>
            </a:xfrm>
            <a:prstGeom prst="roundRect">
              <a:avLst>
                <a:gd name="adj" fmla="val 16667"/>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txBox="1"/>
            <p:nvPr/>
          </p:nvSpPr>
          <p:spPr>
            <a:xfrm>
              <a:off x="1611686" y="856185"/>
              <a:ext cx="1487774" cy="1055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de-DE" sz="1200" b="1" dirty="0">
                  <a:solidFill>
                    <a:schemeClr val="lt1"/>
                  </a:solidFill>
                  <a:latin typeface="Calibri"/>
                  <a:ea typeface="Calibri"/>
                  <a:cs typeface="Calibri"/>
                  <a:sym typeface="Calibri"/>
                </a:rPr>
                <a:t>Sannleikur</a:t>
              </a:r>
              <a:endParaRPr dirty="0"/>
            </a:p>
            <a:p>
              <a:pPr marL="0" marR="0" lvl="0" indent="0" algn="ctr" rtl="0">
                <a:lnSpc>
                  <a:spcPct val="90000"/>
                </a:lnSpc>
                <a:spcBef>
                  <a:spcPts val="420"/>
                </a:spcBef>
                <a:spcAft>
                  <a:spcPts val="0"/>
                </a:spcAft>
                <a:buClr>
                  <a:schemeClr val="lt1"/>
                </a:buClr>
                <a:buSzPts val="1200"/>
                <a:buFont typeface="Calibri"/>
                <a:buNone/>
              </a:pPr>
              <a:r>
                <a:rPr lang="de-DE" sz="1200" dirty="0">
                  <a:solidFill>
                    <a:schemeClr val="lt1"/>
                  </a:solidFill>
                  <a:latin typeface="Calibri"/>
                  <a:ea typeface="Calibri"/>
                  <a:cs typeface="Calibri"/>
                  <a:sym typeface="Calibri"/>
                </a:rPr>
                <a:t>Miskunnarlaus afhjúpun á orsökum krísunnar</a:t>
              </a:r>
              <a:endParaRPr sz="1200" dirty="0">
                <a:solidFill>
                  <a:schemeClr val="lt1"/>
                </a:solidFill>
                <a:latin typeface="Calibri"/>
                <a:ea typeface="Calibri"/>
                <a:cs typeface="Calibri"/>
                <a:sym typeface="Calibri"/>
              </a:endParaRPr>
            </a:p>
          </p:txBody>
        </p:sp>
        <p:sp>
          <p:nvSpPr>
            <p:cNvPr id="1212" name="Google Shape;1212;p27"/>
            <p:cNvSpPr/>
            <p:nvPr/>
          </p:nvSpPr>
          <p:spPr>
            <a:xfrm>
              <a:off x="2158832" y="376921"/>
              <a:ext cx="3806144" cy="3806144"/>
            </a:xfrm>
            <a:custGeom>
              <a:avLst/>
              <a:gdLst/>
              <a:ahLst/>
              <a:cxnLst/>
              <a:rect l="l" t="t" r="r" b="b"/>
              <a:pathLst>
                <a:path w="120000" h="120000" extrusionOk="0">
                  <a:moveTo>
                    <a:pt x="22415" y="13230"/>
                  </a:moveTo>
                  <a:lnTo>
                    <a:pt x="22415" y="13230"/>
                  </a:lnTo>
                  <a:cubicBezTo>
                    <a:pt x="25636" y="10642"/>
                    <a:pt x="29115" y="8393"/>
                    <a:pt x="32797" y="6520"/>
                  </a:cubicBezTo>
                </a:path>
              </a:pathLst>
            </a:custGeom>
            <a:no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3" name="Google Shape;1213;p27"/>
          <p:cNvSpPr txBox="1">
            <a:spLocks noGrp="1"/>
          </p:cNvSpPr>
          <p:nvPr>
            <p:ph type="body" idx="2"/>
          </p:nvPr>
        </p:nvSpPr>
        <p:spPr>
          <a:xfrm>
            <a:off x="370936" y="1713816"/>
            <a:ext cx="3869934" cy="4763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Ekki ætti að grípa til aðgerða til endurskipulagningar í flýti.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Framkvæmdastjórar og kröfuhafar (t.d. bankar, viðskiptakröfuhafar, birgjar), ættu í sameiningu að setja upp aðgerðir/ramma á grundvelli þess að hægt sér að enduskipuleggja fyrirtækið á  gagnsæjan hátt og forðast (skaðabótaskyldu) áhættu. </a:t>
            </a:r>
          </a:p>
          <a:p>
            <a:pPr marL="0" lvl="0" indent="0" algn="l" rtl="0">
              <a:lnSpc>
                <a:spcPct val="100000"/>
              </a:lnSpc>
              <a:spcBef>
                <a:spcPts val="0"/>
              </a:spcBef>
              <a:spcAft>
                <a:spcPts val="0"/>
              </a:spcAft>
              <a:buClr>
                <a:srgbClr val="595A59"/>
              </a:buClr>
              <a:buSzPts val="1800"/>
              <a:buNone/>
            </a:pPr>
            <a:endParaRPr lang="de-DE" dirty="0">
              <a:solidFill>
                <a:srgbClr val="FF0000"/>
              </a:solidFill>
            </a:endParaRPr>
          </a:p>
        </p:txBody>
      </p:sp>
      <p:sp>
        <p:nvSpPr>
          <p:cNvPr id="1214" name="Google Shape;1214;p2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Endurskipulagning er lykilatriði </a:t>
            </a:r>
            <a:endParaRPr dirty="0"/>
          </a:p>
        </p:txBody>
      </p:sp>
      <p:sp>
        <p:nvSpPr>
          <p:cNvPr id="1215" name="Google Shape;1215;p2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Áskoranir við endurskipulagningu fyrirtækis</a:t>
            </a:r>
            <a:endParaRPr dirty="0">
              <a:highlight>
                <a:srgbClr val="00FF00"/>
              </a:highlight>
            </a:endParaRPr>
          </a:p>
        </p:txBody>
      </p:sp>
      <p:sp>
        <p:nvSpPr>
          <p:cNvPr id="1216" name="Google Shape;1216;p27"/>
          <p:cNvSpPr txBox="1"/>
          <p:nvPr/>
        </p:nvSpPr>
        <p:spPr>
          <a:xfrm>
            <a:off x="6548718" y="3586419"/>
            <a:ext cx="22010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b="1" dirty="0">
                <a:solidFill>
                  <a:schemeClr val="dk1"/>
                </a:solidFill>
                <a:latin typeface="Calibri"/>
                <a:ea typeface="Calibri"/>
                <a:cs typeface="Calibri"/>
                <a:sym typeface="Calibri"/>
              </a:rPr>
              <a:t>Eiginleikar endurskipulagningar</a:t>
            </a:r>
            <a:endParaRPr sz="1800" b="1"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28"/>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dirty="0"/>
          </a:p>
        </p:txBody>
      </p:sp>
      <p:sp>
        <p:nvSpPr>
          <p:cNvPr id="1222" name="Google Shape;1222;p28"/>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indent="0">
              <a:spcBef>
                <a:spcPts val="0"/>
              </a:spcBef>
            </a:pPr>
            <a:r>
              <a:rPr lang="de-DE" dirty="0"/>
              <a:t>Endurskipulagning eykur líkurnar á árangri og getur </a:t>
            </a:r>
            <a:r>
              <a:rPr lang="is-IS" dirty="0"/>
              <a:t>dregið úr líkum á skaðabótaskyldu og </a:t>
            </a:r>
            <a:r>
              <a:rPr lang="is-IS" dirty="0" err="1"/>
              <a:t>riftun</a:t>
            </a:r>
            <a:r>
              <a:rPr lang="is-IS" dirty="0"/>
              <a:t> (fer þó eftir lagaumgjörð hvers lands)</a:t>
            </a:r>
          </a:p>
          <a:p>
            <a:pPr marL="0" lvl="0" indent="0" algn="l" rtl="0">
              <a:lnSpc>
                <a:spcPct val="100000"/>
              </a:lnSpc>
              <a:spcBef>
                <a:spcPts val="0"/>
              </a:spcBef>
              <a:spcAft>
                <a:spcPts val="0"/>
              </a:spcAft>
              <a:buClr>
                <a:srgbClr val="595A59"/>
              </a:buClr>
              <a:buSzPts val="1800"/>
              <a:buNone/>
            </a:pPr>
            <a:endParaRPr dirty="0"/>
          </a:p>
        </p:txBody>
      </p:sp>
      <p:sp>
        <p:nvSpPr>
          <p:cNvPr id="1223" name="Google Shape;1223;p28"/>
          <p:cNvSpPr txBox="1">
            <a:spLocks noGrp="1"/>
          </p:cNvSpPr>
          <p:nvPr>
            <p:ph type="body" idx="3"/>
          </p:nvPr>
        </p:nvSpPr>
        <p:spPr>
          <a:xfrm>
            <a:off x="380502" y="371445"/>
            <a:ext cx="11598137" cy="1041389"/>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1850"/>
            </a:pPr>
            <a:r>
              <a:rPr lang="is-IS" dirty="0"/>
              <a:t>Þegar farið er í endurskipulagningu fyrirtækis þarf að framkvæma hana vandlega og </a:t>
            </a:r>
            <a:r>
              <a:rPr lang="is-IS" dirty="0" err="1"/>
              <a:t>úthugsa</a:t>
            </a:r>
            <a:r>
              <a:rPr lang="is-IS" dirty="0"/>
              <a:t>. Slíkt ferli inniheldur vandaðar leiðbeiningar um hvernig eigi að halda áfram, frá upphafi til enda endurskipulagningarinnar, sem og spá um möguleika hennar til árangurs.</a:t>
            </a:r>
          </a:p>
        </p:txBody>
      </p:sp>
      <p:sp>
        <p:nvSpPr>
          <p:cNvPr id="1224" name="Google Shape;1224;p28"/>
          <p:cNvSpPr txBox="1">
            <a:spLocks noGrp="1"/>
          </p:cNvSpPr>
          <p:nvPr>
            <p:ph type="body" idx="4"/>
          </p:nvPr>
        </p:nvSpPr>
        <p:spPr>
          <a:xfrm>
            <a:off x="389965" y="1427885"/>
            <a:ext cx="11670643" cy="38428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de-DE" dirty="0"/>
              <a:t>Hvað innifelur endurskipulagningin í sér </a:t>
            </a:r>
            <a:endParaRPr dirty="0">
              <a:highlight>
                <a:srgbClr val="00FF00"/>
              </a:highlight>
            </a:endParaRPr>
          </a:p>
          <a:p>
            <a:pPr marL="0" lvl="0" indent="0" algn="l" rtl="0">
              <a:lnSpc>
                <a:spcPct val="90000"/>
              </a:lnSpc>
              <a:spcBef>
                <a:spcPts val="1000"/>
              </a:spcBef>
              <a:spcAft>
                <a:spcPts val="0"/>
              </a:spcAft>
              <a:buClr>
                <a:srgbClr val="79527B"/>
              </a:buClr>
              <a:buSzPts val="1800"/>
              <a:buNone/>
            </a:pPr>
            <a:endParaRPr dirty="0"/>
          </a:p>
        </p:txBody>
      </p:sp>
      <p:grpSp>
        <p:nvGrpSpPr>
          <p:cNvPr id="1225" name="Google Shape;1225;p28"/>
          <p:cNvGrpSpPr/>
          <p:nvPr/>
        </p:nvGrpSpPr>
        <p:grpSpPr>
          <a:xfrm>
            <a:off x="5192499" y="1770512"/>
            <a:ext cx="6219687" cy="1347141"/>
            <a:chOff x="5264152" y="1770512"/>
            <a:chExt cx="5710593" cy="1347141"/>
          </a:xfrm>
        </p:grpSpPr>
        <p:sp>
          <p:nvSpPr>
            <p:cNvPr id="1226" name="Google Shape;1226;p28"/>
            <p:cNvSpPr/>
            <p:nvPr/>
          </p:nvSpPr>
          <p:spPr>
            <a:xfrm>
              <a:off x="6654745" y="1772541"/>
              <a:ext cx="4320000"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27" name="Google Shape;1227;p28"/>
            <p:cNvSpPr/>
            <p:nvPr/>
          </p:nvSpPr>
          <p:spPr>
            <a:xfrm rot="5400000">
              <a:off x="5315176" y="1778083"/>
              <a:ext cx="1347141"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28" name="Google Shape;1228;p28"/>
            <p:cNvSpPr txBox="1"/>
            <p:nvPr/>
          </p:nvSpPr>
          <p:spPr>
            <a:xfrm>
              <a:off x="5264152" y="2047567"/>
              <a:ext cx="1449185" cy="523180"/>
            </a:xfrm>
            <a:prstGeom prst="rect">
              <a:avLst/>
            </a:prstGeom>
            <a:noFill/>
            <a:ln>
              <a:noFill/>
            </a:ln>
          </p:spPr>
          <p:txBody>
            <a:bodyPr spcFirstLastPara="1" wrap="square" lIns="91425" tIns="45700" rIns="91425" bIns="45700" anchor="t" anchorCtr="0">
              <a:spAutoFit/>
            </a:bodyPr>
            <a:lstStyle/>
            <a:p>
              <a:pPr marL="0" marR="0" lvl="0" indent="-88900" algn="ctr" rtl="0">
                <a:spcBef>
                  <a:spcPts val="0"/>
                </a:spcBef>
                <a:spcAft>
                  <a:spcPts val="0"/>
                </a:spcAft>
                <a:buClr>
                  <a:schemeClr val="lt1"/>
                </a:buClr>
                <a:buSzPts val="1400"/>
                <a:buFont typeface="Calibri"/>
                <a:buAutoNum type="arabicPeriod"/>
              </a:pPr>
              <a:r>
                <a:rPr lang="de-DE" sz="1400" b="1" dirty="0">
                  <a:solidFill>
                    <a:schemeClr val="lt1"/>
                  </a:solidFill>
                  <a:latin typeface="Calibri"/>
                  <a:ea typeface="Calibri"/>
                  <a:cs typeface="Calibri"/>
                  <a:sym typeface="Calibri"/>
                </a:rPr>
                <a:t> Staða fyrirtækisins</a:t>
              </a:r>
              <a:endParaRPr sz="1400" b="1" cap="none" dirty="0">
                <a:solidFill>
                  <a:schemeClr val="lt1"/>
                </a:solidFill>
                <a:latin typeface="Calibri"/>
                <a:ea typeface="Calibri"/>
                <a:cs typeface="Calibri"/>
                <a:sym typeface="Calibri"/>
              </a:endParaRPr>
            </a:p>
          </p:txBody>
        </p:sp>
        <p:sp>
          <p:nvSpPr>
            <p:cNvPr id="1229" name="Google Shape;1229;p28"/>
            <p:cNvSpPr txBox="1"/>
            <p:nvPr/>
          </p:nvSpPr>
          <p:spPr>
            <a:xfrm>
              <a:off x="6652292" y="1892798"/>
              <a:ext cx="4225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dirty="0">
                  <a:solidFill>
                    <a:schemeClr val="lt1"/>
                  </a:solidFill>
                  <a:latin typeface="Calibri"/>
                  <a:ea typeface="Calibri"/>
                  <a:cs typeface="Calibri"/>
                  <a:sym typeface="Calibri"/>
                </a:rPr>
                <a:t> Fjölbreytt gögn um stöðu fyrirtækisins;  efnahagslegir og lagalegir áhrifaþættir og (miðlægar) orsakir krísunnar</a:t>
              </a:r>
              <a:endParaRPr dirty="0"/>
            </a:p>
          </p:txBody>
        </p:sp>
      </p:grpSp>
      <p:sp>
        <p:nvSpPr>
          <p:cNvPr id="1230" name="Google Shape;1230;p28"/>
          <p:cNvSpPr/>
          <p:nvPr/>
        </p:nvSpPr>
        <p:spPr>
          <a:xfrm>
            <a:off x="6652291" y="3306445"/>
            <a:ext cx="4759895"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31" name="Google Shape;1231;p28"/>
          <p:cNvSpPr txBox="1"/>
          <p:nvPr/>
        </p:nvSpPr>
        <p:spPr>
          <a:xfrm>
            <a:off x="6652289" y="3278920"/>
            <a:ext cx="4932425"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s-IS" sz="1400" dirty="0">
                <a:solidFill>
                  <a:schemeClr val="lt1"/>
                </a:solidFill>
                <a:latin typeface="Calibri"/>
                <a:ea typeface="Calibri"/>
                <a:cs typeface="Calibri"/>
                <a:sym typeface="Calibri"/>
              </a:rPr>
              <a:t>Kynning á framtíðarsýn, hlutverk og </a:t>
            </a:r>
            <a:r>
              <a:rPr lang="is-IS" dirty="0">
                <a:solidFill>
                  <a:schemeClr val="lt1"/>
                </a:solidFill>
                <a:latin typeface="Calibri"/>
                <a:ea typeface="Calibri"/>
                <a:cs typeface="Calibri"/>
                <a:sym typeface="Calibri"/>
              </a:rPr>
              <a:t>markmið</a:t>
            </a:r>
            <a:r>
              <a:rPr lang="is-IS" sz="1400" dirty="0">
                <a:solidFill>
                  <a:schemeClr val="lt1"/>
                </a:solidFill>
                <a:latin typeface="Calibri"/>
                <a:ea typeface="Calibri"/>
                <a:cs typeface="Calibri"/>
                <a:sym typeface="Calibri"/>
              </a:rPr>
              <a:t> hins endurskipulagða fyrirtækis. Yfirlýsingar um nauðsynlegar </a:t>
            </a:r>
            <a:r>
              <a:rPr lang="is-IS" sz="1400" dirty="0" err="1">
                <a:solidFill>
                  <a:schemeClr val="lt1"/>
                </a:solidFill>
                <a:latin typeface="Calibri"/>
                <a:ea typeface="Calibri"/>
                <a:cs typeface="Calibri"/>
                <a:sym typeface="Calibri"/>
              </a:rPr>
              <a:t>rekstrarlegar</a:t>
            </a:r>
            <a:r>
              <a:rPr lang="is-IS" sz="1400" dirty="0">
                <a:solidFill>
                  <a:schemeClr val="lt1"/>
                </a:solidFill>
                <a:latin typeface="Calibri"/>
                <a:ea typeface="Calibri"/>
                <a:cs typeface="Calibri"/>
                <a:sym typeface="Calibri"/>
              </a:rPr>
              <a:t> eða fjárhagslegar aðgerðir til endurskipulagningar og framlög hinna ýmsu aðila sem koma að</a:t>
            </a:r>
            <a:r>
              <a:rPr lang="de-DE" sz="1400" dirty="0">
                <a:solidFill>
                  <a:schemeClr val="lt1"/>
                </a:solidFill>
                <a:latin typeface="Calibri"/>
                <a:ea typeface="Calibri"/>
                <a:cs typeface="Calibri"/>
                <a:sym typeface="Calibri"/>
              </a:rPr>
              <a:t>.</a:t>
            </a:r>
            <a:endParaRPr dirty="0">
              <a:solidFill>
                <a:schemeClr val="lt1"/>
              </a:solidFill>
            </a:endParaRPr>
          </a:p>
        </p:txBody>
      </p:sp>
      <p:sp>
        <p:nvSpPr>
          <p:cNvPr id="1232" name="Google Shape;1232;p28"/>
          <p:cNvSpPr/>
          <p:nvPr/>
        </p:nvSpPr>
        <p:spPr>
          <a:xfrm>
            <a:off x="6671507" y="4803035"/>
            <a:ext cx="4759894"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33" name="Google Shape;1233;p28"/>
          <p:cNvSpPr txBox="1"/>
          <p:nvPr/>
        </p:nvSpPr>
        <p:spPr>
          <a:xfrm>
            <a:off x="6652292" y="4805318"/>
            <a:ext cx="4225104"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dirty="0">
                <a:solidFill>
                  <a:schemeClr val="lt1"/>
                </a:solidFill>
                <a:latin typeface="Calibri"/>
                <a:ea typeface="Calibri"/>
                <a:cs typeface="Calibri"/>
                <a:sym typeface="Calibri"/>
              </a:rPr>
              <a:t>Kynning á lausafjárstöðu, tekjum </a:t>
            </a:r>
            <a:r>
              <a:rPr lang="de-DE" dirty="0">
                <a:solidFill>
                  <a:schemeClr val="lt1"/>
                </a:solidFill>
                <a:latin typeface="Calibri"/>
                <a:cs typeface="Calibri"/>
                <a:sym typeface="Calibri"/>
              </a:rPr>
              <a:t>og eignum fyrirtækisins, að teknu tilliti til ráðstafana til endurskipulagningar og framlaga (samþætt áætlunum fyrirtækisins)</a:t>
            </a:r>
            <a:endParaRPr dirty="0">
              <a:solidFill>
                <a:schemeClr val="lt1"/>
              </a:solidFill>
              <a:latin typeface="Calibri"/>
              <a:cs typeface="Calibri"/>
            </a:endParaRPr>
          </a:p>
        </p:txBody>
      </p:sp>
      <p:sp>
        <p:nvSpPr>
          <p:cNvPr id="1234" name="Google Shape;1234;p28"/>
          <p:cNvSpPr/>
          <p:nvPr/>
        </p:nvSpPr>
        <p:spPr>
          <a:xfrm rot="5400000">
            <a:off x="5315175" y="3318624"/>
            <a:ext cx="1347142"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35" name="Google Shape;1235;p28"/>
          <p:cNvSpPr txBox="1"/>
          <p:nvPr/>
        </p:nvSpPr>
        <p:spPr>
          <a:xfrm>
            <a:off x="5267463" y="3526971"/>
            <a:ext cx="1501472"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2. Framtíðarsýn, hlutverk og ráðstafanir</a:t>
            </a:r>
            <a:endParaRPr sz="1400" cap="none" dirty="0">
              <a:solidFill>
                <a:schemeClr val="lt1"/>
              </a:solidFill>
              <a:latin typeface="Calibri"/>
              <a:ea typeface="Calibri"/>
              <a:cs typeface="Calibri"/>
              <a:sym typeface="Calibri"/>
            </a:endParaRPr>
          </a:p>
        </p:txBody>
      </p:sp>
      <p:sp>
        <p:nvSpPr>
          <p:cNvPr id="1236" name="Google Shape;1236;p28"/>
          <p:cNvSpPr/>
          <p:nvPr/>
        </p:nvSpPr>
        <p:spPr>
          <a:xfrm rot="5400000">
            <a:off x="5528454" y="4614088"/>
            <a:ext cx="954107" cy="1332000"/>
          </a:xfrm>
          <a:prstGeom prst="rect">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37" name="Google Shape;1237;p28"/>
          <p:cNvSpPr txBox="1"/>
          <p:nvPr/>
        </p:nvSpPr>
        <p:spPr>
          <a:xfrm>
            <a:off x="5280914" y="5094762"/>
            <a:ext cx="144918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3. Viðskiptaáætlun</a:t>
            </a:r>
            <a:endParaRPr sz="1400" b="1" cap="none" dirty="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29"/>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245" name="Google Shape;1245;p29"/>
          <p:cNvSpPr txBox="1">
            <a:spLocks noGrp="1"/>
          </p:cNvSpPr>
          <p:nvPr>
            <p:ph type="body" idx="4"/>
          </p:nvPr>
        </p:nvSpPr>
        <p:spPr>
          <a:xfrm>
            <a:off x="370918" y="1472659"/>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Hvað innifelur endurskipulagningin í sér </a:t>
            </a:r>
            <a:endParaRPr lang="de-DE" dirty="0">
              <a:highlight>
                <a:srgbClr val="00FF00"/>
              </a:highlight>
            </a:endParaRPr>
          </a:p>
          <a:p>
            <a:pPr marL="0" lvl="0" indent="0" algn="l" rtl="0">
              <a:lnSpc>
                <a:spcPct val="90000"/>
              </a:lnSpc>
              <a:spcBef>
                <a:spcPts val="1000"/>
              </a:spcBef>
              <a:spcAft>
                <a:spcPts val="0"/>
              </a:spcAft>
              <a:buClr>
                <a:srgbClr val="79527B"/>
              </a:buClr>
              <a:buSzPts val="1800"/>
              <a:buNone/>
            </a:pPr>
            <a:endParaRPr lang="de-DE" dirty="0"/>
          </a:p>
        </p:txBody>
      </p:sp>
      <p:grpSp>
        <p:nvGrpSpPr>
          <p:cNvPr id="1246" name="Google Shape;1246;p29"/>
          <p:cNvGrpSpPr/>
          <p:nvPr/>
        </p:nvGrpSpPr>
        <p:grpSpPr>
          <a:xfrm>
            <a:off x="5264152" y="1770512"/>
            <a:ext cx="5710593" cy="1347141"/>
            <a:chOff x="5264152" y="1770512"/>
            <a:chExt cx="5710593" cy="1347141"/>
          </a:xfrm>
        </p:grpSpPr>
        <p:sp>
          <p:nvSpPr>
            <p:cNvPr id="1247" name="Google Shape;1247;p29"/>
            <p:cNvSpPr/>
            <p:nvPr/>
          </p:nvSpPr>
          <p:spPr>
            <a:xfrm>
              <a:off x="6654745" y="1772541"/>
              <a:ext cx="4320000"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48" name="Google Shape;1248;p29"/>
            <p:cNvSpPr/>
            <p:nvPr/>
          </p:nvSpPr>
          <p:spPr>
            <a:xfrm rot="5400000">
              <a:off x="5315176" y="1778083"/>
              <a:ext cx="1347141"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49" name="Google Shape;1249;p29"/>
            <p:cNvSpPr txBox="1"/>
            <p:nvPr/>
          </p:nvSpPr>
          <p:spPr>
            <a:xfrm>
              <a:off x="5264152" y="2047567"/>
              <a:ext cx="1449185" cy="523180"/>
            </a:xfrm>
            <a:prstGeom prst="rect">
              <a:avLst/>
            </a:prstGeom>
            <a:noFill/>
            <a:ln>
              <a:noFill/>
            </a:ln>
          </p:spPr>
          <p:txBody>
            <a:bodyPr spcFirstLastPara="1" wrap="square" lIns="91425" tIns="45700" rIns="91425" bIns="45700" anchor="t" anchorCtr="0">
              <a:spAutoFit/>
            </a:bodyPr>
            <a:lstStyle/>
            <a:p>
              <a:pPr marL="0" marR="0" lvl="0" indent="-88900" algn="ctr" rtl="0">
                <a:spcBef>
                  <a:spcPts val="0"/>
                </a:spcBef>
                <a:spcAft>
                  <a:spcPts val="0"/>
                </a:spcAft>
                <a:buClr>
                  <a:schemeClr val="lt1"/>
                </a:buClr>
                <a:buSzPts val="1400"/>
                <a:buFont typeface="Calibri"/>
                <a:buAutoNum type="arabicPeriod"/>
              </a:pPr>
              <a:r>
                <a:rPr lang="de-DE" sz="1400" b="1" dirty="0">
                  <a:solidFill>
                    <a:schemeClr val="lt1"/>
                  </a:solidFill>
                  <a:latin typeface="Calibri"/>
                  <a:ea typeface="Calibri"/>
                  <a:cs typeface="Calibri"/>
                  <a:sym typeface="Calibri"/>
                </a:rPr>
                <a:t> Staða fyrirtækisins</a:t>
              </a:r>
              <a:endParaRPr sz="1400" b="1" cap="none" dirty="0">
                <a:solidFill>
                  <a:schemeClr val="lt1"/>
                </a:solidFill>
                <a:latin typeface="Calibri"/>
                <a:ea typeface="Calibri"/>
                <a:cs typeface="Calibri"/>
                <a:sym typeface="Calibri"/>
              </a:endParaRPr>
            </a:p>
          </p:txBody>
        </p:sp>
        <p:sp>
          <p:nvSpPr>
            <p:cNvPr id="1250" name="Google Shape;1250;p29"/>
            <p:cNvSpPr txBox="1"/>
            <p:nvPr/>
          </p:nvSpPr>
          <p:spPr>
            <a:xfrm>
              <a:off x="6652292" y="1892798"/>
              <a:ext cx="42252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dirty="0">
                  <a:solidFill>
                    <a:schemeClr val="lt1"/>
                  </a:solidFill>
                  <a:latin typeface="Calibri"/>
                  <a:ea typeface="Calibri"/>
                  <a:cs typeface="Calibri"/>
                  <a:sym typeface="Calibri"/>
                </a:rPr>
                <a:t>Fjölbreytt gögn um stöðu fyrirtækisins;  efnahagslegir og lagalegir áhrifaþættir og (miðlægar) orsakir krísunnar</a:t>
              </a:r>
              <a:endParaRPr lang="de-DE" dirty="0"/>
            </a:p>
          </p:txBody>
        </p:sp>
      </p:grpSp>
      <p:sp>
        <p:nvSpPr>
          <p:cNvPr id="1251" name="Google Shape;1251;p29"/>
          <p:cNvSpPr/>
          <p:nvPr/>
        </p:nvSpPr>
        <p:spPr>
          <a:xfrm>
            <a:off x="6652292" y="3306445"/>
            <a:ext cx="4320000" cy="954107"/>
          </a:xfrm>
          <a:prstGeom prst="rect">
            <a:avLst/>
          </a:prstGeom>
          <a:solidFill>
            <a:srgbClr val="C5C5C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53" name="Google Shape;1253;p29"/>
          <p:cNvSpPr/>
          <p:nvPr/>
        </p:nvSpPr>
        <p:spPr>
          <a:xfrm>
            <a:off x="6671507" y="4803035"/>
            <a:ext cx="4320000" cy="954107"/>
          </a:xfrm>
          <a:prstGeom prst="rect">
            <a:avLst/>
          </a:prstGeom>
          <a:solidFill>
            <a:srgbClr val="C5C5C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54" name="Google Shape;1254;p29"/>
          <p:cNvSpPr txBox="1"/>
          <p:nvPr/>
        </p:nvSpPr>
        <p:spPr>
          <a:xfrm>
            <a:off x="6652292" y="4805318"/>
            <a:ext cx="4225104" cy="307736"/>
          </a:xfrm>
          <a:prstGeom prst="rect">
            <a:avLst/>
          </a:prstGeom>
          <a:solidFill>
            <a:srgbClr val="C5C5C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p:txBody>
      </p:sp>
      <p:sp>
        <p:nvSpPr>
          <p:cNvPr id="1255" name="Google Shape;1255;p29"/>
          <p:cNvSpPr/>
          <p:nvPr/>
        </p:nvSpPr>
        <p:spPr>
          <a:xfrm rot="5400000">
            <a:off x="5315175" y="3318624"/>
            <a:ext cx="1347141"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8E8E8E"/>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56" name="Google Shape;1256;p29"/>
          <p:cNvSpPr txBox="1"/>
          <p:nvPr/>
        </p:nvSpPr>
        <p:spPr>
          <a:xfrm>
            <a:off x="5267463" y="3571390"/>
            <a:ext cx="1449185"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2. Framtíðarsýn, hlutverk og ráðstafanir</a:t>
            </a:r>
            <a:endParaRPr dirty="0"/>
          </a:p>
          <a:p>
            <a:pPr marL="0" marR="0" lvl="0" indent="0" algn="ctr" rtl="0">
              <a:spcBef>
                <a:spcPts val="0"/>
              </a:spcBef>
              <a:spcAft>
                <a:spcPts val="0"/>
              </a:spcAft>
              <a:buNone/>
            </a:pPr>
            <a:endParaRPr sz="1400" cap="none" dirty="0">
              <a:solidFill>
                <a:schemeClr val="lt1"/>
              </a:solidFill>
              <a:latin typeface="Calibri"/>
              <a:ea typeface="Calibri"/>
              <a:cs typeface="Calibri"/>
              <a:sym typeface="Calibri"/>
            </a:endParaRPr>
          </a:p>
        </p:txBody>
      </p:sp>
      <p:sp>
        <p:nvSpPr>
          <p:cNvPr id="1257" name="Google Shape;1257;p29"/>
          <p:cNvSpPr/>
          <p:nvPr/>
        </p:nvSpPr>
        <p:spPr>
          <a:xfrm rot="5400000">
            <a:off x="5528454" y="4614088"/>
            <a:ext cx="954107" cy="1332000"/>
          </a:xfrm>
          <a:prstGeom prst="rect">
            <a:avLst/>
          </a:prstGeom>
          <a:solidFill>
            <a:srgbClr val="8E8E8E"/>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258" name="Google Shape;1258;p29"/>
          <p:cNvSpPr txBox="1"/>
          <p:nvPr/>
        </p:nvSpPr>
        <p:spPr>
          <a:xfrm>
            <a:off x="5280914" y="5094762"/>
            <a:ext cx="1449185" cy="738623"/>
          </a:xfrm>
          <a:prstGeom prst="rect">
            <a:avLst/>
          </a:prstGeom>
          <a:noFill/>
          <a:ln>
            <a:noFill/>
          </a:ln>
        </p:spPr>
        <p:txBody>
          <a:bodyPr spcFirstLastPara="1" wrap="square" lIns="91425" tIns="45700" rIns="91425" bIns="45700" anchor="t" anchorCtr="0">
            <a:spAutoFit/>
          </a:bodyPr>
          <a:lstStyle/>
          <a:p>
            <a:pPr algn="ctr"/>
            <a:r>
              <a:rPr lang="de-DE" sz="1400" b="1" dirty="0">
                <a:solidFill>
                  <a:schemeClr val="lt1"/>
                </a:solidFill>
                <a:latin typeface="Calibri"/>
                <a:ea typeface="Calibri"/>
                <a:cs typeface="Calibri"/>
                <a:sym typeface="Calibri"/>
              </a:rPr>
              <a:t>3. Viðskiptaáætlun</a:t>
            </a:r>
            <a:endParaRPr lang="de-DE" sz="1400" b="1" cap="none" dirty="0">
              <a:solidFill>
                <a:schemeClr val="lt1"/>
              </a:solidFill>
              <a:latin typeface="Calibri"/>
              <a:ea typeface="Calibri"/>
              <a:cs typeface="Calibri"/>
              <a:sym typeface="Calibri"/>
            </a:endParaRPr>
          </a:p>
          <a:p>
            <a:pPr marL="0" marR="0" lvl="0" indent="0" algn="ctr" rtl="0">
              <a:spcBef>
                <a:spcPts val="0"/>
              </a:spcBef>
              <a:spcAft>
                <a:spcPts val="0"/>
              </a:spcAft>
              <a:buNone/>
            </a:pPr>
            <a:endParaRPr sz="1400" b="1" cap="none" dirty="0">
              <a:solidFill>
                <a:schemeClr val="lt1"/>
              </a:solidFill>
              <a:latin typeface="Calibri"/>
              <a:ea typeface="Calibri"/>
              <a:cs typeface="Calibri"/>
              <a:sym typeface="Calibri"/>
            </a:endParaRPr>
          </a:p>
        </p:txBody>
      </p:sp>
      <p:sp>
        <p:nvSpPr>
          <p:cNvPr id="5" name="Google Shape;1463;p39">
            <a:extLst>
              <a:ext uri="{FF2B5EF4-FFF2-40B4-BE49-F238E27FC236}">
                <a16:creationId xmlns:a16="http://schemas.microsoft.com/office/drawing/2014/main" id="{9A2A40BF-5A88-F754-D519-4DB8EAA796B3}"/>
              </a:ext>
            </a:extLst>
          </p:cNvPr>
          <p:cNvSpPr txBox="1">
            <a:spLocks noGrp="1"/>
          </p:cNvSpPr>
          <p:nvPr>
            <p:ph type="body" idx="3"/>
          </p:nvPr>
        </p:nvSpPr>
        <p:spPr>
          <a:xfrm>
            <a:off x="389965" y="318589"/>
            <a:ext cx="11470341" cy="841603"/>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buSzPct val="100000"/>
            </a:pPr>
            <a:r>
              <a:rPr lang="is-IS" dirty="0"/>
              <a:t>Þegar farið er í endurskipulagningu fyrirtækis þarf að gera það vandlega og úthugsað. Slíkt ferli inniheldur vandlegar leiðbeiningar um hvernig eigi að halda áfram frá upphafi til enda endurskipulagningarinnar, sem og spá um möguleika hennar til árangurs.</a:t>
            </a:r>
            <a:endParaRPr lang="is-IS" dirty="0">
              <a:highlight>
                <a:srgbClr val="FF00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4"/>
          <p:cNvSpPr txBox="1">
            <a:spLocks noGrp="1"/>
          </p:cNvSpPr>
          <p:nvPr>
            <p:ph type="body" idx="1"/>
          </p:nvPr>
        </p:nvSpPr>
        <p:spPr>
          <a:xfrm>
            <a:off x="666708" y="752638"/>
            <a:ext cx="5662840" cy="3668442"/>
          </a:xfrm>
          <a:prstGeom prst="rect">
            <a:avLst/>
          </a:prstGeom>
          <a:noFill/>
          <a:ln>
            <a:noFill/>
          </a:ln>
        </p:spPr>
        <p:txBody>
          <a:bodyPr spcFirstLastPara="1" wrap="square" lIns="91425" tIns="45700" rIns="91425" bIns="45700" anchor="t" anchorCtr="0">
            <a:normAutofit/>
          </a:bodyPr>
          <a:lstStyle/>
          <a:p>
            <a:pPr marL="0" indent="0">
              <a:spcBef>
                <a:spcPts val="0"/>
              </a:spcBef>
            </a:pPr>
            <a:r>
              <a:rPr lang="de-DE" dirty="0"/>
              <a:t>Hvaða möguleikar eru til staðar í krísu</a:t>
            </a:r>
          </a:p>
          <a:p>
            <a:pPr marL="0" lvl="0" indent="0" algn="l" rtl="0">
              <a:lnSpc>
                <a:spcPct val="90000"/>
              </a:lnSpc>
              <a:spcBef>
                <a:spcPts val="0"/>
              </a:spcBef>
              <a:spcAft>
                <a:spcPts val="0"/>
              </a:spcAft>
              <a:buClr>
                <a:schemeClr val="lt1"/>
              </a:buClr>
              <a:buSzPts val="4800"/>
              <a:buNone/>
            </a:pPr>
            <a:endParaRPr lang="de-DE" dirty="0"/>
          </a:p>
          <a:p>
            <a:pPr marL="0" lvl="0" indent="0" algn="l" rtl="0">
              <a:lnSpc>
                <a:spcPct val="90000"/>
              </a:lnSpc>
              <a:spcBef>
                <a:spcPts val="0"/>
              </a:spcBef>
              <a:spcAft>
                <a:spcPts val="0"/>
              </a:spcAft>
              <a:buClr>
                <a:schemeClr val="lt1"/>
              </a:buClr>
              <a:buSzPts val="4800"/>
              <a:buNone/>
            </a:pPr>
            <a:r>
              <a:rPr lang="de-DE" dirty="0"/>
              <a:t>Aðgerðir í krísu</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30"/>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Skilningur á hver staðan er í greininni er sérstaklega mikilvæg fyrir skilvirka stefnumótun og þar með sjálfbæra endurskipulagningu.</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Endurskipulagning getur aðeins haft varanleg áhrif ef tekið er mið af viðeigandi straumum og stefnum í greininni.</a:t>
            </a:r>
            <a:endParaRPr dirty="0"/>
          </a:p>
        </p:txBody>
      </p:sp>
      <p:sp>
        <p:nvSpPr>
          <p:cNvPr id="1264" name="Google Shape;1264;p3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Með greiningu á atvinnugreininni geta lítil og meðalstór fyrirtæki í ferðaþjónustu skilið betur stöðu sína samanborið við önnur lítil og meðalstór fyrirtæki í ferðaþjónustu sem bjóða upp á svipaða þjónustu og vörur.</a:t>
            </a:r>
            <a:endParaRPr dirty="0"/>
          </a:p>
        </p:txBody>
      </p:sp>
      <p:sp>
        <p:nvSpPr>
          <p:cNvPr id="1265" name="Google Shape;1265;p30"/>
          <p:cNvSpPr txBox="1">
            <a:spLocks noGrp="1"/>
          </p:cNvSpPr>
          <p:nvPr>
            <p:ph type="body" idx="4"/>
          </p:nvPr>
        </p:nvSpPr>
        <p:spPr>
          <a:xfrm>
            <a:off x="370936" y="1231888"/>
            <a:ext cx="11489369" cy="4900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de-DE" dirty="0"/>
              <a:t>Staða fyrirtækisins: Greining á þróun innan atvinnugreinarinnar I/II</a:t>
            </a:r>
            <a:endParaRPr dirty="0"/>
          </a:p>
          <a:p>
            <a:pPr marL="0" lvl="0" indent="0" algn="l" rtl="0">
              <a:lnSpc>
                <a:spcPct val="90000"/>
              </a:lnSpc>
              <a:spcBef>
                <a:spcPts val="1000"/>
              </a:spcBef>
              <a:spcAft>
                <a:spcPts val="0"/>
              </a:spcAft>
              <a:buClr>
                <a:srgbClr val="79527B"/>
              </a:buClr>
              <a:buSzPts val="1800"/>
              <a:buNone/>
            </a:pPr>
            <a:endParaRPr dirty="0"/>
          </a:p>
          <a:p>
            <a:pPr marL="0" lvl="0" indent="0" algn="l" rtl="0">
              <a:lnSpc>
                <a:spcPct val="90000"/>
              </a:lnSpc>
              <a:spcBef>
                <a:spcPts val="1000"/>
              </a:spcBef>
              <a:spcAft>
                <a:spcPts val="0"/>
              </a:spcAft>
              <a:buClr>
                <a:srgbClr val="79527B"/>
              </a:buClr>
              <a:buSzPts val="1800"/>
              <a:buNone/>
            </a:pPr>
            <a:endParaRPr dirty="0"/>
          </a:p>
        </p:txBody>
      </p:sp>
      <p:sp>
        <p:nvSpPr>
          <p:cNvPr id="1266" name="Google Shape;1266;p30"/>
          <p:cNvSpPr/>
          <p:nvPr/>
        </p:nvSpPr>
        <p:spPr>
          <a:xfrm>
            <a:off x="4163122" y="1888273"/>
            <a:ext cx="7638912" cy="683942"/>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595A59"/>
                </a:solidFill>
                <a:latin typeface="Calibri"/>
                <a:ea typeface="Calibri"/>
                <a:cs typeface="Calibri"/>
                <a:sym typeface="Calibri"/>
              </a:rPr>
              <a:t>Að skoða viðeigandi þætti, strauma og stefnur innan ferðaþjónustunnar</a:t>
            </a:r>
            <a:endParaRPr dirty="0"/>
          </a:p>
        </p:txBody>
      </p:sp>
      <p:sp>
        <p:nvSpPr>
          <p:cNvPr id="1267" name="Google Shape;1267;p30"/>
          <p:cNvSpPr/>
          <p:nvPr/>
        </p:nvSpPr>
        <p:spPr>
          <a:xfrm>
            <a:off x="4163121" y="2631574"/>
            <a:ext cx="7638913" cy="683942"/>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Að spá fyrir um arðsemi greinarinnar til framtíðar og mögulega staðsetningu fyrirtækisins í framtíðinni, að teknu tilliti til áhrifaþátta. </a:t>
            </a:r>
            <a:endParaRPr sz="1800" dirty="0">
              <a:solidFill>
                <a:srgbClr val="595A59"/>
              </a:solidFill>
              <a:latin typeface="Calibri"/>
              <a:ea typeface="Calibri"/>
              <a:cs typeface="Calibri"/>
              <a:sym typeface="Calibri"/>
            </a:endParaRPr>
          </a:p>
        </p:txBody>
      </p:sp>
      <p:sp>
        <p:nvSpPr>
          <p:cNvPr id="1268" name="Google Shape;1268;p30"/>
          <p:cNvSpPr/>
          <p:nvPr/>
        </p:nvSpPr>
        <p:spPr>
          <a:xfrm>
            <a:off x="4163121" y="3384111"/>
            <a:ext cx="7638913" cy="683942"/>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Að skoða hvaða tækifæri og áhætta skapast fyrir fyrirtækið og núverandi stöðu þessi í samkeppninni, út frá eftirfarandi þáttum:</a:t>
            </a:r>
            <a:endParaRPr dirty="0"/>
          </a:p>
        </p:txBody>
      </p:sp>
      <p:sp>
        <p:nvSpPr>
          <p:cNvPr id="1269" name="Google Shape;1269;p30"/>
          <p:cNvSpPr/>
          <p:nvPr/>
        </p:nvSpPr>
        <p:spPr>
          <a:xfrm>
            <a:off x="4163121" y="4140588"/>
            <a:ext cx="3780000" cy="1808078"/>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377190" marR="0" lvl="0" indent="-285750"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Fjöldi og styrkur samkeppnisaðila</a:t>
            </a:r>
          </a:p>
          <a:p>
            <a:pPr marL="377190" marR="0" lvl="0" indent="-285750"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Núverandi og væntanlegir viðskiptavinir</a:t>
            </a:r>
          </a:p>
          <a:p>
            <a:pPr marL="377190" marR="0" lvl="0" indent="-285750"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Núverandi og væntanlegir birgjar</a:t>
            </a:r>
          </a:p>
          <a:p>
            <a:pPr marL="377190" marR="0" lvl="0" indent="-285750"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Staðgengilsvörur og ný tækni</a:t>
            </a:r>
            <a:endParaRPr dirty="0"/>
          </a:p>
        </p:txBody>
      </p:sp>
      <p:sp>
        <p:nvSpPr>
          <p:cNvPr id="1270" name="Google Shape;1270;p30"/>
          <p:cNvSpPr/>
          <p:nvPr/>
        </p:nvSpPr>
        <p:spPr>
          <a:xfrm>
            <a:off x="8020595" y="4140588"/>
            <a:ext cx="3780000" cy="1808078"/>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377190" marR="0" lvl="0" indent="-285750" algn="l" rtl="0">
              <a:spcBef>
                <a:spcPts val="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Ný viðskiptamódel</a:t>
            </a:r>
          </a:p>
          <a:p>
            <a:pPr marL="377190" marR="0" lvl="0" indent="-285750" algn="l" rtl="0">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Nýir samkeppnisaðilar</a:t>
            </a:r>
          </a:p>
          <a:p>
            <a:pPr marL="377190" marR="0" lvl="0" indent="-285750" algn="l" rtl="0">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Breytingar í nálægum greinum</a:t>
            </a:r>
          </a:p>
          <a:p>
            <a:pPr marL="377190" marR="0" lvl="0" indent="-285750" algn="l" rtl="0">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Breytingar í hegðun fjármagnsmarkaða miðað við atvinnugreinina sjálfa</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3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276" name="Google Shape;1276;p31"/>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Jafnvel fyrir fyrirtæki sem hafa góða markaðsstöðu vegna styrkleika sinna, þá minnkar afkoman í samdráttartímum.</a:t>
            </a:r>
            <a:endParaRPr dirty="0"/>
          </a:p>
        </p:txBody>
      </p:sp>
      <p:sp>
        <p:nvSpPr>
          <p:cNvPr id="1277" name="Google Shape;1277;p3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Áður en farið er í enduskipulagningu þarf að skoða fjárhagsstöðu fyrirtækisins</a:t>
            </a:r>
            <a:endParaRPr dirty="0"/>
          </a:p>
        </p:txBody>
      </p:sp>
      <p:sp>
        <p:nvSpPr>
          <p:cNvPr id="1279" name="Google Shape;1279;p31"/>
          <p:cNvSpPr/>
          <p:nvPr/>
        </p:nvSpPr>
        <p:spPr>
          <a:xfrm>
            <a:off x="4163122" y="1888273"/>
            <a:ext cx="7597077" cy="988742"/>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91440" marR="0" lvl="0" indent="0" algn="l" rtl="0">
              <a:lnSpc>
                <a:spcPct val="100000"/>
              </a:lnSpc>
              <a:spcBef>
                <a:spcPts val="0"/>
              </a:spcBef>
              <a:spcAft>
                <a:spcPts val="0"/>
              </a:spcAft>
              <a:buNone/>
            </a:pPr>
            <a:r>
              <a:rPr lang="de-DE" sz="1800" b="0" dirty="0">
                <a:solidFill>
                  <a:srgbClr val="595A59"/>
                </a:solidFill>
                <a:latin typeface="Calibri"/>
                <a:ea typeface="Calibri"/>
                <a:cs typeface="Calibri"/>
                <a:sym typeface="Calibri"/>
              </a:rPr>
              <a:t>Í fyrsta lagi þarf að skrá afkomu, fjárhags- og eignastöðu félagsins og áætla frekari þróun þess án þess að taka tillit til hugsanlegra aðgerða til endurskipulagningar.</a:t>
            </a:r>
            <a:endParaRPr dirty="0"/>
          </a:p>
        </p:txBody>
      </p:sp>
      <p:sp>
        <p:nvSpPr>
          <p:cNvPr id="1280" name="Google Shape;1280;p31"/>
          <p:cNvSpPr/>
          <p:nvPr/>
        </p:nvSpPr>
        <p:spPr>
          <a:xfrm>
            <a:off x="4163123" y="2973724"/>
            <a:ext cx="1501164" cy="1572322"/>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595A59"/>
                </a:solidFill>
                <a:latin typeface="Calibri"/>
                <a:ea typeface="Calibri"/>
                <a:cs typeface="Calibri"/>
                <a:sym typeface="Calibri"/>
              </a:rPr>
              <a:t>Áherslur í greiningunni:</a:t>
            </a:r>
            <a:endParaRPr sz="1800" dirty="0">
              <a:solidFill>
                <a:srgbClr val="595A59"/>
              </a:solidFill>
              <a:latin typeface="Calibri"/>
              <a:ea typeface="Calibri"/>
              <a:cs typeface="Calibri"/>
              <a:sym typeface="Calibri"/>
            </a:endParaRPr>
          </a:p>
        </p:txBody>
      </p:sp>
      <p:sp>
        <p:nvSpPr>
          <p:cNvPr id="1281" name="Google Shape;1281;p31"/>
          <p:cNvSpPr/>
          <p:nvPr/>
        </p:nvSpPr>
        <p:spPr>
          <a:xfrm>
            <a:off x="5659462" y="2973724"/>
            <a:ext cx="6100738" cy="1572322"/>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Þróun í sölu</a:t>
            </a:r>
            <a:endParaRPr dirty="0"/>
          </a:p>
          <a:p>
            <a:pPr marL="285750" marR="0" lvl="0" indent="-285750" algn="l" rtl="0">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Þróun í kostnaði</a:t>
            </a:r>
            <a:endParaRPr dirty="0"/>
          </a:p>
          <a:p>
            <a:pPr marL="285750" marR="0" lvl="0" indent="-285750" algn="l" rtl="0">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Þróun framlegðar einstakra vara og þjónustu</a:t>
            </a:r>
          </a:p>
          <a:p>
            <a:pPr marL="285750" marR="0" lvl="0" indent="-285750" algn="l" rtl="0">
              <a:spcBef>
                <a:spcPts val="0"/>
              </a:spcBef>
              <a:spcAft>
                <a:spcPts val="0"/>
              </a:spcAft>
              <a:buClr>
                <a:srgbClr val="595A59"/>
              </a:buClr>
              <a:buSzPts val="1800"/>
              <a:buFont typeface="Arial"/>
              <a:buChar char="•"/>
            </a:pPr>
            <a:r>
              <a:rPr lang="is-IS" sz="1800" dirty="0">
                <a:solidFill>
                  <a:srgbClr val="595A59"/>
                </a:solidFill>
                <a:latin typeface="Calibri"/>
                <a:cs typeface="Calibri"/>
                <a:sym typeface="Calibri"/>
              </a:rPr>
              <a:t>Þróun framlegðar rekstrareininga</a:t>
            </a:r>
            <a:endParaRPr dirty="0"/>
          </a:p>
        </p:txBody>
      </p:sp>
      <p:sp>
        <p:nvSpPr>
          <p:cNvPr id="1282" name="Google Shape;1282;p31"/>
          <p:cNvSpPr/>
          <p:nvPr/>
        </p:nvSpPr>
        <p:spPr>
          <a:xfrm>
            <a:off x="4163121" y="4642755"/>
            <a:ext cx="7597077" cy="988742"/>
          </a:xfrm>
          <a:prstGeom prst="rect">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91440" marR="0" lvl="0" indent="0" algn="l" rtl="0">
              <a:lnSpc>
                <a:spcPct val="100000"/>
              </a:lnSpc>
              <a:spcBef>
                <a:spcPts val="0"/>
              </a:spcBef>
              <a:spcAft>
                <a:spcPts val="0"/>
              </a:spcAft>
              <a:buNone/>
            </a:pPr>
            <a:r>
              <a:rPr lang="de-DE" sz="1800" b="0" dirty="0">
                <a:solidFill>
                  <a:srgbClr val="595A59"/>
                </a:solidFill>
                <a:latin typeface="Calibri"/>
                <a:ea typeface="Calibri"/>
                <a:cs typeface="Calibri"/>
                <a:sym typeface="Calibri"/>
              </a:rPr>
              <a:t>Hægt er að nota sviðsmyndagreiningar til að ákvarða hvaða söluaukningu og/eða kostnaðarlækkun er nauðsynleg til að ná að minnsta kosti jafnvægi.</a:t>
            </a:r>
            <a:endParaRPr dirty="0"/>
          </a:p>
        </p:txBody>
      </p:sp>
      <p:sp>
        <p:nvSpPr>
          <p:cNvPr id="4" name="Google Shape;1265;p30">
            <a:extLst>
              <a:ext uri="{FF2B5EF4-FFF2-40B4-BE49-F238E27FC236}">
                <a16:creationId xmlns:a16="http://schemas.microsoft.com/office/drawing/2014/main" id="{D3880579-E996-EBD3-23FD-2BE47FDC826D}"/>
              </a:ext>
            </a:extLst>
          </p:cNvPr>
          <p:cNvSpPr txBox="1">
            <a:spLocks noGrp="1"/>
          </p:cNvSpPr>
          <p:nvPr>
            <p:ph type="body" idx="4"/>
          </p:nvPr>
        </p:nvSpPr>
        <p:spPr>
          <a:xfrm>
            <a:off x="370936" y="1231888"/>
            <a:ext cx="11489369" cy="4900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de-DE" dirty="0"/>
              <a:t>Staða fyrirtækisins: Greining á þróun innan atvinnugreinarinnar II/II</a:t>
            </a:r>
            <a:endParaRPr dirty="0"/>
          </a:p>
          <a:p>
            <a:pPr marL="0" lvl="0" indent="0" algn="l" rtl="0">
              <a:lnSpc>
                <a:spcPct val="90000"/>
              </a:lnSpc>
              <a:spcBef>
                <a:spcPts val="1000"/>
              </a:spcBef>
              <a:spcAft>
                <a:spcPts val="0"/>
              </a:spcAft>
              <a:buClr>
                <a:srgbClr val="79527B"/>
              </a:buClr>
              <a:buSzPts val="1800"/>
              <a:buNone/>
            </a:pPr>
            <a:endParaRPr dirty="0"/>
          </a:p>
          <a:p>
            <a:pPr marL="0" lvl="0" indent="0" algn="l" rtl="0">
              <a:lnSpc>
                <a:spcPct val="90000"/>
              </a:lnSpc>
              <a:spcBef>
                <a:spcPts val="1000"/>
              </a:spcBef>
              <a:spcAft>
                <a:spcPts val="0"/>
              </a:spcAft>
              <a:buClr>
                <a:srgbClr val="79527B"/>
              </a:buClr>
              <a:buSzPts val="1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3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t>  </a:t>
            </a:r>
            <a:endParaRPr dirty="0"/>
          </a:p>
        </p:txBody>
      </p:sp>
      <p:sp>
        <p:nvSpPr>
          <p:cNvPr id="1288" name="Google Shape;1288;p32"/>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Þegar talað er um umhverfi fyrirtækisins er átt við almenna efnahagsstöðu, lagalegt-, pólitískt-, félagslegt- og vísinda-tæknilegt umhverfi.</a:t>
            </a:r>
          </a:p>
        </p:txBody>
      </p:sp>
      <p:sp>
        <p:nvSpPr>
          <p:cNvPr id="1289" name="Google Shape;1289;p32"/>
          <p:cNvSpPr txBox="1">
            <a:spLocks noGrp="1"/>
          </p:cNvSpPr>
          <p:nvPr>
            <p:ph type="body" idx="3"/>
          </p:nvPr>
        </p:nvSpPr>
        <p:spPr>
          <a:xfrm>
            <a:off x="389965" y="261875"/>
            <a:ext cx="11470341" cy="8983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Greining á umhverfinu hjálpar til við að skera úr um hvort tryggja megi áframhaldandi rekstrargundvöll  fyrirtækisins í fyrirsjáanlegri framtíð.</a:t>
            </a:r>
            <a:endParaRPr dirty="0"/>
          </a:p>
        </p:txBody>
      </p:sp>
      <p:sp>
        <p:nvSpPr>
          <p:cNvPr id="1290" name="Google Shape;1290;p3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Staða fyrirtækisins: Greining á umhverfinu</a:t>
            </a:r>
            <a:endParaRPr dirty="0"/>
          </a:p>
        </p:txBody>
      </p:sp>
      <p:sp>
        <p:nvSpPr>
          <p:cNvPr id="1291" name="Google Shape;1291;p32"/>
          <p:cNvSpPr/>
          <p:nvPr/>
        </p:nvSpPr>
        <p:spPr>
          <a:xfrm>
            <a:off x="4163122" y="1815759"/>
            <a:ext cx="7597077" cy="988742"/>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91440"/>
            <a:r>
              <a:rPr lang="de-DE" sz="1800" b="0" dirty="0">
                <a:solidFill>
                  <a:schemeClr val="bg1"/>
                </a:solidFill>
                <a:latin typeface="Calibri"/>
                <a:ea typeface="Calibri"/>
                <a:cs typeface="Calibri"/>
                <a:sym typeface="Calibri"/>
              </a:rPr>
              <a:t>Mikilvægt er að</a:t>
            </a:r>
            <a:r>
              <a:rPr lang="de-DE" sz="1800" dirty="0">
                <a:solidFill>
                  <a:schemeClr val="bg1"/>
                </a:solidFill>
                <a:latin typeface="Calibri"/>
                <a:ea typeface="Calibri"/>
                <a:cs typeface="Calibri"/>
                <a:sym typeface="Calibri"/>
              </a:rPr>
              <a:t> spyrja sig </a:t>
            </a:r>
            <a:r>
              <a:rPr lang="de-DE" sz="1800" b="0" dirty="0">
                <a:solidFill>
                  <a:schemeClr val="bg1"/>
                </a:solidFill>
                <a:latin typeface="Calibri"/>
                <a:ea typeface="Calibri"/>
                <a:cs typeface="Calibri"/>
                <a:sym typeface="Calibri"/>
              </a:rPr>
              <a:t>hvort fyrirtækið geti lifað af </a:t>
            </a:r>
            <a:r>
              <a:rPr lang="de-DE" sz="1800" b="0" dirty="0">
                <a:solidFill>
                  <a:schemeClr val="lt1"/>
                </a:solidFill>
                <a:latin typeface="Calibri"/>
                <a:ea typeface="Calibri"/>
                <a:cs typeface="Calibri"/>
                <a:sym typeface="Calibri"/>
              </a:rPr>
              <a:t>í fyrirsjáanlegri framtíð miðað við efnahagshorfur.</a:t>
            </a:r>
            <a:endParaRPr lang="en-US" sz="1800" b="0" dirty="0">
              <a:solidFill>
                <a:schemeClr val="lt1"/>
              </a:solidFill>
              <a:latin typeface="Calibri"/>
              <a:ea typeface="Calibri"/>
              <a:cs typeface="Calibri"/>
            </a:endParaRPr>
          </a:p>
        </p:txBody>
      </p:sp>
      <p:sp>
        <p:nvSpPr>
          <p:cNvPr id="1292" name="Google Shape;1292;p32"/>
          <p:cNvSpPr/>
          <p:nvPr/>
        </p:nvSpPr>
        <p:spPr>
          <a:xfrm>
            <a:off x="4163123" y="4358386"/>
            <a:ext cx="1340694" cy="1572322"/>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ea typeface="Calibri"/>
                <a:cs typeface="Calibri"/>
                <a:sym typeface="Calibri"/>
              </a:rPr>
              <a:t>Uppspretta upplýsinga</a:t>
            </a:r>
            <a:endParaRPr sz="1800" dirty="0">
              <a:solidFill>
                <a:schemeClr val="lt1"/>
              </a:solidFill>
              <a:latin typeface="Calibri"/>
              <a:ea typeface="Calibri"/>
              <a:cs typeface="Calibri"/>
              <a:sym typeface="Calibri"/>
            </a:endParaRPr>
          </a:p>
        </p:txBody>
      </p:sp>
      <p:sp>
        <p:nvSpPr>
          <p:cNvPr id="1293" name="Google Shape;1293;p32"/>
          <p:cNvSpPr/>
          <p:nvPr/>
        </p:nvSpPr>
        <p:spPr>
          <a:xfrm>
            <a:off x="5599610" y="4358386"/>
            <a:ext cx="6160589" cy="1572322"/>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lt1"/>
              </a:buClr>
              <a:buSzPts val="1800"/>
              <a:buFont typeface="Arial"/>
              <a:buChar char="•"/>
            </a:pPr>
            <a:r>
              <a:rPr lang="is-IS" sz="1800" dirty="0">
                <a:solidFill>
                  <a:schemeClr val="lt1"/>
                </a:solidFill>
                <a:latin typeface="Calibri"/>
                <a:ea typeface="Calibri"/>
                <a:cs typeface="Calibri"/>
                <a:sym typeface="Calibri"/>
              </a:rPr>
              <a:t>Markaðsrannsóknir greinarinnar</a:t>
            </a:r>
          </a:p>
          <a:p>
            <a:pPr marL="285750" marR="0" lvl="0" indent="-285750" algn="l" rtl="0">
              <a:spcBef>
                <a:spcPts val="0"/>
              </a:spcBef>
              <a:spcAft>
                <a:spcPts val="0"/>
              </a:spcAft>
              <a:buClr>
                <a:schemeClr val="lt1"/>
              </a:buClr>
              <a:buSzPts val="1800"/>
              <a:buFont typeface="Arial"/>
              <a:buChar char="•"/>
            </a:pPr>
            <a:r>
              <a:rPr lang="is-IS" sz="1800" dirty="0">
                <a:solidFill>
                  <a:schemeClr val="lt1"/>
                </a:solidFill>
                <a:latin typeface="Calibri"/>
                <a:cs typeface="Calibri"/>
                <a:sym typeface="Calibri"/>
              </a:rPr>
              <a:t>Markaðsrannsóknir banka</a:t>
            </a:r>
          </a:p>
          <a:p>
            <a:pPr marL="285750" marR="0" lvl="0" indent="-285750" algn="l" rtl="0">
              <a:spcBef>
                <a:spcPts val="0"/>
              </a:spcBef>
              <a:spcAft>
                <a:spcPts val="0"/>
              </a:spcAft>
              <a:buClr>
                <a:schemeClr val="lt1"/>
              </a:buClr>
              <a:buSzPts val="1800"/>
              <a:buFont typeface="Arial"/>
              <a:buChar char="•"/>
            </a:pPr>
            <a:r>
              <a:rPr lang="is-IS" sz="1800" dirty="0" err="1">
                <a:solidFill>
                  <a:schemeClr val="lt1"/>
                </a:solidFill>
                <a:latin typeface="Calibri"/>
                <a:cs typeface="Calibri"/>
                <a:sym typeface="Calibri"/>
              </a:rPr>
              <a:t>Hagrænar</a:t>
            </a:r>
            <a:r>
              <a:rPr lang="is-IS" sz="1800" dirty="0">
                <a:solidFill>
                  <a:schemeClr val="lt1"/>
                </a:solidFill>
                <a:latin typeface="Calibri"/>
                <a:cs typeface="Calibri"/>
                <a:sym typeface="Calibri"/>
              </a:rPr>
              <a:t> rannsóknir</a:t>
            </a:r>
          </a:p>
          <a:p>
            <a:pPr marL="285750" marR="0" lvl="0" indent="-285750" algn="l" rtl="0">
              <a:spcBef>
                <a:spcPts val="0"/>
              </a:spcBef>
              <a:spcAft>
                <a:spcPts val="0"/>
              </a:spcAft>
              <a:buClr>
                <a:schemeClr val="lt1"/>
              </a:buClr>
              <a:buSzPts val="1800"/>
              <a:buFont typeface="Arial"/>
              <a:buChar char="•"/>
            </a:pPr>
            <a:r>
              <a:rPr lang="is-IS" sz="1800" dirty="0">
                <a:solidFill>
                  <a:schemeClr val="lt1"/>
                </a:solidFill>
                <a:latin typeface="Calibri"/>
                <a:cs typeface="Calibri"/>
                <a:sym typeface="Calibri"/>
              </a:rPr>
              <a:t>Viðskiptafréttir</a:t>
            </a:r>
            <a:endParaRPr lang="is-IS" dirty="0">
              <a:highlight>
                <a:srgbClr val="00FF00"/>
              </a:highlight>
            </a:endParaRPr>
          </a:p>
        </p:txBody>
      </p:sp>
      <p:sp>
        <p:nvSpPr>
          <p:cNvPr id="1294" name="Google Shape;1294;p32"/>
          <p:cNvSpPr/>
          <p:nvPr/>
        </p:nvSpPr>
        <p:spPr>
          <a:xfrm>
            <a:off x="4163122" y="2912476"/>
            <a:ext cx="7597076" cy="133793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91440" marR="0" lvl="0" indent="0" algn="l" rtl="0">
              <a:lnSpc>
                <a:spcPct val="100000"/>
              </a:lnSpc>
              <a:spcBef>
                <a:spcPts val="0"/>
              </a:spcBef>
              <a:spcAft>
                <a:spcPts val="0"/>
              </a:spcAft>
              <a:buNone/>
            </a:pPr>
            <a:r>
              <a:rPr lang="de-DE" sz="1800" b="0" dirty="0">
                <a:solidFill>
                  <a:schemeClr val="lt1"/>
                </a:solidFill>
                <a:latin typeface="Calibri"/>
                <a:ea typeface="Calibri"/>
                <a:cs typeface="Calibri"/>
                <a:sym typeface="Calibri"/>
              </a:rPr>
              <a:t>Sú almenna efnahagsþróun sem búast má við til skemmri tíma litið er lykilatriði í þessu samhengi og hefur alvarleg áhrif á  mikilvæga þætti endurskipulagningar.</a:t>
            </a:r>
          </a:p>
          <a:p>
            <a:pPr marL="91440" marR="0" lvl="0" indent="0" algn="l" rtl="0">
              <a:lnSpc>
                <a:spcPct val="100000"/>
              </a:lnSpc>
              <a:spcBef>
                <a:spcPts val="0"/>
              </a:spcBef>
              <a:spcAft>
                <a:spcPts val="0"/>
              </a:spcAft>
              <a:buNone/>
            </a:pPr>
            <a:r>
              <a:rPr lang="is-IS" sz="1800" dirty="0">
                <a:solidFill>
                  <a:schemeClr val="lt1"/>
                </a:solidFill>
                <a:latin typeface="Calibri"/>
                <a:ea typeface="Calibri"/>
                <a:cs typeface="Calibri"/>
                <a:sym typeface="Calibri"/>
              </a:rPr>
              <a:t>Lykilvísa</a:t>
            </a:r>
            <a:r>
              <a:rPr lang="is-IS" sz="1800" b="0" dirty="0">
                <a:solidFill>
                  <a:schemeClr val="lt1"/>
                </a:solidFill>
                <a:latin typeface="Calibri"/>
                <a:ea typeface="Calibri"/>
                <a:cs typeface="Calibri"/>
                <a:sym typeface="Calibri"/>
              </a:rPr>
              <a:t> má vinna úr lýðfræðilegri, tæknilegri, pólitískri og félagslegri þróun sem og frá núverandi efnahagsáhrifum.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3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Mikilvægt er að horfa til innri réttarstöðu þegar kemur að endurskipulagningu</a:t>
            </a:r>
            <a:endParaRPr dirty="0"/>
          </a:p>
          <a:p>
            <a:pPr marL="0" lvl="0" indent="0" algn="l" rtl="0">
              <a:lnSpc>
                <a:spcPct val="90000"/>
              </a:lnSpc>
              <a:spcBef>
                <a:spcPts val="1000"/>
              </a:spcBef>
              <a:spcAft>
                <a:spcPts val="0"/>
              </a:spcAft>
              <a:buClr>
                <a:srgbClr val="79527B"/>
              </a:buClr>
              <a:buSzPts val="2000"/>
              <a:buNone/>
            </a:pPr>
            <a:endParaRPr dirty="0"/>
          </a:p>
        </p:txBody>
      </p:sp>
      <p:sp>
        <p:nvSpPr>
          <p:cNvPr id="1300" name="Google Shape;1300;p3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Staða fyrirtækisins: Innri </a:t>
            </a:r>
            <a:r>
              <a:rPr lang="is-IS" dirty="0"/>
              <a:t>réttarstaða</a:t>
            </a:r>
            <a:endParaRPr dirty="0"/>
          </a:p>
          <a:p>
            <a:pPr marL="0" lvl="0" indent="0" algn="l" rtl="0">
              <a:lnSpc>
                <a:spcPct val="90000"/>
              </a:lnSpc>
              <a:spcBef>
                <a:spcPts val="1000"/>
              </a:spcBef>
              <a:spcAft>
                <a:spcPts val="0"/>
              </a:spcAft>
              <a:buClr>
                <a:srgbClr val="79527B"/>
              </a:buClr>
              <a:buSzPts val="1800"/>
              <a:buNone/>
            </a:pPr>
            <a:endParaRPr dirty="0"/>
          </a:p>
        </p:txBody>
      </p:sp>
      <p:grpSp>
        <p:nvGrpSpPr>
          <p:cNvPr id="1301" name="Google Shape;1301;p33"/>
          <p:cNvGrpSpPr/>
          <p:nvPr/>
        </p:nvGrpSpPr>
        <p:grpSpPr>
          <a:xfrm>
            <a:off x="3895615" y="1899789"/>
            <a:ext cx="7666482" cy="4282164"/>
            <a:chOff x="2884" y="162380"/>
            <a:chExt cx="7666482" cy="4282164"/>
          </a:xfrm>
        </p:grpSpPr>
        <p:sp>
          <p:nvSpPr>
            <p:cNvPr id="1302" name="Google Shape;1302;p33"/>
            <p:cNvSpPr/>
            <p:nvPr/>
          </p:nvSpPr>
          <p:spPr>
            <a:xfrm>
              <a:off x="2884" y="162380"/>
              <a:ext cx="1734498" cy="649949"/>
            </a:xfrm>
            <a:prstGeom prst="rect">
              <a:avLst/>
            </a:prstGeom>
            <a:solidFill>
              <a:srgbClr val="F27954"/>
            </a:solidFill>
            <a:ln w="19050" cap="flat" cmpd="sng">
              <a:solidFill>
                <a:srgbClr val="F2795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is-IS" dirty="0"/>
            </a:p>
          </p:txBody>
        </p:sp>
        <p:sp>
          <p:nvSpPr>
            <p:cNvPr id="1303" name="Google Shape;1303;p33"/>
            <p:cNvSpPr txBox="1"/>
            <p:nvPr/>
          </p:nvSpPr>
          <p:spPr>
            <a:xfrm>
              <a:off x="2884" y="162380"/>
              <a:ext cx="1734498" cy="649949"/>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is-IS" sz="1800" b="1" dirty="0">
                  <a:solidFill>
                    <a:schemeClr val="lt1"/>
                  </a:solidFill>
                  <a:latin typeface="Calibri"/>
                  <a:ea typeface="Calibri"/>
                  <a:cs typeface="Calibri"/>
                  <a:sym typeface="Calibri"/>
                </a:rPr>
                <a:t>Lög um viðskipti:</a:t>
              </a:r>
              <a:endParaRPr lang="is-IS" sz="1800" dirty="0">
                <a:solidFill>
                  <a:schemeClr val="lt1"/>
                </a:solidFill>
                <a:highlight>
                  <a:srgbClr val="00FF00"/>
                </a:highlight>
                <a:latin typeface="Calibri"/>
                <a:ea typeface="Calibri"/>
                <a:cs typeface="Calibri"/>
                <a:sym typeface="Calibri"/>
              </a:endParaRPr>
            </a:p>
          </p:txBody>
        </p:sp>
        <p:sp>
          <p:nvSpPr>
            <p:cNvPr id="1304" name="Google Shape;1304;p33"/>
            <p:cNvSpPr/>
            <p:nvPr/>
          </p:nvSpPr>
          <p:spPr>
            <a:xfrm>
              <a:off x="2884" y="812330"/>
              <a:ext cx="1734498" cy="3632214"/>
            </a:xfrm>
            <a:prstGeom prst="rect">
              <a:avLst/>
            </a:prstGeom>
            <a:noFill/>
            <a:ln w="19050" cap="flat" cmpd="sng">
              <a:solidFill>
                <a:srgbClr val="F2795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is-IS" dirty="0"/>
            </a:p>
          </p:txBody>
        </p:sp>
        <p:sp>
          <p:nvSpPr>
            <p:cNvPr id="1305" name="Google Shape;1305;p33"/>
            <p:cNvSpPr txBox="1"/>
            <p:nvPr/>
          </p:nvSpPr>
          <p:spPr>
            <a:xfrm>
              <a:off x="2884" y="812330"/>
              <a:ext cx="1734498" cy="3632214"/>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595A59"/>
                </a:buClr>
                <a:buSzPts val="1800"/>
                <a:buFont typeface="Noto Sans Symbols"/>
                <a:buChar char="−"/>
              </a:pPr>
              <a:r>
                <a:rPr lang="is-IS" sz="1800" b="0" i="0" u="none" strike="noStrike" cap="none" dirty="0">
                  <a:solidFill>
                    <a:srgbClr val="595A59"/>
                  </a:solidFill>
                  <a:latin typeface="Calibri"/>
                  <a:ea typeface="Calibri"/>
                  <a:cs typeface="Calibri"/>
                  <a:sym typeface="Calibri"/>
                </a:rPr>
                <a:t>Samningar fyrirtækja, t.a.m. </a:t>
              </a:r>
              <a:r>
                <a:rPr lang="is-IS" sz="1800" dirty="0">
                  <a:solidFill>
                    <a:srgbClr val="595A59"/>
                  </a:solidFill>
                  <a:latin typeface="Calibri"/>
                  <a:ea typeface="Calibri"/>
                  <a:cs typeface="Calibri"/>
                  <a:sym typeface="Calibri"/>
                </a:rPr>
                <a:t>tilfærslur á hagnaði og tapi</a:t>
              </a:r>
              <a:endParaRPr lang="is-IS" sz="1800" b="0" i="0" u="none" strike="noStrike" cap="none" dirty="0">
                <a:solidFill>
                  <a:srgbClr val="595A59"/>
                </a:solidFill>
                <a:latin typeface="Calibri"/>
                <a:ea typeface="Calibri"/>
                <a:cs typeface="Calibri"/>
                <a:sym typeface="Calibri"/>
              </a:endParaRPr>
            </a:p>
          </p:txBody>
        </p:sp>
        <p:sp>
          <p:nvSpPr>
            <p:cNvPr id="1306" name="Google Shape;1306;p33"/>
            <p:cNvSpPr/>
            <p:nvPr/>
          </p:nvSpPr>
          <p:spPr>
            <a:xfrm>
              <a:off x="1980212" y="162380"/>
              <a:ext cx="1734498" cy="649949"/>
            </a:xfrm>
            <a:prstGeom prst="rect">
              <a:avLst/>
            </a:prstGeom>
            <a:solidFill>
              <a:srgbClr val="F27954"/>
            </a:solidFill>
            <a:ln w="19050" cap="flat" cmpd="sng">
              <a:solidFill>
                <a:srgbClr val="F2795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is-IS" dirty="0"/>
            </a:p>
          </p:txBody>
        </p:sp>
        <p:sp>
          <p:nvSpPr>
            <p:cNvPr id="1307" name="Google Shape;1307;p33"/>
            <p:cNvSpPr txBox="1"/>
            <p:nvPr/>
          </p:nvSpPr>
          <p:spPr>
            <a:xfrm>
              <a:off x="1980212" y="162380"/>
              <a:ext cx="1734498" cy="649949"/>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is-IS" sz="1800" b="1" dirty="0">
                  <a:solidFill>
                    <a:schemeClr val="lt1"/>
                  </a:solidFill>
                  <a:latin typeface="Calibri"/>
                  <a:ea typeface="Calibri"/>
                  <a:cs typeface="Calibri"/>
                  <a:sym typeface="Calibri"/>
                </a:rPr>
                <a:t>Einkamálalög:</a:t>
              </a:r>
              <a:endParaRPr lang="is-IS" sz="1800" dirty="0">
                <a:solidFill>
                  <a:schemeClr val="lt1"/>
                </a:solidFill>
                <a:latin typeface="Calibri"/>
                <a:ea typeface="Calibri"/>
                <a:cs typeface="Calibri"/>
                <a:sym typeface="Calibri"/>
              </a:endParaRPr>
            </a:p>
          </p:txBody>
        </p:sp>
        <p:sp>
          <p:nvSpPr>
            <p:cNvPr id="1308" name="Google Shape;1308;p33"/>
            <p:cNvSpPr/>
            <p:nvPr/>
          </p:nvSpPr>
          <p:spPr>
            <a:xfrm>
              <a:off x="1980212" y="812330"/>
              <a:ext cx="1734498" cy="3632214"/>
            </a:xfrm>
            <a:prstGeom prst="rect">
              <a:avLst/>
            </a:prstGeom>
            <a:noFill/>
            <a:ln w="19050" cap="flat" cmpd="sng">
              <a:solidFill>
                <a:srgbClr val="F2795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is-IS" dirty="0"/>
            </a:p>
          </p:txBody>
        </p:sp>
        <p:sp>
          <p:nvSpPr>
            <p:cNvPr id="1309" name="Google Shape;1309;p33"/>
            <p:cNvSpPr txBox="1"/>
            <p:nvPr/>
          </p:nvSpPr>
          <p:spPr>
            <a:xfrm>
              <a:off x="1851563" y="812330"/>
              <a:ext cx="1972003" cy="3632214"/>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595A59"/>
                </a:buClr>
                <a:buSzPts val="1800"/>
                <a:buFont typeface="Noto Sans Symbols"/>
                <a:buChar char="−"/>
              </a:pPr>
              <a:r>
                <a:rPr lang="is-IS" sz="1800" b="0" i="0" u="none" strike="noStrike" cap="none" dirty="0">
                  <a:solidFill>
                    <a:srgbClr val="595A59"/>
                  </a:solidFill>
                  <a:latin typeface="Calibri"/>
                  <a:ea typeface="Calibri"/>
                  <a:cs typeface="Calibri"/>
                  <a:sym typeface="Calibri"/>
                </a:rPr>
                <a:t>Eignarhald</a:t>
              </a:r>
            </a:p>
            <a:p>
              <a:pPr marL="171450" marR="0" lvl="1" indent="-171450" algn="l" rtl="0">
                <a:lnSpc>
                  <a:spcPct val="90000"/>
                </a:lnSpc>
                <a:spcBef>
                  <a:spcPts val="270"/>
                </a:spcBef>
                <a:spcAft>
                  <a:spcPts val="0"/>
                </a:spcAft>
                <a:buClr>
                  <a:srgbClr val="595A59"/>
                </a:buClr>
                <a:buSzPts val="1800"/>
                <a:buFont typeface="Noto Sans Symbols"/>
                <a:buChar char="−"/>
              </a:pPr>
              <a:r>
                <a:rPr lang="is-IS" sz="1800" b="0" i="0" u="none" strike="noStrike" cap="none" dirty="0">
                  <a:solidFill>
                    <a:srgbClr val="595A59"/>
                  </a:solidFill>
                  <a:latin typeface="Calibri"/>
                  <a:ea typeface="Calibri"/>
                  <a:cs typeface="Calibri"/>
                  <a:sym typeface="Calibri"/>
                </a:rPr>
                <a:t>Leiga og leigusamningar, eignarleigu samningar, leyfissamningar, birgðasamningar</a:t>
              </a:r>
              <a:endParaRPr lang="is-IS" dirty="0"/>
            </a:p>
          </p:txBody>
        </p:sp>
        <p:sp>
          <p:nvSpPr>
            <p:cNvPr id="1310" name="Google Shape;1310;p33"/>
            <p:cNvSpPr/>
            <p:nvPr/>
          </p:nvSpPr>
          <p:spPr>
            <a:xfrm>
              <a:off x="3957540" y="162380"/>
              <a:ext cx="1734498" cy="649949"/>
            </a:xfrm>
            <a:prstGeom prst="rect">
              <a:avLst/>
            </a:prstGeom>
            <a:solidFill>
              <a:srgbClr val="F27954"/>
            </a:solidFill>
            <a:ln w="19050" cap="flat" cmpd="sng">
              <a:solidFill>
                <a:srgbClr val="F2795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is-IS" dirty="0"/>
            </a:p>
          </p:txBody>
        </p:sp>
        <p:sp>
          <p:nvSpPr>
            <p:cNvPr id="1311" name="Google Shape;1311;p33"/>
            <p:cNvSpPr txBox="1"/>
            <p:nvPr/>
          </p:nvSpPr>
          <p:spPr>
            <a:xfrm>
              <a:off x="3957540" y="162380"/>
              <a:ext cx="1734498" cy="649949"/>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is-IS" sz="1800" b="1" dirty="0">
                  <a:solidFill>
                    <a:schemeClr val="lt1"/>
                  </a:solidFill>
                  <a:latin typeface="Calibri"/>
                  <a:ea typeface="Calibri"/>
                  <a:cs typeface="Calibri"/>
                  <a:sym typeface="Calibri"/>
                </a:rPr>
                <a:t>Ríkisfjármál</a:t>
              </a:r>
              <a:endParaRPr lang="is-IS" sz="1800" dirty="0">
                <a:solidFill>
                  <a:schemeClr val="lt1"/>
                </a:solidFill>
                <a:latin typeface="Calibri"/>
                <a:ea typeface="Calibri"/>
                <a:cs typeface="Calibri"/>
                <a:sym typeface="Calibri"/>
              </a:endParaRPr>
            </a:p>
          </p:txBody>
        </p:sp>
        <p:sp>
          <p:nvSpPr>
            <p:cNvPr id="1312" name="Google Shape;1312;p33"/>
            <p:cNvSpPr/>
            <p:nvPr/>
          </p:nvSpPr>
          <p:spPr>
            <a:xfrm>
              <a:off x="3957540" y="812330"/>
              <a:ext cx="1734498" cy="3632214"/>
            </a:xfrm>
            <a:prstGeom prst="rect">
              <a:avLst/>
            </a:prstGeom>
            <a:noFill/>
            <a:ln w="19050" cap="flat" cmpd="sng">
              <a:solidFill>
                <a:srgbClr val="F2795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is-IS" dirty="0"/>
            </a:p>
          </p:txBody>
        </p:sp>
        <p:sp>
          <p:nvSpPr>
            <p:cNvPr id="1313" name="Google Shape;1313;p33"/>
            <p:cNvSpPr txBox="1"/>
            <p:nvPr/>
          </p:nvSpPr>
          <p:spPr>
            <a:xfrm>
              <a:off x="3957540" y="812330"/>
              <a:ext cx="1734498" cy="3632214"/>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595A59"/>
                </a:buClr>
                <a:buSzPts val="1800"/>
                <a:buFont typeface="Noto Sans Symbols"/>
                <a:buChar char="−"/>
              </a:pPr>
              <a:r>
                <a:rPr lang="is-IS" sz="1800" b="0" i="0" u="none" strike="noStrike" cap="none" dirty="0">
                  <a:solidFill>
                    <a:srgbClr val="595A59"/>
                  </a:solidFill>
                  <a:latin typeface="Calibri"/>
                  <a:ea typeface="Calibri"/>
                  <a:cs typeface="Calibri"/>
                  <a:sym typeface="Calibri"/>
                </a:rPr>
                <a:t>Skattaáhætta</a:t>
              </a:r>
            </a:p>
            <a:p>
              <a:pPr marL="171450" marR="0" lvl="1" indent="-171450" algn="l" rtl="0">
                <a:lnSpc>
                  <a:spcPct val="90000"/>
                </a:lnSpc>
                <a:spcBef>
                  <a:spcPts val="270"/>
                </a:spcBef>
                <a:spcAft>
                  <a:spcPts val="0"/>
                </a:spcAft>
                <a:buClr>
                  <a:srgbClr val="595A59"/>
                </a:buClr>
                <a:buSzPts val="1800"/>
                <a:buFont typeface="Noto Sans Symbols"/>
                <a:buChar char="−"/>
              </a:pPr>
              <a:r>
                <a:rPr lang="is-IS" sz="1800" dirty="0">
                  <a:solidFill>
                    <a:srgbClr val="595A59"/>
                  </a:solidFill>
                  <a:latin typeface="Calibri"/>
                  <a:cs typeface="Calibri"/>
                </a:rPr>
                <a:t>Matsþættir</a:t>
              </a:r>
            </a:p>
            <a:p>
              <a:pPr marL="171450" marR="0" lvl="1" indent="-171450" algn="l" rtl="0">
                <a:lnSpc>
                  <a:spcPct val="90000"/>
                </a:lnSpc>
                <a:spcBef>
                  <a:spcPts val="270"/>
                </a:spcBef>
                <a:spcAft>
                  <a:spcPts val="0"/>
                </a:spcAft>
                <a:buClr>
                  <a:srgbClr val="595A59"/>
                </a:buClr>
                <a:buSzPts val="1800"/>
                <a:buFont typeface="Noto Sans Symbols"/>
                <a:buChar char="−"/>
              </a:pPr>
              <a:r>
                <a:rPr lang="is-IS" sz="1800" b="0" i="0" u="none" strike="noStrike" cap="none" dirty="0">
                  <a:solidFill>
                    <a:srgbClr val="595A59"/>
                  </a:solidFill>
                  <a:latin typeface="Calibri"/>
                  <a:ea typeface="Calibri"/>
                  <a:cs typeface="Calibri"/>
                  <a:sym typeface="Calibri"/>
                </a:rPr>
                <a:t>Ráðstöfun taps</a:t>
              </a:r>
              <a:endParaRPr lang="is-IS" sz="1800" b="0" i="0" u="none" strike="noStrike" cap="none" dirty="0">
                <a:solidFill>
                  <a:srgbClr val="595A59"/>
                </a:solidFill>
                <a:highlight>
                  <a:srgbClr val="00FF00"/>
                </a:highlight>
                <a:latin typeface="Calibri"/>
                <a:ea typeface="Calibri"/>
                <a:cs typeface="Calibri"/>
                <a:sym typeface="Calibri"/>
              </a:endParaRPr>
            </a:p>
          </p:txBody>
        </p:sp>
        <p:sp>
          <p:nvSpPr>
            <p:cNvPr id="1314" name="Google Shape;1314;p33"/>
            <p:cNvSpPr/>
            <p:nvPr/>
          </p:nvSpPr>
          <p:spPr>
            <a:xfrm>
              <a:off x="5934868" y="162380"/>
              <a:ext cx="1734498" cy="649949"/>
            </a:xfrm>
            <a:prstGeom prst="rect">
              <a:avLst/>
            </a:prstGeom>
            <a:solidFill>
              <a:srgbClr val="F27954"/>
            </a:solidFill>
            <a:ln w="19050" cap="flat" cmpd="sng">
              <a:solidFill>
                <a:srgbClr val="F2795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is-IS" dirty="0"/>
            </a:p>
          </p:txBody>
        </p:sp>
        <p:sp>
          <p:nvSpPr>
            <p:cNvPr id="1315" name="Google Shape;1315;p33"/>
            <p:cNvSpPr txBox="1"/>
            <p:nvPr/>
          </p:nvSpPr>
          <p:spPr>
            <a:xfrm>
              <a:off x="5934868" y="162380"/>
              <a:ext cx="1734498" cy="649949"/>
            </a:xfrm>
            <a:prstGeom prst="rect">
              <a:avLst/>
            </a:prstGeom>
            <a:noFill/>
            <a:ln>
              <a:noFill/>
            </a:ln>
          </p:spPr>
          <p:txBody>
            <a:bodyPr spcFirstLastPara="1" wrap="square" lIns="128000" tIns="73150" rIns="128000" bIns="731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is-IS" sz="1800" b="1" dirty="0">
                  <a:solidFill>
                    <a:schemeClr val="lt1"/>
                  </a:solidFill>
                  <a:latin typeface="Calibri"/>
                  <a:ea typeface="Calibri"/>
                  <a:cs typeface="Calibri"/>
                  <a:sym typeface="Calibri"/>
                </a:rPr>
                <a:t>Vinnuréttur:</a:t>
              </a:r>
              <a:endParaRPr lang="is-IS" sz="1800" dirty="0">
                <a:solidFill>
                  <a:schemeClr val="lt1"/>
                </a:solidFill>
                <a:latin typeface="Calibri"/>
                <a:ea typeface="Calibri"/>
                <a:cs typeface="Calibri"/>
                <a:sym typeface="Calibri"/>
              </a:endParaRPr>
            </a:p>
          </p:txBody>
        </p:sp>
        <p:sp>
          <p:nvSpPr>
            <p:cNvPr id="1316" name="Google Shape;1316;p33"/>
            <p:cNvSpPr/>
            <p:nvPr/>
          </p:nvSpPr>
          <p:spPr>
            <a:xfrm>
              <a:off x="5934868" y="812330"/>
              <a:ext cx="1734498" cy="3632214"/>
            </a:xfrm>
            <a:prstGeom prst="rect">
              <a:avLst/>
            </a:prstGeom>
            <a:noFill/>
            <a:ln w="19050" cap="flat" cmpd="sng">
              <a:solidFill>
                <a:srgbClr val="F2795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is-IS" dirty="0"/>
            </a:p>
          </p:txBody>
        </p:sp>
        <p:sp>
          <p:nvSpPr>
            <p:cNvPr id="1317" name="Google Shape;1317;p33"/>
            <p:cNvSpPr txBox="1"/>
            <p:nvPr/>
          </p:nvSpPr>
          <p:spPr>
            <a:xfrm>
              <a:off x="5934868" y="812330"/>
              <a:ext cx="1734498" cy="3632214"/>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0"/>
                </a:spcBef>
                <a:spcAft>
                  <a:spcPts val="0"/>
                </a:spcAft>
                <a:buClr>
                  <a:srgbClr val="595A59"/>
                </a:buClr>
                <a:buSzPts val="1800"/>
                <a:buFont typeface="Noto Sans Symbols"/>
                <a:buChar char="−"/>
              </a:pPr>
              <a:r>
                <a:rPr lang="is-IS" sz="1800" b="0" i="0" u="none" strike="noStrike" cap="none" dirty="0" err="1">
                  <a:solidFill>
                    <a:srgbClr val="595A59"/>
                  </a:solidFill>
                  <a:latin typeface="Calibri"/>
                  <a:ea typeface="Calibri"/>
                  <a:cs typeface="Calibri"/>
                  <a:sym typeface="Calibri"/>
                </a:rPr>
                <a:t>Kjara-samningar</a:t>
              </a:r>
              <a:r>
                <a:rPr lang="is-IS" sz="1800" b="0" i="0" u="none" strike="noStrike" cap="none" dirty="0">
                  <a:solidFill>
                    <a:srgbClr val="595A59"/>
                  </a:solidFill>
                  <a:latin typeface="Calibri"/>
                  <a:ea typeface="Calibri"/>
                  <a:cs typeface="Calibri"/>
                  <a:sym typeface="Calibri"/>
                </a:rPr>
                <a:t>, t.a.m. </a:t>
              </a:r>
              <a:r>
                <a:rPr lang="is-IS" sz="1800" dirty="0" err="1">
                  <a:solidFill>
                    <a:srgbClr val="595A59"/>
                  </a:solidFill>
                  <a:latin typeface="Calibri"/>
                  <a:ea typeface="Calibri"/>
                  <a:cs typeface="Calibri"/>
                  <a:sym typeface="Calibri"/>
                </a:rPr>
                <a:t>endurskipu-lagning</a:t>
              </a:r>
              <a:r>
                <a:rPr lang="is-IS" sz="1800" b="0" i="0" u="none" strike="noStrike" cap="none" dirty="0">
                  <a:solidFill>
                    <a:srgbClr val="595A59"/>
                  </a:solidFill>
                  <a:latin typeface="Calibri"/>
                  <a:ea typeface="Calibri"/>
                  <a:cs typeface="Calibri"/>
                  <a:sym typeface="Calibri"/>
                </a:rPr>
                <a:t> </a:t>
              </a:r>
              <a:r>
                <a:rPr lang="is-IS" sz="1800" b="0" i="0" u="none" strike="noStrike" cap="none" dirty="0" err="1">
                  <a:solidFill>
                    <a:srgbClr val="595A59"/>
                  </a:solidFill>
                  <a:latin typeface="Calibri"/>
                  <a:ea typeface="Calibri"/>
                  <a:cs typeface="Calibri"/>
                  <a:sym typeface="Calibri"/>
                </a:rPr>
                <a:t>kjara-samninga</a:t>
              </a:r>
              <a:endParaRPr lang="is-IS" sz="1800" b="0" i="0" u="none" strike="noStrike" cap="none" dirty="0">
                <a:solidFill>
                  <a:srgbClr val="595A59"/>
                </a:solidFill>
                <a:latin typeface="Calibri"/>
                <a:ea typeface="Calibri"/>
                <a:cs typeface="Calibri"/>
                <a:sym typeface="Calibri"/>
              </a:endParaRPr>
            </a:p>
            <a:p>
              <a:pPr marL="171450" lvl="1" indent="-171450">
                <a:lnSpc>
                  <a:spcPct val="90000"/>
                </a:lnSpc>
                <a:spcBef>
                  <a:spcPts val="270"/>
                </a:spcBef>
                <a:buClr>
                  <a:srgbClr val="595A59"/>
                </a:buClr>
                <a:buSzPts val="1800"/>
                <a:buFont typeface="Noto Sans Symbols"/>
                <a:buChar char="−"/>
              </a:pPr>
              <a:r>
                <a:rPr lang="is-IS" sz="1800" b="0" i="0" u="none" strike="noStrike" cap="none" dirty="0">
                  <a:solidFill>
                    <a:srgbClr val="595A59"/>
                  </a:solidFill>
                  <a:latin typeface="Calibri"/>
                  <a:ea typeface="Calibri"/>
                  <a:cs typeface="Calibri"/>
                  <a:sym typeface="Calibri"/>
                </a:rPr>
                <a:t>Fyrirtækja-samningar vegna orlofs- og jólauppbóta</a:t>
              </a:r>
            </a:p>
          </p:txBody>
        </p:sp>
      </p:grpSp>
      <p:sp>
        <p:nvSpPr>
          <p:cNvPr id="1318" name="Google Shape;1318;p33"/>
          <p:cNvSpPr txBox="1"/>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800"/>
              <a:buFont typeface="Arial"/>
              <a:buNone/>
            </a:pPr>
            <a:endParaRPr sz="1800">
              <a:solidFill>
                <a:srgbClr val="595A59"/>
              </a:solidFill>
              <a:latin typeface="Calibri"/>
              <a:ea typeface="Calibri"/>
              <a:cs typeface="Calibri"/>
              <a:sym typeface="Calibri"/>
            </a:endParaRPr>
          </a:p>
        </p:txBody>
      </p:sp>
      <p:sp>
        <p:nvSpPr>
          <p:cNvPr id="1319" name="Google Shape;1319;p33"/>
          <p:cNvSpPr txBox="1"/>
          <p:nvPr/>
        </p:nvSpPr>
        <p:spPr>
          <a:xfrm>
            <a:off x="542365" y="1789801"/>
            <a:ext cx="3189996" cy="460664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800"/>
              <a:buFont typeface="Arial"/>
              <a:buNone/>
            </a:pPr>
            <a:r>
              <a:rPr lang="is-IS" sz="1800" dirty="0">
                <a:solidFill>
                  <a:srgbClr val="595A59"/>
                </a:solidFill>
                <a:latin typeface="Calibri"/>
                <a:ea typeface="Calibri"/>
                <a:cs typeface="Calibri"/>
                <a:sym typeface="Calibri"/>
              </a:rPr>
              <a:t>Mikilvægt er að horfa á t.a.m.:</a:t>
            </a:r>
            <a:endParaRPr sz="1800" dirty="0">
              <a:solidFill>
                <a:srgbClr val="595A59"/>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34"/>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Clr>
                <a:srgbClr val="595A59"/>
              </a:buClr>
              <a:buSzPts val="1800"/>
              <a:buNone/>
            </a:pPr>
            <a:r>
              <a:rPr lang="de-DE" dirty="0"/>
              <a:t>Mikilvægt er að skoða núverandi viðskiptamódel fyrirtækisins og meta það á gagnrýninn hátt.</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Einnig má finna tækifæri til að bæta skipulagið innan fyrirtækisins sem og stjórnun, upplýsingaflæði og ferli ákvarðanatöku.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Mikilvægt er að taka öll stjórnunarstig með í greininguna.  Þannig koma fram mikilvægar innri upplýsingar sem styður allt ferlið. </a:t>
            </a:r>
            <a:endParaRPr dirty="0"/>
          </a:p>
        </p:txBody>
      </p:sp>
      <p:sp>
        <p:nvSpPr>
          <p:cNvPr id="1325" name="Google Shape;1325;p3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de-DE" dirty="0"/>
              <a:t>Greining á innri aðstæðum hjálpar til við að bera kennsl á þá möguleika sem eru til staðar til umbóta. Mikilvægt er að taka tillit til þessara aðstæðna þegar kemur að endurskipulagningu fyrirtækis.</a:t>
            </a:r>
            <a:endParaRPr dirty="0"/>
          </a:p>
        </p:txBody>
      </p:sp>
      <p:sp>
        <p:nvSpPr>
          <p:cNvPr id="1326" name="Google Shape;1326;p3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Staða fyrirtækisins: Innri aðstæður</a:t>
            </a:r>
            <a:endParaRPr dirty="0"/>
          </a:p>
        </p:txBody>
      </p:sp>
      <p:sp>
        <p:nvSpPr>
          <p:cNvPr id="1327" name="Google Shape;1327;p34"/>
          <p:cNvSpPr/>
          <p:nvPr/>
        </p:nvSpPr>
        <p:spPr>
          <a:xfrm>
            <a:off x="6115620" y="4113918"/>
            <a:ext cx="5673220" cy="1080000"/>
          </a:xfrm>
          <a:prstGeom prst="rect">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is-IS" sz="1600" dirty="0">
                <a:solidFill>
                  <a:schemeClr val="lt1"/>
                </a:solidFill>
                <a:latin typeface="Calibri"/>
                <a:ea typeface="Calibri"/>
                <a:cs typeface="Calibri"/>
                <a:sym typeface="Calibri"/>
              </a:rPr>
              <a:t>Bókhaldsgögn</a:t>
            </a:r>
            <a:endParaRPr dirty="0"/>
          </a:p>
          <a:p>
            <a:pPr marL="285750" marR="0" lvl="0" indent="-285750" algn="l" rtl="0">
              <a:lnSpc>
                <a:spcPct val="100000"/>
              </a:lnSpc>
              <a:spcBef>
                <a:spcPts val="600"/>
              </a:spcBef>
              <a:spcAft>
                <a:spcPts val="0"/>
              </a:spcAft>
              <a:buClr>
                <a:schemeClr val="lt1"/>
              </a:buClr>
              <a:buSzPts val="1600"/>
              <a:buFont typeface="Arial"/>
              <a:buChar char="•"/>
            </a:pPr>
            <a:r>
              <a:rPr lang="is-IS" sz="1600" dirty="0">
                <a:solidFill>
                  <a:schemeClr val="lt1"/>
                </a:solidFill>
                <a:latin typeface="Calibri"/>
                <a:ea typeface="Calibri"/>
                <a:cs typeface="Calibri"/>
                <a:sym typeface="Calibri"/>
              </a:rPr>
              <a:t>Starfsmenn og stjórnendur</a:t>
            </a:r>
            <a:endParaRPr dirty="0"/>
          </a:p>
          <a:p>
            <a:pPr marL="285750" marR="0" lvl="0" indent="-285750" algn="l" rtl="0">
              <a:lnSpc>
                <a:spcPct val="100000"/>
              </a:lnSpc>
              <a:spcBef>
                <a:spcPts val="600"/>
              </a:spcBef>
              <a:spcAft>
                <a:spcPts val="0"/>
              </a:spcAft>
              <a:buClr>
                <a:schemeClr val="lt1"/>
              </a:buClr>
              <a:buSzPts val="1600"/>
              <a:buFont typeface="Arial"/>
              <a:buChar char="•"/>
            </a:pPr>
            <a:r>
              <a:rPr lang="de-DE" sz="1600" dirty="0">
                <a:solidFill>
                  <a:schemeClr val="lt1"/>
                </a:solidFill>
                <a:latin typeface="Calibri"/>
                <a:ea typeface="Calibri"/>
                <a:cs typeface="Calibri"/>
                <a:sym typeface="Calibri"/>
              </a:rPr>
              <a:t>Kannanir/Eftirlit með </a:t>
            </a:r>
            <a:r>
              <a:rPr lang="de-DE" sz="1600" dirty="0">
                <a:solidFill>
                  <a:schemeClr val="bg1"/>
                </a:solidFill>
                <a:latin typeface="Calibri"/>
                <a:ea typeface="Calibri"/>
                <a:cs typeface="Calibri"/>
                <a:sym typeface="Calibri"/>
              </a:rPr>
              <a:t>samstarfsaðilum</a:t>
            </a:r>
            <a:r>
              <a:rPr lang="de-DE" sz="1600" dirty="0">
                <a:solidFill>
                  <a:schemeClr val="lt1"/>
                </a:solidFill>
                <a:latin typeface="Calibri"/>
                <a:ea typeface="Calibri"/>
                <a:cs typeface="Calibri"/>
                <a:sym typeface="Calibri"/>
              </a:rPr>
              <a:t> og keppinautum.</a:t>
            </a:r>
            <a:endParaRPr dirty="0"/>
          </a:p>
        </p:txBody>
      </p:sp>
      <p:sp>
        <p:nvSpPr>
          <p:cNvPr id="1328" name="Google Shape;1328;p34"/>
          <p:cNvSpPr/>
          <p:nvPr/>
        </p:nvSpPr>
        <p:spPr>
          <a:xfrm>
            <a:off x="4163123" y="1751506"/>
            <a:ext cx="1800000" cy="2160000"/>
          </a:xfrm>
          <a:prstGeom prst="rect">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lt1"/>
                </a:solidFill>
                <a:latin typeface="Calibri"/>
                <a:ea typeface="Calibri"/>
                <a:cs typeface="Calibri"/>
                <a:sym typeface="Calibri"/>
              </a:rPr>
              <a:t>Greina kjarnaverkefni fyrirtækisins og arðsemi þeirra, kjarnavörur </a:t>
            </a:r>
            <a:r>
              <a:rPr lang="de-DE" sz="1600" dirty="0">
                <a:solidFill>
                  <a:schemeClr val="lt1"/>
                </a:solidFill>
                <a:latin typeface="Calibri"/>
                <a:cs typeface="Calibri"/>
                <a:sym typeface="Calibri"/>
              </a:rPr>
              <a:t>og eiginleika þeirra og getu</a:t>
            </a:r>
            <a:endParaRPr sz="1600" dirty="0">
              <a:solidFill>
                <a:schemeClr val="lt1"/>
              </a:solidFill>
              <a:latin typeface="Calibri"/>
              <a:cs typeface="Calibri"/>
            </a:endParaRPr>
          </a:p>
        </p:txBody>
      </p:sp>
      <p:sp>
        <p:nvSpPr>
          <p:cNvPr id="1329" name="Google Shape;1329;p34"/>
          <p:cNvSpPr/>
          <p:nvPr/>
        </p:nvSpPr>
        <p:spPr>
          <a:xfrm>
            <a:off x="6096000" y="1751506"/>
            <a:ext cx="1800000" cy="2160000"/>
          </a:xfrm>
          <a:prstGeom prst="rect">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lt1"/>
                </a:solidFill>
                <a:latin typeface="Calibri"/>
                <a:ea typeface="Calibri"/>
                <a:cs typeface="Calibri"/>
                <a:sym typeface="Calibri"/>
              </a:rPr>
              <a:t>Greina og skoða tengsl við viðskiptavini og samkeppnisaðila</a:t>
            </a:r>
            <a:endParaRPr sz="1600" dirty="0">
              <a:solidFill>
                <a:schemeClr val="lt1"/>
              </a:solidFill>
              <a:latin typeface="Calibri"/>
              <a:ea typeface="Calibri"/>
              <a:cs typeface="Calibri"/>
              <a:sym typeface="Calibri"/>
            </a:endParaRPr>
          </a:p>
        </p:txBody>
      </p:sp>
      <p:sp>
        <p:nvSpPr>
          <p:cNvPr id="1330" name="Google Shape;1330;p34"/>
          <p:cNvSpPr/>
          <p:nvPr/>
        </p:nvSpPr>
        <p:spPr>
          <a:xfrm>
            <a:off x="8028877" y="1751506"/>
            <a:ext cx="1800000" cy="2160000"/>
          </a:xfrm>
          <a:prstGeom prst="rect">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s-IS" sz="1600" dirty="0">
                <a:solidFill>
                  <a:schemeClr val="lt1"/>
                </a:solidFill>
                <a:latin typeface="Calibri"/>
                <a:ea typeface="Calibri"/>
                <a:cs typeface="Calibri"/>
                <a:sym typeface="Calibri"/>
              </a:rPr>
              <a:t>Greina hagsmuni og tækifæri hagsmunaaðila; </a:t>
            </a:r>
            <a:r>
              <a:rPr lang="is-IS" sz="1600" dirty="0">
                <a:solidFill>
                  <a:schemeClr val="bg1"/>
                </a:solidFill>
                <a:latin typeface="Calibri"/>
                <a:ea typeface="Calibri"/>
                <a:cs typeface="Calibri"/>
                <a:sym typeface="Calibri"/>
              </a:rPr>
              <a:t>auðlindir/úrræði</a:t>
            </a:r>
            <a:r>
              <a:rPr lang="is-IS" sz="1600" dirty="0">
                <a:solidFill>
                  <a:schemeClr val="lt1"/>
                </a:solidFill>
                <a:latin typeface="Calibri"/>
                <a:ea typeface="Calibri"/>
                <a:cs typeface="Calibri"/>
                <a:sym typeface="Calibri"/>
              </a:rPr>
              <a:t> þeirra og hæfni sem hefur áhrif á samkeppnishæfni þeirra</a:t>
            </a:r>
            <a:endParaRPr dirty="0"/>
          </a:p>
        </p:txBody>
      </p:sp>
      <p:sp>
        <p:nvSpPr>
          <p:cNvPr id="1331" name="Google Shape;1331;p34"/>
          <p:cNvSpPr/>
          <p:nvPr/>
        </p:nvSpPr>
        <p:spPr>
          <a:xfrm>
            <a:off x="9960199" y="1751506"/>
            <a:ext cx="1800000" cy="2160000"/>
          </a:xfrm>
          <a:prstGeom prst="rect">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bg1"/>
                </a:solidFill>
                <a:latin typeface="Calibri"/>
                <a:ea typeface="Calibri"/>
                <a:cs typeface="Calibri"/>
                <a:sym typeface="Calibri"/>
              </a:rPr>
              <a:t>Gæði og notagildi þeirra möguleika sem finna má í  undirþáttum rekstrar (t.d. stjórnun, vinnuafli, sölu, tækni, fjármögnun)</a:t>
            </a:r>
            <a:endParaRPr dirty="0">
              <a:solidFill>
                <a:schemeClr val="bg1"/>
              </a:solidFill>
            </a:endParaRPr>
          </a:p>
        </p:txBody>
      </p:sp>
      <p:sp>
        <p:nvSpPr>
          <p:cNvPr id="1332" name="Google Shape;1332;p34"/>
          <p:cNvSpPr/>
          <p:nvPr/>
        </p:nvSpPr>
        <p:spPr>
          <a:xfrm>
            <a:off x="4163123" y="4113918"/>
            <a:ext cx="1800000" cy="1080000"/>
          </a:xfrm>
          <a:prstGeom prst="rect">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chemeClr val="lt1"/>
                </a:solidFill>
                <a:latin typeface="Calibri"/>
                <a:ea typeface="Calibri"/>
                <a:cs typeface="Calibri"/>
                <a:sym typeface="Calibri"/>
              </a:rPr>
              <a:t>Upspretta upplýsinga</a:t>
            </a:r>
            <a:endParaRPr sz="1600" dirty="0">
              <a:solidFill>
                <a:schemeClr val="lt1"/>
              </a:solidFill>
              <a:latin typeface="Calibri"/>
              <a:ea typeface="Calibri"/>
              <a:cs typeface="Calibri"/>
              <a:sym typeface="Calibri"/>
            </a:endParaRPr>
          </a:p>
        </p:txBody>
      </p:sp>
      <p:sp>
        <p:nvSpPr>
          <p:cNvPr id="1333" name="Google Shape;1333;p34"/>
          <p:cNvSpPr/>
          <p:nvPr/>
        </p:nvSpPr>
        <p:spPr>
          <a:xfrm>
            <a:off x="4163123" y="5396330"/>
            <a:ext cx="1800000" cy="752112"/>
          </a:xfrm>
          <a:prstGeom prst="rightArrow">
            <a:avLst>
              <a:gd name="adj1" fmla="val 50000"/>
              <a:gd name="adj2" fmla="val 51961"/>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4" name="Google Shape;1334;p34"/>
          <p:cNvSpPr txBox="1"/>
          <p:nvPr/>
        </p:nvSpPr>
        <p:spPr>
          <a:xfrm>
            <a:off x="6125135" y="5380672"/>
            <a:ext cx="563506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600" dirty="0">
                <a:solidFill>
                  <a:srgbClr val="79527B"/>
                </a:solidFill>
                <a:latin typeface="Calibri"/>
                <a:ea typeface="Calibri"/>
                <a:cs typeface="Calibri"/>
                <a:sym typeface="Calibri"/>
              </a:rPr>
              <a:t>Á grundvelli þessarar greiningar á að meta fyrri stefnumótun og greina möguleika á kostnaðarlækkunum og aukinni hagkvæmni</a:t>
            </a:r>
            <a:endParaRPr dirty="0"/>
          </a:p>
          <a:p>
            <a:pPr marL="0" marR="0" lvl="0" indent="0" algn="l" rtl="0">
              <a:spcBef>
                <a:spcPts val="0"/>
              </a:spcBef>
              <a:spcAft>
                <a:spcPts val="0"/>
              </a:spcAft>
              <a:buNone/>
            </a:pPr>
            <a:endParaRPr sz="1600" dirty="0">
              <a:solidFill>
                <a:srgbClr val="79527B"/>
              </a:solidFill>
              <a:latin typeface="Calibri"/>
              <a:ea typeface="Calibri"/>
              <a:cs typeface="Calibri"/>
              <a:sym typeface="Calibri"/>
            </a:endParaRPr>
          </a:p>
          <a:p>
            <a:pPr marL="0" marR="0" lvl="0" indent="0" algn="l" rtl="0">
              <a:spcBef>
                <a:spcPts val="0"/>
              </a:spcBef>
              <a:spcAft>
                <a:spcPts val="0"/>
              </a:spcAft>
              <a:buNone/>
            </a:pPr>
            <a:endParaRPr sz="1600" dirty="0">
              <a:solidFill>
                <a:srgbClr val="79527B"/>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35"/>
          <p:cNvSpPr txBox="1">
            <a:spLocks noGrp="1"/>
          </p:cNvSpPr>
          <p:nvPr>
            <p:ph type="body" idx="1"/>
          </p:nvPr>
        </p:nvSpPr>
        <p:spPr>
          <a:xfrm>
            <a:off x="3752490" y="1637401"/>
            <a:ext cx="8007709" cy="50899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90000"/>
              </a:lnSpc>
              <a:spcBef>
                <a:spcPts val="1000"/>
              </a:spcBef>
              <a:spcAft>
                <a:spcPts val="0"/>
              </a:spcAft>
              <a:buClr>
                <a:srgbClr val="595A59"/>
              </a:buClr>
              <a:buSzPct val="100000"/>
              <a:buNone/>
            </a:pPr>
            <a:r>
              <a:rPr lang="de-DE" sz="1800" dirty="0"/>
              <a:t>	</a:t>
            </a:r>
            <a:endParaRPr sz="1800" dirty="0"/>
          </a:p>
          <a:p>
            <a:pPr marL="0" lvl="0" indent="0" algn="l" rtl="0">
              <a:lnSpc>
                <a:spcPct val="90000"/>
              </a:lnSpc>
              <a:spcBef>
                <a:spcPts val="1000"/>
              </a:spcBef>
              <a:spcAft>
                <a:spcPts val="0"/>
              </a:spcAft>
              <a:buClr>
                <a:srgbClr val="595A59"/>
              </a:buClr>
              <a:buSzPct val="100000"/>
              <a:buNone/>
            </a:pPr>
            <a:endParaRPr dirty="0"/>
          </a:p>
          <a:p>
            <a:pPr marL="0" lvl="0" indent="0" algn="l" rtl="0">
              <a:lnSpc>
                <a:spcPct val="120000"/>
              </a:lnSpc>
              <a:spcBef>
                <a:spcPts val="1000"/>
              </a:spcBef>
              <a:spcAft>
                <a:spcPts val="0"/>
              </a:spcAft>
              <a:buClr>
                <a:srgbClr val="595A59"/>
              </a:buClr>
              <a:buSzPct val="94736"/>
              <a:buNone/>
            </a:pPr>
            <a:endParaRPr lang="de-DE" sz="1900" dirty="0"/>
          </a:p>
          <a:p>
            <a:pPr marL="0" lvl="0" indent="0" algn="l" rtl="0">
              <a:lnSpc>
                <a:spcPct val="120000"/>
              </a:lnSpc>
              <a:spcBef>
                <a:spcPts val="1000"/>
              </a:spcBef>
              <a:spcAft>
                <a:spcPts val="0"/>
              </a:spcAft>
              <a:buClr>
                <a:srgbClr val="595A59"/>
              </a:buClr>
              <a:buSzPct val="94736"/>
              <a:buNone/>
            </a:pPr>
            <a:endParaRPr lang="de-DE" sz="1900" dirty="0"/>
          </a:p>
        </p:txBody>
      </p:sp>
      <p:sp>
        <p:nvSpPr>
          <p:cNvPr id="1340" name="Google Shape;1340;p35"/>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Sérhver góð hugmynd er byggð á hörðum staðreyndum. Jafnvel þótt tíminn sé naumur er mikilvægt að einbeita sér að því að framkvæma trausta greininginu.</a:t>
            </a:r>
          </a:p>
          <a:p>
            <a:pPr marL="0" indent="0">
              <a:spcBef>
                <a:spcPts val="0"/>
              </a:spcBef>
            </a:pPr>
            <a:r>
              <a:rPr lang="is-IS" dirty="0"/>
              <a:t>Einblína þarf fyrst og fremst á staðreyndir sem eiga sérstaklega við um endurskipulagninguna og byggja á gögnum sem þegar eru til staðar í fyrirtækinu.</a:t>
            </a:r>
          </a:p>
        </p:txBody>
      </p:sp>
      <p:sp>
        <p:nvSpPr>
          <p:cNvPr id="1341" name="Google Shape;1341;p3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indent="0">
              <a:spcBef>
                <a:spcPts val="0"/>
              </a:spcBef>
            </a:pPr>
            <a:r>
              <a:rPr lang="is-IS"/>
              <a:t>Niðurstöður greiningarinnar leggja grundvöllinn að ramma utan um mikilvægar aðgerðir. </a:t>
            </a:r>
          </a:p>
        </p:txBody>
      </p:sp>
      <p:sp>
        <p:nvSpPr>
          <p:cNvPr id="1342" name="Google Shape;1342;p3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Verkfæri til þess að ná yfirsýn yfir stöðu fyrirtækisins</a:t>
            </a:r>
            <a:endParaRPr dirty="0"/>
          </a:p>
        </p:txBody>
      </p:sp>
      <p:grpSp>
        <p:nvGrpSpPr>
          <p:cNvPr id="1343" name="Google Shape;1343;p35"/>
          <p:cNvGrpSpPr/>
          <p:nvPr/>
        </p:nvGrpSpPr>
        <p:grpSpPr>
          <a:xfrm>
            <a:off x="5264152" y="1770512"/>
            <a:ext cx="5710593" cy="1347141"/>
            <a:chOff x="5264152" y="1770512"/>
            <a:chExt cx="5710593" cy="1347141"/>
          </a:xfrm>
        </p:grpSpPr>
        <p:sp>
          <p:nvSpPr>
            <p:cNvPr id="1344" name="Google Shape;1344;p35"/>
            <p:cNvSpPr/>
            <p:nvPr/>
          </p:nvSpPr>
          <p:spPr>
            <a:xfrm>
              <a:off x="6654745" y="1772541"/>
              <a:ext cx="4320000"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345" name="Google Shape;1345;p35"/>
            <p:cNvSpPr/>
            <p:nvPr/>
          </p:nvSpPr>
          <p:spPr>
            <a:xfrm rot="5400000">
              <a:off x="5315176" y="1778083"/>
              <a:ext cx="1347141"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346" name="Google Shape;1346;p35"/>
            <p:cNvSpPr txBox="1"/>
            <p:nvPr/>
          </p:nvSpPr>
          <p:spPr>
            <a:xfrm>
              <a:off x="5264152" y="2047567"/>
              <a:ext cx="1449185" cy="523180"/>
            </a:xfrm>
            <a:prstGeom prst="rect">
              <a:avLst/>
            </a:prstGeom>
            <a:noFill/>
            <a:ln>
              <a:noFill/>
            </a:ln>
          </p:spPr>
          <p:txBody>
            <a:bodyPr spcFirstLastPara="1" wrap="square" lIns="91425" tIns="45700" rIns="91425" bIns="45700" anchor="t" anchorCtr="0">
              <a:spAutoFit/>
            </a:bodyPr>
            <a:lstStyle/>
            <a:p>
              <a:pPr marL="0" marR="0" lvl="0" indent="-88900" algn="ctr" rtl="0">
                <a:spcBef>
                  <a:spcPts val="0"/>
                </a:spcBef>
                <a:spcAft>
                  <a:spcPts val="0"/>
                </a:spcAft>
                <a:buClr>
                  <a:schemeClr val="lt1"/>
                </a:buClr>
                <a:buSzPts val="1400"/>
                <a:buFont typeface="Calibri"/>
                <a:buAutoNum type="arabicPeriod"/>
              </a:pPr>
              <a:r>
                <a:rPr lang="de-DE" sz="1400" b="1" dirty="0">
                  <a:solidFill>
                    <a:schemeClr val="lt1"/>
                  </a:solidFill>
                  <a:latin typeface="Calibri"/>
                  <a:ea typeface="Calibri"/>
                  <a:cs typeface="Calibri"/>
                  <a:sym typeface="Calibri"/>
                </a:rPr>
                <a:t> Staða fyrirtækisins</a:t>
              </a:r>
              <a:endParaRPr sz="1400" b="1" cap="none" dirty="0">
                <a:solidFill>
                  <a:schemeClr val="lt1"/>
                </a:solidFill>
                <a:latin typeface="Calibri"/>
                <a:ea typeface="Calibri"/>
                <a:cs typeface="Calibri"/>
                <a:sym typeface="Calibri"/>
              </a:endParaRPr>
            </a:p>
          </p:txBody>
        </p:sp>
        <p:sp>
          <p:nvSpPr>
            <p:cNvPr id="1347" name="Google Shape;1347;p35"/>
            <p:cNvSpPr txBox="1"/>
            <p:nvPr/>
          </p:nvSpPr>
          <p:spPr>
            <a:xfrm>
              <a:off x="6652292" y="1892798"/>
              <a:ext cx="422510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dirty="0">
                  <a:solidFill>
                    <a:schemeClr val="lt1"/>
                  </a:solidFill>
                  <a:latin typeface="Calibri"/>
                  <a:ea typeface="Calibri"/>
                  <a:cs typeface="Calibri"/>
                  <a:sym typeface="Calibri"/>
                </a:rPr>
                <a:t>Fjölbreytt gögn um stöðu fyrirtækisins;  efnahagslegir og lagalegir áhrifaþættir og (miðlægar) orsakir krísunnar</a:t>
              </a:r>
              <a:endParaRPr lang="de-DE" dirty="0"/>
            </a:p>
          </p:txBody>
        </p:sp>
      </p:grpSp>
      <p:grpSp>
        <p:nvGrpSpPr>
          <p:cNvPr id="1348" name="Google Shape;1348;p35"/>
          <p:cNvGrpSpPr/>
          <p:nvPr/>
        </p:nvGrpSpPr>
        <p:grpSpPr>
          <a:xfrm>
            <a:off x="5858108" y="3263584"/>
            <a:ext cx="648000" cy="288000"/>
            <a:chOff x="5887844" y="3843453"/>
            <a:chExt cx="648000" cy="288000"/>
          </a:xfrm>
        </p:grpSpPr>
        <p:sp>
          <p:nvSpPr>
            <p:cNvPr id="1349" name="Google Shape;1349;p35"/>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350" name="Google Shape;1350;p35"/>
            <p:cNvCxnSpPr>
              <a:stCxn id="1349"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
        <p:nvSpPr>
          <p:cNvPr id="1351" name="Google Shape;1351;p35"/>
          <p:cNvSpPr txBox="1"/>
          <p:nvPr/>
        </p:nvSpPr>
        <p:spPr>
          <a:xfrm>
            <a:off x="6683601" y="3215340"/>
            <a:ext cx="4320000" cy="240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Greining vöruframboðs (Portfolio Analysis)</a:t>
            </a:r>
            <a:endParaRPr dirty="0"/>
          </a:p>
          <a:p>
            <a:pPr marL="0" marR="0" lvl="0" indent="0" algn="l" rtl="0">
              <a:spcBef>
                <a:spcPts val="1800"/>
              </a:spcBef>
              <a:spcAft>
                <a:spcPts val="0"/>
              </a:spcAft>
              <a:buNone/>
            </a:pPr>
            <a:r>
              <a:rPr lang="de-DE" sz="1800" dirty="0">
                <a:solidFill>
                  <a:srgbClr val="595A59"/>
                </a:solidFill>
                <a:latin typeface="Calibri"/>
                <a:ea typeface="Calibri"/>
                <a:cs typeface="Calibri"/>
                <a:sym typeface="Calibri"/>
              </a:rPr>
              <a:t>SVÓT greining</a:t>
            </a:r>
            <a:endParaRPr dirty="0"/>
          </a:p>
          <a:p>
            <a:pPr marL="0" marR="0" lvl="0" indent="0" algn="l" rtl="0">
              <a:spcBef>
                <a:spcPts val="1800"/>
              </a:spcBef>
              <a:spcAft>
                <a:spcPts val="0"/>
              </a:spcAft>
              <a:buNone/>
            </a:pPr>
            <a:r>
              <a:rPr lang="is-IS" sz="1800" dirty="0">
                <a:solidFill>
                  <a:srgbClr val="595A59"/>
                </a:solidFill>
                <a:latin typeface="Calibri"/>
                <a:ea typeface="Calibri"/>
                <a:cs typeface="Calibri"/>
                <a:sym typeface="Calibri"/>
              </a:rPr>
              <a:t>Greining innan </a:t>
            </a:r>
            <a:r>
              <a:rPr lang="is-IS" sz="1800" dirty="0" err="1">
                <a:solidFill>
                  <a:srgbClr val="595A59"/>
                </a:solidFill>
                <a:latin typeface="Calibri"/>
                <a:ea typeface="Calibri"/>
                <a:cs typeface="Calibri"/>
                <a:sym typeface="Calibri"/>
              </a:rPr>
              <a:t>virðiskeðjunnar</a:t>
            </a:r>
            <a:endParaRPr sz="1800" dirty="0">
              <a:solidFill>
                <a:srgbClr val="595A59"/>
              </a:solidFill>
              <a:latin typeface="Calibri"/>
              <a:ea typeface="Calibri"/>
              <a:cs typeface="Calibri"/>
              <a:sym typeface="Calibri"/>
            </a:endParaRPr>
          </a:p>
          <a:p>
            <a:pPr marL="0" marR="0" lvl="0" indent="0" algn="l" rtl="0">
              <a:spcBef>
                <a:spcPts val="1800"/>
              </a:spcBef>
              <a:spcAft>
                <a:spcPts val="0"/>
              </a:spcAft>
              <a:buNone/>
            </a:pPr>
            <a:r>
              <a:rPr lang="de-DE" sz="1800" dirty="0">
                <a:solidFill>
                  <a:srgbClr val="595A59"/>
                </a:solidFill>
                <a:latin typeface="Calibri"/>
                <a:ea typeface="Calibri"/>
                <a:cs typeface="Calibri"/>
                <a:sym typeface="Calibri"/>
              </a:rPr>
              <a:t>PESTEL greining</a:t>
            </a:r>
            <a:endParaRPr dirty="0"/>
          </a:p>
          <a:p>
            <a:pPr marL="0" marR="0" lvl="0" indent="0" algn="l" rtl="0">
              <a:spcBef>
                <a:spcPts val="1800"/>
              </a:spcBef>
              <a:spcAft>
                <a:spcPts val="0"/>
              </a:spcAft>
              <a:buNone/>
            </a:pPr>
            <a:r>
              <a:rPr lang="de-DE" sz="1800" dirty="0">
                <a:solidFill>
                  <a:srgbClr val="595A59"/>
                </a:solidFill>
                <a:latin typeface="Calibri"/>
                <a:ea typeface="Calibri"/>
                <a:cs typeface="Calibri"/>
                <a:sym typeface="Calibri"/>
              </a:rPr>
              <a:t>Samanburður  (Benchmarking)</a:t>
            </a:r>
            <a:endParaRPr sz="1800" dirty="0">
              <a:solidFill>
                <a:srgbClr val="595A59"/>
              </a:solidFill>
              <a:latin typeface="Calibri"/>
              <a:ea typeface="Calibri"/>
              <a:cs typeface="Calibri"/>
              <a:sym typeface="Calibri"/>
            </a:endParaRPr>
          </a:p>
        </p:txBody>
      </p:sp>
      <p:grpSp>
        <p:nvGrpSpPr>
          <p:cNvPr id="1352" name="Google Shape;1352;p35"/>
          <p:cNvGrpSpPr/>
          <p:nvPr/>
        </p:nvGrpSpPr>
        <p:grpSpPr>
          <a:xfrm>
            <a:off x="5863012" y="4773062"/>
            <a:ext cx="648000" cy="288000"/>
            <a:chOff x="5887844" y="3843453"/>
            <a:chExt cx="648000" cy="288000"/>
          </a:xfrm>
        </p:grpSpPr>
        <p:sp>
          <p:nvSpPr>
            <p:cNvPr id="1353" name="Google Shape;1353;p35"/>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354" name="Google Shape;1354;p35"/>
            <p:cNvCxnSpPr>
              <a:stCxn id="1353"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grpSp>
        <p:nvGrpSpPr>
          <p:cNvPr id="1355" name="Google Shape;1355;p35"/>
          <p:cNvGrpSpPr/>
          <p:nvPr/>
        </p:nvGrpSpPr>
        <p:grpSpPr>
          <a:xfrm>
            <a:off x="5858108" y="3777332"/>
            <a:ext cx="648000" cy="288000"/>
            <a:chOff x="5887844" y="3843453"/>
            <a:chExt cx="648000" cy="288000"/>
          </a:xfrm>
        </p:grpSpPr>
        <p:sp>
          <p:nvSpPr>
            <p:cNvPr id="1356" name="Google Shape;1356;p35"/>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357" name="Google Shape;1357;p35"/>
            <p:cNvCxnSpPr>
              <a:stCxn id="1356"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grpSp>
        <p:nvGrpSpPr>
          <p:cNvPr id="1358" name="Google Shape;1358;p35"/>
          <p:cNvGrpSpPr/>
          <p:nvPr/>
        </p:nvGrpSpPr>
        <p:grpSpPr>
          <a:xfrm>
            <a:off x="5867971" y="4253164"/>
            <a:ext cx="648000" cy="288000"/>
            <a:chOff x="5887844" y="3843453"/>
            <a:chExt cx="648000" cy="288000"/>
          </a:xfrm>
        </p:grpSpPr>
        <p:sp>
          <p:nvSpPr>
            <p:cNvPr id="1359" name="Google Shape;1359;p35"/>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360" name="Google Shape;1360;p35"/>
            <p:cNvCxnSpPr>
              <a:stCxn id="1359"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grpSp>
        <p:nvGrpSpPr>
          <p:cNvPr id="1361" name="Google Shape;1361;p35"/>
          <p:cNvGrpSpPr/>
          <p:nvPr/>
        </p:nvGrpSpPr>
        <p:grpSpPr>
          <a:xfrm>
            <a:off x="5867971" y="5292959"/>
            <a:ext cx="648000" cy="288000"/>
            <a:chOff x="5887844" y="3843453"/>
            <a:chExt cx="648000" cy="288000"/>
          </a:xfrm>
        </p:grpSpPr>
        <p:sp>
          <p:nvSpPr>
            <p:cNvPr id="1362" name="Google Shape;1362;p35"/>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363" name="Google Shape;1363;p35"/>
            <p:cNvCxnSpPr>
              <a:stCxn id="1362"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grpSp>
        <p:nvGrpSpPr>
          <p:cNvPr id="1368" name="Google Shape;1368;p36"/>
          <p:cNvGrpSpPr/>
          <p:nvPr/>
        </p:nvGrpSpPr>
        <p:grpSpPr>
          <a:xfrm>
            <a:off x="4218847" y="1818650"/>
            <a:ext cx="6699399" cy="4288679"/>
            <a:chOff x="2114185" y="1382876"/>
            <a:chExt cx="8071565" cy="5167082"/>
          </a:xfrm>
        </p:grpSpPr>
        <p:pic>
          <p:nvPicPr>
            <p:cNvPr id="1369" name="Google Shape;1369;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60997" y="1382876"/>
              <a:ext cx="7471051" cy="4866889"/>
            </a:xfrm>
            <a:prstGeom prst="rect">
              <a:avLst/>
            </a:prstGeom>
            <a:noFill/>
            <a:ln>
              <a:noFill/>
            </a:ln>
          </p:spPr>
        </p:pic>
        <p:sp>
          <p:nvSpPr>
            <p:cNvPr id="1370" name="Google Shape;1370;p36"/>
            <p:cNvSpPr/>
            <p:nvPr/>
          </p:nvSpPr>
          <p:spPr>
            <a:xfrm>
              <a:off x="4134285" y="1844519"/>
              <a:ext cx="3924041" cy="3924041"/>
            </a:xfrm>
            <a:prstGeom prst="ellipse">
              <a:avLst/>
            </a:prstGeom>
            <a:solidFill>
              <a:srgbClr val="A77FA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dirty="0">
                  <a:solidFill>
                    <a:srgbClr val="595A59"/>
                  </a:solidFill>
                  <a:latin typeface="Calibri"/>
                  <a:ea typeface="Calibri"/>
                  <a:cs typeface="Calibri"/>
                  <a:sym typeface="Calibri"/>
                </a:rPr>
                <a:t>Umhverfi</a:t>
              </a:r>
              <a:br>
                <a:rPr lang="de-DE" sz="1800" b="1" dirty="0">
                  <a:solidFill>
                    <a:srgbClr val="595A59"/>
                  </a:solidFill>
                  <a:latin typeface="Calibri"/>
                  <a:ea typeface="Calibri"/>
                  <a:cs typeface="Calibri"/>
                  <a:sym typeface="Calibri"/>
                </a:rPr>
              </a:br>
              <a:r>
                <a:rPr lang="de-DE" sz="1800" b="1" dirty="0">
                  <a:solidFill>
                    <a:srgbClr val="595A59"/>
                  </a:solidFill>
                  <a:latin typeface="Calibri"/>
                  <a:ea typeface="Calibri"/>
                  <a:cs typeface="Calibri"/>
                  <a:sym typeface="Calibri"/>
                </a:rPr>
                <a:t>   atvinnu-    greinarinnar</a:t>
              </a:r>
              <a:endParaRPr sz="1200" b="1" dirty="0"/>
            </a:p>
          </p:txBody>
        </p:sp>
        <p:grpSp>
          <p:nvGrpSpPr>
            <p:cNvPr id="1371" name="Google Shape;1371;p36"/>
            <p:cNvGrpSpPr/>
            <p:nvPr/>
          </p:nvGrpSpPr>
          <p:grpSpPr>
            <a:xfrm>
              <a:off x="3379081" y="1401492"/>
              <a:ext cx="5434448" cy="5148466"/>
              <a:chOff x="1855081" y="1144317"/>
              <a:chExt cx="5434448" cy="5148466"/>
            </a:xfrm>
          </p:grpSpPr>
          <p:sp>
            <p:nvSpPr>
              <p:cNvPr id="1372" name="Google Shape;1372;p36"/>
              <p:cNvSpPr/>
              <p:nvPr/>
            </p:nvSpPr>
            <p:spPr>
              <a:xfrm>
                <a:off x="2675219" y="1557338"/>
                <a:ext cx="1867285" cy="1374791"/>
              </a:xfrm>
              <a:custGeom>
                <a:avLst/>
                <a:gdLst/>
                <a:ahLst/>
                <a:cxnLst/>
                <a:rect l="l" t="t" r="r" b="b"/>
                <a:pathLst>
                  <a:path w="751" h="552" extrusionOk="0">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E532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3" name="Google Shape;1373;p36"/>
              <p:cNvSpPr/>
              <p:nvPr/>
            </p:nvSpPr>
            <p:spPr>
              <a:xfrm rot="4320000">
                <a:off x="4598763" y="1557285"/>
                <a:ext cx="1867285" cy="1374791"/>
              </a:xfrm>
              <a:custGeom>
                <a:avLst/>
                <a:gdLst/>
                <a:ahLst/>
                <a:cxnLst/>
                <a:rect l="l" t="t" r="r" b="b"/>
                <a:pathLst>
                  <a:path w="751" h="552" extrusionOk="0">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81D1C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4" name="Google Shape;1374;p36"/>
              <p:cNvSpPr/>
              <p:nvPr/>
            </p:nvSpPr>
            <p:spPr>
              <a:xfrm rot="8640000">
                <a:off x="5196513" y="3368450"/>
                <a:ext cx="1867285" cy="1374791"/>
              </a:xfrm>
              <a:custGeom>
                <a:avLst/>
                <a:gdLst/>
                <a:ahLst/>
                <a:cxnLst/>
                <a:rect l="l" t="t" r="r" b="b"/>
                <a:pathLst>
                  <a:path w="751" h="552" extrusionOk="0">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F279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5" name="Google Shape;1375;p36"/>
              <p:cNvSpPr/>
              <p:nvPr/>
            </p:nvSpPr>
            <p:spPr>
              <a:xfrm rot="-8640000" flipH="1">
                <a:off x="2080812" y="3368451"/>
                <a:ext cx="1867285" cy="1374791"/>
              </a:xfrm>
              <a:custGeom>
                <a:avLst/>
                <a:gdLst/>
                <a:ahLst/>
                <a:cxnLst/>
                <a:rect l="l" t="t" r="r" b="b"/>
                <a:pathLst>
                  <a:path w="751" h="552" extrusionOk="0">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6" name="Google Shape;1376;p36"/>
              <p:cNvSpPr/>
              <p:nvPr/>
            </p:nvSpPr>
            <p:spPr>
              <a:xfrm rot="8640000" flipH="1">
                <a:off x="3631864" y="4500491"/>
                <a:ext cx="1867285" cy="1374791"/>
              </a:xfrm>
              <a:custGeom>
                <a:avLst/>
                <a:gdLst/>
                <a:ahLst/>
                <a:cxnLst/>
                <a:rect l="l" t="t" r="r" b="b"/>
                <a:pathLst>
                  <a:path w="751" h="552" extrusionOk="0">
                    <a:moveTo>
                      <a:pt x="751" y="25"/>
                    </a:moveTo>
                    <a:cubicBezTo>
                      <a:pt x="751" y="0"/>
                      <a:pt x="751" y="0"/>
                      <a:pt x="751" y="0"/>
                    </a:cubicBezTo>
                    <a:cubicBezTo>
                      <a:pt x="400" y="0"/>
                      <a:pt x="103" y="228"/>
                      <a:pt x="0" y="544"/>
                    </a:cubicBezTo>
                    <a:cubicBezTo>
                      <a:pt x="24" y="552"/>
                      <a:pt x="24" y="552"/>
                      <a:pt x="24" y="552"/>
                    </a:cubicBezTo>
                    <a:cubicBezTo>
                      <a:pt x="124" y="246"/>
                      <a:pt x="411" y="25"/>
                      <a:pt x="751" y="25"/>
                    </a:cubicBezTo>
                  </a:path>
                </a:pathLst>
              </a:custGeom>
              <a:solidFill>
                <a:srgbClr val="7952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77" name="Google Shape;1377;p36"/>
            <p:cNvSpPr/>
            <p:nvPr/>
          </p:nvSpPr>
          <p:spPr>
            <a:xfrm>
              <a:off x="5360942" y="4399291"/>
              <a:ext cx="1507241" cy="1060002"/>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2"/>
                </a:solidFill>
                <a:latin typeface="Calibri"/>
                <a:ea typeface="Calibri"/>
                <a:cs typeface="Calibri"/>
                <a:sym typeface="Calibri"/>
              </a:endParaRPr>
            </a:p>
          </p:txBody>
        </p:sp>
        <p:sp>
          <p:nvSpPr>
            <p:cNvPr id="1378" name="Google Shape;1378;p36"/>
            <p:cNvSpPr/>
            <p:nvPr/>
          </p:nvSpPr>
          <p:spPr>
            <a:xfrm>
              <a:off x="6833843" y="3287409"/>
              <a:ext cx="1162473" cy="122358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2"/>
                </a:solidFill>
                <a:latin typeface="Calibri"/>
                <a:ea typeface="Calibri"/>
                <a:cs typeface="Calibri"/>
                <a:sym typeface="Calibri"/>
              </a:endParaRPr>
            </a:p>
          </p:txBody>
        </p:sp>
        <p:sp>
          <p:nvSpPr>
            <p:cNvPr id="1379" name="Google Shape;1379;p36"/>
            <p:cNvSpPr/>
            <p:nvPr/>
          </p:nvSpPr>
          <p:spPr>
            <a:xfrm>
              <a:off x="4203098" y="3201238"/>
              <a:ext cx="1202514" cy="118909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2"/>
                </a:solidFill>
                <a:latin typeface="Calibri"/>
                <a:ea typeface="Calibri"/>
                <a:cs typeface="Calibri"/>
                <a:sym typeface="Calibri"/>
              </a:endParaRPr>
            </a:p>
          </p:txBody>
        </p:sp>
        <p:sp>
          <p:nvSpPr>
            <p:cNvPr id="1380" name="Google Shape;1380;p36"/>
            <p:cNvSpPr/>
            <p:nvPr/>
          </p:nvSpPr>
          <p:spPr>
            <a:xfrm>
              <a:off x="5467624" y="2036516"/>
              <a:ext cx="1226853" cy="118909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2"/>
                </a:solidFill>
                <a:latin typeface="Calibri"/>
                <a:ea typeface="Calibri"/>
                <a:cs typeface="Calibri"/>
                <a:sym typeface="Calibri"/>
              </a:endParaRPr>
            </a:p>
          </p:txBody>
        </p:sp>
        <p:sp>
          <p:nvSpPr>
            <p:cNvPr id="1381" name="Google Shape;1381;p36"/>
            <p:cNvSpPr txBox="1"/>
            <p:nvPr/>
          </p:nvSpPr>
          <p:spPr>
            <a:xfrm>
              <a:off x="7495310" y="5771912"/>
              <a:ext cx="2690440" cy="35745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595A59"/>
                </a:buClr>
                <a:buSzPts val="2000"/>
                <a:buFont typeface="Calibri"/>
                <a:buNone/>
              </a:pPr>
              <a:r>
                <a:rPr lang="de-DE" sz="2000" b="1" dirty="0">
                  <a:solidFill>
                    <a:srgbClr val="595A59"/>
                  </a:solidFill>
                  <a:latin typeface="Calibri"/>
                  <a:ea typeface="Calibri"/>
                  <a:cs typeface="Calibri"/>
                  <a:sym typeface="Calibri"/>
                </a:rPr>
                <a:t>Makró-umhverfi</a:t>
              </a:r>
              <a:endParaRPr dirty="0"/>
            </a:p>
          </p:txBody>
        </p:sp>
        <p:sp>
          <p:nvSpPr>
            <p:cNvPr id="1382" name="Google Shape;1382;p36"/>
            <p:cNvSpPr/>
            <p:nvPr/>
          </p:nvSpPr>
          <p:spPr>
            <a:xfrm>
              <a:off x="5520305" y="2618307"/>
              <a:ext cx="1152000" cy="377313"/>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de-DE" sz="1200" dirty="0">
                  <a:solidFill>
                    <a:schemeClr val="lt1"/>
                  </a:solidFill>
                  <a:latin typeface="Calibri"/>
                  <a:ea typeface="Calibri"/>
                  <a:cs typeface="Calibri"/>
                  <a:sym typeface="Calibri"/>
                </a:rPr>
                <a:t>Viðskiptavinir</a:t>
              </a:r>
              <a:endParaRPr dirty="0"/>
            </a:p>
          </p:txBody>
        </p:sp>
        <p:sp>
          <p:nvSpPr>
            <p:cNvPr id="1383" name="Google Shape;1383;p36"/>
            <p:cNvSpPr/>
            <p:nvPr/>
          </p:nvSpPr>
          <p:spPr>
            <a:xfrm>
              <a:off x="4239581" y="3384443"/>
              <a:ext cx="1152000" cy="377313"/>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de-DE" sz="1200" dirty="0">
                  <a:solidFill>
                    <a:schemeClr val="lt1"/>
                  </a:solidFill>
                  <a:latin typeface="Calibri"/>
                  <a:ea typeface="Calibri"/>
                  <a:cs typeface="Calibri"/>
                  <a:sym typeface="Calibri"/>
                </a:rPr>
                <a:t>Samkeppnis-aðilar</a:t>
              </a:r>
              <a:endParaRPr dirty="0"/>
            </a:p>
          </p:txBody>
        </p:sp>
        <p:sp>
          <p:nvSpPr>
            <p:cNvPr id="1384" name="Google Shape;1384;p36"/>
            <p:cNvSpPr/>
            <p:nvPr/>
          </p:nvSpPr>
          <p:spPr>
            <a:xfrm>
              <a:off x="5542560" y="4529811"/>
              <a:ext cx="1152000" cy="553393"/>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de-DE" sz="1200" dirty="0">
                  <a:solidFill>
                    <a:schemeClr val="lt1"/>
                  </a:solidFill>
                  <a:latin typeface="Calibri"/>
                  <a:ea typeface="Calibri"/>
                  <a:cs typeface="Calibri"/>
                  <a:sym typeface="Calibri"/>
                </a:rPr>
                <a:t>Staðkvæmdar-vörur</a:t>
              </a:r>
              <a:endParaRPr dirty="0"/>
            </a:p>
          </p:txBody>
        </p:sp>
        <p:sp>
          <p:nvSpPr>
            <p:cNvPr id="1385" name="Google Shape;1385;p36"/>
            <p:cNvSpPr/>
            <p:nvPr/>
          </p:nvSpPr>
          <p:spPr>
            <a:xfrm>
              <a:off x="6868183" y="3493802"/>
              <a:ext cx="1152000" cy="377313"/>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de-DE" sz="1200" dirty="0">
                  <a:solidFill>
                    <a:schemeClr val="lt1"/>
                  </a:solidFill>
                  <a:latin typeface="Calibri"/>
                  <a:ea typeface="Calibri"/>
                  <a:cs typeface="Calibri"/>
                  <a:sym typeface="Calibri"/>
                </a:rPr>
                <a:t>Birgjar</a:t>
              </a:r>
              <a:endParaRPr dirty="0"/>
            </a:p>
          </p:txBody>
        </p:sp>
        <p:sp>
          <p:nvSpPr>
            <p:cNvPr id="1386" name="Google Shape;1386;p36"/>
            <p:cNvSpPr/>
            <p:nvPr/>
          </p:nvSpPr>
          <p:spPr>
            <a:xfrm>
              <a:off x="7223708" y="3932230"/>
              <a:ext cx="511812" cy="232893"/>
            </a:xfrm>
            <a:custGeom>
              <a:avLst/>
              <a:gdLst/>
              <a:ahLst/>
              <a:cxnLst/>
              <a:rect l="l" t="t" r="r" b="b"/>
              <a:pathLst>
                <a:path w="1489" h="676" extrusionOk="0">
                  <a:moveTo>
                    <a:pt x="1192" y="588"/>
                  </a:moveTo>
                  <a:cubicBezTo>
                    <a:pt x="1192" y="637"/>
                    <a:pt x="1231" y="676"/>
                    <a:pt x="1279" y="676"/>
                  </a:cubicBezTo>
                  <a:cubicBezTo>
                    <a:pt x="1328" y="676"/>
                    <a:pt x="1367" y="637"/>
                    <a:pt x="1367" y="588"/>
                  </a:cubicBezTo>
                  <a:cubicBezTo>
                    <a:pt x="1367" y="540"/>
                    <a:pt x="1328" y="501"/>
                    <a:pt x="1279" y="501"/>
                  </a:cubicBezTo>
                  <a:cubicBezTo>
                    <a:pt x="1231" y="501"/>
                    <a:pt x="1192" y="540"/>
                    <a:pt x="1192" y="588"/>
                  </a:cubicBezTo>
                  <a:moveTo>
                    <a:pt x="957" y="588"/>
                  </a:moveTo>
                  <a:cubicBezTo>
                    <a:pt x="957" y="637"/>
                    <a:pt x="997" y="676"/>
                    <a:pt x="1045" y="676"/>
                  </a:cubicBezTo>
                  <a:cubicBezTo>
                    <a:pt x="1093" y="676"/>
                    <a:pt x="1133" y="637"/>
                    <a:pt x="1133" y="588"/>
                  </a:cubicBezTo>
                  <a:cubicBezTo>
                    <a:pt x="1133" y="540"/>
                    <a:pt x="1093" y="501"/>
                    <a:pt x="1045" y="501"/>
                  </a:cubicBezTo>
                  <a:cubicBezTo>
                    <a:pt x="997" y="501"/>
                    <a:pt x="957" y="540"/>
                    <a:pt x="957" y="588"/>
                  </a:cubicBezTo>
                  <a:moveTo>
                    <a:pt x="341" y="588"/>
                  </a:moveTo>
                  <a:cubicBezTo>
                    <a:pt x="341" y="637"/>
                    <a:pt x="381" y="676"/>
                    <a:pt x="429" y="676"/>
                  </a:cubicBezTo>
                  <a:cubicBezTo>
                    <a:pt x="477" y="676"/>
                    <a:pt x="517" y="637"/>
                    <a:pt x="517" y="588"/>
                  </a:cubicBezTo>
                  <a:cubicBezTo>
                    <a:pt x="517" y="540"/>
                    <a:pt x="477" y="501"/>
                    <a:pt x="429" y="501"/>
                  </a:cubicBezTo>
                  <a:cubicBezTo>
                    <a:pt x="381" y="501"/>
                    <a:pt x="341" y="540"/>
                    <a:pt x="341" y="588"/>
                  </a:cubicBezTo>
                  <a:moveTo>
                    <a:pt x="107" y="588"/>
                  </a:moveTo>
                  <a:cubicBezTo>
                    <a:pt x="107" y="637"/>
                    <a:pt x="146" y="676"/>
                    <a:pt x="195" y="676"/>
                  </a:cubicBezTo>
                  <a:cubicBezTo>
                    <a:pt x="243" y="676"/>
                    <a:pt x="282" y="637"/>
                    <a:pt x="282" y="588"/>
                  </a:cubicBezTo>
                  <a:cubicBezTo>
                    <a:pt x="282" y="540"/>
                    <a:pt x="243" y="501"/>
                    <a:pt x="195" y="501"/>
                  </a:cubicBezTo>
                  <a:cubicBezTo>
                    <a:pt x="146" y="501"/>
                    <a:pt x="107" y="540"/>
                    <a:pt x="107" y="588"/>
                  </a:cubicBezTo>
                  <a:moveTo>
                    <a:pt x="0" y="432"/>
                  </a:moveTo>
                  <a:cubicBezTo>
                    <a:pt x="1130" y="432"/>
                    <a:pt x="1130" y="432"/>
                    <a:pt x="1130" y="432"/>
                  </a:cubicBezTo>
                  <a:cubicBezTo>
                    <a:pt x="1130" y="0"/>
                    <a:pt x="1130" y="0"/>
                    <a:pt x="1130" y="0"/>
                  </a:cubicBezTo>
                  <a:cubicBezTo>
                    <a:pt x="0" y="0"/>
                    <a:pt x="0" y="0"/>
                    <a:pt x="0" y="0"/>
                  </a:cubicBezTo>
                  <a:lnTo>
                    <a:pt x="0" y="432"/>
                  </a:lnTo>
                  <a:close/>
                  <a:moveTo>
                    <a:pt x="1489" y="535"/>
                  </a:moveTo>
                  <a:cubicBezTo>
                    <a:pt x="1489" y="247"/>
                    <a:pt x="1489" y="247"/>
                    <a:pt x="1489" y="247"/>
                  </a:cubicBezTo>
                  <a:cubicBezTo>
                    <a:pt x="1489" y="247"/>
                    <a:pt x="1489" y="203"/>
                    <a:pt x="1441" y="197"/>
                  </a:cubicBezTo>
                  <a:cubicBezTo>
                    <a:pt x="1153" y="125"/>
                    <a:pt x="1153" y="125"/>
                    <a:pt x="1153" y="125"/>
                  </a:cubicBezTo>
                  <a:cubicBezTo>
                    <a:pt x="1153" y="454"/>
                    <a:pt x="1153" y="454"/>
                    <a:pt x="1153" y="454"/>
                  </a:cubicBezTo>
                  <a:cubicBezTo>
                    <a:pt x="49" y="454"/>
                    <a:pt x="49" y="454"/>
                    <a:pt x="49" y="454"/>
                  </a:cubicBezTo>
                  <a:cubicBezTo>
                    <a:pt x="49" y="579"/>
                    <a:pt x="49" y="579"/>
                    <a:pt x="49" y="579"/>
                  </a:cubicBezTo>
                  <a:cubicBezTo>
                    <a:pt x="89" y="579"/>
                    <a:pt x="89" y="579"/>
                    <a:pt x="89" y="579"/>
                  </a:cubicBezTo>
                  <a:cubicBezTo>
                    <a:pt x="94" y="525"/>
                    <a:pt x="139" y="482"/>
                    <a:pt x="195" y="482"/>
                  </a:cubicBezTo>
                  <a:cubicBezTo>
                    <a:pt x="250" y="482"/>
                    <a:pt x="295" y="525"/>
                    <a:pt x="300" y="579"/>
                  </a:cubicBezTo>
                  <a:cubicBezTo>
                    <a:pt x="324" y="579"/>
                    <a:pt x="324" y="579"/>
                    <a:pt x="324" y="579"/>
                  </a:cubicBezTo>
                  <a:cubicBezTo>
                    <a:pt x="328" y="525"/>
                    <a:pt x="374" y="482"/>
                    <a:pt x="429" y="482"/>
                  </a:cubicBezTo>
                  <a:cubicBezTo>
                    <a:pt x="484" y="482"/>
                    <a:pt x="530" y="525"/>
                    <a:pt x="534" y="579"/>
                  </a:cubicBezTo>
                  <a:cubicBezTo>
                    <a:pt x="940" y="579"/>
                    <a:pt x="940" y="579"/>
                    <a:pt x="940" y="579"/>
                  </a:cubicBezTo>
                  <a:cubicBezTo>
                    <a:pt x="944" y="525"/>
                    <a:pt x="990" y="482"/>
                    <a:pt x="1045" y="482"/>
                  </a:cubicBezTo>
                  <a:cubicBezTo>
                    <a:pt x="1100" y="482"/>
                    <a:pt x="1146" y="525"/>
                    <a:pt x="1151" y="579"/>
                  </a:cubicBezTo>
                  <a:cubicBezTo>
                    <a:pt x="1174" y="579"/>
                    <a:pt x="1174" y="579"/>
                    <a:pt x="1174" y="579"/>
                  </a:cubicBezTo>
                  <a:cubicBezTo>
                    <a:pt x="1179" y="525"/>
                    <a:pt x="1224" y="482"/>
                    <a:pt x="1279" y="482"/>
                  </a:cubicBezTo>
                  <a:cubicBezTo>
                    <a:pt x="1335" y="482"/>
                    <a:pt x="1380" y="525"/>
                    <a:pt x="1385" y="579"/>
                  </a:cubicBezTo>
                  <a:cubicBezTo>
                    <a:pt x="1441" y="579"/>
                    <a:pt x="1441" y="579"/>
                    <a:pt x="1441" y="579"/>
                  </a:cubicBezTo>
                  <a:cubicBezTo>
                    <a:pt x="1441" y="579"/>
                    <a:pt x="1489" y="579"/>
                    <a:pt x="1489" y="535"/>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87" name="Google Shape;1387;p36"/>
            <p:cNvSpPr/>
            <p:nvPr/>
          </p:nvSpPr>
          <p:spPr>
            <a:xfrm>
              <a:off x="4511143" y="3840432"/>
              <a:ext cx="406764" cy="346534"/>
            </a:xfrm>
            <a:custGeom>
              <a:avLst/>
              <a:gdLst/>
              <a:ahLst/>
              <a:cxnLst/>
              <a:rect l="l" t="t" r="r" b="b"/>
              <a:pathLst>
                <a:path w="3782" h="3222" extrusionOk="0">
                  <a:moveTo>
                    <a:pt x="2601" y="3222"/>
                  </a:moveTo>
                  <a:lnTo>
                    <a:pt x="2788" y="3222"/>
                  </a:lnTo>
                  <a:lnTo>
                    <a:pt x="2788" y="2794"/>
                  </a:lnTo>
                  <a:lnTo>
                    <a:pt x="2601" y="2794"/>
                  </a:lnTo>
                  <a:lnTo>
                    <a:pt x="2601" y="3222"/>
                  </a:lnTo>
                  <a:close/>
                  <a:moveTo>
                    <a:pt x="2817" y="3222"/>
                  </a:moveTo>
                  <a:lnTo>
                    <a:pt x="3006" y="3222"/>
                  </a:lnTo>
                  <a:lnTo>
                    <a:pt x="3006" y="2794"/>
                  </a:lnTo>
                  <a:lnTo>
                    <a:pt x="2817" y="2794"/>
                  </a:lnTo>
                  <a:lnTo>
                    <a:pt x="2817" y="3222"/>
                  </a:lnTo>
                  <a:close/>
                  <a:moveTo>
                    <a:pt x="2175" y="2093"/>
                  </a:moveTo>
                  <a:lnTo>
                    <a:pt x="2175" y="3222"/>
                  </a:lnTo>
                  <a:lnTo>
                    <a:pt x="2568" y="3222"/>
                  </a:lnTo>
                  <a:lnTo>
                    <a:pt x="2568" y="2756"/>
                  </a:lnTo>
                  <a:lnTo>
                    <a:pt x="3037" y="2756"/>
                  </a:lnTo>
                  <a:lnTo>
                    <a:pt x="3037" y="3222"/>
                  </a:lnTo>
                  <a:lnTo>
                    <a:pt x="3408" y="3222"/>
                  </a:lnTo>
                  <a:lnTo>
                    <a:pt x="3408" y="2093"/>
                  </a:lnTo>
                  <a:lnTo>
                    <a:pt x="2175" y="2093"/>
                  </a:lnTo>
                  <a:close/>
                  <a:moveTo>
                    <a:pt x="0" y="3222"/>
                  </a:moveTo>
                  <a:lnTo>
                    <a:pt x="2132" y="3222"/>
                  </a:lnTo>
                  <a:lnTo>
                    <a:pt x="2132" y="1946"/>
                  </a:lnTo>
                  <a:lnTo>
                    <a:pt x="0" y="1946"/>
                  </a:lnTo>
                  <a:lnTo>
                    <a:pt x="0" y="3222"/>
                  </a:lnTo>
                  <a:close/>
                  <a:moveTo>
                    <a:pt x="291" y="1903"/>
                  </a:moveTo>
                  <a:lnTo>
                    <a:pt x="2130" y="1903"/>
                  </a:lnTo>
                  <a:lnTo>
                    <a:pt x="2130" y="1823"/>
                  </a:lnTo>
                  <a:lnTo>
                    <a:pt x="291" y="1823"/>
                  </a:lnTo>
                  <a:lnTo>
                    <a:pt x="291" y="1903"/>
                  </a:lnTo>
                  <a:close/>
                  <a:moveTo>
                    <a:pt x="2175" y="2055"/>
                  </a:moveTo>
                  <a:lnTo>
                    <a:pt x="2461" y="2055"/>
                  </a:lnTo>
                  <a:lnTo>
                    <a:pt x="2461" y="1690"/>
                  </a:lnTo>
                  <a:lnTo>
                    <a:pt x="2175" y="1690"/>
                  </a:lnTo>
                  <a:lnTo>
                    <a:pt x="2175" y="2055"/>
                  </a:lnTo>
                  <a:close/>
                  <a:moveTo>
                    <a:pt x="2495" y="2055"/>
                  </a:moveTo>
                  <a:lnTo>
                    <a:pt x="2779" y="2055"/>
                  </a:lnTo>
                  <a:lnTo>
                    <a:pt x="2779" y="1690"/>
                  </a:lnTo>
                  <a:lnTo>
                    <a:pt x="2495" y="1690"/>
                  </a:lnTo>
                  <a:lnTo>
                    <a:pt x="2495" y="2055"/>
                  </a:lnTo>
                  <a:close/>
                  <a:moveTo>
                    <a:pt x="2809" y="2055"/>
                  </a:moveTo>
                  <a:lnTo>
                    <a:pt x="3117" y="2055"/>
                  </a:lnTo>
                  <a:lnTo>
                    <a:pt x="3117" y="1690"/>
                  </a:lnTo>
                  <a:lnTo>
                    <a:pt x="2809" y="1690"/>
                  </a:lnTo>
                  <a:lnTo>
                    <a:pt x="2809" y="2055"/>
                  </a:lnTo>
                  <a:close/>
                  <a:moveTo>
                    <a:pt x="3150" y="2055"/>
                  </a:moveTo>
                  <a:lnTo>
                    <a:pt x="3408" y="2055"/>
                  </a:lnTo>
                  <a:lnTo>
                    <a:pt x="3408" y="1690"/>
                  </a:lnTo>
                  <a:lnTo>
                    <a:pt x="3150" y="1690"/>
                  </a:lnTo>
                  <a:lnTo>
                    <a:pt x="3150" y="2055"/>
                  </a:lnTo>
                  <a:close/>
                  <a:moveTo>
                    <a:pt x="2175" y="1652"/>
                  </a:moveTo>
                  <a:lnTo>
                    <a:pt x="2461" y="1652"/>
                  </a:lnTo>
                  <a:lnTo>
                    <a:pt x="2461" y="1257"/>
                  </a:lnTo>
                  <a:lnTo>
                    <a:pt x="2175" y="1257"/>
                  </a:lnTo>
                  <a:lnTo>
                    <a:pt x="2175" y="1652"/>
                  </a:lnTo>
                  <a:close/>
                  <a:moveTo>
                    <a:pt x="2495" y="1652"/>
                  </a:moveTo>
                  <a:lnTo>
                    <a:pt x="2779" y="1652"/>
                  </a:lnTo>
                  <a:lnTo>
                    <a:pt x="2779" y="1257"/>
                  </a:lnTo>
                  <a:lnTo>
                    <a:pt x="2495" y="1257"/>
                  </a:lnTo>
                  <a:lnTo>
                    <a:pt x="2495" y="1652"/>
                  </a:lnTo>
                  <a:close/>
                  <a:moveTo>
                    <a:pt x="2809" y="1652"/>
                  </a:moveTo>
                  <a:lnTo>
                    <a:pt x="3117" y="1652"/>
                  </a:lnTo>
                  <a:lnTo>
                    <a:pt x="3117" y="1257"/>
                  </a:lnTo>
                  <a:lnTo>
                    <a:pt x="2809" y="1257"/>
                  </a:lnTo>
                  <a:lnTo>
                    <a:pt x="2809" y="1652"/>
                  </a:lnTo>
                  <a:close/>
                  <a:moveTo>
                    <a:pt x="3150" y="1652"/>
                  </a:moveTo>
                  <a:lnTo>
                    <a:pt x="3408" y="1652"/>
                  </a:lnTo>
                  <a:lnTo>
                    <a:pt x="3408" y="1257"/>
                  </a:lnTo>
                  <a:lnTo>
                    <a:pt x="3150" y="1257"/>
                  </a:lnTo>
                  <a:lnTo>
                    <a:pt x="3150" y="1652"/>
                  </a:lnTo>
                  <a:close/>
                  <a:moveTo>
                    <a:pt x="2175" y="1226"/>
                  </a:moveTo>
                  <a:lnTo>
                    <a:pt x="2461" y="1226"/>
                  </a:lnTo>
                  <a:lnTo>
                    <a:pt x="2461" y="840"/>
                  </a:lnTo>
                  <a:lnTo>
                    <a:pt x="2175" y="840"/>
                  </a:lnTo>
                  <a:lnTo>
                    <a:pt x="2175" y="1226"/>
                  </a:lnTo>
                  <a:close/>
                  <a:moveTo>
                    <a:pt x="2495" y="1226"/>
                  </a:moveTo>
                  <a:lnTo>
                    <a:pt x="2779" y="1226"/>
                  </a:lnTo>
                  <a:lnTo>
                    <a:pt x="2779" y="840"/>
                  </a:lnTo>
                  <a:lnTo>
                    <a:pt x="2495" y="840"/>
                  </a:lnTo>
                  <a:lnTo>
                    <a:pt x="2495" y="1226"/>
                  </a:lnTo>
                  <a:close/>
                  <a:moveTo>
                    <a:pt x="2809" y="840"/>
                  </a:moveTo>
                  <a:lnTo>
                    <a:pt x="2809" y="1226"/>
                  </a:lnTo>
                  <a:lnTo>
                    <a:pt x="3117" y="1226"/>
                  </a:lnTo>
                  <a:lnTo>
                    <a:pt x="3117" y="840"/>
                  </a:lnTo>
                  <a:lnTo>
                    <a:pt x="2809" y="840"/>
                  </a:lnTo>
                  <a:close/>
                  <a:moveTo>
                    <a:pt x="3150" y="1226"/>
                  </a:moveTo>
                  <a:lnTo>
                    <a:pt x="3408" y="1226"/>
                  </a:lnTo>
                  <a:lnTo>
                    <a:pt x="3408" y="840"/>
                  </a:lnTo>
                  <a:lnTo>
                    <a:pt x="3150" y="840"/>
                  </a:lnTo>
                  <a:lnTo>
                    <a:pt x="3150" y="1226"/>
                  </a:lnTo>
                  <a:close/>
                  <a:moveTo>
                    <a:pt x="2175" y="809"/>
                  </a:moveTo>
                  <a:lnTo>
                    <a:pt x="2461" y="809"/>
                  </a:lnTo>
                  <a:lnTo>
                    <a:pt x="2461" y="445"/>
                  </a:lnTo>
                  <a:lnTo>
                    <a:pt x="2175" y="445"/>
                  </a:lnTo>
                  <a:lnTo>
                    <a:pt x="2175" y="809"/>
                  </a:lnTo>
                  <a:close/>
                  <a:moveTo>
                    <a:pt x="2495" y="809"/>
                  </a:moveTo>
                  <a:lnTo>
                    <a:pt x="2779" y="809"/>
                  </a:lnTo>
                  <a:lnTo>
                    <a:pt x="2779" y="445"/>
                  </a:lnTo>
                  <a:lnTo>
                    <a:pt x="2495" y="445"/>
                  </a:lnTo>
                  <a:lnTo>
                    <a:pt x="2495" y="809"/>
                  </a:lnTo>
                  <a:close/>
                  <a:moveTo>
                    <a:pt x="2809" y="445"/>
                  </a:moveTo>
                  <a:lnTo>
                    <a:pt x="2809" y="809"/>
                  </a:lnTo>
                  <a:lnTo>
                    <a:pt x="3117" y="809"/>
                  </a:lnTo>
                  <a:lnTo>
                    <a:pt x="3117" y="445"/>
                  </a:lnTo>
                  <a:lnTo>
                    <a:pt x="2809" y="445"/>
                  </a:lnTo>
                  <a:close/>
                  <a:moveTo>
                    <a:pt x="3150" y="809"/>
                  </a:moveTo>
                  <a:lnTo>
                    <a:pt x="3408" y="809"/>
                  </a:lnTo>
                  <a:lnTo>
                    <a:pt x="3408" y="445"/>
                  </a:lnTo>
                  <a:lnTo>
                    <a:pt x="3150" y="445"/>
                  </a:lnTo>
                  <a:lnTo>
                    <a:pt x="3150" y="809"/>
                  </a:lnTo>
                  <a:close/>
                  <a:moveTo>
                    <a:pt x="3441" y="888"/>
                  </a:moveTo>
                  <a:lnTo>
                    <a:pt x="3441" y="2519"/>
                  </a:lnTo>
                  <a:lnTo>
                    <a:pt x="3441" y="3215"/>
                  </a:lnTo>
                  <a:lnTo>
                    <a:pt x="3782" y="2988"/>
                  </a:lnTo>
                  <a:lnTo>
                    <a:pt x="3782" y="400"/>
                  </a:lnTo>
                  <a:lnTo>
                    <a:pt x="3441" y="175"/>
                  </a:lnTo>
                  <a:lnTo>
                    <a:pt x="3441" y="888"/>
                  </a:lnTo>
                  <a:close/>
                  <a:moveTo>
                    <a:pt x="2175" y="165"/>
                  </a:moveTo>
                  <a:lnTo>
                    <a:pt x="2175" y="412"/>
                  </a:lnTo>
                  <a:lnTo>
                    <a:pt x="2461" y="412"/>
                  </a:lnTo>
                  <a:lnTo>
                    <a:pt x="2495" y="412"/>
                  </a:lnTo>
                  <a:lnTo>
                    <a:pt x="2779" y="412"/>
                  </a:lnTo>
                  <a:lnTo>
                    <a:pt x="2809" y="412"/>
                  </a:lnTo>
                  <a:lnTo>
                    <a:pt x="3117" y="412"/>
                  </a:lnTo>
                  <a:lnTo>
                    <a:pt x="3150" y="412"/>
                  </a:lnTo>
                  <a:lnTo>
                    <a:pt x="3408" y="412"/>
                  </a:lnTo>
                  <a:lnTo>
                    <a:pt x="3408" y="165"/>
                  </a:lnTo>
                  <a:lnTo>
                    <a:pt x="2175" y="165"/>
                  </a:lnTo>
                  <a:close/>
                  <a:moveTo>
                    <a:pt x="2374" y="0"/>
                  </a:moveTo>
                  <a:lnTo>
                    <a:pt x="2374" y="130"/>
                  </a:lnTo>
                  <a:lnTo>
                    <a:pt x="3411" y="130"/>
                  </a:lnTo>
                  <a:lnTo>
                    <a:pt x="3456" y="154"/>
                  </a:lnTo>
                  <a:lnTo>
                    <a:pt x="3456" y="154"/>
                  </a:lnTo>
                  <a:lnTo>
                    <a:pt x="3763" y="357"/>
                  </a:lnTo>
                  <a:lnTo>
                    <a:pt x="3763" y="206"/>
                  </a:lnTo>
                  <a:lnTo>
                    <a:pt x="3456" y="2"/>
                  </a:lnTo>
                  <a:lnTo>
                    <a:pt x="3456" y="0"/>
                  </a:lnTo>
                  <a:lnTo>
                    <a:pt x="2374"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388" name="Google Shape;1388;p36"/>
            <p:cNvGrpSpPr/>
            <p:nvPr/>
          </p:nvGrpSpPr>
          <p:grpSpPr>
            <a:xfrm>
              <a:off x="5962543" y="4994061"/>
              <a:ext cx="306032" cy="411657"/>
              <a:chOff x="8324329" y="1964894"/>
              <a:chExt cx="602129" cy="809947"/>
            </a:xfrm>
          </p:grpSpPr>
          <p:sp>
            <p:nvSpPr>
              <p:cNvPr id="1389" name="Google Shape;1389;p36"/>
              <p:cNvSpPr/>
              <p:nvPr/>
            </p:nvSpPr>
            <p:spPr>
              <a:xfrm>
                <a:off x="8324329" y="1964894"/>
                <a:ext cx="271463" cy="777369"/>
              </a:xfrm>
              <a:custGeom>
                <a:avLst/>
                <a:gdLst/>
                <a:ahLst/>
                <a:cxnLst/>
                <a:rect l="l" t="t" r="r" b="b"/>
                <a:pathLst>
                  <a:path w="144" h="557" extrusionOk="0">
                    <a:moveTo>
                      <a:pt x="144" y="249"/>
                    </a:moveTo>
                    <a:cubicBezTo>
                      <a:pt x="144" y="249"/>
                      <a:pt x="144" y="217"/>
                      <a:pt x="127" y="190"/>
                    </a:cubicBezTo>
                    <a:cubicBezTo>
                      <a:pt x="125" y="187"/>
                      <a:pt x="125" y="187"/>
                      <a:pt x="125" y="187"/>
                    </a:cubicBezTo>
                    <a:cubicBezTo>
                      <a:pt x="125" y="187"/>
                      <a:pt x="108" y="160"/>
                      <a:pt x="108" y="128"/>
                    </a:cubicBezTo>
                    <a:cubicBezTo>
                      <a:pt x="108" y="32"/>
                      <a:pt x="108" y="32"/>
                      <a:pt x="108" y="32"/>
                    </a:cubicBezTo>
                    <a:cubicBezTo>
                      <a:pt x="108" y="32"/>
                      <a:pt x="108" y="0"/>
                      <a:pt x="76" y="0"/>
                    </a:cubicBezTo>
                    <a:cubicBezTo>
                      <a:pt x="69" y="0"/>
                      <a:pt x="69" y="0"/>
                      <a:pt x="69" y="0"/>
                    </a:cubicBezTo>
                    <a:cubicBezTo>
                      <a:pt x="69" y="0"/>
                      <a:pt x="37" y="0"/>
                      <a:pt x="37" y="32"/>
                    </a:cubicBezTo>
                    <a:cubicBezTo>
                      <a:pt x="37" y="128"/>
                      <a:pt x="37" y="128"/>
                      <a:pt x="37" y="128"/>
                    </a:cubicBezTo>
                    <a:cubicBezTo>
                      <a:pt x="37" y="128"/>
                      <a:pt x="37" y="160"/>
                      <a:pt x="19" y="187"/>
                    </a:cubicBezTo>
                    <a:cubicBezTo>
                      <a:pt x="17" y="190"/>
                      <a:pt x="17" y="190"/>
                      <a:pt x="17" y="190"/>
                    </a:cubicBezTo>
                    <a:cubicBezTo>
                      <a:pt x="17" y="190"/>
                      <a:pt x="0" y="217"/>
                      <a:pt x="0" y="249"/>
                    </a:cubicBezTo>
                    <a:cubicBezTo>
                      <a:pt x="0" y="525"/>
                      <a:pt x="0" y="525"/>
                      <a:pt x="0" y="525"/>
                    </a:cubicBezTo>
                    <a:cubicBezTo>
                      <a:pt x="0" y="525"/>
                      <a:pt x="0" y="557"/>
                      <a:pt x="32" y="557"/>
                    </a:cubicBezTo>
                    <a:cubicBezTo>
                      <a:pt x="112" y="557"/>
                      <a:pt x="112" y="557"/>
                      <a:pt x="112" y="557"/>
                    </a:cubicBezTo>
                    <a:cubicBezTo>
                      <a:pt x="112" y="557"/>
                      <a:pt x="144" y="557"/>
                      <a:pt x="144" y="525"/>
                    </a:cubicBezTo>
                    <a:lnTo>
                      <a:pt x="144" y="24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0" name="Google Shape;1390;p36"/>
              <p:cNvSpPr/>
              <p:nvPr/>
            </p:nvSpPr>
            <p:spPr>
              <a:xfrm>
                <a:off x="8654995" y="2265253"/>
                <a:ext cx="271463" cy="509588"/>
              </a:xfrm>
              <a:custGeom>
                <a:avLst/>
                <a:gdLst/>
                <a:ahLst/>
                <a:cxnLst/>
                <a:rect l="l" t="t" r="r" b="b"/>
                <a:pathLst>
                  <a:path w="158" h="298" extrusionOk="0">
                    <a:moveTo>
                      <a:pt x="158" y="272"/>
                    </a:moveTo>
                    <a:cubicBezTo>
                      <a:pt x="158" y="0"/>
                      <a:pt x="158" y="0"/>
                      <a:pt x="158" y="0"/>
                    </a:cubicBezTo>
                    <a:cubicBezTo>
                      <a:pt x="158" y="14"/>
                      <a:pt x="123" y="26"/>
                      <a:pt x="79" y="26"/>
                    </a:cubicBezTo>
                    <a:cubicBezTo>
                      <a:pt x="35" y="26"/>
                      <a:pt x="0" y="14"/>
                      <a:pt x="0" y="0"/>
                    </a:cubicBezTo>
                    <a:cubicBezTo>
                      <a:pt x="0" y="272"/>
                      <a:pt x="0" y="272"/>
                      <a:pt x="0" y="272"/>
                    </a:cubicBezTo>
                    <a:cubicBezTo>
                      <a:pt x="0" y="286"/>
                      <a:pt x="35" y="298"/>
                      <a:pt x="79" y="298"/>
                    </a:cubicBezTo>
                    <a:cubicBezTo>
                      <a:pt x="123" y="298"/>
                      <a:pt x="158" y="286"/>
                      <a:pt x="158" y="27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1" name="Google Shape;1391;p36"/>
              <p:cNvSpPr/>
              <p:nvPr/>
            </p:nvSpPr>
            <p:spPr>
              <a:xfrm>
                <a:off x="8684594" y="2086746"/>
                <a:ext cx="169895" cy="108378"/>
              </a:xfrm>
              <a:prstGeom prst="ellipse">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392" name="Google Shape;1392;p36"/>
            <p:cNvGrpSpPr/>
            <p:nvPr/>
          </p:nvGrpSpPr>
          <p:grpSpPr>
            <a:xfrm>
              <a:off x="5924622" y="5886083"/>
              <a:ext cx="357908" cy="272919"/>
              <a:chOff x="9380836" y="5937250"/>
              <a:chExt cx="714077" cy="544514"/>
            </a:xfrm>
          </p:grpSpPr>
          <p:sp>
            <p:nvSpPr>
              <p:cNvPr id="1393" name="Google Shape;1393;p36"/>
              <p:cNvSpPr/>
              <p:nvPr/>
            </p:nvSpPr>
            <p:spPr>
              <a:xfrm>
                <a:off x="9615488" y="6019800"/>
                <a:ext cx="479425" cy="238125"/>
              </a:xfrm>
              <a:custGeom>
                <a:avLst/>
                <a:gdLst/>
                <a:ahLst/>
                <a:cxnLst/>
                <a:rect l="l" t="t" r="r" b="b"/>
                <a:pathLst>
                  <a:path w="209" h="104" extrusionOk="0">
                    <a:moveTo>
                      <a:pt x="0" y="78"/>
                    </a:moveTo>
                    <a:cubicBezTo>
                      <a:pt x="0" y="63"/>
                      <a:pt x="12" y="51"/>
                      <a:pt x="27" y="51"/>
                    </a:cubicBezTo>
                    <a:cubicBezTo>
                      <a:pt x="28" y="51"/>
                      <a:pt x="30" y="51"/>
                      <a:pt x="31" y="51"/>
                    </a:cubicBezTo>
                    <a:cubicBezTo>
                      <a:pt x="31" y="50"/>
                      <a:pt x="31" y="49"/>
                      <a:pt x="31" y="47"/>
                    </a:cubicBezTo>
                    <a:cubicBezTo>
                      <a:pt x="31" y="29"/>
                      <a:pt x="46" y="14"/>
                      <a:pt x="64" y="14"/>
                    </a:cubicBezTo>
                    <a:cubicBezTo>
                      <a:pt x="73" y="14"/>
                      <a:pt x="81" y="18"/>
                      <a:pt x="86" y="23"/>
                    </a:cubicBezTo>
                    <a:cubicBezTo>
                      <a:pt x="93" y="10"/>
                      <a:pt x="107" y="0"/>
                      <a:pt x="123" y="0"/>
                    </a:cubicBezTo>
                    <a:cubicBezTo>
                      <a:pt x="144" y="0"/>
                      <a:pt x="162" y="17"/>
                      <a:pt x="163" y="38"/>
                    </a:cubicBezTo>
                    <a:cubicBezTo>
                      <a:pt x="167" y="36"/>
                      <a:pt x="171" y="35"/>
                      <a:pt x="175" y="35"/>
                    </a:cubicBezTo>
                    <a:cubicBezTo>
                      <a:pt x="194" y="35"/>
                      <a:pt x="209" y="51"/>
                      <a:pt x="209" y="70"/>
                    </a:cubicBezTo>
                    <a:cubicBezTo>
                      <a:pt x="209" y="88"/>
                      <a:pt x="195" y="103"/>
                      <a:pt x="178" y="104"/>
                    </a:cubicBezTo>
                    <a:cubicBezTo>
                      <a:pt x="178" y="104"/>
                      <a:pt x="178" y="104"/>
                      <a:pt x="178" y="104"/>
                    </a:cubicBezTo>
                    <a:cubicBezTo>
                      <a:pt x="178" y="104"/>
                      <a:pt x="178" y="104"/>
                      <a:pt x="178" y="104"/>
                    </a:cubicBezTo>
                    <a:cubicBezTo>
                      <a:pt x="177" y="104"/>
                      <a:pt x="176" y="104"/>
                      <a:pt x="175" y="104"/>
                    </a:cubicBezTo>
                    <a:cubicBezTo>
                      <a:pt x="174" y="104"/>
                      <a:pt x="173" y="104"/>
                      <a:pt x="172" y="104"/>
                    </a:cubicBezTo>
                    <a:cubicBezTo>
                      <a:pt x="26" y="104"/>
                      <a:pt x="26" y="104"/>
                      <a:pt x="26" y="104"/>
                    </a:cubicBezTo>
                    <a:cubicBezTo>
                      <a:pt x="26" y="104"/>
                      <a:pt x="26" y="104"/>
                      <a:pt x="26" y="104"/>
                    </a:cubicBezTo>
                    <a:cubicBezTo>
                      <a:pt x="12" y="103"/>
                      <a:pt x="0" y="92"/>
                      <a:pt x="0" y="78"/>
                    </a:cubicBezTo>
                  </a:path>
                </a:pathLst>
              </a:custGeom>
              <a:solidFill>
                <a:srgbClr val="7952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4" name="Google Shape;1394;p36"/>
              <p:cNvSpPr/>
              <p:nvPr/>
            </p:nvSpPr>
            <p:spPr>
              <a:xfrm>
                <a:off x="9755188" y="5937250"/>
                <a:ext cx="307975" cy="158750"/>
              </a:xfrm>
              <a:custGeom>
                <a:avLst/>
                <a:gdLst/>
                <a:ahLst/>
                <a:cxnLst/>
                <a:rect l="l" t="t" r="r" b="b"/>
                <a:pathLst>
                  <a:path w="134" h="69" extrusionOk="0">
                    <a:moveTo>
                      <a:pt x="131" y="69"/>
                    </a:moveTo>
                    <a:cubicBezTo>
                      <a:pt x="133" y="66"/>
                      <a:pt x="134" y="62"/>
                      <a:pt x="134" y="58"/>
                    </a:cubicBezTo>
                    <a:cubicBezTo>
                      <a:pt x="134" y="45"/>
                      <a:pt x="123" y="35"/>
                      <a:pt x="110" y="35"/>
                    </a:cubicBezTo>
                    <a:cubicBezTo>
                      <a:pt x="110" y="35"/>
                      <a:pt x="109" y="35"/>
                      <a:pt x="109" y="35"/>
                    </a:cubicBezTo>
                    <a:cubicBezTo>
                      <a:pt x="109" y="16"/>
                      <a:pt x="93" y="0"/>
                      <a:pt x="73" y="0"/>
                    </a:cubicBezTo>
                    <a:cubicBezTo>
                      <a:pt x="59" y="0"/>
                      <a:pt x="47" y="8"/>
                      <a:pt x="41" y="19"/>
                    </a:cubicBezTo>
                    <a:cubicBezTo>
                      <a:pt x="38" y="18"/>
                      <a:pt x="34" y="17"/>
                      <a:pt x="30" y="17"/>
                    </a:cubicBezTo>
                    <a:cubicBezTo>
                      <a:pt x="14" y="17"/>
                      <a:pt x="1" y="29"/>
                      <a:pt x="0" y="44"/>
                    </a:cubicBezTo>
                    <a:cubicBezTo>
                      <a:pt x="1" y="44"/>
                      <a:pt x="2" y="44"/>
                      <a:pt x="3" y="44"/>
                    </a:cubicBezTo>
                    <a:cubicBezTo>
                      <a:pt x="12" y="44"/>
                      <a:pt x="18" y="46"/>
                      <a:pt x="24" y="51"/>
                    </a:cubicBezTo>
                    <a:cubicBezTo>
                      <a:pt x="31" y="38"/>
                      <a:pt x="46" y="29"/>
                      <a:pt x="62" y="29"/>
                    </a:cubicBezTo>
                    <a:cubicBezTo>
                      <a:pt x="83" y="29"/>
                      <a:pt x="103" y="46"/>
                      <a:pt x="105" y="67"/>
                    </a:cubicBezTo>
                    <a:cubicBezTo>
                      <a:pt x="109" y="65"/>
                      <a:pt x="113" y="65"/>
                      <a:pt x="117" y="65"/>
                    </a:cubicBezTo>
                    <a:cubicBezTo>
                      <a:pt x="123" y="65"/>
                      <a:pt x="126" y="66"/>
                      <a:pt x="131" y="6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5" name="Google Shape;1395;p36"/>
              <p:cNvSpPr/>
              <p:nvPr/>
            </p:nvSpPr>
            <p:spPr>
              <a:xfrm>
                <a:off x="9380836" y="6143625"/>
                <a:ext cx="485770" cy="338139"/>
              </a:xfrm>
              <a:custGeom>
                <a:avLst/>
                <a:gdLst/>
                <a:ahLst/>
                <a:cxnLst/>
                <a:rect l="l" t="t" r="r" b="b"/>
                <a:pathLst>
                  <a:path w="212" h="147" extrusionOk="0">
                    <a:moveTo>
                      <a:pt x="95" y="0"/>
                    </a:moveTo>
                    <a:cubicBezTo>
                      <a:pt x="0" y="0"/>
                      <a:pt x="0" y="0"/>
                      <a:pt x="0" y="0"/>
                    </a:cubicBezTo>
                    <a:cubicBezTo>
                      <a:pt x="0" y="147"/>
                      <a:pt x="0" y="147"/>
                      <a:pt x="0" y="147"/>
                    </a:cubicBezTo>
                    <a:cubicBezTo>
                      <a:pt x="212" y="147"/>
                      <a:pt x="212" y="147"/>
                      <a:pt x="212" y="147"/>
                    </a:cubicBezTo>
                    <a:cubicBezTo>
                      <a:pt x="212" y="56"/>
                      <a:pt x="212" y="56"/>
                      <a:pt x="212" y="56"/>
                    </a:cubicBezTo>
                    <a:cubicBezTo>
                      <a:pt x="110" y="56"/>
                      <a:pt x="110" y="56"/>
                      <a:pt x="110" y="56"/>
                    </a:cubicBezTo>
                    <a:cubicBezTo>
                      <a:pt x="101" y="56"/>
                      <a:pt x="92" y="51"/>
                      <a:pt x="88" y="44"/>
                    </a:cubicBezTo>
                    <a:cubicBezTo>
                      <a:pt x="85" y="40"/>
                      <a:pt x="82" y="34"/>
                      <a:pt x="82" y="27"/>
                    </a:cubicBezTo>
                    <a:cubicBezTo>
                      <a:pt x="81" y="20"/>
                      <a:pt x="83" y="15"/>
                      <a:pt x="86" y="9"/>
                    </a:cubicBezTo>
                    <a:cubicBezTo>
                      <a:pt x="89" y="3"/>
                      <a:pt x="93" y="1"/>
                      <a:pt x="95" y="0"/>
                    </a:cubicBezTo>
                  </a:path>
                </a:pathLst>
              </a:custGeom>
              <a:solidFill>
                <a:srgbClr val="79527B"/>
              </a:solidFill>
              <a:ln w="9525" cap="flat" cmpd="sng">
                <a:solidFill>
                  <a:srgbClr val="79527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96" name="Google Shape;1396;p36"/>
            <p:cNvSpPr/>
            <p:nvPr/>
          </p:nvSpPr>
          <p:spPr>
            <a:xfrm>
              <a:off x="8052054" y="4518123"/>
              <a:ext cx="301461" cy="486696"/>
            </a:xfrm>
            <a:custGeom>
              <a:avLst/>
              <a:gdLst/>
              <a:ahLst/>
              <a:cxnLst/>
              <a:rect l="l" t="t" r="r" b="b"/>
              <a:pathLst>
                <a:path w="403" h="653" extrusionOk="0">
                  <a:moveTo>
                    <a:pt x="194" y="601"/>
                  </a:moveTo>
                  <a:cubicBezTo>
                    <a:pt x="194" y="630"/>
                    <a:pt x="217" y="653"/>
                    <a:pt x="246" y="653"/>
                  </a:cubicBezTo>
                  <a:cubicBezTo>
                    <a:pt x="275" y="653"/>
                    <a:pt x="298" y="630"/>
                    <a:pt x="298" y="601"/>
                  </a:cubicBezTo>
                  <a:cubicBezTo>
                    <a:pt x="298" y="572"/>
                    <a:pt x="275" y="549"/>
                    <a:pt x="246" y="549"/>
                  </a:cubicBezTo>
                  <a:cubicBezTo>
                    <a:pt x="217" y="549"/>
                    <a:pt x="194" y="572"/>
                    <a:pt x="194" y="601"/>
                  </a:cubicBezTo>
                  <a:moveTo>
                    <a:pt x="149" y="65"/>
                  </a:moveTo>
                  <a:cubicBezTo>
                    <a:pt x="149" y="29"/>
                    <a:pt x="127" y="0"/>
                    <a:pt x="99" y="0"/>
                  </a:cubicBezTo>
                  <a:cubicBezTo>
                    <a:pt x="71" y="0"/>
                    <a:pt x="49" y="29"/>
                    <a:pt x="49" y="65"/>
                  </a:cubicBezTo>
                  <a:cubicBezTo>
                    <a:pt x="49" y="100"/>
                    <a:pt x="71" y="129"/>
                    <a:pt x="99" y="129"/>
                  </a:cubicBezTo>
                  <a:cubicBezTo>
                    <a:pt x="127" y="129"/>
                    <a:pt x="149" y="100"/>
                    <a:pt x="149" y="65"/>
                  </a:cubicBezTo>
                  <a:moveTo>
                    <a:pt x="366" y="324"/>
                  </a:moveTo>
                  <a:cubicBezTo>
                    <a:pt x="366" y="299"/>
                    <a:pt x="350" y="278"/>
                    <a:pt x="331" y="278"/>
                  </a:cubicBezTo>
                  <a:cubicBezTo>
                    <a:pt x="311" y="278"/>
                    <a:pt x="295" y="299"/>
                    <a:pt x="295" y="324"/>
                  </a:cubicBezTo>
                  <a:cubicBezTo>
                    <a:pt x="295" y="350"/>
                    <a:pt x="311" y="370"/>
                    <a:pt x="331" y="370"/>
                  </a:cubicBezTo>
                  <a:cubicBezTo>
                    <a:pt x="350" y="370"/>
                    <a:pt x="366" y="350"/>
                    <a:pt x="366" y="324"/>
                  </a:cubicBezTo>
                  <a:moveTo>
                    <a:pt x="403" y="503"/>
                  </a:moveTo>
                  <a:cubicBezTo>
                    <a:pt x="387" y="399"/>
                    <a:pt x="387" y="399"/>
                    <a:pt x="387" y="399"/>
                  </a:cubicBezTo>
                  <a:cubicBezTo>
                    <a:pt x="387" y="389"/>
                    <a:pt x="376" y="370"/>
                    <a:pt x="360" y="370"/>
                  </a:cubicBezTo>
                  <a:cubicBezTo>
                    <a:pt x="360" y="370"/>
                    <a:pt x="360" y="370"/>
                    <a:pt x="360" y="370"/>
                  </a:cubicBezTo>
                  <a:cubicBezTo>
                    <a:pt x="352" y="380"/>
                    <a:pt x="342" y="386"/>
                    <a:pt x="331" y="386"/>
                  </a:cubicBezTo>
                  <a:cubicBezTo>
                    <a:pt x="327" y="386"/>
                    <a:pt x="309" y="380"/>
                    <a:pt x="301" y="370"/>
                  </a:cubicBezTo>
                  <a:cubicBezTo>
                    <a:pt x="301" y="370"/>
                    <a:pt x="301" y="370"/>
                    <a:pt x="301" y="370"/>
                  </a:cubicBezTo>
                  <a:cubicBezTo>
                    <a:pt x="301" y="370"/>
                    <a:pt x="292" y="384"/>
                    <a:pt x="272" y="396"/>
                  </a:cubicBezTo>
                  <a:cubicBezTo>
                    <a:pt x="272" y="396"/>
                    <a:pt x="255" y="407"/>
                    <a:pt x="217" y="402"/>
                  </a:cubicBezTo>
                  <a:cubicBezTo>
                    <a:pt x="192" y="159"/>
                    <a:pt x="192" y="159"/>
                    <a:pt x="192" y="159"/>
                  </a:cubicBezTo>
                  <a:cubicBezTo>
                    <a:pt x="191" y="144"/>
                    <a:pt x="164" y="129"/>
                    <a:pt x="141" y="129"/>
                  </a:cubicBezTo>
                  <a:cubicBezTo>
                    <a:pt x="140" y="129"/>
                    <a:pt x="140" y="129"/>
                    <a:pt x="140" y="129"/>
                  </a:cubicBezTo>
                  <a:cubicBezTo>
                    <a:pt x="130" y="143"/>
                    <a:pt x="115" y="151"/>
                    <a:pt x="99" y="151"/>
                  </a:cubicBezTo>
                  <a:cubicBezTo>
                    <a:pt x="83" y="151"/>
                    <a:pt x="68" y="143"/>
                    <a:pt x="58" y="129"/>
                  </a:cubicBezTo>
                  <a:cubicBezTo>
                    <a:pt x="57" y="129"/>
                    <a:pt x="57" y="129"/>
                    <a:pt x="57" y="129"/>
                  </a:cubicBezTo>
                  <a:cubicBezTo>
                    <a:pt x="57" y="129"/>
                    <a:pt x="6" y="139"/>
                    <a:pt x="6" y="159"/>
                  </a:cubicBezTo>
                  <a:cubicBezTo>
                    <a:pt x="0" y="406"/>
                    <a:pt x="0" y="406"/>
                    <a:pt x="0" y="406"/>
                  </a:cubicBezTo>
                  <a:cubicBezTo>
                    <a:pt x="0" y="406"/>
                    <a:pt x="0" y="418"/>
                    <a:pt x="12" y="418"/>
                  </a:cubicBezTo>
                  <a:cubicBezTo>
                    <a:pt x="17" y="418"/>
                    <a:pt x="17" y="418"/>
                    <a:pt x="17" y="418"/>
                  </a:cubicBezTo>
                  <a:cubicBezTo>
                    <a:pt x="17" y="418"/>
                    <a:pt x="29" y="418"/>
                    <a:pt x="29" y="406"/>
                  </a:cubicBezTo>
                  <a:cubicBezTo>
                    <a:pt x="29" y="378"/>
                    <a:pt x="29" y="378"/>
                    <a:pt x="29" y="378"/>
                  </a:cubicBezTo>
                  <a:cubicBezTo>
                    <a:pt x="32" y="380"/>
                    <a:pt x="48" y="382"/>
                    <a:pt x="52" y="383"/>
                  </a:cubicBezTo>
                  <a:cubicBezTo>
                    <a:pt x="51" y="385"/>
                    <a:pt x="51" y="387"/>
                    <a:pt x="51" y="390"/>
                  </a:cubicBezTo>
                  <a:cubicBezTo>
                    <a:pt x="51" y="629"/>
                    <a:pt x="51" y="629"/>
                    <a:pt x="51" y="629"/>
                  </a:cubicBezTo>
                  <a:cubicBezTo>
                    <a:pt x="51" y="629"/>
                    <a:pt x="51" y="653"/>
                    <a:pt x="67" y="653"/>
                  </a:cubicBezTo>
                  <a:cubicBezTo>
                    <a:pt x="73" y="653"/>
                    <a:pt x="73" y="653"/>
                    <a:pt x="73" y="653"/>
                  </a:cubicBezTo>
                  <a:cubicBezTo>
                    <a:pt x="73" y="653"/>
                    <a:pt x="89" y="653"/>
                    <a:pt x="89" y="629"/>
                  </a:cubicBezTo>
                  <a:cubicBezTo>
                    <a:pt x="89" y="390"/>
                    <a:pt x="89" y="390"/>
                    <a:pt x="89" y="390"/>
                  </a:cubicBezTo>
                  <a:cubicBezTo>
                    <a:pt x="89" y="390"/>
                    <a:pt x="89" y="388"/>
                    <a:pt x="89" y="385"/>
                  </a:cubicBezTo>
                  <a:cubicBezTo>
                    <a:pt x="109" y="385"/>
                    <a:pt x="109" y="385"/>
                    <a:pt x="109" y="385"/>
                  </a:cubicBezTo>
                  <a:cubicBezTo>
                    <a:pt x="109" y="387"/>
                    <a:pt x="109" y="388"/>
                    <a:pt x="109" y="390"/>
                  </a:cubicBezTo>
                  <a:cubicBezTo>
                    <a:pt x="109" y="629"/>
                    <a:pt x="109" y="629"/>
                    <a:pt x="109" y="629"/>
                  </a:cubicBezTo>
                  <a:cubicBezTo>
                    <a:pt x="109" y="629"/>
                    <a:pt x="109" y="653"/>
                    <a:pt x="125" y="653"/>
                  </a:cubicBezTo>
                  <a:cubicBezTo>
                    <a:pt x="131" y="653"/>
                    <a:pt x="131" y="653"/>
                    <a:pt x="131" y="653"/>
                  </a:cubicBezTo>
                  <a:cubicBezTo>
                    <a:pt x="131" y="653"/>
                    <a:pt x="147" y="653"/>
                    <a:pt x="147" y="629"/>
                  </a:cubicBezTo>
                  <a:cubicBezTo>
                    <a:pt x="147" y="390"/>
                    <a:pt x="147" y="390"/>
                    <a:pt x="147" y="390"/>
                  </a:cubicBezTo>
                  <a:cubicBezTo>
                    <a:pt x="147" y="390"/>
                    <a:pt x="147" y="387"/>
                    <a:pt x="145" y="382"/>
                  </a:cubicBezTo>
                  <a:cubicBezTo>
                    <a:pt x="149" y="381"/>
                    <a:pt x="163" y="380"/>
                    <a:pt x="167" y="378"/>
                  </a:cubicBezTo>
                  <a:cubicBezTo>
                    <a:pt x="170" y="296"/>
                    <a:pt x="170" y="296"/>
                    <a:pt x="170" y="296"/>
                  </a:cubicBezTo>
                  <a:cubicBezTo>
                    <a:pt x="170" y="296"/>
                    <a:pt x="188" y="404"/>
                    <a:pt x="189" y="408"/>
                  </a:cubicBezTo>
                  <a:cubicBezTo>
                    <a:pt x="190" y="416"/>
                    <a:pt x="197" y="418"/>
                    <a:pt x="200" y="418"/>
                  </a:cubicBezTo>
                  <a:cubicBezTo>
                    <a:pt x="202" y="418"/>
                    <a:pt x="202" y="418"/>
                    <a:pt x="202" y="418"/>
                  </a:cubicBezTo>
                  <a:cubicBezTo>
                    <a:pt x="203" y="418"/>
                    <a:pt x="203" y="418"/>
                    <a:pt x="203" y="418"/>
                  </a:cubicBezTo>
                  <a:cubicBezTo>
                    <a:pt x="203" y="418"/>
                    <a:pt x="219" y="422"/>
                    <a:pt x="240" y="427"/>
                  </a:cubicBezTo>
                  <a:cubicBezTo>
                    <a:pt x="240" y="427"/>
                    <a:pt x="276" y="432"/>
                    <a:pt x="290" y="432"/>
                  </a:cubicBezTo>
                  <a:cubicBezTo>
                    <a:pt x="281" y="529"/>
                    <a:pt x="281" y="529"/>
                    <a:pt x="281" y="529"/>
                  </a:cubicBezTo>
                  <a:cubicBezTo>
                    <a:pt x="305" y="541"/>
                    <a:pt x="305" y="541"/>
                    <a:pt x="305" y="541"/>
                  </a:cubicBezTo>
                  <a:cubicBezTo>
                    <a:pt x="305" y="636"/>
                    <a:pt x="305" y="636"/>
                    <a:pt x="305" y="636"/>
                  </a:cubicBezTo>
                  <a:cubicBezTo>
                    <a:pt x="305" y="636"/>
                    <a:pt x="302" y="653"/>
                    <a:pt x="313" y="653"/>
                  </a:cubicBezTo>
                  <a:cubicBezTo>
                    <a:pt x="318" y="653"/>
                    <a:pt x="318" y="653"/>
                    <a:pt x="318" y="653"/>
                  </a:cubicBezTo>
                  <a:cubicBezTo>
                    <a:pt x="318" y="653"/>
                    <a:pt x="326" y="653"/>
                    <a:pt x="326" y="636"/>
                  </a:cubicBezTo>
                  <a:cubicBezTo>
                    <a:pt x="326" y="541"/>
                    <a:pt x="326" y="541"/>
                    <a:pt x="326" y="541"/>
                  </a:cubicBezTo>
                  <a:cubicBezTo>
                    <a:pt x="335" y="541"/>
                    <a:pt x="335" y="541"/>
                    <a:pt x="335" y="541"/>
                  </a:cubicBezTo>
                  <a:cubicBezTo>
                    <a:pt x="335" y="636"/>
                    <a:pt x="335" y="636"/>
                    <a:pt x="335" y="636"/>
                  </a:cubicBezTo>
                  <a:cubicBezTo>
                    <a:pt x="335" y="636"/>
                    <a:pt x="335" y="653"/>
                    <a:pt x="346" y="653"/>
                  </a:cubicBezTo>
                  <a:cubicBezTo>
                    <a:pt x="351" y="653"/>
                    <a:pt x="351" y="653"/>
                    <a:pt x="351" y="653"/>
                  </a:cubicBezTo>
                  <a:cubicBezTo>
                    <a:pt x="351" y="653"/>
                    <a:pt x="356" y="653"/>
                    <a:pt x="356" y="636"/>
                  </a:cubicBezTo>
                  <a:cubicBezTo>
                    <a:pt x="356" y="541"/>
                    <a:pt x="356" y="541"/>
                    <a:pt x="356" y="541"/>
                  </a:cubicBezTo>
                  <a:cubicBezTo>
                    <a:pt x="380" y="529"/>
                    <a:pt x="380" y="529"/>
                    <a:pt x="380" y="529"/>
                  </a:cubicBezTo>
                  <a:cubicBezTo>
                    <a:pt x="371" y="446"/>
                    <a:pt x="371" y="446"/>
                    <a:pt x="371" y="446"/>
                  </a:cubicBezTo>
                  <a:cubicBezTo>
                    <a:pt x="371" y="445"/>
                    <a:pt x="372" y="445"/>
                    <a:pt x="372" y="445"/>
                  </a:cubicBezTo>
                  <a:cubicBezTo>
                    <a:pt x="385" y="509"/>
                    <a:pt x="385" y="509"/>
                    <a:pt x="385" y="509"/>
                  </a:cubicBezTo>
                  <a:cubicBezTo>
                    <a:pt x="385" y="509"/>
                    <a:pt x="387" y="517"/>
                    <a:pt x="395" y="517"/>
                  </a:cubicBezTo>
                  <a:cubicBezTo>
                    <a:pt x="399" y="516"/>
                    <a:pt x="399" y="516"/>
                    <a:pt x="399" y="516"/>
                  </a:cubicBezTo>
                  <a:cubicBezTo>
                    <a:pt x="399" y="516"/>
                    <a:pt x="403" y="512"/>
                    <a:pt x="403" y="503"/>
                  </a:cubicBezTo>
                </a:path>
              </a:pathLst>
            </a:custGeom>
            <a:solidFill>
              <a:srgbClr val="F279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7" name="Google Shape;1397;p36"/>
            <p:cNvSpPr/>
            <p:nvPr/>
          </p:nvSpPr>
          <p:spPr>
            <a:xfrm>
              <a:off x="7646986" y="2150475"/>
              <a:ext cx="436172" cy="335323"/>
            </a:xfrm>
            <a:custGeom>
              <a:avLst/>
              <a:gdLst/>
              <a:ahLst/>
              <a:cxnLst/>
              <a:rect l="l" t="t" r="r" b="b"/>
              <a:pathLst>
                <a:path w="692" h="532" extrusionOk="0">
                  <a:moveTo>
                    <a:pt x="645" y="503"/>
                  </a:moveTo>
                  <a:lnTo>
                    <a:pt x="645" y="0"/>
                  </a:lnTo>
                  <a:lnTo>
                    <a:pt x="527" y="0"/>
                  </a:lnTo>
                  <a:lnTo>
                    <a:pt x="527" y="503"/>
                  </a:lnTo>
                  <a:lnTo>
                    <a:pt x="487" y="503"/>
                  </a:lnTo>
                  <a:lnTo>
                    <a:pt x="487" y="164"/>
                  </a:lnTo>
                  <a:lnTo>
                    <a:pt x="369" y="164"/>
                  </a:lnTo>
                  <a:lnTo>
                    <a:pt x="369" y="503"/>
                  </a:lnTo>
                  <a:lnTo>
                    <a:pt x="328" y="503"/>
                  </a:lnTo>
                  <a:lnTo>
                    <a:pt x="328" y="262"/>
                  </a:lnTo>
                  <a:lnTo>
                    <a:pt x="211" y="262"/>
                  </a:lnTo>
                  <a:lnTo>
                    <a:pt x="211" y="503"/>
                  </a:lnTo>
                  <a:lnTo>
                    <a:pt x="166" y="503"/>
                  </a:lnTo>
                  <a:lnTo>
                    <a:pt x="166" y="311"/>
                  </a:lnTo>
                  <a:lnTo>
                    <a:pt x="48" y="311"/>
                  </a:lnTo>
                  <a:lnTo>
                    <a:pt x="48" y="503"/>
                  </a:lnTo>
                  <a:lnTo>
                    <a:pt x="0" y="503"/>
                  </a:lnTo>
                  <a:lnTo>
                    <a:pt x="0" y="532"/>
                  </a:lnTo>
                  <a:lnTo>
                    <a:pt x="692" y="532"/>
                  </a:lnTo>
                  <a:lnTo>
                    <a:pt x="692" y="503"/>
                  </a:lnTo>
                  <a:lnTo>
                    <a:pt x="645" y="503"/>
                  </a:lnTo>
                  <a:close/>
                </a:path>
              </a:pathLst>
            </a:custGeom>
            <a:solidFill>
              <a:srgbClr val="81D1C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8" name="Google Shape;1398;p36"/>
            <p:cNvSpPr/>
            <p:nvPr/>
          </p:nvSpPr>
          <p:spPr>
            <a:xfrm>
              <a:off x="3955565" y="2119332"/>
              <a:ext cx="453559" cy="397606"/>
            </a:xfrm>
            <a:custGeom>
              <a:avLst/>
              <a:gdLst/>
              <a:ahLst/>
              <a:cxnLst/>
              <a:rect l="l" t="t" r="r" b="b"/>
              <a:pathLst>
                <a:path w="371" h="324" extrusionOk="0">
                  <a:moveTo>
                    <a:pt x="61" y="211"/>
                  </a:moveTo>
                  <a:cubicBezTo>
                    <a:pt x="61" y="207"/>
                    <a:pt x="62" y="204"/>
                    <a:pt x="65" y="201"/>
                  </a:cubicBezTo>
                  <a:cubicBezTo>
                    <a:pt x="67" y="198"/>
                    <a:pt x="70" y="196"/>
                    <a:pt x="74" y="195"/>
                  </a:cubicBezTo>
                  <a:cubicBezTo>
                    <a:pt x="85" y="198"/>
                    <a:pt x="92" y="202"/>
                    <a:pt x="97" y="205"/>
                  </a:cubicBezTo>
                  <a:cubicBezTo>
                    <a:pt x="101" y="209"/>
                    <a:pt x="103" y="213"/>
                    <a:pt x="103" y="218"/>
                  </a:cubicBezTo>
                  <a:cubicBezTo>
                    <a:pt x="103" y="225"/>
                    <a:pt x="99" y="231"/>
                    <a:pt x="92" y="236"/>
                  </a:cubicBezTo>
                  <a:cubicBezTo>
                    <a:pt x="82" y="232"/>
                    <a:pt x="75" y="229"/>
                    <a:pt x="72" y="226"/>
                  </a:cubicBezTo>
                  <a:cubicBezTo>
                    <a:pt x="68" y="224"/>
                    <a:pt x="65" y="222"/>
                    <a:pt x="64" y="219"/>
                  </a:cubicBezTo>
                  <a:cubicBezTo>
                    <a:pt x="62" y="217"/>
                    <a:pt x="61" y="214"/>
                    <a:pt x="61" y="211"/>
                  </a:cubicBezTo>
                  <a:moveTo>
                    <a:pt x="84" y="135"/>
                  </a:moveTo>
                  <a:cubicBezTo>
                    <a:pt x="72" y="135"/>
                    <a:pt x="61" y="137"/>
                    <a:pt x="54" y="142"/>
                  </a:cubicBezTo>
                  <a:cubicBezTo>
                    <a:pt x="46" y="147"/>
                    <a:pt x="43" y="154"/>
                    <a:pt x="43" y="163"/>
                  </a:cubicBezTo>
                  <a:cubicBezTo>
                    <a:pt x="43" y="173"/>
                    <a:pt x="48" y="181"/>
                    <a:pt x="58" y="187"/>
                  </a:cubicBezTo>
                  <a:cubicBezTo>
                    <a:pt x="53" y="190"/>
                    <a:pt x="49" y="194"/>
                    <a:pt x="46" y="198"/>
                  </a:cubicBezTo>
                  <a:cubicBezTo>
                    <a:pt x="44" y="203"/>
                    <a:pt x="42" y="208"/>
                    <a:pt x="42" y="213"/>
                  </a:cubicBezTo>
                  <a:cubicBezTo>
                    <a:pt x="42" y="218"/>
                    <a:pt x="43" y="223"/>
                    <a:pt x="45" y="227"/>
                  </a:cubicBezTo>
                  <a:cubicBezTo>
                    <a:pt x="48" y="231"/>
                    <a:pt x="51" y="235"/>
                    <a:pt x="55" y="238"/>
                  </a:cubicBezTo>
                  <a:cubicBezTo>
                    <a:pt x="60" y="241"/>
                    <a:pt x="67" y="245"/>
                    <a:pt x="76" y="248"/>
                  </a:cubicBezTo>
                  <a:cubicBezTo>
                    <a:pt x="83" y="251"/>
                    <a:pt x="88" y="253"/>
                    <a:pt x="92" y="255"/>
                  </a:cubicBezTo>
                  <a:cubicBezTo>
                    <a:pt x="95" y="257"/>
                    <a:pt x="97" y="259"/>
                    <a:pt x="99" y="261"/>
                  </a:cubicBezTo>
                  <a:cubicBezTo>
                    <a:pt x="100" y="262"/>
                    <a:pt x="101" y="265"/>
                    <a:pt x="101" y="268"/>
                  </a:cubicBezTo>
                  <a:cubicBezTo>
                    <a:pt x="101" y="277"/>
                    <a:pt x="93" y="281"/>
                    <a:pt x="77" y="281"/>
                  </a:cubicBezTo>
                  <a:cubicBezTo>
                    <a:pt x="71" y="281"/>
                    <a:pt x="65" y="280"/>
                    <a:pt x="59" y="279"/>
                  </a:cubicBezTo>
                  <a:cubicBezTo>
                    <a:pt x="52" y="277"/>
                    <a:pt x="46" y="275"/>
                    <a:pt x="41" y="272"/>
                  </a:cubicBezTo>
                  <a:cubicBezTo>
                    <a:pt x="41" y="290"/>
                    <a:pt x="41" y="290"/>
                    <a:pt x="41" y="290"/>
                  </a:cubicBezTo>
                  <a:cubicBezTo>
                    <a:pt x="25" y="290"/>
                    <a:pt x="25" y="290"/>
                    <a:pt x="25" y="290"/>
                  </a:cubicBezTo>
                  <a:cubicBezTo>
                    <a:pt x="36" y="249"/>
                    <a:pt x="36" y="249"/>
                    <a:pt x="36" y="249"/>
                  </a:cubicBezTo>
                  <a:cubicBezTo>
                    <a:pt x="30" y="249"/>
                    <a:pt x="30" y="249"/>
                    <a:pt x="30" y="249"/>
                  </a:cubicBezTo>
                  <a:cubicBezTo>
                    <a:pt x="18" y="290"/>
                    <a:pt x="18" y="290"/>
                    <a:pt x="18" y="290"/>
                  </a:cubicBezTo>
                  <a:cubicBezTo>
                    <a:pt x="0" y="290"/>
                    <a:pt x="0" y="290"/>
                    <a:pt x="0" y="290"/>
                  </a:cubicBezTo>
                  <a:cubicBezTo>
                    <a:pt x="0" y="291"/>
                    <a:pt x="0" y="291"/>
                    <a:pt x="0" y="291"/>
                  </a:cubicBezTo>
                  <a:cubicBezTo>
                    <a:pt x="0" y="291"/>
                    <a:pt x="22" y="317"/>
                    <a:pt x="80" y="317"/>
                  </a:cubicBezTo>
                  <a:cubicBezTo>
                    <a:pt x="138" y="317"/>
                    <a:pt x="163" y="291"/>
                    <a:pt x="163" y="291"/>
                  </a:cubicBezTo>
                  <a:cubicBezTo>
                    <a:pt x="163" y="290"/>
                    <a:pt x="163" y="290"/>
                    <a:pt x="163" y="290"/>
                  </a:cubicBezTo>
                  <a:cubicBezTo>
                    <a:pt x="145" y="290"/>
                    <a:pt x="145" y="290"/>
                    <a:pt x="145" y="290"/>
                  </a:cubicBezTo>
                  <a:cubicBezTo>
                    <a:pt x="133" y="249"/>
                    <a:pt x="133" y="249"/>
                    <a:pt x="133" y="249"/>
                  </a:cubicBezTo>
                  <a:cubicBezTo>
                    <a:pt x="126" y="249"/>
                    <a:pt x="126" y="249"/>
                    <a:pt x="126" y="249"/>
                  </a:cubicBezTo>
                  <a:cubicBezTo>
                    <a:pt x="138" y="290"/>
                    <a:pt x="138" y="290"/>
                    <a:pt x="138" y="290"/>
                  </a:cubicBezTo>
                  <a:cubicBezTo>
                    <a:pt x="108" y="290"/>
                    <a:pt x="108" y="290"/>
                    <a:pt x="108" y="290"/>
                  </a:cubicBezTo>
                  <a:cubicBezTo>
                    <a:pt x="109" y="290"/>
                    <a:pt x="109" y="289"/>
                    <a:pt x="110" y="289"/>
                  </a:cubicBezTo>
                  <a:cubicBezTo>
                    <a:pt x="118" y="283"/>
                    <a:pt x="122" y="276"/>
                    <a:pt x="122" y="266"/>
                  </a:cubicBezTo>
                  <a:cubicBezTo>
                    <a:pt x="122" y="256"/>
                    <a:pt x="117" y="249"/>
                    <a:pt x="108" y="243"/>
                  </a:cubicBezTo>
                  <a:cubicBezTo>
                    <a:pt x="117" y="237"/>
                    <a:pt x="122" y="228"/>
                    <a:pt x="122" y="216"/>
                  </a:cubicBezTo>
                  <a:cubicBezTo>
                    <a:pt x="122" y="208"/>
                    <a:pt x="120" y="202"/>
                    <a:pt x="114" y="196"/>
                  </a:cubicBezTo>
                  <a:cubicBezTo>
                    <a:pt x="109" y="191"/>
                    <a:pt x="101" y="186"/>
                    <a:pt x="89" y="181"/>
                  </a:cubicBezTo>
                  <a:cubicBezTo>
                    <a:pt x="79" y="178"/>
                    <a:pt x="73" y="175"/>
                    <a:pt x="69" y="172"/>
                  </a:cubicBezTo>
                  <a:cubicBezTo>
                    <a:pt x="65" y="169"/>
                    <a:pt x="63" y="166"/>
                    <a:pt x="63" y="162"/>
                  </a:cubicBezTo>
                  <a:cubicBezTo>
                    <a:pt x="63" y="155"/>
                    <a:pt x="70" y="151"/>
                    <a:pt x="83" y="151"/>
                  </a:cubicBezTo>
                  <a:cubicBezTo>
                    <a:pt x="88" y="151"/>
                    <a:pt x="92" y="152"/>
                    <a:pt x="96" y="153"/>
                  </a:cubicBezTo>
                  <a:cubicBezTo>
                    <a:pt x="100" y="153"/>
                    <a:pt x="106" y="156"/>
                    <a:pt x="114" y="159"/>
                  </a:cubicBezTo>
                  <a:cubicBezTo>
                    <a:pt x="121" y="142"/>
                    <a:pt x="121" y="142"/>
                    <a:pt x="121" y="142"/>
                  </a:cubicBezTo>
                  <a:cubicBezTo>
                    <a:pt x="114" y="139"/>
                    <a:pt x="108" y="137"/>
                    <a:pt x="102" y="136"/>
                  </a:cubicBezTo>
                  <a:cubicBezTo>
                    <a:pt x="96" y="135"/>
                    <a:pt x="90" y="135"/>
                    <a:pt x="84" y="135"/>
                  </a:cubicBezTo>
                  <a:moveTo>
                    <a:pt x="346" y="222"/>
                  </a:moveTo>
                  <a:cubicBezTo>
                    <a:pt x="232" y="222"/>
                    <a:pt x="232" y="222"/>
                    <a:pt x="232" y="222"/>
                  </a:cubicBezTo>
                  <a:cubicBezTo>
                    <a:pt x="289" y="14"/>
                    <a:pt x="289" y="14"/>
                    <a:pt x="289" y="14"/>
                  </a:cubicBezTo>
                  <a:lnTo>
                    <a:pt x="346" y="222"/>
                  </a:lnTo>
                  <a:close/>
                  <a:moveTo>
                    <a:pt x="371" y="223"/>
                  </a:moveTo>
                  <a:cubicBezTo>
                    <a:pt x="371" y="222"/>
                    <a:pt x="371" y="222"/>
                    <a:pt x="371" y="222"/>
                  </a:cubicBezTo>
                  <a:cubicBezTo>
                    <a:pt x="353" y="222"/>
                    <a:pt x="353" y="222"/>
                    <a:pt x="353" y="222"/>
                  </a:cubicBezTo>
                  <a:cubicBezTo>
                    <a:pt x="295" y="9"/>
                    <a:pt x="295" y="9"/>
                    <a:pt x="295" y="9"/>
                  </a:cubicBezTo>
                  <a:cubicBezTo>
                    <a:pt x="295" y="8"/>
                    <a:pt x="296" y="6"/>
                    <a:pt x="295" y="4"/>
                  </a:cubicBezTo>
                  <a:cubicBezTo>
                    <a:pt x="295" y="4"/>
                    <a:pt x="295" y="4"/>
                    <a:pt x="295" y="4"/>
                  </a:cubicBezTo>
                  <a:cubicBezTo>
                    <a:pt x="295" y="4"/>
                    <a:pt x="294" y="0"/>
                    <a:pt x="289" y="1"/>
                  </a:cubicBezTo>
                  <a:cubicBezTo>
                    <a:pt x="79" y="69"/>
                    <a:pt x="79" y="69"/>
                    <a:pt x="79" y="69"/>
                  </a:cubicBezTo>
                  <a:cubicBezTo>
                    <a:pt x="79" y="69"/>
                    <a:pt x="75" y="71"/>
                    <a:pt x="77" y="75"/>
                  </a:cubicBezTo>
                  <a:cubicBezTo>
                    <a:pt x="77" y="75"/>
                    <a:pt x="77" y="75"/>
                    <a:pt x="77" y="75"/>
                  </a:cubicBezTo>
                  <a:cubicBezTo>
                    <a:pt x="77" y="75"/>
                    <a:pt x="77" y="77"/>
                    <a:pt x="78" y="78"/>
                  </a:cubicBezTo>
                  <a:cubicBezTo>
                    <a:pt x="65" y="126"/>
                    <a:pt x="65" y="126"/>
                    <a:pt x="65" y="126"/>
                  </a:cubicBezTo>
                  <a:cubicBezTo>
                    <a:pt x="72" y="126"/>
                    <a:pt x="72" y="126"/>
                    <a:pt x="72" y="126"/>
                  </a:cubicBezTo>
                  <a:cubicBezTo>
                    <a:pt x="83" y="85"/>
                    <a:pt x="83" y="85"/>
                    <a:pt x="83" y="85"/>
                  </a:cubicBezTo>
                  <a:cubicBezTo>
                    <a:pt x="94" y="126"/>
                    <a:pt x="94" y="126"/>
                    <a:pt x="94" y="126"/>
                  </a:cubicBezTo>
                  <a:cubicBezTo>
                    <a:pt x="101" y="126"/>
                    <a:pt x="101" y="126"/>
                    <a:pt x="101" y="126"/>
                  </a:cubicBezTo>
                  <a:cubicBezTo>
                    <a:pt x="87" y="77"/>
                    <a:pt x="87" y="77"/>
                    <a:pt x="87" y="77"/>
                  </a:cubicBezTo>
                  <a:cubicBezTo>
                    <a:pt x="181" y="46"/>
                    <a:pt x="181" y="46"/>
                    <a:pt x="181" y="46"/>
                  </a:cubicBezTo>
                  <a:cubicBezTo>
                    <a:pt x="181" y="308"/>
                    <a:pt x="181" y="308"/>
                    <a:pt x="181" y="308"/>
                  </a:cubicBezTo>
                  <a:cubicBezTo>
                    <a:pt x="148" y="309"/>
                    <a:pt x="136" y="324"/>
                    <a:pt x="136" y="324"/>
                  </a:cubicBezTo>
                  <a:cubicBezTo>
                    <a:pt x="236" y="324"/>
                    <a:pt x="236" y="324"/>
                    <a:pt x="236" y="324"/>
                  </a:cubicBezTo>
                  <a:cubicBezTo>
                    <a:pt x="236" y="324"/>
                    <a:pt x="222" y="310"/>
                    <a:pt x="191" y="308"/>
                  </a:cubicBezTo>
                  <a:cubicBezTo>
                    <a:pt x="191" y="43"/>
                    <a:pt x="191" y="43"/>
                    <a:pt x="191" y="43"/>
                  </a:cubicBezTo>
                  <a:cubicBezTo>
                    <a:pt x="280" y="14"/>
                    <a:pt x="280" y="14"/>
                    <a:pt x="280" y="14"/>
                  </a:cubicBezTo>
                  <a:cubicBezTo>
                    <a:pt x="283" y="13"/>
                    <a:pt x="283" y="13"/>
                    <a:pt x="283" y="13"/>
                  </a:cubicBezTo>
                  <a:cubicBezTo>
                    <a:pt x="226" y="222"/>
                    <a:pt x="226" y="222"/>
                    <a:pt x="226" y="222"/>
                  </a:cubicBezTo>
                  <a:cubicBezTo>
                    <a:pt x="208" y="222"/>
                    <a:pt x="208" y="222"/>
                    <a:pt x="208" y="222"/>
                  </a:cubicBezTo>
                  <a:cubicBezTo>
                    <a:pt x="208" y="223"/>
                    <a:pt x="208" y="223"/>
                    <a:pt x="208" y="223"/>
                  </a:cubicBezTo>
                  <a:cubicBezTo>
                    <a:pt x="208" y="223"/>
                    <a:pt x="230" y="249"/>
                    <a:pt x="288" y="249"/>
                  </a:cubicBezTo>
                  <a:cubicBezTo>
                    <a:pt x="346" y="249"/>
                    <a:pt x="371" y="223"/>
                    <a:pt x="371" y="223"/>
                  </a:cubicBezTo>
                </a:path>
              </a:pathLst>
            </a:custGeom>
            <a:solidFill>
              <a:srgbClr val="E5329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99" name="Google Shape;1399;p36"/>
            <p:cNvGrpSpPr/>
            <p:nvPr/>
          </p:nvGrpSpPr>
          <p:grpSpPr>
            <a:xfrm>
              <a:off x="3800110" y="4560336"/>
              <a:ext cx="411727" cy="402270"/>
              <a:chOff x="7704138" y="3649663"/>
              <a:chExt cx="898526" cy="877888"/>
            </a:xfrm>
          </p:grpSpPr>
          <p:sp>
            <p:nvSpPr>
              <p:cNvPr id="1400" name="Google Shape;1400;p36"/>
              <p:cNvSpPr/>
              <p:nvPr/>
            </p:nvSpPr>
            <p:spPr>
              <a:xfrm>
                <a:off x="7704138" y="3649663"/>
                <a:ext cx="487363" cy="877888"/>
              </a:xfrm>
              <a:custGeom>
                <a:avLst/>
                <a:gdLst/>
                <a:ahLst/>
                <a:cxnLst/>
                <a:rect l="l" t="t" r="r" b="b"/>
                <a:pathLst>
                  <a:path w="213" h="383" extrusionOk="0">
                    <a:moveTo>
                      <a:pt x="188" y="122"/>
                    </a:moveTo>
                    <a:cubicBezTo>
                      <a:pt x="194" y="114"/>
                      <a:pt x="198" y="105"/>
                      <a:pt x="198" y="94"/>
                    </a:cubicBezTo>
                    <a:cubicBezTo>
                      <a:pt x="198" y="69"/>
                      <a:pt x="178" y="49"/>
                      <a:pt x="153" y="49"/>
                    </a:cubicBezTo>
                    <a:cubicBezTo>
                      <a:pt x="152" y="49"/>
                      <a:pt x="152" y="49"/>
                      <a:pt x="151" y="49"/>
                    </a:cubicBezTo>
                    <a:cubicBezTo>
                      <a:pt x="152" y="46"/>
                      <a:pt x="152" y="43"/>
                      <a:pt x="152" y="39"/>
                    </a:cubicBezTo>
                    <a:cubicBezTo>
                      <a:pt x="152" y="17"/>
                      <a:pt x="135" y="0"/>
                      <a:pt x="113" y="0"/>
                    </a:cubicBezTo>
                    <a:cubicBezTo>
                      <a:pt x="91" y="0"/>
                      <a:pt x="74" y="17"/>
                      <a:pt x="74" y="39"/>
                    </a:cubicBezTo>
                    <a:cubicBezTo>
                      <a:pt x="74" y="40"/>
                      <a:pt x="74" y="40"/>
                      <a:pt x="74" y="40"/>
                    </a:cubicBezTo>
                    <a:cubicBezTo>
                      <a:pt x="47" y="41"/>
                      <a:pt x="25" y="63"/>
                      <a:pt x="25" y="91"/>
                    </a:cubicBezTo>
                    <a:cubicBezTo>
                      <a:pt x="25" y="96"/>
                      <a:pt x="26" y="101"/>
                      <a:pt x="28" y="105"/>
                    </a:cubicBezTo>
                    <a:cubicBezTo>
                      <a:pt x="11" y="116"/>
                      <a:pt x="0" y="134"/>
                      <a:pt x="0" y="155"/>
                    </a:cubicBezTo>
                    <a:cubicBezTo>
                      <a:pt x="0" y="178"/>
                      <a:pt x="12" y="197"/>
                      <a:pt x="30" y="207"/>
                    </a:cubicBezTo>
                    <a:cubicBezTo>
                      <a:pt x="29" y="209"/>
                      <a:pt x="29" y="212"/>
                      <a:pt x="29" y="215"/>
                    </a:cubicBezTo>
                    <a:cubicBezTo>
                      <a:pt x="29" y="243"/>
                      <a:pt x="51" y="265"/>
                      <a:pt x="79" y="265"/>
                    </a:cubicBezTo>
                    <a:cubicBezTo>
                      <a:pt x="86" y="265"/>
                      <a:pt x="92" y="264"/>
                      <a:pt x="98" y="261"/>
                    </a:cubicBezTo>
                    <a:cubicBezTo>
                      <a:pt x="99" y="261"/>
                      <a:pt x="100" y="261"/>
                      <a:pt x="101" y="261"/>
                    </a:cubicBezTo>
                    <a:cubicBezTo>
                      <a:pt x="101" y="383"/>
                      <a:pt x="101" y="383"/>
                      <a:pt x="101" y="383"/>
                    </a:cubicBezTo>
                    <a:cubicBezTo>
                      <a:pt x="132" y="383"/>
                      <a:pt x="132" y="383"/>
                      <a:pt x="132" y="383"/>
                    </a:cubicBezTo>
                    <a:cubicBezTo>
                      <a:pt x="132" y="267"/>
                      <a:pt x="132" y="267"/>
                      <a:pt x="132" y="267"/>
                    </a:cubicBezTo>
                    <a:cubicBezTo>
                      <a:pt x="137" y="269"/>
                      <a:pt x="142" y="270"/>
                      <a:pt x="147" y="270"/>
                    </a:cubicBezTo>
                    <a:cubicBezTo>
                      <a:pt x="155" y="270"/>
                      <a:pt x="163" y="268"/>
                      <a:pt x="170" y="264"/>
                    </a:cubicBezTo>
                    <a:cubicBezTo>
                      <a:pt x="155" y="255"/>
                      <a:pt x="146" y="239"/>
                      <a:pt x="146" y="221"/>
                    </a:cubicBezTo>
                    <a:cubicBezTo>
                      <a:pt x="146" y="195"/>
                      <a:pt x="164" y="174"/>
                      <a:pt x="188" y="169"/>
                    </a:cubicBezTo>
                    <a:cubicBezTo>
                      <a:pt x="193" y="158"/>
                      <a:pt x="202" y="149"/>
                      <a:pt x="213" y="144"/>
                    </a:cubicBezTo>
                    <a:cubicBezTo>
                      <a:pt x="207" y="134"/>
                      <a:pt x="198" y="127"/>
                      <a:pt x="188" y="122"/>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1" name="Google Shape;1401;p36"/>
              <p:cNvSpPr/>
              <p:nvPr/>
            </p:nvSpPr>
            <p:spPr>
              <a:xfrm>
                <a:off x="8083551" y="3911601"/>
                <a:ext cx="519113" cy="615950"/>
              </a:xfrm>
              <a:custGeom>
                <a:avLst/>
                <a:gdLst/>
                <a:ahLst/>
                <a:cxnLst/>
                <a:rect l="l" t="t" r="r" b="b"/>
                <a:pathLst>
                  <a:path w="227" h="269" extrusionOk="0">
                    <a:moveTo>
                      <a:pt x="227" y="113"/>
                    </a:moveTo>
                    <a:cubicBezTo>
                      <a:pt x="227" y="90"/>
                      <a:pt x="212" y="70"/>
                      <a:pt x="191" y="63"/>
                    </a:cubicBezTo>
                    <a:cubicBezTo>
                      <a:pt x="187" y="45"/>
                      <a:pt x="171" y="30"/>
                      <a:pt x="151" y="30"/>
                    </a:cubicBezTo>
                    <a:cubicBezTo>
                      <a:pt x="150" y="30"/>
                      <a:pt x="148" y="30"/>
                      <a:pt x="147" y="31"/>
                    </a:cubicBezTo>
                    <a:cubicBezTo>
                      <a:pt x="144" y="13"/>
                      <a:pt x="129" y="0"/>
                      <a:pt x="112" y="0"/>
                    </a:cubicBezTo>
                    <a:cubicBezTo>
                      <a:pt x="95" y="0"/>
                      <a:pt x="82" y="12"/>
                      <a:pt x="78" y="27"/>
                    </a:cubicBezTo>
                    <a:cubicBezTo>
                      <a:pt x="61" y="29"/>
                      <a:pt x="48" y="40"/>
                      <a:pt x="42" y="55"/>
                    </a:cubicBezTo>
                    <a:cubicBezTo>
                      <a:pt x="18" y="60"/>
                      <a:pt x="0" y="81"/>
                      <a:pt x="0" y="107"/>
                    </a:cubicBezTo>
                    <a:cubicBezTo>
                      <a:pt x="0" y="131"/>
                      <a:pt x="17" y="152"/>
                      <a:pt x="39" y="157"/>
                    </a:cubicBezTo>
                    <a:cubicBezTo>
                      <a:pt x="43" y="174"/>
                      <a:pt x="57" y="188"/>
                      <a:pt x="75" y="191"/>
                    </a:cubicBezTo>
                    <a:cubicBezTo>
                      <a:pt x="80" y="200"/>
                      <a:pt x="89" y="206"/>
                      <a:pt x="100" y="206"/>
                    </a:cubicBezTo>
                    <a:cubicBezTo>
                      <a:pt x="103" y="206"/>
                      <a:pt x="105" y="206"/>
                      <a:pt x="107" y="205"/>
                    </a:cubicBezTo>
                    <a:cubicBezTo>
                      <a:pt x="107" y="269"/>
                      <a:pt x="107" y="269"/>
                      <a:pt x="107" y="269"/>
                    </a:cubicBezTo>
                    <a:cubicBezTo>
                      <a:pt x="125" y="269"/>
                      <a:pt x="125" y="269"/>
                      <a:pt x="125" y="269"/>
                    </a:cubicBezTo>
                    <a:cubicBezTo>
                      <a:pt x="125" y="191"/>
                      <a:pt x="125" y="191"/>
                      <a:pt x="125" y="191"/>
                    </a:cubicBezTo>
                    <a:cubicBezTo>
                      <a:pt x="125" y="191"/>
                      <a:pt x="125" y="191"/>
                      <a:pt x="125" y="191"/>
                    </a:cubicBezTo>
                    <a:cubicBezTo>
                      <a:pt x="131" y="194"/>
                      <a:pt x="137" y="195"/>
                      <a:pt x="144" y="195"/>
                    </a:cubicBezTo>
                    <a:cubicBezTo>
                      <a:pt x="164" y="195"/>
                      <a:pt x="180" y="182"/>
                      <a:pt x="186" y="165"/>
                    </a:cubicBezTo>
                    <a:cubicBezTo>
                      <a:pt x="209" y="159"/>
                      <a:pt x="227" y="138"/>
                      <a:pt x="227" y="113"/>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02" name="Google Shape;1402;p36"/>
            <p:cNvSpPr/>
            <p:nvPr/>
          </p:nvSpPr>
          <p:spPr>
            <a:xfrm>
              <a:off x="2114185" y="1822536"/>
              <a:ext cx="1767570" cy="432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Pólitískt/Lagalegt umhverfi</a:t>
              </a:r>
              <a:endParaRPr dirty="0"/>
            </a:p>
          </p:txBody>
        </p:sp>
        <p:sp>
          <p:nvSpPr>
            <p:cNvPr id="1403" name="Google Shape;1403;p36"/>
            <p:cNvSpPr/>
            <p:nvPr/>
          </p:nvSpPr>
          <p:spPr>
            <a:xfrm>
              <a:off x="8286645" y="1822536"/>
              <a:ext cx="1440000" cy="432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Efnahagslegt umhverfi</a:t>
              </a:r>
              <a:endParaRPr dirty="0"/>
            </a:p>
          </p:txBody>
        </p:sp>
        <p:sp>
          <p:nvSpPr>
            <p:cNvPr id="1404" name="Google Shape;1404;p36"/>
            <p:cNvSpPr/>
            <p:nvPr/>
          </p:nvSpPr>
          <p:spPr>
            <a:xfrm>
              <a:off x="8286645" y="4881654"/>
              <a:ext cx="1440000" cy="432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Félagslegt umhverfi</a:t>
              </a:r>
              <a:endParaRPr dirty="0"/>
            </a:p>
          </p:txBody>
        </p:sp>
        <p:sp>
          <p:nvSpPr>
            <p:cNvPr id="1405" name="Google Shape;1405;p36"/>
            <p:cNvSpPr/>
            <p:nvPr/>
          </p:nvSpPr>
          <p:spPr>
            <a:xfrm>
              <a:off x="2592003" y="5135297"/>
              <a:ext cx="1440000" cy="432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Vistfræðilegt umhverfi</a:t>
              </a:r>
              <a:br>
                <a:rPr lang="de-DE" sz="1400" dirty="0">
                  <a:solidFill>
                    <a:srgbClr val="595A59"/>
                  </a:solidFill>
                  <a:latin typeface="Calibri"/>
                  <a:ea typeface="Calibri"/>
                  <a:cs typeface="Calibri"/>
                  <a:sym typeface="Calibri"/>
                </a:rPr>
              </a:br>
              <a:endParaRPr sz="1400" dirty="0">
                <a:solidFill>
                  <a:srgbClr val="595A59"/>
                </a:solidFill>
                <a:latin typeface="Calibri"/>
                <a:ea typeface="Calibri"/>
                <a:cs typeface="Calibri"/>
                <a:sym typeface="Calibri"/>
              </a:endParaRPr>
            </a:p>
          </p:txBody>
        </p:sp>
        <p:sp>
          <p:nvSpPr>
            <p:cNvPr id="1406" name="Google Shape;1406;p36"/>
            <p:cNvSpPr/>
            <p:nvPr/>
          </p:nvSpPr>
          <p:spPr>
            <a:xfrm>
              <a:off x="5028805" y="6216284"/>
              <a:ext cx="2399492" cy="206741"/>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Tæknilegt umhverfi</a:t>
              </a:r>
              <a:endParaRPr dirty="0"/>
            </a:p>
          </p:txBody>
        </p:sp>
        <p:sp>
          <p:nvSpPr>
            <p:cNvPr id="1407" name="Google Shape;1407;p36"/>
            <p:cNvSpPr/>
            <p:nvPr/>
          </p:nvSpPr>
          <p:spPr>
            <a:xfrm rot="2700000">
              <a:off x="4808310" y="2349472"/>
              <a:ext cx="212308" cy="216000"/>
            </a:xfrm>
            <a:prstGeom prst="chevron">
              <a:avLst>
                <a:gd name="adj" fmla="val 35010"/>
              </a:avLst>
            </a:prstGeom>
            <a:solidFill>
              <a:srgbClr val="E53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txBox="1"/>
            <p:nvPr/>
          </p:nvSpPr>
          <p:spPr>
            <a:xfrm rot="-2700000">
              <a:off x="4806454" y="2425625"/>
              <a:ext cx="216000" cy="63650"/>
            </a:xfrm>
            <a:prstGeom prst="rect">
              <a:avLst/>
            </a:prstGeom>
            <a:noFill/>
            <a:ln>
              <a:noFill/>
            </a:ln>
          </p:spPr>
          <p:txBody>
            <a:bodyPr spcFirstLastPara="1" wrap="square" lIns="108000" tIns="0" rIns="0" bIns="0" anchor="ctr" anchorCtr="0">
              <a:noAutofit/>
            </a:bodyPr>
            <a:lstStyle/>
            <a:p>
              <a:pPr marL="0" marR="0" lvl="0" indent="0" algn="ctr" rtl="0">
                <a:lnSpc>
                  <a:spcPct val="100000"/>
                </a:lnSpc>
                <a:spcBef>
                  <a:spcPts val="0"/>
                </a:spcBef>
                <a:spcAft>
                  <a:spcPts val="0"/>
                </a:spcAft>
                <a:buClr>
                  <a:schemeClr val="dk2"/>
                </a:buClr>
                <a:buSzPts val="1400"/>
                <a:buFont typeface="Calibri"/>
                <a:buNone/>
              </a:pPr>
              <a:endParaRPr sz="1400" b="0">
                <a:solidFill>
                  <a:schemeClr val="dk1"/>
                </a:solidFill>
                <a:latin typeface="Calibri"/>
                <a:ea typeface="Calibri"/>
                <a:cs typeface="Calibri"/>
                <a:sym typeface="Calibri"/>
              </a:endParaRPr>
            </a:p>
          </p:txBody>
        </p:sp>
        <p:sp>
          <p:nvSpPr>
            <p:cNvPr id="1409" name="Google Shape;1409;p36"/>
            <p:cNvSpPr/>
            <p:nvPr/>
          </p:nvSpPr>
          <p:spPr>
            <a:xfrm rot="-2030100">
              <a:off x="4399338" y="4510433"/>
              <a:ext cx="212308" cy="216000"/>
            </a:xfrm>
            <a:prstGeom prst="chevron">
              <a:avLst>
                <a:gd name="adj" fmla="val 3501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txBox="1"/>
            <p:nvPr/>
          </p:nvSpPr>
          <p:spPr>
            <a:xfrm rot="-7430100">
              <a:off x="4397479" y="4586600"/>
              <a:ext cx="216000" cy="63650"/>
            </a:xfrm>
            <a:prstGeom prst="rect">
              <a:avLst/>
            </a:prstGeom>
            <a:noFill/>
            <a:ln>
              <a:noFill/>
            </a:ln>
          </p:spPr>
          <p:txBody>
            <a:bodyPr spcFirstLastPara="1" wrap="square" lIns="108000" tIns="0" rIns="0" bIns="0" anchor="ctr" anchorCtr="0">
              <a:noAutofit/>
            </a:bodyPr>
            <a:lstStyle/>
            <a:p>
              <a:pPr marL="0" marR="0" lvl="0" indent="0" algn="ctr" rtl="0">
                <a:lnSpc>
                  <a:spcPct val="100000"/>
                </a:lnSpc>
                <a:spcBef>
                  <a:spcPts val="0"/>
                </a:spcBef>
                <a:spcAft>
                  <a:spcPts val="0"/>
                </a:spcAft>
                <a:buClr>
                  <a:schemeClr val="dk2"/>
                </a:buClr>
                <a:buSzPts val="1400"/>
                <a:buFont typeface="Calibri"/>
                <a:buNone/>
              </a:pPr>
              <a:endParaRPr sz="1400" b="0">
                <a:solidFill>
                  <a:schemeClr val="dk1"/>
                </a:solidFill>
                <a:latin typeface="Calibri"/>
                <a:ea typeface="Calibri"/>
                <a:cs typeface="Calibri"/>
                <a:sym typeface="Calibri"/>
              </a:endParaRPr>
            </a:p>
          </p:txBody>
        </p:sp>
        <p:sp>
          <p:nvSpPr>
            <p:cNvPr id="1411" name="Google Shape;1411;p36"/>
            <p:cNvSpPr/>
            <p:nvPr/>
          </p:nvSpPr>
          <p:spPr>
            <a:xfrm rot="8100000">
              <a:off x="7317013" y="2529226"/>
              <a:ext cx="212308" cy="216000"/>
            </a:xfrm>
            <a:prstGeom prst="chevron">
              <a:avLst>
                <a:gd name="adj" fmla="val 35010"/>
              </a:avLst>
            </a:prstGeom>
            <a:solidFill>
              <a:srgbClr val="81D1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txBox="1"/>
            <p:nvPr/>
          </p:nvSpPr>
          <p:spPr>
            <a:xfrm rot="2700000">
              <a:off x="7315154" y="2605400"/>
              <a:ext cx="216000" cy="63650"/>
            </a:xfrm>
            <a:prstGeom prst="rect">
              <a:avLst/>
            </a:prstGeom>
            <a:noFill/>
            <a:ln>
              <a:noFill/>
            </a:ln>
          </p:spPr>
          <p:txBody>
            <a:bodyPr spcFirstLastPara="1" wrap="square" lIns="108000" tIns="0" rIns="0" bIns="0" anchor="ctr" anchorCtr="0">
              <a:noAutofit/>
            </a:bodyPr>
            <a:lstStyle/>
            <a:p>
              <a:pPr marL="0" marR="0" lvl="0" indent="0" algn="ctr" rtl="0">
                <a:lnSpc>
                  <a:spcPct val="100000"/>
                </a:lnSpc>
                <a:spcBef>
                  <a:spcPts val="0"/>
                </a:spcBef>
                <a:spcAft>
                  <a:spcPts val="0"/>
                </a:spcAft>
                <a:buClr>
                  <a:schemeClr val="dk2"/>
                </a:buClr>
                <a:buSzPts val="1400"/>
                <a:buFont typeface="Calibri"/>
                <a:buNone/>
              </a:pPr>
              <a:endParaRPr sz="1400" b="0">
                <a:solidFill>
                  <a:schemeClr val="dk1"/>
                </a:solidFill>
                <a:latin typeface="Calibri"/>
                <a:ea typeface="Calibri"/>
                <a:cs typeface="Calibri"/>
                <a:sym typeface="Calibri"/>
              </a:endParaRPr>
            </a:p>
          </p:txBody>
        </p:sp>
        <p:sp>
          <p:nvSpPr>
            <p:cNvPr id="1413" name="Google Shape;1413;p36"/>
            <p:cNvSpPr/>
            <p:nvPr/>
          </p:nvSpPr>
          <p:spPr>
            <a:xfrm rot="-8532869">
              <a:off x="7509808" y="4661526"/>
              <a:ext cx="212308" cy="216000"/>
            </a:xfrm>
            <a:prstGeom prst="chevron">
              <a:avLst>
                <a:gd name="adj" fmla="val 35010"/>
              </a:avLst>
            </a:prstGeom>
            <a:solidFill>
              <a:srgbClr val="F27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txBox="1"/>
            <p:nvPr/>
          </p:nvSpPr>
          <p:spPr>
            <a:xfrm rot="7667131">
              <a:off x="7507954" y="4737700"/>
              <a:ext cx="216000" cy="63650"/>
            </a:xfrm>
            <a:prstGeom prst="rect">
              <a:avLst/>
            </a:prstGeom>
            <a:noFill/>
            <a:ln>
              <a:noFill/>
            </a:ln>
          </p:spPr>
          <p:txBody>
            <a:bodyPr spcFirstLastPara="1" wrap="square" lIns="108000" tIns="0" rIns="0" bIns="0" anchor="ctr" anchorCtr="0">
              <a:noAutofit/>
            </a:bodyPr>
            <a:lstStyle/>
            <a:p>
              <a:pPr marL="0" marR="0" lvl="0" indent="0" algn="ctr" rtl="0">
                <a:lnSpc>
                  <a:spcPct val="100000"/>
                </a:lnSpc>
                <a:spcBef>
                  <a:spcPts val="0"/>
                </a:spcBef>
                <a:spcAft>
                  <a:spcPts val="0"/>
                </a:spcAft>
                <a:buClr>
                  <a:schemeClr val="dk2"/>
                </a:buClr>
                <a:buSzPts val="1400"/>
                <a:buFont typeface="Calibri"/>
                <a:buNone/>
              </a:pPr>
              <a:endParaRPr sz="1400" b="0">
                <a:solidFill>
                  <a:schemeClr val="dk1"/>
                </a:solidFill>
                <a:latin typeface="Calibri"/>
                <a:ea typeface="Calibri"/>
                <a:cs typeface="Calibri"/>
                <a:sym typeface="Calibri"/>
              </a:endParaRPr>
            </a:p>
          </p:txBody>
        </p:sp>
        <p:sp>
          <p:nvSpPr>
            <p:cNvPr id="1415" name="Google Shape;1415;p36"/>
            <p:cNvSpPr/>
            <p:nvPr/>
          </p:nvSpPr>
          <p:spPr>
            <a:xfrm rot="-5400000">
              <a:off x="6002038" y="5518250"/>
              <a:ext cx="212308" cy="216000"/>
            </a:xfrm>
            <a:prstGeom prst="chevron">
              <a:avLst>
                <a:gd name="adj" fmla="val 35010"/>
              </a:avLst>
            </a:prstGeom>
            <a:solidFill>
              <a:srgbClr val="795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txBox="1"/>
            <p:nvPr/>
          </p:nvSpPr>
          <p:spPr>
            <a:xfrm rot="10800000">
              <a:off x="6000179" y="5594425"/>
              <a:ext cx="216000" cy="63650"/>
            </a:xfrm>
            <a:prstGeom prst="rect">
              <a:avLst/>
            </a:prstGeom>
            <a:noFill/>
            <a:ln>
              <a:noFill/>
            </a:ln>
          </p:spPr>
          <p:txBody>
            <a:bodyPr spcFirstLastPara="1" wrap="square" lIns="108000" tIns="0" rIns="0" bIns="0" anchor="ctr" anchorCtr="0">
              <a:noAutofit/>
            </a:bodyPr>
            <a:lstStyle/>
            <a:p>
              <a:pPr marL="0" marR="0" lvl="0" indent="0" algn="ctr" rtl="0">
                <a:lnSpc>
                  <a:spcPct val="100000"/>
                </a:lnSpc>
                <a:spcBef>
                  <a:spcPts val="0"/>
                </a:spcBef>
                <a:spcAft>
                  <a:spcPts val="0"/>
                </a:spcAft>
                <a:buClr>
                  <a:schemeClr val="dk2"/>
                </a:buClr>
                <a:buSzPts val="1400"/>
                <a:buFont typeface="Calibri"/>
                <a:buNone/>
              </a:pPr>
              <a:endParaRPr sz="1400" b="0">
                <a:solidFill>
                  <a:schemeClr val="dk1"/>
                </a:solidFill>
                <a:latin typeface="Calibri"/>
                <a:ea typeface="Calibri"/>
                <a:cs typeface="Calibri"/>
                <a:sym typeface="Calibri"/>
              </a:endParaRPr>
            </a:p>
          </p:txBody>
        </p:sp>
      </p:grpSp>
      <p:pic>
        <p:nvPicPr>
          <p:cNvPr id="1417" name="Google Shape;1417;p36" descr="Benutzer"/>
          <p:cNvPicPr preferRelativeResize="0">
            <a:picLocks noGrp="1"/>
          </p:cNvPicPr>
          <p:nvPr>
            <p:ph type="body" idx="1"/>
          </p:nvPr>
        </p:nvPicPr>
        <p:blipFill rotWithShape="1">
          <a:blip r:embed="rId4" cstate="screen">
            <a:alphaModFix/>
            <a:extLst>
              <a:ext uri="{28A0092B-C50C-407E-A947-70E740481C1C}">
                <a14:useLocalDpi xmlns:a14="http://schemas.microsoft.com/office/drawing/2010/main"/>
              </a:ext>
            </a:extLst>
          </a:blip>
          <a:srcRect/>
          <a:stretch/>
        </p:blipFill>
        <p:spPr>
          <a:xfrm>
            <a:off x="7293804" y="2459876"/>
            <a:ext cx="425260" cy="425260"/>
          </a:xfrm>
          <a:prstGeom prst="rect">
            <a:avLst/>
          </a:prstGeom>
          <a:noFill/>
          <a:ln>
            <a:noFill/>
          </a:ln>
        </p:spPr>
      </p:pic>
      <p:sp>
        <p:nvSpPr>
          <p:cNvPr id="1418" name="Google Shape;1418;p36"/>
          <p:cNvSpPr txBox="1">
            <a:spLocks noGrp="1"/>
          </p:cNvSpPr>
          <p:nvPr>
            <p:ph type="body" idx="2"/>
          </p:nvPr>
        </p:nvSpPr>
        <p:spPr>
          <a:xfrm>
            <a:off x="389964" y="1637402"/>
            <a:ext cx="3301881" cy="303799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Eigendur og stjórnendur lítilla og meðalstórra fyrirtækja geta gert greiningu á atvinnugreininni til að meta núverandi viðskiptaumhverfi. Þessi greining hjálpar fyrirtækjum að skilja mismunandi hluta markaðarins og hvernig hægt er að nota þessa mismunandi hluta til að ná samkeppnisforskoti.</a:t>
            </a:r>
            <a:endParaRPr dirty="0"/>
          </a:p>
        </p:txBody>
      </p:sp>
      <p:sp>
        <p:nvSpPr>
          <p:cNvPr id="1419" name="Google Shape;1419;p36"/>
          <p:cNvSpPr txBox="1">
            <a:spLocks noGrp="1"/>
          </p:cNvSpPr>
          <p:nvPr>
            <p:ph type="body" idx="3"/>
          </p:nvPr>
        </p:nvSpPr>
        <p:spPr>
          <a:xfrm>
            <a:off x="389965" y="378993"/>
            <a:ext cx="11470341" cy="78119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79527B"/>
              </a:buClr>
              <a:buSzPts val="500"/>
              <a:buNone/>
            </a:pPr>
            <a:r>
              <a:rPr lang="de-DE" sz="2400" dirty="0"/>
              <a:t>Endurskipulagning: Greining innan atvinnugreinarinnar til að skilja rekstrarumhverfi hennar til að koma auga á tækifæri og hættur.</a:t>
            </a:r>
            <a:endParaRPr sz="2400" dirty="0"/>
          </a:p>
          <a:p>
            <a:pPr marL="0" lvl="0" indent="0" algn="l" rtl="0">
              <a:lnSpc>
                <a:spcPct val="100000"/>
              </a:lnSpc>
              <a:spcBef>
                <a:spcPts val="1000"/>
              </a:spcBef>
              <a:spcAft>
                <a:spcPts val="0"/>
              </a:spcAft>
              <a:buClr>
                <a:srgbClr val="79527B"/>
              </a:buClr>
              <a:buSzPct val="100000"/>
              <a:buNone/>
            </a:pPr>
            <a:endParaRPr sz="600" dirty="0"/>
          </a:p>
        </p:txBody>
      </p:sp>
      <p:sp>
        <p:nvSpPr>
          <p:cNvPr id="1420" name="Google Shape;1420;p3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dirty="0"/>
              <a:t>Greining innan atvinnugreinarinnar</a:t>
            </a:r>
            <a:endParaRPr dirty="0"/>
          </a:p>
        </p:txBody>
      </p:sp>
      <p:sp>
        <p:nvSpPr>
          <p:cNvPr id="1421" name="Google Shape;1421;p36"/>
          <p:cNvSpPr/>
          <p:nvPr/>
        </p:nvSpPr>
        <p:spPr>
          <a:xfrm>
            <a:off x="916966" y="4657184"/>
            <a:ext cx="3301881" cy="1366931"/>
          </a:xfrm>
          <a:prstGeom prst="rect">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dirty="0">
                <a:solidFill>
                  <a:srgbClr val="595A59"/>
                </a:solidFill>
                <a:latin typeface="Calibri"/>
                <a:ea typeface="Calibri"/>
                <a:cs typeface="Calibri"/>
                <a:sym typeface="Calibri"/>
              </a:rPr>
              <a:t>Að öðrum kosti er hægt að skoða ytra umhverfi fyrirtækisins með </a:t>
            </a:r>
            <a:r>
              <a:rPr lang="de-DE" sz="1600" b="1" dirty="0">
                <a:solidFill>
                  <a:srgbClr val="595A59"/>
                </a:solidFill>
                <a:latin typeface="Calibri"/>
                <a:ea typeface="Calibri"/>
                <a:cs typeface="Calibri"/>
                <a:sym typeface="Calibri"/>
              </a:rPr>
              <a:t>PESTEL</a:t>
            </a:r>
            <a:r>
              <a:rPr lang="de-DE" sz="1600" dirty="0">
                <a:solidFill>
                  <a:srgbClr val="595A59"/>
                </a:solidFill>
                <a:latin typeface="Calibri"/>
                <a:ea typeface="Calibri"/>
                <a:cs typeface="Calibri"/>
                <a:sym typeface="Calibri"/>
              </a:rPr>
              <a:t> greiningu. Við fórum yfir þá greiningu í </a:t>
            </a:r>
            <a:r>
              <a:rPr lang="de-DE" sz="1600" b="1" dirty="0">
                <a:solidFill>
                  <a:srgbClr val="595A59"/>
                </a:solidFill>
                <a:latin typeface="Calibri"/>
                <a:ea typeface="Calibri"/>
                <a:cs typeface="Calibri"/>
                <a:sym typeface="Calibri"/>
              </a:rPr>
              <a:t>námskeiðshluta</a:t>
            </a:r>
            <a:r>
              <a:rPr lang="de-DE" sz="1600" dirty="0">
                <a:solidFill>
                  <a:srgbClr val="595A59"/>
                </a:solidFill>
                <a:latin typeface="Calibri"/>
                <a:ea typeface="Calibri"/>
                <a:cs typeface="Calibri"/>
                <a:sym typeface="Calibri"/>
              </a:rPr>
              <a:t> númer </a:t>
            </a:r>
            <a:r>
              <a:rPr lang="de-DE" sz="1600" b="1" dirty="0">
                <a:solidFill>
                  <a:srgbClr val="595A59"/>
                </a:solidFill>
                <a:latin typeface="Calibri"/>
                <a:ea typeface="Calibri"/>
                <a:cs typeface="Calibri"/>
                <a:sym typeface="Calibri"/>
              </a:rPr>
              <a:t>1</a:t>
            </a:r>
            <a:r>
              <a:rPr lang="de-DE" sz="1600" dirty="0">
                <a:solidFill>
                  <a:srgbClr val="595A59"/>
                </a:solidFill>
                <a:latin typeface="Calibri"/>
                <a:ea typeface="Calibri"/>
                <a:cs typeface="Calibri"/>
                <a:sym typeface="Calibri"/>
              </a:rPr>
              <a:t>.</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3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is-IS" dirty="0"/>
              <a:t>Hvaða straumar og stefnur eru í deiglunni innan ferðaþjónustunnar og munu móta framtíð greinarinnar?</a:t>
            </a:r>
          </a:p>
          <a:p>
            <a:pPr marL="0" lvl="0" indent="0" algn="l" rtl="0">
              <a:lnSpc>
                <a:spcPct val="90000"/>
              </a:lnSpc>
              <a:spcBef>
                <a:spcPts val="0"/>
              </a:spcBef>
              <a:spcAft>
                <a:spcPts val="0"/>
              </a:spcAft>
              <a:buClr>
                <a:schemeClr val="lt1"/>
              </a:buClr>
              <a:buSzPts val="2400"/>
              <a:buNone/>
            </a:pPr>
            <a:endParaRPr lang="is-IS" dirty="0"/>
          </a:p>
          <a:p>
            <a:pPr marL="0" lvl="0" indent="0" algn="l" rtl="0">
              <a:lnSpc>
                <a:spcPct val="90000"/>
              </a:lnSpc>
              <a:spcBef>
                <a:spcPts val="0"/>
              </a:spcBef>
              <a:spcAft>
                <a:spcPts val="0"/>
              </a:spcAft>
              <a:buClr>
                <a:schemeClr val="lt1"/>
              </a:buClr>
              <a:buSzPts val="2400"/>
              <a:buNone/>
            </a:pPr>
            <a:r>
              <a:rPr lang="is-IS" dirty="0"/>
              <a:t>Að hve miklu leyti má og á að taka tillit til þeirra, í rekstri lítilla- og meðalstórra fyrirtækja í krísu?</a:t>
            </a:r>
            <a:endParaRPr dirty="0"/>
          </a:p>
        </p:txBody>
      </p:sp>
      <p:sp>
        <p:nvSpPr>
          <p:cNvPr id="1427" name="Google Shape;1427;p3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de-DE" dirty="0"/>
              <a:t>Umræður</a:t>
            </a:r>
            <a:endParaRPr dirty="0"/>
          </a:p>
        </p:txBody>
      </p:sp>
      <p:pic>
        <p:nvPicPr>
          <p:cNvPr id="1428" name="Google Shape;1428;p3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t="8402" b="8402"/>
          <a:stretch/>
        </p:blipFill>
        <p:spPr>
          <a:xfrm>
            <a:off x="6852062" y="228600"/>
            <a:ext cx="5105121" cy="6362700"/>
          </a:xfrm>
          <a:prstGeom prst="rect">
            <a:avLst/>
          </a:prstGeom>
          <a:solidFill>
            <a:schemeClr val="lt1"/>
          </a:solid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pic>
        <p:nvPicPr>
          <p:cNvPr id="1433" name="Google Shape;1433;p38" descr="Robot"/>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a:off x="7835136" y="3383669"/>
            <a:ext cx="914400" cy="914400"/>
          </a:xfrm>
          <a:prstGeom prst="rect">
            <a:avLst/>
          </a:prstGeom>
          <a:noFill/>
          <a:ln>
            <a:noFill/>
          </a:ln>
        </p:spPr>
      </p:pic>
      <p:sp>
        <p:nvSpPr>
          <p:cNvPr id="1434" name="Google Shape;1434;p3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de-DE" dirty="0"/>
              <a:t>Enduskipulagning: Greining á straumum og stefnum til að geta brugðist við breyttum aðstæðum og þróað nýjar viðskiptahugmyndir.</a:t>
            </a:r>
            <a:endParaRPr dirty="0"/>
          </a:p>
        </p:txBody>
      </p:sp>
      <p:sp>
        <p:nvSpPr>
          <p:cNvPr id="1435" name="Google Shape;1435;p3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a:t>Nokkur valin atriði sem talið er að munu hafa áhrif á ferðaþjónustuna til framtíðar</a:t>
            </a:r>
          </a:p>
        </p:txBody>
      </p:sp>
      <p:sp>
        <p:nvSpPr>
          <p:cNvPr id="1436" name="Google Shape;1436;p38"/>
          <p:cNvSpPr/>
          <p:nvPr/>
        </p:nvSpPr>
        <p:spPr>
          <a:xfrm>
            <a:off x="3752490" y="1819564"/>
            <a:ext cx="3780000" cy="1154545"/>
          </a:xfrm>
          <a:prstGeom prst="rect">
            <a:avLst/>
          </a:prstGeom>
          <a:noFill/>
          <a:ln w="9525"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7" name="Google Shape;1437;p38"/>
          <p:cNvSpPr txBox="1"/>
          <p:nvPr/>
        </p:nvSpPr>
        <p:spPr>
          <a:xfrm>
            <a:off x="4572000" y="1819479"/>
            <a:ext cx="2960490" cy="14618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dirty="0">
                <a:solidFill>
                  <a:schemeClr val="dk1"/>
                </a:solidFill>
                <a:latin typeface="Calibri"/>
                <a:ea typeface="Calibri"/>
                <a:cs typeface="Calibri"/>
                <a:sym typeface="Calibri"/>
              </a:rPr>
              <a:t>Umhverfi og loftslag</a:t>
            </a:r>
            <a:endParaRPr sz="1800" dirty="0">
              <a:solidFill>
                <a:schemeClr val="dk1"/>
              </a:solidFill>
              <a:latin typeface="Calibri"/>
              <a:ea typeface="Calibri"/>
              <a:cs typeface="Calibri"/>
              <a:sym typeface="Calibri"/>
            </a:endParaRPr>
          </a:p>
          <a:p>
            <a:pPr marL="0" marR="0" lvl="0" indent="0" algn="l" rtl="0">
              <a:spcBef>
                <a:spcPts val="600"/>
              </a:spcBef>
              <a:spcAft>
                <a:spcPts val="0"/>
              </a:spcAft>
              <a:buNone/>
            </a:pPr>
            <a:r>
              <a:rPr lang="is-IS" sz="1200" dirty="0">
                <a:solidFill>
                  <a:schemeClr val="dk1"/>
                </a:solidFill>
                <a:latin typeface="Calibri"/>
                <a:ea typeface="Calibri"/>
                <a:cs typeface="Calibri"/>
                <a:sym typeface="Calibri"/>
              </a:rPr>
              <a:t>Ferðamenn verða sífellt meðvitaðri um umhverfið, t.d. huga að sorpflokkun og forðast að þvo hótelhandklæði á hverjum degi.</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de-DE" sz="1800" dirty="0">
                <a:solidFill>
                  <a:schemeClr val="dk1"/>
                </a:solidFill>
                <a:latin typeface="Calibri"/>
                <a:ea typeface="Calibri"/>
                <a:cs typeface="Calibri"/>
                <a:sym typeface="Calibri"/>
              </a:rPr>
              <a:t> </a:t>
            </a:r>
            <a:endParaRPr dirty="0"/>
          </a:p>
        </p:txBody>
      </p:sp>
      <p:sp>
        <p:nvSpPr>
          <p:cNvPr id="1438" name="Google Shape;1438;p38"/>
          <p:cNvSpPr/>
          <p:nvPr/>
        </p:nvSpPr>
        <p:spPr>
          <a:xfrm>
            <a:off x="7812455" y="1817589"/>
            <a:ext cx="3899254" cy="1154545"/>
          </a:xfrm>
          <a:prstGeom prst="rect">
            <a:avLst/>
          </a:prstGeom>
          <a:noFill/>
          <a:ln w="9525"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9" name="Google Shape;1439;p38"/>
          <p:cNvSpPr txBox="1"/>
          <p:nvPr/>
        </p:nvSpPr>
        <p:spPr>
          <a:xfrm>
            <a:off x="8622729" y="1882241"/>
            <a:ext cx="3088980" cy="1000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chemeClr val="dk1"/>
                </a:solidFill>
                <a:latin typeface="Calibri"/>
                <a:ea typeface="Calibri"/>
                <a:cs typeface="Calibri"/>
                <a:sym typeface="Calibri"/>
              </a:rPr>
              <a:t>Stafræn væðing</a:t>
            </a:r>
            <a:endParaRPr sz="1800" dirty="0">
              <a:solidFill>
                <a:schemeClr val="dk1"/>
              </a:solidFill>
              <a:latin typeface="Calibri"/>
              <a:ea typeface="Calibri"/>
              <a:cs typeface="Calibri"/>
              <a:sym typeface="Calibri"/>
            </a:endParaRPr>
          </a:p>
          <a:p>
            <a:pPr marL="0" marR="0" lvl="0" indent="0" algn="l" rtl="0">
              <a:spcBef>
                <a:spcPts val="600"/>
              </a:spcBef>
              <a:spcAft>
                <a:spcPts val="0"/>
              </a:spcAft>
              <a:buNone/>
            </a:pPr>
            <a:r>
              <a:rPr lang="de-DE" sz="1200" dirty="0">
                <a:solidFill>
                  <a:schemeClr val="dk1"/>
                </a:solidFill>
                <a:latin typeface="Calibri"/>
                <a:ea typeface="Calibri"/>
                <a:cs typeface="Calibri"/>
                <a:sym typeface="Calibri"/>
              </a:rPr>
              <a:t>Fyrir lítil og meðalstór fyrirtæki hefur þessi þróun einnig í för með sér áskoranir – oft vantar fjármagn og þekkingu til innleiðingar..</a:t>
            </a:r>
            <a:endParaRPr sz="1200" dirty="0">
              <a:solidFill>
                <a:schemeClr val="dk1"/>
              </a:solidFill>
              <a:latin typeface="Calibri"/>
              <a:ea typeface="Calibri"/>
              <a:cs typeface="Calibri"/>
              <a:sym typeface="Calibri"/>
            </a:endParaRPr>
          </a:p>
        </p:txBody>
      </p:sp>
      <p:sp>
        <p:nvSpPr>
          <p:cNvPr id="1440" name="Google Shape;1440;p38"/>
          <p:cNvSpPr/>
          <p:nvPr/>
        </p:nvSpPr>
        <p:spPr>
          <a:xfrm>
            <a:off x="3752490" y="3247133"/>
            <a:ext cx="3780000" cy="1154545"/>
          </a:xfrm>
          <a:prstGeom prst="rect">
            <a:avLst/>
          </a:prstGeom>
          <a:noFill/>
          <a:ln w="9525"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1" name="Google Shape;1441;p38"/>
          <p:cNvSpPr txBox="1"/>
          <p:nvPr/>
        </p:nvSpPr>
        <p:spPr>
          <a:xfrm>
            <a:off x="4592750" y="3241275"/>
            <a:ext cx="3089100" cy="11848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chemeClr val="dk1"/>
                </a:solidFill>
                <a:latin typeface="Calibri"/>
                <a:ea typeface="Calibri"/>
                <a:cs typeface="Calibri"/>
                <a:sym typeface="Calibri"/>
              </a:rPr>
              <a:t>Sjálfbærni</a:t>
            </a:r>
            <a:endParaRPr sz="1800" dirty="0">
              <a:solidFill>
                <a:schemeClr val="dk1"/>
              </a:solidFill>
              <a:latin typeface="Calibri"/>
              <a:ea typeface="Calibri"/>
              <a:cs typeface="Calibri"/>
              <a:sym typeface="Calibri"/>
            </a:endParaRPr>
          </a:p>
          <a:p>
            <a:pPr>
              <a:spcBef>
                <a:spcPts val="600"/>
              </a:spcBef>
            </a:pPr>
            <a:r>
              <a:rPr lang="de-DE" sz="1200" dirty="0">
                <a:solidFill>
                  <a:schemeClr val="dk1"/>
                </a:solidFill>
                <a:latin typeface="Calibri"/>
                <a:ea typeface="Calibri"/>
                <a:cs typeface="Calibri"/>
                <a:sym typeface="Calibri"/>
              </a:rPr>
              <a:t>Sjálfbær ferðalög eru mótvægi við ofgnótt ferðamanna.  Margir </a:t>
            </a:r>
            <a:r>
              <a:rPr lang="is-IS" sz="1200" dirty="0">
                <a:solidFill>
                  <a:schemeClr val="dk1"/>
                </a:solidFill>
                <a:latin typeface="Calibri"/>
                <a:ea typeface="Calibri"/>
                <a:cs typeface="Calibri"/>
                <a:sym typeface="Calibri"/>
              </a:rPr>
              <a:t>ferðalangar vilja að frí séu félagslega ásættanleg, </a:t>
            </a:r>
            <a:r>
              <a:rPr lang="is-IS" sz="1200" dirty="0">
                <a:solidFill>
                  <a:schemeClr val="dk1"/>
                </a:solidFill>
                <a:latin typeface="Calibri"/>
                <a:cs typeface="Calibri"/>
                <a:sym typeface="Calibri"/>
              </a:rPr>
              <a:t>auðlinda-</a:t>
            </a:r>
            <a:r>
              <a:rPr lang="is-IS" sz="1200" dirty="0">
                <a:solidFill>
                  <a:schemeClr val="dk1"/>
                </a:solidFill>
                <a:latin typeface="Calibri"/>
                <a:ea typeface="Calibri"/>
                <a:cs typeface="Calibri"/>
                <a:sym typeface="Calibri"/>
              </a:rPr>
              <a:t> og umhverfisvæn.</a:t>
            </a:r>
          </a:p>
        </p:txBody>
      </p:sp>
      <p:sp>
        <p:nvSpPr>
          <p:cNvPr id="1442" name="Google Shape;1442;p38"/>
          <p:cNvSpPr/>
          <p:nvPr/>
        </p:nvSpPr>
        <p:spPr>
          <a:xfrm>
            <a:off x="7812454" y="3247133"/>
            <a:ext cx="3899254" cy="1154545"/>
          </a:xfrm>
          <a:prstGeom prst="rect">
            <a:avLst/>
          </a:prstGeom>
          <a:noFill/>
          <a:ln w="9525"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3" name="Google Shape;1443;p38"/>
          <p:cNvSpPr txBox="1"/>
          <p:nvPr/>
        </p:nvSpPr>
        <p:spPr>
          <a:xfrm>
            <a:off x="8559144" y="3248419"/>
            <a:ext cx="3089100" cy="1000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s-IS" sz="1800" dirty="0">
                <a:solidFill>
                  <a:schemeClr val="dk1"/>
                </a:solidFill>
                <a:latin typeface="Calibri"/>
                <a:ea typeface="Calibri"/>
                <a:cs typeface="Calibri"/>
                <a:sym typeface="Calibri"/>
              </a:rPr>
              <a:t>Gervigreind</a:t>
            </a:r>
            <a:endParaRPr sz="1800" dirty="0">
              <a:solidFill>
                <a:schemeClr val="dk1"/>
              </a:solidFill>
              <a:latin typeface="Calibri"/>
              <a:ea typeface="Calibri"/>
              <a:cs typeface="Calibri"/>
              <a:sym typeface="Calibri"/>
            </a:endParaRPr>
          </a:p>
          <a:p>
            <a:pPr marL="0" marR="0" lvl="0" indent="0" algn="l" rtl="0">
              <a:spcBef>
                <a:spcPts val="600"/>
              </a:spcBef>
              <a:spcAft>
                <a:spcPts val="0"/>
              </a:spcAft>
              <a:buNone/>
            </a:pPr>
            <a:r>
              <a:rPr lang="de-DE" sz="1200" dirty="0">
                <a:solidFill>
                  <a:schemeClr val="dk1"/>
                </a:solidFill>
                <a:latin typeface="Calibri"/>
                <a:ea typeface="Calibri"/>
                <a:cs typeface="Calibri"/>
                <a:sym typeface="Calibri"/>
              </a:rPr>
              <a:t>Gervigreind í ferðaþjónustu er enn á byrjunarstigi en býður upp á mikla möguleika í þjónustu við viðskiptavini í gegnum spjallbotta.</a:t>
            </a:r>
            <a:endParaRPr sz="1200" dirty="0">
              <a:solidFill>
                <a:schemeClr val="dk1"/>
              </a:solidFill>
              <a:latin typeface="Calibri"/>
              <a:ea typeface="Calibri"/>
              <a:cs typeface="Calibri"/>
              <a:sym typeface="Calibri"/>
            </a:endParaRPr>
          </a:p>
        </p:txBody>
      </p:sp>
      <p:sp>
        <p:nvSpPr>
          <p:cNvPr id="1444" name="Google Shape;1444;p38"/>
          <p:cNvSpPr/>
          <p:nvPr/>
        </p:nvSpPr>
        <p:spPr>
          <a:xfrm>
            <a:off x="5135418" y="4674702"/>
            <a:ext cx="5144655" cy="1154545"/>
          </a:xfrm>
          <a:prstGeom prst="rect">
            <a:avLst/>
          </a:prstGeom>
          <a:noFill/>
          <a:ln w="9525"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5" name="Google Shape;1445;p38"/>
          <p:cNvSpPr txBox="1"/>
          <p:nvPr/>
        </p:nvSpPr>
        <p:spPr>
          <a:xfrm>
            <a:off x="5980470" y="4665466"/>
            <a:ext cx="4382731" cy="1184899"/>
          </a:xfrm>
          <a:prstGeom prst="rect">
            <a:avLst/>
          </a:prstGeom>
          <a:noFill/>
          <a:ln>
            <a:noFill/>
          </a:ln>
        </p:spPr>
        <p:txBody>
          <a:bodyPr spcFirstLastPara="1" wrap="square" lIns="91425" tIns="45700" rIns="91425" bIns="45700" anchor="t" anchorCtr="0">
            <a:spAutoFit/>
          </a:bodyPr>
          <a:lstStyle/>
          <a:p>
            <a:r>
              <a:rPr lang="is-IS" sz="1800" dirty="0">
                <a:solidFill>
                  <a:schemeClr val="dk1"/>
                </a:solidFill>
                <a:latin typeface="Calibri"/>
                <a:ea typeface="Calibri"/>
                <a:cs typeface="Calibri"/>
                <a:sym typeface="Calibri"/>
              </a:rPr>
              <a:t>Merkingarbær ferðaþjónusta</a:t>
            </a:r>
            <a:endParaRPr lang="is-IS" sz="1800" dirty="0">
              <a:solidFill>
                <a:schemeClr val="dk1"/>
              </a:solidFill>
              <a:latin typeface="Calibri"/>
              <a:ea typeface="Calibri"/>
              <a:cs typeface="Calibri"/>
            </a:endParaRPr>
          </a:p>
          <a:p>
            <a:pPr>
              <a:spcBef>
                <a:spcPts val="600"/>
              </a:spcBef>
            </a:pPr>
            <a:r>
              <a:rPr lang="is-IS" sz="1200" dirty="0">
                <a:solidFill>
                  <a:schemeClr val="dk1"/>
                </a:solidFill>
                <a:latin typeface="Calibri"/>
                <a:ea typeface="Calibri"/>
                <a:cs typeface="Calibri"/>
                <a:sym typeface="Calibri"/>
              </a:rPr>
              <a:t>Ferðamenn eru í auknum mæli að leita að tengingu og dýpt</a:t>
            </a:r>
            <a:r>
              <a:rPr lang="is-IS" sz="1200" dirty="0">
                <a:solidFill>
                  <a:srgbClr val="C00000"/>
                </a:solidFill>
                <a:latin typeface="Calibri"/>
                <a:ea typeface="Calibri"/>
                <a:cs typeface="Calibri"/>
                <a:sym typeface="Calibri"/>
              </a:rPr>
              <a:t>.</a:t>
            </a:r>
            <a:r>
              <a:rPr lang="is-IS" sz="1200" dirty="0">
                <a:solidFill>
                  <a:schemeClr val="dk1"/>
                </a:solidFill>
                <a:latin typeface="Calibri"/>
                <a:ea typeface="Calibri"/>
                <a:cs typeface="Calibri"/>
                <a:sym typeface="Calibri"/>
              </a:rPr>
              <a:t>   Tengsl við annað fólk, náttúruna og umhverfið er að verða mikilvægari. Þetta snýr að </a:t>
            </a:r>
            <a:r>
              <a:rPr lang="is-IS" sz="1200" dirty="0" err="1">
                <a:solidFill>
                  <a:schemeClr val="dk1"/>
                </a:solidFill>
                <a:latin typeface="Calibri"/>
                <a:ea typeface="Calibri"/>
                <a:cs typeface="Calibri"/>
                <a:sym typeface="Calibri"/>
              </a:rPr>
              <a:t>merkingarbærum</a:t>
            </a:r>
            <a:r>
              <a:rPr lang="is-IS" sz="1200" dirty="0">
                <a:solidFill>
                  <a:schemeClr val="dk1"/>
                </a:solidFill>
                <a:latin typeface="Calibri"/>
                <a:ea typeface="Calibri"/>
                <a:cs typeface="Calibri"/>
                <a:sym typeface="Calibri"/>
              </a:rPr>
              <a:t> samskiptum, ekta upplifun og reynslu sem hefur varanleg áhrif. </a:t>
            </a:r>
          </a:p>
        </p:txBody>
      </p:sp>
      <p:grpSp>
        <p:nvGrpSpPr>
          <p:cNvPr id="1446" name="Google Shape;1446;p38"/>
          <p:cNvGrpSpPr/>
          <p:nvPr/>
        </p:nvGrpSpPr>
        <p:grpSpPr>
          <a:xfrm>
            <a:off x="3987239" y="2088667"/>
            <a:ext cx="473925" cy="600028"/>
            <a:chOff x="2635450" y="4321225"/>
            <a:chExt cx="368400" cy="466425"/>
          </a:xfrm>
        </p:grpSpPr>
        <p:sp>
          <p:nvSpPr>
            <p:cNvPr id="1447" name="Google Shape;1447;p38"/>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5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8" name="Google Shape;1448;p38"/>
            <p:cNvSpPr/>
            <p:nvPr/>
          </p:nvSpPr>
          <p:spPr>
            <a:xfrm>
              <a:off x="2819350" y="4321225"/>
              <a:ext cx="25" cy="347075"/>
            </a:xfrm>
            <a:custGeom>
              <a:avLst/>
              <a:gdLst/>
              <a:ahLst/>
              <a:cxnLst/>
              <a:rect l="l" t="t" r="r" b="b"/>
              <a:pathLst>
                <a:path w="1" h="13883" fill="none" extrusionOk="0">
                  <a:moveTo>
                    <a:pt x="0" y="13883"/>
                  </a:moveTo>
                  <a:lnTo>
                    <a:pt x="0" y="0"/>
                  </a:lnTo>
                </a:path>
              </a:pathLst>
            </a:custGeom>
            <a:noFill/>
            <a:ln w="15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9" name="Google Shape;1449;p38"/>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5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0" name="Google Shape;1450;p38"/>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5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1" name="Google Shape;1451;p38"/>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5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2" name="Google Shape;1452;p38"/>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5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453" name="Google Shape;1453;p38" descr="Nachhaltigkeit"/>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84096" y="3471642"/>
            <a:ext cx="664740" cy="664740"/>
          </a:xfrm>
          <a:prstGeom prst="rect">
            <a:avLst/>
          </a:prstGeom>
          <a:noFill/>
          <a:ln>
            <a:noFill/>
          </a:ln>
        </p:spPr>
      </p:pic>
      <p:pic>
        <p:nvPicPr>
          <p:cNvPr id="1454" name="Google Shape;1454;p38" descr="Smartpho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35136" y="1993365"/>
            <a:ext cx="826076" cy="826076"/>
          </a:xfrm>
          <a:prstGeom prst="rect">
            <a:avLst/>
          </a:prstGeom>
          <a:noFill/>
          <a:ln>
            <a:noFill/>
          </a:ln>
        </p:spPr>
      </p:pic>
      <p:pic>
        <p:nvPicPr>
          <p:cNvPr id="1455" name="Google Shape;1455;p38" descr="Benutze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220816" y="4882519"/>
            <a:ext cx="738910" cy="738910"/>
          </a:xfrm>
          <a:prstGeom prst="rect">
            <a:avLst/>
          </a:prstGeom>
          <a:noFill/>
          <a:ln>
            <a:noFill/>
          </a:ln>
        </p:spPr>
      </p:pic>
      <p:sp>
        <p:nvSpPr>
          <p:cNvPr id="1456" name="Google Shape;1456;p38"/>
          <p:cNvSpPr txBox="1"/>
          <p:nvPr/>
        </p:nvSpPr>
        <p:spPr>
          <a:xfrm>
            <a:off x="389965" y="1637401"/>
            <a:ext cx="3189996" cy="4366235"/>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Þegar verið er að vinna að endurskipulagningunni, ber að huga að þróun ferðaþjónustunnar til framtíðar.</a:t>
            </a:r>
            <a:endParaRPr sz="1800" dirty="0">
              <a:solidFill>
                <a:srgbClr val="595A59"/>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39"/>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b="1" dirty="0"/>
          </a:p>
        </p:txBody>
      </p:sp>
      <p:sp>
        <p:nvSpPr>
          <p:cNvPr id="1463" name="Google Shape;1463;p39"/>
          <p:cNvSpPr txBox="1">
            <a:spLocks noGrp="1"/>
          </p:cNvSpPr>
          <p:nvPr>
            <p:ph type="body" idx="3"/>
          </p:nvPr>
        </p:nvSpPr>
        <p:spPr>
          <a:xfrm>
            <a:off x="389965" y="318589"/>
            <a:ext cx="11470341" cy="841603"/>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buSzPct val="100000"/>
            </a:pPr>
            <a:r>
              <a:rPr lang="is-IS" dirty="0"/>
              <a:t>Þegar farið er í endurskipulagningu fyrirtækis þarf að gera það vandlega og úthugsað. Slíkt ferli inniheldur vandlegar leiðbeiningar um hvernig eigi að halda áfram frá upphafi til enda endurskipulagningarinnar, sem og spá um möguleika hennar til árangurs.</a:t>
            </a:r>
            <a:endParaRPr lang="is-IS" dirty="0">
              <a:highlight>
                <a:srgbClr val="FF00FF"/>
              </a:highlight>
            </a:endParaRPr>
          </a:p>
        </p:txBody>
      </p:sp>
      <p:grpSp>
        <p:nvGrpSpPr>
          <p:cNvPr id="1465" name="Google Shape;1465;p39"/>
          <p:cNvGrpSpPr/>
          <p:nvPr/>
        </p:nvGrpSpPr>
        <p:grpSpPr>
          <a:xfrm>
            <a:off x="5264152" y="1770512"/>
            <a:ext cx="6280148" cy="1347141"/>
            <a:chOff x="5264152" y="1770512"/>
            <a:chExt cx="5710593" cy="1347141"/>
          </a:xfrm>
        </p:grpSpPr>
        <p:sp>
          <p:nvSpPr>
            <p:cNvPr id="1466" name="Google Shape;1466;p39"/>
            <p:cNvSpPr/>
            <p:nvPr/>
          </p:nvSpPr>
          <p:spPr>
            <a:xfrm>
              <a:off x="6654745" y="1772541"/>
              <a:ext cx="4320000" cy="954107"/>
            </a:xfrm>
            <a:prstGeom prst="rect">
              <a:avLst/>
            </a:prstGeom>
            <a:solidFill>
              <a:srgbClr val="C5C5C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67" name="Google Shape;1467;p39"/>
            <p:cNvSpPr/>
            <p:nvPr/>
          </p:nvSpPr>
          <p:spPr>
            <a:xfrm rot="5400000">
              <a:off x="5315176" y="1778083"/>
              <a:ext cx="1347141"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8E8E8E"/>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68" name="Google Shape;1468;p39"/>
            <p:cNvSpPr txBox="1"/>
            <p:nvPr/>
          </p:nvSpPr>
          <p:spPr>
            <a:xfrm>
              <a:off x="5264152" y="2047567"/>
              <a:ext cx="1449185" cy="523180"/>
            </a:xfrm>
            <a:prstGeom prst="rect">
              <a:avLst/>
            </a:prstGeom>
            <a:noFill/>
            <a:ln>
              <a:noFill/>
            </a:ln>
          </p:spPr>
          <p:txBody>
            <a:bodyPr spcFirstLastPara="1" wrap="square" lIns="91425" tIns="45700" rIns="91425" bIns="45700" anchor="t" anchorCtr="0">
              <a:spAutoFit/>
            </a:bodyPr>
            <a:lstStyle/>
            <a:p>
              <a:pPr marL="0" marR="0" lvl="0" indent="-88900" algn="ctr" rtl="0">
                <a:spcBef>
                  <a:spcPts val="0"/>
                </a:spcBef>
                <a:spcAft>
                  <a:spcPts val="0"/>
                </a:spcAft>
                <a:buClr>
                  <a:schemeClr val="lt1"/>
                </a:buClr>
                <a:buSzPts val="1400"/>
                <a:buFont typeface="Calibri"/>
                <a:buAutoNum type="arabicPeriod"/>
              </a:pPr>
              <a:r>
                <a:rPr lang="de-DE" sz="1400" b="1" dirty="0">
                  <a:solidFill>
                    <a:schemeClr val="lt1"/>
                  </a:solidFill>
                  <a:latin typeface="Calibri"/>
                  <a:ea typeface="Calibri"/>
                  <a:cs typeface="Calibri"/>
                  <a:sym typeface="Calibri"/>
                </a:rPr>
                <a:t> Staða fyrirtækisins</a:t>
              </a:r>
              <a:endParaRPr sz="1400" b="1" cap="none" dirty="0">
                <a:solidFill>
                  <a:schemeClr val="lt1"/>
                </a:solidFill>
                <a:latin typeface="Calibri"/>
                <a:ea typeface="Calibri"/>
                <a:cs typeface="Calibri"/>
                <a:sym typeface="Calibri"/>
              </a:endParaRPr>
            </a:p>
          </p:txBody>
        </p:sp>
        <p:sp>
          <p:nvSpPr>
            <p:cNvPr id="1469" name="Google Shape;1469;p39"/>
            <p:cNvSpPr txBox="1"/>
            <p:nvPr/>
          </p:nvSpPr>
          <p:spPr>
            <a:xfrm>
              <a:off x="6652292" y="1892798"/>
              <a:ext cx="4225104" cy="348645"/>
            </a:xfrm>
            <a:prstGeom prst="rect">
              <a:avLst/>
            </a:prstGeom>
            <a:noFill/>
            <a:ln>
              <a:noFill/>
            </a:ln>
          </p:spPr>
          <p:txBody>
            <a:bodyPr spcFirstLastPara="1" wrap="square" lIns="91425" tIns="45700" rIns="91425" bIns="45700" anchor="t" anchorCtr="0">
              <a:spAutoFit/>
            </a:bodyPr>
            <a:lstStyle/>
            <a:p>
              <a:pPr marL="0" marR="0" lvl="0" indent="0" algn="l" rtl="0">
                <a:lnSpc>
                  <a:spcPct val="118928"/>
                </a:lnSpc>
                <a:spcBef>
                  <a:spcPts val="0"/>
                </a:spcBef>
                <a:spcAft>
                  <a:spcPts val="0"/>
                </a:spcAft>
                <a:buNone/>
              </a:pPr>
              <a:endParaRPr dirty="0"/>
            </a:p>
          </p:txBody>
        </p:sp>
      </p:grpSp>
      <p:sp>
        <p:nvSpPr>
          <p:cNvPr id="1470" name="Google Shape;1470;p39"/>
          <p:cNvSpPr/>
          <p:nvPr/>
        </p:nvSpPr>
        <p:spPr>
          <a:xfrm>
            <a:off x="6652292" y="3306445"/>
            <a:ext cx="4748238" cy="1068551"/>
          </a:xfrm>
          <a:prstGeom prst="rect">
            <a:avLst/>
          </a:pr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71" name="Google Shape;1471;p39"/>
          <p:cNvSpPr txBox="1"/>
          <p:nvPr/>
        </p:nvSpPr>
        <p:spPr>
          <a:xfrm>
            <a:off x="6671506" y="3311053"/>
            <a:ext cx="490155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dirty="0">
                <a:solidFill>
                  <a:schemeClr val="lt1"/>
                </a:solidFill>
                <a:latin typeface="Calibri"/>
                <a:ea typeface="Calibri"/>
                <a:cs typeface="Calibri"/>
                <a:sym typeface="Calibri"/>
              </a:rPr>
              <a:t>Kynning á framtíðarsýn, hlutverk og markmiðið hins endurskipulagða fyrirtækis. Yfirlýsingar um nauðsynlegar rekstrarlegar eða fjárhagslegar aðgerðir til endurskipulagningar og framlög hinna ýmsu aðila sem koma að.</a:t>
            </a:r>
            <a:endParaRPr lang="de-DE" dirty="0"/>
          </a:p>
        </p:txBody>
      </p:sp>
      <p:sp>
        <p:nvSpPr>
          <p:cNvPr id="1472" name="Google Shape;1472;p39"/>
          <p:cNvSpPr/>
          <p:nvPr/>
        </p:nvSpPr>
        <p:spPr>
          <a:xfrm>
            <a:off x="6671507" y="4803035"/>
            <a:ext cx="4765734" cy="954107"/>
          </a:xfrm>
          <a:prstGeom prst="rect">
            <a:avLst/>
          </a:prstGeom>
          <a:solidFill>
            <a:srgbClr val="C5C5C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73" name="Google Shape;1473;p39"/>
          <p:cNvSpPr txBox="1"/>
          <p:nvPr/>
        </p:nvSpPr>
        <p:spPr>
          <a:xfrm>
            <a:off x="6652292" y="4805318"/>
            <a:ext cx="4225104" cy="307736"/>
          </a:xfrm>
          <a:prstGeom prst="rect">
            <a:avLst/>
          </a:prstGeom>
          <a:solidFill>
            <a:srgbClr val="C5C5C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de-DE" dirty="0"/>
          </a:p>
        </p:txBody>
      </p:sp>
      <p:sp>
        <p:nvSpPr>
          <p:cNvPr id="1474" name="Google Shape;1474;p39"/>
          <p:cNvSpPr/>
          <p:nvPr/>
        </p:nvSpPr>
        <p:spPr>
          <a:xfrm rot="5400000">
            <a:off x="5315175" y="3318624"/>
            <a:ext cx="1347141"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75" name="Google Shape;1475;p39"/>
          <p:cNvSpPr txBox="1"/>
          <p:nvPr/>
        </p:nvSpPr>
        <p:spPr>
          <a:xfrm>
            <a:off x="5290522" y="3375798"/>
            <a:ext cx="1449185" cy="954067"/>
          </a:xfrm>
          <a:prstGeom prst="rect">
            <a:avLst/>
          </a:prstGeom>
          <a:noFill/>
          <a:ln>
            <a:noFill/>
          </a:ln>
        </p:spPr>
        <p:txBody>
          <a:bodyPr spcFirstLastPara="1" wrap="square" lIns="91425" tIns="45700" rIns="91425" bIns="45700" anchor="t" anchorCtr="0">
            <a:spAutoFit/>
          </a:bodyPr>
          <a:lstStyle/>
          <a:p>
            <a:pPr algn="ctr"/>
            <a:r>
              <a:rPr lang="de-DE" sz="1400" b="1" dirty="0">
                <a:solidFill>
                  <a:schemeClr val="lt1"/>
                </a:solidFill>
                <a:latin typeface="Calibri"/>
                <a:ea typeface="Calibri"/>
                <a:cs typeface="Calibri"/>
                <a:sym typeface="Calibri"/>
              </a:rPr>
              <a:t>2</a:t>
            </a:r>
            <a:r>
              <a:rPr lang="de-DE" b="1" dirty="0">
                <a:solidFill>
                  <a:schemeClr val="lt1"/>
                </a:solidFill>
                <a:latin typeface="Calibri"/>
                <a:ea typeface="Calibri"/>
                <a:cs typeface="Calibri"/>
                <a:sym typeface="Calibri"/>
              </a:rPr>
              <a:t>. </a:t>
            </a:r>
            <a:r>
              <a:rPr lang="de-DE" sz="1400" b="1" dirty="0">
                <a:solidFill>
                  <a:schemeClr val="lt1"/>
                </a:solidFill>
                <a:latin typeface="Calibri"/>
                <a:ea typeface="Calibri"/>
                <a:cs typeface="Calibri"/>
                <a:sym typeface="Calibri"/>
              </a:rPr>
              <a:t>Framtíðarsýn, hlutverk og ráðstafanir</a:t>
            </a:r>
            <a:endParaRPr lang="de-DE" dirty="0">
              <a:highlight>
                <a:srgbClr val="00FF00"/>
              </a:highlight>
            </a:endParaRPr>
          </a:p>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 </a:t>
            </a:r>
            <a:endParaRPr sz="1400" cap="none" dirty="0">
              <a:solidFill>
                <a:schemeClr val="lt1"/>
              </a:solidFill>
              <a:latin typeface="Calibri"/>
              <a:ea typeface="Calibri"/>
              <a:cs typeface="Calibri"/>
              <a:sym typeface="Calibri"/>
            </a:endParaRPr>
          </a:p>
        </p:txBody>
      </p:sp>
      <p:sp>
        <p:nvSpPr>
          <p:cNvPr id="1476" name="Google Shape;1476;p39"/>
          <p:cNvSpPr/>
          <p:nvPr/>
        </p:nvSpPr>
        <p:spPr>
          <a:xfrm rot="5400000">
            <a:off x="5528454" y="4614088"/>
            <a:ext cx="954107" cy="1332000"/>
          </a:xfrm>
          <a:prstGeom prst="rect">
            <a:avLst/>
          </a:prstGeom>
          <a:solidFill>
            <a:srgbClr val="8E8E8E"/>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477" name="Google Shape;1477;p39"/>
          <p:cNvSpPr txBox="1"/>
          <p:nvPr/>
        </p:nvSpPr>
        <p:spPr>
          <a:xfrm>
            <a:off x="5280914" y="5094762"/>
            <a:ext cx="144918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3. Viðskiptaáætlun</a:t>
            </a:r>
            <a:endParaRPr sz="1400" b="1" cap="none" dirty="0">
              <a:solidFill>
                <a:schemeClr val="lt1"/>
              </a:solidFill>
              <a:latin typeface="Calibri"/>
              <a:ea typeface="Calibri"/>
              <a:cs typeface="Calibri"/>
              <a:sym typeface="Calibri"/>
            </a:endParaRPr>
          </a:p>
        </p:txBody>
      </p:sp>
      <p:sp>
        <p:nvSpPr>
          <p:cNvPr id="4" name="Google Shape;1224;p28">
            <a:extLst>
              <a:ext uri="{FF2B5EF4-FFF2-40B4-BE49-F238E27FC236}">
                <a16:creationId xmlns:a16="http://schemas.microsoft.com/office/drawing/2014/main" id="{832950B2-39AB-8636-B403-4B1C79C6536C}"/>
              </a:ext>
            </a:extLst>
          </p:cNvPr>
          <p:cNvSpPr txBox="1">
            <a:spLocks/>
          </p:cNvSpPr>
          <p:nvPr/>
        </p:nvSpPr>
        <p:spPr>
          <a:xfrm>
            <a:off x="389965" y="1278425"/>
            <a:ext cx="11670643" cy="38428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79527B"/>
              </a:buClr>
              <a:buSzPts val="1800"/>
              <a:buFont typeface="Arial"/>
              <a:buNone/>
              <a:defRPr sz="1800" b="0" i="0" u="none" strike="noStrike" cap="none">
                <a:solidFill>
                  <a:srgbClr val="79527B"/>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de-DE" dirty="0"/>
              <a:t>Hvað innifelur endurskipulagningin í sér </a:t>
            </a:r>
            <a:endParaRPr lang="de-DE" dirty="0">
              <a:highlight>
                <a:srgbClr val="00FF00"/>
              </a:highlight>
            </a:endParaRPr>
          </a:p>
          <a:p>
            <a:pPr marL="0" indent="0"/>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3"/>
          <p:cNvSpPr txBox="1">
            <a:spLocks noGrp="1"/>
          </p:cNvSpPr>
          <p:nvPr>
            <p:ph type="body" idx="1"/>
          </p:nvPr>
        </p:nvSpPr>
        <p:spPr>
          <a:xfrm>
            <a:off x="734715" y="1541929"/>
            <a:ext cx="4983180" cy="4419600"/>
          </a:xfrm>
          <a:prstGeom prst="rect">
            <a:avLst/>
          </a:prstGeom>
          <a:noFill/>
          <a:ln>
            <a:noFill/>
          </a:ln>
        </p:spPr>
        <p:txBody>
          <a:bodyPr spcFirstLastPara="1" wrap="square" lIns="91425" tIns="45700" rIns="91425" bIns="45700" anchor="t" anchorCtr="0">
            <a:normAutofit fontScale="92500" lnSpcReduction="20000"/>
          </a:bodyPr>
          <a:lstStyle/>
          <a:p>
            <a:pPr marL="228600">
              <a:lnSpc>
                <a:spcPct val="110000"/>
              </a:lnSpc>
              <a:spcBef>
                <a:spcPts val="0"/>
              </a:spcBef>
            </a:pPr>
            <a:r>
              <a:rPr lang="is-IS" dirty="0"/>
              <a:t>…skilja betur að því lengri tíma sem krísa fær að </a:t>
            </a:r>
            <a:r>
              <a:rPr lang="is-IS" dirty="0" err="1"/>
              <a:t>malla</a:t>
            </a:r>
            <a:r>
              <a:rPr lang="is-IS" dirty="0"/>
              <a:t>, því takmarkaðri valmöguleikar eru í stöðunni til að komast út úr henni.</a:t>
            </a:r>
          </a:p>
          <a:p>
            <a:pPr marL="228600" lvl="0" indent="-228600" algn="l" rtl="0">
              <a:lnSpc>
                <a:spcPct val="110000"/>
              </a:lnSpc>
              <a:spcBef>
                <a:spcPts val="600"/>
              </a:spcBef>
              <a:spcAft>
                <a:spcPts val="0"/>
              </a:spcAft>
              <a:buClr>
                <a:schemeClr val="lt1"/>
              </a:buClr>
              <a:buSzPts val="2400"/>
              <a:buNone/>
            </a:pPr>
            <a:r>
              <a:rPr lang="is-IS" dirty="0"/>
              <a:t>…vita hvaða stjórnunaraðgerðir henta litlum og meðalstórum fyrirtækjum í ferðaþjónustu, á tímum krísu.</a:t>
            </a:r>
          </a:p>
          <a:p>
            <a:pPr marL="228600" lvl="0" indent="-228600" algn="l" rtl="0">
              <a:lnSpc>
                <a:spcPct val="110000"/>
              </a:lnSpc>
              <a:spcBef>
                <a:spcPts val="600"/>
              </a:spcBef>
              <a:spcAft>
                <a:spcPts val="0"/>
              </a:spcAft>
              <a:buClr>
                <a:schemeClr val="lt1"/>
              </a:buClr>
              <a:buSzPts val="2400"/>
              <a:buNone/>
            </a:pPr>
            <a:r>
              <a:rPr lang="is-IS" dirty="0"/>
              <a:t>…vita hvað er mikilvægt í breytingafasa til að sigrast á krísu.</a:t>
            </a:r>
          </a:p>
          <a:p>
            <a:pPr marL="228600" lvl="0" indent="-228600" algn="l" rtl="0">
              <a:lnSpc>
                <a:spcPct val="110000"/>
              </a:lnSpc>
              <a:spcBef>
                <a:spcPts val="600"/>
              </a:spcBef>
              <a:spcAft>
                <a:spcPts val="0"/>
              </a:spcAft>
              <a:buClr>
                <a:schemeClr val="lt1"/>
              </a:buClr>
              <a:buSzPts val="2400"/>
              <a:buNone/>
            </a:pPr>
            <a:r>
              <a:rPr lang="is-IS" dirty="0"/>
              <a:t>…þekkja áskoranir í </a:t>
            </a:r>
            <a:r>
              <a:rPr lang="is-IS" dirty="0" err="1"/>
              <a:t>heildrænni</a:t>
            </a:r>
            <a:r>
              <a:rPr lang="is-IS" dirty="0"/>
              <a:t> endurskipulagningu.</a:t>
            </a:r>
          </a:p>
          <a:p>
            <a:pPr marL="228600" lvl="0" indent="-228600" algn="l" rtl="0">
              <a:lnSpc>
                <a:spcPct val="110000"/>
              </a:lnSpc>
              <a:spcBef>
                <a:spcPts val="600"/>
              </a:spcBef>
              <a:spcAft>
                <a:spcPts val="0"/>
              </a:spcAft>
              <a:buClr>
                <a:schemeClr val="lt1"/>
              </a:buClr>
              <a:buSzPts val="2400"/>
              <a:buNone/>
            </a:pPr>
            <a:r>
              <a:rPr lang="is-IS" dirty="0"/>
              <a:t>…vera meðvitaðri um mikilvægi þess að læra af mistökum.</a:t>
            </a:r>
          </a:p>
          <a:p>
            <a:pPr marL="228600" lvl="0" indent="-228600" algn="l" rtl="0">
              <a:lnSpc>
                <a:spcPct val="110000"/>
              </a:lnSpc>
              <a:spcBef>
                <a:spcPts val="600"/>
              </a:spcBef>
              <a:spcAft>
                <a:spcPts val="0"/>
              </a:spcAft>
              <a:buClr>
                <a:schemeClr val="lt1"/>
              </a:buClr>
              <a:buSzPts val="2400"/>
              <a:buNone/>
            </a:pPr>
            <a:endParaRPr lang="is-IS" dirty="0"/>
          </a:p>
        </p:txBody>
      </p:sp>
      <p:sp>
        <p:nvSpPr>
          <p:cNvPr id="842" name="Google Shape;842;p3"/>
          <p:cNvSpPr txBox="1">
            <a:spLocks noGrp="1"/>
          </p:cNvSpPr>
          <p:nvPr>
            <p:ph type="body" idx="2"/>
          </p:nvPr>
        </p:nvSpPr>
        <p:spPr>
          <a:xfrm>
            <a:off x="568459" y="322338"/>
            <a:ext cx="5064987" cy="898957"/>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Clr>
                <a:schemeClr val="lt1"/>
              </a:buClr>
              <a:buSzPts val="3600"/>
              <a:buNone/>
            </a:pPr>
            <a:r>
              <a:rPr lang="de-DE" dirty="0"/>
              <a:t>Eftir að hafa lokið þessum námskeiðshluta ættir þú að…</a:t>
            </a:r>
            <a:endParaRPr dirty="0"/>
          </a:p>
        </p:txBody>
      </p:sp>
      <p:pic>
        <p:nvPicPr>
          <p:cNvPr id="843" name="Google Shape;843;p3" descr="Ein Bild, das Essen enthält.&#10;&#10;Automatisch generierte Beschreibung"/>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l="15921" r="15920"/>
          <a:stretch/>
        </p:blipFill>
        <p:spPr>
          <a:xfrm>
            <a:off x="6392300" y="228600"/>
            <a:ext cx="5564883" cy="5447571"/>
          </a:xfrm>
          <a:prstGeom prst="rect">
            <a:avLst/>
          </a:prstGeom>
          <a:solidFill>
            <a:schemeClr val="lt1"/>
          </a:solidFill>
          <a:ln>
            <a:noFill/>
          </a:ln>
        </p:spPr>
      </p:pic>
      <p:sp>
        <p:nvSpPr>
          <p:cNvPr id="844" name="Google Shape;844;p3"/>
          <p:cNvSpPr txBox="1"/>
          <p:nvPr/>
        </p:nvSpPr>
        <p:spPr>
          <a:xfrm>
            <a:off x="6374716" y="5412581"/>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dirty="0">
                <a:solidFill>
                  <a:srgbClr val="595A59"/>
                </a:solidFill>
                <a:latin typeface="Calibri"/>
                <a:ea typeface="Calibri"/>
                <a:cs typeface="Calibri"/>
                <a:sym typeface="Calibri"/>
              </a:rPr>
              <a:t>Mynd: Adobe Stock</a:t>
            </a:r>
            <a:endParaRPr sz="1000" dirty="0">
              <a:solidFill>
                <a:srgbClr val="595A59"/>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40"/>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Stefna sem segir til um framtíðar markmið, skilgreinir verklag og möguleika til að gera fyrirtækið samkeppnishæft og opna þannig möguleika á að ná góðri fjárhagslegri stöðu til að verða aftur aðlaðandi fyrir hlutafjáreigendur og skuldafjárveitendur.</a:t>
            </a:r>
          </a:p>
        </p:txBody>
      </p:sp>
      <p:sp>
        <p:nvSpPr>
          <p:cNvPr id="1483" name="Google Shape;1483;p40"/>
          <p:cNvSpPr txBox="1">
            <a:spLocks noGrp="1"/>
          </p:cNvSpPr>
          <p:nvPr>
            <p:ph type="body" idx="3"/>
          </p:nvPr>
        </p:nvSpPr>
        <p:spPr>
          <a:xfrm>
            <a:off x="389965" y="608599"/>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a:t>Alhliða endurskipulagning innifelur einnig í sér framtíðarmarkmið fyrirtækisins.</a:t>
            </a:r>
          </a:p>
        </p:txBody>
      </p:sp>
      <p:sp>
        <p:nvSpPr>
          <p:cNvPr id="1484" name="Google Shape;1484;p4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Framtíðarstefna (Mission Statement) I/II</a:t>
            </a:r>
            <a:endParaRPr dirty="0"/>
          </a:p>
        </p:txBody>
      </p:sp>
      <p:grpSp>
        <p:nvGrpSpPr>
          <p:cNvPr id="1485" name="Google Shape;1485;p40"/>
          <p:cNvGrpSpPr/>
          <p:nvPr/>
        </p:nvGrpSpPr>
        <p:grpSpPr>
          <a:xfrm flipH="1">
            <a:off x="4516586" y="1831921"/>
            <a:ext cx="3648851" cy="3810548"/>
            <a:chOff x="5961125" y="1623900"/>
            <a:chExt cx="427450" cy="448175"/>
          </a:xfrm>
        </p:grpSpPr>
        <p:sp>
          <p:nvSpPr>
            <p:cNvPr id="1486" name="Google Shape;1486;p40"/>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7" name="Google Shape;1487;p40"/>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8" name="Google Shape;1488;p40"/>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9" name="Google Shape;1489;p40"/>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0" name="Google Shape;1490;p40"/>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1" name="Google Shape;1491;p40"/>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2" name="Google Shape;1492;p40"/>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493" name="Google Shape;1493;p40"/>
          <p:cNvSpPr/>
          <p:nvPr/>
        </p:nvSpPr>
        <p:spPr>
          <a:xfrm>
            <a:off x="7474921" y="2157987"/>
            <a:ext cx="4243078" cy="879142"/>
          </a:xfrm>
          <a:prstGeom prst="roundRect">
            <a:avLst>
              <a:gd name="adj" fmla="val 16667"/>
            </a:avLst>
          </a:prstGeom>
          <a:solidFill>
            <a:srgbClr val="F2F2F2"/>
          </a:solid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dirty="0">
                <a:solidFill>
                  <a:srgbClr val="086D6E"/>
                </a:solidFill>
                <a:latin typeface="Calibri"/>
                <a:cs typeface="Calibri"/>
                <a:sym typeface="Calibri"/>
              </a:rPr>
              <a:t>… þjónar því hlutverki að bera kennsl á þær ráðstafanir sem mikilvægar eru í endurskipulagningunni. Ráðstafanir sem mikilvægar eru til að staðsetja fyrirtækið í samkeppninni.</a:t>
            </a:r>
            <a:endParaRPr dirty="0">
              <a:solidFill>
                <a:srgbClr val="086D6E"/>
              </a:solidFill>
              <a:latin typeface="Calibri"/>
              <a:cs typeface="Calibri"/>
              <a:sym typeface="Calibri"/>
            </a:endParaRPr>
          </a:p>
        </p:txBody>
      </p:sp>
      <p:sp>
        <p:nvSpPr>
          <p:cNvPr id="1494" name="Google Shape;1494;p40"/>
          <p:cNvSpPr txBox="1"/>
          <p:nvPr/>
        </p:nvSpPr>
        <p:spPr>
          <a:xfrm>
            <a:off x="7450691" y="1737000"/>
            <a:ext cx="424307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Yfirlýsing um stefnu (mission statement)</a:t>
            </a:r>
            <a:endParaRPr sz="1800" dirty="0">
              <a:solidFill>
                <a:srgbClr val="595A59"/>
              </a:solidFill>
              <a:latin typeface="Calibri"/>
              <a:ea typeface="Calibri"/>
              <a:cs typeface="Calibri"/>
              <a:sym typeface="Calibri"/>
            </a:endParaRPr>
          </a:p>
        </p:txBody>
      </p:sp>
      <p:sp>
        <p:nvSpPr>
          <p:cNvPr id="1495" name="Google Shape;1495;p40"/>
          <p:cNvSpPr/>
          <p:nvPr/>
        </p:nvSpPr>
        <p:spPr>
          <a:xfrm>
            <a:off x="7480241" y="3122158"/>
            <a:ext cx="4237758" cy="879142"/>
          </a:xfrm>
          <a:prstGeom prst="roundRect">
            <a:avLst>
              <a:gd name="adj" fmla="val 16667"/>
            </a:avLst>
          </a:prstGeom>
          <a:solidFill>
            <a:srgbClr val="F2F2F2"/>
          </a:solid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dirty="0">
                <a:solidFill>
                  <a:srgbClr val="086D6E"/>
                </a:solidFill>
                <a:latin typeface="Calibri"/>
                <a:ea typeface="Calibri"/>
                <a:cs typeface="Calibri"/>
                <a:sym typeface="Calibri"/>
              </a:rPr>
              <a:t>… felur í sér framkvæmanlegt, sjálfbært viðskiptamódel.</a:t>
            </a:r>
            <a:endParaRPr sz="1400" dirty="0">
              <a:solidFill>
                <a:srgbClr val="086D6E"/>
              </a:solidFill>
              <a:latin typeface="Calibri"/>
              <a:ea typeface="Calibri"/>
              <a:cs typeface="Calibri"/>
              <a:sym typeface="Calibri"/>
            </a:endParaRPr>
          </a:p>
        </p:txBody>
      </p:sp>
      <p:sp>
        <p:nvSpPr>
          <p:cNvPr id="1496" name="Google Shape;1496;p40"/>
          <p:cNvSpPr/>
          <p:nvPr/>
        </p:nvSpPr>
        <p:spPr>
          <a:xfrm>
            <a:off x="7490691" y="4097954"/>
            <a:ext cx="4227308" cy="1130449"/>
          </a:xfrm>
          <a:prstGeom prst="roundRect">
            <a:avLst>
              <a:gd name="adj" fmla="val 16667"/>
            </a:avLst>
          </a:prstGeom>
          <a:solidFill>
            <a:srgbClr val="F2F2F2"/>
          </a:solidFill>
          <a:ln w="12700" cap="flat" cmpd="sng">
            <a:solidFill>
              <a:srgbClr val="086D6E"/>
            </a:solidFill>
            <a:prstDash val="solid"/>
            <a:miter lim="800000"/>
            <a:headEnd type="none" w="sm" len="sm"/>
            <a:tailEnd type="none" w="sm" len="sm"/>
          </a:ln>
        </p:spPr>
        <p:txBody>
          <a:bodyPr spcFirstLastPara="1" wrap="square" lIns="91425" tIns="45700" rIns="91425" bIns="45700" anchor="ctr" anchorCtr="0">
            <a:noAutofit/>
          </a:bodyPr>
          <a:lstStyle/>
          <a:p>
            <a:pPr algn="ctr"/>
            <a:r>
              <a:rPr lang="de-DE" sz="1400" dirty="0">
                <a:solidFill>
                  <a:srgbClr val="086D6E"/>
                </a:solidFill>
                <a:latin typeface="Calibri"/>
                <a:ea typeface="Calibri"/>
                <a:cs typeface="Calibri"/>
                <a:sym typeface="Calibri"/>
              </a:rPr>
              <a:t>… </a:t>
            </a:r>
            <a:r>
              <a:rPr lang="de-DE" dirty="0">
                <a:solidFill>
                  <a:srgbClr val="086D6E"/>
                </a:solidFill>
                <a:latin typeface="Calibri"/>
                <a:cs typeface="Calibri"/>
                <a:sym typeface="Calibri"/>
              </a:rPr>
              <a:t>er </a:t>
            </a:r>
            <a:r>
              <a:rPr lang="is-IS" dirty="0">
                <a:solidFill>
                  <a:srgbClr val="086D6E"/>
                </a:solidFill>
                <a:latin typeface="Calibri"/>
                <a:cs typeface="Calibri"/>
                <a:sym typeface="Calibri"/>
              </a:rPr>
              <a:t>framsýn og þarf því að athuga hvort samræmi sé í innihaldi hennar og að hún sé þróuð með lykil hagsmunaaðilum í endurskipulagningarferlinu</a:t>
            </a:r>
            <a:r>
              <a:rPr lang="de-DE" dirty="0">
                <a:solidFill>
                  <a:srgbClr val="086D6E"/>
                </a:solidFill>
                <a:latin typeface="Calibri"/>
                <a:cs typeface="Calibri"/>
                <a:sym typeface="Calibri"/>
              </a:rPr>
              <a:t>.  </a:t>
            </a:r>
            <a:endParaRPr dirty="0">
              <a:solidFill>
                <a:srgbClr val="086D6E"/>
              </a:solidFill>
              <a:latin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grpSp>
        <p:nvGrpSpPr>
          <p:cNvPr id="1501" name="Google Shape;1501;p41"/>
          <p:cNvGrpSpPr/>
          <p:nvPr/>
        </p:nvGrpSpPr>
        <p:grpSpPr>
          <a:xfrm>
            <a:off x="5233743" y="1427078"/>
            <a:ext cx="5045562" cy="5035897"/>
            <a:chOff x="1862470" y="50860"/>
            <a:chExt cx="5045562" cy="5035897"/>
          </a:xfrm>
        </p:grpSpPr>
        <p:sp>
          <p:nvSpPr>
            <p:cNvPr id="1502" name="Google Shape;1502;p41"/>
            <p:cNvSpPr/>
            <p:nvPr/>
          </p:nvSpPr>
          <p:spPr>
            <a:xfrm>
              <a:off x="2288148" y="318007"/>
              <a:ext cx="4315449" cy="4315449"/>
            </a:xfrm>
            <a:prstGeom prst="pie">
              <a:avLst>
                <a:gd name="adj1" fmla="val 16200000"/>
                <a:gd name="adj2" fmla="val 2052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txBox="1"/>
            <p:nvPr/>
          </p:nvSpPr>
          <p:spPr>
            <a:xfrm>
              <a:off x="4539375" y="1043414"/>
              <a:ext cx="1387108" cy="924739"/>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dirty="0" err="1">
                  <a:solidFill>
                    <a:schemeClr val="bg1"/>
                  </a:solidFill>
                  <a:latin typeface="Calibri"/>
                  <a:ea typeface="Calibri"/>
                  <a:cs typeface="Calibri"/>
                  <a:sym typeface="Calibri"/>
                </a:rPr>
                <a:t>Kjarnastarfsemi</a:t>
              </a:r>
              <a:endParaRPr lang="en-US" sz="1500" dirty="0">
                <a:solidFill>
                  <a:schemeClr val="bg1"/>
                </a:solidFill>
                <a:latin typeface="Calibri"/>
                <a:ea typeface="Calibri"/>
                <a:cs typeface="Calibri"/>
                <a:sym typeface="Calibri"/>
              </a:endParaRPr>
            </a:p>
          </p:txBody>
        </p:sp>
        <p:sp>
          <p:nvSpPr>
            <p:cNvPr id="1504" name="Google Shape;1504;p41"/>
            <p:cNvSpPr/>
            <p:nvPr/>
          </p:nvSpPr>
          <p:spPr>
            <a:xfrm>
              <a:off x="2325138" y="433086"/>
              <a:ext cx="4315449" cy="4315449"/>
            </a:xfrm>
            <a:prstGeom prst="pie">
              <a:avLst>
                <a:gd name="adj1" fmla="val 20520000"/>
                <a:gd name="adj2" fmla="val 324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txBox="1"/>
            <p:nvPr/>
          </p:nvSpPr>
          <p:spPr>
            <a:xfrm>
              <a:off x="5104493" y="2404835"/>
              <a:ext cx="1284360" cy="102748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de-DE" sz="1500" dirty="0">
                  <a:solidFill>
                    <a:schemeClr val="lt1"/>
                  </a:solidFill>
                  <a:latin typeface="Calibri"/>
                  <a:ea typeface="Calibri"/>
                  <a:cs typeface="Calibri"/>
                  <a:sym typeface="Calibri"/>
                </a:rPr>
                <a:t>Nauðsynlegt fjármagn og færni</a:t>
              </a:r>
              <a:endParaRPr sz="1500" dirty="0">
                <a:solidFill>
                  <a:schemeClr val="lt1"/>
                </a:solidFill>
                <a:latin typeface="Calibri"/>
                <a:ea typeface="Calibri"/>
                <a:cs typeface="Calibri"/>
                <a:sym typeface="Calibri"/>
              </a:endParaRPr>
            </a:p>
          </p:txBody>
        </p:sp>
        <p:sp>
          <p:nvSpPr>
            <p:cNvPr id="1506" name="Google Shape;1506;p41"/>
            <p:cNvSpPr/>
            <p:nvPr/>
          </p:nvSpPr>
          <p:spPr>
            <a:xfrm>
              <a:off x="2227527" y="503982"/>
              <a:ext cx="4315449" cy="4315449"/>
            </a:xfrm>
            <a:prstGeom prst="pie">
              <a:avLst>
                <a:gd name="adj1" fmla="val 3240000"/>
                <a:gd name="adj2" fmla="val 756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txBox="1"/>
            <p:nvPr/>
          </p:nvSpPr>
          <p:spPr>
            <a:xfrm>
              <a:off x="3768759" y="3432323"/>
              <a:ext cx="1516288" cy="1232985"/>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de-DE" sz="1500" dirty="0">
                  <a:solidFill>
                    <a:schemeClr val="bg1"/>
                  </a:solidFill>
                  <a:latin typeface="Calibri"/>
                  <a:ea typeface="Calibri"/>
                  <a:cs typeface="Calibri"/>
                  <a:sym typeface="Calibri"/>
                </a:rPr>
                <a:t>Æskileg samkeppnisstaða/ -kostir fyrir viðskiptavini</a:t>
              </a:r>
              <a:endParaRPr sz="1500" dirty="0">
                <a:solidFill>
                  <a:schemeClr val="bg1"/>
                </a:solidFill>
                <a:latin typeface="Calibri"/>
                <a:ea typeface="Calibri"/>
                <a:cs typeface="Calibri"/>
                <a:sym typeface="Calibri"/>
              </a:endParaRPr>
            </a:p>
          </p:txBody>
        </p:sp>
        <p:sp>
          <p:nvSpPr>
            <p:cNvPr id="1508" name="Google Shape;1508;p41"/>
            <p:cNvSpPr/>
            <p:nvPr/>
          </p:nvSpPr>
          <p:spPr>
            <a:xfrm>
              <a:off x="2129915" y="433086"/>
              <a:ext cx="4315449" cy="4315449"/>
            </a:xfrm>
            <a:prstGeom prst="pie">
              <a:avLst>
                <a:gd name="adj1" fmla="val 7560000"/>
                <a:gd name="adj2" fmla="val 1188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1"/>
            <p:cNvSpPr txBox="1"/>
            <p:nvPr/>
          </p:nvSpPr>
          <p:spPr>
            <a:xfrm>
              <a:off x="2287647" y="2404835"/>
              <a:ext cx="1378363" cy="102748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de-DE" sz="1500" dirty="0">
                  <a:solidFill>
                    <a:schemeClr val="lt1"/>
                  </a:solidFill>
                  <a:latin typeface="Calibri"/>
                  <a:ea typeface="Calibri"/>
                  <a:cs typeface="Calibri"/>
                  <a:sym typeface="Calibri"/>
                </a:rPr>
                <a:t>Fyrirtækja-menning (gildi, grunnreglur, hegðun)</a:t>
              </a:r>
              <a:endParaRPr sz="1500" dirty="0">
                <a:solidFill>
                  <a:schemeClr val="lt1"/>
                </a:solidFill>
                <a:latin typeface="Calibri"/>
                <a:ea typeface="Calibri"/>
                <a:cs typeface="Calibri"/>
                <a:sym typeface="Calibri"/>
              </a:endParaRPr>
            </a:p>
          </p:txBody>
        </p:sp>
        <p:sp>
          <p:nvSpPr>
            <p:cNvPr id="1510" name="Google Shape;1510;p41"/>
            <p:cNvSpPr/>
            <p:nvPr/>
          </p:nvSpPr>
          <p:spPr>
            <a:xfrm>
              <a:off x="2166905" y="318007"/>
              <a:ext cx="4315449" cy="4315449"/>
            </a:xfrm>
            <a:prstGeom prst="pie">
              <a:avLst>
                <a:gd name="adj1" fmla="val 11880000"/>
                <a:gd name="adj2" fmla="val 16200000"/>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1"/>
            <p:cNvSpPr txBox="1"/>
            <p:nvPr/>
          </p:nvSpPr>
          <p:spPr>
            <a:xfrm>
              <a:off x="2724727" y="1043414"/>
              <a:ext cx="1506400" cy="924739"/>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de-DE" sz="1500" dirty="0">
                  <a:solidFill>
                    <a:schemeClr val="lt1"/>
                  </a:solidFill>
                  <a:latin typeface="Calibri"/>
                  <a:ea typeface="Calibri"/>
                  <a:cs typeface="Calibri"/>
                  <a:sym typeface="Calibri"/>
                </a:rPr>
                <a:t>Langtímamarkmið og grunnáætlanir</a:t>
              </a:r>
              <a:endParaRPr sz="1500" dirty="0">
                <a:solidFill>
                  <a:schemeClr val="lt1"/>
                </a:solidFill>
                <a:latin typeface="Calibri"/>
                <a:ea typeface="Calibri"/>
                <a:cs typeface="Calibri"/>
                <a:sym typeface="Calibri"/>
              </a:endParaRPr>
            </a:p>
          </p:txBody>
        </p:sp>
        <p:sp>
          <p:nvSpPr>
            <p:cNvPr id="1512" name="Google Shape;1512;p41"/>
            <p:cNvSpPr/>
            <p:nvPr/>
          </p:nvSpPr>
          <p:spPr>
            <a:xfrm>
              <a:off x="2020798" y="50860"/>
              <a:ext cx="4849743" cy="4849743"/>
            </a:xfrm>
            <a:custGeom>
              <a:avLst/>
              <a:gdLst/>
              <a:ahLst/>
              <a:cxnLst/>
              <a:rect l="l" t="t" r="r" b="b"/>
              <a:pathLst>
                <a:path w="120000" h="120000" extrusionOk="0">
                  <a:moveTo>
                    <a:pt x="60005" y="4067"/>
                  </a:moveTo>
                  <a:lnTo>
                    <a:pt x="60005" y="4067"/>
                  </a:lnTo>
                  <a:cubicBezTo>
                    <a:pt x="82391" y="4070"/>
                    <a:pt x="102619" y="17419"/>
                    <a:pt x="111424" y="38000"/>
                  </a:cubicBezTo>
                  <a:lnTo>
                    <a:pt x="115280" y="36747"/>
                  </a:lnTo>
                  <a:lnTo>
                    <a:pt x="110293" y="43657"/>
                  </a:lnTo>
                  <a:lnTo>
                    <a:pt x="101740" y="41147"/>
                  </a:lnTo>
                  <a:lnTo>
                    <a:pt x="105594" y="39894"/>
                  </a:lnTo>
                  <a:lnTo>
                    <a:pt x="105594" y="39894"/>
                  </a:lnTo>
                  <a:cubicBezTo>
                    <a:pt x="97628" y="21829"/>
                    <a:pt x="79748" y="10171"/>
                    <a:pt x="60005" y="10169"/>
                  </a:cubicBezTo>
                  <a:close/>
                </a:path>
              </a:pathLst>
            </a:custGeom>
            <a:solidFill>
              <a:srgbClr val="A8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1"/>
            <p:cNvSpPr/>
            <p:nvPr/>
          </p:nvSpPr>
          <p:spPr>
            <a:xfrm>
              <a:off x="2058289" y="165901"/>
              <a:ext cx="4849743" cy="4849743"/>
            </a:xfrm>
            <a:custGeom>
              <a:avLst/>
              <a:gdLst/>
              <a:ahLst/>
              <a:cxnLst/>
              <a:rect l="l" t="t" r="r" b="b"/>
              <a:pathLst>
                <a:path w="120000" h="120000" extrusionOk="0">
                  <a:moveTo>
                    <a:pt x="113195" y="42715"/>
                  </a:moveTo>
                  <a:cubicBezTo>
                    <a:pt x="120114" y="64009"/>
                    <a:pt x="113668" y="87378"/>
                    <a:pt x="96810" y="102113"/>
                  </a:cubicBezTo>
                  <a:lnTo>
                    <a:pt x="99192" y="105393"/>
                  </a:lnTo>
                  <a:lnTo>
                    <a:pt x="91080" y="102785"/>
                  </a:lnTo>
                  <a:lnTo>
                    <a:pt x="90825" y="93875"/>
                  </a:lnTo>
                  <a:lnTo>
                    <a:pt x="93207" y="97154"/>
                  </a:lnTo>
                  <a:lnTo>
                    <a:pt x="93207" y="97154"/>
                  </a:lnTo>
                  <a:cubicBezTo>
                    <a:pt x="107930" y="83994"/>
                    <a:pt x="113494" y="63382"/>
                    <a:pt x="107392" y="44601"/>
                  </a:cubicBezTo>
                  <a:close/>
                </a:path>
              </a:pathLst>
            </a:custGeom>
            <a:solidFill>
              <a:srgbClr val="A8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1960380" y="237014"/>
              <a:ext cx="4849743" cy="4849743"/>
            </a:xfrm>
            <a:custGeom>
              <a:avLst/>
              <a:gdLst/>
              <a:ahLst/>
              <a:cxnLst/>
              <a:rect l="l" t="t" r="r" b="b"/>
              <a:pathLst>
                <a:path w="120000" h="120000" extrusionOk="0">
                  <a:moveTo>
                    <a:pt x="92880" y="105248"/>
                  </a:moveTo>
                  <a:cubicBezTo>
                    <a:pt x="74766" y="118411"/>
                    <a:pt x="50547" y="119502"/>
                    <a:pt x="31322" y="108021"/>
                  </a:cubicBezTo>
                  <a:lnTo>
                    <a:pt x="28939" y="111301"/>
                  </a:lnTo>
                  <a:lnTo>
                    <a:pt x="28913" y="102779"/>
                  </a:lnTo>
                  <a:lnTo>
                    <a:pt x="37308" y="99784"/>
                  </a:lnTo>
                  <a:lnTo>
                    <a:pt x="34926" y="103063"/>
                  </a:lnTo>
                  <a:lnTo>
                    <a:pt x="34926" y="103063"/>
                  </a:lnTo>
                  <a:cubicBezTo>
                    <a:pt x="51992" y="113000"/>
                    <a:pt x="73317" y="111921"/>
                    <a:pt x="89293" y="100311"/>
                  </a:cubicBezTo>
                  <a:close/>
                </a:path>
              </a:pathLst>
            </a:custGeom>
            <a:solidFill>
              <a:srgbClr val="A8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1862470" y="165901"/>
              <a:ext cx="4849743" cy="4849743"/>
            </a:xfrm>
            <a:custGeom>
              <a:avLst/>
              <a:gdLst/>
              <a:ahLst/>
              <a:cxnLst/>
              <a:rect l="l" t="t" r="r" b="b"/>
              <a:pathLst>
                <a:path w="120000" h="120000" extrusionOk="0">
                  <a:moveTo>
                    <a:pt x="27127" y="105253"/>
                  </a:moveTo>
                  <a:cubicBezTo>
                    <a:pt x="9012" y="92094"/>
                    <a:pt x="490" y="69400"/>
                    <a:pt x="5466" y="47570"/>
                  </a:cubicBezTo>
                  <a:lnTo>
                    <a:pt x="1610" y="46317"/>
                  </a:lnTo>
                  <a:lnTo>
                    <a:pt x="9707" y="43658"/>
                  </a:lnTo>
                  <a:lnTo>
                    <a:pt x="15150" y="50716"/>
                  </a:lnTo>
                  <a:lnTo>
                    <a:pt x="11296" y="49464"/>
                  </a:lnTo>
                  <a:lnTo>
                    <a:pt x="11296" y="49464"/>
                  </a:lnTo>
                  <a:cubicBezTo>
                    <a:pt x="7121" y="68765"/>
                    <a:pt x="14737" y="88710"/>
                    <a:pt x="30714" y="100316"/>
                  </a:cubicBezTo>
                  <a:close/>
                </a:path>
              </a:pathLst>
            </a:custGeom>
            <a:solidFill>
              <a:srgbClr val="A8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1899961" y="50860"/>
              <a:ext cx="4849743" cy="4849743"/>
            </a:xfrm>
            <a:custGeom>
              <a:avLst/>
              <a:gdLst/>
              <a:ahLst/>
              <a:cxnLst/>
              <a:rect l="l" t="t" r="r" b="b"/>
              <a:pathLst>
                <a:path w="120000" h="120000" extrusionOk="0">
                  <a:moveTo>
                    <a:pt x="6805" y="42714"/>
                  </a:moveTo>
                  <a:cubicBezTo>
                    <a:pt x="13724" y="21424"/>
                    <a:pt x="32669" y="6310"/>
                    <a:pt x="54964" y="4295"/>
                  </a:cubicBezTo>
                  <a:lnTo>
                    <a:pt x="54964" y="240"/>
                  </a:lnTo>
                  <a:lnTo>
                    <a:pt x="59995" y="7118"/>
                  </a:lnTo>
                  <a:lnTo>
                    <a:pt x="54965" y="14477"/>
                  </a:lnTo>
                  <a:lnTo>
                    <a:pt x="54965" y="10424"/>
                  </a:lnTo>
                  <a:lnTo>
                    <a:pt x="54965" y="10424"/>
                  </a:lnTo>
                  <a:cubicBezTo>
                    <a:pt x="35322" y="12419"/>
                    <a:pt x="18710" y="25823"/>
                    <a:pt x="12609" y="44600"/>
                  </a:cubicBezTo>
                  <a:close/>
                </a:path>
              </a:pathLst>
            </a:custGeom>
            <a:solidFill>
              <a:srgbClr val="A8B9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7" name="Google Shape;1517;p41"/>
          <p:cNvSpPr txBox="1">
            <a:spLocks noGrp="1"/>
          </p:cNvSpPr>
          <p:nvPr>
            <p:ph type="body" idx="2"/>
          </p:nvPr>
        </p:nvSpPr>
        <p:spPr>
          <a:xfrm>
            <a:off x="389964" y="1637401"/>
            <a:ext cx="3480071" cy="4455341"/>
          </a:xfrm>
          <a:prstGeom prst="rect">
            <a:avLst/>
          </a:prstGeom>
          <a:noFill/>
          <a:ln>
            <a:noFill/>
          </a:ln>
        </p:spPr>
        <p:txBody>
          <a:bodyPr spcFirstLastPara="1" wrap="square" lIns="91425" tIns="45700" rIns="91425" bIns="45700" anchor="ctr" anchorCtr="0">
            <a:normAutofit lnSpcReduction="10000"/>
          </a:bodyPr>
          <a:lstStyle/>
          <a:p>
            <a:pPr marL="285750" lvl="0" indent="-285750" algn="l" rtl="0">
              <a:lnSpc>
                <a:spcPct val="100000"/>
              </a:lnSpc>
              <a:spcBef>
                <a:spcPts val="600"/>
              </a:spcBef>
              <a:spcAft>
                <a:spcPts val="0"/>
              </a:spcAft>
              <a:buClr>
                <a:srgbClr val="595A59"/>
              </a:buClr>
              <a:buSzPts val="1800"/>
              <a:buFont typeface="Arial"/>
              <a:buChar char="•"/>
            </a:pPr>
            <a:r>
              <a:rPr lang="de-DE" dirty="0"/>
              <a:t>Þar koma fram upplýsingar sem sýna fram á fyrirtæki sem er aðlaðandi fyrir hlutabréfa eigendur og skuldafjárfesta í framtíðinni</a:t>
            </a:r>
          </a:p>
          <a:p>
            <a:pPr marL="285750" lvl="0" indent="-285750" algn="l" rtl="0">
              <a:lnSpc>
                <a:spcPct val="100000"/>
              </a:lnSpc>
              <a:spcBef>
                <a:spcPts val="600"/>
              </a:spcBef>
              <a:spcAft>
                <a:spcPts val="0"/>
              </a:spcAft>
              <a:buClr>
                <a:srgbClr val="595A59"/>
              </a:buClr>
              <a:buSzPts val="1800"/>
              <a:buFont typeface="Arial"/>
              <a:buChar char="•"/>
            </a:pPr>
            <a:r>
              <a:rPr lang="de-DE" dirty="0"/>
              <a:t>Þjónar því hlutverki að finna viðeigandi ráðstafanir til endurskipulagningar</a:t>
            </a:r>
          </a:p>
          <a:p>
            <a:pPr marL="285750" lvl="0" indent="-285750" algn="l" rtl="0">
              <a:lnSpc>
                <a:spcPct val="100000"/>
              </a:lnSpc>
              <a:spcBef>
                <a:spcPts val="600"/>
              </a:spcBef>
              <a:spcAft>
                <a:spcPts val="0"/>
              </a:spcAft>
              <a:buClr>
                <a:srgbClr val="595A59"/>
              </a:buClr>
              <a:buSzPts val="1800"/>
              <a:buFont typeface="Arial"/>
              <a:buChar char="•"/>
            </a:pPr>
            <a:r>
              <a:rPr lang="de-DE" dirty="0"/>
              <a:t>Stuðlar að stefnumörkun hinna ýmsu sviða fyrirtækisins og samhæfingu þeirra sviða sem bera ábyrgð á aðgerðum</a:t>
            </a:r>
          </a:p>
          <a:p>
            <a:pPr marL="285750" lvl="0" indent="-285750" algn="l" rtl="0">
              <a:lnSpc>
                <a:spcPct val="100000"/>
              </a:lnSpc>
              <a:spcBef>
                <a:spcPts val="600"/>
              </a:spcBef>
              <a:spcAft>
                <a:spcPts val="0"/>
              </a:spcAft>
              <a:buClr>
                <a:srgbClr val="595A59"/>
              </a:buClr>
              <a:buSzPts val="1800"/>
              <a:buFont typeface="Arial"/>
              <a:buChar char="•"/>
            </a:pPr>
            <a:r>
              <a:rPr lang="de-DE" dirty="0"/>
              <a:t>Hefur samþættandi og hvetjandi áhrif í gegnum jákvæða framtíðarímynd.</a:t>
            </a:r>
            <a:endParaRPr dirty="0"/>
          </a:p>
        </p:txBody>
      </p:sp>
      <p:sp>
        <p:nvSpPr>
          <p:cNvPr id="1518" name="Google Shape;1518;p4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Sjálfbær endurskipulagning krefst þess að fara á dýptina og greina viðskiptamódel fyrirtækisins. </a:t>
            </a:r>
            <a:endParaRPr dirty="0">
              <a:highlight>
                <a:srgbClr val="00FF00"/>
              </a:highlight>
            </a:endParaRPr>
          </a:p>
        </p:txBody>
      </p:sp>
      <p:sp>
        <p:nvSpPr>
          <p:cNvPr id="1519" name="Google Shape;1519;p4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Framtíðarstefna (mission statement) II/II</a:t>
            </a:r>
            <a:endParaRPr dirty="0"/>
          </a:p>
        </p:txBody>
      </p:sp>
      <p:sp>
        <p:nvSpPr>
          <p:cNvPr id="1520" name="Google Shape;1520;p41"/>
          <p:cNvSpPr/>
          <p:nvPr/>
        </p:nvSpPr>
        <p:spPr>
          <a:xfrm>
            <a:off x="7036525" y="3224938"/>
            <a:ext cx="1440000" cy="1440000"/>
          </a:xfrm>
          <a:prstGeom prst="ellipse">
            <a:avLst/>
          </a:prstGeom>
          <a:solidFill>
            <a:srgbClr val="AABABA"/>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400" b="1" dirty="0">
                <a:solidFill>
                  <a:srgbClr val="086D6E"/>
                </a:solidFill>
                <a:latin typeface="Calibri"/>
                <a:ea typeface="Calibri"/>
                <a:cs typeface="Calibri"/>
                <a:sym typeface="Calibri"/>
              </a:rPr>
              <a:t>Viðskipta-módel fyrirtækja:</a:t>
            </a:r>
            <a:br>
              <a:rPr lang="de-DE" sz="1400" b="1" dirty="0">
                <a:solidFill>
                  <a:srgbClr val="086D6E"/>
                </a:solidFill>
                <a:latin typeface="Calibri"/>
                <a:ea typeface="Calibri"/>
                <a:cs typeface="Calibri"/>
                <a:sym typeface="Calibri"/>
              </a:rPr>
            </a:br>
            <a:r>
              <a:rPr lang="de-DE" sz="1400" b="1" dirty="0">
                <a:solidFill>
                  <a:srgbClr val="086D6E"/>
                </a:solidFill>
                <a:latin typeface="Calibri"/>
                <a:ea typeface="Calibri"/>
                <a:cs typeface="Calibri"/>
                <a:sym typeface="Calibri"/>
              </a:rPr>
              <a:t>Lykil þættir</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EBEA11A-A2AA-64B9-F340-1D1799A963D4}"/>
              </a:ext>
            </a:extLst>
          </p:cNvPr>
          <p:cNvSpPr>
            <a:spLocks noGrp="1"/>
          </p:cNvSpPr>
          <p:nvPr>
            <p:ph type="body" idx="1"/>
          </p:nvPr>
        </p:nvSpPr>
        <p:spPr/>
        <p:txBody>
          <a:bodyPr/>
          <a:lstStyle/>
          <a:p>
            <a:r>
              <a:rPr lang="is-IS" dirty="0"/>
              <a:t>Skoðaðu </a:t>
            </a:r>
            <a:r>
              <a:rPr lang="is-IS" dirty="0">
                <a:hlinkClick r:id="rId3"/>
              </a:rPr>
              <a:t>raundæmi númer fjögur </a:t>
            </a:r>
            <a:r>
              <a:rPr lang="is-IS" dirty="0"/>
              <a:t>til að sjá hvernig farfuglaheimili í fjölskyldueigu tekur á endurskipulagningu í kjölfar Covid-19 heimsfaraldursins. </a:t>
            </a:r>
            <a:endParaRPr lang="is-IS" dirty="0">
              <a:solidFill>
                <a:srgbClr val="C00000"/>
              </a:solidFill>
            </a:endParaRPr>
          </a:p>
        </p:txBody>
      </p:sp>
      <p:sp>
        <p:nvSpPr>
          <p:cNvPr id="16" name="Textplatzhalter 15">
            <a:extLst>
              <a:ext uri="{FF2B5EF4-FFF2-40B4-BE49-F238E27FC236}">
                <a16:creationId xmlns:a16="http://schemas.microsoft.com/office/drawing/2014/main" id="{2FDDF62F-D321-DAB6-53FF-AF1F8FF147AE}"/>
              </a:ext>
            </a:extLst>
          </p:cNvPr>
          <p:cNvSpPr>
            <a:spLocks noGrp="1"/>
          </p:cNvSpPr>
          <p:nvPr>
            <p:ph type="body" idx="2"/>
          </p:nvPr>
        </p:nvSpPr>
        <p:spPr/>
        <p:txBody>
          <a:bodyPr>
            <a:normAutofit fontScale="92500" lnSpcReduction="20000"/>
          </a:bodyPr>
          <a:lstStyle/>
          <a:p>
            <a:r>
              <a:rPr lang="de-DE" dirty="0"/>
              <a:t>Raundæmi</a:t>
            </a:r>
            <a:endParaRPr lang="en-GB" dirty="0"/>
          </a:p>
        </p:txBody>
      </p:sp>
      <p:sp>
        <p:nvSpPr>
          <p:cNvPr id="2" name="Bildplatzhalter 1">
            <a:extLst>
              <a:ext uri="{FF2B5EF4-FFF2-40B4-BE49-F238E27FC236}">
                <a16:creationId xmlns:a16="http://schemas.microsoft.com/office/drawing/2014/main" id="{627F5AA2-9D22-E7FB-6B90-F995C8BD822F}"/>
              </a:ext>
            </a:extLst>
          </p:cNvPr>
          <p:cNvSpPr>
            <a:spLocks noGrp="1"/>
          </p:cNvSpPr>
          <p:nvPr>
            <p:ph type="pic" idx="3"/>
          </p:nvPr>
        </p:nvSpPr>
        <p:spPr/>
        <p:txBody>
          <a:bodyPr/>
          <a:lstStyle/>
          <a:p>
            <a:endParaRPr lang="is-IS"/>
          </a:p>
        </p:txBody>
      </p:sp>
      <p:pic>
        <p:nvPicPr>
          <p:cNvPr id="9" name="Grafik 8" descr="Lupe">
            <a:extLst>
              <a:ext uri="{FF2B5EF4-FFF2-40B4-BE49-F238E27FC236}">
                <a16:creationId xmlns:a16="http://schemas.microsoft.com/office/drawing/2014/main" id="{D1A8E3B0-3BCA-FAA2-BC7B-3683B9D224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7659" y="1339508"/>
            <a:ext cx="3569384" cy="3569384"/>
          </a:xfrm>
          <a:prstGeom prst="rect">
            <a:avLst/>
          </a:prstGeom>
        </p:spPr>
      </p:pic>
    </p:spTree>
    <p:extLst>
      <p:ext uri="{BB962C8B-B14F-4D97-AF65-F5344CB8AC3E}">
        <p14:creationId xmlns:p14="http://schemas.microsoft.com/office/powerpoint/2010/main" val="3557093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4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527" name="Google Shape;1527;p42"/>
          <p:cNvSpPr txBox="1">
            <a:spLocks noGrp="1"/>
          </p:cNvSpPr>
          <p:nvPr>
            <p:ph type="body" idx="3"/>
          </p:nvPr>
        </p:nvSpPr>
        <p:spPr>
          <a:xfrm>
            <a:off x="389965" y="231245"/>
            <a:ext cx="11470341" cy="92894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79527B"/>
              </a:buClr>
              <a:buSzPts val="1850"/>
              <a:buNone/>
            </a:pPr>
            <a:r>
              <a:rPr lang="is-IS"/>
              <a:t>Þegar farið er í endurskipulagningu fyrirtækis þarf að gera það vandlega og úthugsað. </a:t>
            </a:r>
            <a:r>
              <a:rPr lang="is-IS" dirty="0"/>
              <a:t>Slíkt ferli inniheldur vandlegar leiðbeiningar um hvernig eigi að halda áfram frá upphafi til enda endurskipulagningarinnar, sem og spá um möguleika hennar til árangurs.</a:t>
            </a:r>
          </a:p>
        </p:txBody>
      </p:sp>
      <p:sp>
        <p:nvSpPr>
          <p:cNvPr id="1528" name="Google Shape;1528;p4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Hvað innifelur endurskipulagningin í sér </a:t>
            </a:r>
            <a:endParaRPr lang="de-DE" dirty="0">
              <a:highlight>
                <a:srgbClr val="00FF00"/>
              </a:highlight>
            </a:endParaRPr>
          </a:p>
          <a:p>
            <a:pPr marL="0" lvl="0" indent="0" algn="l" rtl="0">
              <a:lnSpc>
                <a:spcPct val="90000"/>
              </a:lnSpc>
              <a:spcBef>
                <a:spcPts val="1000"/>
              </a:spcBef>
              <a:spcAft>
                <a:spcPts val="0"/>
              </a:spcAft>
              <a:buClr>
                <a:srgbClr val="79527B"/>
              </a:buClr>
              <a:buSzPts val="1800"/>
              <a:buNone/>
            </a:pPr>
            <a:endParaRPr lang="de-DE" dirty="0"/>
          </a:p>
        </p:txBody>
      </p:sp>
      <p:grpSp>
        <p:nvGrpSpPr>
          <p:cNvPr id="1529" name="Google Shape;1529;p42"/>
          <p:cNvGrpSpPr/>
          <p:nvPr/>
        </p:nvGrpSpPr>
        <p:grpSpPr>
          <a:xfrm>
            <a:off x="5264152" y="1770512"/>
            <a:ext cx="5710593" cy="1347141"/>
            <a:chOff x="5264152" y="1770512"/>
            <a:chExt cx="5710593" cy="1347141"/>
          </a:xfrm>
        </p:grpSpPr>
        <p:sp>
          <p:nvSpPr>
            <p:cNvPr id="1530" name="Google Shape;1530;p42"/>
            <p:cNvSpPr/>
            <p:nvPr/>
          </p:nvSpPr>
          <p:spPr>
            <a:xfrm>
              <a:off x="6654745" y="1772541"/>
              <a:ext cx="4320000" cy="954107"/>
            </a:xfrm>
            <a:prstGeom prst="rect">
              <a:avLst/>
            </a:prstGeom>
            <a:solidFill>
              <a:srgbClr val="C5C5C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531" name="Google Shape;1531;p42"/>
            <p:cNvSpPr/>
            <p:nvPr/>
          </p:nvSpPr>
          <p:spPr>
            <a:xfrm rot="5400000">
              <a:off x="5315176" y="1778083"/>
              <a:ext cx="1347141"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8E8E8E"/>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532" name="Google Shape;1532;p42"/>
            <p:cNvSpPr txBox="1"/>
            <p:nvPr/>
          </p:nvSpPr>
          <p:spPr>
            <a:xfrm>
              <a:off x="5264152" y="2047567"/>
              <a:ext cx="1449185" cy="523180"/>
            </a:xfrm>
            <a:prstGeom prst="rect">
              <a:avLst/>
            </a:prstGeom>
            <a:noFill/>
            <a:ln>
              <a:noFill/>
            </a:ln>
          </p:spPr>
          <p:txBody>
            <a:bodyPr spcFirstLastPara="1" wrap="square" lIns="91425" tIns="45700" rIns="91425" bIns="45700" anchor="t" anchorCtr="0">
              <a:spAutoFit/>
            </a:bodyPr>
            <a:lstStyle/>
            <a:p>
              <a:pPr marL="0" marR="0" lvl="0" indent="-88900" algn="ctr" rtl="0">
                <a:spcBef>
                  <a:spcPts val="0"/>
                </a:spcBef>
                <a:spcAft>
                  <a:spcPts val="0"/>
                </a:spcAft>
                <a:buClr>
                  <a:schemeClr val="lt1"/>
                </a:buClr>
                <a:buSzPts val="1400"/>
                <a:buFont typeface="Calibri"/>
                <a:buAutoNum type="arabicPeriod"/>
              </a:pPr>
              <a:r>
                <a:rPr lang="de-DE" sz="1400" b="1" dirty="0">
                  <a:solidFill>
                    <a:schemeClr val="lt1"/>
                  </a:solidFill>
                  <a:latin typeface="Calibri"/>
                  <a:ea typeface="Calibri"/>
                  <a:cs typeface="Calibri"/>
                  <a:sym typeface="Calibri"/>
                </a:rPr>
                <a:t> Staða fyrirtækisins</a:t>
              </a:r>
              <a:endParaRPr sz="1400" b="1" cap="none" dirty="0">
                <a:solidFill>
                  <a:schemeClr val="lt1"/>
                </a:solidFill>
                <a:latin typeface="Calibri"/>
                <a:ea typeface="Calibri"/>
                <a:cs typeface="Calibri"/>
                <a:sym typeface="Calibri"/>
              </a:endParaRPr>
            </a:p>
          </p:txBody>
        </p:sp>
        <p:sp>
          <p:nvSpPr>
            <p:cNvPr id="1533" name="Google Shape;1533;p42"/>
            <p:cNvSpPr txBox="1"/>
            <p:nvPr/>
          </p:nvSpPr>
          <p:spPr>
            <a:xfrm>
              <a:off x="6652292" y="1892798"/>
              <a:ext cx="422510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p:txBody>
        </p:sp>
      </p:grpSp>
      <p:sp>
        <p:nvSpPr>
          <p:cNvPr id="1534" name="Google Shape;1534;p42"/>
          <p:cNvSpPr/>
          <p:nvPr/>
        </p:nvSpPr>
        <p:spPr>
          <a:xfrm>
            <a:off x="6652292" y="3306445"/>
            <a:ext cx="4320000" cy="954107"/>
          </a:xfrm>
          <a:prstGeom prst="rect">
            <a:avLst/>
          </a:prstGeom>
          <a:solidFill>
            <a:srgbClr val="C5C5C5"/>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536" name="Google Shape;1536;p42"/>
          <p:cNvSpPr/>
          <p:nvPr/>
        </p:nvSpPr>
        <p:spPr>
          <a:xfrm>
            <a:off x="6671507" y="4803035"/>
            <a:ext cx="4320000" cy="954107"/>
          </a:xfrm>
          <a:prstGeom prst="rect">
            <a:avLst/>
          </a:prstGeom>
          <a:solidFill>
            <a:srgbClr val="A77FA9"/>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537" name="Google Shape;1537;p42"/>
          <p:cNvSpPr txBox="1"/>
          <p:nvPr/>
        </p:nvSpPr>
        <p:spPr>
          <a:xfrm>
            <a:off x="6652292" y="4805318"/>
            <a:ext cx="42251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dirty="0">
                <a:solidFill>
                  <a:schemeClr val="lt1"/>
                </a:solidFill>
                <a:latin typeface="Calibri"/>
                <a:ea typeface="Calibri"/>
                <a:cs typeface="Calibri"/>
                <a:sym typeface="Calibri"/>
              </a:rPr>
              <a:t>Kynning á lausafjárstöðu, tekjum </a:t>
            </a:r>
            <a:r>
              <a:rPr lang="de-DE" dirty="0">
                <a:solidFill>
                  <a:schemeClr val="lt1"/>
                </a:solidFill>
                <a:latin typeface="Calibri"/>
                <a:cs typeface="Calibri"/>
                <a:sym typeface="Calibri"/>
              </a:rPr>
              <a:t>og eignum fyrirtækisins, að teknu tilliti til ráðstafana til endurskipulagningar og framlaga (samþætt áætlunum fyrirtækisins)</a:t>
            </a:r>
            <a:endParaRPr lang="de-DE" dirty="0">
              <a:solidFill>
                <a:schemeClr val="lt1"/>
              </a:solidFill>
              <a:latin typeface="Calibri"/>
              <a:cs typeface="Calibri"/>
            </a:endParaRPr>
          </a:p>
        </p:txBody>
      </p:sp>
      <p:sp>
        <p:nvSpPr>
          <p:cNvPr id="1538" name="Google Shape;1538;p42"/>
          <p:cNvSpPr/>
          <p:nvPr/>
        </p:nvSpPr>
        <p:spPr>
          <a:xfrm rot="5400000">
            <a:off x="5315175" y="3318624"/>
            <a:ext cx="1347141" cy="1332000"/>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8E8E8E"/>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539" name="Google Shape;1539;p42"/>
          <p:cNvSpPr txBox="1"/>
          <p:nvPr/>
        </p:nvSpPr>
        <p:spPr>
          <a:xfrm>
            <a:off x="5267463" y="3571390"/>
            <a:ext cx="1449185" cy="1169511"/>
          </a:xfrm>
          <a:prstGeom prst="rect">
            <a:avLst/>
          </a:prstGeom>
          <a:noFill/>
          <a:ln>
            <a:noFill/>
          </a:ln>
        </p:spPr>
        <p:txBody>
          <a:bodyPr spcFirstLastPara="1" wrap="square" lIns="91425" tIns="45700" rIns="91425" bIns="45700" anchor="t" anchorCtr="0">
            <a:spAutoFit/>
          </a:bodyPr>
          <a:lstStyle/>
          <a:p>
            <a:pPr algn="ctr"/>
            <a:r>
              <a:rPr lang="de-DE" sz="1400" b="1" dirty="0">
                <a:solidFill>
                  <a:schemeClr val="lt1"/>
                </a:solidFill>
                <a:latin typeface="Calibri"/>
                <a:ea typeface="Calibri"/>
                <a:cs typeface="Calibri"/>
                <a:sym typeface="Calibri"/>
              </a:rPr>
              <a:t>2. Framtíðarsýn, hlutverk og ráðstafanir</a:t>
            </a:r>
            <a:endParaRPr lang="de-DE" dirty="0">
              <a:highlight>
                <a:srgbClr val="00FF00"/>
              </a:highlight>
            </a:endParaRPr>
          </a:p>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 </a:t>
            </a:r>
            <a:endParaRPr dirty="0"/>
          </a:p>
          <a:p>
            <a:pPr marL="0" marR="0" lvl="0" indent="0" algn="ctr" rtl="0">
              <a:spcBef>
                <a:spcPts val="0"/>
              </a:spcBef>
              <a:spcAft>
                <a:spcPts val="0"/>
              </a:spcAft>
              <a:buNone/>
            </a:pPr>
            <a:endParaRPr sz="1400" cap="none" dirty="0">
              <a:solidFill>
                <a:schemeClr val="lt1"/>
              </a:solidFill>
              <a:latin typeface="Calibri"/>
              <a:ea typeface="Calibri"/>
              <a:cs typeface="Calibri"/>
              <a:sym typeface="Calibri"/>
            </a:endParaRPr>
          </a:p>
        </p:txBody>
      </p:sp>
      <p:sp>
        <p:nvSpPr>
          <p:cNvPr id="1540" name="Google Shape;1540;p42"/>
          <p:cNvSpPr/>
          <p:nvPr/>
        </p:nvSpPr>
        <p:spPr>
          <a:xfrm rot="5400000">
            <a:off x="5528454" y="4614088"/>
            <a:ext cx="954107" cy="1332000"/>
          </a:xfrm>
          <a:prstGeom prst="rect">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sz="1400" b="1">
              <a:solidFill>
                <a:schemeClr val="dk1"/>
              </a:solidFill>
              <a:latin typeface="Calibri"/>
              <a:ea typeface="Calibri"/>
              <a:cs typeface="Calibri"/>
              <a:sym typeface="Calibri"/>
            </a:endParaRPr>
          </a:p>
        </p:txBody>
      </p:sp>
      <p:sp>
        <p:nvSpPr>
          <p:cNvPr id="1541" name="Google Shape;1541;p42"/>
          <p:cNvSpPr txBox="1"/>
          <p:nvPr/>
        </p:nvSpPr>
        <p:spPr>
          <a:xfrm>
            <a:off x="5280914" y="5094762"/>
            <a:ext cx="144918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chemeClr val="lt1"/>
                </a:solidFill>
                <a:latin typeface="Calibri"/>
                <a:ea typeface="Calibri"/>
                <a:cs typeface="Calibri"/>
                <a:sym typeface="Calibri"/>
              </a:rPr>
              <a:t>3. Viðskiptaáætlun</a:t>
            </a:r>
            <a:endParaRPr sz="1400" b="1" cap="none" dirty="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43"/>
          <p:cNvSpPr txBox="1">
            <a:spLocks noGrp="1"/>
          </p:cNvSpPr>
          <p:nvPr>
            <p:ph type="body" idx="2"/>
          </p:nvPr>
        </p:nvSpPr>
        <p:spPr>
          <a:xfrm>
            <a:off x="389965" y="1637401"/>
            <a:ext cx="3189996" cy="3195325"/>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Í samþættri viðskiptaáætlun er það gagnsætt hvernig fyrirtæki eiga að þróast en hún leggur grunn að því að eigendur, hluthafar og fjárfestar geta tekið sjálfbærar ákvarðanir.  </a:t>
            </a:r>
          </a:p>
          <a:p>
            <a:pPr marL="0" lvl="0" indent="0" algn="l" rtl="0">
              <a:lnSpc>
                <a:spcPct val="100000"/>
              </a:lnSpc>
              <a:spcBef>
                <a:spcPts val="0"/>
              </a:spcBef>
              <a:spcAft>
                <a:spcPts val="0"/>
              </a:spcAft>
              <a:buClr>
                <a:srgbClr val="595A59"/>
              </a:buClr>
              <a:buSzPts val="1800"/>
              <a:buNone/>
            </a:pPr>
            <a:r>
              <a:rPr lang="is-IS" dirty="0"/>
              <a:t>Fagleg áætlanagerð er mikilvæg til að greina hvar þörf er á breytingum.</a:t>
            </a:r>
            <a:endParaRPr dirty="0"/>
          </a:p>
        </p:txBody>
      </p:sp>
      <p:sp>
        <p:nvSpPr>
          <p:cNvPr id="1547" name="Google Shape;1547;p4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Fagleg endurskipulagning er lykilþáttur í velgengni.</a:t>
            </a:r>
            <a:endParaRPr dirty="0"/>
          </a:p>
        </p:txBody>
      </p:sp>
      <p:sp>
        <p:nvSpPr>
          <p:cNvPr id="1548" name="Google Shape;1548;p4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sz="1800" dirty="0"/>
              <a:t>Samþætt viðskiptaáætlun</a:t>
            </a:r>
            <a:endParaRPr dirty="0"/>
          </a:p>
        </p:txBody>
      </p:sp>
      <p:grpSp>
        <p:nvGrpSpPr>
          <p:cNvPr id="1549" name="Google Shape;1549;p43"/>
          <p:cNvGrpSpPr/>
          <p:nvPr/>
        </p:nvGrpSpPr>
        <p:grpSpPr>
          <a:xfrm>
            <a:off x="6070576" y="2417228"/>
            <a:ext cx="3958829" cy="3455788"/>
            <a:chOff x="4094186" y="2417228"/>
            <a:chExt cx="3958829" cy="3455788"/>
          </a:xfrm>
        </p:grpSpPr>
        <p:sp>
          <p:nvSpPr>
            <p:cNvPr id="1550" name="Google Shape;1550;p43"/>
            <p:cNvSpPr/>
            <p:nvPr/>
          </p:nvSpPr>
          <p:spPr>
            <a:xfrm>
              <a:off x="4151813" y="2417228"/>
              <a:ext cx="2475461" cy="3195325"/>
            </a:xfrm>
            <a:custGeom>
              <a:avLst/>
              <a:gdLst/>
              <a:ahLst/>
              <a:cxnLst/>
              <a:rect l="l" t="t"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551" name="Google Shape;1551;p43"/>
            <p:cNvSpPr/>
            <p:nvPr/>
          </p:nvSpPr>
          <p:spPr>
            <a:xfrm>
              <a:off x="5902746" y="2647018"/>
              <a:ext cx="2150269" cy="3203972"/>
            </a:xfrm>
            <a:custGeom>
              <a:avLst/>
              <a:gdLst/>
              <a:ahLst/>
              <a:cxnLst/>
              <a:rect l="l" t="t"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rgbClr val="F27954"/>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600">
                <a:solidFill>
                  <a:srgbClr val="000000"/>
                </a:solidFill>
                <a:latin typeface="Calibri"/>
                <a:ea typeface="Calibri"/>
                <a:cs typeface="Calibri"/>
                <a:sym typeface="Calibri"/>
              </a:endParaRPr>
            </a:p>
          </p:txBody>
        </p:sp>
        <p:sp>
          <p:nvSpPr>
            <p:cNvPr id="1552" name="Google Shape;1552;p43"/>
            <p:cNvSpPr/>
            <p:nvPr/>
          </p:nvSpPr>
          <p:spPr>
            <a:xfrm>
              <a:off x="4094186" y="4273412"/>
              <a:ext cx="3652242" cy="1599604"/>
            </a:xfrm>
            <a:custGeom>
              <a:avLst/>
              <a:gdLst/>
              <a:ahLst/>
              <a:cxnLst/>
              <a:rect l="l" t="t"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rgbClr val="79527B"/>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600">
                <a:solidFill>
                  <a:srgbClr val="000000"/>
                </a:solidFill>
                <a:latin typeface="Calibri"/>
                <a:ea typeface="Calibri"/>
                <a:cs typeface="Calibri"/>
                <a:sym typeface="Calibri"/>
              </a:endParaRPr>
            </a:p>
          </p:txBody>
        </p:sp>
        <p:sp>
          <p:nvSpPr>
            <p:cNvPr id="1553" name="Google Shape;1553;p43"/>
            <p:cNvSpPr txBox="1"/>
            <p:nvPr/>
          </p:nvSpPr>
          <p:spPr>
            <a:xfrm>
              <a:off x="6579137" y="4780846"/>
              <a:ext cx="1056634"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lt1"/>
                  </a:solidFill>
                  <a:latin typeface="Calibri"/>
                  <a:ea typeface="Calibri"/>
                  <a:cs typeface="Calibri"/>
                  <a:sym typeface="Calibri"/>
                </a:rPr>
                <a:t>Lausafjár- áætlun</a:t>
              </a:r>
              <a:endParaRPr dirty="0"/>
            </a:p>
          </p:txBody>
        </p:sp>
        <p:sp>
          <p:nvSpPr>
            <p:cNvPr id="1554" name="Google Shape;1554;p43"/>
            <p:cNvSpPr txBox="1"/>
            <p:nvPr/>
          </p:nvSpPr>
          <p:spPr>
            <a:xfrm>
              <a:off x="4484494" y="5165803"/>
              <a:ext cx="1318566"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bg1"/>
                  </a:solidFill>
                  <a:latin typeface="Calibri"/>
                  <a:ea typeface="Calibri"/>
                  <a:cs typeface="Calibri"/>
                  <a:sym typeface="Calibri"/>
                </a:rPr>
                <a:t>Efnahags-áætlun</a:t>
              </a:r>
              <a:endParaRPr dirty="0">
                <a:solidFill>
                  <a:schemeClr val="bg1"/>
                </a:solidFill>
              </a:endParaRPr>
            </a:p>
          </p:txBody>
        </p:sp>
        <p:sp>
          <p:nvSpPr>
            <p:cNvPr id="1555" name="Google Shape;1555;p43"/>
            <p:cNvSpPr txBox="1"/>
            <p:nvPr/>
          </p:nvSpPr>
          <p:spPr>
            <a:xfrm>
              <a:off x="5397111" y="3186508"/>
              <a:ext cx="1113000"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de-DE" sz="1600" b="1" dirty="0">
                  <a:solidFill>
                    <a:schemeClr val="bg1"/>
                  </a:solidFill>
                  <a:latin typeface="Calibri"/>
                  <a:ea typeface="Calibri"/>
                  <a:cs typeface="Calibri"/>
                  <a:sym typeface="Calibri"/>
                </a:rPr>
                <a:t>Rekstrar- reikningur</a:t>
              </a:r>
              <a:endParaRPr dirty="0">
                <a:solidFill>
                  <a:schemeClr val="bg1"/>
                </a:solidFill>
              </a:endParaRPr>
            </a:p>
          </p:txBody>
        </p:sp>
      </p:grpSp>
      <p:sp>
        <p:nvSpPr>
          <p:cNvPr id="1556" name="Google Shape;1556;p43"/>
          <p:cNvSpPr txBox="1"/>
          <p:nvPr/>
        </p:nvSpPr>
        <p:spPr>
          <a:xfrm>
            <a:off x="4312865" y="2741827"/>
            <a:ext cx="2793330" cy="1245172"/>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0000"/>
              </a:lnSpc>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Tekjur</a:t>
            </a:r>
            <a:endParaRPr sz="1800" dirty="0">
              <a:solidFill>
                <a:srgbClr val="595A59"/>
              </a:solidFill>
              <a:latin typeface="Calibri"/>
              <a:ea typeface="Calibri"/>
              <a:cs typeface="Calibri"/>
              <a:sym typeface="Calibri"/>
            </a:endParaRPr>
          </a:p>
          <a:p>
            <a:pPr marL="171450" marR="0" lvl="0" indent="-171450" algn="l" rtl="0">
              <a:lnSpc>
                <a:spcPct val="100000"/>
              </a:lnSpc>
              <a:spcBef>
                <a:spcPts val="36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Útgjöld</a:t>
            </a:r>
          </a:p>
          <a:p>
            <a:pPr marL="0" marR="0" lvl="0" indent="0" algn="l" rtl="0">
              <a:lnSpc>
                <a:spcPct val="100000"/>
              </a:lnSpc>
              <a:spcBef>
                <a:spcPts val="360"/>
              </a:spcBef>
              <a:spcAft>
                <a:spcPts val="0"/>
              </a:spcAft>
              <a:buClr>
                <a:srgbClr val="595A59"/>
              </a:buClr>
              <a:buSzPts val="1800"/>
              <a:buFont typeface="Arial"/>
              <a:buNone/>
            </a:pPr>
            <a:r>
              <a:rPr lang="de-DE" sz="1800" dirty="0">
                <a:solidFill>
                  <a:srgbClr val="595A59"/>
                </a:solidFill>
                <a:latin typeface="Calibri"/>
                <a:cs typeface="Calibri"/>
                <a:sym typeface="Calibri"/>
              </a:rPr>
              <a:t>Markmið: Reglubundin </a:t>
            </a:r>
            <a:br>
              <a:rPr lang="de-DE" sz="1800" dirty="0">
                <a:solidFill>
                  <a:srgbClr val="595A59"/>
                </a:solidFill>
                <a:latin typeface="Calibri"/>
                <a:cs typeface="Calibri"/>
                <a:sym typeface="Calibri"/>
              </a:rPr>
            </a:br>
            <a:r>
              <a:rPr lang="de-DE" sz="1800" dirty="0">
                <a:solidFill>
                  <a:srgbClr val="595A59"/>
                </a:solidFill>
                <a:latin typeface="Calibri"/>
                <a:cs typeface="Calibri"/>
                <a:sym typeface="Calibri"/>
              </a:rPr>
              <a:t>ákvörðun um hagnað</a:t>
            </a:r>
            <a:endParaRPr sz="1800" dirty="0">
              <a:solidFill>
                <a:srgbClr val="595A59"/>
              </a:solidFill>
              <a:latin typeface="Calibri"/>
              <a:cs typeface="Calibri"/>
              <a:sym typeface="Calibri"/>
            </a:endParaRPr>
          </a:p>
        </p:txBody>
      </p:sp>
      <p:sp>
        <p:nvSpPr>
          <p:cNvPr id="1557" name="Google Shape;1557;p43"/>
          <p:cNvSpPr txBox="1"/>
          <p:nvPr/>
        </p:nvSpPr>
        <p:spPr>
          <a:xfrm>
            <a:off x="5133099" y="2335221"/>
            <a:ext cx="23782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cs typeface="Calibri"/>
                <a:sym typeface="Calibri"/>
              </a:rPr>
              <a:t>Rekstrarreikningur</a:t>
            </a:r>
            <a:endParaRPr sz="1800" dirty="0">
              <a:solidFill>
                <a:srgbClr val="595A59"/>
              </a:solidFill>
              <a:latin typeface="Calibri"/>
              <a:cs typeface="Calibri"/>
            </a:endParaRPr>
          </a:p>
        </p:txBody>
      </p:sp>
      <p:sp>
        <p:nvSpPr>
          <p:cNvPr id="1558" name="Google Shape;1558;p43"/>
          <p:cNvSpPr txBox="1"/>
          <p:nvPr/>
        </p:nvSpPr>
        <p:spPr>
          <a:xfrm>
            <a:off x="9593197" y="2756915"/>
            <a:ext cx="2550437" cy="2455760"/>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0000"/>
              </a:lnSpc>
              <a:spcBef>
                <a:spcPts val="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Reiðufé inn</a:t>
            </a:r>
            <a:endParaRPr sz="1800" dirty="0">
              <a:solidFill>
                <a:srgbClr val="595A59"/>
              </a:solidFill>
              <a:latin typeface="Calibri"/>
              <a:ea typeface="Calibri"/>
              <a:cs typeface="Calibri"/>
              <a:sym typeface="Calibri"/>
            </a:endParaRPr>
          </a:p>
          <a:p>
            <a:pPr marL="171450" marR="0" lvl="0" indent="-171450" algn="l" rtl="0">
              <a:lnSpc>
                <a:spcPct val="100000"/>
              </a:lnSpc>
              <a:spcBef>
                <a:spcPts val="360"/>
              </a:spcBef>
              <a:spcAft>
                <a:spcPts val="0"/>
              </a:spcAft>
              <a:buClr>
                <a:srgbClr val="595A59"/>
              </a:buClr>
              <a:buSzPts val="1800"/>
              <a:buFont typeface="Arial"/>
              <a:buChar char="•"/>
            </a:pPr>
            <a:r>
              <a:rPr lang="is-IS" sz="1800" dirty="0">
                <a:solidFill>
                  <a:srgbClr val="595A59"/>
                </a:solidFill>
                <a:latin typeface="Calibri"/>
                <a:ea typeface="Calibri"/>
                <a:cs typeface="Calibri"/>
                <a:sym typeface="Calibri"/>
              </a:rPr>
              <a:t>Reiðufé út</a:t>
            </a:r>
            <a:endParaRPr dirty="0"/>
          </a:p>
          <a:p>
            <a:pPr marL="0" marR="0" lvl="0" indent="0" algn="l" rtl="0">
              <a:lnSpc>
                <a:spcPct val="100000"/>
              </a:lnSpc>
              <a:spcBef>
                <a:spcPts val="36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Markmið: </a:t>
            </a:r>
            <a:endParaRPr dirty="0"/>
          </a:p>
          <a:p>
            <a:pPr marL="0" marR="0" lvl="0" indent="0" algn="l" rtl="0">
              <a:lnSpc>
                <a:spcPct val="100000"/>
              </a:lnSpc>
              <a:spcBef>
                <a:spcPts val="36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 </a:t>
            </a:r>
            <a:r>
              <a:rPr lang="is-IS" sz="1800" dirty="0">
                <a:solidFill>
                  <a:srgbClr val="595A59"/>
                </a:solidFill>
                <a:latin typeface="Calibri"/>
                <a:ea typeface="Calibri"/>
                <a:cs typeface="Calibri"/>
                <a:sym typeface="Calibri"/>
              </a:rPr>
              <a:t>Yfirlit yfir allar greiðslur sem hafa áhrif á lausafjárstöðu</a:t>
            </a:r>
            <a:endParaRPr sz="1800" dirty="0">
              <a:solidFill>
                <a:srgbClr val="595A59"/>
              </a:solidFill>
              <a:latin typeface="Calibri"/>
              <a:ea typeface="Calibri"/>
              <a:cs typeface="Calibri"/>
              <a:sym typeface="Calibri"/>
            </a:endParaRPr>
          </a:p>
          <a:p>
            <a:pPr marL="0" marR="0" lvl="0" indent="0" algn="l" rtl="0">
              <a:lnSpc>
                <a:spcPct val="100000"/>
              </a:lnSpc>
              <a:spcBef>
                <a:spcPts val="36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 Greining á flöskuhálsum í lausafé í framtíðinni</a:t>
            </a:r>
            <a:endParaRPr sz="1800" dirty="0">
              <a:solidFill>
                <a:srgbClr val="595A59"/>
              </a:solidFill>
              <a:latin typeface="Calibri"/>
              <a:ea typeface="Calibri"/>
              <a:cs typeface="Calibri"/>
              <a:sym typeface="Calibri"/>
            </a:endParaRPr>
          </a:p>
        </p:txBody>
      </p:sp>
      <p:sp>
        <p:nvSpPr>
          <p:cNvPr id="1559" name="Google Shape;1559;p43"/>
          <p:cNvSpPr txBox="1"/>
          <p:nvPr/>
        </p:nvSpPr>
        <p:spPr>
          <a:xfrm>
            <a:off x="9262312" y="2369998"/>
            <a:ext cx="1934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Lausafjáráætlun</a:t>
            </a:r>
            <a:endParaRPr dirty="0"/>
          </a:p>
        </p:txBody>
      </p:sp>
      <p:sp>
        <p:nvSpPr>
          <p:cNvPr id="1560" name="Google Shape;1560;p43"/>
          <p:cNvSpPr txBox="1"/>
          <p:nvPr/>
        </p:nvSpPr>
        <p:spPr>
          <a:xfrm>
            <a:off x="3767988" y="4934333"/>
            <a:ext cx="1996001" cy="1522171"/>
          </a:xfrm>
          <a:prstGeom prst="rect">
            <a:avLst/>
          </a:prstGeom>
          <a:noFill/>
          <a:ln>
            <a:noFill/>
          </a:ln>
        </p:spPr>
        <p:txBody>
          <a:bodyPr spcFirstLastPara="1" wrap="square" lIns="34275" tIns="17125" rIns="34275" bIns="17125" anchor="t" anchorCtr="0">
            <a:spAutoFit/>
          </a:bodyPr>
          <a:lstStyle/>
          <a:p>
            <a:pPr marL="171450" marR="0" lvl="0" indent="-171450" algn="l" rtl="0">
              <a:lnSpc>
                <a:spcPct val="100000"/>
              </a:lnSpc>
              <a:spcBef>
                <a:spcPts val="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Eignir</a:t>
            </a:r>
            <a:endParaRPr sz="1800" dirty="0">
              <a:solidFill>
                <a:srgbClr val="595A59"/>
              </a:solidFill>
              <a:latin typeface="Calibri"/>
              <a:ea typeface="Calibri"/>
              <a:cs typeface="Calibri"/>
              <a:sym typeface="Calibri"/>
            </a:endParaRPr>
          </a:p>
          <a:p>
            <a:pPr marL="171450" marR="0" lvl="0" indent="-171450" algn="l" rtl="0">
              <a:lnSpc>
                <a:spcPct val="100000"/>
              </a:lnSpc>
              <a:spcBef>
                <a:spcPts val="360"/>
              </a:spcBef>
              <a:spcAft>
                <a:spcPts val="0"/>
              </a:spcAft>
              <a:buClr>
                <a:srgbClr val="595A59"/>
              </a:buClr>
              <a:buSzPts val="1800"/>
              <a:buFont typeface="Arial"/>
              <a:buChar char="•"/>
            </a:pPr>
            <a:r>
              <a:rPr lang="de-DE" sz="1800" dirty="0">
                <a:solidFill>
                  <a:srgbClr val="595A59"/>
                </a:solidFill>
                <a:latin typeface="Calibri"/>
                <a:ea typeface="Calibri"/>
                <a:cs typeface="Calibri"/>
                <a:sym typeface="Calibri"/>
              </a:rPr>
              <a:t>Skuldir</a:t>
            </a:r>
            <a:endParaRPr dirty="0"/>
          </a:p>
          <a:p>
            <a:pPr marL="0" marR="0" lvl="0" indent="0" algn="l" rtl="0">
              <a:lnSpc>
                <a:spcPct val="100000"/>
              </a:lnSpc>
              <a:spcBef>
                <a:spcPts val="360"/>
              </a:spcBef>
              <a:spcAft>
                <a:spcPts val="0"/>
              </a:spcAft>
              <a:buClr>
                <a:srgbClr val="595A59"/>
              </a:buClr>
              <a:buSzPts val="1800"/>
              <a:buFont typeface="Arial"/>
              <a:buNone/>
            </a:pPr>
            <a:r>
              <a:rPr lang="de-DE" sz="1800" dirty="0">
                <a:solidFill>
                  <a:srgbClr val="595A59"/>
                </a:solidFill>
                <a:latin typeface="Calibri"/>
                <a:ea typeface="Calibri"/>
                <a:cs typeface="Calibri"/>
                <a:sym typeface="Calibri"/>
              </a:rPr>
              <a:t>Markmið: Lýsing á fjármagni fyrirtækisins. </a:t>
            </a:r>
            <a:endParaRPr sz="1800" dirty="0">
              <a:solidFill>
                <a:srgbClr val="595A59"/>
              </a:solidFill>
              <a:highlight>
                <a:srgbClr val="00FF00"/>
              </a:highlight>
              <a:latin typeface="Calibri"/>
              <a:ea typeface="Calibri"/>
              <a:cs typeface="Calibri"/>
              <a:sym typeface="Calibri"/>
            </a:endParaRPr>
          </a:p>
        </p:txBody>
      </p:sp>
      <p:sp>
        <p:nvSpPr>
          <p:cNvPr id="1561" name="Google Shape;1561;p43"/>
          <p:cNvSpPr txBox="1"/>
          <p:nvPr/>
        </p:nvSpPr>
        <p:spPr>
          <a:xfrm>
            <a:off x="4068701" y="4565002"/>
            <a:ext cx="24096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cs typeface="Calibri"/>
                <a:sym typeface="Calibri"/>
              </a:rPr>
              <a:t>Efnhagsáætlun</a:t>
            </a:r>
            <a:endParaRPr sz="1800" dirty="0">
              <a:solidFill>
                <a:srgbClr val="595A59"/>
              </a:solidFill>
              <a:latin typeface="Calibri"/>
              <a:cs typeface="Calibri"/>
            </a:endParaRPr>
          </a:p>
        </p:txBody>
      </p:sp>
      <p:sp>
        <p:nvSpPr>
          <p:cNvPr id="1562" name="Google Shape;1562;p43"/>
          <p:cNvSpPr/>
          <p:nvPr/>
        </p:nvSpPr>
        <p:spPr>
          <a:xfrm>
            <a:off x="352915" y="4863697"/>
            <a:ext cx="3100656" cy="1100545"/>
          </a:xfrm>
          <a:prstGeom prst="roundRect">
            <a:avLst>
              <a:gd name="adj" fmla="val 16667"/>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595A59"/>
                </a:solidFill>
                <a:latin typeface="Calibri"/>
                <a:ea typeface="Calibri"/>
                <a:cs typeface="Calibri"/>
                <a:sym typeface="Calibri"/>
              </a:rPr>
              <a:t>Í námskeiðshluta nr. 4 förum við ítarlega yfir helstu þætti fjármálaáætlunnar</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44"/>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Rétt jafnvægi á milli skammtíma- og langtímasjónarmiða skiptir sköpum fyrir sjálfbærni fyrirtækis.</a:t>
            </a:r>
            <a:endParaRPr dirty="0"/>
          </a:p>
        </p:txBody>
      </p:sp>
      <p:sp>
        <p:nvSpPr>
          <p:cNvPr id="1568" name="Google Shape;1568;p44"/>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pPr>
            <a:r>
              <a:rPr lang="de-DE" dirty="0"/>
              <a:t>Skilyrði fyrir árangursríkar aðgerðir í endurskipulagningu</a:t>
            </a:r>
            <a:endParaRPr dirty="0"/>
          </a:p>
          <a:p>
            <a:pPr marL="0" lvl="0" indent="0" algn="l" rtl="0">
              <a:lnSpc>
                <a:spcPct val="90000"/>
              </a:lnSpc>
              <a:spcBef>
                <a:spcPts val="1000"/>
              </a:spcBef>
              <a:spcAft>
                <a:spcPts val="0"/>
              </a:spcAft>
              <a:buClr>
                <a:srgbClr val="79527B"/>
              </a:buClr>
              <a:buSzPts val="1800"/>
              <a:buNone/>
            </a:pPr>
            <a:endParaRPr dirty="0"/>
          </a:p>
        </p:txBody>
      </p:sp>
      <p:sp>
        <p:nvSpPr>
          <p:cNvPr id="1569" name="Google Shape;1569;p44"/>
          <p:cNvSpPr/>
          <p:nvPr/>
        </p:nvSpPr>
        <p:spPr>
          <a:xfrm>
            <a:off x="1600199" y="1625600"/>
            <a:ext cx="10260105" cy="972000"/>
          </a:xfrm>
          <a:prstGeom prst="roundRect">
            <a:avLst>
              <a:gd name="adj" fmla="val 16667"/>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0" name="Google Shape;1570;p44"/>
          <p:cNvSpPr txBox="1"/>
          <p:nvPr/>
        </p:nvSpPr>
        <p:spPr>
          <a:xfrm>
            <a:off x="2486647" y="1666469"/>
            <a:ext cx="913766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Skammtímaráðstafanir skipta sköpum til að bregðast við og sigrast á krísu. Hins vegar er ekki nóg að skilgreina aðeins skammtíma aðgerðir sem mikilvægt er að fara í : Mikilvægt er að finna rétta jafnvægið.</a:t>
            </a:r>
            <a:endParaRPr dirty="0"/>
          </a:p>
        </p:txBody>
      </p:sp>
      <p:pic>
        <p:nvPicPr>
          <p:cNvPr id="1571" name="Google Shape;1571;p44" descr="Waage der Justitia"/>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66646" y="1731689"/>
            <a:ext cx="720000" cy="720000"/>
          </a:xfrm>
          <a:prstGeom prst="rect">
            <a:avLst/>
          </a:prstGeom>
          <a:noFill/>
          <a:ln>
            <a:noFill/>
          </a:ln>
        </p:spPr>
      </p:pic>
      <p:sp>
        <p:nvSpPr>
          <p:cNvPr id="1572" name="Google Shape;1572;p44"/>
          <p:cNvSpPr/>
          <p:nvPr/>
        </p:nvSpPr>
        <p:spPr>
          <a:xfrm>
            <a:off x="1600200" y="2793787"/>
            <a:ext cx="10260104" cy="972000"/>
          </a:xfrm>
          <a:prstGeom prst="roundRect">
            <a:avLst>
              <a:gd name="adj" fmla="val 16667"/>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3" name="Google Shape;1573;p44"/>
          <p:cNvSpPr txBox="1"/>
          <p:nvPr/>
        </p:nvSpPr>
        <p:spPr>
          <a:xfrm>
            <a:off x="2653093" y="2977949"/>
            <a:ext cx="830710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Mikilvægt er að takast á við og </a:t>
            </a:r>
            <a:r>
              <a:rPr lang="de-DE" sz="1800" dirty="0">
                <a:solidFill>
                  <a:srgbClr val="595A59"/>
                </a:solidFill>
                <a:latin typeface="Calibri"/>
                <a:cs typeface="Calibri"/>
                <a:sym typeface="Calibri"/>
              </a:rPr>
              <a:t>eyða</a:t>
            </a:r>
            <a:r>
              <a:rPr lang="de-DE" sz="1800" dirty="0">
                <a:solidFill>
                  <a:srgbClr val="C00000"/>
                </a:solidFill>
                <a:latin typeface="Calibri"/>
                <a:ea typeface="Calibri"/>
                <a:cs typeface="Calibri"/>
                <a:sym typeface="Calibri"/>
              </a:rPr>
              <a:t> </a:t>
            </a:r>
            <a:r>
              <a:rPr lang="de-DE" sz="1800" dirty="0">
                <a:solidFill>
                  <a:srgbClr val="595A59"/>
                </a:solidFill>
                <a:latin typeface="Calibri"/>
                <a:ea typeface="Calibri"/>
                <a:cs typeface="Calibri"/>
                <a:sym typeface="Calibri"/>
              </a:rPr>
              <a:t>orsökum krísunnar</a:t>
            </a:r>
            <a:endParaRPr strike="sngStrike" dirty="0"/>
          </a:p>
        </p:txBody>
      </p:sp>
      <p:pic>
        <p:nvPicPr>
          <p:cNvPr id="1574" name="Google Shape;1574;p44" descr="Abfa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66646" y="2915914"/>
            <a:ext cx="720000" cy="720000"/>
          </a:xfrm>
          <a:prstGeom prst="rect">
            <a:avLst/>
          </a:prstGeom>
          <a:noFill/>
          <a:ln>
            <a:noFill/>
          </a:ln>
        </p:spPr>
      </p:pic>
      <p:sp>
        <p:nvSpPr>
          <p:cNvPr id="1575" name="Google Shape;1575;p44"/>
          <p:cNvSpPr/>
          <p:nvPr/>
        </p:nvSpPr>
        <p:spPr>
          <a:xfrm>
            <a:off x="1600200" y="5107807"/>
            <a:ext cx="10260104" cy="972000"/>
          </a:xfrm>
          <a:prstGeom prst="roundRect">
            <a:avLst>
              <a:gd name="adj" fmla="val 16667"/>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6" name="Google Shape;1576;p44"/>
          <p:cNvSpPr txBox="1"/>
          <p:nvPr/>
        </p:nvSpPr>
        <p:spPr>
          <a:xfrm>
            <a:off x="2486646" y="5284809"/>
            <a:ext cx="913766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Ef fyrirtækjakrísa er komin langt á veg, þarf einnig að skoða gjaldþrotameðferð. Metið og berið saman báða möguleika.</a:t>
            </a:r>
            <a:endParaRPr dirty="0"/>
          </a:p>
        </p:txBody>
      </p:sp>
      <p:sp>
        <p:nvSpPr>
          <p:cNvPr id="1577" name="Google Shape;1577;p44"/>
          <p:cNvSpPr/>
          <p:nvPr/>
        </p:nvSpPr>
        <p:spPr>
          <a:xfrm>
            <a:off x="1600200" y="3950797"/>
            <a:ext cx="10260104" cy="972000"/>
          </a:xfrm>
          <a:prstGeom prst="roundRect">
            <a:avLst>
              <a:gd name="adj" fmla="val 16667"/>
            </a:avLst>
          </a:prstGeom>
          <a:noFill/>
          <a:ln w="1905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8" name="Google Shape;1578;p44"/>
          <p:cNvSpPr txBox="1"/>
          <p:nvPr/>
        </p:nvSpPr>
        <p:spPr>
          <a:xfrm>
            <a:off x="2792641" y="4202153"/>
            <a:ext cx="859817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Nauðsynlegt er að farið sé eftir tíma- og fjárhagslegum viðmiðunum til að endurnýjunin nái árangri.</a:t>
            </a:r>
            <a:endParaRPr dirty="0"/>
          </a:p>
        </p:txBody>
      </p:sp>
      <p:pic>
        <p:nvPicPr>
          <p:cNvPr id="1579" name="Google Shape;1579;p44" descr="Dolla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90830" y="4076797"/>
            <a:ext cx="720000" cy="720000"/>
          </a:xfrm>
          <a:prstGeom prst="rect">
            <a:avLst/>
          </a:prstGeom>
          <a:noFill/>
          <a:ln>
            <a:noFill/>
          </a:ln>
        </p:spPr>
      </p:pic>
      <p:pic>
        <p:nvPicPr>
          <p:cNvPr id="1580" name="Google Shape;1580;p44" descr="Stoppuh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072640" y="4076797"/>
            <a:ext cx="720000" cy="720000"/>
          </a:xfrm>
          <a:prstGeom prst="rect">
            <a:avLst/>
          </a:prstGeom>
          <a:noFill/>
          <a:ln>
            <a:noFill/>
          </a:ln>
        </p:spPr>
      </p:pic>
      <p:pic>
        <p:nvPicPr>
          <p:cNvPr id="1581" name="Google Shape;1581;p44" descr="Entscheidungsdiagramm"/>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712640" y="5232400"/>
            <a:ext cx="720000" cy="720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4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Persónuleg krísustjórnun</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2" name="Google Shape;1592;p46"/>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Að upplifa skömm og smán</a:t>
            </a:r>
            <a:endParaRPr dirty="0"/>
          </a:p>
        </p:txBody>
      </p:sp>
      <p:sp>
        <p:nvSpPr>
          <p:cNvPr id="1594" name="Google Shape;1594;p46"/>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Uppstokkun á því hvernig þú sérð sjálfan þig</a:t>
            </a:r>
            <a:endParaRPr dirty="0"/>
          </a:p>
        </p:txBody>
      </p:sp>
      <p:sp>
        <p:nvSpPr>
          <p:cNvPr id="1596" name="Google Shape;1596;p46"/>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Óvissa með framtíðina</a:t>
            </a:r>
            <a:endParaRPr dirty="0"/>
          </a:p>
        </p:txBody>
      </p:sp>
      <p:sp>
        <p:nvSpPr>
          <p:cNvPr id="1598" name="Google Shape;1598;p46"/>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Að valda mikilvægu fólki uppnámi</a:t>
            </a:r>
            <a:endParaRPr dirty="0"/>
          </a:p>
        </p:txBody>
      </p:sp>
      <p:sp>
        <p:nvSpPr>
          <p:cNvPr id="1600" name="Google Shape;1600;p46"/>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Að mikilvægt fólk missi áhugann</a:t>
            </a:r>
            <a:endParaRPr dirty="0"/>
          </a:p>
        </p:txBody>
      </p:sp>
      <p:sp>
        <p:nvSpPr>
          <p:cNvPr id="1601" name="Google Shape;1601;p46"/>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595A59"/>
              </a:buClr>
              <a:buSzPts val="1800"/>
              <a:buNone/>
            </a:pPr>
            <a:r>
              <a:rPr lang="de-DE" sz="1800" dirty="0">
                <a:solidFill>
                  <a:srgbClr val="595A59"/>
                </a:solidFill>
              </a:rPr>
              <a:t>Það eru ekki endilega mistökin sjálf sem fólk óttast. </a:t>
            </a:r>
            <a:r>
              <a:rPr lang="is-IS" sz="1800" dirty="0">
                <a:solidFill>
                  <a:srgbClr val="595A59"/>
                </a:solidFill>
              </a:rPr>
              <a:t>Heldur þær neikvæðu afleiðingar sem taldar eru fylgja því að gera mistök.</a:t>
            </a:r>
          </a:p>
          <a:p>
            <a:pPr marL="0" lvl="0" indent="0" algn="l" rtl="0">
              <a:lnSpc>
                <a:spcPct val="100000"/>
              </a:lnSpc>
              <a:spcBef>
                <a:spcPts val="600"/>
              </a:spcBef>
              <a:spcAft>
                <a:spcPts val="0"/>
              </a:spcAft>
              <a:buClr>
                <a:srgbClr val="595A59"/>
              </a:buClr>
              <a:buSzPts val="1800"/>
              <a:buNone/>
            </a:pPr>
            <a:endParaRPr lang="is-IS" sz="1800" dirty="0">
              <a:solidFill>
                <a:srgbClr val="595A59"/>
              </a:solidFill>
            </a:endParaRPr>
          </a:p>
          <a:p>
            <a:pPr marL="0" lvl="0" indent="0" algn="l" rtl="0">
              <a:lnSpc>
                <a:spcPct val="100000"/>
              </a:lnSpc>
              <a:spcBef>
                <a:spcPts val="600"/>
              </a:spcBef>
              <a:spcAft>
                <a:spcPts val="0"/>
              </a:spcAft>
              <a:buClr>
                <a:srgbClr val="595A59"/>
              </a:buClr>
              <a:buSzPts val="1800"/>
              <a:buNone/>
            </a:pPr>
            <a:r>
              <a:rPr lang="is-IS" sz="1800" dirty="0">
                <a:solidFill>
                  <a:srgbClr val="595A59"/>
                </a:solidFill>
              </a:rPr>
              <a:t>Þessi ótti getur leitt til minna sjálfstrausts, aukinnar svartsýni, og að einstaklingar forðist að takast á við krefjandi verkefni.</a:t>
            </a:r>
          </a:p>
          <a:p>
            <a:pPr marL="0" lvl="0" indent="0" algn="l" rtl="0">
              <a:lnSpc>
                <a:spcPct val="100000"/>
              </a:lnSpc>
              <a:spcBef>
                <a:spcPts val="60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800"/>
              <a:buNone/>
            </a:pPr>
            <a:r>
              <a:rPr lang="de-DE" sz="1800" b="1" dirty="0">
                <a:solidFill>
                  <a:srgbClr val="595A59"/>
                </a:solidFill>
              </a:rPr>
              <a:t>Sálfræðingar hafa bent á að það eru aðallega fimm þættir sem fólk óttast þegar það gerir mistök:</a:t>
            </a:r>
            <a:endParaRPr sz="1800" b="1" dirty="0">
              <a:solidFill>
                <a:srgbClr val="595A59"/>
              </a:solidFill>
            </a:endParaRPr>
          </a:p>
        </p:txBody>
      </p:sp>
      <p:sp>
        <p:nvSpPr>
          <p:cNvPr id="1602" name="Google Shape;1602;p46"/>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1800"/>
              <a:buNone/>
            </a:pPr>
            <a:r>
              <a:rPr lang="is-IS" sz="2400" b="1" dirty="0">
                <a:solidFill>
                  <a:schemeClr val="bg1"/>
                </a:solidFill>
              </a:rPr>
              <a:t>Óttinn við að mistakast</a:t>
            </a:r>
            <a:endParaRPr sz="2400" b="1" dirty="0">
              <a:solidFill>
                <a:schemeClr val="bg1"/>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3600"/>
              <a:buNone/>
            </a:pPr>
            <a:endParaRPr sz="4400" dirty="0">
              <a:solidFill>
                <a:schemeClr val="bg1"/>
              </a:solidFill>
            </a:endParaRPr>
          </a:p>
        </p:txBody>
      </p:sp>
      <p:sp>
        <p:nvSpPr>
          <p:cNvPr id="2" name="Google Shape;832;p4">
            <a:extLst>
              <a:ext uri="{FF2B5EF4-FFF2-40B4-BE49-F238E27FC236}">
                <a16:creationId xmlns:a16="http://schemas.microsoft.com/office/drawing/2014/main" id="{A6B28D16-43F5-FE3E-ED3A-324B46FF4BD7}"/>
              </a:ext>
            </a:extLst>
          </p:cNvPr>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dirty="0"/>
              <a:t>1</a:t>
            </a:r>
            <a:endParaRPr dirty="0"/>
          </a:p>
        </p:txBody>
      </p:sp>
      <p:sp>
        <p:nvSpPr>
          <p:cNvPr id="3" name="Google Shape;836;p4">
            <a:extLst>
              <a:ext uri="{FF2B5EF4-FFF2-40B4-BE49-F238E27FC236}">
                <a16:creationId xmlns:a16="http://schemas.microsoft.com/office/drawing/2014/main" id="{07B181F5-22B7-7E51-8B6D-978C2DFF9BAA}"/>
              </a:ext>
            </a:extLst>
          </p:cNvPr>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4" name="Google Shape;838;p4">
            <a:extLst>
              <a:ext uri="{FF2B5EF4-FFF2-40B4-BE49-F238E27FC236}">
                <a16:creationId xmlns:a16="http://schemas.microsoft.com/office/drawing/2014/main" id="{575517C4-831A-198D-1AE6-08E09B286B87}"/>
              </a:ext>
            </a:extLst>
          </p:cNvPr>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5" name="Google Shape;840;p4">
            <a:extLst>
              <a:ext uri="{FF2B5EF4-FFF2-40B4-BE49-F238E27FC236}">
                <a16:creationId xmlns:a16="http://schemas.microsoft.com/office/drawing/2014/main" id="{40FF3634-550A-6C5F-48CC-4AFA0EC0E48E}"/>
              </a:ext>
            </a:extLst>
          </p:cNvPr>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6" name="Google Shape;843;p4">
            <a:extLst>
              <a:ext uri="{FF2B5EF4-FFF2-40B4-BE49-F238E27FC236}">
                <a16:creationId xmlns:a16="http://schemas.microsoft.com/office/drawing/2014/main" id="{4C8ABD00-1FF9-30BF-5832-46756D1679AE}"/>
              </a:ext>
            </a:extLst>
          </p:cNvPr>
          <p:cNvSpPr txBox="1"/>
          <p:nvPr/>
        </p:nvSpPr>
        <p:spPr>
          <a:xfrm>
            <a:off x="6750807" y="5300071"/>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DE" sz="2800" b="0">
                <a:solidFill>
                  <a:schemeClr val="lt1"/>
                </a:solidFill>
                <a:latin typeface="Calibri"/>
                <a:ea typeface="Calibri"/>
                <a:cs typeface="Calibri"/>
                <a:sym typeface="Calibri"/>
              </a:rPr>
              <a:t>5</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47"/>
          <p:cNvSpPr txBox="1">
            <a:spLocks noGrp="1"/>
          </p:cNvSpPr>
          <p:nvPr>
            <p:ph type="body" idx="2"/>
          </p:nvPr>
        </p:nvSpPr>
        <p:spPr>
          <a:xfrm>
            <a:off x="389965" y="1637401"/>
            <a:ext cx="4963740" cy="4455341"/>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100000"/>
              </a:lnSpc>
              <a:spcBef>
                <a:spcPts val="0"/>
              </a:spcBef>
              <a:spcAft>
                <a:spcPts val="0"/>
              </a:spcAft>
              <a:buClr>
                <a:srgbClr val="595A59"/>
              </a:buClr>
              <a:buSzPts val="1800"/>
              <a:buNone/>
            </a:pPr>
            <a:r>
              <a:rPr lang="is-IS" dirty="0"/>
              <a:t>Árangur og það að gera mistök er fylgifiskur þess að reka fyrirtæki. </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Röng viðbrögð eða skortur á viðbrögðum í krísu veldur tjóni – og áhættan sem fylgir kallar fram ótta við að mistakast.</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Óttinn við að mistakast er mjög algengur. Þessi ótti verður til og vex vegna fyrri gagnrýni, eða vegna höfnunar eftir að hafa gert mistök. </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Ótti við að mistakast er ein helsta ástæða þess að fólk byrjar ekki í mikilvægum verkefnum.</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En óttinn við að mistakast er líka mikilvægur, en þetta verður að vera í jafnvægi.  Þessi tegund af ótta, kemur í veg fyrir að við hlaupum í ranga átt og förum í aðstæður sem eru líklegar til þess að valda tjóni.</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b="1" dirty="0"/>
              <a:t>Þetta snýst um (persónulegt) jafnvægi.</a:t>
            </a:r>
            <a:endParaRPr b="1" dirty="0"/>
          </a:p>
          <a:p>
            <a:pPr marL="0" lvl="0" indent="0" algn="l" rtl="0">
              <a:lnSpc>
                <a:spcPct val="100000"/>
              </a:lnSpc>
              <a:spcBef>
                <a:spcPts val="600"/>
              </a:spcBef>
              <a:spcAft>
                <a:spcPts val="0"/>
              </a:spcAft>
              <a:buClr>
                <a:srgbClr val="595A59"/>
              </a:buClr>
              <a:buSzPts val="1800"/>
              <a:buNone/>
            </a:pPr>
            <a:endParaRPr dirty="0"/>
          </a:p>
        </p:txBody>
      </p:sp>
      <p:sp>
        <p:nvSpPr>
          <p:cNvPr id="1608" name="Google Shape;1608;p4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Óttinn við að mistakast hefur sína kosti og galla. Þetta snýst um (persónulegt) jafnvægi.</a:t>
            </a:r>
            <a:endParaRPr dirty="0"/>
          </a:p>
        </p:txBody>
      </p:sp>
      <p:grpSp>
        <p:nvGrpSpPr>
          <p:cNvPr id="1610" name="Google Shape;1610;p47"/>
          <p:cNvGrpSpPr/>
          <p:nvPr/>
        </p:nvGrpSpPr>
        <p:grpSpPr>
          <a:xfrm>
            <a:off x="5617034" y="2124576"/>
            <a:ext cx="6236493" cy="3596875"/>
            <a:chOff x="5216438" y="2307459"/>
            <a:chExt cx="6236493" cy="3596875"/>
          </a:xfrm>
        </p:grpSpPr>
        <p:sp>
          <p:nvSpPr>
            <p:cNvPr id="1611" name="Google Shape;1611;p47"/>
            <p:cNvSpPr txBox="1"/>
            <p:nvPr/>
          </p:nvSpPr>
          <p:spPr>
            <a:xfrm>
              <a:off x="7596792" y="2617846"/>
              <a:ext cx="3278479"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dirty="0">
                  <a:solidFill>
                    <a:srgbClr val="F27954"/>
                  </a:solidFill>
                  <a:latin typeface="Calibri"/>
                  <a:ea typeface="Calibri"/>
                  <a:cs typeface="Calibri"/>
                  <a:sym typeface="Calibri"/>
                </a:rPr>
                <a:t>Ótti við mistök –</a:t>
              </a:r>
              <a:endParaRPr dirty="0"/>
            </a:p>
            <a:p>
              <a:pPr marL="0" marR="0" lvl="0" indent="0" algn="ctr" rtl="0">
                <a:spcBef>
                  <a:spcPts val="0"/>
                </a:spcBef>
                <a:spcAft>
                  <a:spcPts val="0"/>
                </a:spcAft>
                <a:buNone/>
              </a:pPr>
              <a:r>
                <a:rPr lang="de-DE" sz="1800" dirty="0">
                  <a:solidFill>
                    <a:srgbClr val="F27954"/>
                  </a:solidFill>
                  <a:latin typeface="Calibri"/>
                  <a:ea typeface="Calibri"/>
                  <a:cs typeface="Calibri"/>
                  <a:sym typeface="Calibri"/>
                </a:rPr>
                <a:t>of lítill og of mikill ótti eru ekki góðir staðir til að vera á.</a:t>
              </a:r>
              <a:endParaRPr sz="1800" dirty="0">
                <a:solidFill>
                  <a:srgbClr val="F27954"/>
                </a:solidFill>
                <a:highlight>
                  <a:srgbClr val="00FF00"/>
                </a:highlight>
                <a:latin typeface="Calibri"/>
                <a:ea typeface="Calibri"/>
                <a:cs typeface="Calibri"/>
                <a:sym typeface="Calibri"/>
              </a:endParaRPr>
            </a:p>
          </p:txBody>
        </p:sp>
        <p:grpSp>
          <p:nvGrpSpPr>
            <p:cNvPr id="1612" name="Google Shape;1612;p47"/>
            <p:cNvGrpSpPr/>
            <p:nvPr/>
          </p:nvGrpSpPr>
          <p:grpSpPr>
            <a:xfrm>
              <a:off x="5216438" y="2307459"/>
              <a:ext cx="6236493" cy="3596875"/>
              <a:chOff x="4204413" y="2211402"/>
              <a:chExt cx="7071547" cy="4185852"/>
            </a:xfrm>
          </p:grpSpPr>
          <p:grpSp>
            <p:nvGrpSpPr>
              <p:cNvPr id="1613" name="Google Shape;1613;p47"/>
              <p:cNvGrpSpPr/>
              <p:nvPr/>
            </p:nvGrpSpPr>
            <p:grpSpPr>
              <a:xfrm>
                <a:off x="4261018" y="2211402"/>
                <a:ext cx="7014942" cy="3775935"/>
                <a:chOff x="4611683" y="2550293"/>
                <a:chExt cx="5566661" cy="2996365"/>
              </a:xfrm>
            </p:grpSpPr>
            <p:cxnSp>
              <p:nvCxnSpPr>
                <p:cNvPr id="1614" name="Google Shape;1614;p47"/>
                <p:cNvCxnSpPr>
                  <a:cxnSpLocks/>
                </p:cNvCxnSpPr>
                <p:nvPr/>
              </p:nvCxnSpPr>
              <p:spPr>
                <a:xfrm flipV="1">
                  <a:off x="4913458" y="2751095"/>
                  <a:ext cx="12082" cy="2534396"/>
                </a:xfrm>
                <a:prstGeom prst="straightConnector1">
                  <a:avLst/>
                </a:prstGeom>
                <a:noFill/>
                <a:ln w="12700" cap="flat" cmpd="sng">
                  <a:solidFill>
                    <a:schemeClr val="accent1"/>
                  </a:solidFill>
                  <a:prstDash val="solid"/>
                  <a:miter lim="800000"/>
                  <a:headEnd type="none" w="sm" len="sm"/>
                  <a:tailEnd type="stealth" w="med" len="med"/>
                </a:ln>
              </p:spPr>
            </p:cxnSp>
            <p:cxnSp>
              <p:nvCxnSpPr>
                <p:cNvPr id="1615" name="Google Shape;1615;p47"/>
                <p:cNvCxnSpPr/>
                <p:nvPr/>
              </p:nvCxnSpPr>
              <p:spPr>
                <a:xfrm rot="10800000" flipH="1">
                  <a:off x="4913458" y="5285489"/>
                  <a:ext cx="4470400" cy="1"/>
                </a:xfrm>
                <a:prstGeom prst="straightConnector1">
                  <a:avLst/>
                </a:prstGeom>
                <a:noFill/>
                <a:ln w="12700" cap="flat" cmpd="sng">
                  <a:solidFill>
                    <a:schemeClr val="accent1"/>
                  </a:solidFill>
                  <a:prstDash val="solid"/>
                  <a:miter lim="800000"/>
                  <a:headEnd type="none" w="sm" len="sm"/>
                  <a:tailEnd type="stealth" w="med" len="med"/>
                </a:ln>
              </p:spPr>
            </p:cxnSp>
            <p:sp>
              <p:nvSpPr>
                <p:cNvPr id="1616" name="Google Shape;1616;p47"/>
                <p:cNvSpPr txBox="1"/>
                <p:nvPr/>
              </p:nvSpPr>
              <p:spPr>
                <a:xfrm rot="-5400000">
                  <a:off x="4396147" y="4081127"/>
                  <a:ext cx="707973" cy="2442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a:solidFill>
                        <a:schemeClr val="dk2"/>
                      </a:solidFill>
                      <a:latin typeface="Calibri"/>
                      <a:ea typeface="Calibri"/>
                      <a:cs typeface="Calibri"/>
                      <a:sym typeface="Calibri"/>
                    </a:rPr>
                    <a:t>Risk Level</a:t>
                  </a:r>
                  <a:endParaRPr/>
                </a:p>
              </p:txBody>
            </p:sp>
            <p:sp>
              <p:nvSpPr>
                <p:cNvPr id="1617" name="Google Shape;1617;p47"/>
                <p:cNvSpPr txBox="1"/>
                <p:nvPr/>
              </p:nvSpPr>
              <p:spPr>
                <a:xfrm>
                  <a:off x="4853222" y="5302424"/>
                  <a:ext cx="443336" cy="2442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a:solidFill>
                        <a:schemeClr val="dk2"/>
                      </a:solidFill>
                      <a:latin typeface="Calibri"/>
                      <a:ea typeface="Calibri"/>
                      <a:cs typeface="Calibri"/>
                      <a:sym typeface="Calibri"/>
                    </a:rPr>
                    <a:t>(low)</a:t>
                  </a:r>
                  <a:endParaRPr/>
                </a:p>
              </p:txBody>
            </p:sp>
            <p:sp>
              <p:nvSpPr>
                <p:cNvPr id="1618" name="Google Shape;1618;p47"/>
                <p:cNvSpPr txBox="1"/>
                <p:nvPr/>
              </p:nvSpPr>
              <p:spPr>
                <a:xfrm>
                  <a:off x="8885060" y="5302424"/>
                  <a:ext cx="498798" cy="24423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400">
                      <a:solidFill>
                        <a:schemeClr val="dk2"/>
                      </a:solidFill>
                      <a:latin typeface="Calibri"/>
                      <a:ea typeface="Calibri"/>
                      <a:cs typeface="Calibri"/>
                      <a:sym typeface="Calibri"/>
                    </a:rPr>
                    <a:t>(high)</a:t>
                  </a:r>
                  <a:endParaRPr/>
                </a:p>
              </p:txBody>
            </p:sp>
            <p:sp>
              <p:nvSpPr>
                <p:cNvPr id="1619" name="Google Shape;1619;p47"/>
                <p:cNvSpPr txBox="1"/>
                <p:nvPr/>
              </p:nvSpPr>
              <p:spPr>
                <a:xfrm rot="-5400000">
                  <a:off x="4510171" y="3253009"/>
                  <a:ext cx="498797" cy="24423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400">
                      <a:solidFill>
                        <a:schemeClr val="dk2"/>
                      </a:solidFill>
                      <a:latin typeface="Calibri"/>
                      <a:ea typeface="Calibri"/>
                      <a:cs typeface="Calibri"/>
                      <a:sym typeface="Calibri"/>
                    </a:rPr>
                    <a:t>(high)</a:t>
                  </a:r>
                  <a:endParaRPr/>
                </a:p>
              </p:txBody>
            </p:sp>
            <p:sp>
              <p:nvSpPr>
                <p:cNvPr id="1620" name="Google Shape;1620;p47"/>
                <p:cNvSpPr txBox="1"/>
                <p:nvPr/>
              </p:nvSpPr>
              <p:spPr>
                <a:xfrm rot="16200000">
                  <a:off x="4410085" y="4758828"/>
                  <a:ext cx="680095"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chemeClr val="dk2"/>
                      </a:solidFill>
                      <a:latin typeface="Calibri"/>
                      <a:ea typeface="Calibri"/>
                      <a:cs typeface="Calibri"/>
                      <a:sym typeface="Calibri"/>
                    </a:rPr>
                    <a:t>(</a:t>
                  </a:r>
                  <a:r>
                    <a:rPr lang="de-DE" sz="1400" dirty="0" err="1">
                      <a:solidFill>
                        <a:schemeClr val="dk2"/>
                      </a:solidFill>
                      <a:latin typeface="Calibri"/>
                      <a:ea typeface="Calibri"/>
                      <a:cs typeface="Calibri"/>
                      <a:sym typeface="Calibri"/>
                    </a:rPr>
                    <a:t>low</a:t>
                  </a:r>
                  <a:r>
                    <a:rPr lang="de-DE" sz="1400" dirty="0">
                      <a:solidFill>
                        <a:schemeClr val="dk2"/>
                      </a:solidFill>
                      <a:latin typeface="Calibri"/>
                      <a:ea typeface="Calibri"/>
                      <a:cs typeface="Calibri"/>
                      <a:sym typeface="Calibri"/>
                    </a:rPr>
                    <a:t>)</a:t>
                  </a:r>
                  <a:endParaRPr dirty="0"/>
                </a:p>
              </p:txBody>
            </p:sp>
            <p:sp>
              <p:nvSpPr>
                <p:cNvPr id="1621" name="Google Shape;1621;p47"/>
                <p:cNvSpPr txBox="1"/>
                <p:nvPr/>
              </p:nvSpPr>
              <p:spPr>
                <a:xfrm>
                  <a:off x="6553396" y="5302424"/>
                  <a:ext cx="1002377" cy="2442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a:solidFill>
                        <a:schemeClr val="dk2"/>
                      </a:solidFill>
                      <a:latin typeface="Calibri"/>
                      <a:ea typeface="Calibri"/>
                      <a:cs typeface="Calibri"/>
                      <a:sym typeface="Calibri"/>
                    </a:rPr>
                    <a:t>Fear of Failure</a:t>
                  </a:r>
                  <a:endParaRPr/>
                </a:p>
              </p:txBody>
            </p:sp>
            <p:sp>
              <p:nvSpPr>
                <p:cNvPr id="1622" name="Google Shape;1622;p47"/>
                <p:cNvSpPr/>
                <p:nvPr/>
              </p:nvSpPr>
              <p:spPr>
                <a:xfrm rot="10800000" flipH="1">
                  <a:off x="5116930" y="3366029"/>
                  <a:ext cx="4021861" cy="1693551"/>
                </a:xfrm>
                <a:custGeom>
                  <a:avLst/>
                  <a:gdLst/>
                  <a:ahLst/>
                  <a:cxnLst/>
                  <a:rect l="l" t="t" r="r" b="b"/>
                  <a:pathLst>
                    <a:path w="5843407" h="3451473" extrusionOk="0">
                      <a:moveTo>
                        <a:pt x="0" y="3451473"/>
                      </a:moveTo>
                      <a:cubicBezTo>
                        <a:pt x="205787" y="3156315"/>
                        <a:pt x="411574" y="2861158"/>
                        <a:pt x="606778" y="2760028"/>
                      </a:cubicBezTo>
                      <a:cubicBezTo>
                        <a:pt x="801982" y="2658898"/>
                        <a:pt x="978370" y="2927010"/>
                        <a:pt x="1171222" y="2844695"/>
                      </a:cubicBezTo>
                      <a:cubicBezTo>
                        <a:pt x="1364074" y="2762380"/>
                        <a:pt x="1573389" y="2348454"/>
                        <a:pt x="1763889" y="2266139"/>
                      </a:cubicBezTo>
                      <a:cubicBezTo>
                        <a:pt x="1954389" y="2183824"/>
                        <a:pt x="2161352" y="2470750"/>
                        <a:pt x="2314222" y="2350806"/>
                      </a:cubicBezTo>
                      <a:cubicBezTo>
                        <a:pt x="2467092" y="2230862"/>
                        <a:pt x="2481204" y="1666417"/>
                        <a:pt x="2681111" y="1546473"/>
                      </a:cubicBezTo>
                      <a:cubicBezTo>
                        <a:pt x="2881019" y="1426528"/>
                        <a:pt x="3313760" y="1725213"/>
                        <a:pt x="3513667" y="1631139"/>
                      </a:cubicBezTo>
                      <a:cubicBezTo>
                        <a:pt x="3713574" y="1537065"/>
                        <a:pt x="3718277" y="1066695"/>
                        <a:pt x="3880555" y="982028"/>
                      </a:cubicBezTo>
                      <a:cubicBezTo>
                        <a:pt x="4042833" y="897361"/>
                        <a:pt x="4313296" y="1207806"/>
                        <a:pt x="4487333" y="1123139"/>
                      </a:cubicBezTo>
                      <a:cubicBezTo>
                        <a:pt x="4661370" y="1038472"/>
                        <a:pt x="4793074" y="572806"/>
                        <a:pt x="4924778" y="474028"/>
                      </a:cubicBezTo>
                      <a:cubicBezTo>
                        <a:pt x="5056482" y="375250"/>
                        <a:pt x="5131740" y="603380"/>
                        <a:pt x="5277555" y="530473"/>
                      </a:cubicBezTo>
                      <a:cubicBezTo>
                        <a:pt x="5423370" y="457566"/>
                        <a:pt x="5710297" y="118899"/>
                        <a:pt x="5799667" y="36584"/>
                      </a:cubicBezTo>
                      <a:cubicBezTo>
                        <a:pt x="5889037" y="-45731"/>
                        <a:pt x="5813778" y="36584"/>
                        <a:pt x="5813778" y="36584"/>
                      </a:cubicBezTo>
                    </a:path>
                  </a:pathLst>
                </a:custGeom>
                <a:noFill/>
                <a:ln w="381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2"/>
                    </a:solidFill>
                    <a:latin typeface="Calibri"/>
                    <a:ea typeface="Calibri"/>
                    <a:cs typeface="Calibri"/>
                    <a:sym typeface="Calibri"/>
                  </a:endParaRPr>
                </a:p>
              </p:txBody>
            </p:sp>
            <p:sp>
              <p:nvSpPr>
                <p:cNvPr id="1623" name="Google Shape;1623;p47"/>
                <p:cNvSpPr/>
                <p:nvPr/>
              </p:nvSpPr>
              <p:spPr>
                <a:xfrm>
                  <a:off x="8487318" y="4228078"/>
                  <a:ext cx="1691026" cy="1188072"/>
                </a:xfrm>
                <a:prstGeom prst="irregularSeal2">
                  <a:avLst/>
                </a:prstGeom>
                <a:noFill/>
                <a:ln w="38100" cap="flat" cmpd="sng">
                  <a:solidFill>
                    <a:srgbClr val="F279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Hættu svæði</a:t>
                  </a:r>
                  <a:endParaRPr dirty="0"/>
                </a:p>
              </p:txBody>
            </p:sp>
            <p:sp>
              <p:nvSpPr>
                <p:cNvPr id="1624" name="Google Shape;1624;p47"/>
                <p:cNvSpPr/>
                <p:nvPr/>
              </p:nvSpPr>
              <p:spPr>
                <a:xfrm>
                  <a:off x="4712601" y="2550293"/>
                  <a:ext cx="1691026" cy="1188072"/>
                </a:xfrm>
                <a:prstGeom prst="irregularSeal2">
                  <a:avLst/>
                </a:prstGeom>
                <a:noFill/>
                <a:ln w="38100" cap="flat" cmpd="sng">
                  <a:solidFill>
                    <a:srgbClr val="F2795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Hættu svæði</a:t>
                  </a:r>
                  <a:endParaRPr dirty="0"/>
                </a:p>
              </p:txBody>
            </p:sp>
          </p:grpSp>
          <p:sp>
            <p:nvSpPr>
              <p:cNvPr id="1625" name="Google Shape;1625;p47"/>
              <p:cNvSpPr txBox="1"/>
              <p:nvPr/>
            </p:nvSpPr>
            <p:spPr>
              <a:xfrm rot="16200000">
                <a:off x="3923151" y="4228781"/>
                <a:ext cx="911467" cy="3489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rgbClr val="595A59"/>
                    </a:solidFill>
                    <a:latin typeface="Calibri"/>
                    <a:ea typeface="Calibri"/>
                    <a:cs typeface="Calibri"/>
                    <a:sym typeface="Calibri"/>
                  </a:rPr>
                  <a:t>Áhætta</a:t>
                </a:r>
                <a:endParaRPr dirty="0"/>
              </a:p>
            </p:txBody>
          </p:sp>
          <p:sp>
            <p:nvSpPr>
              <p:cNvPr id="1626" name="Google Shape;1626;p47"/>
              <p:cNvSpPr txBox="1"/>
              <p:nvPr/>
            </p:nvSpPr>
            <p:spPr>
              <a:xfrm>
                <a:off x="4508793" y="5788405"/>
                <a:ext cx="814740" cy="3581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rgbClr val="595A59"/>
                    </a:solidFill>
                    <a:latin typeface="Calibri"/>
                    <a:ea typeface="Calibri"/>
                    <a:cs typeface="Calibri"/>
                    <a:sym typeface="Calibri"/>
                  </a:rPr>
                  <a:t>(Lítill)</a:t>
                </a:r>
                <a:endParaRPr dirty="0"/>
              </a:p>
            </p:txBody>
          </p:sp>
          <p:sp>
            <p:nvSpPr>
              <p:cNvPr id="1627" name="Google Shape;1627;p47"/>
              <p:cNvSpPr txBox="1"/>
              <p:nvPr/>
            </p:nvSpPr>
            <p:spPr>
              <a:xfrm>
                <a:off x="9371342" y="5788405"/>
                <a:ext cx="903431" cy="35812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400" dirty="0">
                    <a:solidFill>
                      <a:srgbClr val="595A59"/>
                    </a:solidFill>
                    <a:latin typeface="Calibri"/>
                    <a:ea typeface="Calibri"/>
                    <a:cs typeface="Calibri"/>
                    <a:sym typeface="Calibri"/>
                  </a:rPr>
                  <a:t>(Mikill)</a:t>
                </a:r>
                <a:endParaRPr dirty="0"/>
              </a:p>
            </p:txBody>
          </p:sp>
          <p:sp>
            <p:nvSpPr>
              <p:cNvPr id="1628" name="Google Shape;1628;p47"/>
              <p:cNvSpPr txBox="1"/>
              <p:nvPr/>
            </p:nvSpPr>
            <p:spPr>
              <a:xfrm rot="16200000">
                <a:off x="3923150" y="2745713"/>
                <a:ext cx="911470" cy="34894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1400" dirty="0">
                    <a:solidFill>
                      <a:srgbClr val="595A59"/>
                    </a:solidFill>
                    <a:latin typeface="Calibri"/>
                    <a:ea typeface="Calibri"/>
                    <a:cs typeface="Calibri"/>
                    <a:sym typeface="Calibri"/>
                  </a:rPr>
                  <a:t>(Mikil)</a:t>
                </a:r>
                <a:endParaRPr dirty="0"/>
              </a:p>
            </p:txBody>
          </p:sp>
          <p:sp>
            <p:nvSpPr>
              <p:cNvPr id="1629" name="Google Shape;1629;p47"/>
              <p:cNvSpPr txBox="1"/>
              <p:nvPr/>
            </p:nvSpPr>
            <p:spPr>
              <a:xfrm rot="16200000">
                <a:off x="3955191" y="5108207"/>
                <a:ext cx="847386" cy="348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dirty="0">
                    <a:solidFill>
                      <a:srgbClr val="595A59"/>
                    </a:solidFill>
                    <a:latin typeface="Calibri"/>
                    <a:ea typeface="Calibri"/>
                    <a:cs typeface="Calibri"/>
                    <a:sym typeface="Calibri"/>
                  </a:rPr>
                  <a:t>(Lítil)</a:t>
                </a:r>
                <a:endParaRPr dirty="0"/>
              </a:p>
            </p:txBody>
          </p:sp>
          <p:sp>
            <p:nvSpPr>
              <p:cNvPr id="1630" name="Google Shape;1630;p47"/>
              <p:cNvSpPr txBox="1"/>
              <p:nvPr/>
            </p:nvSpPr>
            <p:spPr>
              <a:xfrm>
                <a:off x="6651303" y="5788405"/>
                <a:ext cx="1263166" cy="6088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b="1" dirty="0">
                    <a:solidFill>
                      <a:srgbClr val="595A59"/>
                    </a:solidFill>
                    <a:latin typeface="Calibri"/>
                    <a:ea typeface="Calibri"/>
                    <a:cs typeface="Calibri"/>
                    <a:sym typeface="Calibri"/>
                  </a:rPr>
                  <a:t>Ótti við mistök</a:t>
                </a:r>
                <a:endParaRPr dirty="0"/>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48"/>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636" name="Google Shape;1636;p48"/>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Það er mikilvægt að átta sig á eigin getu, eigin þoli til að taka erfiðar ákvarðanir. Fólk sem þarf að taka ákvarðanir utan þægindarammans, finnur fyrir meiri streitu sem leiðir til að teknar eru rangar ákvarðanir.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b="1" dirty="0"/>
              <a:t>Þægindarammi fólks fer oft eftir hugarfari þess. </a:t>
            </a:r>
            <a:endParaRPr b="1" dirty="0"/>
          </a:p>
        </p:txBody>
      </p:sp>
      <p:sp>
        <p:nvSpPr>
          <p:cNvPr id="1637" name="Google Shape;1637;p4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Til að geta tekið vel ígrundaðar ákvarðanir er mikilvægt að átta sig á eigin getu til að taka erfiðar ákvarðanir</a:t>
            </a:r>
            <a:endParaRPr dirty="0"/>
          </a:p>
        </p:txBody>
      </p:sp>
      <p:sp>
        <p:nvSpPr>
          <p:cNvPr id="1638" name="Google Shape;1638;p4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solidFill>
                  <a:srgbClr val="595A59"/>
                </a:solidFill>
              </a:rPr>
              <a:t>Að ná jafnvægi í ákvarðanatöku</a:t>
            </a:r>
            <a:endParaRPr dirty="0">
              <a:solidFill>
                <a:srgbClr val="595A59"/>
              </a:solidFill>
            </a:endParaRPr>
          </a:p>
        </p:txBody>
      </p:sp>
      <p:pic>
        <p:nvPicPr>
          <p:cNvPr id="1639" name="Google Shape;1639;p48" descr="Waage der Justitia"/>
          <p:cNvPicPr preferRelativeResize="0"/>
          <p:nvPr/>
        </p:nvPicPr>
        <p:blipFill rotWithShape="1">
          <a:blip r:embed="rId3">
            <a:alphaModFix/>
          </a:blip>
          <a:srcRect/>
          <a:stretch/>
        </p:blipFill>
        <p:spPr>
          <a:xfrm>
            <a:off x="4923542" y="1282532"/>
            <a:ext cx="5927959" cy="4471651"/>
          </a:xfrm>
          <a:prstGeom prst="rect">
            <a:avLst/>
          </a:prstGeom>
          <a:noFill/>
          <a:ln>
            <a:noFill/>
          </a:ln>
        </p:spPr>
      </p:pic>
      <p:sp>
        <p:nvSpPr>
          <p:cNvPr id="1640" name="Google Shape;1640;p48"/>
          <p:cNvSpPr txBox="1"/>
          <p:nvPr/>
        </p:nvSpPr>
        <p:spPr>
          <a:xfrm>
            <a:off x="8866773" y="3865071"/>
            <a:ext cx="176487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Of mikil áhætta</a:t>
            </a:r>
            <a:endParaRPr sz="1600" dirty="0">
              <a:solidFill>
                <a:schemeClr val="lt1"/>
              </a:solidFill>
              <a:latin typeface="Calibri"/>
              <a:ea typeface="Calibri"/>
              <a:cs typeface="Calibri"/>
              <a:sym typeface="Calibri"/>
            </a:endParaRPr>
          </a:p>
        </p:txBody>
      </p:sp>
      <p:sp>
        <p:nvSpPr>
          <p:cNvPr id="1641" name="Google Shape;1641;p48"/>
          <p:cNvSpPr txBox="1"/>
          <p:nvPr/>
        </p:nvSpPr>
        <p:spPr>
          <a:xfrm>
            <a:off x="5513581" y="3865071"/>
            <a:ext cx="176487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chemeClr val="lt1"/>
                </a:solidFill>
                <a:latin typeface="Calibri"/>
                <a:ea typeface="Calibri"/>
                <a:cs typeface="Calibri"/>
                <a:sym typeface="Calibri"/>
              </a:rPr>
              <a:t>Of lítil áhætta</a:t>
            </a:r>
            <a:endParaRPr sz="1600" dirty="0">
              <a:solidFill>
                <a:schemeClr val="lt1"/>
              </a:solidFill>
              <a:latin typeface="Calibri"/>
              <a:ea typeface="Calibri"/>
              <a:cs typeface="Calibri"/>
              <a:sym typeface="Calibri"/>
            </a:endParaRPr>
          </a:p>
        </p:txBody>
      </p:sp>
      <p:cxnSp>
        <p:nvCxnSpPr>
          <p:cNvPr id="1642" name="Google Shape;1642;p48"/>
          <p:cNvCxnSpPr/>
          <p:nvPr/>
        </p:nvCxnSpPr>
        <p:spPr>
          <a:xfrm>
            <a:off x="5513581" y="6199457"/>
            <a:ext cx="2358600" cy="0"/>
          </a:xfrm>
          <a:prstGeom prst="straightConnector1">
            <a:avLst/>
          </a:prstGeom>
          <a:noFill/>
          <a:ln w="101600" cap="flat" cmpd="sng">
            <a:solidFill>
              <a:srgbClr val="79527B"/>
            </a:solidFill>
            <a:prstDash val="solid"/>
            <a:miter lim="800000"/>
            <a:headEnd type="triangle" w="med" len="med"/>
            <a:tailEnd type="triangle" w="med" len="med"/>
          </a:ln>
        </p:spPr>
      </p:cxnSp>
      <p:sp>
        <p:nvSpPr>
          <p:cNvPr id="1643" name="Google Shape;1643;p48"/>
          <p:cNvSpPr txBox="1"/>
          <p:nvPr/>
        </p:nvSpPr>
        <p:spPr>
          <a:xfrm>
            <a:off x="5276506" y="5469315"/>
            <a:ext cx="251453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Tilfinningalegur þægindarammi</a:t>
            </a:r>
            <a:br>
              <a:rPr lang="de-DE" sz="1400" dirty="0">
                <a:solidFill>
                  <a:srgbClr val="595A59"/>
                </a:solidFill>
                <a:latin typeface="Calibri"/>
                <a:ea typeface="Calibri"/>
                <a:cs typeface="Calibri"/>
                <a:sym typeface="Calibri"/>
              </a:rPr>
            </a:br>
            <a:r>
              <a:rPr lang="de-DE" sz="1400" b="1" dirty="0">
                <a:solidFill>
                  <a:srgbClr val="595A59"/>
                </a:solidFill>
                <a:latin typeface="Calibri"/>
                <a:ea typeface="Calibri"/>
                <a:cs typeface="Calibri"/>
                <a:sym typeface="Calibri"/>
              </a:rPr>
              <a:t>(Mikill ótti við að mistakast)</a:t>
            </a:r>
            <a:endParaRPr dirty="0"/>
          </a:p>
        </p:txBody>
      </p:sp>
      <p:cxnSp>
        <p:nvCxnSpPr>
          <p:cNvPr id="1644" name="Google Shape;1644;p48"/>
          <p:cNvCxnSpPr/>
          <p:nvPr/>
        </p:nvCxnSpPr>
        <p:spPr>
          <a:xfrm>
            <a:off x="7872167" y="6199453"/>
            <a:ext cx="2358000" cy="0"/>
          </a:xfrm>
          <a:prstGeom prst="straightConnector1">
            <a:avLst/>
          </a:prstGeom>
          <a:noFill/>
          <a:ln w="101600" cap="flat" cmpd="sng">
            <a:solidFill>
              <a:srgbClr val="79527B"/>
            </a:solidFill>
            <a:prstDash val="solid"/>
            <a:miter lim="800000"/>
            <a:headEnd type="triangle" w="med" len="med"/>
            <a:tailEnd type="triangle" w="med" len="med"/>
          </a:ln>
        </p:spPr>
      </p:cxnSp>
      <p:sp>
        <p:nvSpPr>
          <p:cNvPr id="1645" name="Google Shape;1645;p48"/>
          <p:cNvSpPr txBox="1"/>
          <p:nvPr/>
        </p:nvSpPr>
        <p:spPr>
          <a:xfrm>
            <a:off x="8144002" y="5460797"/>
            <a:ext cx="2586159"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dirty="0">
                <a:solidFill>
                  <a:srgbClr val="595A59"/>
                </a:solidFill>
                <a:latin typeface="Calibri"/>
                <a:ea typeface="Calibri"/>
                <a:cs typeface="Calibri"/>
                <a:sym typeface="Calibri"/>
              </a:rPr>
              <a:t>Tilfinningalegur þægindarammi</a:t>
            </a:r>
            <a:br>
              <a:rPr lang="de-DE" sz="1400" dirty="0">
                <a:solidFill>
                  <a:srgbClr val="595A59"/>
                </a:solidFill>
                <a:latin typeface="Calibri"/>
                <a:ea typeface="Calibri"/>
                <a:cs typeface="Calibri"/>
                <a:sym typeface="Calibri"/>
              </a:rPr>
            </a:br>
            <a:r>
              <a:rPr lang="de-DE" sz="1400" b="1" dirty="0">
                <a:solidFill>
                  <a:srgbClr val="595A59"/>
                </a:solidFill>
                <a:latin typeface="Calibri"/>
                <a:ea typeface="Calibri"/>
                <a:cs typeface="Calibri"/>
                <a:sym typeface="Calibri"/>
              </a:rPr>
              <a:t>(Lítill ótti við að mistakast)</a:t>
            </a:r>
            <a:endParaRPr dirty="0"/>
          </a:p>
          <a:p>
            <a:pPr marL="0" marR="0" lvl="0" indent="0" algn="ctr" rtl="0">
              <a:spcBef>
                <a:spcPts val="0"/>
              </a:spcBef>
              <a:spcAft>
                <a:spcPts val="0"/>
              </a:spcAft>
              <a:buNone/>
            </a:pPr>
            <a:endParaRPr sz="1400" dirty="0">
              <a:solidFill>
                <a:srgbClr val="595A59"/>
              </a:solidFill>
              <a:latin typeface="Calibri"/>
              <a:ea typeface="Calibri"/>
              <a:cs typeface="Calibri"/>
              <a:sym typeface="Calibri"/>
            </a:endParaRPr>
          </a:p>
        </p:txBody>
      </p:sp>
      <p:sp>
        <p:nvSpPr>
          <p:cNvPr id="1646" name="Google Shape;1646;p48"/>
          <p:cNvSpPr txBox="1"/>
          <p:nvPr/>
        </p:nvSpPr>
        <p:spPr>
          <a:xfrm>
            <a:off x="6692881" y="5059840"/>
            <a:ext cx="258616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dirty="0">
                <a:solidFill>
                  <a:schemeClr val="lt1"/>
                </a:solidFill>
                <a:latin typeface="Calibri"/>
                <a:ea typeface="Calibri"/>
                <a:cs typeface="Calibri"/>
                <a:sym typeface="Calibri"/>
              </a:rPr>
              <a:t>Viðráðanlegt svæði</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5"/>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Viðbragðsstýring snýr að því að </a:t>
            </a:r>
            <a:r>
              <a:rPr lang="is-IS" dirty="0"/>
              <a:t>að meðhöndla krísu sem nú þegar er í gangi.</a:t>
            </a:r>
          </a:p>
          <a:p>
            <a:pPr marL="0" lvl="0" indent="0" algn="l" rtl="0">
              <a:lnSpc>
                <a:spcPct val="100000"/>
              </a:lnSpc>
              <a:spcBef>
                <a:spcPts val="0"/>
              </a:spcBef>
              <a:spcAft>
                <a:spcPts val="0"/>
              </a:spcAft>
              <a:buClr>
                <a:srgbClr val="595A59"/>
              </a:buClr>
              <a:buSzPts val="1800"/>
              <a:buNone/>
            </a:pPr>
            <a:endParaRPr lang="is-IS" dirty="0"/>
          </a:p>
          <a:p>
            <a:pPr marL="0" lvl="0" indent="0" algn="l" rtl="0">
              <a:lnSpc>
                <a:spcPct val="100000"/>
              </a:lnSpc>
              <a:spcBef>
                <a:spcPts val="0"/>
              </a:spcBef>
              <a:spcAft>
                <a:spcPts val="0"/>
              </a:spcAft>
              <a:buClr>
                <a:srgbClr val="595A59"/>
              </a:buClr>
              <a:buSzPts val="1800"/>
              <a:buNone/>
            </a:pPr>
            <a:r>
              <a:rPr lang="is-IS" dirty="0"/>
              <a:t>Eftirfarandi atriði þarf að takast á við:</a:t>
            </a:r>
            <a:endParaRPr dirty="0"/>
          </a:p>
        </p:txBody>
      </p:sp>
      <p:sp>
        <p:nvSpPr>
          <p:cNvPr id="855" name="Google Shape;855;p5"/>
          <p:cNvSpPr txBox="1">
            <a:spLocks noGrp="1"/>
          </p:cNvSpPr>
          <p:nvPr>
            <p:ph type="body" idx="3"/>
          </p:nvPr>
        </p:nvSpPr>
        <p:spPr>
          <a:xfrm>
            <a:off x="389966" y="577971"/>
            <a:ext cx="11470340" cy="653917"/>
          </a:xfrm>
          <a:prstGeom prst="rect">
            <a:avLst/>
          </a:prstGeom>
          <a:noFill/>
          <a:ln>
            <a:noFill/>
          </a:ln>
        </p:spPr>
        <p:txBody>
          <a:bodyPr spcFirstLastPara="1" wrap="square" lIns="91425" tIns="45700" rIns="91425" bIns="45700" anchor="t" anchorCtr="0">
            <a:normAutofit fontScale="92500" lnSpcReduction="20000"/>
          </a:bodyPr>
          <a:lstStyle/>
          <a:p>
            <a:pPr marL="0" indent="0">
              <a:lnSpc>
                <a:spcPct val="110000"/>
              </a:lnSpc>
              <a:spcBef>
                <a:spcPts val="0"/>
              </a:spcBef>
            </a:pPr>
            <a:r>
              <a:rPr lang="de-DE" dirty="0"/>
              <a:t>Viðbragðsstýring snýr að því að </a:t>
            </a:r>
            <a:r>
              <a:rPr lang="de-DE" sz="2100" dirty="0"/>
              <a:t>skoða</a:t>
            </a:r>
            <a:r>
              <a:rPr lang="de-DE" dirty="0"/>
              <a:t> þá möguleika sem eru í boði til þess að ráða bót á fyrirtækjakrísu. </a:t>
            </a:r>
            <a:r>
              <a:rPr lang="is-IS" dirty="0"/>
              <a:t>Eftir að hafa beitt fyrstu hjálp til að tryggja tilveru fyrirtækisins er sjónum beint að langtíma aðgerðum til þess að ná bata. </a:t>
            </a:r>
          </a:p>
        </p:txBody>
      </p:sp>
      <p:sp>
        <p:nvSpPr>
          <p:cNvPr id="856" name="Google Shape;856;p5"/>
          <p:cNvSpPr txBox="1">
            <a:spLocks noGrp="1"/>
          </p:cNvSpPr>
          <p:nvPr>
            <p:ph type="body" idx="4"/>
          </p:nvPr>
        </p:nvSpPr>
        <p:spPr>
          <a:xfrm>
            <a:off x="380451" y="1395281"/>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Markmið aðgerðanna</a:t>
            </a:r>
            <a:endParaRPr dirty="0">
              <a:solidFill>
                <a:srgbClr val="FF0000"/>
              </a:solidFill>
            </a:endParaRPr>
          </a:p>
        </p:txBody>
      </p:sp>
      <p:pic>
        <p:nvPicPr>
          <p:cNvPr id="857" name="Google Shape;857;p5" descr="Ein Bild, das Spielzeug enthält.&#10;&#10;Automatisch generierte Beschreibung"/>
          <p:cNvPicPr preferRelativeResize="0"/>
          <p:nvPr/>
        </p:nvPicPr>
        <p:blipFill rotWithShape="1">
          <a:blip r:embed="rId3" cstate="screen">
            <a:alphaModFix/>
            <a:extLst>
              <a:ext uri="{28A0092B-C50C-407E-A947-70E740481C1C}">
                <a14:useLocalDpi xmlns:a14="http://schemas.microsoft.com/office/drawing/2010/main"/>
              </a:ext>
            </a:extLst>
          </a:blip>
          <a:srcRect t="19729"/>
          <a:stretch/>
        </p:blipFill>
        <p:spPr>
          <a:xfrm>
            <a:off x="4041520" y="3177627"/>
            <a:ext cx="2023872" cy="1624584"/>
          </a:xfrm>
          <a:prstGeom prst="rect">
            <a:avLst/>
          </a:prstGeom>
          <a:noFill/>
          <a:ln>
            <a:noFill/>
          </a:ln>
        </p:spPr>
      </p:pic>
      <p:pic>
        <p:nvPicPr>
          <p:cNvPr id="858" name="Google Shape;858;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777315" y="3240379"/>
            <a:ext cx="2248620" cy="1499080"/>
          </a:xfrm>
          <a:prstGeom prst="rect">
            <a:avLst/>
          </a:prstGeom>
          <a:noFill/>
          <a:ln>
            <a:noFill/>
          </a:ln>
        </p:spPr>
      </p:pic>
      <p:pic>
        <p:nvPicPr>
          <p:cNvPr id="859" name="Google Shape;859;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71303" y="3009987"/>
            <a:ext cx="1959864" cy="1959864"/>
          </a:xfrm>
          <a:prstGeom prst="rect">
            <a:avLst/>
          </a:prstGeom>
          <a:noFill/>
          <a:ln>
            <a:noFill/>
          </a:ln>
        </p:spPr>
      </p:pic>
      <p:pic>
        <p:nvPicPr>
          <p:cNvPr id="860" name="Google Shape;860;p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019845" y="3739542"/>
            <a:ext cx="645369" cy="500755"/>
          </a:xfrm>
          <a:prstGeom prst="rect">
            <a:avLst/>
          </a:prstGeom>
          <a:noFill/>
          <a:ln>
            <a:noFill/>
          </a:ln>
        </p:spPr>
      </p:pic>
      <p:pic>
        <p:nvPicPr>
          <p:cNvPr id="861" name="Google Shape;861;p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025935" y="3739542"/>
            <a:ext cx="645369" cy="500755"/>
          </a:xfrm>
          <a:prstGeom prst="rect">
            <a:avLst/>
          </a:prstGeom>
          <a:noFill/>
          <a:ln>
            <a:noFill/>
          </a:ln>
        </p:spPr>
      </p:pic>
      <p:sp>
        <p:nvSpPr>
          <p:cNvPr id="862" name="Google Shape;862;p5"/>
          <p:cNvSpPr txBox="1"/>
          <p:nvPr/>
        </p:nvSpPr>
        <p:spPr>
          <a:xfrm>
            <a:off x="4121278" y="2103266"/>
            <a:ext cx="1864357"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dirty="0">
                <a:solidFill>
                  <a:srgbClr val="79527B"/>
                </a:solidFill>
                <a:latin typeface="Calibri"/>
                <a:ea typeface="Calibri"/>
                <a:cs typeface="Calibri"/>
                <a:sym typeface="Calibri"/>
              </a:rPr>
              <a:t>FYRSTA HJÁLP</a:t>
            </a:r>
            <a:br>
              <a:rPr lang="de-DE" sz="1800" b="1" dirty="0">
                <a:solidFill>
                  <a:srgbClr val="79527B"/>
                </a:solidFill>
                <a:latin typeface="Calibri"/>
                <a:ea typeface="Calibri"/>
                <a:cs typeface="Calibri"/>
                <a:sym typeface="Calibri"/>
              </a:rPr>
            </a:br>
            <a:r>
              <a:rPr lang="de-DE" dirty="0">
                <a:solidFill>
                  <a:srgbClr val="79527B"/>
                </a:solidFill>
                <a:latin typeface="Calibri"/>
                <a:ea typeface="Calibri"/>
                <a:cs typeface="Calibri"/>
                <a:sym typeface="Calibri"/>
              </a:rPr>
              <a:t>Skammtíma stöðugleiki</a:t>
            </a:r>
            <a:endParaRPr dirty="0"/>
          </a:p>
        </p:txBody>
      </p:sp>
      <p:sp>
        <p:nvSpPr>
          <p:cNvPr id="863" name="Google Shape;863;p5"/>
          <p:cNvSpPr txBox="1"/>
          <p:nvPr/>
        </p:nvSpPr>
        <p:spPr>
          <a:xfrm>
            <a:off x="6966065" y="2066961"/>
            <a:ext cx="184518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600" b="1" dirty="0">
                <a:solidFill>
                  <a:srgbClr val="79527B"/>
                </a:solidFill>
                <a:latin typeface="Calibri"/>
                <a:ea typeface="Calibri"/>
                <a:cs typeface="Calibri"/>
                <a:sym typeface="Calibri"/>
              </a:rPr>
              <a:t>Gjörgæsla</a:t>
            </a:r>
            <a:endParaRPr dirty="0"/>
          </a:p>
          <a:p>
            <a:pPr marL="0" marR="0" lvl="0" indent="0" algn="ctr" rtl="0">
              <a:spcBef>
                <a:spcPts val="0"/>
              </a:spcBef>
              <a:spcAft>
                <a:spcPts val="0"/>
              </a:spcAft>
              <a:buNone/>
            </a:pPr>
            <a:r>
              <a:rPr lang="de-DE" sz="1400" dirty="0">
                <a:solidFill>
                  <a:srgbClr val="79527B"/>
                </a:solidFill>
                <a:latin typeface="Calibri"/>
                <a:ea typeface="Calibri"/>
                <a:cs typeface="Calibri"/>
                <a:sym typeface="Calibri"/>
              </a:rPr>
              <a:t>Aðgerðir til að fjarlægja orsakir krísu</a:t>
            </a:r>
            <a:endParaRPr dirty="0"/>
          </a:p>
        </p:txBody>
      </p:sp>
      <p:sp>
        <p:nvSpPr>
          <p:cNvPr id="864" name="Google Shape;864;p5"/>
          <p:cNvSpPr txBox="1"/>
          <p:nvPr/>
        </p:nvSpPr>
        <p:spPr>
          <a:xfrm>
            <a:off x="9829022" y="2067863"/>
            <a:ext cx="1644425"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600" b="1" dirty="0">
                <a:solidFill>
                  <a:srgbClr val="79527B"/>
                </a:solidFill>
                <a:latin typeface="Calibri"/>
                <a:ea typeface="Calibri"/>
                <a:cs typeface="Calibri"/>
                <a:sym typeface="Calibri"/>
              </a:rPr>
              <a:t>Endurhæfing</a:t>
            </a:r>
            <a:endParaRPr dirty="0"/>
          </a:p>
          <a:p>
            <a:pPr marL="0" marR="0" lvl="0" indent="0" algn="ctr" rtl="0">
              <a:spcBef>
                <a:spcPts val="0"/>
              </a:spcBef>
              <a:spcAft>
                <a:spcPts val="0"/>
              </a:spcAft>
              <a:buNone/>
            </a:pPr>
            <a:r>
              <a:rPr lang="de-DE" sz="1400" dirty="0">
                <a:solidFill>
                  <a:srgbClr val="79527B"/>
                </a:solidFill>
                <a:latin typeface="Calibri"/>
                <a:ea typeface="Calibri"/>
                <a:cs typeface="Calibri"/>
                <a:sym typeface="Calibri"/>
              </a:rPr>
              <a:t>Varanlegur bati</a:t>
            </a:r>
            <a:endParaRPr sz="1600" b="1" dirty="0">
              <a:solidFill>
                <a:srgbClr val="79527B"/>
              </a:solidFill>
              <a:latin typeface="Calibri"/>
              <a:ea typeface="Calibri"/>
              <a:cs typeface="Calibri"/>
              <a:sym typeface="Calibri"/>
            </a:endParaRPr>
          </a:p>
        </p:txBody>
      </p:sp>
      <p:sp>
        <p:nvSpPr>
          <p:cNvPr id="865" name="Google Shape;865;p5"/>
          <p:cNvSpPr txBox="1"/>
          <p:nvPr/>
        </p:nvSpPr>
        <p:spPr>
          <a:xfrm>
            <a:off x="3752355" y="5064086"/>
            <a:ext cx="2590174"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dirty="0">
                <a:solidFill>
                  <a:srgbClr val="79527B"/>
                </a:solidFill>
                <a:latin typeface="Calibri"/>
                <a:cs typeface="Calibri"/>
                <a:sym typeface="Calibri"/>
              </a:rPr>
              <a:t>Ráðstafanir eru til skamms tíma til að tryggja afkomu fyrirtækisins.</a:t>
            </a:r>
          </a:p>
          <a:p>
            <a:pPr lvl="0" algn="ctr"/>
            <a:r>
              <a:rPr lang="is-IS" dirty="0">
                <a:solidFill>
                  <a:srgbClr val="79527B"/>
                </a:solidFill>
                <a:latin typeface="Calibri"/>
                <a:cs typeface="Calibri"/>
                <a:sym typeface="Calibri"/>
              </a:rPr>
              <a:t>Bregðast þarf hratt við og ákveðið</a:t>
            </a:r>
            <a:endParaRPr dirty="0"/>
          </a:p>
        </p:txBody>
      </p:sp>
      <p:sp>
        <p:nvSpPr>
          <p:cNvPr id="866" name="Google Shape;866;p5"/>
          <p:cNvSpPr txBox="1"/>
          <p:nvPr/>
        </p:nvSpPr>
        <p:spPr>
          <a:xfrm>
            <a:off x="6804232" y="5064086"/>
            <a:ext cx="2168862"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s-IS" sz="1400" dirty="0">
                <a:solidFill>
                  <a:srgbClr val="79527B"/>
                </a:solidFill>
                <a:latin typeface="Calibri"/>
                <a:ea typeface="Calibri"/>
                <a:cs typeface="Calibri"/>
                <a:sym typeface="Calibri"/>
              </a:rPr>
              <a:t>Aðgerðir til </a:t>
            </a:r>
            <a:r>
              <a:rPr lang="is-IS" dirty="0">
                <a:solidFill>
                  <a:srgbClr val="79527B"/>
                </a:solidFill>
                <a:latin typeface="Calibri"/>
                <a:cs typeface="Calibri"/>
                <a:sym typeface="Calibri"/>
              </a:rPr>
              <a:t>lengri</a:t>
            </a:r>
            <a:r>
              <a:rPr lang="is-IS" sz="1400" dirty="0">
                <a:solidFill>
                  <a:srgbClr val="79527B"/>
                </a:solidFill>
                <a:latin typeface="Calibri"/>
                <a:ea typeface="Calibri"/>
                <a:cs typeface="Calibri"/>
                <a:sym typeface="Calibri"/>
              </a:rPr>
              <a:t> tíma til að koma breytingum af stað</a:t>
            </a:r>
            <a:endParaRPr dirty="0"/>
          </a:p>
          <a:p>
            <a:pPr marL="0" marR="0" lvl="0" indent="0" algn="ctr" rtl="0">
              <a:spcBef>
                <a:spcPts val="0"/>
              </a:spcBef>
              <a:spcAft>
                <a:spcPts val="0"/>
              </a:spcAft>
              <a:buNone/>
            </a:pPr>
            <a:endParaRPr sz="1400" dirty="0">
              <a:solidFill>
                <a:srgbClr val="79527B"/>
              </a:solidFill>
              <a:latin typeface="Calibri"/>
              <a:ea typeface="Calibri"/>
              <a:cs typeface="Calibri"/>
              <a:sym typeface="Calibri"/>
            </a:endParaRPr>
          </a:p>
        </p:txBody>
      </p:sp>
      <p:sp>
        <p:nvSpPr>
          <p:cNvPr id="867" name="Google Shape;867;p5"/>
          <p:cNvSpPr txBox="1"/>
          <p:nvPr/>
        </p:nvSpPr>
        <p:spPr>
          <a:xfrm>
            <a:off x="9671304" y="5064086"/>
            <a:ext cx="1959864"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400" dirty="0">
                <a:solidFill>
                  <a:srgbClr val="79527B"/>
                </a:solidFill>
                <a:latin typeface="Calibri"/>
                <a:ea typeface="Calibri"/>
                <a:cs typeface="Calibri"/>
                <a:sym typeface="Calibri"/>
              </a:rPr>
              <a:t>Langtíma ráðstafanir til að tryggja sjálfbæra samkeppnishæfni</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p49"/>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Sjö tillögur um hvernig er hægt að sigrast á óttanum við að mistakast.</a:t>
            </a:r>
            <a:endParaRPr dirty="0"/>
          </a:p>
        </p:txBody>
      </p:sp>
      <p:sp>
        <p:nvSpPr>
          <p:cNvPr id="1653" name="Google Shape;1653;p49"/>
          <p:cNvSpPr/>
          <p:nvPr/>
        </p:nvSpPr>
        <p:spPr>
          <a:xfrm>
            <a:off x="3256103" y="1499886"/>
            <a:ext cx="9249407" cy="7996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Að skapa umhverfi sem dæmir ekki </a:t>
            </a:r>
            <a:endParaRPr dirty="0"/>
          </a:p>
          <a:p>
            <a:pPr marL="0" marR="0" lvl="0" indent="0" algn="l" rtl="0">
              <a:spcBef>
                <a:spcPts val="0"/>
              </a:spcBef>
              <a:spcAft>
                <a:spcPts val="0"/>
              </a:spcAft>
              <a:buNone/>
            </a:pPr>
            <a:r>
              <a:rPr lang="de-DE" sz="1800" dirty="0">
                <a:solidFill>
                  <a:srgbClr val="595A59"/>
                </a:solidFill>
                <a:latin typeface="Calibri"/>
                <a:ea typeface="Calibri"/>
                <a:cs typeface="Calibri"/>
                <a:sym typeface="Calibri"/>
              </a:rPr>
              <a:t>Búðu til umhverfi fyrir þig og þitt teymi þar sem ekki er refsað fyrir mistök </a:t>
            </a:r>
            <a:endParaRPr sz="1800" dirty="0">
              <a:solidFill>
                <a:srgbClr val="595A59"/>
              </a:solidFill>
              <a:latin typeface="Calibri"/>
              <a:ea typeface="Calibri"/>
              <a:cs typeface="Calibri"/>
              <a:sym typeface="Calibri"/>
            </a:endParaRPr>
          </a:p>
        </p:txBody>
      </p:sp>
      <p:grpSp>
        <p:nvGrpSpPr>
          <p:cNvPr id="1654" name="Google Shape;1654;p49"/>
          <p:cNvGrpSpPr/>
          <p:nvPr/>
        </p:nvGrpSpPr>
        <p:grpSpPr>
          <a:xfrm>
            <a:off x="2392098" y="1755721"/>
            <a:ext cx="648000" cy="288000"/>
            <a:chOff x="5887844" y="3843453"/>
            <a:chExt cx="648000" cy="288000"/>
          </a:xfrm>
        </p:grpSpPr>
        <p:sp>
          <p:nvSpPr>
            <p:cNvPr id="1655" name="Google Shape;1655;p49"/>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656" name="Google Shape;1656;p49"/>
            <p:cNvCxnSpPr>
              <a:stCxn id="1655"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
        <p:nvSpPr>
          <p:cNvPr id="1657" name="Google Shape;1657;p49"/>
          <p:cNvSpPr/>
          <p:nvPr/>
        </p:nvSpPr>
        <p:spPr>
          <a:xfrm>
            <a:off x="3256103" y="2142506"/>
            <a:ext cx="9249407" cy="7996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s-IS" sz="1800" b="1">
                <a:solidFill>
                  <a:srgbClr val="595A59"/>
                </a:solidFill>
                <a:latin typeface="Calibri"/>
                <a:ea typeface="Calibri"/>
                <a:cs typeface="Calibri"/>
                <a:sym typeface="Calibri"/>
              </a:rPr>
              <a:t>Að takast á við vandamálin</a:t>
            </a:r>
          </a:p>
          <a:p>
            <a:pPr marL="0" marR="0" lvl="0" indent="0" algn="l" rtl="0">
              <a:spcBef>
                <a:spcPts val="0"/>
              </a:spcBef>
              <a:spcAft>
                <a:spcPts val="0"/>
              </a:spcAft>
              <a:buNone/>
            </a:pPr>
            <a:r>
              <a:rPr lang="is-IS" sz="1800">
                <a:solidFill>
                  <a:srgbClr val="595A59"/>
                </a:solidFill>
                <a:latin typeface="Calibri"/>
                <a:ea typeface="Calibri"/>
                <a:cs typeface="Calibri"/>
                <a:sym typeface="Calibri"/>
              </a:rPr>
              <a:t>Ekki stinga höfðinu í sandinn.  Hvað getur þú gert til að bæta ástandið?</a:t>
            </a:r>
            <a:endParaRPr lang="is-IS"/>
          </a:p>
        </p:txBody>
      </p:sp>
      <p:grpSp>
        <p:nvGrpSpPr>
          <p:cNvPr id="1658" name="Google Shape;1658;p49"/>
          <p:cNvGrpSpPr/>
          <p:nvPr/>
        </p:nvGrpSpPr>
        <p:grpSpPr>
          <a:xfrm>
            <a:off x="2392098" y="2398341"/>
            <a:ext cx="648000" cy="288000"/>
            <a:chOff x="5887844" y="3843453"/>
            <a:chExt cx="648000" cy="288000"/>
          </a:xfrm>
        </p:grpSpPr>
        <p:sp>
          <p:nvSpPr>
            <p:cNvPr id="1659" name="Google Shape;1659;p49"/>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660" name="Google Shape;1660;p49"/>
            <p:cNvCxnSpPr>
              <a:stCxn id="1659"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
        <p:nvSpPr>
          <p:cNvPr id="1661" name="Google Shape;1661;p49"/>
          <p:cNvSpPr/>
          <p:nvPr/>
        </p:nvSpPr>
        <p:spPr>
          <a:xfrm>
            <a:off x="3256103" y="2785126"/>
            <a:ext cx="9249407" cy="7996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s-IS" sz="1800" b="1" dirty="0">
                <a:solidFill>
                  <a:srgbClr val="595A59"/>
                </a:solidFill>
                <a:latin typeface="Calibri"/>
                <a:ea typeface="Calibri"/>
                <a:cs typeface="Calibri"/>
                <a:sym typeface="Calibri"/>
              </a:rPr>
              <a:t>Að horfast í augu við óttann</a:t>
            </a:r>
            <a:br>
              <a:rPr lang="is-IS" sz="1800" b="1" dirty="0">
                <a:solidFill>
                  <a:srgbClr val="595A59"/>
                </a:solidFill>
                <a:latin typeface="Calibri"/>
                <a:ea typeface="Calibri"/>
                <a:cs typeface="Calibri"/>
                <a:sym typeface="Calibri"/>
              </a:rPr>
            </a:br>
            <a:r>
              <a:rPr lang="is-IS" sz="1800" dirty="0">
                <a:solidFill>
                  <a:srgbClr val="595A59"/>
                </a:solidFill>
                <a:latin typeface="Calibri"/>
                <a:ea typeface="Calibri"/>
                <a:cs typeface="Calibri"/>
                <a:sym typeface="Calibri"/>
              </a:rPr>
              <a:t>Við hvað ertu hrædd/-</a:t>
            </a:r>
            <a:r>
              <a:rPr lang="is-IS" sz="1800" dirty="0" err="1">
                <a:solidFill>
                  <a:srgbClr val="595A59"/>
                </a:solidFill>
                <a:latin typeface="Calibri"/>
                <a:ea typeface="Calibri"/>
                <a:cs typeface="Calibri"/>
                <a:sym typeface="Calibri"/>
              </a:rPr>
              <a:t>ur</a:t>
            </a:r>
            <a:r>
              <a:rPr lang="is-IS" sz="1800" dirty="0">
                <a:solidFill>
                  <a:srgbClr val="595A59"/>
                </a:solidFill>
                <a:latin typeface="Calibri"/>
                <a:ea typeface="Calibri"/>
                <a:cs typeface="Calibri"/>
                <a:sym typeface="Calibri"/>
              </a:rPr>
              <a:t>?   Er óttinn skynsamlegur? Eru miklar líkur á að það versta gerist?</a:t>
            </a:r>
            <a:endParaRPr lang="is-IS" dirty="0"/>
          </a:p>
        </p:txBody>
      </p:sp>
      <p:grpSp>
        <p:nvGrpSpPr>
          <p:cNvPr id="1662" name="Google Shape;1662;p49"/>
          <p:cNvGrpSpPr/>
          <p:nvPr/>
        </p:nvGrpSpPr>
        <p:grpSpPr>
          <a:xfrm>
            <a:off x="2392098" y="3040961"/>
            <a:ext cx="648000" cy="288000"/>
            <a:chOff x="5887844" y="3843453"/>
            <a:chExt cx="648000" cy="288000"/>
          </a:xfrm>
        </p:grpSpPr>
        <p:sp>
          <p:nvSpPr>
            <p:cNvPr id="1663" name="Google Shape;1663;p49"/>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664" name="Google Shape;1664;p49"/>
            <p:cNvCxnSpPr>
              <a:stCxn id="1663"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
        <p:nvSpPr>
          <p:cNvPr id="1665" name="Google Shape;1665;p49"/>
          <p:cNvSpPr/>
          <p:nvPr/>
        </p:nvSpPr>
        <p:spPr>
          <a:xfrm>
            <a:off x="3256103" y="3427746"/>
            <a:ext cx="9249407" cy="7996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s-IS" sz="1800" b="1" dirty="0">
                <a:solidFill>
                  <a:srgbClr val="595A59"/>
                </a:solidFill>
                <a:latin typeface="Calibri"/>
                <a:ea typeface="Calibri"/>
                <a:cs typeface="Calibri"/>
                <a:sym typeface="Calibri"/>
              </a:rPr>
              <a:t>Forðastu svart/hvítan hugsunarhátt</a:t>
            </a:r>
            <a:endParaRPr lang="is-IS" sz="1800" b="1" dirty="0">
              <a:solidFill>
                <a:srgbClr val="595A59"/>
              </a:solidFill>
              <a:latin typeface="Calibri"/>
              <a:ea typeface="Calibri"/>
              <a:cs typeface="Calibri"/>
            </a:endParaRPr>
          </a:p>
          <a:p>
            <a:r>
              <a:rPr lang="is-IS" sz="1800" dirty="0">
                <a:solidFill>
                  <a:srgbClr val="595A59"/>
                </a:solidFill>
                <a:latin typeface="Calibri"/>
                <a:ea typeface="Calibri"/>
                <a:cs typeface="Calibri"/>
                <a:sym typeface="Calibri"/>
              </a:rPr>
              <a:t>Árangur og mistök eru ekki </a:t>
            </a:r>
            <a:r>
              <a:rPr lang="is-IS" sz="1800" dirty="0">
                <a:solidFill>
                  <a:srgbClr val="595A59"/>
                </a:solidFill>
                <a:latin typeface="Calibri"/>
                <a:cs typeface="Calibri"/>
                <a:sym typeface="Calibri"/>
              </a:rPr>
              <a:t>alltaf svarthvít mynd. Allt </a:t>
            </a:r>
            <a:r>
              <a:rPr lang="is-IS" sz="1800" dirty="0">
                <a:solidFill>
                  <a:srgbClr val="595A59"/>
                </a:solidFill>
                <a:latin typeface="Calibri"/>
                <a:ea typeface="Calibri"/>
                <a:cs typeface="Calibri"/>
                <a:sym typeface="Calibri"/>
              </a:rPr>
              <a:t>eða ekkert hugsun eykur á streitu og kvíða.</a:t>
            </a:r>
            <a:endParaRPr lang="is-IS" dirty="0"/>
          </a:p>
        </p:txBody>
      </p:sp>
      <p:grpSp>
        <p:nvGrpSpPr>
          <p:cNvPr id="1666" name="Google Shape;1666;p49"/>
          <p:cNvGrpSpPr/>
          <p:nvPr/>
        </p:nvGrpSpPr>
        <p:grpSpPr>
          <a:xfrm>
            <a:off x="2392098" y="3683581"/>
            <a:ext cx="648000" cy="288000"/>
            <a:chOff x="5887844" y="3843453"/>
            <a:chExt cx="648000" cy="288000"/>
          </a:xfrm>
        </p:grpSpPr>
        <p:sp>
          <p:nvSpPr>
            <p:cNvPr id="1667" name="Google Shape;1667;p49"/>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668" name="Google Shape;1668;p49"/>
            <p:cNvCxnSpPr>
              <a:stCxn id="1667"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
        <p:nvSpPr>
          <p:cNvPr id="1669" name="Google Shape;1669;p49"/>
          <p:cNvSpPr/>
          <p:nvPr/>
        </p:nvSpPr>
        <p:spPr>
          <a:xfrm>
            <a:off x="3256103" y="4070366"/>
            <a:ext cx="9249407" cy="7996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s-IS" sz="1800" b="1" dirty="0">
                <a:solidFill>
                  <a:srgbClr val="595A59"/>
                </a:solidFill>
                <a:latin typeface="Calibri"/>
                <a:ea typeface="Calibri"/>
                <a:cs typeface="Calibri"/>
                <a:sym typeface="Calibri"/>
              </a:rPr>
              <a:t>Leitaðu eftir samskiptum</a:t>
            </a:r>
            <a:endParaRPr dirty="0"/>
          </a:p>
          <a:p>
            <a:pPr marL="0" marR="0" lvl="0" indent="0" algn="l" rtl="0">
              <a:spcBef>
                <a:spcPts val="0"/>
              </a:spcBef>
              <a:spcAft>
                <a:spcPts val="0"/>
              </a:spcAft>
              <a:buNone/>
            </a:pPr>
            <a:r>
              <a:rPr lang="de-DE" sz="1800" dirty="0">
                <a:solidFill>
                  <a:srgbClr val="595A59"/>
                </a:solidFill>
                <a:latin typeface="Calibri"/>
                <a:ea typeface="Calibri"/>
                <a:cs typeface="Calibri"/>
                <a:sym typeface="Calibri"/>
              </a:rPr>
              <a:t>Talaðu við einhvern, t.a.m. fjölskyldu og vini.</a:t>
            </a:r>
            <a:endParaRPr dirty="0"/>
          </a:p>
        </p:txBody>
      </p:sp>
      <p:grpSp>
        <p:nvGrpSpPr>
          <p:cNvPr id="1670" name="Google Shape;1670;p49"/>
          <p:cNvGrpSpPr/>
          <p:nvPr/>
        </p:nvGrpSpPr>
        <p:grpSpPr>
          <a:xfrm>
            <a:off x="2392098" y="4326201"/>
            <a:ext cx="648000" cy="288000"/>
            <a:chOff x="5887844" y="3843453"/>
            <a:chExt cx="648000" cy="288000"/>
          </a:xfrm>
        </p:grpSpPr>
        <p:sp>
          <p:nvSpPr>
            <p:cNvPr id="1671" name="Google Shape;1671;p49"/>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672" name="Google Shape;1672;p49"/>
            <p:cNvCxnSpPr>
              <a:stCxn id="1671"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
        <p:nvSpPr>
          <p:cNvPr id="1673" name="Google Shape;1673;p49"/>
          <p:cNvSpPr/>
          <p:nvPr/>
        </p:nvSpPr>
        <p:spPr>
          <a:xfrm>
            <a:off x="3256101" y="4772914"/>
            <a:ext cx="8935899" cy="7996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s-IS" sz="1800" b="1" dirty="0">
                <a:solidFill>
                  <a:srgbClr val="595A59"/>
                </a:solidFill>
                <a:latin typeface="Calibri"/>
                <a:ea typeface="Calibri"/>
                <a:cs typeface="Calibri"/>
                <a:sym typeface="Calibri"/>
              </a:rPr>
              <a:t>Einbeittu þér að því sem þú getur haft stjórn á </a:t>
            </a:r>
          </a:p>
          <a:p>
            <a:r>
              <a:rPr lang="is-IS" sz="1800" dirty="0">
                <a:solidFill>
                  <a:srgbClr val="595A59"/>
                </a:solidFill>
                <a:latin typeface="Calibri"/>
                <a:cs typeface="Calibri"/>
                <a:sym typeface="Calibri"/>
              </a:rPr>
              <a:t>Það eru margir hlutir sem þú getur ekki stýrt – þín mistök felast ekki í hlutum sem þú hefur ekki stjórn á</a:t>
            </a:r>
            <a:endParaRPr lang="is-IS" dirty="0"/>
          </a:p>
        </p:txBody>
      </p:sp>
      <p:grpSp>
        <p:nvGrpSpPr>
          <p:cNvPr id="1674" name="Google Shape;1674;p49"/>
          <p:cNvGrpSpPr/>
          <p:nvPr/>
        </p:nvGrpSpPr>
        <p:grpSpPr>
          <a:xfrm>
            <a:off x="2392098" y="4968821"/>
            <a:ext cx="648000" cy="288000"/>
            <a:chOff x="5887844" y="3843453"/>
            <a:chExt cx="648000" cy="288000"/>
          </a:xfrm>
        </p:grpSpPr>
        <p:sp>
          <p:nvSpPr>
            <p:cNvPr id="1675" name="Google Shape;1675;p49"/>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676" name="Google Shape;1676;p49"/>
            <p:cNvCxnSpPr>
              <a:stCxn id="1675"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
        <p:nvSpPr>
          <p:cNvPr id="1677" name="Google Shape;1677;p49"/>
          <p:cNvSpPr/>
          <p:nvPr/>
        </p:nvSpPr>
        <p:spPr>
          <a:xfrm>
            <a:off x="3256102" y="5480359"/>
            <a:ext cx="9249407" cy="7996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b="1" dirty="0">
                <a:solidFill>
                  <a:srgbClr val="595A59"/>
                </a:solidFill>
                <a:latin typeface="Calibri"/>
                <a:ea typeface="Calibri"/>
                <a:cs typeface="Calibri"/>
                <a:sym typeface="Calibri"/>
              </a:rPr>
              <a:t>Lærðu af mistökum þínum</a:t>
            </a:r>
            <a:br>
              <a:rPr lang="de-DE" sz="1800" b="1" dirty="0">
                <a:solidFill>
                  <a:srgbClr val="595A59"/>
                </a:solidFill>
                <a:latin typeface="Calibri"/>
                <a:ea typeface="Calibri"/>
                <a:cs typeface="Calibri"/>
                <a:sym typeface="Calibri"/>
              </a:rPr>
            </a:br>
            <a:r>
              <a:rPr lang="de-DE" sz="1800" dirty="0">
                <a:solidFill>
                  <a:srgbClr val="595A59"/>
                </a:solidFill>
                <a:latin typeface="Calibri"/>
                <a:ea typeface="Calibri"/>
                <a:cs typeface="Calibri"/>
                <a:sym typeface="Calibri"/>
              </a:rPr>
              <a:t>Raunveruleg mistök er þegar þú hefur klúðrað einhverju og ekki lært af því.</a:t>
            </a:r>
            <a:endParaRPr dirty="0"/>
          </a:p>
        </p:txBody>
      </p:sp>
      <p:grpSp>
        <p:nvGrpSpPr>
          <p:cNvPr id="1678" name="Google Shape;1678;p49"/>
          <p:cNvGrpSpPr/>
          <p:nvPr/>
        </p:nvGrpSpPr>
        <p:grpSpPr>
          <a:xfrm>
            <a:off x="2392098" y="5611440"/>
            <a:ext cx="648000" cy="288000"/>
            <a:chOff x="5887844" y="3843453"/>
            <a:chExt cx="648000" cy="288000"/>
          </a:xfrm>
        </p:grpSpPr>
        <p:sp>
          <p:nvSpPr>
            <p:cNvPr id="1679" name="Google Shape;1679;p49"/>
            <p:cNvSpPr/>
            <p:nvPr/>
          </p:nvSpPr>
          <p:spPr>
            <a:xfrm>
              <a:off x="5887844" y="3843453"/>
              <a:ext cx="288000" cy="288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1D1C5"/>
                </a:solidFill>
                <a:latin typeface="Calibri"/>
                <a:ea typeface="Calibri"/>
                <a:cs typeface="Calibri"/>
                <a:sym typeface="Calibri"/>
              </a:endParaRPr>
            </a:p>
          </p:txBody>
        </p:sp>
        <p:cxnSp>
          <p:nvCxnSpPr>
            <p:cNvPr id="1680" name="Google Shape;1680;p49"/>
            <p:cNvCxnSpPr>
              <a:stCxn id="1679" idx="6"/>
            </p:cNvCxnSpPr>
            <p:nvPr/>
          </p:nvCxnSpPr>
          <p:spPr>
            <a:xfrm>
              <a:off x="6175844" y="3987453"/>
              <a:ext cx="360000" cy="0"/>
            </a:xfrm>
            <a:prstGeom prst="straightConnector1">
              <a:avLst/>
            </a:prstGeom>
            <a:noFill/>
            <a:ln w="19050" cap="flat" cmpd="sng">
              <a:solidFill>
                <a:srgbClr val="81D1C5"/>
              </a:solidFill>
              <a:prstDash val="solid"/>
              <a:miter lim="800000"/>
              <a:headEnd type="none" w="sm" len="sm"/>
              <a:tailEnd type="none" w="sm" len="sm"/>
            </a:ln>
          </p:spPr>
        </p:cxnSp>
      </p:grpSp>
      <p:sp>
        <p:nvSpPr>
          <p:cNvPr id="1681" name="Google Shape;1681;p49"/>
          <p:cNvSpPr txBox="1"/>
          <p:nvPr/>
        </p:nvSpPr>
        <p:spPr>
          <a:xfrm>
            <a:off x="386412" y="2593079"/>
            <a:ext cx="171768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Hvernig er hægt að sigrast á óttanum við að mistakast?</a:t>
            </a:r>
            <a:endParaRPr sz="1800" dirty="0">
              <a:solidFill>
                <a:srgbClr val="595A59"/>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pic>
        <p:nvPicPr>
          <p:cNvPr id="1686" name="Google Shape;1686;p50" descr="Waage der Justitia"/>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7499668" y="3083767"/>
            <a:ext cx="786526" cy="786526"/>
          </a:xfrm>
          <a:prstGeom prst="rect">
            <a:avLst/>
          </a:prstGeom>
          <a:noFill/>
          <a:ln>
            <a:noFill/>
          </a:ln>
        </p:spPr>
      </p:pic>
      <p:sp>
        <p:nvSpPr>
          <p:cNvPr id="1687" name="Google Shape;1687;p50"/>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Ef eitthvað tekst ekki innan eigin fyrirtækis getur það leitt til neikvæðra tilfinningalegra viðbragða hjá eigandanum.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Tilfinningalegur bati og ný byrjun getur aðeins virkað ef hugsanir um ástæður fyrir mistökunum valda ekki lengur neikvæðum tilfinningalegum viðbrögðum. </a:t>
            </a:r>
          </a:p>
          <a:p>
            <a:pPr marL="0" lvl="0" indent="0" algn="l" rtl="0">
              <a:lnSpc>
                <a:spcPct val="100000"/>
              </a:lnSpc>
              <a:spcBef>
                <a:spcPts val="600"/>
              </a:spcBef>
              <a:spcAft>
                <a:spcPts val="0"/>
              </a:spcAft>
              <a:buClr>
                <a:srgbClr val="595A59"/>
              </a:buClr>
              <a:buSzPts val="1800"/>
              <a:buNone/>
            </a:pPr>
            <a:r>
              <a:rPr lang="de-DE" dirty="0"/>
              <a:t>Í grundvallaratriðum eru tvö tilfinningaferli</a:t>
            </a:r>
            <a:r>
              <a:rPr lang="de-DE" dirty="0">
                <a:solidFill>
                  <a:srgbClr val="FF0000"/>
                </a:solidFill>
              </a:rPr>
              <a:t> </a:t>
            </a:r>
            <a:r>
              <a:rPr lang="de-DE" dirty="0"/>
              <a:t>möguleg:</a:t>
            </a:r>
            <a:endParaRPr dirty="0"/>
          </a:p>
        </p:txBody>
      </p:sp>
      <p:sp>
        <p:nvSpPr>
          <p:cNvPr id="1688" name="Google Shape;1688;p5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Til að geta jafnað sig fljótt eftir mistök er mikilvægt að ná réttu jafnvægi og byrja svo aftur upp á nýtt. </a:t>
            </a:r>
            <a:endParaRPr dirty="0"/>
          </a:p>
        </p:txBody>
      </p:sp>
      <p:sp>
        <p:nvSpPr>
          <p:cNvPr id="1689" name="Google Shape;1689;p5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Að læra af mistökum (I/II)</a:t>
            </a:r>
            <a:endParaRPr dirty="0"/>
          </a:p>
          <a:p>
            <a:pPr marL="0" lvl="0" indent="0" algn="l" rtl="0">
              <a:lnSpc>
                <a:spcPct val="90000"/>
              </a:lnSpc>
              <a:spcBef>
                <a:spcPts val="1000"/>
              </a:spcBef>
              <a:spcAft>
                <a:spcPts val="0"/>
              </a:spcAft>
              <a:buClr>
                <a:srgbClr val="79527B"/>
              </a:buClr>
              <a:buSzPts val="1800"/>
              <a:buNone/>
            </a:pPr>
            <a:endParaRPr dirty="0"/>
          </a:p>
        </p:txBody>
      </p:sp>
      <p:sp>
        <p:nvSpPr>
          <p:cNvPr id="1690" name="Google Shape;1690;p50"/>
          <p:cNvSpPr/>
          <p:nvPr/>
        </p:nvSpPr>
        <p:spPr>
          <a:xfrm>
            <a:off x="4120422" y="2099386"/>
            <a:ext cx="3240000" cy="3107097"/>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595A59"/>
              </a:buClr>
              <a:buSzPts val="1600"/>
              <a:buFont typeface="Arial"/>
              <a:buChar char="•"/>
            </a:pPr>
            <a:r>
              <a:rPr lang="de-DE" dirty="0">
                <a:solidFill>
                  <a:srgbClr val="595A59"/>
                </a:solidFill>
                <a:latin typeface="Calibri"/>
                <a:ea typeface="Calibri"/>
                <a:cs typeface="Calibri"/>
                <a:sym typeface="Calibri"/>
              </a:rPr>
              <a:t>Að vinna úr ósigri (og slíta á þau tilfinningabönd sem fylgt hefur ósigrinum)</a:t>
            </a:r>
          </a:p>
          <a:p>
            <a:pPr marL="285750" marR="0" lvl="0" indent="-285750" algn="l" rtl="0">
              <a:spcBef>
                <a:spcPts val="0"/>
              </a:spcBef>
              <a:spcAft>
                <a:spcPts val="0"/>
              </a:spcAft>
              <a:buClr>
                <a:srgbClr val="595A59"/>
              </a:buClr>
              <a:buSzPts val="1600"/>
              <a:buFont typeface="Arial"/>
              <a:buChar char="•"/>
            </a:pPr>
            <a:r>
              <a:rPr lang="de-DE" dirty="0">
                <a:solidFill>
                  <a:srgbClr val="595A59"/>
                </a:solidFill>
                <a:latin typeface="Calibri"/>
                <a:cs typeface="Calibri"/>
                <a:sym typeface="Calibri"/>
              </a:rPr>
              <a:t>Þetta ferli  getur leitt til þess að við horfum á annan hátt á mistök. </a:t>
            </a:r>
          </a:p>
          <a:p>
            <a:pPr marL="285750" marR="0" lvl="0" indent="-285750" algn="l" rtl="0">
              <a:spcBef>
                <a:spcPts val="0"/>
              </a:spcBef>
              <a:spcAft>
                <a:spcPts val="0"/>
              </a:spcAft>
              <a:buClr>
                <a:srgbClr val="595A59"/>
              </a:buClr>
              <a:buSzPts val="1600"/>
              <a:buFont typeface="Arial"/>
              <a:buChar char="•"/>
            </a:pPr>
            <a:r>
              <a:rPr lang="de-DE" dirty="0">
                <a:solidFill>
                  <a:srgbClr val="595A59"/>
                </a:solidFill>
                <a:latin typeface="Calibri"/>
                <a:cs typeface="Calibri"/>
                <a:sym typeface="Calibri"/>
              </a:rPr>
              <a:t>Það getur verið mjög sárt að sætta </a:t>
            </a:r>
            <a:r>
              <a:rPr lang="de-DE" dirty="0">
                <a:solidFill>
                  <a:srgbClr val="595A59"/>
                </a:solidFill>
                <a:latin typeface="Calibri"/>
                <a:ea typeface="Calibri"/>
                <a:cs typeface="Calibri"/>
                <a:sym typeface="Calibri"/>
              </a:rPr>
              <a:t>sig við eigin mistök. Jákvæðar og neikvæðar tilfinningar breytast og sveiflast fljótt. </a:t>
            </a:r>
            <a:endParaRPr sz="1200" dirty="0">
              <a:solidFill>
                <a:srgbClr val="FF0000"/>
              </a:solidFill>
            </a:endParaRPr>
          </a:p>
        </p:txBody>
      </p:sp>
      <p:sp>
        <p:nvSpPr>
          <p:cNvPr id="1691" name="Google Shape;1691;p50"/>
          <p:cNvSpPr/>
          <p:nvPr/>
        </p:nvSpPr>
        <p:spPr>
          <a:xfrm>
            <a:off x="8428152" y="2099386"/>
            <a:ext cx="3189996" cy="3107098"/>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595A59"/>
              </a:buClr>
              <a:buSzPts val="1600"/>
              <a:buFont typeface="Arial"/>
              <a:buChar char="•"/>
            </a:pPr>
            <a:r>
              <a:rPr lang="is-IS" dirty="0">
                <a:solidFill>
                  <a:srgbClr val="595A59"/>
                </a:solidFill>
                <a:latin typeface="Calibri"/>
                <a:cs typeface="Calibri"/>
                <a:sym typeface="Calibri"/>
              </a:rPr>
              <a:t>Hvatning til að reyna aftur byggir á frumkvæði og trú á eigin getu, sem og löngun til að forðast ósigur eða til að gleyma honum.</a:t>
            </a:r>
          </a:p>
          <a:p>
            <a:pPr marL="285750" marR="0" lvl="0" indent="-285750" algn="l" rtl="0">
              <a:spcBef>
                <a:spcPts val="0"/>
              </a:spcBef>
              <a:spcAft>
                <a:spcPts val="0"/>
              </a:spcAft>
              <a:buClr>
                <a:srgbClr val="595A59"/>
              </a:buClr>
              <a:buSzPts val="1600"/>
              <a:buFont typeface="Arial"/>
              <a:buChar char="•"/>
            </a:pPr>
            <a:r>
              <a:rPr lang="is-IS" dirty="0">
                <a:solidFill>
                  <a:srgbClr val="595A59"/>
                </a:solidFill>
                <a:latin typeface="Calibri"/>
                <a:ea typeface="Calibri"/>
                <a:cs typeface="Calibri"/>
                <a:sym typeface="Calibri"/>
              </a:rPr>
              <a:t>Ósigrar eru bældir niður – sem krefst andlegrar áreynslu og getur valdið skaðlegum afleiðingum</a:t>
            </a:r>
          </a:p>
          <a:p>
            <a:pPr marL="285750" marR="0" lvl="0" indent="-285750" algn="l" rtl="0">
              <a:spcBef>
                <a:spcPts val="0"/>
              </a:spcBef>
              <a:spcAft>
                <a:spcPts val="0"/>
              </a:spcAft>
              <a:buClr>
                <a:srgbClr val="595A59"/>
              </a:buClr>
              <a:buSzPts val="1600"/>
              <a:buFont typeface="Arial"/>
              <a:buChar char="•"/>
            </a:pPr>
            <a:r>
              <a:rPr lang="de-DE" dirty="0">
                <a:solidFill>
                  <a:srgbClr val="595A59"/>
                </a:solidFill>
                <a:latin typeface="Calibri"/>
                <a:ea typeface="Calibri"/>
                <a:cs typeface="Calibri"/>
                <a:sym typeface="Calibri"/>
              </a:rPr>
              <a:t>Löngunin til að gera betur næst getur valdið aukinni streitu – en getur líka dregið úr tilfinningalegu mikilvægi ósigursins. </a:t>
            </a:r>
            <a:endParaRPr sz="1200" dirty="0"/>
          </a:p>
        </p:txBody>
      </p:sp>
      <p:sp>
        <p:nvSpPr>
          <p:cNvPr id="1692" name="Google Shape;1692;p50"/>
          <p:cNvSpPr/>
          <p:nvPr/>
        </p:nvSpPr>
        <p:spPr>
          <a:xfrm>
            <a:off x="4120422" y="1651517"/>
            <a:ext cx="3240000" cy="44786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ea typeface="Calibri"/>
                <a:cs typeface="Calibri"/>
                <a:sym typeface="Calibri"/>
              </a:rPr>
              <a:t>ÓSIGUR (Loss orientation)</a:t>
            </a:r>
            <a:endParaRPr sz="1800" dirty="0">
              <a:solidFill>
                <a:schemeClr val="bg1"/>
              </a:solidFill>
              <a:latin typeface="Calibri"/>
              <a:ea typeface="Calibri"/>
              <a:cs typeface="Calibri"/>
              <a:sym typeface="Calibri"/>
            </a:endParaRPr>
          </a:p>
        </p:txBody>
      </p:sp>
      <p:sp>
        <p:nvSpPr>
          <p:cNvPr id="1693" name="Google Shape;1693;p50"/>
          <p:cNvSpPr/>
          <p:nvPr/>
        </p:nvSpPr>
        <p:spPr>
          <a:xfrm>
            <a:off x="8428152" y="1651516"/>
            <a:ext cx="3240000" cy="447869"/>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latin typeface="Calibri"/>
                <a:ea typeface="Calibri"/>
                <a:cs typeface="Calibri"/>
                <a:sym typeface="Calibri"/>
              </a:rPr>
              <a:t>AÐ LÆRA OG PRUFA AFTUR</a:t>
            </a:r>
            <a:endParaRPr sz="1800" dirty="0">
              <a:solidFill>
                <a:schemeClr val="lt1"/>
              </a:solidFill>
              <a:latin typeface="Calibri"/>
              <a:ea typeface="Calibri"/>
              <a:cs typeface="Calibri"/>
              <a:sym typeface="Calibri"/>
            </a:endParaRPr>
          </a:p>
        </p:txBody>
      </p:sp>
      <p:sp>
        <p:nvSpPr>
          <p:cNvPr id="1694" name="Google Shape;1694;p50"/>
          <p:cNvSpPr/>
          <p:nvPr/>
        </p:nvSpPr>
        <p:spPr>
          <a:xfrm>
            <a:off x="4120423" y="5402422"/>
            <a:ext cx="7547730" cy="67180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bg1"/>
                </a:solidFill>
                <a:latin typeface="Calibri"/>
                <a:ea typeface="Calibri"/>
                <a:cs typeface="Calibri"/>
                <a:sym typeface="Calibri"/>
              </a:rPr>
              <a:t>Með því að fara í gegnum þessa báða ferla leiðir til þess að batinn verður mun fljótari. </a:t>
            </a:r>
            <a:endParaRPr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51"/>
          <p:cNvSpPr txBox="1">
            <a:spLocks noGrp="1"/>
          </p:cNvSpPr>
          <p:nvPr>
            <p:ph type="body" idx="1"/>
          </p:nvPr>
        </p:nvSpPr>
        <p:spPr>
          <a:xfrm>
            <a:off x="3752490" y="2411842"/>
            <a:ext cx="8007709" cy="2692003"/>
          </a:xfrm>
          <a:prstGeom prst="rect">
            <a:avLst/>
          </a:prstGeom>
          <a:solidFill>
            <a:schemeClr val="lt1"/>
          </a:solid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595A59"/>
              </a:buClr>
              <a:buSzPts val="1800"/>
              <a:buFont typeface="Arial"/>
              <a:buChar char="•"/>
            </a:pPr>
            <a:r>
              <a:rPr lang="is-IS" dirty="0"/>
              <a:t>Það er í lagi að sýna tilfinningar þegar mistök eru gerð</a:t>
            </a:r>
            <a:endParaRPr dirty="0"/>
          </a:p>
          <a:p>
            <a:pPr marL="285750" lvl="0" indent="-285750">
              <a:buFont typeface="Arial"/>
              <a:buChar char="•"/>
            </a:pPr>
            <a:r>
              <a:rPr lang="is-IS" dirty="0"/>
              <a:t>Að sætta sig við sálræn og lífeðlisfræðileg viðbrögð við því að gera mistök getur komið í veg fyrir frekari streitu</a:t>
            </a:r>
            <a:endParaRPr dirty="0"/>
          </a:p>
          <a:p>
            <a:pPr marL="285750" indent="-285750">
              <a:buFont typeface="Arial"/>
              <a:buChar char="•"/>
            </a:pPr>
            <a:r>
              <a:rPr lang="is-IS" dirty="0"/>
              <a:t>Að sætta sig við mistök er ferli – að sætta sig við það getur leitt til jákvæðra tilfinninga sem koma í veg fyrir hreina uppgjafartilfinningu </a:t>
            </a:r>
            <a:endParaRPr dirty="0">
              <a:highlight>
                <a:srgbClr val="00FF00"/>
              </a:highlight>
            </a:endParaRPr>
          </a:p>
          <a:p>
            <a:pPr marL="285750" lvl="0" indent="-285750" algn="l" rtl="0">
              <a:lnSpc>
                <a:spcPct val="90000"/>
              </a:lnSpc>
              <a:spcBef>
                <a:spcPts val="1000"/>
              </a:spcBef>
              <a:spcAft>
                <a:spcPts val="0"/>
              </a:spcAft>
              <a:buClr>
                <a:srgbClr val="595A59"/>
              </a:buClr>
              <a:buSzPts val="1800"/>
              <a:buFont typeface="Arial"/>
              <a:buChar char="•"/>
            </a:pPr>
            <a:r>
              <a:rPr lang="is-IS" dirty="0"/>
              <a:t>Lærdómsferlið er ekki samfellt heldur er farið í gegnum tilfinningasveiflur – mikilvægt er að vera viðbúinn þeim</a:t>
            </a:r>
            <a:endParaRPr dirty="0"/>
          </a:p>
          <a:p>
            <a:pPr marL="285750" lvl="0" indent="-285750" algn="l" rtl="0">
              <a:lnSpc>
                <a:spcPct val="90000"/>
              </a:lnSpc>
              <a:spcBef>
                <a:spcPts val="1000"/>
              </a:spcBef>
              <a:spcAft>
                <a:spcPts val="0"/>
              </a:spcAft>
              <a:buClr>
                <a:srgbClr val="595A59"/>
              </a:buClr>
              <a:buSzPts val="1800"/>
              <a:buFont typeface="Arial"/>
              <a:buChar char="•"/>
            </a:pPr>
            <a:r>
              <a:rPr lang="de-DE" dirty="0"/>
              <a:t>Að læra af mistökum gerir þig að betri frumkvöðli !!!</a:t>
            </a:r>
            <a:endParaRPr dirty="0"/>
          </a:p>
        </p:txBody>
      </p:sp>
      <p:pic>
        <p:nvPicPr>
          <p:cNvPr id="1700" name="Google Shape;1700;p51"/>
          <p:cNvPicPr preferRelativeResize="0">
            <a:picLocks noGrp="1"/>
          </p:cNvPicPr>
          <p:nvPr>
            <p:ph type="body" idx="2"/>
          </p:nvPr>
        </p:nvPicPr>
        <p:blipFill rotWithShape="1">
          <a:blip r:embed="rId3" cstate="screen">
            <a:alphaModFix/>
            <a:extLst>
              <a:ext uri="{28A0092B-C50C-407E-A947-70E740481C1C}">
                <a14:useLocalDpi xmlns:a14="http://schemas.microsoft.com/office/drawing/2010/main"/>
              </a:ext>
            </a:extLst>
          </a:blip>
          <a:srcRect/>
          <a:stretch/>
        </p:blipFill>
        <p:spPr>
          <a:xfrm>
            <a:off x="370936" y="2967782"/>
            <a:ext cx="3189288" cy="1793974"/>
          </a:xfrm>
          <a:prstGeom prst="rect">
            <a:avLst/>
          </a:prstGeom>
          <a:noFill/>
          <a:ln>
            <a:noFill/>
          </a:ln>
        </p:spPr>
      </p:pic>
      <p:sp>
        <p:nvSpPr>
          <p:cNvPr id="1701" name="Google Shape;1701;p5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de-DE" dirty="0"/>
              <a:t>Til þess að geta lært af mistökum, þarf að takast almennilega á við þau.</a:t>
            </a:r>
            <a:endParaRPr dirty="0"/>
          </a:p>
        </p:txBody>
      </p:sp>
      <p:sp>
        <p:nvSpPr>
          <p:cNvPr id="1702" name="Google Shape;1702;p5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Að læra af mistökum (II/II)</a:t>
            </a:r>
            <a:endParaRPr dirty="0"/>
          </a:p>
          <a:p>
            <a:pPr marL="0" lvl="0" indent="0" algn="l" rtl="0">
              <a:lnSpc>
                <a:spcPct val="90000"/>
              </a:lnSpc>
              <a:spcBef>
                <a:spcPts val="1000"/>
              </a:spcBef>
              <a:spcAft>
                <a:spcPts val="0"/>
              </a:spcAft>
              <a:buClr>
                <a:srgbClr val="79527B"/>
              </a:buClr>
              <a:buSzPts val="1800"/>
              <a:buNone/>
            </a:pPr>
            <a:endParaRPr dirty="0"/>
          </a:p>
          <a:p>
            <a:pPr marL="0" lvl="0" indent="0" algn="l" rtl="0">
              <a:lnSpc>
                <a:spcPct val="90000"/>
              </a:lnSpc>
              <a:spcBef>
                <a:spcPts val="1000"/>
              </a:spcBef>
              <a:spcAft>
                <a:spcPts val="0"/>
              </a:spcAft>
              <a:buClr>
                <a:srgbClr val="79527B"/>
              </a:buClr>
              <a:buSzPts val="1800"/>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52"/>
          <p:cNvSpPr txBox="1">
            <a:spLocks noGrp="1"/>
          </p:cNvSpPr>
          <p:nvPr>
            <p:ph type="body" idx="2"/>
          </p:nvPr>
        </p:nvSpPr>
        <p:spPr>
          <a:xfrm>
            <a:off x="389965" y="1637401"/>
            <a:ext cx="3311178"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Fred Colantonio, stjórnendaþjálfi og afbrotafræðingur sem sérhæfir sig í miðlun og tækni. Hér talar hann um hvernig eigi að nota þá reynslu þegar maður nær ekki markmiðum sem leið til að ná árangri og gefur okkur ráð til að nýta okkur mistök til að ná árangri.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200"/>
              <a:buNone/>
            </a:pPr>
            <a:r>
              <a:rPr lang="de-DE" sz="1200" dirty="0"/>
              <a:t>Uppruni: TED</a:t>
            </a:r>
            <a:endParaRPr dirty="0"/>
          </a:p>
          <a:p>
            <a:pPr marL="0" lvl="0" indent="0" algn="l" rtl="0">
              <a:lnSpc>
                <a:spcPct val="100000"/>
              </a:lnSpc>
              <a:spcBef>
                <a:spcPts val="600"/>
              </a:spcBef>
              <a:spcAft>
                <a:spcPts val="0"/>
              </a:spcAft>
              <a:buClr>
                <a:srgbClr val="79527B"/>
              </a:buClr>
              <a:buSzPts val="1200"/>
              <a:buNone/>
            </a:pPr>
            <a:r>
              <a:rPr lang="de-DE" sz="1200" u="sng" dirty="0">
                <a:solidFill>
                  <a:srgbClr val="79527B"/>
                </a:solidFill>
                <a:hlinkClick r:id="rId3">
                  <a:extLst>
                    <a:ext uri="{A12FA001-AC4F-418D-AE19-62706E023703}">
                      <ahyp:hlinkClr xmlns:ahyp="http://schemas.microsoft.com/office/drawing/2018/hyperlinkcolor" val="tx"/>
                    </a:ext>
                  </a:extLst>
                </a:hlinkClick>
              </a:rPr>
              <a:t>https://www.youtube.com/watch?v=LvXYIKenP4o</a:t>
            </a:r>
            <a:endParaRPr sz="1200" dirty="0">
              <a:solidFill>
                <a:srgbClr val="79527B"/>
              </a:solidFill>
            </a:endParaRPr>
          </a:p>
        </p:txBody>
      </p:sp>
      <p:sp>
        <p:nvSpPr>
          <p:cNvPr id="1708" name="Google Shape;1708;p5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Myndband: Það hefur áhrif á árangur hvernig við skynjum mistök</a:t>
            </a:r>
            <a:endParaRPr dirty="0"/>
          </a:p>
        </p:txBody>
      </p:sp>
      <p:sp>
        <p:nvSpPr>
          <p:cNvPr id="1709" name="Google Shape;1709;p5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Hvernig það að takast ekki eitthvað getur leitt til velgengni</a:t>
            </a:r>
            <a:endParaRPr dirty="0"/>
          </a:p>
        </p:txBody>
      </p:sp>
      <p:pic>
        <p:nvPicPr>
          <p:cNvPr id="1710" name="Google Shape;1710;p52" descr="iMac.png"/>
          <p:cNvPicPr preferRelativeResize="0">
            <a:picLocks noGrp="1"/>
          </p:cNvPicPr>
          <p:nvPr>
            <p:ph type="body" idx="1"/>
          </p:nvPr>
        </p:nvPicPr>
        <p:blipFill rotWithShape="1">
          <a:blip r:embed="rId4">
            <a:alphaModFix/>
          </a:blip>
          <a:srcRect/>
          <a:stretch/>
        </p:blipFill>
        <p:spPr>
          <a:xfrm>
            <a:off x="5122980" y="1636713"/>
            <a:ext cx="5267090" cy="4455341"/>
          </a:xfrm>
          <a:prstGeom prst="rect">
            <a:avLst/>
          </a:prstGeom>
          <a:noFill/>
          <a:ln>
            <a:noFill/>
          </a:ln>
        </p:spPr>
      </p:pic>
      <p:pic>
        <p:nvPicPr>
          <p:cNvPr id="1711" name="Google Shape;1711;p52" title="How perception of failure affects success: Fred Colantonio at TEDxLiege"/>
          <p:cNvPicPr preferRelativeResize="0"/>
          <p:nvPr/>
        </p:nvPicPr>
        <p:blipFill rotWithShape="1">
          <a:blip r:embed="rId5">
            <a:alphaModFix/>
          </a:blip>
          <a:srcRect/>
          <a:stretch/>
        </p:blipFill>
        <p:spPr>
          <a:xfrm>
            <a:off x="5817326" y="2212437"/>
            <a:ext cx="3988526" cy="22535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1"/>
                                        </p:tgtEl>
                                        <p:attrNameLst>
                                          <p:attrName>style.visibility</p:attrName>
                                        </p:attrNameLst>
                                      </p:cBhvr>
                                      <p:to>
                                        <p:strVal val="visible"/>
                                      </p:to>
                                    </p:set>
                                    <p:animEffect transition="in" filter="fade">
                                      <p:cBhvr>
                                        <p:cTn id="7" dur="1"/>
                                        <p:tgtEl>
                                          <p:spTgt spid="1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15"/>
        <p:cNvGrpSpPr/>
        <p:nvPr/>
      </p:nvGrpSpPr>
      <p:grpSpPr>
        <a:xfrm>
          <a:off x="0" y="0"/>
          <a:ext cx="0" cy="0"/>
          <a:chOff x="0" y="0"/>
          <a:chExt cx="0" cy="0"/>
        </a:xfrm>
      </p:grpSpPr>
      <p:sp>
        <p:nvSpPr>
          <p:cNvPr id="1717" name="Google Shape;1717;p53"/>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20 spagettístangir</a:t>
            </a:r>
            <a:endParaRPr dirty="0"/>
          </a:p>
        </p:txBody>
      </p:sp>
      <p:sp>
        <p:nvSpPr>
          <p:cNvPr id="1719" name="Google Shape;1719;p53"/>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Einn metri af límbandi</a:t>
            </a:r>
            <a:endParaRPr dirty="0"/>
          </a:p>
        </p:txBody>
      </p:sp>
      <p:sp>
        <p:nvSpPr>
          <p:cNvPr id="1721" name="Google Shape;1721;p53"/>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Einn metri af spotta</a:t>
            </a:r>
            <a:endParaRPr dirty="0"/>
          </a:p>
        </p:txBody>
      </p:sp>
      <p:sp>
        <p:nvSpPr>
          <p:cNvPr id="1723" name="Google Shape;1723;p53"/>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Einn sykurpúði</a:t>
            </a:r>
            <a:endParaRPr dirty="0"/>
          </a:p>
        </p:txBody>
      </p:sp>
      <p:sp>
        <p:nvSpPr>
          <p:cNvPr id="1725" name="Google Shape;1725;p53"/>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A59"/>
              </a:buClr>
              <a:buSzPts val="2200"/>
              <a:buNone/>
            </a:pPr>
            <a:r>
              <a:rPr lang="de-DE" dirty="0"/>
              <a:t>18 mínútur</a:t>
            </a:r>
            <a:endParaRPr dirty="0"/>
          </a:p>
        </p:txBody>
      </p:sp>
      <p:sp>
        <p:nvSpPr>
          <p:cNvPr id="1726" name="Google Shape;1726;p53"/>
          <p:cNvSpPr txBox="1">
            <a:spLocks noGrp="1"/>
          </p:cNvSpPr>
          <p:nvPr>
            <p:ph type="body" idx="14"/>
          </p:nvPr>
        </p:nvSpPr>
        <p:spPr>
          <a:xfrm>
            <a:off x="1548092" y="1869805"/>
            <a:ext cx="4180325" cy="368721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is-IS" dirty="0"/>
              <a:t>Myndið hópa með 3 til 6 í hverjum hóp.  </a:t>
            </a:r>
          </a:p>
          <a:p>
            <a:pPr marL="0" lvl="0" indent="0" algn="l" rtl="0">
              <a:lnSpc>
                <a:spcPct val="90000"/>
              </a:lnSpc>
              <a:spcBef>
                <a:spcPts val="0"/>
              </a:spcBef>
              <a:spcAft>
                <a:spcPts val="0"/>
              </a:spcAft>
              <a:buClr>
                <a:schemeClr val="lt1"/>
              </a:buClr>
              <a:buSzPts val="2400"/>
              <a:buNone/>
            </a:pPr>
            <a:endParaRPr lang="is-IS" dirty="0"/>
          </a:p>
          <a:p>
            <a:pPr marL="0" lvl="0" indent="0" algn="l" rtl="0">
              <a:lnSpc>
                <a:spcPct val="90000"/>
              </a:lnSpc>
              <a:spcBef>
                <a:spcPts val="0"/>
              </a:spcBef>
              <a:spcAft>
                <a:spcPts val="0"/>
              </a:spcAft>
              <a:buClr>
                <a:schemeClr val="lt1"/>
              </a:buClr>
              <a:buSzPts val="2400"/>
              <a:buNone/>
            </a:pPr>
            <a:r>
              <a:rPr lang="is-IS" dirty="0"/>
              <a:t>Hver hópur reynir að byggja mannvirki með sykurpúða á toppnum.</a:t>
            </a:r>
            <a:br>
              <a:rPr lang="is-IS" dirty="0"/>
            </a:br>
            <a:endParaRPr lang="is-IS" dirty="0"/>
          </a:p>
          <a:p>
            <a:pPr marL="0" lvl="0" indent="0" algn="l" rtl="0">
              <a:lnSpc>
                <a:spcPct val="90000"/>
              </a:lnSpc>
              <a:spcBef>
                <a:spcPts val="0"/>
              </a:spcBef>
              <a:spcAft>
                <a:spcPts val="0"/>
              </a:spcAft>
              <a:buClr>
                <a:schemeClr val="lt1"/>
              </a:buClr>
              <a:buSzPts val="2400"/>
              <a:buNone/>
            </a:pPr>
            <a:r>
              <a:rPr lang="is-IS" dirty="0"/>
              <a:t>Hæsta byggingin vinnur!</a:t>
            </a:r>
          </a:p>
          <a:p>
            <a:pPr marL="0" lvl="0" indent="0" algn="l" rtl="0">
              <a:lnSpc>
                <a:spcPct val="90000"/>
              </a:lnSpc>
              <a:spcBef>
                <a:spcPts val="0"/>
              </a:spcBef>
              <a:spcAft>
                <a:spcPts val="0"/>
              </a:spcAft>
              <a:buClr>
                <a:schemeClr val="lt1"/>
              </a:buClr>
              <a:buSzPts val="2400"/>
              <a:buNone/>
            </a:pPr>
            <a:endParaRPr lang="is-IS" dirty="0"/>
          </a:p>
          <a:p>
            <a:pPr marL="0" lvl="0" indent="0" algn="l" rtl="0">
              <a:lnSpc>
                <a:spcPct val="90000"/>
              </a:lnSpc>
              <a:spcBef>
                <a:spcPts val="0"/>
              </a:spcBef>
              <a:spcAft>
                <a:spcPts val="0"/>
              </a:spcAft>
              <a:buClr>
                <a:schemeClr val="lt1"/>
              </a:buClr>
              <a:buSzPts val="2400"/>
              <a:buNone/>
            </a:pPr>
            <a:r>
              <a:rPr lang="is-IS" dirty="0"/>
              <a:t>Það sem þú mátt nota til verksins:</a:t>
            </a:r>
            <a:endParaRPr dirty="0"/>
          </a:p>
        </p:txBody>
      </p:sp>
      <p:sp>
        <p:nvSpPr>
          <p:cNvPr id="1727" name="Google Shape;1727;p53"/>
          <p:cNvSpPr txBox="1">
            <a:spLocks noGrp="1"/>
          </p:cNvSpPr>
          <p:nvPr>
            <p:ph type="body" idx="15"/>
          </p:nvPr>
        </p:nvSpPr>
        <p:spPr>
          <a:xfrm>
            <a:off x="1548092" y="628636"/>
            <a:ext cx="4547908" cy="60363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lt1"/>
              </a:buClr>
              <a:buSzPts val="3600"/>
              <a:buNone/>
            </a:pPr>
            <a:r>
              <a:rPr lang="de-DE" dirty="0"/>
              <a:t>Æfing: Sykurpúða áskorunin</a:t>
            </a:r>
            <a:endParaRPr dirty="0"/>
          </a:p>
        </p:txBody>
      </p:sp>
      <p:sp>
        <p:nvSpPr>
          <p:cNvPr id="2" name="Google Shape;832;p4">
            <a:extLst>
              <a:ext uri="{FF2B5EF4-FFF2-40B4-BE49-F238E27FC236}">
                <a16:creationId xmlns:a16="http://schemas.microsoft.com/office/drawing/2014/main" id="{1FAD94BF-2BF9-D5CE-6E60-F8B8F995D9D3}"/>
              </a:ext>
            </a:extLst>
          </p:cNvPr>
          <p:cNvSpPr txBox="1">
            <a:spLocks noGrp="1"/>
          </p:cNvSpPr>
          <p:nvPr>
            <p:ph type="body" idx="1"/>
          </p:nvPr>
        </p:nvSpPr>
        <p:spPr>
          <a:xfrm>
            <a:off x="6781160" y="1077017"/>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dirty="0"/>
              <a:t>1</a:t>
            </a:r>
            <a:endParaRPr dirty="0"/>
          </a:p>
        </p:txBody>
      </p:sp>
      <p:sp>
        <p:nvSpPr>
          <p:cNvPr id="3" name="Google Shape;836;p4">
            <a:extLst>
              <a:ext uri="{FF2B5EF4-FFF2-40B4-BE49-F238E27FC236}">
                <a16:creationId xmlns:a16="http://schemas.microsoft.com/office/drawing/2014/main" id="{E3E61DC2-8AE2-AFC3-D117-B00B0A2148FF}"/>
              </a:ext>
            </a:extLst>
          </p:cNvPr>
          <p:cNvSpPr txBox="1">
            <a:spLocks noGrp="1"/>
          </p:cNvSpPr>
          <p:nvPr>
            <p:ph type="body" idx="3"/>
          </p:nvPr>
        </p:nvSpPr>
        <p:spPr>
          <a:xfrm>
            <a:off x="6781160" y="2151643"/>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2</a:t>
            </a:r>
            <a:endParaRPr/>
          </a:p>
        </p:txBody>
      </p:sp>
      <p:sp>
        <p:nvSpPr>
          <p:cNvPr id="4" name="Google Shape;838;p4">
            <a:extLst>
              <a:ext uri="{FF2B5EF4-FFF2-40B4-BE49-F238E27FC236}">
                <a16:creationId xmlns:a16="http://schemas.microsoft.com/office/drawing/2014/main" id="{7293083C-D9BF-EFA0-9206-27D7C832278E}"/>
              </a:ext>
            </a:extLst>
          </p:cNvPr>
          <p:cNvSpPr txBox="1">
            <a:spLocks noGrp="1"/>
          </p:cNvSpPr>
          <p:nvPr>
            <p:ph type="body" idx="5"/>
          </p:nvPr>
        </p:nvSpPr>
        <p:spPr>
          <a:xfrm>
            <a:off x="6781160" y="3211407"/>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3</a:t>
            </a:r>
            <a:endParaRPr/>
          </a:p>
        </p:txBody>
      </p:sp>
      <p:sp>
        <p:nvSpPr>
          <p:cNvPr id="5" name="Google Shape;840;p4">
            <a:extLst>
              <a:ext uri="{FF2B5EF4-FFF2-40B4-BE49-F238E27FC236}">
                <a16:creationId xmlns:a16="http://schemas.microsoft.com/office/drawing/2014/main" id="{0564229F-A725-3055-C405-59A469A66D13}"/>
              </a:ext>
            </a:extLst>
          </p:cNvPr>
          <p:cNvSpPr txBox="1">
            <a:spLocks noGrp="1"/>
          </p:cNvSpPr>
          <p:nvPr>
            <p:ph type="body" idx="7"/>
          </p:nvPr>
        </p:nvSpPr>
        <p:spPr>
          <a:xfrm>
            <a:off x="6767305" y="4269593"/>
            <a:ext cx="511077" cy="63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None/>
            </a:pPr>
            <a:r>
              <a:rPr lang="de-DE"/>
              <a:t>4</a:t>
            </a:r>
            <a:endParaRPr/>
          </a:p>
        </p:txBody>
      </p:sp>
      <p:sp>
        <p:nvSpPr>
          <p:cNvPr id="6" name="Google Shape;843;p4">
            <a:extLst>
              <a:ext uri="{FF2B5EF4-FFF2-40B4-BE49-F238E27FC236}">
                <a16:creationId xmlns:a16="http://schemas.microsoft.com/office/drawing/2014/main" id="{0315AC52-FD03-8B3D-DE89-ECA8681A904B}"/>
              </a:ext>
            </a:extLst>
          </p:cNvPr>
          <p:cNvSpPr txBox="1"/>
          <p:nvPr/>
        </p:nvSpPr>
        <p:spPr>
          <a:xfrm>
            <a:off x="6750807" y="5327779"/>
            <a:ext cx="511077" cy="6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DE" sz="2800" b="0">
                <a:solidFill>
                  <a:schemeClr val="lt1"/>
                </a:solidFill>
                <a:latin typeface="Calibri"/>
                <a:ea typeface="Calibri"/>
                <a:cs typeface="Calibri"/>
                <a:sym typeface="Calibri"/>
              </a:rPr>
              <a:t>5</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2" name="Google Shape;1732;p54"/>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Ræðið:</a:t>
            </a:r>
            <a:endParaRPr dirty="0"/>
          </a:p>
          <a:p>
            <a:pPr marL="0" lvl="0" indent="0" algn="l" rtl="0">
              <a:lnSpc>
                <a:spcPct val="100000"/>
              </a:lnSpc>
              <a:spcBef>
                <a:spcPts val="60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800"/>
              <a:buNone/>
            </a:pPr>
            <a:r>
              <a:rPr lang="de-DE" dirty="0"/>
              <a:t>Hver stóð sig vel og af hverju?</a:t>
            </a:r>
            <a:endParaRPr dirty="0"/>
          </a:p>
          <a:p>
            <a:pPr marL="0" lvl="0" indent="0" algn="l" rtl="0">
              <a:lnSpc>
                <a:spcPct val="100000"/>
              </a:lnSpc>
              <a:spcBef>
                <a:spcPts val="600"/>
              </a:spcBef>
              <a:spcAft>
                <a:spcPts val="0"/>
              </a:spcAft>
              <a:buClr>
                <a:srgbClr val="595A59"/>
              </a:buClr>
              <a:buSzPts val="1800"/>
              <a:buNone/>
            </a:pPr>
            <a:r>
              <a:rPr lang="de-DE" dirty="0"/>
              <a:t>Hvað getum við lært af þessari áskorun?</a:t>
            </a:r>
            <a:endParaRPr dirty="0"/>
          </a:p>
          <a:p>
            <a:pPr marL="0" lvl="0" indent="0" algn="l" rtl="0">
              <a:lnSpc>
                <a:spcPct val="100000"/>
              </a:lnSpc>
              <a:spcBef>
                <a:spcPts val="600"/>
              </a:spcBef>
              <a:spcAft>
                <a:spcPts val="0"/>
              </a:spcAft>
              <a:buClr>
                <a:srgbClr val="595A59"/>
              </a:buClr>
              <a:buSzPts val="1800"/>
              <a:buNone/>
            </a:pPr>
            <a:endParaRPr dirty="0"/>
          </a:p>
        </p:txBody>
      </p:sp>
      <p:sp>
        <p:nvSpPr>
          <p:cNvPr id="1733" name="Google Shape;1733;p54"/>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a:t>Sykurpúðaáskorunin</a:t>
            </a:r>
            <a:endParaRPr/>
          </a:p>
        </p:txBody>
      </p:sp>
      <p:sp>
        <p:nvSpPr>
          <p:cNvPr id="1734" name="Google Shape;1734;p54"/>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Hugleiðing og umræður </a:t>
            </a:r>
            <a:endParaRPr dirty="0"/>
          </a:p>
        </p:txBody>
      </p:sp>
      <p:pic>
        <p:nvPicPr>
          <p:cNvPr id="1735" name="Google Shape;1735;p54" descr="Klappe"/>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4748361" y="2872964"/>
            <a:ext cx="1376774" cy="1376774"/>
          </a:xfrm>
          <a:prstGeom prst="rect">
            <a:avLst/>
          </a:prstGeom>
          <a:noFill/>
          <a:ln>
            <a:noFill/>
          </a:ln>
        </p:spPr>
      </p:pic>
      <p:sp>
        <p:nvSpPr>
          <p:cNvPr id="1736" name="Google Shape;1736;p54"/>
          <p:cNvSpPr/>
          <p:nvPr/>
        </p:nvSpPr>
        <p:spPr>
          <a:xfrm>
            <a:off x="4499535" y="2690336"/>
            <a:ext cx="6899985" cy="2113280"/>
          </a:xfrm>
          <a:prstGeom prst="roundRect">
            <a:avLst>
              <a:gd name="adj" fmla="val 16667"/>
            </a:avLst>
          </a:prstGeom>
          <a:noFill/>
          <a:ln w="1905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7" name="Google Shape;1737;p54"/>
          <p:cNvSpPr txBox="1"/>
          <p:nvPr/>
        </p:nvSpPr>
        <p:spPr>
          <a:xfrm>
            <a:off x="6373961" y="2886149"/>
            <a:ext cx="477079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Til þess að átta sig betur á því hverskonar hópar standa sig sérstaklega vel í þessari áskorun, endilega horfið á þetta myndband:</a:t>
            </a:r>
          </a:p>
          <a:p>
            <a:pPr marL="0" marR="0" lvl="0" indent="0" algn="l" rtl="0">
              <a:spcBef>
                <a:spcPts val="0"/>
              </a:spcBef>
              <a:spcAft>
                <a:spcPts val="0"/>
              </a:spcAft>
              <a:buNone/>
            </a:pPr>
            <a:endParaRPr sz="1800" dirty="0">
              <a:solidFill>
                <a:srgbClr val="595A59"/>
              </a:solidFill>
              <a:latin typeface="Calibri"/>
              <a:ea typeface="Calibri"/>
              <a:cs typeface="Calibri"/>
              <a:sym typeface="Calibri"/>
            </a:endParaRPr>
          </a:p>
          <a:p>
            <a:pPr marL="0" marR="0" lvl="0" indent="0" algn="l" rtl="0">
              <a:spcBef>
                <a:spcPts val="0"/>
              </a:spcBef>
              <a:spcAft>
                <a:spcPts val="0"/>
              </a:spcAft>
              <a:buNone/>
            </a:pPr>
            <a:r>
              <a:rPr lang="de-DE" sz="1800" u="sng" dirty="0">
                <a:solidFill>
                  <a:srgbClr val="595A5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https://www.ted.com/talks/tom_wujec_build_a_tower_build_a_team</a:t>
            </a:r>
            <a:r>
              <a:rPr lang="de-DE" sz="1800" dirty="0">
                <a:solidFill>
                  <a:srgbClr val="595A59"/>
                </a:solidFill>
                <a:latin typeface="Calibri"/>
                <a:ea typeface="Calibri"/>
                <a:cs typeface="Calibri"/>
                <a:sym typeface="Calibri"/>
              </a:rPr>
              <a:t> </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028C3B0-C801-F0EF-96CB-18432E784372}"/>
              </a:ext>
            </a:extLst>
          </p:cNvPr>
          <p:cNvSpPr>
            <a:spLocks noGrp="1"/>
          </p:cNvSpPr>
          <p:nvPr>
            <p:ph type="body" idx="1"/>
          </p:nvPr>
        </p:nvSpPr>
        <p:spPr>
          <a:xfrm>
            <a:off x="734714" y="1757011"/>
            <a:ext cx="9862529" cy="2575069"/>
          </a:xfrm>
        </p:spPr>
        <p:txBody>
          <a:bodyPr/>
          <a:lstStyle/>
          <a:p>
            <a:r>
              <a:rPr lang="is-IS" dirty="0"/>
              <a:t>COVID-19 heimsfaraldurinn hafði gríðarleg áhrif á fyrirtæki í ferðaþjónustu á árunum 2020 og 2021. </a:t>
            </a:r>
          </a:p>
          <a:p>
            <a:r>
              <a:rPr lang="is-IS" dirty="0"/>
              <a:t>Stjórnendur og eigendur fyrirtækja í ferðaþjónustu gengu í gegnum tvö ár þar sem nánast engin eftirspurn var fyrir hendi og mjög takmarkað sjóðstreymi.  Að sigla fyrirtækjunum í gegnum þessa erfiðu tíma var krefjandi og þreytandi ferli.</a:t>
            </a:r>
          </a:p>
          <a:p>
            <a:endParaRPr lang="is-IS" dirty="0"/>
          </a:p>
        </p:txBody>
      </p:sp>
      <p:sp>
        <p:nvSpPr>
          <p:cNvPr id="6" name="Textplatzhalter 5">
            <a:extLst>
              <a:ext uri="{FF2B5EF4-FFF2-40B4-BE49-F238E27FC236}">
                <a16:creationId xmlns:a16="http://schemas.microsoft.com/office/drawing/2014/main" id="{94AFF0F3-742D-C3C6-9206-E24D249FA39A}"/>
              </a:ext>
            </a:extLst>
          </p:cNvPr>
          <p:cNvSpPr>
            <a:spLocks noGrp="1"/>
          </p:cNvSpPr>
          <p:nvPr>
            <p:ph type="body" idx="2"/>
          </p:nvPr>
        </p:nvSpPr>
        <p:spPr/>
        <p:txBody>
          <a:bodyPr>
            <a:normAutofit fontScale="92500" lnSpcReduction="20000"/>
          </a:bodyPr>
          <a:lstStyle/>
          <a:p>
            <a:r>
              <a:rPr lang="de-DE" dirty="0"/>
              <a:t>Raun dæmi</a:t>
            </a:r>
            <a:endParaRPr lang="en-GB" dirty="0"/>
          </a:p>
        </p:txBody>
      </p:sp>
      <p:pic>
        <p:nvPicPr>
          <p:cNvPr id="7" name="Grafik 6" descr="Lupe">
            <a:extLst>
              <a:ext uri="{FF2B5EF4-FFF2-40B4-BE49-F238E27FC236}">
                <a16:creationId xmlns:a16="http://schemas.microsoft.com/office/drawing/2014/main" id="{CA4A2FBD-4251-7696-CC06-85ACBD8FC7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2883" y="4451752"/>
            <a:ext cx="1077546" cy="1077546"/>
          </a:xfrm>
          <a:prstGeom prst="rect">
            <a:avLst/>
          </a:prstGeom>
        </p:spPr>
      </p:pic>
      <p:sp>
        <p:nvSpPr>
          <p:cNvPr id="8" name="Textfeld 7">
            <a:extLst>
              <a:ext uri="{FF2B5EF4-FFF2-40B4-BE49-F238E27FC236}">
                <a16:creationId xmlns:a16="http://schemas.microsoft.com/office/drawing/2014/main" id="{94D18E87-F016-82EA-CC45-EF7AA2516480}"/>
              </a:ext>
            </a:extLst>
          </p:cNvPr>
          <p:cNvSpPr txBox="1"/>
          <p:nvPr/>
        </p:nvSpPr>
        <p:spPr>
          <a:xfrm>
            <a:off x="2531001" y="4482693"/>
            <a:ext cx="7799614" cy="1015663"/>
          </a:xfrm>
          <a:prstGeom prst="rect">
            <a:avLst/>
          </a:prstGeom>
          <a:noFill/>
        </p:spPr>
        <p:txBody>
          <a:bodyPr wrap="square" rtlCol="0">
            <a:spAutoFit/>
          </a:bodyPr>
          <a:lstStyle/>
          <a:p>
            <a:r>
              <a:rPr lang="is-IS" sz="2000" dirty="0">
                <a:solidFill>
                  <a:schemeClr val="lt1"/>
                </a:solidFill>
                <a:latin typeface="Calibri"/>
                <a:ea typeface="Calibri"/>
                <a:cs typeface="Calibri"/>
                <a:sym typeface="Calibri"/>
              </a:rPr>
              <a:t>Vinsamlegast skoðið </a:t>
            </a:r>
            <a:r>
              <a:rPr lang="is-IS" sz="2000" dirty="0">
                <a:solidFill>
                  <a:schemeClr val="lt1"/>
                </a:solidFill>
                <a:latin typeface="Calibri"/>
                <a:ea typeface="Calibri"/>
                <a:cs typeface="Calibri"/>
                <a:sym typeface="Calibri"/>
                <a:hlinkClick r:id="rId5"/>
              </a:rPr>
              <a:t>dæmisögu númer 5</a:t>
            </a:r>
            <a:r>
              <a:rPr lang="is-IS" sz="2000" dirty="0">
                <a:solidFill>
                  <a:schemeClr val="lt1"/>
                </a:solidFill>
                <a:latin typeface="Calibri"/>
                <a:ea typeface="Calibri"/>
                <a:cs typeface="Calibri"/>
                <a:sym typeface="Calibri"/>
              </a:rPr>
              <a:t>.  Þar er fjallað um hvað stjórnendur og eigendur í slíkum aðstæðum geta gert til að finna tilgang og ná fókus.</a:t>
            </a:r>
            <a:endParaRPr lang="en-GB" sz="2000" dirty="0">
              <a:solidFill>
                <a:schemeClr val="lt1"/>
              </a:solidFill>
              <a:latin typeface="Calibri"/>
              <a:ea typeface="Calibri"/>
              <a:cs typeface="Calibri"/>
              <a:sym typeface="Calibri"/>
            </a:endParaRPr>
          </a:p>
        </p:txBody>
      </p:sp>
      <p:sp>
        <p:nvSpPr>
          <p:cNvPr id="9" name="Rechteck 8">
            <a:extLst>
              <a:ext uri="{FF2B5EF4-FFF2-40B4-BE49-F238E27FC236}">
                <a16:creationId xmlns:a16="http://schemas.microsoft.com/office/drawing/2014/main" id="{89D9F928-8540-F778-B1C4-D14E236848C6}"/>
              </a:ext>
            </a:extLst>
          </p:cNvPr>
          <p:cNvSpPr/>
          <p:nvPr/>
        </p:nvSpPr>
        <p:spPr>
          <a:xfrm>
            <a:off x="925286" y="4332080"/>
            <a:ext cx="9671957" cy="12951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5193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56"/>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de-DE" dirty="0"/>
              <a:t>Lesefni sem mælt er með:</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57"/>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rgbClr val="595A59"/>
              </a:buClr>
              <a:buSzPts val="1800"/>
              <a:buFont typeface="Arial" panose="020B0604020202020204" pitchFamily="34" charset="0"/>
              <a:buChar char="•"/>
            </a:pPr>
            <a:r>
              <a:rPr lang="is-IS" sz="1800" u="sng" dirty="0" err="1">
                <a:solidFill>
                  <a:srgbClr val="000000"/>
                </a:solidFill>
              </a:rPr>
              <a:t>Hernández</a:t>
            </a:r>
            <a:r>
              <a:rPr lang="is-IS" sz="1800" u="sng" dirty="0">
                <a:solidFill>
                  <a:srgbClr val="000000"/>
                </a:solidFill>
              </a:rPr>
              <a:t> et al. (2021): The Management </a:t>
            </a:r>
            <a:r>
              <a:rPr lang="is-IS" sz="1800" u="sng" dirty="0" err="1">
                <a:solidFill>
                  <a:srgbClr val="000000"/>
                </a:solidFill>
              </a:rPr>
              <a:t>Practices</a:t>
            </a:r>
            <a:r>
              <a:rPr lang="is-IS" sz="1800" u="sng" dirty="0">
                <a:solidFill>
                  <a:srgbClr val="000000"/>
                </a:solidFill>
              </a:rPr>
              <a:t> of </a:t>
            </a:r>
            <a:r>
              <a:rPr lang="is-IS" sz="1800" u="sng" dirty="0" err="1">
                <a:solidFill>
                  <a:srgbClr val="000000"/>
                </a:solidFill>
              </a:rPr>
              <a:t>Tourism</a:t>
            </a:r>
            <a:r>
              <a:rPr lang="is-IS" sz="1800" u="sng" dirty="0">
                <a:solidFill>
                  <a:srgbClr val="000000"/>
                </a:solidFill>
              </a:rPr>
              <a:t> </a:t>
            </a:r>
            <a:r>
              <a:rPr lang="is-IS" sz="1800" u="sng" dirty="0" err="1">
                <a:solidFill>
                  <a:srgbClr val="000000"/>
                </a:solidFill>
              </a:rPr>
              <a:t>SMEs</a:t>
            </a:r>
            <a:r>
              <a:rPr lang="is-IS" sz="1800" u="sng" dirty="0">
                <a:solidFill>
                  <a:srgbClr val="000000"/>
                </a:solidFill>
              </a:rPr>
              <a:t> </a:t>
            </a:r>
            <a:r>
              <a:rPr lang="is-IS" sz="1800" u="sng" dirty="0" err="1">
                <a:solidFill>
                  <a:srgbClr val="000000"/>
                </a:solidFill>
              </a:rPr>
              <a:t>in</a:t>
            </a:r>
            <a:r>
              <a:rPr lang="is-IS" sz="1800" u="sng" dirty="0">
                <a:solidFill>
                  <a:srgbClr val="000000"/>
                </a:solidFill>
              </a:rPr>
              <a:t> </a:t>
            </a:r>
            <a:r>
              <a:rPr lang="is-IS" sz="1800" u="sng" dirty="0" err="1">
                <a:solidFill>
                  <a:srgbClr val="000000"/>
                </a:solidFill>
              </a:rPr>
              <a:t>Pandemic</a:t>
            </a:r>
            <a:r>
              <a:rPr lang="is-IS" sz="1800" u="sng" dirty="0">
                <a:solidFill>
                  <a:srgbClr val="000000"/>
                </a:solidFill>
              </a:rPr>
              <a:t> Times: </a:t>
            </a:r>
            <a:r>
              <a:rPr lang="is-IS" sz="1800" u="sng" dirty="0" err="1">
                <a:solidFill>
                  <a:srgbClr val="000000"/>
                </a:solidFill>
              </a:rPr>
              <a:t>innovation</a:t>
            </a:r>
            <a:r>
              <a:rPr lang="is-IS" sz="1800" u="sng" dirty="0">
                <a:solidFill>
                  <a:srgbClr val="000000"/>
                </a:solidFill>
              </a:rPr>
              <a:t> </a:t>
            </a:r>
            <a:r>
              <a:rPr lang="is-IS" sz="1800" u="sng" dirty="0" err="1">
                <a:solidFill>
                  <a:srgbClr val="000000"/>
                </a:solidFill>
              </a:rPr>
              <a:t>as</a:t>
            </a:r>
            <a:r>
              <a:rPr lang="is-IS" sz="1800" u="sng" dirty="0">
                <a:solidFill>
                  <a:srgbClr val="000000"/>
                </a:solidFill>
              </a:rPr>
              <a:t> a </a:t>
            </a:r>
            <a:r>
              <a:rPr lang="is-IS" sz="1800" u="sng" dirty="0" err="1">
                <a:solidFill>
                  <a:srgbClr val="000000"/>
                </a:solidFill>
              </a:rPr>
              <a:t>quest</a:t>
            </a:r>
            <a:r>
              <a:rPr lang="is-IS" sz="1800" u="sng" dirty="0">
                <a:solidFill>
                  <a:srgbClr val="000000"/>
                </a:solidFill>
              </a:rPr>
              <a:t> of </a:t>
            </a:r>
            <a:r>
              <a:rPr lang="is-IS" sz="1800" u="sng" dirty="0" err="1">
                <a:solidFill>
                  <a:srgbClr val="000000"/>
                </a:solidFill>
              </a:rPr>
              <a:t>survival</a:t>
            </a:r>
            <a:r>
              <a:rPr lang="is-IS" sz="1800" u="sng" dirty="0">
                <a:solidFill>
                  <a:srgbClr val="000000"/>
                </a:solidFill>
              </a:rPr>
              <a:t>.</a:t>
            </a:r>
            <a:endParaRPr lang="is-I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is-IS" u="sng" dirty="0" err="1">
                <a:solidFill>
                  <a:srgbClr val="000000"/>
                </a:solidFill>
              </a:rPr>
              <a:t>Henderson</a:t>
            </a:r>
            <a:r>
              <a:rPr lang="is-IS" u="sng" dirty="0">
                <a:solidFill>
                  <a:srgbClr val="000000"/>
                </a:solidFill>
              </a:rPr>
              <a:t> (2007): </a:t>
            </a:r>
            <a:r>
              <a:rPr lang="is-IS" u="sng" dirty="0" err="1">
                <a:solidFill>
                  <a:srgbClr val="000000"/>
                </a:solidFill>
              </a:rPr>
              <a:t>Tourism</a:t>
            </a:r>
            <a:r>
              <a:rPr lang="is-IS" u="sng" dirty="0">
                <a:solidFill>
                  <a:srgbClr val="000000"/>
                </a:solidFill>
              </a:rPr>
              <a:t> </a:t>
            </a:r>
            <a:r>
              <a:rPr lang="is-IS" u="sng" dirty="0" err="1">
                <a:solidFill>
                  <a:srgbClr val="000000"/>
                </a:solidFill>
              </a:rPr>
              <a:t>Crises</a:t>
            </a:r>
            <a:r>
              <a:rPr lang="is-IS" u="sng" dirty="0">
                <a:solidFill>
                  <a:srgbClr val="000000"/>
                </a:solidFill>
              </a:rPr>
              <a:t>: </a:t>
            </a:r>
            <a:r>
              <a:rPr lang="is-IS" u="sng" dirty="0" err="1">
                <a:solidFill>
                  <a:srgbClr val="000000"/>
                </a:solidFill>
              </a:rPr>
              <a:t>Causes</a:t>
            </a:r>
            <a:r>
              <a:rPr lang="is-IS" u="sng" dirty="0">
                <a:solidFill>
                  <a:srgbClr val="000000"/>
                </a:solidFill>
              </a:rPr>
              <a:t>, </a:t>
            </a:r>
            <a:r>
              <a:rPr lang="is-IS" u="sng" dirty="0" err="1">
                <a:solidFill>
                  <a:srgbClr val="000000"/>
                </a:solidFill>
              </a:rPr>
              <a:t>Consequences</a:t>
            </a:r>
            <a:r>
              <a:rPr lang="is-IS" u="sng" dirty="0">
                <a:solidFill>
                  <a:srgbClr val="000000"/>
                </a:solidFill>
              </a:rPr>
              <a:t> </a:t>
            </a:r>
            <a:r>
              <a:rPr lang="is-IS" u="sng" dirty="0" err="1">
                <a:solidFill>
                  <a:srgbClr val="000000"/>
                </a:solidFill>
              </a:rPr>
              <a:t>and</a:t>
            </a:r>
            <a:r>
              <a:rPr lang="is-IS" u="sng" dirty="0">
                <a:solidFill>
                  <a:srgbClr val="000000"/>
                </a:solidFill>
              </a:rPr>
              <a:t> Management.</a:t>
            </a:r>
            <a:endParaRPr lang="is-IS" sz="1800"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is-IS" sz="1800" u="sng" dirty="0" err="1">
                <a:solidFill>
                  <a:srgbClr val="000000"/>
                </a:solidFill>
              </a:rPr>
              <a:t>Kukanja</a:t>
            </a:r>
            <a:r>
              <a:rPr lang="is-IS" sz="1800" u="sng" dirty="0">
                <a:solidFill>
                  <a:srgbClr val="000000"/>
                </a:solidFill>
              </a:rPr>
              <a:t> et al. (2020): </a:t>
            </a:r>
            <a:r>
              <a:rPr lang="is-IS" sz="1800" u="sng" dirty="0" err="1">
                <a:solidFill>
                  <a:srgbClr val="000000"/>
                </a:solidFill>
              </a:rPr>
              <a:t>Crisis</a:t>
            </a:r>
            <a:r>
              <a:rPr lang="is-IS" sz="1800" u="sng" dirty="0">
                <a:solidFill>
                  <a:srgbClr val="000000"/>
                </a:solidFill>
              </a:rPr>
              <a:t> Management </a:t>
            </a:r>
            <a:r>
              <a:rPr lang="is-IS" sz="1800" u="sng" dirty="0" err="1">
                <a:solidFill>
                  <a:srgbClr val="000000"/>
                </a:solidFill>
              </a:rPr>
              <a:t>Practices</a:t>
            </a:r>
            <a:r>
              <a:rPr lang="is-IS" sz="1800" u="sng" dirty="0">
                <a:solidFill>
                  <a:srgbClr val="000000"/>
                </a:solidFill>
              </a:rPr>
              <a:t> </a:t>
            </a:r>
            <a:r>
              <a:rPr lang="is-IS" sz="1800" u="sng" dirty="0" err="1">
                <a:solidFill>
                  <a:srgbClr val="000000"/>
                </a:solidFill>
              </a:rPr>
              <a:t>in</a:t>
            </a:r>
            <a:r>
              <a:rPr lang="is-IS" sz="1800" u="sng" dirty="0">
                <a:solidFill>
                  <a:srgbClr val="000000"/>
                </a:solidFill>
              </a:rPr>
              <a:t> </a:t>
            </a:r>
            <a:r>
              <a:rPr lang="is-IS" sz="1800" u="sng" dirty="0" err="1">
                <a:solidFill>
                  <a:srgbClr val="000000"/>
                </a:solidFill>
              </a:rPr>
              <a:t>Tourism</a:t>
            </a:r>
            <a:r>
              <a:rPr lang="is-IS" sz="1800" u="sng" dirty="0">
                <a:solidFill>
                  <a:srgbClr val="000000"/>
                </a:solidFill>
              </a:rPr>
              <a:t> </a:t>
            </a:r>
            <a:r>
              <a:rPr lang="is-IS" sz="1800" u="sng" dirty="0" err="1">
                <a:solidFill>
                  <a:srgbClr val="000000"/>
                </a:solidFill>
              </a:rPr>
              <a:t>SMEs</a:t>
            </a:r>
            <a:r>
              <a:rPr lang="is-IS" sz="1800" u="sng" dirty="0">
                <a:solidFill>
                  <a:srgbClr val="000000"/>
                </a:solidFill>
              </a:rPr>
              <a:t> </a:t>
            </a:r>
            <a:r>
              <a:rPr lang="is-IS" sz="1800" u="sng" dirty="0" err="1">
                <a:solidFill>
                  <a:srgbClr val="000000"/>
                </a:solidFill>
              </a:rPr>
              <a:t>During</a:t>
            </a:r>
            <a:r>
              <a:rPr lang="is-IS" sz="1800" u="sng" dirty="0">
                <a:solidFill>
                  <a:srgbClr val="000000"/>
                </a:solidFill>
              </a:rPr>
              <a:t> </a:t>
            </a:r>
            <a:r>
              <a:rPr lang="is-IS" sz="1800" u="sng" dirty="0" err="1">
                <a:solidFill>
                  <a:srgbClr val="000000"/>
                </a:solidFill>
              </a:rPr>
              <a:t>the</a:t>
            </a:r>
            <a:r>
              <a:rPr lang="is-IS" sz="1800" u="sng" dirty="0">
                <a:solidFill>
                  <a:srgbClr val="000000"/>
                </a:solidFill>
              </a:rPr>
              <a:t> Covid-19 </a:t>
            </a:r>
            <a:r>
              <a:rPr lang="is-IS" sz="1800" u="sng" dirty="0" err="1">
                <a:solidFill>
                  <a:srgbClr val="000000"/>
                </a:solidFill>
              </a:rPr>
              <a:t>Pandemic</a:t>
            </a:r>
            <a:r>
              <a:rPr lang="is-IS" sz="1800" u="sng" dirty="0">
                <a:solidFill>
                  <a:srgbClr val="000000"/>
                </a:solidFill>
              </a:rPr>
              <a:t>.</a:t>
            </a: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is-IS" u="sng" dirty="0" err="1">
                <a:solidFill>
                  <a:srgbClr val="000000"/>
                </a:solidFill>
                <a:hlinkClick r:id="rId3">
                  <a:extLst>
                    <a:ext uri="{A12FA001-AC4F-418D-AE19-62706E023703}">
                      <ahyp:hlinkClr xmlns:ahyp="http://schemas.microsoft.com/office/drawing/2018/hyperlinkcolor" val="tx"/>
                    </a:ext>
                  </a:extLst>
                </a:hlinkClick>
              </a:rPr>
              <a:t>Proactive</a:t>
            </a:r>
            <a:r>
              <a:rPr lang="is-IS" u="sng" dirty="0">
                <a:solidFill>
                  <a:srgbClr val="000000"/>
                </a:solidFill>
                <a:hlinkClick r:id="rId3">
                  <a:extLst>
                    <a:ext uri="{A12FA001-AC4F-418D-AE19-62706E023703}">
                      <ahyp:hlinkClr xmlns:ahyp="http://schemas.microsoft.com/office/drawing/2018/hyperlinkcolor" val="tx"/>
                    </a:ext>
                  </a:extLst>
                </a:hlinkClick>
              </a:rPr>
              <a:t> </a:t>
            </a:r>
            <a:r>
              <a:rPr lang="is-IS" u="sng" dirty="0" err="1">
                <a:solidFill>
                  <a:srgbClr val="000000"/>
                </a:solidFill>
                <a:hlinkClick r:id="rId3">
                  <a:extLst>
                    <a:ext uri="{A12FA001-AC4F-418D-AE19-62706E023703}">
                      <ahyp:hlinkClr xmlns:ahyp="http://schemas.microsoft.com/office/drawing/2018/hyperlinkcolor" val="tx"/>
                    </a:ext>
                  </a:extLst>
                </a:hlinkClick>
              </a:rPr>
              <a:t>vs</a:t>
            </a:r>
            <a:r>
              <a:rPr lang="is-IS" u="sng" dirty="0">
                <a:solidFill>
                  <a:srgbClr val="000000"/>
                </a:solidFill>
                <a:hlinkClick r:id="rId3">
                  <a:extLst>
                    <a:ext uri="{A12FA001-AC4F-418D-AE19-62706E023703}">
                      <ahyp:hlinkClr xmlns:ahyp="http://schemas.microsoft.com/office/drawing/2018/hyperlinkcolor" val="tx"/>
                    </a:ext>
                  </a:extLst>
                </a:hlinkClick>
              </a:rPr>
              <a:t>. </a:t>
            </a:r>
            <a:r>
              <a:rPr lang="is-IS" u="sng" dirty="0" err="1">
                <a:solidFill>
                  <a:srgbClr val="000000"/>
                </a:solidFill>
                <a:hlinkClick r:id="rId3">
                  <a:extLst>
                    <a:ext uri="{A12FA001-AC4F-418D-AE19-62706E023703}">
                      <ahyp:hlinkClr xmlns:ahyp="http://schemas.microsoft.com/office/drawing/2018/hyperlinkcolor" val="tx"/>
                    </a:ext>
                  </a:extLst>
                </a:hlinkClick>
              </a:rPr>
              <a:t>Reactive</a:t>
            </a:r>
            <a:r>
              <a:rPr lang="is-IS" u="sng" dirty="0">
                <a:solidFill>
                  <a:srgbClr val="000000"/>
                </a:solidFill>
                <a:hlinkClick r:id="rId3">
                  <a:extLst>
                    <a:ext uri="{A12FA001-AC4F-418D-AE19-62706E023703}">
                      <ahyp:hlinkClr xmlns:ahyp="http://schemas.microsoft.com/office/drawing/2018/hyperlinkcolor" val="tx"/>
                    </a:ext>
                  </a:extLst>
                </a:hlinkClick>
              </a:rPr>
              <a:t> </a:t>
            </a:r>
            <a:r>
              <a:rPr lang="is-IS" u="sng" dirty="0" err="1">
                <a:solidFill>
                  <a:srgbClr val="000000"/>
                </a:solidFill>
                <a:hlinkClick r:id="rId3">
                  <a:extLst>
                    <a:ext uri="{A12FA001-AC4F-418D-AE19-62706E023703}">
                      <ahyp:hlinkClr xmlns:ahyp="http://schemas.microsoft.com/office/drawing/2018/hyperlinkcolor" val="tx"/>
                    </a:ext>
                  </a:extLst>
                </a:hlinkClick>
              </a:rPr>
              <a:t>Crisis</a:t>
            </a:r>
            <a:r>
              <a:rPr lang="is-IS" u="sng" dirty="0">
                <a:solidFill>
                  <a:srgbClr val="000000"/>
                </a:solidFill>
                <a:hlinkClick r:id="rId3">
                  <a:extLst>
                    <a:ext uri="{A12FA001-AC4F-418D-AE19-62706E023703}">
                      <ahyp:hlinkClr xmlns:ahyp="http://schemas.microsoft.com/office/drawing/2018/hyperlinkcolor" val="tx"/>
                    </a:ext>
                  </a:extLst>
                </a:hlinkClick>
              </a:rPr>
              <a:t> Communication Plans | </a:t>
            </a:r>
            <a:r>
              <a:rPr lang="is-IS" u="sng" dirty="0" err="1">
                <a:solidFill>
                  <a:srgbClr val="000000"/>
                </a:solidFill>
                <a:hlinkClick r:id="rId3">
                  <a:extLst>
                    <a:ext uri="{A12FA001-AC4F-418D-AE19-62706E023703}">
                      <ahyp:hlinkClr xmlns:ahyp="http://schemas.microsoft.com/office/drawing/2018/hyperlinkcolor" val="tx"/>
                    </a:ext>
                  </a:extLst>
                </a:hlinkClick>
              </a:rPr>
              <a:t>Ghidotti</a:t>
            </a:r>
            <a:r>
              <a:rPr lang="is-IS" u="sng" dirty="0">
                <a:solidFill>
                  <a:srgbClr val="000000"/>
                </a:solidFill>
                <a:hlinkClick r:id="rId3">
                  <a:extLst>
                    <a:ext uri="{A12FA001-AC4F-418D-AE19-62706E023703}">
                      <ahyp:hlinkClr xmlns:ahyp="http://schemas.microsoft.com/office/drawing/2018/hyperlinkcolor" val="tx"/>
                    </a:ext>
                  </a:extLst>
                </a:hlinkClick>
              </a:rPr>
              <a:t> Communications</a:t>
            </a:r>
            <a:endParaRPr lang="is-IS" sz="1800" u="sng" dirty="0">
              <a:solidFill>
                <a:srgbClr val="000000"/>
              </a:solidFill>
            </a:endParaRPr>
          </a:p>
          <a:p>
            <a:pPr marL="285750" lvl="0" indent="-285750" algn="l" rtl="0">
              <a:lnSpc>
                <a:spcPct val="90000"/>
              </a:lnSpc>
              <a:spcBef>
                <a:spcPts val="1000"/>
              </a:spcBef>
              <a:spcAft>
                <a:spcPts val="0"/>
              </a:spcAft>
              <a:buClr>
                <a:srgbClr val="79527B"/>
              </a:buClr>
              <a:buSzPts val="1800"/>
              <a:buFont typeface="Arial" panose="020B0604020202020204" pitchFamily="34" charset="0"/>
              <a:buChar char="•"/>
            </a:pPr>
            <a:r>
              <a:rPr lang="is-IS" sz="1800" u="sng" dirty="0" err="1">
                <a:solidFill>
                  <a:srgbClr val="000000"/>
                </a:solidFill>
                <a:hlinkClick r:id="rId4">
                  <a:extLst>
                    <a:ext uri="{A12FA001-AC4F-418D-AE19-62706E023703}">
                      <ahyp:hlinkClr xmlns:ahyp="http://schemas.microsoft.com/office/drawing/2018/hyperlinkcolor" val="tx"/>
                    </a:ext>
                  </a:extLst>
                </a:hlinkClick>
              </a:rPr>
              <a:t>Trend</a:t>
            </a:r>
            <a:r>
              <a:rPr lang="is-IS" sz="1800" u="sng" dirty="0">
                <a:solidFill>
                  <a:srgbClr val="000000"/>
                </a:solidFill>
                <a:hlinkClick r:id="rId4">
                  <a:extLst>
                    <a:ext uri="{A12FA001-AC4F-418D-AE19-62706E023703}">
                      <ahyp:hlinkClr xmlns:ahyp="http://schemas.microsoft.com/office/drawing/2018/hyperlinkcolor" val="tx"/>
                    </a:ext>
                  </a:extLst>
                </a:hlinkClick>
              </a:rPr>
              <a:t>: </a:t>
            </a:r>
            <a:r>
              <a:rPr lang="is-IS" sz="1800" u="sng" dirty="0" err="1">
                <a:solidFill>
                  <a:srgbClr val="000000"/>
                </a:solidFill>
                <a:hlinkClick r:id="rId4">
                  <a:extLst>
                    <a:ext uri="{A12FA001-AC4F-418D-AE19-62706E023703}">
                      <ahyp:hlinkClr xmlns:ahyp="http://schemas.microsoft.com/office/drawing/2018/hyperlinkcolor" val="tx"/>
                    </a:ext>
                  </a:extLst>
                </a:hlinkClick>
              </a:rPr>
              <a:t>Resonance</a:t>
            </a:r>
            <a:r>
              <a:rPr lang="is-IS" sz="1800" u="sng" dirty="0">
                <a:solidFill>
                  <a:srgbClr val="000000"/>
                </a:solidFill>
                <a:hlinkClick r:id="rId4">
                  <a:extLst>
                    <a:ext uri="{A12FA001-AC4F-418D-AE19-62706E023703}">
                      <ahyp:hlinkClr xmlns:ahyp="http://schemas.microsoft.com/office/drawing/2018/hyperlinkcolor" val="tx"/>
                    </a:ext>
                  </a:extLst>
                </a:hlinkClick>
              </a:rPr>
              <a:t> </a:t>
            </a:r>
            <a:r>
              <a:rPr lang="is-IS" sz="1800" u="sng" dirty="0" err="1">
                <a:solidFill>
                  <a:srgbClr val="000000"/>
                </a:solidFill>
                <a:hlinkClick r:id="rId4">
                  <a:extLst>
                    <a:ext uri="{A12FA001-AC4F-418D-AE19-62706E023703}">
                      <ahyp:hlinkClr xmlns:ahyp="http://schemas.microsoft.com/office/drawing/2018/hyperlinkcolor" val="tx"/>
                    </a:ext>
                  </a:extLst>
                </a:hlinkClick>
              </a:rPr>
              <a:t>Tourism</a:t>
            </a:r>
            <a:r>
              <a:rPr lang="is-IS" sz="1800" u="sng" dirty="0">
                <a:solidFill>
                  <a:srgbClr val="000000"/>
                </a:solidFill>
              </a:rPr>
              <a:t> (German Source)</a:t>
            </a:r>
            <a:endParaRPr lang="is-IS" u="sng" dirty="0">
              <a:solidFill>
                <a:srgbClr val="000000"/>
              </a:solidFill>
            </a:endParaRPr>
          </a:p>
          <a:p>
            <a:pPr marL="285750" lvl="0" indent="-285750" algn="l" rtl="0">
              <a:lnSpc>
                <a:spcPct val="90000"/>
              </a:lnSpc>
              <a:spcBef>
                <a:spcPts val="1000"/>
              </a:spcBef>
              <a:spcAft>
                <a:spcPts val="0"/>
              </a:spcAft>
              <a:buClr>
                <a:srgbClr val="79527B"/>
              </a:buClr>
              <a:buSzPts val="1800"/>
              <a:buFont typeface="Arial" panose="020B0604020202020204" pitchFamily="34" charset="0"/>
              <a:buChar char="•"/>
            </a:pPr>
            <a:r>
              <a:rPr lang="is-IS" u="sng" dirty="0">
                <a:solidFill>
                  <a:srgbClr val="000000"/>
                </a:solidFill>
                <a:hlinkClick r:id="rId5">
                  <a:extLst>
                    <a:ext uri="{A12FA001-AC4F-418D-AE19-62706E023703}">
                      <ahyp:hlinkClr xmlns:ahyp="http://schemas.microsoft.com/office/drawing/2018/hyperlinkcolor" val="tx"/>
                    </a:ext>
                  </a:extLst>
                </a:hlinkClick>
              </a:rPr>
              <a:t>The value of </a:t>
            </a:r>
            <a:r>
              <a:rPr lang="is-IS" u="sng" dirty="0" err="1">
                <a:solidFill>
                  <a:srgbClr val="000000"/>
                </a:solidFill>
                <a:hlinkClick r:id="rId5">
                  <a:extLst>
                    <a:ext uri="{A12FA001-AC4F-418D-AE19-62706E023703}">
                      <ahyp:hlinkClr xmlns:ahyp="http://schemas.microsoft.com/office/drawing/2018/hyperlinkcolor" val="tx"/>
                    </a:ext>
                  </a:extLst>
                </a:hlinkClick>
              </a:rPr>
              <a:t>failure</a:t>
            </a:r>
            <a:r>
              <a:rPr lang="is-IS" u="sng" dirty="0">
                <a:solidFill>
                  <a:srgbClr val="000000"/>
                </a:solidFill>
              </a:rPr>
              <a:t> |Harvard Business </a:t>
            </a:r>
            <a:r>
              <a:rPr lang="is-IS" u="sng" dirty="0" err="1">
                <a:solidFill>
                  <a:srgbClr val="000000"/>
                </a:solidFill>
              </a:rPr>
              <a:t>Review</a:t>
            </a:r>
            <a:endParaRPr lang="is-IS" u="sng" dirty="0">
              <a:solidFill>
                <a:srgbClr val="000000"/>
              </a:solidFill>
            </a:endParaRPr>
          </a:p>
          <a:p>
            <a:pPr marL="285750" lvl="0" indent="-285750" algn="l" rtl="0">
              <a:lnSpc>
                <a:spcPct val="90000"/>
              </a:lnSpc>
              <a:spcBef>
                <a:spcPts val="1000"/>
              </a:spcBef>
              <a:spcAft>
                <a:spcPts val="0"/>
              </a:spcAft>
              <a:buClr>
                <a:srgbClr val="595A59"/>
              </a:buClr>
              <a:buSzPts val="1800"/>
              <a:buFont typeface="Arial" panose="020B0604020202020204" pitchFamily="34" charset="0"/>
              <a:buChar char="•"/>
            </a:pPr>
            <a:r>
              <a:rPr lang="is-IS" u="sng" dirty="0" err="1">
                <a:solidFill>
                  <a:srgbClr val="000000"/>
                </a:solidFill>
                <a:hlinkClick r:id="rId6">
                  <a:extLst>
                    <a:ext uri="{A12FA001-AC4F-418D-AE19-62706E023703}">
                      <ahyp:hlinkClr xmlns:ahyp="http://schemas.microsoft.com/office/drawing/2018/hyperlinkcolor" val="tx"/>
                    </a:ext>
                  </a:extLst>
                </a:hlinkClick>
              </a:rPr>
              <a:t>Crisis</a:t>
            </a:r>
            <a:r>
              <a:rPr lang="is-IS" u="sng" dirty="0">
                <a:solidFill>
                  <a:srgbClr val="000000"/>
                </a:solidFill>
                <a:hlinkClick r:id="rId6">
                  <a:extLst>
                    <a:ext uri="{A12FA001-AC4F-418D-AE19-62706E023703}">
                      <ahyp:hlinkClr xmlns:ahyp="http://schemas.microsoft.com/office/drawing/2018/hyperlinkcolor" val="tx"/>
                    </a:ext>
                  </a:extLst>
                </a:hlinkClick>
              </a:rPr>
              <a:t> Management Examples: </a:t>
            </a:r>
            <a:r>
              <a:rPr lang="is-IS" u="sng" dirty="0" err="1">
                <a:solidFill>
                  <a:srgbClr val="000000"/>
                </a:solidFill>
                <a:hlinkClick r:id="rId6">
                  <a:extLst>
                    <a:ext uri="{A12FA001-AC4F-418D-AE19-62706E023703}">
                      <ahyp:hlinkClr xmlns:ahyp="http://schemas.microsoft.com/office/drawing/2018/hyperlinkcolor" val="tx"/>
                    </a:ext>
                  </a:extLst>
                </a:hlinkClick>
              </a:rPr>
              <a:t>Learn</a:t>
            </a:r>
            <a:r>
              <a:rPr lang="is-IS" u="sng" dirty="0">
                <a:solidFill>
                  <a:srgbClr val="000000"/>
                </a:solidFill>
                <a:hlinkClick r:id="rId6">
                  <a:extLst>
                    <a:ext uri="{A12FA001-AC4F-418D-AE19-62706E023703}">
                      <ahyp:hlinkClr xmlns:ahyp="http://schemas.microsoft.com/office/drawing/2018/hyperlinkcolor" val="tx"/>
                    </a:ext>
                  </a:extLst>
                </a:hlinkClick>
              </a:rPr>
              <a:t> from These 7 Brands (brandfolder.com)</a:t>
            </a:r>
            <a:endParaRPr lang="is-IS" sz="1800" u="sng" dirty="0">
              <a:solidFill>
                <a:srgbClr val="000000"/>
              </a:solidFill>
            </a:endParaRPr>
          </a:p>
          <a:p>
            <a:pPr marL="228600" lvl="0" indent="-228600" algn="l" rtl="0">
              <a:lnSpc>
                <a:spcPct val="90000"/>
              </a:lnSpc>
              <a:spcBef>
                <a:spcPts val="1000"/>
              </a:spcBef>
              <a:spcAft>
                <a:spcPts val="0"/>
              </a:spcAft>
              <a:buClr>
                <a:srgbClr val="595A59"/>
              </a:buClr>
              <a:buSzPts val="1800"/>
              <a:buNone/>
            </a:pPr>
            <a:endParaRPr lang="is-IS" sz="1800" dirty="0"/>
          </a:p>
          <a:p>
            <a:pPr marL="228600" lvl="0" indent="-228600" algn="l" rtl="0">
              <a:lnSpc>
                <a:spcPct val="90000"/>
              </a:lnSpc>
              <a:spcBef>
                <a:spcPts val="1000"/>
              </a:spcBef>
              <a:spcAft>
                <a:spcPts val="0"/>
              </a:spcAft>
              <a:buClr>
                <a:srgbClr val="595A59"/>
              </a:buClr>
              <a:buSzPts val="1800"/>
              <a:buNone/>
            </a:pPr>
            <a:endParaRPr lang="is-IS" dirty="0"/>
          </a:p>
        </p:txBody>
      </p:sp>
      <p:sp>
        <p:nvSpPr>
          <p:cNvPr id="1757" name="Google Shape;1757;p5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is-IS" dirty="0"/>
              <a:t>Stuttar en áhugaverðar greinar sem okkur finnst vera fræðandi…</a:t>
            </a:r>
          </a:p>
        </p:txBody>
      </p:sp>
      <p:sp>
        <p:nvSpPr>
          <p:cNvPr id="3" name="Text Placeholder 2">
            <a:extLst>
              <a:ext uri="{FF2B5EF4-FFF2-40B4-BE49-F238E27FC236}">
                <a16:creationId xmlns:a16="http://schemas.microsoft.com/office/drawing/2014/main" id="{87FBA438-50C0-9D1B-15DA-657A06EFD8BB}"/>
              </a:ext>
            </a:extLst>
          </p:cNvPr>
          <p:cNvSpPr>
            <a:spLocks noGrp="1"/>
          </p:cNvSpPr>
          <p:nvPr>
            <p:ph type="body" idx="3"/>
          </p:nvPr>
        </p:nvSpPr>
        <p:spPr/>
        <p:txBody>
          <a:bodyPr>
            <a:normAutofit fontScale="40000" lnSpcReduction="20000"/>
          </a:bodyPr>
          <a:lstStyle/>
          <a:p>
            <a:endParaRPr lang="is-I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sp>
        <p:nvSpPr>
          <p:cNvPr id="1763" name="Google Shape;1763;p58"/>
          <p:cNvSpPr txBox="1">
            <a:spLocks noGrp="1"/>
          </p:cNvSpPr>
          <p:nvPr>
            <p:ph type="body" idx="1"/>
          </p:nvPr>
        </p:nvSpPr>
        <p:spPr>
          <a:xfrm>
            <a:off x="967061" y="4154268"/>
            <a:ext cx="4177816" cy="73114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chemeClr val="lt1"/>
              </a:buClr>
              <a:buSzPts val="2800"/>
              <a:buNone/>
            </a:pPr>
            <a:r>
              <a:rPr lang="de-DE" cap="none" dirty="0"/>
              <a:t>LAUSAFJÁRSKRÍSA OG STÝRING LAUSAFJÁRS</a:t>
            </a:r>
            <a:endParaRPr cap="none" dirty="0"/>
          </a:p>
        </p:txBody>
      </p:sp>
      <p:sp>
        <p:nvSpPr>
          <p:cNvPr id="1764" name="Google Shape;1764;p58"/>
          <p:cNvSpPr txBox="1">
            <a:spLocks noGrp="1"/>
          </p:cNvSpPr>
          <p:nvPr>
            <p:ph type="body" idx="2"/>
          </p:nvPr>
        </p:nvSpPr>
        <p:spPr>
          <a:xfrm>
            <a:off x="967062" y="3344692"/>
            <a:ext cx="4731774" cy="837258"/>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90000"/>
              </a:lnSpc>
              <a:spcBef>
                <a:spcPts val="0"/>
              </a:spcBef>
              <a:spcAft>
                <a:spcPts val="0"/>
              </a:spcAft>
              <a:buClr>
                <a:schemeClr val="lt1"/>
              </a:buClr>
              <a:buSzPts val="5000"/>
              <a:buNone/>
            </a:pPr>
            <a:r>
              <a:rPr lang="de-DE" dirty="0"/>
              <a:t>NÆST: Námskeiðshluti 4</a:t>
            </a:r>
            <a:endParaRPr dirty="0"/>
          </a:p>
        </p:txBody>
      </p:sp>
      <p:grpSp>
        <p:nvGrpSpPr>
          <p:cNvPr id="1765" name="Google Shape;1765;p58"/>
          <p:cNvGrpSpPr/>
          <p:nvPr/>
        </p:nvGrpSpPr>
        <p:grpSpPr>
          <a:xfrm>
            <a:off x="7286899" y="3277496"/>
            <a:ext cx="233548" cy="233548"/>
            <a:chOff x="5941025" y="3634400"/>
            <a:chExt cx="467650" cy="467650"/>
          </a:xfrm>
        </p:grpSpPr>
        <p:sp>
          <p:nvSpPr>
            <p:cNvPr id="1766" name="Google Shape;1766;p5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67" name="Google Shape;1767;p5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68" name="Google Shape;1768;p5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69" name="Google Shape;1769;p5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70" name="Google Shape;1770;p5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71" name="Google Shape;1771;p5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772" name="Google Shape;1772;p58"/>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de-DE" sz="1400">
                <a:solidFill>
                  <a:schemeClr val="lt1"/>
                </a:solidFill>
                <a:latin typeface="Calibri"/>
                <a:ea typeface="Calibri"/>
                <a:cs typeface="Calibri"/>
                <a:sym typeface="Calibri"/>
              </a:rPr>
              <a:t> </a:t>
            </a:r>
            <a:endParaRPr/>
          </a:p>
        </p:txBody>
      </p:sp>
      <p:sp>
        <p:nvSpPr>
          <p:cNvPr id="1773" name="Google Shape;1773;p58"/>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de-DE" sz="1400">
                <a:solidFill>
                  <a:schemeClr val="lt1"/>
                </a:solidFill>
                <a:latin typeface="Calibri"/>
                <a:ea typeface="Calibri"/>
                <a:cs typeface="Calibri"/>
                <a:sym typeface="Calibri"/>
              </a:rPr>
              <a:t> </a:t>
            </a:r>
            <a:endParaRPr/>
          </a:p>
        </p:txBody>
      </p:sp>
      <p:sp>
        <p:nvSpPr>
          <p:cNvPr id="1774" name="Google Shape;1774;p58"/>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6"/>
          <p:cNvSpPr txBox="1">
            <a:spLocks noGrp="1"/>
          </p:cNvSpPr>
          <p:nvPr>
            <p:ph type="body" idx="2"/>
          </p:nvPr>
        </p:nvSpPr>
        <p:spPr>
          <a:xfrm>
            <a:off x="389965" y="1637401"/>
            <a:ext cx="2998398"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de-DE" dirty="0"/>
              <a:t>Á fyrstu stigum krísu, er hægt að taka til fjölbreyttra aðgerða til að eiga við ástandið. </a:t>
            </a:r>
          </a:p>
          <a:p>
            <a:pPr marL="0" lvl="0" indent="0" algn="l" rtl="0">
              <a:lnSpc>
                <a:spcPct val="100000"/>
              </a:lnSpc>
              <a:spcBef>
                <a:spcPts val="0"/>
              </a:spcBef>
              <a:spcAft>
                <a:spcPts val="0"/>
              </a:spcAft>
              <a:buClr>
                <a:srgbClr val="595A59"/>
              </a:buClr>
              <a:buSzPts val="1800"/>
              <a:buNone/>
            </a:pPr>
            <a:endParaRPr lang="de-DE" dirty="0"/>
          </a:p>
          <a:p>
            <a:pPr marL="0" lvl="0" indent="0" algn="l" rtl="0">
              <a:lnSpc>
                <a:spcPct val="100000"/>
              </a:lnSpc>
              <a:spcBef>
                <a:spcPts val="0"/>
              </a:spcBef>
              <a:spcAft>
                <a:spcPts val="0"/>
              </a:spcAft>
              <a:buClr>
                <a:srgbClr val="595A59"/>
              </a:buClr>
              <a:buSzPts val="1800"/>
              <a:buNone/>
            </a:pPr>
            <a:r>
              <a:rPr lang="de-DE" dirty="0"/>
              <a:t>Stefnumarkandi ákvarðanir verður að taka snemma, strax eftir að lausafé hefur verið tryggt. </a:t>
            </a:r>
            <a:endParaRPr dirty="0"/>
          </a:p>
        </p:txBody>
      </p:sp>
      <p:sp>
        <p:nvSpPr>
          <p:cNvPr id="874" name="Google Shape;874;p6"/>
          <p:cNvSpPr txBox="1">
            <a:spLocks noGrp="1"/>
          </p:cNvSpPr>
          <p:nvPr>
            <p:ph type="body" idx="3"/>
          </p:nvPr>
        </p:nvSpPr>
        <p:spPr>
          <a:xfrm>
            <a:off x="389965" y="290089"/>
            <a:ext cx="11470341" cy="813006"/>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pPr>
            <a:r>
              <a:rPr lang="is-IS" dirty="0"/>
              <a:t>Frá rekstrarlegu sjónarhorni er ljóst að því lengur sem krísa fær að þróast því færri valkostir eru til að bregðast við ástandinu.  Því fyrr sem horfst er í augu við krísuna, því meira frelsi er til að eiga við hana og ráða niðurlögum hennar.</a:t>
            </a:r>
            <a:endParaRPr dirty="0"/>
          </a:p>
        </p:txBody>
      </p:sp>
      <p:sp>
        <p:nvSpPr>
          <p:cNvPr id="875" name="Google Shape;875;p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de-DE" dirty="0"/>
              <a:t>Stefnumarkandi valkostir í krísu: Fyrstu stig</a:t>
            </a:r>
            <a:endParaRPr dirty="0"/>
          </a:p>
          <a:p>
            <a:pPr marL="0" lvl="0" indent="0" algn="l" rtl="0">
              <a:lnSpc>
                <a:spcPct val="90000"/>
              </a:lnSpc>
              <a:spcBef>
                <a:spcPts val="1000"/>
              </a:spcBef>
              <a:spcAft>
                <a:spcPts val="0"/>
              </a:spcAft>
              <a:buClr>
                <a:srgbClr val="79527B"/>
              </a:buClr>
              <a:buSzPts val="1800"/>
              <a:buNone/>
            </a:pPr>
            <a:endParaRPr dirty="0"/>
          </a:p>
        </p:txBody>
      </p:sp>
      <p:sp>
        <p:nvSpPr>
          <p:cNvPr id="876" name="Google Shape;876;p6"/>
          <p:cNvSpPr txBox="1"/>
          <p:nvPr/>
        </p:nvSpPr>
        <p:spPr>
          <a:xfrm>
            <a:off x="5162496" y="1729378"/>
            <a:ext cx="9142784" cy="1069104"/>
          </a:xfrm>
          <a:prstGeom prst="rect">
            <a:avLst/>
          </a:prstGeom>
          <a:noFill/>
          <a:ln>
            <a:noFill/>
          </a:ln>
        </p:spPr>
        <p:txBody>
          <a:bodyPr spcFirstLastPara="1" wrap="square" lIns="34275" tIns="17125" rIns="34275" bIns="17125" anchor="t" anchorCtr="0">
            <a:noAutofit/>
          </a:bodyPr>
          <a:lstStyle/>
          <a:p>
            <a:pPr marL="182563" marR="0" lvl="0" indent="-182563" algn="l" rtl="0">
              <a:lnSpc>
                <a:spcPct val="93785"/>
              </a:lnSpc>
              <a:spcBef>
                <a:spcPts val="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Markaðshlutdeild minnkar</a:t>
            </a:r>
            <a:endParaRPr dirty="0"/>
          </a:p>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Kvörtunum fjölgar</a:t>
            </a:r>
            <a:endParaRPr dirty="0"/>
          </a:p>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Færri viðskiptakröfur og hægist á greiðslu skulda</a:t>
            </a:r>
            <a:endParaRPr dirty="0"/>
          </a:p>
          <a:p>
            <a:pPr marL="182563" marR="0" lvl="0" indent="-182563" algn="l" rtl="0">
              <a:lnSpc>
                <a:spcPct val="93785"/>
              </a:lnSpc>
              <a:spcBef>
                <a:spcPts val="280"/>
              </a:spcBef>
              <a:spcAft>
                <a:spcPts val="0"/>
              </a:spcAft>
              <a:buClr>
                <a:srgbClr val="595A59"/>
              </a:buClr>
              <a:buSzPts val="1400"/>
              <a:buFont typeface="Arial"/>
              <a:buChar char="•"/>
            </a:pPr>
            <a:r>
              <a:rPr lang="de-DE" dirty="0">
                <a:solidFill>
                  <a:srgbClr val="595A59"/>
                </a:solidFill>
                <a:latin typeface="Calibri"/>
                <a:cs typeface="Calibri"/>
                <a:sym typeface="Calibri"/>
              </a:rPr>
              <a:t>Fjárhagshlutföll</a:t>
            </a:r>
            <a:r>
              <a:rPr lang="de-DE" sz="1400" dirty="0">
                <a:solidFill>
                  <a:srgbClr val="595A59"/>
                </a:solidFill>
                <a:latin typeface="Calibri"/>
                <a:ea typeface="Calibri"/>
                <a:cs typeface="Calibri"/>
                <a:sym typeface="Calibri"/>
              </a:rPr>
              <a:t> versna </a:t>
            </a:r>
            <a:endParaRPr dirty="0"/>
          </a:p>
        </p:txBody>
      </p:sp>
      <p:sp>
        <p:nvSpPr>
          <p:cNvPr id="877" name="Google Shape;877;p6"/>
          <p:cNvSpPr/>
          <p:nvPr/>
        </p:nvSpPr>
        <p:spPr>
          <a:xfrm rot="5400000">
            <a:off x="6684256" y="71333"/>
            <a:ext cx="2272626" cy="7930491"/>
          </a:xfrm>
          <a:prstGeom prst="triangle">
            <a:avLst>
              <a:gd name="adj" fmla="val 50000"/>
            </a:avLst>
          </a:prstGeom>
          <a:solidFill>
            <a:schemeClr val="l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8" name="Google Shape;878;p6"/>
          <p:cNvSpPr/>
          <p:nvPr/>
        </p:nvSpPr>
        <p:spPr>
          <a:xfrm rot="5400000">
            <a:off x="3663890" y="3091700"/>
            <a:ext cx="2272626" cy="1889760"/>
          </a:xfrm>
          <a:prstGeom prst="trapezoid">
            <a:avLst>
              <a:gd name="adj" fmla="val 14862"/>
            </a:avLst>
          </a:prstGeom>
          <a:solidFill>
            <a:schemeClr val="accen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9" name="Google Shape;879;p6"/>
          <p:cNvSpPr txBox="1"/>
          <p:nvPr/>
        </p:nvSpPr>
        <p:spPr>
          <a:xfrm>
            <a:off x="3861996" y="3522341"/>
            <a:ext cx="1883088" cy="1336223"/>
          </a:xfrm>
          <a:prstGeom prst="rect">
            <a:avLst/>
          </a:prstGeom>
          <a:noFill/>
          <a:ln>
            <a:noFill/>
          </a:ln>
        </p:spPr>
        <p:txBody>
          <a:bodyPr spcFirstLastPara="1" wrap="square" lIns="34275" tIns="17125" rIns="34275" bIns="17125" anchor="t" anchorCtr="0">
            <a:spAutoFit/>
          </a:bodyPr>
          <a:lstStyle/>
          <a:p>
            <a:pPr marL="0" marR="0" lvl="0" indent="0" algn="ctr" rtl="0">
              <a:lnSpc>
                <a:spcPct val="82062"/>
              </a:lnSpc>
              <a:spcBef>
                <a:spcPts val="0"/>
              </a:spcBef>
              <a:spcAft>
                <a:spcPts val="0"/>
              </a:spcAft>
              <a:buClr>
                <a:schemeClr val="lt1"/>
              </a:buClr>
              <a:buSzPts val="1600"/>
              <a:buFont typeface="Arial"/>
              <a:buNone/>
            </a:pPr>
            <a:r>
              <a:rPr lang="de-DE" sz="1600" b="1" dirty="0">
                <a:solidFill>
                  <a:schemeClr val="lt1"/>
                </a:solidFill>
                <a:latin typeface="Calibri"/>
                <a:ea typeface="Calibri"/>
                <a:cs typeface="Calibri"/>
                <a:sym typeface="Calibri"/>
              </a:rPr>
              <a:t>Fyrstu stig krísu:</a:t>
            </a:r>
            <a:br>
              <a:rPr lang="de-DE" sz="1600" b="1" dirty="0">
                <a:solidFill>
                  <a:schemeClr val="lt1"/>
                </a:solidFill>
                <a:latin typeface="Calibri"/>
                <a:ea typeface="Calibri"/>
                <a:cs typeface="Calibri"/>
                <a:sym typeface="Calibri"/>
              </a:rPr>
            </a:br>
            <a:br>
              <a:rPr lang="de-DE" sz="1600" b="1" dirty="0">
                <a:solidFill>
                  <a:schemeClr val="lt1"/>
                </a:solidFill>
                <a:latin typeface="Calibri"/>
                <a:ea typeface="Calibri"/>
                <a:cs typeface="Calibri"/>
                <a:sym typeface="Calibri"/>
              </a:rPr>
            </a:br>
            <a:endParaRPr dirty="0"/>
          </a:p>
          <a:p>
            <a:pPr marL="0" marR="0" lvl="0" indent="0" algn="ctr" rtl="0">
              <a:lnSpc>
                <a:spcPct val="82062"/>
              </a:lnSpc>
              <a:spcBef>
                <a:spcPts val="320"/>
              </a:spcBef>
              <a:spcAft>
                <a:spcPts val="0"/>
              </a:spcAft>
              <a:buClr>
                <a:schemeClr val="dk2"/>
              </a:buClr>
              <a:buSzPts val="1600"/>
              <a:buFont typeface="Arial"/>
              <a:buNone/>
            </a:pPr>
            <a:endParaRPr sz="1600" b="1" dirty="0">
              <a:solidFill>
                <a:schemeClr val="lt1"/>
              </a:solidFill>
              <a:latin typeface="Calibri"/>
              <a:ea typeface="Calibri"/>
              <a:cs typeface="Calibri"/>
              <a:sym typeface="Calibri"/>
            </a:endParaRPr>
          </a:p>
          <a:p>
            <a:pPr marR="0" lvl="0" algn="ctr" rtl="0">
              <a:lnSpc>
                <a:spcPct val="82062"/>
              </a:lnSpc>
              <a:spcBef>
                <a:spcPts val="320"/>
              </a:spcBef>
              <a:spcAft>
                <a:spcPts val="0"/>
              </a:spcAft>
              <a:buClr>
                <a:schemeClr val="lt1"/>
              </a:buClr>
              <a:buSzPts val="1600"/>
            </a:pPr>
            <a:r>
              <a:rPr lang="is-IS" sz="1600" b="1" dirty="0">
                <a:solidFill>
                  <a:schemeClr val="lt1"/>
                </a:solidFill>
                <a:latin typeface="Calibri"/>
                <a:ea typeface="Calibri"/>
                <a:cs typeface="Calibri"/>
                <a:sym typeface="Calibri"/>
              </a:rPr>
              <a:t>Margir valmöguleikar</a:t>
            </a:r>
            <a:endParaRPr dirty="0"/>
          </a:p>
          <a:p>
            <a:pPr marL="0" marR="0" lvl="0" indent="0" algn="ctr" rtl="0">
              <a:lnSpc>
                <a:spcPct val="82062"/>
              </a:lnSpc>
              <a:spcBef>
                <a:spcPts val="320"/>
              </a:spcBef>
              <a:spcAft>
                <a:spcPts val="0"/>
              </a:spcAft>
              <a:buClr>
                <a:schemeClr val="dk2"/>
              </a:buClr>
              <a:buSzPts val="1600"/>
              <a:buFont typeface="Arial"/>
              <a:buNone/>
            </a:pPr>
            <a:endParaRPr sz="1600" b="1" dirty="0">
              <a:solidFill>
                <a:schemeClr val="lt1"/>
              </a:solidFill>
              <a:latin typeface="Calibri"/>
              <a:ea typeface="Calibri"/>
              <a:cs typeface="Calibri"/>
              <a:sym typeface="Calibri"/>
            </a:endParaRPr>
          </a:p>
        </p:txBody>
      </p:sp>
      <p:sp>
        <p:nvSpPr>
          <p:cNvPr id="880" name="Google Shape;880;p6"/>
          <p:cNvSpPr txBox="1"/>
          <p:nvPr/>
        </p:nvSpPr>
        <p:spPr>
          <a:xfrm>
            <a:off x="3645252" y="2060197"/>
            <a:ext cx="1883088" cy="213785"/>
          </a:xfrm>
          <a:prstGeom prst="rect">
            <a:avLst/>
          </a:prstGeom>
          <a:noFill/>
          <a:ln>
            <a:noFill/>
          </a:ln>
        </p:spPr>
        <p:txBody>
          <a:bodyPr spcFirstLastPara="1" wrap="square" lIns="34275" tIns="17125" rIns="34275" bIns="17125" anchor="t" anchorCtr="0">
            <a:spAutoFit/>
          </a:bodyPr>
          <a:lstStyle/>
          <a:p>
            <a:pPr marL="0" marR="0" lvl="0" indent="0" algn="l" rtl="0">
              <a:lnSpc>
                <a:spcPct val="82062"/>
              </a:lnSpc>
              <a:spcBef>
                <a:spcPts val="0"/>
              </a:spcBef>
              <a:spcAft>
                <a:spcPts val="0"/>
              </a:spcAft>
              <a:buClr>
                <a:schemeClr val="dk2"/>
              </a:buClr>
              <a:buSzPts val="1600"/>
              <a:buFont typeface="Arial"/>
              <a:buNone/>
            </a:pPr>
            <a:r>
              <a:rPr lang="de-DE" sz="1600" b="1">
                <a:solidFill>
                  <a:schemeClr val="dk2"/>
                </a:solidFill>
                <a:latin typeface="Calibri"/>
                <a:ea typeface="Calibri"/>
                <a:cs typeface="Calibri"/>
                <a:sym typeface="Calibri"/>
              </a:rPr>
              <a:t>Symptoms:</a:t>
            </a:r>
            <a:endParaRPr sz="1600" b="1">
              <a:solidFill>
                <a:schemeClr val="dk2"/>
              </a:solidFill>
              <a:latin typeface="Calibri"/>
              <a:ea typeface="Calibri"/>
              <a:cs typeface="Calibri"/>
              <a:sym typeface="Calibri"/>
            </a:endParaRPr>
          </a:p>
        </p:txBody>
      </p:sp>
      <p:sp>
        <p:nvSpPr>
          <p:cNvPr id="881" name="Google Shape;881;p6"/>
          <p:cNvSpPr txBox="1"/>
          <p:nvPr/>
        </p:nvSpPr>
        <p:spPr>
          <a:xfrm>
            <a:off x="5162497" y="5338347"/>
            <a:ext cx="5104910" cy="1554188"/>
          </a:xfrm>
          <a:prstGeom prst="rect">
            <a:avLst/>
          </a:prstGeom>
          <a:noFill/>
          <a:ln>
            <a:noFill/>
          </a:ln>
        </p:spPr>
        <p:txBody>
          <a:bodyPr spcFirstLastPara="1" wrap="square" lIns="34275" tIns="17125" rIns="34275" bIns="17125" anchor="t" anchorCtr="0">
            <a:noAutofit/>
          </a:bodyPr>
          <a:lstStyle/>
          <a:p>
            <a:pPr marL="182245" marR="0" lvl="0" indent="-182245" algn="l" rtl="0">
              <a:lnSpc>
                <a:spcPct val="93785"/>
              </a:lnSpc>
              <a:spcBef>
                <a:spcPts val="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Horfast í augu við ástandið</a:t>
            </a:r>
            <a:endParaRPr lang="en-US"/>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sym typeface="Calibri"/>
              </a:rPr>
              <a:t>Hlusta á viðskiptavini</a:t>
            </a:r>
            <a:endParaRPr lang="is-IS" dirty="0">
              <a:solidFill>
                <a:srgbClr val="595A59"/>
              </a:solidFill>
              <a:latin typeface="Calibri"/>
              <a:cs typeface="Calibri"/>
            </a:endParaRPr>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sym typeface="Calibri"/>
              </a:rPr>
              <a:t>Endurskoða áætlanir, bæði varðandi stefnu og rekstur</a:t>
            </a:r>
            <a:endParaRPr lang="is-IS" dirty="0">
              <a:solidFill>
                <a:srgbClr val="595A59"/>
              </a:solidFill>
              <a:latin typeface="Calibri"/>
              <a:cs typeface="Calibri"/>
            </a:endParaRPr>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sym typeface="Calibri"/>
              </a:rPr>
              <a:t>Bæta fagmennsku í bókhaldi og skýrslugerð</a:t>
            </a:r>
            <a:endParaRPr lang="is-IS" dirty="0">
              <a:solidFill>
                <a:srgbClr val="595A59"/>
              </a:solidFill>
              <a:latin typeface="Calibri"/>
              <a:cs typeface="Calibri"/>
            </a:endParaRPr>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sym typeface="Calibri"/>
              </a:rPr>
              <a:t>Lækka breytilegan kostnað og fastan kostnað</a:t>
            </a:r>
            <a:endParaRPr lang="is-IS" dirty="0"/>
          </a:p>
        </p:txBody>
      </p:sp>
      <p:sp>
        <p:nvSpPr>
          <p:cNvPr id="882" name="Google Shape;882;p6"/>
          <p:cNvSpPr txBox="1"/>
          <p:nvPr/>
        </p:nvSpPr>
        <p:spPr>
          <a:xfrm rot="-5400000">
            <a:off x="2553713" y="3929685"/>
            <a:ext cx="1883088" cy="213785"/>
          </a:xfrm>
          <a:prstGeom prst="rect">
            <a:avLst/>
          </a:prstGeom>
          <a:noFill/>
          <a:ln>
            <a:noFill/>
          </a:ln>
        </p:spPr>
        <p:txBody>
          <a:bodyPr spcFirstLastPara="1" wrap="square" lIns="34275" tIns="17125" rIns="34275" bIns="17125" anchor="t" anchorCtr="0">
            <a:spAutoFit/>
          </a:bodyPr>
          <a:lstStyle/>
          <a:p>
            <a:pPr marL="0" marR="0" lvl="0" indent="0" algn="ctr" rtl="0">
              <a:lnSpc>
                <a:spcPct val="82062"/>
              </a:lnSpc>
              <a:spcBef>
                <a:spcPts val="0"/>
              </a:spcBef>
              <a:spcAft>
                <a:spcPts val="0"/>
              </a:spcAft>
              <a:buClr>
                <a:schemeClr val="dk2"/>
              </a:buClr>
              <a:buSzPts val="1600"/>
              <a:buFont typeface="Arial"/>
              <a:buNone/>
            </a:pPr>
            <a:r>
              <a:rPr lang="de-DE" sz="1600" b="1">
                <a:solidFill>
                  <a:schemeClr val="dk2"/>
                </a:solidFill>
                <a:latin typeface="Calibri"/>
                <a:ea typeface="Calibri"/>
                <a:cs typeface="Calibri"/>
                <a:sym typeface="Calibri"/>
              </a:rPr>
              <a:t>Strategic Options</a:t>
            </a:r>
            <a:endParaRPr/>
          </a:p>
        </p:txBody>
      </p:sp>
      <p:sp>
        <p:nvSpPr>
          <p:cNvPr id="883" name="Google Shape;883;p6"/>
          <p:cNvSpPr txBox="1"/>
          <p:nvPr/>
        </p:nvSpPr>
        <p:spPr>
          <a:xfrm>
            <a:off x="3799840" y="1618826"/>
            <a:ext cx="142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Einkenni:</a:t>
            </a:r>
            <a:endParaRPr dirty="0"/>
          </a:p>
        </p:txBody>
      </p:sp>
      <p:sp>
        <p:nvSpPr>
          <p:cNvPr id="884" name="Google Shape;884;p6"/>
          <p:cNvSpPr txBox="1"/>
          <p:nvPr/>
        </p:nvSpPr>
        <p:spPr>
          <a:xfrm>
            <a:off x="3799840" y="5260165"/>
            <a:ext cx="142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Aðgerðir:</a:t>
            </a:r>
            <a:endParaRPr dirty="0"/>
          </a:p>
        </p:txBody>
      </p:sp>
      <p:sp>
        <p:nvSpPr>
          <p:cNvPr id="885" name="Google Shape;885;p6"/>
          <p:cNvSpPr txBox="1"/>
          <p:nvPr/>
        </p:nvSpPr>
        <p:spPr>
          <a:xfrm rot="-5400000">
            <a:off x="2509963" y="3478914"/>
            <a:ext cx="218437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600" dirty="0">
                <a:solidFill>
                  <a:srgbClr val="595A59"/>
                </a:solidFill>
                <a:latin typeface="Calibri"/>
                <a:ea typeface="Calibri"/>
                <a:cs typeface="Calibri"/>
                <a:sym typeface="Calibri"/>
              </a:rPr>
              <a:t>Valmöguleikar</a:t>
            </a:r>
            <a:endParaRP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7"/>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Ef krísan endurspeglast í lykiltölum fyrirtækisins hefur hún kraumað of lengi og valkostirnir því mun færri. </a:t>
            </a:r>
            <a:br>
              <a:rPr lang="is-IS" dirty="0"/>
            </a:br>
            <a:br>
              <a:rPr lang="is-IS" dirty="0"/>
            </a:br>
            <a:r>
              <a:rPr lang="is-IS" u="sng" dirty="0"/>
              <a:t>Þumalputta reglan er</a:t>
            </a:r>
            <a:r>
              <a:rPr lang="is-IS" dirty="0"/>
              <a:t>:</a:t>
            </a:r>
            <a:br>
              <a:rPr lang="is-IS" dirty="0"/>
            </a:br>
            <a:r>
              <a:rPr lang="is-IS" dirty="0"/>
              <a:t>Því lengra sem krísa fær að ganga innan fyrirtækis áður</a:t>
            </a:r>
            <a:br>
              <a:rPr lang="is-IS" dirty="0"/>
            </a:br>
            <a:r>
              <a:rPr lang="is-IS" dirty="0"/>
              <a:t>en gripið er til aðgerða, því minni líkur eru á að fjármunir fyrirtækisins dugi til að ná tökum á krísunni á eigin spýtur.</a:t>
            </a:r>
            <a:endParaRPr dirty="0"/>
          </a:p>
        </p:txBody>
      </p:sp>
      <p:sp>
        <p:nvSpPr>
          <p:cNvPr id="892" name="Google Shape;892;p7"/>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Á seinni stigum krísu eru færri valmöguleikar eftir</a:t>
            </a:r>
            <a:endParaRPr dirty="0"/>
          </a:p>
        </p:txBody>
      </p:sp>
      <p:sp>
        <p:nvSpPr>
          <p:cNvPr id="893" name="Google Shape;893;p7"/>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dirty="0"/>
              <a:t>Stefnumarkandi valkostir í krísu: Stigvaxandi krísa</a:t>
            </a:r>
          </a:p>
          <a:p>
            <a:pPr marL="0" lvl="0" indent="0" algn="l" rtl="0">
              <a:lnSpc>
                <a:spcPct val="90000"/>
              </a:lnSpc>
              <a:spcBef>
                <a:spcPts val="1000"/>
              </a:spcBef>
              <a:spcAft>
                <a:spcPts val="0"/>
              </a:spcAft>
              <a:buClr>
                <a:srgbClr val="79527B"/>
              </a:buClr>
              <a:buSzPts val="1800"/>
              <a:buNone/>
            </a:pPr>
            <a:endParaRPr dirty="0"/>
          </a:p>
        </p:txBody>
      </p:sp>
      <p:sp>
        <p:nvSpPr>
          <p:cNvPr id="894" name="Google Shape;894;p7"/>
          <p:cNvSpPr txBox="1"/>
          <p:nvPr/>
        </p:nvSpPr>
        <p:spPr>
          <a:xfrm>
            <a:off x="5003756" y="1704298"/>
            <a:ext cx="6770233" cy="840067"/>
          </a:xfrm>
          <a:prstGeom prst="rect">
            <a:avLst/>
          </a:prstGeom>
          <a:noFill/>
          <a:ln>
            <a:noFill/>
          </a:ln>
        </p:spPr>
        <p:txBody>
          <a:bodyPr spcFirstLastPara="1" wrap="square" lIns="34275" tIns="17125" rIns="34275" bIns="17125" anchor="t" anchorCtr="0">
            <a:noAutofit/>
          </a:bodyPr>
          <a:lstStyle/>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rPr>
              <a:t>Áberandi samdráttur í tekjum og hagnaði</a:t>
            </a:r>
            <a:endParaRPr lang="en-US" dirty="0"/>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rPr>
              <a:t>Erfiðleikar við að fara eftir skilmálum bankanna</a:t>
            </a:r>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rPr>
              <a:t>Gæðavandamál og kvartanir</a:t>
            </a:r>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rPr>
              <a:t>Lánsheimildir í botni</a:t>
            </a:r>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rPr>
              <a:t>Lausafé minnkar</a:t>
            </a:r>
          </a:p>
          <a:p>
            <a:pPr marL="182245" marR="0" lvl="0" indent="-182245"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rPr>
              <a:t>Erfitt að nálgast hráefni / mögulegir birgjar krefjast fyrirframgreiðslu</a:t>
            </a:r>
            <a:endParaRPr dirty="0">
              <a:solidFill>
                <a:srgbClr val="595A59"/>
              </a:solidFill>
              <a:latin typeface="Calibri"/>
              <a:cs typeface="Calibri"/>
            </a:endParaRPr>
          </a:p>
        </p:txBody>
      </p:sp>
      <p:sp>
        <p:nvSpPr>
          <p:cNvPr id="895" name="Google Shape;895;p7"/>
          <p:cNvSpPr/>
          <p:nvPr/>
        </p:nvSpPr>
        <p:spPr>
          <a:xfrm rot="5400000">
            <a:off x="6758747" y="71332"/>
            <a:ext cx="2272626" cy="7930491"/>
          </a:xfrm>
          <a:prstGeom prst="triangle">
            <a:avLst>
              <a:gd name="adj" fmla="val 50000"/>
            </a:avLst>
          </a:prstGeom>
          <a:solidFill>
            <a:schemeClr val="l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7" name="Google Shape;897;p7"/>
          <p:cNvSpPr txBox="1"/>
          <p:nvPr/>
        </p:nvSpPr>
        <p:spPr>
          <a:xfrm>
            <a:off x="5003756" y="5378448"/>
            <a:ext cx="6770233" cy="1006617"/>
          </a:xfrm>
          <a:prstGeom prst="rect">
            <a:avLst/>
          </a:prstGeom>
          <a:noFill/>
          <a:ln>
            <a:noFill/>
          </a:ln>
        </p:spPr>
        <p:txBody>
          <a:bodyPr spcFirstLastPara="1" wrap="square" lIns="34275" tIns="17125" rIns="34275" bIns="17125" anchor="t" anchorCtr="0">
            <a:noAutofit/>
          </a:bodyPr>
          <a:lstStyle/>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Endurskipulagningaráætlun</a:t>
            </a:r>
            <a:endParaRPr dirty="0"/>
          </a:p>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Breytingastjórnun</a:t>
            </a:r>
            <a:endParaRPr dirty="0"/>
          </a:p>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Endurfjármögnun eða endurskipulagning skulda</a:t>
            </a:r>
            <a:endParaRPr dirty="0"/>
          </a:p>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Sala fasta-fjármuna</a:t>
            </a:r>
            <a:endParaRPr lang="is-IS" dirty="0"/>
          </a:p>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Sala á fyrirtækinu / leit eftir fjárfestum / samstarfsaðilum.</a:t>
            </a:r>
            <a:endParaRPr lang="is-IS" dirty="0"/>
          </a:p>
          <a:p>
            <a:pPr marL="182563" marR="0" lvl="0" indent="-93663" algn="l" rtl="0">
              <a:lnSpc>
                <a:spcPct val="93785"/>
              </a:lnSpc>
              <a:spcBef>
                <a:spcPts val="280"/>
              </a:spcBef>
              <a:spcAft>
                <a:spcPts val="0"/>
              </a:spcAft>
              <a:buClr>
                <a:schemeClr val="dk2"/>
              </a:buClr>
              <a:buSzPts val="1400"/>
              <a:buFont typeface="Arial"/>
              <a:buNone/>
            </a:pPr>
            <a:endParaRPr sz="1400" dirty="0">
              <a:solidFill>
                <a:srgbClr val="595A59"/>
              </a:solidFill>
              <a:latin typeface="Calibri"/>
              <a:ea typeface="Calibri"/>
              <a:cs typeface="Calibri"/>
              <a:sym typeface="Calibri"/>
            </a:endParaRPr>
          </a:p>
        </p:txBody>
      </p:sp>
      <p:sp>
        <p:nvSpPr>
          <p:cNvPr id="899" name="Google Shape;899;p7"/>
          <p:cNvSpPr/>
          <p:nvPr/>
        </p:nvSpPr>
        <p:spPr>
          <a:xfrm rot="5400000">
            <a:off x="5781976" y="3091932"/>
            <a:ext cx="1720945" cy="1889760"/>
          </a:xfrm>
          <a:prstGeom prst="trapezoid">
            <a:avLst>
              <a:gd name="adj" fmla="val 14862"/>
            </a:avLst>
          </a:prstGeom>
          <a:solidFill>
            <a:srgbClr val="79527B"/>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0" name="Google Shape;900;p7"/>
          <p:cNvSpPr txBox="1"/>
          <p:nvPr/>
        </p:nvSpPr>
        <p:spPr>
          <a:xfrm>
            <a:off x="5700896" y="3567978"/>
            <a:ext cx="1883100" cy="919186"/>
          </a:xfrm>
          <a:prstGeom prst="rect">
            <a:avLst/>
          </a:prstGeom>
          <a:noFill/>
          <a:ln>
            <a:noFill/>
          </a:ln>
        </p:spPr>
        <p:txBody>
          <a:bodyPr spcFirstLastPara="1" wrap="square" lIns="34275" tIns="17125" rIns="34275" bIns="17125" anchor="t" anchorCtr="0">
            <a:spAutoFit/>
          </a:bodyPr>
          <a:lstStyle/>
          <a:p>
            <a:pPr marL="0" marR="0" lvl="0" indent="0" algn="ctr" rtl="0">
              <a:lnSpc>
                <a:spcPct val="82062"/>
              </a:lnSpc>
              <a:spcBef>
                <a:spcPts val="0"/>
              </a:spcBef>
              <a:spcAft>
                <a:spcPts val="0"/>
              </a:spcAft>
              <a:buClr>
                <a:schemeClr val="lt1"/>
              </a:buClr>
              <a:buSzPts val="1600"/>
              <a:buFont typeface="Arial"/>
              <a:buNone/>
            </a:pPr>
            <a:r>
              <a:rPr lang="de-DE" sz="1600" b="1" dirty="0">
                <a:solidFill>
                  <a:schemeClr val="lt1"/>
                </a:solidFill>
                <a:latin typeface="Calibri"/>
                <a:ea typeface="Calibri"/>
                <a:cs typeface="Calibri"/>
                <a:sym typeface="Calibri"/>
              </a:rPr>
              <a:t>Stigvaxandi krísa:</a:t>
            </a:r>
            <a:br>
              <a:rPr lang="de-DE" sz="1600" b="1" dirty="0">
                <a:solidFill>
                  <a:schemeClr val="lt1"/>
                </a:solidFill>
                <a:latin typeface="Calibri"/>
                <a:ea typeface="Calibri"/>
                <a:cs typeface="Calibri"/>
                <a:sym typeface="Calibri"/>
              </a:rPr>
            </a:br>
            <a:endParaRPr sz="1600" b="1" dirty="0">
              <a:solidFill>
                <a:schemeClr val="lt1"/>
              </a:solidFill>
              <a:latin typeface="Calibri"/>
              <a:ea typeface="Calibri"/>
              <a:cs typeface="Calibri"/>
              <a:sym typeface="Calibri"/>
            </a:endParaRPr>
          </a:p>
          <a:p>
            <a:pPr marR="0" lvl="0" algn="ctr" rtl="0">
              <a:lnSpc>
                <a:spcPct val="82062"/>
              </a:lnSpc>
              <a:spcBef>
                <a:spcPts val="320"/>
              </a:spcBef>
              <a:spcAft>
                <a:spcPts val="0"/>
              </a:spcAft>
              <a:buClr>
                <a:schemeClr val="lt1"/>
              </a:buClr>
              <a:buSzPts val="1600"/>
            </a:pPr>
            <a:r>
              <a:rPr lang="is-IS" sz="1600" b="1" dirty="0">
                <a:solidFill>
                  <a:schemeClr val="lt1"/>
                </a:solidFill>
                <a:latin typeface="Calibri"/>
                <a:ea typeface="Calibri"/>
                <a:cs typeface="Calibri"/>
                <a:sym typeface="Calibri"/>
              </a:rPr>
              <a:t>Færri valkostir</a:t>
            </a:r>
            <a:endParaRPr dirty="0"/>
          </a:p>
          <a:p>
            <a:pPr marL="0" marR="0" lvl="0" indent="0" algn="ctr" rtl="0">
              <a:lnSpc>
                <a:spcPct val="82062"/>
              </a:lnSpc>
              <a:spcBef>
                <a:spcPts val="320"/>
              </a:spcBef>
              <a:spcAft>
                <a:spcPts val="0"/>
              </a:spcAft>
              <a:buClr>
                <a:schemeClr val="dk2"/>
              </a:buClr>
              <a:buSzPts val="1600"/>
              <a:buFont typeface="Arial"/>
              <a:buNone/>
            </a:pPr>
            <a:endParaRPr sz="1600" b="1" dirty="0">
              <a:solidFill>
                <a:schemeClr val="lt1"/>
              </a:solidFill>
              <a:latin typeface="Calibri"/>
              <a:ea typeface="Calibri"/>
              <a:cs typeface="Calibri"/>
              <a:sym typeface="Calibri"/>
            </a:endParaRPr>
          </a:p>
        </p:txBody>
      </p:sp>
      <p:sp>
        <p:nvSpPr>
          <p:cNvPr id="901" name="Google Shape;901;p7"/>
          <p:cNvSpPr txBox="1"/>
          <p:nvPr/>
        </p:nvSpPr>
        <p:spPr>
          <a:xfrm rot="-5400000">
            <a:off x="2553713" y="3929685"/>
            <a:ext cx="1883088" cy="213785"/>
          </a:xfrm>
          <a:prstGeom prst="rect">
            <a:avLst/>
          </a:prstGeom>
          <a:noFill/>
          <a:ln>
            <a:noFill/>
          </a:ln>
        </p:spPr>
        <p:txBody>
          <a:bodyPr spcFirstLastPara="1" wrap="square" lIns="34275" tIns="17125" rIns="34275" bIns="17125" anchor="t" anchorCtr="0">
            <a:spAutoFit/>
          </a:bodyPr>
          <a:lstStyle/>
          <a:p>
            <a:pPr marL="0" marR="0" lvl="0" indent="0" algn="ctr" rtl="0">
              <a:lnSpc>
                <a:spcPct val="82062"/>
              </a:lnSpc>
              <a:spcBef>
                <a:spcPts val="0"/>
              </a:spcBef>
              <a:spcAft>
                <a:spcPts val="0"/>
              </a:spcAft>
              <a:buClr>
                <a:schemeClr val="dk2"/>
              </a:buClr>
              <a:buSzPts val="1600"/>
              <a:buFont typeface="Arial"/>
              <a:buNone/>
            </a:pPr>
            <a:r>
              <a:rPr lang="de-DE" sz="1600" b="1">
                <a:solidFill>
                  <a:schemeClr val="dk2"/>
                </a:solidFill>
                <a:latin typeface="Calibri"/>
                <a:ea typeface="Calibri"/>
                <a:cs typeface="Calibri"/>
                <a:sym typeface="Calibri"/>
              </a:rPr>
              <a:t>Strategic Options</a:t>
            </a:r>
            <a:endParaRPr sz="1600" b="1">
              <a:solidFill>
                <a:schemeClr val="dk2"/>
              </a:solidFill>
              <a:latin typeface="Calibri"/>
              <a:ea typeface="Calibri"/>
              <a:cs typeface="Calibri"/>
              <a:sym typeface="Calibri"/>
            </a:endParaRPr>
          </a:p>
        </p:txBody>
      </p:sp>
      <p:sp>
        <p:nvSpPr>
          <p:cNvPr id="902" name="Google Shape;902;p7"/>
          <p:cNvSpPr txBox="1"/>
          <p:nvPr/>
        </p:nvSpPr>
        <p:spPr>
          <a:xfrm rot="-5400000">
            <a:off x="2573499" y="3691999"/>
            <a:ext cx="214350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dirty="0">
                <a:solidFill>
                  <a:srgbClr val="595A59"/>
                </a:solidFill>
                <a:latin typeface="Calibri"/>
                <a:ea typeface="Calibri"/>
                <a:cs typeface="Calibri"/>
                <a:sym typeface="Calibri"/>
              </a:rPr>
              <a:t>Valkostir</a:t>
            </a:r>
            <a:endParaRPr dirty="0"/>
          </a:p>
        </p:txBody>
      </p:sp>
      <p:sp>
        <p:nvSpPr>
          <p:cNvPr id="903" name="Google Shape;903;p7"/>
          <p:cNvSpPr txBox="1"/>
          <p:nvPr/>
        </p:nvSpPr>
        <p:spPr>
          <a:xfrm>
            <a:off x="3799840" y="1618826"/>
            <a:ext cx="142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Einkenni:</a:t>
            </a:r>
            <a:endParaRPr dirty="0"/>
          </a:p>
        </p:txBody>
      </p:sp>
      <p:sp>
        <p:nvSpPr>
          <p:cNvPr id="904" name="Google Shape;904;p7"/>
          <p:cNvSpPr txBox="1"/>
          <p:nvPr/>
        </p:nvSpPr>
        <p:spPr>
          <a:xfrm>
            <a:off x="3799840" y="5260165"/>
            <a:ext cx="142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Aðgerðir: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8"/>
          <p:cNvSpPr txBox="1">
            <a:spLocks noGrp="1"/>
          </p:cNvSpPr>
          <p:nvPr>
            <p:ph type="body" idx="2"/>
          </p:nvPr>
        </p:nvSpPr>
        <p:spPr>
          <a:xfrm>
            <a:off x="389965" y="1637401"/>
            <a:ext cx="3189996" cy="4455341"/>
          </a:xfrm>
          <a:prstGeom prst="rect">
            <a:avLst/>
          </a:prstGeom>
          <a:noFill/>
          <a:ln>
            <a:noFill/>
          </a:ln>
        </p:spPr>
        <p:txBody>
          <a:bodyPr spcFirstLastPara="1" wrap="square" lIns="91425" tIns="45700" rIns="91425" bIns="45700" anchor="ctr" anchorCtr="0">
            <a:normAutofit/>
          </a:bodyPr>
          <a:lstStyle/>
          <a:p>
            <a:pPr marL="0" indent="0">
              <a:spcBef>
                <a:spcPts val="0"/>
              </a:spcBef>
            </a:pPr>
            <a:r>
              <a:rPr lang="is-IS" dirty="0"/>
              <a:t>Jafnvel þótt valkostir séu mjög takmarkaðir, leyfir lagaramminn í flestum löndum einnig endurskipulagningu innan gjaldþrota laganna.</a:t>
            </a:r>
          </a:p>
          <a:p>
            <a:pPr marL="0" lvl="0" indent="0" algn="l" rtl="0">
              <a:lnSpc>
                <a:spcPct val="100000"/>
              </a:lnSpc>
              <a:spcBef>
                <a:spcPts val="0"/>
              </a:spcBef>
              <a:spcAft>
                <a:spcPts val="0"/>
              </a:spcAft>
              <a:buClr>
                <a:srgbClr val="595A59"/>
              </a:buClr>
              <a:buSzPts val="1800"/>
              <a:buNone/>
            </a:pPr>
            <a:endParaRPr lang="is-IS" dirty="0"/>
          </a:p>
          <a:p>
            <a:pPr marL="285750" lvl="0" indent="-285750" algn="l" rtl="0">
              <a:lnSpc>
                <a:spcPct val="100000"/>
              </a:lnSpc>
              <a:spcBef>
                <a:spcPts val="0"/>
              </a:spcBef>
              <a:spcAft>
                <a:spcPts val="0"/>
              </a:spcAft>
              <a:buClr>
                <a:srgbClr val="595A59"/>
              </a:buClr>
              <a:buSzPts val="1800"/>
              <a:buFont typeface="Wingdings" panose="05000000000000000000" pitchFamily="2" charset="2"/>
              <a:buChar char="Ø"/>
            </a:pPr>
            <a:r>
              <a:rPr lang="is-IS" dirty="0"/>
              <a:t>Þar sem lagaleg skilyrði í Evrópu eru  mjög mismunandi er ekki hægt alhæfa yfir allt.</a:t>
            </a:r>
          </a:p>
          <a:p>
            <a:pPr marL="285750" lvl="0" indent="-285750" algn="l" rtl="0">
              <a:lnSpc>
                <a:spcPct val="100000"/>
              </a:lnSpc>
              <a:spcBef>
                <a:spcPts val="0"/>
              </a:spcBef>
              <a:spcAft>
                <a:spcPts val="0"/>
              </a:spcAft>
              <a:buClr>
                <a:srgbClr val="595A59"/>
              </a:buClr>
              <a:buSzPts val="1800"/>
              <a:buFont typeface="Wingdings" panose="05000000000000000000" pitchFamily="2" charset="2"/>
              <a:buChar char="Ø"/>
            </a:pPr>
            <a:endParaRPr lang="is-IS" dirty="0"/>
          </a:p>
          <a:p>
            <a:pPr marL="285750" lvl="0" indent="-285750">
              <a:spcBef>
                <a:spcPts val="0"/>
              </a:spcBef>
              <a:buFont typeface="Wingdings" panose="05000000000000000000" pitchFamily="2" charset="2"/>
              <a:buChar char="Ø"/>
            </a:pPr>
            <a:r>
              <a:rPr lang="is-IS" dirty="0"/>
              <a:t>Í grundvallaratriðum er mikilvægt á þessu stigi að fá sem fyrst ráðgjöf lögfræðinga.</a:t>
            </a:r>
            <a:endParaRPr dirty="0"/>
          </a:p>
          <a:p>
            <a:pPr marL="0" lvl="0" indent="0" algn="l" rtl="0">
              <a:lnSpc>
                <a:spcPct val="100000"/>
              </a:lnSpc>
              <a:spcBef>
                <a:spcPts val="600"/>
              </a:spcBef>
              <a:spcAft>
                <a:spcPts val="0"/>
              </a:spcAft>
              <a:buClr>
                <a:srgbClr val="595A59"/>
              </a:buClr>
              <a:buSzPts val="1800"/>
              <a:buNone/>
            </a:pPr>
            <a:endParaRPr dirty="0"/>
          </a:p>
        </p:txBody>
      </p:sp>
      <p:sp>
        <p:nvSpPr>
          <p:cNvPr id="911" name="Google Shape;911;p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de-DE" dirty="0"/>
              <a:t>Andstætt því sem almennt er haldið, er gjaldþrot ekki endilega endalok fyrirtækis.</a:t>
            </a:r>
          </a:p>
        </p:txBody>
      </p:sp>
      <p:sp>
        <p:nvSpPr>
          <p:cNvPr id="912" name="Google Shape;912;p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dirty="0"/>
              <a:t>Stefnumarkandi valkostir í krísu: </a:t>
            </a:r>
            <a:r>
              <a:rPr lang="de-DE" dirty="0"/>
              <a:t>Seinni stig krísu</a:t>
            </a:r>
            <a:endParaRPr dirty="0"/>
          </a:p>
        </p:txBody>
      </p:sp>
      <p:sp>
        <p:nvSpPr>
          <p:cNvPr id="913" name="Google Shape;913;p8"/>
          <p:cNvSpPr txBox="1"/>
          <p:nvPr/>
        </p:nvSpPr>
        <p:spPr>
          <a:xfrm>
            <a:off x="5003756" y="1719100"/>
            <a:ext cx="6770233" cy="1176390"/>
          </a:xfrm>
          <a:prstGeom prst="rect">
            <a:avLst/>
          </a:prstGeom>
          <a:noFill/>
          <a:ln>
            <a:noFill/>
          </a:ln>
        </p:spPr>
        <p:txBody>
          <a:bodyPr spcFirstLastPara="1" wrap="square" lIns="34275" tIns="17125" rIns="34275" bIns="17125" anchor="t" anchorCtr="0">
            <a:noAutofit/>
          </a:bodyPr>
          <a:lstStyle/>
          <a:p>
            <a:pPr marL="182563" marR="0" lvl="0" indent="-182563" algn="l" rtl="0">
              <a:lnSpc>
                <a:spcPct val="93785"/>
              </a:lnSpc>
              <a:spcBef>
                <a:spcPts val="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Ekkert reiðufé eftir / Lán í vanskilum</a:t>
            </a:r>
          </a:p>
          <a:p>
            <a:pPr marL="182563" marR="0" lvl="0" indent="-182563"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sym typeface="Calibri"/>
              </a:rPr>
              <a:t>Allar kennitölur neikvæðar</a:t>
            </a:r>
          </a:p>
          <a:p>
            <a:pPr marL="182563" marR="0" lvl="0" indent="-182563"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sym typeface="Calibri"/>
              </a:rPr>
              <a:t>Viðskiptavinir færa sig til keppinauta</a:t>
            </a:r>
          </a:p>
          <a:p>
            <a:pPr marL="182563" marR="0" lvl="0" indent="-182563"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sym typeface="Calibri"/>
              </a:rPr>
              <a:t>Starfsmenn segja upp</a:t>
            </a:r>
          </a:p>
          <a:p>
            <a:pPr marL="182563" marR="0" lvl="0" indent="-182563" algn="l" rtl="0">
              <a:lnSpc>
                <a:spcPct val="93785"/>
              </a:lnSpc>
              <a:spcBef>
                <a:spcPts val="0"/>
              </a:spcBef>
              <a:spcAft>
                <a:spcPts val="0"/>
              </a:spcAft>
              <a:buClr>
                <a:srgbClr val="595A59"/>
              </a:buClr>
              <a:buSzPts val="1400"/>
              <a:buFont typeface="Arial"/>
              <a:buChar char="•"/>
            </a:pPr>
            <a:r>
              <a:rPr lang="is-IS" dirty="0">
                <a:solidFill>
                  <a:srgbClr val="595A59"/>
                </a:solidFill>
                <a:latin typeface="Calibri"/>
                <a:cs typeface="Calibri"/>
                <a:sym typeface="Calibri"/>
              </a:rPr>
              <a:t>Lögfræðingar taka við</a:t>
            </a:r>
          </a:p>
          <a:p>
            <a:pPr marL="182563" marR="0" lvl="0" indent="-182563" algn="l" rtl="0">
              <a:lnSpc>
                <a:spcPct val="93785"/>
              </a:lnSpc>
              <a:spcBef>
                <a:spcPts val="0"/>
              </a:spcBef>
              <a:spcAft>
                <a:spcPts val="0"/>
              </a:spcAft>
              <a:buClr>
                <a:srgbClr val="595A59"/>
              </a:buClr>
              <a:buSzPts val="1400"/>
              <a:buFont typeface="Arial"/>
              <a:buChar char="•"/>
            </a:pPr>
            <a:endParaRPr dirty="0"/>
          </a:p>
        </p:txBody>
      </p:sp>
      <p:sp>
        <p:nvSpPr>
          <p:cNvPr id="914" name="Google Shape;914;p8"/>
          <p:cNvSpPr/>
          <p:nvPr/>
        </p:nvSpPr>
        <p:spPr>
          <a:xfrm rot="5400000">
            <a:off x="6623291" y="71333"/>
            <a:ext cx="2272626" cy="7930491"/>
          </a:xfrm>
          <a:prstGeom prst="triangle">
            <a:avLst>
              <a:gd name="adj" fmla="val 50000"/>
            </a:avLst>
          </a:prstGeom>
          <a:solidFill>
            <a:schemeClr val="l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5" name="Google Shape;915;p8"/>
          <p:cNvSpPr txBox="1"/>
          <p:nvPr/>
        </p:nvSpPr>
        <p:spPr>
          <a:xfrm>
            <a:off x="3645252" y="2060197"/>
            <a:ext cx="1883088" cy="213785"/>
          </a:xfrm>
          <a:prstGeom prst="rect">
            <a:avLst/>
          </a:prstGeom>
          <a:noFill/>
          <a:ln>
            <a:noFill/>
          </a:ln>
        </p:spPr>
        <p:txBody>
          <a:bodyPr spcFirstLastPara="1" wrap="square" lIns="34275" tIns="17125" rIns="34275" bIns="17125" anchor="t" anchorCtr="0">
            <a:spAutoFit/>
          </a:bodyPr>
          <a:lstStyle/>
          <a:p>
            <a:pPr marL="0" marR="0" lvl="0" indent="0" algn="l" rtl="0">
              <a:lnSpc>
                <a:spcPct val="82062"/>
              </a:lnSpc>
              <a:spcBef>
                <a:spcPts val="0"/>
              </a:spcBef>
              <a:spcAft>
                <a:spcPts val="0"/>
              </a:spcAft>
              <a:buClr>
                <a:schemeClr val="dk2"/>
              </a:buClr>
              <a:buSzPts val="1600"/>
              <a:buFont typeface="Arial"/>
              <a:buNone/>
            </a:pPr>
            <a:r>
              <a:rPr lang="de-DE" sz="1600" b="1">
                <a:solidFill>
                  <a:schemeClr val="dk2"/>
                </a:solidFill>
                <a:latin typeface="Calibri"/>
                <a:ea typeface="Calibri"/>
                <a:cs typeface="Calibri"/>
                <a:sym typeface="Calibri"/>
              </a:rPr>
              <a:t>Symptoms:</a:t>
            </a:r>
            <a:endParaRPr sz="1600" b="1">
              <a:solidFill>
                <a:schemeClr val="dk2"/>
              </a:solidFill>
              <a:latin typeface="Calibri"/>
              <a:ea typeface="Calibri"/>
              <a:cs typeface="Calibri"/>
              <a:sym typeface="Calibri"/>
            </a:endParaRPr>
          </a:p>
        </p:txBody>
      </p:sp>
      <p:sp>
        <p:nvSpPr>
          <p:cNvPr id="916" name="Google Shape;916;p8"/>
          <p:cNvSpPr txBox="1"/>
          <p:nvPr/>
        </p:nvSpPr>
        <p:spPr>
          <a:xfrm>
            <a:off x="5003756" y="5374932"/>
            <a:ext cx="6770233" cy="1006617"/>
          </a:xfrm>
          <a:prstGeom prst="rect">
            <a:avLst/>
          </a:prstGeom>
          <a:noFill/>
          <a:ln>
            <a:noFill/>
          </a:ln>
        </p:spPr>
        <p:txBody>
          <a:bodyPr spcFirstLastPara="1" wrap="square" lIns="34275" tIns="17125" rIns="34275" bIns="17125" anchor="t" anchorCtr="0">
            <a:noAutofit/>
          </a:bodyPr>
          <a:lstStyle/>
          <a:p>
            <a:pPr marL="182563" marR="0" lvl="0" indent="-182563" algn="l" rtl="0">
              <a:lnSpc>
                <a:spcPct val="93785"/>
              </a:lnSpc>
              <a:spcBef>
                <a:spcPts val="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Endurskipulagning með nýju fjármagni</a:t>
            </a:r>
            <a:endParaRPr dirty="0"/>
          </a:p>
          <a:p>
            <a:pPr marL="182563" marR="0" lvl="0" indent="-182563" algn="l" rtl="0">
              <a:lnSpc>
                <a:spcPct val="93785"/>
              </a:lnSpc>
              <a:spcBef>
                <a:spcPts val="280"/>
              </a:spcBef>
              <a:spcAft>
                <a:spcPts val="0"/>
              </a:spcAft>
              <a:buClr>
                <a:srgbClr val="595A59"/>
              </a:buClr>
              <a:buSzPts val="1400"/>
              <a:buFont typeface="Arial"/>
              <a:buChar char="•"/>
            </a:pPr>
            <a:r>
              <a:rPr lang="de-DE" sz="1400" dirty="0">
                <a:solidFill>
                  <a:srgbClr val="595A59"/>
                </a:solidFill>
                <a:latin typeface="Calibri"/>
                <a:ea typeface="Calibri"/>
                <a:cs typeface="Calibri"/>
                <a:sym typeface="Calibri"/>
              </a:rPr>
              <a:t>Endurskipulagning utan dómstóla</a:t>
            </a:r>
            <a:endParaRPr lang="de-DE" dirty="0"/>
          </a:p>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Sala fyrirtækisins</a:t>
            </a:r>
            <a:endParaRPr dirty="0"/>
          </a:p>
          <a:p>
            <a:pPr marL="182563" marR="0" lvl="0" indent="-182563" algn="l" rtl="0">
              <a:lnSpc>
                <a:spcPct val="93785"/>
              </a:lnSpc>
              <a:spcBef>
                <a:spcPts val="280"/>
              </a:spcBef>
              <a:spcAft>
                <a:spcPts val="0"/>
              </a:spcAft>
              <a:buClr>
                <a:srgbClr val="595A59"/>
              </a:buClr>
              <a:buSzPts val="1400"/>
              <a:buFont typeface="Arial"/>
              <a:buChar char="•"/>
            </a:pPr>
            <a:r>
              <a:rPr lang="is-IS" sz="1400" dirty="0">
                <a:solidFill>
                  <a:srgbClr val="595A59"/>
                </a:solidFill>
                <a:latin typeface="Calibri"/>
                <a:ea typeface="Calibri"/>
                <a:cs typeface="Calibri"/>
                <a:sym typeface="Calibri"/>
              </a:rPr>
              <a:t>Endurskipulagning fyrir dómstólum</a:t>
            </a:r>
            <a:endParaRPr dirty="0"/>
          </a:p>
          <a:p>
            <a:pPr marL="182563" marR="0" lvl="0" indent="-93663" algn="l" rtl="0">
              <a:lnSpc>
                <a:spcPct val="93785"/>
              </a:lnSpc>
              <a:spcBef>
                <a:spcPts val="280"/>
              </a:spcBef>
              <a:spcAft>
                <a:spcPts val="0"/>
              </a:spcAft>
              <a:buClr>
                <a:schemeClr val="dk2"/>
              </a:buClr>
              <a:buSzPts val="1400"/>
              <a:buFont typeface="Arial"/>
              <a:buNone/>
            </a:pPr>
            <a:endParaRPr sz="1400" dirty="0">
              <a:solidFill>
                <a:srgbClr val="595A59"/>
              </a:solidFill>
              <a:latin typeface="Calibri"/>
              <a:ea typeface="Calibri"/>
              <a:cs typeface="Calibri"/>
              <a:sym typeface="Calibri"/>
            </a:endParaRPr>
          </a:p>
        </p:txBody>
      </p:sp>
      <p:sp>
        <p:nvSpPr>
          <p:cNvPr id="917" name="Google Shape;917;p8"/>
          <p:cNvSpPr txBox="1"/>
          <p:nvPr/>
        </p:nvSpPr>
        <p:spPr>
          <a:xfrm>
            <a:off x="3645252" y="5374932"/>
            <a:ext cx="1883088" cy="213785"/>
          </a:xfrm>
          <a:prstGeom prst="rect">
            <a:avLst/>
          </a:prstGeom>
          <a:noFill/>
          <a:ln>
            <a:noFill/>
          </a:ln>
        </p:spPr>
        <p:txBody>
          <a:bodyPr spcFirstLastPara="1" wrap="square" lIns="34275" tIns="17125" rIns="34275" bIns="17125" anchor="t" anchorCtr="0">
            <a:spAutoFit/>
          </a:bodyPr>
          <a:lstStyle/>
          <a:p>
            <a:pPr marL="0" marR="0" lvl="0" indent="0" algn="l" rtl="0">
              <a:lnSpc>
                <a:spcPct val="82062"/>
              </a:lnSpc>
              <a:spcBef>
                <a:spcPts val="0"/>
              </a:spcBef>
              <a:spcAft>
                <a:spcPts val="0"/>
              </a:spcAft>
              <a:buClr>
                <a:schemeClr val="dk2"/>
              </a:buClr>
              <a:buSzPts val="1600"/>
              <a:buFont typeface="Arial"/>
              <a:buNone/>
            </a:pPr>
            <a:r>
              <a:rPr lang="de-DE" sz="1600" b="1">
                <a:solidFill>
                  <a:schemeClr val="dk2"/>
                </a:solidFill>
                <a:latin typeface="Calibri"/>
                <a:ea typeface="Calibri"/>
                <a:cs typeface="Calibri"/>
                <a:sym typeface="Calibri"/>
              </a:rPr>
              <a:t>Actions:</a:t>
            </a:r>
            <a:endParaRPr sz="1600" b="1">
              <a:solidFill>
                <a:schemeClr val="dk2"/>
              </a:solidFill>
              <a:latin typeface="Calibri"/>
              <a:ea typeface="Calibri"/>
              <a:cs typeface="Calibri"/>
              <a:sym typeface="Calibri"/>
            </a:endParaRPr>
          </a:p>
        </p:txBody>
      </p:sp>
      <p:sp>
        <p:nvSpPr>
          <p:cNvPr id="918" name="Google Shape;918;p8"/>
          <p:cNvSpPr/>
          <p:nvPr/>
        </p:nvSpPr>
        <p:spPr>
          <a:xfrm rot="5400000">
            <a:off x="7923194" y="3089311"/>
            <a:ext cx="1191128" cy="1889760"/>
          </a:xfrm>
          <a:prstGeom prst="trapezoid">
            <a:avLst>
              <a:gd name="adj" fmla="val 23751"/>
            </a:avLst>
          </a:prstGeom>
          <a:solidFill>
            <a:srgbClr val="81D1C5"/>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8"/>
          <p:cNvSpPr txBox="1"/>
          <p:nvPr/>
        </p:nvSpPr>
        <p:spPr>
          <a:xfrm>
            <a:off x="7577219" y="3796738"/>
            <a:ext cx="1883100" cy="479700"/>
          </a:xfrm>
          <a:prstGeom prst="rect">
            <a:avLst/>
          </a:prstGeom>
          <a:noFill/>
          <a:ln>
            <a:noFill/>
          </a:ln>
        </p:spPr>
        <p:txBody>
          <a:bodyPr spcFirstLastPara="1" wrap="square" lIns="34275" tIns="17125" rIns="34275" bIns="17125" anchor="t" anchorCtr="0">
            <a:spAutoFit/>
          </a:bodyPr>
          <a:lstStyle/>
          <a:p>
            <a:pPr marL="0" marR="0" lvl="0" indent="0" algn="ctr" rtl="0">
              <a:lnSpc>
                <a:spcPct val="82062"/>
              </a:lnSpc>
              <a:spcBef>
                <a:spcPts val="0"/>
              </a:spcBef>
              <a:spcAft>
                <a:spcPts val="0"/>
              </a:spcAft>
              <a:buClr>
                <a:srgbClr val="044E4F"/>
              </a:buClr>
              <a:buSzPts val="1600"/>
              <a:buFont typeface="Arial"/>
              <a:buNone/>
            </a:pPr>
            <a:r>
              <a:rPr lang="de-DE" sz="1600" b="1" dirty="0">
                <a:solidFill>
                  <a:srgbClr val="044E4F"/>
                </a:solidFill>
                <a:latin typeface="Calibri"/>
                <a:ea typeface="Calibri"/>
                <a:cs typeface="Calibri"/>
                <a:sym typeface="Calibri"/>
              </a:rPr>
              <a:t>Seinni stig krísu:</a:t>
            </a:r>
            <a:endParaRPr sz="1600" b="1" dirty="0">
              <a:solidFill>
                <a:srgbClr val="044E4F"/>
              </a:solidFill>
              <a:latin typeface="Calibri"/>
              <a:ea typeface="Calibri"/>
              <a:cs typeface="Calibri"/>
              <a:sym typeface="Calibri"/>
            </a:endParaRPr>
          </a:p>
          <a:p>
            <a:pPr marR="0" lvl="0" algn="ctr" rtl="0">
              <a:lnSpc>
                <a:spcPct val="82062"/>
              </a:lnSpc>
              <a:spcBef>
                <a:spcPts val="320"/>
              </a:spcBef>
              <a:spcAft>
                <a:spcPts val="0"/>
              </a:spcAft>
              <a:buClr>
                <a:srgbClr val="044E4F"/>
              </a:buClr>
              <a:buSzPts val="1600"/>
            </a:pPr>
            <a:r>
              <a:rPr lang="de-DE" sz="1600" b="1" dirty="0">
                <a:solidFill>
                  <a:srgbClr val="044E4F"/>
                </a:solidFill>
                <a:latin typeface="Calibri"/>
                <a:ea typeface="Calibri"/>
                <a:cs typeface="Calibri"/>
                <a:sym typeface="Calibri"/>
              </a:rPr>
              <a:t>Gjaldþrot</a:t>
            </a:r>
            <a:endParaRPr sz="1600" b="1" dirty="0">
              <a:solidFill>
                <a:srgbClr val="044E4F"/>
              </a:solidFill>
              <a:latin typeface="Calibri"/>
              <a:ea typeface="Calibri"/>
              <a:cs typeface="Calibri"/>
              <a:sym typeface="Calibri"/>
            </a:endParaRPr>
          </a:p>
        </p:txBody>
      </p:sp>
      <p:sp>
        <p:nvSpPr>
          <p:cNvPr id="920" name="Google Shape;920;p8"/>
          <p:cNvSpPr txBox="1"/>
          <p:nvPr/>
        </p:nvSpPr>
        <p:spPr>
          <a:xfrm rot="-5400000">
            <a:off x="2553713" y="3929685"/>
            <a:ext cx="1883088" cy="213785"/>
          </a:xfrm>
          <a:prstGeom prst="rect">
            <a:avLst/>
          </a:prstGeom>
          <a:noFill/>
          <a:ln>
            <a:noFill/>
          </a:ln>
        </p:spPr>
        <p:txBody>
          <a:bodyPr spcFirstLastPara="1" wrap="square" lIns="34275" tIns="17125" rIns="34275" bIns="17125" anchor="t" anchorCtr="0">
            <a:spAutoFit/>
          </a:bodyPr>
          <a:lstStyle/>
          <a:p>
            <a:pPr marL="0" marR="0" lvl="0" indent="0" algn="ctr" rtl="0">
              <a:lnSpc>
                <a:spcPct val="82062"/>
              </a:lnSpc>
              <a:spcBef>
                <a:spcPts val="0"/>
              </a:spcBef>
              <a:spcAft>
                <a:spcPts val="0"/>
              </a:spcAft>
              <a:buClr>
                <a:schemeClr val="dk2"/>
              </a:buClr>
              <a:buSzPts val="1600"/>
              <a:buFont typeface="Arial"/>
              <a:buNone/>
            </a:pPr>
            <a:r>
              <a:rPr lang="de-DE" sz="1600" b="1">
                <a:solidFill>
                  <a:schemeClr val="dk2"/>
                </a:solidFill>
                <a:latin typeface="Calibri"/>
                <a:ea typeface="Calibri"/>
                <a:cs typeface="Calibri"/>
                <a:sym typeface="Calibri"/>
              </a:rPr>
              <a:t>Strategic Options</a:t>
            </a:r>
            <a:endParaRPr sz="1600" b="1">
              <a:solidFill>
                <a:schemeClr val="dk2"/>
              </a:solidFill>
              <a:latin typeface="Calibri"/>
              <a:ea typeface="Calibri"/>
              <a:cs typeface="Calibri"/>
              <a:sym typeface="Calibri"/>
            </a:endParaRPr>
          </a:p>
        </p:txBody>
      </p:sp>
      <p:sp>
        <p:nvSpPr>
          <p:cNvPr id="921" name="Google Shape;921;p8"/>
          <p:cNvSpPr txBox="1"/>
          <p:nvPr/>
        </p:nvSpPr>
        <p:spPr>
          <a:xfrm rot="-5400000">
            <a:off x="2584280" y="3680855"/>
            <a:ext cx="214350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dirty="0">
                <a:solidFill>
                  <a:srgbClr val="595A59"/>
                </a:solidFill>
                <a:latin typeface="Calibri"/>
                <a:ea typeface="Calibri"/>
                <a:cs typeface="Calibri"/>
                <a:sym typeface="Calibri"/>
              </a:rPr>
              <a:t>Valkostir</a:t>
            </a:r>
            <a:endParaRPr dirty="0"/>
          </a:p>
        </p:txBody>
      </p:sp>
      <p:sp>
        <p:nvSpPr>
          <p:cNvPr id="922" name="Google Shape;922;p8"/>
          <p:cNvSpPr txBox="1"/>
          <p:nvPr/>
        </p:nvSpPr>
        <p:spPr>
          <a:xfrm>
            <a:off x="3799840" y="1618826"/>
            <a:ext cx="142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Einkenni:</a:t>
            </a:r>
            <a:endParaRPr dirty="0"/>
          </a:p>
        </p:txBody>
      </p:sp>
      <p:sp>
        <p:nvSpPr>
          <p:cNvPr id="923" name="Google Shape;923;p8"/>
          <p:cNvSpPr txBox="1"/>
          <p:nvPr/>
        </p:nvSpPr>
        <p:spPr>
          <a:xfrm>
            <a:off x="3799840" y="5260165"/>
            <a:ext cx="1422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dirty="0">
                <a:solidFill>
                  <a:srgbClr val="595A59"/>
                </a:solidFill>
                <a:latin typeface="Calibri"/>
                <a:ea typeface="Calibri"/>
                <a:cs typeface="Calibri"/>
                <a:sym typeface="Calibri"/>
              </a:rPr>
              <a:t>Aðgerðir: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9"/>
          <p:cNvSpPr txBox="1">
            <a:spLocks noGrp="1"/>
          </p:cNvSpPr>
          <p:nvPr>
            <p:ph type="body" idx="2"/>
          </p:nvPr>
        </p:nvSpPr>
        <p:spPr>
          <a:xfrm>
            <a:off x="389965" y="1637401"/>
            <a:ext cx="2998399"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is-IS"/>
              <a:t>Ef ekki er hægt að stýra krísunni og engar líkur eru á því að fyrirtækið lifi af er áherslan lögð á kerfisbundna skipulagningu, framkvæmd og eftirlit með slitum félagsins.</a:t>
            </a:r>
          </a:p>
        </p:txBody>
      </p:sp>
      <p:sp>
        <p:nvSpPr>
          <p:cNvPr id="930" name="Google Shape;930;p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indent="0">
              <a:spcBef>
                <a:spcPts val="0"/>
              </a:spcBef>
            </a:pPr>
            <a:r>
              <a:rPr lang="is-IS"/>
              <a:t>Ef endurskipulagning mistekst þá er eini valkosturinn að slíta fyrirtækinu</a:t>
            </a:r>
          </a:p>
        </p:txBody>
      </p:sp>
      <p:sp>
        <p:nvSpPr>
          <p:cNvPr id="931" name="Google Shape;931;p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is-IS" dirty="0"/>
              <a:t>Stefnumarkandi valkostir í krísu</a:t>
            </a:r>
            <a:r>
              <a:rPr lang="de-DE" dirty="0"/>
              <a:t>: slit</a:t>
            </a:r>
            <a:endParaRPr dirty="0"/>
          </a:p>
          <a:p>
            <a:pPr marL="0" lvl="0" indent="0" algn="l" rtl="0">
              <a:lnSpc>
                <a:spcPct val="90000"/>
              </a:lnSpc>
              <a:spcBef>
                <a:spcPts val="1000"/>
              </a:spcBef>
              <a:spcAft>
                <a:spcPts val="0"/>
              </a:spcAft>
              <a:buClr>
                <a:srgbClr val="79527B"/>
              </a:buClr>
              <a:buSzPts val="1800"/>
              <a:buNone/>
            </a:pPr>
            <a:endParaRPr dirty="0"/>
          </a:p>
        </p:txBody>
      </p:sp>
      <p:sp>
        <p:nvSpPr>
          <p:cNvPr id="932" name="Google Shape;932;p9"/>
          <p:cNvSpPr/>
          <p:nvPr/>
        </p:nvSpPr>
        <p:spPr>
          <a:xfrm rot="5400000">
            <a:off x="6643613" y="71333"/>
            <a:ext cx="2272626" cy="7930491"/>
          </a:xfrm>
          <a:prstGeom prst="triangle">
            <a:avLst>
              <a:gd name="adj" fmla="val 50000"/>
            </a:avLst>
          </a:prstGeom>
          <a:solidFill>
            <a:schemeClr val="lt1"/>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9"/>
          <p:cNvSpPr/>
          <p:nvPr/>
        </p:nvSpPr>
        <p:spPr>
          <a:xfrm rot="5400000">
            <a:off x="10285044" y="2899748"/>
            <a:ext cx="645700" cy="2274556"/>
          </a:xfrm>
          <a:prstGeom prst="trapezoid">
            <a:avLst>
              <a:gd name="adj" fmla="val 50000"/>
            </a:avLst>
          </a:prstGeom>
          <a:solidFill>
            <a:srgbClr val="F27954"/>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4" name="Google Shape;934;p9"/>
          <p:cNvSpPr txBox="1"/>
          <p:nvPr/>
        </p:nvSpPr>
        <p:spPr>
          <a:xfrm>
            <a:off x="9156745" y="3938431"/>
            <a:ext cx="1883088" cy="236499"/>
          </a:xfrm>
          <a:prstGeom prst="rect">
            <a:avLst/>
          </a:prstGeom>
          <a:noFill/>
          <a:ln>
            <a:noFill/>
          </a:ln>
        </p:spPr>
        <p:txBody>
          <a:bodyPr spcFirstLastPara="1" wrap="square" lIns="34275" tIns="17125" rIns="34275" bIns="17125" anchor="t" anchorCtr="0">
            <a:spAutoFit/>
          </a:bodyPr>
          <a:lstStyle/>
          <a:p>
            <a:pPr marL="0" marR="0" lvl="0" indent="0" algn="ctr" rtl="0">
              <a:lnSpc>
                <a:spcPct val="82062"/>
              </a:lnSpc>
              <a:spcBef>
                <a:spcPts val="0"/>
              </a:spcBef>
              <a:spcAft>
                <a:spcPts val="0"/>
              </a:spcAft>
              <a:buClr>
                <a:schemeClr val="lt1"/>
              </a:buClr>
              <a:buSzPts val="1600"/>
              <a:buFont typeface="Arial"/>
              <a:buNone/>
            </a:pPr>
            <a:r>
              <a:rPr lang="de-DE" sz="1600" b="1" dirty="0">
                <a:solidFill>
                  <a:schemeClr val="lt1"/>
                </a:solidFill>
                <a:latin typeface="Calibri"/>
                <a:ea typeface="Calibri"/>
                <a:cs typeface="Calibri"/>
                <a:sym typeface="Calibri"/>
              </a:rPr>
              <a:t>Slit</a:t>
            </a:r>
            <a:endParaRPr dirty="0"/>
          </a:p>
        </p:txBody>
      </p:sp>
      <p:sp>
        <p:nvSpPr>
          <p:cNvPr id="935" name="Google Shape;935;p9"/>
          <p:cNvSpPr txBox="1"/>
          <p:nvPr/>
        </p:nvSpPr>
        <p:spPr>
          <a:xfrm rot="-5400000">
            <a:off x="2553713" y="3929685"/>
            <a:ext cx="1883088" cy="213785"/>
          </a:xfrm>
          <a:prstGeom prst="rect">
            <a:avLst/>
          </a:prstGeom>
          <a:noFill/>
          <a:ln>
            <a:noFill/>
          </a:ln>
        </p:spPr>
        <p:txBody>
          <a:bodyPr spcFirstLastPara="1" wrap="square" lIns="34275" tIns="17125" rIns="34275" bIns="17125" anchor="t" anchorCtr="0">
            <a:spAutoFit/>
          </a:bodyPr>
          <a:lstStyle/>
          <a:p>
            <a:pPr marL="0" marR="0" lvl="0" indent="0" algn="ctr" rtl="0">
              <a:lnSpc>
                <a:spcPct val="82062"/>
              </a:lnSpc>
              <a:spcBef>
                <a:spcPts val="0"/>
              </a:spcBef>
              <a:spcAft>
                <a:spcPts val="0"/>
              </a:spcAft>
              <a:buClr>
                <a:schemeClr val="dk2"/>
              </a:buClr>
              <a:buSzPts val="1600"/>
              <a:buFont typeface="Arial"/>
              <a:buNone/>
            </a:pPr>
            <a:r>
              <a:rPr lang="de-DE" sz="1600" b="1">
                <a:solidFill>
                  <a:schemeClr val="dk2"/>
                </a:solidFill>
                <a:latin typeface="Calibri"/>
                <a:ea typeface="Calibri"/>
                <a:cs typeface="Calibri"/>
                <a:sym typeface="Calibri"/>
              </a:rPr>
              <a:t>Strategic Options</a:t>
            </a:r>
            <a:endParaRPr sz="1600" b="1">
              <a:solidFill>
                <a:schemeClr val="dk2"/>
              </a:solidFill>
              <a:latin typeface="Calibri"/>
              <a:ea typeface="Calibri"/>
              <a:cs typeface="Calibri"/>
              <a:sym typeface="Calibri"/>
            </a:endParaRPr>
          </a:p>
        </p:txBody>
      </p:sp>
      <p:sp>
        <p:nvSpPr>
          <p:cNvPr id="936" name="Google Shape;936;p9"/>
          <p:cNvSpPr txBox="1"/>
          <p:nvPr/>
        </p:nvSpPr>
        <p:spPr>
          <a:xfrm rot="-5400000">
            <a:off x="2070709" y="3667231"/>
            <a:ext cx="290612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1800" dirty="0">
                <a:solidFill>
                  <a:srgbClr val="595A59"/>
                </a:solidFill>
                <a:latin typeface="Calibri"/>
                <a:ea typeface="Calibri"/>
                <a:cs typeface="Calibri"/>
                <a:sym typeface="Calibri"/>
              </a:rPr>
              <a:t>Valkostir</a:t>
            </a:r>
            <a:endParaRPr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5" ma:contentTypeDescription="Create a new document." ma:contentTypeScope="" ma:versionID="d7a6fb6dda58ae01a6b07a2767ba395b">
  <xsd:schema xmlns:xsd="http://www.w3.org/2001/XMLSchema" xmlns:xs="http://www.w3.org/2001/XMLSchema" xmlns:p="http://schemas.microsoft.com/office/2006/metadata/properties" xmlns:ns2="00645bbc-0ffd-4d17-83af-50f7d648f972" targetNamespace="http://schemas.microsoft.com/office/2006/metadata/properties" ma:root="true" ma:fieldsID="b0dcbe16a0b660b2f15a971da26ed19b"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6BE8A1-73F5-4CF7-80C0-4E56BCFB1922}">
  <ds:schemaRefs>
    <ds:schemaRef ds:uri="http://schemas.microsoft.com/sharepoint/v3/contenttype/forms"/>
  </ds:schemaRefs>
</ds:datastoreItem>
</file>

<file path=customXml/itemProps2.xml><?xml version="1.0" encoding="utf-8"?>
<ds:datastoreItem xmlns:ds="http://schemas.openxmlformats.org/officeDocument/2006/customXml" ds:itemID="{C50A8BB9-9EAB-4376-A806-EA5531F870F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5D47F3F-22F5-42AF-A951-9734DE0662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5bbc-0ffd-4d17-83af-50f7d648f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27081</TotalTime>
  <Words>6241</Words>
  <Application>Microsoft Office PowerPoint</Application>
  <PresentationFormat>Widescreen</PresentationFormat>
  <Paragraphs>669</Paragraphs>
  <Slides>59</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Calibri</vt:lpstr>
      <vt:lpstr>Quattrocento Sans</vt:lpstr>
      <vt:lpstr>Wingdings</vt:lpstr>
      <vt:lpstr>Montserrat Medium</vt:lpstr>
      <vt:lpstr>Lato</vt:lpstr>
      <vt:lpstr>Arial</vt:lpstr>
      <vt:lpstr>Montserrat Light</vt:lpstr>
      <vt:lpstr>Montserrat</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aine hamill</cp:lastModifiedBy>
  <cp:revision>221</cp:revision>
  <dcterms:created xsi:type="dcterms:W3CDTF">2020-10-14T13:32:04Z</dcterms:created>
  <dcterms:modified xsi:type="dcterms:W3CDTF">2023-09-06T14:51:20Z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