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6" r:id="rId42"/>
    <p:sldId id="297" r:id="rId43"/>
    <p:sldId id="298" r:id="rId44"/>
    <p:sldId id="299" r:id="rId45"/>
  </p:sldIdLst>
  <p:sldSz cx="12192000" cy="6858000"/>
  <p:notesSz cx="6669088" cy="9926638"/>
  <p:embeddedFontLst>
    <p:embeddedFont>
      <p:font typeface="Calibri" panose="020F0502020204030204" pitchFamily="34" charset="0"/>
      <p:regular r:id="rId47"/>
      <p:bold r:id="rId48"/>
      <p:italic r:id="rId49"/>
      <p:boldItalic r:id="rId50"/>
    </p:embeddedFont>
    <p:embeddedFont>
      <p:font typeface="Lato" panose="020F0502020204030203" pitchFamily="34" charset="0"/>
      <p:regular r:id="rId51"/>
      <p:bold r:id="rId52"/>
      <p:italic r:id="rId53"/>
      <p:boldItalic r:id="rId54"/>
    </p:embeddedFont>
    <p:embeddedFont>
      <p:font typeface="Lato Light" panose="020F0502020204030203" pitchFamily="34" charset="0"/>
      <p:regular r:id="rId55"/>
      <p:bold r:id="rId56"/>
      <p:italic r:id="rId57"/>
      <p:boldItalic r:id="rId58"/>
    </p:embeddedFont>
    <p:embeddedFont>
      <p:font typeface="Merriweather Sans" pitchFamily="2" charset="0"/>
      <p:regular r:id="rId59"/>
      <p:bold r:id="rId60"/>
      <p:italic r:id="rId61"/>
      <p:boldItalic r:id="rId62"/>
    </p:embeddedFont>
    <p:embeddedFont>
      <p:font typeface="Montserrat" panose="00000500000000000000" pitchFamily="2" charset="0"/>
      <p:regular r:id="rId63"/>
      <p:bold r:id="rId64"/>
      <p:italic r:id="rId65"/>
      <p:boldItalic r:id="rId66"/>
    </p:embeddedFont>
    <p:embeddedFont>
      <p:font typeface="Montserrat Light" panose="00000400000000000000" pitchFamily="2" charset="0"/>
      <p:regular r:id="rId67"/>
      <p:bold r:id="rId68"/>
      <p:italic r:id="rId69"/>
      <p:boldItalic r:id="rId70"/>
    </p:embeddedFont>
    <p:embeddedFont>
      <p:font typeface="Montserrat Medium" panose="00000600000000000000" pitchFamily="2" charset="0"/>
      <p:regular r:id="rId71"/>
      <p:bold r:id="rId72"/>
      <p:italic r:id="rId73"/>
      <p:boldItalic r:id="rId74"/>
    </p:embeddedFont>
    <p:embeddedFont>
      <p:font typeface="Quattrocento Sans" panose="020B0502050000020003" pitchFamily="34"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j6UWBMW/LqB37szWDZsaW//CEEC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28C625-46BB-89F1-8F4D-72F20629431B}" name="Guðrún Þóra Gunnarsdóttir - HA" initials="GH" userId="S::gudrunthora@unak.is::080319e9-cba8-43d0-a339-cc9a7fd4f623" providerId="AD"/>
  <p188:author id="{03246655-826E-A141-D929-1D4D7230E0F1}" name="Íris Hrund Halldórsdóttir" initials="ÍHH" userId="S::irishh@hi.is::0834478e-9d1d-489a-b867-717661bcfdc5" providerId="AD"/>
  <p188:author id="{D557BCB5-0B30-D986-7464-B73EE62482EF}" name="Íris Hrund Halldórsdóttir - HA" initials="ÍH" userId="S::irish@rmf.is::bd297786-d3ca-4568-8648-19130a3c3a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E55120-0E84-46B8-9BB3-A381E103C93D}" v="8" dt="2023-08-29T08:56:39.608"/>
  </p1510:revLst>
</p1510:revInfo>
</file>

<file path=ppt/tableStyles.xml><?xml version="1.0" encoding="utf-8"?>
<a:tblStyleLst xmlns:a="http://schemas.openxmlformats.org/drawingml/2006/main" def="{F8B1FE95-5BE4-45C3-ACB2-2557F7F939E6}">
  <a:tblStyle styleId="{F8B1FE95-5BE4-45C3-ACB2-2557F7F939E6}" styleName="Table_0">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32" autoAdjust="0"/>
  </p:normalViewPr>
  <p:slideViewPr>
    <p:cSldViewPr snapToGrid="0">
      <p:cViewPr varScale="1">
        <p:scale>
          <a:sx n="91" d="100"/>
          <a:sy n="91" d="100"/>
        </p:scale>
        <p:origin x="12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84"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font" Target="fonts/font7.fntdata"/><Relationship Id="rId58" Type="http://schemas.openxmlformats.org/officeDocument/2006/relationships/font" Target="fonts/font12.fntdata"/><Relationship Id="rId74" Type="http://schemas.openxmlformats.org/officeDocument/2006/relationships/font" Target="fonts/font28.fntdata"/><Relationship Id="rId79" Type="http://customschemas.google.com/relationships/presentationmetadata" Target="meta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77" Type="http://schemas.openxmlformats.org/officeDocument/2006/relationships/font" Target="fonts/font31.fntdata"/><Relationship Id="rId8" Type="http://schemas.openxmlformats.org/officeDocument/2006/relationships/slide" Target="slides/slide4.xml"/><Relationship Id="rId51" Type="http://schemas.openxmlformats.org/officeDocument/2006/relationships/font" Target="fonts/font5.fntdata"/><Relationship Id="rId72" Type="http://schemas.openxmlformats.org/officeDocument/2006/relationships/font" Target="fonts/font26.fntdata"/><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font" Target="fonts/font24.fntdata"/><Relationship Id="rId75" Type="http://schemas.openxmlformats.org/officeDocument/2006/relationships/font" Target="fonts/font29.fntdata"/><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font" Target="fonts/font27.fntdata"/><Relationship Id="rId78" Type="http://schemas.openxmlformats.org/officeDocument/2006/relationships/font" Target="fonts/font32.fntdata"/><Relationship Id="rId81" Type="http://schemas.openxmlformats.org/officeDocument/2006/relationships/viewProps" Target="viewProp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4.fntdata"/><Relationship Id="rId55" Type="http://schemas.openxmlformats.org/officeDocument/2006/relationships/font" Target="fonts/font9.fntdata"/><Relationship Id="rId76" Type="http://schemas.openxmlformats.org/officeDocument/2006/relationships/font" Target="fonts/font30.fntdata"/><Relationship Id="rId7" Type="http://schemas.openxmlformats.org/officeDocument/2006/relationships/slide" Target="slides/slide3.xml"/><Relationship Id="rId71" Type="http://schemas.openxmlformats.org/officeDocument/2006/relationships/font" Target="fonts/font25.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20.fntdata"/><Relationship Id="rId61" Type="http://schemas.openxmlformats.org/officeDocument/2006/relationships/font" Target="fonts/font15.fntdata"/><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Íris Hrund Halldórsdóttir - HI" userId="0834478e-9d1d-489a-b867-717661bcfdc5" providerId="ADAL" clId="{8EE55120-0E84-46B8-9BB3-A381E103C93D}"/>
    <pc:docChg chg="undo custSel modSld modMainMaster">
      <pc:chgData name="Íris Hrund Halldórsdóttir - HI" userId="0834478e-9d1d-489a-b867-717661bcfdc5" providerId="ADAL" clId="{8EE55120-0E84-46B8-9BB3-A381E103C93D}" dt="2023-08-29T08:56:41.552" v="30"/>
      <pc:docMkLst>
        <pc:docMk/>
      </pc:docMkLst>
      <pc:sldChg chg="delCm">
        <pc:chgData name="Íris Hrund Halldórsdóttir - HI" userId="0834478e-9d1d-489a-b867-717661bcfdc5" providerId="ADAL" clId="{8EE55120-0E84-46B8-9BB3-A381E103C93D}" dt="2023-08-24T11:28:22.641" v="0"/>
        <pc:sldMkLst>
          <pc:docMk/>
          <pc:sldMk cId="0" sldId="259"/>
        </pc:sldMkLst>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8EE55120-0E84-46B8-9BB3-A381E103C93D}" dt="2023-08-24T11:28:22.641" v="0"/>
              <pc2:cmMkLst xmlns:pc2="http://schemas.microsoft.com/office/powerpoint/2019/9/main/command">
                <pc:docMk/>
                <pc:sldMk cId="0" sldId="259"/>
                <pc2:cmMk id="{66C4002E-0052-499C-8152-2FD4BA5923C1}"/>
              </pc2:cmMkLst>
            </pc226:cmChg>
          </p:ext>
        </pc:extLst>
      </pc:sldChg>
      <pc:sldChg chg="delCm">
        <pc:chgData name="Íris Hrund Halldórsdóttir - HI" userId="0834478e-9d1d-489a-b867-717661bcfdc5" providerId="ADAL" clId="{8EE55120-0E84-46B8-9BB3-A381E103C93D}" dt="2023-08-24T11:28:33.169" v="2"/>
        <pc:sldMkLst>
          <pc:docMk/>
          <pc:sldMk cId="0" sldId="261"/>
        </pc:sldMkLst>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8EE55120-0E84-46B8-9BB3-A381E103C93D}" dt="2023-08-24T11:28:32.231" v="1"/>
              <pc2:cmMkLst xmlns:pc2="http://schemas.microsoft.com/office/powerpoint/2019/9/main/command">
                <pc:docMk/>
                <pc:sldMk cId="0" sldId="261"/>
                <pc2:cmMk id="{A72C1D35-38CF-406F-A21F-6C743C3605FB}"/>
              </pc2:cmMkLst>
            </pc226:cmChg>
            <pc226:cmChg xmlns:pc226="http://schemas.microsoft.com/office/powerpoint/2022/06/main/command" chg="del">
              <pc226:chgData name="Íris Hrund Halldórsdóttir - HI" userId="0834478e-9d1d-489a-b867-717661bcfdc5" providerId="ADAL" clId="{8EE55120-0E84-46B8-9BB3-A381E103C93D}" dt="2023-08-24T11:28:33.169" v="2"/>
              <pc2:cmMkLst xmlns:pc2="http://schemas.microsoft.com/office/powerpoint/2019/9/main/command">
                <pc:docMk/>
                <pc:sldMk cId="0" sldId="261"/>
                <pc2:cmMk id="{6198F1C0-5092-4D04-96C5-C58E749764AF}"/>
              </pc2:cmMkLst>
            </pc226:cmChg>
          </p:ext>
        </pc:extLst>
      </pc:sldChg>
      <pc:sldChg chg="modSp mod">
        <pc:chgData name="Íris Hrund Halldórsdóttir - HI" userId="0834478e-9d1d-489a-b867-717661bcfdc5" providerId="ADAL" clId="{8EE55120-0E84-46B8-9BB3-A381E103C93D}" dt="2023-08-28T09:46:12.447" v="15" actId="6549"/>
        <pc:sldMkLst>
          <pc:docMk/>
          <pc:sldMk cId="0" sldId="263"/>
        </pc:sldMkLst>
        <pc:spChg chg="mod">
          <ac:chgData name="Íris Hrund Halldórsdóttir - HI" userId="0834478e-9d1d-489a-b867-717661bcfdc5" providerId="ADAL" clId="{8EE55120-0E84-46B8-9BB3-A381E103C93D}" dt="2023-08-28T09:46:12.447" v="15" actId="6549"/>
          <ac:spMkLst>
            <pc:docMk/>
            <pc:sldMk cId="0" sldId="263"/>
            <ac:spMk id="1021" creationId="{00000000-0000-0000-0000-000000000000}"/>
          </ac:spMkLst>
        </pc:spChg>
      </pc:sldChg>
      <pc:sldChg chg="modNotesTx">
        <pc:chgData name="Íris Hrund Halldórsdóttir - HI" userId="0834478e-9d1d-489a-b867-717661bcfdc5" providerId="ADAL" clId="{8EE55120-0E84-46B8-9BB3-A381E103C93D}" dt="2023-08-24T11:28:48.623" v="3" actId="6549"/>
        <pc:sldMkLst>
          <pc:docMk/>
          <pc:sldMk cId="0" sldId="267"/>
        </pc:sldMkLst>
      </pc:sldChg>
      <pc:sldChg chg="modNotesTx">
        <pc:chgData name="Íris Hrund Halldórsdóttir - HI" userId="0834478e-9d1d-489a-b867-717661bcfdc5" providerId="ADAL" clId="{8EE55120-0E84-46B8-9BB3-A381E103C93D}" dt="2023-08-28T10:16:07.047" v="16"/>
        <pc:sldMkLst>
          <pc:docMk/>
          <pc:sldMk cId="0" sldId="272"/>
        </pc:sldMkLst>
      </pc:sldChg>
      <pc:sldChg chg="modNotesTx">
        <pc:chgData name="Íris Hrund Halldórsdóttir - HI" userId="0834478e-9d1d-489a-b867-717661bcfdc5" providerId="ADAL" clId="{8EE55120-0E84-46B8-9BB3-A381E103C93D}" dt="2023-08-24T11:29:07.488" v="4" actId="6549"/>
        <pc:sldMkLst>
          <pc:docMk/>
          <pc:sldMk cId="0" sldId="273"/>
        </pc:sldMkLst>
      </pc:sldChg>
      <pc:sldChg chg="modNotesTx">
        <pc:chgData name="Íris Hrund Halldórsdóttir - HI" userId="0834478e-9d1d-489a-b867-717661bcfdc5" providerId="ADAL" clId="{8EE55120-0E84-46B8-9BB3-A381E103C93D}" dt="2023-08-24T11:29:58.048" v="5" actId="6549"/>
        <pc:sldMkLst>
          <pc:docMk/>
          <pc:sldMk cId="0" sldId="296"/>
        </pc:sldMkLst>
      </pc:sldChg>
      <pc:sldChg chg="modSp mod">
        <pc:chgData name="Íris Hrund Halldórsdóttir - HI" userId="0834478e-9d1d-489a-b867-717661bcfdc5" providerId="ADAL" clId="{8EE55120-0E84-46B8-9BB3-A381E103C93D}" dt="2023-08-24T11:30:13.878" v="6" actId="790"/>
        <pc:sldMkLst>
          <pc:docMk/>
          <pc:sldMk cId="0" sldId="299"/>
        </pc:sldMkLst>
        <pc:spChg chg="mod">
          <ac:chgData name="Íris Hrund Halldórsdóttir - HI" userId="0834478e-9d1d-489a-b867-717661bcfdc5" providerId="ADAL" clId="{8EE55120-0E84-46B8-9BB3-A381E103C93D}" dt="2023-08-24T11:30:13.878" v="6" actId="790"/>
          <ac:spMkLst>
            <pc:docMk/>
            <pc:sldMk cId="0" sldId="299"/>
            <ac:spMk id="1607" creationId="{00000000-0000-0000-0000-000000000000}"/>
          </ac:spMkLst>
        </pc:spChg>
      </pc:sldChg>
      <pc:sldMasterChg chg="modSldLayout">
        <pc:chgData name="Íris Hrund Halldórsdóttir - HI" userId="0834478e-9d1d-489a-b867-717661bcfdc5" providerId="ADAL" clId="{8EE55120-0E84-46B8-9BB3-A381E103C93D}" dt="2023-08-29T08:56:41.552" v="30"/>
        <pc:sldMasterMkLst>
          <pc:docMk/>
          <pc:sldMasterMk cId="0" sldId="2147483648"/>
        </pc:sldMasterMkLst>
        <pc:sldLayoutChg chg="addSp delSp modSp mod">
          <pc:chgData name="Íris Hrund Halldórsdóttir - HI" userId="0834478e-9d1d-489a-b867-717661bcfdc5" providerId="ADAL" clId="{8EE55120-0E84-46B8-9BB3-A381E103C93D}" dt="2023-08-29T08:56:41.552" v="30"/>
          <pc:sldLayoutMkLst>
            <pc:docMk/>
            <pc:sldMasterMk cId="0" sldId="2147483648"/>
            <pc:sldLayoutMk cId="0" sldId="2147483649"/>
          </pc:sldLayoutMkLst>
          <pc:spChg chg="mod">
            <ac:chgData name="Íris Hrund Halldórsdóttir - HI" userId="0834478e-9d1d-489a-b867-717661bcfdc5" providerId="ADAL" clId="{8EE55120-0E84-46B8-9BB3-A381E103C93D}" dt="2023-08-29T08:56:34.746" v="26" actId="1076"/>
            <ac:spMkLst>
              <pc:docMk/>
              <pc:sldMasterMk cId="0" sldId="2147483648"/>
              <pc:sldLayoutMk cId="0" sldId="2147483649"/>
              <ac:spMk id="18" creationId="{00000000-0000-0000-0000-000000000000}"/>
            </ac:spMkLst>
          </pc:spChg>
          <pc:spChg chg="del mod">
            <ac:chgData name="Íris Hrund Halldórsdóttir - HI" userId="0834478e-9d1d-489a-b867-717661bcfdc5" providerId="ADAL" clId="{8EE55120-0E84-46B8-9BB3-A381E103C93D}" dt="2023-08-29T08:56:41.552" v="30"/>
            <ac:spMkLst>
              <pc:docMk/>
              <pc:sldMasterMk cId="0" sldId="2147483648"/>
              <pc:sldLayoutMk cId="0" sldId="2147483649"/>
              <ac:spMk id="24" creationId="{00000000-0000-0000-0000-000000000000}"/>
            </ac:spMkLst>
          </pc:spChg>
          <pc:grpChg chg="del">
            <ac:chgData name="Íris Hrund Halldórsdóttir - HI" userId="0834478e-9d1d-489a-b867-717661bcfdc5" providerId="ADAL" clId="{8EE55120-0E84-46B8-9BB3-A381E103C93D}" dt="2023-08-29T08:55:03.330" v="17" actId="478"/>
            <ac:grpSpMkLst>
              <pc:docMk/>
              <pc:sldMasterMk cId="0" sldId="2147483648"/>
              <pc:sldLayoutMk cId="0" sldId="2147483649"/>
              <ac:grpSpMk id="19" creationId="{00000000-0000-0000-0000-000000000000}"/>
            </ac:grpSpMkLst>
          </pc:grpChg>
          <pc:picChg chg="add mod">
            <ac:chgData name="Íris Hrund Halldórsdóttir - HI" userId="0834478e-9d1d-489a-b867-717661bcfdc5" providerId="ADAL" clId="{8EE55120-0E84-46B8-9BB3-A381E103C93D}" dt="2023-08-29T08:56:39.608" v="28" actId="14100"/>
            <ac:picMkLst>
              <pc:docMk/>
              <pc:sldMasterMk cId="0" sldId="2147483648"/>
              <pc:sldLayoutMk cId="0" sldId="2147483649"/>
              <ac:picMk id="1026" creationId="{75F8A0BF-0C2B-42AE-10A3-35E3E0780F36}"/>
            </ac:picMkLst>
          </pc:picChg>
        </pc:sldLayoutChg>
      </pc:sldMasterChg>
    </pc:docChg>
  </pc:docChgLst>
  <pc:docChgLst>
    <pc:chgData name="Íris Hrund Halldórsdóttir - HI" userId="0834478e-9d1d-489a-b867-717661bcfdc5" providerId="ADAL" clId="{BF9285A8-E788-4B88-BB67-C3008D5AD944}"/>
    <pc:docChg chg="modSld">
      <pc:chgData name="Íris Hrund Halldórsdóttir - HI" userId="0834478e-9d1d-489a-b867-717661bcfdc5" providerId="ADAL" clId="{BF9285A8-E788-4B88-BB67-C3008D5AD944}" dt="2023-07-28T09:28:37.673" v="6"/>
      <pc:docMkLst>
        <pc:docMk/>
      </pc:docMkLst>
      <pc:sldChg chg="delCm">
        <pc:chgData name="Íris Hrund Halldórsdóttir - HI" userId="0834478e-9d1d-489a-b867-717661bcfdc5" providerId="ADAL" clId="{BF9285A8-E788-4B88-BB67-C3008D5AD944}" dt="2023-07-28T09:27:20.011" v="0"/>
        <pc:sldMkLst>
          <pc:docMk/>
          <pc:sldMk cId="0" sldId="296"/>
        </pc:sldMkLst>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BF9285A8-E788-4B88-BB67-C3008D5AD944}" dt="2023-07-28T09:27:20.011" v="0"/>
              <pc2:cmMkLst xmlns:pc2="http://schemas.microsoft.com/office/powerpoint/2019/9/main/command">
                <pc:docMk/>
                <pc:sldMk cId="0" sldId="296"/>
                <pc2:cmMk id="{AE521B92-FBBE-4F1C-A5BA-12333DDB0852}"/>
              </pc2:cmMkLst>
            </pc226:cmChg>
          </p:ext>
        </pc:extLst>
      </pc:sldChg>
      <pc:sldChg chg="modSp mod">
        <pc:chgData name="Íris Hrund Halldórsdóttir - HI" userId="0834478e-9d1d-489a-b867-717661bcfdc5" providerId="ADAL" clId="{BF9285A8-E788-4B88-BB67-C3008D5AD944}" dt="2023-07-28T09:28:02.419" v="2"/>
        <pc:sldMkLst>
          <pc:docMk/>
          <pc:sldMk cId="0" sldId="297"/>
        </pc:sldMkLst>
        <pc:spChg chg="mod">
          <ac:chgData name="Íris Hrund Halldórsdóttir - HI" userId="0834478e-9d1d-489a-b867-717661bcfdc5" providerId="ADAL" clId="{BF9285A8-E788-4B88-BB67-C3008D5AD944}" dt="2023-07-28T09:28:02.419" v="2"/>
          <ac:spMkLst>
            <pc:docMk/>
            <pc:sldMk cId="0" sldId="297"/>
            <ac:spMk id="1590" creationId="{00000000-0000-0000-0000-000000000000}"/>
          </ac:spMkLst>
        </pc:spChg>
        <pc:spChg chg="mod">
          <ac:chgData name="Íris Hrund Halldórsdóttir - HI" userId="0834478e-9d1d-489a-b867-717661bcfdc5" providerId="ADAL" clId="{BF9285A8-E788-4B88-BB67-C3008D5AD944}" dt="2023-07-28T09:27:37.604" v="1"/>
          <ac:spMkLst>
            <pc:docMk/>
            <pc:sldMk cId="0" sldId="297"/>
            <ac:spMk id="1591" creationId="{00000000-0000-0000-0000-000000000000}"/>
          </ac:spMkLst>
        </pc:spChg>
      </pc:sldChg>
      <pc:sldChg chg="modSp mod">
        <pc:chgData name="Íris Hrund Halldórsdóttir - HI" userId="0834478e-9d1d-489a-b867-717661bcfdc5" providerId="ADAL" clId="{BF9285A8-E788-4B88-BB67-C3008D5AD944}" dt="2023-07-28T09:28:37.673" v="6"/>
        <pc:sldMkLst>
          <pc:docMk/>
          <pc:sldMk cId="0" sldId="298"/>
        </pc:sldMkLst>
        <pc:spChg chg="mod">
          <ac:chgData name="Íris Hrund Halldórsdóttir - HI" userId="0834478e-9d1d-489a-b867-717661bcfdc5" providerId="ADAL" clId="{BF9285A8-E788-4B88-BB67-C3008D5AD944}" dt="2023-07-28T09:28:10.038" v="3" actId="20577"/>
          <ac:spMkLst>
            <pc:docMk/>
            <pc:sldMk cId="0" sldId="298"/>
            <ac:spMk id="1596" creationId="{00000000-0000-0000-0000-000000000000}"/>
          </ac:spMkLst>
        </pc:spChg>
        <pc:spChg chg="mod">
          <ac:chgData name="Íris Hrund Halldórsdóttir - HI" userId="0834478e-9d1d-489a-b867-717661bcfdc5" providerId="ADAL" clId="{BF9285A8-E788-4B88-BB67-C3008D5AD944}" dt="2023-07-28T09:28:24.840" v="5" actId="14100"/>
          <ac:spMkLst>
            <pc:docMk/>
            <pc:sldMk cId="0" sldId="298"/>
            <ac:spMk id="1600" creationId="{00000000-0000-0000-0000-000000000000}"/>
          </ac:spMkLst>
        </pc:spChg>
        <pc:spChg chg="mod">
          <ac:chgData name="Íris Hrund Halldórsdóttir - HI" userId="0834478e-9d1d-489a-b867-717661bcfdc5" providerId="ADAL" clId="{BF9285A8-E788-4B88-BB67-C3008D5AD944}" dt="2023-07-28T09:28:37.673" v="6"/>
          <ac:spMkLst>
            <pc:docMk/>
            <pc:sldMk cId="0" sldId="298"/>
            <ac:spMk id="1601"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rey\Documents\TC-NAV\statistic_id1252716_beitrag-des-tourismus-zu-bip-und-beschaeftigung-nach-regionen-weltweit-2020-vs-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rey\AppData\Local\Microsoft\Windows\INetCache\Content.Outlook\MKHS162C\statistic_id6408_verteilung-der-firmeninsolvenzen-in-deutschland-nach-mitarbeiterzahl-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Turnover in Milion EUR</c:v>
                </c:pt>
              </c:strCache>
            </c:strRef>
          </c:tx>
          <c:spPr>
            <a:solidFill>
              <a:srgbClr val="79527B"/>
            </a:solidFill>
            <a:ln>
              <a:noFill/>
            </a:ln>
            <a:effectLst/>
          </c:spPr>
          <c:invertIfNegative val="0"/>
          <c:cat>
            <c:strRef>
              <c:f>Tabelle1!$A$2:$A$8</c:f>
              <c:strCache>
                <c:ptCount val="6"/>
                <c:pt idx="0">
                  <c:v>5+ Years</c:v>
                </c:pt>
                <c:pt idx="1">
                  <c:v>4 Years</c:v>
                </c:pt>
                <c:pt idx="2">
                  <c:v>3 Years</c:v>
                </c:pt>
                <c:pt idx="3">
                  <c:v>2 Years</c:v>
                </c:pt>
                <c:pt idx="4">
                  <c:v>1 Year</c:v>
                </c:pt>
                <c:pt idx="5">
                  <c:v>0</c:v>
                </c:pt>
              </c:strCache>
            </c:strRef>
          </c:cat>
          <c:val>
            <c:numRef>
              <c:f>Tabelle1!$B$2:$B$8</c:f>
              <c:numCache>
                <c:formatCode>General</c:formatCode>
                <c:ptCount val="7"/>
                <c:pt idx="0">
                  <c:v>28</c:v>
                </c:pt>
                <c:pt idx="1">
                  <c:v>43</c:v>
                </c:pt>
                <c:pt idx="2">
                  <c:v>63</c:v>
                </c:pt>
                <c:pt idx="3">
                  <c:v>91</c:v>
                </c:pt>
                <c:pt idx="4">
                  <c:v>100</c:v>
                </c:pt>
              </c:numCache>
            </c:numRef>
          </c:val>
          <c:extLst>
            <c:ext xmlns:c16="http://schemas.microsoft.com/office/drawing/2014/chart" uri="{C3380CC4-5D6E-409C-BE32-E72D297353CC}">
              <c16:uniqueId val="{00000000-1B8B-49BA-B6AC-299F11451F5A}"/>
            </c:ext>
          </c:extLst>
        </c:ser>
        <c:dLbls>
          <c:showLegendKey val="0"/>
          <c:showVal val="0"/>
          <c:showCatName val="0"/>
          <c:showSerName val="0"/>
          <c:showPercent val="0"/>
          <c:showBubbleSize val="0"/>
        </c:dLbls>
        <c:gapWidth val="219"/>
        <c:overlap val="-27"/>
        <c:axId val="1877354480"/>
        <c:axId val="1877359072"/>
      </c:barChart>
      <c:catAx>
        <c:axId val="1877354480"/>
        <c:scaling>
          <c:orientation val="minMax"/>
        </c:scaling>
        <c:delete val="0"/>
        <c:axPos val="b"/>
        <c:numFmt formatCode="General" sourceLinked="1"/>
        <c:majorTickMark val="none"/>
        <c:minorTickMark val="none"/>
        <c:tickLblPos val="nextTo"/>
        <c:spPr>
          <a:noFill/>
          <a:ln w="9525" cap="flat" cmpd="sng" algn="ctr">
            <a:solidFill>
              <a:schemeClr val="bg2">
                <a:lumMod val="85000"/>
              </a:schemeClr>
            </a:solidFill>
            <a:round/>
          </a:ln>
          <a:effectLst/>
        </c:spPr>
        <c:txPr>
          <a:bodyPr rot="-6000000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is-IS"/>
          </a:p>
        </c:txPr>
        <c:crossAx val="1877359072"/>
        <c:crosses val="autoZero"/>
        <c:auto val="1"/>
        <c:lblAlgn val="ctr"/>
        <c:lblOffset val="100"/>
        <c:noMultiLvlLbl val="0"/>
      </c:catAx>
      <c:valAx>
        <c:axId val="1877359072"/>
        <c:scaling>
          <c:orientation val="minMax"/>
          <c:max val="100"/>
        </c:scaling>
        <c:delete val="0"/>
        <c:axPos val="l"/>
        <c:majorGridlines>
          <c:spPr>
            <a:ln w="9525" cap="flat" cmpd="sng" algn="ctr">
              <a:solidFill>
                <a:schemeClr val="tx2">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is-IS"/>
          </a:p>
        </c:txPr>
        <c:crossAx val="1877354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s-I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'Daten (2)'!$C$5</c:f>
              <c:strCache>
                <c:ptCount val="1"/>
                <c:pt idx="0">
                  <c:v>Contribution to GDP</c:v>
                </c:pt>
              </c:strCache>
            </c:strRef>
          </c:tx>
          <c:spPr>
            <a:solidFill>
              <a:srgbClr val="79527B"/>
            </a:solidFill>
            <a:ln>
              <a:solidFill>
                <a:srgbClr val="79527B"/>
              </a:solid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95A59"/>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 (2)'!$B$6:$B$12</c:f>
              <c:strCache>
                <c:ptCount val="7"/>
                <c:pt idx="0">
                  <c:v>North America</c:v>
                </c:pt>
                <c:pt idx="1">
                  <c:v>Caribbean</c:v>
                </c:pt>
                <c:pt idx="2">
                  <c:v>Latin America</c:v>
                </c:pt>
                <c:pt idx="3">
                  <c:v>Europe</c:v>
                </c:pt>
                <c:pt idx="4">
                  <c:v>Middle East</c:v>
                </c:pt>
                <c:pt idx="5">
                  <c:v>Africa</c:v>
                </c:pt>
                <c:pt idx="6">
                  <c:v>Asia-Pacific</c:v>
                </c:pt>
              </c:strCache>
            </c:strRef>
          </c:cat>
          <c:val>
            <c:numRef>
              <c:f>'Daten (2)'!$C$6:$C$12</c:f>
              <c:numCache>
                <c:formatCode>#,##0</c:formatCode>
                <c:ptCount val="7"/>
                <c:pt idx="0" formatCode="#,##0.00">
                  <c:v>-42.2</c:v>
                </c:pt>
                <c:pt idx="1">
                  <c:v>-58</c:v>
                </c:pt>
                <c:pt idx="2" formatCode="#,##0.00">
                  <c:v>-41.1</c:v>
                </c:pt>
                <c:pt idx="3" formatCode="#,##0.00">
                  <c:v>-51.4</c:v>
                </c:pt>
                <c:pt idx="4" formatCode="#,##0.00">
                  <c:v>-51.1</c:v>
                </c:pt>
                <c:pt idx="5" formatCode="#,##0.00">
                  <c:v>-49.2</c:v>
                </c:pt>
                <c:pt idx="6" formatCode="#,##0.00">
                  <c:v>-53.7</c:v>
                </c:pt>
              </c:numCache>
            </c:numRef>
          </c:val>
          <c:extLst>
            <c:ext xmlns:c16="http://schemas.microsoft.com/office/drawing/2014/chart" uri="{C3380CC4-5D6E-409C-BE32-E72D297353CC}">
              <c16:uniqueId val="{00000000-6837-4309-ACB7-CB9460F13163}"/>
            </c:ext>
          </c:extLst>
        </c:ser>
        <c:ser>
          <c:idx val="1"/>
          <c:order val="1"/>
          <c:tx>
            <c:strRef>
              <c:f>'Daten (2)'!$D$5</c:f>
              <c:strCache>
                <c:ptCount val="1"/>
                <c:pt idx="0">
                  <c:v>Contribution to Employment</c:v>
                </c:pt>
              </c:strCache>
            </c:strRef>
          </c:tx>
          <c:spPr>
            <a:solidFill>
              <a:srgbClr val="5499A2"/>
            </a:solidFill>
            <a:ln>
              <a:solidFill>
                <a:srgbClr val="5499A2"/>
              </a:solidFill>
            </a:ln>
            <a:effectLst/>
          </c:spPr>
          <c:invertIfNegative val="0"/>
          <c:dLbls>
            <c:dLbl>
              <c:idx val="0"/>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95A59"/>
                      </a:solidFill>
                      <a:latin typeface="+mn-lt"/>
                      <a:ea typeface="+mn-ea"/>
                      <a:cs typeface="+mn-cs"/>
                    </a:defRPr>
                  </a:pPr>
                  <a:endParaRPr lang="is-IS"/>
                </a:p>
              </c:txPr>
              <c:showLegendKey val="0"/>
              <c:showVal val="1"/>
              <c:showCatName val="0"/>
              <c:showSerName val="0"/>
              <c:showPercent val="0"/>
              <c:showBubbleSize val="0"/>
              <c:extLst>
                <c:ext xmlns:c16="http://schemas.microsoft.com/office/drawing/2014/chart" uri="{C3380CC4-5D6E-409C-BE32-E72D297353CC}">
                  <c16:uniqueId val="{00000000-2BF1-4C74-B137-5CEB51F154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95A59"/>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 (2)'!$B$6:$B$12</c:f>
              <c:strCache>
                <c:ptCount val="7"/>
                <c:pt idx="0">
                  <c:v>North America</c:v>
                </c:pt>
                <c:pt idx="1">
                  <c:v>Caribbean</c:v>
                </c:pt>
                <c:pt idx="2">
                  <c:v>Latin America</c:v>
                </c:pt>
                <c:pt idx="3">
                  <c:v>Europe</c:v>
                </c:pt>
                <c:pt idx="4">
                  <c:v>Middle East</c:v>
                </c:pt>
                <c:pt idx="5">
                  <c:v>Africa</c:v>
                </c:pt>
                <c:pt idx="6">
                  <c:v>Asia-Pacific</c:v>
                </c:pt>
              </c:strCache>
            </c:strRef>
          </c:cat>
          <c:val>
            <c:numRef>
              <c:f>'Daten (2)'!$D$6:$D$12</c:f>
              <c:numCache>
                <c:formatCode>#,##0.00</c:formatCode>
                <c:ptCount val="7"/>
                <c:pt idx="0">
                  <c:v>-27.9</c:v>
                </c:pt>
                <c:pt idx="1">
                  <c:v>-24.7</c:v>
                </c:pt>
                <c:pt idx="2">
                  <c:v>-23.4</c:v>
                </c:pt>
                <c:pt idx="3">
                  <c:v>-9.3000000000000007</c:v>
                </c:pt>
                <c:pt idx="4">
                  <c:v>-17.399999999999999</c:v>
                </c:pt>
                <c:pt idx="5">
                  <c:v>-29.3</c:v>
                </c:pt>
                <c:pt idx="6">
                  <c:v>-18.399999999999999</c:v>
                </c:pt>
              </c:numCache>
            </c:numRef>
          </c:val>
          <c:extLst>
            <c:ext xmlns:c16="http://schemas.microsoft.com/office/drawing/2014/chart" uri="{C3380CC4-5D6E-409C-BE32-E72D297353CC}">
              <c16:uniqueId val="{00000001-6837-4309-ACB7-CB9460F13163}"/>
            </c:ext>
          </c:extLst>
        </c:ser>
        <c:dLbls>
          <c:showLegendKey val="0"/>
          <c:showVal val="0"/>
          <c:showCatName val="0"/>
          <c:showSerName val="0"/>
          <c:showPercent val="0"/>
          <c:showBubbleSize val="0"/>
        </c:dLbls>
        <c:gapWidth val="219"/>
        <c:overlap val="-27"/>
        <c:axId val="1803727072"/>
        <c:axId val="1803727488"/>
      </c:barChart>
      <c:catAx>
        <c:axId val="1803727072"/>
        <c:scaling>
          <c:orientation val="minMax"/>
        </c:scaling>
        <c:delete val="0"/>
        <c:axPos val="b"/>
        <c:numFmt formatCode="General" sourceLinked="1"/>
        <c:majorTickMark val="none"/>
        <c:minorTickMark val="none"/>
        <c:tickLblPos val="low"/>
        <c:spPr>
          <a:noFill/>
          <a:ln w="9525" cap="flat" cmpd="sng" algn="ctr">
            <a:solidFill>
              <a:srgbClr val="8E8E8E"/>
            </a:solidFill>
            <a:round/>
          </a:ln>
          <a:effectLst/>
        </c:spPr>
        <c:txPr>
          <a:bodyPr rot="-60000000" spcFirstLastPara="1" vertOverflow="ellipsis" vert="horz" wrap="square" anchor="ctr" anchorCtr="1"/>
          <a:lstStyle/>
          <a:p>
            <a:pPr>
              <a:defRPr sz="900" b="0" i="0" u="none" strike="noStrike" kern="1200" baseline="0">
                <a:solidFill>
                  <a:srgbClr val="595A59"/>
                </a:solidFill>
                <a:latin typeface="+mn-lt"/>
                <a:ea typeface="+mn-ea"/>
                <a:cs typeface="+mn-cs"/>
              </a:defRPr>
            </a:pPr>
            <a:endParaRPr lang="is-IS"/>
          </a:p>
        </c:txPr>
        <c:crossAx val="1803727488"/>
        <c:crosses val="autoZero"/>
        <c:auto val="1"/>
        <c:lblAlgn val="ctr"/>
        <c:lblOffset val="100"/>
        <c:noMultiLvlLbl val="0"/>
      </c:catAx>
      <c:valAx>
        <c:axId val="1803727488"/>
        <c:scaling>
          <c:orientation val="minMax"/>
        </c:scaling>
        <c:delete val="0"/>
        <c:axPos val="l"/>
        <c:majorGridlines>
          <c:spPr>
            <a:ln w="9525" cap="flat" cmpd="sng" algn="ctr">
              <a:solidFill>
                <a:srgbClr val="C5C5C5"/>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A59"/>
                </a:solidFill>
                <a:latin typeface="+mn-lt"/>
                <a:ea typeface="+mn-ea"/>
                <a:cs typeface="+mn-cs"/>
              </a:defRPr>
            </a:pPr>
            <a:endParaRPr lang="is-IS"/>
          </a:p>
        </c:txPr>
        <c:crossAx val="180372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595A59"/>
              </a:solidFill>
              <a:latin typeface="+mn-lt"/>
              <a:ea typeface="+mn-ea"/>
              <a:cs typeface="+mn-cs"/>
            </a:defRPr>
          </a:pPr>
          <a:endParaRPr lang="is-IS"/>
        </a:p>
      </c:txPr>
    </c:legend>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is-IS" sz="1400" b="0" i="0" u="none" strike="noStrike" kern="1200" spc="0" baseline="0" noProof="0">
                <a:solidFill>
                  <a:srgbClr val="595A59"/>
                </a:solidFill>
                <a:latin typeface="+mn-lt"/>
                <a:ea typeface="+mn-ea"/>
                <a:cs typeface="+mn-cs"/>
              </a:defRPr>
            </a:pPr>
            <a:r>
              <a:rPr lang="is-IS" sz="1400" b="0" i="0" u="none" strike="noStrike" baseline="0" noProof="0">
                <a:solidFill>
                  <a:srgbClr val="595A59"/>
                </a:solidFill>
                <a:effectLst/>
              </a:rPr>
              <a:t>Fjöldi gjaldþrota í fyrirtækjum í Þýskalandi árið 2019 eftir fjölda starfsmanna</a:t>
            </a:r>
            <a:endParaRPr lang="is-IS" noProof="0">
              <a:solidFill>
                <a:srgbClr val="595A59"/>
              </a:solidFill>
            </a:endParaRPr>
          </a:p>
        </c:rich>
      </c:tx>
      <c:overlay val="0"/>
      <c:spPr>
        <a:noFill/>
        <a:ln>
          <a:noFill/>
        </a:ln>
        <a:effectLst/>
      </c:spPr>
      <c:txPr>
        <a:bodyPr rot="0" spcFirstLastPara="1" vertOverflow="ellipsis" vert="horz" wrap="square" anchor="ctr" anchorCtr="1"/>
        <a:lstStyle/>
        <a:p>
          <a:pPr>
            <a:defRPr lang="is-IS" sz="1400" b="0" i="0" u="none" strike="noStrike" kern="1200" spc="0" baseline="0" noProof="0">
              <a:solidFill>
                <a:srgbClr val="595A59"/>
              </a:solidFill>
              <a:latin typeface="+mn-lt"/>
              <a:ea typeface="+mn-ea"/>
              <a:cs typeface="+mn-cs"/>
            </a:defRPr>
          </a:pPr>
          <a:endParaRPr lang="is-IS"/>
        </a:p>
      </c:txPr>
    </c:title>
    <c:autoTitleDeleted val="0"/>
    <c:plotArea>
      <c:layout/>
      <c:barChart>
        <c:barDir val="col"/>
        <c:grouping val="clustered"/>
        <c:varyColors val="0"/>
        <c:ser>
          <c:idx val="0"/>
          <c:order val="0"/>
          <c:spPr>
            <a:solidFill>
              <a:srgbClr val="79527B"/>
            </a:solidFill>
            <a:ln>
              <a:noFill/>
            </a:ln>
            <a:effectLst/>
          </c:spPr>
          <c:invertIfNegative val="0"/>
          <c:cat>
            <c:strRef>
              <c:f>Daten!$B$6:$B$10</c:f>
              <c:strCache>
                <c:ptCount val="5"/>
                <c:pt idx="0">
                  <c:v>1 to 5 employees</c:v>
                </c:pt>
                <c:pt idx="1">
                  <c:v>6 to 10 employees</c:v>
                </c:pt>
                <c:pt idx="2">
                  <c:v>11 to 20 employees</c:v>
                </c:pt>
                <c:pt idx="3">
                  <c:v>21 to 50 employees</c:v>
                </c:pt>
                <c:pt idx="4">
                  <c:v>More than 50 employees</c:v>
                </c:pt>
              </c:strCache>
            </c:strRef>
          </c:cat>
          <c:val>
            <c:numRef>
              <c:f>Daten!$C$6:$C$10</c:f>
              <c:numCache>
                <c:formatCode>#,##0.00</c:formatCode>
                <c:ptCount val="5"/>
                <c:pt idx="0">
                  <c:v>81.599999999999994</c:v>
                </c:pt>
                <c:pt idx="1">
                  <c:v>7.8</c:v>
                </c:pt>
                <c:pt idx="2">
                  <c:v>4.7</c:v>
                </c:pt>
                <c:pt idx="3">
                  <c:v>3.2</c:v>
                </c:pt>
                <c:pt idx="4">
                  <c:v>2.7</c:v>
                </c:pt>
              </c:numCache>
            </c:numRef>
          </c:val>
          <c:extLst>
            <c:ext xmlns:c16="http://schemas.microsoft.com/office/drawing/2014/chart" uri="{C3380CC4-5D6E-409C-BE32-E72D297353CC}">
              <c16:uniqueId val="{00000000-1F20-4EEA-828E-5C0E2025AEB7}"/>
            </c:ext>
          </c:extLst>
        </c:ser>
        <c:ser>
          <c:idx val="1"/>
          <c:order val="1"/>
          <c:spPr>
            <a:solidFill>
              <a:schemeClr val="accent2"/>
            </a:solidFill>
            <a:ln>
              <a:noFill/>
            </a:ln>
            <a:effectLst/>
          </c:spPr>
          <c:invertIfNegative val="0"/>
          <c:cat>
            <c:strRef>
              <c:f>Daten!$B$6:$B$10</c:f>
              <c:strCache>
                <c:ptCount val="5"/>
                <c:pt idx="0">
                  <c:v>1 to 5 employees</c:v>
                </c:pt>
                <c:pt idx="1">
                  <c:v>6 to 10 employees</c:v>
                </c:pt>
                <c:pt idx="2">
                  <c:v>11 to 20 employees</c:v>
                </c:pt>
                <c:pt idx="3">
                  <c:v>21 to 50 employees</c:v>
                </c:pt>
                <c:pt idx="4">
                  <c:v>More than 50 employees</c:v>
                </c:pt>
              </c:strCache>
            </c:strRef>
          </c:cat>
          <c:val>
            <c:numRef>
              <c:f>Daten!$D$6:$D$10</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1-1F20-4EEA-828E-5C0E2025AEB7}"/>
            </c:ext>
          </c:extLst>
        </c:ser>
        <c:dLbls>
          <c:showLegendKey val="0"/>
          <c:showVal val="0"/>
          <c:showCatName val="0"/>
          <c:showSerName val="0"/>
          <c:showPercent val="0"/>
          <c:showBubbleSize val="0"/>
        </c:dLbls>
        <c:gapWidth val="219"/>
        <c:overlap val="-27"/>
        <c:axId val="1169042832"/>
        <c:axId val="1169043664"/>
      </c:barChart>
      <c:catAx>
        <c:axId val="116904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95A59"/>
                </a:solidFill>
                <a:latin typeface="+mn-lt"/>
                <a:ea typeface="+mn-ea"/>
                <a:cs typeface="+mn-cs"/>
              </a:defRPr>
            </a:pPr>
            <a:endParaRPr lang="is-IS"/>
          </a:p>
        </c:txPr>
        <c:crossAx val="1169043664"/>
        <c:crosses val="autoZero"/>
        <c:auto val="1"/>
        <c:lblAlgn val="ctr"/>
        <c:lblOffset val="100"/>
        <c:noMultiLvlLbl val="0"/>
      </c:catAx>
      <c:valAx>
        <c:axId val="1169043664"/>
        <c:scaling>
          <c:orientation val="minMax"/>
        </c:scaling>
        <c:delete val="0"/>
        <c:axPos val="l"/>
        <c:majorGridlines>
          <c:spPr>
            <a:ln w="3175" cap="flat" cmpd="sng" algn="ctr">
              <a:solidFill>
                <a:srgbClr val="79527B"/>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95A59"/>
                </a:solidFill>
                <a:latin typeface="+mn-lt"/>
                <a:ea typeface="+mn-ea"/>
                <a:cs typeface="+mn-cs"/>
              </a:defRPr>
            </a:pPr>
            <a:endParaRPr lang="is-IS"/>
          </a:p>
        </c:txPr>
        <c:crossAx val="1169042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s-I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595A59"/>
                </a:solidFill>
                <a:latin typeface="+mj-lt"/>
                <a:ea typeface="+mn-ea"/>
                <a:cs typeface="+mn-cs"/>
              </a:defRPr>
            </a:pPr>
            <a:r>
              <a:rPr lang="is-IS" noProof="0">
                <a:solidFill>
                  <a:srgbClr val="595A59"/>
                </a:solidFill>
                <a:latin typeface="+mj-lt"/>
              </a:rPr>
              <a:t>Fjöldi</a:t>
            </a:r>
            <a:r>
              <a:rPr lang="is-IS" baseline="0" noProof="0">
                <a:solidFill>
                  <a:srgbClr val="595A59"/>
                </a:solidFill>
                <a:latin typeface="+mj-lt"/>
              </a:rPr>
              <a:t> gjaldþrota í Þýskalandi árið 2016 eftir aldri fyrirtækis</a:t>
            </a:r>
            <a:endParaRPr lang="is-IS" noProof="0">
              <a:solidFill>
                <a:srgbClr val="595A59"/>
              </a:solidFill>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595A59"/>
              </a:solidFill>
              <a:latin typeface="+mj-lt"/>
              <a:ea typeface="+mn-ea"/>
              <a:cs typeface="+mn-cs"/>
            </a:defRPr>
          </a:pPr>
          <a:endParaRPr lang="is-IS"/>
        </a:p>
      </c:txPr>
    </c:title>
    <c:autoTitleDeleted val="0"/>
    <c:plotArea>
      <c:layout/>
      <c:barChart>
        <c:barDir val="col"/>
        <c:grouping val="clustered"/>
        <c:varyColors val="0"/>
        <c:ser>
          <c:idx val="0"/>
          <c:order val="0"/>
          <c:tx>
            <c:strRef>
              <c:f>Tabelle1!$B$1</c:f>
              <c:strCache>
                <c:ptCount val="1"/>
                <c:pt idx="0">
                  <c:v>Share of Insolvencies</c:v>
                </c:pt>
              </c:strCache>
            </c:strRef>
          </c:tx>
          <c:spPr>
            <a:solidFill>
              <a:srgbClr val="F27954"/>
            </a:solidFill>
            <a:ln>
              <a:solidFill>
                <a:srgbClr val="F27954"/>
              </a:solidFill>
            </a:ln>
            <a:effectLst/>
          </c:spPr>
          <c:invertIfNegative val="0"/>
          <c:cat>
            <c:strRef>
              <c:f>Tabelle1!$A$2:$A$4</c:f>
              <c:strCache>
                <c:ptCount val="3"/>
                <c:pt idx="0">
                  <c:v>up to 10 Years</c:v>
                </c:pt>
                <c:pt idx="1">
                  <c:v>11 - 20 Years</c:v>
                </c:pt>
                <c:pt idx="2">
                  <c:v>over 20 Years</c:v>
                </c:pt>
              </c:strCache>
            </c:strRef>
          </c:cat>
          <c:val>
            <c:numRef>
              <c:f>Tabelle1!$B$2:$B$4</c:f>
              <c:numCache>
                <c:formatCode>General</c:formatCode>
                <c:ptCount val="3"/>
                <c:pt idx="0">
                  <c:v>58.7</c:v>
                </c:pt>
                <c:pt idx="1">
                  <c:v>24.9</c:v>
                </c:pt>
                <c:pt idx="2">
                  <c:v>16.399999999999999</c:v>
                </c:pt>
              </c:numCache>
            </c:numRef>
          </c:val>
          <c:extLst>
            <c:ext xmlns:c16="http://schemas.microsoft.com/office/drawing/2014/chart" uri="{C3380CC4-5D6E-409C-BE32-E72D297353CC}">
              <c16:uniqueId val="{00000000-1B8B-49BA-B6AC-299F11451F5A}"/>
            </c:ext>
          </c:extLst>
        </c:ser>
        <c:ser>
          <c:idx val="1"/>
          <c:order val="1"/>
          <c:tx>
            <c:strRef>
              <c:f>Tabelle1!$C$1</c:f>
              <c:strCache>
                <c:ptCount val="1"/>
                <c:pt idx="0">
                  <c:v>Share of the Company Population</c:v>
                </c:pt>
              </c:strCache>
            </c:strRef>
          </c:tx>
          <c:spPr>
            <a:solidFill>
              <a:srgbClr val="79527B"/>
            </a:solidFill>
            <a:ln>
              <a:noFill/>
            </a:ln>
            <a:effectLst/>
          </c:spPr>
          <c:invertIfNegative val="0"/>
          <c:cat>
            <c:strRef>
              <c:f>Tabelle1!$A$2:$A$4</c:f>
              <c:strCache>
                <c:ptCount val="3"/>
                <c:pt idx="0">
                  <c:v>up to 10 Years</c:v>
                </c:pt>
                <c:pt idx="1">
                  <c:v>11 - 20 Years</c:v>
                </c:pt>
                <c:pt idx="2">
                  <c:v>over 20 Years</c:v>
                </c:pt>
              </c:strCache>
            </c:strRef>
          </c:cat>
          <c:val>
            <c:numRef>
              <c:f>Tabelle1!$C$2:$C$4</c:f>
              <c:numCache>
                <c:formatCode>General</c:formatCode>
                <c:ptCount val="3"/>
                <c:pt idx="0">
                  <c:v>34.200000000000003</c:v>
                </c:pt>
                <c:pt idx="1">
                  <c:v>28.8</c:v>
                </c:pt>
                <c:pt idx="2">
                  <c:v>37</c:v>
                </c:pt>
              </c:numCache>
            </c:numRef>
          </c:val>
          <c:extLst>
            <c:ext xmlns:c16="http://schemas.microsoft.com/office/drawing/2014/chart" uri="{C3380CC4-5D6E-409C-BE32-E72D297353CC}">
              <c16:uniqueId val="{00000000-BB1E-4632-B5CA-4B080427BB8D}"/>
            </c:ext>
          </c:extLst>
        </c:ser>
        <c:dLbls>
          <c:showLegendKey val="0"/>
          <c:showVal val="0"/>
          <c:showCatName val="0"/>
          <c:showSerName val="0"/>
          <c:showPercent val="0"/>
          <c:showBubbleSize val="0"/>
        </c:dLbls>
        <c:gapWidth val="219"/>
        <c:axId val="1877354480"/>
        <c:axId val="1877359072"/>
      </c:barChart>
      <c:catAx>
        <c:axId val="1877354480"/>
        <c:scaling>
          <c:orientation val="minMax"/>
        </c:scaling>
        <c:delete val="0"/>
        <c:axPos val="b"/>
        <c:numFmt formatCode="General" sourceLinked="1"/>
        <c:majorTickMark val="none"/>
        <c:minorTickMark val="none"/>
        <c:tickLblPos val="nextTo"/>
        <c:spPr>
          <a:noFill/>
          <a:ln w="9525" cap="flat" cmpd="sng" algn="ctr">
            <a:solidFill>
              <a:schemeClr val="tx2">
                <a:lumMod val="85000"/>
              </a:schemeClr>
            </a:solidFill>
            <a:round/>
          </a:ln>
          <a:effectLst/>
        </c:spPr>
        <c:txPr>
          <a:bodyPr rot="-60000000" spcFirstLastPara="1" vertOverflow="ellipsis" vert="horz" wrap="square" anchor="ctr" anchorCtr="1"/>
          <a:lstStyle/>
          <a:p>
            <a:pPr>
              <a:defRPr sz="1400" b="0" i="0" u="none" strike="noStrike" kern="1200" baseline="0">
                <a:solidFill>
                  <a:srgbClr val="595A59"/>
                </a:solidFill>
                <a:latin typeface="+mn-lt"/>
                <a:ea typeface="+mn-ea"/>
                <a:cs typeface="+mn-cs"/>
              </a:defRPr>
            </a:pPr>
            <a:endParaRPr lang="is-IS"/>
          </a:p>
        </c:txPr>
        <c:crossAx val="1877359072"/>
        <c:crosses val="autoZero"/>
        <c:auto val="1"/>
        <c:lblAlgn val="ctr"/>
        <c:lblOffset val="100"/>
        <c:noMultiLvlLbl val="0"/>
      </c:catAx>
      <c:valAx>
        <c:axId val="1877359072"/>
        <c:scaling>
          <c:orientation val="minMax"/>
        </c:scaling>
        <c:delete val="0"/>
        <c:axPos val="l"/>
        <c:majorGridlines>
          <c:spPr>
            <a:ln w="9525" cap="flat" cmpd="sng" algn="ctr">
              <a:solidFill>
                <a:schemeClr val="tx2">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595A59"/>
                </a:solidFill>
                <a:latin typeface="+mn-lt"/>
                <a:ea typeface="+mn-ea"/>
                <a:cs typeface="+mn-cs"/>
              </a:defRPr>
            </a:pPr>
            <a:endParaRPr lang="is-IS"/>
          </a:p>
        </c:txPr>
        <c:crossAx val="187735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595A59"/>
              </a:solidFill>
              <a:latin typeface="+mn-lt"/>
              <a:ea typeface="+mn-ea"/>
              <a:cs typeface="+mn-cs"/>
            </a:defRPr>
          </a:pPr>
          <a:endParaRPr lang="is-I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s-I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938"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7607" y="0"/>
            <a:ext cx="2889938"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889938"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1: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5" name="Google Shape;865;p1: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10: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0" name="Google Shape;1060;p10: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11: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6" name="Google Shape;1096;p11: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12: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1" name="Google Shape;1131;p1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2" name="Google Shape;1132;p12: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p13: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9" name="Google Shape;1159;p13: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0" name="Google Shape;1160;p13: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14: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2" name="Google Shape;1202;p14: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15: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7" name="Google Shape;1207;p15: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https://de.statista.com/statistik/daten/studie/1252716/umfrage/beitrag-des-tourismus-zu-bip-und-beschaeftigung-nach-regionen-weltweit/</a:t>
            </a:r>
            <a:endParaRPr dirty="0"/>
          </a:p>
        </p:txBody>
      </p:sp>
      <p:sp>
        <p:nvSpPr>
          <p:cNvPr id="1208" name="Google Shape;1208;p15: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p16: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8" name="Google Shape;1218;p16: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p17: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1" name="Google Shape;1231;p17: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https://de.statista.com/statistik/daten/studie/6408/umfrage/firmeninsolvenzen-in-deutschland-nach-mitarbeiterzahl/</a:t>
            </a:r>
            <a:endParaRPr lang="is-IS" dirty="0"/>
          </a:p>
        </p:txBody>
      </p:sp>
      <p:sp>
        <p:nvSpPr>
          <p:cNvPr id="1232" name="Google Shape;1232;p17: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p18: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2" name="Google Shape;1242;p18: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3" name="Google Shape;1243;p18: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p19: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5" name="Google Shape;1275;p19: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6" name="Google Shape;1276;p19: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2: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1" name="Google Shape;871;p2: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p20: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5" name="Google Shape;1285;p20: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p21: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9" name="Google Shape;1299;p21: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22: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2" name="Google Shape;1312;p22: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p23: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1" name="Google Shape;1321;p23: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p24: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9" name="Google Shape;1329;p24: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25: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6" name="Google Shape;1336;p25: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p26: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1" name="Google Shape;1341;p26: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p27: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5" name="Google Shape;1385;p27: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p28: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1" name="Google Shape;1421;p28: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p29: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8" name="Google Shape;1428;p29: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3: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4" name="Google Shape;894;p3: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30: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9" name="Google Shape;1459;p30: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p31: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7" name="Google Shape;1467;p31: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p32: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5" name="Google Shape;1475;p32: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33: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4" name="Google Shape;1484;p33: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p34: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2" name="Google Shape;1492;p34: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35: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1" name="Google Shape;1501;p35: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p36: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9" name="Google Shape;1509;p36: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p37: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0" name="Google Shape;1540;p37: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p41: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73" name="Google Shape;1573;p41: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p42: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4" name="Google Shape;1584;p42: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4: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2" name="Google Shape;902;p4: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p43: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4" name="Google Shape;1594;p43: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44: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4" name="Google Shape;1604;p44: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5: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0" name="Google Shape;910;p5: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6: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p6: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6" name="Google Shape;916;p6: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7: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6" name="Google Shape;936;p7: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8: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7" name="Google Shape;1017;p8: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8" name="Google Shape;1018;p8: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9: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4" name="Google Shape;1044;p9: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is-IS" dirty="0"/>
          </a:p>
        </p:txBody>
      </p:sp>
      <p:sp>
        <p:nvSpPr>
          <p:cNvPr id="1045" name="Google Shape;1045;p9: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D">
  <p:cSld name="COVER SLIDE D">
    <p:spTree>
      <p:nvGrpSpPr>
        <p:cNvPr id="1" name="Shape 15"/>
        <p:cNvGrpSpPr/>
        <p:nvPr/>
      </p:nvGrpSpPr>
      <p:grpSpPr>
        <a:xfrm>
          <a:off x="0" y="0"/>
          <a:ext cx="0" cy="0"/>
          <a:chOff x="0" y="0"/>
          <a:chExt cx="0" cy="0"/>
        </a:xfrm>
      </p:grpSpPr>
      <p:pic>
        <p:nvPicPr>
          <p:cNvPr id="16" name="Google Shape;16;p46" descr="A picture containing text&#10;&#10;Description automatically generated"/>
          <p:cNvPicPr preferRelativeResize="0"/>
          <p:nvPr/>
        </p:nvPicPr>
        <p:blipFill rotWithShape="1">
          <a:blip r:embed="rId2">
            <a:alphaModFix/>
          </a:blip>
          <a:srcRect/>
          <a:stretch/>
        </p:blipFill>
        <p:spPr>
          <a:xfrm>
            <a:off x="327047" y="417257"/>
            <a:ext cx="5462697" cy="2402442"/>
          </a:xfrm>
          <a:prstGeom prst="rect">
            <a:avLst/>
          </a:prstGeom>
          <a:noFill/>
          <a:ln>
            <a:noFill/>
          </a:ln>
        </p:spPr>
      </p:pic>
      <p:pic>
        <p:nvPicPr>
          <p:cNvPr id="17" name="Google Shape;17;p46" descr="Background pattern&#10;&#10;Description automatically generated"/>
          <p:cNvPicPr preferRelativeResize="0"/>
          <p:nvPr/>
        </p:nvPicPr>
        <p:blipFill rotWithShape="1">
          <a:blip r:embed="rId3">
            <a:alphaModFix/>
          </a:blip>
          <a:srcRect l="49462" t="8076" r="-22519" b="14180"/>
          <a:stretch/>
        </p:blipFill>
        <p:spPr>
          <a:xfrm rot="-5400000">
            <a:off x="983099" y="1439326"/>
            <a:ext cx="4435575" cy="6401772"/>
          </a:xfrm>
          <a:prstGeom prst="rect">
            <a:avLst/>
          </a:prstGeom>
          <a:noFill/>
          <a:ln>
            <a:noFill/>
          </a:ln>
        </p:spPr>
      </p:pic>
      <p:sp>
        <p:nvSpPr>
          <p:cNvPr id="18" name="Google Shape;18;p46"/>
          <p:cNvSpPr/>
          <p:nvPr/>
        </p:nvSpPr>
        <p:spPr>
          <a:xfrm>
            <a:off x="6117759" y="0"/>
            <a:ext cx="6074241" cy="6865259"/>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p:txBody>
      </p:sp>
      <p:sp>
        <p:nvSpPr>
          <p:cNvPr id="22" name="Google Shape;22;p46"/>
          <p:cNvSpPr txBox="1">
            <a:spLocks noGrp="1"/>
          </p:cNvSpPr>
          <p:nvPr>
            <p:ph type="body" idx="1"/>
          </p:nvPr>
        </p:nvSpPr>
        <p:spPr>
          <a:xfrm>
            <a:off x="6586302" y="1494787"/>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6"/>
          <p:cNvSpPr txBox="1">
            <a:spLocks noGrp="1"/>
          </p:cNvSpPr>
          <p:nvPr>
            <p:ph type="body" idx="2"/>
          </p:nvPr>
        </p:nvSpPr>
        <p:spPr>
          <a:xfrm>
            <a:off x="6586302" y="876264"/>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26" name="Picture 2">
            <a:extLst>
              <a:ext uri="{FF2B5EF4-FFF2-40B4-BE49-F238E27FC236}">
                <a16:creationId xmlns:a16="http://schemas.microsoft.com/office/drawing/2014/main" id="{75F8A0BF-0C2B-42AE-10A3-35E3E0780F3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695591" y="5268632"/>
            <a:ext cx="2066193" cy="1388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Slide - Blue">
  <p:cSld name="Divider Slide - Blue">
    <p:spTree>
      <p:nvGrpSpPr>
        <p:cNvPr id="1" name="Shape 97"/>
        <p:cNvGrpSpPr/>
        <p:nvPr/>
      </p:nvGrpSpPr>
      <p:grpSpPr>
        <a:xfrm>
          <a:off x="0" y="0"/>
          <a:ext cx="0" cy="0"/>
          <a:chOff x="0" y="0"/>
          <a:chExt cx="0" cy="0"/>
        </a:xfrm>
      </p:grpSpPr>
      <p:sp>
        <p:nvSpPr>
          <p:cNvPr id="98" name="Google Shape;98;p55"/>
          <p:cNvSpPr/>
          <p:nvPr/>
        </p:nvSpPr>
        <p:spPr>
          <a:xfrm>
            <a:off x="0" y="0"/>
            <a:ext cx="12192000" cy="5502729"/>
          </a:xfrm>
          <a:prstGeom prst="rect">
            <a:avLst/>
          </a:prstGeom>
          <a:solidFill>
            <a:srgbClr val="81D1C5"/>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99" name="Google Shape;99;p55"/>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0" name="Google Shape;100;p55"/>
          <p:cNvGrpSpPr/>
          <p:nvPr/>
        </p:nvGrpSpPr>
        <p:grpSpPr>
          <a:xfrm>
            <a:off x="8448790" y="6057987"/>
            <a:ext cx="3144242" cy="374574"/>
            <a:chOff x="301128" y="6151084"/>
            <a:chExt cx="3144242" cy="374574"/>
          </a:xfrm>
        </p:grpSpPr>
        <p:pic>
          <p:nvPicPr>
            <p:cNvPr id="101" name="Google Shape;101;p55"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02" name="Google Shape;102;p55"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03" name="Google Shape;103;p55"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04" name="Google Shape;104;p55"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ext only MASTER slide">
  <p:cSld name="1_Text only MASTER slide">
    <p:spTree>
      <p:nvGrpSpPr>
        <p:cNvPr id="1" name="Shape 105"/>
        <p:cNvGrpSpPr/>
        <p:nvPr/>
      </p:nvGrpSpPr>
      <p:grpSpPr>
        <a:xfrm>
          <a:off x="0" y="0"/>
          <a:ext cx="0" cy="0"/>
          <a:chOff x="0" y="0"/>
          <a:chExt cx="0" cy="0"/>
        </a:xfrm>
      </p:grpSpPr>
      <p:sp>
        <p:nvSpPr>
          <p:cNvPr id="106" name="Google Shape;106;p56"/>
          <p:cNvSpPr txBox="1">
            <a:spLocks noGrp="1"/>
          </p:cNvSpPr>
          <p:nvPr>
            <p:ph type="body" idx="1"/>
          </p:nvPr>
        </p:nvSpPr>
        <p:spPr>
          <a:xfrm>
            <a:off x="389965" y="1757011"/>
            <a:ext cx="11470341"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56"/>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8" name="Google Shape;108;p56"/>
          <p:cNvGrpSpPr/>
          <p:nvPr/>
        </p:nvGrpSpPr>
        <p:grpSpPr>
          <a:xfrm>
            <a:off x="389965" y="6092742"/>
            <a:ext cx="3144242" cy="374574"/>
            <a:chOff x="301128" y="6151084"/>
            <a:chExt cx="3144242" cy="374574"/>
          </a:xfrm>
        </p:grpSpPr>
        <p:pic>
          <p:nvPicPr>
            <p:cNvPr id="109" name="Google Shape;109;p56"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10" name="Google Shape;110;p56"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11" name="Google Shape;111;p56"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12" name="Google Shape;112;p56"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Slide with Photo - Blue">
  <p:cSld name="Text Slide with Photo - Blue">
    <p:spTree>
      <p:nvGrpSpPr>
        <p:cNvPr id="1" name="Shape 113"/>
        <p:cNvGrpSpPr/>
        <p:nvPr/>
      </p:nvGrpSpPr>
      <p:grpSpPr>
        <a:xfrm>
          <a:off x="0" y="0"/>
          <a:ext cx="0" cy="0"/>
          <a:chOff x="0" y="0"/>
          <a:chExt cx="0" cy="0"/>
        </a:xfrm>
      </p:grpSpPr>
      <p:sp>
        <p:nvSpPr>
          <p:cNvPr id="114" name="Google Shape;114;p57"/>
          <p:cNvSpPr/>
          <p:nvPr/>
        </p:nvSpPr>
        <p:spPr>
          <a:xfrm rot="10800000" flipH="1">
            <a:off x="1356632" y="-2"/>
            <a:ext cx="5495430" cy="6892757"/>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15" name="Google Shape;115;p57"/>
          <p:cNvSpPr>
            <a:spLocks noGrp="1"/>
          </p:cNvSpPr>
          <p:nvPr>
            <p:ph type="pic" idx="2"/>
          </p:nvPr>
        </p:nvSpPr>
        <p:spPr>
          <a:xfrm>
            <a:off x="6852062" y="228600"/>
            <a:ext cx="5105121" cy="6362700"/>
          </a:xfrm>
          <a:prstGeom prst="rect">
            <a:avLst/>
          </a:prstGeom>
          <a:solidFill>
            <a:schemeClr val="lt1"/>
          </a:solidFill>
          <a:ln>
            <a:noFill/>
          </a:ln>
        </p:spPr>
      </p:sp>
      <p:sp>
        <p:nvSpPr>
          <p:cNvPr id="116" name="Google Shape;116;p57"/>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7"/>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8" name="Google Shape;118;p57"/>
          <p:cNvGrpSpPr/>
          <p:nvPr/>
        </p:nvGrpSpPr>
        <p:grpSpPr>
          <a:xfrm rot="-5400000">
            <a:off x="-1025447" y="4518095"/>
            <a:ext cx="3445636" cy="410479"/>
            <a:chOff x="301128" y="6151084"/>
            <a:chExt cx="3144242" cy="374574"/>
          </a:xfrm>
        </p:grpSpPr>
        <p:pic>
          <p:nvPicPr>
            <p:cNvPr id="119" name="Google Shape;119;p57"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20" name="Google Shape;120;p57"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21" name="Google Shape;121;p57"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4 point icon graph">
  <p:cSld name="1_4 point icon graph">
    <p:spTree>
      <p:nvGrpSpPr>
        <p:cNvPr id="1" name="Shape 122"/>
        <p:cNvGrpSpPr/>
        <p:nvPr/>
      </p:nvGrpSpPr>
      <p:grpSpPr>
        <a:xfrm>
          <a:off x="0" y="0"/>
          <a:ext cx="0" cy="0"/>
          <a:chOff x="0" y="0"/>
          <a:chExt cx="0" cy="0"/>
        </a:xfrm>
      </p:grpSpPr>
      <p:pic>
        <p:nvPicPr>
          <p:cNvPr id="123" name="Google Shape;123;p58"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sp>
        <p:nvSpPr>
          <p:cNvPr id="124" name="Google Shape;124;p58"/>
          <p:cNvSpPr/>
          <p:nvPr/>
        </p:nvSpPr>
        <p:spPr>
          <a:xfrm>
            <a:off x="4283800" y="3211423"/>
            <a:ext cx="4730674" cy="233707"/>
          </a:xfrm>
          <a:custGeom>
            <a:avLst/>
            <a:gdLst/>
            <a:ahLst/>
            <a:cxnLst/>
            <a:rect l="l" t="t" r="r" b="b"/>
            <a:pathLst>
              <a:path w="1088" h="154" extrusionOk="0">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25" name="Google Shape;125;p58"/>
          <p:cNvSpPr/>
          <p:nvPr/>
        </p:nvSpPr>
        <p:spPr>
          <a:xfrm>
            <a:off x="3846806" y="3164070"/>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26" name="Google Shape;126;p58"/>
          <p:cNvSpPr/>
          <p:nvPr/>
        </p:nvSpPr>
        <p:spPr>
          <a:xfrm>
            <a:off x="3912488" y="3229753"/>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27" name="Google Shape;127;p58"/>
          <p:cNvSpPr/>
          <p:nvPr/>
        </p:nvSpPr>
        <p:spPr>
          <a:xfrm>
            <a:off x="3324401" y="1535752"/>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28" name="Google Shape;128;p58"/>
          <p:cNvSpPr/>
          <p:nvPr/>
        </p:nvSpPr>
        <p:spPr>
          <a:xfrm>
            <a:off x="9116816" y="3164070"/>
            <a:ext cx="325357" cy="326885"/>
          </a:xfrm>
          <a:custGeom>
            <a:avLst/>
            <a:gdLst/>
            <a:ahLst/>
            <a:cxnLst/>
            <a:rect l="l" t="t" r="r" b="b"/>
            <a:pathLst>
              <a:path w="214" h="215" extrusionOk="0">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29" name="Google Shape;129;p58"/>
          <p:cNvSpPr/>
          <p:nvPr/>
        </p:nvSpPr>
        <p:spPr>
          <a:xfrm>
            <a:off x="9180971" y="3229753"/>
            <a:ext cx="193993" cy="193992"/>
          </a:xfrm>
          <a:custGeom>
            <a:avLst/>
            <a:gdLst/>
            <a:ahLst/>
            <a:cxnLst/>
            <a:rect l="l" t="t" r="r" b="b"/>
            <a:pathLst>
              <a:path w="128" h="128" extrusionOk="0">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30" name="Google Shape;130;p58"/>
          <p:cNvSpPr/>
          <p:nvPr/>
        </p:nvSpPr>
        <p:spPr>
          <a:xfrm>
            <a:off x="8592884" y="3657453"/>
            <a:ext cx="1368640" cy="1512224"/>
          </a:xfrm>
          <a:custGeom>
            <a:avLst/>
            <a:gdLst/>
            <a:ahLst/>
            <a:cxnLst/>
            <a:rect l="l" t="t" r="r" b="b"/>
            <a:pathLst>
              <a:path w="897" h="991" extrusionOk="0">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31" name="Google Shape;131;p58"/>
          <p:cNvSpPr txBox="1"/>
          <p:nvPr/>
        </p:nvSpPr>
        <p:spPr>
          <a:xfrm>
            <a:off x="10092535" y="2058144"/>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Your Title</a:t>
            </a:r>
            <a:endParaRPr/>
          </a:p>
        </p:txBody>
      </p:sp>
      <p:sp>
        <p:nvSpPr>
          <p:cNvPr id="132" name="Google Shape;132;p58"/>
          <p:cNvSpPr txBox="1">
            <a:spLocks noGrp="1"/>
          </p:cNvSpPr>
          <p:nvPr>
            <p:ph type="body" idx="1"/>
          </p:nvPr>
        </p:nvSpPr>
        <p:spPr>
          <a:xfrm>
            <a:off x="2230476" y="3720417"/>
            <a:ext cx="3544159" cy="232146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8"/>
          <p:cNvSpPr txBox="1">
            <a:spLocks noGrp="1"/>
          </p:cNvSpPr>
          <p:nvPr>
            <p:ph type="body" idx="2"/>
          </p:nvPr>
        </p:nvSpPr>
        <p:spPr>
          <a:xfrm>
            <a:off x="8184277" y="1063485"/>
            <a:ext cx="3205965" cy="19340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58"/>
          <p:cNvSpPr/>
          <p:nvPr/>
        </p:nvSpPr>
        <p:spPr>
          <a:xfrm>
            <a:off x="0" y="3225283"/>
            <a:ext cx="3733642" cy="233707"/>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135" name="Google Shape;135;p58"/>
          <p:cNvGrpSpPr/>
          <p:nvPr/>
        </p:nvGrpSpPr>
        <p:grpSpPr>
          <a:xfrm>
            <a:off x="389965" y="6092742"/>
            <a:ext cx="3144242" cy="374574"/>
            <a:chOff x="301128" y="6151084"/>
            <a:chExt cx="3144242" cy="374574"/>
          </a:xfrm>
        </p:grpSpPr>
        <p:pic>
          <p:nvPicPr>
            <p:cNvPr id="136" name="Google Shape;136;p58"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137" name="Google Shape;137;p58"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138" name="Google Shape;138;p58"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139" name="Google Shape;139;p58"/>
          <p:cNvSpPr/>
          <p:nvPr/>
        </p:nvSpPr>
        <p:spPr>
          <a:xfrm>
            <a:off x="9544514" y="3200731"/>
            <a:ext cx="2730311" cy="244399"/>
          </a:xfrm>
          <a:custGeom>
            <a:avLst/>
            <a:gdLst/>
            <a:ahLst/>
            <a:cxnLst/>
            <a:rect l="l" t="t" r="r" b="b"/>
            <a:pathLst>
              <a:path w="1088" h="154" extrusionOk="0">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4 point icon graph">
  <p:cSld name="2_4 point icon graph">
    <p:spTree>
      <p:nvGrpSpPr>
        <p:cNvPr id="1" name="Shape 140"/>
        <p:cNvGrpSpPr/>
        <p:nvPr/>
      </p:nvGrpSpPr>
      <p:grpSpPr>
        <a:xfrm>
          <a:off x="0" y="0"/>
          <a:ext cx="0" cy="0"/>
          <a:chOff x="0" y="0"/>
          <a:chExt cx="0" cy="0"/>
        </a:xfrm>
      </p:grpSpPr>
      <p:pic>
        <p:nvPicPr>
          <p:cNvPr id="141" name="Google Shape;141;p59"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sp>
        <p:nvSpPr>
          <p:cNvPr id="142" name="Google Shape;142;p59"/>
          <p:cNvSpPr/>
          <p:nvPr/>
        </p:nvSpPr>
        <p:spPr>
          <a:xfrm>
            <a:off x="4283800" y="3211423"/>
            <a:ext cx="4730674" cy="233707"/>
          </a:xfrm>
          <a:custGeom>
            <a:avLst/>
            <a:gdLst/>
            <a:ahLst/>
            <a:cxnLst/>
            <a:rect l="l" t="t" r="r" b="b"/>
            <a:pathLst>
              <a:path w="1088" h="154" extrusionOk="0">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3" name="Google Shape;143;p59"/>
          <p:cNvSpPr/>
          <p:nvPr/>
        </p:nvSpPr>
        <p:spPr>
          <a:xfrm>
            <a:off x="3846806" y="3164070"/>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4" name="Google Shape;144;p59"/>
          <p:cNvSpPr/>
          <p:nvPr/>
        </p:nvSpPr>
        <p:spPr>
          <a:xfrm>
            <a:off x="3912488" y="3229753"/>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5" name="Google Shape;145;p59"/>
          <p:cNvSpPr/>
          <p:nvPr/>
        </p:nvSpPr>
        <p:spPr>
          <a:xfrm>
            <a:off x="3324401" y="1535752"/>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6" name="Google Shape;146;p59"/>
          <p:cNvSpPr/>
          <p:nvPr/>
        </p:nvSpPr>
        <p:spPr>
          <a:xfrm>
            <a:off x="9116816" y="3164070"/>
            <a:ext cx="325357" cy="326885"/>
          </a:xfrm>
          <a:custGeom>
            <a:avLst/>
            <a:gdLst/>
            <a:ahLst/>
            <a:cxnLst/>
            <a:rect l="l" t="t" r="r" b="b"/>
            <a:pathLst>
              <a:path w="214" h="215" extrusionOk="0">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7" name="Google Shape;147;p59"/>
          <p:cNvSpPr/>
          <p:nvPr/>
        </p:nvSpPr>
        <p:spPr>
          <a:xfrm>
            <a:off x="9180971" y="3229753"/>
            <a:ext cx="193993" cy="193992"/>
          </a:xfrm>
          <a:custGeom>
            <a:avLst/>
            <a:gdLst/>
            <a:ahLst/>
            <a:cxnLst/>
            <a:rect l="l" t="t" r="r" b="b"/>
            <a:pathLst>
              <a:path w="128" h="128" extrusionOk="0">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8" name="Google Shape;148;p59"/>
          <p:cNvSpPr/>
          <p:nvPr/>
        </p:nvSpPr>
        <p:spPr>
          <a:xfrm>
            <a:off x="8592884" y="3657453"/>
            <a:ext cx="1368640" cy="1512224"/>
          </a:xfrm>
          <a:custGeom>
            <a:avLst/>
            <a:gdLst/>
            <a:ahLst/>
            <a:cxnLst/>
            <a:rect l="l" t="t" r="r" b="b"/>
            <a:pathLst>
              <a:path w="897" h="991" extrusionOk="0">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9" name="Google Shape;149;p59"/>
          <p:cNvSpPr txBox="1"/>
          <p:nvPr/>
        </p:nvSpPr>
        <p:spPr>
          <a:xfrm>
            <a:off x="10092535" y="2058144"/>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Your Title</a:t>
            </a:r>
            <a:endParaRPr/>
          </a:p>
        </p:txBody>
      </p:sp>
      <p:sp>
        <p:nvSpPr>
          <p:cNvPr id="150" name="Google Shape;150;p59"/>
          <p:cNvSpPr txBox="1">
            <a:spLocks noGrp="1"/>
          </p:cNvSpPr>
          <p:nvPr>
            <p:ph type="body" idx="1"/>
          </p:nvPr>
        </p:nvSpPr>
        <p:spPr>
          <a:xfrm>
            <a:off x="2230476" y="3720417"/>
            <a:ext cx="3544159" cy="232146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9"/>
          <p:cNvSpPr txBox="1">
            <a:spLocks noGrp="1"/>
          </p:cNvSpPr>
          <p:nvPr>
            <p:ph type="body" idx="2"/>
          </p:nvPr>
        </p:nvSpPr>
        <p:spPr>
          <a:xfrm>
            <a:off x="8184277" y="1063485"/>
            <a:ext cx="3205965" cy="19340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9"/>
          <p:cNvSpPr/>
          <p:nvPr/>
        </p:nvSpPr>
        <p:spPr>
          <a:xfrm>
            <a:off x="0" y="3225283"/>
            <a:ext cx="3733642" cy="233707"/>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153" name="Google Shape;153;p59"/>
          <p:cNvGrpSpPr/>
          <p:nvPr/>
        </p:nvGrpSpPr>
        <p:grpSpPr>
          <a:xfrm>
            <a:off x="389965" y="6092742"/>
            <a:ext cx="3144242" cy="374574"/>
            <a:chOff x="301128" y="6151084"/>
            <a:chExt cx="3144242" cy="374574"/>
          </a:xfrm>
        </p:grpSpPr>
        <p:pic>
          <p:nvPicPr>
            <p:cNvPr id="154" name="Google Shape;154;p5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155" name="Google Shape;155;p5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156" name="Google Shape;156;p5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157" name="Google Shape;157;p59"/>
          <p:cNvSpPr/>
          <p:nvPr/>
        </p:nvSpPr>
        <p:spPr>
          <a:xfrm>
            <a:off x="9544514" y="3200731"/>
            <a:ext cx="2730311" cy="244399"/>
          </a:xfrm>
          <a:custGeom>
            <a:avLst/>
            <a:gdLst/>
            <a:ahLst/>
            <a:cxnLst/>
            <a:rect l="l" t="t" r="r" b="b"/>
            <a:pathLst>
              <a:path w="1088" h="154" extrusionOk="0">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5D2C7"/>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158"/>
        <p:cNvGrpSpPr/>
        <p:nvPr/>
      </p:nvGrpSpPr>
      <p:grpSpPr>
        <a:xfrm>
          <a:off x="0" y="0"/>
          <a:ext cx="0" cy="0"/>
          <a:chOff x="0" y="0"/>
          <a:chExt cx="0" cy="0"/>
        </a:xfrm>
      </p:grpSpPr>
      <p:pic>
        <p:nvPicPr>
          <p:cNvPr id="159" name="Google Shape;159;p60" descr="Background pattern&#10;&#10;Description automatically generated"/>
          <p:cNvPicPr preferRelativeResize="0"/>
          <p:nvPr/>
        </p:nvPicPr>
        <p:blipFill rotWithShape="1">
          <a:blip r:embed="rId2">
            <a:alphaModFix/>
          </a:blip>
          <a:srcRect l="-7971" t="10416" r="16408" b="3452"/>
          <a:stretch/>
        </p:blipFill>
        <p:spPr>
          <a:xfrm>
            <a:off x="6816681" y="0"/>
            <a:ext cx="5375319" cy="6857999"/>
          </a:xfrm>
          <a:prstGeom prst="rect">
            <a:avLst/>
          </a:prstGeom>
          <a:noFill/>
          <a:ln>
            <a:noFill/>
          </a:ln>
        </p:spPr>
      </p:pic>
      <p:sp>
        <p:nvSpPr>
          <p:cNvPr id="160" name="Google Shape;160;p60"/>
          <p:cNvSpPr/>
          <p:nvPr/>
        </p:nvSpPr>
        <p:spPr>
          <a:xfrm rot="10800000" flipH="1">
            <a:off x="3843" y="2769245"/>
            <a:ext cx="12188157" cy="2832760"/>
          </a:xfrm>
          <a:prstGeom prst="rect">
            <a:avLst/>
          </a:prstGeom>
          <a:solidFill>
            <a:srgbClr val="79527B"/>
          </a:solidFill>
          <a:ln w="9525" cap="flat" cmpd="sng">
            <a:solidFill>
              <a:srgbClr val="BFCA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61" name="Google Shape;161;p60"/>
          <p:cNvSpPr txBox="1">
            <a:spLocks noGrp="1"/>
          </p:cNvSpPr>
          <p:nvPr>
            <p:ph type="body" idx="1"/>
          </p:nvPr>
        </p:nvSpPr>
        <p:spPr>
          <a:xfrm>
            <a:off x="7723301" y="3283370"/>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60"/>
          <p:cNvSpPr txBox="1">
            <a:spLocks noGrp="1"/>
          </p:cNvSpPr>
          <p:nvPr>
            <p:ph type="body" idx="2"/>
          </p:nvPr>
        </p:nvSpPr>
        <p:spPr>
          <a:xfrm>
            <a:off x="7723301" y="3906329"/>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60"/>
          <p:cNvSpPr txBox="1">
            <a:spLocks noGrp="1"/>
          </p:cNvSpPr>
          <p:nvPr>
            <p:ph type="body" idx="3"/>
          </p:nvPr>
        </p:nvSpPr>
        <p:spPr>
          <a:xfrm>
            <a:off x="7731465" y="4549892"/>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60"/>
          <p:cNvSpPr txBox="1">
            <a:spLocks noGrp="1"/>
          </p:cNvSpPr>
          <p:nvPr>
            <p:ph type="body" idx="4"/>
          </p:nvPr>
        </p:nvSpPr>
        <p:spPr>
          <a:xfrm>
            <a:off x="967062" y="4154268"/>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60"/>
          <p:cNvSpPr txBox="1">
            <a:spLocks noGrp="1"/>
          </p:cNvSpPr>
          <p:nvPr>
            <p:ph type="body" idx="5"/>
          </p:nvPr>
        </p:nvSpPr>
        <p:spPr>
          <a:xfrm>
            <a:off x="967062" y="3344692"/>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6" name="Google Shape;166;p60" descr="A picture containing text&#10;&#10;Description automatically generated"/>
          <p:cNvPicPr preferRelativeResize="0"/>
          <p:nvPr/>
        </p:nvPicPr>
        <p:blipFill rotWithShape="1">
          <a:blip r:embed="rId3">
            <a:alphaModFix/>
          </a:blip>
          <a:srcRect/>
          <a:stretch/>
        </p:blipFill>
        <p:spPr>
          <a:xfrm>
            <a:off x="615586" y="473530"/>
            <a:ext cx="4899073" cy="2154566"/>
          </a:xfrm>
          <a:prstGeom prst="rect">
            <a:avLst/>
          </a:prstGeom>
          <a:noFill/>
          <a:ln>
            <a:noFill/>
          </a:ln>
        </p:spPr>
      </p:pic>
      <p:grpSp>
        <p:nvGrpSpPr>
          <p:cNvPr id="167" name="Google Shape;167;p60"/>
          <p:cNvGrpSpPr/>
          <p:nvPr/>
        </p:nvGrpSpPr>
        <p:grpSpPr>
          <a:xfrm>
            <a:off x="9456007" y="5836660"/>
            <a:ext cx="2735993" cy="679345"/>
            <a:chOff x="0" y="0"/>
            <a:chExt cx="2301694" cy="571500"/>
          </a:xfrm>
        </p:grpSpPr>
        <p:sp>
          <p:nvSpPr>
            <p:cNvPr id="168" name="Google Shape;168;p6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69" name="Google Shape;169;p60"/>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1 Standardseite">
  <p:cSld name="2_1 Standardseite">
    <p:spTree>
      <p:nvGrpSpPr>
        <p:cNvPr id="1" name="Shape 170"/>
        <p:cNvGrpSpPr/>
        <p:nvPr/>
      </p:nvGrpSpPr>
      <p:grpSpPr>
        <a:xfrm>
          <a:off x="0" y="0"/>
          <a:ext cx="0" cy="0"/>
          <a:chOff x="0" y="0"/>
          <a:chExt cx="0" cy="0"/>
        </a:xfrm>
      </p:grpSpPr>
      <p:sp>
        <p:nvSpPr>
          <p:cNvPr id="171" name="Google Shape;171;p61"/>
          <p:cNvSpPr txBox="1">
            <a:spLocks noGrp="1"/>
          </p:cNvSpPr>
          <p:nvPr>
            <p:ph type="body" idx="1"/>
          </p:nvPr>
        </p:nvSpPr>
        <p:spPr>
          <a:xfrm>
            <a:off x="389965" y="2181225"/>
            <a:ext cx="5498737" cy="40628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Font typeface="Arial"/>
              <a:buNone/>
              <a:defRPr sz="1800">
                <a:solidFill>
                  <a:srgbClr val="595A59"/>
                </a:solidFill>
              </a:defRPr>
            </a:lvl1pPr>
            <a:lvl2pPr marL="914400" lvl="1" indent="-342900" algn="l">
              <a:lnSpc>
                <a:spcPct val="90000"/>
              </a:lnSpc>
              <a:spcBef>
                <a:spcPts val="500"/>
              </a:spcBef>
              <a:spcAft>
                <a:spcPts val="0"/>
              </a:spcAft>
              <a:buClr>
                <a:schemeClr val="dk1"/>
              </a:buClr>
              <a:buSzPts val="1800"/>
              <a:buFont typeface="Arial"/>
              <a:buChar char="•"/>
              <a:defRPr sz="1800"/>
            </a:lvl2pPr>
            <a:lvl3pPr marL="1371600" lvl="2" indent="-330200" algn="l">
              <a:lnSpc>
                <a:spcPct val="90000"/>
              </a:lnSpc>
              <a:spcBef>
                <a:spcPts val="500"/>
              </a:spcBef>
              <a:spcAft>
                <a:spcPts val="0"/>
              </a:spcAft>
              <a:buClr>
                <a:schemeClr val="dk1"/>
              </a:buClr>
              <a:buSzPts val="1600"/>
              <a:buFont typeface="Noto Sans Symbols"/>
              <a:buChar char="−"/>
              <a:defRPr sz="1600"/>
            </a:lvl3pPr>
            <a:lvl4pPr marL="1828800" lvl="3" indent="-317500" algn="l">
              <a:lnSpc>
                <a:spcPct val="90000"/>
              </a:lnSpc>
              <a:spcBef>
                <a:spcPts val="500"/>
              </a:spcBef>
              <a:spcAft>
                <a:spcPts val="0"/>
              </a:spcAft>
              <a:buClr>
                <a:schemeClr val="dk1"/>
              </a:buClr>
              <a:buSzPts val="1400"/>
              <a:buFont typeface="Noto Sans Symbols"/>
              <a:buChar char="−"/>
              <a:defRPr sz="1400"/>
            </a:lvl4pPr>
            <a:lvl5pPr marL="2286000" lvl="4" indent="-304800" algn="l">
              <a:lnSpc>
                <a:spcPct val="90000"/>
              </a:lnSpc>
              <a:spcBef>
                <a:spcPts val="500"/>
              </a:spcBef>
              <a:spcAft>
                <a:spcPts val="0"/>
              </a:spcAft>
              <a:buClr>
                <a:schemeClr val="dk1"/>
              </a:buClr>
              <a:buSzPts val="1200"/>
              <a:buFont typeface="Noto Sans Symbols"/>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61"/>
          <p:cNvSpPr txBox="1">
            <a:spLocks noGrp="1"/>
          </p:cNvSpPr>
          <p:nvPr>
            <p:ph type="body" idx="2"/>
          </p:nvPr>
        </p:nvSpPr>
        <p:spPr>
          <a:xfrm>
            <a:off x="6261465" y="2194560"/>
            <a:ext cx="5498737" cy="40628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61"/>
          <p:cNvSpPr txBox="1">
            <a:spLocks noGrp="1"/>
          </p:cNvSpPr>
          <p:nvPr>
            <p:ph type="body" idx="3"/>
          </p:nvPr>
        </p:nvSpPr>
        <p:spPr>
          <a:xfrm>
            <a:off x="389964" y="1631248"/>
            <a:ext cx="5498737" cy="374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61"/>
          <p:cNvSpPr txBox="1">
            <a:spLocks noGrp="1"/>
          </p:cNvSpPr>
          <p:nvPr>
            <p:ph type="body" idx="4"/>
          </p:nvPr>
        </p:nvSpPr>
        <p:spPr>
          <a:xfrm>
            <a:off x="6261462" y="1642361"/>
            <a:ext cx="5498737" cy="374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5" name="Google Shape;175;p61"/>
          <p:cNvCxnSpPr/>
          <p:nvPr/>
        </p:nvCxnSpPr>
        <p:spPr>
          <a:xfrm>
            <a:off x="431800" y="2017011"/>
            <a:ext cx="5498737" cy="0"/>
          </a:xfrm>
          <a:prstGeom prst="straightConnector1">
            <a:avLst/>
          </a:prstGeom>
          <a:noFill/>
          <a:ln w="9525" cap="flat" cmpd="sng">
            <a:solidFill>
              <a:srgbClr val="8DC9C0"/>
            </a:solidFill>
            <a:prstDash val="solid"/>
            <a:miter lim="800000"/>
            <a:headEnd type="none" w="sm" len="sm"/>
            <a:tailEnd type="none" w="sm" len="sm"/>
          </a:ln>
        </p:spPr>
      </p:cxnSp>
      <p:cxnSp>
        <p:nvCxnSpPr>
          <p:cNvPr id="176" name="Google Shape;176;p61"/>
          <p:cNvCxnSpPr/>
          <p:nvPr/>
        </p:nvCxnSpPr>
        <p:spPr>
          <a:xfrm>
            <a:off x="6261463" y="2017011"/>
            <a:ext cx="5498737" cy="0"/>
          </a:xfrm>
          <a:prstGeom prst="straightConnector1">
            <a:avLst/>
          </a:prstGeom>
          <a:noFill/>
          <a:ln w="9525" cap="flat" cmpd="sng">
            <a:solidFill>
              <a:srgbClr val="8DC9C0"/>
            </a:solidFill>
            <a:prstDash val="solid"/>
            <a:miter lim="800000"/>
            <a:headEnd type="none" w="sm" len="sm"/>
            <a:tailEnd type="none" w="sm" len="sm"/>
          </a:ln>
        </p:spPr>
      </p:cxnSp>
      <p:grpSp>
        <p:nvGrpSpPr>
          <p:cNvPr id="177" name="Google Shape;177;p61"/>
          <p:cNvGrpSpPr/>
          <p:nvPr/>
        </p:nvGrpSpPr>
        <p:grpSpPr>
          <a:xfrm>
            <a:off x="389965" y="6092742"/>
            <a:ext cx="3144242" cy="374574"/>
            <a:chOff x="301128" y="6151084"/>
            <a:chExt cx="3144242" cy="374574"/>
          </a:xfrm>
        </p:grpSpPr>
        <p:pic>
          <p:nvPicPr>
            <p:cNvPr id="178" name="Google Shape;178;p61"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79" name="Google Shape;179;p61"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80" name="Google Shape;180;p61"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81" name="Google Shape;181;p61"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182" name="Google Shape;182;p61"/>
          <p:cNvSpPr txBox="1">
            <a:spLocks noGrp="1"/>
          </p:cNvSpPr>
          <p:nvPr>
            <p:ph type="body" idx="5"/>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61"/>
          <p:cNvSpPr txBox="1">
            <a:spLocks noGrp="1"/>
          </p:cNvSpPr>
          <p:nvPr>
            <p:ph type="body" idx="6"/>
          </p:nvPr>
        </p:nvSpPr>
        <p:spPr>
          <a:xfrm>
            <a:off x="389964" y="1231888"/>
            <a:ext cx="11470341" cy="303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1 Standardseite">
  <p:cSld name="3_1 Standardseite">
    <p:spTree>
      <p:nvGrpSpPr>
        <p:cNvPr id="1" name="Shape 184"/>
        <p:cNvGrpSpPr/>
        <p:nvPr/>
      </p:nvGrpSpPr>
      <p:grpSpPr>
        <a:xfrm>
          <a:off x="0" y="0"/>
          <a:ext cx="0" cy="0"/>
          <a:chOff x="0" y="0"/>
          <a:chExt cx="0" cy="0"/>
        </a:xfrm>
      </p:grpSpPr>
      <p:sp>
        <p:nvSpPr>
          <p:cNvPr id="185" name="Google Shape;185;p62"/>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81000" algn="l">
              <a:lnSpc>
                <a:spcPct val="90000"/>
              </a:lnSpc>
              <a:spcBef>
                <a:spcPts val="500"/>
              </a:spcBef>
              <a:spcAft>
                <a:spcPts val="0"/>
              </a:spcAft>
              <a:buClr>
                <a:srgbClr val="595A59"/>
              </a:buClr>
              <a:buSzPts val="2400"/>
              <a:buChar char="•"/>
              <a:defRPr>
                <a:solidFill>
                  <a:srgbClr val="595A59"/>
                </a:solidFill>
              </a:defRPr>
            </a:lvl2pPr>
            <a:lvl3pPr marL="1371600" lvl="2" indent="-355600" algn="l">
              <a:lnSpc>
                <a:spcPct val="90000"/>
              </a:lnSpc>
              <a:spcBef>
                <a:spcPts val="500"/>
              </a:spcBef>
              <a:spcAft>
                <a:spcPts val="0"/>
              </a:spcAft>
              <a:buClr>
                <a:srgbClr val="595A59"/>
              </a:buClr>
              <a:buSzPts val="2000"/>
              <a:buChar char="•"/>
              <a:defRPr>
                <a:solidFill>
                  <a:srgbClr val="595A59"/>
                </a:solidFill>
              </a:defRPr>
            </a:lvl3pPr>
            <a:lvl4pPr marL="1828800" lvl="3" indent="-342900" algn="l">
              <a:lnSpc>
                <a:spcPct val="90000"/>
              </a:lnSpc>
              <a:spcBef>
                <a:spcPts val="500"/>
              </a:spcBef>
              <a:spcAft>
                <a:spcPts val="0"/>
              </a:spcAft>
              <a:buClr>
                <a:srgbClr val="595A59"/>
              </a:buClr>
              <a:buSzPts val="1800"/>
              <a:buChar char="•"/>
              <a:defRPr>
                <a:solidFill>
                  <a:srgbClr val="595A59"/>
                </a:solidFill>
              </a:defRPr>
            </a:lvl4pPr>
            <a:lvl5pPr marL="2286000" lvl="4" indent="-342900" algn="l">
              <a:lnSpc>
                <a:spcPct val="90000"/>
              </a:lnSpc>
              <a:spcBef>
                <a:spcPts val="500"/>
              </a:spcBef>
              <a:spcAft>
                <a:spcPts val="0"/>
              </a:spcAft>
              <a:buClr>
                <a:srgbClr val="595A59"/>
              </a:buClr>
              <a:buSzPts val="1800"/>
              <a:buChar char="•"/>
              <a:defRPr>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62"/>
          <p:cNvSpPr txBox="1">
            <a:spLocks noGrp="1"/>
          </p:cNvSpPr>
          <p:nvPr>
            <p:ph type="body" idx="2"/>
          </p:nvPr>
        </p:nvSpPr>
        <p:spPr>
          <a:xfrm>
            <a:off x="3752490" y="441325"/>
            <a:ext cx="8007710" cy="61118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62"/>
          <p:cNvSpPr txBox="1">
            <a:spLocks noGrp="1"/>
          </p:cNvSpPr>
          <p:nvPr>
            <p:ph type="body" idx="3"/>
          </p:nvPr>
        </p:nvSpPr>
        <p:spPr>
          <a:xfrm>
            <a:off x="3752490" y="1052513"/>
            <a:ext cx="8007710" cy="57626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8" name="Google Shape;188;p62"/>
          <p:cNvCxnSpPr/>
          <p:nvPr/>
        </p:nvCxnSpPr>
        <p:spPr>
          <a:xfrm>
            <a:off x="3752490" y="1628775"/>
            <a:ext cx="8007710" cy="0"/>
          </a:xfrm>
          <a:prstGeom prst="straightConnector1">
            <a:avLst/>
          </a:prstGeom>
          <a:noFill/>
          <a:ln w="9525" cap="flat" cmpd="sng">
            <a:solidFill>
              <a:srgbClr val="8DC9C0"/>
            </a:solidFill>
            <a:prstDash val="solid"/>
            <a:miter lim="800000"/>
            <a:headEnd type="none" w="sm" len="sm"/>
            <a:tailEnd type="none" w="sm" len="sm"/>
          </a:ln>
        </p:spPr>
      </p:cxnSp>
      <p:sp>
        <p:nvSpPr>
          <p:cNvPr id="189" name="Google Shape;189;p62"/>
          <p:cNvSpPr txBox="1">
            <a:spLocks noGrp="1"/>
          </p:cNvSpPr>
          <p:nvPr>
            <p:ph type="body" idx="4"/>
          </p:nvPr>
        </p:nvSpPr>
        <p:spPr>
          <a:xfrm>
            <a:off x="431799" y="1628771"/>
            <a:ext cx="3148161" cy="461527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Clr>
                <a:srgbClr val="595A59"/>
              </a:buClr>
              <a:buSzPts val="1800"/>
              <a:buNone/>
              <a:defRPr sz="1800">
                <a:solidFill>
                  <a:srgbClr val="595A59"/>
                </a:solidFill>
              </a:defRPr>
            </a:lvl1pPr>
            <a:lvl2pPr marL="914400" lvl="1" indent="-342900" algn="l">
              <a:lnSpc>
                <a:spcPct val="100000"/>
              </a:lnSpc>
              <a:spcBef>
                <a:spcPts val="600"/>
              </a:spcBef>
              <a:spcAft>
                <a:spcPts val="0"/>
              </a:spcAft>
              <a:buClr>
                <a:srgbClr val="595A59"/>
              </a:buClr>
              <a:buSzPts val="1800"/>
              <a:buChar char="•"/>
              <a:defRPr sz="1800">
                <a:solidFill>
                  <a:srgbClr val="595A59"/>
                </a:solidFill>
              </a:defRPr>
            </a:lvl2pPr>
            <a:lvl3pPr marL="1371600" lvl="2" indent="-342900" algn="l">
              <a:lnSpc>
                <a:spcPct val="100000"/>
              </a:lnSpc>
              <a:spcBef>
                <a:spcPts val="600"/>
              </a:spcBef>
              <a:spcAft>
                <a:spcPts val="0"/>
              </a:spcAft>
              <a:buClr>
                <a:srgbClr val="595A59"/>
              </a:buClr>
              <a:buSzPts val="1800"/>
              <a:buChar char="•"/>
              <a:defRPr sz="1800">
                <a:solidFill>
                  <a:srgbClr val="595A59"/>
                </a:solidFill>
              </a:defRPr>
            </a:lvl3pPr>
            <a:lvl4pPr marL="1828800" lvl="3" indent="-342900" algn="l">
              <a:lnSpc>
                <a:spcPct val="100000"/>
              </a:lnSpc>
              <a:spcBef>
                <a:spcPts val="600"/>
              </a:spcBef>
              <a:spcAft>
                <a:spcPts val="0"/>
              </a:spcAft>
              <a:buClr>
                <a:srgbClr val="595A59"/>
              </a:buClr>
              <a:buSzPts val="1800"/>
              <a:buChar char="•"/>
              <a:defRPr sz="1800">
                <a:solidFill>
                  <a:srgbClr val="595A59"/>
                </a:solidFill>
              </a:defRPr>
            </a:lvl4pPr>
            <a:lvl5pPr marL="2286000" lvl="4" indent="-342900" algn="l">
              <a:lnSpc>
                <a:spcPct val="100000"/>
              </a:lnSpc>
              <a:spcBef>
                <a:spcPts val="600"/>
              </a:spcBef>
              <a:spcAft>
                <a:spcPts val="0"/>
              </a:spcAft>
              <a:buClr>
                <a:srgbClr val="595A59"/>
              </a:buClr>
              <a:buSzPts val="1800"/>
              <a:buChar char="•"/>
              <a:defRPr sz="1800">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62"/>
          <p:cNvSpPr txBox="1">
            <a:spLocks noGrp="1"/>
          </p:cNvSpPr>
          <p:nvPr>
            <p:ph type="body" idx="5"/>
          </p:nvPr>
        </p:nvSpPr>
        <p:spPr>
          <a:xfrm>
            <a:off x="431799" y="441325"/>
            <a:ext cx="3148162" cy="23794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62"/>
          <p:cNvSpPr txBox="1">
            <a:spLocks noGrp="1"/>
          </p:cNvSpPr>
          <p:nvPr>
            <p:ph type="body" idx="6"/>
          </p:nvPr>
        </p:nvSpPr>
        <p:spPr>
          <a:xfrm>
            <a:off x="431800" y="798861"/>
            <a:ext cx="3148161" cy="23794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2" name="Google Shape;192;p62"/>
          <p:cNvGrpSpPr/>
          <p:nvPr/>
        </p:nvGrpSpPr>
        <p:grpSpPr>
          <a:xfrm>
            <a:off x="389965" y="6092742"/>
            <a:ext cx="3144242" cy="374574"/>
            <a:chOff x="301128" y="6151084"/>
            <a:chExt cx="3144242" cy="374574"/>
          </a:xfrm>
        </p:grpSpPr>
        <p:pic>
          <p:nvPicPr>
            <p:cNvPr id="193" name="Google Shape;193;p62"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94" name="Google Shape;194;p62"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95" name="Google Shape;195;p62"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96" name="Google Shape;196;p62"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7"/>
        <p:cNvGrpSpPr/>
        <p:nvPr/>
      </p:nvGrpSpPr>
      <p:grpSpPr>
        <a:xfrm>
          <a:off x="0" y="0"/>
          <a:ext cx="0" cy="0"/>
          <a:chOff x="0" y="0"/>
          <a:chExt cx="0" cy="0"/>
        </a:xfrm>
      </p:grpSpPr>
      <p:sp>
        <p:nvSpPr>
          <p:cNvPr id="198" name="Google Shape;198;p63"/>
          <p:cNvSpPr/>
          <p:nvPr/>
        </p:nvSpPr>
        <p:spPr>
          <a:xfrm>
            <a:off x="0" y="0"/>
            <a:ext cx="12192000" cy="6858001"/>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63"/>
          <p:cNvSpPr/>
          <p:nvPr/>
        </p:nvSpPr>
        <p:spPr>
          <a:xfrm>
            <a:off x="424669" y="528535"/>
            <a:ext cx="6498645"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i="0" u="none" strike="noStrike">
                <a:solidFill>
                  <a:schemeClr val="lt1"/>
                </a:solidFill>
                <a:latin typeface="Calibri"/>
                <a:ea typeface="Calibri"/>
                <a:cs typeface="Calibri"/>
                <a:sym typeface="Calibri"/>
              </a:rPr>
              <a:t>NAVIGATING TOURISM</a:t>
            </a:r>
            <a:endParaRPr/>
          </a:p>
          <a:p>
            <a:pPr marL="0" marR="0" lvl="0" indent="0" algn="l" rtl="0">
              <a:spcBef>
                <a:spcPts val="0"/>
              </a:spcBef>
              <a:spcAft>
                <a:spcPts val="0"/>
              </a:spcAft>
              <a:buNone/>
            </a:pPr>
            <a:r>
              <a:rPr lang="en-GB"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200" name="Google Shape;200;p63"/>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b="0" i="0" u="none" strike="noStrike">
                <a:solidFill>
                  <a:schemeClr val="lt1"/>
                </a:solidFill>
                <a:latin typeface="Calibri"/>
                <a:ea typeface="Calibri"/>
                <a:cs typeface="Calibri"/>
                <a:sym typeface="Calibri"/>
              </a:rPr>
              <a:t>PLEASE ENSURE TO KEEP FONTS AS PER THE LAYOUT</a:t>
            </a: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GB" sz="3000" b="0" i="0" u="none" strike="noStrike">
                <a:solidFill>
                  <a:schemeClr val="lt1"/>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chemeClr val="lt1"/>
                </a:solidFill>
                <a:latin typeface="Calibri"/>
                <a:ea typeface="Calibri"/>
                <a:cs typeface="Calibri"/>
                <a:sym typeface="Calibri"/>
              </a:rPr>
              <a:t>24 point  -  Main Text Body </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p:txBody>
      </p:sp>
      <p:sp>
        <p:nvSpPr>
          <p:cNvPr id="201" name="Google Shape;201;p63"/>
          <p:cNvSpPr/>
          <p:nvPr/>
        </p:nvSpPr>
        <p:spPr>
          <a:xfrm>
            <a:off x="424668" y="2883583"/>
            <a:ext cx="584550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none" strike="noStrike">
                <a:solidFill>
                  <a:schemeClr val="lt1"/>
                </a:solidFill>
                <a:latin typeface="Calibri"/>
                <a:ea typeface="Calibri"/>
                <a:cs typeface="Calibri"/>
                <a:sym typeface="Calibri"/>
              </a:rPr>
              <a:t>Please ensure to keep the font sizes set as per the slide layouts. The font used throughout the </a:t>
            </a:r>
            <a:r>
              <a:rPr lang="en-GB" sz="2400" b="1" i="0" u="none" strike="noStrike">
                <a:solidFill>
                  <a:schemeClr val="lt1"/>
                </a:solidFill>
                <a:latin typeface="Calibri"/>
                <a:ea typeface="Calibri"/>
                <a:cs typeface="Calibri"/>
                <a:sym typeface="Calibri"/>
              </a:rPr>
              <a:t>NAVIGATING TOURISM </a:t>
            </a:r>
            <a:r>
              <a:rPr lang="en-GB" sz="2400" b="0" i="0" u="none" strike="noStrike">
                <a:solidFill>
                  <a:schemeClr val="lt1"/>
                </a:solidFill>
                <a:latin typeface="Calibri"/>
                <a:ea typeface="Calibri"/>
                <a:cs typeface="Calibri"/>
                <a:sym typeface="Calibri"/>
              </a:rPr>
              <a:t>PowerPoint is….</a:t>
            </a: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r>
              <a:rPr lang="en-GB" sz="3600" b="1" i="1">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202" name="Google Shape;202;p63"/>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03" name="Google Shape;203;p63"/>
          <p:cNvCxnSpPr/>
          <p:nvPr/>
        </p:nvCxnSpPr>
        <p:spPr>
          <a:xfrm rot="10800000">
            <a:off x="1" y="2503620"/>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4" name="Google Shape;204;p63"/>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lt1"/>
                </a:solidFill>
                <a:latin typeface="Calibri"/>
                <a:ea typeface="Calibri"/>
                <a:cs typeface="Calibri"/>
                <a:sym typeface="Calibri"/>
              </a:rPr>
              <a:t>*** </a:t>
            </a:r>
            <a:r>
              <a:rPr lang="en-GB" sz="2400" b="1">
                <a:solidFill>
                  <a:schemeClr val="lt1"/>
                </a:solidFill>
                <a:latin typeface="Calibri"/>
                <a:ea typeface="Calibri"/>
                <a:cs typeface="Calibri"/>
                <a:sym typeface="Calibri"/>
              </a:rPr>
              <a:t>PLEASE DELETE THIS INSTRUCTION SLIDE BEFORE PRESENTING FINAL PRESENTATION </a:t>
            </a:r>
            <a:r>
              <a:rPr lang="en-GB"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205" name="Google Shape;205;p63"/>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206"/>
        <p:cNvGrpSpPr/>
        <p:nvPr/>
      </p:nvGrpSpPr>
      <p:grpSpPr>
        <a:xfrm>
          <a:off x="0" y="0"/>
          <a:ext cx="0" cy="0"/>
          <a:chOff x="0" y="0"/>
          <a:chExt cx="0" cy="0"/>
        </a:xfrm>
      </p:grpSpPr>
      <p:sp>
        <p:nvSpPr>
          <p:cNvPr id="207" name="Google Shape;207;p64"/>
          <p:cNvSpPr/>
          <p:nvPr/>
        </p:nvSpPr>
        <p:spPr>
          <a:xfrm>
            <a:off x="0" y="-1"/>
            <a:ext cx="12192000" cy="6858001"/>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64"/>
          <p:cNvSpPr/>
          <p:nvPr/>
        </p:nvSpPr>
        <p:spPr>
          <a:xfrm>
            <a:off x="586901" y="491138"/>
            <a:ext cx="4309564"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n-GB" sz="3600">
                <a:solidFill>
                  <a:schemeClr val="lt1"/>
                </a:solidFill>
                <a:latin typeface="Calibri"/>
                <a:ea typeface="Calibri"/>
                <a:cs typeface="Calibri"/>
                <a:sym typeface="Calibri"/>
              </a:rPr>
              <a:t>ICONS WHICH CAN BE USED WITHIN THE </a:t>
            </a:r>
            <a:r>
              <a:rPr lang="en-GB" sz="3600" b="1">
                <a:solidFill>
                  <a:schemeClr val="lt1"/>
                </a:solidFill>
                <a:latin typeface="Calibri"/>
                <a:ea typeface="Calibri"/>
                <a:cs typeface="Calibri"/>
                <a:sym typeface="Calibri"/>
              </a:rPr>
              <a:t>NAVIGATING TOURISM</a:t>
            </a:r>
            <a:endParaRPr/>
          </a:p>
          <a:p>
            <a:pPr marL="0" marR="0" lvl="0" indent="0" algn="l" rtl="0">
              <a:spcBef>
                <a:spcPts val="0"/>
              </a:spcBef>
              <a:spcAft>
                <a:spcPts val="0"/>
              </a:spcAft>
              <a:buClr>
                <a:schemeClr val="dk1"/>
              </a:buClr>
              <a:buSzPts val="1100"/>
              <a:buFont typeface="Arial"/>
              <a:buNone/>
            </a:pPr>
            <a:r>
              <a:rPr lang="en-GB" sz="3600">
                <a:solidFill>
                  <a:schemeClr val="lt1"/>
                </a:solidFill>
                <a:latin typeface="Calibri"/>
                <a:ea typeface="Calibri"/>
                <a:cs typeface="Calibri"/>
                <a:sym typeface="Calibri"/>
              </a:rPr>
              <a:t>POWERPOINT</a:t>
            </a:r>
            <a:endParaRPr/>
          </a:p>
          <a:p>
            <a:pPr marL="0" marR="0" lvl="0" indent="0" algn="l" rtl="0">
              <a:spcBef>
                <a:spcPts val="0"/>
              </a:spcBef>
              <a:spcAft>
                <a:spcPts val="0"/>
              </a:spcAft>
              <a:buClr>
                <a:schemeClr val="dk1"/>
              </a:buClr>
              <a:buSzPts val="1100"/>
              <a:buFont typeface="Arial"/>
              <a:buNone/>
            </a:pPr>
            <a:endParaRPr sz="3600">
              <a:solidFill>
                <a:schemeClr val="lt1"/>
              </a:solidFill>
              <a:latin typeface="Calibri"/>
              <a:ea typeface="Calibri"/>
              <a:cs typeface="Calibri"/>
              <a:sym typeface="Calibri"/>
            </a:endParaRPr>
          </a:p>
          <a:p>
            <a:pPr marL="52388" marR="0" lvl="0" indent="0" algn="l" rtl="0">
              <a:spcBef>
                <a:spcPts val="0"/>
              </a:spcBef>
              <a:spcAft>
                <a:spcPts val="0"/>
              </a:spcAft>
              <a:buClr>
                <a:schemeClr val="dk1"/>
              </a:buClr>
              <a:buSzPts val="900"/>
              <a:buFont typeface="Quattrocento Sans"/>
              <a:buNone/>
            </a:pPr>
            <a:r>
              <a:rPr lang="en-GB" sz="2400" i="1">
                <a:solidFill>
                  <a:schemeClr val="lt1"/>
                </a:solidFill>
                <a:latin typeface="Calibri"/>
                <a:ea typeface="Calibri"/>
                <a:cs typeface="Calibri"/>
                <a:sym typeface="Calibri"/>
              </a:rPr>
              <a:t>Resize them without losing quality.  Change line colour, width and style.  </a:t>
            </a:r>
            <a:endParaRPr/>
          </a:p>
          <a:p>
            <a:pPr marL="52388" marR="0" lvl="0" indent="0" algn="l" rtl="0">
              <a:spcBef>
                <a:spcPts val="0"/>
              </a:spcBef>
              <a:spcAft>
                <a:spcPts val="0"/>
              </a:spcAft>
              <a:buClr>
                <a:schemeClr val="dk1"/>
              </a:buClr>
              <a:buSzPts val="900"/>
              <a:buFont typeface="Quattrocento Sans"/>
              <a:buNone/>
            </a:pPr>
            <a:endParaRPr sz="2400" i="1">
              <a:solidFill>
                <a:schemeClr val="lt1"/>
              </a:solidFill>
              <a:latin typeface="Calibri"/>
              <a:ea typeface="Calibri"/>
              <a:cs typeface="Calibri"/>
              <a:sym typeface="Calibri"/>
            </a:endParaRPr>
          </a:p>
          <a:p>
            <a:pPr marL="52388" marR="0" lvl="0" indent="0" algn="l" rtl="0">
              <a:spcBef>
                <a:spcPts val="0"/>
              </a:spcBef>
              <a:spcAft>
                <a:spcPts val="0"/>
              </a:spcAft>
              <a:buClr>
                <a:schemeClr val="dk1"/>
              </a:buClr>
              <a:buSzPts val="900"/>
              <a:buFont typeface="Quattrocento Sans"/>
              <a:buNone/>
            </a:pPr>
            <a:r>
              <a:rPr lang="en-GB" sz="2400">
                <a:solidFill>
                  <a:schemeClr val="lt1"/>
                </a:solidFill>
                <a:latin typeface="Calibri"/>
                <a:ea typeface="Calibri"/>
                <a:cs typeface="Calibri"/>
                <a:sym typeface="Calibri"/>
              </a:rPr>
              <a:t>Isn’t that nice? :)</a:t>
            </a:r>
            <a:endParaRPr/>
          </a:p>
        </p:txBody>
      </p:sp>
      <p:sp>
        <p:nvSpPr>
          <p:cNvPr id="209" name="Google Shape;209;p64"/>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lt1"/>
                </a:solidFill>
                <a:latin typeface="Calibri"/>
                <a:ea typeface="Calibri"/>
                <a:cs typeface="Calibri"/>
                <a:sym typeface="Calibri"/>
              </a:rPr>
              <a:t>*** </a:t>
            </a:r>
            <a:r>
              <a:rPr lang="en-GB" sz="2400" b="1">
                <a:solidFill>
                  <a:schemeClr val="lt1"/>
                </a:solidFill>
                <a:latin typeface="Calibri"/>
                <a:ea typeface="Calibri"/>
                <a:cs typeface="Calibri"/>
                <a:sym typeface="Calibri"/>
              </a:rPr>
              <a:t>PLEASE DELETE THIS INSTRUCTION SLIDE BEFORE PRESENTING FINAL PRESENTATION </a:t>
            </a:r>
            <a:r>
              <a:rPr lang="en-GB"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210" name="Google Shape;210;p6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211" name="Google Shape;211;p64"/>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Overview/Content Slide">
  <p:cSld name="1_Overview/Content Slide">
    <p:spTree>
      <p:nvGrpSpPr>
        <p:cNvPr id="1" name="Shape 25"/>
        <p:cNvGrpSpPr/>
        <p:nvPr/>
      </p:nvGrpSpPr>
      <p:grpSpPr>
        <a:xfrm>
          <a:off x="0" y="0"/>
          <a:ext cx="0" cy="0"/>
          <a:chOff x="0" y="0"/>
          <a:chExt cx="0" cy="0"/>
        </a:xfrm>
      </p:grpSpPr>
      <p:grpSp>
        <p:nvGrpSpPr>
          <p:cNvPr id="26" name="Google Shape;26;p47"/>
          <p:cNvGrpSpPr/>
          <p:nvPr/>
        </p:nvGrpSpPr>
        <p:grpSpPr>
          <a:xfrm rot="-5400000">
            <a:off x="-1025447" y="4518095"/>
            <a:ext cx="3445636" cy="410479"/>
            <a:chOff x="301128" y="6151084"/>
            <a:chExt cx="3144242" cy="374574"/>
          </a:xfrm>
        </p:grpSpPr>
        <p:pic>
          <p:nvPicPr>
            <p:cNvPr id="27" name="Google Shape;27;p47"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8" name="Google Shape;28;p47"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9" name="Google Shape;29;p47"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30" name="Google Shape;30;p47"/>
          <p:cNvSpPr/>
          <p:nvPr/>
        </p:nvSpPr>
        <p:spPr>
          <a:xfrm rot="10800000" flipH="1">
            <a:off x="1286010" y="-4"/>
            <a:ext cx="480999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31" name="Google Shape;31;p47"/>
          <p:cNvSpPr txBox="1">
            <a:spLocks noGrp="1"/>
          </p:cNvSpPr>
          <p:nvPr>
            <p:ph type="body" idx="1"/>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7"/>
          <p:cNvSpPr txBox="1">
            <a:spLocks noGrp="1"/>
          </p:cNvSpPr>
          <p:nvPr>
            <p:ph type="body" idx="2"/>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VER SLIDE A">
  <p:cSld name="COVER SLIDE A">
    <p:spTree>
      <p:nvGrpSpPr>
        <p:cNvPr id="1" name="Shape 212"/>
        <p:cNvGrpSpPr/>
        <p:nvPr/>
      </p:nvGrpSpPr>
      <p:grpSpPr>
        <a:xfrm>
          <a:off x="0" y="0"/>
          <a:ext cx="0" cy="0"/>
          <a:chOff x="0" y="0"/>
          <a:chExt cx="0" cy="0"/>
        </a:xfrm>
      </p:grpSpPr>
      <p:pic>
        <p:nvPicPr>
          <p:cNvPr id="213" name="Google Shape;213;p65" descr="Background pattern&#10;&#10;Description automatically generated"/>
          <p:cNvPicPr preferRelativeResize="0"/>
          <p:nvPr/>
        </p:nvPicPr>
        <p:blipFill rotWithShape="1">
          <a:blip r:embed="rId2">
            <a:alphaModFix/>
          </a:blip>
          <a:srcRect l="-4379" t="21334" r="4378" b="23493"/>
          <a:stretch/>
        </p:blipFill>
        <p:spPr>
          <a:xfrm>
            <a:off x="6913349" y="0"/>
            <a:ext cx="5278651" cy="3949990"/>
          </a:xfrm>
          <a:prstGeom prst="rect">
            <a:avLst/>
          </a:prstGeom>
          <a:noFill/>
          <a:ln>
            <a:noFill/>
          </a:ln>
        </p:spPr>
      </p:pic>
      <p:sp>
        <p:nvSpPr>
          <p:cNvPr id="214" name="Google Shape;214;p65"/>
          <p:cNvSpPr/>
          <p:nvPr/>
        </p:nvSpPr>
        <p:spPr>
          <a:xfrm>
            <a:off x="0" y="3321423"/>
            <a:ext cx="12192000" cy="3543835"/>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215" name="Google Shape;215;p65"/>
          <p:cNvSpPr txBox="1">
            <a:spLocks noGrp="1"/>
          </p:cNvSpPr>
          <p:nvPr>
            <p:ph type="body" idx="1"/>
          </p:nvPr>
        </p:nvSpPr>
        <p:spPr>
          <a:xfrm>
            <a:off x="817349" y="4600585"/>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65"/>
          <p:cNvSpPr txBox="1">
            <a:spLocks noGrp="1"/>
          </p:cNvSpPr>
          <p:nvPr>
            <p:ph type="body" idx="2"/>
          </p:nvPr>
        </p:nvSpPr>
        <p:spPr>
          <a:xfrm>
            <a:off x="817349" y="398206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7" name="Google Shape;217;p65" descr="A picture containing text&#10;&#10;Description automatically generated"/>
          <p:cNvPicPr preferRelativeResize="0"/>
          <p:nvPr/>
        </p:nvPicPr>
        <p:blipFill rotWithShape="1">
          <a:blip r:embed="rId3">
            <a:alphaModFix/>
          </a:blip>
          <a:srcRect/>
          <a:stretch/>
        </p:blipFill>
        <p:spPr>
          <a:xfrm>
            <a:off x="572439" y="165981"/>
            <a:ext cx="5768471" cy="2536919"/>
          </a:xfrm>
          <a:prstGeom prst="rect">
            <a:avLst/>
          </a:prstGeom>
          <a:noFill/>
          <a:ln>
            <a:noFill/>
          </a:ln>
        </p:spPr>
      </p:pic>
      <p:sp>
        <p:nvSpPr>
          <p:cNvPr id="218" name="Google Shape;218;p65"/>
          <p:cNvSpPr/>
          <p:nvPr/>
        </p:nvSpPr>
        <p:spPr>
          <a:xfrm>
            <a:off x="701913" y="5958576"/>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100">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chemeClr val="lt1"/>
              </a:solidFill>
              <a:latin typeface="Calibri"/>
              <a:ea typeface="Calibri"/>
              <a:cs typeface="Calibri"/>
              <a:sym typeface="Calibri"/>
            </a:endParaRPr>
          </a:p>
        </p:txBody>
      </p:sp>
      <p:grpSp>
        <p:nvGrpSpPr>
          <p:cNvPr id="219" name="Google Shape;219;p65"/>
          <p:cNvGrpSpPr/>
          <p:nvPr/>
        </p:nvGrpSpPr>
        <p:grpSpPr>
          <a:xfrm>
            <a:off x="9456007" y="5764605"/>
            <a:ext cx="2735993" cy="679345"/>
            <a:chOff x="0" y="0"/>
            <a:chExt cx="2301694" cy="571500"/>
          </a:xfrm>
        </p:grpSpPr>
        <p:sp>
          <p:nvSpPr>
            <p:cNvPr id="220" name="Google Shape;220;p65"/>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p65"/>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SLIDE B">
  <p:cSld name="COVER SLIDE B">
    <p:spTree>
      <p:nvGrpSpPr>
        <p:cNvPr id="1" name="Shape 222"/>
        <p:cNvGrpSpPr/>
        <p:nvPr/>
      </p:nvGrpSpPr>
      <p:grpSpPr>
        <a:xfrm>
          <a:off x="0" y="0"/>
          <a:ext cx="0" cy="0"/>
          <a:chOff x="0" y="0"/>
          <a:chExt cx="0" cy="0"/>
        </a:xfrm>
      </p:grpSpPr>
      <p:sp>
        <p:nvSpPr>
          <p:cNvPr id="223" name="Google Shape;223;p66"/>
          <p:cNvSpPr/>
          <p:nvPr/>
        </p:nvSpPr>
        <p:spPr>
          <a:xfrm>
            <a:off x="0" y="0"/>
            <a:ext cx="12192000" cy="2908010"/>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224" name="Google Shape;224;p66"/>
          <p:cNvSpPr txBox="1">
            <a:spLocks noGrp="1"/>
          </p:cNvSpPr>
          <p:nvPr>
            <p:ph type="body" idx="1"/>
          </p:nvPr>
        </p:nvSpPr>
        <p:spPr>
          <a:xfrm>
            <a:off x="6451061" y="1523534"/>
            <a:ext cx="5278651" cy="697353"/>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66"/>
          <p:cNvSpPr txBox="1">
            <a:spLocks noGrp="1"/>
          </p:cNvSpPr>
          <p:nvPr>
            <p:ph type="body" idx="2"/>
          </p:nvPr>
        </p:nvSpPr>
        <p:spPr>
          <a:xfrm>
            <a:off x="6451061" y="905011"/>
            <a:ext cx="5278651" cy="697353"/>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6" name="Google Shape;226;p66" descr="Background pattern&#10;&#10;Description automatically generated"/>
          <p:cNvPicPr preferRelativeResize="0"/>
          <p:nvPr/>
        </p:nvPicPr>
        <p:blipFill rotWithShape="1">
          <a:blip r:embed="rId2">
            <a:alphaModFix/>
          </a:blip>
          <a:srcRect l="-4379" t="21334" r="4378" b="23493"/>
          <a:stretch/>
        </p:blipFill>
        <p:spPr>
          <a:xfrm>
            <a:off x="6913349" y="2908010"/>
            <a:ext cx="5278651" cy="3949990"/>
          </a:xfrm>
          <a:prstGeom prst="rect">
            <a:avLst/>
          </a:prstGeom>
          <a:noFill/>
          <a:ln>
            <a:noFill/>
          </a:ln>
        </p:spPr>
      </p:pic>
      <p:pic>
        <p:nvPicPr>
          <p:cNvPr id="227" name="Google Shape;227;p66" descr="A picture containing text&#10;&#10;Description automatically generated"/>
          <p:cNvPicPr preferRelativeResize="0"/>
          <p:nvPr/>
        </p:nvPicPr>
        <p:blipFill rotWithShape="1">
          <a:blip r:embed="rId3">
            <a:alphaModFix/>
          </a:blip>
          <a:srcRect/>
          <a:stretch/>
        </p:blipFill>
        <p:spPr>
          <a:xfrm>
            <a:off x="327530" y="3210197"/>
            <a:ext cx="5491380" cy="2415057"/>
          </a:xfrm>
          <a:prstGeom prst="rect">
            <a:avLst/>
          </a:prstGeom>
          <a:noFill/>
          <a:ln>
            <a:noFill/>
          </a:ln>
        </p:spPr>
      </p:pic>
      <p:grpSp>
        <p:nvGrpSpPr>
          <p:cNvPr id="228" name="Google Shape;228;p66"/>
          <p:cNvGrpSpPr/>
          <p:nvPr/>
        </p:nvGrpSpPr>
        <p:grpSpPr>
          <a:xfrm>
            <a:off x="9456007" y="5836660"/>
            <a:ext cx="2735993" cy="679345"/>
            <a:chOff x="0" y="0"/>
            <a:chExt cx="2301694" cy="571500"/>
          </a:xfrm>
        </p:grpSpPr>
        <p:sp>
          <p:nvSpPr>
            <p:cNvPr id="229" name="Google Shape;229;p6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30" name="Google Shape;230;p66"/>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
        <p:nvSpPr>
          <p:cNvPr id="231" name="Google Shape;231;p66"/>
          <p:cNvSpPr/>
          <p:nvPr/>
        </p:nvSpPr>
        <p:spPr>
          <a:xfrm>
            <a:off x="438668" y="5956440"/>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100">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rgbClr val="595A59"/>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VER SLIDE C">
  <p:cSld name="COVER SLIDE C">
    <p:spTree>
      <p:nvGrpSpPr>
        <p:cNvPr id="1" name="Shape 232"/>
        <p:cNvGrpSpPr/>
        <p:nvPr/>
      </p:nvGrpSpPr>
      <p:grpSpPr>
        <a:xfrm>
          <a:off x="0" y="0"/>
          <a:ext cx="0" cy="0"/>
          <a:chOff x="0" y="0"/>
          <a:chExt cx="0" cy="0"/>
        </a:xfrm>
      </p:grpSpPr>
      <p:sp>
        <p:nvSpPr>
          <p:cNvPr id="233" name="Google Shape;233;p67"/>
          <p:cNvSpPr/>
          <p:nvPr/>
        </p:nvSpPr>
        <p:spPr>
          <a:xfrm>
            <a:off x="1" y="3216492"/>
            <a:ext cx="7588332" cy="2448983"/>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pic>
        <p:nvPicPr>
          <p:cNvPr id="234" name="Google Shape;234;p67" descr="A picture containing text&#10;&#10;Description automatically generated"/>
          <p:cNvPicPr preferRelativeResize="0"/>
          <p:nvPr/>
        </p:nvPicPr>
        <p:blipFill rotWithShape="1">
          <a:blip r:embed="rId2">
            <a:alphaModFix/>
          </a:blip>
          <a:srcRect/>
          <a:stretch/>
        </p:blipFill>
        <p:spPr>
          <a:xfrm>
            <a:off x="458207" y="618245"/>
            <a:ext cx="5768471" cy="2536919"/>
          </a:xfrm>
          <a:prstGeom prst="rect">
            <a:avLst/>
          </a:prstGeom>
          <a:noFill/>
          <a:ln>
            <a:noFill/>
          </a:ln>
        </p:spPr>
      </p:pic>
      <p:sp>
        <p:nvSpPr>
          <p:cNvPr id="235" name="Google Shape;235;p67"/>
          <p:cNvSpPr txBox="1">
            <a:spLocks noGrp="1"/>
          </p:cNvSpPr>
          <p:nvPr>
            <p:ph type="body" idx="1"/>
          </p:nvPr>
        </p:nvSpPr>
        <p:spPr>
          <a:xfrm>
            <a:off x="817349" y="4334105"/>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67"/>
          <p:cNvSpPr txBox="1">
            <a:spLocks noGrp="1"/>
          </p:cNvSpPr>
          <p:nvPr>
            <p:ph type="body" idx="2"/>
          </p:nvPr>
        </p:nvSpPr>
        <p:spPr>
          <a:xfrm>
            <a:off x="817349" y="371558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7" name="Google Shape;237;p67" descr="Background pattern&#10;&#10;Description automatically generated"/>
          <p:cNvPicPr preferRelativeResize="0"/>
          <p:nvPr/>
        </p:nvPicPr>
        <p:blipFill rotWithShape="1">
          <a:blip r:embed="rId3">
            <a:alphaModFix/>
          </a:blip>
          <a:srcRect l="-9814" t="19121" r="22818" b="-6115"/>
          <a:stretch/>
        </p:blipFill>
        <p:spPr>
          <a:xfrm>
            <a:off x="7883236" y="0"/>
            <a:ext cx="4308763" cy="5844179"/>
          </a:xfrm>
          <a:prstGeom prst="rect">
            <a:avLst/>
          </a:prstGeom>
          <a:noFill/>
          <a:ln>
            <a:noFill/>
          </a:ln>
        </p:spPr>
      </p:pic>
      <p:grpSp>
        <p:nvGrpSpPr>
          <p:cNvPr id="238" name="Google Shape;238;p67"/>
          <p:cNvGrpSpPr/>
          <p:nvPr/>
        </p:nvGrpSpPr>
        <p:grpSpPr>
          <a:xfrm>
            <a:off x="9274983" y="5918985"/>
            <a:ext cx="2735993" cy="679345"/>
            <a:chOff x="0" y="0"/>
            <a:chExt cx="2301694" cy="571500"/>
          </a:xfrm>
        </p:grpSpPr>
        <p:sp>
          <p:nvSpPr>
            <p:cNvPr id="239" name="Google Shape;239;p67"/>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40" name="Google Shape;240;p67"/>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
        <p:nvSpPr>
          <p:cNvPr id="241" name="Google Shape;241;p67"/>
          <p:cNvSpPr/>
          <p:nvPr/>
        </p:nvSpPr>
        <p:spPr>
          <a:xfrm>
            <a:off x="701913" y="5958576"/>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100">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rgbClr val="595A59"/>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242"/>
        <p:cNvGrpSpPr/>
        <p:nvPr/>
      </p:nvGrpSpPr>
      <p:grpSpPr>
        <a:xfrm>
          <a:off x="0" y="0"/>
          <a:ext cx="0" cy="0"/>
          <a:chOff x="0" y="0"/>
          <a:chExt cx="0" cy="0"/>
        </a:xfrm>
      </p:grpSpPr>
      <p:sp>
        <p:nvSpPr>
          <p:cNvPr id="243" name="Google Shape;243;p68"/>
          <p:cNvSpPr/>
          <p:nvPr/>
        </p:nvSpPr>
        <p:spPr>
          <a:xfrm>
            <a:off x="6642832" y="99211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68"/>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5" name="Google Shape;245;p68"/>
          <p:cNvCxnSpPr/>
          <p:nvPr/>
        </p:nvCxnSpPr>
        <p:spPr>
          <a:xfrm>
            <a:off x="6051115" y="138208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46" name="Google Shape;246;p68"/>
          <p:cNvSpPr txBox="1">
            <a:spLocks noGrp="1"/>
          </p:cNvSpPr>
          <p:nvPr>
            <p:ph type="body" idx="2"/>
          </p:nvPr>
        </p:nvSpPr>
        <p:spPr>
          <a:xfrm>
            <a:off x="7511069" y="99211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68"/>
          <p:cNvSpPr/>
          <p:nvPr/>
        </p:nvSpPr>
        <p:spPr>
          <a:xfrm>
            <a:off x="6642832" y="206674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68"/>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9" name="Google Shape;249;p68"/>
          <p:cNvCxnSpPr/>
          <p:nvPr/>
        </p:nvCxnSpPr>
        <p:spPr>
          <a:xfrm>
            <a:off x="6051115" y="245671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50" name="Google Shape;250;p68"/>
          <p:cNvSpPr txBox="1">
            <a:spLocks noGrp="1"/>
          </p:cNvSpPr>
          <p:nvPr>
            <p:ph type="body" idx="4"/>
          </p:nvPr>
        </p:nvSpPr>
        <p:spPr>
          <a:xfrm>
            <a:off x="7511069" y="206674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68"/>
          <p:cNvSpPr/>
          <p:nvPr/>
        </p:nvSpPr>
        <p:spPr>
          <a:xfrm>
            <a:off x="6642832" y="312650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68"/>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53" name="Google Shape;253;p68"/>
          <p:cNvCxnSpPr/>
          <p:nvPr/>
        </p:nvCxnSpPr>
        <p:spPr>
          <a:xfrm>
            <a:off x="6051115" y="351647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54" name="Google Shape;254;p68"/>
          <p:cNvSpPr txBox="1">
            <a:spLocks noGrp="1"/>
          </p:cNvSpPr>
          <p:nvPr>
            <p:ph type="body" idx="6"/>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68"/>
          <p:cNvSpPr/>
          <p:nvPr/>
        </p:nvSpPr>
        <p:spPr>
          <a:xfrm>
            <a:off x="6628977" y="418469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68"/>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57" name="Google Shape;257;p68"/>
          <p:cNvCxnSpPr/>
          <p:nvPr/>
        </p:nvCxnSpPr>
        <p:spPr>
          <a:xfrm>
            <a:off x="6037260" y="457466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58" name="Google Shape;258;p68"/>
          <p:cNvSpPr txBox="1">
            <a:spLocks noGrp="1"/>
          </p:cNvSpPr>
          <p:nvPr>
            <p:ph type="body" idx="8"/>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68"/>
          <p:cNvSpPr/>
          <p:nvPr/>
        </p:nvSpPr>
        <p:spPr>
          <a:xfrm>
            <a:off x="6642832" y="5261992"/>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68"/>
          <p:cNvSpPr txBox="1">
            <a:spLocks noGrp="1"/>
          </p:cNvSpPr>
          <p:nvPr>
            <p:ph type="body" idx="9"/>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1" name="Google Shape;261;p68"/>
          <p:cNvCxnSpPr/>
          <p:nvPr/>
        </p:nvCxnSpPr>
        <p:spPr>
          <a:xfrm>
            <a:off x="6051115" y="5651963"/>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62" name="Google Shape;262;p68"/>
          <p:cNvSpPr txBox="1">
            <a:spLocks noGrp="1"/>
          </p:cNvSpPr>
          <p:nvPr>
            <p:ph type="body" idx="13"/>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63" name="Google Shape;263;p68"/>
          <p:cNvGrpSpPr/>
          <p:nvPr/>
        </p:nvGrpSpPr>
        <p:grpSpPr>
          <a:xfrm rot="-5400000">
            <a:off x="-1025447" y="4518095"/>
            <a:ext cx="3445636" cy="410479"/>
            <a:chOff x="301128" y="6151084"/>
            <a:chExt cx="3144242" cy="374574"/>
          </a:xfrm>
        </p:grpSpPr>
        <p:pic>
          <p:nvPicPr>
            <p:cNvPr id="264" name="Google Shape;264;p68"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65" name="Google Shape;265;p68"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66" name="Google Shape;266;p68"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267" name="Google Shape;267;p68"/>
          <p:cNvSpPr/>
          <p:nvPr/>
        </p:nvSpPr>
        <p:spPr>
          <a:xfrm rot="10800000" flipH="1">
            <a:off x="1286010" y="-4"/>
            <a:ext cx="480999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68" name="Google Shape;268;p68"/>
          <p:cNvSpPr txBox="1">
            <a:spLocks noGrp="1"/>
          </p:cNvSpPr>
          <p:nvPr>
            <p:ph type="body" idx="14"/>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68"/>
          <p:cNvSpPr txBox="1">
            <a:spLocks noGrp="1"/>
          </p:cNvSpPr>
          <p:nvPr>
            <p:ph type="body" idx="15"/>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slide - Purple">
  <p:cSld name="Quote slide - Purple">
    <p:spTree>
      <p:nvGrpSpPr>
        <p:cNvPr id="1" name="Shape 270"/>
        <p:cNvGrpSpPr/>
        <p:nvPr/>
      </p:nvGrpSpPr>
      <p:grpSpPr>
        <a:xfrm>
          <a:off x="0" y="0"/>
          <a:ext cx="0" cy="0"/>
          <a:chOff x="0" y="0"/>
          <a:chExt cx="0" cy="0"/>
        </a:xfrm>
      </p:grpSpPr>
      <p:sp>
        <p:nvSpPr>
          <p:cNvPr id="271" name="Google Shape;271;p69"/>
          <p:cNvSpPr/>
          <p:nvPr/>
        </p:nvSpPr>
        <p:spPr>
          <a:xfrm>
            <a:off x="241300" y="367062"/>
            <a:ext cx="11696700" cy="532253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69"/>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69"/>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p69"/>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69"/>
          <p:cNvSpPr>
            <a:spLocks noGrp="1"/>
          </p:cNvSpPr>
          <p:nvPr>
            <p:ph type="pic" idx="4"/>
          </p:nvPr>
        </p:nvSpPr>
        <p:spPr>
          <a:xfrm>
            <a:off x="5957047" y="0"/>
            <a:ext cx="5395869" cy="6858001"/>
          </a:xfrm>
          <a:prstGeom prst="rect">
            <a:avLst/>
          </a:prstGeom>
          <a:noFill/>
          <a:ln>
            <a:noFill/>
          </a:ln>
        </p:spPr>
      </p:sp>
      <p:grpSp>
        <p:nvGrpSpPr>
          <p:cNvPr id="276" name="Google Shape;276;p69"/>
          <p:cNvGrpSpPr/>
          <p:nvPr/>
        </p:nvGrpSpPr>
        <p:grpSpPr>
          <a:xfrm>
            <a:off x="291189" y="6151084"/>
            <a:ext cx="3144242" cy="374574"/>
            <a:chOff x="301128" y="6151084"/>
            <a:chExt cx="3144242" cy="374574"/>
          </a:xfrm>
        </p:grpSpPr>
        <p:pic>
          <p:nvPicPr>
            <p:cNvPr id="277" name="Google Shape;277;p69"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78" name="Google Shape;278;p69"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79" name="Google Shape;279;p69"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slide - Blue">
  <p:cSld name="Quote slide - Blue">
    <p:spTree>
      <p:nvGrpSpPr>
        <p:cNvPr id="1" name="Shape 280"/>
        <p:cNvGrpSpPr/>
        <p:nvPr/>
      </p:nvGrpSpPr>
      <p:grpSpPr>
        <a:xfrm>
          <a:off x="0" y="0"/>
          <a:ext cx="0" cy="0"/>
          <a:chOff x="0" y="0"/>
          <a:chExt cx="0" cy="0"/>
        </a:xfrm>
      </p:grpSpPr>
      <p:sp>
        <p:nvSpPr>
          <p:cNvPr id="281" name="Google Shape;281;p70"/>
          <p:cNvSpPr/>
          <p:nvPr/>
        </p:nvSpPr>
        <p:spPr>
          <a:xfrm>
            <a:off x="241300" y="367062"/>
            <a:ext cx="11696700" cy="532253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70"/>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70"/>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70"/>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70"/>
          <p:cNvSpPr>
            <a:spLocks noGrp="1"/>
          </p:cNvSpPr>
          <p:nvPr>
            <p:ph type="pic" idx="4"/>
          </p:nvPr>
        </p:nvSpPr>
        <p:spPr>
          <a:xfrm>
            <a:off x="5957047" y="0"/>
            <a:ext cx="5395869" cy="6858001"/>
          </a:xfrm>
          <a:prstGeom prst="rect">
            <a:avLst/>
          </a:prstGeom>
          <a:noFill/>
          <a:ln>
            <a:noFill/>
          </a:ln>
        </p:spPr>
      </p:sp>
      <p:pic>
        <p:nvPicPr>
          <p:cNvPr id="286" name="Google Shape;286;p70" descr="A black background with white dots&#10;&#10;Description automatically generated with low confidence"/>
          <p:cNvPicPr preferRelativeResize="0"/>
          <p:nvPr/>
        </p:nvPicPr>
        <p:blipFill rotWithShape="1">
          <a:blip r:embed="rId2">
            <a:alphaModFix amt="10000"/>
          </a:blip>
          <a:srcRect t="894" r="3674" b="11294"/>
          <a:stretch/>
        </p:blipFill>
        <p:spPr>
          <a:xfrm rot="-5400000">
            <a:off x="2769567" y="-1426306"/>
            <a:ext cx="2640661" cy="4473027"/>
          </a:xfrm>
          <a:prstGeom prst="rect">
            <a:avLst/>
          </a:prstGeom>
          <a:noFill/>
          <a:ln>
            <a:noFill/>
          </a:ln>
        </p:spPr>
      </p:pic>
      <p:grpSp>
        <p:nvGrpSpPr>
          <p:cNvPr id="287" name="Google Shape;287;p70"/>
          <p:cNvGrpSpPr/>
          <p:nvPr/>
        </p:nvGrpSpPr>
        <p:grpSpPr>
          <a:xfrm>
            <a:off x="301128" y="6151084"/>
            <a:ext cx="3144242" cy="374574"/>
            <a:chOff x="301128" y="6151084"/>
            <a:chExt cx="3144242" cy="374574"/>
          </a:xfrm>
        </p:grpSpPr>
        <p:pic>
          <p:nvPicPr>
            <p:cNvPr id="288" name="Google Shape;288;p7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89" name="Google Shape;289;p7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90" name="Google Shape;290;p7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slide - Orange">
  <p:cSld name="Quote slide - Orange">
    <p:spTree>
      <p:nvGrpSpPr>
        <p:cNvPr id="1" name="Shape 291"/>
        <p:cNvGrpSpPr/>
        <p:nvPr/>
      </p:nvGrpSpPr>
      <p:grpSpPr>
        <a:xfrm>
          <a:off x="0" y="0"/>
          <a:ext cx="0" cy="0"/>
          <a:chOff x="0" y="0"/>
          <a:chExt cx="0" cy="0"/>
        </a:xfrm>
      </p:grpSpPr>
      <p:sp>
        <p:nvSpPr>
          <p:cNvPr id="292" name="Google Shape;292;p71"/>
          <p:cNvSpPr/>
          <p:nvPr/>
        </p:nvSpPr>
        <p:spPr>
          <a:xfrm>
            <a:off x="241300" y="367062"/>
            <a:ext cx="11696700" cy="532253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71"/>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71"/>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71"/>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71"/>
          <p:cNvSpPr>
            <a:spLocks noGrp="1"/>
          </p:cNvSpPr>
          <p:nvPr>
            <p:ph type="pic" idx="4"/>
          </p:nvPr>
        </p:nvSpPr>
        <p:spPr>
          <a:xfrm>
            <a:off x="5957047" y="0"/>
            <a:ext cx="5395869" cy="6858001"/>
          </a:xfrm>
          <a:prstGeom prst="rect">
            <a:avLst/>
          </a:prstGeom>
          <a:noFill/>
          <a:ln>
            <a:noFill/>
          </a:ln>
        </p:spPr>
      </p:sp>
      <p:pic>
        <p:nvPicPr>
          <p:cNvPr id="297" name="Google Shape;297;p71" descr="A black background with white dots&#10;&#10;Description automatically generated with low confidence"/>
          <p:cNvPicPr preferRelativeResize="0"/>
          <p:nvPr/>
        </p:nvPicPr>
        <p:blipFill rotWithShape="1">
          <a:blip r:embed="rId2">
            <a:alphaModFix amt="10000"/>
          </a:blip>
          <a:srcRect t="894" r="3674" b="11294"/>
          <a:stretch/>
        </p:blipFill>
        <p:spPr>
          <a:xfrm rot="-5400000">
            <a:off x="2769567" y="-1426306"/>
            <a:ext cx="2640661" cy="4473027"/>
          </a:xfrm>
          <a:prstGeom prst="rect">
            <a:avLst/>
          </a:prstGeom>
          <a:noFill/>
          <a:ln>
            <a:noFill/>
          </a:ln>
        </p:spPr>
      </p:pic>
      <p:grpSp>
        <p:nvGrpSpPr>
          <p:cNvPr id="298" name="Google Shape;298;p71"/>
          <p:cNvGrpSpPr/>
          <p:nvPr/>
        </p:nvGrpSpPr>
        <p:grpSpPr>
          <a:xfrm>
            <a:off x="301128" y="6151084"/>
            <a:ext cx="3144242" cy="374574"/>
            <a:chOff x="301128" y="6151084"/>
            <a:chExt cx="3144242" cy="374574"/>
          </a:xfrm>
        </p:grpSpPr>
        <p:pic>
          <p:nvPicPr>
            <p:cNvPr id="299" name="Google Shape;299;p71"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00" name="Google Shape;300;p71"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01" name="Google Shape;301;p71"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hoto Slide 2">
  <p:cSld name="Photo Slide 2">
    <p:spTree>
      <p:nvGrpSpPr>
        <p:cNvPr id="1" name="Shape 302"/>
        <p:cNvGrpSpPr/>
        <p:nvPr/>
      </p:nvGrpSpPr>
      <p:grpSpPr>
        <a:xfrm>
          <a:off x="0" y="0"/>
          <a:ext cx="0" cy="0"/>
          <a:chOff x="0" y="0"/>
          <a:chExt cx="0" cy="0"/>
        </a:xfrm>
      </p:grpSpPr>
      <p:sp>
        <p:nvSpPr>
          <p:cNvPr id="303" name="Google Shape;303;p72"/>
          <p:cNvSpPr>
            <a:spLocks noGrp="1"/>
          </p:cNvSpPr>
          <p:nvPr>
            <p:ph type="pic" idx="2"/>
          </p:nvPr>
        </p:nvSpPr>
        <p:spPr>
          <a:xfrm>
            <a:off x="247651" y="1278196"/>
            <a:ext cx="11696699" cy="4699000"/>
          </a:xfrm>
          <a:prstGeom prst="rect">
            <a:avLst/>
          </a:prstGeom>
          <a:solidFill>
            <a:schemeClr val="lt1"/>
          </a:solidFill>
          <a:ln>
            <a:noFill/>
          </a:ln>
        </p:spPr>
      </p:sp>
      <p:sp>
        <p:nvSpPr>
          <p:cNvPr id="304" name="Google Shape;304;p72"/>
          <p:cNvSpPr txBox="1"/>
          <p:nvPr/>
        </p:nvSpPr>
        <p:spPr>
          <a:xfrm>
            <a:off x="7619999" y="3435786"/>
            <a:ext cx="4019670" cy="773557"/>
          </a:xfrm>
          <a:prstGeom prst="rect">
            <a:avLst/>
          </a:prstGeom>
          <a:noFill/>
          <a:ln>
            <a:noFill/>
          </a:ln>
        </p:spPr>
        <p:txBody>
          <a:bodyPr spcFirstLastPara="1" wrap="square" lIns="217425" tIns="108700" rIns="217425" bIns="108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en-GB" sz="1800">
                <a:solidFill>
                  <a:schemeClr val="lt1"/>
                </a:solidFill>
                <a:latin typeface="Montserrat Light"/>
                <a:ea typeface="Montserrat Light"/>
                <a:cs typeface="Montserrat Light"/>
                <a:sym typeface="Montserrat Light"/>
              </a:rPr>
              <a:t>Refers to a good or service being offered by a company.</a:t>
            </a:r>
            <a:endParaRPr/>
          </a:p>
        </p:txBody>
      </p:sp>
      <p:sp>
        <p:nvSpPr>
          <p:cNvPr id="305" name="Google Shape;305;p72"/>
          <p:cNvSpPr/>
          <p:nvPr/>
        </p:nvSpPr>
        <p:spPr>
          <a:xfrm flipH="1">
            <a:off x="7277101" y="2776797"/>
            <a:ext cx="4914900" cy="14729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306" name="Google Shape;306;p72"/>
          <p:cNvSpPr txBox="1">
            <a:spLocks noGrp="1"/>
          </p:cNvSpPr>
          <p:nvPr>
            <p:ph type="body" idx="1"/>
          </p:nvPr>
        </p:nvSpPr>
        <p:spPr>
          <a:xfrm>
            <a:off x="7277100" y="2783282"/>
            <a:ext cx="4667249" cy="14664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72"/>
          <p:cNvSpPr txBox="1">
            <a:spLocks noGrp="1"/>
          </p:cNvSpPr>
          <p:nvPr>
            <p:ph type="body" idx="3"/>
          </p:nvPr>
        </p:nvSpPr>
        <p:spPr>
          <a:xfrm>
            <a:off x="437301" y="336277"/>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08" name="Google Shape;308;p72"/>
          <p:cNvGrpSpPr/>
          <p:nvPr/>
        </p:nvGrpSpPr>
        <p:grpSpPr>
          <a:xfrm>
            <a:off x="301128" y="6151084"/>
            <a:ext cx="3144242" cy="374574"/>
            <a:chOff x="301128" y="6151084"/>
            <a:chExt cx="3144242" cy="374574"/>
          </a:xfrm>
        </p:grpSpPr>
        <p:pic>
          <p:nvPicPr>
            <p:cNvPr id="309" name="Google Shape;309;p72"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10" name="Google Shape;310;p72"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11" name="Google Shape;311;p72"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hoto Slide 3">
  <p:cSld name="Photo Slide 3">
    <p:spTree>
      <p:nvGrpSpPr>
        <p:cNvPr id="1" name="Shape 312"/>
        <p:cNvGrpSpPr/>
        <p:nvPr/>
      </p:nvGrpSpPr>
      <p:grpSpPr>
        <a:xfrm>
          <a:off x="0" y="0"/>
          <a:ext cx="0" cy="0"/>
          <a:chOff x="0" y="0"/>
          <a:chExt cx="0" cy="0"/>
        </a:xfrm>
      </p:grpSpPr>
      <p:sp>
        <p:nvSpPr>
          <p:cNvPr id="313" name="Google Shape;313;p73"/>
          <p:cNvSpPr>
            <a:spLocks noGrp="1"/>
          </p:cNvSpPr>
          <p:nvPr>
            <p:ph type="pic" idx="2"/>
          </p:nvPr>
        </p:nvSpPr>
        <p:spPr>
          <a:xfrm>
            <a:off x="241300" y="228600"/>
            <a:ext cx="11696700" cy="5763986"/>
          </a:xfrm>
          <a:prstGeom prst="rect">
            <a:avLst/>
          </a:prstGeom>
          <a:noFill/>
          <a:ln>
            <a:noFill/>
          </a:ln>
        </p:spPr>
      </p:sp>
      <p:sp>
        <p:nvSpPr>
          <p:cNvPr id="314" name="Google Shape;314;p73"/>
          <p:cNvSpPr/>
          <p:nvPr/>
        </p:nvSpPr>
        <p:spPr>
          <a:xfrm>
            <a:off x="6197600" y="985864"/>
            <a:ext cx="5994400" cy="24257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73"/>
          <p:cNvSpPr txBox="1"/>
          <p:nvPr/>
        </p:nvSpPr>
        <p:spPr>
          <a:xfrm>
            <a:off x="6637283" y="-804041"/>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73"/>
          <p:cNvSpPr txBox="1">
            <a:spLocks noGrp="1"/>
          </p:cNvSpPr>
          <p:nvPr>
            <p:ph type="body" idx="1"/>
          </p:nvPr>
        </p:nvSpPr>
        <p:spPr>
          <a:xfrm>
            <a:off x="6420495" y="1328734"/>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7" name="Google Shape;317;p73"/>
          <p:cNvSpPr txBox="1">
            <a:spLocks noGrp="1"/>
          </p:cNvSpPr>
          <p:nvPr>
            <p:ph type="body" idx="3"/>
          </p:nvPr>
        </p:nvSpPr>
        <p:spPr>
          <a:xfrm>
            <a:off x="6420495" y="2346524"/>
            <a:ext cx="5029134" cy="8515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18" name="Google Shape;318;p73"/>
          <p:cNvGrpSpPr/>
          <p:nvPr/>
        </p:nvGrpSpPr>
        <p:grpSpPr>
          <a:xfrm>
            <a:off x="301128" y="6151084"/>
            <a:ext cx="3144242" cy="374574"/>
            <a:chOff x="301128" y="6151084"/>
            <a:chExt cx="3144242" cy="374574"/>
          </a:xfrm>
        </p:grpSpPr>
        <p:pic>
          <p:nvPicPr>
            <p:cNvPr id="319" name="Google Shape;319;p73"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20" name="Google Shape;320;p73"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21" name="Google Shape;321;p73"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xt / Photo Slide - Purple">
  <p:cSld name="Text / Photo Slide - Purple">
    <p:spTree>
      <p:nvGrpSpPr>
        <p:cNvPr id="1" name="Shape 322"/>
        <p:cNvGrpSpPr/>
        <p:nvPr/>
      </p:nvGrpSpPr>
      <p:grpSpPr>
        <a:xfrm>
          <a:off x="0" y="0"/>
          <a:ext cx="0" cy="0"/>
          <a:chOff x="0" y="0"/>
          <a:chExt cx="0" cy="0"/>
        </a:xfrm>
      </p:grpSpPr>
      <p:sp>
        <p:nvSpPr>
          <p:cNvPr id="323" name="Google Shape;323;p74"/>
          <p:cNvSpPr/>
          <p:nvPr/>
        </p:nvSpPr>
        <p:spPr>
          <a:xfrm>
            <a:off x="241300" y="0"/>
            <a:ext cx="6151000" cy="62150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74"/>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74"/>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74"/>
          <p:cNvSpPr>
            <a:spLocks noGrp="1"/>
          </p:cNvSpPr>
          <p:nvPr>
            <p:ph type="pic" idx="3"/>
          </p:nvPr>
        </p:nvSpPr>
        <p:spPr>
          <a:xfrm>
            <a:off x="6392300" y="228600"/>
            <a:ext cx="5564883" cy="5447571"/>
          </a:xfrm>
          <a:prstGeom prst="rect">
            <a:avLst/>
          </a:prstGeom>
          <a:solidFill>
            <a:schemeClr val="lt1"/>
          </a:solidFill>
          <a:ln>
            <a:noFill/>
          </a:ln>
        </p:spPr>
      </p:sp>
      <p:pic>
        <p:nvPicPr>
          <p:cNvPr id="327" name="Google Shape;327;p74"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328" name="Google Shape;328;p74"/>
          <p:cNvGrpSpPr/>
          <p:nvPr/>
        </p:nvGrpSpPr>
        <p:grpSpPr>
          <a:xfrm>
            <a:off x="8448790" y="6057987"/>
            <a:ext cx="3144242" cy="374574"/>
            <a:chOff x="301128" y="6151084"/>
            <a:chExt cx="3144242" cy="374574"/>
          </a:xfrm>
        </p:grpSpPr>
        <p:pic>
          <p:nvPicPr>
            <p:cNvPr id="329" name="Google Shape;329;p74"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30" name="Google Shape;330;p74"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31" name="Google Shape;331;p74"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with Photo - Purple">
  <p:cSld name="Text Slide with Photo - Purple">
    <p:spTree>
      <p:nvGrpSpPr>
        <p:cNvPr id="1" name="Shape 33"/>
        <p:cNvGrpSpPr/>
        <p:nvPr/>
      </p:nvGrpSpPr>
      <p:grpSpPr>
        <a:xfrm>
          <a:off x="0" y="0"/>
          <a:ext cx="0" cy="0"/>
          <a:chOff x="0" y="0"/>
          <a:chExt cx="0" cy="0"/>
        </a:xfrm>
      </p:grpSpPr>
      <p:sp>
        <p:nvSpPr>
          <p:cNvPr id="34" name="Google Shape;34;p48"/>
          <p:cNvSpPr/>
          <p:nvPr/>
        </p:nvSpPr>
        <p:spPr>
          <a:xfrm rot="10800000" flipH="1">
            <a:off x="1356632" y="-2"/>
            <a:ext cx="549543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35" name="Google Shape;35;p48"/>
          <p:cNvSpPr>
            <a:spLocks noGrp="1"/>
          </p:cNvSpPr>
          <p:nvPr>
            <p:ph type="pic" idx="2"/>
          </p:nvPr>
        </p:nvSpPr>
        <p:spPr>
          <a:xfrm>
            <a:off x="6852062" y="228600"/>
            <a:ext cx="5105121" cy="6362700"/>
          </a:xfrm>
          <a:prstGeom prst="rect">
            <a:avLst/>
          </a:prstGeom>
          <a:solidFill>
            <a:schemeClr val="lt1"/>
          </a:solidFill>
          <a:ln>
            <a:noFill/>
          </a:ln>
        </p:spPr>
      </p:sp>
      <p:sp>
        <p:nvSpPr>
          <p:cNvPr id="36" name="Google Shape;36;p48"/>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8"/>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8" name="Google Shape;38;p48"/>
          <p:cNvGrpSpPr/>
          <p:nvPr/>
        </p:nvGrpSpPr>
        <p:grpSpPr>
          <a:xfrm rot="-5400000">
            <a:off x="-1025447" y="4518095"/>
            <a:ext cx="3445636" cy="410479"/>
            <a:chOff x="301128" y="6151084"/>
            <a:chExt cx="3144242" cy="374574"/>
          </a:xfrm>
        </p:grpSpPr>
        <p:pic>
          <p:nvPicPr>
            <p:cNvPr id="39" name="Google Shape;39;p48"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0" name="Google Shape;40;p48"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1" name="Google Shape;41;p48"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 / Photo Slide - Orange">
  <p:cSld name="Text / Photo Slide - Orange">
    <p:spTree>
      <p:nvGrpSpPr>
        <p:cNvPr id="1" name="Shape 332"/>
        <p:cNvGrpSpPr/>
        <p:nvPr/>
      </p:nvGrpSpPr>
      <p:grpSpPr>
        <a:xfrm>
          <a:off x="0" y="0"/>
          <a:ext cx="0" cy="0"/>
          <a:chOff x="0" y="0"/>
          <a:chExt cx="0" cy="0"/>
        </a:xfrm>
      </p:grpSpPr>
      <p:sp>
        <p:nvSpPr>
          <p:cNvPr id="333" name="Google Shape;333;p75"/>
          <p:cNvSpPr/>
          <p:nvPr/>
        </p:nvSpPr>
        <p:spPr>
          <a:xfrm>
            <a:off x="241300" y="0"/>
            <a:ext cx="6151000" cy="621502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75"/>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75"/>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6" name="Google Shape;336;p75"/>
          <p:cNvSpPr>
            <a:spLocks noGrp="1"/>
          </p:cNvSpPr>
          <p:nvPr>
            <p:ph type="pic" idx="3"/>
          </p:nvPr>
        </p:nvSpPr>
        <p:spPr>
          <a:xfrm>
            <a:off x="6392300" y="228600"/>
            <a:ext cx="5564883" cy="5447571"/>
          </a:xfrm>
          <a:prstGeom prst="rect">
            <a:avLst/>
          </a:prstGeom>
          <a:solidFill>
            <a:schemeClr val="lt1"/>
          </a:solidFill>
          <a:ln>
            <a:noFill/>
          </a:ln>
        </p:spPr>
      </p:sp>
      <p:pic>
        <p:nvPicPr>
          <p:cNvPr id="337" name="Google Shape;337;p75"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338" name="Google Shape;338;p75"/>
          <p:cNvGrpSpPr/>
          <p:nvPr/>
        </p:nvGrpSpPr>
        <p:grpSpPr>
          <a:xfrm>
            <a:off x="8448790" y="6057987"/>
            <a:ext cx="3144242" cy="374574"/>
            <a:chOff x="301128" y="6151084"/>
            <a:chExt cx="3144242" cy="374574"/>
          </a:xfrm>
        </p:grpSpPr>
        <p:pic>
          <p:nvPicPr>
            <p:cNvPr id="339" name="Google Shape;339;p75"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40" name="Google Shape;340;p75"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41" name="Google Shape;341;p75"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eet Our Team - Purple">
  <p:cSld name="Meet Our Team - Purple">
    <p:spTree>
      <p:nvGrpSpPr>
        <p:cNvPr id="1" name="Shape 342"/>
        <p:cNvGrpSpPr/>
        <p:nvPr/>
      </p:nvGrpSpPr>
      <p:grpSpPr>
        <a:xfrm>
          <a:off x="0" y="0"/>
          <a:ext cx="0" cy="0"/>
          <a:chOff x="0" y="0"/>
          <a:chExt cx="0" cy="0"/>
        </a:xfrm>
      </p:grpSpPr>
      <p:sp>
        <p:nvSpPr>
          <p:cNvPr id="343" name="Google Shape;343;p76"/>
          <p:cNvSpPr/>
          <p:nvPr/>
        </p:nvSpPr>
        <p:spPr>
          <a:xfrm>
            <a:off x="241300" y="228600"/>
            <a:ext cx="11696700" cy="27178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76"/>
          <p:cNvSpPr>
            <a:spLocks noGrp="1"/>
          </p:cNvSpPr>
          <p:nvPr>
            <p:ph type="pic" idx="2"/>
          </p:nvPr>
        </p:nvSpPr>
        <p:spPr>
          <a:xfrm>
            <a:off x="1147385" y="2043172"/>
            <a:ext cx="1723877" cy="1723877"/>
          </a:xfrm>
          <a:prstGeom prst="ellipse">
            <a:avLst/>
          </a:prstGeom>
          <a:solidFill>
            <a:schemeClr val="lt1"/>
          </a:solidFill>
          <a:ln>
            <a:noFill/>
          </a:ln>
        </p:spPr>
      </p:sp>
      <p:sp>
        <p:nvSpPr>
          <p:cNvPr id="345" name="Google Shape;345;p76"/>
          <p:cNvSpPr>
            <a:spLocks noGrp="1"/>
          </p:cNvSpPr>
          <p:nvPr>
            <p:ph type="pic" idx="3"/>
          </p:nvPr>
        </p:nvSpPr>
        <p:spPr>
          <a:xfrm>
            <a:off x="3886593" y="2052565"/>
            <a:ext cx="1723877" cy="1723877"/>
          </a:xfrm>
          <a:prstGeom prst="ellipse">
            <a:avLst/>
          </a:prstGeom>
          <a:solidFill>
            <a:schemeClr val="lt1"/>
          </a:solidFill>
          <a:ln>
            <a:noFill/>
          </a:ln>
        </p:spPr>
      </p:sp>
      <p:sp>
        <p:nvSpPr>
          <p:cNvPr id="346" name="Google Shape;346;p76"/>
          <p:cNvSpPr>
            <a:spLocks noGrp="1"/>
          </p:cNvSpPr>
          <p:nvPr>
            <p:ph type="pic" idx="4"/>
          </p:nvPr>
        </p:nvSpPr>
        <p:spPr>
          <a:xfrm>
            <a:off x="6581530" y="2048263"/>
            <a:ext cx="1723877" cy="1723877"/>
          </a:xfrm>
          <a:prstGeom prst="ellipse">
            <a:avLst/>
          </a:prstGeom>
          <a:solidFill>
            <a:schemeClr val="lt1"/>
          </a:solidFill>
          <a:ln>
            <a:noFill/>
          </a:ln>
        </p:spPr>
      </p:sp>
      <p:sp>
        <p:nvSpPr>
          <p:cNvPr id="347" name="Google Shape;347;p76"/>
          <p:cNvSpPr>
            <a:spLocks noGrp="1"/>
          </p:cNvSpPr>
          <p:nvPr>
            <p:ph type="pic" idx="5"/>
          </p:nvPr>
        </p:nvSpPr>
        <p:spPr>
          <a:xfrm>
            <a:off x="9320738" y="2057654"/>
            <a:ext cx="1723877" cy="1723877"/>
          </a:xfrm>
          <a:prstGeom prst="ellipse">
            <a:avLst/>
          </a:prstGeom>
          <a:solidFill>
            <a:schemeClr val="lt1"/>
          </a:solidFill>
          <a:ln>
            <a:noFill/>
          </a:ln>
        </p:spPr>
      </p:sp>
      <p:sp>
        <p:nvSpPr>
          <p:cNvPr id="348" name="Google Shape;348;p76"/>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p76"/>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76"/>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76"/>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76"/>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76"/>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76"/>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p76"/>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6" name="Google Shape;356;p76"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357" name="Google Shape;357;p76"/>
          <p:cNvGrpSpPr/>
          <p:nvPr/>
        </p:nvGrpSpPr>
        <p:grpSpPr>
          <a:xfrm>
            <a:off x="4480947" y="6257070"/>
            <a:ext cx="3144242" cy="374574"/>
            <a:chOff x="301128" y="6151084"/>
            <a:chExt cx="3144242" cy="374574"/>
          </a:xfrm>
        </p:grpSpPr>
        <p:pic>
          <p:nvPicPr>
            <p:cNvPr id="358" name="Google Shape;358;p76"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59" name="Google Shape;359;p76"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60" name="Google Shape;360;p76"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361" name="Google Shape;361;p76"/>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eet Our Team - Orange">
  <p:cSld name="Meet Our Team - Orange">
    <p:spTree>
      <p:nvGrpSpPr>
        <p:cNvPr id="1" name="Shape 362"/>
        <p:cNvGrpSpPr/>
        <p:nvPr/>
      </p:nvGrpSpPr>
      <p:grpSpPr>
        <a:xfrm>
          <a:off x="0" y="0"/>
          <a:ext cx="0" cy="0"/>
          <a:chOff x="0" y="0"/>
          <a:chExt cx="0" cy="0"/>
        </a:xfrm>
      </p:grpSpPr>
      <p:sp>
        <p:nvSpPr>
          <p:cNvPr id="363" name="Google Shape;363;p77"/>
          <p:cNvSpPr/>
          <p:nvPr/>
        </p:nvSpPr>
        <p:spPr>
          <a:xfrm>
            <a:off x="241300" y="228600"/>
            <a:ext cx="11696700" cy="2717800"/>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77"/>
          <p:cNvSpPr>
            <a:spLocks noGrp="1"/>
          </p:cNvSpPr>
          <p:nvPr>
            <p:ph type="pic" idx="2"/>
          </p:nvPr>
        </p:nvSpPr>
        <p:spPr>
          <a:xfrm>
            <a:off x="1147385" y="2043172"/>
            <a:ext cx="1723877" cy="1723877"/>
          </a:xfrm>
          <a:prstGeom prst="ellipse">
            <a:avLst/>
          </a:prstGeom>
          <a:solidFill>
            <a:schemeClr val="lt1"/>
          </a:solidFill>
          <a:ln>
            <a:noFill/>
          </a:ln>
        </p:spPr>
      </p:sp>
      <p:sp>
        <p:nvSpPr>
          <p:cNvPr id="365" name="Google Shape;365;p77"/>
          <p:cNvSpPr>
            <a:spLocks noGrp="1"/>
          </p:cNvSpPr>
          <p:nvPr>
            <p:ph type="pic" idx="3"/>
          </p:nvPr>
        </p:nvSpPr>
        <p:spPr>
          <a:xfrm>
            <a:off x="3886593" y="2052565"/>
            <a:ext cx="1723877" cy="1723877"/>
          </a:xfrm>
          <a:prstGeom prst="ellipse">
            <a:avLst/>
          </a:prstGeom>
          <a:solidFill>
            <a:schemeClr val="lt1"/>
          </a:solidFill>
          <a:ln>
            <a:noFill/>
          </a:ln>
        </p:spPr>
      </p:sp>
      <p:sp>
        <p:nvSpPr>
          <p:cNvPr id="366" name="Google Shape;366;p77"/>
          <p:cNvSpPr>
            <a:spLocks noGrp="1"/>
          </p:cNvSpPr>
          <p:nvPr>
            <p:ph type="pic" idx="4"/>
          </p:nvPr>
        </p:nvSpPr>
        <p:spPr>
          <a:xfrm>
            <a:off x="6581530" y="2048263"/>
            <a:ext cx="1723877" cy="1723877"/>
          </a:xfrm>
          <a:prstGeom prst="ellipse">
            <a:avLst/>
          </a:prstGeom>
          <a:solidFill>
            <a:schemeClr val="lt1"/>
          </a:solidFill>
          <a:ln>
            <a:noFill/>
          </a:ln>
        </p:spPr>
      </p:sp>
      <p:sp>
        <p:nvSpPr>
          <p:cNvPr id="367" name="Google Shape;367;p77"/>
          <p:cNvSpPr>
            <a:spLocks noGrp="1"/>
          </p:cNvSpPr>
          <p:nvPr>
            <p:ph type="pic" idx="5"/>
          </p:nvPr>
        </p:nvSpPr>
        <p:spPr>
          <a:xfrm>
            <a:off x="9320738" y="2057654"/>
            <a:ext cx="1723877" cy="1723877"/>
          </a:xfrm>
          <a:prstGeom prst="ellipse">
            <a:avLst/>
          </a:prstGeom>
          <a:solidFill>
            <a:schemeClr val="lt1"/>
          </a:solidFill>
          <a:ln>
            <a:noFill/>
          </a:ln>
        </p:spPr>
      </p:sp>
      <p:sp>
        <p:nvSpPr>
          <p:cNvPr id="368" name="Google Shape;368;p77"/>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p77"/>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0" name="Google Shape;370;p77"/>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1" name="Google Shape;371;p77"/>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2" name="Google Shape;372;p77"/>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77"/>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4" name="Google Shape;374;p77"/>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p77"/>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6" name="Google Shape;376;p77"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377" name="Google Shape;377;p77"/>
          <p:cNvGrpSpPr/>
          <p:nvPr/>
        </p:nvGrpSpPr>
        <p:grpSpPr>
          <a:xfrm>
            <a:off x="4480947" y="6257070"/>
            <a:ext cx="3144242" cy="374574"/>
            <a:chOff x="301128" y="6151084"/>
            <a:chExt cx="3144242" cy="374574"/>
          </a:xfrm>
        </p:grpSpPr>
        <p:pic>
          <p:nvPicPr>
            <p:cNvPr id="378" name="Google Shape;378;p77"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79" name="Google Shape;379;p77"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80" name="Google Shape;380;p77"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381" name="Google Shape;381;p77"/>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ext box - Solid Purple">
  <p:cSld name="Text box - Solid Purple">
    <p:spTree>
      <p:nvGrpSpPr>
        <p:cNvPr id="1" name="Shape 382"/>
        <p:cNvGrpSpPr/>
        <p:nvPr/>
      </p:nvGrpSpPr>
      <p:grpSpPr>
        <a:xfrm>
          <a:off x="0" y="0"/>
          <a:ext cx="0" cy="0"/>
          <a:chOff x="0" y="0"/>
          <a:chExt cx="0" cy="0"/>
        </a:xfrm>
      </p:grpSpPr>
      <p:sp>
        <p:nvSpPr>
          <p:cNvPr id="383" name="Google Shape;383;p78"/>
          <p:cNvSpPr/>
          <p:nvPr/>
        </p:nvSpPr>
        <p:spPr>
          <a:xfrm>
            <a:off x="241300" y="228600"/>
            <a:ext cx="11696700" cy="569531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84" name="Google Shape;384;p78"/>
          <p:cNvGrpSpPr/>
          <p:nvPr/>
        </p:nvGrpSpPr>
        <p:grpSpPr>
          <a:xfrm>
            <a:off x="301128" y="6151084"/>
            <a:ext cx="3144242" cy="374574"/>
            <a:chOff x="301128" y="6151084"/>
            <a:chExt cx="3144242" cy="374574"/>
          </a:xfrm>
        </p:grpSpPr>
        <p:pic>
          <p:nvPicPr>
            <p:cNvPr id="385" name="Google Shape;385;p78"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86" name="Google Shape;386;p78"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87" name="Google Shape;387;p78"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388" name="Google Shape;388;p78"/>
          <p:cNvSpPr txBox="1">
            <a:spLocks noGrp="1"/>
          </p:cNvSpPr>
          <p:nvPr>
            <p:ph type="body" idx="1"/>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p78"/>
          <p:cNvSpPr txBox="1">
            <a:spLocks noGrp="1"/>
          </p:cNvSpPr>
          <p:nvPr>
            <p:ph type="body" idx="2"/>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0" name="Google Shape;390;p78"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xt box - Solid Blue">
  <p:cSld name="Text box - Solid Blue">
    <p:spTree>
      <p:nvGrpSpPr>
        <p:cNvPr id="1" name="Shape 391"/>
        <p:cNvGrpSpPr/>
        <p:nvPr/>
      </p:nvGrpSpPr>
      <p:grpSpPr>
        <a:xfrm>
          <a:off x="0" y="0"/>
          <a:ext cx="0" cy="0"/>
          <a:chOff x="0" y="0"/>
          <a:chExt cx="0" cy="0"/>
        </a:xfrm>
      </p:grpSpPr>
      <p:sp>
        <p:nvSpPr>
          <p:cNvPr id="392" name="Google Shape;392;p79"/>
          <p:cNvSpPr/>
          <p:nvPr/>
        </p:nvSpPr>
        <p:spPr>
          <a:xfrm>
            <a:off x="241300" y="228600"/>
            <a:ext cx="11696700" cy="5695317"/>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79"/>
          <p:cNvSpPr txBox="1">
            <a:spLocks noGrp="1"/>
          </p:cNvSpPr>
          <p:nvPr>
            <p:ph type="body" idx="1"/>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4" name="Google Shape;394;p79"/>
          <p:cNvSpPr txBox="1">
            <a:spLocks noGrp="1"/>
          </p:cNvSpPr>
          <p:nvPr>
            <p:ph type="body" idx="2"/>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95" name="Google Shape;395;p79"/>
          <p:cNvGrpSpPr/>
          <p:nvPr/>
        </p:nvGrpSpPr>
        <p:grpSpPr>
          <a:xfrm>
            <a:off x="301128" y="6151084"/>
            <a:ext cx="3144242" cy="374574"/>
            <a:chOff x="301128" y="6151084"/>
            <a:chExt cx="3144242" cy="374574"/>
          </a:xfrm>
        </p:grpSpPr>
        <p:pic>
          <p:nvPicPr>
            <p:cNvPr id="396" name="Google Shape;396;p79"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97" name="Google Shape;397;p79"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98" name="Google Shape;398;p79"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399" name="Google Shape;399;p79"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xt box - Solid Orange">
  <p:cSld name="Text box - Solid Orange">
    <p:spTree>
      <p:nvGrpSpPr>
        <p:cNvPr id="1" name="Shape 400"/>
        <p:cNvGrpSpPr/>
        <p:nvPr/>
      </p:nvGrpSpPr>
      <p:grpSpPr>
        <a:xfrm>
          <a:off x="0" y="0"/>
          <a:ext cx="0" cy="0"/>
          <a:chOff x="0" y="0"/>
          <a:chExt cx="0" cy="0"/>
        </a:xfrm>
      </p:grpSpPr>
      <p:sp>
        <p:nvSpPr>
          <p:cNvPr id="401" name="Google Shape;401;p80"/>
          <p:cNvSpPr/>
          <p:nvPr/>
        </p:nvSpPr>
        <p:spPr>
          <a:xfrm>
            <a:off x="241300" y="228600"/>
            <a:ext cx="11696700" cy="569531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80"/>
          <p:cNvSpPr txBox="1">
            <a:spLocks noGrp="1"/>
          </p:cNvSpPr>
          <p:nvPr>
            <p:ph type="body" idx="1"/>
          </p:nvPr>
        </p:nvSpPr>
        <p:spPr>
          <a:xfrm>
            <a:off x="734714" y="1757011"/>
            <a:ext cx="10808102"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3" name="Google Shape;403;p80"/>
          <p:cNvSpPr txBox="1">
            <a:spLocks noGrp="1"/>
          </p:cNvSpPr>
          <p:nvPr>
            <p:ph type="body" idx="2"/>
          </p:nvPr>
        </p:nvSpPr>
        <p:spPr>
          <a:xfrm>
            <a:off x="734714" y="642972"/>
            <a:ext cx="10808102"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04" name="Google Shape;404;p80"/>
          <p:cNvGrpSpPr/>
          <p:nvPr/>
        </p:nvGrpSpPr>
        <p:grpSpPr>
          <a:xfrm>
            <a:off x="301128" y="6151084"/>
            <a:ext cx="3144242" cy="374574"/>
            <a:chOff x="301128" y="6151084"/>
            <a:chExt cx="3144242" cy="374574"/>
          </a:xfrm>
        </p:grpSpPr>
        <p:pic>
          <p:nvPicPr>
            <p:cNvPr id="405" name="Google Shape;405;p80"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06" name="Google Shape;406;p80"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07" name="Google Shape;407;p80"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408" name="Google Shape;408;p80"/>
          <p:cNvSpPr/>
          <p:nvPr/>
        </p:nvSpPr>
        <p:spPr>
          <a:xfrm>
            <a:off x="241300" y="228600"/>
            <a:ext cx="11696700" cy="569531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p80"/>
          <p:cNvSpPr txBox="1">
            <a:spLocks noGrp="1"/>
          </p:cNvSpPr>
          <p:nvPr>
            <p:ph type="body" idx="3"/>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0" name="Google Shape;410;p80"/>
          <p:cNvSpPr txBox="1">
            <a:spLocks noGrp="1"/>
          </p:cNvSpPr>
          <p:nvPr>
            <p:ph type="body" idx="4"/>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11" name="Google Shape;411;p80"/>
          <p:cNvGrpSpPr/>
          <p:nvPr/>
        </p:nvGrpSpPr>
        <p:grpSpPr>
          <a:xfrm>
            <a:off x="301128" y="6151084"/>
            <a:ext cx="3144242" cy="374574"/>
            <a:chOff x="301128" y="6151084"/>
            <a:chExt cx="3144242" cy="374574"/>
          </a:xfrm>
        </p:grpSpPr>
        <p:pic>
          <p:nvPicPr>
            <p:cNvPr id="412" name="Google Shape;412;p80"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13" name="Google Shape;413;p80"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14" name="Google Shape;414;p80"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415" name="Google Shape;415;p80"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416"/>
        <p:cNvGrpSpPr/>
        <p:nvPr/>
      </p:nvGrpSpPr>
      <p:grpSpPr>
        <a:xfrm>
          <a:off x="0" y="0"/>
          <a:ext cx="0" cy="0"/>
          <a:chOff x="0" y="0"/>
          <a:chExt cx="0" cy="0"/>
        </a:xfrm>
      </p:grpSpPr>
      <p:sp>
        <p:nvSpPr>
          <p:cNvPr id="417" name="Google Shape;417;p81"/>
          <p:cNvSpPr/>
          <p:nvPr/>
        </p:nvSpPr>
        <p:spPr>
          <a:xfrm>
            <a:off x="0" y="0"/>
            <a:ext cx="12192000" cy="2508049"/>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81"/>
          <p:cNvSpPr txBox="1">
            <a:spLocks noGrp="1"/>
          </p:cNvSpPr>
          <p:nvPr>
            <p:ph type="body" idx="1"/>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9" name="Google Shape;419;p81"/>
          <p:cNvPicPr preferRelativeResize="0"/>
          <p:nvPr/>
        </p:nvPicPr>
        <p:blipFill rotWithShape="1">
          <a:blip r:embed="rId2">
            <a:alphaModFix/>
          </a:blip>
          <a:srcRect l="-18315" t="15976" r="29196" b="11083"/>
          <a:stretch/>
        </p:blipFill>
        <p:spPr>
          <a:xfrm>
            <a:off x="3752900" y="1030385"/>
            <a:ext cx="8439100" cy="5375657"/>
          </a:xfrm>
          <a:prstGeom prst="rect">
            <a:avLst/>
          </a:prstGeom>
          <a:noFill/>
          <a:ln>
            <a:noFill/>
          </a:ln>
        </p:spPr>
      </p:pic>
      <p:sp>
        <p:nvSpPr>
          <p:cNvPr id="420" name="Google Shape;420;p81"/>
          <p:cNvSpPr>
            <a:spLocks noGrp="1"/>
          </p:cNvSpPr>
          <p:nvPr>
            <p:ph type="pic" idx="2"/>
          </p:nvPr>
        </p:nvSpPr>
        <p:spPr>
          <a:xfrm>
            <a:off x="7061200" y="1203325"/>
            <a:ext cx="5130800" cy="3913188"/>
          </a:xfrm>
          <a:prstGeom prst="rect">
            <a:avLst/>
          </a:prstGeom>
          <a:solidFill>
            <a:schemeClr val="lt1"/>
          </a:solidFill>
          <a:ln>
            <a:noFill/>
          </a:ln>
        </p:spPr>
      </p:sp>
      <p:sp>
        <p:nvSpPr>
          <p:cNvPr id="421" name="Google Shape;421;p81"/>
          <p:cNvSpPr txBox="1">
            <a:spLocks noGrp="1"/>
          </p:cNvSpPr>
          <p:nvPr>
            <p:ph type="body" idx="3"/>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22" name="Google Shape;422;p81"/>
          <p:cNvGrpSpPr/>
          <p:nvPr/>
        </p:nvGrpSpPr>
        <p:grpSpPr>
          <a:xfrm>
            <a:off x="389965" y="6092742"/>
            <a:ext cx="3144242" cy="374574"/>
            <a:chOff x="301128" y="6151084"/>
            <a:chExt cx="3144242" cy="374574"/>
          </a:xfrm>
        </p:grpSpPr>
        <p:pic>
          <p:nvPicPr>
            <p:cNvPr id="423" name="Google Shape;423;p81"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24" name="Google Shape;424;p81"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25" name="Google Shape;425;p81"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426"/>
        <p:cNvGrpSpPr/>
        <p:nvPr/>
      </p:nvGrpSpPr>
      <p:grpSpPr>
        <a:xfrm>
          <a:off x="0" y="0"/>
          <a:ext cx="0" cy="0"/>
          <a:chOff x="0" y="0"/>
          <a:chExt cx="0" cy="0"/>
        </a:xfrm>
      </p:grpSpPr>
      <p:sp>
        <p:nvSpPr>
          <p:cNvPr id="427" name="Google Shape;427;p82"/>
          <p:cNvSpPr/>
          <p:nvPr/>
        </p:nvSpPr>
        <p:spPr>
          <a:xfrm>
            <a:off x="0" y="0"/>
            <a:ext cx="12192000" cy="2508049"/>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82"/>
          <p:cNvSpPr txBox="1">
            <a:spLocks noGrp="1"/>
          </p:cNvSpPr>
          <p:nvPr>
            <p:ph type="body" idx="1"/>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29" name="Google Shape;429;p82"/>
          <p:cNvGrpSpPr/>
          <p:nvPr/>
        </p:nvGrpSpPr>
        <p:grpSpPr>
          <a:xfrm>
            <a:off x="2530564" y="336687"/>
            <a:ext cx="9078210" cy="5854425"/>
            <a:chOff x="3152299" y="635855"/>
            <a:chExt cx="19296834" cy="12444290"/>
          </a:xfrm>
        </p:grpSpPr>
        <p:pic>
          <p:nvPicPr>
            <p:cNvPr id="430" name="Google Shape;430;p82" descr="iPhone6_mockup_front_white.png"/>
            <p:cNvPicPr preferRelativeResize="0"/>
            <p:nvPr/>
          </p:nvPicPr>
          <p:blipFill rotWithShape="1">
            <a:blip r:embed="rId2">
              <a:alphaModFix/>
            </a:blip>
            <a:srcRect/>
            <a:stretch/>
          </p:blipFill>
          <p:spPr>
            <a:xfrm>
              <a:off x="14493359" y="635855"/>
              <a:ext cx="7955774" cy="12444290"/>
            </a:xfrm>
            <a:prstGeom prst="rect">
              <a:avLst/>
            </a:prstGeom>
            <a:noFill/>
            <a:ln>
              <a:noFill/>
            </a:ln>
          </p:spPr>
        </p:pic>
        <p:sp>
          <p:nvSpPr>
            <p:cNvPr id="431" name="Google Shape;431;p82"/>
            <p:cNvSpPr txBox="1"/>
            <p:nvPr/>
          </p:nvSpPr>
          <p:spPr>
            <a:xfrm>
              <a:off x="3152299" y="9384825"/>
              <a:ext cx="22621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2"/>
                  </a:solidFill>
                  <a:latin typeface="Montserrat"/>
                  <a:ea typeface="Montserrat"/>
                  <a:cs typeface="Montserrat"/>
                  <a:sym typeface="Montserrat"/>
                </a:rPr>
                <a:t>Title One</a:t>
              </a:r>
              <a:endParaRPr/>
            </a:p>
          </p:txBody>
        </p:sp>
        <p:sp>
          <p:nvSpPr>
            <p:cNvPr id="432" name="Google Shape;432;p82"/>
            <p:cNvSpPr txBox="1"/>
            <p:nvPr/>
          </p:nvSpPr>
          <p:spPr>
            <a:xfrm>
              <a:off x="9842014" y="9384825"/>
              <a:ext cx="224292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2"/>
                  </a:solidFill>
                  <a:latin typeface="Montserrat"/>
                  <a:ea typeface="Montserrat"/>
                  <a:cs typeface="Montserrat"/>
                  <a:sym typeface="Montserrat"/>
                </a:rPr>
                <a:t>Title Two</a:t>
              </a:r>
              <a:endParaRPr/>
            </a:p>
          </p:txBody>
        </p:sp>
      </p:grpSp>
      <p:sp>
        <p:nvSpPr>
          <p:cNvPr id="433" name="Google Shape;433;p82"/>
          <p:cNvSpPr>
            <a:spLocks noGrp="1"/>
          </p:cNvSpPr>
          <p:nvPr>
            <p:ph type="pic" idx="2"/>
          </p:nvPr>
        </p:nvSpPr>
        <p:spPr>
          <a:xfrm>
            <a:off x="8602116" y="1265033"/>
            <a:ext cx="2266512" cy="3978298"/>
          </a:xfrm>
          <a:prstGeom prst="rect">
            <a:avLst/>
          </a:prstGeom>
          <a:solidFill>
            <a:schemeClr val="lt1"/>
          </a:solidFill>
          <a:ln>
            <a:noFill/>
          </a:ln>
        </p:spPr>
      </p:sp>
      <p:sp>
        <p:nvSpPr>
          <p:cNvPr id="434" name="Google Shape;434;p82"/>
          <p:cNvSpPr txBox="1">
            <a:spLocks noGrp="1"/>
          </p:cNvSpPr>
          <p:nvPr>
            <p:ph type="body" idx="3"/>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35" name="Google Shape;435;p82"/>
          <p:cNvGrpSpPr/>
          <p:nvPr/>
        </p:nvGrpSpPr>
        <p:grpSpPr>
          <a:xfrm>
            <a:off x="389965" y="6092742"/>
            <a:ext cx="3144242" cy="374574"/>
            <a:chOff x="301128" y="6151084"/>
            <a:chExt cx="3144242" cy="374574"/>
          </a:xfrm>
        </p:grpSpPr>
        <p:pic>
          <p:nvPicPr>
            <p:cNvPr id="436" name="Google Shape;436;p82"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37" name="Google Shape;437;p82"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38" name="Google Shape;438;p82"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ullet Slide - Green">
  <p:cSld name="Bullet Slide - Green">
    <p:spTree>
      <p:nvGrpSpPr>
        <p:cNvPr id="1" name="Shape 439"/>
        <p:cNvGrpSpPr/>
        <p:nvPr/>
      </p:nvGrpSpPr>
      <p:grpSpPr>
        <a:xfrm>
          <a:off x="0" y="0"/>
          <a:ext cx="0" cy="0"/>
          <a:chOff x="0" y="0"/>
          <a:chExt cx="0" cy="0"/>
        </a:xfrm>
      </p:grpSpPr>
      <p:sp>
        <p:nvSpPr>
          <p:cNvPr id="440" name="Google Shape;440;p83"/>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1" name="Google Shape;441;p83"/>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2" name="Google Shape;442;p83"/>
          <p:cNvCxnSpPr/>
          <p:nvPr/>
        </p:nvCxnSpPr>
        <p:spPr>
          <a:xfrm>
            <a:off x="5346936" y="-25722"/>
            <a:ext cx="0" cy="6853558"/>
          </a:xfrm>
          <a:prstGeom prst="straightConnector1">
            <a:avLst/>
          </a:prstGeom>
          <a:noFill/>
          <a:ln w="12700" cap="flat" cmpd="sng">
            <a:solidFill>
              <a:srgbClr val="79527B"/>
            </a:solidFill>
            <a:prstDash val="solid"/>
            <a:miter lim="800000"/>
            <a:headEnd type="none" w="sm" len="sm"/>
            <a:tailEnd type="none" w="sm" len="sm"/>
          </a:ln>
        </p:spPr>
      </p:cxnSp>
      <p:sp>
        <p:nvSpPr>
          <p:cNvPr id="443" name="Google Shape;443;p83"/>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4" name="Google Shape;444;p83"/>
          <p:cNvSpPr/>
          <p:nvPr/>
        </p:nvSpPr>
        <p:spPr>
          <a:xfrm>
            <a:off x="4783395" y="415207"/>
            <a:ext cx="1154422" cy="1154422"/>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45" name="Google Shape;445;p83"/>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46" name="Google Shape;446;p83"/>
          <p:cNvGrpSpPr/>
          <p:nvPr/>
        </p:nvGrpSpPr>
        <p:grpSpPr>
          <a:xfrm rot="-5400000">
            <a:off x="-1025447" y="4518095"/>
            <a:ext cx="3445636" cy="410479"/>
            <a:chOff x="301128" y="6151084"/>
            <a:chExt cx="3144242" cy="374574"/>
          </a:xfrm>
        </p:grpSpPr>
        <p:pic>
          <p:nvPicPr>
            <p:cNvPr id="447" name="Google Shape;447;p83"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48" name="Google Shape;448;p83"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49" name="Google Shape;449;p83"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ullet Slide - Blue">
  <p:cSld name="Bullet Slide - Blue">
    <p:spTree>
      <p:nvGrpSpPr>
        <p:cNvPr id="1" name="Shape 450"/>
        <p:cNvGrpSpPr/>
        <p:nvPr/>
      </p:nvGrpSpPr>
      <p:grpSpPr>
        <a:xfrm>
          <a:off x="0" y="0"/>
          <a:ext cx="0" cy="0"/>
          <a:chOff x="0" y="0"/>
          <a:chExt cx="0" cy="0"/>
        </a:xfrm>
      </p:grpSpPr>
      <p:sp>
        <p:nvSpPr>
          <p:cNvPr id="451" name="Google Shape;451;p84"/>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2" name="Google Shape;452;p84"/>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53" name="Google Shape;453;p84"/>
          <p:cNvCxnSpPr/>
          <p:nvPr/>
        </p:nvCxnSpPr>
        <p:spPr>
          <a:xfrm>
            <a:off x="5346936" y="-25722"/>
            <a:ext cx="0" cy="6853558"/>
          </a:xfrm>
          <a:prstGeom prst="straightConnector1">
            <a:avLst/>
          </a:prstGeom>
          <a:noFill/>
          <a:ln w="12700" cap="flat" cmpd="sng">
            <a:solidFill>
              <a:srgbClr val="81D1C5"/>
            </a:solidFill>
            <a:prstDash val="solid"/>
            <a:miter lim="800000"/>
            <a:headEnd type="none" w="sm" len="sm"/>
            <a:tailEnd type="none" w="sm" len="sm"/>
          </a:ln>
        </p:spPr>
      </p:cxnSp>
      <p:sp>
        <p:nvSpPr>
          <p:cNvPr id="454" name="Google Shape;454;p84"/>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84"/>
          <p:cNvSpPr/>
          <p:nvPr/>
        </p:nvSpPr>
        <p:spPr>
          <a:xfrm>
            <a:off x="4783395" y="415207"/>
            <a:ext cx="1154422" cy="115442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56" name="Google Shape;456;p84"/>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57" name="Google Shape;457;p84"/>
          <p:cNvGrpSpPr/>
          <p:nvPr/>
        </p:nvGrpSpPr>
        <p:grpSpPr>
          <a:xfrm rot="-5400000">
            <a:off x="-1025447" y="4518095"/>
            <a:ext cx="3445636" cy="410479"/>
            <a:chOff x="301128" y="6151084"/>
            <a:chExt cx="3144242" cy="374574"/>
          </a:xfrm>
        </p:grpSpPr>
        <p:pic>
          <p:nvPicPr>
            <p:cNvPr id="458" name="Google Shape;458;p84"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59" name="Google Shape;459;p84"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60" name="Google Shape;460;p84"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 Photo Slide - Blue">
  <p:cSld name="Text / Photo Slide - Blue">
    <p:spTree>
      <p:nvGrpSpPr>
        <p:cNvPr id="1" name="Shape 42"/>
        <p:cNvGrpSpPr/>
        <p:nvPr/>
      </p:nvGrpSpPr>
      <p:grpSpPr>
        <a:xfrm>
          <a:off x="0" y="0"/>
          <a:ext cx="0" cy="0"/>
          <a:chOff x="0" y="0"/>
          <a:chExt cx="0" cy="0"/>
        </a:xfrm>
      </p:grpSpPr>
      <p:sp>
        <p:nvSpPr>
          <p:cNvPr id="43" name="Google Shape;43;p49"/>
          <p:cNvSpPr/>
          <p:nvPr/>
        </p:nvSpPr>
        <p:spPr>
          <a:xfrm>
            <a:off x="241300" y="0"/>
            <a:ext cx="6151000" cy="621502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49"/>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9"/>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9"/>
          <p:cNvSpPr>
            <a:spLocks noGrp="1"/>
          </p:cNvSpPr>
          <p:nvPr>
            <p:ph type="pic" idx="3"/>
          </p:nvPr>
        </p:nvSpPr>
        <p:spPr>
          <a:xfrm>
            <a:off x="6392300" y="228600"/>
            <a:ext cx="5564883" cy="5447571"/>
          </a:xfrm>
          <a:prstGeom prst="rect">
            <a:avLst/>
          </a:prstGeom>
          <a:solidFill>
            <a:schemeClr val="lt1"/>
          </a:solidFill>
          <a:ln>
            <a:noFill/>
          </a:ln>
        </p:spPr>
      </p:sp>
      <p:pic>
        <p:nvPicPr>
          <p:cNvPr id="47" name="Google Shape;47;p49"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48" name="Google Shape;48;p49"/>
          <p:cNvGrpSpPr/>
          <p:nvPr/>
        </p:nvGrpSpPr>
        <p:grpSpPr>
          <a:xfrm>
            <a:off x="8448790" y="6057987"/>
            <a:ext cx="3144242" cy="374574"/>
            <a:chOff x="301128" y="6151084"/>
            <a:chExt cx="3144242" cy="374574"/>
          </a:xfrm>
        </p:grpSpPr>
        <p:pic>
          <p:nvPicPr>
            <p:cNvPr id="49" name="Google Shape;49;p4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0" name="Google Shape;50;p4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1" name="Google Shape;51;p4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ullet Slide - Light Green">
  <p:cSld name="Bullet Slide - Light Green">
    <p:spTree>
      <p:nvGrpSpPr>
        <p:cNvPr id="1" name="Shape 461"/>
        <p:cNvGrpSpPr/>
        <p:nvPr/>
      </p:nvGrpSpPr>
      <p:grpSpPr>
        <a:xfrm>
          <a:off x="0" y="0"/>
          <a:ext cx="0" cy="0"/>
          <a:chOff x="0" y="0"/>
          <a:chExt cx="0" cy="0"/>
        </a:xfrm>
      </p:grpSpPr>
      <p:sp>
        <p:nvSpPr>
          <p:cNvPr id="462" name="Google Shape;462;p85"/>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3" name="Google Shape;463;p85"/>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27954"/>
              </a:buClr>
              <a:buSzPts val="3600"/>
              <a:buNone/>
              <a:defRPr sz="3600" i="0">
                <a:solidFill>
                  <a:srgbClr val="F279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64" name="Google Shape;464;p85"/>
          <p:cNvCxnSpPr/>
          <p:nvPr/>
        </p:nvCxnSpPr>
        <p:spPr>
          <a:xfrm>
            <a:off x="5346936" y="-25722"/>
            <a:ext cx="0" cy="6853558"/>
          </a:xfrm>
          <a:prstGeom prst="straightConnector1">
            <a:avLst/>
          </a:prstGeom>
          <a:noFill/>
          <a:ln w="12700" cap="flat" cmpd="sng">
            <a:solidFill>
              <a:srgbClr val="F27954"/>
            </a:solidFill>
            <a:prstDash val="solid"/>
            <a:miter lim="800000"/>
            <a:headEnd type="none" w="sm" len="sm"/>
            <a:tailEnd type="none" w="sm" len="sm"/>
          </a:ln>
        </p:spPr>
      </p:cxnSp>
      <p:sp>
        <p:nvSpPr>
          <p:cNvPr id="465" name="Google Shape;465;p85"/>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27954"/>
              </a:buClr>
              <a:buSzPts val="3600"/>
              <a:buNone/>
              <a:defRPr sz="3600" i="0">
                <a:solidFill>
                  <a:srgbClr val="F279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6" name="Google Shape;466;p85"/>
          <p:cNvSpPr/>
          <p:nvPr/>
        </p:nvSpPr>
        <p:spPr>
          <a:xfrm>
            <a:off x="4783395" y="415207"/>
            <a:ext cx="1154422" cy="115442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67" name="Google Shape;467;p85"/>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68" name="Google Shape;468;p85"/>
          <p:cNvGrpSpPr/>
          <p:nvPr/>
        </p:nvGrpSpPr>
        <p:grpSpPr>
          <a:xfrm rot="-5400000">
            <a:off x="-1025447" y="4518095"/>
            <a:ext cx="3445636" cy="410479"/>
            <a:chOff x="301128" y="6151084"/>
            <a:chExt cx="3144242" cy="374574"/>
          </a:xfrm>
        </p:grpSpPr>
        <p:pic>
          <p:nvPicPr>
            <p:cNvPr id="469" name="Google Shape;469;p85"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70" name="Google Shape;470;p85"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71" name="Google Shape;471;p85"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ur Journey 1">
  <p:cSld name="Our Journey 1">
    <p:spTree>
      <p:nvGrpSpPr>
        <p:cNvPr id="1" name="Shape 472"/>
        <p:cNvGrpSpPr/>
        <p:nvPr/>
      </p:nvGrpSpPr>
      <p:grpSpPr>
        <a:xfrm>
          <a:off x="0" y="0"/>
          <a:ext cx="0" cy="0"/>
          <a:chOff x="0" y="0"/>
          <a:chExt cx="0" cy="0"/>
        </a:xfrm>
      </p:grpSpPr>
      <p:sp>
        <p:nvSpPr>
          <p:cNvPr id="473" name="Google Shape;473;p86"/>
          <p:cNvSpPr txBox="1"/>
          <p:nvPr/>
        </p:nvSpPr>
        <p:spPr>
          <a:xfrm>
            <a:off x="4396800" y="809464"/>
            <a:ext cx="339840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700">
                <a:solidFill>
                  <a:schemeClr val="dk2"/>
                </a:solidFill>
                <a:latin typeface="Montserrat Medium"/>
                <a:ea typeface="Montserrat Medium"/>
                <a:cs typeface="Montserrat Medium"/>
                <a:sym typeface="Montserrat Medium"/>
              </a:rPr>
              <a:t>OUR TIMELINE</a:t>
            </a:r>
            <a:endParaRPr/>
          </a:p>
        </p:txBody>
      </p:sp>
      <p:cxnSp>
        <p:nvCxnSpPr>
          <p:cNvPr id="474" name="Google Shape;474;p86"/>
          <p:cNvCxnSpPr/>
          <p:nvPr/>
        </p:nvCxnSpPr>
        <p:spPr>
          <a:xfrm>
            <a:off x="2718910" y="3448776"/>
            <a:ext cx="9471503" cy="0"/>
          </a:xfrm>
          <a:prstGeom prst="straightConnector1">
            <a:avLst/>
          </a:prstGeom>
          <a:noFill/>
          <a:ln w="9525" cap="flat" cmpd="sng">
            <a:solidFill>
              <a:srgbClr val="D8D8D8"/>
            </a:solidFill>
            <a:prstDash val="solid"/>
            <a:miter lim="800000"/>
            <a:headEnd type="none" w="sm" len="sm"/>
            <a:tailEnd type="none" w="sm" len="sm"/>
          </a:ln>
        </p:spPr>
      </p:cxnSp>
      <p:sp>
        <p:nvSpPr>
          <p:cNvPr id="475" name="Google Shape;475;p86"/>
          <p:cNvSpPr/>
          <p:nvPr/>
        </p:nvSpPr>
        <p:spPr>
          <a:xfrm>
            <a:off x="2102383" y="2832249"/>
            <a:ext cx="1233055" cy="1233055"/>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76" name="Google Shape;476;p86"/>
          <p:cNvSpPr/>
          <p:nvPr/>
        </p:nvSpPr>
        <p:spPr>
          <a:xfrm>
            <a:off x="5969765" y="3362570"/>
            <a:ext cx="172412" cy="17241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77" name="Google Shape;477;p86"/>
          <p:cNvSpPr/>
          <p:nvPr/>
        </p:nvSpPr>
        <p:spPr>
          <a:xfrm>
            <a:off x="9383674" y="3362570"/>
            <a:ext cx="172412" cy="172412"/>
          </a:xfrm>
          <a:prstGeom prst="ellipse">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78" name="Google Shape;478;p86"/>
          <p:cNvSpPr/>
          <p:nvPr/>
        </p:nvSpPr>
        <p:spPr>
          <a:xfrm>
            <a:off x="4956904" y="3803693"/>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900">
                <a:solidFill>
                  <a:schemeClr val="dk2"/>
                </a:solidFill>
                <a:latin typeface="Montserrat Medium"/>
                <a:ea typeface="Montserrat Medium"/>
                <a:cs typeface="Montserrat Medium"/>
                <a:sym typeface="Montserrat Medium"/>
              </a:rPr>
              <a:t>Your Title</a:t>
            </a:r>
            <a:endParaRPr/>
          </a:p>
        </p:txBody>
      </p:sp>
      <p:sp>
        <p:nvSpPr>
          <p:cNvPr id="479" name="Google Shape;479;p86"/>
          <p:cNvSpPr/>
          <p:nvPr/>
        </p:nvSpPr>
        <p:spPr>
          <a:xfrm>
            <a:off x="8370812"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900">
                <a:solidFill>
                  <a:schemeClr val="dk2"/>
                </a:solidFill>
                <a:latin typeface="Montserrat Medium"/>
                <a:ea typeface="Montserrat Medium"/>
                <a:cs typeface="Montserrat Medium"/>
                <a:sym typeface="Montserrat Medium"/>
              </a:rPr>
              <a:t>Your Title</a:t>
            </a:r>
            <a:endParaRPr/>
          </a:p>
        </p:txBody>
      </p:sp>
      <p:sp>
        <p:nvSpPr>
          <p:cNvPr id="480" name="Google Shape;480;p86"/>
          <p:cNvSpPr txBox="1">
            <a:spLocks noGrp="1"/>
          </p:cNvSpPr>
          <p:nvPr>
            <p:ph type="body" idx="1"/>
          </p:nvPr>
        </p:nvSpPr>
        <p:spPr>
          <a:xfrm>
            <a:off x="464195" y="444299"/>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1" name="Google Shape;481;p86"/>
          <p:cNvSpPr txBox="1">
            <a:spLocks noGrp="1"/>
          </p:cNvSpPr>
          <p:nvPr>
            <p:ph type="body" idx="2"/>
          </p:nvPr>
        </p:nvSpPr>
        <p:spPr>
          <a:xfrm>
            <a:off x="4785825" y="422073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2" name="Google Shape;482;p86"/>
          <p:cNvSpPr txBox="1">
            <a:spLocks noGrp="1"/>
          </p:cNvSpPr>
          <p:nvPr>
            <p:ph type="body" idx="3"/>
          </p:nvPr>
        </p:nvSpPr>
        <p:spPr>
          <a:xfrm>
            <a:off x="8216766" y="1608539"/>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3" name="Google Shape;483;p86"/>
          <p:cNvSpPr txBox="1">
            <a:spLocks noGrp="1"/>
          </p:cNvSpPr>
          <p:nvPr>
            <p:ph type="body" idx="4"/>
          </p:nvPr>
        </p:nvSpPr>
        <p:spPr>
          <a:xfrm>
            <a:off x="2102383"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4" name="Google Shape;484;p86"/>
          <p:cNvSpPr txBox="1">
            <a:spLocks noGrp="1"/>
          </p:cNvSpPr>
          <p:nvPr>
            <p:ph type="body" idx="5"/>
          </p:nvPr>
        </p:nvSpPr>
        <p:spPr>
          <a:xfrm>
            <a:off x="4785825" y="2823339"/>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2000"/>
              <a:buNone/>
              <a:defRPr sz="2000" b="0"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5" name="Google Shape;485;p86"/>
          <p:cNvSpPr txBox="1">
            <a:spLocks noGrp="1"/>
          </p:cNvSpPr>
          <p:nvPr>
            <p:ph type="body" idx="6"/>
          </p:nvPr>
        </p:nvSpPr>
        <p:spPr>
          <a:xfrm>
            <a:off x="8216766" y="3843245"/>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6C0B5"/>
              </a:buClr>
              <a:buSzPts val="2000"/>
              <a:buNone/>
              <a:defRPr sz="2000" b="0" i="0">
                <a:solidFill>
                  <a:srgbClr val="76C0B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6" name="Google Shape;486;p86"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487" name="Google Shape;487;p86"/>
          <p:cNvGrpSpPr/>
          <p:nvPr/>
        </p:nvGrpSpPr>
        <p:grpSpPr>
          <a:xfrm>
            <a:off x="389965" y="6092742"/>
            <a:ext cx="3144242" cy="374574"/>
            <a:chOff x="301128" y="6151084"/>
            <a:chExt cx="3144242" cy="374574"/>
          </a:xfrm>
        </p:grpSpPr>
        <p:pic>
          <p:nvPicPr>
            <p:cNvPr id="488" name="Google Shape;488;p86"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89" name="Google Shape;489;p86"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90" name="Google Shape;490;p86"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ur Journey 2">
  <p:cSld name="Our Journey 2">
    <p:spTree>
      <p:nvGrpSpPr>
        <p:cNvPr id="1" name="Shape 491"/>
        <p:cNvGrpSpPr/>
        <p:nvPr/>
      </p:nvGrpSpPr>
      <p:grpSpPr>
        <a:xfrm>
          <a:off x="0" y="0"/>
          <a:ext cx="0" cy="0"/>
          <a:chOff x="0" y="0"/>
          <a:chExt cx="0" cy="0"/>
        </a:xfrm>
      </p:grpSpPr>
      <p:cxnSp>
        <p:nvCxnSpPr>
          <p:cNvPr id="492" name="Google Shape;492;p87"/>
          <p:cNvCxnSpPr/>
          <p:nvPr/>
        </p:nvCxnSpPr>
        <p:spPr>
          <a:xfrm>
            <a:off x="1588" y="3448776"/>
            <a:ext cx="12188825" cy="0"/>
          </a:xfrm>
          <a:prstGeom prst="straightConnector1">
            <a:avLst/>
          </a:prstGeom>
          <a:noFill/>
          <a:ln w="9525" cap="flat" cmpd="sng">
            <a:solidFill>
              <a:srgbClr val="D8D8D8"/>
            </a:solidFill>
            <a:prstDash val="solid"/>
            <a:miter lim="800000"/>
            <a:headEnd type="none" w="sm" len="sm"/>
            <a:tailEnd type="none" w="sm" len="sm"/>
          </a:ln>
        </p:spPr>
      </p:cxnSp>
      <p:sp>
        <p:nvSpPr>
          <p:cNvPr id="493" name="Google Shape;493;p87"/>
          <p:cNvSpPr/>
          <p:nvPr/>
        </p:nvSpPr>
        <p:spPr>
          <a:xfrm>
            <a:off x="6040275" y="3362570"/>
            <a:ext cx="172412" cy="17241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94" name="Google Shape;494;p87"/>
          <p:cNvSpPr/>
          <p:nvPr/>
        </p:nvSpPr>
        <p:spPr>
          <a:xfrm>
            <a:off x="2626366" y="3362571"/>
            <a:ext cx="172412" cy="17241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95" name="Google Shape;495;p87"/>
          <p:cNvSpPr/>
          <p:nvPr/>
        </p:nvSpPr>
        <p:spPr>
          <a:xfrm>
            <a:off x="5027413"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900">
                <a:solidFill>
                  <a:schemeClr val="dk2"/>
                </a:solidFill>
                <a:latin typeface="Montserrat Medium"/>
                <a:ea typeface="Montserrat Medium"/>
                <a:cs typeface="Montserrat Medium"/>
                <a:sym typeface="Montserrat Medium"/>
              </a:rPr>
              <a:t>Your Title</a:t>
            </a:r>
            <a:endParaRPr/>
          </a:p>
        </p:txBody>
      </p:sp>
      <p:sp>
        <p:nvSpPr>
          <p:cNvPr id="496" name="Google Shape;496;p87"/>
          <p:cNvSpPr/>
          <p:nvPr/>
        </p:nvSpPr>
        <p:spPr>
          <a:xfrm>
            <a:off x="9393224" y="3362571"/>
            <a:ext cx="172412" cy="172412"/>
          </a:xfrm>
          <a:prstGeom prst="ellipse">
            <a:avLst/>
          </a:prstGeom>
          <a:solidFill>
            <a:srgbClr val="79527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97" name="Google Shape;497;p87"/>
          <p:cNvSpPr txBox="1">
            <a:spLocks noGrp="1"/>
          </p:cNvSpPr>
          <p:nvPr>
            <p:ph type="body" idx="1"/>
          </p:nvPr>
        </p:nvSpPr>
        <p:spPr>
          <a:xfrm>
            <a:off x="1459184" y="4206951"/>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8" name="Google Shape;498;p87"/>
          <p:cNvSpPr txBox="1">
            <a:spLocks noGrp="1"/>
          </p:cNvSpPr>
          <p:nvPr>
            <p:ph type="body" idx="2"/>
          </p:nvPr>
        </p:nvSpPr>
        <p:spPr>
          <a:xfrm>
            <a:off x="4890125" y="1594752"/>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9" name="Google Shape;499;p87"/>
          <p:cNvSpPr txBox="1">
            <a:spLocks noGrp="1"/>
          </p:cNvSpPr>
          <p:nvPr>
            <p:ph type="body" idx="3"/>
          </p:nvPr>
        </p:nvSpPr>
        <p:spPr>
          <a:xfrm>
            <a:off x="8223426" y="4210067"/>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0" name="Google Shape;500;p87"/>
          <p:cNvSpPr txBox="1">
            <a:spLocks noGrp="1"/>
          </p:cNvSpPr>
          <p:nvPr>
            <p:ph type="body" idx="4"/>
          </p:nvPr>
        </p:nvSpPr>
        <p:spPr>
          <a:xfrm>
            <a:off x="1459184" y="283714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2000"/>
              <a:buNone/>
              <a:defRPr sz="2000" b="0"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1" name="Google Shape;501;p87"/>
          <p:cNvSpPr txBox="1">
            <a:spLocks noGrp="1"/>
          </p:cNvSpPr>
          <p:nvPr>
            <p:ph type="body" idx="5"/>
          </p:nvPr>
        </p:nvSpPr>
        <p:spPr>
          <a:xfrm>
            <a:off x="4890125" y="385705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2000"/>
              <a:buNone/>
              <a:defRPr sz="2000" b="0"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2" name="Google Shape;502;p87"/>
          <p:cNvSpPr txBox="1">
            <a:spLocks noGrp="1"/>
          </p:cNvSpPr>
          <p:nvPr>
            <p:ph type="body" idx="6"/>
          </p:nvPr>
        </p:nvSpPr>
        <p:spPr>
          <a:xfrm>
            <a:off x="8223426" y="282565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3" name="Google Shape;503;p87"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04" name="Google Shape;504;p87"/>
          <p:cNvGrpSpPr/>
          <p:nvPr/>
        </p:nvGrpSpPr>
        <p:grpSpPr>
          <a:xfrm>
            <a:off x="4480947" y="6257070"/>
            <a:ext cx="3144242" cy="374574"/>
            <a:chOff x="301128" y="6151084"/>
            <a:chExt cx="3144242" cy="374574"/>
          </a:xfrm>
        </p:grpSpPr>
        <p:pic>
          <p:nvPicPr>
            <p:cNvPr id="505" name="Google Shape;505;p87"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06" name="Google Shape;506;p87"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07" name="Google Shape;507;p87"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ur Journey 3">
  <p:cSld name="Our Journey 3">
    <p:spTree>
      <p:nvGrpSpPr>
        <p:cNvPr id="1" name="Shape 508"/>
        <p:cNvGrpSpPr/>
        <p:nvPr/>
      </p:nvGrpSpPr>
      <p:grpSpPr>
        <a:xfrm>
          <a:off x="0" y="0"/>
          <a:ext cx="0" cy="0"/>
          <a:chOff x="0" y="0"/>
          <a:chExt cx="0" cy="0"/>
        </a:xfrm>
      </p:grpSpPr>
      <p:grpSp>
        <p:nvGrpSpPr>
          <p:cNvPr id="509" name="Google Shape;509;p88"/>
          <p:cNvGrpSpPr/>
          <p:nvPr/>
        </p:nvGrpSpPr>
        <p:grpSpPr>
          <a:xfrm flipH="1">
            <a:off x="-87112" y="2832249"/>
            <a:ext cx="10088030" cy="1233055"/>
            <a:chOff x="4201590" y="5664497"/>
            <a:chExt cx="20176060" cy="2466109"/>
          </a:xfrm>
        </p:grpSpPr>
        <p:cxnSp>
          <p:nvCxnSpPr>
            <p:cNvPr id="510" name="Google Shape;510;p88"/>
            <p:cNvCxnSpPr/>
            <p:nvPr/>
          </p:nvCxnSpPr>
          <p:spPr>
            <a:xfrm>
              <a:off x="5434644" y="6897551"/>
              <a:ext cx="18943006" cy="0"/>
            </a:xfrm>
            <a:prstGeom prst="straightConnector1">
              <a:avLst/>
            </a:prstGeom>
            <a:noFill/>
            <a:ln w="9525" cap="flat" cmpd="sng">
              <a:solidFill>
                <a:srgbClr val="D8D8D8"/>
              </a:solidFill>
              <a:prstDash val="solid"/>
              <a:miter lim="800000"/>
              <a:headEnd type="none" w="sm" len="sm"/>
              <a:tailEnd type="none" w="sm" len="sm"/>
            </a:ln>
          </p:spPr>
        </p:cxnSp>
        <p:sp>
          <p:nvSpPr>
            <p:cNvPr id="511" name="Google Shape;511;p88"/>
            <p:cNvSpPr/>
            <p:nvPr/>
          </p:nvSpPr>
          <p:spPr>
            <a:xfrm>
              <a:off x="4201590" y="5664497"/>
              <a:ext cx="2466109" cy="2466109"/>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512" name="Google Shape;512;p88"/>
            <p:cNvSpPr/>
            <p:nvPr/>
          </p:nvSpPr>
          <p:spPr>
            <a:xfrm>
              <a:off x="11936354" y="6725140"/>
              <a:ext cx="344824" cy="344824"/>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513" name="Google Shape;513;p88"/>
            <p:cNvSpPr/>
            <p:nvPr/>
          </p:nvSpPr>
          <p:spPr>
            <a:xfrm>
              <a:off x="18764171" y="6725140"/>
              <a:ext cx="344824" cy="34482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grpSp>
      <p:sp>
        <p:nvSpPr>
          <p:cNvPr id="514" name="Google Shape;514;p88"/>
          <p:cNvSpPr txBox="1">
            <a:spLocks noGrp="1"/>
          </p:cNvSpPr>
          <p:nvPr>
            <p:ph type="body" idx="1"/>
          </p:nvPr>
        </p:nvSpPr>
        <p:spPr>
          <a:xfrm>
            <a:off x="1474900" y="161754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5" name="Google Shape;515;p88"/>
          <p:cNvSpPr txBox="1">
            <a:spLocks noGrp="1"/>
          </p:cNvSpPr>
          <p:nvPr>
            <p:ph type="body" idx="2"/>
          </p:nvPr>
        </p:nvSpPr>
        <p:spPr>
          <a:xfrm>
            <a:off x="4808201" y="4232863"/>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6" name="Google Shape;516;p88"/>
          <p:cNvSpPr txBox="1">
            <a:spLocks noGrp="1"/>
          </p:cNvSpPr>
          <p:nvPr>
            <p:ph type="body" idx="3"/>
          </p:nvPr>
        </p:nvSpPr>
        <p:spPr>
          <a:xfrm>
            <a:off x="8767864"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7" name="Google Shape;517;p88"/>
          <p:cNvSpPr txBox="1">
            <a:spLocks noGrp="1"/>
          </p:cNvSpPr>
          <p:nvPr>
            <p:ph type="body" idx="4"/>
          </p:nvPr>
        </p:nvSpPr>
        <p:spPr>
          <a:xfrm>
            <a:off x="1466515" y="384269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2000"/>
              <a:buNone/>
              <a:defRPr sz="2000" b="0"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8" name="Google Shape;518;p88"/>
          <p:cNvSpPr txBox="1">
            <a:spLocks noGrp="1"/>
          </p:cNvSpPr>
          <p:nvPr>
            <p:ph type="body" idx="5"/>
          </p:nvPr>
        </p:nvSpPr>
        <p:spPr>
          <a:xfrm>
            <a:off x="4808201" y="2797420"/>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2000"/>
              <a:buNone/>
              <a:defRPr sz="2000" b="0"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9" name="Google Shape;519;p88"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520" name="Google Shape;520;p88"/>
          <p:cNvGrpSpPr/>
          <p:nvPr/>
        </p:nvGrpSpPr>
        <p:grpSpPr>
          <a:xfrm>
            <a:off x="8448790" y="6057987"/>
            <a:ext cx="3144242" cy="374574"/>
            <a:chOff x="301128" y="6151084"/>
            <a:chExt cx="3144242" cy="374574"/>
          </a:xfrm>
        </p:grpSpPr>
        <p:pic>
          <p:nvPicPr>
            <p:cNvPr id="521" name="Google Shape;521;p88"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22" name="Google Shape;522;p88"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23" name="Google Shape;523;p88"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 column text box">
  <p:cSld name="2 column text box">
    <p:spTree>
      <p:nvGrpSpPr>
        <p:cNvPr id="1" name="Shape 524"/>
        <p:cNvGrpSpPr/>
        <p:nvPr/>
      </p:nvGrpSpPr>
      <p:grpSpPr>
        <a:xfrm>
          <a:off x="0" y="0"/>
          <a:ext cx="0" cy="0"/>
          <a:chOff x="0" y="0"/>
          <a:chExt cx="0" cy="0"/>
        </a:xfrm>
      </p:grpSpPr>
      <p:sp>
        <p:nvSpPr>
          <p:cNvPr id="525" name="Google Shape;525;p89"/>
          <p:cNvSpPr/>
          <p:nvPr/>
        </p:nvSpPr>
        <p:spPr>
          <a:xfrm>
            <a:off x="0" y="482371"/>
            <a:ext cx="6113604" cy="285559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89"/>
          <p:cNvSpPr/>
          <p:nvPr/>
        </p:nvSpPr>
        <p:spPr>
          <a:xfrm>
            <a:off x="6113604" y="482371"/>
            <a:ext cx="6113604" cy="285559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7" name="Google Shape;527;p89"/>
          <p:cNvSpPr txBox="1">
            <a:spLocks noGrp="1"/>
          </p:cNvSpPr>
          <p:nvPr>
            <p:ph type="body" idx="1"/>
          </p:nvPr>
        </p:nvSpPr>
        <p:spPr>
          <a:xfrm>
            <a:off x="633715" y="3843119"/>
            <a:ext cx="4957908"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8" name="Google Shape;528;p89"/>
          <p:cNvSpPr txBox="1">
            <a:spLocks noGrp="1"/>
          </p:cNvSpPr>
          <p:nvPr>
            <p:ph type="body" idx="2"/>
          </p:nvPr>
        </p:nvSpPr>
        <p:spPr>
          <a:xfrm>
            <a:off x="633715" y="2505507"/>
            <a:ext cx="4957908"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9" name="Google Shape;529;p89"/>
          <p:cNvSpPr txBox="1">
            <a:spLocks noGrp="1"/>
          </p:cNvSpPr>
          <p:nvPr>
            <p:ph type="body" idx="3"/>
          </p:nvPr>
        </p:nvSpPr>
        <p:spPr>
          <a:xfrm>
            <a:off x="6420771" y="3880875"/>
            <a:ext cx="4957908"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0" name="Google Shape;530;p89"/>
          <p:cNvSpPr txBox="1">
            <a:spLocks noGrp="1"/>
          </p:cNvSpPr>
          <p:nvPr>
            <p:ph type="body" idx="4"/>
          </p:nvPr>
        </p:nvSpPr>
        <p:spPr>
          <a:xfrm>
            <a:off x="6420771" y="2543263"/>
            <a:ext cx="4957908"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1" name="Google Shape;531;p89"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32" name="Google Shape;532;p89"/>
          <p:cNvGrpSpPr/>
          <p:nvPr/>
        </p:nvGrpSpPr>
        <p:grpSpPr>
          <a:xfrm>
            <a:off x="4480947" y="6257070"/>
            <a:ext cx="3144242" cy="374574"/>
            <a:chOff x="301128" y="6151084"/>
            <a:chExt cx="3144242" cy="374574"/>
          </a:xfrm>
        </p:grpSpPr>
        <p:pic>
          <p:nvPicPr>
            <p:cNvPr id="533" name="Google Shape;533;p8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34" name="Google Shape;534;p8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35" name="Google Shape;535;p8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lendar graph">
  <p:cSld name="Calendar graph">
    <p:spTree>
      <p:nvGrpSpPr>
        <p:cNvPr id="1" name="Shape 536"/>
        <p:cNvGrpSpPr/>
        <p:nvPr/>
      </p:nvGrpSpPr>
      <p:grpSpPr>
        <a:xfrm>
          <a:off x="0" y="0"/>
          <a:ext cx="0" cy="0"/>
          <a:chOff x="0" y="0"/>
          <a:chExt cx="0" cy="0"/>
        </a:xfrm>
      </p:grpSpPr>
      <p:grpSp>
        <p:nvGrpSpPr>
          <p:cNvPr id="537" name="Google Shape;537;p90"/>
          <p:cNvGrpSpPr/>
          <p:nvPr/>
        </p:nvGrpSpPr>
        <p:grpSpPr>
          <a:xfrm>
            <a:off x="14068" y="1619338"/>
            <a:ext cx="12165015" cy="3845400"/>
            <a:chOff x="0" y="4738255"/>
            <a:chExt cx="21169744" cy="5292436"/>
          </a:xfrm>
        </p:grpSpPr>
        <p:sp>
          <p:nvSpPr>
            <p:cNvPr id="538" name="Google Shape;538;p90"/>
            <p:cNvSpPr/>
            <p:nvPr/>
          </p:nvSpPr>
          <p:spPr>
            <a:xfrm>
              <a:off x="0" y="4738255"/>
              <a:ext cx="5292436" cy="5292436"/>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9" name="Google Shape;539;p90"/>
            <p:cNvSpPr/>
            <p:nvPr/>
          </p:nvSpPr>
          <p:spPr>
            <a:xfrm>
              <a:off x="5292436" y="4738255"/>
              <a:ext cx="5292436" cy="5292436"/>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0" name="Google Shape;540;p90"/>
            <p:cNvSpPr/>
            <p:nvPr/>
          </p:nvSpPr>
          <p:spPr>
            <a:xfrm>
              <a:off x="10584872" y="4738255"/>
              <a:ext cx="5292436" cy="5292436"/>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1" name="Google Shape;541;p90"/>
            <p:cNvSpPr/>
            <p:nvPr/>
          </p:nvSpPr>
          <p:spPr>
            <a:xfrm>
              <a:off x="15877308" y="4738255"/>
              <a:ext cx="5292436" cy="529243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42" name="Google Shape;542;p90"/>
          <p:cNvSpPr txBox="1">
            <a:spLocks noGrp="1"/>
          </p:cNvSpPr>
          <p:nvPr>
            <p:ph type="body" idx="1"/>
          </p:nvPr>
        </p:nvSpPr>
        <p:spPr>
          <a:xfrm>
            <a:off x="3055319" y="2707991"/>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3" name="Google Shape;543;p90"/>
          <p:cNvSpPr txBox="1">
            <a:spLocks noGrp="1"/>
          </p:cNvSpPr>
          <p:nvPr>
            <p:ph type="body" idx="2"/>
          </p:nvPr>
        </p:nvSpPr>
        <p:spPr>
          <a:xfrm>
            <a:off x="3059602" y="2076638"/>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4" name="Google Shape;544;p90"/>
          <p:cNvSpPr txBox="1">
            <a:spLocks noGrp="1"/>
          </p:cNvSpPr>
          <p:nvPr>
            <p:ph type="body" idx="3"/>
          </p:nvPr>
        </p:nvSpPr>
        <p:spPr>
          <a:xfrm>
            <a:off x="3083823" y="3566496"/>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5" name="Google Shape;545;p90"/>
          <p:cNvSpPr txBox="1">
            <a:spLocks noGrp="1"/>
          </p:cNvSpPr>
          <p:nvPr>
            <p:ph type="body" idx="4"/>
          </p:nvPr>
        </p:nvSpPr>
        <p:spPr>
          <a:xfrm>
            <a:off x="-403" y="2711087"/>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6" name="Google Shape;546;p90"/>
          <p:cNvSpPr txBox="1">
            <a:spLocks noGrp="1"/>
          </p:cNvSpPr>
          <p:nvPr>
            <p:ph type="body" idx="5"/>
          </p:nvPr>
        </p:nvSpPr>
        <p:spPr>
          <a:xfrm>
            <a:off x="3880" y="2079734"/>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7" name="Google Shape;547;p90"/>
          <p:cNvSpPr txBox="1">
            <a:spLocks noGrp="1"/>
          </p:cNvSpPr>
          <p:nvPr>
            <p:ph type="body" idx="6"/>
          </p:nvPr>
        </p:nvSpPr>
        <p:spPr>
          <a:xfrm>
            <a:off x="28101" y="3569592"/>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8" name="Google Shape;548;p90"/>
          <p:cNvSpPr txBox="1">
            <a:spLocks noGrp="1"/>
          </p:cNvSpPr>
          <p:nvPr>
            <p:ph type="body" idx="7"/>
          </p:nvPr>
        </p:nvSpPr>
        <p:spPr>
          <a:xfrm>
            <a:off x="9125088" y="2694676"/>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9" name="Google Shape;549;p90"/>
          <p:cNvSpPr txBox="1">
            <a:spLocks noGrp="1"/>
          </p:cNvSpPr>
          <p:nvPr>
            <p:ph type="body" idx="8"/>
          </p:nvPr>
        </p:nvSpPr>
        <p:spPr>
          <a:xfrm>
            <a:off x="9129371" y="2063323"/>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0" name="Google Shape;550;p90"/>
          <p:cNvSpPr txBox="1">
            <a:spLocks noGrp="1"/>
          </p:cNvSpPr>
          <p:nvPr>
            <p:ph type="body" idx="9"/>
          </p:nvPr>
        </p:nvSpPr>
        <p:spPr>
          <a:xfrm>
            <a:off x="9153592" y="3553181"/>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1" name="Google Shape;551;p90"/>
          <p:cNvSpPr txBox="1">
            <a:spLocks noGrp="1"/>
          </p:cNvSpPr>
          <p:nvPr>
            <p:ph type="body" idx="13"/>
          </p:nvPr>
        </p:nvSpPr>
        <p:spPr>
          <a:xfrm>
            <a:off x="6069366" y="2697772"/>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2" name="Google Shape;552;p90"/>
          <p:cNvSpPr txBox="1">
            <a:spLocks noGrp="1"/>
          </p:cNvSpPr>
          <p:nvPr>
            <p:ph type="body" idx="14"/>
          </p:nvPr>
        </p:nvSpPr>
        <p:spPr>
          <a:xfrm>
            <a:off x="6073649" y="2066419"/>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3" name="Google Shape;553;p90"/>
          <p:cNvSpPr txBox="1">
            <a:spLocks noGrp="1"/>
          </p:cNvSpPr>
          <p:nvPr>
            <p:ph type="body" idx="15"/>
          </p:nvPr>
        </p:nvSpPr>
        <p:spPr>
          <a:xfrm>
            <a:off x="6097870" y="3556277"/>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4" name="Google Shape;554;p90"/>
          <p:cNvSpPr txBox="1">
            <a:spLocks noGrp="1"/>
          </p:cNvSpPr>
          <p:nvPr>
            <p:ph type="body" idx="1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5" name="Google Shape;555;p90"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56" name="Google Shape;556;p90"/>
          <p:cNvGrpSpPr/>
          <p:nvPr/>
        </p:nvGrpSpPr>
        <p:grpSpPr>
          <a:xfrm>
            <a:off x="4480947" y="6257070"/>
            <a:ext cx="3144242" cy="374574"/>
            <a:chOff x="301128" y="6151084"/>
            <a:chExt cx="3144242" cy="374574"/>
          </a:xfrm>
        </p:grpSpPr>
        <p:pic>
          <p:nvPicPr>
            <p:cNvPr id="557" name="Google Shape;557;p9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58" name="Google Shape;558;p9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59" name="Google Shape;559;p9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 point icon graph">
  <p:cSld name="3 point icon graph">
    <p:spTree>
      <p:nvGrpSpPr>
        <p:cNvPr id="1" name="Shape 560"/>
        <p:cNvGrpSpPr/>
        <p:nvPr/>
      </p:nvGrpSpPr>
      <p:grpSpPr>
        <a:xfrm>
          <a:off x="0" y="0"/>
          <a:ext cx="0" cy="0"/>
          <a:chOff x="0" y="0"/>
          <a:chExt cx="0" cy="0"/>
        </a:xfrm>
      </p:grpSpPr>
      <p:sp>
        <p:nvSpPr>
          <p:cNvPr id="561" name="Google Shape;561;p91"/>
          <p:cNvSpPr/>
          <p:nvPr/>
        </p:nvSpPr>
        <p:spPr>
          <a:xfrm>
            <a:off x="2214760" y="1397635"/>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62" name="Google Shape;562;p91"/>
          <p:cNvSpPr/>
          <p:nvPr/>
        </p:nvSpPr>
        <p:spPr>
          <a:xfrm>
            <a:off x="2257859" y="1439070"/>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63" name="Google Shape;563;p91"/>
          <p:cNvSpPr/>
          <p:nvPr/>
        </p:nvSpPr>
        <p:spPr>
          <a:xfrm>
            <a:off x="5337787" y="1443935"/>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64" name="Google Shape;564;p91"/>
          <p:cNvSpPr/>
          <p:nvPr/>
        </p:nvSpPr>
        <p:spPr>
          <a:xfrm>
            <a:off x="5379220" y="1485370"/>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65" name="Google Shape;565;p91"/>
          <p:cNvSpPr/>
          <p:nvPr/>
        </p:nvSpPr>
        <p:spPr>
          <a:xfrm>
            <a:off x="8734778" y="1450185"/>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66" name="Google Shape;566;p91"/>
          <p:cNvSpPr/>
          <p:nvPr/>
        </p:nvSpPr>
        <p:spPr>
          <a:xfrm>
            <a:off x="8781896" y="1491620"/>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67" name="Google Shape;567;p91"/>
          <p:cNvSpPr txBox="1">
            <a:spLocks noGrp="1"/>
          </p:cNvSpPr>
          <p:nvPr>
            <p:ph type="body" idx="1"/>
          </p:nvPr>
        </p:nvSpPr>
        <p:spPr>
          <a:xfrm>
            <a:off x="1945657"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8" name="Google Shape;568;p91"/>
          <p:cNvSpPr txBox="1">
            <a:spLocks noGrp="1"/>
          </p:cNvSpPr>
          <p:nvPr>
            <p:ph type="body" idx="2"/>
          </p:nvPr>
        </p:nvSpPr>
        <p:spPr>
          <a:xfrm>
            <a:off x="5068119"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9" name="Google Shape;569;p91"/>
          <p:cNvSpPr txBox="1">
            <a:spLocks noGrp="1"/>
          </p:cNvSpPr>
          <p:nvPr>
            <p:ph type="body" idx="3"/>
          </p:nvPr>
        </p:nvSpPr>
        <p:spPr>
          <a:xfrm>
            <a:off x="8468477"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0" name="Google Shape;570;p91"/>
          <p:cNvSpPr txBox="1">
            <a:spLocks noGrp="1"/>
          </p:cNvSpPr>
          <p:nvPr>
            <p:ph type="body" idx="4"/>
          </p:nvPr>
        </p:nvSpPr>
        <p:spPr>
          <a:xfrm>
            <a:off x="10764" y="446202"/>
            <a:ext cx="12181236" cy="66995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1" name="Google Shape;571;p91"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72" name="Google Shape;572;p91"/>
          <p:cNvGrpSpPr/>
          <p:nvPr/>
        </p:nvGrpSpPr>
        <p:grpSpPr>
          <a:xfrm>
            <a:off x="4480947" y="6257070"/>
            <a:ext cx="3144242" cy="374574"/>
            <a:chOff x="301128" y="6151084"/>
            <a:chExt cx="3144242" cy="374574"/>
          </a:xfrm>
        </p:grpSpPr>
        <p:pic>
          <p:nvPicPr>
            <p:cNvPr id="573" name="Google Shape;573;p91"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74" name="Google Shape;574;p91"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75" name="Google Shape;575;p91"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 point icon graph A">
  <p:cSld name="5 point icon graph A">
    <p:spTree>
      <p:nvGrpSpPr>
        <p:cNvPr id="1" name="Shape 576"/>
        <p:cNvGrpSpPr/>
        <p:nvPr/>
      </p:nvGrpSpPr>
      <p:grpSpPr>
        <a:xfrm>
          <a:off x="0" y="0"/>
          <a:ext cx="0" cy="0"/>
          <a:chOff x="0" y="0"/>
          <a:chExt cx="0" cy="0"/>
        </a:xfrm>
      </p:grpSpPr>
      <p:sp>
        <p:nvSpPr>
          <p:cNvPr id="577" name="Google Shape;577;p92"/>
          <p:cNvSpPr/>
          <p:nvPr/>
        </p:nvSpPr>
        <p:spPr>
          <a:xfrm>
            <a:off x="3184089" y="1773769"/>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78" name="Google Shape;578;p92"/>
          <p:cNvSpPr/>
          <p:nvPr/>
        </p:nvSpPr>
        <p:spPr>
          <a:xfrm>
            <a:off x="3227188" y="1773769"/>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79" name="Google Shape;579;p92"/>
          <p:cNvSpPr/>
          <p:nvPr/>
        </p:nvSpPr>
        <p:spPr>
          <a:xfrm>
            <a:off x="5348401" y="1773769"/>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0" name="Google Shape;580;p92"/>
          <p:cNvSpPr/>
          <p:nvPr/>
        </p:nvSpPr>
        <p:spPr>
          <a:xfrm>
            <a:off x="5389834" y="1773769"/>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1" name="Google Shape;581;p92"/>
          <p:cNvSpPr/>
          <p:nvPr/>
        </p:nvSpPr>
        <p:spPr>
          <a:xfrm>
            <a:off x="1019776" y="1773769"/>
            <a:ext cx="1521426" cy="2214649"/>
          </a:xfrm>
          <a:custGeom>
            <a:avLst/>
            <a:gdLst/>
            <a:ahLst/>
            <a:cxnLst/>
            <a:rect l="l" t="t" r="r" b="b"/>
            <a:pathLst>
              <a:path w="914" h="1330" extrusionOk="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2" name="Google Shape;582;p92"/>
          <p:cNvSpPr/>
          <p:nvPr/>
        </p:nvSpPr>
        <p:spPr>
          <a:xfrm>
            <a:off x="1066895" y="1773769"/>
            <a:ext cx="1430522" cy="1433557"/>
          </a:xfrm>
          <a:custGeom>
            <a:avLst/>
            <a:gdLst/>
            <a:ahLst/>
            <a:cxnLst/>
            <a:rect l="l" t="t" r="r" b="b"/>
            <a:pathLst>
              <a:path w="472" h="473" extrusionOk="0">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3" name="Google Shape;583;p92"/>
          <p:cNvSpPr/>
          <p:nvPr/>
        </p:nvSpPr>
        <p:spPr>
          <a:xfrm>
            <a:off x="9675359" y="1773769"/>
            <a:ext cx="1518092" cy="2214649"/>
          </a:xfrm>
          <a:custGeom>
            <a:avLst/>
            <a:gdLst/>
            <a:ahLst/>
            <a:cxnLst/>
            <a:rect l="l" t="t" r="r" b="b"/>
            <a:pathLst>
              <a:path w="912" h="1330" extrusionOk="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4" name="Google Shape;584;p92"/>
          <p:cNvSpPr/>
          <p:nvPr/>
        </p:nvSpPr>
        <p:spPr>
          <a:xfrm>
            <a:off x="7511047" y="1773769"/>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5" name="Google Shape;585;p92"/>
          <p:cNvSpPr/>
          <p:nvPr/>
        </p:nvSpPr>
        <p:spPr>
          <a:xfrm>
            <a:off x="7558165"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6" name="Google Shape;586;p92"/>
          <p:cNvSpPr txBox="1">
            <a:spLocks noGrp="1"/>
          </p:cNvSpPr>
          <p:nvPr>
            <p:ph type="body" idx="1"/>
          </p:nvPr>
        </p:nvSpPr>
        <p:spPr>
          <a:xfrm>
            <a:off x="74897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7" name="Google Shape;587;p92"/>
          <p:cNvSpPr txBox="1">
            <a:spLocks noGrp="1"/>
          </p:cNvSpPr>
          <p:nvPr>
            <p:ph type="body" idx="2"/>
          </p:nvPr>
        </p:nvSpPr>
        <p:spPr>
          <a:xfrm>
            <a:off x="2914986"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8" name="Google Shape;588;p92"/>
          <p:cNvSpPr txBox="1">
            <a:spLocks noGrp="1"/>
          </p:cNvSpPr>
          <p:nvPr>
            <p:ph type="body" idx="3"/>
          </p:nvPr>
        </p:nvSpPr>
        <p:spPr>
          <a:xfrm>
            <a:off x="507873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9" name="Google Shape;589;p92"/>
          <p:cNvSpPr txBox="1">
            <a:spLocks noGrp="1"/>
          </p:cNvSpPr>
          <p:nvPr>
            <p:ph type="body" idx="4"/>
          </p:nvPr>
        </p:nvSpPr>
        <p:spPr>
          <a:xfrm>
            <a:off x="7244746"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0" name="Google Shape;590;p92"/>
          <p:cNvSpPr txBox="1">
            <a:spLocks noGrp="1"/>
          </p:cNvSpPr>
          <p:nvPr>
            <p:ph type="body" idx="5"/>
          </p:nvPr>
        </p:nvSpPr>
        <p:spPr>
          <a:xfrm>
            <a:off x="9399324"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1" name="Google Shape;591;p92"/>
          <p:cNvSpPr/>
          <p:nvPr/>
        </p:nvSpPr>
        <p:spPr>
          <a:xfrm>
            <a:off x="9714586"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92" name="Google Shape;592;p92"/>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3" name="Google Shape;593;p92"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94" name="Google Shape;594;p92"/>
          <p:cNvGrpSpPr/>
          <p:nvPr/>
        </p:nvGrpSpPr>
        <p:grpSpPr>
          <a:xfrm>
            <a:off x="4480947" y="6257070"/>
            <a:ext cx="3144242" cy="374574"/>
            <a:chOff x="301128" y="6151084"/>
            <a:chExt cx="3144242" cy="374574"/>
          </a:xfrm>
        </p:grpSpPr>
        <p:pic>
          <p:nvPicPr>
            <p:cNvPr id="595" name="Google Shape;595;p92"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96" name="Google Shape;596;p92"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97" name="Google Shape;597;p92"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 point icon Graph B">
  <p:cSld name="5 point icon Graph B">
    <p:spTree>
      <p:nvGrpSpPr>
        <p:cNvPr id="1" name="Shape 598"/>
        <p:cNvGrpSpPr/>
        <p:nvPr/>
      </p:nvGrpSpPr>
      <p:grpSpPr>
        <a:xfrm>
          <a:off x="0" y="0"/>
          <a:ext cx="0" cy="0"/>
          <a:chOff x="0" y="0"/>
          <a:chExt cx="0" cy="0"/>
        </a:xfrm>
      </p:grpSpPr>
      <p:sp>
        <p:nvSpPr>
          <p:cNvPr id="599" name="Google Shape;599;p93"/>
          <p:cNvSpPr/>
          <p:nvPr/>
        </p:nvSpPr>
        <p:spPr>
          <a:xfrm>
            <a:off x="832077" y="3024269"/>
            <a:ext cx="1921262" cy="2081780"/>
          </a:xfrm>
          <a:custGeom>
            <a:avLst/>
            <a:gdLst/>
            <a:ahLst/>
            <a:cxnLst/>
            <a:rect l="l" t="t" r="r" b="b"/>
            <a:pathLst>
              <a:path w="3430" h="3719" extrusionOk="0">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93"/>
          <p:cNvSpPr/>
          <p:nvPr/>
        </p:nvSpPr>
        <p:spPr>
          <a:xfrm>
            <a:off x="2970654" y="3024269"/>
            <a:ext cx="1916323" cy="2081780"/>
          </a:xfrm>
          <a:custGeom>
            <a:avLst/>
            <a:gdLst/>
            <a:ahLst/>
            <a:cxnLst/>
            <a:rect l="l" t="t" r="r" b="b"/>
            <a:pathLst>
              <a:path w="3421" h="3719" extrusionOk="0">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93"/>
          <p:cNvSpPr/>
          <p:nvPr/>
        </p:nvSpPr>
        <p:spPr>
          <a:xfrm>
            <a:off x="5104293" y="3024269"/>
            <a:ext cx="1918793" cy="2081780"/>
          </a:xfrm>
          <a:custGeom>
            <a:avLst/>
            <a:gdLst/>
            <a:ahLst/>
            <a:cxnLst/>
            <a:rect l="l" t="t" r="r" b="b"/>
            <a:pathLst>
              <a:path w="3428" h="3719" extrusionOk="0">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93"/>
          <p:cNvSpPr/>
          <p:nvPr/>
        </p:nvSpPr>
        <p:spPr>
          <a:xfrm>
            <a:off x="7242870" y="3024269"/>
            <a:ext cx="1916323" cy="2081780"/>
          </a:xfrm>
          <a:custGeom>
            <a:avLst/>
            <a:gdLst/>
            <a:ahLst/>
            <a:cxnLst/>
            <a:rect l="l" t="t" r="r" b="b"/>
            <a:pathLst>
              <a:path w="3422" h="3719" extrusionOk="0">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93"/>
          <p:cNvSpPr/>
          <p:nvPr/>
        </p:nvSpPr>
        <p:spPr>
          <a:xfrm>
            <a:off x="9376508" y="3024269"/>
            <a:ext cx="1921262" cy="2081780"/>
          </a:xfrm>
          <a:custGeom>
            <a:avLst/>
            <a:gdLst/>
            <a:ahLst/>
            <a:cxnLst/>
            <a:rect l="l" t="t" r="r" b="b"/>
            <a:pathLst>
              <a:path w="3429" h="3719" extrusionOk="0">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93"/>
          <p:cNvSpPr txBox="1">
            <a:spLocks noGrp="1"/>
          </p:cNvSpPr>
          <p:nvPr>
            <p:ph type="body" idx="1"/>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5" name="Google Shape;605;p93"/>
          <p:cNvSpPr txBox="1">
            <a:spLocks noGrp="1"/>
          </p:cNvSpPr>
          <p:nvPr>
            <p:ph type="body" idx="2"/>
          </p:nvPr>
        </p:nvSpPr>
        <p:spPr>
          <a:xfrm>
            <a:off x="846019" y="3772431"/>
            <a:ext cx="1903851"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6" name="Google Shape;606;p93"/>
          <p:cNvSpPr txBox="1">
            <a:spLocks noGrp="1"/>
          </p:cNvSpPr>
          <p:nvPr>
            <p:ph type="body" idx="3"/>
          </p:nvPr>
        </p:nvSpPr>
        <p:spPr>
          <a:xfrm>
            <a:off x="2973021" y="3766181"/>
            <a:ext cx="1921263"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7" name="Google Shape;607;p93"/>
          <p:cNvSpPr txBox="1">
            <a:spLocks noGrp="1"/>
          </p:cNvSpPr>
          <p:nvPr>
            <p:ph type="body" idx="4"/>
          </p:nvPr>
        </p:nvSpPr>
        <p:spPr>
          <a:xfrm>
            <a:off x="5116948" y="3757727"/>
            <a:ext cx="1908506"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8" name="Google Shape;608;p93"/>
          <p:cNvSpPr txBox="1">
            <a:spLocks noGrp="1"/>
          </p:cNvSpPr>
          <p:nvPr>
            <p:ph type="body" idx="5"/>
          </p:nvPr>
        </p:nvSpPr>
        <p:spPr>
          <a:xfrm>
            <a:off x="7271386" y="3751477"/>
            <a:ext cx="1890175"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9" name="Google Shape;609;p93"/>
          <p:cNvSpPr txBox="1">
            <a:spLocks noGrp="1"/>
          </p:cNvSpPr>
          <p:nvPr>
            <p:ph type="body" idx="6"/>
          </p:nvPr>
        </p:nvSpPr>
        <p:spPr>
          <a:xfrm>
            <a:off x="9391239" y="3739902"/>
            <a:ext cx="1921262"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0" name="Google Shape;610;p93"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611" name="Google Shape;611;p93"/>
          <p:cNvGrpSpPr/>
          <p:nvPr/>
        </p:nvGrpSpPr>
        <p:grpSpPr>
          <a:xfrm>
            <a:off x="4480947" y="6257070"/>
            <a:ext cx="3144242" cy="374574"/>
            <a:chOff x="301128" y="6151084"/>
            <a:chExt cx="3144242" cy="374574"/>
          </a:xfrm>
        </p:grpSpPr>
        <p:pic>
          <p:nvPicPr>
            <p:cNvPr id="612" name="Google Shape;612;p93"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13" name="Google Shape;613;p93"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14" name="Google Shape;614;p93"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5 point icon Graph C">
  <p:cSld name="5 point icon Graph C">
    <p:spTree>
      <p:nvGrpSpPr>
        <p:cNvPr id="1" name="Shape 615"/>
        <p:cNvGrpSpPr/>
        <p:nvPr/>
      </p:nvGrpSpPr>
      <p:grpSpPr>
        <a:xfrm>
          <a:off x="0" y="0"/>
          <a:ext cx="0" cy="0"/>
          <a:chOff x="0" y="0"/>
          <a:chExt cx="0" cy="0"/>
        </a:xfrm>
      </p:grpSpPr>
      <p:grpSp>
        <p:nvGrpSpPr>
          <p:cNvPr id="616" name="Google Shape;616;p94"/>
          <p:cNvGrpSpPr/>
          <p:nvPr/>
        </p:nvGrpSpPr>
        <p:grpSpPr>
          <a:xfrm>
            <a:off x="1154562" y="1887157"/>
            <a:ext cx="9882876" cy="2798187"/>
            <a:chOff x="1875859" y="4907106"/>
            <a:chExt cx="20625932" cy="5839921"/>
          </a:xfrm>
        </p:grpSpPr>
        <p:sp>
          <p:nvSpPr>
            <p:cNvPr id="617" name="Google Shape;617;p94"/>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18" name="Google Shape;618;p94"/>
            <p:cNvSpPr/>
            <p:nvPr/>
          </p:nvSpPr>
          <p:spPr>
            <a:xfrm>
              <a:off x="5916227"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19" name="Google Shape;619;p94"/>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0" name="Google Shape;620;p94"/>
            <p:cNvSpPr/>
            <p:nvPr/>
          </p:nvSpPr>
          <p:spPr>
            <a:xfrm>
              <a:off x="13996964"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1" name="Google Shape;621;p94"/>
            <p:cNvSpPr/>
            <p:nvPr/>
          </p:nvSpPr>
          <p:spPr>
            <a:xfrm>
              <a:off x="1875859" y="4907106"/>
              <a:ext cx="4464459" cy="4631501"/>
            </a:xfrm>
            <a:prstGeom prst="blockArc">
              <a:avLst>
                <a:gd name="adj1" fmla="val 10800000"/>
                <a:gd name="adj2" fmla="val 0"/>
                <a:gd name="adj3" fmla="val 9694"/>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2" name="Google Shape;622;p94"/>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3" name="Google Shape;623;p94"/>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4" name="Google Shape;624;p94"/>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5" name="Google Shape;625;p94"/>
            <p:cNvSpPr/>
            <p:nvPr/>
          </p:nvSpPr>
          <p:spPr>
            <a:xfrm>
              <a:off x="9956596" y="4907108"/>
              <a:ext cx="4464459" cy="4631501"/>
            </a:xfrm>
            <a:prstGeom prst="blockArc">
              <a:avLst>
                <a:gd name="adj1" fmla="val 10800000"/>
                <a:gd name="adj2" fmla="val 0"/>
                <a:gd name="adj3" fmla="val 9694"/>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6" name="Google Shape;626;p94"/>
            <p:cNvSpPr/>
            <p:nvPr/>
          </p:nvSpPr>
          <p:spPr>
            <a:xfrm>
              <a:off x="18037332" y="4907110"/>
              <a:ext cx="4464459" cy="4631501"/>
            </a:xfrm>
            <a:prstGeom prst="blockArc">
              <a:avLst>
                <a:gd name="adj1" fmla="val 10800000"/>
                <a:gd name="adj2" fmla="val 0"/>
                <a:gd name="adj3" fmla="val 9694"/>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7" name="Google Shape;627;p94"/>
            <p:cNvSpPr txBox="1"/>
            <p:nvPr/>
          </p:nvSpPr>
          <p:spPr>
            <a:xfrm>
              <a:off x="3248482" y="10100696"/>
              <a:ext cx="192713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Mission</a:t>
              </a:r>
              <a:endParaRPr/>
            </a:p>
          </p:txBody>
        </p:sp>
        <p:sp>
          <p:nvSpPr>
            <p:cNvPr id="628" name="Google Shape;628;p94"/>
            <p:cNvSpPr txBox="1"/>
            <p:nvPr/>
          </p:nvSpPr>
          <p:spPr>
            <a:xfrm>
              <a:off x="7357215" y="10100696"/>
              <a:ext cx="15824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Vision</a:t>
              </a:r>
              <a:endParaRPr/>
            </a:p>
          </p:txBody>
        </p:sp>
        <p:sp>
          <p:nvSpPr>
            <p:cNvPr id="629" name="Google Shape;629;p94"/>
            <p:cNvSpPr txBox="1"/>
            <p:nvPr/>
          </p:nvSpPr>
          <p:spPr>
            <a:xfrm>
              <a:off x="11461705" y="10100696"/>
              <a:ext cx="145424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Goals</a:t>
              </a:r>
              <a:endParaRPr/>
            </a:p>
          </p:txBody>
        </p:sp>
        <p:sp>
          <p:nvSpPr>
            <p:cNvPr id="630" name="Google Shape;630;p94"/>
            <p:cNvSpPr txBox="1"/>
            <p:nvPr/>
          </p:nvSpPr>
          <p:spPr>
            <a:xfrm>
              <a:off x="15369825" y="10100696"/>
              <a:ext cx="171874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Values</a:t>
              </a:r>
              <a:endParaRPr/>
            </a:p>
          </p:txBody>
        </p:sp>
        <p:sp>
          <p:nvSpPr>
            <p:cNvPr id="631" name="Google Shape;631;p94"/>
            <p:cNvSpPr txBox="1"/>
            <p:nvPr/>
          </p:nvSpPr>
          <p:spPr>
            <a:xfrm>
              <a:off x="19196192" y="10100696"/>
              <a:ext cx="214674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Strategy</a:t>
              </a:r>
              <a:endParaRPr/>
            </a:p>
          </p:txBody>
        </p:sp>
      </p:grpSp>
      <p:sp>
        <p:nvSpPr>
          <p:cNvPr id="632" name="Google Shape;632;p94"/>
          <p:cNvSpPr txBox="1">
            <a:spLocks noGrp="1"/>
          </p:cNvSpPr>
          <p:nvPr>
            <p:ph type="body" idx="1"/>
          </p:nvPr>
        </p:nvSpPr>
        <p:spPr>
          <a:xfrm>
            <a:off x="3269110"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3" name="Google Shape;633;p94"/>
          <p:cNvSpPr txBox="1">
            <a:spLocks noGrp="1"/>
          </p:cNvSpPr>
          <p:nvPr>
            <p:ph type="body" idx="2"/>
          </p:nvPr>
        </p:nvSpPr>
        <p:spPr>
          <a:xfrm>
            <a:off x="1333175"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4" name="Google Shape;634;p94"/>
          <p:cNvSpPr txBox="1">
            <a:spLocks noGrp="1"/>
          </p:cNvSpPr>
          <p:nvPr>
            <p:ph type="body" idx="3"/>
          </p:nvPr>
        </p:nvSpPr>
        <p:spPr>
          <a:xfrm>
            <a:off x="7165569"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5" name="Google Shape;635;p94"/>
          <p:cNvSpPr txBox="1">
            <a:spLocks noGrp="1"/>
          </p:cNvSpPr>
          <p:nvPr>
            <p:ph type="body" idx="4"/>
          </p:nvPr>
        </p:nvSpPr>
        <p:spPr>
          <a:xfrm>
            <a:off x="5229634"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6" name="Google Shape;636;p94"/>
          <p:cNvSpPr txBox="1">
            <a:spLocks noGrp="1"/>
          </p:cNvSpPr>
          <p:nvPr>
            <p:ph type="body" idx="5"/>
          </p:nvPr>
        </p:nvSpPr>
        <p:spPr>
          <a:xfrm>
            <a:off x="9101503"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7" name="Google Shape;637;p94"/>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38" name="Google Shape;638;p94"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639" name="Google Shape;639;p94"/>
          <p:cNvGrpSpPr/>
          <p:nvPr/>
        </p:nvGrpSpPr>
        <p:grpSpPr>
          <a:xfrm>
            <a:off x="4480947" y="6257070"/>
            <a:ext cx="3144242" cy="374574"/>
            <a:chOff x="301128" y="6151084"/>
            <a:chExt cx="3144242" cy="374574"/>
          </a:xfrm>
        </p:grpSpPr>
        <p:pic>
          <p:nvPicPr>
            <p:cNvPr id="640" name="Google Shape;640;p94"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41" name="Google Shape;641;p94"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42" name="Google Shape;642;p94"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Slide - Purple">
  <p:cSld name="Divider Slide - Purple">
    <p:spTree>
      <p:nvGrpSpPr>
        <p:cNvPr id="1" name="Shape 52"/>
        <p:cNvGrpSpPr/>
        <p:nvPr/>
      </p:nvGrpSpPr>
      <p:grpSpPr>
        <a:xfrm>
          <a:off x="0" y="0"/>
          <a:ext cx="0" cy="0"/>
          <a:chOff x="0" y="0"/>
          <a:chExt cx="0" cy="0"/>
        </a:xfrm>
      </p:grpSpPr>
      <p:sp>
        <p:nvSpPr>
          <p:cNvPr id="53" name="Google Shape;53;p50"/>
          <p:cNvSpPr/>
          <p:nvPr/>
        </p:nvSpPr>
        <p:spPr>
          <a:xfrm>
            <a:off x="0" y="0"/>
            <a:ext cx="12192000" cy="5502729"/>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54" name="Google Shape;54;p50"/>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5" name="Google Shape;55;p50"/>
          <p:cNvGrpSpPr/>
          <p:nvPr/>
        </p:nvGrpSpPr>
        <p:grpSpPr>
          <a:xfrm>
            <a:off x="8448790" y="6057987"/>
            <a:ext cx="3144242" cy="374574"/>
            <a:chOff x="301128" y="6151084"/>
            <a:chExt cx="3144242" cy="374574"/>
          </a:xfrm>
        </p:grpSpPr>
        <p:pic>
          <p:nvPicPr>
            <p:cNvPr id="56" name="Google Shape;56;p50"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57" name="Google Shape;57;p50"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58" name="Google Shape;58;p50"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59" name="Google Shape;59;p50"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ercentage graph x 4">
  <p:cSld name="percentage graph x 4">
    <p:spTree>
      <p:nvGrpSpPr>
        <p:cNvPr id="1" name="Shape 643"/>
        <p:cNvGrpSpPr/>
        <p:nvPr/>
      </p:nvGrpSpPr>
      <p:grpSpPr>
        <a:xfrm>
          <a:off x="0" y="0"/>
          <a:ext cx="0" cy="0"/>
          <a:chOff x="0" y="0"/>
          <a:chExt cx="0" cy="0"/>
        </a:xfrm>
      </p:grpSpPr>
      <p:grpSp>
        <p:nvGrpSpPr>
          <p:cNvPr id="644" name="Google Shape;644;p95"/>
          <p:cNvGrpSpPr/>
          <p:nvPr/>
        </p:nvGrpSpPr>
        <p:grpSpPr>
          <a:xfrm>
            <a:off x="958611" y="1840131"/>
            <a:ext cx="10383759" cy="2382415"/>
            <a:chOff x="2122935" y="4949396"/>
            <a:chExt cx="20123405" cy="5001613"/>
          </a:xfrm>
        </p:grpSpPr>
        <p:sp>
          <p:nvSpPr>
            <p:cNvPr id="645" name="Google Shape;645;p95"/>
            <p:cNvSpPr/>
            <p:nvPr/>
          </p:nvSpPr>
          <p:spPr>
            <a:xfrm>
              <a:off x="2122935" y="4949396"/>
              <a:ext cx="3790687"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46" name="Google Shape;646;p95"/>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47" name="Google Shape;647;p95"/>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48" name="Google Shape;648;p95"/>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49" name="Google Shape;649;p95"/>
            <p:cNvSpPr txBox="1"/>
            <p:nvPr/>
          </p:nvSpPr>
          <p:spPr>
            <a:xfrm>
              <a:off x="12638765" y="9304679"/>
              <a:ext cx="4216023"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Title Three</a:t>
              </a:r>
              <a:endParaRPr/>
            </a:p>
          </p:txBody>
        </p:sp>
        <p:sp>
          <p:nvSpPr>
            <p:cNvPr id="650" name="Google Shape;650;p95"/>
            <p:cNvSpPr txBox="1"/>
            <p:nvPr/>
          </p:nvSpPr>
          <p:spPr>
            <a:xfrm>
              <a:off x="18030317" y="9304679"/>
              <a:ext cx="4216023"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Title Four</a:t>
              </a:r>
              <a:endParaRPr/>
            </a:p>
          </p:txBody>
        </p:sp>
      </p:grpSp>
      <p:sp>
        <p:nvSpPr>
          <p:cNvPr id="651" name="Google Shape;651;p95"/>
          <p:cNvSpPr txBox="1">
            <a:spLocks noGrp="1"/>
          </p:cNvSpPr>
          <p:nvPr>
            <p:ph type="body" idx="1"/>
          </p:nvPr>
        </p:nvSpPr>
        <p:spPr>
          <a:xfrm>
            <a:off x="893815" y="426599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2" name="Google Shape;652;p95"/>
          <p:cNvSpPr txBox="1">
            <a:spLocks noGrp="1"/>
          </p:cNvSpPr>
          <p:nvPr>
            <p:ph type="body" idx="2"/>
          </p:nvPr>
        </p:nvSpPr>
        <p:spPr>
          <a:xfrm>
            <a:off x="3660245" y="4251141"/>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3" name="Google Shape;653;p95"/>
          <p:cNvSpPr txBox="1">
            <a:spLocks noGrp="1"/>
          </p:cNvSpPr>
          <p:nvPr>
            <p:ph type="body" idx="3"/>
          </p:nvPr>
        </p:nvSpPr>
        <p:spPr>
          <a:xfrm>
            <a:off x="6427562" y="4217367"/>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4" name="Google Shape;654;p95"/>
          <p:cNvSpPr txBox="1">
            <a:spLocks noGrp="1"/>
          </p:cNvSpPr>
          <p:nvPr>
            <p:ph type="body" idx="4"/>
          </p:nvPr>
        </p:nvSpPr>
        <p:spPr>
          <a:xfrm>
            <a:off x="9193992" y="4202518"/>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5" name="Google Shape;655;p95"/>
          <p:cNvSpPr txBox="1">
            <a:spLocks noGrp="1"/>
          </p:cNvSpPr>
          <p:nvPr>
            <p:ph type="body" idx="5"/>
          </p:nvPr>
        </p:nvSpPr>
        <p:spPr>
          <a:xfrm>
            <a:off x="904742"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3600"/>
              <a:buNone/>
              <a:defRPr sz="36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6" name="Google Shape;656;p95"/>
          <p:cNvSpPr txBox="1">
            <a:spLocks noGrp="1"/>
          </p:cNvSpPr>
          <p:nvPr>
            <p:ph type="body" idx="6"/>
          </p:nvPr>
        </p:nvSpPr>
        <p:spPr>
          <a:xfrm>
            <a:off x="3697637"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3600"/>
              <a:buNone/>
              <a:defRPr sz="36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7" name="Google Shape;657;p95"/>
          <p:cNvSpPr txBox="1">
            <a:spLocks noGrp="1"/>
          </p:cNvSpPr>
          <p:nvPr>
            <p:ph type="body" idx="7"/>
          </p:nvPr>
        </p:nvSpPr>
        <p:spPr>
          <a:xfrm>
            <a:off x="6477675"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3600"/>
              <a:buNone/>
              <a:defRPr sz="36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8" name="Google Shape;658;p95"/>
          <p:cNvSpPr txBox="1">
            <a:spLocks noGrp="1"/>
          </p:cNvSpPr>
          <p:nvPr>
            <p:ph type="body" idx="8"/>
          </p:nvPr>
        </p:nvSpPr>
        <p:spPr>
          <a:xfrm>
            <a:off x="9270570"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3600"/>
              <a:buNone/>
              <a:defRPr sz="3600" b="1"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9" name="Google Shape;659;p95"/>
          <p:cNvSpPr txBox="1">
            <a:spLocks noGrp="1"/>
          </p:cNvSpPr>
          <p:nvPr>
            <p:ph type="body" idx="9"/>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60" name="Google Shape;660;p95"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661" name="Google Shape;661;p95"/>
          <p:cNvGrpSpPr/>
          <p:nvPr/>
        </p:nvGrpSpPr>
        <p:grpSpPr>
          <a:xfrm>
            <a:off x="4480947" y="6257070"/>
            <a:ext cx="3144242" cy="374574"/>
            <a:chOff x="301128" y="6151084"/>
            <a:chExt cx="3144242" cy="374574"/>
          </a:xfrm>
        </p:grpSpPr>
        <p:pic>
          <p:nvPicPr>
            <p:cNvPr id="662" name="Google Shape;662;p95"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63" name="Google Shape;663;p95"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64" name="Google Shape;664;p95"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ercentage graph x 3">
  <p:cSld name="percentage graph x 3">
    <p:spTree>
      <p:nvGrpSpPr>
        <p:cNvPr id="1" name="Shape 665"/>
        <p:cNvGrpSpPr/>
        <p:nvPr/>
      </p:nvGrpSpPr>
      <p:grpSpPr>
        <a:xfrm>
          <a:off x="0" y="0"/>
          <a:ext cx="0" cy="0"/>
          <a:chOff x="0" y="0"/>
          <a:chExt cx="0" cy="0"/>
        </a:xfrm>
      </p:grpSpPr>
      <p:grpSp>
        <p:nvGrpSpPr>
          <p:cNvPr id="666" name="Google Shape;666;p96"/>
          <p:cNvGrpSpPr/>
          <p:nvPr/>
        </p:nvGrpSpPr>
        <p:grpSpPr>
          <a:xfrm>
            <a:off x="2282521" y="1805252"/>
            <a:ext cx="7491958" cy="1805615"/>
            <a:chOff x="7490990" y="4949396"/>
            <a:chExt cx="14519185" cy="3790686"/>
          </a:xfrm>
        </p:grpSpPr>
        <p:sp>
          <p:nvSpPr>
            <p:cNvPr id="667" name="Google Shape;667;p96"/>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68" name="Google Shape;668;p96"/>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69" name="Google Shape;669;p96"/>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grpSp>
      <p:sp>
        <p:nvSpPr>
          <p:cNvPr id="670" name="Google Shape;670;p96"/>
          <p:cNvSpPr txBox="1">
            <a:spLocks noGrp="1"/>
          </p:cNvSpPr>
          <p:nvPr>
            <p:ph type="body" idx="1"/>
          </p:nvPr>
        </p:nvSpPr>
        <p:spPr>
          <a:xfrm>
            <a:off x="2214217"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1" name="Google Shape;671;p96"/>
          <p:cNvSpPr txBox="1">
            <a:spLocks noGrp="1"/>
          </p:cNvSpPr>
          <p:nvPr>
            <p:ph type="body" idx="2"/>
          </p:nvPr>
        </p:nvSpPr>
        <p:spPr>
          <a:xfrm>
            <a:off x="498153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2" name="Google Shape;672;p96"/>
          <p:cNvSpPr txBox="1">
            <a:spLocks noGrp="1"/>
          </p:cNvSpPr>
          <p:nvPr>
            <p:ph type="body" idx="3"/>
          </p:nvPr>
        </p:nvSpPr>
        <p:spPr>
          <a:xfrm>
            <a:off x="774796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3" name="Google Shape;673;p96"/>
          <p:cNvSpPr txBox="1">
            <a:spLocks noGrp="1"/>
          </p:cNvSpPr>
          <p:nvPr>
            <p:ph type="body" idx="4"/>
          </p:nvPr>
        </p:nvSpPr>
        <p:spPr>
          <a:xfrm>
            <a:off x="2251609"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3600"/>
              <a:buNone/>
              <a:defRPr sz="36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4" name="Google Shape;674;p96"/>
          <p:cNvSpPr txBox="1">
            <a:spLocks noGrp="1"/>
          </p:cNvSpPr>
          <p:nvPr>
            <p:ph type="body" idx="5"/>
          </p:nvPr>
        </p:nvSpPr>
        <p:spPr>
          <a:xfrm>
            <a:off x="5031647"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3600"/>
              <a:buNone/>
              <a:defRPr sz="36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5" name="Google Shape;675;p96"/>
          <p:cNvSpPr txBox="1">
            <a:spLocks noGrp="1"/>
          </p:cNvSpPr>
          <p:nvPr>
            <p:ph type="body" idx="6"/>
          </p:nvPr>
        </p:nvSpPr>
        <p:spPr>
          <a:xfrm>
            <a:off x="7824542"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3600"/>
              <a:buNone/>
              <a:defRPr sz="36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6" name="Google Shape;676;p96"/>
          <p:cNvSpPr txBox="1">
            <a:spLocks noGrp="1"/>
          </p:cNvSpPr>
          <p:nvPr>
            <p:ph type="body" idx="7"/>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7" name="Google Shape;677;p96"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678" name="Google Shape;678;p96"/>
          <p:cNvGrpSpPr/>
          <p:nvPr/>
        </p:nvGrpSpPr>
        <p:grpSpPr>
          <a:xfrm>
            <a:off x="4480947" y="6257070"/>
            <a:ext cx="3144242" cy="374574"/>
            <a:chOff x="301128" y="6151084"/>
            <a:chExt cx="3144242" cy="374574"/>
          </a:xfrm>
        </p:grpSpPr>
        <p:pic>
          <p:nvPicPr>
            <p:cNvPr id="679" name="Google Shape;679;p96"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80" name="Google Shape;680;p96"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81" name="Google Shape;681;p96"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ircle icon graph">
  <p:cSld name="Circle icon graph">
    <p:spTree>
      <p:nvGrpSpPr>
        <p:cNvPr id="1" name="Shape 682"/>
        <p:cNvGrpSpPr/>
        <p:nvPr/>
      </p:nvGrpSpPr>
      <p:grpSpPr>
        <a:xfrm>
          <a:off x="0" y="0"/>
          <a:ext cx="0" cy="0"/>
          <a:chOff x="0" y="0"/>
          <a:chExt cx="0" cy="0"/>
        </a:xfrm>
      </p:grpSpPr>
      <p:grpSp>
        <p:nvGrpSpPr>
          <p:cNvPr id="683" name="Google Shape;683;p97"/>
          <p:cNvGrpSpPr/>
          <p:nvPr/>
        </p:nvGrpSpPr>
        <p:grpSpPr>
          <a:xfrm flipH="1">
            <a:off x="8729578" y="863758"/>
            <a:ext cx="3462422" cy="4621568"/>
            <a:chOff x="1333421" y="1575267"/>
            <a:chExt cx="7926559" cy="10580207"/>
          </a:xfrm>
        </p:grpSpPr>
        <p:sp>
          <p:nvSpPr>
            <p:cNvPr id="684" name="Google Shape;684;p97"/>
            <p:cNvSpPr/>
            <p:nvPr/>
          </p:nvSpPr>
          <p:spPr>
            <a:xfrm>
              <a:off x="5564524" y="5167524"/>
              <a:ext cx="1120431" cy="3380949"/>
            </a:xfrm>
            <a:custGeom>
              <a:avLst/>
              <a:gdLst/>
              <a:ahLst/>
              <a:cxnLst/>
              <a:rect l="l" t="t" r="r" b="b"/>
              <a:pathLst>
                <a:path w="1005" h="3034" extrusionOk="0">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5" name="Google Shape;685;p97"/>
            <p:cNvSpPr/>
            <p:nvPr/>
          </p:nvSpPr>
          <p:spPr>
            <a:xfrm>
              <a:off x="1333421" y="1575267"/>
              <a:ext cx="3223696" cy="1759273"/>
            </a:xfrm>
            <a:custGeom>
              <a:avLst/>
              <a:gdLst/>
              <a:ahLst/>
              <a:cxnLst/>
              <a:rect l="l" t="t" r="r" b="b"/>
              <a:pathLst>
                <a:path w="2891" h="1577" extrusionOk="0">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6" name="Google Shape;686;p97"/>
            <p:cNvSpPr/>
            <p:nvPr/>
          </p:nvSpPr>
          <p:spPr>
            <a:xfrm>
              <a:off x="3933019" y="2543357"/>
              <a:ext cx="2511140" cy="3017301"/>
            </a:xfrm>
            <a:custGeom>
              <a:avLst/>
              <a:gdLst/>
              <a:ahLst/>
              <a:cxnLst/>
              <a:rect l="l" t="t" r="r" b="b"/>
              <a:pathLst>
                <a:path w="2255" h="2708" extrusionOk="0">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7" name="Google Shape;687;p97"/>
            <p:cNvSpPr/>
            <p:nvPr/>
          </p:nvSpPr>
          <p:spPr>
            <a:xfrm>
              <a:off x="1333421" y="10386373"/>
              <a:ext cx="3223696" cy="1769101"/>
            </a:xfrm>
            <a:custGeom>
              <a:avLst/>
              <a:gdLst/>
              <a:ahLst/>
              <a:cxnLst/>
              <a:rect l="l" t="t" r="r" b="b"/>
              <a:pathLst>
                <a:path w="2891" h="1586" extrusionOk="0">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862"/>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8" name="Google Shape;688;p97"/>
            <p:cNvSpPr/>
            <p:nvPr/>
          </p:nvSpPr>
          <p:spPr>
            <a:xfrm>
              <a:off x="3933019" y="8165168"/>
              <a:ext cx="2511140" cy="3012388"/>
            </a:xfrm>
            <a:custGeom>
              <a:avLst/>
              <a:gdLst/>
              <a:ahLst/>
              <a:cxnLst/>
              <a:rect l="l" t="t" r="r" b="b"/>
              <a:pathLst>
                <a:path w="2255" h="2701" extrusionOk="0">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89" name="Google Shape;689;p97"/>
            <p:cNvCxnSpPr/>
            <p:nvPr/>
          </p:nvCxnSpPr>
          <p:spPr>
            <a:xfrm flipH="1">
              <a:off x="6134567"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90" name="Google Shape;690;p97"/>
            <p:cNvCxnSpPr/>
            <p:nvPr/>
          </p:nvCxnSpPr>
          <p:spPr>
            <a:xfrm flipH="1">
              <a:off x="5854458"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91" name="Google Shape;691;p97"/>
            <p:cNvCxnSpPr/>
            <p:nvPr/>
          </p:nvCxnSpPr>
          <p:spPr>
            <a:xfrm flipH="1">
              <a:off x="5569436"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92" name="Google Shape;692;p97"/>
            <p:cNvCxnSpPr/>
            <p:nvPr/>
          </p:nvCxnSpPr>
          <p:spPr>
            <a:xfrm flipH="1">
              <a:off x="5284414"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93" name="Google Shape;693;p97"/>
            <p:cNvCxnSpPr/>
            <p:nvPr/>
          </p:nvCxnSpPr>
          <p:spPr>
            <a:xfrm flipH="1">
              <a:off x="4999393"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94" name="Google Shape;694;p97"/>
            <p:cNvCxnSpPr/>
            <p:nvPr/>
          </p:nvCxnSpPr>
          <p:spPr>
            <a:xfrm flipH="1">
              <a:off x="4719286"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95" name="Google Shape;695;p97"/>
            <p:cNvCxnSpPr/>
            <p:nvPr/>
          </p:nvCxnSpPr>
          <p:spPr>
            <a:xfrm flipH="1">
              <a:off x="4434264"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96" name="Google Shape;696;p97"/>
            <p:cNvCxnSpPr/>
            <p:nvPr/>
          </p:nvCxnSpPr>
          <p:spPr>
            <a:xfrm flipH="1">
              <a:off x="4149243"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97" name="Google Shape;697;p97"/>
            <p:cNvCxnSpPr/>
            <p:nvPr/>
          </p:nvCxnSpPr>
          <p:spPr>
            <a:xfrm flipH="1">
              <a:off x="3864221" y="1678463"/>
              <a:ext cx="152338" cy="4916"/>
            </a:xfrm>
            <a:prstGeom prst="straightConnector1">
              <a:avLst/>
            </a:prstGeom>
            <a:noFill/>
            <a:ln w="14400" cap="flat" cmpd="sng">
              <a:solidFill>
                <a:srgbClr val="7F7F7F"/>
              </a:solidFill>
              <a:prstDash val="solid"/>
              <a:round/>
              <a:headEnd type="none" w="med" len="med"/>
              <a:tailEnd type="none" w="med" len="med"/>
            </a:ln>
          </p:spPr>
        </p:cxnSp>
        <p:sp>
          <p:nvSpPr>
            <p:cNvPr id="698" name="Google Shape;698;p97"/>
            <p:cNvSpPr/>
            <p:nvPr/>
          </p:nvSpPr>
          <p:spPr>
            <a:xfrm>
              <a:off x="3603768" y="1678463"/>
              <a:ext cx="127768" cy="44229"/>
            </a:xfrm>
            <a:custGeom>
              <a:avLst/>
              <a:gdLst/>
              <a:ahLst/>
              <a:cxnLst/>
              <a:rect l="l" t="t" r="r" b="b"/>
              <a:pathLst>
                <a:path w="113" h="41" extrusionOk="0">
                  <a:moveTo>
                    <a:pt x="112" y="0"/>
                  </a:moveTo>
                  <a:lnTo>
                    <a:pt x="40" y="0"/>
                  </a:lnTo>
                  <a:lnTo>
                    <a:pt x="0" y="4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99" name="Google Shape;699;p97"/>
            <p:cNvCxnSpPr/>
            <p:nvPr/>
          </p:nvCxnSpPr>
          <p:spPr>
            <a:xfrm flipH="1">
              <a:off x="3412117" y="1830804"/>
              <a:ext cx="98283" cy="108112"/>
            </a:xfrm>
            <a:prstGeom prst="straightConnector1">
              <a:avLst/>
            </a:prstGeom>
            <a:noFill/>
            <a:ln w="14400" cap="flat" cmpd="sng">
              <a:solidFill>
                <a:srgbClr val="7F7F7F"/>
              </a:solidFill>
              <a:prstDash val="solid"/>
              <a:round/>
              <a:headEnd type="none" w="med" len="med"/>
              <a:tailEnd type="none" w="med" len="med"/>
            </a:ln>
          </p:spPr>
        </p:cxnSp>
        <p:cxnSp>
          <p:nvCxnSpPr>
            <p:cNvPr id="700" name="Google Shape;700;p97"/>
            <p:cNvCxnSpPr/>
            <p:nvPr/>
          </p:nvCxnSpPr>
          <p:spPr>
            <a:xfrm>
              <a:off x="5716861"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01" name="Google Shape;701;p97"/>
            <p:cNvCxnSpPr/>
            <p:nvPr/>
          </p:nvCxnSpPr>
          <p:spPr>
            <a:xfrm>
              <a:off x="6001883"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02" name="Google Shape;702;p97"/>
            <p:cNvCxnSpPr/>
            <p:nvPr/>
          </p:nvCxnSpPr>
          <p:spPr>
            <a:xfrm>
              <a:off x="6281993"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03" name="Google Shape;703;p97"/>
            <p:cNvCxnSpPr/>
            <p:nvPr/>
          </p:nvCxnSpPr>
          <p:spPr>
            <a:xfrm>
              <a:off x="6567014"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04" name="Google Shape;704;p97"/>
            <p:cNvCxnSpPr/>
            <p:nvPr/>
          </p:nvCxnSpPr>
          <p:spPr>
            <a:xfrm>
              <a:off x="6852036"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05" name="Google Shape;705;p97"/>
            <p:cNvCxnSpPr/>
            <p:nvPr/>
          </p:nvCxnSpPr>
          <p:spPr>
            <a:xfrm>
              <a:off x="7137058"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06" name="Google Shape;706;p97"/>
            <p:cNvCxnSpPr/>
            <p:nvPr/>
          </p:nvCxnSpPr>
          <p:spPr>
            <a:xfrm>
              <a:off x="7422080"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07" name="Google Shape;707;p97"/>
            <p:cNvCxnSpPr/>
            <p:nvPr/>
          </p:nvCxnSpPr>
          <p:spPr>
            <a:xfrm>
              <a:off x="7702186"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08" name="Google Shape;708;p97"/>
            <p:cNvCxnSpPr/>
            <p:nvPr/>
          </p:nvCxnSpPr>
          <p:spPr>
            <a:xfrm>
              <a:off x="7987208"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09" name="Google Shape;709;p97"/>
            <p:cNvCxnSpPr/>
            <p:nvPr/>
          </p:nvCxnSpPr>
          <p:spPr>
            <a:xfrm>
              <a:off x="8272230" y="3924240"/>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710" name="Google Shape;710;p97"/>
            <p:cNvCxnSpPr/>
            <p:nvPr/>
          </p:nvCxnSpPr>
          <p:spPr>
            <a:xfrm>
              <a:off x="6630897"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11" name="Google Shape;711;p97"/>
            <p:cNvCxnSpPr/>
            <p:nvPr/>
          </p:nvCxnSpPr>
          <p:spPr>
            <a:xfrm>
              <a:off x="6915919"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12" name="Google Shape;712;p97"/>
            <p:cNvCxnSpPr/>
            <p:nvPr/>
          </p:nvCxnSpPr>
          <p:spPr>
            <a:xfrm>
              <a:off x="7200941"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13" name="Google Shape;713;p97"/>
            <p:cNvCxnSpPr/>
            <p:nvPr/>
          </p:nvCxnSpPr>
          <p:spPr>
            <a:xfrm>
              <a:off x="7481050"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14" name="Google Shape;714;p97"/>
            <p:cNvCxnSpPr/>
            <p:nvPr/>
          </p:nvCxnSpPr>
          <p:spPr>
            <a:xfrm>
              <a:off x="7766072"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15" name="Google Shape;715;p97"/>
            <p:cNvCxnSpPr/>
            <p:nvPr/>
          </p:nvCxnSpPr>
          <p:spPr>
            <a:xfrm>
              <a:off x="8051094"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16" name="Google Shape;716;p97"/>
            <p:cNvCxnSpPr/>
            <p:nvPr/>
          </p:nvCxnSpPr>
          <p:spPr>
            <a:xfrm>
              <a:off x="8336116"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17" name="Google Shape;717;p97"/>
            <p:cNvCxnSpPr/>
            <p:nvPr/>
          </p:nvCxnSpPr>
          <p:spPr>
            <a:xfrm>
              <a:off x="8621138"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18" name="Google Shape;718;p97"/>
            <p:cNvCxnSpPr/>
            <p:nvPr/>
          </p:nvCxnSpPr>
          <p:spPr>
            <a:xfrm>
              <a:off x="8901244"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19" name="Google Shape;719;p97"/>
            <p:cNvCxnSpPr/>
            <p:nvPr/>
          </p:nvCxnSpPr>
          <p:spPr>
            <a:xfrm>
              <a:off x="9186266" y="6862914"/>
              <a:ext cx="73714" cy="4913"/>
            </a:xfrm>
            <a:prstGeom prst="straightConnector1">
              <a:avLst/>
            </a:prstGeom>
            <a:noFill/>
            <a:ln w="14400" cap="flat" cmpd="sng">
              <a:solidFill>
                <a:srgbClr val="7F7F7F"/>
              </a:solidFill>
              <a:prstDash val="solid"/>
              <a:round/>
              <a:headEnd type="none" w="med" len="med"/>
              <a:tailEnd type="none" w="med" len="med"/>
            </a:ln>
          </p:spPr>
        </p:cxnSp>
        <p:cxnSp>
          <p:nvCxnSpPr>
            <p:cNvPr id="720" name="Google Shape;720;p97"/>
            <p:cNvCxnSpPr/>
            <p:nvPr/>
          </p:nvCxnSpPr>
          <p:spPr>
            <a:xfrm>
              <a:off x="5716861"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21" name="Google Shape;721;p97"/>
            <p:cNvCxnSpPr/>
            <p:nvPr/>
          </p:nvCxnSpPr>
          <p:spPr>
            <a:xfrm>
              <a:off x="6001883"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22" name="Google Shape;722;p97"/>
            <p:cNvCxnSpPr/>
            <p:nvPr/>
          </p:nvCxnSpPr>
          <p:spPr>
            <a:xfrm>
              <a:off x="6281993"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23" name="Google Shape;723;p97"/>
            <p:cNvCxnSpPr/>
            <p:nvPr/>
          </p:nvCxnSpPr>
          <p:spPr>
            <a:xfrm>
              <a:off x="6567014"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24" name="Google Shape;724;p97"/>
            <p:cNvCxnSpPr/>
            <p:nvPr/>
          </p:nvCxnSpPr>
          <p:spPr>
            <a:xfrm>
              <a:off x="6852036"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25" name="Google Shape;725;p97"/>
            <p:cNvCxnSpPr/>
            <p:nvPr/>
          </p:nvCxnSpPr>
          <p:spPr>
            <a:xfrm>
              <a:off x="7137058"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26" name="Google Shape;726;p97"/>
            <p:cNvCxnSpPr/>
            <p:nvPr/>
          </p:nvCxnSpPr>
          <p:spPr>
            <a:xfrm>
              <a:off x="7422080"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27" name="Google Shape;727;p97"/>
            <p:cNvCxnSpPr/>
            <p:nvPr/>
          </p:nvCxnSpPr>
          <p:spPr>
            <a:xfrm>
              <a:off x="7702186"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28" name="Google Shape;728;p97"/>
            <p:cNvCxnSpPr/>
            <p:nvPr/>
          </p:nvCxnSpPr>
          <p:spPr>
            <a:xfrm>
              <a:off x="7987208"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29" name="Google Shape;729;p97"/>
            <p:cNvCxnSpPr/>
            <p:nvPr/>
          </p:nvCxnSpPr>
          <p:spPr>
            <a:xfrm>
              <a:off x="8272230" y="9663991"/>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730" name="Google Shape;730;p97"/>
            <p:cNvCxnSpPr/>
            <p:nvPr/>
          </p:nvCxnSpPr>
          <p:spPr>
            <a:xfrm flipH="1">
              <a:off x="6109995"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731" name="Google Shape;731;p97"/>
            <p:cNvCxnSpPr/>
            <p:nvPr/>
          </p:nvCxnSpPr>
          <p:spPr>
            <a:xfrm flipH="1">
              <a:off x="5824973"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732" name="Google Shape;732;p97"/>
            <p:cNvCxnSpPr/>
            <p:nvPr/>
          </p:nvCxnSpPr>
          <p:spPr>
            <a:xfrm flipH="1">
              <a:off x="5544867"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733" name="Google Shape;733;p97"/>
            <p:cNvCxnSpPr/>
            <p:nvPr/>
          </p:nvCxnSpPr>
          <p:spPr>
            <a:xfrm flipH="1">
              <a:off x="5259845"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734" name="Google Shape;734;p97"/>
            <p:cNvCxnSpPr/>
            <p:nvPr/>
          </p:nvCxnSpPr>
          <p:spPr>
            <a:xfrm flipH="1">
              <a:off x="4974823"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735" name="Google Shape;735;p97"/>
            <p:cNvCxnSpPr/>
            <p:nvPr/>
          </p:nvCxnSpPr>
          <p:spPr>
            <a:xfrm flipH="1">
              <a:off x="4689801"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736" name="Google Shape;736;p97"/>
            <p:cNvCxnSpPr/>
            <p:nvPr/>
          </p:nvCxnSpPr>
          <p:spPr>
            <a:xfrm flipH="1">
              <a:off x="4404779"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737" name="Google Shape;737;p97"/>
            <p:cNvCxnSpPr/>
            <p:nvPr/>
          </p:nvCxnSpPr>
          <p:spPr>
            <a:xfrm flipH="1">
              <a:off x="4124670"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738" name="Google Shape;738;p97"/>
            <p:cNvCxnSpPr/>
            <p:nvPr/>
          </p:nvCxnSpPr>
          <p:spPr>
            <a:xfrm flipH="1">
              <a:off x="3839648" y="12042450"/>
              <a:ext cx="152341" cy="4913"/>
            </a:xfrm>
            <a:prstGeom prst="straightConnector1">
              <a:avLst/>
            </a:prstGeom>
            <a:noFill/>
            <a:ln w="14400" cap="flat" cmpd="sng">
              <a:solidFill>
                <a:srgbClr val="7F7F7F"/>
              </a:solidFill>
              <a:prstDash val="solid"/>
              <a:round/>
              <a:headEnd type="none" w="med" len="med"/>
              <a:tailEnd type="none" w="med" len="med"/>
            </a:ln>
          </p:spPr>
        </p:cxnSp>
        <p:sp>
          <p:nvSpPr>
            <p:cNvPr id="739" name="Google Shape;739;p97"/>
            <p:cNvSpPr/>
            <p:nvPr/>
          </p:nvSpPr>
          <p:spPr>
            <a:xfrm>
              <a:off x="3593940" y="11988392"/>
              <a:ext cx="108112" cy="54057"/>
            </a:xfrm>
            <a:custGeom>
              <a:avLst/>
              <a:gdLst/>
              <a:ahLst/>
              <a:cxnLst/>
              <a:rect l="l" t="t" r="r" b="b"/>
              <a:pathLst>
                <a:path w="97" h="49" extrusionOk="0">
                  <a:moveTo>
                    <a:pt x="96" y="48"/>
                  </a:moveTo>
                  <a:lnTo>
                    <a:pt x="32" y="48"/>
                  </a:lnTo>
                  <a:lnTo>
                    <a:pt x="0" y="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740" name="Google Shape;740;p97"/>
            <p:cNvCxnSpPr/>
            <p:nvPr/>
          </p:nvCxnSpPr>
          <p:spPr>
            <a:xfrm rot="10800000">
              <a:off x="3441602" y="11737771"/>
              <a:ext cx="88455" cy="132681"/>
            </a:xfrm>
            <a:prstGeom prst="straightConnector1">
              <a:avLst/>
            </a:prstGeom>
            <a:noFill/>
            <a:ln w="14400" cap="flat" cmpd="sng">
              <a:solidFill>
                <a:srgbClr val="7F7F7F"/>
              </a:solidFill>
              <a:prstDash val="solid"/>
              <a:round/>
              <a:headEnd type="none" w="med" len="med"/>
              <a:tailEnd type="none" w="med" len="med"/>
            </a:ln>
          </p:spPr>
        </p:cxnSp>
      </p:grpSp>
      <p:sp>
        <p:nvSpPr>
          <p:cNvPr id="741" name="Google Shape;741;p97"/>
          <p:cNvSpPr txBox="1">
            <a:spLocks noGrp="1"/>
          </p:cNvSpPr>
          <p:nvPr>
            <p:ph type="body" idx="1"/>
          </p:nvPr>
        </p:nvSpPr>
        <p:spPr>
          <a:xfrm>
            <a:off x="734715" y="1476869"/>
            <a:ext cx="4312551" cy="414784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2" name="Google Shape;742;p97"/>
          <p:cNvSpPr/>
          <p:nvPr/>
        </p:nvSpPr>
        <p:spPr>
          <a:xfrm>
            <a:off x="818862" y="1340326"/>
            <a:ext cx="792000" cy="21410"/>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743" name="Google Shape;743;p97"/>
          <p:cNvSpPr txBox="1">
            <a:spLocks noGrp="1"/>
          </p:cNvSpPr>
          <p:nvPr>
            <p:ph type="body" idx="2"/>
          </p:nvPr>
        </p:nvSpPr>
        <p:spPr>
          <a:xfrm>
            <a:off x="734715" y="642972"/>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4" name="Google Shape;744;p97"/>
          <p:cNvSpPr txBox="1">
            <a:spLocks noGrp="1"/>
          </p:cNvSpPr>
          <p:nvPr>
            <p:ph type="body" idx="3"/>
          </p:nvPr>
        </p:nvSpPr>
        <p:spPr>
          <a:xfrm>
            <a:off x="5383587" y="2953714"/>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5" name="Google Shape;745;p97"/>
          <p:cNvSpPr txBox="1">
            <a:spLocks noGrp="1"/>
          </p:cNvSpPr>
          <p:nvPr>
            <p:ph type="body" idx="4"/>
          </p:nvPr>
        </p:nvSpPr>
        <p:spPr>
          <a:xfrm>
            <a:off x="6505378" y="70699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6" name="Google Shape;746;p97"/>
          <p:cNvSpPr txBox="1">
            <a:spLocks noGrp="1"/>
          </p:cNvSpPr>
          <p:nvPr>
            <p:ph type="body" idx="5"/>
          </p:nvPr>
        </p:nvSpPr>
        <p:spPr>
          <a:xfrm>
            <a:off x="6667059" y="525270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7" name="Google Shape;747;p97"/>
          <p:cNvSpPr txBox="1">
            <a:spLocks noGrp="1"/>
          </p:cNvSpPr>
          <p:nvPr>
            <p:ph type="body" idx="6"/>
          </p:nvPr>
        </p:nvSpPr>
        <p:spPr>
          <a:xfrm>
            <a:off x="5731325" y="4198813"/>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8" name="Google Shape;748;p97"/>
          <p:cNvSpPr txBox="1">
            <a:spLocks noGrp="1"/>
          </p:cNvSpPr>
          <p:nvPr>
            <p:ph type="body" idx="7"/>
          </p:nvPr>
        </p:nvSpPr>
        <p:spPr>
          <a:xfrm>
            <a:off x="5779230" y="171132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49" name="Google Shape;749;p97"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750" name="Google Shape;750;p97"/>
          <p:cNvGrpSpPr/>
          <p:nvPr/>
        </p:nvGrpSpPr>
        <p:grpSpPr>
          <a:xfrm>
            <a:off x="389965" y="6092742"/>
            <a:ext cx="3144242" cy="374574"/>
            <a:chOff x="301128" y="6151084"/>
            <a:chExt cx="3144242" cy="374574"/>
          </a:xfrm>
        </p:grpSpPr>
        <p:pic>
          <p:nvPicPr>
            <p:cNvPr id="751" name="Google Shape;751;p97"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752" name="Google Shape;752;p97"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753" name="Google Shape;753;p97"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5 point number graph with icons A">
  <p:cSld name="5 point number graph with icons A">
    <p:spTree>
      <p:nvGrpSpPr>
        <p:cNvPr id="1" name="Shape 754"/>
        <p:cNvGrpSpPr/>
        <p:nvPr/>
      </p:nvGrpSpPr>
      <p:grpSpPr>
        <a:xfrm>
          <a:off x="0" y="0"/>
          <a:ext cx="0" cy="0"/>
          <a:chOff x="0" y="0"/>
          <a:chExt cx="0" cy="0"/>
        </a:xfrm>
      </p:grpSpPr>
      <p:sp>
        <p:nvSpPr>
          <p:cNvPr id="755" name="Google Shape;755;p98"/>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6" name="Google Shape;756;p98"/>
          <p:cNvSpPr/>
          <p:nvPr/>
        </p:nvSpPr>
        <p:spPr>
          <a:xfrm>
            <a:off x="2384303" y="2144026"/>
            <a:ext cx="2066436" cy="2071148"/>
          </a:xfrm>
          <a:custGeom>
            <a:avLst/>
            <a:gdLst/>
            <a:ahLst/>
            <a:cxnLst/>
            <a:rect l="l" t="t" r="r" b="b"/>
            <a:pathLst>
              <a:path w="3868" h="3876" extrusionOk="0">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7" name="Google Shape;757;p98"/>
          <p:cNvSpPr/>
          <p:nvPr/>
        </p:nvSpPr>
        <p:spPr>
          <a:xfrm>
            <a:off x="6875324" y="2733089"/>
            <a:ext cx="2365680" cy="2365680"/>
          </a:xfrm>
          <a:custGeom>
            <a:avLst/>
            <a:gdLst/>
            <a:ahLst/>
            <a:cxnLst/>
            <a:rect l="l" t="t" r="r" b="b"/>
            <a:pathLst>
              <a:path w="4428" h="4428" extrusionOk="0">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8" name="Google Shape;758;p98"/>
          <p:cNvSpPr/>
          <p:nvPr/>
        </p:nvSpPr>
        <p:spPr>
          <a:xfrm>
            <a:off x="4224538" y="3013484"/>
            <a:ext cx="2313842" cy="2313842"/>
          </a:xfrm>
          <a:custGeom>
            <a:avLst/>
            <a:gdLst/>
            <a:ahLst/>
            <a:cxnLst/>
            <a:rect l="l" t="t" r="r" b="b"/>
            <a:pathLst>
              <a:path w="4330" h="4329" extrusionOk="0">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9" name="Google Shape;759;p98"/>
          <p:cNvSpPr/>
          <p:nvPr/>
        </p:nvSpPr>
        <p:spPr>
          <a:xfrm>
            <a:off x="8911127" y="1536112"/>
            <a:ext cx="2690842" cy="2688487"/>
          </a:xfrm>
          <a:custGeom>
            <a:avLst/>
            <a:gdLst/>
            <a:ahLst/>
            <a:cxnLst/>
            <a:rect l="l" t="t" r="r" b="b"/>
            <a:pathLst>
              <a:path w="5034" h="5033" extrusionOk="0">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0" name="Google Shape;760;p98"/>
          <p:cNvSpPr/>
          <p:nvPr/>
        </p:nvSpPr>
        <p:spPr>
          <a:xfrm>
            <a:off x="5574671" y="1498412"/>
            <a:ext cx="1983966" cy="1979254"/>
          </a:xfrm>
          <a:custGeom>
            <a:avLst/>
            <a:gdLst/>
            <a:ahLst/>
            <a:cxnLst/>
            <a:rect l="l" t="t" r="r" b="b"/>
            <a:pathLst>
              <a:path w="3714" h="3704" extrusionOk="0">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1" name="Google Shape;761;p98"/>
          <p:cNvSpPr/>
          <p:nvPr/>
        </p:nvSpPr>
        <p:spPr>
          <a:xfrm>
            <a:off x="2108622" y="3272672"/>
            <a:ext cx="791702" cy="791702"/>
          </a:xfrm>
          <a:custGeom>
            <a:avLst/>
            <a:gdLst/>
            <a:ahLst/>
            <a:cxnLst/>
            <a:rect l="l" t="t" r="r" b="b"/>
            <a:pathLst>
              <a:path w="1483" h="1482" extrusionOk="0">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2" name="Google Shape;762;p98"/>
          <p:cNvSpPr/>
          <p:nvPr/>
        </p:nvSpPr>
        <p:spPr>
          <a:xfrm>
            <a:off x="5923397" y="4495568"/>
            <a:ext cx="791702" cy="791702"/>
          </a:xfrm>
          <a:custGeom>
            <a:avLst/>
            <a:gdLst/>
            <a:ahLst/>
            <a:cxnLst/>
            <a:rect l="l" t="t" r="r" b="b"/>
            <a:pathLst>
              <a:path w="1483" h="1482" extrusionOk="0">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3" name="Google Shape;763;p98"/>
          <p:cNvSpPr/>
          <p:nvPr/>
        </p:nvSpPr>
        <p:spPr>
          <a:xfrm>
            <a:off x="5527546" y="1342899"/>
            <a:ext cx="791702" cy="786989"/>
          </a:xfrm>
          <a:custGeom>
            <a:avLst/>
            <a:gdLst/>
            <a:ahLst/>
            <a:cxnLst/>
            <a:rect l="l" t="t" r="r" b="b"/>
            <a:pathLst>
              <a:path w="1483" h="1473" extrusionOk="0">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4" name="Google Shape;764;p98"/>
          <p:cNvSpPr/>
          <p:nvPr/>
        </p:nvSpPr>
        <p:spPr>
          <a:xfrm>
            <a:off x="8058164" y="2400858"/>
            <a:ext cx="786989" cy="786989"/>
          </a:xfrm>
          <a:custGeom>
            <a:avLst/>
            <a:gdLst/>
            <a:ahLst/>
            <a:cxnLst/>
            <a:rect l="l" t="t" r="r" b="b"/>
            <a:pathLst>
              <a:path w="1474" h="1473" extrusionOk="0">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5" name="Google Shape;765;p98"/>
          <p:cNvSpPr/>
          <p:nvPr/>
        </p:nvSpPr>
        <p:spPr>
          <a:xfrm>
            <a:off x="10852680" y="1609156"/>
            <a:ext cx="786989" cy="791702"/>
          </a:xfrm>
          <a:custGeom>
            <a:avLst/>
            <a:gdLst/>
            <a:ahLst/>
            <a:cxnLst/>
            <a:rect l="l" t="t" r="r" b="b"/>
            <a:pathLst>
              <a:path w="1474" h="1482" extrusionOk="0">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6" name="Google Shape;766;p98"/>
          <p:cNvSpPr txBox="1">
            <a:spLocks noGrp="1"/>
          </p:cNvSpPr>
          <p:nvPr>
            <p:ph type="body" idx="2"/>
          </p:nvPr>
        </p:nvSpPr>
        <p:spPr>
          <a:xfrm>
            <a:off x="2505115" y="2803265"/>
            <a:ext cx="1740791" cy="69763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7" name="Google Shape;767;p98"/>
          <p:cNvSpPr txBox="1">
            <a:spLocks noGrp="1"/>
          </p:cNvSpPr>
          <p:nvPr>
            <p:ph type="body" idx="3"/>
          </p:nvPr>
        </p:nvSpPr>
        <p:spPr>
          <a:xfrm>
            <a:off x="4451914" y="3788978"/>
            <a:ext cx="1853076" cy="83943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8" name="Google Shape;768;p98"/>
          <p:cNvSpPr txBox="1">
            <a:spLocks noGrp="1"/>
          </p:cNvSpPr>
          <p:nvPr>
            <p:ph type="body" idx="4"/>
          </p:nvPr>
        </p:nvSpPr>
        <p:spPr>
          <a:xfrm>
            <a:off x="6950565" y="3500899"/>
            <a:ext cx="213096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9" name="Google Shape;769;p98"/>
          <p:cNvSpPr txBox="1">
            <a:spLocks noGrp="1"/>
          </p:cNvSpPr>
          <p:nvPr>
            <p:ph type="body" idx="5"/>
          </p:nvPr>
        </p:nvSpPr>
        <p:spPr>
          <a:xfrm>
            <a:off x="9067268" y="2446428"/>
            <a:ext cx="2333958"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0" name="Google Shape;770;p98"/>
          <p:cNvSpPr txBox="1">
            <a:spLocks noGrp="1"/>
          </p:cNvSpPr>
          <p:nvPr>
            <p:ph type="body" idx="6"/>
          </p:nvPr>
        </p:nvSpPr>
        <p:spPr>
          <a:xfrm>
            <a:off x="5645112" y="2214208"/>
            <a:ext cx="174079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1" name="Google Shape;771;p98"/>
          <p:cNvSpPr txBox="1">
            <a:spLocks noGrp="1"/>
          </p:cNvSpPr>
          <p:nvPr>
            <p:ph type="body" idx="7"/>
          </p:nvPr>
        </p:nvSpPr>
        <p:spPr>
          <a:xfrm>
            <a:off x="2138039" y="3421579"/>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72" name="Google Shape;772;p98"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773" name="Google Shape;773;p98"/>
          <p:cNvGrpSpPr/>
          <p:nvPr/>
        </p:nvGrpSpPr>
        <p:grpSpPr>
          <a:xfrm>
            <a:off x="389965" y="6092742"/>
            <a:ext cx="3144242" cy="374574"/>
            <a:chOff x="301128" y="6151084"/>
            <a:chExt cx="3144242" cy="374574"/>
          </a:xfrm>
        </p:grpSpPr>
        <p:pic>
          <p:nvPicPr>
            <p:cNvPr id="774" name="Google Shape;774;p98"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775" name="Google Shape;775;p98"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776" name="Google Shape;776;p98"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777" name="Google Shape;777;p98"/>
          <p:cNvSpPr txBox="1">
            <a:spLocks noGrp="1"/>
          </p:cNvSpPr>
          <p:nvPr>
            <p:ph type="body" idx="8"/>
          </p:nvPr>
        </p:nvSpPr>
        <p:spPr>
          <a:xfrm>
            <a:off x="6003355" y="464181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8" name="Google Shape;778;p98"/>
          <p:cNvSpPr txBox="1">
            <a:spLocks noGrp="1"/>
          </p:cNvSpPr>
          <p:nvPr>
            <p:ph type="body" idx="9"/>
          </p:nvPr>
        </p:nvSpPr>
        <p:spPr>
          <a:xfrm>
            <a:off x="5575772" y="139006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9" name="Google Shape;779;p98"/>
          <p:cNvSpPr txBox="1">
            <a:spLocks noGrp="1"/>
          </p:cNvSpPr>
          <p:nvPr>
            <p:ph type="body" idx="13"/>
          </p:nvPr>
        </p:nvSpPr>
        <p:spPr>
          <a:xfrm>
            <a:off x="8119887" y="2463875"/>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0" name="Google Shape;780;p98"/>
          <p:cNvSpPr txBox="1">
            <a:spLocks noGrp="1"/>
          </p:cNvSpPr>
          <p:nvPr>
            <p:ph type="body" idx="14"/>
          </p:nvPr>
        </p:nvSpPr>
        <p:spPr>
          <a:xfrm>
            <a:off x="10942078" y="1707788"/>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4 point number graph with icons ">
  <p:cSld name="4 point number graph with icons ">
    <p:spTree>
      <p:nvGrpSpPr>
        <p:cNvPr id="1" name="Shape 781"/>
        <p:cNvGrpSpPr/>
        <p:nvPr/>
      </p:nvGrpSpPr>
      <p:grpSpPr>
        <a:xfrm>
          <a:off x="0" y="0"/>
          <a:ext cx="0" cy="0"/>
          <a:chOff x="0" y="0"/>
          <a:chExt cx="0" cy="0"/>
        </a:xfrm>
      </p:grpSpPr>
      <p:sp>
        <p:nvSpPr>
          <p:cNvPr id="782" name="Google Shape;782;p9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3" name="Google Shape;783;p99"/>
          <p:cNvSpPr/>
          <p:nvPr/>
        </p:nvSpPr>
        <p:spPr>
          <a:xfrm>
            <a:off x="2089889" y="2141094"/>
            <a:ext cx="2664102" cy="2664102"/>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4" name="Google Shape;784;p99"/>
          <p:cNvSpPr/>
          <p:nvPr/>
        </p:nvSpPr>
        <p:spPr>
          <a:xfrm>
            <a:off x="4385115" y="2141094"/>
            <a:ext cx="2664102" cy="266410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5" name="Google Shape;785;p99"/>
          <p:cNvSpPr/>
          <p:nvPr/>
        </p:nvSpPr>
        <p:spPr>
          <a:xfrm>
            <a:off x="6680341" y="2141094"/>
            <a:ext cx="2664102" cy="266410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6" name="Google Shape;786;p99"/>
          <p:cNvSpPr/>
          <p:nvPr/>
        </p:nvSpPr>
        <p:spPr>
          <a:xfrm>
            <a:off x="8975567" y="2141094"/>
            <a:ext cx="2664102" cy="266410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7" name="Google Shape;787;p99"/>
          <p:cNvSpPr/>
          <p:nvPr/>
        </p:nvSpPr>
        <p:spPr>
          <a:xfrm>
            <a:off x="2458765" y="1698686"/>
            <a:ext cx="1268168" cy="1268168"/>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8" name="Google Shape;788;p99"/>
          <p:cNvSpPr/>
          <p:nvPr/>
        </p:nvSpPr>
        <p:spPr>
          <a:xfrm>
            <a:off x="4753991" y="1698686"/>
            <a:ext cx="1268168" cy="1268168"/>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9" name="Google Shape;789;p99"/>
          <p:cNvSpPr/>
          <p:nvPr/>
        </p:nvSpPr>
        <p:spPr>
          <a:xfrm>
            <a:off x="7049217" y="1698686"/>
            <a:ext cx="1268168" cy="1268168"/>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0" name="Google Shape;790;p99"/>
          <p:cNvSpPr/>
          <p:nvPr/>
        </p:nvSpPr>
        <p:spPr>
          <a:xfrm>
            <a:off x="9344443" y="1698686"/>
            <a:ext cx="1268168" cy="1268168"/>
          </a:xfrm>
          <a:prstGeom prst="ellipse">
            <a:avLst/>
          </a:prstGeom>
          <a:solidFill>
            <a:srgbClr val="916395">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1" name="Google Shape;791;p99"/>
          <p:cNvSpPr/>
          <p:nvPr/>
        </p:nvSpPr>
        <p:spPr>
          <a:xfrm>
            <a:off x="2562014" y="1786976"/>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2" name="Google Shape;792;p99"/>
          <p:cNvSpPr/>
          <p:nvPr/>
        </p:nvSpPr>
        <p:spPr>
          <a:xfrm>
            <a:off x="4860745" y="1805440"/>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3" name="Google Shape;793;p99"/>
          <p:cNvSpPr/>
          <p:nvPr/>
        </p:nvSpPr>
        <p:spPr>
          <a:xfrm>
            <a:off x="7155971" y="180543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4" name="Google Shape;794;p99"/>
          <p:cNvSpPr/>
          <p:nvPr/>
        </p:nvSpPr>
        <p:spPr>
          <a:xfrm>
            <a:off x="9451197" y="1805439"/>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5" name="Google Shape;795;p99"/>
          <p:cNvSpPr/>
          <p:nvPr/>
        </p:nvSpPr>
        <p:spPr>
          <a:xfrm>
            <a:off x="3435379" y="4279578"/>
            <a:ext cx="879736" cy="879735"/>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6" name="Google Shape;796;p99"/>
          <p:cNvSpPr/>
          <p:nvPr/>
        </p:nvSpPr>
        <p:spPr>
          <a:xfrm>
            <a:off x="5798873" y="4279578"/>
            <a:ext cx="879736" cy="879735"/>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7" name="Google Shape;797;p99"/>
          <p:cNvSpPr/>
          <p:nvPr/>
        </p:nvSpPr>
        <p:spPr>
          <a:xfrm>
            <a:off x="8095831" y="4279578"/>
            <a:ext cx="879736" cy="879735"/>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8" name="Google Shape;798;p99"/>
          <p:cNvSpPr/>
          <p:nvPr/>
        </p:nvSpPr>
        <p:spPr>
          <a:xfrm>
            <a:off x="10526240" y="4279578"/>
            <a:ext cx="879736" cy="879735"/>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9" name="Google Shape;799;p99"/>
          <p:cNvSpPr txBox="1">
            <a:spLocks noGrp="1"/>
          </p:cNvSpPr>
          <p:nvPr>
            <p:ph type="body" idx="2"/>
          </p:nvPr>
        </p:nvSpPr>
        <p:spPr>
          <a:xfrm>
            <a:off x="2747941" y="194690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4800"/>
              <a:buNone/>
              <a:defRPr sz="48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0" name="Google Shape;800;p99"/>
          <p:cNvSpPr txBox="1">
            <a:spLocks noGrp="1"/>
          </p:cNvSpPr>
          <p:nvPr>
            <p:ph type="body" idx="3"/>
          </p:nvPr>
        </p:nvSpPr>
        <p:spPr>
          <a:xfrm>
            <a:off x="5064548" y="1949503"/>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4800"/>
              <a:buNone/>
              <a:defRPr sz="48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1" name="Google Shape;801;p99"/>
          <p:cNvSpPr txBox="1">
            <a:spLocks noGrp="1"/>
          </p:cNvSpPr>
          <p:nvPr>
            <p:ph type="body" idx="4"/>
          </p:nvPr>
        </p:nvSpPr>
        <p:spPr>
          <a:xfrm>
            <a:off x="7338393" y="1962861"/>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4800"/>
              <a:buNone/>
              <a:defRPr sz="48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2" name="Google Shape;802;p99"/>
          <p:cNvSpPr txBox="1">
            <a:spLocks noGrp="1"/>
          </p:cNvSpPr>
          <p:nvPr>
            <p:ph type="body" idx="5"/>
          </p:nvPr>
        </p:nvSpPr>
        <p:spPr>
          <a:xfrm>
            <a:off x="9655000" y="196545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4800"/>
              <a:buNone/>
              <a:defRPr sz="4800" b="1"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3" name="Google Shape;803;p99"/>
          <p:cNvSpPr txBox="1">
            <a:spLocks noGrp="1"/>
          </p:cNvSpPr>
          <p:nvPr>
            <p:ph type="body" idx="6"/>
          </p:nvPr>
        </p:nvSpPr>
        <p:spPr>
          <a:xfrm>
            <a:off x="2291885" y="313586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4" name="Google Shape;804;p99"/>
          <p:cNvSpPr txBox="1">
            <a:spLocks noGrp="1"/>
          </p:cNvSpPr>
          <p:nvPr>
            <p:ph type="body" idx="7"/>
          </p:nvPr>
        </p:nvSpPr>
        <p:spPr>
          <a:xfrm>
            <a:off x="4623112" y="311706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5" name="Google Shape;805;p99"/>
          <p:cNvSpPr txBox="1">
            <a:spLocks noGrp="1"/>
          </p:cNvSpPr>
          <p:nvPr>
            <p:ph type="body" idx="8"/>
          </p:nvPr>
        </p:nvSpPr>
        <p:spPr>
          <a:xfrm>
            <a:off x="6878370" y="312153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6" name="Google Shape;806;p99"/>
          <p:cNvSpPr txBox="1">
            <a:spLocks noGrp="1"/>
          </p:cNvSpPr>
          <p:nvPr>
            <p:ph type="body" idx="9"/>
          </p:nvPr>
        </p:nvSpPr>
        <p:spPr>
          <a:xfrm>
            <a:off x="9209597" y="310273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7" name="Google Shape;807;p99"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808" name="Google Shape;808;p99"/>
          <p:cNvGrpSpPr/>
          <p:nvPr/>
        </p:nvGrpSpPr>
        <p:grpSpPr>
          <a:xfrm>
            <a:off x="389965" y="6092742"/>
            <a:ext cx="3144242" cy="374574"/>
            <a:chOff x="301128" y="6151084"/>
            <a:chExt cx="3144242" cy="374574"/>
          </a:xfrm>
        </p:grpSpPr>
        <p:pic>
          <p:nvPicPr>
            <p:cNvPr id="809" name="Google Shape;809;p9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810" name="Google Shape;810;p9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811" name="Google Shape;811;p9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 point icon graph">
  <p:cSld name="4 point icon graph">
    <p:spTree>
      <p:nvGrpSpPr>
        <p:cNvPr id="1" name="Shape 812"/>
        <p:cNvGrpSpPr/>
        <p:nvPr/>
      </p:nvGrpSpPr>
      <p:grpSpPr>
        <a:xfrm>
          <a:off x="0" y="0"/>
          <a:ext cx="0" cy="0"/>
          <a:chOff x="0" y="0"/>
          <a:chExt cx="0" cy="0"/>
        </a:xfrm>
      </p:grpSpPr>
      <p:pic>
        <p:nvPicPr>
          <p:cNvPr id="813" name="Google Shape;813;p100"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sp>
        <p:nvSpPr>
          <p:cNvPr id="814" name="Google Shape;814;p100"/>
          <p:cNvSpPr/>
          <p:nvPr/>
        </p:nvSpPr>
        <p:spPr>
          <a:xfrm>
            <a:off x="4292836" y="2475929"/>
            <a:ext cx="1660392" cy="233707"/>
          </a:xfrm>
          <a:custGeom>
            <a:avLst/>
            <a:gdLst/>
            <a:ahLst/>
            <a:cxnLst/>
            <a:rect l="l" t="t" r="r" b="b"/>
            <a:pathLst>
              <a:path w="1088" h="154" extrusionOk="0">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15" name="Google Shape;815;p100"/>
          <p:cNvSpPr/>
          <p:nvPr/>
        </p:nvSpPr>
        <p:spPr>
          <a:xfrm>
            <a:off x="3846806" y="2428576"/>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16" name="Google Shape;816;p100"/>
          <p:cNvSpPr/>
          <p:nvPr/>
        </p:nvSpPr>
        <p:spPr>
          <a:xfrm>
            <a:off x="3912488" y="2494259"/>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17" name="Google Shape;817;p100"/>
          <p:cNvSpPr/>
          <p:nvPr/>
        </p:nvSpPr>
        <p:spPr>
          <a:xfrm>
            <a:off x="3324401" y="800258"/>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18" name="Google Shape;818;p100"/>
          <p:cNvSpPr/>
          <p:nvPr/>
        </p:nvSpPr>
        <p:spPr>
          <a:xfrm>
            <a:off x="6055570" y="2428576"/>
            <a:ext cx="325357" cy="326885"/>
          </a:xfrm>
          <a:custGeom>
            <a:avLst/>
            <a:gdLst/>
            <a:ahLst/>
            <a:cxnLst/>
            <a:rect l="l" t="t" r="r" b="b"/>
            <a:pathLst>
              <a:path w="214" h="215" extrusionOk="0">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19" name="Google Shape;819;p100"/>
          <p:cNvSpPr/>
          <p:nvPr/>
        </p:nvSpPr>
        <p:spPr>
          <a:xfrm>
            <a:off x="6119725" y="2494259"/>
            <a:ext cx="193993" cy="193992"/>
          </a:xfrm>
          <a:custGeom>
            <a:avLst/>
            <a:gdLst/>
            <a:ahLst/>
            <a:cxnLst/>
            <a:rect l="l" t="t" r="r" b="b"/>
            <a:pathLst>
              <a:path w="128" h="128" extrusionOk="0">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0" name="Google Shape;820;p100"/>
          <p:cNvSpPr/>
          <p:nvPr/>
        </p:nvSpPr>
        <p:spPr>
          <a:xfrm>
            <a:off x="5531638" y="2921959"/>
            <a:ext cx="1368640" cy="1512224"/>
          </a:xfrm>
          <a:custGeom>
            <a:avLst/>
            <a:gdLst/>
            <a:ahLst/>
            <a:cxnLst/>
            <a:rect l="l" t="t" r="r" b="b"/>
            <a:pathLst>
              <a:path w="897" h="991" extrusionOk="0">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1" name="Google Shape;821;p100"/>
          <p:cNvSpPr/>
          <p:nvPr/>
        </p:nvSpPr>
        <p:spPr>
          <a:xfrm>
            <a:off x="6489380" y="2475929"/>
            <a:ext cx="1660392" cy="233707"/>
          </a:xfrm>
          <a:custGeom>
            <a:avLst/>
            <a:gdLst/>
            <a:ahLst/>
            <a:cxnLst/>
            <a:rect l="l" t="t" r="r" b="b"/>
            <a:pathLst>
              <a:path w="1088" h="154" extrusionOk="0">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2" name="Google Shape;822;p100"/>
          <p:cNvSpPr/>
          <p:nvPr/>
        </p:nvSpPr>
        <p:spPr>
          <a:xfrm>
            <a:off x="8249060" y="2428576"/>
            <a:ext cx="326885" cy="326885"/>
          </a:xfrm>
          <a:custGeom>
            <a:avLst/>
            <a:gdLst/>
            <a:ahLst/>
            <a:cxnLst/>
            <a:rect l="l" t="t" r="r" b="b"/>
            <a:pathLst>
              <a:path w="215" h="215" extrusionOk="0">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3" name="Google Shape;823;p100"/>
          <p:cNvSpPr/>
          <p:nvPr/>
        </p:nvSpPr>
        <p:spPr>
          <a:xfrm>
            <a:off x="8316270" y="2494259"/>
            <a:ext cx="192465" cy="193992"/>
          </a:xfrm>
          <a:custGeom>
            <a:avLst/>
            <a:gdLst/>
            <a:ahLst/>
            <a:cxnLst/>
            <a:rect l="l" t="t" r="r" b="b"/>
            <a:pathLst>
              <a:path w="127" h="128" extrusionOk="0">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4" name="Google Shape;824;p100"/>
          <p:cNvSpPr/>
          <p:nvPr/>
        </p:nvSpPr>
        <p:spPr>
          <a:xfrm>
            <a:off x="7728183" y="800258"/>
            <a:ext cx="1367112" cy="1510697"/>
          </a:xfrm>
          <a:custGeom>
            <a:avLst/>
            <a:gdLst/>
            <a:ahLst/>
            <a:cxnLst/>
            <a:rect l="l" t="t" r="r" b="b"/>
            <a:pathLst>
              <a:path w="896" h="990" extrusionOk="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5" name="Google Shape;825;p100"/>
          <p:cNvSpPr/>
          <p:nvPr/>
        </p:nvSpPr>
        <p:spPr>
          <a:xfrm>
            <a:off x="8684398" y="2475929"/>
            <a:ext cx="1661920" cy="233707"/>
          </a:xfrm>
          <a:custGeom>
            <a:avLst/>
            <a:gdLst/>
            <a:ahLst/>
            <a:cxnLst/>
            <a:rect l="l" t="t" r="r" b="b"/>
            <a:pathLst>
              <a:path w="1089" h="154" extrusionOk="0">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6" name="Google Shape;826;p100"/>
          <p:cNvSpPr/>
          <p:nvPr/>
        </p:nvSpPr>
        <p:spPr>
          <a:xfrm>
            <a:off x="10445605" y="2428576"/>
            <a:ext cx="325357" cy="326885"/>
          </a:xfrm>
          <a:custGeom>
            <a:avLst/>
            <a:gdLst/>
            <a:ahLst/>
            <a:cxnLst/>
            <a:rect l="l" t="t" r="r" b="b"/>
            <a:pathLst>
              <a:path w="214" h="215" extrusionOk="0">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7" name="Google Shape;827;p100"/>
          <p:cNvSpPr/>
          <p:nvPr/>
        </p:nvSpPr>
        <p:spPr>
          <a:xfrm>
            <a:off x="10512815" y="2494259"/>
            <a:ext cx="190937" cy="193992"/>
          </a:xfrm>
          <a:custGeom>
            <a:avLst/>
            <a:gdLst/>
            <a:ahLst/>
            <a:cxnLst/>
            <a:rect l="l" t="t" r="r" b="b"/>
            <a:pathLst>
              <a:path w="126" h="128" extrusionOk="0">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8" name="Google Shape;828;p100"/>
          <p:cNvSpPr/>
          <p:nvPr/>
        </p:nvSpPr>
        <p:spPr>
          <a:xfrm>
            <a:off x="9924727" y="2921959"/>
            <a:ext cx="1367112" cy="1512224"/>
          </a:xfrm>
          <a:custGeom>
            <a:avLst/>
            <a:gdLst/>
            <a:ahLst/>
            <a:cxnLst/>
            <a:rect l="l" t="t" r="r" b="b"/>
            <a:pathLst>
              <a:path w="896" h="991" extrusionOk="0">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9" name="Google Shape;829;p100"/>
          <p:cNvSpPr txBox="1"/>
          <p:nvPr/>
        </p:nvSpPr>
        <p:spPr>
          <a:xfrm>
            <a:off x="5691808" y="1322650"/>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Your Title</a:t>
            </a:r>
            <a:endParaRPr/>
          </a:p>
        </p:txBody>
      </p:sp>
      <p:sp>
        <p:nvSpPr>
          <p:cNvPr id="830" name="Google Shape;830;p100"/>
          <p:cNvSpPr txBox="1"/>
          <p:nvPr/>
        </p:nvSpPr>
        <p:spPr>
          <a:xfrm>
            <a:off x="10092535" y="1322650"/>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Your Title</a:t>
            </a:r>
            <a:endParaRPr/>
          </a:p>
        </p:txBody>
      </p:sp>
      <p:sp>
        <p:nvSpPr>
          <p:cNvPr id="831" name="Google Shape;831;p100"/>
          <p:cNvSpPr txBox="1"/>
          <p:nvPr/>
        </p:nvSpPr>
        <p:spPr>
          <a:xfrm>
            <a:off x="7895149" y="3013347"/>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Your Title</a:t>
            </a:r>
            <a:endParaRPr/>
          </a:p>
        </p:txBody>
      </p:sp>
      <p:sp>
        <p:nvSpPr>
          <p:cNvPr id="832" name="Google Shape;832;p100"/>
          <p:cNvSpPr txBox="1">
            <a:spLocks noGrp="1"/>
          </p:cNvSpPr>
          <p:nvPr>
            <p:ph type="body" idx="1"/>
          </p:nvPr>
        </p:nvSpPr>
        <p:spPr>
          <a:xfrm>
            <a:off x="2833955" y="2984923"/>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3" name="Google Shape;833;p100"/>
          <p:cNvSpPr txBox="1">
            <a:spLocks noGrp="1"/>
          </p:cNvSpPr>
          <p:nvPr>
            <p:ph type="body" idx="2"/>
          </p:nvPr>
        </p:nvSpPr>
        <p:spPr>
          <a:xfrm>
            <a:off x="7261647" y="2951026"/>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4" name="Google Shape;834;p100"/>
          <p:cNvSpPr txBox="1">
            <a:spLocks noGrp="1"/>
          </p:cNvSpPr>
          <p:nvPr>
            <p:ph type="body" idx="3"/>
          </p:nvPr>
        </p:nvSpPr>
        <p:spPr>
          <a:xfrm>
            <a:off x="5051398" y="1028522"/>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5" name="Google Shape;835;p100"/>
          <p:cNvSpPr txBox="1">
            <a:spLocks noGrp="1"/>
          </p:cNvSpPr>
          <p:nvPr>
            <p:ph type="body" idx="4"/>
          </p:nvPr>
        </p:nvSpPr>
        <p:spPr>
          <a:xfrm>
            <a:off x="9377489" y="994625"/>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6" name="Google Shape;836;p100"/>
          <p:cNvSpPr/>
          <p:nvPr/>
        </p:nvSpPr>
        <p:spPr>
          <a:xfrm>
            <a:off x="0" y="2489789"/>
            <a:ext cx="3733642" cy="233707"/>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837" name="Google Shape;837;p100"/>
          <p:cNvGrpSpPr/>
          <p:nvPr/>
        </p:nvGrpSpPr>
        <p:grpSpPr>
          <a:xfrm>
            <a:off x="389965" y="6092742"/>
            <a:ext cx="3144242" cy="374574"/>
            <a:chOff x="301128" y="6151084"/>
            <a:chExt cx="3144242" cy="374574"/>
          </a:xfrm>
        </p:grpSpPr>
        <p:pic>
          <p:nvPicPr>
            <p:cNvPr id="838" name="Google Shape;838;p10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839" name="Google Shape;839;p10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840" name="Google Shape;840;p10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ext only with 1 colum - RIGHT">
  <p:cSld name="text only with 1 colum - RIGHT">
    <p:spTree>
      <p:nvGrpSpPr>
        <p:cNvPr id="1" name="Shape 841"/>
        <p:cNvGrpSpPr/>
        <p:nvPr/>
      </p:nvGrpSpPr>
      <p:grpSpPr>
        <a:xfrm>
          <a:off x="0" y="0"/>
          <a:ext cx="0" cy="0"/>
          <a:chOff x="0" y="0"/>
          <a:chExt cx="0" cy="0"/>
        </a:xfrm>
      </p:grpSpPr>
      <p:sp>
        <p:nvSpPr>
          <p:cNvPr id="842" name="Google Shape;842;p101"/>
          <p:cNvSpPr txBox="1">
            <a:spLocks noGrp="1"/>
          </p:cNvSpPr>
          <p:nvPr>
            <p:ph type="body" idx="1"/>
          </p:nvPr>
        </p:nvSpPr>
        <p:spPr>
          <a:xfrm>
            <a:off x="2716696" y="873303"/>
            <a:ext cx="8852375"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45473"/>
              </a:buClr>
              <a:buSzPts val="3600"/>
              <a:buNone/>
              <a:defRPr sz="3600">
                <a:solidFill>
                  <a:srgbClr val="24547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3" name="Google Shape;843;p101"/>
          <p:cNvSpPr txBox="1">
            <a:spLocks noGrp="1"/>
          </p:cNvSpPr>
          <p:nvPr>
            <p:ph type="body" idx="2"/>
          </p:nvPr>
        </p:nvSpPr>
        <p:spPr>
          <a:xfrm>
            <a:off x="2734103" y="1982978"/>
            <a:ext cx="8834969" cy="397510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45473"/>
              </a:buClr>
              <a:buSzPts val="2400"/>
              <a:buNone/>
              <a:defRPr sz="2400">
                <a:solidFill>
                  <a:srgbClr val="245473"/>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44" name="Google Shape;844;p101"/>
          <p:cNvCxnSpPr/>
          <p:nvPr/>
        </p:nvCxnSpPr>
        <p:spPr>
          <a:xfrm rot="10800000">
            <a:off x="2266122" y="1767276"/>
            <a:ext cx="9676865" cy="0"/>
          </a:xfrm>
          <a:prstGeom prst="straightConnector1">
            <a:avLst/>
          </a:prstGeom>
          <a:noFill/>
          <a:ln w="19050" cap="flat" cmpd="sng">
            <a:solidFill>
              <a:srgbClr val="EC2179"/>
            </a:solidFill>
            <a:prstDash val="solid"/>
            <a:miter lim="800000"/>
            <a:headEnd type="none" w="sm" len="sm"/>
            <a:tailEnd type="none" w="sm" len="sm"/>
          </a:ln>
        </p:spPr>
      </p:cxnSp>
      <p:sp>
        <p:nvSpPr>
          <p:cNvPr id="845" name="Google Shape;845;p101"/>
          <p:cNvSpPr/>
          <p:nvPr/>
        </p:nvSpPr>
        <p:spPr>
          <a:xfrm>
            <a:off x="5699" y="-17906"/>
            <a:ext cx="12198722" cy="94941"/>
          </a:xfrm>
          <a:prstGeom prst="rect">
            <a:avLst/>
          </a:prstGeom>
          <a:solidFill>
            <a:srgbClr val="29B3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46" name="Google Shape;846;p101"/>
          <p:cNvPicPr preferRelativeResize="0"/>
          <p:nvPr/>
        </p:nvPicPr>
        <p:blipFill rotWithShape="1">
          <a:blip r:embed="rId2">
            <a:alphaModFix/>
          </a:blip>
          <a:srcRect l="25733" t="18650"/>
          <a:stretch/>
        </p:blipFill>
        <p:spPr>
          <a:xfrm>
            <a:off x="0" y="37279"/>
            <a:ext cx="1364978" cy="1286877"/>
          </a:xfrm>
          <a:prstGeom prst="rect">
            <a:avLst/>
          </a:prstGeom>
          <a:noFill/>
          <a:ln>
            <a:noFill/>
          </a:ln>
        </p:spPr>
      </p:pic>
      <p:grpSp>
        <p:nvGrpSpPr>
          <p:cNvPr id="847" name="Google Shape;847;p101"/>
          <p:cNvGrpSpPr/>
          <p:nvPr/>
        </p:nvGrpSpPr>
        <p:grpSpPr>
          <a:xfrm>
            <a:off x="3334007" y="6278877"/>
            <a:ext cx="8395542" cy="332623"/>
            <a:chOff x="7632699" y="6308250"/>
            <a:chExt cx="4040789" cy="572290"/>
          </a:xfrm>
        </p:grpSpPr>
        <p:sp>
          <p:nvSpPr>
            <p:cNvPr id="848" name="Google Shape;848;p101"/>
            <p:cNvSpPr txBox="1"/>
            <p:nvPr/>
          </p:nvSpPr>
          <p:spPr>
            <a:xfrm>
              <a:off x="7632699" y="6417885"/>
              <a:ext cx="4017615" cy="46265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45473"/>
                </a:buClr>
                <a:buSzPts val="1000"/>
                <a:buFont typeface="Calibri"/>
                <a:buNone/>
              </a:pPr>
              <a:r>
                <a:rPr lang="en-GB" sz="1000" b="0" i="0" u="none" strike="noStrike">
                  <a:solidFill>
                    <a:srgbClr val="245473"/>
                  </a:solidFill>
                  <a:latin typeface="Calibri"/>
                  <a:ea typeface="Calibri"/>
                  <a:cs typeface="Calibri"/>
                  <a:sym typeface="Calibri"/>
                </a:rPr>
                <a:t>screening for business health</a:t>
              </a:r>
              <a:endParaRPr sz="1000" i="0">
                <a:solidFill>
                  <a:srgbClr val="245473"/>
                </a:solidFill>
                <a:latin typeface="Calibri"/>
                <a:ea typeface="Calibri"/>
                <a:cs typeface="Calibri"/>
                <a:sym typeface="Calibri"/>
              </a:endParaRPr>
            </a:p>
          </p:txBody>
        </p:sp>
        <p:sp>
          <p:nvSpPr>
            <p:cNvPr id="849" name="Google Shape;849;p101"/>
            <p:cNvSpPr txBox="1"/>
            <p:nvPr/>
          </p:nvSpPr>
          <p:spPr>
            <a:xfrm>
              <a:off x="10743787" y="6308250"/>
              <a:ext cx="929701" cy="2194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Merriweather Sans"/>
                <a:buNone/>
              </a:pPr>
              <a:endParaRPr sz="1100">
                <a:solidFill>
                  <a:srgbClr val="003841"/>
                </a:solidFill>
                <a:latin typeface="Calibri"/>
                <a:ea typeface="Calibri"/>
                <a:cs typeface="Calibri"/>
                <a:sym typeface="Calibri"/>
              </a:endParaRPr>
            </a:p>
          </p:txBody>
        </p:sp>
      </p:grpSp>
      <p:pic>
        <p:nvPicPr>
          <p:cNvPr id="850" name="Google Shape;850;p101"/>
          <p:cNvPicPr preferRelativeResize="0"/>
          <p:nvPr/>
        </p:nvPicPr>
        <p:blipFill rotWithShape="1">
          <a:blip r:embed="rId3">
            <a:alphaModFix/>
          </a:blip>
          <a:srcRect b="24514"/>
          <a:stretch/>
        </p:blipFill>
        <p:spPr>
          <a:xfrm>
            <a:off x="8757635" y="6375845"/>
            <a:ext cx="1257734" cy="191646"/>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4 point icon graph">
  <p:cSld name="3_4 point icon graph">
    <p:spTree>
      <p:nvGrpSpPr>
        <p:cNvPr id="1" name="Shape 851"/>
        <p:cNvGrpSpPr/>
        <p:nvPr/>
      </p:nvGrpSpPr>
      <p:grpSpPr>
        <a:xfrm>
          <a:off x="0" y="0"/>
          <a:ext cx="0" cy="0"/>
          <a:chOff x="0" y="0"/>
          <a:chExt cx="0" cy="0"/>
        </a:xfrm>
      </p:grpSpPr>
      <p:pic>
        <p:nvPicPr>
          <p:cNvPr id="852" name="Google Shape;852;p102"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sp>
        <p:nvSpPr>
          <p:cNvPr id="853" name="Google Shape;853;p102"/>
          <p:cNvSpPr/>
          <p:nvPr/>
        </p:nvSpPr>
        <p:spPr>
          <a:xfrm>
            <a:off x="5964363" y="3164070"/>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85D2C7"/>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54" name="Google Shape;854;p102"/>
          <p:cNvSpPr/>
          <p:nvPr/>
        </p:nvSpPr>
        <p:spPr>
          <a:xfrm>
            <a:off x="6030045" y="3229753"/>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55" name="Google Shape;855;p102"/>
          <p:cNvSpPr/>
          <p:nvPr/>
        </p:nvSpPr>
        <p:spPr>
          <a:xfrm>
            <a:off x="5441958" y="1535752"/>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85D2C7"/>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56" name="Google Shape;856;p102"/>
          <p:cNvSpPr txBox="1"/>
          <p:nvPr/>
        </p:nvSpPr>
        <p:spPr>
          <a:xfrm>
            <a:off x="10092535" y="2058144"/>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Your Title</a:t>
            </a:r>
            <a:endParaRPr/>
          </a:p>
        </p:txBody>
      </p:sp>
      <p:sp>
        <p:nvSpPr>
          <p:cNvPr id="857" name="Google Shape;857;p102"/>
          <p:cNvSpPr txBox="1">
            <a:spLocks noGrp="1"/>
          </p:cNvSpPr>
          <p:nvPr>
            <p:ph type="body" idx="1"/>
          </p:nvPr>
        </p:nvSpPr>
        <p:spPr>
          <a:xfrm>
            <a:off x="6925289" y="1063485"/>
            <a:ext cx="4464953" cy="482396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8" name="Google Shape;858;p102"/>
          <p:cNvSpPr/>
          <p:nvPr/>
        </p:nvSpPr>
        <p:spPr>
          <a:xfrm>
            <a:off x="-1" y="3225283"/>
            <a:ext cx="5851199" cy="234620"/>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85D2C7"/>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859" name="Google Shape;859;p102"/>
          <p:cNvGrpSpPr/>
          <p:nvPr/>
        </p:nvGrpSpPr>
        <p:grpSpPr>
          <a:xfrm>
            <a:off x="389965" y="6092742"/>
            <a:ext cx="3144242" cy="374574"/>
            <a:chOff x="301128" y="6151084"/>
            <a:chExt cx="3144242" cy="374574"/>
          </a:xfrm>
        </p:grpSpPr>
        <p:pic>
          <p:nvPicPr>
            <p:cNvPr id="860" name="Google Shape;860;p102"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861" name="Google Shape;861;p102"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862" name="Google Shape;862;p102"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1 Standardseite">
  <p:cSld name="4_1 Standardseite">
    <p:spTree>
      <p:nvGrpSpPr>
        <p:cNvPr id="1" name="Shape 60"/>
        <p:cNvGrpSpPr/>
        <p:nvPr/>
      </p:nvGrpSpPr>
      <p:grpSpPr>
        <a:xfrm>
          <a:off x="0" y="0"/>
          <a:ext cx="0" cy="0"/>
          <a:chOff x="0" y="0"/>
          <a:chExt cx="0" cy="0"/>
        </a:xfrm>
      </p:grpSpPr>
      <p:sp>
        <p:nvSpPr>
          <p:cNvPr id="61" name="Google Shape;61;p51"/>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81000" algn="l">
              <a:lnSpc>
                <a:spcPct val="90000"/>
              </a:lnSpc>
              <a:spcBef>
                <a:spcPts val="500"/>
              </a:spcBef>
              <a:spcAft>
                <a:spcPts val="0"/>
              </a:spcAft>
              <a:buClr>
                <a:srgbClr val="595A59"/>
              </a:buClr>
              <a:buSzPts val="2400"/>
              <a:buChar char="•"/>
              <a:defRPr>
                <a:solidFill>
                  <a:srgbClr val="595A59"/>
                </a:solidFill>
              </a:defRPr>
            </a:lvl2pPr>
            <a:lvl3pPr marL="1371600" lvl="2" indent="-355600" algn="l">
              <a:lnSpc>
                <a:spcPct val="90000"/>
              </a:lnSpc>
              <a:spcBef>
                <a:spcPts val="500"/>
              </a:spcBef>
              <a:spcAft>
                <a:spcPts val="0"/>
              </a:spcAft>
              <a:buClr>
                <a:srgbClr val="595A59"/>
              </a:buClr>
              <a:buSzPts val="2000"/>
              <a:buChar char="•"/>
              <a:defRPr>
                <a:solidFill>
                  <a:srgbClr val="595A59"/>
                </a:solidFill>
              </a:defRPr>
            </a:lvl3pPr>
            <a:lvl4pPr marL="1828800" lvl="3" indent="-342900" algn="l">
              <a:lnSpc>
                <a:spcPct val="90000"/>
              </a:lnSpc>
              <a:spcBef>
                <a:spcPts val="500"/>
              </a:spcBef>
              <a:spcAft>
                <a:spcPts val="0"/>
              </a:spcAft>
              <a:buClr>
                <a:srgbClr val="595A59"/>
              </a:buClr>
              <a:buSzPts val="1800"/>
              <a:buChar char="•"/>
              <a:defRPr>
                <a:solidFill>
                  <a:srgbClr val="595A59"/>
                </a:solidFill>
              </a:defRPr>
            </a:lvl4pPr>
            <a:lvl5pPr marL="2286000" lvl="4" indent="-342900" algn="l">
              <a:lnSpc>
                <a:spcPct val="90000"/>
              </a:lnSpc>
              <a:spcBef>
                <a:spcPts val="500"/>
              </a:spcBef>
              <a:spcAft>
                <a:spcPts val="0"/>
              </a:spcAft>
              <a:buClr>
                <a:srgbClr val="595A59"/>
              </a:buClr>
              <a:buSzPts val="1800"/>
              <a:buChar char="•"/>
              <a:defRPr>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51"/>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Clr>
                <a:srgbClr val="595A59"/>
              </a:buClr>
              <a:buSzPts val="1800"/>
              <a:buNone/>
              <a:defRPr sz="1800">
                <a:solidFill>
                  <a:srgbClr val="595A59"/>
                </a:solidFill>
              </a:defRPr>
            </a:lvl1pPr>
            <a:lvl2pPr marL="914400" lvl="1" indent="-342900" algn="l">
              <a:lnSpc>
                <a:spcPct val="100000"/>
              </a:lnSpc>
              <a:spcBef>
                <a:spcPts val="600"/>
              </a:spcBef>
              <a:spcAft>
                <a:spcPts val="0"/>
              </a:spcAft>
              <a:buClr>
                <a:srgbClr val="595A59"/>
              </a:buClr>
              <a:buSzPts val="1800"/>
              <a:buChar char="•"/>
              <a:defRPr sz="1800">
                <a:solidFill>
                  <a:srgbClr val="595A59"/>
                </a:solidFill>
              </a:defRPr>
            </a:lvl2pPr>
            <a:lvl3pPr marL="1371600" lvl="2" indent="-342900" algn="l">
              <a:lnSpc>
                <a:spcPct val="100000"/>
              </a:lnSpc>
              <a:spcBef>
                <a:spcPts val="600"/>
              </a:spcBef>
              <a:spcAft>
                <a:spcPts val="0"/>
              </a:spcAft>
              <a:buClr>
                <a:srgbClr val="595A59"/>
              </a:buClr>
              <a:buSzPts val="1800"/>
              <a:buChar char="•"/>
              <a:defRPr sz="1800">
                <a:solidFill>
                  <a:srgbClr val="595A59"/>
                </a:solidFill>
              </a:defRPr>
            </a:lvl3pPr>
            <a:lvl4pPr marL="1828800" lvl="3" indent="-342900" algn="l">
              <a:lnSpc>
                <a:spcPct val="100000"/>
              </a:lnSpc>
              <a:spcBef>
                <a:spcPts val="600"/>
              </a:spcBef>
              <a:spcAft>
                <a:spcPts val="0"/>
              </a:spcAft>
              <a:buClr>
                <a:srgbClr val="595A59"/>
              </a:buClr>
              <a:buSzPts val="1800"/>
              <a:buChar char="•"/>
              <a:defRPr sz="1800">
                <a:solidFill>
                  <a:srgbClr val="595A59"/>
                </a:solidFill>
              </a:defRPr>
            </a:lvl4pPr>
            <a:lvl5pPr marL="2286000" lvl="4" indent="-342900" algn="l">
              <a:lnSpc>
                <a:spcPct val="100000"/>
              </a:lnSpc>
              <a:spcBef>
                <a:spcPts val="600"/>
              </a:spcBef>
              <a:spcAft>
                <a:spcPts val="0"/>
              </a:spcAft>
              <a:buClr>
                <a:srgbClr val="595A59"/>
              </a:buClr>
              <a:buSzPts val="1800"/>
              <a:buChar char="•"/>
              <a:defRPr sz="1800">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3" name="Google Shape;63;p51"/>
          <p:cNvGrpSpPr/>
          <p:nvPr/>
        </p:nvGrpSpPr>
        <p:grpSpPr>
          <a:xfrm>
            <a:off x="389965" y="6092742"/>
            <a:ext cx="3144242" cy="374574"/>
            <a:chOff x="301128" y="6151084"/>
            <a:chExt cx="3144242" cy="374574"/>
          </a:xfrm>
        </p:grpSpPr>
        <p:pic>
          <p:nvPicPr>
            <p:cNvPr id="64" name="Google Shape;64;p51"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65" name="Google Shape;65;p51"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66" name="Google Shape;66;p51"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67" name="Google Shape;67;p51"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68" name="Google Shape;68;p5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only MASTER slide">
  <p:cSld name="Text only MASTER slide">
    <p:spTree>
      <p:nvGrpSpPr>
        <p:cNvPr id="1" name="Shape 70"/>
        <p:cNvGrpSpPr/>
        <p:nvPr/>
      </p:nvGrpSpPr>
      <p:grpSpPr>
        <a:xfrm>
          <a:off x="0" y="0"/>
          <a:ext cx="0" cy="0"/>
          <a:chOff x="0" y="0"/>
          <a:chExt cx="0" cy="0"/>
        </a:xfrm>
      </p:grpSpPr>
      <p:sp>
        <p:nvSpPr>
          <p:cNvPr id="71" name="Google Shape;71;p52"/>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52"/>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3" name="Google Shape;73;p52"/>
          <p:cNvGrpSpPr/>
          <p:nvPr/>
        </p:nvGrpSpPr>
        <p:grpSpPr>
          <a:xfrm>
            <a:off x="389965" y="6092742"/>
            <a:ext cx="3144242" cy="374574"/>
            <a:chOff x="301128" y="6151084"/>
            <a:chExt cx="3144242" cy="374574"/>
          </a:xfrm>
        </p:grpSpPr>
        <p:pic>
          <p:nvPicPr>
            <p:cNvPr id="74" name="Google Shape;74;p52"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75" name="Google Shape;75;p52"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76" name="Google Shape;76;p52"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77" name="Google Shape;77;p52"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78" name="Google Shape;78;p52"/>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Slide - Orange">
  <p:cSld name="Divider Slide - Orange">
    <p:spTree>
      <p:nvGrpSpPr>
        <p:cNvPr id="1" name="Shape 79"/>
        <p:cNvGrpSpPr/>
        <p:nvPr/>
      </p:nvGrpSpPr>
      <p:grpSpPr>
        <a:xfrm>
          <a:off x="0" y="0"/>
          <a:ext cx="0" cy="0"/>
          <a:chOff x="0" y="0"/>
          <a:chExt cx="0" cy="0"/>
        </a:xfrm>
      </p:grpSpPr>
      <p:sp>
        <p:nvSpPr>
          <p:cNvPr id="80" name="Google Shape;80;p53"/>
          <p:cNvSpPr/>
          <p:nvPr/>
        </p:nvSpPr>
        <p:spPr>
          <a:xfrm>
            <a:off x="0" y="0"/>
            <a:ext cx="12192000" cy="5502729"/>
          </a:xfrm>
          <a:prstGeom prst="rect">
            <a:avLst/>
          </a:prstGeom>
          <a:solidFill>
            <a:srgbClr val="F27954"/>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81" name="Google Shape;81;p53"/>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2" name="Google Shape;82;p53"/>
          <p:cNvGrpSpPr/>
          <p:nvPr/>
        </p:nvGrpSpPr>
        <p:grpSpPr>
          <a:xfrm>
            <a:off x="8448790" y="6057987"/>
            <a:ext cx="3144242" cy="374574"/>
            <a:chOff x="301128" y="6151084"/>
            <a:chExt cx="3144242" cy="374574"/>
          </a:xfrm>
        </p:grpSpPr>
        <p:pic>
          <p:nvPicPr>
            <p:cNvPr id="83" name="Google Shape;83;p53"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84" name="Google Shape;84;p53"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85" name="Google Shape;85;p53"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86" name="Google Shape;86;p53"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with Photo - Orange">
  <p:cSld name="Text Slide with Photo - Orange">
    <p:spTree>
      <p:nvGrpSpPr>
        <p:cNvPr id="1" name="Shape 87"/>
        <p:cNvGrpSpPr/>
        <p:nvPr/>
      </p:nvGrpSpPr>
      <p:grpSpPr>
        <a:xfrm>
          <a:off x="0" y="0"/>
          <a:ext cx="0" cy="0"/>
          <a:chOff x="0" y="0"/>
          <a:chExt cx="0" cy="0"/>
        </a:xfrm>
      </p:grpSpPr>
      <p:pic>
        <p:nvPicPr>
          <p:cNvPr id="88" name="Google Shape;88;p54" descr="A black and white striped pattern&#10;&#10;Description automatically generated with medium confidence"/>
          <p:cNvPicPr preferRelativeResize="0"/>
          <p:nvPr/>
        </p:nvPicPr>
        <p:blipFill rotWithShape="1">
          <a:blip r:embed="rId2">
            <a:alphaModFix/>
          </a:blip>
          <a:srcRect l="-25172" t="20705" r="18173" b="15673"/>
          <a:stretch/>
        </p:blipFill>
        <p:spPr>
          <a:xfrm>
            <a:off x="5333853" y="1227"/>
            <a:ext cx="6825554" cy="5501502"/>
          </a:xfrm>
          <a:prstGeom prst="rect">
            <a:avLst/>
          </a:prstGeom>
          <a:noFill/>
          <a:ln>
            <a:noFill/>
          </a:ln>
        </p:spPr>
      </p:pic>
      <p:sp>
        <p:nvSpPr>
          <p:cNvPr id="89" name="Google Shape;89;p54"/>
          <p:cNvSpPr/>
          <p:nvPr/>
        </p:nvSpPr>
        <p:spPr>
          <a:xfrm rot="10800000" flipH="1">
            <a:off x="1356632" y="-2"/>
            <a:ext cx="5495430" cy="689275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90" name="Google Shape;90;p54"/>
          <p:cNvSpPr>
            <a:spLocks noGrp="1"/>
          </p:cNvSpPr>
          <p:nvPr>
            <p:ph type="pic" idx="2"/>
          </p:nvPr>
        </p:nvSpPr>
        <p:spPr>
          <a:xfrm>
            <a:off x="6852062" y="228600"/>
            <a:ext cx="5105121" cy="6362700"/>
          </a:xfrm>
          <a:prstGeom prst="rect">
            <a:avLst/>
          </a:prstGeom>
          <a:solidFill>
            <a:schemeClr val="lt1"/>
          </a:solidFill>
          <a:ln>
            <a:noFill/>
          </a:ln>
        </p:spPr>
      </p:sp>
      <p:sp>
        <p:nvSpPr>
          <p:cNvPr id="91" name="Google Shape;91;p54"/>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4"/>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3" name="Google Shape;93;p54"/>
          <p:cNvGrpSpPr/>
          <p:nvPr/>
        </p:nvGrpSpPr>
        <p:grpSpPr>
          <a:xfrm rot="-5400000">
            <a:off x="-1025447" y="4518095"/>
            <a:ext cx="3445636" cy="410479"/>
            <a:chOff x="301128" y="6151084"/>
            <a:chExt cx="3144242" cy="374574"/>
          </a:xfrm>
        </p:grpSpPr>
        <p:pic>
          <p:nvPicPr>
            <p:cNvPr id="94" name="Google Shape;94;p54"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95" name="Google Shape;95;p54"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96" name="Google Shape;96;p54"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A1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A1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A1A2"/>
                </a:solidFill>
                <a:latin typeface="Calibri"/>
                <a:ea typeface="Calibri"/>
                <a:cs typeface="Calibri"/>
                <a:sym typeface="Calibri"/>
              </a:defRPr>
            </a:lvl1pPr>
            <a:lvl2pPr marL="0" marR="0" lvl="1" indent="0" algn="r" rtl="0">
              <a:spcBef>
                <a:spcPts val="0"/>
              </a:spcBef>
              <a:buNone/>
              <a:defRPr sz="1200" b="0" i="0" u="none" strike="noStrike" cap="none">
                <a:solidFill>
                  <a:srgbClr val="88A1A2"/>
                </a:solidFill>
                <a:latin typeface="Calibri"/>
                <a:ea typeface="Calibri"/>
                <a:cs typeface="Calibri"/>
                <a:sym typeface="Calibri"/>
              </a:defRPr>
            </a:lvl2pPr>
            <a:lvl3pPr marL="0" marR="0" lvl="2" indent="0" algn="r" rtl="0">
              <a:spcBef>
                <a:spcPts val="0"/>
              </a:spcBef>
              <a:buNone/>
              <a:defRPr sz="1200" b="0" i="0" u="none" strike="noStrike" cap="none">
                <a:solidFill>
                  <a:srgbClr val="88A1A2"/>
                </a:solidFill>
                <a:latin typeface="Calibri"/>
                <a:ea typeface="Calibri"/>
                <a:cs typeface="Calibri"/>
                <a:sym typeface="Calibri"/>
              </a:defRPr>
            </a:lvl3pPr>
            <a:lvl4pPr marL="0" marR="0" lvl="3" indent="0" algn="r" rtl="0">
              <a:spcBef>
                <a:spcPts val="0"/>
              </a:spcBef>
              <a:buNone/>
              <a:defRPr sz="1200" b="0" i="0" u="none" strike="noStrike" cap="none">
                <a:solidFill>
                  <a:srgbClr val="88A1A2"/>
                </a:solidFill>
                <a:latin typeface="Calibri"/>
                <a:ea typeface="Calibri"/>
                <a:cs typeface="Calibri"/>
                <a:sym typeface="Calibri"/>
              </a:defRPr>
            </a:lvl4pPr>
            <a:lvl5pPr marL="0" marR="0" lvl="4" indent="0" algn="r" rtl="0">
              <a:spcBef>
                <a:spcPts val="0"/>
              </a:spcBef>
              <a:buNone/>
              <a:defRPr sz="1200" b="0" i="0" u="none" strike="noStrike" cap="none">
                <a:solidFill>
                  <a:srgbClr val="88A1A2"/>
                </a:solidFill>
                <a:latin typeface="Calibri"/>
                <a:ea typeface="Calibri"/>
                <a:cs typeface="Calibri"/>
                <a:sym typeface="Calibri"/>
              </a:defRPr>
            </a:lvl5pPr>
            <a:lvl6pPr marL="0" marR="0" lvl="5" indent="0" algn="r" rtl="0">
              <a:spcBef>
                <a:spcPts val="0"/>
              </a:spcBef>
              <a:buNone/>
              <a:defRPr sz="1200" b="0" i="0" u="none" strike="noStrike" cap="none">
                <a:solidFill>
                  <a:srgbClr val="88A1A2"/>
                </a:solidFill>
                <a:latin typeface="Calibri"/>
                <a:ea typeface="Calibri"/>
                <a:cs typeface="Calibri"/>
                <a:sym typeface="Calibri"/>
              </a:defRPr>
            </a:lvl6pPr>
            <a:lvl7pPr marL="0" marR="0" lvl="6" indent="0" algn="r" rtl="0">
              <a:spcBef>
                <a:spcPts val="0"/>
              </a:spcBef>
              <a:buNone/>
              <a:defRPr sz="1200" b="0" i="0" u="none" strike="noStrike" cap="none">
                <a:solidFill>
                  <a:srgbClr val="88A1A2"/>
                </a:solidFill>
                <a:latin typeface="Calibri"/>
                <a:ea typeface="Calibri"/>
                <a:cs typeface="Calibri"/>
                <a:sym typeface="Calibri"/>
              </a:defRPr>
            </a:lvl7pPr>
            <a:lvl8pPr marL="0" marR="0" lvl="7" indent="0" algn="r" rtl="0">
              <a:spcBef>
                <a:spcPts val="0"/>
              </a:spcBef>
              <a:buNone/>
              <a:defRPr sz="1200" b="0" i="0" u="none" strike="noStrike" cap="none">
                <a:solidFill>
                  <a:srgbClr val="88A1A2"/>
                </a:solidFill>
                <a:latin typeface="Calibri"/>
                <a:ea typeface="Calibri"/>
                <a:cs typeface="Calibri"/>
                <a:sym typeface="Calibri"/>
              </a:defRPr>
            </a:lvl8pPr>
            <a:lvl9pPr marL="0" marR="0" lvl="8" indent="0" algn="r" rtl="0">
              <a:spcBef>
                <a:spcPts val="0"/>
              </a:spcBef>
              <a:buNone/>
              <a:defRPr sz="1200" b="0" i="0" u="none" strike="noStrike" cap="none">
                <a:solidFill>
                  <a:srgbClr val="88A1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deed.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www.tourismrecovery.eu/"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hyperlink" Target="https://www.facebook.com/tourismcrisisrecover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1"/>
          <p:cNvSpPr txBox="1">
            <a:spLocks noGrp="1"/>
          </p:cNvSpPr>
          <p:nvPr>
            <p:ph type="body" idx="1"/>
          </p:nvPr>
        </p:nvSpPr>
        <p:spPr>
          <a:xfrm>
            <a:off x="6586302" y="1494787"/>
            <a:ext cx="5278651" cy="6973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400"/>
              <a:buNone/>
            </a:pPr>
            <a:r>
              <a:rPr lang="is-IS"/>
              <a:t>Inngangur</a:t>
            </a:r>
          </a:p>
        </p:txBody>
      </p:sp>
      <p:sp>
        <p:nvSpPr>
          <p:cNvPr id="868" name="Google Shape;868;p1"/>
          <p:cNvSpPr txBox="1">
            <a:spLocks noGrp="1"/>
          </p:cNvSpPr>
          <p:nvPr>
            <p:ph type="body" idx="2"/>
          </p:nvPr>
        </p:nvSpPr>
        <p:spPr>
          <a:xfrm>
            <a:off x="6586302" y="876264"/>
            <a:ext cx="5278651"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is-IS"/>
              <a:t>1. hluti: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indent="0">
              <a:spcBef>
                <a:spcPts val="0"/>
              </a:spcBef>
            </a:pPr>
            <a:r>
              <a:rPr lang="is-IS" dirty="0"/>
              <a:t>Mikilvægt er að koma auga á rauðu flöggin og takast á við þær áskoranir sem þeim fylgja. Þetta þarf að gera aftur og aftur á öllum stigum krísu.  Þetta  krefst mikils sveigjanleika og stöðugrar athygli af öllum málsaðilum.</a:t>
            </a:r>
            <a:endParaRPr dirty="0"/>
          </a:p>
          <a:p>
            <a:pPr marL="0" lvl="0" indent="0" algn="l" rtl="0">
              <a:lnSpc>
                <a:spcPct val="100000"/>
              </a:lnSpc>
              <a:spcBef>
                <a:spcPts val="600"/>
              </a:spcBef>
              <a:spcAft>
                <a:spcPts val="0"/>
              </a:spcAft>
              <a:buClr>
                <a:srgbClr val="595A59"/>
              </a:buClr>
              <a:buSzPts val="1800"/>
              <a:buNone/>
            </a:pPr>
            <a:endParaRPr dirty="0"/>
          </a:p>
        </p:txBody>
      </p:sp>
      <p:sp>
        <p:nvSpPr>
          <p:cNvPr id="1063" name="Google Shape;1063;p10"/>
          <p:cNvSpPr txBox="1">
            <a:spLocks noGrp="1"/>
          </p:cNvSpPr>
          <p:nvPr>
            <p:ph type="body" idx="4"/>
          </p:nvPr>
        </p:nvSpPr>
        <p:spPr>
          <a:xfrm>
            <a:off x="370936" y="981890"/>
            <a:ext cx="11489369" cy="5104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1800"/>
              <a:buNone/>
            </a:pPr>
            <a:r>
              <a:rPr lang="is-IS" dirty="0"/>
              <a:t>Mismunandi áfangar í sýnileika krísu</a:t>
            </a:r>
          </a:p>
          <a:p>
            <a:pPr marL="0" lvl="0" indent="0" algn="l" rtl="0">
              <a:lnSpc>
                <a:spcPct val="90000"/>
              </a:lnSpc>
              <a:spcBef>
                <a:spcPts val="1000"/>
              </a:spcBef>
              <a:spcAft>
                <a:spcPts val="0"/>
              </a:spcAft>
              <a:buClr>
                <a:srgbClr val="79527B"/>
              </a:buClr>
              <a:buSzPts val="1800"/>
              <a:buNone/>
            </a:pPr>
            <a:endParaRPr lang="is-IS" dirty="0">
              <a:latin typeface="Calibri"/>
              <a:ea typeface="Calibri"/>
              <a:cs typeface="Calibri"/>
              <a:sym typeface="Calibri"/>
            </a:endParaRPr>
          </a:p>
        </p:txBody>
      </p:sp>
      <p:grpSp>
        <p:nvGrpSpPr>
          <p:cNvPr id="1064" name="Google Shape;1064;p10"/>
          <p:cNvGrpSpPr/>
          <p:nvPr/>
        </p:nvGrpSpPr>
        <p:grpSpPr>
          <a:xfrm>
            <a:off x="4097420" y="3345984"/>
            <a:ext cx="1415796" cy="1577513"/>
            <a:chOff x="0" y="0"/>
            <a:chExt cx="1905957" cy="2123662"/>
          </a:xfrm>
        </p:grpSpPr>
        <p:sp>
          <p:nvSpPr>
            <p:cNvPr id="1065" name="Google Shape;1065;p10"/>
            <p:cNvSpPr/>
            <p:nvPr/>
          </p:nvSpPr>
          <p:spPr>
            <a:xfrm>
              <a:off x="328241" y="0"/>
              <a:ext cx="1577716" cy="1779686"/>
            </a:xfrm>
            <a:custGeom>
              <a:avLst/>
              <a:gdLst/>
              <a:ahLst/>
              <a:cxnLst/>
              <a:rect l="l" t="t" r="r" b="b"/>
              <a:pathLst>
                <a:path w="21600" h="21600" extrusionOk="0">
                  <a:moveTo>
                    <a:pt x="21600" y="12822"/>
                  </a:moveTo>
                  <a:lnTo>
                    <a:pt x="21600" y="12821"/>
                  </a:lnTo>
                  <a:cubicBezTo>
                    <a:pt x="19269" y="11104"/>
                    <a:pt x="17179" y="9389"/>
                    <a:pt x="15381" y="7465"/>
                  </a:cubicBezTo>
                  <a:cubicBezTo>
                    <a:pt x="13583" y="5541"/>
                    <a:pt x="12078" y="3408"/>
                    <a:pt x="10919" y="854"/>
                  </a:cubicBezTo>
                  <a:lnTo>
                    <a:pt x="10528" y="0"/>
                  </a:lnTo>
                  <a:lnTo>
                    <a:pt x="0" y="3691"/>
                  </a:lnTo>
                  <a:cubicBezTo>
                    <a:pt x="892" y="7209"/>
                    <a:pt x="2613" y="10536"/>
                    <a:pt x="5035" y="13559"/>
                  </a:cubicBezTo>
                  <a:cubicBezTo>
                    <a:pt x="7457" y="16582"/>
                    <a:pt x="10580" y="19300"/>
                    <a:pt x="14274" y="21600"/>
                  </a:cubicBezTo>
                  <a:lnTo>
                    <a:pt x="14274" y="21600"/>
                  </a:lnTo>
                  <a:lnTo>
                    <a:pt x="21600" y="12822"/>
                  </a:lnTo>
                  <a:close/>
                </a:path>
              </a:pathLst>
            </a:custGeom>
            <a:solidFill>
              <a:srgbClr val="916395"/>
            </a:solidFill>
            <a:ln>
              <a:noFill/>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66" name="Google Shape;1066;p10"/>
            <p:cNvSpPr/>
            <p:nvPr/>
          </p:nvSpPr>
          <p:spPr>
            <a:xfrm>
              <a:off x="0" y="306927"/>
              <a:ext cx="1375861" cy="1816735"/>
            </a:xfrm>
            <a:custGeom>
              <a:avLst/>
              <a:gdLst/>
              <a:ahLst/>
              <a:cxnLst/>
              <a:rect l="l" t="t" r="r" b="b"/>
              <a:pathLst>
                <a:path w="21600" h="21600" extrusionOk="0">
                  <a:moveTo>
                    <a:pt x="5232" y="0"/>
                  </a:moveTo>
                  <a:lnTo>
                    <a:pt x="0" y="3163"/>
                  </a:lnTo>
                  <a:cubicBezTo>
                    <a:pt x="941" y="6673"/>
                    <a:pt x="3115" y="10106"/>
                    <a:pt x="6134" y="13250"/>
                  </a:cubicBezTo>
                  <a:cubicBezTo>
                    <a:pt x="9153" y="16393"/>
                    <a:pt x="13018" y="19248"/>
                    <a:pt x="17342" y="21600"/>
                  </a:cubicBezTo>
                  <a:lnTo>
                    <a:pt x="21600" y="17544"/>
                  </a:lnTo>
                  <a:cubicBezTo>
                    <a:pt x="17364" y="15291"/>
                    <a:pt x="13783" y="12628"/>
                    <a:pt x="11006" y="9667"/>
                  </a:cubicBezTo>
                  <a:cubicBezTo>
                    <a:pt x="8228" y="6705"/>
                    <a:pt x="6254" y="3446"/>
                    <a:pt x="5232" y="0"/>
                  </a:cubicBezTo>
                  <a:close/>
                </a:path>
              </a:pathLst>
            </a:custGeom>
            <a:solidFill>
              <a:srgbClr val="79527B"/>
            </a:solidFill>
            <a:ln>
              <a:noFill/>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grpSp>
      <p:grpSp>
        <p:nvGrpSpPr>
          <p:cNvPr id="1067" name="Google Shape;1067;p10"/>
          <p:cNvGrpSpPr/>
          <p:nvPr/>
        </p:nvGrpSpPr>
        <p:grpSpPr>
          <a:xfrm>
            <a:off x="8023976" y="2548005"/>
            <a:ext cx="1733782" cy="2063284"/>
            <a:chOff x="0" y="0"/>
            <a:chExt cx="2334032" cy="2777611"/>
          </a:xfrm>
        </p:grpSpPr>
        <p:sp>
          <p:nvSpPr>
            <p:cNvPr id="1068" name="Google Shape;1068;p10"/>
            <p:cNvSpPr/>
            <p:nvPr/>
          </p:nvSpPr>
          <p:spPr>
            <a:xfrm>
              <a:off x="848419" y="4076"/>
              <a:ext cx="1485613" cy="2773535"/>
            </a:xfrm>
            <a:custGeom>
              <a:avLst/>
              <a:gdLst/>
              <a:ahLst/>
              <a:cxnLst/>
              <a:rect l="l" t="t" r="r" b="b"/>
              <a:pathLst>
                <a:path w="21600" h="21600" extrusionOk="0">
                  <a:moveTo>
                    <a:pt x="18632" y="0"/>
                  </a:moveTo>
                  <a:cubicBezTo>
                    <a:pt x="18632" y="0"/>
                    <a:pt x="18291" y="2003"/>
                    <a:pt x="17742" y="5289"/>
                  </a:cubicBezTo>
                  <a:cubicBezTo>
                    <a:pt x="17193" y="8575"/>
                    <a:pt x="16436" y="13144"/>
                    <a:pt x="15603" y="18276"/>
                  </a:cubicBezTo>
                  <a:cubicBezTo>
                    <a:pt x="15560" y="18266"/>
                    <a:pt x="13695" y="17825"/>
                    <a:pt x="11816" y="17405"/>
                  </a:cubicBezTo>
                  <a:cubicBezTo>
                    <a:pt x="9906" y="16979"/>
                    <a:pt x="7982" y="16574"/>
                    <a:pt x="7964" y="16570"/>
                  </a:cubicBezTo>
                  <a:lnTo>
                    <a:pt x="6121" y="16135"/>
                  </a:lnTo>
                  <a:cubicBezTo>
                    <a:pt x="5317" y="16844"/>
                    <a:pt x="4405" y="17526"/>
                    <a:pt x="3388" y="18179"/>
                  </a:cubicBezTo>
                  <a:cubicBezTo>
                    <a:pt x="2362" y="18838"/>
                    <a:pt x="1231" y="19467"/>
                    <a:pt x="0" y="20065"/>
                  </a:cubicBezTo>
                  <a:lnTo>
                    <a:pt x="4199" y="21600"/>
                  </a:lnTo>
                  <a:cubicBezTo>
                    <a:pt x="5910" y="20696"/>
                    <a:pt x="7247" y="19860"/>
                    <a:pt x="8255" y="19164"/>
                  </a:cubicBezTo>
                  <a:cubicBezTo>
                    <a:pt x="9263" y="18468"/>
                    <a:pt x="9941" y="17911"/>
                    <a:pt x="10335" y="17566"/>
                  </a:cubicBezTo>
                  <a:lnTo>
                    <a:pt x="19686" y="19629"/>
                  </a:lnTo>
                  <a:lnTo>
                    <a:pt x="19702" y="19633"/>
                  </a:lnTo>
                  <a:lnTo>
                    <a:pt x="19702" y="19629"/>
                  </a:lnTo>
                  <a:lnTo>
                    <a:pt x="21600" y="1120"/>
                  </a:lnTo>
                  <a:lnTo>
                    <a:pt x="18632" y="0"/>
                  </a:lnTo>
                  <a:close/>
                </a:path>
              </a:pathLst>
            </a:custGeom>
            <a:solidFill>
              <a:srgbClr val="EE5626"/>
            </a:solidFill>
            <a:ln w="12700" cap="flat" cmpd="sng">
              <a:solidFill>
                <a:srgbClr val="F27954"/>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69" name="Google Shape;1069;p10"/>
            <p:cNvSpPr/>
            <p:nvPr/>
          </p:nvSpPr>
          <p:spPr>
            <a:xfrm>
              <a:off x="0" y="0"/>
              <a:ext cx="2131456" cy="2584803"/>
            </a:xfrm>
            <a:custGeom>
              <a:avLst/>
              <a:gdLst/>
              <a:ahLst/>
              <a:cxnLst/>
              <a:rect l="l" t="t" r="r" b="b"/>
              <a:pathLst>
                <a:path w="21600" h="21600" extrusionOk="0">
                  <a:moveTo>
                    <a:pt x="21600" y="0"/>
                  </a:moveTo>
                  <a:cubicBezTo>
                    <a:pt x="16503" y="3372"/>
                    <a:pt x="11103" y="6685"/>
                    <a:pt x="6977" y="9155"/>
                  </a:cubicBezTo>
                  <a:cubicBezTo>
                    <a:pt x="2851" y="11625"/>
                    <a:pt x="0" y="13252"/>
                    <a:pt x="0" y="13252"/>
                  </a:cubicBezTo>
                  <a:lnTo>
                    <a:pt x="3564" y="14397"/>
                  </a:lnTo>
                  <a:cubicBezTo>
                    <a:pt x="3078" y="14910"/>
                    <a:pt x="2566" y="15405"/>
                    <a:pt x="2031" y="15880"/>
                  </a:cubicBezTo>
                  <a:cubicBezTo>
                    <a:pt x="1495" y="16356"/>
                    <a:pt x="935" y="16811"/>
                    <a:pt x="352" y="17246"/>
                  </a:cubicBezTo>
                  <a:lnTo>
                    <a:pt x="8598" y="21600"/>
                  </a:lnTo>
                  <a:cubicBezTo>
                    <a:pt x="9435" y="20956"/>
                    <a:pt x="10209" y="20280"/>
                    <a:pt x="10914" y="19576"/>
                  </a:cubicBezTo>
                  <a:cubicBezTo>
                    <a:pt x="11619" y="18872"/>
                    <a:pt x="12256" y="18139"/>
                    <a:pt x="12818" y="17382"/>
                  </a:cubicBezTo>
                  <a:lnTo>
                    <a:pt x="19489" y="19610"/>
                  </a:lnTo>
                  <a:cubicBezTo>
                    <a:pt x="20069" y="14104"/>
                    <a:pt x="20597" y="9201"/>
                    <a:pt x="20980" y="5675"/>
                  </a:cubicBezTo>
                  <a:cubicBezTo>
                    <a:pt x="21362" y="2149"/>
                    <a:pt x="21600" y="0"/>
                    <a:pt x="21600" y="0"/>
                  </a:cubicBezTo>
                  <a:close/>
                </a:path>
              </a:pathLst>
            </a:custGeom>
            <a:solidFill>
              <a:srgbClr val="F27954"/>
            </a:solidFill>
            <a:ln>
              <a:noFill/>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grpSp>
      <p:grpSp>
        <p:nvGrpSpPr>
          <p:cNvPr id="1070" name="Google Shape;1070;p10"/>
          <p:cNvGrpSpPr/>
          <p:nvPr/>
        </p:nvGrpSpPr>
        <p:grpSpPr>
          <a:xfrm>
            <a:off x="5034726" y="4238958"/>
            <a:ext cx="1347128" cy="1161728"/>
            <a:chOff x="0" y="0"/>
            <a:chExt cx="1813514" cy="1563927"/>
          </a:xfrm>
        </p:grpSpPr>
        <p:sp>
          <p:nvSpPr>
            <p:cNvPr id="1071" name="Google Shape;1071;p10"/>
            <p:cNvSpPr/>
            <p:nvPr/>
          </p:nvSpPr>
          <p:spPr>
            <a:xfrm>
              <a:off x="0" y="2198"/>
              <a:ext cx="819939" cy="1027088"/>
            </a:xfrm>
            <a:custGeom>
              <a:avLst/>
              <a:gdLst/>
              <a:ahLst/>
              <a:cxnLst/>
              <a:rect l="l" t="t" r="r" b="b"/>
              <a:pathLst>
                <a:path w="21600" h="21600" extrusionOk="0">
                  <a:moveTo>
                    <a:pt x="9050" y="14869"/>
                  </a:moveTo>
                  <a:lnTo>
                    <a:pt x="21600" y="0"/>
                  </a:lnTo>
                  <a:lnTo>
                    <a:pt x="17299" y="1941"/>
                  </a:lnTo>
                  <a:lnTo>
                    <a:pt x="0" y="21600"/>
                  </a:lnTo>
                  <a:lnTo>
                    <a:pt x="9047" y="14893"/>
                  </a:lnTo>
                  <a:lnTo>
                    <a:pt x="9050" y="14869"/>
                  </a:lnTo>
                  <a:close/>
                </a:path>
              </a:pathLst>
            </a:custGeom>
            <a:solidFill>
              <a:srgbClr val="A77FA9"/>
            </a:solidFill>
            <a:ln>
              <a:noFill/>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72" name="Google Shape;1072;p10"/>
            <p:cNvSpPr/>
            <p:nvPr/>
          </p:nvSpPr>
          <p:spPr>
            <a:xfrm>
              <a:off x="0" y="707637"/>
              <a:ext cx="1804795" cy="856290"/>
            </a:xfrm>
            <a:custGeom>
              <a:avLst/>
              <a:gdLst/>
              <a:ahLst/>
              <a:cxnLst/>
              <a:rect l="l" t="t" r="r" b="b"/>
              <a:pathLst>
                <a:path w="21600" h="21600" extrusionOk="0">
                  <a:moveTo>
                    <a:pt x="3957" y="0"/>
                  </a:moveTo>
                  <a:lnTo>
                    <a:pt x="0" y="7965"/>
                  </a:lnTo>
                  <a:cubicBezTo>
                    <a:pt x="2801" y="11506"/>
                    <a:pt x="5927" y="14488"/>
                    <a:pt x="9335" y="16798"/>
                  </a:cubicBezTo>
                  <a:cubicBezTo>
                    <a:pt x="12743" y="19108"/>
                    <a:pt x="16433" y="20746"/>
                    <a:pt x="20362" y="21600"/>
                  </a:cubicBezTo>
                  <a:lnTo>
                    <a:pt x="21600" y="12137"/>
                  </a:lnTo>
                  <a:cubicBezTo>
                    <a:pt x="18288" y="11316"/>
                    <a:pt x="15130" y="9835"/>
                    <a:pt x="12174" y="7783"/>
                  </a:cubicBezTo>
                  <a:cubicBezTo>
                    <a:pt x="9217" y="5730"/>
                    <a:pt x="6463" y="3107"/>
                    <a:pt x="3957" y="0"/>
                  </a:cubicBezTo>
                  <a:close/>
                </a:path>
              </a:pathLst>
            </a:custGeom>
            <a:solidFill>
              <a:srgbClr val="B696B8"/>
            </a:solidFill>
            <a:ln>
              <a:noFill/>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73" name="Google Shape;1073;p10"/>
            <p:cNvSpPr/>
            <p:nvPr/>
          </p:nvSpPr>
          <p:spPr>
            <a:xfrm>
              <a:off x="333603" y="0"/>
              <a:ext cx="1479911" cy="1194805"/>
            </a:xfrm>
            <a:custGeom>
              <a:avLst/>
              <a:gdLst/>
              <a:ahLst/>
              <a:cxnLst/>
              <a:rect l="l" t="t" r="r" b="b"/>
              <a:pathLst>
                <a:path w="21600" h="21600" extrusionOk="0">
                  <a:moveTo>
                    <a:pt x="7110" y="0"/>
                  </a:moveTo>
                  <a:lnTo>
                    <a:pt x="0" y="12824"/>
                  </a:lnTo>
                  <a:cubicBezTo>
                    <a:pt x="3091" y="15083"/>
                    <a:pt x="6484" y="16991"/>
                    <a:pt x="10127" y="18482"/>
                  </a:cubicBezTo>
                  <a:cubicBezTo>
                    <a:pt x="13673" y="19934"/>
                    <a:pt x="17459" y="20993"/>
                    <a:pt x="21436" y="21600"/>
                  </a:cubicBezTo>
                  <a:lnTo>
                    <a:pt x="21600" y="8005"/>
                  </a:lnTo>
                  <a:cubicBezTo>
                    <a:pt x="18998" y="7251"/>
                    <a:pt x="16451" y="6143"/>
                    <a:pt x="14010" y="4772"/>
                  </a:cubicBezTo>
                  <a:cubicBezTo>
                    <a:pt x="11588" y="3412"/>
                    <a:pt x="9270" y="1792"/>
                    <a:pt x="7110" y="0"/>
                  </a:cubicBezTo>
                  <a:close/>
                </a:path>
              </a:pathLst>
            </a:custGeom>
            <a:solidFill>
              <a:srgbClr val="CFB9D1"/>
            </a:solidFill>
            <a:ln>
              <a:noFill/>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grpSp>
      <p:grpSp>
        <p:nvGrpSpPr>
          <p:cNvPr id="1074" name="Google Shape;1074;p10"/>
          <p:cNvGrpSpPr/>
          <p:nvPr/>
        </p:nvGrpSpPr>
        <p:grpSpPr>
          <a:xfrm>
            <a:off x="6440687" y="4523950"/>
            <a:ext cx="1172470" cy="898958"/>
            <a:chOff x="0" y="0"/>
            <a:chExt cx="1578389" cy="1210186"/>
          </a:xfrm>
        </p:grpSpPr>
        <p:sp>
          <p:nvSpPr>
            <p:cNvPr id="1075" name="Google Shape;1075;p10"/>
            <p:cNvSpPr/>
            <p:nvPr/>
          </p:nvSpPr>
          <p:spPr>
            <a:xfrm>
              <a:off x="0" y="85257"/>
              <a:ext cx="140225" cy="1120956"/>
            </a:xfrm>
            <a:custGeom>
              <a:avLst/>
              <a:gdLst/>
              <a:ahLst/>
              <a:cxnLst/>
              <a:rect l="l" t="t" r="r" b="b"/>
              <a:pathLst>
                <a:path w="21600" h="21600" extrusionOk="0">
                  <a:moveTo>
                    <a:pt x="13312" y="0"/>
                  </a:moveTo>
                  <a:lnTo>
                    <a:pt x="0" y="3782"/>
                  </a:lnTo>
                  <a:lnTo>
                    <a:pt x="599" y="21600"/>
                  </a:lnTo>
                  <a:lnTo>
                    <a:pt x="21600" y="14378"/>
                  </a:lnTo>
                  <a:lnTo>
                    <a:pt x="13312" y="0"/>
                  </a:lnTo>
                  <a:close/>
                </a:path>
              </a:pathLst>
            </a:custGeom>
            <a:solidFill>
              <a:srgbClr val="5499A2"/>
            </a:solidFill>
            <a:ln w="12700" cap="flat" cmpd="sng">
              <a:solidFill>
                <a:srgbClr val="76C0B5"/>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76" name="Google Shape;1076;p10"/>
            <p:cNvSpPr/>
            <p:nvPr/>
          </p:nvSpPr>
          <p:spPr>
            <a:xfrm>
              <a:off x="85257" y="0"/>
              <a:ext cx="1411513" cy="847631"/>
            </a:xfrm>
            <a:custGeom>
              <a:avLst/>
              <a:gdLst/>
              <a:ahLst/>
              <a:cxnLst/>
              <a:rect l="l" t="t" r="r" b="b"/>
              <a:pathLst>
                <a:path w="21600" h="21596" extrusionOk="0">
                  <a:moveTo>
                    <a:pt x="4816" y="2227"/>
                  </a:moveTo>
                  <a:cubicBezTo>
                    <a:pt x="2890" y="2289"/>
                    <a:pt x="1785" y="2439"/>
                    <a:pt x="0" y="2281"/>
                  </a:cubicBezTo>
                  <a:lnTo>
                    <a:pt x="823" y="21291"/>
                  </a:lnTo>
                  <a:cubicBezTo>
                    <a:pt x="2421" y="21489"/>
                    <a:pt x="3260" y="21600"/>
                    <a:pt x="4908" y="21596"/>
                  </a:cubicBezTo>
                  <a:cubicBezTo>
                    <a:pt x="10768" y="21583"/>
                    <a:pt x="16389" y="20263"/>
                    <a:pt x="21600" y="17861"/>
                  </a:cubicBezTo>
                  <a:lnTo>
                    <a:pt x="15056" y="0"/>
                  </a:lnTo>
                  <a:cubicBezTo>
                    <a:pt x="11785" y="1448"/>
                    <a:pt x="8354" y="2112"/>
                    <a:pt x="4816" y="2227"/>
                  </a:cubicBezTo>
                  <a:close/>
                </a:path>
              </a:pathLst>
            </a:custGeom>
            <a:solidFill>
              <a:srgbClr val="76C0B5"/>
            </a:solidFill>
            <a:ln w="12700" cap="flat" cmpd="sng">
              <a:solidFill>
                <a:srgbClr val="76C0B5"/>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77" name="Google Shape;1077;p10"/>
            <p:cNvSpPr/>
            <p:nvPr/>
          </p:nvSpPr>
          <p:spPr>
            <a:xfrm>
              <a:off x="0" y="699111"/>
              <a:ext cx="1578389" cy="511075"/>
            </a:xfrm>
            <a:custGeom>
              <a:avLst/>
              <a:gdLst/>
              <a:ahLst/>
              <a:cxnLst/>
              <a:rect l="l" t="t" r="r" b="b"/>
              <a:pathLst>
                <a:path w="21600" h="21565" extrusionOk="0">
                  <a:moveTo>
                    <a:pt x="5519" y="5827"/>
                  </a:moveTo>
                  <a:cubicBezTo>
                    <a:pt x="4007" y="5827"/>
                    <a:pt x="3330" y="5656"/>
                    <a:pt x="1866" y="5322"/>
                  </a:cubicBezTo>
                  <a:lnTo>
                    <a:pt x="1866" y="5322"/>
                  </a:lnTo>
                  <a:lnTo>
                    <a:pt x="0" y="21317"/>
                  </a:lnTo>
                  <a:cubicBezTo>
                    <a:pt x="1449" y="21521"/>
                    <a:pt x="2922" y="21600"/>
                    <a:pt x="4419" y="21551"/>
                  </a:cubicBezTo>
                  <a:cubicBezTo>
                    <a:pt x="10462" y="21355"/>
                    <a:pt x="16246" y="19029"/>
                    <a:pt x="21600" y="14921"/>
                  </a:cubicBezTo>
                  <a:lnTo>
                    <a:pt x="20446" y="0"/>
                  </a:lnTo>
                  <a:cubicBezTo>
                    <a:pt x="15794" y="3741"/>
                    <a:pt x="10731" y="5827"/>
                    <a:pt x="5519" y="5827"/>
                  </a:cubicBezTo>
                  <a:close/>
                </a:path>
              </a:pathLst>
            </a:custGeom>
            <a:solidFill>
              <a:srgbClr val="68A7B0"/>
            </a:solidFill>
            <a:ln w="12700" cap="flat" cmpd="sng">
              <a:solidFill>
                <a:srgbClr val="76C0B5"/>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grpSp>
      <p:grpSp>
        <p:nvGrpSpPr>
          <p:cNvPr id="1078" name="Google Shape;1078;p10"/>
          <p:cNvGrpSpPr/>
          <p:nvPr/>
        </p:nvGrpSpPr>
        <p:grpSpPr>
          <a:xfrm>
            <a:off x="7365329" y="4143962"/>
            <a:ext cx="1394113" cy="1126387"/>
            <a:chOff x="0" y="0"/>
            <a:chExt cx="1876767" cy="1516352"/>
          </a:xfrm>
        </p:grpSpPr>
        <p:sp>
          <p:nvSpPr>
            <p:cNvPr id="1079" name="Google Shape;1079;p10"/>
            <p:cNvSpPr/>
            <p:nvPr/>
          </p:nvSpPr>
          <p:spPr>
            <a:xfrm>
              <a:off x="0" y="460390"/>
              <a:ext cx="546547" cy="1055962"/>
            </a:xfrm>
            <a:custGeom>
              <a:avLst/>
              <a:gdLst/>
              <a:ahLst/>
              <a:cxnLst/>
              <a:rect l="l" t="t" r="r" b="b"/>
              <a:pathLst>
                <a:path w="21600" h="21600" extrusionOk="0">
                  <a:moveTo>
                    <a:pt x="0" y="0"/>
                  </a:moveTo>
                  <a:lnTo>
                    <a:pt x="56" y="3354"/>
                  </a:lnTo>
                  <a:lnTo>
                    <a:pt x="21600" y="21600"/>
                  </a:lnTo>
                  <a:lnTo>
                    <a:pt x="18943" y="14232"/>
                  </a:lnTo>
                  <a:lnTo>
                    <a:pt x="0" y="0"/>
                  </a:lnTo>
                  <a:close/>
                </a:path>
              </a:pathLst>
            </a:custGeom>
            <a:solidFill>
              <a:srgbClr val="8DC9C0"/>
            </a:solidFill>
            <a:ln w="12700" cap="flat" cmpd="sng">
              <a:solidFill>
                <a:srgbClr val="A7D5CE"/>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80" name="Google Shape;1080;p10"/>
            <p:cNvSpPr/>
            <p:nvPr/>
          </p:nvSpPr>
          <p:spPr>
            <a:xfrm>
              <a:off x="477442" y="549911"/>
              <a:ext cx="1399325" cy="961663"/>
            </a:xfrm>
            <a:custGeom>
              <a:avLst/>
              <a:gdLst/>
              <a:ahLst/>
              <a:cxnLst/>
              <a:rect l="l" t="t" r="r" b="b"/>
              <a:pathLst>
                <a:path w="21600" h="21600" extrusionOk="0">
                  <a:moveTo>
                    <a:pt x="0" y="13510"/>
                  </a:moveTo>
                  <a:lnTo>
                    <a:pt x="1038" y="21600"/>
                  </a:lnTo>
                  <a:cubicBezTo>
                    <a:pt x="5082" y="19797"/>
                    <a:pt x="8865" y="17326"/>
                    <a:pt x="12316" y="14451"/>
                  </a:cubicBezTo>
                  <a:cubicBezTo>
                    <a:pt x="15767" y="11576"/>
                    <a:pt x="18885" y="8296"/>
                    <a:pt x="21600" y="4876"/>
                  </a:cubicBezTo>
                  <a:lnTo>
                    <a:pt x="17554" y="0"/>
                  </a:lnTo>
                  <a:cubicBezTo>
                    <a:pt x="15049" y="2958"/>
                    <a:pt x="12415" y="5541"/>
                    <a:pt x="9535" y="7778"/>
                  </a:cubicBezTo>
                  <a:cubicBezTo>
                    <a:pt x="6643" y="10025"/>
                    <a:pt x="3503" y="11924"/>
                    <a:pt x="0" y="13510"/>
                  </a:cubicBezTo>
                  <a:close/>
                </a:path>
              </a:pathLst>
            </a:custGeom>
            <a:solidFill>
              <a:srgbClr val="A7D5CE"/>
            </a:solidFill>
            <a:ln w="12700" cap="flat" cmpd="sng">
              <a:solidFill>
                <a:srgbClr val="A7D5CE"/>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81" name="Google Shape;1081;p10"/>
            <p:cNvSpPr/>
            <p:nvPr/>
          </p:nvSpPr>
          <p:spPr>
            <a:xfrm>
              <a:off x="0" y="0"/>
              <a:ext cx="1616530" cy="1154991"/>
            </a:xfrm>
            <a:custGeom>
              <a:avLst/>
              <a:gdLst/>
              <a:ahLst/>
              <a:cxnLst/>
              <a:rect l="l" t="t" r="r" b="b"/>
              <a:pathLst>
                <a:path w="21600" h="21600" extrusionOk="0">
                  <a:moveTo>
                    <a:pt x="0" y="8588"/>
                  </a:moveTo>
                  <a:lnTo>
                    <a:pt x="6404" y="21600"/>
                  </a:lnTo>
                  <a:cubicBezTo>
                    <a:pt x="9435" y="20295"/>
                    <a:pt x="12153" y="18708"/>
                    <a:pt x="14655" y="16825"/>
                  </a:cubicBezTo>
                  <a:cubicBezTo>
                    <a:pt x="17156" y="14942"/>
                    <a:pt x="19440" y="12762"/>
                    <a:pt x="21600" y="10272"/>
                  </a:cubicBezTo>
                  <a:lnTo>
                    <a:pt x="11130" y="0"/>
                  </a:lnTo>
                  <a:cubicBezTo>
                    <a:pt x="9488" y="1876"/>
                    <a:pt x="7728" y="3548"/>
                    <a:pt x="5866" y="4988"/>
                  </a:cubicBezTo>
                  <a:cubicBezTo>
                    <a:pt x="4005" y="6428"/>
                    <a:pt x="2043" y="7637"/>
                    <a:pt x="0" y="8588"/>
                  </a:cubicBezTo>
                  <a:close/>
                </a:path>
              </a:pathLst>
            </a:custGeom>
            <a:solidFill>
              <a:srgbClr val="BBDFDA"/>
            </a:solidFill>
            <a:ln w="12700" cap="flat" cmpd="sng">
              <a:solidFill>
                <a:srgbClr val="BBDFDA"/>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grpSp>
      <p:sp>
        <p:nvSpPr>
          <p:cNvPr id="1082" name="Google Shape;1082;p10"/>
          <p:cNvSpPr/>
          <p:nvPr/>
        </p:nvSpPr>
        <p:spPr>
          <a:xfrm>
            <a:off x="7365330" y="3429000"/>
            <a:ext cx="501988" cy="1061487"/>
          </a:xfrm>
          <a:custGeom>
            <a:avLst/>
            <a:gdLst/>
            <a:ahLst/>
            <a:cxnLst/>
            <a:rect l="l" t="t" r="r" b="b"/>
            <a:pathLst>
              <a:path w="21600" h="21600" extrusionOk="0">
                <a:moveTo>
                  <a:pt x="21600" y="21600"/>
                </a:moveTo>
                <a:lnTo>
                  <a:pt x="0" y="17074"/>
                </a:lnTo>
                <a:lnTo>
                  <a:pt x="0" y="0"/>
                </a:lnTo>
              </a:path>
            </a:pathLst>
          </a:custGeom>
          <a:noFill/>
          <a:ln w="38100" cap="flat" cmpd="sng">
            <a:solidFill>
              <a:srgbClr val="D8D8D8"/>
            </a:solidFill>
            <a:prstDash val="solid"/>
            <a:miter lim="400000"/>
            <a:headEnd type="none" w="sm" len="sm"/>
            <a:tailEnd type="none" w="sm" len="sm"/>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83" name="Google Shape;1083;p10"/>
          <p:cNvSpPr/>
          <p:nvPr/>
        </p:nvSpPr>
        <p:spPr>
          <a:xfrm>
            <a:off x="5719024" y="2432350"/>
            <a:ext cx="220879" cy="2008774"/>
          </a:xfrm>
          <a:custGeom>
            <a:avLst/>
            <a:gdLst/>
            <a:ahLst/>
            <a:cxnLst/>
            <a:rect l="l" t="t" r="r" b="b"/>
            <a:pathLst>
              <a:path w="21600" h="21600" extrusionOk="0">
                <a:moveTo>
                  <a:pt x="0" y="21600"/>
                </a:moveTo>
                <a:lnTo>
                  <a:pt x="21600" y="19252"/>
                </a:lnTo>
                <a:lnTo>
                  <a:pt x="21600" y="0"/>
                </a:lnTo>
              </a:path>
            </a:pathLst>
          </a:custGeom>
          <a:noFill/>
          <a:ln w="38100" cap="flat" cmpd="sng">
            <a:solidFill>
              <a:srgbClr val="D8D8D8"/>
            </a:solidFill>
            <a:prstDash val="solid"/>
            <a:miter lim="400000"/>
            <a:headEnd type="none" w="sm" len="sm"/>
            <a:tailEnd type="none" w="sm" len="sm"/>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84" name="Google Shape;1084;p10"/>
          <p:cNvSpPr/>
          <p:nvPr/>
        </p:nvSpPr>
        <p:spPr>
          <a:xfrm>
            <a:off x="7157690" y="5111673"/>
            <a:ext cx="760859" cy="368195"/>
          </a:xfrm>
          <a:custGeom>
            <a:avLst/>
            <a:gdLst/>
            <a:ahLst/>
            <a:cxnLst/>
            <a:rect l="l" t="t" r="r" b="b"/>
            <a:pathLst>
              <a:path w="21600" h="21600" extrusionOk="0">
                <a:moveTo>
                  <a:pt x="0" y="0"/>
                </a:moveTo>
                <a:lnTo>
                  <a:pt x="5644" y="21600"/>
                </a:lnTo>
                <a:lnTo>
                  <a:pt x="21600" y="21600"/>
                </a:lnTo>
              </a:path>
            </a:pathLst>
          </a:custGeom>
          <a:noFill/>
          <a:ln w="38100" cap="flat" cmpd="sng">
            <a:solidFill>
              <a:srgbClr val="D8D8D8"/>
            </a:solidFill>
            <a:prstDash val="solid"/>
            <a:miter lim="400000"/>
            <a:headEnd type="none" w="sm" len="sm"/>
            <a:tailEnd type="none" w="sm" len="sm"/>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85" name="Google Shape;1085;p10"/>
          <p:cNvSpPr/>
          <p:nvPr/>
        </p:nvSpPr>
        <p:spPr>
          <a:xfrm rot="5400000">
            <a:off x="9509771" y="3309973"/>
            <a:ext cx="293621" cy="542378"/>
          </a:xfrm>
          <a:custGeom>
            <a:avLst/>
            <a:gdLst/>
            <a:ahLst/>
            <a:cxnLst/>
            <a:rect l="l" t="t" r="r" b="b"/>
            <a:pathLst>
              <a:path w="21600" h="21600" extrusionOk="0">
                <a:moveTo>
                  <a:pt x="0" y="21600"/>
                </a:moveTo>
                <a:lnTo>
                  <a:pt x="21600" y="16806"/>
                </a:lnTo>
                <a:lnTo>
                  <a:pt x="21600" y="0"/>
                </a:lnTo>
              </a:path>
            </a:pathLst>
          </a:custGeom>
          <a:noFill/>
          <a:ln w="38100" cap="flat" cmpd="sng">
            <a:solidFill>
              <a:srgbClr val="D8D8D8"/>
            </a:solidFill>
            <a:prstDash val="solid"/>
            <a:miter lim="400000"/>
            <a:headEnd type="none" w="sm" len="sm"/>
            <a:tailEnd type="none" w="sm" len="sm"/>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86" name="Google Shape;1086;p10"/>
          <p:cNvSpPr/>
          <p:nvPr/>
        </p:nvSpPr>
        <p:spPr>
          <a:xfrm>
            <a:off x="4279722" y="4333848"/>
            <a:ext cx="270821" cy="1124779"/>
          </a:xfrm>
          <a:custGeom>
            <a:avLst/>
            <a:gdLst/>
            <a:ahLst/>
            <a:cxnLst/>
            <a:rect l="l" t="t" r="r" b="b"/>
            <a:pathLst>
              <a:path w="21600" h="21600" extrusionOk="0">
                <a:moveTo>
                  <a:pt x="21600" y="0"/>
                </a:moveTo>
                <a:lnTo>
                  <a:pt x="0" y="5201"/>
                </a:lnTo>
                <a:lnTo>
                  <a:pt x="0" y="21600"/>
                </a:lnTo>
              </a:path>
            </a:pathLst>
          </a:custGeom>
          <a:noFill/>
          <a:ln w="38100" cap="flat" cmpd="sng">
            <a:solidFill>
              <a:srgbClr val="D8D8D8"/>
            </a:solidFill>
            <a:prstDash val="solid"/>
            <a:miter lim="400000"/>
            <a:headEnd type="none" w="sm" len="sm"/>
            <a:tailEnd type="none" w="sm" len="sm"/>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87" name="Google Shape;1087;p10"/>
          <p:cNvSpPr txBox="1"/>
          <p:nvPr/>
        </p:nvSpPr>
        <p:spPr>
          <a:xfrm>
            <a:off x="3663115" y="5427852"/>
            <a:ext cx="275126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400" b="1">
                <a:solidFill>
                  <a:srgbClr val="79527B"/>
                </a:solidFill>
                <a:latin typeface="Calibri"/>
                <a:ea typeface="Calibri"/>
                <a:cs typeface="Calibri"/>
                <a:sym typeface="Calibri"/>
              </a:rPr>
              <a:t>Fyrstu merkin</a:t>
            </a:r>
            <a:endParaRPr lang="is-IS"/>
          </a:p>
          <a:p>
            <a:pPr marL="0" marR="0" lvl="0" indent="0" algn="l" rtl="0">
              <a:spcBef>
                <a:spcPts val="0"/>
              </a:spcBef>
              <a:spcAft>
                <a:spcPts val="0"/>
              </a:spcAft>
              <a:buNone/>
            </a:pPr>
            <a:r>
              <a:rPr lang="is-IS" sz="1400">
                <a:solidFill>
                  <a:srgbClr val="595A59"/>
                </a:solidFill>
                <a:latin typeface="Calibri"/>
                <a:ea typeface="Calibri"/>
                <a:cs typeface="Calibri"/>
                <a:sym typeface="Calibri"/>
              </a:rPr>
              <a:t>Yfirleitt er enginn sem tekur eftir fyrstu merkjunum</a:t>
            </a:r>
            <a:endParaRPr lang="is-IS"/>
          </a:p>
        </p:txBody>
      </p:sp>
      <p:sp>
        <p:nvSpPr>
          <p:cNvPr id="1088" name="Google Shape;1088;p10"/>
          <p:cNvSpPr txBox="1"/>
          <p:nvPr/>
        </p:nvSpPr>
        <p:spPr>
          <a:xfrm>
            <a:off x="3747170" y="1637401"/>
            <a:ext cx="2547708"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400" b="1">
                <a:solidFill>
                  <a:srgbClr val="916395"/>
                </a:solidFill>
                <a:latin typeface="Calibri"/>
                <a:ea typeface="Calibri"/>
                <a:cs typeface="Calibri"/>
                <a:sym typeface="Calibri"/>
              </a:rPr>
              <a:t>Vonin</a:t>
            </a:r>
            <a:endParaRPr lang="is-IS"/>
          </a:p>
          <a:p>
            <a:pPr marL="0" marR="0" lvl="0" indent="0" algn="l" rtl="0">
              <a:spcBef>
                <a:spcPts val="0"/>
              </a:spcBef>
              <a:spcAft>
                <a:spcPts val="0"/>
              </a:spcAft>
              <a:buNone/>
            </a:pPr>
            <a:r>
              <a:rPr lang="is-IS" sz="1400">
                <a:solidFill>
                  <a:srgbClr val="595A59"/>
                </a:solidFill>
                <a:latin typeface="Calibri"/>
                <a:ea typeface="Calibri"/>
                <a:cs typeface="Calibri"/>
                <a:sym typeface="Calibri"/>
              </a:rPr>
              <a:t>Krísan er sýnileg en stjórnendur einblína á vonina frekar en aðgerðir.</a:t>
            </a:r>
            <a:endParaRPr lang="is-IS"/>
          </a:p>
        </p:txBody>
      </p:sp>
      <p:sp>
        <p:nvSpPr>
          <p:cNvPr id="1089" name="Google Shape;1089;p10"/>
          <p:cNvSpPr txBox="1"/>
          <p:nvPr/>
        </p:nvSpPr>
        <p:spPr>
          <a:xfrm>
            <a:off x="6338915" y="1637401"/>
            <a:ext cx="3030095"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400" b="1">
                <a:solidFill>
                  <a:srgbClr val="81D1C5"/>
                </a:solidFill>
                <a:latin typeface="Calibri"/>
                <a:ea typeface="Calibri"/>
                <a:cs typeface="Calibri"/>
                <a:sym typeface="Calibri"/>
              </a:rPr>
              <a:t>Merki um slökun</a:t>
            </a:r>
            <a:endParaRPr lang="is-IS"/>
          </a:p>
          <a:p>
            <a:pPr lvl="0"/>
            <a:r>
              <a:rPr lang="is-IS">
                <a:solidFill>
                  <a:srgbClr val="595A59"/>
                </a:solidFill>
                <a:latin typeface="Calibri"/>
                <a:ea typeface="Calibri"/>
                <a:cs typeface="Calibri"/>
                <a:sym typeface="Calibri"/>
              </a:rPr>
              <a:t>Gangi þær aðgerðir upp sem gripið hefur verið til, koma fram merki um slaka.  Hins vegar verður að halda áfram að innleiða aðgerðirnar sem búið var að ákvarða.</a:t>
            </a:r>
            <a:endParaRPr lang="is-IS"/>
          </a:p>
        </p:txBody>
      </p:sp>
      <p:sp>
        <p:nvSpPr>
          <p:cNvPr id="1090" name="Google Shape;1090;p10"/>
          <p:cNvSpPr txBox="1"/>
          <p:nvPr/>
        </p:nvSpPr>
        <p:spPr>
          <a:xfrm>
            <a:off x="7142883" y="5589621"/>
            <a:ext cx="484228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400">
                <a:solidFill>
                  <a:srgbClr val="595A59"/>
                </a:solidFill>
                <a:latin typeface="Calibri"/>
                <a:ea typeface="Calibri"/>
                <a:cs typeface="Calibri"/>
                <a:sym typeface="Calibri"/>
              </a:rPr>
              <a:t>Ekki er lengur hægt að afneita krísunni. Unnið er að aðgerðum undir mikilli tímapressu.  Þetta er mikilvægasti áfanginn.</a:t>
            </a:r>
            <a:endParaRPr lang="is-IS"/>
          </a:p>
        </p:txBody>
      </p:sp>
      <p:sp>
        <p:nvSpPr>
          <p:cNvPr id="1091" name="Google Shape;1091;p10"/>
          <p:cNvSpPr txBox="1"/>
          <p:nvPr/>
        </p:nvSpPr>
        <p:spPr>
          <a:xfrm>
            <a:off x="7863759" y="5288304"/>
            <a:ext cx="163954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b="1">
                <a:solidFill>
                  <a:srgbClr val="68A7B0"/>
                </a:solidFill>
                <a:latin typeface="Calibri"/>
                <a:cs typeface="Calibri"/>
                <a:sym typeface="Calibri"/>
              </a:rPr>
              <a:t>Vitundarvakning</a:t>
            </a:r>
            <a:endParaRPr lang="is-IS"/>
          </a:p>
        </p:txBody>
      </p:sp>
      <p:sp>
        <p:nvSpPr>
          <p:cNvPr id="1092" name="Google Shape;1092;p10"/>
          <p:cNvSpPr txBox="1"/>
          <p:nvPr/>
        </p:nvSpPr>
        <p:spPr>
          <a:xfrm>
            <a:off x="9986005" y="2791728"/>
            <a:ext cx="2118127"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400" b="1">
                <a:solidFill>
                  <a:srgbClr val="F27954"/>
                </a:solidFill>
                <a:latin typeface="Calibri"/>
                <a:ea typeface="Calibri"/>
                <a:cs typeface="Calibri"/>
                <a:sym typeface="Calibri"/>
              </a:rPr>
              <a:t>Lærdómur og seigla</a:t>
            </a:r>
            <a:endParaRPr lang="is-IS"/>
          </a:p>
          <a:p>
            <a:pPr marL="0" marR="0" lvl="0" indent="0" algn="l" rtl="0">
              <a:spcBef>
                <a:spcPts val="0"/>
              </a:spcBef>
              <a:spcAft>
                <a:spcPts val="0"/>
              </a:spcAft>
              <a:buNone/>
            </a:pPr>
            <a:r>
              <a:rPr lang="is-IS" sz="1400">
                <a:solidFill>
                  <a:srgbClr val="595A59"/>
                </a:solidFill>
                <a:latin typeface="Calibri"/>
                <a:ea typeface="Calibri"/>
                <a:cs typeface="Calibri"/>
                <a:sym typeface="Calibri"/>
              </a:rPr>
              <a:t>Ef vel tekst til og stjórnendur ná að sigrast á krísunni, er mikilvægt að draga réttar ályktanir.  Ef það tekst, getur það leitt til aukinnar seiglu fyrirtækisins.</a:t>
            </a:r>
            <a:endParaRPr lang="is-IS"/>
          </a:p>
        </p:txBody>
      </p:sp>
      <p:sp>
        <p:nvSpPr>
          <p:cNvPr id="1093" name="Google Shape;1093;p1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79527B"/>
              </a:buClr>
              <a:buSzPts val="2000"/>
              <a:buNone/>
            </a:pPr>
            <a:r>
              <a:rPr lang="is-IS" sz="2400" dirty="0"/>
              <a:t>Árangursrík krísustjórnun veltur að miklu leyti á hreinskilni og opinni umræðu þeirra sem í hlut eiga.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1"/>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indent="0">
              <a:spcBef>
                <a:spcPts val="0"/>
              </a:spcBef>
            </a:pPr>
            <a:r>
              <a:rPr lang="is-IS" dirty="0"/>
              <a:t>Krísa getur farið endurtekið í gegnum alla fjóra fasana. Hún þarf þó ekki endilega að byrja á fyrsta fasa, heldur getur krísan líka byrjað á öðrum, þriðja eða fjórða fasa. Með viðeigandi ráðstöfunum til þess að greina krísuna snemma, er hægt að binda enda á ferlið í fyrstu þremur fösunum.</a:t>
            </a:r>
          </a:p>
          <a:p>
            <a:pPr marL="0" lvl="0" indent="0" algn="l" rtl="0">
              <a:lnSpc>
                <a:spcPct val="100000"/>
              </a:lnSpc>
              <a:spcBef>
                <a:spcPts val="600"/>
              </a:spcBef>
              <a:spcAft>
                <a:spcPts val="0"/>
              </a:spcAft>
              <a:buClr>
                <a:srgbClr val="595A59"/>
              </a:buClr>
              <a:buSzPts val="1800"/>
              <a:buNone/>
            </a:pPr>
            <a:endParaRPr lang="is-IS" dirty="0"/>
          </a:p>
          <a:p>
            <a:pPr marL="0" lvl="0" indent="0" algn="l" rtl="0">
              <a:lnSpc>
                <a:spcPct val="100000"/>
              </a:lnSpc>
              <a:spcBef>
                <a:spcPts val="600"/>
              </a:spcBef>
              <a:spcAft>
                <a:spcPts val="0"/>
              </a:spcAft>
              <a:buClr>
                <a:srgbClr val="595A59"/>
              </a:buClr>
              <a:buSzPts val="1800"/>
              <a:buNone/>
            </a:pPr>
            <a:endParaRPr lang="is-IS" dirty="0"/>
          </a:p>
          <a:p>
            <a:pPr marL="0" lvl="0" indent="0" algn="l" rtl="0">
              <a:lnSpc>
                <a:spcPct val="100000"/>
              </a:lnSpc>
              <a:spcBef>
                <a:spcPts val="600"/>
              </a:spcBef>
              <a:spcAft>
                <a:spcPts val="0"/>
              </a:spcAft>
              <a:buClr>
                <a:srgbClr val="595A59"/>
              </a:buClr>
              <a:buSzPts val="1200"/>
              <a:buNone/>
            </a:pPr>
            <a:r>
              <a:rPr lang="is-IS" sz="1200" dirty="0" err="1">
                <a:solidFill>
                  <a:srgbClr val="595A59"/>
                </a:solidFill>
              </a:rPr>
              <a:t>Krystek</a:t>
            </a:r>
            <a:r>
              <a:rPr lang="is-IS" sz="1200" dirty="0">
                <a:solidFill>
                  <a:srgbClr val="595A59"/>
                </a:solidFill>
              </a:rPr>
              <a:t> (1987): </a:t>
            </a:r>
            <a:r>
              <a:rPr lang="is-IS" sz="1200" dirty="0" err="1">
                <a:solidFill>
                  <a:srgbClr val="595A59"/>
                </a:solidFill>
              </a:rPr>
              <a:t>Unternehmungskrisen</a:t>
            </a:r>
            <a:endParaRPr lang="is-IS" dirty="0"/>
          </a:p>
          <a:p>
            <a:pPr marL="0" lvl="0" indent="0" algn="l" rtl="0">
              <a:lnSpc>
                <a:spcPct val="100000"/>
              </a:lnSpc>
              <a:spcBef>
                <a:spcPts val="600"/>
              </a:spcBef>
              <a:spcAft>
                <a:spcPts val="0"/>
              </a:spcAft>
              <a:buClr>
                <a:srgbClr val="595A59"/>
              </a:buClr>
              <a:buSzPts val="1800"/>
              <a:buNone/>
            </a:pPr>
            <a:endParaRPr lang="is-IS" dirty="0"/>
          </a:p>
        </p:txBody>
      </p:sp>
      <p:sp>
        <p:nvSpPr>
          <p:cNvPr id="1099" name="Google Shape;1099;p11"/>
          <p:cNvSpPr txBox="1">
            <a:spLocks noGrp="1"/>
          </p:cNvSpPr>
          <p:nvPr>
            <p:ph type="body" idx="3"/>
          </p:nvPr>
        </p:nvSpPr>
        <p:spPr>
          <a:xfrm>
            <a:off x="389965" y="260470"/>
            <a:ext cx="11470341" cy="899723"/>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pPr>
            <a:r>
              <a:rPr lang="is-IS"/>
              <a:t>Ýmis líkön lýsa gangi krísu.  Ein möguleg nálgun er 4-fasa líkanið. Hver fasi einkennist af ákveðnum eiginleikum.</a:t>
            </a:r>
          </a:p>
        </p:txBody>
      </p:sp>
      <p:sp>
        <p:nvSpPr>
          <p:cNvPr id="1100" name="Google Shape;1100;p1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is-IS"/>
              <a:t>Nálgun I: Fjórir fasar krísu</a:t>
            </a:r>
          </a:p>
        </p:txBody>
      </p:sp>
      <p:sp>
        <p:nvSpPr>
          <p:cNvPr id="1101" name="Google Shape;1101;p11"/>
          <p:cNvSpPr/>
          <p:nvPr/>
        </p:nvSpPr>
        <p:spPr>
          <a:xfrm>
            <a:off x="6654746" y="1371954"/>
            <a:ext cx="3142397" cy="954107"/>
          </a:xfrm>
          <a:prstGeom prst="rect">
            <a:avLst/>
          </a:pr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02" name="Google Shape;1102;p11"/>
          <p:cNvSpPr/>
          <p:nvPr/>
        </p:nvSpPr>
        <p:spPr>
          <a:xfrm rot="5400000">
            <a:off x="5256582" y="1318904"/>
            <a:ext cx="1347141" cy="1449186"/>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03" name="Google Shape;1103;p11"/>
          <p:cNvSpPr txBox="1"/>
          <p:nvPr/>
        </p:nvSpPr>
        <p:spPr>
          <a:xfrm>
            <a:off x="5169169" y="1564065"/>
            <a:ext cx="1449185"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a:solidFill>
                  <a:schemeClr val="lt1"/>
                </a:solidFill>
                <a:latin typeface="Calibri"/>
                <a:ea typeface="Calibri"/>
                <a:cs typeface="Calibri"/>
                <a:sym typeface="Calibri"/>
              </a:rPr>
              <a:t>1. fasi:</a:t>
            </a:r>
            <a:endParaRPr lang="is-IS">
              <a:solidFill>
                <a:schemeClr val="lt1"/>
              </a:solidFill>
            </a:endParaRPr>
          </a:p>
          <a:p>
            <a:pPr marL="0" marR="0" lvl="0" indent="0" algn="ctr" rtl="0">
              <a:spcBef>
                <a:spcPts val="0"/>
              </a:spcBef>
              <a:spcAft>
                <a:spcPts val="0"/>
              </a:spcAft>
              <a:buNone/>
            </a:pPr>
            <a:r>
              <a:rPr lang="is-IS" cap="none">
                <a:solidFill>
                  <a:schemeClr val="lt1"/>
                </a:solidFill>
                <a:latin typeface="Calibri"/>
                <a:ea typeface="Calibri"/>
                <a:cs typeface="Calibri"/>
                <a:sym typeface="Calibri"/>
              </a:rPr>
              <a:t>MÖGULEG KRÍSA</a:t>
            </a:r>
            <a:endParaRPr lang="is-IS"/>
          </a:p>
        </p:txBody>
      </p:sp>
      <p:sp>
        <p:nvSpPr>
          <p:cNvPr id="1104" name="Google Shape;1104;p11"/>
          <p:cNvSpPr txBox="1"/>
          <p:nvPr/>
        </p:nvSpPr>
        <p:spPr>
          <a:xfrm>
            <a:off x="6691136" y="1375177"/>
            <a:ext cx="3103554" cy="738623"/>
          </a:xfrm>
          <a:prstGeom prst="rect">
            <a:avLst/>
          </a:prstGeom>
          <a:noFill/>
          <a:ln>
            <a:noFill/>
          </a:ln>
        </p:spPr>
        <p:txBody>
          <a:bodyPr spcFirstLastPara="1" wrap="square" lIns="91425" tIns="45700" rIns="91425" bIns="45700" anchor="t" anchorCtr="0">
            <a:spAutoFit/>
          </a:bodyPr>
          <a:lstStyle/>
          <a:p>
            <a:pPr marL="182563" marR="0" lvl="0" indent="-182563" algn="l" rtl="0">
              <a:spcBef>
                <a:spcPts val="0"/>
              </a:spcBef>
              <a:spcAft>
                <a:spcPts val="0"/>
              </a:spcAft>
              <a:buClr>
                <a:schemeClr val="lt1"/>
              </a:buClr>
              <a:buSzPts val="1400"/>
              <a:buFont typeface="Arial"/>
              <a:buChar char="•"/>
            </a:pPr>
            <a:r>
              <a:rPr lang="is-IS">
                <a:solidFill>
                  <a:schemeClr val="lt1"/>
                </a:solidFill>
                <a:latin typeface="Calibri" panose="020F0502020204030204" pitchFamily="34" charset="0"/>
                <a:ea typeface="Calibri" panose="020F0502020204030204" pitchFamily="34" charset="0"/>
                <a:cs typeface="Calibri" panose="020F0502020204030204" pitchFamily="34" charset="0"/>
              </a:rPr>
              <a:t>Eðlilegt ástand</a:t>
            </a:r>
            <a:endParaRPr lang="is-IS" b="0" i="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a:p>
            <a:pPr marL="182563" marR="0" lvl="0" indent="-182563" algn="l" rtl="0">
              <a:spcBef>
                <a:spcPts val="0"/>
              </a:spcBef>
              <a:spcAft>
                <a:spcPts val="0"/>
              </a:spcAft>
              <a:buClr>
                <a:schemeClr val="lt1"/>
              </a:buClr>
              <a:buSzPts val="1400"/>
              <a:buFont typeface="Arial"/>
              <a:buChar char="•"/>
            </a:pPr>
            <a:r>
              <a:rPr lang="is-IS" b="0" i="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Engin sjáanleg merki um krísu</a:t>
            </a:r>
            <a:endParaRPr lang="is-IS">
              <a:latin typeface="Calibri" panose="020F0502020204030204" pitchFamily="34" charset="0"/>
              <a:ea typeface="Calibri" panose="020F0502020204030204" pitchFamily="34" charset="0"/>
              <a:cs typeface="Calibri" panose="020F0502020204030204" pitchFamily="34" charset="0"/>
            </a:endParaRPr>
          </a:p>
          <a:p>
            <a:pPr marL="182563" marR="0" lvl="0" indent="-182563" algn="l" rtl="0">
              <a:spcBef>
                <a:spcPts val="0"/>
              </a:spcBef>
              <a:spcAft>
                <a:spcPts val="0"/>
              </a:spcAft>
              <a:buClr>
                <a:schemeClr val="lt1"/>
              </a:buClr>
              <a:buSzPts val="1400"/>
              <a:buFont typeface="Arial"/>
              <a:buChar char="•"/>
            </a:pPr>
            <a:r>
              <a:rPr lang="is-IS">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Að bregðast við hugsanlegri krísu</a:t>
            </a:r>
            <a:endParaRPr lang="is-IS">
              <a:latin typeface="Calibri" panose="020F0502020204030204" pitchFamily="34" charset="0"/>
              <a:ea typeface="Calibri" panose="020F0502020204030204" pitchFamily="34" charset="0"/>
              <a:cs typeface="Calibri" panose="020F0502020204030204" pitchFamily="34" charset="0"/>
            </a:endParaRPr>
          </a:p>
        </p:txBody>
      </p:sp>
      <p:sp>
        <p:nvSpPr>
          <p:cNvPr id="1105" name="Google Shape;1105;p11"/>
          <p:cNvSpPr/>
          <p:nvPr/>
        </p:nvSpPr>
        <p:spPr>
          <a:xfrm>
            <a:off x="6654746" y="4209519"/>
            <a:ext cx="3142397" cy="1053156"/>
          </a:xfrm>
          <a:prstGeom prst="rect">
            <a:avLst/>
          </a:pr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06" name="Google Shape;1106;p11"/>
          <p:cNvSpPr txBox="1"/>
          <p:nvPr/>
        </p:nvSpPr>
        <p:spPr>
          <a:xfrm>
            <a:off x="6713976" y="4234508"/>
            <a:ext cx="3245624" cy="1092566"/>
          </a:xfrm>
          <a:prstGeom prst="rect">
            <a:avLst/>
          </a:prstGeom>
          <a:noFill/>
          <a:ln>
            <a:noFill/>
          </a:ln>
        </p:spPr>
        <p:txBody>
          <a:bodyPr spcFirstLastPara="1" wrap="square" lIns="91425" tIns="45700" rIns="91425" bIns="45700" anchor="t" anchorCtr="0">
            <a:spAutoFit/>
          </a:bodyPr>
          <a:lstStyle/>
          <a:p>
            <a:pPr marL="182563" marR="0" lvl="0" indent="-182563" algn="l" rtl="0">
              <a:spcBef>
                <a:spcPts val="0"/>
              </a:spcBef>
              <a:spcAft>
                <a:spcPts val="0"/>
              </a:spcAft>
              <a:buClr>
                <a:schemeClr val="lt1"/>
              </a:buClr>
              <a:buSzPts val="1400"/>
              <a:buFont typeface="Arial"/>
              <a:buChar char="•"/>
            </a:pPr>
            <a:r>
              <a:rPr lang="is-IS" sz="1300" b="0" i="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Krísan brýst út</a:t>
            </a:r>
          </a:p>
          <a:p>
            <a:pPr marL="182563" marR="0" lvl="0" indent="-182563" algn="l" rtl="0">
              <a:spcBef>
                <a:spcPts val="0"/>
              </a:spcBef>
              <a:spcAft>
                <a:spcPts val="0"/>
              </a:spcAft>
              <a:buClr>
                <a:schemeClr val="lt1"/>
              </a:buClr>
              <a:buSzPts val="1400"/>
              <a:buFont typeface="Arial"/>
              <a:buChar char="•"/>
            </a:pPr>
            <a:r>
              <a:rPr lang="is-IS" sz="1300">
                <a:solidFill>
                  <a:schemeClr val="lt1"/>
                </a:solidFill>
                <a:latin typeface="Calibri" panose="020F0502020204030204" pitchFamily="34" charset="0"/>
                <a:ea typeface="Calibri" panose="020F0502020204030204" pitchFamily="34" charset="0"/>
                <a:cs typeface="Calibri" panose="020F0502020204030204" pitchFamily="34" charset="0"/>
              </a:rPr>
              <a:t>Eyðileggjandi áhrif</a:t>
            </a:r>
          </a:p>
          <a:p>
            <a:pPr marL="182563" marR="0" lvl="0" indent="-182563" algn="l" rtl="0">
              <a:spcBef>
                <a:spcPts val="0"/>
              </a:spcBef>
              <a:spcAft>
                <a:spcPts val="0"/>
              </a:spcAft>
              <a:buClr>
                <a:schemeClr val="lt1"/>
              </a:buClr>
              <a:buSzPts val="1400"/>
              <a:buFont typeface="Arial"/>
              <a:buChar char="•"/>
            </a:pPr>
            <a:r>
              <a:rPr lang="is-IS" sz="130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Aukin tímapressa</a:t>
            </a:r>
          </a:p>
          <a:p>
            <a:pPr marL="182563" marR="0" lvl="0" indent="-182563" algn="l" rtl="0">
              <a:spcBef>
                <a:spcPts val="0"/>
              </a:spcBef>
              <a:spcAft>
                <a:spcPts val="0"/>
              </a:spcAft>
              <a:buClr>
                <a:schemeClr val="lt1"/>
              </a:buClr>
              <a:buSzPts val="1400"/>
              <a:buFont typeface="Arial"/>
              <a:buChar char="•"/>
            </a:pPr>
            <a:r>
              <a:rPr lang="is-IS" sz="130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Mikilvægt að taka ákvarðanir til að bregðast við</a:t>
            </a:r>
          </a:p>
        </p:txBody>
      </p:sp>
      <p:sp>
        <p:nvSpPr>
          <p:cNvPr id="1107" name="Google Shape;1107;p11"/>
          <p:cNvSpPr/>
          <p:nvPr/>
        </p:nvSpPr>
        <p:spPr>
          <a:xfrm>
            <a:off x="6652292" y="2792644"/>
            <a:ext cx="3142398" cy="954107"/>
          </a:xfrm>
          <a:prstGeom prst="rect">
            <a:avLst/>
          </a:pr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08" name="Google Shape;1108;p11"/>
          <p:cNvSpPr txBox="1"/>
          <p:nvPr/>
        </p:nvSpPr>
        <p:spPr>
          <a:xfrm>
            <a:off x="6691136" y="2787676"/>
            <a:ext cx="3704400" cy="954067"/>
          </a:xfrm>
          <a:prstGeom prst="rect">
            <a:avLst/>
          </a:prstGeom>
          <a:noFill/>
          <a:ln>
            <a:noFill/>
          </a:ln>
        </p:spPr>
        <p:txBody>
          <a:bodyPr spcFirstLastPara="1" wrap="square" lIns="91425" tIns="45700" rIns="91425" bIns="45700" anchor="t" anchorCtr="0">
            <a:spAutoFit/>
          </a:bodyPr>
          <a:lstStyle/>
          <a:p>
            <a:pPr marL="182563" marR="0" lvl="0" indent="-182563" algn="l" rtl="0">
              <a:spcBef>
                <a:spcPts val="0"/>
              </a:spcBef>
              <a:spcAft>
                <a:spcPts val="0"/>
              </a:spcAft>
              <a:buClr>
                <a:schemeClr val="lt1"/>
              </a:buClr>
              <a:buSzPts val="1400"/>
              <a:buFont typeface="Arial"/>
              <a:buChar char="•"/>
            </a:pPr>
            <a:r>
              <a:rPr lang="is-IS">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Falin merki um krísu</a:t>
            </a:r>
            <a:endParaRPr lang="is-IS" b="0" i="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a:p>
            <a:pPr marL="182562" marR="0" lvl="0" indent="-182562" algn="l" rtl="0">
              <a:spcBef>
                <a:spcPts val="0"/>
              </a:spcBef>
              <a:spcAft>
                <a:spcPts val="0"/>
              </a:spcAft>
              <a:buClr>
                <a:schemeClr val="lt1"/>
              </a:buClr>
              <a:buSzPts val="1400"/>
              <a:buFont typeface="Arial"/>
              <a:buChar char="•"/>
            </a:pPr>
            <a:r>
              <a:rPr lang="is-IS" b="0" i="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Ekki hægt að meta áhrif krísunnar</a:t>
            </a:r>
            <a:endParaRPr lang="is-IS">
              <a:latin typeface="Calibri" panose="020F0502020204030204" pitchFamily="34" charset="0"/>
              <a:ea typeface="Calibri" panose="020F0502020204030204" pitchFamily="34" charset="0"/>
              <a:cs typeface="Calibri" panose="020F0502020204030204" pitchFamily="34" charset="0"/>
            </a:endParaRPr>
          </a:p>
          <a:p>
            <a:pPr marL="182563" marR="0" lvl="0" indent="-182563" algn="l" rtl="0">
              <a:spcBef>
                <a:spcPts val="0"/>
              </a:spcBef>
              <a:spcAft>
                <a:spcPts val="0"/>
              </a:spcAft>
              <a:buClr>
                <a:schemeClr val="lt1"/>
              </a:buClr>
              <a:buSzPts val="1400"/>
              <a:buFont typeface="Arial"/>
              <a:buChar char="•"/>
            </a:pPr>
            <a:r>
              <a:rPr lang="is-IS">
                <a:solidFill>
                  <a:schemeClr val="lt1"/>
                </a:solidFill>
                <a:latin typeface="Calibri" panose="020F0502020204030204" pitchFamily="34" charset="0"/>
                <a:ea typeface="Calibri" panose="020F0502020204030204" pitchFamily="34" charset="0"/>
                <a:cs typeface="Calibri" panose="020F0502020204030204" pitchFamily="34" charset="0"/>
              </a:rPr>
              <a:t>Notkun aðferða til að greina krísu </a:t>
            </a:r>
            <a:br>
              <a:rPr lang="is-IS">
                <a:solidFill>
                  <a:schemeClr val="lt1"/>
                </a:solidFill>
                <a:latin typeface="Calibri" panose="020F0502020204030204" pitchFamily="34" charset="0"/>
                <a:ea typeface="Calibri" panose="020F0502020204030204" pitchFamily="34" charset="0"/>
                <a:cs typeface="Calibri" panose="020F0502020204030204" pitchFamily="34" charset="0"/>
              </a:rPr>
            </a:br>
            <a:r>
              <a:rPr lang="is-IS">
                <a:solidFill>
                  <a:schemeClr val="lt1"/>
                </a:solidFill>
                <a:latin typeface="Calibri" panose="020F0502020204030204" pitchFamily="34" charset="0"/>
                <a:ea typeface="Calibri" panose="020F0502020204030204" pitchFamily="34" charset="0"/>
                <a:cs typeface="Calibri" panose="020F0502020204030204" pitchFamily="34" charset="0"/>
              </a:rPr>
              <a:t>snemma</a:t>
            </a:r>
            <a:endParaRPr lang="is-IS">
              <a:latin typeface="Calibri" panose="020F0502020204030204" pitchFamily="34" charset="0"/>
              <a:ea typeface="Calibri" panose="020F0502020204030204" pitchFamily="34" charset="0"/>
              <a:cs typeface="Calibri" panose="020F0502020204030204" pitchFamily="34" charset="0"/>
            </a:endParaRPr>
          </a:p>
        </p:txBody>
      </p:sp>
      <p:sp>
        <p:nvSpPr>
          <p:cNvPr id="1109" name="Google Shape;1109;p11"/>
          <p:cNvSpPr/>
          <p:nvPr/>
        </p:nvSpPr>
        <p:spPr>
          <a:xfrm>
            <a:off x="6671508" y="5647768"/>
            <a:ext cx="3125635" cy="954107"/>
          </a:xfrm>
          <a:prstGeom prst="rect">
            <a:avLst/>
          </a:pr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10" name="Google Shape;1110;p11"/>
          <p:cNvSpPr txBox="1"/>
          <p:nvPr/>
        </p:nvSpPr>
        <p:spPr>
          <a:xfrm>
            <a:off x="6756086" y="5742414"/>
            <a:ext cx="2873794" cy="523180"/>
          </a:xfrm>
          <a:prstGeom prst="rect">
            <a:avLst/>
          </a:prstGeom>
          <a:noFill/>
          <a:ln>
            <a:noFill/>
          </a:ln>
        </p:spPr>
        <p:txBody>
          <a:bodyPr spcFirstLastPara="1" wrap="square" lIns="91425" tIns="45700" rIns="91425" bIns="45700" anchor="t" anchorCtr="0">
            <a:spAutoFit/>
          </a:bodyPr>
          <a:lstStyle/>
          <a:p>
            <a:pPr marL="182563" marR="0" lvl="0" indent="-182563" algn="l" rtl="0">
              <a:spcBef>
                <a:spcPts val="0"/>
              </a:spcBef>
              <a:spcAft>
                <a:spcPts val="0"/>
              </a:spcAft>
              <a:buClr>
                <a:schemeClr val="lt1"/>
              </a:buClr>
              <a:buSzPts val="1400"/>
              <a:buFont typeface="Arial"/>
              <a:buChar char="•"/>
            </a:pPr>
            <a:r>
              <a:rPr lang="is-IS" b="0" i="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Gr</a:t>
            </a:r>
            <a:r>
              <a:rPr lang="is-IS">
                <a:solidFill>
                  <a:schemeClr val="lt1"/>
                </a:solidFill>
                <a:latin typeface="Calibri" panose="020F0502020204030204" pitchFamily="34" charset="0"/>
                <a:ea typeface="Calibri" panose="020F0502020204030204" pitchFamily="34" charset="0"/>
                <a:cs typeface="Calibri" panose="020F0502020204030204" pitchFamily="34" charset="0"/>
              </a:rPr>
              <a:t>íðarleg eyðileggjandi áhrif</a:t>
            </a:r>
            <a:endParaRPr lang="is-IS">
              <a:latin typeface="Calibri" panose="020F0502020204030204" pitchFamily="34" charset="0"/>
              <a:ea typeface="Calibri" panose="020F0502020204030204" pitchFamily="34" charset="0"/>
              <a:cs typeface="Calibri" panose="020F0502020204030204" pitchFamily="34" charset="0"/>
            </a:endParaRPr>
          </a:p>
          <a:p>
            <a:pPr marL="182563" marR="0" lvl="0" indent="-182563" algn="l" rtl="0">
              <a:spcBef>
                <a:spcPts val="0"/>
              </a:spcBef>
              <a:spcAft>
                <a:spcPts val="0"/>
              </a:spcAft>
              <a:buClr>
                <a:schemeClr val="lt1"/>
              </a:buClr>
              <a:buSzPts val="1400"/>
              <a:buFont typeface="Arial"/>
              <a:buChar char="•"/>
            </a:pPr>
            <a:r>
              <a:rPr lang="is-IS" b="0" i="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Tilvist fyrirtækisins í bráðri hættu</a:t>
            </a:r>
            <a:endParaRPr lang="is-IS">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11" name="Google Shape;1111;p11"/>
          <p:cNvSpPr/>
          <p:nvPr/>
        </p:nvSpPr>
        <p:spPr>
          <a:xfrm rot="5400000">
            <a:off x="5461476" y="5391845"/>
            <a:ext cx="954107" cy="1465953"/>
          </a:xfrm>
          <a:prstGeom prst="rect">
            <a:avLst/>
          </a:pr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12" name="Google Shape;1112;p11"/>
          <p:cNvSpPr/>
          <p:nvPr/>
        </p:nvSpPr>
        <p:spPr>
          <a:xfrm rot="5400000">
            <a:off x="5223993" y="4186980"/>
            <a:ext cx="1420697" cy="145757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13" name="Google Shape;1113;p11"/>
          <p:cNvSpPr/>
          <p:nvPr/>
        </p:nvSpPr>
        <p:spPr>
          <a:xfrm rot="5400000">
            <a:off x="5256580" y="2746232"/>
            <a:ext cx="1347141" cy="1449188"/>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14" name="Google Shape;1114;p11"/>
          <p:cNvSpPr txBox="1"/>
          <p:nvPr/>
        </p:nvSpPr>
        <p:spPr>
          <a:xfrm>
            <a:off x="5189838" y="4308608"/>
            <a:ext cx="1481671"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a:solidFill>
                  <a:schemeClr val="lt1"/>
                </a:solidFill>
                <a:latin typeface="Calibri"/>
                <a:ea typeface="Calibri"/>
                <a:cs typeface="Calibri"/>
                <a:sym typeface="Calibri"/>
              </a:rPr>
              <a:t>3. fasi:</a:t>
            </a:r>
            <a:endParaRPr lang="is-IS">
              <a:solidFill>
                <a:schemeClr val="lt1"/>
              </a:solidFill>
            </a:endParaRPr>
          </a:p>
          <a:p>
            <a:pPr marL="0" marR="0" lvl="0" indent="0" algn="ctr" rtl="0">
              <a:spcBef>
                <a:spcPts val="0"/>
              </a:spcBef>
              <a:spcAft>
                <a:spcPts val="0"/>
              </a:spcAft>
              <a:buNone/>
            </a:pPr>
            <a:r>
              <a:rPr lang="is-IS" cap="none">
                <a:solidFill>
                  <a:schemeClr val="lt1"/>
                </a:solidFill>
                <a:latin typeface="Calibri"/>
                <a:ea typeface="Calibri"/>
                <a:cs typeface="Calibri"/>
                <a:sym typeface="Calibri"/>
              </a:rPr>
              <a:t>BRÁÐA/</a:t>
            </a:r>
            <a:endParaRPr lang="is-IS"/>
          </a:p>
          <a:p>
            <a:pPr marL="0" marR="0" lvl="0" indent="0" algn="ctr" rtl="0">
              <a:spcBef>
                <a:spcPts val="0"/>
              </a:spcBef>
              <a:spcAft>
                <a:spcPts val="0"/>
              </a:spcAft>
              <a:buNone/>
            </a:pPr>
            <a:r>
              <a:rPr lang="is-IS" cap="none">
                <a:solidFill>
                  <a:schemeClr val="lt1"/>
                </a:solidFill>
                <a:latin typeface="Calibri"/>
                <a:ea typeface="Calibri"/>
                <a:cs typeface="Calibri"/>
                <a:sym typeface="Calibri"/>
              </a:rPr>
              <a:t>VIÐRÁÐANLEG KRÍSA</a:t>
            </a:r>
            <a:endParaRPr lang="is-IS"/>
          </a:p>
        </p:txBody>
      </p:sp>
      <p:sp>
        <p:nvSpPr>
          <p:cNvPr id="1115" name="Google Shape;1115;p11"/>
          <p:cNvSpPr txBox="1"/>
          <p:nvPr/>
        </p:nvSpPr>
        <p:spPr>
          <a:xfrm>
            <a:off x="5205553" y="5650426"/>
            <a:ext cx="155053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a:solidFill>
                  <a:schemeClr val="lt1"/>
                </a:solidFill>
                <a:latin typeface="Calibri"/>
                <a:ea typeface="Calibri"/>
                <a:cs typeface="Calibri"/>
                <a:sym typeface="Calibri"/>
              </a:rPr>
              <a:t>4. fasi:</a:t>
            </a:r>
            <a:endParaRPr lang="is-IS">
              <a:solidFill>
                <a:schemeClr val="lt1"/>
              </a:solidFill>
            </a:endParaRPr>
          </a:p>
          <a:p>
            <a:pPr marL="0" marR="0" lvl="0" indent="0" algn="ctr" rtl="0">
              <a:spcBef>
                <a:spcPts val="0"/>
              </a:spcBef>
              <a:spcAft>
                <a:spcPts val="0"/>
              </a:spcAft>
              <a:buNone/>
            </a:pPr>
            <a:r>
              <a:rPr lang="is-IS" cap="none">
                <a:solidFill>
                  <a:schemeClr val="lt1"/>
                </a:solidFill>
                <a:latin typeface="Calibri"/>
                <a:ea typeface="Calibri"/>
                <a:cs typeface="Calibri"/>
                <a:sym typeface="Calibri"/>
              </a:rPr>
              <a:t>BRÁÐA/ ÓVIÐRÁÐANLEG KRÍSA</a:t>
            </a:r>
            <a:endParaRPr lang="is-IS"/>
          </a:p>
        </p:txBody>
      </p:sp>
      <p:sp>
        <p:nvSpPr>
          <p:cNvPr id="1116" name="Google Shape;1116;p11"/>
          <p:cNvSpPr txBox="1"/>
          <p:nvPr/>
        </p:nvSpPr>
        <p:spPr>
          <a:xfrm>
            <a:off x="5182656" y="3057963"/>
            <a:ext cx="1449185"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a:solidFill>
                  <a:schemeClr val="lt1"/>
                </a:solidFill>
                <a:latin typeface="Calibri"/>
                <a:ea typeface="Calibri"/>
                <a:cs typeface="Calibri"/>
                <a:sym typeface="Calibri"/>
              </a:rPr>
              <a:t>2. fasi:</a:t>
            </a:r>
            <a:endParaRPr lang="is-IS">
              <a:solidFill>
                <a:schemeClr val="lt1"/>
              </a:solidFill>
            </a:endParaRPr>
          </a:p>
          <a:p>
            <a:pPr marL="0" marR="0" lvl="0" indent="0" algn="ctr" rtl="0">
              <a:spcBef>
                <a:spcPts val="0"/>
              </a:spcBef>
              <a:spcAft>
                <a:spcPts val="0"/>
              </a:spcAft>
              <a:buNone/>
            </a:pPr>
            <a:r>
              <a:rPr lang="is-IS" cap="none">
                <a:solidFill>
                  <a:schemeClr val="lt1"/>
                </a:solidFill>
                <a:latin typeface="Calibri"/>
                <a:ea typeface="Calibri"/>
                <a:cs typeface="Calibri"/>
                <a:sym typeface="Calibri"/>
              </a:rPr>
              <a:t>DULIN KRÍSA</a:t>
            </a:r>
            <a:endParaRPr lang="is-IS"/>
          </a:p>
        </p:txBody>
      </p:sp>
      <p:sp>
        <p:nvSpPr>
          <p:cNvPr id="1117" name="Google Shape;1117;p11"/>
          <p:cNvSpPr/>
          <p:nvPr/>
        </p:nvSpPr>
        <p:spPr>
          <a:xfrm>
            <a:off x="9797143" y="1369671"/>
            <a:ext cx="1778400" cy="9540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1118" name="Google Shape;1118;p11"/>
          <p:cNvSpPr txBox="1"/>
          <p:nvPr/>
        </p:nvSpPr>
        <p:spPr>
          <a:xfrm>
            <a:off x="9951219" y="1690494"/>
            <a:ext cx="143000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Myndun áætlana</a:t>
            </a:r>
            <a:endParaRPr lang="is-IS">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19" name="Google Shape;1119;p11"/>
          <p:cNvSpPr/>
          <p:nvPr/>
        </p:nvSpPr>
        <p:spPr>
          <a:xfrm>
            <a:off x="9794690" y="2792751"/>
            <a:ext cx="1778400" cy="9540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1120" name="Google Shape;1120;p11"/>
          <p:cNvSpPr txBox="1"/>
          <p:nvPr/>
        </p:nvSpPr>
        <p:spPr>
          <a:xfrm>
            <a:off x="9844404" y="3137884"/>
            <a:ext cx="173709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Aðgerðir til forvarna</a:t>
            </a:r>
            <a:endParaRPr lang="is-IS">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21" name="Google Shape;1121;p11"/>
          <p:cNvSpPr/>
          <p:nvPr/>
        </p:nvSpPr>
        <p:spPr>
          <a:xfrm>
            <a:off x="9797143" y="4209727"/>
            <a:ext cx="1778400" cy="105294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1122" name="Google Shape;1122;p11"/>
          <p:cNvSpPr txBox="1"/>
          <p:nvPr/>
        </p:nvSpPr>
        <p:spPr>
          <a:xfrm>
            <a:off x="9951219" y="4424962"/>
            <a:ext cx="1430006" cy="523180"/>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buClr>
                <a:schemeClr val="lt1"/>
              </a:buClr>
              <a:buSzPts val="1400"/>
            </a:pPr>
            <a:r>
              <a:rPr lang="is-IS">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Að takast á við krísu</a:t>
            </a:r>
          </a:p>
        </p:txBody>
      </p:sp>
      <p:sp>
        <p:nvSpPr>
          <p:cNvPr id="1123" name="Google Shape;1123;p11"/>
          <p:cNvSpPr/>
          <p:nvPr/>
        </p:nvSpPr>
        <p:spPr>
          <a:xfrm>
            <a:off x="9799325" y="5643530"/>
            <a:ext cx="1779002" cy="9540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1128" name="Google Shape;1128;p11"/>
          <p:cNvSpPr txBox="1"/>
          <p:nvPr/>
        </p:nvSpPr>
        <p:spPr>
          <a:xfrm>
            <a:off x="9794690" y="5650426"/>
            <a:ext cx="1861388" cy="954067"/>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buClr>
                <a:schemeClr val="lt1"/>
              </a:buClr>
              <a:buSzPts val="1400"/>
            </a:pPr>
            <a:r>
              <a:rPr lang="is-IS">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Kerfisbundin áætlanagerð og aðgerðir til að slíta fyrirtækinu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12"/>
          <p:cNvSpPr/>
          <p:nvPr/>
        </p:nvSpPr>
        <p:spPr>
          <a:xfrm>
            <a:off x="3370215" y="1573008"/>
            <a:ext cx="8316686" cy="3582458"/>
          </a:xfrm>
          <a:custGeom>
            <a:avLst/>
            <a:gdLst/>
            <a:ahLst/>
            <a:cxnLst/>
            <a:rect l="l" t="t" r="r" b="b"/>
            <a:pathLst>
              <a:path w="7916092" h="3582458" extrusionOk="0">
                <a:moveTo>
                  <a:pt x="0" y="3236"/>
                </a:moveTo>
                <a:cubicBezTo>
                  <a:pt x="304800" y="-1844"/>
                  <a:pt x="609600" y="-6924"/>
                  <a:pt x="1010194" y="38070"/>
                </a:cubicBezTo>
                <a:cubicBezTo>
                  <a:pt x="1410788" y="83064"/>
                  <a:pt x="1988457" y="180310"/>
                  <a:pt x="2403566" y="273201"/>
                </a:cubicBezTo>
                <a:cubicBezTo>
                  <a:pt x="2818675" y="366092"/>
                  <a:pt x="3104606" y="460435"/>
                  <a:pt x="3500846" y="595418"/>
                </a:cubicBezTo>
                <a:cubicBezTo>
                  <a:pt x="3897086" y="730401"/>
                  <a:pt x="4336869" y="865384"/>
                  <a:pt x="4781006" y="1083098"/>
                </a:cubicBezTo>
                <a:cubicBezTo>
                  <a:pt x="5225143" y="1300812"/>
                  <a:pt x="5643155" y="1485144"/>
                  <a:pt x="6165669" y="1901704"/>
                </a:cubicBezTo>
                <a:cubicBezTo>
                  <a:pt x="6688183" y="2318264"/>
                  <a:pt x="7302137" y="2950361"/>
                  <a:pt x="7916092" y="3582458"/>
                </a:cubicBezTo>
              </a:path>
            </a:pathLst>
          </a:custGeom>
          <a:noFill/>
          <a:ln w="381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5" name="Google Shape;1135;p12"/>
          <p:cNvSpPr txBox="1">
            <a:spLocks noGrp="1"/>
          </p:cNvSpPr>
          <p:nvPr>
            <p:ph type="body" idx="2"/>
          </p:nvPr>
        </p:nvSpPr>
        <p:spPr>
          <a:xfrm>
            <a:off x="389965" y="1637401"/>
            <a:ext cx="2771805" cy="4606643"/>
          </a:xfrm>
          <a:prstGeom prst="rect">
            <a:avLst/>
          </a:prstGeom>
          <a:noFill/>
          <a:ln>
            <a:noFill/>
          </a:ln>
        </p:spPr>
        <p:txBody>
          <a:bodyPr spcFirstLastPara="1" wrap="square" lIns="91425" tIns="45700" rIns="91425" bIns="45700" anchor="ctr" anchorCtr="0">
            <a:normAutofit/>
          </a:bodyPr>
          <a:lstStyle/>
          <a:p>
            <a:pPr marL="0" indent="0">
              <a:spcBef>
                <a:spcPts val="0"/>
              </a:spcBef>
            </a:pPr>
            <a:r>
              <a:rPr lang="is-IS"/>
              <a:t>Einstakir fasar krísunnar geta verið mislangir – og stundum er hlaupið yfir fasa. Að jafnaði er mun erfiðara og dýrara að vinna sig út úr krísu því lengra sem hún er á veg komin.</a:t>
            </a:r>
            <a:endParaRPr/>
          </a:p>
        </p:txBody>
      </p:sp>
      <p:sp>
        <p:nvSpPr>
          <p:cNvPr id="1136" name="Google Shape;1136;p1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a:t>Fyrirtækjakrísur fylgja yfirleitt mjög dæmigerðum farvegi.</a:t>
            </a:r>
          </a:p>
        </p:txBody>
      </p:sp>
      <p:sp>
        <p:nvSpPr>
          <p:cNvPr id="1137" name="Google Shape;1137;p1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indent="0">
              <a:spcBef>
                <a:spcPts val="0"/>
              </a:spcBef>
            </a:pPr>
            <a:r>
              <a:rPr lang="is-IS"/>
              <a:t>Nálgun II: Sex fasar</a:t>
            </a:r>
            <a:r>
              <a:rPr lang="is-IS">
                <a:solidFill>
                  <a:srgbClr val="FF0000"/>
                </a:solidFill>
              </a:rPr>
              <a:t> </a:t>
            </a:r>
            <a:r>
              <a:rPr lang="is-IS"/>
              <a:t>krísu</a:t>
            </a:r>
          </a:p>
        </p:txBody>
      </p:sp>
      <p:sp>
        <p:nvSpPr>
          <p:cNvPr id="1138" name="Google Shape;1138;p12"/>
          <p:cNvSpPr/>
          <p:nvPr/>
        </p:nvSpPr>
        <p:spPr>
          <a:xfrm>
            <a:off x="3290851" y="3062921"/>
            <a:ext cx="1520317" cy="532536"/>
          </a:xfrm>
          <a:prstGeom prst="chevron">
            <a:avLst>
              <a:gd name="adj" fmla="val 21186"/>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39" name="Google Shape;1139;p12"/>
          <p:cNvSpPr/>
          <p:nvPr/>
        </p:nvSpPr>
        <p:spPr>
          <a:xfrm>
            <a:off x="4748330" y="3062921"/>
            <a:ext cx="1520317" cy="532536"/>
          </a:xfrm>
          <a:prstGeom prst="chevron">
            <a:avLst>
              <a:gd name="adj" fmla="val 21186"/>
            </a:avLst>
          </a:prstGeom>
          <a:solidFill>
            <a:srgbClr val="A77FA9"/>
          </a:solidFill>
          <a:ln w="12700" cap="flat" cmpd="sng">
            <a:solidFill>
              <a:srgbClr val="A77F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40" name="Google Shape;1140;p12"/>
          <p:cNvSpPr/>
          <p:nvPr/>
        </p:nvSpPr>
        <p:spPr>
          <a:xfrm>
            <a:off x="6205809" y="3062921"/>
            <a:ext cx="1520317" cy="532536"/>
          </a:xfrm>
          <a:prstGeom prst="chevron">
            <a:avLst>
              <a:gd name="adj" fmla="val 21186"/>
            </a:avLst>
          </a:prstGeom>
          <a:solidFill>
            <a:srgbClr val="549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lt1"/>
              </a:solidFill>
              <a:latin typeface="Calibri"/>
              <a:ea typeface="Calibri"/>
              <a:cs typeface="Calibri"/>
              <a:sym typeface="Calibri"/>
            </a:endParaRPr>
          </a:p>
        </p:txBody>
      </p:sp>
      <p:sp>
        <p:nvSpPr>
          <p:cNvPr id="1141" name="Google Shape;1141;p12"/>
          <p:cNvSpPr/>
          <p:nvPr/>
        </p:nvSpPr>
        <p:spPr>
          <a:xfrm>
            <a:off x="7663288" y="3062921"/>
            <a:ext cx="1520317" cy="532536"/>
          </a:xfrm>
          <a:prstGeom prst="chevron">
            <a:avLst>
              <a:gd name="adj" fmla="val 21186"/>
            </a:avLst>
          </a:prstGeom>
          <a:solidFill>
            <a:srgbClr val="8DC9C0"/>
          </a:solidFill>
          <a:ln w="12700" cap="flat" cmpd="sng">
            <a:solidFill>
              <a:srgbClr val="8DC9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42" name="Google Shape;1142;p12"/>
          <p:cNvSpPr/>
          <p:nvPr/>
        </p:nvSpPr>
        <p:spPr>
          <a:xfrm>
            <a:off x="9120767" y="3062921"/>
            <a:ext cx="1520317" cy="532536"/>
          </a:xfrm>
          <a:prstGeom prst="chevron">
            <a:avLst>
              <a:gd name="adj" fmla="val 21186"/>
            </a:avLst>
          </a:prstGeom>
          <a:solidFill>
            <a:srgbClr val="F7B19B"/>
          </a:solidFill>
          <a:ln w="12700" cap="flat" cmpd="sng">
            <a:solidFill>
              <a:srgbClr val="F7B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43" name="Google Shape;1143;p12"/>
          <p:cNvSpPr txBox="1"/>
          <p:nvPr/>
        </p:nvSpPr>
        <p:spPr>
          <a:xfrm>
            <a:off x="3395562" y="3078146"/>
            <a:ext cx="1223688" cy="49240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300" b="1">
                <a:solidFill>
                  <a:schemeClr val="lt1"/>
                </a:solidFill>
                <a:latin typeface="Calibri"/>
                <a:ea typeface="Calibri"/>
                <a:cs typeface="Calibri"/>
                <a:sym typeface="Calibri"/>
              </a:rPr>
              <a:t>Krísa hagsmunaaðila</a:t>
            </a:r>
            <a:endParaRPr lang="is-IS" sz="1300"/>
          </a:p>
        </p:txBody>
      </p:sp>
      <p:sp>
        <p:nvSpPr>
          <p:cNvPr id="1144" name="Google Shape;1144;p12"/>
          <p:cNvSpPr txBox="1"/>
          <p:nvPr/>
        </p:nvSpPr>
        <p:spPr>
          <a:xfrm>
            <a:off x="4798055" y="3078147"/>
            <a:ext cx="1418141" cy="49240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300" b="1">
                <a:solidFill>
                  <a:schemeClr val="lt1"/>
                </a:solidFill>
                <a:latin typeface="Calibri"/>
                <a:ea typeface="Calibri"/>
                <a:cs typeface="Calibri"/>
                <a:sym typeface="Calibri"/>
              </a:rPr>
              <a:t>Stefnumótunar-krísa</a:t>
            </a:r>
            <a:endParaRPr lang="is-IS" sz="1300"/>
          </a:p>
        </p:txBody>
      </p:sp>
      <p:sp>
        <p:nvSpPr>
          <p:cNvPr id="1145" name="Google Shape;1145;p12"/>
          <p:cNvSpPr txBox="1"/>
          <p:nvPr/>
        </p:nvSpPr>
        <p:spPr>
          <a:xfrm>
            <a:off x="6381461" y="3078146"/>
            <a:ext cx="1184016" cy="49240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300" b="1">
                <a:solidFill>
                  <a:schemeClr val="lt1"/>
                </a:solidFill>
                <a:latin typeface="Calibri"/>
                <a:ea typeface="Calibri"/>
                <a:cs typeface="Calibri"/>
                <a:sym typeface="Calibri"/>
              </a:rPr>
              <a:t>Vöru / Sölu krísa</a:t>
            </a:r>
            <a:endParaRPr lang="is-IS" sz="1300"/>
          </a:p>
        </p:txBody>
      </p:sp>
      <p:sp>
        <p:nvSpPr>
          <p:cNvPr id="1146" name="Google Shape;1146;p12"/>
          <p:cNvSpPr txBox="1"/>
          <p:nvPr/>
        </p:nvSpPr>
        <p:spPr>
          <a:xfrm>
            <a:off x="7987276" y="3178151"/>
            <a:ext cx="899700" cy="29234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300" b="1">
                <a:solidFill>
                  <a:schemeClr val="lt1"/>
                </a:solidFill>
                <a:latin typeface="Calibri"/>
                <a:ea typeface="Calibri"/>
                <a:cs typeface="Calibri"/>
                <a:sym typeface="Calibri"/>
              </a:rPr>
              <a:t>Tekjukrísa</a:t>
            </a:r>
            <a:endParaRPr lang="is-IS" sz="1300"/>
          </a:p>
        </p:txBody>
      </p:sp>
      <p:sp>
        <p:nvSpPr>
          <p:cNvPr id="1147" name="Google Shape;1147;p12"/>
          <p:cNvSpPr txBox="1"/>
          <p:nvPr/>
        </p:nvSpPr>
        <p:spPr>
          <a:xfrm>
            <a:off x="9441474" y="3078124"/>
            <a:ext cx="899700" cy="49240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300" b="1">
                <a:solidFill>
                  <a:schemeClr val="lt1"/>
                </a:solidFill>
                <a:latin typeface="Calibri"/>
                <a:ea typeface="Calibri"/>
                <a:cs typeface="Calibri"/>
                <a:sym typeface="Calibri"/>
              </a:rPr>
              <a:t>Lausafjárs-krísa</a:t>
            </a:r>
            <a:endParaRPr lang="is-IS" sz="1300"/>
          </a:p>
        </p:txBody>
      </p:sp>
      <p:sp>
        <p:nvSpPr>
          <p:cNvPr id="1148" name="Google Shape;1148;p12"/>
          <p:cNvSpPr/>
          <p:nvPr/>
        </p:nvSpPr>
        <p:spPr>
          <a:xfrm>
            <a:off x="10578246" y="3064789"/>
            <a:ext cx="1520317" cy="532536"/>
          </a:xfrm>
          <a:prstGeom prst="chevron">
            <a:avLst>
              <a:gd name="adj" fmla="val 21186"/>
            </a:avLst>
          </a:prstGeom>
          <a:solidFill>
            <a:srgbClr val="F27954"/>
          </a:solidFill>
          <a:ln w="127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49" name="Google Shape;1149;p12"/>
          <p:cNvSpPr txBox="1"/>
          <p:nvPr/>
        </p:nvSpPr>
        <p:spPr>
          <a:xfrm>
            <a:off x="10803008" y="3178174"/>
            <a:ext cx="968342" cy="29234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300" b="1">
                <a:solidFill>
                  <a:schemeClr val="lt1"/>
                </a:solidFill>
                <a:latin typeface="Calibri"/>
                <a:ea typeface="Calibri"/>
                <a:cs typeface="Calibri"/>
                <a:sym typeface="Calibri"/>
              </a:rPr>
              <a:t>Gjaldþrot</a:t>
            </a:r>
            <a:endParaRPr lang="is-IS" sz="1300"/>
          </a:p>
        </p:txBody>
      </p:sp>
      <p:sp>
        <p:nvSpPr>
          <p:cNvPr id="1150" name="Google Shape;1150;p12"/>
          <p:cNvSpPr/>
          <p:nvPr/>
        </p:nvSpPr>
        <p:spPr>
          <a:xfrm>
            <a:off x="3191085" y="3589218"/>
            <a:ext cx="1592081" cy="2492950"/>
          </a:xfrm>
          <a:prstGeom prst="rect">
            <a:avLst/>
          </a:prstGeom>
          <a:noFill/>
          <a:ln>
            <a:noFill/>
          </a:ln>
        </p:spPr>
        <p:txBody>
          <a:bodyPr spcFirstLastPara="1" wrap="square" lIns="91425" tIns="45700" rIns="91425" bIns="45700" anchor="t" anchorCtr="0">
            <a:spAutoFit/>
          </a:bodyPr>
          <a:lstStyle/>
          <a:p>
            <a:pPr marL="85725" marR="0" lvl="0" indent="-88900" algn="l" rtl="0">
              <a:spcBef>
                <a:spcPts val="0"/>
              </a:spcBef>
              <a:spcAft>
                <a:spcPts val="0"/>
              </a:spcAft>
              <a:buClr>
                <a:srgbClr val="595A59"/>
              </a:buClr>
              <a:buSzPts val="1400"/>
              <a:buFont typeface="Arial"/>
              <a:buChar char="•"/>
            </a:pPr>
            <a:r>
              <a:rPr lang="is-IS" sz="1200">
                <a:solidFill>
                  <a:srgbClr val="595A59"/>
                </a:solidFill>
                <a:latin typeface="Calibri"/>
                <a:ea typeface="Calibri"/>
                <a:cs typeface="Calibri"/>
                <a:sym typeface="Calibri"/>
              </a:rPr>
              <a:t>Átök hagsmunaaðila:</a:t>
            </a:r>
            <a:br>
              <a:rPr lang="is-IS" sz="1200">
                <a:solidFill>
                  <a:srgbClr val="595A59"/>
                </a:solidFill>
                <a:latin typeface="Calibri"/>
                <a:ea typeface="Calibri"/>
                <a:cs typeface="Calibri"/>
                <a:sym typeface="Calibri"/>
              </a:rPr>
            </a:br>
            <a:r>
              <a:rPr lang="is-IS" sz="1200">
                <a:solidFill>
                  <a:srgbClr val="595A59"/>
                </a:solidFill>
                <a:latin typeface="Calibri"/>
                <a:ea typeface="Calibri"/>
                <a:cs typeface="Calibri"/>
                <a:sym typeface="Calibri"/>
              </a:rPr>
              <a:t>hluthafar, starfsmenn, bankar </a:t>
            </a:r>
            <a:r>
              <a:rPr lang="is-IS" sz="1200" err="1">
                <a:solidFill>
                  <a:srgbClr val="595A59"/>
                </a:solidFill>
                <a:latin typeface="Calibri"/>
                <a:ea typeface="Calibri"/>
                <a:cs typeface="Calibri"/>
                <a:sym typeface="Calibri"/>
              </a:rPr>
              <a:t>etc</a:t>
            </a:r>
            <a:r>
              <a:rPr lang="is-IS" sz="1200">
                <a:solidFill>
                  <a:srgbClr val="595A59"/>
                </a:solidFill>
                <a:latin typeface="Calibri"/>
                <a:ea typeface="Calibri"/>
                <a:cs typeface="Calibri"/>
                <a:sym typeface="Calibri"/>
              </a:rPr>
              <a:t>.</a:t>
            </a:r>
            <a:endParaRPr lang="is-IS" sz="1200"/>
          </a:p>
          <a:p>
            <a:pPr marL="85725" marR="0" lvl="0" indent="-88900" algn="l" rtl="0">
              <a:spcBef>
                <a:spcPts val="0"/>
              </a:spcBef>
              <a:spcAft>
                <a:spcPts val="0"/>
              </a:spcAft>
              <a:buClr>
                <a:srgbClr val="595A59"/>
              </a:buClr>
              <a:buSzPts val="1400"/>
              <a:buFont typeface="Arial"/>
              <a:buChar char="•"/>
            </a:pPr>
            <a:r>
              <a:rPr lang="is-IS" sz="1200">
                <a:solidFill>
                  <a:srgbClr val="595A59"/>
                </a:solidFill>
                <a:latin typeface="Calibri"/>
                <a:cs typeface="Calibri"/>
                <a:sym typeface="Calibri"/>
              </a:rPr>
              <a:t>Erfitt</a:t>
            </a:r>
            <a:r>
              <a:rPr lang="is-IS" sz="1200">
                <a:solidFill>
                  <a:srgbClr val="595A59"/>
                </a:solidFill>
                <a:latin typeface="Calibri"/>
                <a:ea typeface="Calibri"/>
                <a:cs typeface="Calibri"/>
                <a:sym typeface="Calibri"/>
              </a:rPr>
              <a:t> að taka mikilvægar ákvarðanir</a:t>
            </a:r>
            <a:endParaRPr lang="is-IS" sz="1200"/>
          </a:p>
          <a:p>
            <a:pPr marL="85725" marR="0" lvl="0" indent="-88900" algn="l" rtl="0">
              <a:spcBef>
                <a:spcPts val="0"/>
              </a:spcBef>
              <a:spcAft>
                <a:spcPts val="0"/>
              </a:spcAft>
              <a:buClr>
                <a:srgbClr val="595A59"/>
              </a:buClr>
              <a:buSzPts val="1400"/>
              <a:buFont typeface="Arial"/>
              <a:buChar char="•"/>
            </a:pPr>
            <a:r>
              <a:rPr lang="is-IS" sz="1200">
                <a:solidFill>
                  <a:srgbClr val="595A59"/>
                </a:solidFill>
                <a:latin typeface="Calibri"/>
                <a:cs typeface="Calibri"/>
                <a:sym typeface="Calibri"/>
              </a:rPr>
              <a:t>Viðurkenning á neikvæðri þróun</a:t>
            </a:r>
            <a:endParaRPr lang="is-IS" sz="1200"/>
          </a:p>
          <a:p>
            <a:pPr marL="85725" marR="0" lvl="0" indent="0" algn="l" rtl="0">
              <a:spcBef>
                <a:spcPts val="0"/>
              </a:spcBef>
              <a:spcAft>
                <a:spcPts val="0"/>
              </a:spcAft>
              <a:buClr>
                <a:schemeClr val="dk1"/>
              </a:buClr>
              <a:buSzPts val="1400"/>
              <a:buFont typeface="Arial"/>
              <a:buNone/>
            </a:pPr>
            <a:endParaRPr lang="is-IS" sz="1200">
              <a:solidFill>
                <a:srgbClr val="595A59"/>
              </a:solidFill>
              <a:latin typeface="Calibri"/>
              <a:ea typeface="Calibri"/>
              <a:cs typeface="Calibri"/>
              <a:sym typeface="Calibri"/>
            </a:endParaRPr>
          </a:p>
          <a:p>
            <a:pPr marL="85725" marR="0" lvl="0" indent="0" algn="l" rtl="0">
              <a:spcBef>
                <a:spcPts val="0"/>
              </a:spcBef>
              <a:spcAft>
                <a:spcPts val="0"/>
              </a:spcAft>
              <a:buClr>
                <a:schemeClr val="dk1"/>
              </a:buClr>
              <a:buSzPts val="1400"/>
              <a:buFont typeface="Arial"/>
              <a:buNone/>
            </a:pPr>
            <a:endParaRPr lang="is-IS" sz="1200">
              <a:solidFill>
                <a:srgbClr val="595A59"/>
              </a:solidFill>
              <a:latin typeface="Calibri"/>
              <a:ea typeface="Calibri"/>
              <a:cs typeface="Calibri"/>
              <a:sym typeface="Calibri"/>
            </a:endParaRPr>
          </a:p>
          <a:p>
            <a:pPr marL="85725" marR="0" lvl="0" indent="0" algn="l" rtl="0">
              <a:lnSpc>
                <a:spcPct val="100000"/>
              </a:lnSpc>
              <a:spcBef>
                <a:spcPts val="0"/>
              </a:spcBef>
              <a:spcAft>
                <a:spcPts val="0"/>
              </a:spcAft>
              <a:buClr>
                <a:schemeClr val="dk1"/>
              </a:buClr>
              <a:buSzPts val="1400"/>
              <a:buFont typeface="Arial"/>
              <a:buNone/>
            </a:pPr>
            <a:endParaRPr lang="is-IS" sz="1200">
              <a:solidFill>
                <a:srgbClr val="595A59"/>
              </a:solidFill>
              <a:latin typeface="Calibri"/>
              <a:ea typeface="Calibri"/>
              <a:cs typeface="Calibri"/>
              <a:sym typeface="Calibri"/>
            </a:endParaRPr>
          </a:p>
          <a:p>
            <a:pPr marL="85725" marR="0" lvl="0" indent="0" algn="l" rtl="0">
              <a:lnSpc>
                <a:spcPct val="100000"/>
              </a:lnSpc>
              <a:spcBef>
                <a:spcPts val="0"/>
              </a:spcBef>
              <a:spcAft>
                <a:spcPts val="0"/>
              </a:spcAft>
              <a:buClr>
                <a:schemeClr val="dk1"/>
              </a:buClr>
              <a:buSzPts val="1400"/>
              <a:buFont typeface="Arial"/>
              <a:buNone/>
            </a:pPr>
            <a:endParaRPr lang="is-IS" sz="1200">
              <a:solidFill>
                <a:srgbClr val="595A59"/>
              </a:solidFill>
              <a:latin typeface="Calibri"/>
              <a:ea typeface="Calibri"/>
              <a:cs typeface="Calibri"/>
              <a:sym typeface="Calibri"/>
            </a:endParaRPr>
          </a:p>
        </p:txBody>
      </p:sp>
      <p:sp>
        <p:nvSpPr>
          <p:cNvPr id="1151" name="Google Shape;1151;p12"/>
          <p:cNvSpPr/>
          <p:nvPr/>
        </p:nvSpPr>
        <p:spPr>
          <a:xfrm>
            <a:off x="4679233" y="3589218"/>
            <a:ext cx="1592081" cy="1938952"/>
          </a:xfrm>
          <a:prstGeom prst="rect">
            <a:avLst/>
          </a:prstGeom>
          <a:noFill/>
          <a:ln>
            <a:noFill/>
          </a:ln>
        </p:spPr>
        <p:txBody>
          <a:bodyPr spcFirstLastPara="1" wrap="square" lIns="91425" tIns="45700" rIns="91425" bIns="45700" anchor="t" anchorCtr="0">
            <a:spAutoFit/>
          </a:bodyPr>
          <a:lstStyle/>
          <a:p>
            <a:pPr marL="85725" marR="0" lvl="0" indent="-88900" algn="l" rtl="0">
              <a:lnSpc>
                <a:spcPct val="100000"/>
              </a:lnSpc>
              <a:spcBef>
                <a:spcPts val="0"/>
              </a:spcBef>
              <a:spcAft>
                <a:spcPts val="0"/>
              </a:spcAft>
              <a:buClr>
                <a:srgbClr val="595A59"/>
              </a:buClr>
              <a:buSzPts val="1400"/>
              <a:buFont typeface="Arial"/>
              <a:buChar char="•"/>
            </a:pPr>
            <a:r>
              <a:rPr lang="is-IS" sz="1200" dirty="0">
                <a:solidFill>
                  <a:srgbClr val="595A59"/>
                </a:solidFill>
                <a:latin typeface="Calibri"/>
                <a:ea typeface="Calibri"/>
                <a:cs typeface="Calibri"/>
                <a:sym typeface="Calibri"/>
              </a:rPr>
              <a:t>Engin skýr sýn</a:t>
            </a:r>
          </a:p>
          <a:p>
            <a:pPr marL="85725" marR="0" lvl="0" indent="-88900" algn="l" rtl="0">
              <a:lnSpc>
                <a:spcPct val="100000"/>
              </a:lnSpc>
              <a:spcBef>
                <a:spcPts val="0"/>
              </a:spcBef>
              <a:spcAft>
                <a:spcPts val="0"/>
              </a:spcAft>
              <a:buClr>
                <a:srgbClr val="595A59"/>
              </a:buClr>
              <a:buSzPts val="1400"/>
              <a:buFont typeface="Arial"/>
              <a:buChar char="•"/>
            </a:pPr>
            <a:r>
              <a:rPr lang="is-IS" sz="1200" dirty="0">
                <a:solidFill>
                  <a:srgbClr val="595A59"/>
                </a:solidFill>
                <a:latin typeface="Calibri"/>
                <a:cs typeface="Calibri"/>
                <a:sym typeface="Calibri"/>
              </a:rPr>
              <a:t>Óskýr viðskiptastefna</a:t>
            </a:r>
            <a:endParaRPr lang="is-IS" sz="1200" dirty="0">
              <a:solidFill>
                <a:srgbClr val="FF0000"/>
              </a:solidFill>
              <a:latin typeface="Calibri"/>
              <a:cs typeface="Calibri"/>
              <a:sym typeface="Calibri"/>
            </a:endParaRPr>
          </a:p>
          <a:p>
            <a:pPr marL="85725" marR="0" lvl="0" indent="-88900" algn="l" rtl="0">
              <a:lnSpc>
                <a:spcPct val="100000"/>
              </a:lnSpc>
              <a:spcBef>
                <a:spcPts val="0"/>
              </a:spcBef>
              <a:spcAft>
                <a:spcPts val="0"/>
              </a:spcAft>
              <a:buClr>
                <a:srgbClr val="595A59"/>
              </a:buClr>
              <a:buSzPts val="1400"/>
              <a:buFont typeface="Arial"/>
              <a:buChar char="•"/>
            </a:pPr>
            <a:r>
              <a:rPr lang="is-IS" sz="1200" dirty="0">
                <a:solidFill>
                  <a:srgbClr val="595A59"/>
                </a:solidFill>
                <a:latin typeface="Calibri"/>
                <a:cs typeface="Calibri"/>
                <a:sym typeface="Calibri"/>
              </a:rPr>
              <a:t>Vörur á lokum síns líftíma</a:t>
            </a:r>
          </a:p>
          <a:p>
            <a:pPr marL="85725" marR="0" lvl="0" indent="-88900" algn="l" rtl="0">
              <a:lnSpc>
                <a:spcPct val="100000"/>
              </a:lnSpc>
              <a:spcBef>
                <a:spcPts val="0"/>
              </a:spcBef>
              <a:spcAft>
                <a:spcPts val="0"/>
              </a:spcAft>
              <a:buClr>
                <a:srgbClr val="595A59"/>
              </a:buClr>
              <a:buSzPts val="1400"/>
              <a:buFont typeface="Arial"/>
              <a:buChar char="•"/>
            </a:pPr>
            <a:r>
              <a:rPr lang="is-IS" sz="1200" dirty="0">
                <a:solidFill>
                  <a:srgbClr val="595A59"/>
                </a:solidFill>
                <a:latin typeface="Calibri"/>
                <a:cs typeface="Calibri"/>
                <a:sym typeface="Calibri"/>
              </a:rPr>
              <a:t>Ófullnægjandi tækniþróun</a:t>
            </a:r>
          </a:p>
          <a:p>
            <a:pPr marL="85725" marR="0" lvl="0" indent="-88900" algn="l" rtl="0">
              <a:lnSpc>
                <a:spcPct val="100000"/>
              </a:lnSpc>
              <a:spcBef>
                <a:spcPts val="0"/>
              </a:spcBef>
              <a:spcAft>
                <a:spcPts val="0"/>
              </a:spcAft>
              <a:buClr>
                <a:srgbClr val="595A59"/>
              </a:buClr>
              <a:buSzPts val="1400"/>
              <a:buFont typeface="Arial"/>
              <a:buChar char="•"/>
            </a:pPr>
            <a:r>
              <a:rPr lang="is-IS" sz="1200" dirty="0">
                <a:solidFill>
                  <a:srgbClr val="595A59"/>
                </a:solidFill>
                <a:latin typeface="Calibri"/>
                <a:cs typeface="Calibri"/>
                <a:sym typeface="Calibri"/>
              </a:rPr>
              <a:t>Fyrirtækið skilar enn hagnaði</a:t>
            </a:r>
            <a:endParaRPr sz="1200" dirty="0"/>
          </a:p>
          <a:p>
            <a:pPr marL="85725" marR="0" lvl="0" indent="0" algn="l" rtl="0">
              <a:lnSpc>
                <a:spcPct val="100000"/>
              </a:lnSpc>
              <a:spcBef>
                <a:spcPts val="0"/>
              </a:spcBef>
              <a:spcAft>
                <a:spcPts val="0"/>
              </a:spcAft>
              <a:buClr>
                <a:schemeClr val="dk1"/>
              </a:buClr>
              <a:buSzPts val="1400"/>
              <a:buFont typeface="Arial"/>
              <a:buNone/>
            </a:pPr>
            <a:endParaRPr sz="1200" dirty="0">
              <a:solidFill>
                <a:srgbClr val="595A59"/>
              </a:solidFill>
              <a:latin typeface="Calibri"/>
              <a:ea typeface="Calibri"/>
              <a:cs typeface="Calibri"/>
              <a:sym typeface="Calibri"/>
            </a:endParaRPr>
          </a:p>
        </p:txBody>
      </p:sp>
      <p:sp>
        <p:nvSpPr>
          <p:cNvPr id="1152" name="Google Shape;1152;p12"/>
          <p:cNvSpPr/>
          <p:nvPr/>
        </p:nvSpPr>
        <p:spPr>
          <a:xfrm>
            <a:off x="6134045" y="3597325"/>
            <a:ext cx="1592081" cy="2862282"/>
          </a:xfrm>
          <a:prstGeom prst="rect">
            <a:avLst/>
          </a:prstGeom>
          <a:noFill/>
          <a:ln>
            <a:noFill/>
          </a:ln>
        </p:spPr>
        <p:txBody>
          <a:bodyPr spcFirstLastPara="1" wrap="square" lIns="91425" tIns="45700" rIns="91425" bIns="45700" anchor="t" anchorCtr="0">
            <a:spAutoFit/>
          </a:bodyPr>
          <a:lstStyle/>
          <a:p>
            <a:pPr marL="85725" marR="0" lvl="0" indent="-88900" algn="l" rtl="0">
              <a:lnSpc>
                <a:spcPct val="100000"/>
              </a:lnSpc>
              <a:spcBef>
                <a:spcPts val="0"/>
              </a:spcBef>
              <a:spcAft>
                <a:spcPts val="0"/>
              </a:spcAft>
              <a:buClr>
                <a:srgbClr val="595A59"/>
              </a:buClr>
              <a:buSzPts val="1400"/>
              <a:buFont typeface="Arial"/>
              <a:buChar char="•"/>
            </a:pPr>
            <a:r>
              <a:rPr lang="is-IS" sz="1200" dirty="0">
                <a:solidFill>
                  <a:srgbClr val="595A59"/>
                </a:solidFill>
                <a:latin typeface="Calibri"/>
                <a:ea typeface="Calibri"/>
                <a:cs typeface="Calibri"/>
                <a:sym typeface="Calibri"/>
              </a:rPr>
              <a:t>Samdráttur í sölu</a:t>
            </a:r>
          </a:p>
          <a:p>
            <a:pPr marL="85725" marR="0" lvl="0" indent="-88900" algn="l" rtl="0">
              <a:lnSpc>
                <a:spcPct val="100000"/>
              </a:lnSpc>
              <a:spcBef>
                <a:spcPts val="0"/>
              </a:spcBef>
              <a:spcAft>
                <a:spcPts val="0"/>
              </a:spcAft>
              <a:buClr>
                <a:srgbClr val="595A59"/>
              </a:buClr>
              <a:buSzPts val="1400"/>
              <a:buFont typeface="Arial"/>
              <a:buChar char="•"/>
            </a:pPr>
            <a:r>
              <a:rPr lang="is-IS" sz="1200" dirty="0">
                <a:solidFill>
                  <a:srgbClr val="595A59"/>
                </a:solidFill>
                <a:latin typeface="Calibri"/>
                <a:cs typeface="Calibri"/>
                <a:sym typeface="Calibri"/>
              </a:rPr>
              <a:t>Þrýstingur á hækkun verðs og aukna framlegð</a:t>
            </a:r>
          </a:p>
          <a:p>
            <a:pPr marL="85725" marR="0" lvl="0" indent="-88900" algn="l" rtl="0">
              <a:lnSpc>
                <a:spcPct val="100000"/>
              </a:lnSpc>
              <a:spcBef>
                <a:spcPts val="0"/>
              </a:spcBef>
              <a:spcAft>
                <a:spcPts val="0"/>
              </a:spcAft>
              <a:buClr>
                <a:srgbClr val="595A59"/>
              </a:buClr>
              <a:buSzPts val="1400"/>
              <a:buFont typeface="Arial"/>
              <a:buChar char="•"/>
            </a:pPr>
            <a:r>
              <a:rPr lang="is-IS" sz="1200" dirty="0">
                <a:solidFill>
                  <a:srgbClr val="595A59"/>
                </a:solidFill>
                <a:latin typeface="Calibri"/>
                <a:cs typeface="Calibri"/>
              </a:rPr>
              <a:t>Auknar birgðir og meira fjármagn bundið</a:t>
            </a:r>
          </a:p>
          <a:p>
            <a:pPr marL="85725" marR="0" lvl="0" indent="-88900" algn="l" rtl="0">
              <a:lnSpc>
                <a:spcPct val="100000"/>
              </a:lnSpc>
              <a:spcBef>
                <a:spcPts val="0"/>
              </a:spcBef>
              <a:spcAft>
                <a:spcPts val="0"/>
              </a:spcAft>
              <a:buClr>
                <a:srgbClr val="595A59"/>
              </a:buClr>
              <a:buSzPts val="1400"/>
              <a:buFont typeface="Arial"/>
              <a:buChar char="•"/>
            </a:pPr>
            <a:r>
              <a:rPr lang="is-IS" sz="1200" dirty="0" err="1">
                <a:solidFill>
                  <a:srgbClr val="595A59"/>
                </a:solidFill>
                <a:latin typeface="Calibri"/>
                <a:cs typeface="Calibri"/>
              </a:rPr>
              <a:t>Vannýting</a:t>
            </a:r>
            <a:r>
              <a:rPr lang="is-IS" sz="1200" dirty="0">
                <a:solidFill>
                  <a:srgbClr val="595A59"/>
                </a:solidFill>
                <a:latin typeface="Calibri"/>
                <a:cs typeface="Calibri"/>
              </a:rPr>
              <a:t> afkastagetu</a:t>
            </a:r>
          </a:p>
          <a:p>
            <a:pPr marL="85725" marR="0" lvl="0" indent="-88900" algn="l" rtl="0">
              <a:lnSpc>
                <a:spcPct val="100000"/>
              </a:lnSpc>
              <a:spcBef>
                <a:spcPts val="0"/>
              </a:spcBef>
              <a:spcAft>
                <a:spcPts val="0"/>
              </a:spcAft>
              <a:buClr>
                <a:srgbClr val="595A59"/>
              </a:buClr>
              <a:buSzPts val="1400"/>
              <a:buFont typeface="Arial"/>
              <a:buChar char="•"/>
            </a:pPr>
            <a:r>
              <a:rPr lang="is-IS" sz="1200" dirty="0">
                <a:solidFill>
                  <a:srgbClr val="595A59"/>
                </a:solidFill>
                <a:latin typeface="Calibri"/>
                <a:cs typeface="Calibri"/>
              </a:rPr>
              <a:t>Hagnaður dregst saman ef engum mótvægisaðgerðum er beitt</a:t>
            </a:r>
          </a:p>
          <a:p>
            <a:pPr marL="85725" marR="0" lvl="0" indent="-88900" algn="l" rtl="0">
              <a:lnSpc>
                <a:spcPct val="100000"/>
              </a:lnSpc>
              <a:spcBef>
                <a:spcPts val="0"/>
              </a:spcBef>
              <a:spcAft>
                <a:spcPts val="0"/>
              </a:spcAft>
              <a:buClr>
                <a:srgbClr val="595A59"/>
              </a:buClr>
              <a:buSzPts val="1400"/>
              <a:buFont typeface="Arial"/>
              <a:buChar char="•"/>
            </a:pPr>
            <a:endParaRPr lang="is-IS" sz="1200" dirty="0">
              <a:solidFill>
                <a:srgbClr val="595A59"/>
              </a:solidFill>
              <a:latin typeface="Calibri"/>
              <a:cs typeface="Calibri"/>
            </a:endParaRPr>
          </a:p>
          <a:p>
            <a:pPr marL="85725" marR="0" lvl="0" indent="-88900" algn="l" rtl="0">
              <a:lnSpc>
                <a:spcPct val="100000"/>
              </a:lnSpc>
              <a:spcBef>
                <a:spcPts val="0"/>
              </a:spcBef>
              <a:spcAft>
                <a:spcPts val="0"/>
              </a:spcAft>
              <a:buClr>
                <a:srgbClr val="595A59"/>
              </a:buClr>
              <a:buSzPts val="1400"/>
              <a:buFont typeface="Arial"/>
              <a:buChar char="•"/>
            </a:pPr>
            <a:endParaRPr sz="1200" dirty="0"/>
          </a:p>
        </p:txBody>
      </p:sp>
      <p:sp>
        <p:nvSpPr>
          <p:cNvPr id="1153" name="Google Shape;1153;p12"/>
          <p:cNvSpPr/>
          <p:nvPr/>
        </p:nvSpPr>
        <p:spPr>
          <a:xfrm>
            <a:off x="7663288" y="3597325"/>
            <a:ext cx="1463738" cy="2677616"/>
          </a:xfrm>
          <a:prstGeom prst="rect">
            <a:avLst/>
          </a:prstGeom>
          <a:noFill/>
          <a:ln>
            <a:noFill/>
          </a:ln>
        </p:spPr>
        <p:txBody>
          <a:bodyPr spcFirstLastPara="1" wrap="square" lIns="91425" tIns="45700" rIns="91425" bIns="45700" anchor="t" anchorCtr="0">
            <a:spAutoFit/>
          </a:bodyPr>
          <a:lstStyle/>
          <a:p>
            <a:pPr marL="85725" marR="0" lvl="0" indent="-88900" algn="l" rtl="0">
              <a:lnSpc>
                <a:spcPct val="100000"/>
              </a:lnSpc>
              <a:spcBef>
                <a:spcPts val="0"/>
              </a:spcBef>
              <a:spcAft>
                <a:spcPts val="0"/>
              </a:spcAft>
              <a:buClr>
                <a:srgbClr val="595A59"/>
              </a:buClr>
              <a:buSzPts val="1400"/>
              <a:buFont typeface="Arial"/>
              <a:buChar char="•"/>
            </a:pPr>
            <a:r>
              <a:rPr lang="is-IS" sz="1200" dirty="0">
                <a:solidFill>
                  <a:srgbClr val="595A59"/>
                </a:solidFill>
                <a:latin typeface="Calibri"/>
                <a:ea typeface="Calibri"/>
                <a:cs typeface="Calibri"/>
                <a:sym typeface="Calibri"/>
              </a:rPr>
              <a:t>Samdráttur í sölu heldur áfram</a:t>
            </a:r>
          </a:p>
          <a:p>
            <a:pPr marL="85725" indent="-88900">
              <a:buClr>
                <a:srgbClr val="595A59"/>
              </a:buClr>
              <a:buSzPts val="1400"/>
              <a:buFont typeface="Arial"/>
              <a:buChar char="•"/>
            </a:pPr>
            <a:r>
              <a:rPr lang="is-IS" sz="1200" dirty="0">
                <a:solidFill>
                  <a:srgbClr val="595A59"/>
                </a:solidFill>
                <a:latin typeface="Calibri"/>
                <a:cs typeface="Calibri"/>
                <a:sym typeface="Calibri"/>
              </a:rPr>
              <a:t>Fyrirtækið bregst við með því að draga úr kostnaði</a:t>
            </a:r>
            <a:endParaRPr lang="is-IS" sz="1200" dirty="0">
              <a:solidFill>
                <a:srgbClr val="595A59"/>
              </a:solidFill>
              <a:latin typeface="Calibri"/>
              <a:cs typeface="Calibri"/>
            </a:endParaRPr>
          </a:p>
          <a:p>
            <a:pPr marL="85725" marR="0" lvl="0" indent="-88900" algn="l" rtl="0">
              <a:lnSpc>
                <a:spcPct val="100000"/>
              </a:lnSpc>
              <a:spcBef>
                <a:spcPts val="0"/>
              </a:spcBef>
              <a:spcAft>
                <a:spcPts val="0"/>
              </a:spcAft>
              <a:buClr>
                <a:srgbClr val="595A59"/>
              </a:buClr>
              <a:buSzPts val="1400"/>
              <a:buFont typeface="Arial"/>
              <a:buChar char="•"/>
            </a:pPr>
            <a:r>
              <a:rPr lang="is-IS" sz="1200" dirty="0">
                <a:solidFill>
                  <a:srgbClr val="595A59"/>
                </a:solidFill>
                <a:latin typeface="Calibri"/>
                <a:cs typeface="Calibri"/>
                <a:sym typeface="Calibri"/>
              </a:rPr>
              <a:t>Hagnaður dregst enn frekar saman / tap / minna eigið fé</a:t>
            </a:r>
          </a:p>
          <a:p>
            <a:pPr marL="85725" marR="0" lvl="0" indent="-88900" algn="l" rtl="0">
              <a:lnSpc>
                <a:spcPct val="100000"/>
              </a:lnSpc>
              <a:spcBef>
                <a:spcPts val="0"/>
              </a:spcBef>
              <a:spcAft>
                <a:spcPts val="0"/>
              </a:spcAft>
              <a:buClr>
                <a:srgbClr val="595A59"/>
              </a:buClr>
              <a:buSzPts val="1400"/>
              <a:buFont typeface="Arial"/>
              <a:buChar char="•"/>
            </a:pPr>
            <a:r>
              <a:rPr lang="is-IS" sz="1200" dirty="0">
                <a:solidFill>
                  <a:srgbClr val="595A59"/>
                </a:solidFill>
                <a:latin typeface="Calibri"/>
                <a:cs typeface="Calibri"/>
                <a:sym typeface="Calibri"/>
              </a:rPr>
              <a:t>Það verður erfiðara að safna fjármagni (lánshæfiseinkunn minnkar)</a:t>
            </a:r>
            <a:endParaRPr sz="1200" dirty="0"/>
          </a:p>
        </p:txBody>
      </p:sp>
      <p:sp>
        <p:nvSpPr>
          <p:cNvPr id="1154" name="Google Shape;1154;p12"/>
          <p:cNvSpPr/>
          <p:nvPr/>
        </p:nvSpPr>
        <p:spPr>
          <a:xfrm>
            <a:off x="9169379" y="1149294"/>
            <a:ext cx="1463738" cy="1569620"/>
          </a:xfrm>
          <a:prstGeom prst="rect">
            <a:avLst/>
          </a:prstGeom>
          <a:noFill/>
          <a:ln>
            <a:noFill/>
          </a:ln>
        </p:spPr>
        <p:txBody>
          <a:bodyPr spcFirstLastPara="1" wrap="square" lIns="91425" tIns="45700" rIns="91425" bIns="45700" anchor="t" anchorCtr="0">
            <a:spAutoFit/>
          </a:bodyPr>
          <a:lstStyle/>
          <a:p>
            <a:pPr marL="85725" marR="0" lvl="0" indent="-88900" algn="l" rtl="0">
              <a:lnSpc>
                <a:spcPct val="100000"/>
              </a:lnSpc>
              <a:spcBef>
                <a:spcPts val="0"/>
              </a:spcBef>
              <a:spcAft>
                <a:spcPts val="0"/>
              </a:spcAft>
              <a:buClr>
                <a:srgbClr val="595A59"/>
              </a:buClr>
              <a:buSzPts val="1400"/>
              <a:buFont typeface="Arial"/>
              <a:buChar char="•"/>
            </a:pPr>
            <a:r>
              <a:rPr lang="is-IS" sz="1200" dirty="0">
                <a:solidFill>
                  <a:srgbClr val="595A59"/>
                </a:solidFill>
                <a:latin typeface="Calibri"/>
                <a:cs typeface="Calibri"/>
                <a:sym typeface="Calibri"/>
              </a:rPr>
              <a:t>Engar lánalínur eftir</a:t>
            </a:r>
          </a:p>
          <a:p>
            <a:pPr marL="85725" marR="0" lvl="0" indent="-88900" algn="l" rtl="0">
              <a:lnSpc>
                <a:spcPct val="100000"/>
              </a:lnSpc>
              <a:spcBef>
                <a:spcPts val="0"/>
              </a:spcBef>
              <a:spcAft>
                <a:spcPts val="0"/>
              </a:spcAft>
              <a:buClr>
                <a:srgbClr val="595A59"/>
              </a:buClr>
              <a:buSzPts val="1400"/>
              <a:buFont typeface="Arial"/>
              <a:buChar char="•"/>
            </a:pPr>
            <a:r>
              <a:rPr lang="is-IS" sz="1200" dirty="0">
                <a:solidFill>
                  <a:srgbClr val="595A59"/>
                </a:solidFill>
                <a:latin typeface="Calibri"/>
                <a:cs typeface="Calibri"/>
                <a:sym typeface="Calibri"/>
              </a:rPr>
              <a:t>Niðurfelling afslátta</a:t>
            </a:r>
          </a:p>
          <a:p>
            <a:pPr marL="85725" marR="0" lvl="0" indent="-88900" algn="l" rtl="0">
              <a:lnSpc>
                <a:spcPct val="100000"/>
              </a:lnSpc>
              <a:spcBef>
                <a:spcPts val="0"/>
              </a:spcBef>
              <a:spcAft>
                <a:spcPts val="0"/>
              </a:spcAft>
              <a:buClr>
                <a:srgbClr val="595A59"/>
              </a:buClr>
              <a:buSzPts val="1400"/>
              <a:buFont typeface="Arial"/>
              <a:buChar char="•"/>
            </a:pPr>
            <a:r>
              <a:rPr lang="is-IS" sz="1200" dirty="0">
                <a:solidFill>
                  <a:srgbClr val="595A59"/>
                </a:solidFill>
                <a:latin typeface="Calibri"/>
                <a:cs typeface="Calibri"/>
                <a:sym typeface="Calibri"/>
              </a:rPr>
              <a:t>Fleiri gjaldfallnar skuldir</a:t>
            </a:r>
          </a:p>
          <a:p>
            <a:pPr marL="85725" marR="0" lvl="0" indent="-88900" algn="l" rtl="0">
              <a:lnSpc>
                <a:spcPct val="100000"/>
              </a:lnSpc>
              <a:spcBef>
                <a:spcPts val="0"/>
              </a:spcBef>
              <a:spcAft>
                <a:spcPts val="0"/>
              </a:spcAft>
              <a:buClr>
                <a:srgbClr val="595A59"/>
              </a:buClr>
              <a:buSzPts val="1400"/>
              <a:buFont typeface="Arial"/>
              <a:buChar char="•"/>
            </a:pPr>
            <a:r>
              <a:rPr lang="is-IS" sz="1200" dirty="0">
                <a:solidFill>
                  <a:srgbClr val="595A59"/>
                </a:solidFill>
                <a:latin typeface="Calibri"/>
                <a:cs typeface="Calibri"/>
                <a:sym typeface="Calibri"/>
              </a:rPr>
              <a:t>Flöskuhálsar í framboði </a:t>
            </a:r>
            <a:endParaRPr sz="1200" dirty="0"/>
          </a:p>
        </p:txBody>
      </p:sp>
      <p:sp>
        <p:nvSpPr>
          <p:cNvPr id="1155" name="Google Shape;1155;p12"/>
          <p:cNvSpPr/>
          <p:nvPr/>
        </p:nvSpPr>
        <p:spPr>
          <a:xfrm>
            <a:off x="10575697" y="1782414"/>
            <a:ext cx="1463738" cy="1046400"/>
          </a:xfrm>
          <a:prstGeom prst="rect">
            <a:avLst/>
          </a:prstGeom>
          <a:noFill/>
          <a:ln>
            <a:noFill/>
          </a:ln>
        </p:spPr>
        <p:txBody>
          <a:bodyPr spcFirstLastPara="1" wrap="square" lIns="91425" tIns="45700" rIns="91425" bIns="45700" anchor="t" anchorCtr="0">
            <a:spAutoFit/>
          </a:bodyPr>
          <a:lstStyle/>
          <a:p>
            <a:pPr marL="85725" marR="0" lvl="0" indent="-88900" algn="l" rtl="0">
              <a:lnSpc>
                <a:spcPct val="100000"/>
              </a:lnSpc>
              <a:spcBef>
                <a:spcPts val="0"/>
              </a:spcBef>
              <a:spcAft>
                <a:spcPts val="0"/>
              </a:spcAft>
              <a:buClr>
                <a:srgbClr val="595A59"/>
              </a:buClr>
              <a:buSzPts val="1400"/>
              <a:buFont typeface="Arial"/>
              <a:buChar char="•"/>
            </a:pPr>
            <a:r>
              <a:rPr lang="is-IS" sz="1200">
                <a:solidFill>
                  <a:srgbClr val="595A59"/>
                </a:solidFill>
                <a:latin typeface="Calibri"/>
                <a:ea typeface="Calibri"/>
                <a:cs typeface="Calibri"/>
                <a:sym typeface="Calibri"/>
              </a:rPr>
              <a:t>Gjaldþrotsáhætta</a:t>
            </a:r>
          </a:p>
          <a:p>
            <a:pPr marL="85725" marR="0" lvl="0" indent="-88900" algn="l" rtl="0">
              <a:lnSpc>
                <a:spcPct val="100000"/>
              </a:lnSpc>
              <a:spcBef>
                <a:spcPts val="0"/>
              </a:spcBef>
              <a:spcAft>
                <a:spcPts val="0"/>
              </a:spcAft>
              <a:buClr>
                <a:srgbClr val="595A59"/>
              </a:buClr>
              <a:buSzPts val="1400"/>
              <a:buFont typeface="Arial"/>
              <a:buChar char="•"/>
            </a:pPr>
            <a:r>
              <a:rPr lang="is-IS" sz="1200">
                <a:solidFill>
                  <a:srgbClr val="595A59"/>
                </a:solidFill>
                <a:latin typeface="Calibri"/>
                <a:ea typeface="Calibri"/>
                <a:cs typeface="Calibri"/>
                <a:sym typeface="Calibri"/>
              </a:rPr>
              <a:t>Yfirvofandi gjaldþrot</a:t>
            </a:r>
          </a:p>
          <a:p>
            <a:pPr marL="85725" marR="0" lvl="0" indent="-88900" algn="l" rtl="0">
              <a:lnSpc>
                <a:spcPct val="100000"/>
              </a:lnSpc>
              <a:spcBef>
                <a:spcPts val="0"/>
              </a:spcBef>
              <a:spcAft>
                <a:spcPts val="0"/>
              </a:spcAft>
              <a:buClr>
                <a:srgbClr val="595A59"/>
              </a:buClr>
              <a:buSzPts val="1400"/>
              <a:buFont typeface="Arial"/>
              <a:buChar char="•"/>
            </a:pPr>
            <a:r>
              <a:rPr lang="is-IS" sz="1200">
                <a:solidFill>
                  <a:srgbClr val="595A59"/>
                </a:solidFill>
                <a:latin typeface="Calibri"/>
                <a:cs typeface="Calibri"/>
                <a:sym typeface="Calibri"/>
              </a:rPr>
              <a:t>Ofurskuldsetning </a:t>
            </a:r>
          </a:p>
          <a:p>
            <a:pPr marL="85725" marR="0" lvl="0" indent="-88900" algn="l" rtl="0">
              <a:lnSpc>
                <a:spcPct val="100000"/>
              </a:lnSpc>
              <a:spcBef>
                <a:spcPts val="0"/>
              </a:spcBef>
              <a:spcAft>
                <a:spcPts val="0"/>
              </a:spcAft>
              <a:buClr>
                <a:srgbClr val="595A59"/>
              </a:buClr>
              <a:buSzPts val="1400"/>
              <a:buFont typeface="Arial"/>
              <a:buChar char="•"/>
            </a:pPr>
            <a:r>
              <a:rPr lang="is-IS" sz="1200">
                <a:solidFill>
                  <a:srgbClr val="595A59"/>
                </a:solidFill>
                <a:latin typeface="Calibri"/>
                <a:cs typeface="Calibri"/>
                <a:sym typeface="Calibri"/>
              </a:rPr>
              <a:t>Gjaldþrot</a:t>
            </a:r>
            <a:endParaRPr lang="is-IS" sz="1200"/>
          </a:p>
        </p:txBody>
      </p:sp>
      <p:sp>
        <p:nvSpPr>
          <p:cNvPr id="1156" name="Google Shape;1156;p12"/>
          <p:cNvSpPr txBox="1"/>
          <p:nvPr/>
        </p:nvSpPr>
        <p:spPr>
          <a:xfrm>
            <a:off x="3290852" y="1608261"/>
            <a:ext cx="990524" cy="697353"/>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0"/>
              </a:spcBef>
              <a:spcAft>
                <a:spcPts val="0"/>
              </a:spcAft>
              <a:buClr>
                <a:srgbClr val="595A59"/>
              </a:buClr>
              <a:buSzPts val="1400"/>
              <a:buFont typeface="Arial"/>
              <a:buNone/>
            </a:pPr>
            <a:r>
              <a:rPr lang="is-IS" sz="1400">
                <a:solidFill>
                  <a:srgbClr val="595A59"/>
                </a:solidFill>
                <a:latin typeface="Calibri"/>
                <a:ea typeface="Calibri"/>
                <a:cs typeface="Calibri"/>
                <a:sym typeface="Calibri"/>
              </a:rPr>
              <a:t>Tekjur /</a:t>
            </a:r>
            <a:br>
              <a:rPr lang="is-IS" sz="1400">
                <a:solidFill>
                  <a:srgbClr val="595A59"/>
                </a:solidFill>
                <a:latin typeface="Calibri"/>
                <a:ea typeface="Calibri"/>
                <a:cs typeface="Calibri"/>
                <a:sym typeface="Calibri"/>
              </a:rPr>
            </a:br>
            <a:r>
              <a:rPr lang="is-IS">
                <a:solidFill>
                  <a:srgbClr val="595A59"/>
                </a:solidFill>
                <a:latin typeface="Calibri"/>
                <a:ea typeface="Calibri"/>
                <a:cs typeface="Calibri"/>
                <a:sym typeface="Calibri"/>
              </a:rPr>
              <a:t>Hagnaður</a:t>
            </a:r>
            <a:r>
              <a:rPr lang="is-IS" sz="1400">
                <a:solidFill>
                  <a:srgbClr val="595A59"/>
                </a:solidFill>
                <a:latin typeface="Calibri"/>
                <a:ea typeface="Calibri"/>
                <a:cs typeface="Calibri"/>
                <a:sym typeface="Calibri"/>
              </a:rPr>
              <a:t> / </a:t>
            </a:r>
            <a:br>
              <a:rPr lang="is-IS" sz="1400">
                <a:solidFill>
                  <a:srgbClr val="595A59"/>
                </a:solidFill>
                <a:latin typeface="Calibri"/>
                <a:ea typeface="Calibri"/>
                <a:cs typeface="Calibri"/>
                <a:sym typeface="Calibri"/>
              </a:rPr>
            </a:br>
            <a:r>
              <a:rPr lang="is-IS" sz="1400">
                <a:solidFill>
                  <a:srgbClr val="595A59"/>
                </a:solidFill>
                <a:latin typeface="Calibri"/>
                <a:ea typeface="Calibri"/>
                <a:cs typeface="Calibri"/>
                <a:sym typeface="Calibri"/>
              </a:rPr>
              <a:t>Lausafé</a:t>
            </a:r>
            <a:endParaRPr lang="is-I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13"/>
          <p:cNvSpPr txBox="1">
            <a:spLocks noGrp="1"/>
          </p:cNvSpPr>
          <p:nvPr>
            <p:ph type="body" idx="3"/>
          </p:nvPr>
        </p:nvSpPr>
        <p:spPr>
          <a:xfrm>
            <a:off x="389964" y="397548"/>
            <a:ext cx="11470341"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9527B"/>
              </a:buClr>
              <a:buSzPts val="2000"/>
              <a:buNone/>
            </a:pPr>
            <a:endParaRPr/>
          </a:p>
        </p:txBody>
      </p:sp>
      <p:sp>
        <p:nvSpPr>
          <p:cNvPr id="1163" name="Google Shape;1163;p13"/>
          <p:cNvSpPr txBox="1">
            <a:spLocks noGrp="1"/>
          </p:cNvSpPr>
          <p:nvPr>
            <p:ph type="body" idx="4"/>
          </p:nvPr>
        </p:nvSpPr>
        <p:spPr>
          <a:xfrm>
            <a:off x="370936" y="979153"/>
            <a:ext cx="11489369" cy="5132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1800"/>
              <a:buNone/>
            </a:pPr>
            <a:r>
              <a:rPr lang="is-IS" dirty="0"/>
              <a:t>Orsök og afleiðing</a:t>
            </a:r>
            <a:endParaRPr dirty="0"/>
          </a:p>
          <a:p>
            <a:pPr marL="0" lvl="0" indent="0" algn="l" rtl="0">
              <a:lnSpc>
                <a:spcPct val="90000"/>
              </a:lnSpc>
              <a:spcBef>
                <a:spcPts val="1000"/>
              </a:spcBef>
              <a:spcAft>
                <a:spcPts val="0"/>
              </a:spcAft>
              <a:buClr>
                <a:srgbClr val="79527B"/>
              </a:buClr>
              <a:buSzPts val="1800"/>
              <a:buNone/>
            </a:pPr>
            <a:endParaRPr dirty="0"/>
          </a:p>
        </p:txBody>
      </p:sp>
      <p:sp>
        <p:nvSpPr>
          <p:cNvPr id="1164" name="Google Shape;1164;p13"/>
          <p:cNvSpPr txBox="1"/>
          <p:nvPr/>
        </p:nvSpPr>
        <p:spPr>
          <a:xfrm>
            <a:off x="2193714" y="3768141"/>
            <a:ext cx="1110541"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Stakeholder</a:t>
            </a:r>
            <a:br>
              <a:rPr lang="en-GB" sz="1400" b="1">
                <a:solidFill>
                  <a:schemeClr val="lt1"/>
                </a:solidFill>
                <a:latin typeface="Calibri"/>
                <a:ea typeface="Calibri"/>
                <a:cs typeface="Calibri"/>
                <a:sym typeface="Calibri"/>
              </a:rPr>
            </a:br>
            <a:r>
              <a:rPr lang="en-GB" sz="1400" b="1">
                <a:solidFill>
                  <a:schemeClr val="lt1"/>
                </a:solidFill>
                <a:latin typeface="Calibri"/>
                <a:ea typeface="Calibri"/>
                <a:cs typeface="Calibri"/>
                <a:sym typeface="Calibri"/>
              </a:rPr>
              <a:t>Crisis</a:t>
            </a:r>
            <a:endParaRPr/>
          </a:p>
        </p:txBody>
      </p:sp>
      <p:sp>
        <p:nvSpPr>
          <p:cNvPr id="1165" name="Google Shape;1165;p13"/>
          <p:cNvSpPr txBox="1"/>
          <p:nvPr/>
        </p:nvSpPr>
        <p:spPr>
          <a:xfrm>
            <a:off x="8126490" y="3768141"/>
            <a:ext cx="816046"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Liquidity Crisis</a:t>
            </a:r>
            <a:endParaRPr/>
          </a:p>
        </p:txBody>
      </p:sp>
      <p:sp>
        <p:nvSpPr>
          <p:cNvPr id="1166" name="Google Shape;1166;p13"/>
          <p:cNvSpPr txBox="1"/>
          <p:nvPr/>
        </p:nvSpPr>
        <p:spPr>
          <a:xfrm>
            <a:off x="9488014" y="3875863"/>
            <a:ext cx="968342"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Insolvency</a:t>
            </a:r>
            <a:endParaRPr/>
          </a:p>
        </p:txBody>
      </p:sp>
      <p:sp>
        <p:nvSpPr>
          <p:cNvPr id="1167" name="Google Shape;1167;p13"/>
          <p:cNvSpPr/>
          <p:nvPr/>
        </p:nvSpPr>
        <p:spPr>
          <a:xfrm>
            <a:off x="1928792" y="1806556"/>
            <a:ext cx="122506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1400">
                <a:solidFill>
                  <a:srgbClr val="595A59"/>
                </a:solidFill>
                <a:latin typeface="Calibri"/>
                <a:ea typeface="Calibri"/>
                <a:cs typeface="Calibri"/>
                <a:sym typeface="Calibri"/>
              </a:rPr>
              <a:t>Óvissa með stjórnun</a:t>
            </a:r>
            <a:endParaRPr lang="is-IS"/>
          </a:p>
        </p:txBody>
      </p:sp>
      <p:sp>
        <p:nvSpPr>
          <p:cNvPr id="1168" name="Google Shape;1168;p13"/>
          <p:cNvSpPr/>
          <p:nvPr/>
        </p:nvSpPr>
        <p:spPr>
          <a:xfrm>
            <a:off x="3467001" y="1802875"/>
            <a:ext cx="122506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400">
                <a:solidFill>
                  <a:srgbClr val="595A59"/>
                </a:solidFill>
                <a:latin typeface="Calibri"/>
                <a:ea typeface="Calibri"/>
                <a:cs typeface="Calibri"/>
                <a:sym typeface="Calibri"/>
              </a:rPr>
              <a:t>Engin / röng markmið</a:t>
            </a:r>
            <a:endParaRPr lang="is-IS"/>
          </a:p>
        </p:txBody>
      </p:sp>
      <p:sp>
        <p:nvSpPr>
          <p:cNvPr id="1169" name="Google Shape;1169;p13"/>
          <p:cNvSpPr/>
          <p:nvPr/>
        </p:nvSpPr>
        <p:spPr>
          <a:xfrm>
            <a:off x="4692075" y="1802875"/>
            <a:ext cx="139740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a:solidFill>
                  <a:srgbClr val="595A59"/>
                </a:solidFill>
                <a:latin typeface="Calibri"/>
                <a:ea typeface="Calibri"/>
                <a:cs typeface="Calibri"/>
                <a:sym typeface="Calibri"/>
              </a:rPr>
              <a:t>Lítil eða engin</a:t>
            </a:r>
            <a:r>
              <a:rPr lang="is-IS" sz="1400">
                <a:solidFill>
                  <a:srgbClr val="595A59"/>
                </a:solidFill>
                <a:latin typeface="Calibri"/>
                <a:ea typeface="Calibri"/>
                <a:cs typeface="Calibri"/>
                <a:sym typeface="Calibri"/>
              </a:rPr>
              <a:t> </a:t>
            </a:r>
            <a:r>
              <a:rPr lang="is-IS">
                <a:solidFill>
                  <a:srgbClr val="595A59"/>
                </a:solidFill>
                <a:latin typeface="Calibri"/>
                <a:ea typeface="Calibri"/>
                <a:cs typeface="Calibri"/>
                <a:sym typeface="Calibri"/>
              </a:rPr>
              <a:t>samkeppnis-hæfni</a:t>
            </a:r>
            <a:endParaRPr lang="is-IS" sz="1400">
              <a:solidFill>
                <a:srgbClr val="595A59"/>
              </a:solidFill>
              <a:latin typeface="Calibri"/>
              <a:ea typeface="Calibri"/>
              <a:cs typeface="Calibri"/>
              <a:sym typeface="Calibri"/>
            </a:endParaRPr>
          </a:p>
        </p:txBody>
      </p:sp>
      <p:sp>
        <p:nvSpPr>
          <p:cNvPr id="1170" name="Google Shape;1170;p13"/>
          <p:cNvSpPr/>
          <p:nvPr/>
        </p:nvSpPr>
        <p:spPr>
          <a:xfrm>
            <a:off x="6197530" y="1695153"/>
            <a:ext cx="1225066"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400">
                <a:solidFill>
                  <a:srgbClr val="595A59"/>
                </a:solidFill>
                <a:latin typeface="Calibri"/>
                <a:ea typeface="Calibri"/>
                <a:cs typeface="Calibri"/>
                <a:sym typeface="Calibri"/>
              </a:rPr>
              <a:t>Nýting eigna (minna eigið fé…)</a:t>
            </a:r>
          </a:p>
        </p:txBody>
      </p:sp>
      <p:sp>
        <p:nvSpPr>
          <p:cNvPr id="1171" name="Google Shape;1171;p13"/>
          <p:cNvSpPr/>
          <p:nvPr/>
        </p:nvSpPr>
        <p:spPr>
          <a:xfrm>
            <a:off x="7848430" y="1529567"/>
            <a:ext cx="1397400"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400">
                <a:solidFill>
                  <a:srgbClr val="595A59"/>
                </a:solidFill>
                <a:latin typeface="Calibri"/>
                <a:ea typeface="Calibri"/>
                <a:cs typeface="Calibri"/>
                <a:sym typeface="Calibri"/>
              </a:rPr>
              <a:t>Enginn varasjóður (-</a:t>
            </a:r>
            <a:r>
              <a:rPr lang="is-IS" sz="1400" err="1">
                <a:solidFill>
                  <a:srgbClr val="595A59"/>
                </a:solidFill>
                <a:latin typeface="Calibri"/>
                <a:ea typeface="Calibri"/>
                <a:cs typeface="Calibri"/>
                <a:sym typeface="Calibri"/>
              </a:rPr>
              <a:t>ir</a:t>
            </a:r>
            <a:r>
              <a:rPr lang="is-IS" sz="1400">
                <a:solidFill>
                  <a:srgbClr val="595A59"/>
                </a:solidFill>
                <a:latin typeface="Calibri"/>
                <a:ea typeface="Calibri"/>
                <a:cs typeface="Calibri"/>
                <a:sym typeface="Calibri"/>
              </a:rPr>
              <a:t>)</a:t>
            </a:r>
            <a:br>
              <a:rPr lang="is-IS" sz="1400">
                <a:solidFill>
                  <a:srgbClr val="595A59"/>
                </a:solidFill>
                <a:latin typeface="Calibri"/>
                <a:ea typeface="Calibri"/>
                <a:cs typeface="Calibri"/>
                <a:sym typeface="Calibri"/>
              </a:rPr>
            </a:br>
            <a:r>
              <a:rPr lang="is-IS" sz="1400">
                <a:solidFill>
                  <a:srgbClr val="595A59"/>
                </a:solidFill>
                <a:latin typeface="Calibri"/>
                <a:ea typeface="Calibri"/>
                <a:cs typeface="Calibri"/>
                <a:sym typeface="Calibri"/>
              </a:rPr>
              <a:t> / takmarkað fjárhagslegt svigrúm</a:t>
            </a:r>
            <a:endParaRPr lang="is-IS"/>
          </a:p>
        </p:txBody>
      </p:sp>
      <p:sp>
        <p:nvSpPr>
          <p:cNvPr id="1172" name="Google Shape;1172;p13"/>
          <p:cNvSpPr/>
          <p:nvPr/>
        </p:nvSpPr>
        <p:spPr>
          <a:xfrm>
            <a:off x="9245830" y="1904404"/>
            <a:ext cx="1397400"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1400" dirty="0">
                <a:solidFill>
                  <a:srgbClr val="F27954"/>
                </a:solidFill>
                <a:latin typeface="Calibri"/>
                <a:ea typeface="Calibri"/>
                <a:cs typeface="Calibri"/>
                <a:sym typeface="Calibri"/>
              </a:rPr>
              <a:t>Missir á umboði til ákvarðanatöku</a:t>
            </a:r>
            <a:endParaRPr lang="is-IS" dirty="0"/>
          </a:p>
        </p:txBody>
      </p:sp>
      <p:sp>
        <p:nvSpPr>
          <p:cNvPr id="1173" name="Google Shape;1173;p13"/>
          <p:cNvSpPr/>
          <p:nvPr/>
        </p:nvSpPr>
        <p:spPr>
          <a:xfrm>
            <a:off x="3056417" y="2736275"/>
            <a:ext cx="766354" cy="222521"/>
          </a:xfrm>
          <a:prstGeom prst="curvedUpArrow">
            <a:avLst>
              <a:gd name="adj1" fmla="val 25000"/>
              <a:gd name="adj2" fmla="val 50000"/>
              <a:gd name="adj3" fmla="val 25000"/>
            </a:avLst>
          </a:prstGeom>
          <a:solidFill>
            <a:srgbClr val="595A59"/>
          </a:solidFill>
          <a:ln w="12700" cap="flat" cmpd="sng">
            <a:solidFill>
              <a:srgbClr val="595A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74" name="Google Shape;1174;p13"/>
          <p:cNvSpPr/>
          <p:nvPr/>
        </p:nvSpPr>
        <p:spPr>
          <a:xfrm>
            <a:off x="4507638" y="2746162"/>
            <a:ext cx="766354" cy="222521"/>
          </a:xfrm>
          <a:prstGeom prst="curvedUpArrow">
            <a:avLst>
              <a:gd name="adj1" fmla="val 25000"/>
              <a:gd name="adj2" fmla="val 50000"/>
              <a:gd name="adj3" fmla="val 25000"/>
            </a:avLst>
          </a:prstGeom>
          <a:solidFill>
            <a:srgbClr val="595A59"/>
          </a:solidFill>
          <a:ln w="12700" cap="flat" cmpd="sng">
            <a:solidFill>
              <a:srgbClr val="595A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75" name="Google Shape;1175;p13"/>
          <p:cNvSpPr/>
          <p:nvPr/>
        </p:nvSpPr>
        <p:spPr>
          <a:xfrm>
            <a:off x="5958859" y="2748408"/>
            <a:ext cx="766354" cy="222521"/>
          </a:xfrm>
          <a:prstGeom prst="curvedUpArrow">
            <a:avLst>
              <a:gd name="adj1" fmla="val 25000"/>
              <a:gd name="adj2" fmla="val 50000"/>
              <a:gd name="adj3" fmla="val 25000"/>
            </a:avLst>
          </a:prstGeom>
          <a:solidFill>
            <a:srgbClr val="595A59"/>
          </a:solidFill>
          <a:ln w="12700" cap="flat" cmpd="sng">
            <a:solidFill>
              <a:srgbClr val="595A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76" name="Google Shape;1176;p13"/>
          <p:cNvSpPr/>
          <p:nvPr/>
        </p:nvSpPr>
        <p:spPr>
          <a:xfrm>
            <a:off x="7422596" y="2743290"/>
            <a:ext cx="766354" cy="222521"/>
          </a:xfrm>
          <a:prstGeom prst="curvedUpArrow">
            <a:avLst>
              <a:gd name="adj1" fmla="val 25000"/>
              <a:gd name="adj2" fmla="val 50000"/>
              <a:gd name="adj3" fmla="val 25000"/>
            </a:avLst>
          </a:prstGeom>
          <a:solidFill>
            <a:srgbClr val="595A59"/>
          </a:solidFill>
          <a:ln w="12700" cap="flat" cmpd="sng">
            <a:solidFill>
              <a:srgbClr val="595A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77" name="Google Shape;1177;p13"/>
          <p:cNvSpPr/>
          <p:nvPr/>
        </p:nvSpPr>
        <p:spPr>
          <a:xfrm>
            <a:off x="8886333" y="2740901"/>
            <a:ext cx="766354" cy="222521"/>
          </a:xfrm>
          <a:prstGeom prst="curvedUpArrow">
            <a:avLst>
              <a:gd name="adj1" fmla="val 25000"/>
              <a:gd name="adj2" fmla="val 50000"/>
              <a:gd name="adj3" fmla="val 25000"/>
            </a:avLst>
          </a:prstGeom>
          <a:solidFill>
            <a:srgbClr val="F27954"/>
          </a:solidFill>
          <a:ln w="127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78" name="Google Shape;1178;p13"/>
          <p:cNvSpPr/>
          <p:nvPr/>
        </p:nvSpPr>
        <p:spPr>
          <a:xfrm>
            <a:off x="2764600" y="3045736"/>
            <a:ext cx="1225066" cy="612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1400" b="1">
                <a:solidFill>
                  <a:srgbClr val="595A59"/>
                </a:solidFill>
                <a:latin typeface="Calibri"/>
                <a:ea typeface="Calibri"/>
                <a:cs typeface="Calibri"/>
                <a:sym typeface="Calibri"/>
              </a:rPr>
              <a:t>Veik forysta</a:t>
            </a:r>
            <a:endParaRPr lang="is-IS"/>
          </a:p>
        </p:txBody>
      </p:sp>
      <p:sp>
        <p:nvSpPr>
          <p:cNvPr id="1179" name="Google Shape;1179;p13"/>
          <p:cNvSpPr/>
          <p:nvPr/>
        </p:nvSpPr>
        <p:spPr>
          <a:xfrm>
            <a:off x="4284917" y="3045736"/>
            <a:ext cx="1225066" cy="612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1400" b="1">
                <a:solidFill>
                  <a:srgbClr val="595A59"/>
                </a:solidFill>
                <a:latin typeface="Calibri"/>
                <a:ea typeface="Calibri"/>
                <a:cs typeface="Calibri"/>
                <a:sym typeface="Calibri"/>
              </a:rPr>
              <a:t>Vörur ekki í takt við markaðinn</a:t>
            </a:r>
          </a:p>
        </p:txBody>
      </p:sp>
      <p:sp>
        <p:nvSpPr>
          <p:cNvPr id="1180" name="Google Shape;1180;p13"/>
          <p:cNvSpPr/>
          <p:nvPr/>
        </p:nvSpPr>
        <p:spPr>
          <a:xfrm>
            <a:off x="5742396" y="3050390"/>
            <a:ext cx="1225066" cy="612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1400" b="1">
                <a:solidFill>
                  <a:srgbClr val="595A59"/>
                </a:solidFill>
                <a:latin typeface="Calibri"/>
                <a:ea typeface="Calibri"/>
                <a:cs typeface="Calibri"/>
                <a:sym typeface="Calibri"/>
              </a:rPr>
              <a:t>Samdráttur í tekjum</a:t>
            </a:r>
            <a:endParaRPr lang="is-IS"/>
          </a:p>
        </p:txBody>
      </p:sp>
      <p:sp>
        <p:nvSpPr>
          <p:cNvPr id="1181" name="Google Shape;1181;p13"/>
          <p:cNvSpPr/>
          <p:nvPr/>
        </p:nvSpPr>
        <p:spPr>
          <a:xfrm>
            <a:off x="7199875" y="3050390"/>
            <a:ext cx="1225066" cy="612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1400" b="1">
                <a:solidFill>
                  <a:srgbClr val="595A59"/>
                </a:solidFill>
                <a:latin typeface="Calibri"/>
                <a:ea typeface="Calibri"/>
                <a:cs typeface="Calibri"/>
                <a:sym typeface="Calibri"/>
              </a:rPr>
              <a:t>Nýting lausafjár</a:t>
            </a:r>
            <a:endParaRPr lang="is-IS"/>
          </a:p>
        </p:txBody>
      </p:sp>
      <p:sp>
        <p:nvSpPr>
          <p:cNvPr id="1182" name="Google Shape;1182;p13"/>
          <p:cNvSpPr/>
          <p:nvPr/>
        </p:nvSpPr>
        <p:spPr>
          <a:xfrm>
            <a:off x="8657354" y="3042879"/>
            <a:ext cx="1225066" cy="612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1400" b="1">
                <a:solidFill>
                  <a:srgbClr val="595A59"/>
                </a:solidFill>
                <a:latin typeface="Calibri"/>
                <a:ea typeface="Calibri"/>
                <a:cs typeface="Calibri"/>
                <a:sym typeface="Calibri"/>
              </a:rPr>
              <a:t>(Yfirvofandi) gjaldþrot</a:t>
            </a:r>
            <a:endParaRPr lang="is-IS"/>
          </a:p>
        </p:txBody>
      </p:sp>
      <p:sp>
        <p:nvSpPr>
          <p:cNvPr id="1183" name="Google Shape;1183;p13"/>
          <p:cNvSpPr/>
          <p:nvPr/>
        </p:nvSpPr>
        <p:spPr>
          <a:xfrm>
            <a:off x="4875075" y="4492270"/>
            <a:ext cx="1447092" cy="157080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1400" b="1">
                <a:solidFill>
                  <a:schemeClr val="lt1"/>
                </a:solidFill>
                <a:latin typeface="Calibri"/>
                <a:ea typeface="Calibri"/>
                <a:cs typeface="Calibri"/>
                <a:sym typeface="Calibri"/>
              </a:rPr>
              <a:t>Missir mikilvægra viðskiptavina /  pantana</a:t>
            </a:r>
          </a:p>
        </p:txBody>
      </p:sp>
      <p:sp>
        <p:nvSpPr>
          <p:cNvPr id="1184" name="Google Shape;1184;p13"/>
          <p:cNvSpPr/>
          <p:nvPr/>
        </p:nvSpPr>
        <p:spPr>
          <a:xfrm>
            <a:off x="6355395" y="4492270"/>
            <a:ext cx="1447092" cy="157080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b="1">
                <a:solidFill>
                  <a:schemeClr val="lt1"/>
                </a:solidFill>
                <a:latin typeface="Calibri"/>
                <a:cs typeface="Calibri"/>
                <a:sym typeface="Calibri"/>
              </a:rPr>
              <a:t>Skaðabótakröfur</a:t>
            </a:r>
            <a:endParaRPr lang="is-IS"/>
          </a:p>
        </p:txBody>
      </p:sp>
      <p:sp>
        <p:nvSpPr>
          <p:cNvPr id="1185" name="Google Shape;1185;p13"/>
          <p:cNvSpPr/>
          <p:nvPr/>
        </p:nvSpPr>
        <p:spPr>
          <a:xfrm>
            <a:off x="7828825" y="4492270"/>
            <a:ext cx="1447092" cy="157080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b="1">
                <a:solidFill>
                  <a:schemeClr val="lt1"/>
                </a:solidFill>
                <a:latin typeface="Calibri"/>
                <a:ea typeface="Calibri"/>
                <a:cs typeface="Calibri"/>
                <a:sym typeface="Calibri"/>
              </a:rPr>
              <a:t>Verður af</a:t>
            </a:r>
            <a:r>
              <a:rPr lang="is-IS" sz="1400" b="1">
                <a:solidFill>
                  <a:schemeClr val="lt1"/>
                </a:solidFill>
                <a:latin typeface="Calibri"/>
                <a:ea typeface="Calibri"/>
                <a:cs typeface="Calibri"/>
                <a:sym typeface="Calibri"/>
              </a:rPr>
              <a:t>  viðskiptakröfum</a:t>
            </a:r>
            <a:endParaRPr lang="is-IS"/>
          </a:p>
        </p:txBody>
      </p:sp>
      <p:sp>
        <p:nvSpPr>
          <p:cNvPr id="1186" name="Google Shape;1186;p13"/>
          <p:cNvSpPr txBox="1"/>
          <p:nvPr/>
        </p:nvSpPr>
        <p:spPr>
          <a:xfrm>
            <a:off x="2913800" y="4928100"/>
            <a:ext cx="2022431" cy="58473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600" b="1">
                <a:solidFill>
                  <a:srgbClr val="595A59"/>
                </a:solidFill>
                <a:latin typeface="Calibri"/>
                <a:ea typeface="Calibri"/>
                <a:cs typeface="Calibri"/>
                <a:sym typeface="Calibri"/>
              </a:rPr>
              <a:t>Beinar afleiðingar (ytri kveikjur)</a:t>
            </a:r>
          </a:p>
        </p:txBody>
      </p:sp>
      <p:grpSp>
        <p:nvGrpSpPr>
          <p:cNvPr id="1187" name="Google Shape;1187;p13"/>
          <p:cNvGrpSpPr/>
          <p:nvPr/>
        </p:nvGrpSpPr>
        <p:grpSpPr>
          <a:xfrm>
            <a:off x="1958435" y="3811862"/>
            <a:ext cx="8807712" cy="534404"/>
            <a:chOff x="2968631" y="3681230"/>
            <a:chExt cx="8807712" cy="534404"/>
          </a:xfrm>
        </p:grpSpPr>
        <p:sp>
          <p:nvSpPr>
            <p:cNvPr id="1188" name="Google Shape;1188;p13"/>
            <p:cNvSpPr/>
            <p:nvPr/>
          </p:nvSpPr>
          <p:spPr>
            <a:xfrm>
              <a:off x="2968631" y="3681230"/>
              <a:ext cx="1520317" cy="532536"/>
            </a:xfrm>
            <a:prstGeom prst="chevron">
              <a:avLst>
                <a:gd name="adj" fmla="val 21186"/>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89" name="Google Shape;1189;p13"/>
            <p:cNvSpPr/>
            <p:nvPr/>
          </p:nvSpPr>
          <p:spPr>
            <a:xfrm>
              <a:off x="4426110" y="3681230"/>
              <a:ext cx="1520317" cy="532536"/>
            </a:xfrm>
            <a:prstGeom prst="chevron">
              <a:avLst>
                <a:gd name="adj" fmla="val 21186"/>
              </a:avLst>
            </a:prstGeom>
            <a:solidFill>
              <a:srgbClr val="A77FA9"/>
            </a:solidFill>
            <a:ln w="12700" cap="flat" cmpd="sng">
              <a:solidFill>
                <a:srgbClr val="A77F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90" name="Google Shape;1190;p13"/>
            <p:cNvSpPr/>
            <p:nvPr/>
          </p:nvSpPr>
          <p:spPr>
            <a:xfrm>
              <a:off x="5883589" y="3681230"/>
              <a:ext cx="1520317" cy="532536"/>
            </a:xfrm>
            <a:prstGeom prst="chevron">
              <a:avLst>
                <a:gd name="adj" fmla="val 21186"/>
              </a:avLst>
            </a:prstGeom>
            <a:solidFill>
              <a:srgbClr val="549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lt1"/>
                </a:solidFill>
                <a:latin typeface="Calibri"/>
                <a:ea typeface="Calibri"/>
                <a:cs typeface="Calibri"/>
                <a:sym typeface="Calibri"/>
              </a:endParaRPr>
            </a:p>
          </p:txBody>
        </p:sp>
        <p:sp>
          <p:nvSpPr>
            <p:cNvPr id="1191" name="Google Shape;1191;p13"/>
            <p:cNvSpPr/>
            <p:nvPr/>
          </p:nvSpPr>
          <p:spPr>
            <a:xfrm>
              <a:off x="7341068" y="3681230"/>
              <a:ext cx="1520317" cy="532536"/>
            </a:xfrm>
            <a:prstGeom prst="chevron">
              <a:avLst>
                <a:gd name="adj" fmla="val 21186"/>
              </a:avLst>
            </a:prstGeom>
            <a:solidFill>
              <a:srgbClr val="8DC9C0"/>
            </a:solidFill>
            <a:ln w="12700" cap="flat" cmpd="sng">
              <a:solidFill>
                <a:srgbClr val="8DC9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92" name="Google Shape;1192;p13"/>
            <p:cNvSpPr/>
            <p:nvPr/>
          </p:nvSpPr>
          <p:spPr>
            <a:xfrm>
              <a:off x="8798547" y="3681230"/>
              <a:ext cx="1520317" cy="532536"/>
            </a:xfrm>
            <a:prstGeom prst="chevron">
              <a:avLst>
                <a:gd name="adj" fmla="val 21186"/>
              </a:avLst>
            </a:prstGeom>
            <a:solidFill>
              <a:srgbClr val="F7B19B"/>
            </a:solidFill>
            <a:ln w="12700" cap="flat" cmpd="sng">
              <a:solidFill>
                <a:srgbClr val="F7B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98" name="Google Shape;1198;p13"/>
            <p:cNvSpPr/>
            <p:nvPr/>
          </p:nvSpPr>
          <p:spPr>
            <a:xfrm>
              <a:off x="10256026" y="3683098"/>
              <a:ext cx="1520317" cy="532536"/>
            </a:xfrm>
            <a:prstGeom prst="chevron">
              <a:avLst>
                <a:gd name="adj" fmla="val 21186"/>
              </a:avLst>
            </a:prstGeom>
            <a:solidFill>
              <a:srgbClr val="F27954"/>
            </a:solidFill>
            <a:ln w="127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grpSp>
      <p:sp>
        <p:nvSpPr>
          <p:cNvPr id="2" name="Google Shape;1143;p12">
            <a:extLst>
              <a:ext uri="{FF2B5EF4-FFF2-40B4-BE49-F238E27FC236}">
                <a16:creationId xmlns:a16="http://schemas.microsoft.com/office/drawing/2014/main" id="{CC97157F-8B9E-0113-9B69-89E50DC978F2}"/>
              </a:ext>
            </a:extLst>
          </p:cNvPr>
          <p:cNvSpPr txBox="1"/>
          <p:nvPr/>
        </p:nvSpPr>
        <p:spPr>
          <a:xfrm>
            <a:off x="2030431" y="3856401"/>
            <a:ext cx="1223688" cy="49240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300" b="1">
                <a:solidFill>
                  <a:schemeClr val="lt1"/>
                </a:solidFill>
                <a:latin typeface="Calibri"/>
                <a:ea typeface="Calibri"/>
                <a:cs typeface="Calibri"/>
                <a:sym typeface="Calibri"/>
              </a:rPr>
              <a:t>Krísa hagsmunaaðila</a:t>
            </a:r>
            <a:endParaRPr lang="is-IS" sz="1300"/>
          </a:p>
        </p:txBody>
      </p:sp>
      <p:sp>
        <p:nvSpPr>
          <p:cNvPr id="3" name="Google Shape;1144;p12">
            <a:extLst>
              <a:ext uri="{FF2B5EF4-FFF2-40B4-BE49-F238E27FC236}">
                <a16:creationId xmlns:a16="http://schemas.microsoft.com/office/drawing/2014/main" id="{0036E1E6-7913-2A25-B342-07A36C8E9EA7}"/>
              </a:ext>
            </a:extLst>
          </p:cNvPr>
          <p:cNvSpPr txBox="1"/>
          <p:nvPr/>
        </p:nvSpPr>
        <p:spPr>
          <a:xfrm>
            <a:off x="3432924" y="3856402"/>
            <a:ext cx="1418141" cy="49240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300" b="1">
                <a:solidFill>
                  <a:schemeClr val="lt1"/>
                </a:solidFill>
                <a:latin typeface="Calibri"/>
                <a:ea typeface="Calibri"/>
                <a:cs typeface="Calibri"/>
                <a:sym typeface="Calibri"/>
              </a:rPr>
              <a:t>Stefnumótunar-krísa</a:t>
            </a:r>
            <a:endParaRPr lang="is-IS" sz="1300"/>
          </a:p>
        </p:txBody>
      </p:sp>
      <p:sp>
        <p:nvSpPr>
          <p:cNvPr id="4" name="Google Shape;1145;p12">
            <a:extLst>
              <a:ext uri="{FF2B5EF4-FFF2-40B4-BE49-F238E27FC236}">
                <a16:creationId xmlns:a16="http://schemas.microsoft.com/office/drawing/2014/main" id="{513BF3D8-D75C-2BCA-0E9B-50E9237E2544}"/>
              </a:ext>
            </a:extLst>
          </p:cNvPr>
          <p:cNvSpPr txBox="1"/>
          <p:nvPr/>
        </p:nvSpPr>
        <p:spPr>
          <a:xfrm>
            <a:off x="5016330" y="3856401"/>
            <a:ext cx="1184016" cy="49240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300" b="1">
                <a:solidFill>
                  <a:schemeClr val="lt1"/>
                </a:solidFill>
                <a:latin typeface="Calibri"/>
                <a:ea typeface="Calibri"/>
                <a:cs typeface="Calibri"/>
                <a:sym typeface="Calibri"/>
              </a:rPr>
              <a:t>Vöru / Sölu krísa</a:t>
            </a:r>
            <a:endParaRPr lang="is-IS" sz="1300"/>
          </a:p>
        </p:txBody>
      </p:sp>
      <p:sp>
        <p:nvSpPr>
          <p:cNvPr id="5" name="Google Shape;1146;p12">
            <a:extLst>
              <a:ext uri="{FF2B5EF4-FFF2-40B4-BE49-F238E27FC236}">
                <a16:creationId xmlns:a16="http://schemas.microsoft.com/office/drawing/2014/main" id="{4CF511EF-682D-5619-118A-F5256186E076}"/>
              </a:ext>
            </a:extLst>
          </p:cNvPr>
          <p:cNvSpPr txBox="1"/>
          <p:nvPr/>
        </p:nvSpPr>
        <p:spPr>
          <a:xfrm>
            <a:off x="6622145" y="3956406"/>
            <a:ext cx="899700" cy="29234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300" b="1">
                <a:solidFill>
                  <a:schemeClr val="lt1"/>
                </a:solidFill>
                <a:latin typeface="Calibri"/>
                <a:ea typeface="Calibri"/>
                <a:cs typeface="Calibri"/>
                <a:sym typeface="Calibri"/>
              </a:rPr>
              <a:t>Tekjukrísa</a:t>
            </a:r>
            <a:endParaRPr lang="is-IS" sz="1300"/>
          </a:p>
        </p:txBody>
      </p:sp>
      <p:sp>
        <p:nvSpPr>
          <p:cNvPr id="6" name="Google Shape;1147;p12">
            <a:extLst>
              <a:ext uri="{FF2B5EF4-FFF2-40B4-BE49-F238E27FC236}">
                <a16:creationId xmlns:a16="http://schemas.microsoft.com/office/drawing/2014/main" id="{6F65FD3C-4AD0-2D3B-6FDD-BC0B02BB70C5}"/>
              </a:ext>
            </a:extLst>
          </p:cNvPr>
          <p:cNvSpPr txBox="1"/>
          <p:nvPr/>
        </p:nvSpPr>
        <p:spPr>
          <a:xfrm>
            <a:off x="8076343" y="3856379"/>
            <a:ext cx="899700" cy="49240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300" b="1">
                <a:solidFill>
                  <a:schemeClr val="lt1"/>
                </a:solidFill>
                <a:latin typeface="Calibri"/>
                <a:ea typeface="Calibri"/>
                <a:cs typeface="Calibri"/>
                <a:sym typeface="Calibri"/>
              </a:rPr>
              <a:t>Lausafjárs-krísa</a:t>
            </a:r>
            <a:endParaRPr lang="is-IS" sz="1300"/>
          </a:p>
        </p:txBody>
      </p:sp>
      <p:sp>
        <p:nvSpPr>
          <p:cNvPr id="7" name="Google Shape;1149;p12">
            <a:extLst>
              <a:ext uri="{FF2B5EF4-FFF2-40B4-BE49-F238E27FC236}">
                <a16:creationId xmlns:a16="http://schemas.microsoft.com/office/drawing/2014/main" id="{63DAEA4F-E63D-1D18-1089-EBDC66CC5F4E}"/>
              </a:ext>
            </a:extLst>
          </p:cNvPr>
          <p:cNvSpPr txBox="1"/>
          <p:nvPr/>
        </p:nvSpPr>
        <p:spPr>
          <a:xfrm>
            <a:off x="9437877" y="3956429"/>
            <a:ext cx="968342" cy="29234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300" b="1">
                <a:solidFill>
                  <a:schemeClr val="lt1"/>
                </a:solidFill>
                <a:latin typeface="Calibri"/>
                <a:ea typeface="Calibri"/>
                <a:cs typeface="Calibri"/>
                <a:sym typeface="Calibri"/>
              </a:rPr>
              <a:t>Gjaldþrot</a:t>
            </a:r>
            <a:endParaRPr lang="is-IS" sz="13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14"/>
          <p:cNvSpPr txBox="1">
            <a:spLocks noGrp="1"/>
          </p:cNvSpPr>
          <p:nvPr>
            <p:ph type="body" idx="1"/>
          </p:nvPr>
        </p:nvSpPr>
        <p:spPr>
          <a:xfrm>
            <a:off x="666708" y="752637"/>
            <a:ext cx="4745551" cy="2398335"/>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20000"/>
              </a:lnSpc>
              <a:spcBef>
                <a:spcPts val="0"/>
              </a:spcBef>
              <a:spcAft>
                <a:spcPts val="0"/>
              </a:spcAft>
              <a:buClr>
                <a:schemeClr val="lt1"/>
              </a:buClr>
              <a:buSzPts val="4800"/>
              <a:buNone/>
            </a:pPr>
            <a:r>
              <a:rPr lang="is-IS"/>
              <a:t>Krísur í litlum og meðalstórum fyrirtækjum í ferðaþjónustu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15"/>
          <p:cNvSpPr txBox="1">
            <a:spLocks noGrp="1"/>
          </p:cNvSpPr>
          <p:nvPr>
            <p:ph type="body" idx="2"/>
          </p:nvPr>
        </p:nvSpPr>
        <p:spPr>
          <a:xfrm>
            <a:off x="389965" y="1637401"/>
            <a:ext cx="3189996" cy="4449363"/>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00000"/>
              </a:lnSpc>
              <a:spcBef>
                <a:spcPts val="0"/>
              </a:spcBef>
              <a:spcAft>
                <a:spcPts val="0"/>
              </a:spcAft>
              <a:buClr>
                <a:srgbClr val="595A59"/>
              </a:buClr>
              <a:buSzPts val="1800"/>
              <a:buNone/>
            </a:pPr>
            <a:r>
              <a:rPr lang="is-IS" dirty="0"/>
              <a:t>Svæði út um allan heim urðu fyrir miklum samdrætti í framlagi ferðaþjónustunnar til landsframleiðslu og atvinnu árið 2020 miðað við árið 2019</a:t>
            </a:r>
          </a:p>
          <a:p>
            <a:pPr marL="0" lvl="0" indent="0" algn="l" rtl="0">
              <a:lnSpc>
                <a:spcPct val="100000"/>
              </a:lnSpc>
              <a:spcBef>
                <a:spcPts val="600"/>
              </a:spcBef>
              <a:spcAft>
                <a:spcPts val="0"/>
              </a:spcAft>
              <a:buClr>
                <a:srgbClr val="595A59"/>
              </a:buClr>
              <a:buSzPts val="1800"/>
              <a:buNone/>
            </a:pPr>
            <a:r>
              <a:rPr lang="is-IS" dirty="0"/>
              <a:t>Ástæður fyrir þessum samdrætti var meðal annars hrun í komum erlendra ferðamanna árið 2020 á heimsvísu</a:t>
            </a:r>
          </a:p>
          <a:p>
            <a:pPr marL="0" lvl="0" indent="0" algn="l" rtl="0">
              <a:lnSpc>
                <a:spcPct val="100000"/>
              </a:lnSpc>
              <a:spcBef>
                <a:spcPts val="600"/>
              </a:spcBef>
              <a:spcAft>
                <a:spcPts val="0"/>
              </a:spcAft>
              <a:buClr>
                <a:srgbClr val="595A59"/>
              </a:buClr>
              <a:buSzPts val="1800"/>
              <a:buNone/>
            </a:pPr>
            <a:r>
              <a:rPr lang="is-IS" dirty="0"/>
              <a:t>Að meðaltali var samdráttur í komum alþjóðlegra ferðamanna um -97% á heimsvísu, í apríl 2020. Ferðaþjónustan stöðvaðist að mestu í apríl 2020.</a:t>
            </a:r>
          </a:p>
        </p:txBody>
      </p:sp>
      <p:sp>
        <p:nvSpPr>
          <p:cNvPr id="1211" name="Google Shape;1211;p1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is-IS"/>
              <a:t>Ferðaþjónustan er sérstaklega viðkvæm fyrir krísum.  Það kom mjög skýrt fram í kórónaveirufaraldrinum – atvinnugreinin varð fyrir þungu höggi um allan heim</a:t>
            </a:r>
          </a:p>
        </p:txBody>
      </p:sp>
      <p:sp>
        <p:nvSpPr>
          <p:cNvPr id="1212" name="Google Shape;1212;p1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is-IS"/>
              <a:t>Breyting á framlagi ferðaþjónustu til landsframleiðslu og atvinnu, eftir svæðum á heimsvísu árið 2020 miðað við árið áður</a:t>
            </a:r>
          </a:p>
        </p:txBody>
      </p:sp>
      <p:graphicFrame>
        <p:nvGraphicFramePr>
          <p:cNvPr id="1213" name="Google Shape;1213;p15"/>
          <p:cNvGraphicFramePr/>
          <p:nvPr>
            <p:extLst>
              <p:ext uri="{D42A27DB-BD31-4B8C-83A1-F6EECF244321}">
                <p14:modId xmlns:p14="http://schemas.microsoft.com/office/powerpoint/2010/main" val="3936140113"/>
              </p:ext>
            </p:extLst>
          </p:nvPr>
        </p:nvGraphicFramePr>
        <p:xfrm>
          <a:off x="4011466" y="1636713"/>
          <a:ext cx="8007350" cy="4616450"/>
        </p:xfrm>
        <a:graphic>
          <a:graphicData uri="http://schemas.openxmlformats.org/drawingml/2006/chart">
            <c:chart xmlns:c="http://schemas.openxmlformats.org/drawingml/2006/chart" xmlns:r="http://schemas.openxmlformats.org/officeDocument/2006/relationships" r:id="rId3"/>
          </a:graphicData>
        </a:graphic>
      </p:graphicFrame>
      <p:sp>
        <p:nvSpPr>
          <p:cNvPr id="1214" name="Google Shape;1214;p15"/>
          <p:cNvSpPr txBox="1"/>
          <p:nvPr/>
        </p:nvSpPr>
        <p:spPr>
          <a:xfrm>
            <a:off x="10357089" y="6156918"/>
            <a:ext cx="205975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err="1">
                <a:solidFill>
                  <a:srgbClr val="595A59"/>
                </a:solidFill>
                <a:latin typeface="Calibri"/>
                <a:ea typeface="Calibri"/>
                <a:cs typeface="Calibri"/>
                <a:sym typeface="Calibri"/>
              </a:rPr>
              <a:t>Heimild</a:t>
            </a:r>
            <a:r>
              <a:rPr lang="en-GB" sz="1000">
                <a:solidFill>
                  <a:srgbClr val="595A59"/>
                </a:solidFill>
                <a:latin typeface="Calibri"/>
                <a:ea typeface="Calibri"/>
                <a:cs typeface="Calibri"/>
                <a:sym typeface="Calibri"/>
              </a:rPr>
              <a:t>: Statista (2022)</a:t>
            </a:r>
            <a:endParaRPr/>
          </a:p>
        </p:txBody>
      </p:sp>
      <p:sp>
        <p:nvSpPr>
          <p:cNvPr id="1215" name="Google Shape;1215;p15"/>
          <p:cNvSpPr txBox="1"/>
          <p:nvPr/>
        </p:nvSpPr>
        <p:spPr>
          <a:xfrm rot="-5400000">
            <a:off x="2330486" y="3313583"/>
            <a:ext cx="313112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a:solidFill>
                  <a:srgbClr val="595A59"/>
                </a:solidFill>
                <a:latin typeface="Calibri"/>
                <a:ea typeface="Calibri"/>
                <a:cs typeface="Calibri"/>
                <a:sym typeface="Calibri"/>
              </a:rPr>
              <a:t>Percentage change compared to the previous year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p1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is-IS"/>
              <a:t>Árið 2020, fækkaði komum ferðamanna út um allan heim, samanborið við árið áður. Samdrátturinn var um -73%  að meðaltali.</a:t>
            </a:r>
          </a:p>
          <a:p>
            <a:pPr marL="0" lvl="0" indent="0" algn="l" rtl="0">
              <a:lnSpc>
                <a:spcPct val="100000"/>
              </a:lnSpc>
              <a:spcBef>
                <a:spcPts val="0"/>
              </a:spcBef>
              <a:spcAft>
                <a:spcPts val="0"/>
              </a:spcAft>
              <a:buClr>
                <a:srgbClr val="595A59"/>
              </a:buClr>
              <a:buSzPts val="1800"/>
              <a:buNone/>
            </a:pPr>
            <a:endParaRPr lang="is-IS"/>
          </a:p>
          <a:p>
            <a:pPr marL="0" lvl="0" indent="0" algn="l" rtl="0">
              <a:lnSpc>
                <a:spcPct val="100000"/>
              </a:lnSpc>
              <a:spcBef>
                <a:spcPts val="0"/>
              </a:spcBef>
              <a:spcAft>
                <a:spcPts val="0"/>
              </a:spcAft>
              <a:buClr>
                <a:srgbClr val="595A59"/>
              </a:buClr>
              <a:buSzPts val="1800"/>
              <a:buNone/>
            </a:pPr>
            <a:r>
              <a:rPr lang="is-IS"/>
              <a:t>Á sumum svæðum, fækkaði komum jafnvel um allt að 99%, sem varð til þess að ferðaþjónustan stöðvaðist á köflum.</a:t>
            </a:r>
            <a:endParaRPr/>
          </a:p>
        </p:txBody>
      </p:sp>
      <p:sp>
        <p:nvSpPr>
          <p:cNvPr id="1221" name="Google Shape;1221;p1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a:t>Erlendum ferðamönnum fækkaði mjög vegna Covid-19 heimsfaraldursins um allan heim</a:t>
            </a:r>
          </a:p>
        </p:txBody>
      </p:sp>
      <p:sp>
        <p:nvSpPr>
          <p:cNvPr id="1222" name="Google Shape;1222;p1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is-IS"/>
              <a:t>Breyting á komum alþjóðlegra ferðamanna vegna Covid-19 faraldursins árið 2020 samanborið við 2019</a:t>
            </a:r>
          </a:p>
        </p:txBody>
      </p:sp>
      <p:pic>
        <p:nvPicPr>
          <p:cNvPr id="1223" name="Google Shape;1223;p16"/>
          <p:cNvPicPr preferRelativeResize="0"/>
          <p:nvPr/>
        </p:nvPicPr>
        <p:blipFill rotWithShape="1">
          <a:blip r:embed="rId3">
            <a:alphaModFix/>
          </a:blip>
          <a:srcRect/>
          <a:stretch/>
        </p:blipFill>
        <p:spPr>
          <a:xfrm>
            <a:off x="2149491" y="1278429"/>
            <a:ext cx="9610710" cy="5598782"/>
          </a:xfrm>
          <a:prstGeom prst="rect">
            <a:avLst/>
          </a:prstGeom>
          <a:noFill/>
          <a:ln>
            <a:noFill/>
          </a:ln>
        </p:spPr>
      </p:pic>
      <p:sp>
        <p:nvSpPr>
          <p:cNvPr id="1224" name="Google Shape;1224;p16"/>
          <p:cNvSpPr/>
          <p:nvPr/>
        </p:nvSpPr>
        <p:spPr>
          <a:xfrm>
            <a:off x="3635932" y="2569854"/>
            <a:ext cx="1188000" cy="736721"/>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1200">
                <a:solidFill>
                  <a:schemeClr val="lt1"/>
                </a:solidFill>
                <a:latin typeface="Calibri"/>
                <a:ea typeface="Calibri"/>
                <a:cs typeface="Calibri"/>
                <a:sym typeface="Calibri"/>
              </a:rPr>
              <a:t>Ameríka</a:t>
            </a:r>
            <a:r>
              <a:rPr lang="is-IS">
                <a:solidFill>
                  <a:schemeClr val="lt1"/>
                </a:solidFill>
                <a:latin typeface="Calibri"/>
                <a:ea typeface="Calibri"/>
                <a:cs typeface="Calibri"/>
                <a:sym typeface="Calibri"/>
              </a:rPr>
              <a:t>: </a:t>
            </a:r>
            <a:endParaRPr lang="is-IS" sz="1200"/>
          </a:p>
          <a:p>
            <a:pPr marL="0" marR="0" lvl="0" indent="0" algn="ctr" rtl="0">
              <a:spcBef>
                <a:spcPts val="0"/>
              </a:spcBef>
              <a:spcAft>
                <a:spcPts val="0"/>
              </a:spcAft>
              <a:buNone/>
            </a:pPr>
            <a:r>
              <a:rPr lang="is-IS">
                <a:solidFill>
                  <a:schemeClr val="lt1"/>
                </a:solidFill>
                <a:latin typeface="Calibri"/>
                <a:ea typeface="Calibri"/>
                <a:cs typeface="Calibri"/>
                <a:sym typeface="Calibri"/>
              </a:rPr>
              <a:t>- 68,2%</a:t>
            </a:r>
            <a:endParaRPr lang="is-IS" sz="1200"/>
          </a:p>
        </p:txBody>
      </p:sp>
      <p:sp>
        <p:nvSpPr>
          <p:cNvPr id="1225" name="Google Shape;1225;p16"/>
          <p:cNvSpPr/>
          <p:nvPr/>
        </p:nvSpPr>
        <p:spPr>
          <a:xfrm>
            <a:off x="6358969" y="2201493"/>
            <a:ext cx="1188000" cy="736721"/>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1200">
                <a:solidFill>
                  <a:schemeClr val="lt1"/>
                </a:solidFill>
                <a:latin typeface="Calibri"/>
                <a:ea typeface="Calibri"/>
                <a:cs typeface="Calibri"/>
                <a:sym typeface="Calibri"/>
              </a:rPr>
              <a:t>Evrópa</a:t>
            </a:r>
            <a:r>
              <a:rPr lang="is-IS">
                <a:solidFill>
                  <a:schemeClr val="lt1"/>
                </a:solidFill>
                <a:latin typeface="Calibri"/>
                <a:ea typeface="Calibri"/>
                <a:cs typeface="Calibri"/>
                <a:sym typeface="Calibri"/>
              </a:rPr>
              <a:t>: </a:t>
            </a:r>
            <a:endParaRPr lang="is-IS" sz="1200"/>
          </a:p>
          <a:p>
            <a:pPr marL="0" marR="0" lvl="0" indent="0" algn="ctr" rtl="0">
              <a:spcBef>
                <a:spcPts val="0"/>
              </a:spcBef>
              <a:spcAft>
                <a:spcPts val="0"/>
              </a:spcAft>
              <a:buNone/>
            </a:pPr>
            <a:r>
              <a:rPr lang="is-IS">
                <a:solidFill>
                  <a:schemeClr val="lt1"/>
                </a:solidFill>
                <a:latin typeface="Calibri"/>
                <a:ea typeface="Calibri"/>
                <a:cs typeface="Calibri"/>
                <a:sym typeface="Calibri"/>
              </a:rPr>
              <a:t>- 68,5%</a:t>
            </a:r>
            <a:endParaRPr lang="is-IS" sz="1200"/>
          </a:p>
        </p:txBody>
      </p:sp>
      <p:sp>
        <p:nvSpPr>
          <p:cNvPr id="1226" name="Google Shape;1226;p16"/>
          <p:cNvSpPr/>
          <p:nvPr/>
        </p:nvSpPr>
        <p:spPr>
          <a:xfrm>
            <a:off x="9024948" y="2502392"/>
            <a:ext cx="1188000" cy="736721"/>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1200">
                <a:solidFill>
                  <a:schemeClr val="lt1"/>
                </a:solidFill>
                <a:latin typeface="Calibri"/>
                <a:ea typeface="Calibri"/>
                <a:cs typeface="Calibri"/>
                <a:sym typeface="Calibri"/>
              </a:rPr>
              <a:t>Asía/ Kyrrahaf</a:t>
            </a:r>
            <a:r>
              <a:rPr lang="is-IS">
                <a:solidFill>
                  <a:schemeClr val="lt1"/>
                </a:solidFill>
                <a:latin typeface="Calibri"/>
                <a:ea typeface="Calibri"/>
                <a:cs typeface="Calibri"/>
                <a:sym typeface="Calibri"/>
              </a:rPr>
              <a:t>: </a:t>
            </a:r>
            <a:endParaRPr lang="is-IS" sz="1200"/>
          </a:p>
          <a:p>
            <a:pPr marL="0" marR="0" lvl="0" indent="0" algn="ctr" rtl="0">
              <a:spcBef>
                <a:spcPts val="0"/>
              </a:spcBef>
              <a:spcAft>
                <a:spcPts val="0"/>
              </a:spcAft>
              <a:buNone/>
            </a:pPr>
            <a:r>
              <a:rPr lang="is-IS">
                <a:solidFill>
                  <a:schemeClr val="lt1"/>
                </a:solidFill>
                <a:latin typeface="Calibri"/>
                <a:ea typeface="Calibri"/>
                <a:cs typeface="Calibri"/>
                <a:sym typeface="Calibri"/>
              </a:rPr>
              <a:t>- 84,1%</a:t>
            </a:r>
            <a:endParaRPr lang="is-IS" sz="1200"/>
          </a:p>
        </p:txBody>
      </p:sp>
      <p:sp>
        <p:nvSpPr>
          <p:cNvPr id="1227" name="Google Shape;1227;p16"/>
          <p:cNvSpPr/>
          <p:nvPr/>
        </p:nvSpPr>
        <p:spPr>
          <a:xfrm>
            <a:off x="6566201" y="4206602"/>
            <a:ext cx="1188000" cy="736721"/>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1200">
                <a:solidFill>
                  <a:schemeClr val="lt1"/>
                </a:solidFill>
                <a:latin typeface="Calibri"/>
                <a:ea typeface="Calibri"/>
                <a:cs typeface="Calibri"/>
                <a:sym typeface="Calibri"/>
              </a:rPr>
              <a:t>Afríka</a:t>
            </a:r>
            <a:r>
              <a:rPr lang="is-IS">
                <a:solidFill>
                  <a:schemeClr val="lt1"/>
                </a:solidFill>
                <a:latin typeface="Calibri"/>
                <a:ea typeface="Calibri"/>
                <a:cs typeface="Calibri"/>
                <a:sym typeface="Calibri"/>
              </a:rPr>
              <a:t>: </a:t>
            </a:r>
            <a:endParaRPr lang="is-IS" sz="1200"/>
          </a:p>
          <a:p>
            <a:pPr marL="0" marR="0" lvl="0" indent="0" algn="ctr" rtl="0">
              <a:spcBef>
                <a:spcPts val="0"/>
              </a:spcBef>
              <a:spcAft>
                <a:spcPts val="0"/>
              </a:spcAft>
              <a:buNone/>
            </a:pPr>
            <a:r>
              <a:rPr lang="is-IS">
                <a:solidFill>
                  <a:schemeClr val="lt1"/>
                </a:solidFill>
                <a:latin typeface="Calibri"/>
                <a:ea typeface="Calibri"/>
                <a:cs typeface="Calibri"/>
                <a:sym typeface="Calibri"/>
              </a:rPr>
              <a:t>- 74%</a:t>
            </a:r>
            <a:endParaRPr lang="is-IS" sz="1200"/>
          </a:p>
        </p:txBody>
      </p:sp>
      <p:sp>
        <p:nvSpPr>
          <p:cNvPr id="1228" name="Google Shape;1228;p16"/>
          <p:cNvSpPr/>
          <p:nvPr/>
        </p:nvSpPr>
        <p:spPr>
          <a:xfrm>
            <a:off x="7998596" y="3035724"/>
            <a:ext cx="1351592" cy="736721"/>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1200">
                <a:solidFill>
                  <a:schemeClr val="lt1"/>
                </a:solidFill>
                <a:latin typeface="Calibri"/>
                <a:ea typeface="Calibri"/>
                <a:cs typeface="Calibri"/>
                <a:sym typeface="Calibri"/>
              </a:rPr>
              <a:t>Mið-Austurlönd</a:t>
            </a:r>
            <a:r>
              <a:rPr lang="is-IS">
                <a:solidFill>
                  <a:schemeClr val="lt1"/>
                </a:solidFill>
                <a:latin typeface="Calibri"/>
                <a:ea typeface="Calibri"/>
                <a:cs typeface="Calibri"/>
                <a:sym typeface="Calibri"/>
              </a:rPr>
              <a:t>: </a:t>
            </a:r>
            <a:endParaRPr lang="is-IS" sz="1200"/>
          </a:p>
          <a:p>
            <a:pPr marL="0" marR="0" lvl="0" indent="0" algn="ctr" rtl="0">
              <a:spcBef>
                <a:spcPts val="0"/>
              </a:spcBef>
              <a:spcAft>
                <a:spcPts val="0"/>
              </a:spcAft>
              <a:buNone/>
            </a:pPr>
            <a:r>
              <a:rPr lang="is-IS">
                <a:solidFill>
                  <a:schemeClr val="lt1"/>
                </a:solidFill>
                <a:latin typeface="Calibri"/>
                <a:ea typeface="Calibri"/>
                <a:cs typeface="Calibri"/>
                <a:sym typeface="Calibri"/>
              </a:rPr>
              <a:t>- 74%</a:t>
            </a:r>
            <a:endParaRPr lang="is-IS"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17"/>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is-IS" dirty="0"/>
              <a:t>Litlum og meðalstórum fyrirtækjum er hættara við að lenda í krísu og fara verr út úr þeim en stórum fyrirtækjum.  </a:t>
            </a:r>
          </a:p>
        </p:txBody>
      </p:sp>
      <p:sp>
        <p:nvSpPr>
          <p:cNvPr id="1235" name="Google Shape;1235;p17"/>
          <p:cNvSpPr txBox="1">
            <a:spLocks noGrp="1"/>
          </p:cNvSpPr>
          <p:nvPr>
            <p:ph type="body" idx="3"/>
          </p:nvPr>
        </p:nvSpPr>
        <p:spPr>
          <a:xfrm>
            <a:off x="389964" y="1231887"/>
            <a:ext cx="11470341" cy="4668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1800"/>
              <a:buNone/>
            </a:pPr>
            <a:r>
              <a:rPr lang="is-IS" dirty="0"/>
              <a:t>Gjaldþrot eftir stærð fyrirtækja</a:t>
            </a:r>
            <a:endParaRPr dirty="0"/>
          </a:p>
          <a:p>
            <a:pPr marL="0" lvl="0" indent="0" algn="l" rtl="0">
              <a:lnSpc>
                <a:spcPct val="90000"/>
              </a:lnSpc>
              <a:spcBef>
                <a:spcPts val="1000"/>
              </a:spcBef>
              <a:spcAft>
                <a:spcPts val="0"/>
              </a:spcAft>
              <a:buClr>
                <a:srgbClr val="79527B"/>
              </a:buClr>
              <a:buSzPts val="1800"/>
              <a:buNone/>
            </a:pPr>
            <a:endParaRPr dirty="0"/>
          </a:p>
        </p:txBody>
      </p:sp>
      <p:sp>
        <p:nvSpPr>
          <p:cNvPr id="1236" name="Google Shape;1236;p17"/>
          <p:cNvSpPr/>
          <p:nvPr/>
        </p:nvSpPr>
        <p:spPr>
          <a:xfrm>
            <a:off x="8173573" y="5913487"/>
            <a:ext cx="1693541" cy="313179"/>
          </a:xfrm>
          <a:prstGeom prst="rect">
            <a:avLst/>
          </a:prstGeom>
          <a:noFill/>
          <a:ln>
            <a:noFill/>
          </a:ln>
        </p:spPr>
        <p:txBody>
          <a:bodyPr spcFirstLastPara="1" wrap="square" lIns="81575" tIns="40775" rIns="81575" bIns="40775" anchor="t" anchorCtr="0">
            <a:spAutoFit/>
          </a:bodyPr>
          <a:lstStyle/>
          <a:p>
            <a:pPr marL="0" marR="0" lvl="0" indent="0" algn="l" rtl="0">
              <a:lnSpc>
                <a:spcPct val="125000"/>
              </a:lnSpc>
              <a:spcBef>
                <a:spcPts val="0"/>
              </a:spcBef>
              <a:spcAft>
                <a:spcPts val="0"/>
              </a:spcAft>
              <a:buNone/>
            </a:pPr>
            <a:r>
              <a:rPr lang="en-GB" sz="1200" err="1">
                <a:solidFill>
                  <a:srgbClr val="595A59"/>
                </a:solidFill>
                <a:latin typeface="Calibri"/>
                <a:ea typeface="Calibri"/>
                <a:cs typeface="Calibri"/>
                <a:sym typeface="Calibri"/>
              </a:rPr>
              <a:t>Heimild</a:t>
            </a:r>
            <a:r>
              <a:rPr lang="en-GB" sz="1200">
                <a:solidFill>
                  <a:srgbClr val="595A59"/>
                </a:solidFill>
                <a:latin typeface="Calibri"/>
                <a:ea typeface="Calibri"/>
                <a:cs typeface="Calibri"/>
                <a:sym typeface="Calibri"/>
              </a:rPr>
              <a:t>: Statista</a:t>
            </a:r>
            <a:endParaRPr/>
          </a:p>
        </p:txBody>
      </p:sp>
      <p:sp>
        <p:nvSpPr>
          <p:cNvPr id="1238" name="Google Shape;1238;p17"/>
          <p:cNvSpPr txBox="1"/>
          <p:nvPr/>
        </p:nvSpPr>
        <p:spPr>
          <a:xfrm rot="-5400000">
            <a:off x="2259955" y="3425473"/>
            <a:ext cx="108235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400">
                <a:solidFill>
                  <a:srgbClr val="595A59"/>
                </a:solidFill>
                <a:latin typeface="Calibri"/>
                <a:ea typeface="Calibri"/>
                <a:cs typeface="Calibri"/>
                <a:sym typeface="Calibri"/>
              </a:rPr>
              <a:t>Prósenta</a:t>
            </a:r>
          </a:p>
        </p:txBody>
      </p:sp>
      <p:sp>
        <p:nvSpPr>
          <p:cNvPr id="1239" name="Google Shape;1239;p17"/>
          <p:cNvSpPr txBox="1"/>
          <p:nvPr/>
        </p:nvSpPr>
        <p:spPr>
          <a:xfrm>
            <a:off x="4905352" y="5441446"/>
            <a:ext cx="24395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400">
                <a:solidFill>
                  <a:srgbClr val="595A59"/>
                </a:solidFill>
                <a:latin typeface="Calibri"/>
                <a:ea typeface="Calibri"/>
                <a:cs typeface="Calibri"/>
                <a:sym typeface="Calibri"/>
              </a:rPr>
              <a:t>Fjöldi starfsmanna</a:t>
            </a:r>
          </a:p>
          <a:p>
            <a:pPr marL="0" marR="0" lvl="0" indent="0" algn="l" rtl="0">
              <a:spcBef>
                <a:spcPts val="0"/>
              </a:spcBef>
              <a:spcAft>
                <a:spcPts val="0"/>
              </a:spcAft>
              <a:buNone/>
            </a:pPr>
            <a:endParaRPr lang="is-IS" sz="1400">
              <a:solidFill>
                <a:srgbClr val="595A59"/>
              </a:solidFill>
              <a:latin typeface="Calibri"/>
              <a:ea typeface="Calibri"/>
              <a:cs typeface="Calibri"/>
              <a:sym typeface="Calibri"/>
            </a:endParaRPr>
          </a:p>
        </p:txBody>
      </p:sp>
      <p:grpSp>
        <p:nvGrpSpPr>
          <p:cNvPr id="8" name="Group 7">
            <a:extLst>
              <a:ext uri="{FF2B5EF4-FFF2-40B4-BE49-F238E27FC236}">
                <a16:creationId xmlns:a16="http://schemas.microsoft.com/office/drawing/2014/main" id="{F01EFC4A-00B3-25B5-3747-F17C17B7D235}"/>
              </a:ext>
            </a:extLst>
          </p:cNvPr>
          <p:cNvGrpSpPr/>
          <p:nvPr/>
        </p:nvGrpSpPr>
        <p:grpSpPr>
          <a:xfrm>
            <a:off x="2985796" y="1908109"/>
            <a:ext cx="5396204" cy="3795992"/>
            <a:chOff x="2985796" y="1908109"/>
            <a:chExt cx="5396204" cy="3795992"/>
          </a:xfrm>
        </p:grpSpPr>
        <p:graphicFrame>
          <p:nvGraphicFramePr>
            <p:cNvPr id="1237" name="Google Shape;1237;p17"/>
            <p:cNvGraphicFramePr/>
            <p:nvPr>
              <p:extLst>
                <p:ext uri="{D42A27DB-BD31-4B8C-83A1-F6EECF244321}">
                  <p14:modId xmlns:p14="http://schemas.microsoft.com/office/powerpoint/2010/main" val="1959741759"/>
                </p:ext>
              </p:extLst>
            </p:nvPr>
          </p:nvGraphicFramePr>
          <p:xfrm>
            <a:off x="2985796" y="1908109"/>
            <a:ext cx="5396204" cy="356731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ED0EEFD-13A1-6116-E179-FE33C863014B}"/>
                </a:ext>
              </a:extLst>
            </p:cNvPr>
            <p:cNvSpPr txBox="1"/>
            <p:nvPr/>
          </p:nvSpPr>
          <p:spPr>
            <a:xfrm>
              <a:off x="3500731" y="5054845"/>
              <a:ext cx="889687" cy="523220"/>
            </a:xfrm>
            <a:prstGeom prst="rect">
              <a:avLst/>
            </a:prstGeom>
            <a:solidFill>
              <a:schemeClr val="bg1"/>
            </a:solidFill>
          </p:spPr>
          <p:txBody>
            <a:bodyPr wrap="square" rtlCol="0">
              <a:spAutoFit/>
            </a:bodyPr>
            <a:lstStyle/>
            <a:p>
              <a:pPr algn="ctr"/>
              <a:r>
                <a:rPr lang="is-IS"/>
                <a:t>1 til 5</a:t>
              </a:r>
            </a:p>
            <a:p>
              <a:pPr algn="ctr"/>
              <a:endParaRPr lang="is-IS"/>
            </a:p>
          </p:txBody>
        </p:sp>
        <p:sp>
          <p:nvSpPr>
            <p:cNvPr id="4" name="TextBox 3">
              <a:extLst>
                <a:ext uri="{FF2B5EF4-FFF2-40B4-BE49-F238E27FC236}">
                  <a16:creationId xmlns:a16="http://schemas.microsoft.com/office/drawing/2014/main" id="{07F39F6F-63B5-C6C8-6DCB-A865AFD6F59E}"/>
                </a:ext>
              </a:extLst>
            </p:cNvPr>
            <p:cNvSpPr txBox="1"/>
            <p:nvPr/>
          </p:nvSpPr>
          <p:spPr>
            <a:xfrm>
              <a:off x="4390418" y="5054845"/>
              <a:ext cx="1046555" cy="446276"/>
            </a:xfrm>
            <a:prstGeom prst="rect">
              <a:avLst/>
            </a:prstGeom>
            <a:solidFill>
              <a:schemeClr val="bg1"/>
            </a:solidFill>
          </p:spPr>
          <p:txBody>
            <a:bodyPr wrap="square" rtlCol="0">
              <a:spAutoFit/>
            </a:bodyPr>
            <a:lstStyle/>
            <a:p>
              <a:pPr algn="ctr"/>
              <a:r>
                <a:rPr lang="is-IS"/>
                <a:t>6 til 10</a:t>
              </a:r>
            </a:p>
            <a:p>
              <a:pPr algn="ctr"/>
              <a:endParaRPr lang="is-IS" sz="800"/>
            </a:p>
          </p:txBody>
        </p:sp>
        <p:sp>
          <p:nvSpPr>
            <p:cNvPr id="5" name="TextBox 4">
              <a:extLst>
                <a:ext uri="{FF2B5EF4-FFF2-40B4-BE49-F238E27FC236}">
                  <a16:creationId xmlns:a16="http://schemas.microsoft.com/office/drawing/2014/main" id="{00E7EC48-CCCD-ABEE-F53A-FCCC780E3513}"/>
                </a:ext>
              </a:extLst>
            </p:cNvPr>
            <p:cNvSpPr txBox="1"/>
            <p:nvPr/>
          </p:nvSpPr>
          <p:spPr>
            <a:xfrm>
              <a:off x="5398938" y="5068839"/>
              <a:ext cx="1046555" cy="446276"/>
            </a:xfrm>
            <a:prstGeom prst="rect">
              <a:avLst/>
            </a:prstGeom>
            <a:solidFill>
              <a:schemeClr val="bg1"/>
            </a:solidFill>
          </p:spPr>
          <p:txBody>
            <a:bodyPr wrap="square" rtlCol="0">
              <a:spAutoFit/>
            </a:bodyPr>
            <a:lstStyle/>
            <a:p>
              <a:pPr algn="ctr"/>
              <a:r>
                <a:rPr lang="is-IS"/>
                <a:t>11 til 20</a:t>
              </a:r>
            </a:p>
            <a:p>
              <a:pPr algn="ctr"/>
              <a:endParaRPr lang="is-IS" sz="800"/>
            </a:p>
          </p:txBody>
        </p:sp>
        <p:sp>
          <p:nvSpPr>
            <p:cNvPr id="6" name="TextBox 5">
              <a:extLst>
                <a:ext uri="{FF2B5EF4-FFF2-40B4-BE49-F238E27FC236}">
                  <a16:creationId xmlns:a16="http://schemas.microsoft.com/office/drawing/2014/main" id="{DBA7574D-C12C-45DF-AE01-245F33FD45F1}"/>
                </a:ext>
              </a:extLst>
            </p:cNvPr>
            <p:cNvSpPr txBox="1"/>
            <p:nvPr/>
          </p:nvSpPr>
          <p:spPr>
            <a:xfrm>
              <a:off x="6293625" y="5068839"/>
              <a:ext cx="1046555" cy="446276"/>
            </a:xfrm>
            <a:prstGeom prst="rect">
              <a:avLst/>
            </a:prstGeom>
            <a:solidFill>
              <a:schemeClr val="bg1"/>
            </a:solidFill>
          </p:spPr>
          <p:txBody>
            <a:bodyPr wrap="square" rtlCol="0">
              <a:spAutoFit/>
            </a:bodyPr>
            <a:lstStyle/>
            <a:p>
              <a:pPr algn="ctr"/>
              <a:r>
                <a:rPr lang="is-IS"/>
                <a:t>21 til 50</a:t>
              </a:r>
            </a:p>
            <a:p>
              <a:pPr algn="ctr"/>
              <a:endParaRPr lang="is-IS" sz="800"/>
            </a:p>
          </p:txBody>
        </p:sp>
        <p:sp>
          <p:nvSpPr>
            <p:cNvPr id="7" name="TextBox 6">
              <a:extLst>
                <a:ext uri="{FF2B5EF4-FFF2-40B4-BE49-F238E27FC236}">
                  <a16:creationId xmlns:a16="http://schemas.microsoft.com/office/drawing/2014/main" id="{23F596A6-9E21-D2BC-F38E-095D7B1492C6}"/>
                </a:ext>
              </a:extLst>
            </p:cNvPr>
            <p:cNvSpPr txBox="1"/>
            <p:nvPr/>
          </p:nvSpPr>
          <p:spPr>
            <a:xfrm>
              <a:off x="7302145" y="5057770"/>
              <a:ext cx="1046555" cy="646331"/>
            </a:xfrm>
            <a:prstGeom prst="rect">
              <a:avLst/>
            </a:prstGeom>
            <a:solidFill>
              <a:schemeClr val="bg1"/>
            </a:solidFill>
          </p:spPr>
          <p:txBody>
            <a:bodyPr wrap="square" rtlCol="0">
              <a:spAutoFit/>
            </a:bodyPr>
            <a:lstStyle/>
            <a:p>
              <a:pPr algn="ctr"/>
              <a:r>
                <a:rPr lang="is-IS"/>
                <a:t>Fleiri en 50</a:t>
              </a:r>
            </a:p>
            <a:p>
              <a:pPr algn="ctr"/>
              <a:endParaRPr lang="is-IS" sz="80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18"/>
          <p:cNvSpPr txBox="1">
            <a:spLocks noGrp="1"/>
          </p:cNvSpPr>
          <p:nvPr>
            <p:ph type="body" idx="2"/>
          </p:nvPr>
        </p:nvSpPr>
        <p:spPr>
          <a:xfrm>
            <a:off x="389965" y="1637401"/>
            <a:ext cx="2840029"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a:t>Þrot er eitthvað sem flest okkar viljum forðast.  En að hunsa augljós (og lúmsk) viðvörunarmerki um möguleg vandamál er örugg leið til að lenda röngu megin tölfræðinnar sem segir til um fjölda þeirra fyrirtækja sem lifa af eða ekki.</a:t>
            </a:r>
          </a:p>
        </p:txBody>
      </p:sp>
      <p:sp>
        <p:nvSpPr>
          <p:cNvPr id="1246" name="Google Shape;1246;p1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a:t>Það eru fjölbreyttar ástæður fyrir því að sérstaklega lítil fyrirtæki fara í þrot.</a:t>
            </a:r>
          </a:p>
        </p:txBody>
      </p:sp>
      <p:sp>
        <p:nvSpPr>
          <p:cNvPr id="1247" name="Google Shape;1247;p1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a:t>Af hverju lítil fyrirtæki fara í þrot:</a:t>
            </a:r>
            <a:endParaRPr sz="1800">
              <a:latin typeface="Calibri"/>
              <a:ea typeface="Calibri"/>
              <a:cs typeface="Calibri"/>
              <a:sym typeface="Calibri"/>
            </a:endParaRPr>
          </a:p>
          <a:p>
            <a:pPr marL="0" lvl="0" indent="0" algn="l" rtl="0">
              <a:lnSpc>
                <a:spcPct val="90000"/>
              </a:lnSpc>
              <a:spcBef>
                <a:spcPts val="1000"/>
              </a:spcBef>
              <a:spcAft>
                <a:spcPts val="0"/>
              </a:spcAft>
              <a:buClr>
                <a:srgbClr val="79527B"/>
              </a:buClr>
              <a:buSzPct val="100000"/>
              <a:buNone/>
            </a:pPr>
            <a:endParaRPr>
              <a:solidFill>
                <a:srgbClr val="595A59"/>
              </a:solidFill>
            </a:endParaRPr>
          </a:p>
        </p:txBody>
      </p:sp>
      <p:sp>
        <p:nvSpPr>
          <p:cNvPr id="1248" name="Google Shape;1248;p18"/>
          <p:cNvSpPr/>
          <p:nvPr/>
        </p:nvSpPr>
        <p:spPr>
          <a:xfrm rot="1363340">
            <a:off x="7421926" y="2158028"/>
            <a:ext cx="1186490" cy="1205011"/>
          </a:xfrm>
          <a:custGeom>
            <a:avLst/>
            <a:gdLst/>
            <a:ahLst/>
            <a:cxnLst/>
            <a:rect l="l" t="t" r="r" b="b"/>
            <a:pathLst>
              <a:path w="3328700" h="3380659" extrusionOk="0">
                <a:moveTo>
                  <a:pt x="1669783" y="0"/>
                </a:moveTo>
                <a:lnTo>
                  <a:pt x="3328700" y="1185230"/>
                </a:lnTo>
                <a:lnTo>
                  <a:pt x="2416872" y="3378978"/>
                </a:lnTo>
                <a:lnTo>
                  <a:pt x="2297921" y="3336751"/>
                </a:lnTo>
                <a:cubicBezTo>
                  <a:pt x="1896967" y="3215623"/>
                  <a:pt x="1459228" y="3208820"/>
                  <a:pt x="1036334" y="3337495"/>
                </a:cubicBezTo>
                <a:lnTo>
                  <a:pt x="916645" y="3380659"/>
                </a:lnTo>
                <a:lnTo>
                  <a:pt x="0" y="1192992"/>
                </a:lnTo>
                <a:close/>
              </a:path>
            </a:pathLst>
          </a:cu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49" name="Google Shape;1249;p18"/>
          <p:cNvSpPr/>
          <p:nvPr/>
        </p:nvSpPr>
        <p:spPr>
          <a:xfrm rot="1363340">
            <a:off x="8111811" y="2924622"/>
            <a:ext cx="1157963" cy="1159792"/>
          </a:xfrm>
          <a:custGeom>
            <a:avLst/>
            <a:gdLst/>
            <a:ahLst/>
            <a:cxnLst/>
            <a:rect l="l" t="t" r="r" b="b"/>
            <a:pathLst>
              <a:path w="3248668" h="3253798" extrusionOk="0">
                <a:moveTo>
                  <a:pt x="913025" y="0"/>
                </a:moveTo>
                <a:lnTo>
                  <a:pt x="2912846" y="333074"/>
                </a:lnTo>
                <a:lnTo>
                  <a:pt x="3248668" y="2349394"/>
                </a:lnTo>
                <a:lnTo>
                  <a:pt x="1050625" y="3253798"/>
                </a:lnTo>
                <a:lnTo>
                  <a:pt x="988555" y="3124324"/>
                </a:lnTo>
                <a:cubicBezTo>
                  <a:pt x="777490" y="2735932"/>
                  <a:pt x="460796" y="2433663"/>
                  <a:pt x="90104" y="2238668"/>
                </a:cubicBezTo>
                <a:lnTo>
                  <a:pt x="0" y="2196630"/>
                </a:lnTo>
                <a:close/>
              </a:path>
            </a:pathLst>
          </a:custGeom>
          <a:solidFill>
            <a:srgbClr val="A77F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0" name="Google Shape;1250;p18"/>
          <p:cNvSpPr/>
          <p:nvPr/>
        </p:nvSpPr>
        <p:spPr>
          <a:xfrm rot="1363340">
            <a:off x="6436302" y="2223180"/>
            <a:ext cx="1155359" cy="1157443"/>
          </a:xfrm>
          <a:custGeom>
            <a:avLst/>
            <a:gdLst/>
            <a:ahLst/>
            <a:cxnLst/>
            <a:rect l="l" t="t" r="r" b="b"/>
            <a:pathLst>
              <a:path w="3241362" h="3247207" extrusionOk="0">
                <a:moveTo>
                  <a:pt x="334462" y="330874"/>
                </a:moveTo>
                <a:lnTo>
                  <a:pt x="2321077" y="0"/>
                </a:lnTo>
                <a:lnTo>
                  <a:pt x="3241362" y="2196353"/>
                </a:lnTo>
                <a:lnTo>
                  <a:pt x="3127428" y="2250973"/>
                </a:lnTo>
                <a:cubicBezTo>
                  <a:pt x="2739036" y="2462038"/>
                  <a:pt x="2436766" y="2778733"/>
                  <a:pt x="2241771" y="3149425"/>
                </a:cubicBezTo>
                <a:lnTo>
                  <a:pt x="2196152" y="3247207"/>
                </a:lnTo>
                <a:lnTo>
                  <a:pt x="0" y="2339029"/>
                </a:lnTo>
                <a:close/>
              </a:path>
            </a:pathLst>
          </a:custGeom>
          <a:solidFill>
            <a:srgbClr val="8E8E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1" name="Google Shape;1251;p18"/>
          <p:cNvSpPr/>
          <p:nvPr/>
        </p:nvSpPr>
        <p:spPr>
          <a:xfrm rot="1363340">
            <a:off x="5671811" y="2886497"/>
            <a:ext cx="1204314" cy="1175314"/>
          </a:xfrm>
          <a:custGeom>
            <a:avLst/>
            <a:gdLst/>
            <a:ahLst/>
            <a:cxnLst/>
            <a:rect l="l" t="t" r="r" b="b"/>
            <a:pathLst>
              <a:path w="3378706" h="3297346" extrusionOk="0">
                <a:moveTo>
                  <a:pt x="1180319" y="0"/>
                </a:moveTo>
                <a:lnTo>
                  <a:pt x="3377856" y="908750"/>
                </a:lnTo>
                <a:lnTo>
                  <a:pt x="3338466" y="1019714"/>
                </a:lnTo>
                <a:cubicBezTo>
                  <a:pt x="3217337" y="1420667"/>
                  <a:pt x="3210534" y="1858407"/>
                  <a:pt x="3339209" y="2281301"/>
                </a:cubicBezTo>
                <a:lnTo>
                  <a:pt x="3378706" y="2390819"/>
                </a:lnTo>
                <a:lnTo>
                  <a:pt x="1175502" y="3297346"/>
                </a:lnTo>
                <a:lnTo>
                  <a:pt x="0" y="1652044"/>
                </a:lnTo>
                <a:close/>
              </a:path>
            </a:pathLst>
          </a:custGeom>
          <a:solidFill>
            <a:srgbClr val="595A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2" name="Google Shape;1252;p18"/>
          <p:cNvSpPr/>
          <p:nvPr/>
        </p:nvSpPr>
        <p:spPr>
          <a:xfrm rot="1363340">
            <a:off x="8127699" y="3917782"/>
            <a:ext cx="1205433" cy="1175314"/>
          </a:xfrm>
          <a:custGeom>
            <a:avLst/>
            <a:gdLst/>
            <a:ahLst/>
            <a:cxnLst/>
            <a:rect l="l" t="t" r="r" b="b"/>
            <a:pathLst>
              <a:path w="3381845" h="3297345" extrusionOk="0">
                <a:moveTo>
                  <a:pt x="2837" y="906652"/>
                </a:moveTo>
                <a:lnTo>
                  <a:pt x="2206344" y="0"/>
                </a:lnTo>
                <a:lnTo>
                  <a:pt x="3381845" y="1645300"/>
                </a:lnTo>
                <a:lnTo>
                  <a:pt x="2201526" y="3297345"/>
                </a:lnTo>
                <a:lnTo>
                  <a:pt x="0" y="2386946"/>
                </a:lnTo>
                <a:lnTo>
                  <a:pt x="40902" y="2271725"/>
                </a:lnTo>
                <a:cubicBezTo>
                  <a:pt x="162031" y="1870771"/>
                  <a:pt x="168834" y="1433031"/>
                  <a:pt x="40159" y="1010137"/>
                </a:cubicBezTo>
                <a:close/>
              </a:path>
            </a:pathLst>
          </a:custGeom>
          <a:solidFill>
            <a:srgbClr val="549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3" name="Google Shape;1253;p18"/>
          <p:cNvSpPr/>
          <p:nvPr/>
        </p:nvSpPr>
        <p:spPr>
          <a:xfrm rot="1363340">
            <a:off x="5735111" y="3895469"/>
            <a:ext cx="1158553" cy="1159835"/>
          </a:xfrm>
          <a:custGeom>
            <a:avLst/>
            <a:gdLst/>
            <a:ahLst/>
            <a:cxnLst/>
            <a:rect l="l" t="t" r="r" b="b"/>
            <a:pathLst>
              <a:path w="3250323" h="3253919" extrusionOk="0">
                <a:moveTo>
                  <a:pt x="0" y="904525"/>
                </a:moveTo>
                <a:lnTo>
                  <a:pt x="2198339" y="0"/>
                </a:lnTo>
                <a:lnTo>
                  <a:pt x="2257636" y="123689"/>
                </a:lnTo>
                <a:cubicBezTo>
                  <a:pt x="2468702" y="512080"/>
                  <a:pt x="2785396" y="814350"/>
                  <a:pt x="3156088" y="1009346"/>
                </a:cubicBezTo>
                <a:lnTo>
                  <a:pt x="3250323" y="1053310"/>
                </a:lnTo>
                <a:lnTo>
                  <a:pt x="2335643" y="3253919"/>
                </a:lnTo>
                <a:lnTo>
                  <a:pt x="335822" y="2920845"/>
                </a:lnTo>
                <a:close/>
              </a:path>
            </a:pathLst>
          </a:cu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4" name="Google Shape;1254;p18"/>
          <p:cNvSpPr/>
          <p:nvPr/>
        </p:nvSpPr>
        <p:spPr>
          <a:xfrm rot="1363340">
            <a:off x="7412513" y="4598396"/>
            <a:ext cx="1156242" cy="1158089"/>
          </a:xfrm>
          <a:custGeom>
            <a:avLst/>
            <a:gdLst/>
            <a:ahLst/>
            <a:cxnLst/>
            <a:rect l="l" t="t" r="r" b="b"/>
            <a:pathLst>
              <a:path w="3243838" h="3249020" extrusionOk="0">
                <a:moveTo>
                  <a:pt x="1043303" y="0"/>
                </a:moveTo>
                <a:lnTo>
                  <a:pt x="3243838" y="909991"/>
                </a:lnTo>
                <a:lnTo>
                  <a:pt x="2909376" y="2918146"/>
                </a:lnTo>
                <a:lnTo>
                  <a:pt x="922760" y="3249020"/>
                </a:lnTo>
                <a:lnTo>
                  <a:pt x="0" y="1046760"/>
                </a:lnTo>
                <a:lnTo>
                  <a:pt x="113936" y="992139"/>
                </a:lnTo>
                <a:cubicBezTo>
                  <a:pt x="502328" y="781074"/>
                  <a:pt x="804598" y="464379"/>
                  <a:pt x="999593" y="93687"/>
                </a:cubicBezTo>
                <a:close/>
              </a:path>
            </a:pathLst>
          </a:custGeom>
          <a:solidFill>
            <a:srgbClr val="8DC9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5" name="Google Shape;1255;p18"/>
          <p:cNvSpPr/>
          <p:nvPr/>
        </p:nvSpPr>
        <p:spPr>
          <a:xfrm rot="1363340">
            <a:off x="6396889" y="4614748"/>
            <a:ext cx="1186490" cy="1207116"/>
          </a:xfrm>
          <a:custGeom>
            <a:avLst/>
            <a:gdLst/>
            <a:ahLst/>
            <a:cxnLst/>
            <a:rect l="l" t="t" r="r" b="b"/>
            <a:pathLst>
              <a:path w="3328700" h="3386565" extrusionOk="0">
                <a:moveTo>
                  <a:pt x="913648" y="3208"/>
                </a:moveTo>
                <a:lnTo>
                  <a:pt x="1028303" y="43909"/>
                </a:lnTo>
                <a:cubicBezTo>
                  <a:pt x="1429256" y="165037"/>
                  <a:pt x="1866996" y="171841"/>
                  <a:pt x="2289890" y="43165"/>
                </a:cubicBezTo>
                <a:lnTo>
                  <a:pt x="2409580" y="0"/>
                </a:lnTo>
                <a:lnTo>
                  <a:pt x="3328700" y="2193574"/>
                </a:lnTo>
                <a:lnTo>
                  <a:pt x="1658918" y="3386565"/>
                </a:lnTo>
                <a:lnTo>
                  <a:pt x="0" y="2201336"/>
                </a:lnTo>
                <a:close/>
              </a:path>
            </a:pathLst>
          </a:custGeom>
          <a:solidFill>
            <a:srgbClr val="BBDF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6" name="Google Shape;1256;p18"/>
          <p:cNvSpPr/>
          <p:nvPr/>
        </p:nvSpPr>
        <p:spPr>
          <a:xfrm>
            <a:off x="6725291" y="3211605"/>
            <a:ext cx="1554316" cy="1554316"/>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1600" b="1">
                <a:solidFill>
                  <a:srgbClr val="595A59"/>
                </a:solidFill>
                <a:latin typeface="Calibri"/>
                <a:ea typeface="Calibri"/>
                <a:cs typeface="Calibri"/>
                <a:sym typeface="Calibri"/>
              </a:rPr>
              <a:t>Ástæður </a:t>
            </a:r>
            <a:r>
              <a:rPr lang="is-IS" sz="1600" b="1" err="1">
                <a:solidFill>
                  <a:srgbClr val="595A59"/>
                </a:solidFill>
                <a:latin typeface="Calibri"/>
                <a:cs typeface="Calibri"/>
                <a:sym typeface="Calibri"/>
              </a:rPr>
              <a:t>misbrests</a:t>
            </a:r>
            <a:endParaRPr lang="is-IS" sz="1600" b="1">
              <a:solidFill>
                <a:srgbClr val="595A59"/>
              </a:solidFill>
              <a:latin typeface="Calibri"/>
              <a:cs typeface="Calibri"/>
            </a:endParaRPr>
          </a:p>
        </p:txBody>
      </p:sp>
      <p:sp>
        <p:nvSpPr>
          <p:cNvPr id="1257" name="Google Shape;1257;p18"/>
          <p:cNvSpPr txBox="1"/>
          <p:nvPr/>
        </p:nvSpPr>
        <p:spPr>
          <a:xfrm>
            <a:off x="3942633" y="5611374"/>
            <a:ext cx="2547084" cy="307777"/>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is-IS" sz="1400" b="1">
                <a:solidFill>
                  <a:srgbClr val="595A59"/>
                </a:solidFill>
                <a:latin typeface="Calibri"/>
                <a:ea typeface="Calibri"/>
                <a:cs typeface="Calibri"/>
                <a:sym typeface="Calibri"/>
              </a:rPr>
              <a:t>Misbrestur í forgangsröðun</a:t>
            </a:r>
            <a:endParaRPr lang="is-IS"/>
          </a:p>
        </p:txBody>
      </p:sp>
      <p:sp>
        <p:nvSpPr>
          <p:cNvPr id="1258" name="Google Shape;1258;p18"/>
          <p:cNvSpPr txBox="1"/>
          <p:nvPr/>
        </p:nvSpPr>
        <p:spPr>
          <a:xfrm>
            <a:off x="3765324" y="5875339"/>
            <a:ext cx="3437912" cy="1047041"/>
          </a:xfrm>
          <a:prstGeom prst="rect">
            <a:avLst/>
          </a:prstGeom>
          <a:noFill/>
          <a:ln>
            <a:noFill/>
          </a:ln>
        </p:spPr>
        <p:txBody>
          <a:bodyPr spcFirstLastPara="1" wrap="square" lIns="34275" tIns="17125" rIns="34275" bIns="17125" anchor="t" anchorCtr="0">
            <a:spAutoFit/>
          </a:bodyPr>
          <a:lstStyle/>
          <a:p>
            <a:pPr marL="0" marR="0" lvl="0" indent="0" algn="r" rtl="0">
              <a:lnSpc>
                <a:spcPct val="93785"/>
              </a:lnSpc>
              <a:spcBef>
                <a:spcPts val="0"/>
              </a:spcBef>
              <a:spcAft>
                <a:spcPts val="0"/>
              </a:spcAft>
              <a:buClr>
                <a:srgbClr val="595A59"/>
              </a:buClr>
              <a:buSzPts val="1400"/>
              <a:buFont typeface="Arial"/>
              <a:buNone/>
            </a:pPr>
            <a:r>
              <a:rPr lang="is-IS" sz="1400">
                <a:solidFill>
                  <a:srgbClr val="595A59"/>
                </a:solidFill>
                <a:latin typeface="Calibri"/>
                <a:ea typeface="Calibri"/>
                <a:cs typeface="Calibri"/>
                <a:sym typeface="Calibri"/>
              </a:rPr>
              <a:t>Ef stjórnendateymið þitt velur að einbeita sér að vinnu sem skapar ekki verðmæti, þá er það eins og að henda </a:t>
            </a:r>
            <a:r>
              <a:rPr lang="is-IS">
                <a:solidFill>
                  <a:srgbClr val="595A59"/>
                </a:solidFill>
                <a:latin typeface="Calibri"/>
                <a:ea typeface="Calibri"/>
                <a:cs typeface="Calibri"/>
                <a:sym typeface="Calibri"/>
              </a:rPr>
              <a:t>peningum út um gluggann.  Sem nýtist þá keppinautum þínum, </a:t>
            </a:r>
            <a:r>
              <a:rPr lang="is-IS" sz="1400">
                <a:solidFill>
                  <a:srgbClr val="595A59"/>
                </a:solidFill>
                <a:latin typeface="Calibri"/>
                <a:ea typeface="Calibri"/>
                <a:cs typeface="Calibri"/>
                <a:sym typeface="Calibri"/>
              </a:rPr>
              <a:t>og þér hefur mistekist.</a:t>
            </a:r>
            <a:endParaRPr lang="is-IS"/>
          </a:p>
        </p:txBody>
      </p:sp>
      <p:sp>
        <p:nvSpPr>
          <p:cNvPr id="1259" name="Google Shape;1259;p18"/>
          <p:cNvSpPr txBox="1"/>
          <p:nvPr/>
        </p:nvSpPr>
        <p:spPr>
          <a:xfrm>
            <a:off x="8479937" y="5435038"/>
            <a:ext cx="2766234" cy="307736"/>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is-IS" b="1">
                <a:solidFill>
                  <a:srgbClr val="595A59"/>
                </a:solidFill>
                <a:latin typeface="Calibri"/>
                <a:cs typeface="Calibri"/>
                <a:sym typeface="Calibri"/>
              </a:rPr>
              <a:t>Misbrestur í því að hætta</a:t>
            </a:r>
            <a:endParaRPr lang="is-IS" b="1">
              <a:solidFill>
                <a:srgbClr val="595A59"/>
              </a:solidFill>
              <a:latin typeface="Calibri"/>
              <a:cs typeface="Calibri"/>
            </a:endParaRPr>
          </a:p>
        </p:txBody>
      </p:sp>
      <p:sp>
        <p:nvSpPr>
          <p:cNvPr id="1260" name="Google Shape;1260;p18"/>
          <p:cNvSpPr txBox="1"/>
          <p:nvPr/>
        </p:nvSpPr>
        <p:spPr>
          <a:xfrm>
            <a:off x="8540900" y="5716856"/>
            <a:ext cx="3346290" cy="844550"/>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is-IS" sz="1400">
                <a:solidFill>
                  <a:srgbClr val="595A59"/>
                </a:solidFill>
                <a:latin typeface="Calibri"/>
                <a:ea typeface="Calibri"/>
                <a:cs typeface="Calibri"/>
                <a:sym typeface="Calibri"/>
              </a:rPr>
              <a:t>Ef fyrirtækið</a:t>
            </a:r>
            <a:r>
              <a:rPr lang="is-IS">
                <a:solidFill>
                  <a:srgbClr val="595A59"/>
                </a:solidFill>
                <a:latin typeface="Calibri"/>
                <a:ea typeface="Calibri"/>
                <a:cs typeface="Calibri"/>
                <a:sym typeface="Calibri"/>
              </a:rPr>
              <a:t> þitt heldur fast og of lengi í </a:t>
            </a:r>
            <a:r>
              <a:rPr lang="is-IS">
                <a:solidFill>
                  <a:srgbClr val="595A59"/>
                </a:solidFill>
                <a:latin typeface="Calibri"/>
                <a:cs typeface="Calibri"/>
                <a:sym typeface="Calibri"/>
              </a:rPr>
              <a:t>ófullnægjandi</a:t>
            </a:r>
            <a:r>
              <a:rPr lang="is-IS">
                <a:solidFill>
                  <a:srgbClr val="595A59"/>
                </a:solidFill>
                <a:latin typeface="Calibri"/>
                <a:ea typeface="Calibri"/>
                <a:cs typeface="Calibri"/>
                <a:sym typeface="Calibri"/>
              </a:rPr>
              <a:t> hugmyndir, innviði, eða </a:t>
            </a:r>
            <a:r>
              <a:rPr lang="is-IS">
                <a:solidFill>
                  <a:srgbClr val="595A59"/>
                </a:solidFill>
                <a:latin typeface="Calibri"/>
                <a:cs typeface="Calibri"/>
                <a:sym typeface="Calibri"/>
              </a:rPr>
              <a:t>teymi</a:t>
            </a:r>
            <a:r>
              <a:rPr lang="is-IS">
                <a:solidFill>
                  <a:srgbClr val="595A59"/>
                </a:solidFill>
                <a:latin typeface="Calibri"/>
                <a:ea typeface="Calibri"/>
                <a:cs typeface="Calibri"/>
                <a:sym typeface="Calibri"/>
              </a:rPr>
              <a:t> vegna skorts á áræðni til að búa til eitthvað betra. Þá hefur þér </a:t>
            </a:r>
            <a:r>
              <a:rPr lang="is-IS">
                <a:solidFill>
                  <a:srgbClr val="595A59"/>
                </a:solidFill>
                <a:latin typeface="Calibri"/>
                <a:cs typeface="Calibri"/>
                <a:sym typeface="Calibri"/>
              </a:rPr>
              <a:t>mistekist</a:t>
            </a:r>
            <a:r>
              <a:rPr lang="is-IS">
                <a:solidFill>
                  <a:srgbClr val="595A59"/>
                </a:solidFill>
                <a:latin typeface="Calibri"/>
                <a:ea typeface="Calibri"/>
                <a:cs typeface="Calibri"/>
                <a:sym typeface="Calibri"/>
              </a:rPr>
              <a:t>.</a:t>
            </a:r>
            <a:endParaRPr lang="is-IS"/>
          </a:p>
        </p:txBody>
      </p:sp>
      <p:sp>
        <p:nvSpPr>
          <p:cNvPr id="1261" name="Google Shape;1261;p18"/>
          <p:cNvSpPr txBox="1"/>
          <p:nvPr/>
        </p:nvSpPr>
        <p:spPr>
          <a:xfrm>
            <a:off x="4438303" y="1242375"/>
            <a:ext cx="1876084" cy="307777"/>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is-IS" sz="1400" b="1">
                <a:solidFill>
                  <a:srgbClr val="595A59"/>
                </a:solidFill>
                <a:latin typeface="Calibri"/>
                <a:ea typeface="Calibri"/>
                <a:cs typeface="Calibri"/>
                <a:sym typeface="Calibri"/>
              </a:rPr>
              <a:t>Hönnunarbrestur</a:t>
            </a:r>
            <a:endParaRPr lang="is-IS"/>
          </a:p>
        </p:txBody>
      </p:sp>
      <p:sp>
        <p:nvSpPr>
          <p:cNvPr id="1262" name="Google Shape;1262;p18"/>
          <p:cNvSpPr txBox="1"/>
          <p:nvPr/>
        </p:nvSpPr>
        <p:spPr>
          <a:xfrm>
            <a:off x="3545591" y="1587862"/>
            <a:ext cx="2731539" cy="1249532"/>
          </a:xfrm>
          <a:prstGeom prst="rect">
            <a:avLst/>
          </a:prstGeom>
          <a:noFill/>
          <a:ln>
            <a:noFill/>
          </a:ln>
        </p:spPr>
        <p:txBody>
          <a:bodyPr spcFirstLastPara="1" wrap="square" lIns="34275" tIns="17125" rIns="34275" bIns="17125" anchor="t" anchorCtr="0">
            <a:spAutoFit/>
          </a:bodyPr>
          <a:lstStyle/>
          <a:p>
            <a:pPr marL="0" marR="0" lvl="0" indent="0" algn="r" rtl="0">
              <a:lnSpc>
                <a:spcPct val="93785"/>
              </a:lnSpc>
              <a:spcBef>
                <a:spcPts val="0"/>
              </a:spcBef>
              <a:spcAft>
                <a:spcPts val="0"/>
              </a:spcAft>
              <a:buClr>
                <a:srgbClr val="595A59"/>
              </a:buClr>
              <a:buSzPts val="1400"/>
              <a:buFont typeface="Arial"/>
              <a:buNone/>
            </a:pPr>
            <a:r>
              <a:rPr lang="is-IS" sz="1400">
                <a:solidFill>
                  <a:srgbClr val="595A59"/>
                </a:solidFill>
                <a:latin typeface="Calibri"/>
                <a:ea typeface="Calibri"/>
                <a:cs typeface="Calibri"/>
                <a:sym typeface="Calibri"/>
              </a:rPr>
              <a:t>Ef varan þín eða þjónusta er illa hönnuð eða illa framreidd, þá hefur fólk ekki áhuga á að kaupa hana, eða jafnvel skaðast við að nota hana.  Þetta er augljóst dæmi þess að þér hefur mistekist. </a:t>
            </a:r>
            <a:endParaRPr lang="is-IS"/>
          </a:p>
        </p:txBody>
      </p:sp>
      <p:sp>
        <p:nvSpPr>
          <p:cNvPr id="1263" name="Google Shape;1263;p18"/>
          <p:cNvSpPr txBox="1"/>
          <p:nvPr/>
        </p:nvSpPr>
        <p:spPr>
          <a:xfrm>
            <a:off x="8320847" y="1274117"/>
            <a:ext cx="2908488" cy="307777"/>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is-IS" b="1">
                <a:solidFill>
                  <a:srgbClr val="595A59"/>
                </a:solidFill>
                <a:latin typeface="Calibri"/>
                <a:cs typeface="Calibri"/>
                <a:sym typeface="Calibri"/>
              </a:rPr>
              <a:t>Tækifærisbrestur</a:t>
            </a:r>
            <a:endParaRPr lang="is-IS" b="1">
              <a:solidFill>
                <a:srgbClr val="595A59"/>
              </a:solidFill>
              <a:latin typeface="Calibri"/>
              <a:cs typeface="Calibri"/>
            </a:endParaRPr>
          </a:p>
        </p:txBody>
      </p:sp>
      <p:sp>
        <p:nvSpPr>
          <p:cNvPr id="1264" name="Google Shape;1264;p18"/>
          <p:cNvSpPr txBox="1"/>
          <p:nvPr/>
        </p:nvSpPr>
        <p:spPr>
          <a:xfrm>
            <a:off x="8381808" y="1592920"/>
            <a:ext cx="2780233" cy="844550"/>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is-IS" sz="1400" dirty="0">
                <a:solidFill>
                  <a:srgbClr val="595A59"/>
                </a:solidFill>
                <a:latin typeface="Calibri"/>
                <a:ea typeface="Calibri"/>
                <a:cs typeface="Calibri"/>
                <a:sym typeface="Calibri"/>
              </a:rPr>
              <a:t>Ef eignir þínar eru illa nýttar</a:t>
            </a:r>
            <a:r>
              <a:rPr lang="is-IS" dirty="0">
                <a:solidFill>
                  <a:srgbClr val="595A59"/>
                </a:solidFill>
                <a:latin typeface="Calibri"/>
                <a:ea typeface="Calibri"/>
                <a:cs typeface="Calibri"/>
                <a:sym typeface="Calibri"/>
              </a:rPr>
              <a:t> og </a:t>
            </a:r>
            <a:r>
              <a:rPr lang="is-IS" sz="1400" dirty="0">
                <a:solidFill>
                  <a:srgbClr val="595A59"/>
                </a:solidFill>
                <a:latin typeface="Calibri"/>
                <a:ea typeface="Calibri"/>
                <a:cs typeface="Calibri"/>
                <a:sym typeface="Calibri"/>
              </a:rPr>
              <a:t> illa viðhaldið, þá er eins og þú sért að eyðileggja þær og þér hefur mistekist.</a:t>
            </a:r>
            <a:endParaRPr lang="is-IS" dirty="0"/>
          </a:p>
        </p:txBody>
      </p:sp>
      <p:sp>
        <p:nvSpPr>
          <p:cNvPr id="1265" name="Google Shape;1265;p18"/>
          <p:cNvSpPr txBox="1"/>
          <p:nvPr/>
        </p:nvSpPr>
        <p:spPr>
          <a:xfrm>
            <a:off x="3619244" y="4183246"/>
            <a:ext cx="1970127" cy="307777"/>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is-IS" sz="1400" b="1">
                <a:solidFill>
                  <a:srgbClr val="595A59"/>
                </a:solidFill>
                <a:latin typeface="Calibri"/>
                <a:ea typeface="Calibri"/>
                <a:cs typeface="Calibri"/>
                <a:sym typeface="Calibri"/>
              </a:rPr>
              <a:t>Virðingabrestur</a:t>
            </a:r>
            <a:endParaRPr lang="is-IS"/>
          </a:p>
        </p:txBody>
      </p:sp>
      <p:sp>
        <p:nvSpPr>
          <p:cNvPr id="1266" name="Google Shape;1266;p18"/>
          <p:cNvSpPr txBox="1"/>
          <p:nvPr/>
        </p:nvSpPr>
        <p:spPr>
          <a:xfrm>
            <a:off x="3084574" y="4502049"/>
            <a:ext cx="2504857" cy="1047041"/>
          </a:xfrm>
          <a:prstGeom prst="rect">
            <a:avLst/>
          </a:prstGeom>
          <a:noFill/>
          <a:ln>
            <a:noFill/>
          </a:ln>
        </p:spPr>
        <p:txBody>
          <a:bodyPr spcFirstLastPara="1" wrap="square" lIns="34275" tIns="17125" rIns="34275" bIns="17125" anchor="t" anchorCtr="0">
            <a:spAutoFit/>
          </a:bodyPr>
          <a:lstStyle/>
          <a:p>
            <a:pPr marL="0" marR="0" lvl="0" indent="0" algn="r" rtl="0">
              <a:lnSpc>
                <a:spcPct val="93785"/>
              </a:lnSpc>
              <a:spcBef>
                <a:spcPts val="0"/>
              </a:spcBef>
              <a:spcAft>
                <a:spcPts val="0"/>
              </a:spcAft>
              <a:buClr>
                <a:srgbClr val="595A59"/>
              </a:buClr>
              <a:buSzPts val="1400"/>
              <a:buFont typeface="Arial"/>
              <a:buNone/>
            </a:pPr>
            <a:r>
              <a:rPr lang="is-IS" sz="1400">
                <a:solidFill>
                  <a:srgbClr val="595A59"/>
                </a:solidFill>
                <a:latin typeface="Calibri"/>
                <a:ea typeface="Calibri"/>
                <a:cs typeface="Calibri"/>
                <a:sym typeface="Calibri"/>
              </a:rPr>
              <a:t>Ef þú nærð árangri án þess að koma fram við starfsfólki þitt, viðskiptavini þína og auðlindir, af virðingu og heiðarleika, hefur þér mistekist</a:t>
            </a:r>
            <a:endParaRPr lang="is-IS"/>
          </a:p>
        </p:txBody>
      </p:sp>
      <p:sp>
        <p:nvSpPr>
          <p:cNvPr id="1267" name="Google Shape;1267;p18"/>
          <p:cNvSpPr txBox="1"/>
          <p:nvPr/>
        </p:nvSpPr>
        <p:spPr>
          <a:xfrm>
            <a:off x="9371983" y="3946311"/>
            <a:ext cx="2006220" cy="307777"/>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is-IS" sz="1400" b="1">
                <a:solidFill>
                  <a:srgbClr val="595A59"/>
                </a:solidFill>
                <a:latin typeface="Calibri"/>
                <a:ea typeface="Calibri"/>
                <a:cs typeface="Calibri"/>
                <a:sym typeface="Calibri"/>
              </a:rPr>
              <a:t>Viljaleysi</a:t>
            </a:r>
            <a:endParaRPr lang="is-IS"/>
          </a:p>
        </p:txBody>
      </p:sp>
      <p:sp>
        <p:nvSpPr>
          <p:cNvPr id="1268" name="Google Shape;1268;p18"/>
          <p:cNvSpPr txBox="1"/>
          <p:nvPr/>
        </p:nvSpPr>
        <p:spPr>
          <a:xfrm>
            <a:off x="9424236" y="4247696"/>
            <a:ext cx="2766234" cy="1047041"/>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is-IS" sz="1400">
                <a:solidFill>
                  <a:srgbClr val="595A59"/>
                </a:solidFill>
                <a:latin typeface="Calibri"/>
                <a:ea typeface="Calibri"/>
                <a:cs typeface="Calibri"/>
                <a:sym typeface="Calibri"/>
              </a:rPr>
              <a:t>Ef fyrirtækið þitt þarf að stöðva mikilvæga vinnu vegna innri mótspyrnu eða tímabundinnar tafar á innleiðingu vöru á markað, þá hefur þér mistekist</a:t>
            </a:r>
            <a:endParaRPr lang="is-IS"/>
          </a:p>
        </p:txBody>
      </p:sp>
      <p:sp>
        <p:nvSpPr>
          <p:cNvPr id="1269" name="Google Shape;1269;p18"/>
          <p:cNvSpPr txBox="1"/>
          <p:nvPr/>
        </p:nvSpPr>
        <p:spPr>
          <a:xfrm>
            <a:off x="3854675" y="3054992"/>
            <a:ext cx="1778241" cy="307777"/>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is-IS" b="1" dirty="0">
                <a:solidFill>
                  <a:srgbClr val="595A59"/>
                </a:solidFill>
                <a:latin typeface="Calibri"/>
                <a:cs typeface="Calibri"/>
                <a:sym typeface="Calibri"/>
              </a:rPr>
              <a:t>Blinda</a:t>
            </a:r>
            <a:endParaRPr lang="is-IS" b="1" dirty="0">
              <a:solidFill>
                <a:srgbClr val="595A59"/>
              </a:solidFill>
              <a:latin typeface="Calibri"/>
              <a:cs typeface="Calibri"/>
            </a:endParaRPr>
          </a:p>
        </p:txBody>
      </p:sp>
      <p:sp>
        <p:nvSpPr>
          <p:cNvPr id="1270" name="Google Shape;1270;p18"/>
          <p:cNvSpPr txBox="1"/>
          <p:nvPr/>
        </p:nvSpPr>
        <p:spPr>
          <a:xfrm>
            <a:off x="3420088" y="3356378"/>
            <a:ext cx="2212827" cy="844550"/>
          </a:xfrm>
          <a:prstGeom prst="rect">
            <a:avLst/>
          </a:prstGeom>
          <a:noFill/>
          <a:ln>
            <a:noFill/>
          </a:ln>
        </p:spPr>
        <p:txBody>
          <a:bodyPr spcFirstLastPara="1" wrap="square" lIns="34275" tIns="17125" rIns="34275" bIns="17125" anchor="t" anchorCtr="0">
            <a:spAutoFit/>
          </a:bodyPr>
          <a:lstStyle/>
          <a:p>
            <a:pPr algn="r">
              <a:lnSpc>
                <a:spcPct val="93785"/>
              </a:lnSpc>
              <a:buClr>
                <a:srgbClr val="595A59"/>
              </a:buClr>
              <a:buSzPts val="1400"/>
            </a:pPr>
            <a:r>
              <a:rPr lang="nn-NO" dirty="0">
                <a:solidFill>
                  <a:srgbClr val="595A59"/>
                </a:solidFill>
                <a:latin typeface="Calibri"/>
                <a:cs typeface="Calibri"/>
              </a:rPr>
              <a:t>Sterkasta vísbendingin um að þér sé að mistakast er að þú tekur ekki eftir neinu. </a:t>
            </a:r>
          </a:p>
          <a:p>
            <a:pPr algn="r">
              <a:lnSpc>
                <a:spcPct val="93785"/>
              </a:lnSpc>
              <a:buClr>
                <a:srgbClr val="595A59"/>
              </a:buClr>
              <a:buSzPts val="1400"/>
            </a:pPr>
            <a:endParaRPr lang="is-IS" dirty="0">
              <a:solidFill>
                <a:srgbClr val="595A59"/>
              </a:solidFill>
              <a:latin typeface="Calibri"/>
              <a:cs typeface="Calibri"/>
            </a:endParaRPr>
          </a:p>
        </p:txBody>
      </p:sp>
      <p:sp>
        <p:nvSpPr>
          <p:cNvPr id="1271" name="Google Shape;1271;p18"/>
          <p:cNvSpPr txBox="1"/>
          <p:nvPr/>
        </p:nvSpPr>
        <p:spPr>
          <a:xfrm>
            <a:off x="9463179" y="2496129"/>
            <a:ext cx="2067181" cy="307777"/>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is-IS" sz="1400" b="1">
                <a:solidFill>
                  <a:srgbClr val="595A59"/>
                </a:solidFill>
                <a:latin typeface="Calibri"/>
                <a:ea typeface="Calibri"/>
                <a:cs typeface="Calibri"/>
                <a:sym typeface="Calibri"/>
              </a:rPr>
              <a:t>Vantraust</a:t>
            </a:r>
            <a:endParaRPr lang="is-IS"/>
          </a:p>
        </p:txBody>
      </p:sp>
      <p:sp>
        <p:nvSpPr>
          <p:cNvPr id="1272" name="Google Shape;1272;p18"/>
          <p:cNvSpPr txBox="1"/>
          <p:nvPr/>
        </p:nvSpPr>
        <p:spPr>
          <a:xfrm>
            <a:off x="9508868" y="2745988"/>
            <a:ext cx="2766234" cy="1047041"/>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is-IS" sz="1400">
                <a:solidFill>
                  <a:srgbClr val="595A59"/>
                </a:solidFill>
                <a:latin typeface="Calibri"/>
                <a:ea typeface="Calibri"/>
                <a:cs typeface="Calibri"/>
                <a:sym typeface="Calibri"/>
              </a:rPr>
              <a:t>Ef þú sóar velvild og virðingu hagsmunaaðila með því að taka auðveldu leiðinna í skiptum fyrir skammtímahagnað hefur þér mistekist. </a:t>
            </a:r>
            <a:endParaRPr lang="is-I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19"/>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A59"/>
              </a:buClr>
              <a:buSzPts val="1800"/>
              <a:buNone/>
            </a:pPr>
            <a:endParaRPr/>
          </a:p>
        </p:txBody>
      </p:sp>
      <p:sp>
        <p:nvSpPr>
          <p:cNvPr id="1279" name="Google Shape;1279;p19"/>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is-IS" dirty="0"/>
              <a:t>Það er dapurleg staðreynd að ung fyrirtæki eiga einkum á hættu að verða gjaldþrota. Ástæður þess liggja bæði í minni fjármunum og reynsluleysi í að takast á við krísu.</a:t>
            </a:r>
            <a:endParaRPr dirty="0"/>
          </a:p>
          <a:p>
            <a:pPr marL="0" lvl="0" indent="0" algn="l" rtl="0">
              <a:lnSpc>
                <a:spcPct val="90000"/>
              </a:lnSpc>
              <a:spcBef>
                <a:spcPts val="1000"/>
              </a:spcBef>
              <a:spcAft>
                <a:spcPts val="0"/>
              </a:spcAft>
              <a:buClr>
                <a:srgbClr val="79527B"/>
              </a:buClr>
              <a:buSzPts val="2000"/>
              <a:buNone/>
            </a:pPr>
            <a:endParaRPr dirty="0"/>
          </a:p>
        </p:txBody>
      </p:sp>
      <p:sp>
        <p:nvSpPr>
          <p:cNvPr id="1280" name="Google Shape;1280;p19"/>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ts val="1800"/>
              <a:buNone/>
            </a:pPr>
            <a:r>
              <a:rPr lang="is-IS"/>
              <a:t>Gjaldþrot eftir aldri fyrirtækja:</a:t>
            </a:r>
            <a:endParaRPr/>
          </a:p>
          <a:p>
            <a:pPr marL="0" lvl="0" indent="0" algn="l" rtl="0">
              <a:lnSpc>
                <a:spcPct val="90000"/>
              </a:lnSpc>
              <a:spcBef>
                <a:spcPts val="1000"/>
              </a:spcBef>
              <a:spcAft>
                <a:spcPts val="0"/>
              </a:spcAft>
              <a:buClr>
                <a:srgbClr val="79527B"/>
              </a:buClr>
              <a:buSzPts val="1800"/>
              <a:buNone/>
            </a:pPr>
            <a:endParaRPr/>
          </a:p>
        </p:txBody>
      </p:sp>
      <p:graphicFrame>
        <p:nvGraphicFramePr>
          <p:cNvPr id="1281" name="Google Shape;1281;p19"/>
          <p:cNvGraphicFramePr/>
          <p:nvPr>
            <p:extLst>
              <p:ext uri="{D42A27DB-BD31-4B8C-83A1-F6EECF244321}">
                <p14:modId xmlns:p14="http://schemas.microsoft.com/office/powerpoint/2010/main" val="4199996053"/>
              </p:ext>
            </p:extLst>
          </p:nvPr>
        </p:nvGraphicFramePr>
        <p:xfrm>
          <a:off x="1907780" y="1832408"/>
          <a:ext cx="8149584" cy="4135362"/>
        </p:xfrm>
        <a:graphic>
          <a:graphicData uri="http://schemas.openxmlformats.org/drawingml/2006/chart">
            <c:chart xmlns:c="http://schemas.openxmlformats.org/drawingml/2006/chart" xmlns:r="http://schemas.openxmlformats.org/officeDocument/2006/relationships" r:id="rId3"/>
          </a:graphicData>
        </a:graphic>
      </p:graphicFrame>
      <p:sp>
        <p:nvSpPr>
          <p:cNvPr id="1282" name="Google Shape;1282;p19"/>
          <p:cNvSpPr/>
          <p:nvPr/>
        </p:nvSpPr>
        <p:spPr>
          <a:xfrm>
            <a:off x="9694278" y="5925681"/>
            <a:ext cx="1693541" cy="543370"/>
          </a:xfrm>
          <a:prstGeom prst="rect">
            <a:avLst/>
          </a:prstGeom>
          <a:noFill/>
          <a:ln>
            <a:noFill/>
          </a:ln>
        </p:spPr>
        <p:txBody>
          <a:bodyPr spcFirstLastPara="1" wrap="square" lIns="81575" tIns="40775" rIns="81575" bIns="40775" anchor="t" anchorCtr="0">
            <a:spAutoFit/>
          </a:bodyPr>
          <a:lstStyle/>
          <a:p>
            <a:pPr marL="0" marR="0" lvl="0" indent="0" algn="l" rtl="0">
              <a:lnSpc>
                <a:spcPct val="107142"/>
              </a:lnSpc>
              <a:spcBef>
                <a:spcPts val="0"/>
              </a:spcBef>
              <a:spcAft>
                <a:spcPts val="0"/>
              </a:spcAft>
              <a:buNone/>
            </a:pPr>
            <a:r>
              <a:rPr lang="is-IS" sz="1400">
                <a:solidFill>
                  <a:srgbClr val="595A59"/>
                </a:solidFill>
                <a:latin typeface="Calibri"/>
                <a:ea typeface="Calibri"/>
                <a:cs typeface="Calibri"/>
                <a:sym typeface="Calibri"/>
              </a:rPr>
              <a:t>Heimild: Creditreform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2"/>
          <p:cNvSpPr txBox="1">
            <a:spLocks noGrp="1"/>
          </p:cNvSpPr>
          <p:nvPr>
            <p:ph type="body" idx="1"/>
          </p:nvPr>
        </p:nvSpPr>
        <p:spPr>
          <a:xfrm>
            <a:off x="1575582" y="2699133"/>
            <a:ext cx="4180325" cy="3747011"/>
          </a:xfrm>
          <a:prstGeom prst="rect">
            <a:avLst/>
          </a:prstGeom>
          <a:noFill/>
          <a:ln>
            <a:noFill/>
          </a:ln>
        </p:spPr>
        <p:txBody>
          <a:bodyPr spcFirstLastPara="1" wrap="square" lIns="91425" tIns="45700" rIns="91425" bIns="45700" anchor="t" anchorCtr="0">
            <a:normAutofit/>
          </a:bodyPr>
          <a:lstStyle/>
          <a:p>
            <a:pPr marL="0" indent="0">
              <a:spcBef>
                <a:spcPts val="0"/>
              </a:spcBef>
            </a:pPr>
            <a:r>
              <a:rPr lang="is-IS" dirty="0"/>
              <a:t>Í þessum námskeiðshluta eru sett fram nokkur </a:t>
            </a:r>
            <a:r>
              <a:rPr lang="is-IS" dirty="0" err="1"/>
              <a:t>grunnatriði</a:t>
            </a:r>
            <a:r>
              <a:rPr lang="is-IS" dirty="0"/>
              <a:t> sem varða krísur í ferðaþjónustu fyrirtækjum.</a:t>
            </a:r>
            <a:endParaRPr lang="is-IS" dirty="0">
              <a:solidFill>
                <a:srgbClr val="FFFFFF"/>
              </a:solidFill>
            </a:endParaRPr>
          </a:p>
        </p:txBody>
      </p:sp>
      <p:sp>
        <p:nvSpPr>
          <p:cNvPr id="874" name="Google Shape;874;p2"/>
          <p:cNvSpPr txBox="1">
            <a:spLocks noGrp="1"/>
          </p:cNvSpPr>
          <p:nvPr>
            <p:ph type="body" idx="2"/>
          </p:nvPr>
        </p:nvSpPr>
        <p:spPr>
          <a:xfrm>
            <a:off x="1548092" y="628636"/>
            <a:ext cx="4250272" cy="6036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r>
              <a:rPr lang="is-IS" sz="2400" b="1"/>
              <a:t>Það eru fjölmargar ástæður fyrir því að mikilvægt er fyrir fyrirtæki að takast á við krísu.  </a:t>
            </a:r>
            <a:endParaRPr lang="is-IS"/>
          </a:p>
        </p:txBody>
      </p:sp>
      <p:sp>
        <p:nvSpPr>
          <p:cNvPr id="875" name="Google Shape;875;p2"/>
          <p:cNvSpPr/>
          <p:nvPr/>
        </p:nvSpPr>
        <p:spPr>
          <a:xfrm>
            <a:off x="6650400" y="1434932"/>
            <a:ext cx="770400" cy="7704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76" name="Google Shape;876;p2"/>
          <p:cNvCxnSpPr/>
          <p:nvPr/>
        </p:nvCxnSpPr>
        <p:spPr>
          <a:xfrm>
            <a:off x="6096000" y="1820133"/>
            <a:ext cx="554400" cy="0"/>
          </a:xfrm>
          <a:prstGeom prst="straightConnector1">
            <a:avLst/>
          </a:prstGeom>
          <a:noFill/>
          <a:ln w="19050" cap="flat" cmpd="sng">
            <a:solidFill>
              <a:srgbClr val="81D1C5"/>
            </a:solidFill>
            <a:prstDash val="solid"/>
            <a:miter lim="800000"/>
            <a:headEnd type="none" w="sm" len="sm"/>
            <a:tailEnd type="none" w="sm" len="sm"/>
          </a:ln>
        </p:spPr>
      </p:cxnSp>
      <p:sp>
        <p:nvSpPr>
          <p:cNvPr id="877" name="Google Shape;877;p2"/>
          <p:cNvSpPr txBox="1"/>
          <p:nvPr/>
        </p:nvSpPr>
        <p:spPr>
          <a:xfrm>
            <a:off x="7757232" y="1435891"/>
            <a:ext cx="397829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200">
                <a:solidFill>
                  <a:srgbClr val="595A59"/>
                </a:solidFill>
                <a:latin typeface="Calibri"/>
                <a:ea typeface="Calibri"/>
                <a:cs typeface="Calibri"/>
                <a:sym typeface="Calibri"/>
              </a:rPr>
              <a:t>Hvað er fyrirtækjakrísa?</a:t>
            </a:r>
            <a:endParaRPr lang="is-IS"/>
          </a:p>
          <a:p>
            <a:pPr marL="0" marR="0" lvl="0" indent="0" algn="l" rtl="0">
              <a:spcBef>
                <a:spcPts val="0"/>
              </a:spcBef>
              <a:spcAft>
                <a:spcPts val="0"/>
              </a:spcAft>
              <a:buNone/>
            </a:pPr>
            <a:r>
              <a:rPr lang="is-IS" sz="2200">
                <a:solidFill>
                  <a:srgbClr val="595A59"/>
                </a:solidFill>
                <a:latin typeface="Calibri"/>
                <a:ea typeface="Calibri"/>
                <a:cs typeface="Calibri"/>
                <a:sym typeface="Calibri"/>
              </a:rPr>
              <a:t>Grunnþættir</a:t>
            </a:r>
            <a:endParaRPr lang="is-IS"/>
          </a:p>
        </p:txBody>
      </p:sp>
      <p:sp>
        <p:nvSpPr>
          <p:cNvPr id="878" name="Google Shape;878;p2"/>
          <p:cNvSpPr txBox="1"/>
          <p:nvPr/>
        </p:nvSpPr>
        <p:spPr>
          <a:xfrm>
            <a:off x="6852409" y="1558522"/>
            <a:ext cx="3663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lt1"/>
                </a:solidFill>
                <a:latin typeface="Calibri"/>
                <a:ea typeface="Calibri"/>
                <a:cs typeface="Calibri"/>
                <a:sym typeface="Calibri"/>
              </a:rPr>
              <a:t>1</a:t>
            </a:r>
            <a:endParaRPr sz="2800">
              <a:solidFill>
                <a:schemeClr val="lt1"/>
              </a:solidFill>
              <a:latin typeface="Calibri"/>
              <a:ea typeface="Calibri"/>
              <a:cs typeface="Calibri"/>
              <a:sym typeface="Calibri"/>
            </a:endParaRPr>
          </a:p>
        </p:txBody>
      </p:sp>
      <p:sp>
        <p:nvSpPr>
          <p:cNvPr id="879" name="Google Shape;879;p2"/>
          <p:cNvSpPr/>
          <p:nvPr/>
        </p:nvSpPr>
        <p:spPr>
          <a:xfrm>
            <a:off x="6650400" y="2745366"/>
            <a:ext cx="770400" cy="7704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80" name="Google Shape;880;p2"/>
          <p:cNvCxnSpPr/>
          <p:nvPr/>
        </p:nvCxnSpPr>
        <p:spPr>
          <a:xfrm>
            <a:off x="6096000" y="3130567"/>
            <a:ext cx="554400" cy="0"/>
          </a:xfrm>
          <a:prstGeom prst="straightConnector1">
            <a:avLst/>
          </a:prstGeom>
          <a:noFill/>
          <a:ln w="19050" cap="flat" cmpd="sng">
            <a:solidFill>
              <a:srgbClr val="81D1C5"/>
            </a:solidFill>
            <a:prstDash val="solid"/>
            <a:miter lim="800000"/>
            <a:headEnd type="none" w="sm" len="sm"/>
            <a:tailEnd type="none" w="sm" len="sm"/>
          </a:ln>
        </p:spPr>
      </p:cxnSp>
      <p:sp>
        <p:nvSpPr>
          <p:cNvPr id="881" name="Google Shape;881;p2"/>
          <p:cNvSpPr txBox="1"/>
          <p:nvPr/>
        </p:nvSpPr>
        <p:spPr>
          <a:xfrm>
            <a:off x="7757232" y="2566331"/>
            <a:ext cx="397829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200">
                <a:solidFill>
                  <a:srgbClr val="595A59"/>
                </a:solidFill>
                <a:latin typeface="Calibri"/>
                <a:ea typeface="Calibri"/>
                <a:cs typeface="Calibri"/>
                <a:sym typeface="Calibri"/>
              </a:rPr>
              <a:t>Krísur innan lítilla og meðalstórra fyrirtækja í ferðaþjónustu</a:t>
            </a:r>
            <a:endParaRPr lang="is-IS"/>
          </a:p>
        </p:txBody>
      </p:sp>
      <p:sp>
        <p:nvSpPr>
          <p:cNvPr id="882" name="Google Shape;882;p2"/>
          <p:cNvSpPr txBox="1"/>
          <p:nvPr/>
        </p:nvSpPr>
        <p:spPr>
          <a:xfrm>
            <a:off x="6852409" y="2868956"/>
            <a:ext cx="3663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lt1"/>
                </a:solidFill>
                <a:latin typeface="Calibri"/>
                <a:ea typeface="Calibri"/>
                <a:cs typeface="Calibri"/>
                <a:sym typeface="Calibri"/>
              </a:rPr>
              <a:t>2</a:t>
            </a:r>
            <a:endParaRPr sz="2800">
              <a:solidFill>
                <a:schemeClr val="lt1"/>
              </a:solidFill>
              <a:latin typeface="Calibri"/>
              <a:ea typeface="Calibri"/>
              <a:cs typeface="Calibri"/>
              <a:sym typeface="Calibri"/>
            </a:endParaRPr>
          </a:p>
        </p:txBody>
      </p:sp>
      <p:sp>
        <p:nvSpPr>
          <p:cNvPr id="883" name="Google Shape;883;p2"/>
          <p:cNvSpPr/>
          <p:nvPr/>
        </p:nvSpPr>
        <p:spPr>
          <a:xfrm>
            <a:off x="6650400" y="5326881"/>
            <a:ext cx="770400" cy="7704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84" name="Google Shape;884;p2"/>
          <p:cNvCxnSpPr/>
          <p:nvPr/>
        </p:nvCxnSpPr>
        <p:spPr>
          <a:xfrm>
            <a:off x="6096000" y="5712082"/>
            <a:ext cx="554400" cy="0"/>
          </a:xfrm>
          <a:prstGeom prst="straightConnector1">
            <a:avLst/>
          </a:prstGeom>
          <a:noFill/>
          <a:ln w="19050" cap="flat" cmpd="sng">
            <a:solidFill>
              <a:srgbClr val="81D1C5"/>
            </a:solidFill>
            <a:prstDash val="solid"/>
            <a:miter lim="800000"/>
            <a:headEnd type="none" w="sm" len="sm"/>
            <a:tailEnd type="none" w="sm" len="sm"/>
          </a:ln>
        </p:spPr>
      </p:cxnSp>
      <p:sp>
        <p:nvSpPr>
          <p:cNvPr id="885" name="Google Shape;885;p2"/>
          <p:cNvSpPr txBox="1"/>
          <p:nvPr/>
        </p:nvSpPr>
        <p:spPr>
          <a:xfrm>
            <a:off x="7757232" y="5496638"/>
            <a:ext cx="3978290"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200" dirty="0">
                <a:solidFill>
                  <a:srgbClr val="595A59"/>
                </a:solidFill>
                <a:latin typeface="Calibri"/>
                <a:ea typeface="Calibri"/>
                <a:cs typeface="Calibri"/>
              </a:rPr>
              <a:t>Námskeiðsyfirlit</a:t>
            </a:r>
          </a:p>
        </p:txBody>
      </p:sp>
      <p:sp>
        <p:nvSpPr>
          <p:cNvPr id="886" name="Google Shape;886;p2"/>
          <p:cNvSpPr txBox="1"/>
          <p:nvPr/>
        </p:nvSpPr>
        <p:spPr>
          <a:xfrm>
            <a:off x="6852409" y="5450471"/>
            <a:ext cx="3663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lt1"/>
                </a:solidFill>
                <a:latin typeface="Calibri"/>
                <a:ea typeface="Calibri"/>
                <a:cs typeface="Calibri"/>
                <a:sym typeface="Calibri"/>
              </a:rPr>
              <a:t>4</a:t>
            </a:r>
            <a:endParaRPr sz="2800">
              <a:solidFill>
                <a:schemeClr val="lt1"/>
              </a:solidFill>
              <a:latin typeface="Calibri"/>
              <a:ea typeface="Calibri"/>
              <a:cs typeface="Calibri"/>
              <a:sym typeface="Calibri"/>
            </a:endParaRPr>
          </a:p>
        </p:txBody>
      </p:sp>
      <p:sp>
        <p:nvSpPr>
          <p:cNvPr id="887" name="Google Shape;887;p2"/>
          <p:cNvSpPr/>
          <p:nvPr/>
        </p:nvSpPr>
        <p:spPr>
          <a:xfrm>
            <a:off x="6655444" y="4096798"/>
            <a:ext cx="770400" cy="7704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88" name="Google Shape;888;p2"/>
          <p:cNvCxnSpPr/>
          <p:nvPr/>
        </p:nvCxnSpPr>
        <p:spPr>
          <a:xfrm>
            <a:off x="6101044" y="4481999"/>
            <a:ext cx="554400" cy="0"/>
          </a:xfrm>
          <a:prstGeom prst="straightConnector1">
            <a:avLst/>
          </a:prstGeom>
          <a:noFill/>
          <a:ln w="19050" cap="flat" cmpd="sng">
            <a:solidFill>
              <a:srgbClr val="81D1C5"/>
            </a:solidFill>
            <a:prstDash val="solid"/>
            <a:miter lim="800000"/>
            <a:headEnd type="none" w="sm" len="sm"/>
            <a:tailEnd type="none" w="sm" len="sm"/>
          </a:ln>
        </p:spPr>
      </p:cxnSp>
      <p:sp>
        <p:nvSpPr>
          <p:cNvPr id="889" name="Google Shape;889;p2"/>
          <p:cNvSpPr txBox="1"/>
          <p:nvPr/>
        </p:nvSpPr>
        <p:spPr>
          <a:xfrm>
            <a:off x="7762276" y="4142300"/>
            <a:ext cx="397829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200">
                <a:solidFill>
                  <a:srgbClr val="595A59"/>
                </a:solidFill>
                <a:latin typeface="Calibri"/>
                <a:ea typeface="Calibri"/>
                <a:cs typeface="Calibri"/>
                <a:sym typeface="Calibri"/>
              </a:rPr>
              <a:t>Tæki og tól sem hjálpa til við að greina stöðuna eins og hún er nú</a:t>
            </a:r>
          </a:p>
        </p:txBody>
      </p:sp>
      <p:sp>
        <p:nvSpPr>
          <p:cNvPr id="890" name="Google Shape;890;p2"/>
          <p:cNvSpPr txBox="1"/>
          <p:nvPr/>
        </p:nvSpPr>
        <p:spPr>
          <a:xfrm>
            <a:off x="6852408" y="4220388"/>
            <a:ext cx="3663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lt1"/>
                </a:solidFill>
                <a:latin typeface="Calibri"/>
                <a:ea typeface="Calibri"/>
                <a:cs typeface="Calibri"/>
                <a:sym typeface="Calibri"/>
              </a:rPr>
              <a:t>3</a:t>
            </a:r>
            <a:endParaRPr sz="2800">
              <a:solidFill>
                <a:schemeClr val="lt1"/>
              </a:solidFill>
              <a:latin typeface="Calibri"/>
              <a:ea typeface="Calibri"/>
              <a:cs typeface="Calibri"/>
              <a:sym typeface="Calibri"/>
            </a:endParaRPr>
          </a:p>
        </p:txBody>
      </p:sp>
      <p:sp>
        <p:nvSpPr>
          <p:cNvPr id="891" name="Google Shape;891;p2"/>
          <p:cNvSpPr txBox="1"/>
          <p:nvPr/>
        </p:nvSpPr>
        <p:spPr>
          <a:xfrm>
            <a:off x="1464389" y="5786144"/>
            <a:ext cx="465512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lt1"/>
                </a:solidFill>
                <a:latin typeface="Calibri"/>
                <a:ea typeface="Calibri"/>
                <a:cs typeface="Calibri"/>
                <a:sym typeface="Calibri"/>
              </a:rPr>
              <a:t>This presentation is licensed under CC BY 4.0. </a:t>
            </a:r>
            <a:endParaRPr/>
          </a:p>
          <a:p>
            <a:pPr marL="0" marR="0" lvl="0" indent="0" algn="l" rtl="0">
              <a:spcBef>
                <a:spcPts val="0"/>
              </a:spcBef>
              <a:spcAft>
                <a:spcPts val="0"/>
              </a:spcAft>
              <a:buNone/>
            </a:pPr>
            <a:r>
              <a:rPr lang="en-GB" sz="1400">
                <a:solidFill>
                  <a:schemeClr val="lt1"/>
                </a:solidFill>
                <a:latin typeface="Calibri"/>
                <a:ea typeface="Calibri"/>
                <a:cs typeface="Calibri"/>
                <a:sym typeface="Calibri"/>
              </a:rPr>
              <a:t>To view a copy of this licence, please visit </a:t>
            </a:r>
            <a:r>
              <a:rPr lang="en-GB" sz="14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https://creativecommons.org/licenses/by-sa/4.0/deed.en</a:t>
            </a:r>
            <a:r>
              <a:rPr lang="en-GB" sz="14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sp>
        <p:nvSpPr>
          <p:cNvPr id="1287" name="Google Shape;1287;p20"/>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288" name="Google Shape;1288;p2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Jafnvel þótt lítil og meðalstór fyrirtæki í ferðaþjónustu geti ekki komið í veg fyrir krísu, geta þau dregið úr varnarleysi sínu. Það er mikilvægt til að tryggja samfellu í rekstri og halda uppi arðsemi. Til að þetta sé mögulegt er mikilvægt að takast á við þau atriði sem skipta máli.</a:t>
            </a:r>
          </a:p>
        </p:txBody>
      </p:sp>
      <p:sp>
        <p:nvSpPr>
          <p:cNvPr id="1289" name="Google Shape;1289;p20"/>
          <p:cNvSpPr txBox="1">
            <a:spLocks noGrp="1"/>
          </p:cNvSpPr>
          <p:nvPr>
            <p:ph type="body" idx="3"/>
          </p:nvPr>
        </p:nvSpPr>
        <p:spPr>
          <a:xfrm>
            <a:off x="389965" y="160639"/>
            <a:ext cx="11470341" cy="999554"/>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10000"/>
              </a:lnSpc>
              <a:spcBef>
                <a:spcPts val="0"/>
              </a:spcBef>
              <a:spcAft>
                <a:spcPts val="0"/>
              </a:spcAft>
              <a:buClr>
                <a:srgbClr val="79527B"/>
              </a:buClr>
              <a:buSzPts val="2000"/>
              <a:buNone/>
            </a:pPr>
            <a:r>
              <a:rPr lang="is-IS" sz="2400" dirty="0"/>
              <a:t>Það er mikilvægt að skilja orsakir þess að lítil og meðalstór fyrirtæki í ferðaþjónustu fari í þrot. Við viljum auðvitað lágmarka líkur á því að þau fari í þrot og hægt sé að halda uppi rekstri.</a:t>
            </a:r>
          </a:p>
        </p:txBody>
      </p:sp>
      <p:sp>
        <p:nvSpPr>
          <p:cNvPr id="1290" name="Google Shape;1290;p20"/>
          <p:cNvSpPr/>
          <p:nvPr/>
        </p:nvSpPr>
        <p:spPr>
          <a:xfrm>
            <a:off x="3752490" y="2672554"/>
            <a:ext cx="2439761" cy="3571490"/>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182245" marR="0" lvl="0" indent="-182245" algn="l" rtl="0">
              <a:spcBef>
                <a:spcPts val="0"/>
              </a:spcBef>
              <a:spcAft>
                <a:spcPts val="0"/>
              </a:spcAft>
              <a:buClr>
                <a:srgbClr val="79527B"/>
              </a:buClr>
              <a:buSzPts val="1400"/>
              <a:buFont typeface="Arial"/>
              <a:buChar char="•"/>
            </a:pPr>
            <a:r>
              <a:rPr lang="is-IS" sz="1400">
                <a:solidFill>
                  <a:srgbClr val="79527B"/>
                </a:solidFill>
                <a:latin typeface="Calibri"/>
                <a:ea typeface="Calibri"/>
                <a:cs typeface="Calibri"/>
                <a:sym typeface="Calibri"/>
              </a:rPr>
              <a:t>Orðspor áfangastaðar hefur áhrif á kauphegðun ferðamanna</a:t>
            </a:r>
            <a:endParaRPr lang="en-US"/>
          </a:p>
          <a:p>
            <a:pPr marR="0" lvl="0" algn="l" rtl="0">
              <a:spcBef>
                <a:spcPts val="0"/>
              </a:spcBef>
              <a:spcAft>
                <a:spcPts val="0"/>
              </a:spcAft>
              <a:buClr>
                <a:srgbClr val="79527B"/>
              </a:buClr>
              <a:buSzPts val="1400"/>
            </a:pPr>
            <a:endParaRPr lang="is-IS" sz="1400">
              <a:solidFill>
                <a:srgbClr val="79527B"/>
              </a:solidFill>
              <a:latin typeface="Calibri"/>
              <a:ea typeface="Calibri"/>
              <a:cs typeface="Calibri"/>
              <a:sym typeface="Calibri"/>
            </a:endParaRPr>
          </a:p>
          <a:p>
            <a:pPr marL="182245" marR="0" lvl="0" indent="-182245" algn="l" rtl="0">
              <a:spcBef>
                <a:spcPts val="0"/>
              </a:spcBef>
              <a:spcAft>
                <a:spcPts val="0"/>
              </a:spcAft>
              <a:buClr>
                <a:srgbClr val="79527B"/>
              </a:buClr>
              <a:buSzPts val="1400"/>
              <a:buFont typeface="Arial"/>
              <a:buChar char="•"/>
            </a:pPr>
            <a:r>
              <a:rPr lang="is-IS">
                <a:solidFill>
                  <a:srgbClr val="79527B"/>
                </a:solidFill>
                <a:latin typeface="Calibri"/>
                <a:cs typeface="Calibri"/>
                <a:sym typeface="Calibri"/>
              </a:rPr>
              <a:t>Því meira sem fólk skynjar áhættu tengdri áfangastað, því minni eftirspurn er eftir ferðaþjónustunni þar.</a:t>
            </a:r>
            <a:endParaRPr lang="is-IS"/>
          </a:p>
          <a:p>
            <a:pPr marL="0" marR="0" lvl="0" indent="0" algn="l" rtl="0">
              <a:spcBef>
                <a:spcPts val="0"/>
              </a:spcBef>
              <a:spcAft>
                <a:spcPts val="0"/>
              </a:spcAft>
              <a:buNone/>
            </a:pPr>
            <a:endParaRPr lang="is-IS" sz="1400">
              <a:solidFill>
                <a:srgbClr val="79527B"/>
              </a:solidFill>
              <a:latin typeface="Calibri"/>
              <a:ea typeface="Calibri"/>
              <a:cs typeface="Calibri"/>
              <a:sym typeface="Calibri"/>
            </a:endParaRPr>
          </a:p>
        </p:txBody>
      </p:sp>
      <p:sp>
        <p:nvSpPr>
          <p:cNvPr id="1291" name="Google Shape;1291;p20"/>
          <p:cNvSpPr txBox="1"/>
          <p:nvPr/>
        </p:nvSpPr>
        <p:spPr>
          <a:xfrm>
            <a:off x="3740391" y="2003161"/>
            <a:ext cx="2439761" cy="561884"/>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rmAutofit/>
          </a:bodyPr>
          <a:lstStyle/>
          <a:p>
            <a:pPr marL="228600" marR="0" lvl="0" indent="-228600" algn="ctr" rtl="0">
              <a:lnSpc>
                <a:spcPct val="90000"/>
              </a:lnSpc>
              <a:spcBef>
                <a:spcPts val="0"/>
              </a:spcBef>
              <a:spcAft>
                <a:spcPts val="0"/>
              </a:spcAft>
              <a:buClr>
                <a:schemeClr val="lt1"/>
              </a:buClr>
              <a:buSzPts val="1400"/>
              <a:buFont typeface="Arial"/>
              <a:buNone/>
            </a:pPr>
            <a:r>
              <a:rPr lang="is-IS" sz="1400" b="0" i="0">
                <a:solidFill>
                  <a:schemeClr val="lt1"/>
                </a:solidFill>
                <a:latin typeface="Calibri"/>
                <a:ea typeface="Calibri"/>
                <a:cs typeface="Calibri"/>
                <a:sym typeface="Calibri"/>
              </a:rPr>
              <a:t>Skynjuð áhætta í ferðaþjónustu</a:t>
            </a:r>
            <a:endParaRPr lang="is-IS"/>
          </a:p>
        </p:txBody>
      </p:sp>
      <p:sp>
        <p:nvSpPr>
          <p:cNvPr id="1292" name="Google Shape;1292;p20"/>
          <p:cNvSpPr txBox="1">
            <a:spLocks noGrp="1"/>
          </p:cNvSpPr>
          <p:nvPr>
            <p:ph type="body" idx="4"/>
          </p:nvPr>
        </p:nvSpPr>
        <p:spPr>
          <a:xfrm>
            <a:off x="370936" y="1057619"/>
            <a:ext cx="11489369" cy="43475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is-IS" dirty="0"/>
              <a:t>Helstu ástæður fyrir krísu í litlum og meðalstórum fyrirtækjum í ferðaþjónustu</a:t>
            </a:r>
            <a:endParaRPr dirty="0"/>
          </a:p>
        </p:txBody>
      </p:sp>
      <p:sp>
        <p:nvSpPr>
          <p:cNvPr id="1293" name="Google Shape;1293;p20"/>
          <p:cNvSpPr txBox="1"/>
          <p:nvPr/>
        </p:nvSpPr>
        <p:spPr>
          <a:xfrm>
            <a:off x="6530414" y="2003161"/>
            <a:ext cx="2439761" cy="561884"/>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rmAutofit/>
          </a:bodyPr>
          <a:lstStyle/>
          <a:p>
            <a:pPr marL="228600" marR="0" lvl="0" indent="-228600" algn="ctr" rtl="0">
              <a:lnSpc>
                <a:spcPct val="90000"/>
              </a:lnSpc>
              <a:spcBef>
                <a:spcPts val="0"/>
              </a:spcBef>
              <a:spcAft>
                <a:spcPts val="0"/>
              </a:spcAft>
              <a:buClr>
                <a:schemeClr val="lt1"/>
              </a:buClr>
              <a:buSzPts val="1400"/>
              <a:buFont typeface="Arial"/>
              <a:buNone/>
            </a:pPr>
            <a:r>
              <a:rPr lang="is-IS" sz="1400" b="0" i="0" u="none" strike="noStrike">
                <a:solidFill>
                  <a:schemeClr val="lt1"/>
                </a:solidFill>
                <a:latin typeface="Calibri"/>
                <a:ea typeface="Calibri"/>
                <a:cs typeface="Calibri"/>
                <a:sym typeface="Calibri"/>
              </a:rPr>
              <a:t>Einkenni ferðaþjónustu</a:t>
            </a:r>
            <a:endParaRPr lang="is-IS" sz="1400" b="0" i="0">
              <a:solidFill>
                <a:schemeClr val="lt1"/>
              </a:solidFill>
              <a:latin typeface="Calibri"/>
              <a:ea typeface="Calibri"/>
              <a:cs typeface="Calibri"/>
              <a:sym typeface="Calibri"/>
            </a:endParaRPr>
          </a:p>
        </p:txBody>
      </p:sp>
      <p:sp>
        <p:nvSpPr>
          <p:cNvPr id="1294" name="Google Shape;1294;p20"/>
          <p:cNvSpPr txBox="1"/>
          <p:nvPr/>
        </p:nvSpPr>
        <p:spPr>
          <a:xfrm>
            <a:off x="9320438" y="2003161"/>
            <a:ext cx="2439761" cy="561884"/>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228600" marR="0" lvl="0" indent="-228600" algn="ctr" rtl="0">
              <a:lnSpc>
                <a:spcPct val="90000"/>
              </a:lnSpc>
              <a:spcBef>
                <a:spcPts val="0"/>
              </a:spcBef>
              <a:spcAft>
                <a:spcPts val="0"/>
              </a:spcAft>
              <a:buClr>
                <a:schemeClr val="lt1"/>
              </a:buClr>
              <a:buSzPts val="1400"/>
              <a:buFont typeface="Arial"/>
              <a:buNone/>
            </a:pPr>
            <a:r>
              <a:rPr lang="is-IS" sz="1400" b="0" i="0" u="none" strike="noStrike">
                <a:solidFill>
                  <a:schemeClr val="lt1"/>
                </a:solidFill>
                <a:latin typeface="Calibri"/>
                <a:ea typeface="Calibri"/>
                <a:cs typeface="Calibri"/>
                <a:sym typeface="Calibri"/>
              </a:rPr>
              <a:t>Flækjustig krísustjórnunar í ferðaþjónustu</a:t>
            </a:r>
            <a:endParaRPr lang="is-IS" sz="1400" b="0" i="0">
              <a:solidFill>
                <a:schemeClr val="lt1"/>
              </a:solidFill>
              <a:latin typeface="Calibri"/>
              <a:ea typeface="Calibri"/>
              <a:cs typeface="Calibri"/>
              <a:sym typeface="Calibri"/>
            </a:endParaRPr>
          </a:p>
        </p:txBody>
      </p:sp>
      <p:sp>
        <p:nvSpPr>
          <p:cNvPr id="1295" name="Google Shape;1295;p20"/>
          <p:cNvSpPr/>
          <p:nvPr/>
        </p:nvSpPr>
        <p:spPr>
          <a:xfrm>
            <a:off x="6530414" y="2672554"/>
            <a:ext cx="2539445" cy="3580120"/>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182563" marR="0" lvl="0" indent="-182563" algn="l" rtl="0">
              <a:spcBef>
                <a:spcPts val="0"/>
              </a:spcBef>
              <a:spcAft>
                <a:spcPts val="0"/>
              </a:spcAft>
              <a:buClr>
                <a:srgbClr val="79527B"/>
              </a:buClr>
              <a:buSzPts val="1400"/>
              <a:buFont typeface="Arial"/>
              <a:buChar char="•"/>
            </a:pPr>
            <a:r>
              <a:rPr lang="is-IS" sz="1400" dirty="0">
                <a:solidFill>
                  <a:srgbClr val="79527B"/>
                </a:solidFill>
                <a:latin typeface="Calibri"/>
                <a:ea typeface="Calibri"/>
                <a:cs typeface="Calibri"/>
                <a:sym typeface="Calibri"/>
              </a:rPr>
              <a:t>Vörur ferðaþjónustunnar einkennast af </a:t>
            </a:r>
            <a:r>
              <a:rPr lang="is-IS" sz="1400" dirty="0" err="1">
                <a:solidFill>
                  <a:srgbClr val="79527B"/>
                </a:solidFill>
                <a:latin typeface="Calibri"/>
                <a:ea typeface="Calibri"/>
                <a:cs typeface="Calibri"/>
                <a:sym typeface="Calibri"/>
              </a:rPr>
              <a:t>óáþreifanleika</a:t>
            </a:r>
            <a:r>
              <a:rPr lang="is-IS" sz="1400" dirty="0">
                <a:solidFill>
                  <a:srgbClr val="79527B"/>
                </a:solidFill>
                <a:latin typeface="Calibri"/>
                <a:ea typeface="Calibri"/>
                <a:cs typeface="Calibri"/>
                <a:sym typeface="Calibri"/>
              </a:rPr>
              <a:t> og þær hafa ekkert geymsluþol</a:t>
            </a:r>
          </a:p>
          <a:p>
            <a:pPr marL="182563" marR="0" lvl="0" indent="-182563" algn="l" rtl="0">
              <a:spcBef>
                <a:spcPts val="0"/>
              </a:spcBef>
              <a:spcAft>
                <a:spcPts val="0"/>
              </a:spcAft>
              <a:buClr>
                <a:srgbClr val="79527B"/>
              </a:buClr>
              <a:buSzPts val="1400"/>
              <a:buFont typeface="Arial"/>
              <a:buChar char="•"/>
            </a:pPr>
            <a:endParaRPr lang="is-IS" sz="1400" dirty="0">
              <a:solidFill>
                <a:srgbClr val="79527B"/>
              </a:solidFill>
              <a:latin typeface="Calibri"/>
              <a:ea typeface="Calibri"/>
              <a:cs typeface="Calibri"/>
              <a:sym typeface="Calibri"/>
            </a:endParaRPr>
          </a:p>
          <a:p>
            <a:pPr marL="182563" marR="0" lvl="0" indent="-182563" algn="l" rtl="0">
              <a:spcBef>
                <a:spcPts val="0"/>
              </a:spcBef>
              <a:spcAft>
                <a:spcPts val="0"/>
              </a:spcAft>
              <a:buClr>
                <a:srgbClr val="79527B"/>
              </a:buClr>
              <a:buSzPts val="1400"/>
              <a:buFont typeface="Arial"/>
              <a:buChar char="•"/>
            </a:pPr>
            <a:r>
              <a:rPr lang="is-IS" dirty="0">
                <a:solidFill>
                  <a:srgbClr val="79527B"/>
                </a:solidFill>
                <a:latin typeface="Calibri"/>
                <a:ea typeface="Calibri"/>
                <a:cs typeface="Calibri"/>
                <a:sym typeface="Calibri"/>
              </a:rPr>
              <a:t>Vinnuaflsfrek grein</a:t>
            </a:r>
            <a:br>
              <a:rPr lang="is-IS" dirty="0">
                <a:solidFill>
                  <a:srgbClr val="79527B"/>
                </a:solidFill>
                <a:latin typeface="Calibri"/>
                <a:ea typeface="Calibri"/>
                <a:cs typeface="Calibri"/>
                <a:sym typeface="Calibri"/>
              </a:rPr>
            </a:br>
            <a:endParaRPr lang="is-IS" dirty="0">
              <a:solidFill>
                <a:srgbClr val="79527B"/>
              </a:solidFill>
              <a:latin typeface="Calibri"/>
              <a:ea typeface="Calibri"/>
              <a:cs typeface="Calibri"/>
              <a:sym typeface="Calibri"/>
            </a:endParaRPr>
          </a:p>
          <a:p>
            <a:pPr marL="182563" marR="0" lvl="0" indent="-182563" algn="l" rtl="0">
              <a:spcBef>
                <a:spcPts val="0"/>
              </a:spcBef>
              <a:spcAft>
                <a:spcPts val="0"/>
              </a:spcAft>
              <a:buClr>
                <a:srgbClr val="79527B"/>
              </a:buClr>
              <a:buSzPts val="1400"/>
              <a:buFont typeface="Arial"/>
              <a:buChar char="•"/>
            </a:pPr>
            <a:r>
              <a:rPr lang="is-IS" sz="1400" dirty="0">
                <a:solidFill>
                  <a:srgbClr val="79527B"/>
                </a:solidFill>
                <a:latin typeface="Calibri"/>
                <a:ea typeface="Calibri"/>
                <a:cs typeface="Calibri"/>
                <a:sym typeface="Calibri"/>
              </a:rPr>
              <a:t>Mikil samskipti </a:t>
            </a:r>
            <a:r>
              <a:rPr lang="is-IS" dirty="0">
                <a:solidFill>
                  <a:srgbClr val="79527B"/>
                </a:solidFill>
                <a:latin typeface="Calibri"/>
                <a:ea typeface="Calibri"/>
                <a:cs typeface="Calibri"/>
                <a:sym typeface="Calibri"/>
              </a:rPr>
              <a:t>við viðskiptavini</a:t>
            </a:r>
          </a:p>
          <a:p>
            <a:pPr marL="182563" marR="0" lvl="0" indent="-182563" algn="l" rtl="0">
              <a:spcBef>
                <a:spcPts val="0"/>
              </a:spcBef>
              <a:spcAft>
                <a:spcPts val="0"/>
              </a:spcAft>
              <a:buClr>
                <a:srgbClr val="79527B"/>
              </a:buClr>
              <a:buSzPts val="1400"/>
              <a:buFont typeface="Arial"/>
              <a:buChar char="•"/>
            </a:pPr>
            <a:endParaRPr lang="is-IS" dirty="0">
              <a:solidFill>
                <a:srgbClr val="79527B"/>
              </a:solidFill>
              <a:latin typeface="Calibri"/>
              <a:ea typeface="Calibri"/>
              <a:cs typeface="Calibri"/>
              <a:sym typeface="Calibri"/>
            </a:endParaRPr>
          </a:p>
          <a:p>
            <a:pPr marL="182563" marR="0" lvl="0" indent="-182563" algn="l" rtl="0">
              <a:spcBef>
                <a:spcPts val="0"/>
              </a:spcBef>
              <a:spcAft>
                <a:spcPts val="0"/>
              </a:spcAft>
              <a:buClr>
                <a:srgbClr val="79527B"/>
              </a:buClr>
              <a:buSzPts val="1400"/>
              <a:buFont typeface="Arial"/>
              <a:buChar char="•"/>
            </a:pPr>
            <a:r>
              <a:rPr lang="is-IS" sz="1400" dirty="0">
                <a:solidFill>
                  <a:srgbClr val="79527B"/>
                </a:solidFill>
                <a:latin typeface="Calibri"/>
                <a:ea typeface="Calibri"/>
                <a:cs typeface="Calibri"/>
                <a:sym typeface="Calibri"/>
              </a:rPr>
              <a:t>Mismunandi menningarleg merking persónulegrar þjónustu </a:t>
            </a:r>
          </a:p>
          <a:p>
            <a:pPr marL="182563" marR="0" lvl="0" indent="-182563" algn="l" rtl="0">
              <a:spcBef>
                <a:spcPts val="0"/>
              </a:spcBef>
              <a:spcAft>
                <a:spcPts val="0"/>
              </a:spcAft>
              <a:buClr>
                <a:srgbClr val="79527B"/>
              </a:buClr>
              <a:buSzPts val="1400"/>
              <a:buFont typeface="Arial"/>
              <a:buChar char="•"/>
            </a:pPr>
            <a:endParaRPr lang="is-IS" sz="1400" dirty="0">
              <a:solidFill>
                <a:srgbClr val="79527B"/>
              </a:solidFill>
              <a:latin typeface="Calibri"/>
              <a:ea typeface="Calibri"/>
              <a:cs typeface="Calibri"/>
              <a:sym typeface="Calibri"/>
            </a:endParaRPr>
          </a:p>
          <a:p>
            <a:pPr marL="182563" marR="0" lvl="0" indent="-182563" algn="l" rtl="0">
              <a:spcBef>
                <a:spcPts val="0"/>
              </a:spcBef>
              <a:spcAft>
                <a:spcPts val="0"/>
              </a:spcAft>
              <a:buClr>
                <a:srgbClr val="79527B"/>
              </a:buClr>
              <a:buSzPts val="1400"/>
              <a:buFont typeface="Arial"/>
              <a:buChar char="•"/>
            </a:pPr>
            <a:r>
              <a:rPr lang="is-IS" dirty="0">
                <a:solidFill>
                  <a:srgbClr val="79527B"/>
                </a:solidFill>
                <a:latin typeface="Calibri"/>
                <a:ea typeface="Calibri"/>
                <a:cs typeface="Calibri"/>
                <a:sym typeface="Calibri"/>
              </a:rPr>
              <a:t>Ferðaþjónusta er bundin við ákveðinn stað</a:t>
            </a:r>
            <a:endParaRPr lang="is-IS" sz="1400" dirty="0">
              <a:solidFill>
                <a:srgbClr val="79527B"/>
              </a:solidFill>
              <a:latin typeface="Calibri"/>
              <a:ea typeface="Calibri"/>
              <a:cs typeface="Calibri"/>
              <a:sym typeface="Calibri"/>
            </a:endParaRPr>
          </a:p>
        </p:txBody>
      </p:sp>
      <p:sp>
        <p:nvSpPr>
          <p:cNvPr id="1296" name="Google Shape;1296;p20"/>
          <p:cNvSpPr/>
          <p:nvPr/>
        </p:nvSpPr>
        <p:spPr>
          <a:xfrm>
            <a:off x="9332537" y="2672554"/>
            <a:ext cx="2439761" cy="3580120"/>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182563" marR="0" lvl="0" indent="-182563" algn="l" rtl="0">
              <a:spcBef>
                <a:spcPts val="0"/>
              </a:spcBef>
              <a:spcAft>
                <a:spcPts val="0"/>
              </a:spcAft>
              <a:buClr>
                <a:srgbClr val="79527B"/>
              </a:buClr>
              <a:buSzPts val="1400"/>
              <a:buFont typeface="Arial"/>
              <a:buChar char="•"/>
            </a:pPr>
            <a:r>
              <a:rPr lang="is-IS" sz="1400">
                <a:solidFill>
                  <a:srgbClr val="79527B"/>
                </a:solidFill>
                <a:latin typeface="Calibri"/>
                <a:ea typeface="Calibri"/>
                <a:cs typeface="Calibri"/>
                <a:sym typeface="Calibri"/>
              </a:rPr>
              <a:t>Hnattvæðing ferðaþjónustunnar -  samtenging eykst (lítil krísa hér hefur áhrif á ferðahegðun þar)</a:t>
            </a:r>
          </a:p>
          <a:p>
            <a:pPr marL="182563" marR="0" lvl="0" indent="-182563" algn="l" rtl="0">
              <a:spcBef>
                <a:spcPts val="0"/>
              </a:spcBef>
              <a:spcAft>
                <a:spcPts val="0"/>
              </a:spcAft>
              <a:buClr>
                <a:srgbClr val="79527B"/>
              </a:buClr>
              <a:buSzPts val="1400"/>
              <a:buFont typeface="Arial"/>
              <a:buChar char="•"/>
            </a:pPr>
            <a:endParaRPr lang="is-IS" sz="1400">
              <a:solidFill>
                <a:srgbClr val="79527B"/>
              </a:solidFill>
              <a:latin typeface="Calibri"/>
              <a:ea typeface="Calibri"/>
              <a:cs typeface="Calibri"/>
              <a:sym typeface="Calibri"/>
            </a:endParaRPr>
          </a:p>
          <a:p>
            <a:pPr marL="182563" marR="0" lvl="0" indent="-182563" algn="l" rtl="0">
              <a:spcBef>
                <a:spcPts val="0"/>
              </a:spcBef>
              <a:spcAft>
                <a:spcPts val="0"/>
              </a:spcAft>
              <a:buClr>
                <a:srgbClr val="79527B"/>
              </a:buClr>
              <a:buSzPts val="1400"/>
              <a:buFont typeface="Arial"/>
              <a:buChar char="•"/>
            </a:pPr>
            <a:r>
              <a:rPr lang="is-IS" sz="1400">
                <a:solidFill>
                  <a:srgbClr val="79527B"/>
                </a:solidFill>
                <a:latin typeface="Calibri"/>
                <a:ea typeface="Calibri"/>
                <a:cs typeface="Calibri"/>
                <a:sym typeface="Calibri"/>
              </a:rPr>
              <a:t>Ferðaþjónustan er fjölbreytt og fyrirtækin ólík, mörg lítil og örfyrirtæki – eru með færri úrræði en stór fyrirtæki, eru viðkvæmari og illa undirbúin fyrir krísu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21"/>
          <p:cNvSpPr txBox="1">
            <a:spLocks noGrp="1"/>
          </p:cNvSpPr>
          <p:nvPr>
            <p:ph type="body" idx="2"/>
          </p:nvPr>
        </p:nvSpPr>
        <p:spPr>
          <a:xfrm>
            <a:off x="389965" y="1637401"/>
            <a:ext cx="3074688"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a:t>Að uppgötva snemma mögulega krísu felur bæði í sér framsýni og viðurkenningu á hugsanlegri innri og/eða ytri hættu.  </a:t>
            </a:r>
          </a:p>
          <a:p>
            <a:pPr marL="0" lvl="0" indent="0" algn="l" rtl="0">
              <a:lnSpc>
                <a:spcPct val="100000"/>
              </a:lnSpc>
              <a:spcBef>
                <a:spcPts val="0"/>
              </a:spcBef>
              <a:spcAft>
                <a:spcPts val="0"/>
              </a:spcAft>
              <a:buClr>
                <a:srgbClr val="595A59"/>
              </a:buClr>
              <a:buSzPts val="1800"/>
              <a:buNone/>
            </a:pPr>
            <a:endParaRPr lang="is-IS"/>
          </a:p>
          <a:p>
            <a:pPr marL="0" lvl="0" indent="0" algn="l" rtl="0">
              <a:lnSpc>
                <a:spcPct val="100000"/>
              </a:lnSpc>
              <a:spcBef>
                <a:spcPts val="0"/>
              </a:spcBef>
              <a:spcAft>
                <a:spcPts val="0"/>
              </a:spcAft>
              <a:buClr>
                <a:srgbClr val="595A59"/>
              </a:buClr>
              <a:buSzPts val="1800"/>
              <a:buNone/>
            </a:pPr>
            <a:r>
              <a:rPr lang="is-IS"/>
              <a:t>Mikilvægt er að koma snemma auga á krísu með því að skanna eftir viðvörunarmerkjum.</a:t>
            </a:r>
          </a:p>
        </p:txBody>
      </p:sp>
      <p:sp>
        <p:nvSpPr>
          <p:cNvPr id="1302" name="Google Shape;1302;p2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a:t>Að koma snemma auga á mögulega krísu er mikilvægur hluti krísustjórnunar.</a:t>
            </a:r>
          </a:p>
        </p:txBody>
      </p:sp>
      <p:sp>
        <p:nvSpPr>
          <p:cNvPr id="1303" name="Google Shape;1303;p21"/>
          <p:cNvSpPr txBox="1">
            <a:spLocks noGrp="1"/>
          </p:cNvSpPr>
          <p:nvPr>
            <p:ph type="body" idx="4"/>
          </p:nvPr>
        </p:nvSpPr>
        <p:spPr>
          <a:xfrm>
            <a:off x="389965" y="1281112"/>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is-IS"/>
              <a:t>Almennar aðgerðir til þess að koma auga á mögulega krísu</a:t>
            </a:r>
            <a:endParaRPr/>
          </a:p>
          <a:p>
            <a:pPr marL="0" lvl="0" indent="0" algn="l" rtl="0">
              <a:lnSpc>
                <a:spcPct val="90000"/>
              </a:lnSpc>
              <a:spcBef>
                <a:spcPts val="1000"/>
              </a:spcBef>
              <a:spcAft>
                <a:spcPts val="0"/>
              </a:spcAft>
              <a:buClr>
                <a:srgbClr val="79527B"/>
              </a:buClr>
              <a:buSzPts val="1800"/>
              <a:buNone/>
            </a:pPr>
            <a:endParaRPr/>
          </a:p>
        </p:txBody>
      </p:sp>
      <p:sp>
        <p:nvSpPr>
          <p:cNvPr id="1304" name="Google Shape;1304;p21"/>
          <p:cNvSpPr/>
          <p:nvPr/>
        </p:nvSpPr>
        <p:spPr>
          <a:xfrm>
            <a:off x="5895248" y="2365771"/>
            <a:ext cx="3442097" cy="2126457"/>
          </a:xfrm>
          <a:custGeom>
            <a:avLst/>
            <a:gdLst/>
            <a:ahLst/>
            <a:cxnLst/>
            <a:rect l="l" t="t" r="r" b="b"/>
            <a:pathLst>
              <a:path w="4961" h="3065" extrusionOk="0">
                <a:moveTo>
                  <a:pt x="4117" y="2584"/>
                </a:moveTo>
                <a:cubicBezTo>
                  <a:pt x="3769" y="2931"/>
                  <a:pt x="3266" y="3065"/>
                  <a:pt x="2794" y="2938"/>
                </a:cubicBezTo>
                <a:cubicBezTo>
                  <a:pt x="2318" y="2811"/>
                  <a:pt x="1067" y="1477"/>
                  <a:pt x="594" y="995"/>
                </a:cubicBezTo>
                <a:cubicBezTo>
                  <a:pt x="419" y="1529"/>
                  <a:pt x="419" y="1529"/>
                  <a:pt x="419" y="1529"/>
                </a:cubicBezTo>
                <a:cubicBezTo>
                  <a:pt x="0" y="1115"/>
                  <a:pt x="0" y="1115"/>
                  <a:pt x="0" y="1115"/>
                </a:cubicBezTo>
                <a:cubicBezTo>
                  <a:pt x="273" y="281"/>
                  <a:pt x="273" y="281"/>
                  <a:pt x="273" y="281"/>
                </a:cubicBezTo>
                <a:cubicBezTo>
                  <a:pt x="1104" y="0"/>
                  <a:pt x="1104" y="0"/>
                  <a:pt x="1104" y="0"/>
                </a:cubicBezTo>
                <a:cubicBezTo>
                  <a:pt x="1523" y="415"/>
                  <a:pt x="1523" y="415"/>
                  <a:pt x="1523" y="415"/>
                </a:cubicBezTo>
                <a:cubicBezTo>
                  <a:pt x="988" y="596"/>
                  <a:pt x="988" y="596"/>
                  <a:pt x="988" y="596"/>
                </a:cubicBezTo>
                <a:cubicBezTo>
                  <a:pt x="2654" y="2210"/>
                  <a:pt x="2654" y="2210"/>
                  <a:pt x="2654" y="2210"/>
                </a:cubicBezTo>
                <a:cubicBezTo>
                  <a:pt x="2771" y="2314"/>
                  <a:pt x="2926" y="2377"/>
                  <a:pt x="3148" y="2377"/>
                </a:cubicBezTo>
                <a:cubicBezTo>
                  <a:pt x="3502" y="2377"/>
                  <a:pt x="3910" y="2036"/>
                  <a:pt x="3910" y="1615"/>
                </a:cubicBezTo>
                <a:cubicBezTo>
                  <a:pt x="3910" y="1194"/>
                  <a:pt x="3569" y="853"/>
                  <a:pt x="3148" y="853"/>
                </a:cubicBezTo>
                <a:cubicBezTo>
                  <a:pt x="2731" y="853"/>
                  <a:pt x="2393" y="1187"/>
                  <a:pt x="2386" y="1602"/>
                </a:cubicBezTo>
                <a:cubicBezTo>
                  <a:pt x="1861" y="1142"/>
                  <a:pt x="1861" y="1142"/>
                  <a:pt x="1861" y="1142"/>
                </a:cubicBezTo>
                <a:cubicBezTo>
                  <a:pt x="2058" y="607"/>
                  <a:pt x="2570" y="245"/>
                  <a:pt x="3148" y="245"/>
                </a:cubicBezTo>
                <a:cubicBezTo>
                  <a:pt x="4389" y="245"/>
                  <a:pt x="4961" y="1739"/>
                  <a:pt x="4117" y="2584"/>
                </a:cubicBezTo>
                <a:close/>
              </a:path>
            </a:pathLst>
          </a:custGeom>
          <a:solidFill>
            <a:srgbClr val="AB85A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Lato Light"/>
              <a:ea typeface="Lato Light"/>
              <a:cs typeface="Lato Light"/>
              <a:sym typeface="Lato Light"/>
            </a:endParaRPr>
          </a:p>
        </p:txBody>
      </p:sp>
      <p:sp>
        <p:nvSpPr>
          <p:cNvPr id="1305" name="Google Shape;1305;p21"/>
          <p:cNvSpPr/>
          <p:nvPr/>
        </p:nvSpPr>
        <p:spPr>
          <a:xfrm>
            <a:off x="5710701" y="3450431"/>
            <a:ext cx="3442097" cy="2126457"/>
          </a:xfrm>
          <a:custGeom>
            <a:avLst/>
            <a:gdLst/>
            <a:ahLst/>
            <a:cxnLst/>
            <a:rect l="l" t="t" r="r" b="b"/>
            <a:pathLst>
              <a:path w="4962" h="3065" extrusionOk="0">
                <a:moveTo>
                  <a:pt x="845" y="481"/>
                </a:moveTo>
                <a:cubicBezTo>
                  <a:pt x="1192" y="133"/>
                  <a:pt x="1696" y="0"/>
                  <a:pt x="2168" y="126"/>
                </a:cubicBezTo>
                <a:cubicBezTo>
                  <a:pt x="2644" y="254"/>
                  <a:pt x="3895" y="1588"/>
                  <a:pt x="4368" y="2070"/>
                </a:cubicBezTo>
                <a:cubicBezTo>
                  <a:pt x="4542" y="1535"/>
                  <a:pt x="4542" y="1535"/>
                  <a:pt x="4542" y="1535"/>
                </a:cubicBezTo>
                <a:cubicBezTo>
                  <a:pt x="4962" y="1950"/>
                  <a:pt x="4962" y="1950"/>
                  <a:pt x="4962" y="1950"/>
                </a:cubicBezTo>
                <a:cubicBezTo>
                  <a:pt x="4689" y="2783"/>
                  <a:pt x="4689" y="2783"/>
                  <a:pt x="4689" y="2783"/>
                </a:cubicBezTo>
                <a:cubicBezTo>
                  <a:pt x="3858" y="3065"/>
                  <a:pt x="3858" y="3065"/>
                  <a:pt x="3858" y="3065"/>
                </a:cubicBezTo>
                <a:cubicBezTo>
                  <a:pt x="3439" y="2650"/>
                  <a:pt x="3439" y="2650"/>
                  <a:pt x="3439" y="2650"/>
                </a:cubicBezTo>
                <a:cubicBezTo>
                  <a:pt x="3974" y="2469"/>
                  <a:pt x="3974" y="2469"/>
                  <a:pt x="3974" y="2469"/>
                </a:cubicBezTo>
                <a:cubicBezTo>
                  <a:pt x="2307" y="855"/>
                  <a:pt x="2307" y="855"/>
                  <a:pt x="2307" y="855"/>
                </a:cubicBezTo>
                <a:cubicBezTo>
                  <a:pt x="2191" y="750"/>
                  <a:pt x="2035" y="688"/>
                  <a:pt x="1814" y="688"/>
                </a:cubicBezTo>
                <a:cubicBezTo>
                  <a:pt x="1459" y="688"/>
                  <a:pt x="1052" y="1029"/>
                  <a:pt x="1052" y="1450"/>
                </a:cubicBezTo>
                <a:cubicBezTo>
                  <a:pt x="1052" y="1871"/>
                  <a:pt x="1393" y="2212"/>
                  <a:pt x="1814" y="2212"/>
                </a:cubicBezTo>
                <a:cubicBezTo>
                  <a:pt x="2230" y="2212"/>
                  <a:pt x="2569" y="1877"/>
                  <a:pt x="2576" y="1462"/>
                </a:cubicBezTo>
                <a:cubicBezTo>
                  <a:pt x="3100" y="1922"/>
                  <a:pt x="3100" y="1922"/>
                  <a:pt x="3100" y="1922"/>
                </a:cubicBezTo>
                <a:cubicBezTo>
                  <a:pt x="2904" y="2458"/>
                  <a:pt x="2392" y="2820"/>
                  <a:pt x="1814" y="2820"/>
                </a:cubicBezTo>
                <a:cubicBezTo>
                  <a:pt x="573" y="2820"/>
                  <a:pt x="0" y="1325"/>
                  <a:pt x="845" y="481"/>
                </a:cubicBez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Lato Light"/>
              <a:ea typeface="Lato Light"/>
              <a:cs typeface="Lato Light"/>
              <a:sym typeface="Lato Light"/>
            </a:endParaRPr>
          </a:p>
        </p:txBody>
      </p:sp>
      <p:sp>
        <p:nvSpPr>
          <p:cNvPr id="1306" name="Google Shape;1306;p21"/>
          <p:cNvSpPr txBox="1"/>
          <p:nvPr/>
        </p:nvSpPr>
        <p:spPr>
          <a:xfrm>
            <a:off x="3813066" y="1951723"/>
            <a:ext cx="2063153" cy="3128637"/>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is-IS" b="1">
                <a:solidFill>
                  <a:srgbClr val="595A59"/>
                </a:solidFill>
                <a:latin typeface="Calibri"/>
                <a:ea typeface="Calibri"/>
                <a:cs typeface="Calibri"/>
                <a:sym typeface="Calibri"/>
              </a:rPr>
              <a:t>Viðbúnaður</a:t>
            </a:r>
            <a:r>
              <a:rPr lang="is-IS" sz="1400" b="1">
                <a:solidFill>
                  <a:srgbClr val="595A59"/>
                </a:solidFill>
                <a:latin typeface="Calibri"/>
                <a:ea typeface="Calibri"/>
                <a:cs typeface="Calibri"/>
                <a:sym typeface="Calibri"/>
              </a:rPr>
              <a:t> – Að takast á við hugsanlegar krísur, orsakir þeirra og afleiðingar:</a:t>
            </a:r>
            <a:endParaRPr lang="is-IS"/>
          </a:p>
          <a:p>
            <a:pPr marL="171450" marR="0" lvl="0" indent="-171450" algn="l" rtl="0">
              <a:lnSpc>
                <a:spcPct val="93785"/>
              </a:lnSpc>
              <a:spcBef>
                <a:spcPts val="600"/>
              </a:spcBef>
              <a:spcAft>
                <a:spcPts val="0"/>
              </a:spcAft>
              <a:buClr>
                <a:srgbClr val="595A59"/>
              </a:buClr>
              <a:buSzPts val="1400"/>
              <a:buFont typeface="Arial"/>
              <a:buChar char="•"/>
            </a:pPr>
            <a:r>
              <a:rPr lang="is-IS" sz="1400">
                <a:solidFill>
                  <a:srgbClr val="595A59"/>
                </a:solidFill>
                <a:latin typeface="Calibri"/>
                <a:ea typeface="Calibri"/>
                <a:cs typeface="Calibri"/>
                <a:sym typeface="Calibri"/>
              </a:rPr>
              <a:t>Að vekja athygli á hugsanlegum krísum</a:t>
            </a:r>
            <a:endParaRPr lang="is-IS"/>
          </a:p>
          <a:p>
            <a:pPr marL="171450" marR="0" lvl="0" indent="-171450" algn="l" rtl="0">
              <a:lnSpc>
                <a:spcPct val="93785"/>
              </a:lnSpc>
              <a:spcBef>
                <a:spcPts val="600"/>
              </a:spcBef>
              <a:spcAft>
                <a:spcPts val="0"/>
              </a:spcAft>
              <a:buClr>
                <a:srgbClr val="595A59"/>
              </a:buClr>
              <a:buSzPts val="1400"/>
              <a:buFont typeface="Arial"/>
              <a:buChar char="•"/>
            </a:pPr>
            <a:r>
              <a:rPr lang="is-IS" sz="1400">
                <a:solidFill>
                  <a:srgbClr val="595A59"/>
                </a:solidFill>
                <a:latin typeface="Calibri"/>
                <a:ea typeface="Calibri"/>
                <a:cs typeface="Calibri"/>
                <a:sym typeface="Calibri"/>
              </a:rPr>
              <a:t>Greining og mat á hugsanlegum krísum</a:t>
            </a:r>
          </a:p>
          <a:p>
            <a:pPr marL="171450" marR="0" lvl="0" indent="-171450" algn="l" rtl="0">
              <a:lnSpc>
                <a:spcPct val="93785"/>
              </a:lnSpc>
              <a:spcBef>
                <a:spcPts val="600"/>
              </a:spcBef>
              <a:spcAft>
                <a:spcPts val="0"/>
              </a:spcAft>
              <a:buClr>
                <a:srgbClr val="595A59"/>
              </a:buClr>
              <a:buSzPts val="1400"/>
              <a:buFont typeface="Arial"/>
              <a:buChar char="•"/>
            </a:pPr>
            <a:r>
              <a:rPr lang="is-IS" sz="1400">
                <a:solidFill>
                  <a:srgbClr val="595A59"/>
                </a:solidFill>
                <a:latin typeface="Calibri"/>
                <a:ea typeface="Calibri"/>
                <a:cs typeface="Calibri"/>
                <a:sym typeface="Calibri"/>
              </a:rPr>
              <a:t>Verkfæri: </a:t>
            </a:r>
            <a:endParaRPr lang="is-IS"/>
          </a:p>
          <a:p>
            <a:pPr marL="448945" marR="0" lvl="1" indent="-180340" algn="l" rtl="0">
              <a:lnSpc>
                <a:spcPct val="93785"/>
              </a:lnSpc>
              <a:spcBef>
                <a:spcPts val="600"/>
              </a:spcBef>
              <a:spcAft>
                <a:spcPts val="0"/>
              </a:spcAft>
              <a:buClr>
                <a:srgbClr val="595A59"/>
              </a:buClr>
              <a:buSzPts val="1400"/>
              <a:buFont typeface="Noto Sans Symbols"/>
              <a:buChar char="−"/>
            </a:pPr>
            <a:r>
              <a:rPr lang="is-IS" sz="1400" b="0" i="0" u="none" strike="noStrike" cap="none">
                <a:solidFill>
                  <a:srgbClr val="595A59"/>
                </a:solidFill>
                <a:latin typeface="Calibri"/>
                <a:ea typeface="Calibri"/>
                <a:cs typeface="Calibri"/>
                <a:sym typeface="Calibri"/>
              </a:rPr>
              <a:t>Sviðsmyndagreining</a:t>
            </a:r>
            <a:endParaRPr lang="is-IS" sz="1400" b="0" i="0" u="none" strike="noStrike" cap="none">
              <a:solidFill>
                <a:srgbClr val="595A59"/>
              </a:solidFill>
              <a:latin typeface="Calibri"/>
              <a:ea typeface="Calibri"/>
              <a:cs typeface="Calibri"/>
            </a:endParaRPr>
          </a:p>
          <a:p>
            <a:pPr marL="448945" marR="0" lvl="1" indent="-180340" algn="l" rtl="0">
              <a:lnSpc>
                <a:spcPct val="93785"/>
              </a:lnSpc>
              <a:spcBef>
                <a:spcPts val="600"/>
              </a:spcBef>
              <a:spcAft>
                <a:spcPts val="0"/>
              </a:spcAft>
              <a:buClr>
                <a:srgbClr val="595A59"/>
              </a:buClr>
              <a:buSzPts val="1400"/>
              <a:buFont typeface="Noto Sans Symbols"/>
              <a:buChar char="−"/>
            </a:pPr>
            <a:r>
              <a:rPr lang="is-IS" sz="1400" b="0" i="0" u="none" strike="noStrike" cap="none">
                <a:solidFill>
                  <a:srgbClr val="595A59"/>
                </a:solidFill>
                <a:latin typeface="Calibri"/>
                <a:ea typeface="Calibri"/>
                <a:cs typeface="Calibri"/>
                <a:sym typeface="Calibri"/>
              </a:rPr>
              <a:t>Hugarflug</a:t>
            </a:r>
            <a:endParaRPr lang="is-IS"/>
          </a:p>
          <a:p>
            <a:pPr marL="448945" marR="0" lvl="1" indent="-180340" algn="l" rtl="0">
              <a:lnSpc>
                <a:spcPct val="93785"/>
              </a:lnSpc>
              <a:spcBef>
                <a:spcPts val="600"/>
              </a:spcBef>
              <a:spcAft>
                <a:spcPts val="0"/>
              </a:spcAft>
              <a:buClr>
                <a:srgbClr val="595A59"/>
              </a:buClr>
              <a:buSzPts val="1400"/>
              <a:buFont typeface="Noto Sans Symbols"/>
              <a:buChar char="−"/>
            </a:pPr>
            <a:r>
              <a:rPr lang="is-IS">
                <a:solidFill>
                  <a:srgbClr val="595A59"/>
                </a:solidFill>
                <a:latin typeface="Calibri"/>
                <a:cs typeface="Calibri"/>
                <a:sym typeface="Calibri"/>
              </a:rPr>
              <a:t>Greining með því að horfa til baka o.fl.</a:t>
            </a:r>
            <a:endParaRPr lang="is-IS">
              <a:solidFill>
                <a:srgbClr val="595A59"/>
              </a:solidFill>
              <a:latin typeface="Calibri"/>
              <a:cs typeface="Calibri"/>
            </a:endParaRPr>
          </a:p>
        </p:txBody>
      </p:sp>
      <p:sp>
        <p:nvSpPr>
          <p:cNvPr id="1307" name="Google Shape;1307;p21"/>
          <p:cNvSpPr txBox="1"/>
          <p:nvPr/>
        </p:nvSpPr>
        <p:spPr>
          <a:xfrm>
            <a:off x="9720315" y="3995894"/>
            <a:ext cx="1956642" cy="2685182"/>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is-IS" sz="1400" b="1">
                <a:solidFill>
                  <a:srgbClr val="595A59"/>
                </a:solidFill>
                <a:latin typeface="Calibri"/>
                <a:ea typeface="Calibri"/>
                <a:cs typeface="Calibri"/>
                <a:sym typeface="Calibri"/>
              </a:rPr>
              <a:t>Viðurkenning – Að koma auga á mögulegar krísur:</a:t>
            </a:r>
            <a:endParaRPr lang="is-IS"/>
          </a:p>
          <a:p>
            <a:pPr marL="171450" marR="0" lvl="0" indent="-171450" algn="l" rtl="0">
              <a:lnSpc>
                <a:spcPct val="93785"/>
              </a:lnSpc>
              <a:spcBef>
                <a:spcPts val="600"/>
              </a:spcBef>
              <a:spcAft>
                <a:spcPts val="0"/>
              </a:spcAft>
              <a:buClr>
                <a:srgbClr val="595A59"/>
              </a:buClr>
              <a:buSzPts val="1400"/>
              <a:buFont typeface="Arial"/>
              <a:buChar char="•"/>
            </a:pPr>
            <a:r>
              <a:rPr lang="is-IS" sz="1400">
                <a:solidFill>
                  <a:srgbClr val="595A59"/>
                </a:solidFill>
                <a:latin typeface="Calibri"/>
                <a:ea typeface="Calibri"/>
                <a:cs typeface="Calibri"/>
                <a:sym typeface="Calibri"/>
              </a:rPr>
              <a:t>Að skanna eftir viðvörunarmerkjum</a:t>
            </a:r>
            <a:endParaRPr lang="is-IS"/>
          </a:p>
          <a:p>
            <a:pPr marL="449263" marR="0" lvl="1" indent="-180974" algn="l" rtl="0">
              <a:lnSpc>
                <a:spcPct val="93785"/>
              </a:lnSpc>
              <a:spcBef>
                <a:spcPts val="600"/>
              </a:spcBef>
              <a:spcAft>
                <a:spcPts val="0"/>
              </a:spcAft>
              <a:buClr>
                <a:srgbClr val="595A59"/>
              </a:buClr>
              <a:buSzPts val="1400"/>
              <a:buFont typeface="Noto Sans Symbols"/>
              <a:buChar char="−"/>
            </a:pPr>
            <a:r>
              <a:rPr lang="is-IS" sz="1400" b="0" i="0" u="none" strike="noStrike" cap="none">
                <a:solidFill>
                  <a:srgbClr val="595A59"/>
                </a:solidFill>
                <a:latin typeface="Calibri"/>
                <a:ea typeface="Calibri"/>
                <a:cs typeface="Calibri"/>
                <a:sym typeface="Calibri"/>
              </a:rPr>
              <a:t>Innan ferðaþjónustunnar</a:t>
            </a:r>
          </a:p>
          <a:p>
            <a:pPr marL="449263" marR="0" lvl="1" indent="-180974" algn="l" rtl="0">
              <a:lnSpc>
                <a:spcPct val="93785"/>
              </a:lnSpc>
              <a:spcBef>
                <a:spcPts val="600"/>
              </a:spcBef>
              <a:spcAft>
                <a:spcPts val="0"/>
              </a:spcAft>
              <a:buClr>
                <a:srgbClr val="595A59"/>
              </a:buClr>
              <a:buSzPts val="1400"/>
              <a:buFont typeface="Noto Sans Symbols"/>
              <a:buChar char="−"/>
            </a:pPr>
            <a:r>
              <a:rPr lang="is-IS" sz="1400" b="0" i="0" u="none" strike="noStrike" cap="none">
                <a:solidFill>
                  <a:srgbClr val="595A59"/>
                </a:solidFill>
                <a:latin typeface="Calibri"/>
                <a:ea typeface="Calibri"/>
                <a:cs typeface="Calibri"/>
                <a:sym typeface="Calibri"/>
              </a:rPr>
              <a:t>Innan fyrirtækisins</a:t>
            </a:r>
            <a:endParaRPr lang="is-IS"/>
          </a:p>
          <a:p>
            <a:pPr marL="449263" marR="0" lvl="1" indent="-180974" algn="l" rtl="0">
              <a:lnSpc>
                <a:spcPct val="93785"/>
              </a:lnSpc>
              <a:spcBef>
                <a:spcPts val="600"/>
              </a:spcBef>
              <a:spcAft>
                <a:spcPts val="0"/>
              </a:spcAft>
              <a:buClr>
                <a:srgbClr val="595A59"/>
              </a:buClr>
              <a:buSzPts val="1400"/>
              <a:buFont typeface="Noto Sans Symbols"/>
              <a:buChar char="−"/>
            </a:pPr>
            <a:r>
              <a:rPr lang="is-IS" sz="1400" b="0" i="0" u="none" strike="noStrike" cap="none">
                <a:solidFill>
                  <a:srgbClr val="595A59"/>
                </a:solidFill>
                <a:latin typeface="Calibri"/>
                <a:ea typeface="Calibri"/>
                <a:cs typeface="Calibri"/>
                <a:sym typeface="Calibri"/>
              </a:rPr>
              <a:t>Samskipti hagsmunaaðila</a:t>
            </a:r>
            <a:endParaRPr lang="is-IS"/>
          </a:p>
          <a:p>
            <a:pPr marL="449263" marR="0" lvl="1" indent="-180974" algn="l" rtl="0">
              <a:lnSpc>
                <a:spcPct val="93785"/>
              </a:lnSpc>
              <a:spcBef>
                <a:spcPts val="600"/>
              </a:spcBef>
              <a:spcAft>
                <a:spcPts val="0"/>
              </a:spcAft>
              <a:buClr>
                <a:srgbClr val="595A59"/>
              </a:buClr>
              <a:buSzPts val="1400"/>
              <a:buFont typeface="Noto Sans Symbols"/>
              <a:buChar char="−"/>
            </a:pPr>
            <a:r>
              <a:rPr lang="is-IS" sz="1400" b="0" i="0" u="none" strike="noStrike" cap="none">
                <a:solidFill>
                  <a:srgbClr val="595A59"/>
                </a:solidFill>
                <a:latin typeface="Calibri"/>
                <a:ea typeface="Calibri"/>
                <a:cs typeface="Calibri"/>
                <a:sym typeface="Calibri"/>
              </a:rPr>
              <a:t>Áhættumat</a:t>
            </a:r>
            <a:endParaRPr lang="is-IS"/>
          </a:p>
          <a:p>
            <a:pPr marL="449263" marR="0" lvl="1" indent="-92074" algn="l" rtl="0">
              <a:lnSpc>
                <a:spcPct val="93785"/>
              </a:lnSpc>
              <a:spcBef>
                <a:spcPts val="280"/>
              </a:spcBef>
              <a:spcAft>
                <a:spcPts val="0"/>
              </a:spcAft>
              <a:buClr>
                <a:srgbClr val="88A1A2"/>
              </a:buClr>
              <a:buSzPts val="1400"/>
              <a:buFont typeface="Noto Sans Symbols"/>
              <a:buNone/>
            </a:pPr>
            <a:endParaRPr lang="is-IS" sz="1400" b="0" i="0" u="none" strike="noStrike" cap="none">
              <a:solidFill>
                <a:srgbClr val="595A59"/>
              </a:solidFill>
              <a:latin typeface="Calibri"/>
              <a:ea typeface="Calibri"/>
              <a:cs typeface="Calibri"/>
              <a:sym typeface="Calibri"/>
            </a:endParaRPr>
          </a:p>
        </p:txBody>
      </p:sp>
      <p:sp>
        <p:nvSpPr>
          <p:cNvPr id="1308" name="Google Shape;1308;p21"/>
          <p:cNvSpPr/>
          <p:nvPr/>
        </p:nvSpPr>
        <p:spPr>
          <a:xfrm>
            <a:off x="9060873" y="674255"/>
            <a:ext cx="2799433" cy="1858880"/>
          </a:xfrm>
          <a:prstGeom prst="rect">
            <a:avLst/>
          </a:pr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1800" b="1">
                <a:solidFill>
                  <a:srgbClr val="79527B"/>
                </a:solidFill>
                <a:latin typeface="Calibri"/>
                <a:ea typeface="Calibri"/>
                <a:cs typeface="Calibri"/>
                <a:sym typeface="Calibri"/>
              </a:rPr>
              <a:t>Yfirlit:</a:t>
            </a:r>
            <a:endParaRPr lang="is-IS"/>
          </a:p>
          <a:p>
            <a:pPr marL="0" marR="0" lvl="0" indent="0" algn="ctr" rtl="0">
              <a:spcBef>
                <a:spcPts val="0"/>
              </a:spcBef>
              <a:spcAft>
                <a:spcPts val="0"/>
              </a:spcAft>
              <a:buNone/>
            </a:pPr>
            <a:r>
              <a:rPr lang="is-IS" sz="1800">
                <a:solidFill>
                  <a:srgbClr val="79527B"/>
                </a:solidFill>
                <a:latin typeface="Calibri"/>
                <a:ea typeface="Calibri"/>
                <a:cs typeface="Calibri"/>
                <a:sym typeface="Calibri"/>
              </a:rPr>
              <a:t>Farið er betur ofan í þetta í námskeiðshluta 2.  Sá hluti snýr að varúðarráðstöfunum og hvernig á að forðast krísur. </a:t>
            </a:r>
            <a:endParaRPr lang="is-IS"/>
          </a:p>
        </p:txBody>
      </p:sp>
      <p:pic>
        <p:nvPicPr>
          <p:cNvPr id="1309" name="Google Shape;1309;p21" descr="Lupe"/>
          <p:cNvPicPr preferRelativeResize="0"/>
          <p:nvPr/>
        </p:nvPicPr>
        <p:blipFill rotWithShape="1">
          <a:blip r:embed="rId3">
            <a:alphaModFix/>
          </a:blip>
          <a:srcRect/>
          <a:stretch/>
        </p:blipFill>
        <p:spPr>
          <a:xfrm>
            <a:off x="9060873" y="757898"/>
            <a:ext cx="283734" cy="2837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22"/>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b="1"/>
              <a:t>	Æfing:</a:t>
            </a:r>
            <a:endParaRPr lang="is-IS"/>
          </a:p>
          <a:p>
            <a:pPr marL="0" lvl="0" indent="0" algn="l" rtl="0">
              <a:lnSpc>
                <a:spcPct val="100000"/>
              </a:lnSpc>
              <a:spcBef>
                <a:spcPts val="1200"/>
              </a:spcBef>
              <a:spcAft>
                <a:spcPts val="0"/>
              </a:spcAft>
              <a:buClr>
                <a:srgbClr val="595A59"/>
              </a:buClr>
              <a:buSzPts val="1800"/>
              <a:buNone/>
            </a:pPr>
            <a:r>
              <a:rPr lang="is-IS"/>
              <a:t>Hugsaðu um þær orsakir sem geta kallað fram krísu.</a:t>
            </a:r>
          </a:p>
          <a:p>
            <a:pPr marL="0" lvl="0" indent="0" algn="l" rtl="0">
              <a:lnSpc>
                <a:spcPct val="100000"/>
              </a:lnSpc>
              <a:spcBef>
                <a:spcPts val="1200"/>
              </a:spcBef>
              <a:spcAft>
                <a:spcPts val="0"/>
              </a:spcAft>
              <a:buClr>
                <a:srgbClr val="595A59"/>
              </a:buClr>
              <a:buSzPts val="1800"/>
              <a:buNone/>
            </a:pPr>
            <a:r>
              <a:rPr lang="is-IS"/>
              <a:t>Byrjaðu á því að hugsa um utanaðkomandi orsakir og komdu með nokkur dæmi um atburði undanfarin ár.</a:t>
            </a:r>
          </a:p>
          <a:p>
            <a:pPr marL="0" lvl="0" indent="0" algn="l" rtl="0">
              <a:lnSpc>
                <a:spcPct val="100000"/>
              </a:lnSpc>
              <a:spcBef>
                <a:spcPts val="1200"/>
              </a:spcBef>
              <a:spcAft>
                <a:spcPts val="0"/>
              </a:spcAft>
              <a:buClr>
                <a:srgbClr val="595A59"/>
              </a:buClr>
              <a:buSzPts val="1800"/>
              <a:buNone/>
            </a:pPr>
            <a:r>
              <a:rPr lang="is-IS"/>
              <a:t>Íhugaðu einnig hvaða innri orsakir geta leitt til krísu.</a:t>
            </a:r>
          </a:p>
          <a:p>
            <a:pPr marL="0" lvl="0" indent="0" algn="l" rtl="0">
              <a:lnSpc>
                <a:spcPct val="100000"/>
              </a:lnSpc>
              <a:spcBef>
                <a:spcPts val="600"/>
              </a:spcBef>
              <a:spcAft>
                <a:spcPts val="0"/>
              </a:spcAft>
              <a:buClr>
                <a:srgbClr val="595A59"/>
              </a:buClr>
              <a:buSzPts val="1800"/>
              <a:buNone/>
            </a:pPr>
            <a:endParaRPr lang="is-IS"/>
          </a:p>
        </p:txBody>
      </p:sp>
      <p:sp>
        <p:nvSpPr>
          <p:cNvPr id="1315" name="Google Shape;1315;p2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is-IS"/>
              <a:t>Hægt er að nota niðurstöður úr rannsókn á helstu orsökum krísu til að greina mögulega krísu snemma, koma í veg fyrir og stýra.  Gerður er greinarmunur á innri og utanaðkomandi orsökum krísu.</a:t>
            </a:r>
          </a:p>
        </p:txBody>
      </p:sp>
      <p:sp>
        <p:nvSpPr>
          <p:cNvPr id="1316" name="Google Shape;1316;p2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is-IS"/>
              <a:t>Orsakir krísu í litlum og meðalstórum fyrirtækjum í ferðaþjónustu</a:t>
            </a:r>
            <a:endParaRPr/>
          </a:p>
          <a:p>
            <a:pPr marL="0" lvl="0" indent="0" algn="l" rtl="0">
              <a:lnSpc>
                <a:spcPct val="90000"/>
              </a:lnSpc>
              <a:spcBef>
                <a:spcPts val="1000"/>
              </a:spcBef>
              <a:spcAft>
                <a:spcPts val="0"/>
              </a:spcAft>
              <a:buClr>
                <a:srgbClr val="79527B"/>
              </a:buClr>
              <a:buSzPts val="1800"/>
              <a:buNone/>
            </a:pPr>
            <a:endParaRPr/>
          </a:p>
        </p:txBody>
      </p:sp>
      <p:graphicFrame>
        <p:nvGraphicFramePr>
          <p:cNvPr id="1317" name="Google Shape;1317;p22"/>
          <p:cNvGraphicFramePr/>
          <p:nvPr>
            <p:extLst>
              <p:ext uri="{D42A27DB-BD31-4B8C-83A1-F6EECF244321}">
                <p14:modId xmlns:p14="http://schemas.microsoft.com/office/powerpoint/2010/main" val="1862117838"/>
              </p:ext>
            </p:extLst>
          </p:nvPr>
        </p:nvGraphicFramePr>
        <p:xfrm>
          <a:off x="3752850" y="1636712"/>
          <a:ext cx="8007350" cy="3903700"/>
        </p:xfrm>
        <a:graphic>
          <a:graphicData uri="http://schemas.openxmlformats.org/drawingml/2006/table">
            <a:tbl>
              <a:tblPr firstRow="1" bandRow="1">
                <a:noFill/>
                <a:tableStyleId>{F8B1FE95-5BE4-45C3-ACB2-2557F7F939E6}</a:tableStyleId>
              </a:tblPr>
              <a:tblGrid>
                <a:gridCol w="4003675">
                  <a:extLst>
                    <a:ext uri="{9D8B030D-6E8A-4147-A177-3AD203B41FA5}">
                      <a16:colId xmlns:a16="http://schemas.microsoft.com/office/drawing/2014/main" val="20000"/>
                    </a:ext>
                  </a:extLst>
                </a:gridCol>
                <a:gridCol w="4003675">
                  <a:extLst>
                    <a:ext uri="{9D8B030D-6E8A-4147-A177-3AD203B41FA5}">
                      <a16:colId xmlns:a16="http://schemas.microsoft.com/office/drawing/2014/main" val="20001"/>
                    </a:ext>
                  </a:extLst>
                </a:gridCol>
              </a:tblGrid>
              <a:tr h="1355725">
                <a:tc>
                  <a:txBody>
                    <a:bodyPr/>
                    <a:lstStyle/>
                    <a:p>
                      <a:pPr marL="0" marR="0" lvl="0" indent="0" algn="l" rtl="0">
                        <a:spcBef>
                          <a:spcPts val="0"/>
                        </a:spcBef>
                        <a:spcAft>
                          <a:spcPts val="0"/>
                        </a:spcAft>
                        <a:buNone/>
                      </a:pPr>
                      <a:r>
                        <a:rPr lang="is-IS" sz="1800" u="none" strike="noStrike" cap="none">
                          <a:solidFill>
                            <a:schemeClr val="lt1"/>
                          </a:solidFill>
                        </a:rPr>
                        <a:t>Ytri orsakir</a:t>
                      </a:r>
                      <a:endParaRPr/>
                    </a:p>
                    <a:p>
                      <a:pPr marL="0" marR="0" lvl="0" indent="0" algn="l" rtl="0">
                        <a:spcBef>
                          <a:spcPts val="0"/>
                        </a:spcBef>
                        <a:spcAft>
                          <a:spcPts val="0"/>
                        </a:spcAft>
                        <a:buNone/>
                      </a:pPr>
                      <a:endParaRPr sz="1800" u="none" strike="noStrike" cap="none">
                        <a:solidFill>
                          <a:schemeClr val="lt1"/>
                        </a:solidFill>
                      </a:endParaRPr>
                    </a:p>
                    <a:p>
                      <a:pPr marL="0" marR="0" lvl="0" indent="0" algn="l" rtl="0">
                        <a:spcBef>
                          <a:spcPts val="0"/>
                        </a:spcBef>
                        <a:spcAft>
                          <a:spcPts val="0"/>
                        </a:spcAft>
                        <a:buNone/>
                      </a:pPr>
                      <a:r>
                        <a:rPr lang="is-IS" sz="1400" u="none" strike="noStrike" cap="none" noProof="0">
                          <a:solidFill>
                            <a:schemeClr val="lt1"/>
                          </a:solidFill>
                        </a:rPr>
                        <a:t>Orsakir sem fyrirtækið ber ekki ábyrgð á</a:t>
                      </a:r>
                      <a:endParaRPr lang="is-IS" noProof="0"/>
                    </a:p>
                  </a:txBody>
                  <a:tcPr marL="91450" marR="91450" marT="45725" marB="45725">
                    <a:lnL w="12700" cap="flat" cmpd="sng">
                      <a:solidFill>
                        <a:srgbClr val="79527B"/>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solidFill>
                      <a:srgbClr val="79527B"/>
                    </a:solidFill>
                  </a:tcPr>
                </a:tc>
                <a:tc>
                  <a:txBody>
                    <a:bodyPr/>
                    <a:lstStyle/>
                    <a:p>
                      <a:pPr marL="0" marR="0" lvl="0" indent="0" algn="l" rtl="0">
                        <a:lnSpc>
                          <a:spcPct val="100000"/>
                        </a:lnSpc>
                        <a:spcBef>
                          <a:spcPts val="0"/>
                        </a:spcBef>
                        <a:spcAft>
                          <a:spcPts val="0"/>
                        </a:spcAft>
                        <a:buClr>
                          <a:schemeClr val="lt1"/>
                        </a:buClr>
                        <a:buSzPts val="1800"/>
                        <a:buFont typeface="Calibri"/>
                        <a:buNone/>
                      </a:pPr>
                      <a:r>
                        <a:rPr lang="is-IS" sz="1800" u="none" strike="noStrike" cap="none" noProof="0">
                          <a:solidFill>
                            <a:schemeClr val="lt1"/>
                          </a:solidFill>
                        </a:rPr>
                        <a:t>Innri orsakir</a:t>
                      </a:r>
                    </a:p>
                    <a:p>
                      <a:pPr marL="0" marR="0" lvl="0" indent="0" algn="l" rtl="0">
                        <a:lnSpc>
                          <a:spcPct val="100000"/>
                        </a:lnSpc>
                        <a:spcBef>
                          <a:spcPts val="0"/>
                        </a:spcBef>
                        <a:spcAft>
                          <a:spcPts val="0"/>
                        </a:spcAft>
                        <a:buClr>
                          <a:schemeClr val="lt1"/>
                        </a:buClr>
                        <a:buSzPts val="1800"/>
                        <a:buFont typeface="Calibri"/>
                        <a:buNone/>
                      </a:pPr>
                      <a:endParaRPr lang="is-IS" sz="1800" u="none" strike="noStrike" cap="none" noProof="0">
                        <a:solidFill>
                          <a:schemeClr val="lt1"/>
                        </a:solidFill>
                      </a:endParaRPr>
                    </a:p>
                    <a:p>
                      <a:pPr marL="0" marR="0" lvl="0" indent="0" algn="l" rtl="0">
                        <a:lnSpc>
                          <a:spcPct val="100000"/>
                        </a:lnSpc>
                        <a:spcBef>
                          <a:spcPts val="0"/>
                        </a:spcBef>
                        <a:spcAft>
                          <a:spcPts val="0"/>
                        </a:spcAft>
                        <a:buClr>
                          <a:schemeClr val="lt1"/>
                        </a:buClr>
                        <a:buSzPts val="1400"/>
                        <a:buFont typeface="Calibri"/>
                        <a:buNone/>
                      </a:pPr>
                      <a:r>
                        <a:rPr lang="is-IS" sz="1400" u="none" strike="noStrike" cap="none" noProof="0">
                          <a:solidFill>
                            <a:schemeClr val="lt1"/>
                          </a:solidFill>
                        </a:rPr>
                        <a:t>Orsakir krísunnar má rekja til fyrirtækisins</a:t>
                      </a:r>
                      <a:endParaRPr lang="is-IS" noProof="0"/>
                    </a:p>
                    <a:p>
                      <a:pPr marL="0" marR="0" lvl="0" indent="0" algn="l" rtl="0">
                        <a:spcBef>
                          <a:spcPts val="0"/>
                        </a:spcBef>
                        <a:spcAft>
                          <a:spcPts val="0"/>
                        </a:spcAft>
                        <a:buNone/>
                      </a:pPr>
                      <a:endParaRPr lang="is-IS" sz="1800" u="none" strike="noStrike" cap="none" noProof="0"/>
                    </a:p>
                  </a:txBody>
                  <a:tcPr marL="91450" marR="91450" marT="45725" marB="45725">
                    <a:lnL w="12700" cap="flat" cmpd="sng">
                      <a:solidFill>
                        <a:schemeClr val="lt1"/>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solidFill>
                      <a:srgbClr val="79527B"/>
                    </a:solidFill>
                  </a:tcPr>
                </a:tc>
                <a:extLst>
                  <a:ext uri="{0D108BD9-81ED-4DB2-BD59-A6C34878D82A}">
                    <a16:rowId xmlns:a16="http://schemas.microsoft.com/office/drawing/2014/main" val="10000"/>
                  </a:ext>
                </a:extLst>
              </a:tr>
              <a:tr h="1265525">
                <a:tc>
                  <a:txBody>
                    <a:bodyPr/>
                    <a:lstStyle/>
                    <a:p>
                      <a:pPr marL="0" marR="0" lvl="0" indent="0" algn="l" rtl="0">
                        <a:spcBef>
                          <a:spcPts val="0"/>
                        </a:spcBef>
                        <a:spcAft>
                          <a:spcPts val="0"/>
                        </a:spcAft>
                        <a:buNone/>
                      </a:pPr>
                      <a:r>
                        <a:rPr lang="is-IS" sz="1800" b="1" u="none" strike="noStrike" cap="none" dirty="0">
                          <a:solidFill>
                            <a:srgbClr val="79527B"/>
                          </a:solidFill>
                        </a:rPr>
                        <a:t>Á áfangastað og í samgöngum</a:t>
                      </a:r>
                      <a:endParaRPr dirty="0"/>
                    </a:p>
                    <a:p>
                      <a:pPr marL="0" marR="0" lvl="0" indent="0" algn="l" rtl="0">
                        <a:spcBef>
                          <a:spcPts val="0"/>
                        </a:spcBef>
                        <a:spcAft>
                          <a:spcPts val="0"/>
                        </a:spcAft>
                        <a:buNone/>
                      </a:pPr>
                      <a:endParaRPr sz="1800" u="none" strike="noStrike" cap="none" dirty="0">
                        <a:solidFill>
                          <a:srgbClr val="79527B"/>
                        </a:solidFill>
                      </a:endParaRPr>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tc>
                  <a:txBody>
                    <a:bodyPr/>
                    <a:lstStyle/>
                    <a:p>
                      <a:pPr marL="0" marR="0" lvl="0" indent="0" algn="l" rtl="0">
                        <a:spcBef>
                          <a:spcPts val="0"/>
                        </a:spcBef>
                        <a:spcAft>
                          <a:spcPts val="0"/>
                        </a:spcAft>
                        <a:buNone/>
                      </a:pPr>
                      <a:r>
                        <a:rPr lang="is-IS" sz="1800" b="1" u="none" strike="noStrike" cap="none" noProof="0">
                          <a:solidFill>
                            <a:srgbClr val="79527B"/>
                          </a:solidFill>
                        </a:rPr>
                        <a:t>Innri</a:t>
                      </a:r>
                      <a:endParaRPr lang="is-IS" noProof="0"/>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extLst>
                  <a:ext uri="{0D108BD9-81ED-4DB2-BD59-A6C34878D82A}">
                    <a16:rowId xmlns:a16="http://schemas.microsoft.com/office/drawing/2014/main" val="10001"/>
                  </a:ext>
                </a:extLst>
              </a:tr>
              <a:tr h="1282450">
                <a:tc>
                  <a:txBody>
                    <a:bodyPr/>
                    <a:lstStyle/>
                    <a:p>
                      <a:pPr marL="0" marR="0" lvl="0" indent="0" algn="l" rtl="0">
                        <a:spcBef>
                          <a:spcPts val="0"/>
                        </a:spcBef>
                        <a:spcAft>
                          <a:spcPts val="0"/>
                        </a:spcAft>
                        <a:buNone/>
                      </a:pPr>
                      <a:r>
                        <a:rPr lang="is-IS" sz="1800" b="1" u="none" strike="noStrike" cap="none" dirty="0">
                          <a:solidFill>
                            <a:srgbClr val="79527B"/>
                          </a:solidFill>
                        </a:rPr>
                        <a:t>Samfélagsþróun</a:t>
                      </a:r>
                      <a:endParaRPr dirty="0"/>
                    </a:p>
                    <a:p>
                      <a:pPr marL="0" marR="0" lvl="0" indent="0" algn="l" rtl="0">
                        <a:spcBef>
                          <a:spcPts val="0"/>
                        </a:spcBef>
                        <a:spcAft>
                          <a:spcPts val="0"/>
                        </a:spcAft>
                        <a:buClr>
                          <a:schemeClr val="dk1"/>
                        </a:buClr>
                        <a:buSzPts val="1800"/>
                        <a:buFont typeface="Arial"/>
                        <a:buNone/>
                      </a:pPr>
                      <a:endParaRPr sz="1800" u="none" strike="noStrike" cap="none" dirty="0">
                        <a:solidFill>
                          <a:srgbClr val="79527B"/>
                        </a:solidFill>
                      </a:endParaRPr>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tc>
                  <a:txBody>
                    <a:bodyPr/>
                    <a:lstStyle/>
                    <a:p>
                      <a:pPr marL="0" marR="0" lvl="1" indent="0" algn="l" rtl="0">
                        <a:spcBef>
                          <a:spcPts val="0"/>
                        </a:spcBef>
                        <a:spcAft>
                          <a:spcPts val="0"/>
                        </a:spcAft>
                        <a:buNone/>
                      </a:pPr>
                      <a:r>
                        <a:rPr lang="is-IS" sz="1800" b="1" u="none" strike="noStrike" cap="none" noProof="0" dirty="0">
                          <a:solidFill>
                            <a:srgbClr val="79527B"/>
                          </a:solidFill>
                          <a:latin typeface="Calibri"/>
                          <a:ea typeface="Calibri"/>
                          <a:cs typeface="Calibri"/>
                          <a:sym typeface="Calibri"/>
                        </a:rPr>
                        <a:t>Samskipti út á við</a:t>
                      </a:r>
                      <a:endParaRPr lang="is-IS" noProof="0" dirty="0"/>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318" name="Google Shape;1318;p22" descr="Glühbirne und Zahnrad"/>
          <p:cNvPicPr preferRelativeResize="0"/>
          <p:nvPr/>
        </p:nvPicPr>
        <p:blipFill rotWithShape="1">
          <a:blip r:embed="rId3">
            <a:alphaModFix/>
          </a:blip>
          <a:srcRect/>
          <a:stretch/>
        </p:blipFill>
        <p:spPr>
          <a:xfrm>
            <a:off x="431800" y="1923778"/>
            <a:ext cx="504000" cy="504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23"/>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indent="0">
              <a:spcBef>
                <a:spcPts val="0"/>
              </a:spcBef>
            </a:pPr>
            <a:r>
              <a:rPr lang="is-IS" dirty="0"/>
              <a:t>Orsök krísu er sjaldnast ein, heldur er fjölbreyttu orsakasamhengi um að kenna. </a:t>
            </a:r>
          </a:p>
          <a:p>
            <a:pPr marL="0" lvl="0" indent="0" algn="l" rtl="0">
              <a:lnSpc>
                <a:spcPct val="100000"/>
              </a:lnSpc>
              <a:spcBef>
                <a:spcPts val="0"/>
              </a:spcBef>
              <a:spcAft>
                <a:spcPts val="0"/>
              </a:spcAft>
              <a:buClr>
                <a:srgbClr val="595A59"/>
              </a:buClr>
              <a:buSzPts val="1800"/>
              <a:buNone/>
            </a:pPr>
            <a:endParaRPr lang="is-IS" dirty="0"/>
          </a:p>
        </p:txBody>
      </p:sp>
      <p:sp>
        <p:nvSpPr>
          <p:cNvPr id="1324" name="Google Shape;1324;p2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is-IS" dirty="0"/>
              <a:t>Hægt er að nota niðurstöður úr rannsókn á helstu orsökum krísu til að greina mögulega krísu snemma, koma í veg fyrir og stýra.  Gerður er greinarmunur á innri og utanaðkomandi orsökum krísu.</a:t>
            </a:r>
          </a:p>
        </p:txBody>
      </p:sp>
      <p:sp>
        <p:nvSpPr>
          <p:cNvPr id="1325" name="Google Shape;1325;p2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is-IS"/>
              <a:t>Orsakir krísu í litlum og meðalstórum fyrirtækjum í ferðaþjónustu: Dæmi</a:t>
            </a:r>
          </a:p>
        </p:txBody>
      </p:sp>
      <p:graphicFrame>
        <p:nvGraphicFramePr>
          <p:cNvPr id="1326" name="Google Shape;1326;p23"/>
          <p:cNvGraphicFramePr/>
          <p:nvPr>
            <p:extLst>
              <p:ext uri="{D42A27DB-BD31-4B8C-83A1-F6EECF244321}">
                <p14:modId xmlns:p14="http://schemas.microsoft.com/office/powerpoint/2010/main" val="543449947"/>
              </p:ext>
            </p:extLst>
          </p:nvPr>
        </p:nvGraphicFramePr>
        <p:xfrm>
          <a:off x="3752850" y="1636713"/>
          <a:ext cx="8007350" cy="4930075"/>
        </p:xfrm>
        <a:graphic>
          <a:graphicData uri="http://schemas.openxmlformats.org/drawingml/2006/table">
            <a:tbl>
              <a:tblPr firstRow="1" bandRow="1">
                <a:noFill/>
                <a:tableStyleId>{F8B1FE95-5BE4-45C3-ACB2-2557F7F939E6}</a:tableStyleId>
              </a:tblPr>
              <a:tblGrid>
                <a:gridCol w="4003675">
                  <a:extLst>
                    <a:ext uri="{9D8B030D-6E8A-4147-A177-3AD203B41FA5}">
                      <a16:colId xmlns:a16="http://schemas.microsoft.com/office/drawing/2014/main" val="20000"/>
                    </a:ext>
                  </a:extLst>
                </a:gridCol>
                <a:gridCol w="4003675">
                  <a:extLst>
                    <a:ext uri="{9D8B030D-6E8A-4147-A177-3AD203B41FA5}">
                      <a16:colId xmlns:a16="http://schemas.microsoft.com/office/drawing/2014/main" val="20001"/>
                    </a:ext>
                  </a:extLst>
                </a:gridCol>
              </a:tblGrid>
              <a:tr h="1090800">
                <a:tc>
                  <a:txBody>
                    <a:bodyPr/>
                    <a:lstStyle/>
                    <a:p>
                      <a:pPr marL="0" marR="0" lvl="0" indent="0" algn="l" rtl="0">
                        <a:spcBef>
                          <a:spcPts val="0"/>
                        </a:spcBef>
                        <a:spcAft>
                          <a:spcPts val="0"/>
                        </a:spcAft>
                        <a:buNone/>
                      </a:pPr>
                      <a:r>
                        <a:rPr lang="is-IS" sz="2000" u="none" strike="noStrike" cap="none" dirty="0">
                          <a:solidFill>
                            <a:schemeClr val="lt1"/>
                          </a:solidFill>
                        </a:rPr>
                        <a:t>Ytri orsakir</a:t>
                      </a:r>
                      <a:endParaRPr lang="is-IS" sz="1600" dirty="0"/>
                    </a:p>
                    <a:p>
                      <a:pPr marL="0" marR="0" lvl="0" indent="0" algn="l" rtl="0">
                        <a:spcBef>
                          <a:spcPts val="0"/>
                        </a:spcBef>
                        <a:spcAft>
                          <a:spcPts val="0"/>
                        </a:spcAft>
                        <a:buNone/>
                      </a:pPr>
                      <a:endParaRPr lang="is-IS" sz="2000" u="none" strike="noStrike" cap="none">
                        <a:solidFill>
                          <a:schemeClr val="lt1"/>
                        </a:solidFill>
                      </a:endParaRPr>
                    </a:p>
                    <a:p>
                      <a:pPr marL="0" marR="0" lvl="0" indent="0" algn="l" rtl="0">
                        <a:spcBef>
                          <a:spcPts val="0"/>
                        </a:spcBef>
                        <a:spcAft>
                          <a:spcPts val="0"/>
                        </a:spcAft>
                        <a:buNone/>
                      </a:pPr>
                      <a:r>
                        <a:rPr lang="is-IS" sz="1600" u="none" strike="noStrike" cap="none" dirty="0">
                          <a:solidFill>
                            <a:schemeClr val="lt1"/>
                          </a:solidFill>
                        </a:rPr>
                        <a:t>Orsakir sem fyrirtækið ber ekki ábyrgð á</a:t>
                      </a:r>
                      <a:endParaRPr lang="is-IS" sz="1600" dirty="0"/>
                    </a:p>
                  </a:txBody>
                  <a:tcPr marL="91450" marR="91450" marT="45725" marB="45725">
                    <a:lnL w="12700" cap="flat" cmpd="sng">
                      <a:solidFill>
                        <a:srgbClr val="79527B"/>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solidFill>
                      <a:srgbClr val="79527B"/>
                    </a:solidFill>
                  </a:tcPr>
                </a:tc>
                <a:tc>
                  <a:txBody>
                    <a:bodyPr/>
                    <a:lstStyle/>
                    <a:p>
                      <a:pPr marL="0" marR="0" lvl="0" indent="0" algn="l" rtl="0">
                        <a:lnSpc>
                          <a:spcPct val="100000"/>
                        </a:lnSpc>
                        <a:spcBef>
                          <a:spcPts val="0"/>
                        </a:spcBef>
                        <a:spcAft>
                          <a:spcPts val="0"/>
                        </a:spcAft>
                        <a:buClr>
                          <a:schemeClr val="lt1"/>
                        </a:buClr>
                        <a:buSzPts val="1800"/>
                        <a:buFont typeface="Calibri"/>
                        <a:buNone/>
                      </a:pPr>
                      <a:r>
                        <a:rPr lang="is-IS" sz="2000" u="none" strike="noStrike" cap="none" noProof="0" dirty="0">
                          <a:solidFill>
                            <a:schemeClr val="lt1"/>
                          </a:solidFill>
                        </a:rPr>
                        <a:t>Innri orsakir</a:t>
                      </a:r>
                    </a:p>
                    <a:p>
                      <a:pPr marL="0" marR="0" lvl="0" indent="0" algn="l" rtl="0">
                        <a:lnSpc>
                          <a:spcPct val="100000"/>
                        </a:lnSpc>
                        <a:spcBef>
                          <a:spcPts val="0"/>
                        </a:spcBef>
                        <a:spcAft>
                          <a:spcPts val="0"/>
                        </a:spcAft>
                        <a:buClr>
                          <a:schemeClr val="lt1"/>
                        </a:buClr>
                        <a:buSzPts val="1800"/>
                        <a:buFont typeface="Calibri"/>
                        <a:buNone/>
                      </a:pPr>
                      <a:endParaRPr lang="is-IS" sz="2000" u="none" strike="noStrike" cap="none" noProof="0">
                        <a:solidFill>
                          <a:schemeClr val="lt1"/>
                        </a:solidFill>
                      </a:endParaRPr>
                    </a:p>
                    <a:p>
                      <a:pPr marL="0" marR="0" lvl="0" indent="0" algn="l" rtl="0">
                        <a:lnSpc>
                          <a:spcPct val="100000"/>
                        </a:lnSpc>
                        <a:spcBef>
                          <a:spcPts val="0"/>
                        </a:spcBef>
                        <a:spcAft>
                          <a:spcPts val="0"/>
                        </a:spcAft>
                        <a:buClr>
                          <a:schemeClr val="lt1"/>
                        </a:buClr>
                        <a:buSzPts val="1400"/>
                        <a:buFont typeface="Calibri"/>
                        <a:buNone/>
                      </a:pPr>
                      <a:r>
                        <a:rPr lang="is-IS" sz="1600" u="none" strike="noStrike" cap="none" noProof="0" dirty="0">
                          <a:solidFill>
                            <a:schemeClr val="lt1"/>
                          </a:solidFill>
                        </a:rPr>
                        <a:t>Orsakir krísunnar má rekja til fyrirtækisins</a:t>
                      </a:r>
                      <a:endParaRPr lang="is-IS" sz="1600" noProof="0" dirty="0"/>
                    </a:p>
                  </a:txBody>
                  <a:tcPr marL="91450" marR="91450" marT="45725" marB="45725">
                    <a:lnL w="12700" cap="flat" cmpd="sng">
                      <a:solidFill>
                        <a:schemeClr val="lt1"/>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solidFill>
                      <a:srgbClr val="79527B"/>
                    </a:solidFill>
                  </a:tcPr>
                </a:tc>
                <a:extLst>
                  <a:ext uri="{0D108BD9-81ED-4DB2-BD59-A6C34878D82A}">
                    <a16:rowId xmlns:a16="http://schemas.microsoft.com/office/drawing/2014/main" val="10000"/>
                  </a:ext>
                </a:extLst>
              </a:tr>
              <a:tr h="21668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s-IS" sz="1800" b="1" u="none" strike="noStrike" cap="none" noProof="0" dirty="0">
                          <a:solidFill>
                            <a:srgbClr val="79527B"/>
                          </a:solidFill>
                        </a:rPr>
                        <a:t>Á áfangastað og í samgöngum:</a:t>
                      </a:r>
                      <a:endParaRPr lang="is-IS" noProof="0" dirty="0"/>
                    </a:p>
                    <a:p>
                      <a:pPr marL="182245" marR="0" lvl="0" indent="-182245" algn="l" rtl="0">
                        <a:spcBef>
                          <a:spcPts val="600"/>
                        </a:spcBef>
                        <a:spcAft>
                          <a:spcPts val="0"/>
                        </a:spcAft>
                        <a:buClr>
                          <a:srgbClr val="79527B"/>
                        </a:buClr>
                        <a:buSzPts val="1400"/>
                        <a:buFont typeface="Arial"/>
                        <a:buChar char="•"/>
                      </a:pPr>
                      <a:r>
                        <a:rPr lang="is-IS" sz="1400" u="none" strike="noStrike" cap="none" noProof="0" dirty="0">
                          <a:solidFill>
                            <a:srgbClr val="79527B"/>
                          </a:solidFill>
                        </a:rPr>
                        <a:t>Hryðjuverkaárás (Bali 2002)</a:t>
                      </a:r>
                      <a:endParaRPr lang="is-IS" noProof="0" dirty="0"/>
                    </a:p>
                    <a:p>
                      <a:pPr marL="182245" marR="0" lvl="0" indent="-182245" algn="l" rtl="0">
                        <a:spcBef>
                          <a:spcPts val="600"/>
                        </a:spcBef>
                        <a:spcAft>
                          <a:spcPts val="0"/>
                        </a:spcAft>
                        <a:buClr>
                          <a:srgbClr val="79527B"/>
                        </a:buClr>
                        <a:buSzPts val="1400"/>
                        <a:buFont typeface="Arial"/>
                        <a:buChar char="•"/>
                      </a:pPr>
                      <a:r>
                        <a:rPr lang="is-IS" sz="1400" u="none" strike="noStrike" cap="none" noProof="0" dirty="0">
                          <a:solidFill>
                            <a:srgbClr val="79527B"/>
                          </a:solidFill>
                        </a:rPr>
                        <a:t>Náttúruhamfarir (flóðbylgjan í Suðaustur Asíu 2004)</a:t>
                      </a:r>
                      <a:endParaRPr lang="is-IS" noProof="0" dirty="0"/>
                    </a:p>
                    <a:p>
                      <a:pPr marL="182245" marR="0" lvl="0" indent="-182245" algn="l" rtl="0">
                        <a:spcBef>
                          <a:spcPts val="600"/>
                        </a:spcBef>
                        <a:spcAft>
                          <a:spcPts val="0"/>
                        </a:spcAft>
                        <a:buClr>
                          <a:srgbClr val="79527B"/>
                        </a:buClr>
                        <a:buSzPts val="1400"/>
                        <a:buFont typeface="Arial"/>
                        <a:buChar char="•"/>
                      </a:pPr>
                      <a:r>
                        <a:rPr lang="is-IS" sz="1400" u="none" strike="noStrike" cap="none" noProof="0" dirty="0">
                          <a:solidFill>
                            <a:srgbClr val="79527B"/>
                          </a:solidFill>
                        </a:rPr>
                        <a:t>Sjúkdómar (Covid-19 heimsfaraldurinn)</a:t>
                      </a:r>
                      <a:endParaRPr lang="is-IS" noProof="0" dirty="0"/>
                    </a:p>
                    <a:p>
                      <a:pPr marL="182245" marR="0" lvl="0" indent="-182245" algn="l" rtl="0">
                        <a:spcBef>
                          <a:spcPts val="600"/>
                        </a:spcBef>
                        <a:spcAft>
                          <a:spcPts val="0"/>
                        </a:spcAft>
                        <a:buClr>
                          <a:srgbClr val="79527B"/>
                        </a:buClr>
                        <a:buSzPts val="1400"/>
                        <a:buFont typeface="Arial"/>
                        <a:buChar char="•"/>
                      </a:pPr>
                      <a:r>
                        <a:rPr lang="is-IS" sz="1400" u="none" strike="noStrike" cap="none" noProof="0" dirty="0">
                          <a:solidFill>
                            <a:srgbClr val="79527B"/>
                          </a:solidFill>
                        </a:rPr>
                        <a:t>Borgaralegar óeirðir (Arabíska vorið snemma á öðrum áratug þessarar aldar)</a:t>
                      </a:r>
                      <a:endParaRPr lang="is-IS" noProof="0" dirty="0"/>
                    </a:p>
                    <a:p>
                      <a:pPr marL="182245" marR="0" lvl="0" indent="-182245" algn="l" rtl="0">
                        <a:spcBef>
                          <a:spcPts val="600"/>
                        </a:spcBef>
                        <a:spcAft>
                          <a:spcPts val="0"/>
                        </a:spcAft>
                        <a:buClr>
                          <a:srgbClr val="79527B"/>
                        </a:buClr>
                        <a:buSzPts val="1400"/>
                        <a:buFont typeface="Arial"/>
                        <a:buChar char="•"/>
                      </a:pPr>
                      <a:r>
                        <a:rPr lang="is-IS" sz="1400" u="none" strike="noStrike" cap="none" noProof="0" dirty="0">
                          <a:solidFill>
                            <a:srgbClr val="79527B"/>
                          </a:solidFill>
                        </a:rPr>
                        <a:t>Markmið stjórnvalda (Mallorca berst gegn lággjalda- og fjöldaferðamennsku)</a:t>
                      </a:r>
                      <a:endParaRPr lang="is-IS" noProof="0" dirty="0"/>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tc>
                  <a:txBody>
                    <a:bodyPr/>
                    <a:lstStyle/>
                    <a:p>
                      <a:pPr marL="0" marR="0" lvl="0" indent="0" algn="l" rtl="0">
                        <a:spcBef>
                          <a:spcPts val="0"/>
                        </a:spcBef>
                        <a:spcAft>
                          <a:spcPts val="0"/>
                        </a:spcAft>
                        <a:buNone/>
                      </a:pPr>
                      <a:r>
                        <a:rPr lang="is-IS" sz="1800" b="1" u="none" strike="noStrike" cap="none" noProof="0" dirty="0">
                          <a:solidFill>
                            <a:srgbClr val="79527B"/>
                          </a:solidFill>
                        </a:rPr>
                        <a:t>Innri</a:t>
                      </a:r>
                      <a:endParaRPr lang="is-IS" noProof="0" dirty="0"/>
                    </a:p>
                    <a:p>
                      <a:pPr marL="182245" marR="0" lvl="0" indent="-182245" algn="l" rtl="0">
                        <a:spcBef>
                          <a:spcPts val="600"/>
                        </a:spcBef>
                        <a:spcAft>
                          <a:spcPts val="0"/>
                        </a:spcAft>
                        <a:buClr>
                          <a:srgbClr val="79527B"/>
                        </a:buClr>
                        <a:buSzPts val="1400"/>
                        <a:buFont typeface="Arial"/>
                        <a:buChar char="•"/>
                      </a:pPr>
                      <a:r>
                        <a:rPr lang="is-IS" sz="1400" b="0" i="0" u="none" strike="noStrike" cap="none" noProof="0" dirty="0" err="1">
                          <a:solidFill>
                            <a:srgbClr val="79527B"/>
                          </a:solidFill>
                          <a:latin typeface="Calibri"/>
                          <a:ea typeface="Calibri"/>
                          <a:cs typeface="Calibri"/>
                          <a:sym typeface="Calibri"/>
                        </a:rPr>
                        <a:t>Forystubrestur</a:t>
                      </a:r>
                      <a:endParaRPr lang="is-IS" noProof="0" dirty="0"/>
                    </a:p>
                    <a:p>
                      <a:pPr marL="182245" marR="0" lvl="0" indent="-182245" algn="l" rtl="0">
                        <a:spcBef>
                          <a:spcPts val="600"/>
                        </a:spcBef>
                        <a:spcAft>
                          <a:spcPts val="0"/>
                        </a:spcAft>
                        <a:buClr>
                          <a:srgbClr val="79527B"/>
                        </a:buClr>
                        <a:buSzPts val="1400"/>
                        <a:buFont typeface="Arial"/>
                        <a:buChar char="•"/>
                      </a:pPr>
                      <a:r>
                        <a:rPr lang="is-IS" sz="1400" b="0" i="0" u="none" strike="noStrike" cap="none" noProof="0" dirty="0" err="1">
                          <a:solidFill>
                            <a:srgbClr val="79527B"/>
                          </a:solidFill>
                          <a:latin typeface="Calibri"/>
                          <a:ea typeface="Calibri"/>
                          <a:cs typeface="Calibri"/>
                          <a:sym typeface="Calibri"/>
                        </a:rPr>
                        <a:t>Mannauðsbrestur</a:t>
                      </a:r>
                      <a:endParaRPr lang="is-IS" noProof="0" dirty="0"/>
                    </a:p>
                    <a:p>
                      <a:pPr marL="182245" marR="0" lvl="0" indent="-182245" algn="l" rtl="0">
                        <a:spcBef>
                          <a:spcPts val="600"/>
                        </a:spcBef>
                        <a:spcAft>
                          <a:spcPts val="0"/>
                        </a:spcAft>
                        <a:buClr>
                          <a:srgbClr val="79527B"/>
                        </a:buClr>
                        <a:buSzPts val="1400"/>
                        <a:buFont typeface="Arial"/>
                        <a:buChar char="•"/>
                      </a:pPr>
                      <a:r>
                        <a:rPr lang="is-IS" sz="1400" b="0" i="0" u="none" strike="noStrike" cap="none" noProof="0" dirty="0">
                          <a:solidFill>
                            <a:srgbClr val="79527B"/>
                          </a:solidFill>
                          <a:latin typeface="Calibri"/>
                          <a:ea typeface="Calibri"/>
                          <a:cs typeface="Calibri"/>
                          <a:sym typeface="Calibri"/>
                        </a:rPr>
                        <a:t>Skortur á öryggisvitund</a:t>
                      </a:r>
                      <a:endParaRPr lang="is-IS" noProof="0" dirty="0"/>
                    </a:p>
                    <a:p>
                      <a:pPr marL="182245" marR="0" lvl="0" indent="-182245" algn="l" rtl="0">
                        <a:spcBef>
                          <a:spcPts val="600"/>
                        </a:spcBef>
                        <a:spcAft>
                          <a:spcPts val="0"/>
                        </a:spcAft>
                        <a:buClr>
                          <a:srgbClr val="79527B"/>
                        </a:buClr>
                        <a:buSzPts val="1400"/>
                        <a:buFont typeface="Arial"/>
                        <a:buChar char="•"/>
                      </a:pPr>
                      <a:r>
                        <a:rPr lang="is-IS" sz="1400" u="none" strike="noStrike" cap="none" noProof="0" dirty="0">
                          <a:solidFill>
                            <a:srgbClr val="79527B"/>
                          </a:solidFill>
                        </a:rPr>
                        <a:t>Gáleysi, o.fl.</a:t>
                      </a:r>
                      <a:endParaRPr lang="is-IS" noProof="0" dirty="0"/>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extLst>
                  <a:ext uri="{0D108BD9-81ED-4DB2-BD59-A6C34878D82A}">
                    <a16:rowId xmlns:a16="http://schemas.microsoft.com/office/drawing/2014/main" val="10001"/>
                  </a:ext>
                </a:extLst>
              </a:tr>
              <a:tr h="1385625">
                <a:tc>
                  <a:txBody>
                    <a:bodyPr/>
                    <a:lstStyle/>
                    <a:p>
                      <a:pPr marL="0" marR="0" lvl="0" indent="0" algn="l" rtl="0">
                        <a:spcBef>
                          <a:spcPts val="0"/>
                        </a:spcBef>
                        <a:spcAft>
                          <a:spcPts val="0"/>
                        </a:spcAft>
                        <a:buNone/>
                      </a:pPr>
                      <a:r>
                        <a:rPr lang="is-IS" sz="1800" b="1" u="none" strike="noStrike" cap="none" noProof="0" dirty="0">
                          <a:solidFill>
                            <a:srgbClr val="79527B"/>
                          </a:solidFill>
                        </a:rPr>
                        <a:t>Samfélagsþróun</a:t>
                      </a:r>
                      <a:endParaRPr lang="is-IS" noProof="0" dirty="0"/>
                    </a:p>
                    <a:p>
                      <a:pPr marL="182245" marR="0" lvl="0" indent="-182245" algn="l" rtl="0">
                        <a:lnSpc>
                          <a:spcPct val="100000"/>
                        </a:lnSpc>
                        <a:spcBef>
                          <a:spcPts val="600"/>
                        </a:spcBef>
                        <a:spcAft>
                          <a:spcPts val="0"/>
                        </a:spcAft>
                        <a:buClr>
                          <a:srgbClr val="79527B"/>
                        </a:buClr>
                        <a:buSzPts val="1400"/>
                        <a:buFont typeface="Arial"/>
                        <a:buChar char="•"/>
                      </a:pPr>
                      <a:r>
                        <a:rPr lang="is-IS" sz="1400" u="none" strike="noStrike" cap="none" noProof="0" dirty="0">
                          <a:solidFill>
                            <a:srgbClr val="79527B"/>
                          </a:solidFill>
                        </a:rPr>
                        <a:t>Nýir straumar og stefnur (t.a.m. Nærandi ferðaþjónusta)</a:t>
                      </a:r>
                      <a:endParaRPr lang="is-IS" noProof="0" dirty="0"/>
                    </a:p>
                    <a:p>
                      <a:pPr marL="182245" marR="0" lvl="0" indent="-182245" algn="l" rtl="0">
                        <a:lnSpc>
                          <a:spcPct val="100000"/>
                        </a:lnSpc>
                        <a:spcBef>
                          <a:spcPts val="600"/>
                        </a:spcBef>
                        <a:spcAft>
                          <a:spcPts val="0"/>
                        </a:spcAft>
                        <a:buClr>
                          <a:srgbClr val="79527B"/>
                        </a:buClr>
                        <a:buSzPts val="1400"/>
                        <a:buFont typeface="Arial"/>
                        <a:buChar char="•"/>
                      </a:pPr>
                      <a:r>
                        <a:rPr lang="is-IS" sz="1400" b="0" i="0" u="none" strike="noStrike" cap="none" noProof="0" dirty="0">
                          <a:solidFill>
                            <a:srgbClr val="79527B"/>
                          </a:solidFill>
                          <a:latin typeface="Calibri"/>
                          <a:ea typeface="Calibri"/>
                          <a:cs typeface="Calibri"/>
                          <a:sym typeface="Calibri"/>
                        </a:rPr>
                        <a:t>Breytt neytendahegðun (aukin umhverfisvitund, sjálfbærni)</a:t>
                      </a:r>
                      <a:endParaRPr lang="is-IS" sz="1400" u="none" strike="noStrike" cap="none" noProof="0" dirty="0">
                        <a:solidFill>
                          <a:srgbClr val="79527B"/>
                        </a:solidFill>
                      </a:endParaRPr>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tc>
                  <a:txBody>
                    <a:bodyPr/>
                    <a:lstStyle/>
                    <a:p>
                      <a:pPr marL="0" marR="0" lvl="1" indent="0" algn="l" rtl="0">
                        <a:spcBef>
                          <a:spcPts val="0"/>
                        </a:spcBef>
                        <a:spcAft>
                          <a:spcPts val="0"/>
                        </a:spcAft>
                        <a:buNone/>
                      </a:pPr>
                      <a:r>
                        <a:rPr lang="is-IS" sz="1800" b="1" u="none" strike="noStrike" cap="none" noProof="0" dirty="0">
                          <a:solidFill>
                            <a:srgbClr val="79527B"/>
                          </a:solidFill>
                          <a:latin typeface="Calibri"/>
                          <a:cs typeface="Calibri"/>
                          <a:sym typeface="Calibri"/>
                        </a:rPr>
                        <a:t>Samskipti út á við</a:t>
                      </a:r>
                      <a:endParaRPr lang="is-IS" noProof="0" dirty="0"/>
                    </a:p>
                    <a:p>
                      <a:pPr marL="182245" marR="0" lvl="1" indent="-182245" algn="l" rtl="0">
                        <a:spcBef>
                          <a:spcPts val="600"/>
                        </a:spcBef>
                        <a:spcAft>
                          <a:spcPts val="0"/>
                        </a:spcAft>
                        <a:buClr>
                          <a:srgbClr val="79527B"/>
                        </a:buClr>
                        <a:buSzPts val="1400"/>
                        <a:buFont typeface="Arial"/>
                        <a:buChar char="•"/>
                      </a:pPr>
                      <a:r>
                        <a:rPr lang="is-IS" sz="1400" u="none" strike="noStrike" cap="none" noProof="0" dirty="0">
                          <a:solidFill>
                            <a:srgbClr val="79527B"/>
                          </a:solidFill>
                          <a:latin typeface="Calibri"/>
                          <a:ea typeface="Calibri"/>
                          <a:cs typeface="Calibri"/>
                          <a:sym typeface="Calibri"/>
                        </a:rPr>
                        <a:t>Samband við birgja</a:t>
                      </a:r>
                      <a:endParaRPr lang="is-IS" noProof="0" dirty="0"/>
                    </a:p>
                    <a:p>
                      <a:pPr marL="182245" marR="0" lvl="1" indent="-182245" algn="l" rtl="0">
                        <a:spcBef>
                          <a:spcPts val="600"/>
                        </a:spcBef>
                        <a:spcAft>
                          <a:spcPts val="0"/>
                        </a:spcAft>
                        <a:buClr>
                          <a:srgbClr val="79527B"/>
                        </a:buClr>
                        <a:buSzPts val="1400"/>
                        <a:buFont typeface="Arial"/>
                        <a:buChar char="•"/>
                      </a:pPr>
                      <a:r>
                        <a:rPr lang="is-IS" sz="1400" u="none" strike="noStrike" cap="none" noProof="0" dirty="0">
                          <a:solidFill>
                            <a:srgbClr val="79527B"/>
                          </a:solidFill>
                          <a:latin typeface="Calibri"/>
                          <a:ea typeface="Calibri"/>
                          <a:cs typeface="Calibri"/>
                          <a:sym typeface="Calibri"/>
                        </a:rPr>
                        <a:t>Samband við fjárfesta o.fl.</a:t>
                      </a:r>
                      <a:endParaRPr lang="is-IS" noProof="0" dirty="0"/>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p24"/>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dirty="0"/>
          </a:p>
          <a:p>
            <a:pPr marL="0" lvl="0" indent="0" algn="l" rtl="0">
              <a:lnSpc>
                <a:spcPct val="90000"/>
              </a:lnSpc>
              <a:spcBef>
                <a:spcPts val="1000"/>
              </a:spcBef>
              <a:spcAft>
                <a:spcPts val="0"/>
              </a:spcAft>
              <a:buClr>
                <a:schemeClr val="lt1"/>
              </a:buClr>
              <a:buSzPts val="2400"/>
              <a:buNone/>
            </a:pPr>
            <a:endParaRPr dirty="0"/>
          </a:p>
          <a:p>
            <a:pPr marL="0" lvl="0" indent="0" algn="l" rtl="0">
              <a:lnSpc>
                <a:spcPct val="90000"/>
              </a:lnSpc>
              <a:spcBef>
                <a:spcPts val="1000"/>
              </a:spcBef>
              <a:spcAft>
                <a:spcPts val="0"/>
              </a:spcAft>
              <a:buClr>
                <a:schemeClr val="lt1"/>
              </a:buClr>
              <a:buSzPts val="2400"/>
              <a:buNone/>
            </a:pPr>
            <a:r>
              <a:rPr lang="is-IS" sz="3200" b="1" dirty="0"/>
              <a:t>Hverskonar krísu telur þú að fyrirtæki þínu stafi ógn af?</a:t>
            </a:r>
          </a:p>
          <a:p>
            <a:pPr marL="0" lvl="0" indent="0" algn="l" rtl="0">
              <a:lnSpc>
                <a:spcPct val="90000"/>
              </a:lnSpc>
              <a:spcBef>
                <a:spcPts val="1000"/>
              </a:spcBef>
              <a:spcAft>
                <a:spcPts val="0"/>
              </a:spcAft>
              <a:buClr>
                <a:schemeClr val="lt1"/>
              </a:buClr>
              <a:buSzPts val="2400"/>
              <a:buNone/>
            </a:pPr>
            <a:endParaRPr lang="is-IS" sz="3200" b="1" dirty="0"/>
          </a:p>
          <a:p>
            <a:pPr marL="0" lvl="0" indent="0" algn="l" rtl="0">
              <a:lnSpc>
                <a:spcPct val="90000"/>
              </a:lnSpc>
              <a:spcBef>
                <a:spcPts val="1000"/>
              </a:spcBef>
              <a:spcAft>
                <a:spcPts val="0"/>
              </a:spcAft>
              <a:buClr>
                <a:schemeClr val="lt1"/>
              </a:buClr>
              <a:buSzPts val="2400"/>
              <a:buNone/>
            </a:pPr>
            <a:r>
              <a:rPr lang="is-IS" sz="3200" b="1" dirty="0"/>
              <a:t>Er fyrirtækið tilbúið fyrir þessa krísu?</a:t>
            </a:r>
            <a:endParaRPr sz="3200" b="1" dirty="0"/>
          </a:p>
        </p:txBody>
      </p:sp>
      <p:sp>
        <p:nvSpPr>
          <p:cNvPr id="1332" name="Google Shape;1332;p24"/>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is-IS" b="1" dirty="0"/>
              <a:t>Umræður</a:t>
            </a:r>
            <a:endParaRPr lang="is-IS" b="1" dirty="0">
              <a:highlight>
                <a:srgbClr val="00FF00"/>
              </a:highlight>
            </a:endParaRPr>
          </a:p>
        </p:txBody>
      </p:sp>
      <p:pic>
        <p:nvPicPr>
          <p:cNvPr id="1333" name="Google Shape;1333;p24" descr="A person standing on a map&#10;&#10;Description automatically generated with medium confidence"/>
          <p:cNvPicPr preferRelativeResize="0">
            <a:picLocks noGrp="1"/>
          </p:cNvPicPr>
          <p:nvPr>
            <p:ph type="pic" idx="2"/>
          </p:nvPr>
        </p:nvPicPr>
        <p:blipFill rotWithShape="1">
          <a:blip r:embed="rId3">
            <a:alphaModFix/>
          </a:blip>
          <a:srcRect l="23224" r="23224"/>
          <a:stretch/>
        </p:blipFill>
        <p:spPr>
          <a:xfrm>
            <a:off x="6852062" y="228600"/>
            <a:ext cx="5105121" cy="6362700"/>
          </a:xfrm>
          <a:prstGeom prst="rect">
            <a:avLst/>
          </a:prstGeom>
          <a:solidFill>
            <a:schemeClr val="lt1"/>
          </a:solid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25"/>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20000"/>
              </a:lnSpc>
              <a:spcBef>
                <a:spcPts val="0"/>
              </a:spcBef>
              <a:spcAft>
                <a:spcPts val="0"/>
              </a:spcAft>
              <a:buClr>
                <a:srgbClr val="595A59"/>
              </a:buClr>
              <a:buSzPts val="4800"/>
              <a:buNone/>
            </a:pPr>
            <a:r>
              <a:rPr lang="is-IS" sz="4800" dirty="0">
                <a:solidFill>
                  <a:schemeClr val="bg1"/>
                </a:solidFill>
              </a:rPr>
              <a:t>Verkfæri sem hjálpa til við að greina stöðu fyrirtækisins:</a:t>
            </a:r>
            <a:endParaRPr sz="4800" dirty="0">
              <a:solidFill>
                <a:schemeClr val="bg1"/>
              </a:solidFill>
            </a:endParaRPr>
          </a:p>
          <a:p>
            <a:pPr marL="0" lvl="0" indent="0" algn="l" rtl="0">
              <a:lnSpc>
                <a:spcPct val="120000"/>
              </a:lnSpc>
              <a:spcBef>
                <a:spcPts val="300"/>
              </a:spcBef>
              <a:spcAft>
                <a:spcPts val="0"/>
              </a:spcAft>
              <a:buClr>
                <a:schemeClr val="lt1"/>
              </a:buClr>
              <a:buSzPts val="4800"/>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cxnSp>
        <p:nvCxnSpPr>
          <p:cNvPr id="1343" name="Google Shape;1343;p26"/>
          <p:cNvCxnSpPr/>
          <p:nvPr/>
        </p:nvCxnSpPr>
        <p:spPr>
          <a:xfrm>
            <a:off x="9912046" y="3422854"/>
            <a:ext cx="0" cy="176893"/>
          </a:xfrm>
          <a:prstGeom prst="straightConnector1">
            <a:avLst/>
          </a:prstGeom>
          <a:noFill/>
          <a:ln w="38100" cap="flat" cmpd="sng">
            <a:solidFill>
              <a:srgbClr val="BFBFBF"/>
            </a:solidFill>
            <a:prstDash val="solid"/>
            <a:miter lim="800000"/>
            <a:headEnd type="none" w="sm" len="sm"/>
            <a:tailEnd type="none" w="sm" len="sm"/>
          </a:ln>
        </p:spPr>
      </p:cxnSp>
      <p:cxnSp>
        <p:nvCxnSpPr>
          <p:cNvPr id="1344" name="Google Shape;1344;p26"/>
          <p:cNvCxnSpPr/>
          <p:nvPr/>
        </p:nvCxnSpPr>
        <p:spPr>
          <a:xfrm>
            <a:off x="8916685" y="3599746"/>
            <a:ext cx="1976437" cy="0"/>
          </a:xfrm>
          <a:prstGeom prst="straightConnector1">
            <a:avLst/>
          </a:prstGeom>
          <a:noFill/>
          <a:ln w="38100" cap="flat" cmpd="sng">
            <a:solidFill>
              <a:srgbClr val="BFBFBF"/>
            </a:solidFill>
            <a:prstDash val="solid"/>
            <a:miter lim="800000"/>
            <a:headEnd type="none" w="sm" len="sm"/>
            <a:tailEnd type="none" w="sm" len="sm"/>
          </a:ln>
        </p:spPr>
      </p:cxnSp>
      <p:cxnSp>
        <p:nvCxnSpPr>
          <p:cNvPr id="1345" name="Google Shape;1345;p26"/>
          <p:cNvCxnSpPr/>
          <p:nvPr/>
        </p:nvCxnSpPr>
        <p:spPr>
          <a:xfrm>
            <a:off x="8916684" y="3596174"/>
            <a:ext cx="0" cy="177404"/>
          </a:xfrm>
          <a:prstGeom prst="straightConnector1">
            <a:avLst/>
          </a:prstGeom>
          <a:noFill/>
          <a:ln w="38100" cap="flat" cmpd="sng">
            <a:solidFill>
              <a:srgbClr val="BFBFBF"/>
            </a:solidFill>
            <a:prstDash val="solid"/>
            <a:miter lim="800000"/>
            <a:headEnd type="none" w="sm" len="sm"/>
            <a:tailEnd type="none" w="sm" len="sm"/>
          </a:ln>
        </p:spPr>
      </p:cxnSp>
      <p:cxnSp>
        <p:nvCxnSpPr>
          <p:cNvPr id="1346" name="Google Shape;1346;p26"/>
          <p:cNvCxnSpPr>
            <a:endCxn id="1347" idx="0"/>
          </p:cNvCxnSpPr>
          <p:nvPr/>
        </p:nvCxnSpPr>
        <p:spPr>
          <a:xfrm>
            <a:off x="10900265" y="3596250"/>
            <a:ext cx="0" cy="180900"/>
          </a:xfrm>
          <a:prstGeom prst="straightConnector1">
            <a:avLst/>
          </a:prstGeom>
          <a:noFill/>
          <a:ln w="38100" cap="flat" cmpd="sng">
            <a:solidFill>
              <a:srgbClr val="BFBFBF"/>
            </a:solidFill>
            <a:prstDash val="solid"/>
            <a:miter lim="800000"/>
            <a:headEnd type="none" w="sm" len="sm"/>
            <a:tailEnd type="none" w="sm" len="sm"/>
          </a:ln>
        </p:spPr>
      </p:cxnSp>
      <p:cxnSp>
        <p:nvCxnSpPr>
          <p:cNvPr id="1348" name="Google Shape;1348;p26"/>
          <p:cNvCxnSpPr/>
          <p:nvPr/>
        </p:nvCxnSpPr>
        <p:spPr>
          <a:xfrm>
            <a:off x="7771302" y="2657963"/>
            <a:ext cx="0" cy="175023"/>
          </a:xfrm>
          <a:prstGeom prst="straightConnector1">
            <a:avLst/>
          </a:prstGeom>
          <a:noFill/>
          <a:ln w="38100" cap="flat" cmpd="sng">
            <a:solidFill>
              <a:srgbClr val="BFBFBF"/>
            </a:solidFill>
            <a:prstDash val="solid"/>
            <a:miter lim="800000"/>
            <a:headEnd type="none" w="sm" len="sm"/>
            <a:tailEnd type="none" w="sm" len="sm"/>
          </a:ln>
        </p:spPr>
      </p:cxnSp>
      <p:cxnSp>
        <p:nvCxnSpPr>
          <p:cNvPr id="1349" name="Google Shape;1349;p26"/>
          <p:cNvCxnSpPr/>
          <p:nvPr/>
        </p:nvCxnSpPr>
        <p:spPr>
          <a:xfrm>
            <a:off x="5647228" y="2836556"/>
            <a:ext cx="4260056" cy="0"/>
          </a:xfrm>
          <a:prstGeom prst="straightConnector1">
            <a:avLst/>
          </a:prstGeom>
          <a:noFill/>
          <a:ln w="38100" cap="flat" cmpd="sng">
            <a:solidFill>
              <a:srgbClr val="BFBFBF"/>
            </a:solidFill>
            <a:prstDash val="solid"/>
            <a:miter lim="800000"/>
            <a:headEnd type="none" w="sm" len="sm"/>
            <a:tailEnd type="none" w="sm" len="sm"/>
          </a:ln>
        </p:spPr>
      </p:cxnSp>
      <p:cxnSp>
        <p:nvCxnSpPr>
          <p:cNvPr id="1350" name="Google Shape;1350;p26"/>
          <p:cNvCxnSpPr/>
          <p:nvPr/>
        </p:nvCxnSpPr>
        <p:spPr>
          <a:xfrm>
            <a:off x="5647228" y="2836557"/>
            <a:ext cx="0" cy="196453"/>
          </a:xfrm>
          <a:prstGeom prst="straightConnector1">
            <a:avLst/>
          </a:prstGeom>
          <a:noFill/>
          <a:ln w="38100" cap="flat" cmpd="sng">
            <a:solidFill>
              <a:srgbClr val="BFBFBF"/>
            </a:solidFill>
            <a:prstDash val="solid"/>
            <a:miter lim="800000"/>
            <a:headEnd type="none" w="sm" len="sm"/>
            <a:tailEnd type="none" w="sm" len="sm"/>
          </a:ln>
        </p:spPr>
      </p:cxnSp>
      <p:cxnSp>
        <p:nvCxnSpPr>
          <p:cNvPr id="1351" name="Google Shape;1351;p26"/>
          <p:cNvCxnSpPr>
            <a:endCxn id="1352" idx="0"/>
          </p:cNvCxnSpPr>
          <p:nvPr/>
        </p:nvCxnSpPr>
        <p:spPr>
          <a:xfrm flipH="1">
            <a:off x="9906689" y="2832881"/>
            <a:ext cx="600" cy="203700"/>
          </a:xfrm>
          <a:prstGeom prst="straightConnector1">
            <a:avLst/>
          </a:prstGeom>
          <a:noFill/>
          <a:ln w="38100" cap="flat" cmpd="sng">
            <a:solidFill>
              <a:srgbClr val="BFBFBF"/>
            </a:solidFill>
            <a:prstDash val="solid"/>
            <a:miter lim="800000"/>
            <a:headEnd type="none" w="sm" len="sm"/>
            <a:tailEnd type="none" w="sm" len="sm"/>
          </a:ln>
        </p:spPr>
      </p:cxnSp>
      <p:sp>
        <p:nvSpPr>
          <p:cNvPr id="1353" name="Google Shape;1353;p26"/>
          <p:cNvSpPr/>
          <p:nvPr/>
        </p:nvSpPr>
        <p:spPr>
          <a:xfrm>
            <a:off x="5529355" y="2261485"/>
            <a:ext cx="4495800" cy="396477"/>
          </a:xfrm>
          <a:prstGeom prst="rect">
            <a:avLst/>
          </a:prstGeom>
          <a:solidFill>
            <a:srgbClr val="3FAB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4" name="Google Shape;1354;p26"/>
          <p:cNvSpPr/>
          <p:nvPr/>
        </p:nvSpPr>
        <p:spPr>
          <a:xfrm>
            <a:off x="5529355" y="2140041"/>
            <a:ext cx="4495800" cy="457200"/>
          </a:xfrm>
          <a:prstGeom prst="rect">
            <a:avLst/>
          </a:prstGeom>
          <a:solidFill>
            <a:srgbClr val="70CA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5" name="Google Shape;1355;p26"/>
          <p:cNvSpPr/>
          <p:nvPr/>
        </p:nvSpPr>
        <p:spPr>
          <a:xfrm>
            <a:off x="3733893" y="3125879"/>
            <a:ext cx="3827860" cy="303609"/>
          </a:xfrm>
          <a:prstGeom prst="rect">
            <a:avLst/>
          </a:prstGeom>
          <a:solidFill>
            <a:srgbClr val="3FAB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6" name="Google Shape;1356;p26"/>
          <p:cNvSpPr/>
          <p:nvPr/>
        </p:nvSpPr>
        <p:spPr>
          <a:xfrm>
            <a:off x="3733893" y="3036581"/>
            <a:ext cx="3827860" cy="350044"/>
          </a:xfrm>
          <a:prstGeom prst="rect">
            <a:avLst/>
          </a:prstGeom>
          <a:solidFill>
            <a:srgbClr val="70CA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7" name="Google Shape;1357;p26"/>
          <p:cNvSpPr/>
          <p:nvPr/>
        </p:nvSpPr>
        <p:spPr>
          <a:xfrm>
            <a:off x="7992759" y="3125879"/>
            <a:ext cx="3827859" cy="303609"/>
          </a:xfrm>
          <a:prstGeom prst="rect">
            <a:avLst/>
          </a:prstGeom>
          <a:solidFill>
            <a:srgbClr val="3FAB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2" name="Google Shape;1352;p26"/>
          <p:cNvSpPr/>
          <p:nvPr/>
        </p:nvSpPr>
        <p:spPr>
          <a:xfrm>
            <a:off x="7992759" y="3036581"/>
            <a:ext cx="3827859" cy="350044"/>
          </a:xfrm>
          <a:prstGeom prst="rect">
            <a:avLst/>
          </a:prstGeom>
          <a:solidFill>
            <a:srgbClr val="70CA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8" name="Google Shape;1358;p26"/>
          <p:cNvSpPr/>
          <p:nvPr/>
        </p:nvSpPr>
        <p:spPr>
          <a:xfrm>
            <a:off x="3733893" y="3900973"/>
            <a:ext cx="1840706" cy="2506774"/>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9" name="Google Shape;1359;p26"/>
          <p:cNvSpPr/>
          <p:nvPr/>
        </p:nvSpPr>
        <p:spPr>
          <a:xfrm>
            <a:off x="3733893" y="3777150"/>
            <a:ext cx="1840706" cy="351235"/>
          </a:xfrm>
          <a:prstGeom prst="rect">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60" name="Google Shape;1360;p26"/>
          <p:cNvSpPr/>
          <p:nvPr/>
        </p:nvSpPr>
        <p:spPr>
          <a:xfrm>
            <a:off x="5709141" y="3900973"/>
            <a:ext cx="1841897" cy="2531356"/>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61" name="Google Shape;1361;p26"/>
          <p:cNvSpPr/>
          <p:nvPr/>
        </p:nvSpPr>
        <p:spPr>
          <a:xfrm>
            <a:off x="5709141" y="3777150"/>
            <a:ext cx="1841897" cy="351235"/>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62" name="Google Shape;1362;p26"/>
          <p:cNvSpPr/>
          <p:nvPr/>
        </p:nvSpPr>
        <p:spPr>
          <a:xfrm>
            <a:off x="8003475" y="3918834"/>
            <a:ext cx="1841897" cy="2513495"/>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63" name="Google Shape;1363;p26"/>
          <p:cNvSpPr/>
          <p:nvPr/>
        </p:nvSpPr>
        <p:spPr>
          <a:xfrm>
            <a:off x="8003475" y="3777150"/>
            <a:ext cx="1841897" cy="351235"/>
          </a:xfrm>
          <a:prstGeom prst="rect">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64" name="Google Shape;1364;p26"/>
          <p:cNvSpPr/>
          <p:nvPr/>
        </p:nvSpPr>
        <p:spPr>
          <a:xfrm>
            <a:off x="9979912" y="3918834"/>
            <a:ext cx="1840706" cy="2488913"/>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47" name="Google Shape;1347;p26"/>
          <p:cNvSpPr/>
          <p:nvPr/>
        </p:nvSpPr>
        <p:spPr>
          <a:xfrm>
            <a:off x="9979912" y="3777150"/>
            <a:ext cx="1840706" cy="351235"/>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1365" name="Google Shape;1365;p26"/>
          <p:cNvCxnSpPr>
            <a:stCxn id="1355" idx="2"/>
          </p:cNvCxnSpPr>
          <p:nvPr/>
        </p:nvCxnSpPr>
        <p:spPr>
          <a:xfrm>
            <a:off x="5647823" y="3429488"/>
            <a:ext cx="1800" cy="166800"/>
          </a:xfrm>
          <a:prstGeom prst="straightConnector1">
            <a:avLst/>
          </a:prstGeom>
          <a:noFill/>
          <a:ln w="38100" cap="flat" cmpd="sng">
            <a:solidFill>
              <a:srgbClr val="BFBFBF"/>
            </a:solidFill>
            <a:prstDash val="solid"/>
            <a:miter lim="800000"/>
            <a:headEnd type="none" w="sm" len="sm"/>
            <a:tailEnd type="none" w="sm" len="sm"/>
          </a:ln>
        </p:spPr>
      </p:cxnSp>
      <p:cxnSp>
        <p:nvCxnSpPr>
          <p:cNvPr id="1366" name="Google Shape;1366;p26"/>
          <p:cNvCxnSpPr/>
          <p:nvPr/>
        </p:nvCxnSpPr>
        <p:spPr>
          <a:xfrm>
            <a:off x="4654247" y="3599746"/>
            <a:ext cx="1976437" cy="0"/>
          </a:xfrm>
          <a:prstGeom prst="straightConnector1">
            <a:avLst/>
          </a:prstGeom>
          <a:noFill/>
          <a:ln w="38100" cap="flat" cmpd="sng">
            <a:solidFill>
              <a:srgbClr val="BFBFBF"/>
            </a:solidFill>
            <a:prstDash val="solid"/>
            <a:miter lim="800000"/>
            <a:headEnd type="none" w="sm" len="sm"/>
            <a:tailEnd type="none" w="sm" len="sm"/>
          </a:ln>
        </p:spPr>
      </p:cxnSp>
      <p:cxnSp>
        <p:nvCxnSpPr>
          <p:cNvPr id="1367" name="Google Shape;1367;p26"/>
          <p:cNvCxnSpPr/>
          <p:nvPr/>
        </p:nvCxnSpPr>
        <p:spPr>
          <a:xfrm>
            <a:off x="4654246" y="3599746"/>
            <a:ext cx="0" cy="173832"/>
          </a:xfrm>
          <a:prstGeom prst="straightConnector1">
            <a:avLst/>
          </a:prstGeom>
          <a:noFill/>
          <a:ln w="38100" cap="flat" cmpd="sng">
            <a:solidFill>
              <a:srgbClr val="BFBFBF"/>
            </a:solidFill>
            <a:prstDash val="solid"/>
            <a:miter lim="800000"/>
            <a:headEnd type="none" w="sm" len="sm"/>
            <a:tailEnd type="none" w="sm" len="sm"/>
          </a:ln>
        </p:spPr>
      </p:cxnSp>
      <p:cxnSp>
        <p:nvCxnSpPr>
          <p:cNvPr id="1368" name="Google Shape;1368;p26"/>
          <p:cNvCxnSpPr>
            <a:endCxn id="1361" idx="0"/>
          </p:cNvCxnSpPr>
          <p:nvPr/>
        </p:nvCxnSpPr>
        <p:spPr>
          <a:xfrm flipH="1">
            <a:off x="6630090" y="3596250"/>
            <a:ext cx="600" cy="180900"/>
          </a:xfrm>
          <a:prstGeom prst="straightConnector1">
            <a:avLst/>
          </a:prstGeom>
          <a:noFill/>
          <a:ln w="38100" cap="flat" cmpd="sng">
            <a:solidFill>
              <a:srgbClr val="BFBFBF"/>
            </a:solidFill>
            <a:prstDash val="solid"/>
            <a:miter lim="800000"/>
            <a:headEnd type="none" w="sm" len="sm"/>
            <a:tailEnd type="none" w="sm" len="sm"/>
          </a:ln>
        </p:spPr>
      </p:cxnSp>
      <p:sp>
        <p:nvSpPr>
          <p:cNvPr id="1369" name="Google Shape;1369;p26"/>
          <p:cNvSpPr txBox="1"/>
          <p:nvPr/>
        </p:nvSpPr>
        <p:spPr>
          <a:xfrm>
            <a:off x="6937730" y="2140041"/>
            <a:ext cx="1667144" cy="4734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2476" b="1">
                <a:solidFill>
                  <a:schemeClr val="lt1"/>
                </a:solidFill>
                <a:latin typeface="Calibri"/>
                <a:ea typeface="Calibri"/>
                <a:cs typeface="Calibri"/>
                <a:sym typeface="Calibri"/>
              </a:rPr>
              <a:t>GREINING</a:t>
            </a:r>
            <a:endParaRPr sz="2476" b="1">
              <a:solidFill>
                <a:schemeClr val="lt1"/>
              </a:solidFill>
              <a:latin typeface="Calibri"/>
              <a:ea typeface="Calibri"/>
              <a:cs typeface="Calibri"/>
              <a:sym typeface="Calibri"/>
            </a:endParaRPr>
          </a:p>
        </p:txBody>
      </p:sp>
      <p:sp>
        <p:nvSpPr>
          <p:cNvPr id="1370" name="Google Shape;1370;p26"/>
          <p:cNvSpPr txBox="1"/>
          <p:nvPr/>
        </p:nvSpPr>
        <p:spPr>
          <a:xfrm>
            <a:off x="5229524" y="3064825"/>
            <a:ext cx="9477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75" b="1">
                <a:solidFill>
                  <a:schemeClr val="lt1"/>
                </a:solidFill>
                <a:latin typeface="Calibri"/>
                <a:ea typeface="Calibri"/>
                <a:cs typeface="Calibri"/>
                <a:sym typeface="Calibri"/>
              </a:rPr>
              <a:t>INNRI</a:t>
            </a:r>
            <a:endParaRPr sz="1275" b="1">
              <a:solidFill>
                <a:schemeClr val="lt1"/>
              </a:solidFill>
              <a:latin typeface="Calibri"/>
              <a:ea typeface="Calibri"/>
              <a:cs typeface="Calibri"/>
              <a:sym typeface="Calibri"/>
            </a:endParaRPr>
          </a:p>
        </p:txBody>
      </p:sp>
      <p:sp>
        <p:nvSpPr>
          <p:cNvPr id="1371" name="Google Shape;1371;p26"/>
          <p:cNvSpPr txBox="1"/>
          <p:nvPr/>
        </p:nvSpPr>
        <p:spPr>
          <a:xfrm>
            <a:off x="9490301" y="3064825"/>
            <a:ext cx="10470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75" b="1">
                <a:solidFill>
                  <a:schemeClr val="lt1"/>
                </a:solidFill>
                <a:latin typeface="Calibri"/>
                <a:ea typeface="Calibri"/>
                <a:cs typeface="Calibri"/>
                <a:sym typeface="Calibri"/>
              </a:rPr>
              <a:t>YTRI</a:t>
            </a:r>
            <a:endParaRPr sz="1275" b="1">
              <a:solidFill>
                <a:schemeClr val="lt1"/>
              </a:solidFill>
              <a:latin typeface="Calibri"/>
              <a:ea typeface="Calibri"/>
              <a:cs typeface="Calibri"/>
              <a:sym typeface="Calibri"/>
            </a:endParaRPr>
          </a:p>
        </p:txBody>
      </p:sp>
      <p:sp>
        <p:nvSpPr>
          <p:cNvPr id="1372" name="Google Shape;1372;p26"/>
          <p:cNvSpPr txBox="1"/>
          <p:nvPr/>
        </p:nvSpPr>
        <p:spPr>
          <a:xfrm>
            <a:off x="10526148" y="3808500"/>
            <a:ext cx="9039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75" b="1">
                <a:solidFill>
                  <a:schemeClr val="lt1"/>
                </a:solidFill>
                <a:latin typeface="Calibri"/>
                <a:ea typeface="Calibri"/>
                <a:cs typeface="Calibri"/>
                <a:sym typeface="Calibri"/>
              </a:rPr>
              <a:t>ÓGNANIR</a:t>
            </a:r>
            <a:endParaRPr sz="1275" b="1">
              <a:solidFill>
                <a:schemeClr val="lt1"/>
              </a:solidFill>
              <a:latin typeface="Calibri"/>
              <a:ea typeface="Calibri"/>
              <a:cs typeface="Calibri"/>
              <a:sym typeface="Calibri"/>
            </a:endParaRPr>
          </a:p>
        </p:txBody>
      </p:sp>
      <p:sp>
        <p:nvSpPr>
          <p:cNvPr id="1373" name="Google Shape;1373;p26"/>
          <p:cNvSpPr txBox="1"/>
          <p:nvPr/>
        </p:nvSpPr>
        <p:spPr>
          <a:xfrm>
            <a:off x="8311926" y="3808500"/>
            <a:ext cx="13113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75" b="1">
                <a:solidFill>
                  <a:schemeClr val="lt1"/>
                </a:solidFill>
                <a:latin typeface="Calibri"/>
                <a:ea typeface="Calibri"/>
                <a:cs typeface="Calibri"/>
                <a:sym typeface="Calibri"/>
              </a:rPr>
              <a:t>TÆKIFÆRI</a:t>
            </a:r>
            <a:endParaRPr sz="1275" b="1">
              <a:solidFill>
                <a:schemeClr val="lt1"/>
              </a:solidFill>
              <a:latin typeface="Calibri"/>
              <a:ea typeface="Calibri"/>
              <a:cs typeface="Calibri"/>
              <a:sym typeface="Calibri"/>
            </a:endParaRPr>
          </a:p>
        </p:txBody>
      </p:sp>
      <p:sp>
        <p:nvSpPr>
          <p:cNvPr id="1374" name="Google Shape;1374;p26"/>
          <p:cNvSpPr txBox="1"/>
          <p:nvPr/>
        </p:nvSpPr>
        <p:spPr>
          <a:xfrm>
            <a:off x="6106550" y="3808500"/>
            <a:ext cx="11307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75" b="1">
                <a:solidFill>
                  <a:schemeClr val="lt1"/>
                </a:solidFill>
                <a:latin typeface="Calibri"/>
                <a:ea typeface="Calibri"/>
                <a:cs typeface="Calibri"/>
                <a:sym typeface="Calibri"/>
              </a:rPr>
              <a:t>VEIKLEIKAR</a:t>
            </a:r>
            <a:endParaRPr sz="1275" b="1">
              <a:solidFill>
                <a:schemeClr val="lt1"/>
              </a:solidFill>
              <a:latin typeface="Calibri"/>
              <a:ea typeface="Calibri"/>
              <a:cs typeface="Calibri"/>
              <a:sym typeface="Calibri"/>
            </a:endParaRPr>
          </a:p>
        </p:txBody>
      </p:sp>
      <p:sp>
        <p:nvSpPr>
          <p:cNvPr id="1375" name="Google Shape;1375;p26"/>
          <p:cNvSpPr txBox="1"/>
          <p:nvPr/>
        </p:nvSpPr>
        <p:spPr>
          <a:xfrm>
            <a:off x="4180375" y="3808550"/>
            <a:ext cx="1138195" cy="2885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75" b="1">
                <a:solidFill>
                  <a:schemeClr val="lt1"/>
                </a:solidFill>
                <a:latin typeface="Calibri"/>
                <a:ea typeface="Calibri"/>
                <a:cs typeface="Calibri"/>
                <a:sym typeface="Calibri"/>
              </a:rPr>
              <a:t>STYRKLEIKAR</a:t>
            </a:r>
            <a:endParaRPr sz="1275" b="1">
              <a:solidFill>
                <a:schemeClr val="lt1"/>
              </a:solidFill>
              <a:latin typeface="Calibri"/>
              <a:ea typeface="Calibri"/>
              <a:cs typeface="Calibri"/>
              <a:sym typeface="Calibri"/>
            </a:endParaRPr>
          </a:p>
        </p:txBody>
      </p:sp>
      <p:sp>
        <p:nvSpPr>
          <p:cNvPr id="1376" name="Google Shape;1376;p26"/>
          <p:cNvSpPr txBox="1"/>
          <p:nvPr/>
        </p:nvSpPr>
        <p:spPr>
          <a:xfrm>
            <a:off x="3819402" y="4170935"/>
            <a:ext cx="1669691" cy="1929006"/>
          </a:xfrm>
          <a:prstGeom prst="rect">
            <a:avLst/>
          </a:prstGeom>
          <a:noFill/>
          <a:ln>
            <a:noFill/>
          </a:ln>
        </p:spPr>
        <p:txBody>
          <a:bodyPr spcFirstLastPara="1" wrap="square" lIns="81575" tIns="40775" rIns="81575" bIns="40775" anchor="t" anchorCtr="0">
            <a:spAutoFit/>
          </a:bodyPr>
          <a:lstStyle/>
          <a:p>
            <a:pPr marL="0" marR="0" lvl="0" indent="0" algn="l" rtl="0">
              <a:spcBef>
                <a:spcPts val="0"/>
              </a:spcBef>
              <a:spcAft>
                <a:spcPts val="0"/>
              </a:spcAft>
              <a:buClr>
                <a:schemeClr val="lt1"/>
              </a:buClr>
              <a:buSzPts val="1200"/>
              <a:buFont typeface="Arial"/>
              <a:buNone/>
            </a:pPr>
            <a:r>
              <a:rPr lang="is-IS" sz="1200">
                <a:solidFill>
                  <a:schemeClr val="lt1"/>
                </a:solidFill>
                <a:latin typeface="Calibri"/>
                <a:ea typeface="Calibri"/>
                <a:cs typeface="Calibri"/>
                <a:sym typeface="Calibri"/>
              </a:rPr>
              <a:t>Styrkleikar lýsa því hvar fyrirtækið skarar fram úr og hvað skilur fyrirtækið frá samkeppninni: Sterkt vörumerki, tryggur viðskiptavinahópur, sterkur efnahagsreikningur, einstök tækni o.s.frv.</a:t>
            </a:r>
            <a:endParaRPr lang="is-IS"/>
          </a:p>
        </p:txBody>
      </p:sp>
      <p:sp>
        <p:nvSpPr>
          <p:cNvPr id="1377" name="Google Shape;1377;p26"/>
          <p:cNvSpPr txBox="1"/>
          <p:nvPr/>
        </p:nvSpPr>
        <p:spPr>
          <a:xfrm>
            <a:off x="5758299" y="4170935"/>
            <a:ext cx="1766510" cy="1929006"/>
          </a:xfrm>
          <a:prstGeom prst="rect">
            <a:avLst/>
          </a:prstGeom>
          <a:noFill/>
          <a:ln>
            <a:noFill/>
          </a:ln>
        </p:spPr>
        <p:txBody>
          <a:bodyPr spcFirstLastPara="1" wrap="square" lIns="81575" tIns="40775" rIns="81575" bIns="40775" anchor="t" anchorCtr="0">
            <a:spAutoFit/>
          </a:bodyPr>
          <a:lstStyle/>
          <a:p>
            <a:pPr marL="0" marR="0" lvl="0" indent="0" algn="l" rtl="0">
              <a:spcBef>
                <a:spcPts val="0"/>
              </a:spcBef>
              <a:spcAft>
                <a:spcPts val="0"/>
              </a:spcAft>
              <a:buClr>
                <a:schemeClr val="lt1"/>
              </a:buClr>
              <a:buSzPts val="1200"/>
              <a:buFont typeface="Arial"/>
              <a:buNone/>
            </a:pPr>
            <a:r>
              <a:rPr lang="is-IS" sz="1200">
                <a:solidFill>
                  <a:schemeClr val="lt1"/>
                </a:solidFill>
                <a:latin typeface="Calibri"/>
                <a:ea typeface="Calibri"/>
                <a:cs typeface="Calibri"/>
                <a:sym typeface="Calibri"/>
              </a:rPr>
              <a:t>Veikleikar koma í veg fyrir að fyrirtæki skili sínu besta. Þetta eru þættir sem fyrirtækið þarf að bæta til að vera samkeppnishæft: veikt vörumerki, miklar skuldir, ófullnægjandi aðfangakeðja eða skortur á fjármagni.</a:t>
            </a:r>
            <a:endParaRPr lang="is-IS"/>
          </a:p>
        </p:txBody>
      </p:sp>
      <p:sp>
        <p:nvSpPr>
          <p:cNvPr id="1378" name="Google Shape;1378;p26"/>
          <p:cNvSpPr txBox="1"/>
          <p:nvPr/>
        </p:nvSpPr>
        <p:spPr>
          <a:xfrm>
            <a:off x="8089578" y="4170935"/>
            <a:ext cx="1669691" cy="2113672"/>
          </a:xfrm>
          <a:prstGeom prst="rect">
            <a:avLst/>
          </a:prstGeom>
          <a:noFill/>
          <a:ln>
            <a:noFill/>
          </a:ln>
        </p:spPr>
        <p:txBody>
          <a:bodyPr spcFirstLastPara="1" wrap="square" lIns="81575" tIns="40775" rIns="81575" bIns="40775" anchor="t" anchorCtr="0">
            <a:spAutoFit/>
          </a:bodyPr>
          <a:lstStyle/>
          <a:p>
            <a:pPr marL="0" marR="0" lvl="0" indent="0" algn="l" rtl="0">
              <a:spcBef>
                <a:spcPts val="0"/>
              </a:spcBef>
              <a:spcAft>
                <a:spcPts val="0"/>
              </a:spcAft>
              <a:buClr>
                <a:schemeClr val="lt1"/>
              </a:buClr>
              <a:buSzPts val="1200"/>
              <a:buFont typeface="Arial"/>
              <a:buNone/>
            </a:pPr>
            <a:r>
              <a:rPr lang="is-IS" sz="1200">
                <a:solidFill>
                  <a:schemeClr val="lt1"/>
                </a:solidFill>
                <a:latin typeface="Calibri"/>
                <a:ea typeface="Calibri"/>
                <a:cs typeface="Calibri"/>
                <a:sym typeface="Calibri"/>
              </a:rPr>
              <a:t>Tækifæri vísa til hagstæðra ytri þátta sem gætu veitt fyrirtækinu samkeppnisforskot. Til að mynda, lækkun tolla, opnun nýrra markaða, tækninýjungar, viðburðir, samfélagslegar breytingar </a:t>
            </a:r>
            <a:endParaRPr lang="is-IS">
              <a:solidFill>
                <a:srgbClr val="FF0000"/>
              </a:solidFill>
            </a:endParaRPr>
          </a:p>
        </p:txBody>
      </p:sp>
      <p:sp>
        <p:nvSpPr>
          <p:cNvPr id="1379" name="Google Shape;1379;p26"/>
          <p:cNvSpPr txBox="1"/>
          <p:nvPr/>
        </p:nvSpPr>
        <p:spPr>
          <a:xfrm>
            <a:off x="9987957" y="4133991"/>
            <a:ext cx="1832661" cy="1559674"/>
          </a:xfrm>
          <a:prstGeom prst="rect">
            <a:avLst/>
          </a:prstGeom>
          <a:solidFill>
            <a:srgbClr val="916395"/>
          </a:solidFill>
          <a:ln>
            <a:noFill/>
          </a:ln>
        </p:spPr>
        <p:txBody>
          <a:bodyPr spcFirstLastPara="1" wrap="square" lIns="81575" tIns="40775" rIns="81575" bIns="40775" anchor="t" anchorCtr="0">
            <a:spAutoFit/>
          </a:bodyPr>
          <a:lstStyle/>
          <a:p>
            <a:pPr marL="0" marR="0" lvl="0" indent="0" algn="l" rtl="0">
              <a:spcBef>
                <a:spcPts val="0"/>
              </a:spcBef>
              <a:spcAft>
                <a:spcPts val="0"/>
              </a:spcAft>
              <a:buClr>
                <a:schemeClr val="lt1"/>
              </a:buClr>
              <a:buSzPts val="1200"/>
              <a:buFont typeface="Arial"/>
              <a:buNone/>
            </a:pPr>
            <a:r>
              <a:rPr lang="is-IS" sz="1200">
                <a:solidFill>
                  <a:schemeClr val="lt1"/>
                </a:solidFill>
                <a:latin typeface="Calibri"/>
                <a:ea typeface="Calibri"/>
                <a:cs typeface="Calibri"/>
                <a:sym typeface="Calibri"/>
              </a:rPr>
              <a:t>Með ógnunum er átt við þætti sem geta skaðað fyrirtæki. </a:t>
            </a:r>
          </a:p>
          <a:p>
            <a:pPr marL="0" marR="0" lvl="0" indent="0" algn="l" rtl="0">
              <a:spcBef>
                <a:spcPts val="0"/>
              </a:spcBef>
              <a:spcAft>
                <a:spcPts val="0"/>
              </a:spcAft>
              <a:buClr>
                <a:schemeClr val="lt1"/>
              </a:buClr>
              <a:buSzPts val="1200"/>
              <a:buFont typeface="Arial"/>
              <a:buNone/>
            </a:pPr>
            <a:r>
              <a:rPr lang="is-IS" sz="1200">
                <a:solidFill>
                  <a:schemeClr val="lt1"/>
                </a:solidFill>
                <a:latin typeface="Calibri"/>
                <a:ea typeface="Calibri"/>
                <a:cs typeface="Calibri"/>
                <a:sym typeface="Calibri"/>
              </a:rPr>
              <a:t>Lagabreytingar, hnattvæðing, öryggi gagna, hækkandi kostnaður, framboð vinnuafl o.s.frv.</a:t>
            </a:r>
            <a:endParaRPr lang="is-IS"/>
          </a:p>
        </p:txBody>
      </p:sp>
      <p:sp>
        <p:nvSpPr>
          <p:cNvPr id="1380" name="Google Shape;1380;p26"/>
          <p:cNvSpPr txBox="1"/>
          <p:nvPr/>
        </p:nvSpPr>
        <p:spPr>
          <a:xfrm>
            <a:off x="202154" y="2146398"/>
            <a:ext cx="3384399" cy="28622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800">
                <a:solidFill>
                  <a:srgbClr val="595A59"/>
                </a:solidFill>
                <a:latin typeface="Calibri"/>
                <a:ea typeface="Calibri"/>
                <a:cs typeface="Calibri"/>
                <a:sym typeface="Calibri"/>
              </a:rPr>
              <a:t>SVÓT greining er stefnumótunartæki sem notað er til að greina styrkleika, veikleika, tækifæri og ógnanir fyrirtækja.  </a:t>
            </a:r>
          </a:p>
          <a:p>
            <a:pPr marL="0" marR="0" lvl="0" indent="0" algn="l" rtl="0">
              <a:spcBef>
                <a:spcPts val="0"/>
              </a:spcBef>
              <a:spcAft>
                <a:spcPts val="0"/>
              </a:spcAft>
              <a:buNone/>
            </a:pPr>
            <a:endParaRPr lang="is-IS" sz="1800">
              <a:solidFill>
                <a:srgbClr val="595A59"/>
              </a:solidFill>
              <a:latin typeface="Calibri"/>
              <a:ea typeface="Calibri"/>
              <a:cs typeface="Calibri"/>
              <a:sym typeface="Calibri"/>
            </a:endParaRPr>
          </a:p>
          <a:p>
            <a:pPr marL="0" marR="0" lvl="0" indent="0" algn="l" rtl="0">
              <a:spcBef>
                <a:spcPts val="0"/>
              </a:spcBef>
              <a:spcAft>
                <a:spcPts val="0"/>
              </a:spcAft>
              <a:buNone/>
            </a:pPr>
            <a:r>
              <a:rPr lang="is-IS" sz="1800">
                <a:solidFill>
                  <a:srgbClr val="595A59"/>
                </a:solidFill>
                <a:latin typeface="Calibri"/>
                <a:ea typeface="Calibri"/>
                <a:cs typeface="Calibri"/>
                <a:sym typeface="Calibri"/>
              </a:rPr>
              <a:t>Þessi nálgun getur hjálpað þér til við að nýta styrkleikana og tækifærin mun betur. Sem og að hafa auga með veikleikum og hugsanlegum ógnunum.</a:t>
            </a:r>
          </a:p>
        </p:txBody>
      </p:sp>
      <p:sp>
        <p:nvSpPr>
          <p:cNvPr id="1381" name="Google Shape;1381;p26"/>
          <p:cNvSpPr/>
          <p:nvPr/>
        </p:nvSpPr>
        <p:spPr>
          <a:xfrm>
            <a:off x="0" y="291787"/>
            <a:ext cx="12191999" cy="1199810"/>
          </a:xfrm>
          <a:prstGeom prst="rect">
            <a:avLst/>
          </a:prstGeom>
          <a:solidFill>
            <a:srgbClr val="85D2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2" name="Google Shape;1382;p26"/>
          <p:cNvSpPr txBox="1"/>
          <p:nvPr/>
        </p:nvSpPr>
        <p:spPr>
          <a:xfrm>
            <a:off x="295202" y="450254"/>
            <a:ext cx="11359085" cy="10636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is-IS" sz="3600" b="1">
                <a:solidFill>
                  <a:schemeClr val="lt1"/>
                </a:solidFill>
                <a:latin typeface="Calibri"/>
                <a:ea typeface="Calibri"/>
                <a:cs typeface="Calibri"/>
                <a:sym typeface="Calibri"/>
              </a:rPr>
              <a:t>Mikilvægt er að fara skipulega yfir starfsemi fyrirtækisins</a:t>
            </a:r>
            <a:r>
              <a:rPr lang="is-IS" sz="3600" b="1" i="0">
                <a:solidFill>
                  <a:schemeClr val="lt1"/>
                </a:solidFill>
                <a:latin typeface="Calibri"/>
                <a:ea typeface="Calibri"/>
                <a:cs typeface="Calibri"/>
                <a:sym typeface="Calibri"/>
              </a:rPr>
              <a:t> – SVÓT greining</a:t>
            </a:r>
            <a:endParaRPr lang="is-I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cxnSp>
        <p:nvCxnSpPr>
          <p:cNvPr id="1387" name="Google Shape;1387;p27"/>
          <p:cNvCxnSpPr/>
          <p:nvPr/>
        </p:nvCxnSpPr>
        <p:spPr>
          <a:xfrm>
            <a:off x="2255520" y="4542910"/>
            <a:ext cx="9245600" cy="0"/>
          </a:xfrm>
          <a:prstGeom prst="straightConnector1">
            <a:avLst/>
          </a:prstGeom>
          <a:noFill/>
          <a:ln w="28575" cap="flat" cmpd="sng">
            <a:solidFill>
              <a:srgbClr val="3FAB9C"/>
            </a:solidFill>
            <a:prstDash val="solid"/>
            <a:miter lim="800000"/>
            <a:headEnd type="none" w="sm" len="sm"/>
            <a:tailEnd type="none" w="sm" len="sm"/>
          </a:ln>
        </p:spPr>
      </p:cxnSp>
      <p:sp>
        <p:nvSpPr>
          <p:cNvPr id="1388" name="Google Shape;1388;p27"/>
          <p:cNvSpPr txBox="1">
            <a:spLocks noGrp="1"/>
          </p:cNvSpPr>
          <p:nvPr>
            <p:ph type="body" idx="1"/>
          </p:nvPr>
        </p:nvSpPr>
        <p:spPr>
          <a:xfrm>
            <a:off x="1746941" y="1150466"/>
            <a:ext cx="4621841" cy="45259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is-IS"/>
              <a:t>Framkvæmdu SVÓT greiningu fyrir þitt fyrirtæki!</a:t>
            </a:r>
          </a:p>
          <a:p>
            <a:pPr marL="0" lvl="0" indent="0" algn="l" rtl="0">
              <a:lnSpc>
                <a:spcPct val="90000"/>
              </a:lnSpc>
              <a:spcBef>
                <a:spcPts val="0"/>
              </a:spcBef>
              <a:spcAft>
                <a:spcPts val="0"/>
              </a:spcAft>
              <a:buClr>
                <a:schemeClr val="lt1"/>
              </a:buClr>
              <a:buSzPts val="2400"/>
              <a:buNone/>
            </a:pPr>
            <a:endParaRPr lang="is-IS"/>
          </a:p>
          <a:p>
            <a:pPr marL="0" lvl="0" indent="0" algn="l" rtl="0">
              <a:lnSpc>
                <a:spcPct val="90000"/>
              </a:lnSpc>
              <a:spcBef>
                <a:spcPts val="0"/>
              </a:spcBef>
              <a:spcAft>
                <a:spcPts val="0"/>
              </a:spcAft>
              <a:buClr>
                <a:schemeClr val="lt1"/>
              </a:buClr>
              <a:buSzPts val="2400"/>
              <a:buNone/>
            </a:pPr>
            <a:r>
              <a:rPr lang="is-IS"/>
              <a:t>Notaðu eftirfarandi líkan</a:t>
            </a:r>
          </a:p>
        </p:txBody>
      </p:sp>
      <p:sp>
        <p:nvSpPr>
          <p:cNvPr id="1389" name="Google Shape;1389;p27"/>
          <p:cNvSpPr txBox="1">
            <a:spLocks noGrp="1"/>
          </p:cNvSpPr>
          <p:nvPr>
            <p:ph type="body" idx="3"/>
          </p:nvPr>
        </p:nvSpPr>
        <p:spPr>
          <a:xfrm>
            <a:off x="1718561" y="595510"/>
            <a:ext cx="5107112"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ct val="100000"/>
              <a:buNone/>
            </a:pPr>
            <a:r>
              <a:rPr lang="is-IS" b="1"/>
              <a:t>ÆFING: SVÓT greining</a:t>
            </a:r>
            <a:endParaRPr lang="is-IS"/>
          </a:p>
        </p:txBody>
      </p:sp>
      <p:sp>
        <p:nvSpPr>
          <p:cNvPr id="1390" name="Google Shape;1390;p27"/>
          <p:cNvSpPr/>
          <p:nvPr/>
        </p:nvSpPr>
        <p:spPr>
          <a:xfrm>
            <a:off x="5282342" y="3057010"/>
            <a:ext cx="3139440" cy="2971800"/>
          </a:xfrm>
          <a:prstGeom prst="donut">
            <a:avLst>
              <a:gd name="adj" fmla="val 25000"/>
            </a:avLst>
          </a:prstGeom>
          <a:solidFill>
            <a:srgbClr val="70CABD"/>
          </a:solidFill>
          <a:ln w="12700" cap="flat" cmpd="sng">
            <a:solidFill>
              <a:srgbClr val="3FAB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91" name="Google Shape;1391;p27"/>
          <p:cNvSpPr/>
          <p:nvPr/>
        </p:nvSpPr>
        <p:spPr>
          <a:xfrm>
            <a:off x="5998903" y="3719950"/>
            <a:ext cx="1706318" cy="1645920"/>
          </a:xfrm>
          <a:prstGeom prst="ellipse">
            <a:avLst/>
          </a:prstGeom>
          <a:solidFill>
            <a:schemeClr val="lt1"/>
          </a:solidFill>
          <a:ln w="12700" cap="flat" cmpd="sng">
            <a:solidFill>
              <a:srgbClr val="3FAB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100" b="1">
                <a:solidFill>
                  <a:srgbClr val="85D2C7"/>
                </a:solidFill>
                <a:latin typeface="Calibri"/>
                <a:ea typeface="Calibri"/>
                <a:cs typeface="Calibri"/>
                <a:sym typeface="Calibri"/>
              </a:rPr>
              <a:t>SVÓT</a:t>
            </a:r>
            <a:endParaRPr sz="3100"/>
          </a:p>
        </p:txBody>
      </p:sp>
      <p:sp>
        <p:nvSpPr>
          <p:cNvPr id="1392" name="Google Shape;1392;p27"/>
          <p:cNvSpPr/>
          <p:nvPr/>
        </p:nvSpPr>
        <p:spPr>
          <a:xfrm>
            <a:off x="10969714" y="5722810"/>
            <a:ext cx="700284" cy="612000"/>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9050" cap="rnd" cmpd="sng">
            <a:solidFill>
              <a:srgbClr val="76C0B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76C0B5"/>
              </a:solidFill>
              <a:latin typeface="Calibri"/>
              <a:ea typeface="Calibri"/>
              <a:cs typeface="Calibri"/>
              <a:sym typeface="Calibri"/>
            </a:endParaRPr>
          </a:p>
        </p:txBody>
      </p:sp>
      <p:grpSp>
        <p:nvGrpSpPr>
          <p:cNvPr id="1393" name="Google Shape;1393;p27"/>
          <p:cNvGrpSpPr/>
          <p:nvPr/>
        </p:nvGrpSpPr>
        <p:grpSpPr>
          <a:xfrm>
            <a:off x="2203004" y="5614810"/>
            <a:ext cx="686703" cy="720000"/>
            <a:chOff x="5961125" y="1623900"/>
            <a:chExt cx="427450" cy="448175"/>
          </a:xfrm>
        </p:grpSpPr>
        <p:sp>
          <p:nvSpPr>
            <p:cNvPr id="1394" name="Google Shape;1394;p27"/>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5" name="Google Shape;1395;p27"/>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6" name="Google Shape;1396;p27"/>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7" name="Google Shape;1397;p27"/>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8" name="Google Shape;1398;p27"/>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9" name="Google Shape;1399;p27"/>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0" name="Google Shape;1400;p27"/>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1401" name="Google Shape;1401;p27"/>
          <p:cNvGrpSpPr/>
          <p:nvPr/>
        </p:nvGrpSpPr>
        <p:grpSpPr>
          <a:xfrm>
            <a:off x="2265943" y="2817000"/>
            <a:ext cx="612034" cy="612000"/>
            <a:chOff x="576250" y="4319400"/>
            <a:chExt cx="442075" cy="442050"/>
          </a:xfrm>
        </p:grpSpPr>
        <p:sp>
          <p:nvSpPr>
            <p:cNvPr id="1402" name="Google Shape;1402;p27"/>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3" name="Google Shape;1403;p27"/>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4" name="Google Shape;1404;p27"/>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5" name="Google Shape;1405;p27"/>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1406" name="Google Shape;1406;p27"/>
          <p:cNvGrpSpPr/>
          <p:nvPr/>
        </p:nvGrpSpPr>
        <p:grpSpPr>
          <a:xfrm>
            <a:off x="10969714" y="2813342"/>
            <a:ext cx="648000" cy="648000"/>
            <a:chOff x="2623275" y="2333250"/>
            <a:chExt cx="381175" cy="381175"/>
          </a:xfrm>
        </p:grpSpPr>
        <p:sp>
          <p:nvSpPr>
            <p:cNvPr id="1407" name="Google Shape;1407;p27"/>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76C0B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8" name="Google Shape;1408;p27"/>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76C0B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9" name="Google Shape;1409;p27"/>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19050" cap="rnd" cmpd="sng">
              <a:solidFill>
                <a:srgbClr val="76C0B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10" name="Google Shape;1410;p27"/>
            <p:cNvSpPr/>
            <p:nvPr/>
          </p:nvSpPr>
          <p:spPr>
            <a:xfrm>
              <a:off x="2810200" y="2595675"/>
              <a:ext cx="99875" cy="31075"/>
            </a:xfrm>
            <a:custGeom>
              <a:avLst/>
              <a:gdLst/>
              <a:ahLst/>
              <a:cxnLst/>
              <a:rect l="l" t="t" r="r" b="b"/>
              <a:pathLst>
                <a:path w="3995" h="1243" fill="none" extrusionOk="0">
                  <a:moveTo>
                    <a:pt x="1" y="1242"/>
                  </a:moveTo>
                  <a:lnTo>
                    <a:pt x="3995" y="0"/>
                  </a:lnTo>
                </a:path>
              </a:pathLst>
            </a:custGeom>
            <a:noFill/>
            <a:ln w="19050" cap="rnd" cmpd="sng">
              <a:solidFill>
                <a:srgbClr val="76C0B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411" name="Google Shape;1411;p27"/>
          <p:cNvSpPr txBox="1"/>
          <p:nvPr/>
        </p:nvSpPr>
        <p:spPr>
          <a:xfrm>
            <a:off x="3136973" y="2888793"/>
            <a:ext cx="1879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lt1"/>
                </a:solidFill>
                <a:latin typeface="Calibri"/>
                <a:ea typeface="Calibri"/>
                <a:cs typeface="Calibri"/>
                <a:sym typeface="Calibri"/>
              </a:rPr>
              <a:t>STYRKLEIKAR</a:t>
            </a:r>
            <a:endParaRPr/>
          </a:p>
        </p:txBody>
      </p:sp>
      <p:sp>
        <p:nvSpPr>
          <p:cNvPr id="1412" name="Google Shape;1412;p27"/>
          <p:cNvSpPr txBox="1"/>
          <p:nvPr/>
        </p:nvSpPr>
        <p:spPr>
          <a:xfrm>
            <a:off x="3105639" y="5816375"/>
            <a:ext cx="239245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lt1"/>
                </a:solidFill>
                <a:latin typeface="Calibri"/>
                <a:ea typeface="Calibri"/>
                <a:cs typeface="Calibri"/>
                <a:sym typeface="Calibri"/>
              </a:rPr>
              <a:t>TÆKIFÆRI</a:t>
            </a:r>
            <a:endParaRPr/>
          </a:p>
        </p:txBody>
      </p:sp>
      <p:sp>
        <p:nvSpPr>
          <p:cNvPr id="1413" name="Google Shape;1413;p27"/>
          <p:cNvSpPr txBox="1"/>
          <p:nvPr/>
        </p:nvSpPr>
        <p:spPr>
          <a:xfrm>
            <a:off x="8997658" y="2885965"/>
            <a:ext cx="239245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76C0B5"/>
                </a:solidFill>
                <a:latin typeface="Calibri"/>
                <a:ea typeface="Calibri"/>
                <a:cs typeface="Calibri"/>
                <a:sym typeface="Calibri"/>
              </a:rPr>
              <a:t>VEIKLEIKAR</a:t>
            </a:r>
            <a:endParaRPr/>
          </a:p>
        </p:txBody>
      </p:sp>
      <p:sp>
        <p:nvSpPr>
          <p:cNvPr id="1414" name="Google Shape;1414;p27"/>
          <p:cNvSpPr txBox="1"/>
          <p:nvPr/>
        </p:nvSpPr>
        <p:spPr>
          <a:xfrm>
            <a:off x="8997658" y="5816374"/>
            <a:ext cx="239245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76C0B5"/>
                </a:solidFill>
                <a:latin typeface="Calibri"/>
                <a:ea typeface="Calibri"/>
                <a:cs typeface="Calibri"/>
                <a:sym typeface="Calibri"/>
              </a:rPr>
              <a:t>ÓGNANIR</a:t>
            </a:r>
            <a:endParaRPr/>
          </a:p>
        </p:txBody>
      </p:sp>
      <p:sp>
        <p:nvSpPr>
          <p:cNvPr id="1415" name="Google Shape;1415;p27"/>
          <p:cNvSpPr txBox="1"/>
          <p:nvPr/>
        </p:nvSpPr>
        <p:spPr>
          <a:xfrm>
            <a:off x="2976880" y="3392329"/>
            <a:ext cx="2077800"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 </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 </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  </a:t>
            </a:r>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1416" name="Google Shape;1416;p27"/>
          <p:cNvSpPr txBox="1"/>
          <p:nvPr/>
        </p:nvSpPr>
        <p:spPr>
          <a:xfrm>
            <a:off x="8811790" y="4805286"/>
            <a:ext cx="2077800"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76C0B5"/>
              </a:buClr>
              <a:buSzPts val="1800"/>
              <a:buFont typeface="Arial"/>
              <a:buChar char="•"/>
            </a:pPr>
            <a:r>
              <a:rPr lang="en-GB" sz="1800">
                <a:solidFill>
                  <a:srgbClr val="76C0B5"/>
                </a:solidFill>
                <a:latin typeface="Calibri"/>
                <a:ea typeface="Calibri"/>
                <a:cs typeface="Calibri"/>
                <a:sym typeface="Calibri"/>
              </a:rPr>
              <a:t> </a:t>
            </a:r>
            <a:endParaRPr/>
          </a:p>
          <a:p>
            <a:pPr marL="285750" marR="0" lvl="0" indent="-285750" algn="l" rtl="0">
              <a:spcBef>
                <a:spcPts val="0"/>
              </a:spcBef>
              <a:spcAft>
                <a:spcPts val="0"/>
              </a:spcAft>
              <a:buClr>
                <a:srgbClr val="76C0B5"/>
              </a:buClr>
              <a:buSzPts val="1800"/>
              <a:buFont typeface="Arial"/>
              <a:buChar char="•"/>
            </a:pPr>
            <a:r>
              <a:rPr lang="en-GB" sz="1800">
                <a:solidFill>
                  <a:srgbClr val="76C0B5"/>
                </a:solidFill>
                <a:latin typeface="Calibri"/>
                <a:ea typeface="Calibri"/>
                <a:cs typeface="Calibri"/>
                <a:sym typeface="Calibri"/>
              </a:rPr>
              <a:t> </a:t>
            </a:r>
            <a:endParaRPr/>
          </a:p>
          <a:p>
            <a:pPr marL="285750" marR="0" lvl="0" indent="-285750" algn="l" rtl="0">
              <a:spcBef>
                <a:spcPts val="0"/>
              </a:spcBef>
              <a:spcAft>
                <a:spcPts val="0"/>
              </a:spcAft>
              <a:buClr>
                <a:srgbClr val="76C0B5"/>
              </a:buClr>
              <a:buSzPts val="1800"/>
              <a:buFont typeface="Arial"/>
              <a:buChar char="•"/>
            </a:pPr>
            <a:r>
              <a:rPr lang="en-GB" sz="1800">
                <a:solidFill>
                  <a:srgbClr val="76C0B5"/>
                </a:solidFill>
                <a:latin typeface="Calibri"/>
                <a:ea typeface="Calibri"/>
                <a:cs typeface="Calibri"/>
                <a:sym typeface="Calibri"/>
              </a:rPr>
              <a:t>  </a:t>
            </a:r>
            <a:endParaRPr/>
          </a:p>
          <a:p>
            <a:pPr marL="285750" marR="0" lvl="0" indent="-171450" algn="l" rtl="0">
              <a:spcBef>
                <a:spcPts val="0"/>
              </a:spcBef>
              <a:spcAft>
                <a:spcPts val="0"/>
              </a:spcAft>
              <a:buClr>
                <a:schemeClr val="dk1"/>
              </a:buClr>
              <a:buSzPts val="1800"/>
              <a:buFont typeface="Arial"/>
              <a:buNone/>
            </a:pPr>
            <a:endParaRPr sz="1800">
              <a:solidFill>
                <a:srgbClr val="76C0B5"/>
              </a:solidFill>
              <a:latin typeface="Calibri"/>
              <a:ea typeface="Calibri"/>
              <a:cs typeface="Calibri"/>
              <a:sym typeface="Calibri"/>
            </a:endParaRPr>
          </a:p>
        </p:txBody>
      </p:sp>
      <p:sp>
        <p:nvSpPr>
          <p:cNvPr id="1417" name="Google Shape;1417;p27"/>
          <p:cNvSpPr txBox="1"/>
          <p:nvPr/>
        </p:nvSpPr>
        <p:spPr>
          <a:xfrm>
            <a:off x="2973448" y="5034063"/>
            <a:ext cx="2077800"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 </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 </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  </a:t>
            </a:r>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1418" name="Google Shape;1418;p27"/>
          <p:cNvSpPr txBox="1"/>
          <p:nvPr/>
        </p:nvSpPr>
        <p:spPr>
          <a:xfrm>
            <a:off x="8860195" y="3359846"/>
            <a:ext cx="2077800"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76C0B5"/>
              </a:buClr>
              <a:buSzPts val="1800"/>
              <a:buFont typeface="Arial"/>
              <a:buChar char="•"/>
            </a:pPr>
            <a:r>
              <a:rPr lang="en-GB" sz="1800">
                <a:solidFill>
                  <a:srgbClr val="76C0B5"/>
                </a:solidFill>
                <a:latin typeface="Calibri"/>
                <a:ea typeface="Calibri"/>
                <a:cs typeface="Calibri"/>
                <a:sym typeface="Calibri"/>
              </a:rPr>
              <a:t> </a:t>
            </a:r>
            <a:endParaRPr/>
          </a:p>
          <a:p>
            <a:pPr marL="285750" marR="0" lvl="0" indent="-285750" algn="l" rtl="0">
              <a:spcBef>
                <a:spcPts val="0"/>
              </a:spcBef>
              <a:spcAft>
                <a:spcPts val="0"/>
              </a:spcAft>
              <a:buClr>
                <a:srgbClr val="76C0B5"/>
              </a:buClr>
              <a:buSzPts val="1800"/>
              <a:buFont typeface="Arial"/>
              <a:buChar char="•"/>
            </a:pPr>
            <a:r>
              <a:rPr lang="en-GB" sz="1800">
                <a:solidFill>
                  <a:srgbClr val="76C0B5"/>
                </a:solidFill>
                <a:latin typeface="Calibri"/>
                <a:ea typeface="Calibri"/>
                <a:cs typeface="Calibri"/>
                <a:sym typeface="Calibri"/>
              </a:rPr>
              <a:t> </a:t>
            </a:r>
            <a:endParaRPr/>
          </a:p>
          <a:p>
            <a:pPr marL="285750" marR="0" lvl="0" indent="-285750" algn="l" rtl="0">
              <a:spcBef>
                <a:spcPts val="0"/>
              </a:spcBef>
              <a:spcAft>
                <a:spcPts val="0"/>
              </a:spcAft>
              <a:buClr>
                <a:srgbClr val="76C0B5"/>
              </a:buClr>
              <a:buSzPts val="1800"/>
              <a:buFont typeface="Arial"/>
              <a:buChar char="•"/>
            </a:pPr>
            <a:r>
              <a:rPr lang="en-GB" sz="1800">
                <a:solidFill>
                  <a:srgbClr val="76C0B5"/>
                </a:solidFill>
                <a:latin typeface="Calibri"/>
                <a:ea typeface="Calibri"/>
                <a:cs typeface="Calibri"/>
                <a:sym typeface="Calibri"/>
              </a:rPr>
              <a:t>  </a:t>
            </a:r>
            <a:endParaRPr/>
          </a:p>
          <a:p>
            <a:pPr marL="285750" marR="0" lvl="0" indent="-171450" algn="l" rtl="0">
              <a:spcBef>
                <a:spcPts val="0"/>
              </a:spcBef>
              <a:spcAft>
                <a:spcPts val="0"/>
              </a:spcAft>
              <a:buClr>
                <a:schemeClr val="dk1"/>
              </a:buClr>
              <a:buSzPts val="1800"/>
              <a:buFont typeface="Arial"/>
              <a:buNone/>
            </a:pPr>
            <a:endParaRPr sz="1800">
              <a:solidFill>
                <a:srgbClr val="76C0B5"/>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pic>
        <p:nvPicPr>
          <p:cNvPr id="1423" name="Google Shape;1423;p28" descr="Kopf mit Zahnrädern mit einfarbiger Füllung"/>
          <p:cNvPicPr preferRelativeResize="0">
            <a:picLocks noGrp="1"/>
          </p:cNvPicPr>
          <p:nvPr>
            <p:ph type="pic" idx="2"/>
          </p:nvPr>
        </p:nvPicPr>
        <p:blipFill rotWithShape="1">
          <a:blip r:embed="rId3">
            <a:alphaModFix/>
          </a:blip>
          <a:srcRect l="9880" r="9880"/>
          <a:stretch/>
        </p:blipFill>
        <p:spPr>
          <a:xfrm flipH="1">
            <a:off x="7369856" y="886620"/>
            <a:ext cx="4263168" cy="5313343"/>
          </a:xfrm>
          <a:prstGeom prst="rect">
            <a:avLst/>
          </a:prstGeom>
          <a:solidFill>
            <a:schemeClr val="lt1"/>
          </a:solidFill>
          <a:ln>
            <a:noFill/>
          </a:ln>
        </p:spPr>
      </p:pic>
      <p:sp>
        <p:nvSpPr>
          <p:cNvPr id="1424" name="Google Shape;1424;p28"/>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is-IS"/>
              <a:t>Við mælum með að þú gerir SVÓT greiningu fyrir fyrirtæki þitt aftur þegar þú hefur lokið námskeiðinu.</a:t>
            </a:r>
          </a:p>
          <a:p>
            <a:pPr marL="0" lvl="0" indent="0" algn="l" rtl="0">
              <a:lnSpc>
                <a:spcPct val="90000"/>
              </a:lnSpc>
              <a:spcBef>
                <a:spcPts val="0"/>
              </a:spcBef>
              <a:spcAft>
                <a:spcPts val="0"/>
              </a:spcAft>
              <a:buClr>
                <a:schemeClr val="lt1"/>
              </a:buClr>
              <a:buSzPts val="2400"/>
              <a:buNone/>
            </a:pPr>
            <a:endParaRPr lang="is-IS"/>
          </a:p>
          <a:p>
            <a:pPr marL="0" lvl="0" indent="0" algn="l" rtl="0">
              <a:lnSpc>
                <a:spcPct val="90000"/>
              </a:lnSpc>
              <a:spcBef>
                <a:spcPts val="0"/>
              </a:spcBef>
              <a:spcAft>
                <a:spcPts val="0"/>
              </a:spcAft>
              <a:buClr>
                <a:schemeClr val="lt1"/>
              </a:buClr>
              <a:buSzPts val="2400"/>
              <a:buNone/>
            </a:pPr>
            <a:r>
              <a:rPr lang="is-IS"/>
              <a:t>Hefur sýn þín breyst?</a:t>
            </a:r>
          </a:p>
          <a:p>
            <a:pPr marL="0" lvl="0" indent="0" algn="l" rtl="0">
              <a:lnSpc>
                <a:spcPct val="90000"/>
              </a:lnSpc>
              <a:spcBef>
                <a:spcPts val="0"/>
              </a:spcBef>
              <a:spcAft>
                <a:spcPts val="0"/>
              </a:spcAft>
              <a:buClr>
                <a:schemeClr val="lt1"/>
              </a:buClr>
              <a:buSzPts val="2400"/>
              <a:buNone/>
            </a:pPr>
            <a:endParaRPr lang="is-IS"/>
          </a:p>
          <a:p>
            <a:pPr marL="0" lvl="0" indent="0" algn="l" rtl="0">
              <a:lnSpc>
                <a:spcPct val="90000"/>
              </a:lnSpc>
              <a:spcBef>
                <a:spcPts val="0"/>
              </a:spcBef>
              <a:spcAft>
                <a:spcPts val="0"/>
              </a:spcAft>
              <a:buClr>
                <a:schemeClr val="lt1"/>
              </a:buClr>
              <a:buSzPts val="2400"/>
              <a:buNone/>
            </a:pPr>
            <a:r>
              <a:rPr lang="is-IS"/>
              <a:t>Fékkstu nýjar hugmyndir úr námskeiðinu?</a:t>
            </a:r>
          </a:p>
          <a:p>
            <a:pPr marL="0" lvl="0" indent="0" algn="l" rtl="0">
              <a:lnSpc>
                <a:spcPct val="90000"/>
              </a:lnSpc>
              <a:spcBef>
                <a:spcPts val="0"/>
              </a:spcBef>
              <a:spcAft>
                <a:spcPts val="0"/>
              </a:spcAft>
              <a:buClr>
                <a:schemeClr val="lt1"/>
              </a:buClr>
              <a:buSzPts val="2400"/>
              <a:buNone/>
            </a:pPr>
            <a:endParaRPr lang="is-IS"/>
          </a:p>
          <a:p>
            <a:pPr marL="0" lvl="0" indent="0" algn="l" rtl="0">
              <a:lnSpc>
                <a:spcPct val="90000"/>
              </a:lnSpc>
              <a:spcBef>
                <a:spcPts val="0"/>
              </a:spcBef>
              <a:spcAft>
                <a:spcPts val="0"/>
              </a:spcAft>
              <a:buClr>
                <a:schemeClr val="lt1"/>
              </a:buClr>
              <a:buSzPts val="2400"/>
              <a:buNone/>
            </a:pPr>
            <a:r>
              <a:rPr lang="is-IS"/>
              <a:t>Hvað lærðir þú sem þú myndir vilja innleiða í framtíðinni?</a:t>
            </a:r>
          </a:p>
        </p:txBody>
      </p:sp>
      <p:sp>
        <p:nvSpPr>
          <p:cNvPr id="1425" name="Google Shape;1425;p28"/>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ct val="100000"/>
              <a:buNone/>
            </a:pPr>
            <a:r>
              <a:rPr lang="is-IS" b="1"/>
              <a:t>ÆFING: SVÓT greining</a:t>
            </a:r>
            <a:endParaRPr lang="is-I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Google Shape;1430;p29"/>
          <p:cNvSpPr/>
          <p:nvPr/>
        </p:nvSpPr>
        <p:spPr>
          <a:xfrm>
            <a:off x="4461147" y="3602468"/>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1" name="Google Shape;1431;p29"/>
          <p:cNvSpPr/>
          <p:nvPr/>
        </p:nvSpPr>
        <p:spPr>
          <a:xfrm>
            <a:off x="6196748" y="3623357"/>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2" name="Google Shape;1432;p29"/>
          <p:cNvSpPr/>
          <p:nvPr/>
        </p:nvSpPr>
        <p:spPr>
          <a:xfrm>
            <a:off x="7932349" y="3602468"/>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3" name="Google Shape;1433;p29"/>
          <p:cNvSpPr/>
          <p:nvPr/>
        </p:nvSpPr>
        <p:spPr>
          <a:xfrm>
            <a:off x="9667950" y="3602468"/>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4" name="Google Shape;1434;p29"/>
          <p:cNvSpPr/>
          <p:nvPr/>
        </p:nvSpPr>
        <p:spPr>
          <a:xfrm>
            <a:off x="988546" y="3602466"/>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5" name="Google Shape;1435;p29"/>
          <p:cNvSpPr/>
          <p:nvPr/>
        </p:nvSpPr>
        <p:spPr>
          <a:xfrm>
            <a:off x="2725546" y="3593687"/>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6" name="Google Shape;1436;p29"/>
          <p:cNvSpPr/>
          <p:nvPr/>
        </p:nvSpPr>
        <p:spPr>
          <a:xfrm>
            <a:off x="6520748"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rgbClr val="79527B"/>
                </a:solidFill>
                <a:latin typeface="Calibri"/>
                <a:ea typeface="Calibri"/>
                <a:cs typeface="Calibri"/>
                <a:sym typeface="Calibri"/>
              </a:rPr>
              <a:t>T</a:t>
            </a:r>
            <a:endParaRPr sz="2000" b="1">
              <a:solidFill>
                <a:srgbClr val="79527B"/>
              </a:solidFill>
              <a:latin typeface="Calibri"/>
              <a:ea typeface="Calibri"/>
              <a:cs typeface="Calibri"/>
              <a:sym typeface="Calibri"/>
            </a:endParaRPr>
          </a:p>
        </p:txBody>
      </p:sp>
      <p:sp>
        <p:nvSpPr>
          <p:cNvPr id="1437" name="Google Shape;1437;p29"/>
          <p:cNvSpPr/>
          <p:nvPr/>
        </p:nvSpPr>
        <p:spPr>
          <a:xfrm>
            <a:off x="4785147"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a:buFont typeface="Arial"/>
              <a:buNone/>
            </a:pPr>
            <a:r>
              <a:rPr lang="en-GB" sz="2000" b="1">
                <a:solidFill>
                  <a:srgbClr val="79527B"/>
                </a:solidFill>
                <a:latin typeface="Calibri"/>
                <a:cs typeface="Calibri"/>
                <a:sym typeface="Calibri"/>
              </a:rPr>
              <a:t>S</a:t>
            </a:r>
            <a:endParaRPr sz="2000" b="1">
              <a:solidFill>
                <a:srgbClr val="79527B"/>
              </a:solidFill>
              <a:latin typeface="Calibri"/>
              <a:cs typeface="Calibri"/>
              <a:sym typeface="Calibri"/>
            </a:endParaRPr>
          </a:p>
        </p:txBody>
      </p:sp>
      <p:sp>
        <p:nvSpPr>
          <p:cNvPr id="1438" name="Google Shape;1438;p29"/>
          <p:cNvSpPr/>
          <p:nvPr/>
        </p:nvSpPr>
        <p:spPr>
          <a:xfrm>
            <a:off x="3049546"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2000" b="1">
                <a:solidFill>
                  <a:srgbClr val="79527B"/>
                </a:solidFill>
                <a:latin typeface="Calibri"/>
                <a:cs typeface="Calibri"/>
                <a:sym typeface="Calibri"/>
              </a:rPr>
              <a:t>E</a:t>
            </a:r>
            <a:endParaRPr sz="2000" b="1">
              <a:solidFill>
                <a:srgbClr val="79527B"/>
              </a:solidFill>
              <a:latin typeface="Calibri"/>
              <a:cs typeface="Calibri"/>
              <a:sym typeface="Calibri"/>
            </a:endParaRPr>
          </a:p>
        </p:txBody>
      </p:sp>
      <p:sp>
        <p:nvSpPr>
          <p:cNvPr id="1439" name="Google Shape;1439;p29"/>
          <p:cNvSpPr/>
          <p:nvPr/>
        </p:nvSpPr>
        <p:spPr>
          <a:xfrm>
            <a:off x="8256349"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rgbClr val="79527B"/>
                </a:solidFill>
                <a:latin typeface="Calibri"/>
                <a:ea typeface="Calibri"/>
                <a:cs typeface="Calibri"/>
                <a:sym typeface="Calibri"/>
              </a:rPr>
              <a:t>E</a:t>
            </a:r>
            <a:endParaRPr sz="2000" b="1">
              <a:solidFill>
                <a:srgbClr val="79527B"/>
              </a:solidFill>
              <a:latin typeface="Calibri"/>
              <a:ea typeface="Calibri"/>
              <a:cs typeface="Calibri"/>
              <a:sym typeface="Calibri"/>
            </a:endParaRPr>
          </a:p>
        </p:txBody>
      </p:sp>
      <p:sp>
        <p:nvSpPr>
          <p:cNvPr id="1440" name="Google Shape;1440;p29"/>
          <p:cNvSpPr/>
          <p:nvPr/>
        </p:nvSpPr>
        <p:spPr>
          <a:xfrm>
            <a:off x="9991950"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rgbClr val="79527B"/>
                </a:solidFill>
                <a:latin typeface="Calibri"/>
                <a:ea typeface="Calibri"/>
                <a:cs typeface="Calibri"/>
                <a:sym typeface="Calibri"/>
              </a:rPr>
              <a:t>L</a:t>
            </a:r>
            <a:endParaRPr sz="2000" b="1">
              <a:solidFill>
                <a:srgbClr val="79527B"/>
              </a:solidFill>
              <a:latin typeface="Calibri"/>
              <a:ea typeface="Calibri"/>
              <a:cs typeface="Calibri"/>
              <a:sym typeface="Calibri"/>
            </a:endParaRPr>
          </a:p>
        </p:txBody>
      </p:sp>
      <p:pic>
        <p:nvPicPr>
          <p:cNvPr id="1441" name="Google Shape;1441;p29" descr="Gericht mit einfarbiger Füllung"/>
          <p:cNvPicPr preferRelativeResize="0"/>
          <p:nvPr/>
        </p:nvPicPr>
        <p:blipFill rotWithShape="1">
          <a:blip r:embed="rId3">
            <a:alphaModFix/>
          </a:blip>
          <a:srcRect/>
          <a:stretch/>
        </p:blipFill>
        <p:spPr>
          <a:xfrm>
            <a:off x="1252744" y="4179935"/>
            <a:ext cx="914400" cy="914400"/>
          </a:xfrm>
          <a:prstGeom prst="rect">
            <a:avLst/>
          </a:prstGeom>
          <a:noFill/>
          <a:ln>
            <a:noFill/>
          </a:ln>
        </p:spPr>
      </p:pic>
      <p:pic>
        <p:nvPicPr>
          <p:cNvPr id="1442" name="Google Shape;1442;p29" descr="Balkendiagramm mit Aufwärtstrend mit einfarbiger Füllung"/>
          <p:cNvPicPr preferRelativeResize="0"/>
          <p:nvPr/>
        </p:nvPicPr>
        <p:blipFill rotWithShape="1">
          <a:blip r:embed="rId4">
            <a:alphaModFix/>
          </a:blip>
          <a:srcRect/>
          <a:stretch/>
        </p:blipFill>
        <p:spPr>
          <a:xfrm>
            <a:off x="2977430" y="4179935"/>
            <a:ext cx="914400" cy="914400"/>
          </a:xfrm>
          <a:prstGeom prst="rect">
            <a:avLst/>
          </a:prstGeom>
          <a:noFill/>
          <a:ln>
            <a:noFill/>
          </a:ln>
        </p:spPr>
      </p:pic>
      <p:sp>
        <p:nvSpPr>
          <p:cNvPr id="1443" name="Google Shape;1443;p29"/>
          <p:cNvSpPr/>
          <p:nvPr/>
        </p:nvSpPr>
        <p:spPr>
          <a:xfrm>
            <a:off x="1313945"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rgbClr val="79527B"/>
                </a:solidFill>
                <a:latin typeface="Calibri"/>
                <a:ea typeface="Calibri"/>
                <a:cs typeface="Calibri"/>
                <a:sym typeface="Calibri"/>
              </a:rPr>
              <a:t>P</a:t>
            </a:r>
            <a:endParaRPr sz="2000" b="1">
              <a:solidFill>
                <a:srgbClr val="79527B"/>
              </a:solidFill>
              <a:latin typeface="Calibri"/>
              <a:ea typeface="Calibri"/>
              <a:cs typeface="Calibri"/>
              <a:sym typeface="Calibri"/>
            </a:endParaRPr>
          </a:p>
        </p:txBody>
      </p:sp>
      <p:sp>
        <p:nvSpPr>
          <p:cNvPr id="1444" name="Google Shape;1444;p29"/>
          <p:cNvSpPr txBox="1"/>
          <p:nvPr/>
        </p:nvSpPr>
        <p:spPr>
          <a:xfrm>
            <a:off x="988546" y="5124825"/>
            <a:ext cx="1521572"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1600" cap="small">
                <a:solidFill>
                  <a:schemeClr val="lt1"/>
                </a:solidFill>
                <a:latin typeface="Calibri"/>
                <a:ea typeface="Calibri"/>
                <a:cs typeface="Calibri"/>
                <a:sym typeface="Calibri"/>
              </a:rPr>
              <a:t>Pólitískt umhverfi</a:t>
            </a:r>
          </a:p>
        </p:txBody>
      </p:sp>
      <p:pic>
        <p:nvPicPr>
          <p:cNvPr id="1445" name="Google Shape;1445;p29" descr="Zielgruppe mit einfarbiger Füllung"/>
          <p:cNvPicPr preferRelativeResize="0"/>
          <p:nvPr/>
        </p:nvPicPr>
        <p:blipFill rotWithShape="1">
          <a:blip r:embed="rId5">
            <a:alphaModFix/>
          </a:blip>
          <a:srcRect/>
          <a:stretch/>
        </p:blipFill>
        <p:spPr>
          <a:xfrm>
            <a:off x="4723947" y="4179935"/>
            <a:ext cx="914400" cy="914400"/>
          </a:xfrm>
          <a:prstGeom prst="rect">
            <a:avLst/>
          </a:prstGeom>
          <a:noFill/>
          <a:ln>
            <a:noFill/>
          </a:ln>
        </p:spPr>
      </p:pic>
      <p:pic>
        <p:nvPicPr>
          <p:cNvPr id="1446" name="Google Shape;1446;p29" descr="Waage der Justitia mit einfarbiger Füllung"/>
          <p:cNvPicPr preferRelativeResize="0"/>
          <p:nvPr/>
        </p:nvPicPr>
        <p:blipFill rotWithShape="1">
          <a:blip r:embed="rId6">
            <a:alphaModFix/>
          </a:blip>
          <a:srcRect/>
          <a:stretch/>
        </p:blipFill>
        <p:spPr>
          <a:xfrm>
            <a:off x="9930750" y="4179935"/>
            <a:ext cx="914400" cy="914400"/>
          </a:xfrm>
          <a:prstGeom prst="rect">
            <a:avLst/>
          </a:prstGeom>
          <a:noFill/>
          <a:ln>
            <a:noFill/>
          </a:ln>
        </p:spPr>
      </p:pic>
      <p:pic>
        <p:nvPicPr>
          <p:cNvPr id="1447" name="Google Shape;1447;p29" descr="Nachhaltigkeit mit einfarbiger Füllung"/>
          <p:cNvPicPr preferRelativeResize="0"/>
          <p:nvPr/>
        </p:nvPicPr>
        <p:blipFill rotWithShape="1">
          <a:blip r:embed="rId7">
            <a:alphaModFix/>
          </a:blip>
          <a:srcRect/>
          <a:stretch/>
        </p:blipFill>
        <p:spPr>
          <a:xfrm>
            <a:off x="8195149" y="4179935"/>
            <a:ext cx="914400" cy="914400"/>
          </a:xfrm>
          <a:prstGeom prst="rect">
            <a:avLst/>
          </a:prstGeom>
          <a:noFill/>
          <a:ln>
            <a:noFill/>
          </a:ln>
        </p:spPr>
      </p:pic>
      <p:pic>
        <p:nvPicPr>
          <p:cNvPr id="1448" name="Google Shape;1448;p29" descr="Glühbirne und Zahnrad mit einfarbiger Füllung"/>
          <p:cNvPicPr preferRelativeResize="0"/>
          <p:nvPr/>
        </p:nvPicPr>
        <p:blipFill rotWithShape="1">
          <a:blip r:embed="rId8">
            <a:alphaModFix/>
          </a:blip>
          <a:srcRect/>
          <a:stretch/>
        </p:blipFill>
        <p:spPr>
          <a:xfrm>
            <a:off x="6459548" y="4179935"/>
            <a:ext cx="914400" cy="914400"/>
          </a:xfrm>
          <a:prstGeom prst="rect">
            <a:avLst/>
          </a:prstGeom>
          <a:noFill/>
          <a:ln>
            <a:noFill/>
          </a:ln>
        </p:spPr>
      </p:pic>
      <p:sp>
        <p:nvSpPr>
          <p:cNvPr id="1449" name="Google Shape;1449;p29"/>
          <p:cNvSpPr txBox="1"/>
          <p:nvPr/>
        </p:nvSpPr>
        <p:spPr>
          <a:xfrm>
            <a:off x="2724147" y="5097930"/>
            <a:ext cx="1521572"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1600" cap="small">
                <a:solidFill>
                  <a:schemeClr val="lt1"/>
                </a:solidFill>
                <a:latin typeface="Calibri"/>
                <a:ea typeface="Calibri"/>
                <a:cs typeface="Calibri"/>
                <a:sym typeface="Calibri"/>
              </a:rPr>
              <a:t>Efnahagslegt umhverfi</a:t>
            </a:r>
          </a:p>
        </p:txBody>
      </p:sp>
      <p:sp>
        <p:nvSpPr>
          <p:cNvPr id="1450" name="Google Shape;1450;p29"/>
          <p:cNvSpPr txBox="1"/>
          <p:nvPr/>
        </p:nvSpPr>
        <p:spPr>
          <a:xfrm>
            <a:off x="4467098" y="5097930"/>
            <a:ext cx="1515284"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1600" cap="small">
                <a:solidFill>
                  <a:schemeClr val="lt1"/>
                </a:solidFill>
                <a:latin typeface="Calibri"/>
                <a:ea typeface="Calibri"/>
                <a:cs typeface="Calibri"/>
                <a:sym typeface="Calibri"/>
              </a:rPr>
              <a:t>Samfélagslegt umhverfi</a:t>
            </a:r>
          </a:p>
        </p:txBody>
      </p:sp>
      <p:sp>
        <p:nvSpPr>
          <p:cNvPr id="1451" name="Google Shape;1451;p29"/>
          <p:cNvSpPr txBox="1"/>
          <p:nvPr/>
        </p:nvSpPr>
        <p:spPr>
          <a:xfrm>
            <a:off x="7818969" y="5185522"/>
            <a:ext cx="1713544"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1600" cap="small">
                <a:solidFill>
                  <a:schemeClr val="lt1"/>
                </a:solidFill>
                <a:latin typeface="Calibri"/>
                <a:ea typeface="Calibri"/>
                <a:cs typeface="Calibri"/>
                <a:sym typeface="Calibri"/>
              </a:rPr>
              <a:t>Umhverfisþættir</a:t>
            </a:r>
          </a:p>
          <a:p>
            <a:pPr marL="0" marR="0" lvl="0" indent="0" algn="ctr" rtl="0">
              <a:spcBef>
                <a:spcPts val="0"/>
              </a:spcBef>
              <a:spcAft>
                <a:spcPts val="0"/>
              </a:spcAft>
              <a:buNone/>
            </a:pPr>
            <a:r>
              <a:rPr lang="is-IS" sz="1600" cap="small">
                <a:solidFill>
                  <a:schemeClr val="lt1"/>
                </a:solidFill>
                <a:latin typeface="Calibri"/>
                <a:ea typeface="Calibri"/>
                <a:cs typeface="Calibri"/>
                <a:sym typeface="Calibri"/>
              </a:rPr>
              <a:t>(Environment)</a:t>
            </a:r>
          </a:p>
        </p:txBody>
      </p:sp>
      <p:sp>
        <p:nvSpPr>
          <p:cNvPr id="1452" name="Google Shape;1452;p29"/>
          <p:cNvSpPr txBox="1"/>
          <p:nvPr/>
        </p:nvSpPr>
        <p:spPr>
          <a:xfrm>
            <a:off x="6202698" y="5091159"/>
            <a:ext cx="1616271"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1600" cap="small">
                <a:solidFill>
                  <a:schemeClr val="lt1"/>
                </a:solidFill>
                <a:latin typeface="Calibri"/>
                <a:ea typeface="Calibri"/>
                <a:cs typeface="Calibri"/>
                <a:sym typeface="Calibri"/>
              </a:rPr>
              <a:t>Tæknilegt umhverfi</a:t>
            </a:r>
          </a:p>
        </p:txBody>
      </p:sp>
      <p:sp>
        <p:nvSpPr>
          <p:cNvPr id="1453" name="Google Shape;1453;p29"/>
          <p:cNvSpPr txBox="1"/>
          <p:nvPr/>
        </p:nvSpPr>
        <p:spPr>
          <a:xfrm>
            <a:off x="9667950" y="5097930"/>
            <a:ext cx="1521572"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1600" cap="small">
                <a:solidFill>
                  <a:schemeClr val="lt1"/>
                </a:solidFill>
                <a:latin typeface="Calibri"/>
                <a:ea typeface="Calibri"/>
                <a:cs typeface="Calibri"/>
                <a:sym typeface="Calibri"/>
              </a:rPr>
              <a:t>Lagalegt umhverfi</a:t>
            </a:r>
          </a:p>
        </p:txBody>
      </p:sp>
      <p:sp>
        <p:nvSpPr>
          <p:cNvPr id="1454" name="Google Shape;1454;p29"/>
          <p:cNvSpPr txBox="1"/>
          <p:nvPr/>
        </p:nvSpPr>
        <p:spPr>
          <a:xfrm>
            <a:off x="421073" y="1769806"/>
            <a:ext cx="1147034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800" dirty="0">
                <a:solidFill>
                  <a:srgbClr val="595A59"/>
                </a:solidFill>
                <a:latin typeface="Calibri"/>
                <a:ea typeface="Calibri"/>
                <a:cs typeface="Calibri"/>
                <a:sym typeface="Calibri"/>
              </a:rPr>
              <a:t>Til að forðast krísu og lágmarka hugsanleg áhrif af utanaðkomandi krísu, ættu eigendur/stjórnendur lítilla og meðalstórra fyrirtækja í ferðaþjónustu að vera meðvitaðir um þá þætti sem hafa áhrif á fyrirtækið og ekki er hægt að hafa áhrif á. Svokölluð PESTEL greining er tækifæri til að þekkja áhættu (og tækifæri). Þetta er oft hluti af SVÓT greiningu.</a:t>
            </a:r>
          </a:p>
        </p:txBody>
      </p:sp>
      <p:sp>
        <p:nvSpPr>
          <p:cNvPr id="1455" name="Google Shape;1455;p29"/>
          <p:cNvSpPr/>
          <p:nvPr/>
        </p:nvSpPr>
        <p:spPr>
          <a:xfrm>
            <a:off x="1" y="291787"/>
            <a:ext cx="12191999" cy="119981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6" name="Google Shape;1456;p29"/>
          <p:cNvSpPr txBox="1"/>
          <p:nvPr/>
        </p:nvSpPr>
        <p:spPr>
          <a:xfrm>
            <a:off x="295202" y="622346"/>
            <a:ext cx="11359085" cy="8915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600"/>
              <a:buFont typeface="Arial"/>
              <a:buNone/>
            </a:pPr>
            <a:r>
              <a:rPr lang="is-IS" sz="3600" b="1" i="0">
                <a:solidFill>
                  <a:schemeClr val="lt1"/>
                </a:solidFill>
                <a:latin typeface="Calibri"/>
                <a:ea typeface="Calibri"/>
                <a:cs typeface="Calibri"/>
                <a:sym typeface="Calibri"/>
              </a:rPr>
              <a:t>Þekktu áhættuna – PESTEL greining</a:t>
            </a:r>
            <a:endParaRPr lang="is-I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Google Shape;896;p3" descr="Ein Bild, das Himmel, draußen, bewölkt, Wolken enthält.&#10;&#10;Automatisch generierte Beschreibung"/>
          <p:cNvPicPr preferRelativeResize="0">
            <a:picLocks noGrp="1"/>
          </p:cNvPicPr>
          <p:nvPr>
            <p:ph type="pic" idx="2"/>
          </p:nvPr>
        </p:nvPicPr>
        <p:blipFill rotWithShape="1">
          <a:blip r:embed="rId3">
            <a:alphaModFix/>
          </a:blip>
          <a:srcRect l="8400" r="8399"/>
          <a:stretch/>
        </p:blipFill>
        <p:spPr>
          <a:xfrm>
            <a:off x="6852062" y="228600"/>
            <a:ext cx="5105121" cy="6362700"/>
          </a:xfrm>
          <a:prstGeom prst="rect">
            <a:avLst/>
          </a:prstGeom>
          <a:solidFill>
            <a:schemeClr val="lt1"/>
          </a:solidFill>
          <a:ln>
            <a:noFill/>
          </a:ln>
        </p:spPr>
      </p:pic>
      <p:sp>
        <p:nvSpPr>
          <p:cNvPr id="897" name="Google Shape;897;p3"/>
          <p:cNvSpPr txBox="1">
            <a:spLocks noGrp="1"/>
          </p:cNvSpPr>
          <p:nvPr>
            <p:ph type="body" idx="1"/>
          </p:nvPr>
        </p:nvSpPr>
        <p:spPr>
          <a:xfrm>
            <a:off x="1520328" y="1509290"/>
            <a:ext cx="5331734" cy="512010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300"/>
              <a:buNone/>
            </a:pPr>
            <a:r>
              <a:rPr lang="is-IS" sz="2300" dirty="0"/>
              <a:t>…vita </a:t>
            </a:r>
            <a:r>
              <a:rPr lang="is-IS" sz="2300" dirty="0">
                <a:solidFill>
                  <a:schemeClr val="lt1"/>
                </a:solidFill>
                <a:latin typeface="Calibri"/>
                <a:ea typeface="Calibri"/>
                <a:cs typeface="Calibri"/>
                <a:sym typeface="Calibri"/>
              </a:rPr>
              <a:t>hvað er fyrirtækjakrísa og hvernig hægt er að aðgreina hana frá öðrum tegundum af krísu</a:t>
            </a:r>
            <a:endParaRPr lang="is-IS" dirty="0"/>
          </a:p>
          <a:p>
            <a:pPr marL="228600" lvl="0" indent="-228600" algn="l" rtl="0">
              <a:lnSpc>
                <a:spcPct val="90000"/>
              </a:lnSpc>
              <a:spcBef>
                <a:spcPts val="1000"/>
              </a:spcBef>
              <a:spcAft>
                <a:spcPts val="0"/>
              </a:spcAft>
              <a:buClr>
                <a:schemeClr val="lt1"/>
              </a:buClr>
              <a:buSzPts val="2300"/>
              <a:buNone/>
            </a:pPr>
            <a:r>
              <a:rPr lang="is-IS" sz="2300" dirty="0">
                <a:latin typeface="Calibri"/>
                <a:ea typeface="Calibri"/>
                <a:cs typeface="Calibri"/>
                <a:sym typeface="Calibri"/>
              </a:rPr>
              <a:t>…hafa dýpri skilning á hvað gerir fyrirtækjakrísu svona flókna og hver er dæmigerður gangur krísu </a:t>
            </a:r>
            <a:endParaRPr lang="is-IS" dirty="0">
              <a:highlight>
                <a:srgbClr val="C0C0C0"/>
              </a:highlight>
            </a:endParaRPr>
          </a:p>
          <a:p>
            <a:pPr marL="228600" lvl="0" indent="-228600" algn="l" rtl="0">
              <a:lnSpc>
                <a:spcPct val="90000"/>
              </a:lnSpc>
              <a:spcBef>
                <a:spcPts val="1000"/>
              </a:spcBef>
              <a:spcAft>
                <a:spcPts val="0"/>
              </a:spcAft>
              <a:buClr>
                <a:schemeClr val="lt1"/>
              </a:buClr>
              <a:buSzPts val="2300"/>
              <a:buNone/>
            </a:pPr>
            <a:r>
              <a:rPr lang="is-IS" sz="2300" dirty="0">
                <a:latin typeface="Calibri"/>
                <a:ea typeface="Calibri"/>
                <a:cs typeface="Calibri"/>
                <a:sym typeface="Calibri"/>
              </a:rPr>
              <a:t>…</a:t>
            </a:r>
            <a:r>
              <a:rPr lang="is-IS" sz="2300" dirty="0"/>
              <a:t>að skilja</a:t>
            </a:r>
            <a:r>
              <a:rPr lang="is-IS" sz="2300" dirty="0">
                <a:latin typeface="Calibri"/>
                <a:ea typeface="Calibri"/>
                <a:cs typeface="Calibri"/>
                <a:sym typeface="Calibri"/>
              </a:rPr>
              <a:t> af hverju ferðaþjónustufyrirtæki </a:t>
            </a:r>
            <a:r>
              <a:rPr lang="is-IS" sz="2300" dirty="0"/>
              <a:t>eru</a:t>
            </a:r>
            <a:r>
              <a:rPr lang="is-IS" sz="2300" dirty="0">
                <a:latin typeface="Calibri"/>
                <a:ea typeface="Calibri"/>
                <a:cs typeface="Calibri"/>
                <a:sym typeface="Calibri"/>
              </a:rPr>
              <a:t> sérstaklega viðkvæm fyrir krísu</a:t>
            </a:r>
            <a:endParaRPr lang="is-IS" dirty="0"/>
          </a:p>
          <a:p>
            <a:pPr marL="228600" lvl="0" indent="-228600" algn="l" rtl="0">
              <a:lnSpc>
                <a:spcPct val="90000"/>
              </a:lnSpc>
              <a:spcBef>
                <a:spcPts val="1000"/>
              </a:spcBef>
              <a:spcAft>
                <a:spcPts val="0"/>
              </a:spcAft>
              <a:buClr>
                <a:schemeClr val="lt1"/>
              </a:buClr>
              <a:buSzPts val="2300"/>
              <a:buNone/>
            </a:pPr>
            <a:r>
              <a:rPr lang="is-IS" sz="2300" dirty="0">
                <a:latin typeface="Calibri"/>
                <a:ea typeface="Calibri"/>
                <a:cs typeface="Calibri"/>
                <a:sym typeface="Calibri"/>
              </a:rPr>
              <a:t>…</a:t>
            </a:r>
            <a:r>
              <a:rPr lang="is-IS" sz="2300" dirty="0"/>
              <a:t>hafa </a:t>
            </a:r>
            <a:r>
              <a:rPr lang="is-IS" sz="2300" dirty="0">
                <a:latin typeface="Calibri"/>
                <a:ea typeface="Calibri"/>
                <a:cs typeface="Calibri"/>
                <a:sym typeface="Calibri"/>
              </a:rPr>
              <a:t>yfirsýn yfir mismunandi </a:t>
            </a:r>
            <a:r>
              <a:rPr lang="is-IS" sz="2300" dirty="0"/>
              <a:t>þætti</a:t>
            </a:r>
            <a:r>
              <a:rPr lang="is-IS" sz="2300" dirty="0">
                <a:latin typeface="Calibri"/>
                <a:ea typeface="Calibri"/>
                <a:cs typeface="Calibri"/>
                <a:sym typeface="Calibri"/>
              </a:rPr>
              <a:t> sem geta valdið krísu í litlum og meðalstórum fyrirtækjum í ferðaþjónustu</a:t>
            </a:r>
            <a:endParaRPr lang="is-IS" dirty="0"/>
          </a:p>
          <a:p>
            <a:pPr marL="228600">
              <a:buSzPts val="2300"/>
            </a:pPr>
            <a:r>
              <a:rPr lang="is-IS" sz="2300" dirty="0">
                <a:latin typeface="Calibri"/>
                <a:ea typeface="Calibri"/>
                <a:cs typeface="Calibri"/>
                <a:sym typeface="Calibri"/>
              </a:rPr>
              <a:t>…hafa s</a:t>
            </a:r>
            <a:r>
              <a:rPr lang="is-IS" sz="2300" dirty="0"/>
              <a:t>kilning á mikilvægi þess að lítil og meðalstór fyrirtæki tileinki sér krísustjórnun</a:t>
            </a:r>
            <a:endParaRPr lang="is-IS" dirty="0"/>
          </a:p>
        </p:txBody>
      </p:sp>
      <p:sp>
        <p:nvSpPr>
          <p:cNvPr id="898" name="Google Shape;898;p3"/>
          <p:cNvSpPr txBox="1">
            <a:spLocks noGrp="1"/>
          </p:cNvSpPr>
          <p:nvPr>
            <p:ph type="body" idx="3"/>
          </p:nvPr>
        </p:nvSpPr>
        <p:spPr>
          <a:xfrm>
            <a:off x="1718561" y="228600"/>
            <a:ext cx="4716425" cy="949131"/>
          </a:xfrm>
          <a:prstGeom prst="rect">
            <a:avLst/>
          </a:prstGeom>
          <a:noFill/>
          <a:ln>
            <a:noFill/>
          </a:ln>
        </p:spPr>
        <p:txBody>
          <a:bodyPr spcFirstLastPara="1" wrap="square" lIns="91425" tIns="45700" rIns="91425" bIns="45700" anchor="t" anchorCtr="0">
            <a:noAutofit/>
          </a:bodyPr>
          <a:lstStyle/>
          <a:p>
            <a:r>
              <a:rPr lang="de-DE" sz="2800"/>
              <a:t>Eftir að hafa lokið þessum námskeiðshluta ættir þú að…</a:t>
            </a:r>
          </a:p>
        </p:txBody>
      </p:sp>
      <p:sp>
        <p:nvSpPr>
          <p:cNvPr id="899" name="Google Shape;899;p3"/>
          <p:cNvSpPr txBox="1"/>
          <p:nvPr/>
        </p:nvSpPr>
        <p:spPr>
          <a:xfrm>
            <a:off x="6805407" y="6320587"/>
            <a:ext cx="16742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rgbClr val="595A59"/>
                </a:solidFill>
                <a:latin typeface="Calibri"/>
                <a:ea typeface="Calibri"/>
                <a:cs typeface="Calibri"/>
                <a:sym typeface="Calibri"/>
              </a:rPr>
              <a:t>Photo: Adobe Stock</a:t>
            </a:r>
            <a:endParaRPr sz="1000">
              <a:solidFill>
                <a:srgbClr val="595A59"/>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30"/>
          <p:cNvSpPr txBox="1">
            <a:spLocks noGrp="1"/>
          </p:cNvSpPr>
          <p:nvPr>
            <p:ph type="body" idx="1"/>
          </p:nvPr>
        </p:nvSpPr>
        <p:spPr>
          <a:xfrm>
            <a:off x="1630496" y="1961002"/>
            <a:ext cx="5069896" cy="4338193"/>
          </a:xfrm>
          <a:prstGeom prst="rect">
            <a:avLst/>
          </a:prstGeom>
          <a:noFill/>
          <a:ln>
            <a:noFill/>
          </a:ln>
        </p:spPr>
        <p:txBody>
          <a:bodyPr spcFirstLastPara="1" wrap="square" lIns="91425" tIns="45700" rIns="91425" bIns="45700" anchor="t" anchorCtr="0">
            <a:normAutofit fontScale="85000" lnSpcReduction="10000"/>
          </a:bodyPr>
          <a:lstStyle/>
          <a:p>
            <a:pPr marL="0" lvl="0" indent="0" algn="ctr" rtl="0">
              <a:lnSpc>
                <a:spcPct val="120000"/>
              </a:lnSpc>
              <a:spcBef>
                <a:spcPts val="0"/>
              </a:spcBef>
              <a:spcAft>
                <a:spcPts val="0"/>
              </a:spcAft>
              <a:buClr>
                <a:schemeClr val="lt1"/>
              </a:buClr>
              <a:buSzPts val="2400"/>
              <a:buNone/>
            </a:pPr>
            <a:r>
              <a:rPr lang="is-IS"/>
              <a:t>Þessi hluti snýr að því hve miklu leyti stefna stjórnvalda og aðgerðir þeirra geta haft áhrif á lítil og meðalstór fyrirtæki í ferðaþjónustu. Þetta felur í sér pólitíska stefnu í ólíkum málum (t.a.m. Viðskipta- skatta- og ríkisfjármálastefnu) og stöðugleika. </a:t>
            </a:r>
          </a:p>
          <a:p>
            <a:pPr marL="0" lvl="0" indent="0" algn="ctr" rtl="0">
              <a:lnSpc>
                <a:spcPct val="90000"/>
              </a:lnSpc>
              <a:spcBef>
                <a:spcPts val="0"/>
              </a:spcBef>
              <a:spcAft>
                <a:spcPts val="0"/>
              </a:spcAft>
              <a:buClr>
                <a:schemeClr val="lt1"/>
              </a:buClr>
              <a:buSzPts val="2400"/>
              <a:buNone/>
            </a:pPr>
            <a:endParaRPr lang="is-IS"/>
          </a:p>
          <a:p>
            <a:pPr marL="0" lvl="0" indent="0" algn="ctr" rtl="0">
              <a:lnSpc>
                <a:spcPct val="110000"/>
              </a:lnSpc>
              <a:spcBef>
                <a:spcPts val="0"/>
              </a:spcBef>
              <a:spcAft>
                <a:spcPts val="0"/>
              </a:spcAft>
              <a:buClr>
                <a:schemeClr val="lt1"/>
              </a:buClr>
              <a:buSzPts val="2400"/>
              <a:buNone/>
            </a:pPr>
            <a:r>
              <a:rPr lang="is-IS"/>
              <a:t>Hið alþjóðlega pólitíska landslag er gríðarlega óstöðugt - og ekki aðeins á nýjum mörkuðum. </a:t>
            </a:r>
          </a:p>
          <a:p>
            <a:pPr marL="0" lvl="0" indent="0" algn="ctr" rtl="0">
              <a:lnSpc>
                <a:spcPct val="110000"/>
              </a:lnSpc>
              <a:spcBef>
                <a:spcPts val="0"/>
              </a:spcBef>
              <a:spcAft>
                <a:spcPts val="0"/>
              </a:spcAft>
              <a:buClr>
                <a:schemeClr val="lt1"/>
              </a:buClr>
              <a:buSzPts val="2400"/>
              <a:buNone/>
            </a:pPr>
            <a:endParaRPr lang="is-IS"/>
          </a:p>
          <a:p>
            <a:pPr marL="0" lvl="0" indent="0" algn="ctr" rtl="0">
              <a:lnSpc>
                <a:spcPct val="110000"/>
              </a:lnSpc>
              <a:spcBef>
                <a:spcPts val="0"/>
              </a:spcBef>
              <a:spcAft>
                <a:spcPts val="0"/>
              </a:spcAft>
              <a:buClr>
                <a:schemeClr val="lt1"/>
              </a:buClr>
              <a:buSzPts val="2400"/>
              <a:buNone/>
            </a:pPr>
            <a:r>
              <a:rPr lang="is-IS"/>
              <a:t>Covid-19 faraldurinn hefur enn fremur sýnt að pólitískir þættir hafa gríðarleg áhrif á fyrirtæki, sérstaklega í ferðaþjónustu.</a:t>
            </a:r>
          </a:p>
        </p:txBody>
      </p:sp>
      <p:sp>
        <p:nvSpPr>
          <p:cNvPr id="1462" name="Google Shape;1462;p30"/>
          <p:cNvSpPr txBox="1">
            <a:spLocks noGrp="1"/>
          </p:cNvSpPr>
          <p:nvPr>
            <p:ph type="body" idx="3"/>
          </p:nvPr>
        </p:nvSpPr>
        <p:spPr>
          <a:xfrm>
            <a:off x="2750121" y="641918"/>
            <a:ext cx="3950271" cy="582221"/>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lt1"/>
              </a:buClr>
              <a:buSzPts val="3600"/>
              <a:buNone/>
            </a:pPr>
            <a:r>
              <a:rPr lang="is-IS"/>
              <a:t>Pólitískir áhrifaþættir</a:t>
            </a:r>
          </a:p>
        </p:txBody>
      </p:sp>
      <p:sp>
        <p:nvSpPr>
          <p:cNvPr id="1463" name="Google Shape;1463;p30"/>
          <p:cNvSpPr txBox="1"/>
          <p:nvPr/>
        </p:nvSpPr>
        <p:spPr>
          <a:xfrm>
            <a:off x="7238543" y="1128799"/>
            <a:ext cx="4795333" cy="5647660"/>
          </a:xfrm>
          <a:prstGeom prst="rect">
            <a:avLst/>
          </a:prstGeom>
          <a:noFill/>
          <a:ln>
            <a:noFill/>
          </a:ln>
        </p:spPr>
        <p:txBody>
          <a:bodyPr spcFirstLastPara="1" wrap="square" lIns="91425" tIns="45700" rIns="91425" bIns="45700" anchor="t" anchorCtr="0">
            <a:spAutoFit/>
          </a:bodyPr>
          <a:lstStyle/>
          <a:p>
            <a:pPr marL="285750" indent="-285750">
              <a:lnSpc>
                <a:spcPct val="150000"/>
              </a:lnSpc>
              <a:spcBef>
                <a:spcPts val="1200"/>
              </a:spcBef>
              <a:buClr>
                <a:srgbClr val="8DC9C0"/>
              </a:buClr>
              <a:buSzPts val="2160"/>
              <a:buFont typeface="Arial"/>
              <a:buChar char="•"/>
            </a:pPr>
            <a:r>
              <a:rPr lang="is-IS" sz="1800" dirty="0">
                <a:solidFill>
                  <a:srgbClr val="595A59"/>
                </a:solidFill>
                <a:latin typeface="Calibri"/>
                <a:cs typeface="Calibri"/>
                <a:sym typeface="Calibri"/>
              </a:rPr>
              <a:t>Pólitískur óstöðugleiki (órói, borgarastríð, hryðjuverk)</a:t>
            </a:r>
          </a:p>
          <a:p>
            <a:pPr marL="285750" marR="0" lvl="0" indent="-285750" algn="l" rtl="0">
              <a:lnSpc>
                <a:spcPct val="150000"/>
              </a:lnSpc>
              <a:spcBef>
                <a:spcPts val="0"/>
              </a:spcBef>
              <a:spcAft>
                <a:spcPts val="0"/>
              </a:spcAft>
              <a:buClr>
                <a:srgbClr val="8DC9C0"/>
              </a:buClr>
              <a:buSzPts val="2160"/>
              <a:buFont typeface="Arial"/>
              <a:buChar char="•"/>
            </a:pPr>
            <a:r>
              <a:rPr lang="is-IS" sz="1800" dirty="0">
                <a:solidFill>
                  <a:srgbClr val="595A59"/>
                </a:solidFill>
                <a:latin typeface="Calibri"/>
                <a:cs typeface="Calibri"/>
                <a:sym typeface="Calibri"/>
              </a:rPr>
              <a:t>Almenn efnahagsleg skipan landsins</a:t>
            </a:r>
            <a:endParaRPr lang="is-IS" sz="1800" dirty="0">
              <a:solidFill>
                <a:srgbClr val="595A59"/>
              </a:solidFill>
              <a:latin typeface="Calibri"/>
              <a:cs typeface="Calibri"/>
            </a:endParaRPr>
          </a:p>
          <a:p>
            <a:pPr marL="285750" marR="0" lvl="0" indent="-285750" algn="l" rtl="0">
              <a:lnSpc>
                <a:spcPct val="150000"/>
              </a:lnSpc>
              <a:spcBef>
                <a:spcPts val="0"/>
              </a:spcBef>
              <a:spcAft>
                <a:spcPts val="0"/>
              </a:spcAft>
              <a:buClr>
                <a:srgbClr val="8DC9C0"/>
              </a:buClr>
              <a:buSzPts val="2160"/>
              <a:buFont typeface="Arial"/>
              <a:buChar char="•"/>
            </a:pPr>
            <a:r>
              <a:rPr lang="is-IS" sz="1800" dirty="0">
                <a:solidFill>
                  <a:srgbClr val="595A59"/>
                </a:solidFill>
                <a:latin typeface="Calibri"/>
                <a:cs typeface="Calibri"/>
                <a:sym typeface="Calibri"/>
              </a:rPr>
              <a:t>Utanríkisstefna</a:t>
            </a:r>
          </a:p>
          <a:p>
            <a:pPr marL="285750" marR="0" lvl="0" indent="-285750" algn="l" rtl="0">
              <a:lnSpc>
                <a:spcPct val="150000"/>
              </a:lnSpc>
              <a:spcBef>
                <a:spcPts val="0"/>
              </a:spcBef>
              <a:spcAft>
                <a:spcPts val="0"/>
              </a:spcAft>
              <a:buClr>
                <a:srgbClr val="8DC9C0"/>
              </a:buClr>
              <a:buSzPts val="2160"/>
              <a:buFont typeface="Arial"/>
              <a:buChar char="•"/>
            </a:pPr>
            <a:r>
              <a:rPr lang="is-IS" sz="1800" dirty="0">
                <a:solidFill>
                  <a:srgbClr val="595A59"/>
                </a:solidFill>
                <a:latin typeface="Calibri"/>
                <a:cs typeface="Calibri"/>
                <a:sym typeface="Calibri"/>
              </a:rPr>
              <a:t>Tegund og gerð ríkisstjórna</a:t>
            </a:r>
            <a:endParaRPr lang="is-IS" sz="1800" dirty="0">
              <a:solidFill>
                <a:srgbClr val="595A59"/>
              </a:solidFill>
              <a:latin typeface="Calibri"/>
              <a:cs typeface="Calibri"/>
            </a:endParaRPr>
          </a:p>
          <a:p>
            <a:pPr marL="285750" marR="0" lvl="0" indent="-285750" algn="l" rtl="0">
              <a:lnSpc>
                <a:spcPct val="150000"/>
              </a:lnSpc>
              <a:spcBef>
                <a:spcPts val="0"/>
              </a:spcBef>
              <a:spcAft>
                <a:spcPts val="0"/>
              </a:spcAft>
              <a:buClr>
                <a:srgbClr val="8DC9C0"/>
              </a:buClr>
              <a:buSzPts val="2160"/>
              <a:buFont typeface="Arial"/>
              <a:buChar char="•"/>
            </a:pPr>
            <a:r>
              <a:rPr lang="is-IS" sz="1800" dirty="0">
                <a:solidFill>
                  <a:srgbClr val="595A59"/>
                </a:solidFill>
                <a:latin typeface="Calibri"/>
                <a:cs typeface="Calibri"/>
                <a:sym typeface="Calibri"/>
              </a:rPr>
              <a:t>Stig skrifræðis og spilling</a:t>
            </a:r>
            <a:endParaRPr lang="is-IS" sz="1800" dirty="0">
              <a:solidFill>
                <a:srgbClr val="595A59"/>
              </a:solidFill>
              <a:latin typeface="Calibri"/>
              <a:cs typeface="Calibri"/>
            </a:endParaRPr>
          </a:p>
          <a:p>
            <a:pPr marL="285750" marR="0" lvl="0" indent="-285750" algn="l" rtl="0">
              <a:lnSpc>
                <a:spcPct val="150000"/>
              </a:lnSpc>
              <a:spcBef>
                <a:spcPts val="0"/>
              </a:spcBef>
              <a:spcAft>
                <a:spcPts val="0"/>
              </a:spcAft>
              <a:buClr>
                <a:srgbClr val="8DC9C0"/>
              </a:buClr>
              <a:buSzPts val="2160"/>
              <a:buFont typeface="Arial"/>
              <a:buChar char="•"/>
            </a:pPr>
            <a:r>
              <a:rPr lang="is-IS" sz="1800" dirty="0">
                <a:solidFill>
                  <a:srgbClr val="595A59"/>
                </a:solidFill>
                <a:latin typeface="Calibri"/>
                <a:cs typeface="Calibri"/>
                <a:sym typeface="Calibri"/>
              </a:rPr>
              <a:t>Prentfrelsi og réttarríki</a:t>
            </a:r>
            <a:endParaRPr lang="is-IS" sz="1800" dirty="0">
              <a:solidFill>
                <a:srgbClr val="595A59"/>
              </a:solidFill>
              <a:latin typeface="Calibri"/>
              <a:cs typeface="Calibri"/>
            </a:endParaRPr>
          </a:p>
          <a:p>
            <a:pPr marL="285750" marR="0" lvl="0" indent="-285750" algn="l" rtl="0">
              <a:lnSpc>
                <a:spcPct val="150000"/>
              </a:lnSpc>
              <a:spcBef>
                <a:spcPts val="0"/>
              </a:spcBef>
              <a:spcAft>
                <a:spcPts val="0"/>
              </a:spcAft>
              <a:buClr>
                <a:srgbClr val="8DC9C0"/>
              </a:buClr>
              <a:buSzPts val="2160"/>
              <a:buFont typeface="Arial"/>
              <a:buChar char="•"/>
            </a:pPr>
            <a:r>
              <a:rPr lang="is-IS" sz="1800" dirty="0">
                <a:solidFill>
                  <a:srgbClr val="595A59"/>
                </a:solidFill>
                <a:latin typeface="Calibri"/>
                <a:cs typeface="Calibri"/>
                <a:sym typeface="Calibri"/>
              </a:rPr>
              <a:t>Stefna og straumar í myndun og afnám regluverks</a:t>
            </a:r>
            <a:endParaRPr lang="is-IS" sz="1800" dirty="0">
              <a:solidFill>
                <a:srgbClr val="FF0000"/>
              </a:solidFill>
              <a:latin typeface="Calibri"/>
              <a:cs typeface="Calibri"/>
              <a:sym typeface="Calibri"/>
            </a:endParaRPr>
          </a:p>
          <a:p>
            <a:pPr marL="285750" marR="0" lvl="0" indent="-285750" algn="l" rtl="0">
              <a:lnSpc>
                <a:spcPct val="150000"/>
              </a:lnSpc>
              <a:spcBef>
                <a:spcPts val="0"/>
              </a:spcBef>
              <a:spcAft>
                <a:spcPts val="0"/>
              </a:spcAft>
              <a:buClr>
                <a:srgbClr val="8DC9C0"/>
              </a:buClr>
              <a:buSzPts val="2160"/>
              <a:buFont typeface="Arial"/>
              <a:buChar char="•"/>
            </a:pPr>
            <a:r>
              <a:rPr lang="is-IS" sz="1800" dirty="0">
                <a:solidFill>
                  <a:srgbClr val="595A59"/>
                </a:solidFill>
                <a:latin typeface="Calibri"/>
                <a:cs typeface="Calibri"/>
                <a:sym typeface="Calibri"/>
              </a:rPr>
              <a:t>Stefna í viðskiptum; tollar og skattar</a:t>
            </a:r>
            <a:endParaRPr lang="is-IS" sz="1800" dirty="0">
              <a:solidFill>
                <a:srgbClr val="595A59"/>
              </a:solidFill>
              <a:latin typeface="Calibri"/>
              <a:cs typeface="Calibri"/>
            </a:endParaRPr>
          </a:p>
          <a:p>
            <a:pPr marL="285750" marR="0" lvl="0" indent="-285750" algn="l" rtl="0">
              <a:lnSpc>
                <a:spcPct val="150000"/>
              </a:lnSpc>
              <a:spcBef>
                <a:spcPts val="0"/>
              </a:spcBef>
              <a:spcAft>
                <a:spcPts val="0"/>
              </a:spcAft>
              <a:buClr>
                <a:srgbClr val="8DC9C0"/>
              </a:buClr>
              <a:buSzPts val="2160"/>
              <a:buFont typeface="Arial"/>
              <a:buChar char="•"/>
            </a:pPr>
            <a:r>
              <a:rPr lang="is-IS" sz="1800" dirty="0">
                <a:solidFill>
                  <a:srgbClr val="595A59"/>
                </a:solidFill>
                <a:latin typeface="Calibri"/>
                <a:cs typeface="Calibri"/>
                <a:sym typeface="Calibri"/>
              </a:rPr>
              <a:t>Lög sem vernda umhverfið, vinnuafl og neytendur</a:t>
            </a:r>
            <a:endParaRPr lang="is-IS" sz="1800" dirty="0">
              <a:solidFill>
                <a:srgbClr val="595A59"/>
              </a:solidFill>
              <a:latin typeface="Calibri"/>
              <a:cs typeface="Calibri"/>
            </a:endParaRPr>
          </a:p>
          <a:p>
            <a:pPr marL="285750" marR="0" lvl="0" indent="-285750" algn="l" rtl="0">
              <a:lnSpc>
                <a:spcPct val="150000"/>
              </a:lnSpc>
              <a:spcBef>
                <a:spcPts val="0"/>
              </a:spcBef>
              <a:spcAft>
                <a:spcPts val="0"/>
              </a:spcAft>
              <a:buClr>
                <a:srgbClr val="8DC9C0"/>
              </a:buClr>
              <a:buSzPts val="2160"/>
              <a:buFont typeface="Arial"/>
              <a:buChar char="•"/>
            </a:pPr>
            <a:r>
              <a:rPr lang="is-IS" sz="1800" dirty="0">
                <a:solidFill>
                  <a:srgbClr val="595A59"/>
                </a:solidFill>
                <a:latin typeface="Calibri"/>
                <a:cs typeface="Calibri"/>
                <a:sym typeface="Calibri"/>
              </a:rPr>
              <a:t>Opin / lokuð landamæri</a:t>
            </a:r>
            <a:endParaRPr lang="is-IS" sz="1800" dirty="0">
              <a:solidFill>
                <a:srgbClr val="595A59"/>
              </a:solidFill>
              <a:latin typeface="Calibri"/>
              <a:cs typeface="Calibri"/>
            </a:endParaRPr>
          </a:p>
        </p:txBody>
      </p:sp>
      <p:pic>
        <p:nvPicPr>
          <p:cNvPr id="1464" name="Google Shape;1464;p30" descr="Gericht mit einfarbiger Füllung"/>
          <p:cNvPicPr preferRelativeResize="0"/>
          <p:nvPr/>
        </p:nvPicPr>
        <p:blipFill rotWithShape="1">
          <a:blip r:embed="rId3">
            <a:alphaModFix/>
          </a:blip>
          <a:srcRect/>
          <a:stretch/>
        </p:blipFill>
        <p:spPr>
          <a:xfrm>
            <a:off x="1480460" y="588799"/>
            <a:ext cx="1080000" cy="1080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Google Shape;1469;p31"/>
          <p:cNvSpPr txBox="1">
            <a:spLocks noGrp="1"/>
          </p:cNvSpPr>
          <p:nvPr>
            <p:ph type="body" idx="1"/>
          </p:nvPr>
        </p:nvSpPr>
        <p:spPr>
          <a:xfrm>
            <a:off x="1802710" y="2324559"/>
            <a:ext cx="4621841" cy="3974636"/>
          </a:xfrm>
          <a:prstGeom prst="rect">
            <a:avLst/>
          </a:prstGeom>
          <a:noFill/>
          <a:ln>
            <a:noFill/>
          </a:ln>
        </p:spPr>
        <p:txBody>
          <a:bodyPr spcFirstLastPara="1" wrap="square" lIns="91425" tIns="45700" rIns="91425" bIns="45700" anchor="t" anchorCtr="0">
            <a:normAutofit/>
          </a:bodyPr>
          <a:lstStyle/>
          <a:p>
            <a:pPr marL="0" lvl="0" indent="0" algn="ctr">
              <a:spcBef>
                <a:spcPts val="0"/>
              </a:spcBef>
            </a:pPr>
            <a:r>
              <a:rPr lang="is-IS"/>
              <a:t>Efnahagslegir þættir eru meðal annars innlend og alþjóðleg efnahagsþróun (einkum í  ferðaþjónustu) sem hefur bein áhrif á sölu- og tækifæri til innkaupa.</a:t>
            </a:r>
          </a:p>
        </p:txBody>
      </p:sp>
      <p:sp>
        <p:nvSpPr>
          <p:cNvPr id="1470" name="Google Shape;1470;p31"/>
          <p:cNvSpPr txBox="1">
            <a:spLocks noGrp="1"/>
          </p:cNvSpPr>
          <p:nvPr>
            <p:ph type="body" idx="3"/>
          </p:nvPr>
        </p:nvSpPr>
        <p:spPr>
          <a:xfrm>
            <a:off x="2750122" y="641918"/>
            <a:ext cx="3934884" cy="111172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3600"/>
              <a:buNone/>
            </a:pPr>
            <a:r>
              <a:rPr lang="is-IS" sz="3200" b="1"/>
              <a:t>Efnahagslegir áhrifaþættir</a:t>
            </a:r>
          </a:p>
        </p:txBody>
      </p:sp>
      <p:sp>
        <p:nvSpPr>
          <p:cNvPr id="1471" name="Google Shape;1471;p31"/>
          <p:cNvSpPr txBox="1"/>
          <p:nvPr/>
        </p:nvSpPr>
        <p:spPr>
          <a:xfrm>
            <a:off x="7283367" y="1753639"/>
            <a:ext cx="4795333" cy="2646838"/>
          </a:xfrm>
          <a:prstGeom prst="rect">
            <a:avLst/>
          </a:prstGeom>
          <a:noFill/>
          <a:ln>
            <a:noFill/>
          </a:ln>
        </p:spPr>
        <p:txBody>
          <a:bodyPr spcFirstLastPara="1" wrap="square" lIns="91425" tIns="45700" rIns="91425" bIns="45700" anchor="t" anchorCtr="0">
            <a:spAutoFit/>
          </a:bodyPr>
          <a:lstStyle/>
          <a:p>
            <a:pPr marL="285750" marR="0" lvl="0" indent="-148590" algn="l" rtl="0">
              <a:spcBef>
                <a:spcPts val="0"/>
              </a:spcBef>
              <a:spcAft>
                <a:spcPts val="0"/>
              </a:spcAft>
              <a:buClr>
                <a:srgbClr val="8DC9C0"/>
              </a:buClr>
              <a:buSzPts val="2160"/>
              <a:buFont typeface="Arial"/>
              <a:buNone/>
            </a:pPr>
            <a:endParaRPr lang="is-IS" sz="1800">
              <a:solidFill>
                <a:srgbClr val="595A59"/>
              </a:solidFill>
              <a:latin typeface="Calibri"/>
              <a:ea typeface="Calibri"/>
              <a:cs typeface="Calibri"/>
              <a:sym typeface="Calibri"/>
            </a:endParaRPr>
          </a:p>
          <a:p>
            <a:pPr marL="285750" marR="0" lvl="0" indent="-285750" algn="l" rtl="0">
              <a:spcBef>
                <a:spcPts val="1200"/>
              </a:spcBef>
              <a:spcAft>
                <a:spcPts val="0"/>
              </a:spcAft>
              <a:buClr>
                <a:srgbClr val="8DC9C0"/>
              </a:buClr>
              <a:buSzPts val="2160"/>
              <a:buFont typeface="Arial"/>
              <a:buChar char="•"/>
            </a:pPr>
            <a:r>
              <a:rPr lang="is-IS" sz="1800">
                <a:solidFill>
                  <a:srgbClr val="595A59"/>
                </a:solidFill>
                <a:latin typeface="Calibri"/>
                <a:ea typeface="Calibri"/>
                <a:cs typeface="Calibri"/>
                <a:sym typeface="Calibri"/>
              </a:rPr>
              <a:t>Heildarframleiðsla (verg landsframleiðsla/verg þjóðarframleiðsla), ráðstöfunartekjur og kaupmáttur neytenda og vaxtarhraði</a:t>
            </a:r>
          </a:p>
          <a:p>
            <a:pPr marL="285750" marR="0" lvl="0" indent="-285750" algn="l" rtl="0">
              <a:spcBef>
                <a:spcPts val="1200"/>
              </a:spcBef>
              <a:spcAft>
                <a:spcPts val="0"/>
              </a:spcAft>
              <a:buClr>
                <a:srgbClr val="8DC9C0"/>
              </a:buClr>
              <a:buSzPts val="2160"/>
              <a:buFont typeface="Arial"/>
              <a:buChar char="•"/>
            </a:pPr>
            <a:r>
              <a:rPr lang="is-IS" sz="1800">
                <a:solidFill>
                  <a:srgbClr val="595A59"/>
                </a:solidFill>
                <a:latin typeface="Calibri"/>
                <a:ea typeface="Calibri"/>
                <a:cs typeface="Calibri"/>
                <a:sym typeface="Calibri"/>
              </a:rPr>
              <a:t>Verðlag og verðbólga</a:t>
            </a:r>
          </a:p>
          <a:p>
            <a:pPr marL="285750" marR="0" lvl="0" indent="-285750" algn="l" rtl="0">
              <a:spcBef>
                <a:spcPts val="1200"/>
              </a:spcBef>
              <a:spcAft>
                <a:spcPts val="0"/>
              </a:spcAft>
              <a:buClr>
                <a:srgbClr val="8DC9C0"/>
              </a:buClr>
              <a:buSzPts val="2160"/>
              <a:buFont typeface="Arial"/>
              <a:buChar char="•"/>
            </a:pPr>
            <a:r>
              <a:rPr lang="is-IS" sz="1800">
                <a:solidFill>
                  <a:srgbClr val="595A59"/>
                </a:solidFill>
                <a:latin typeface="Calibri"/>
                <a:ea typeface="Calibri"/>
                <a:cs typeface="Calibri"/>
                <a:sym typeface="Calibri"/>
              </a:rPr>
              <a:t>Vaxtastig og þróun</a:t>
            </a:r>
          </a:p>
          <a:p>
            <a:pPr marL="285750" marR="0" lvl="0" indent="-285750" algn="l" rtl="0">
              <a:spcBef>
                <a:spcPts val="1200"/>
              </a:spcBef>
              <a:spcAft>
                <a:spcPts val="0"/>
              </a:spcAft>
              <a:buClr>
                <a:srgbClr val="8DC9C0"/>
              </a:buClr>
              <a:buSzPts val="2160"/>
              <a:buFont typeface="Arial"/>
              <a:buChar char="•"/>
            </a:pPr>
            <a:r>
              <a:rPr lang="is-IS" sz="1800">
                <a:solidFill>
                  <a:srgbClr val="595A59"/>
                </a:solidFill>
                <a:latin typeface="Calibri"/>
                <a:ea typeface="Calibri"/>
                <a:cs typeface="Calibri"/>
                <a:sym typeface="Calibri"/>
              </a:rPr>
              <a:t>Atvinna, atvinnuleysi og fjöldi lausra starfa</a:t>
            </a:r>
            <a:endParaRPr lang="is-IS"/>
          </a:p>
        </p:txBody>
      </p:sp>
      <p:pic>
        <p:nvPicPr>
          <p:cNvPr id="1472" name="Google Shape;1472;p31" descr="Balkendiagramm mit Aufwärtstrend mit einfarbiger Füllung"/>
          <p:cNvPicPr preferRelativeResize="0"/>
          <p:nvPr/>
        </p:nvPicPr>
        <p:blipFill rotWithShape="1">
          <a:blip r:embed="rId3">
            <a:alphaModFix/>
          </a:blip>
          <a:srcRect/>
          <a:stretch/>
        </p:blipFill>
        <p:spPr>
          <a:xfrm>
            <a:off x="1589305" y="673639"/>
            <a:ext cx="1080000" cy="1080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32"/>
          <p:cNvSpPr txBox="1">
            <a:spLocks noGrp="1"/>
          </p:cNvSpPr>
          <p:nvPr>
            <p:ph type="body" idx="1"/>
          </p:nvPr>
        </p:nvSpPr>
        <p:spPr>
          <a:xfrm>
            <a:off x="1802710" y="2324559"/>
            <a:ext cx="4621841" cy="397463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is-IS"/>
              <a:t>Félags-menningarlegir áhrifaþættir endurspegla samfélagsgerð og sérstakar aðstæður sem eru mikilvægar fyrir fyrirtæki.</a:t>
            </a:r>
          </a:p>
          <a:p>
            <a:pPr marL="0" lvl="0" indent="0" algn="ctr" rtl="0">
              <a:lnSpc>
                <a:spcPct val="90000"/>
              </a:lnSpc>
              <a:spcBef>
                <a:spcPts val="0"/>
              </a:spcBef>
              <a:spcAft>
                <a:spcPts val="0"/>
              </a:spcAft>
              <a:buClr>
                <a:schemeClr val="lt1"/>
              </a:buClr>
              <a:buSzPts val="2400"/>
              <a:buNone/>
            </a:pPr>
            <a:r>
              <a:rPr lang="is-IS"/>
              <a:t>Hnattræn þróun og félags-menningarleg viðmið eru sérstaklega mikilvæg fyrir lítil og meðalstór fyrirtæki í ferðaþjónustu.</a:t>
            </a:r>
          </a:p>
        </p:txBody>
      </p:sp>
      <p:sp>
        <p:nvSpPr>
          <p:cNvPr id="1478" name="Google Shape;1478;p32"/>
          <p:cNvSpPr txBox="1">
            <a:spLocks noGrp="1"/>
          </p:cNvSpPr>
          <p:nvPr>
            <p:ph type="body" idx="3"/>
          </p:nvPr>
        </p:nvSpPr>
        <p:spPr>
          <a:xfrm>
            <a:off x="2750121" y="641918"/>
            <a:ext cx="3950271" cy="9891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is-IS" sz="3200" b="1"/>
              <a:t>Samfélagslegir áhrifaþættir</a:t>
            </a:r>
          </a:p>
        </p:txBody>
      </p:sp>
      <p:sp>
        <p:nvSpPr>
          <p:cNvPr id="1479" name="Google Shape;1479;p32"/>
          <p:cNvSpPr txBox="1"/>
          <p:nvPr/>
        </p:nvSpPr>
        <p:spPr>
          <a:xfrm>
            <a:off x="7319933" y="732234"/>
            <a:ext cx="4795200" cy="5355272"/>
          </a:xfrm>
          <a:prstGeom prst="rect">
            <a:avLst/>
          </a:prstGeom>
          <a:noFill/>
          <a:ln>
            <a:noFill/>
          </a:ln>
        </p:spPr>
        <p:txBody>
          <a:bodyPr spcFirstLastPara="1" wrap="square" lIns="91425" tIns="45700" rIns="91425" bIns="45700" anchor="t" anchorCtr="0">
            <a:spAutoFit/>
          </a:bodyPr>
          <a:lstStyle/>
          <a:p>
            <a:pPr marL="285750" marR="0" lvl="0" indent="-148590" algn="l" rtl="0">
              <a:spcBef>
                <a:spcPts val="0"/>
              </a:spcBef>
              <a:spcAft>
                <a:spcPts val="0"/>
              </a:spcAft>
              <a:buClr>
                <a:srgbClr val="8DC9C0"/>
              </a:buClr>
              <a:buSzPts val="2160"/>
              <a:buFont typeface="Arial"/>
              <a:buNone/>
            </a:pPr>
            <a:endParaRPr lang="is-IS" sz="1800" dirty="0">
              <a:solidFill>
                <a:srgbClr val="595A59"/>
              </a:solidFill>
              <a:latin typeface="Calibri"/>
              <a:ea typeface="Calibri"/>
              <a:cs typeface="Calibri"/>
              <a:sym typeface="Calibri"/>
            </a:endParaRPr>
          </a:p>
          <a:p>
            <a:pPr marL="285750" marR="0" lvl="0" indent="-285750" algn="l" rtl="0">
              <a:spcBef>
                <a:spcPts val="1200"/>
              </a:spcBef>
              <a:spcAft>
                <a:spcPts val="0"/>
              </a:spcAft>
              <a:buClr>
                <a:srgbClr val="8DC9C0"/>
              </a:buClr>
              <a:buSzPts val="2160"/>
              <a:buFont typeface="Arial"/>
              <a:buChar char="•"/>
            </a:pPr>
            <a:r>
              <a:rPr lang="is-IS" sz="1800" dirty="0">
                <a:solidFill>
                  <a:srgbClr val="595A59"/>
                </a:solidFill>
                <a:latin typeface="Calibri"/>
                <a:ea typeface="Calibri"/>
                <a:cs typeface="Calibri"/>
                <a:sym typeface="Calibri"/>
              </a:rPr>
              <a:t>Samfélagsskipan og menningarleg einkenni (tungumál, venjur, gildi, viðhorf, trúarbrögð)</a:t>
            </a:r>
          </a:p>
          <a:p>
            <a:pPr marL="285750" marR="0" lvl="0" indent="-285750" algn="l" rtl="0">
              <a:spcBef>
                <a:spcPts val="1200"/>
              </a:spcBef>
              <a:spcAft>
                <a:spcPts val="0"/>
              </a:spcAft>
              <a:buClr>
                <a:srgbClr val="8DC9C0"/>
              </a:buClr>
              <a:buSzPts val="2160"/>
              <a:buFont typeface="Arial"/>
              <a:buChar char="•"/>
            </a:pPr>
            <a:r>
              <a:rPr lang="is-IS" sz="1800" dirty="0">
                <a:solidFill>
                  <a:srgbClr val="595A59"/>
                </a:solidFill>
                <a:latin typeface="Calibri"/>
                <a:ea typeface="Calibri"/>
                <a:cs typeface="Calibri"/>
                <a:sym typeface="Calibri"/>
              </a:rPr>
              <a:t>Mannfjöldaþróun (aldurssamsetning, vöxtur)</a:t>
            </a:r>
          </a:p>
          <a:p>
            <a:pPr marL="285750" marR="0" lvl="0" indent="-285750" algn="l" rtl="0">
              <a:spcBef>
                <a:spcPts val="1200"/>
              </a:spcBef>
              <a:spcAft>
                <a:spcPts val="0"/>
              </a:spcAft>
              <a:buClr>
                <a:srgbClr val="8DC9C0"/>
              </a:buClr>
              <a:buSzPts val="2160"/>
              <a:buFont typeface="Arial"/>
              <a:buChar char="•"/>
            </a:pPr>
            <a:r>
              <a:rPr lang="is-IS" sz="1800" dirty="0">
                <a:solidFill>
                  <a:srgbClr val="595A59"/>
                </a:solidFill>
                <a:latin typeface="Calibri"/>
                <a:ea typeface="Calibri"/>
                <a:cs typeface="Calibri"/>
                <a:sym typeface="Calibri"/>
              </a:rPr>
              <a:t>Breyting á ferðahegðun</a:t>
            </a:r>
          </a:p>
          <a:p>
            <a:pPr marL="285750" marR="0" lvl="0" indent="-285750" algn="l" rtl="0">
              <a:spcBef>
                <a:spcPts val="1200"/>
              </a:spcBef>
              <a:spcAft>
                <a:spcPts val="0"/>
              </a:spcAft>
              <a:buClr>
                <a:srgbClr val="8DC9C0"/>
              </a:buClr>
              <a:buSzPts val="2160"/>
              <a:buFont typeface="Arial"/>
              <a:buChar char="•"/>
            </a:pPr>
            <a:r>
              <a:rPr lang="is-IS" sz="1800" dirty="0">
                <a:solidFill>
                  <a:srgbClr val="595A59"/>
                </a:solidFill>
                <a:latin typeface="Calibri"/>
                <a:ea typeface="Calibri"/>
                <a:cs typeface="Calibri"/>
                <a:sym typeface="Calibri"/>
              </a:rPr>
              <a:t>Neysluvenjur, frítími, lífsstíll</a:t>
            </a:r>
          </a:p>
          <a:p>
            <a:pPr marL="285750" marR="0" lvl="0" indent="-285750" algn="l" rtl="0">
              <a:spcBef>
                <a:spcPts val="1200"/>
              </a:spcBef>
              <a:spcAft>
                <a:spcPts val="0"/>
              </a:spcAft>
              <a:buClr>
                <a:srgbClr val="8DC9C0"/>
              </a:buClr>
              <a:buSzPts val="2160"/>
              <a:buFont typeface="Arial"/>
              <a:buChar char="•"/>
            </a:pPr>
            <a:r>
              <a:rPr lang="is-IS" sz="1800" dirty="0">
                <a:solidFill>
                  <a:srgbClr val="595A59"/>
                </a:solidFill>
                <a:latin typeface="Calibri"/>
                <a:ea typeface="Calibri"/>
                <a:cs typeface="Calibri"/>
                <a:sym typeface="Calibri"/>
              </a:rPr>
              <a:t>Hreyfanleiki íbúa</a:t>
            </a:r>
          </a:p>
          <a:p>
            <a:pPr marL="285750" marR="0" lvl="0" indent="-285750" algn="l" rtl="0">
              <a:spcBef>
                <a:spcPts val="1200"/>
              </a:spcBef>
              <a:spcAft>
                <a:spcPts val="0"/>
              </a:spcAft>
              <a:buClr>
                <a:srgbClr val="8DC9C0"/>
              </a:buClr>
              <a:buSzPts val="2160"/>
              <a:buFont typeface="Arial"/>
              <a:buChar char="•"/>
            </a:pPr>
            <a:r>
              <a:rPr lang="is-IS" sz="1800" dirty="0">
                <a:solidFill>
                  <a:srgbClr val="595A59"/>
                </a:solidFill>
                <a:latin typeface="Calibri"/>
                <a:ea typeface="Calibri"/>
                <a:cs typeface="Calibri"/>
                <a:sym typeface="Calibri"/>
              </a:rPr>
              <a:t>Breytingar á grunnþörfum mannsins: Matur, loftslag, heilsa, umhverfi</a:t>
            </a:r>
          </a:p>
          <a:p>
            <a:pPr marL="285750" marR="0" lvl="0" indent="-285750" algn="l" rtl="0">
              <a:spcBef>
                <a:spcPts val="1200"/>
              </a:spcBef>
              <a:spcAft>
                <a:spcPts val="0"/>
              </a:spcAft>
              <a:buClr>
                <a:srgbClr val="8DC9C0"/>
              </a:buClr>
              <a:buSzPts val="2160"/>
              <a:buFont typeface="Arial"/>
              <a:buChar char="•"/>
            </a:pPr>
            <a:r>
              <a:rPr lang="is-IS" sz="1800" dirty="0">
                <a:solidFill>
                  <a:srgbClr val="595A59"/>
                </a:solidFill>
                <a:latin typeface="Calibri"/>
                <a:ea typeface="Calibri"/>
                <a:cs typeface="Calibri"/>
                <a:sym typeface="Calibri"/>
              </a:rPr>
              <a:t>Félagsleg gildi</a:t>
            </a:r>
          </a:p>
          <a:p>
            <a:pPr marL="285750" marR="0" lvl="0" indent="-285750" algn="l" rtl="0">
              <a:spcBef>
                <a:spcPts val="1200"/>
              </a:spcBef>
              <a:spcAft>
                <a:spcPts val="0"/>
              </a:spcAft>
              <a:buClr>
                <a:srgbClr val="8DC9C0"/>
              </a:buClr>
              <a:buSzPts val="2160"/>
              <a:buFont typeface="Arial"/>
              <a:buChar char="•"/>
            </a:pPr>
            <a:r>
              <a:rPr lang="is-IS" sz="1800" dirty="0">
                <a:solidFill>
                  <a:srgbClr val="595A59"/>
                </a:solidFill>
                <a:latin typeface="Calibri"/>
                <a:ea typeface="Calibri"/>
                <a:cs typeface="Calibri"/>
                <a:sym typeface="Calibri"/>
              </a:rPr>
              <a:t>Tómstundahegðun: Mikilvægi skemmtunar, íþrótta og afþreyingar</a:t>
            </a:r>
          </a:p>
          <a:p>
            <a:pPr marL="285750" marR="0" lvl="0" indent="-285750" algn="l" rtl="0">
              <a:spcBef>
                <a:spcPts val="1200"/>
              </a:spcBef>
              <a:spcAft>
                <a:spcPts val="0"/>
              </a:spcAft>
              <a:buClr>
                <a:srgbClr val="8DC9C0"/>
              </a:buClr>
              <a:buSzPts val="2160"/>
              <a:buFont typeface="Arial"/>
              <a:buChar char="•"/>
            </a:pPr>
            <a:r>
              <a:rPr lang="is-IS" sz="1800" dirty="0">
                <a:solidFill>
                  <a:srgbClr val="595A59"/>
                </a:solidFill>
                <a:latin typeface="Calibri"/>
                <a:ea typeface="Calibri"/>
                <a:cs typeface="Calibri"/>
                <a:sym typeface="Calibri"/>
              </a:rPr>
              <a:t>Áhrif samfélagsmiðla eru oft meiri en áhrif hefðbundna fjölmiðla</a:t>
            </a:r>
            <a:endParaRPr lang="is-IS" dirty="0"/>
          </a:p>
        </p:txBody>
      </p:sp>
      <p:pic>
        <p:nvPicPr>
          <p:cNvPr id="1480" name="Google Shape;1480;p32" descr="Zielgruppe mit einfarbiger Füllung"/>
          <p:cNvPicPr preferRelativeResize="0"/>
          <p:nvPr/>
        </p:nvPicPr>
        <p:blipFill rotWithShape="1">
          <a:blip r:embed="rId3">
            <a:alphaModFix/>
          </a:blip>
          <a:srcRect/>
          <a:stretch/>
        </p:blipFill>
        <p:spPr>
          <a:xfrm>
            <a:off x="1432227" y="357826"/>
            <a:ext cx="1080000" cy="1080000"/>
          </a:xfrm>
          <a:prstGeom prst="rect">
            <a:avLst/>
          </a:prstGeom>
          <a:noFill/>
          <a:ln>
            <a:noFill/>
          </a:ln>
        </p:spPr>
      </p:pic>
      <p:sp>
        <p:nvSpPr>
          <p:cNvPr id="1481" name="Google Shape;1481;p32"/>
          <p:cNvSpPr/>
          <p:nvPr/>
        </p:nvSpPr>
        <p:spPr>
          <a:xfrm>
            <a:off x="1359412" y="5794873"/>
            <a:ext cx="5498587" cy="1080000"/>
          </a:xfrm>
          <a:prstGeom prst="rect">
            <a:avLst/>
          </a:prstGeom>
          <a:solidFill>
            <a:srgbClr val="8DC9C0"/>
          </a:solidFill>
          <a:ln w="12700" cap="flat" cmpd="sng">
            <a:solidFill>
              <a:srgbClr val="8DC9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1800" b="1">
                <a:solidFill>
                  <a:schemeClr val="lt1"/>
                </a:solidFill>
                <a:latin typeface="Calibri"/>
                <a:ea typeface="Calibri"/>
                <a:cs typeface="Calibri"/>
                <a:sym typeface="Calibri"/>
              </a:rPr>
              <a:t>Yfirlit: Við fjöllum um strauma og stefnur í ferðaþjónustu í </a:t>
            </a:r>
            <a:r>
              <a:rPr lang="is-IS" sz="1800" b="1" dirty="0">
                <a:solidFill>
                  <a:schemeClr val="lt1"/>
                </a:solidFill>
                <a:latin typeface="Calibri"/>
                <a:ea typeface="Calibri"/>
                <a:cs typeface="Calibri"/>
                <a:sym typeface="Calibri"/>
              </a:rPr>
              <a:t>námskeiðshluta 3 (Að takast á við krísu) þegar við skoðum hugtök sem snúa að endurskipulagningu fyrirtækja</a:t>
            </a:r>
            <a:endParaRPr lang="is-IS" dirty="0">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33"/>
          <p:cNvSpPr txBox="1">
            <a:spLocks noGrp="1"/>
          </p:cNvSpPr>
          <p:nvPr>
            <p:ph type="body" idx="1"/>
          </p:nvPr>
        </p:nvSpPr>
        <p:spPr>
          <a:xfrm>
            <a:off x="1802710" y="2324559"/>
            <a:ext cx="4621841" cy="3974636"/>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10000"/>
              </a:lnSpc>
              <a:spcBef>
                <a:spcPts val="0"/>
              </a:spcBef>
              <a:spcAft>
                <a:spcPts val="0"/>
              </a:spcAft>
              <a:buClr>
                <a:schemeClr val="lt1"/>
              </a:buClr>
              <a:buSzPts val="2400"/>
              <a:buNone/>
            </a:pPr>
            <a:r>
              <a:rPr lang="is-IS"/>
              <a:t>Tæknin er að umbreyta mörgum atvinnugreinum, einnig ferðaþjónustu.</a:t>
            </a:r>
          </a:p>
          <a:p>
            <a:pPr marL="0" lvl="0" indent="0" algn="l" rtl="0">
              <a:lnSpc>
                <a:spcPct val="90000"/>
              </a:lnSpc>
              <a:spcBef>
                <a:spcPts val="0"/>
              </a:spcBef>
              <a:spcAft>
                <a:spcPts val="0"/>
              </a:spcAft>
              <a:buClr>
                <a:schemeClr val="lt1"/>
              </a:buClr>
              <a:buSzPts val="2400"/>
              <a:buNone/>
            </a:pPr>
            <a:endParaRPr lang="is-IS"/>
          </a:p>
          <a:p>
            <a:pPr marL="0" lvl="0" indent="0" algn="ctr" rtl="0">
              <a:lnSpc>
                <a:spcPct val="90000"/>
              </a:lnSpc>
              <a:spcBef>
                <a:spcPts val="0"/>
              </a:spcBef>
              <a:spcAft>
                <a:spcPts val="0"/>
              </a:spcAft>
              <a:buClr>
                <a:schemeClr val="lt1"/>
              </a:buClr>
              <a:buSzPts val="2400"/>
              <a:buNone/>
            </a:pPr>
            <a:r>
              <a:rPr lang="is-IS"/>
              <a:t>Hér má nefna tækniþróun í samgöngukerfinu og aðgengi að upplýsingum.  Það er hægt vera tengdur hvar sem er í heiminum. Hægt að lesa sér til og fylgjast með ferðabloggum, lesið og skrifað umsagnir um þjónustu. Einnig er hægt að bóka ferðir og þjónustu hvenær og hvar sem er í gegnum netið. </a:t>
            </a:r>
          </a:p>
        </p:txBody>
      </p:sp>
      <p:sp>
        <p:nvSpPr>
          <p:cNvPr id="1487" name="Google Shape;1487;p33"/>
          <p:cNvSpPr txBox="1">
            <a:spLocks noGrp="1"/>
          </p:cNvSpPr>
          <p:nvPr>
            <p:ph type="body" idx="3"/>
          </p:nvPr>
        </p:nvSpPr>
        <p:spPr>
          <a:xfrm>
            <a:off x="2750121" y="641918"/>
            <a:ext cx="3950271" cy="1080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is-IS" b="1"/>
              <a:t>Áhrifaþættir út frá tækni</a:t>
            </a:r>
          </a:p>
        </p:txBody>
      </p:sp>
      <p:sp>
        <p:nvSpPr>
          <p:cNvPr id="1488" name="Google Shape;1488;p33"/>
          <p:cNvSpPr txBox="1"/>
          <p:nvPr/>
        </p:nvSpPr>
        <p:spPr>
          <a:xfrm>
            <a:off x="7198747" y="1721918"/>
            <a:ext cx="4795333" cy="3631723"/>
          </a:xfrm>
          <a:prstGeom prst="rect">
            <a:avLst/>
          </a:prstGeom>
          <a:noFill/>
          <a:ln>
            <a:noFill/>
          </a:ln>
        </p:spPr>
        <p:txBody>
          <a:bodyPr spcFirstLastPara="1" wrap="square" lIns="91425" tIns="45700" rIns="91425" bIns="45700" anchor="t" anchorCtr="0">
            <a:spAutoFit/>
          </a:bodyPr>
          <a:lstStyle/>
          <a:p>
            <a:pPr marL="285750" marR="0" lvl="0" indent="-148590" algn="l" rtl="0">
              <a:spcBef>
                <a:spcPts val="0"/>
              </a:spcBef>
              <a:spcAft>
                <a:spcPts val="0"/>
              </a:spcAft>
              <a:buClr>
                <a:srgbClr val="8DC9C0"/>
              </a:buClr>
              <a:buSzPts val="2160"/>
              <a:buFont typeface="Arial"/>
              <a:buNone/>
            </a:pPr>
            <a:endParaRPr lang="is-IS" sz="1800">
              <a:solidFill>
                <a:srgbClr val="595A59"/>
              </a:solidFill>
              <a:latin typeface="Calibri"/>
              <a:ea typeface="Calibri"/>
              <a:cs typeface="Calibri"/>
              <a:sym typeface="Calibri"/>
            </a:endParaRPr>
          </a:p>
          <a:p>
            <a:pPr marL="285750" marR="0" lvl="0" indent="-285750" algn="l" rtl="0">
              <a:spcBef>
                <a:spcPts val="1200"/>
              </a:spcBef>
              <a:spcAft>
                <a:spcPts val="0"/>
              </a:spcAft>
              <a:buClr>
                <a:srgbClr val="8DC9C0"/>
              </a:buClr>
              <a:buSzPts val="2160"/>
              <a:buFont typeface="Arial"/>
              <a:buChar char="•"/>
            </a:pPr>
            <a:r>
              <a:rPr lang="is-IS" sz="1800">
                <a:solidFill>
                  <a:srgbClr val="595A59"/>
                </a:solidFill>
                <a:latin typeface="Calibri"/>
                <a:ea typeface="Calibri"/>
                <a:cs typeface="Calibri"/>
                <a:sym typeface="Calibri"/>
              </a:rPr>
              <a:t>Innviðir, flutningaleiðir og tiltæk flutningastarfsemi</a:t>
            </a:r>
          </a:p>
          <a:p>
            <a:pPr marL="285750" marR="0" lvl="0" indent="-285750" algn="l" rtl="0">
              <a:spcBef>
                <a:spcPts val="1200"/>
              </a:spcBef>
              <a:spcAft>
                <a:spcPts val="0"/>
              </a:spcAft>
              <a:buClr>
                <a:srgbClr val="8DC9C0"/>
              </a:buClr>
              <a:buSzPts val="2160"/>
              <a:buFont typeface="Arial"/>
              <a:buChar char="•"/>
            </a:pPr>
            <a:r>
              <a:rPr lang="is-IS" sz="1800">
                <a:solidFill>
                  <a:srgbClr val="595A59"/>
                </a:solidFill>
                <a:latin typeface="Calibri"/>
                <a:ea typeface="Calibri"/>
                <a:cs typeface="Calibri"/>
                <a:sym typeface="Calibri"/>
              </a:rPr>
              <a:t>Stafræn umbreyting, upplýsinga- og samskiptatækni</a:t>
            </a:r>
          </a:p>
          <a:p>
            <a:pPr marL="285750" marR="0" lvl="0" indent="-285750" algn="l" rtl="0">
              <a:spcBef>
                <a:spcPts val="1200"/>
              </a:spcBef>
              <a:spcAft>
                <a:spcPts val="0"/>
              </a:spcAft>
              <a:buClr>
                <a:srgbClr val="8DC9C0"/>
              </a:buClr>
              <a:buSzPts val="2160"/>
              <a:buFont typeface="Arial"/>
              <a:buChar char="•"/>
            </a:pPr>
            <a:r>
              <a:rPr lang="is-IS" sz="1800">
                <a:solidFill>
                  <a:srgbClr val="595A59"/>
                </a:solidFill>
                <a:latin typeface="Calibri"/>
                <a:ea typeface="Calibri"/>
                <a:cs typeface="Calibri"/>
                <a:sym typeface="Calibri"/>
              </a:rPr>
              <a:t>Áhrif samfélagsmiðla á netinu</a:t>
            </a:r>
          </a:p>
          <a:p>
            <a:pPr marL="285750" marR="0" lvl="0" indent="-285750" algn="l" rtl="0">
              <a:spcBef>
                <a:spcPts val="1200"/>
              </a:spcBef>
              <a:spcAft>
                <a:spcPts val="0"/>
              </a:spcAft>
              <a:buClr>
                <a:srgbClr val="8DC9C0"/>
              </a:buClr>
              <a:buSzPts val="2160"/>
              <a:buFont typeface="Arial"/>
              <a:buChar char="•"/>
            </a:pPr>
            <a:r>
              <a:rPr lang="is-IS" sz="1800">
                <a:solidFill>
                  <a:srgbClr val="595A59"/>
                </a:solidFill>
                <a:latin typeface="Calibri"/>
                <a:ea typeface="Calibri"/>
                <a:cs typeface="Calibri"/>
                <a:sym typeface="Calibri"/>
              </a:rPr>
              <a:t>Framboð vistfræðilegra auðlinda: jarðvegur, vatn, loft, ljós</a:t>
            </a:r>
          </a:p>
          <a:p>
            <a:pPr marL="285750" marR="0" lvl="0" indent="-285750" algn="l" rtl="0">
              <a:spcBef>
                <a:spcPts val="1200"/>
              </a:spcBef>
              <a:spcAft>
                <a:spcPts val="0"/>
              </a:spcAft>
              <a:buClr>
                <a:srgbClr val="8DC9C0"/>
              </a:buClr>
              <a:buSzPts val="2160"/>
              <a:buFont typeface="Arial"/>
              <a:buChar char="•"/>
            </a:pPr>
            <a:r>
              <a:rPr lang="is-IS" sz="1800">
                <a:solidFill>
                  <a:srgbClr val="595A59"/>
                </a:solidFill>
                <a:latin typeface="Calibri"/>
                <a:ea typeface="Calibri"/>
                <a:cs typeface="Calibri"/>
                <a:sym typeface="Calibri"/>
              </a:rPr>
              <a:t>Orkuframboð: olía, gas, rafmagn, kol, aðrir orkugjafar</a:t>
            </a:r>
            <a:endParaRPr lang="is-IS"/>
          </a:p>
        </p:txBody>
      </p:sp>
      <p:pic>
        <p:nvPicPr>
          <p:cNvPr id="1489" name="Google Shape;1489;p33" descr="Glühbirne und Zahnrad mit einfarbiger Füllung"/>
          <p:cNvPicPr preferRelativeResize="0"/>
          <p:nvPr/>
        </p:nvPicPr>
        <p:blipFill rotWithShape="1">
          <a:blip r:embed="rId3">
            <a:alphaModFix/>
          </a:blip>
          <a:srcRect/>
          <a:stretch/>
        </p:blipFill>
        <p:spPr>
          <a:xfrm>
            <a:off x="1590580" y="641918"/>
            <a:ext cx="1080000" cy="1080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34"/>
          <p:cNvSpPr txBox="1">
            <a:spLocks noGrp="1"/>
          </p:cNvSpPr>
          <p:nvPr>
            <p:ph type="body" idx="1"/>
          </p:nvPr>
        </p:nvSpPr>
        <p:spPr>
          <a:xfrm>
            <a:off x="1802710" y="2324559"/>
            <a:ext cx="4621841" cy="3974636"/>
          </a:xfrm>
          <a:prstGeom prst="rect">
            <a:avLst/>
          </a:prstGeom>
          <a:noFill/>
          <a:ln>
            <a:noFill/>
          </a:ln>
        </p:spPr>
        <p:txBody>
          <a:bodyPr spcFirstLastPara="1" wrap="square" lIns="91425" tIns="45700" rIns="91425" bIns="45700" anchor="t" anchorCtr="0">
            <a:normAutofit/>
          </a:bodyPr>
          <a:lstStyle/>
          <a:p>
            <a:pPr marL="0" indent="0" algn="ctr">
              <a:spcBef>
                <a:spcPts val="0"/>
              </a:spcBef>
            </a:pPr>
            <a:r>
              <a:rPr lang="is-IS" dirty="0"/>
              <a:t>Umhverfisþættir eru þeir þættir sem verða fyrir áhrifum frá umhverfinu og öfugt. Með auknu mikilvægi samfélagsábyrgðar fyrirtækja og sjálfbærni er þetta þáttur sem sífellt er meira í brennidepli, sérstaklega þá hvernig fyrirtæki haga viðskiptum sínum.</a:t>
            </a:r>
          </a:p>
        </p:txBody>
      </p:sp>
      <p:sp>
        <p:nvSpPr>
          <p:cNvPr id="1495" name="Google Shape;1495;p34"/>
          <p:cNvSpPr txBox="1">
            <a:spLocks noGrp="1"/>
          </p:cNvSpPr>
          <p:nvPr>
            <p:ph type="body" idx="3"/>
          </p:nvPr>
        </p:nvSpPr>
        <p:spPr>
          <a:xfrm>
            <a:off x="2750121" y="641918"/>
            <a:ext cx="3950271" cy="96446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is-IS" sz="3200" b="1"/>
              <a:t>Áhrifaþættir út frá umhverfi</a:t>
            </a:r>
          </a:p>
        </p:txBody>
      </p:sp>
      <p:sp>
        <p:nvSpPr>
          <p:cNvPr id="1496" name="Google Shape;1496;p34"/>
          <p:cNvSpPr txBox="1"/>
          <p:nvPr/>
        </p:nvSpPr>
        <p:spPr>
          <a:xfrm>
            <a:off x="7198747" y="1931239"/>
            <a:ext cx="4795333" cy="3077725"/>
          </a:xfrm>
          <a:prstGeom prst="rect">
            <a:avLst/>
          </a:prstGeom>
          <a:noFill/>
          <a:ln>
            <a:noFill/>
          </a:ln>
        </p:spPr>
        <p:txBody>
          <a:bodyPr spcFirstLastPara="1" wrap="square" lIns="91425" tIns="45700" rIns="91425" bIns="45700" anchor="t" anchorCtr="0">
            <a:spAutoFit/>
          </a:bodyPr>
          <a:lstStyle/>
          <a:p>
            <a:pPr marL="285750" marR="0" lvl="0" indent="-148590" algn="l" rtl="0">
              <a:spcBef>
                <a:spcPts val="0"/>
              </a:spcBef>
              <a:spcAft>
                <a:spcPts val="0"/>
              </a:spcAft>
              <a:buClr>
                <a:srgbClr val="8DC9C0"/>
              </a:buClr>
              <a:buSzPts val="2160"/>
              <a:buFont typeface="Arial"/>
              <a:buNone/>
            </a:pPr>
            <a:endParaRPr lang="is-IS" sz="1800" dirty="0">
              <a:solidFill>
                <a:srgbClr val="595A59"/>
              </a:solidFill>
              <a:latin typeface="Calibri"/>
              <a:ea typeface="Calibri"/>
              <a:cs typeface="Calibri"/>
              <a:sym typeface="Calibri"/>
            </a:endParaRPr>
          </a:p>
          <a:p>
            <a:pPr marL="285750" marR="0" lvl="0" indent="-285750" algn="l" rtl="0">
              <a:spcBef>
                <a:spcPts val="1200"/>
              </a:spcBef>
              <a:spcAft>
                <a:spcPts val="0"/>
              </a:spcAft>
              <a:buClr>
                <a:srgbClr val="8DC9C0"/>
              </a:buClr>
              <a:buSzPts val="2160"/>
              <a:buFont typeface="Arial"/>
              <a:buChar char="•"/>
            </a:pPr>
            <a:r>
              <a:rPr lang="is-IS" sz="1800" dirty="0">
                <a:solidFill>
                  <a:srgbClr val="595A59"/>
                </a:solidFill>
                <a:latin typeface="Calibri"/>
                <a:ea typeface="Calibri"/>
                <a:cs typeface="Calibri"/>
                <a:sym typeface="Calibri"/>
              </a:rPr>
              <a:t>Loftslag, veður og náttúruhamfarir</a:t>
            </a:r>
            <a:endParaRPr lang="is-IS" sz="1800" dirty="0">
              <a:solidFill>
                <a:srgbClr val="595A59"/>
              </a:solidFill>
              <a:latin typeface="Calibri"/>
              <a:ea typeface="Calibri"/>
              <a:cs typeface="Calibri"/>
            </a:endParaRPr>
          </a:p>
          <a:p>
            <a:pPr marL="285750" marR="0" lvl="0" indent="-285750" algn="l" rtl="0">
              <a:spcBef>
                <a:spcPts val="1200"/>
              </a:spcBef>
              <a:spcAft>
                <a:spcPts val="0"/>
              </a:spcAft>
              <a:buClr>
                <a:srgbClr val="8DC9C0"/>
              </a:buClr>
              <a:buSzPts val="2160"/>
              <a:buFont typeface="Arial"/>
              <a:buChar char="•"/>
            </a:pPr>
            <a:r>
              <a:rPr lang="is-IS" sz="1800" dirty="0">
                <a:solidFill>
                  <a:srgbClr val="595A59"/>
                </a:solidFill>
                <a:latin typeface="Calibri"/>
                <a:ea typeface="Calibri"/>
                <a:cs typeface="Calibri"/>
                <a:sym typeface="Calibri"/>
              </a:rPr>
              <a:t>Loftslagsbreytingar</a:t>
            </a:r>
            <a:endParaRPr lang="is-IS" sz="1800" dirty="0">
              <a:solidFill>
                <a:srgbClr val="595A59"/>
              </a:solidFill>
              <a:latin typeface="Calibri"/>
              <a:ea typeface="Calibri"/>
              <a:cs typeface="Calibri"/>
            </a:endParaRPr>
          </a:p>
          <a:p>
            <a:pPr marL="285750" marR="0" lvl="0" indent="-285750" algn="l" rtl="0">
              <a:spcBef>
                <a:spcPts val="1200"/>
              </a:spcBef>
              <a:spcAft>
                <a:spcPts val="0"/>
              </a:spcAft>
              <a:buClr>
                <a:srgbClr val="8DC9C0"/>
              </a:buClr>
              <a:buSzPts val="2160"/>
              <a:buFont typeface="Arial"/>
              <a:buChar char="•"/>
            </a:pPr>
            <a:r>
              <a:rPr lang="is-IS" sz="1800" dirty="0">
                <a:solidFill>
                  <a:srgbClr val="595A59"/>
                </a:solidFill>
                <a:latin typeface="Calibri"/>
                <a:ea typeface="Calibri"/>
                <a:cs typeface="Calibri"/>
                <a:sym typeface="Calibri"/>
              </a:rPr>
              <a:t>Heimsfaraldur (Covid-19)</a:t>
            </a:r>
            <a:endParaRPr lang="is-IS" sz="1800" dirty="0">
              <a:solidFill>
                <a:srgbClr val="595A59"/>
              </a:solidFill>
              <a:latin typeface="Calibri"/>
              <a:ea typeface="Calibri"/>
              <a:cs typeface="Calibri"/>
            </a:endParaRPr>
          </a:p>
          <a:p>
            <a:pPr marL="285750" marR="0" lvl="0" indent="-285750" algn="l" rtl="0">
              <a:spcBef>
                <a:spcPts val="1200"/>
              </a:spcBef>
              <a:spcAft>
                <a:spcPts val="0"/>
              </a:spcAft>
              <a:buClr>
                <a:srgbClr val="8DC9C0"/>
              </a:buClr>
              <a:buSzPts val="2160"/>
              <a:buFont typeface="Arial"/>
              <a:buChar char="•"/>
            </a:pPr>
            <a:r>
              <a:rPr lang="is-IS" sz="1800" dirty="0">
                <a:solidFill>
                  <a:srgbClr val="595A59"/>
                </a:solidFill>
                <a:latin typeface="Calibri"/>
                <a:cs typeface="Calibri"/>
                <a:sym typeface="Calibri"/>
              </a:rPr>
              <a:t>Framboð</a:t>
            </a:r>
            <a:r>
              <a:rPr lang="is-IS" sz="1800" dirty="0">
                <a:solidFill>
                  <a:srgbClr val="FF0000"/>
                </a:solidFill>
                <a:latin typeface="Calibri"/>
                <a:ea typeface="Calibri"/>
                <a:cs typeface="Calibri"/>
                <a:sym typeface="Calibri"/>
              </a:rPr>
              <a:t> </a:t>
            </a:r>
            <a:r>
              <a:rPr lang="is-IS" sz="1800" dirty="0">
                <a:solidFill>
                  <a:srgbClr val="595A59"/>
                </a:solidFill>
                <a:latin typeface="Calibri"/>
                <a:ea typeface="Calibri"/>
                <a:cs typeface="Calibri"/>
                <a:sym typeface="Calibri"/>
              </a:rPr>
              <a:t>náttúruauðlinda</a:t>
            </a:r>
            <a:endParaRPr lang="is-IS" sz="1800" dirty="0">
              <a:solidFill>
                <a:srgbClr val="595A59"/>
              </a:solidFill>
              <a:latin typeface="Calibri"/>
              <a:ea typeface="Calibri"/>
              <a:cs typeface="Calibri"/>
            </a:endParaRPr>
          </a:p>
          <a:p>
            <a:pPr marL="285750" indent="-285750">
              <a:spcBef>
                <a:spcPts val="1200"/>
              </a:spcBef>
              <a:buClr>
                <a:srgbClr val="8DC9C0"/>
              </a:buClr>
              <a:buSzPts val="2160"/>
              <a:buFont typeface="Arial"/>
              <a:buChar char="•"/>
            </a:pPr>
            <a:r>
              <a:rPr lang="is-IS" sz="1800" dirty="0">
                <a:solidFill>
                  <a:srgbClr val="595A59"/>
                </a:solidFill>
                <a:latin typeface="Calibri"/>
                <a:ea typeface="Calibri"/>
                <a:cs typeface="Calibri"/>
                <a:sym typeface="Calibri"/>
              </a:rPr>
              <a:t>Umhverfisreglur og staðlar (t.a.m. að geta séð fyrir mögulegar breytingar á regluverki tengdu umhverfinu)</a:t>
            </a:r>
            <a:endParaRPr lang="is-IS" dirty="0"/>
          </a:p>
        </p:txBody>
      </p:sp>
      <p:pic>
        <p:nvPicPr>
          <p:cNvPr id="1497" name="Google Shape;1497;p34" descr="Nachhaltigkeit mit einfarbiger Füllung"/>
          <p:cNvPicPr preferRelativeResize="0"/>
          <p:nvPr/>
        </p:nvPicPr>
        <p:blipFill rotWithShape="1">
          <a:blip r:embed="rId3">
            <a:alphaModFix/>
          </a:blip>
          <a:srcRect/>
          <a:stretch/>
        </p:blipFill>
        <p:spPr>
          <a:xfrm>
            <a:off x="1618079" y="633841"/>
            <a:ext cx="1080000" cy="1080000"/>
          </a:xfrm>
          <a:prstGeom prst="rect">
            <a:avLst/>
          </a:prstGeom>
          <a:noFill/>
          <a:ln>
            <a:noFill/>
          </a:ln>
        </p:spPr>
      </p:pic>
      <p:sp>
        <p:nvSpPr>
          <p:cNvPr id="1498" name="Google Shape;1498;p34"/>
          <p:cNvSpPr/>
          <p:nvPr/>
        </p:nvSpPr>
        <p:spPr>
          <a:xfrm>
            <a:off x="1359413" y="6113581"/>
            <a:ext cx="5484732" cy="582221"/>
          </a:xfrm>
          <a:prstGeom prst="rect">
            <a:avLst/>
          </a:prstGeom>
          <a:solidFill>
            <a:srgbClr val="8DC9C0"/>
          </a:solidFill>
          <a:ln w="12700" cap="flat" cmpd="sng">
            <a:solidFill>
              <a:srgbClr val="8DC9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1800" b="1" dirty="0">
                <a:solidFill>
                  <a:schemeClr val="lt1"/>
                </a:solidFill>
                <a:latin typeface="Calibri"/>
                <a:ea typeface="Calibri"/>
                <a:cs typeface="Calibri"/>
                <a:sym typeface="Calibri"/>
              </a:rPr>
              <a:t>Yfirlit</a:t>
            </a:r>
            <a:r>
              <a:rPr lang="is-IS" sz="1800" dirty="0">
                <a:solidFill>
                  <a:schemeClr val="lt1"/>
                </a:solidFill>
                <a:latin typeface="Calibri"/>
                <a:ea typeface="Calibri"/>
                <a:cs typeface="Calibri"/>
                <a:sym typeface="Calibri"/>
              </a:rPr>
              <a:t>: Við munum fjalla um sjálfbæra þróun í námskeiðshluta 7 (Seigla í ferðaþjónustu)</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503" name="Google Shape;1503;p35"/>
          <p:cNvSpPr txBox="1">
            <a:spLocks noGrp="1"/>
          </p:cNvSpPr>
          <p:nvPr>
            <p:ph type="body" idx="1"/>
          </p:nvPr>
        </p:nvSpPr>
        <p:spPr>
          <a:xfrm>
            <a:off x="1802710" y="2324559"/>
            <a:ext cx="4621841" cy="397463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is-IS" dirty="0"/>
              <a:t>Lög og reglur hafa áhrif á öll svið rekstrar.</a:t>
            </a:r>
          </a:p>
          <a:p>
            <a:pPr marL="0" lvl="0" indent="0" algn="ctr" rtl="0">
              <a:lnSpc>
                <a:spcPct val="90000"/>
              </a:lnSpc>
              <a:spcBef>
                <a:spcPts val="0"/>
              </a:spcBef>
              <a:spcAft>
                <a:spcPts val="0"/>
              </a:spcAft>
              <a:buClr>
                <a:schemeClr val="lt1"/>
              </a:buClr>
              <a:buSzPts val="2400"/>
              <a:buNone/>
            </a:pPr>
            <a:endParaRPr lang="is-IS"/>
          </a:p>
          <a:p>
            <a:pPr marL="0" lvl="0" indent="0" algn="ctr" rtl="0">
              <a:lnSpc>
                <a:spcPct val="90000"/>
              </a:lnSpc>
              <a:spcBef>
                <a:spcPts val="0"/>
              </a:spcBef>
              <a:spcAft>
                <a:spcPts val="0"/>
              </a:spcAft>
              <a:buClr>
                <a:schemeClr val="lt1"/>
              </a:buClr>
              <a:buSzPts val="2400"/>
              <a:buNone/>
            </a:pPr>
            <a:r>
              <a:rPr lang="is-IS" dirty="0"/>
              <a:t>Lagalegir þættir geta haft jákvæð eða neikvæð áhrif, bæði á rekstur og stjórnun fyrirtækja.</a:t>
            </a:r>
          </a:p>
        </p:txBody>
      </p:sp>
      <p:sp>
        <p:nvSpPr>
          <p:cNvPr id="1504" name="Google Shape;1504;p35"/>
          <p:cNvSpPr txBox="1">
            <a:spLocks noGrp="1"/>
          </p:cNvSpPr>
          <p:nvPr>
            <p:ph type="body" idx="3"/>
          </p:nvPr>
        </p:nvSpPr>
        <p:spPr>
          <a:xfrm>
            <a:off x="2750121" y="641918"/>
            <a:ext cx="3950271" cy="828536"/>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lt1"/>
              </a:buClr>
              <a:buSzPts val="3600"/>
              <a:buNone/>
            </a:pPr>
            <a:r>
              <a:rPr lang="is-IS" b="1"/>
              <a:t>Lagalegir áhrifaþættir</a:t>
            </a:r>
          </a:p>
        </p:txBody>
      </p:sp>
      <p:sp>
        <p:nvSpPr>
          <p:cNvPr id="1505" name="Google Shape;1505;p35"/>
          <p:cNvSpPr txBox="1"/>
          <p:nvPr/>
        </p:nvSpPr>
        <p:spPr>
          <a:xfrm>
            <a:off x="7198747" y="1931239"/>
            <a:ext cx="4795333" cy="383177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8DC9C0"/>
              </a:buClr>
              <a:buSzPts val="2160"/>
              <a:buFont typeface="Arial"/>
              <a:buChar char="•"/>
            </a:pPr>
            <a:r>
              <a:rPr lang="is-IS" sz="1800">
                <a:solidFill>
                  <a:srgbClr val="595A59"/>
                </a:solidFill>
                <a:latin typeface="Calibri"/>
                <a:ea typeface="Calibri"/>
                <a:cs typeface="Calibri"/>
                <a:sym typeface="Calibri"/>
              </a:rPr>
              <a:t>Skatta- og tollareglur</a:t>
            </a:r>
          </a:p>
          <a:p>
            <a:pPr marL="285750" marR="0" lvl="0" indent="-285750" algn="l" rtl="0">
              <a:lnSpc>
                <a:spcPct val="150000"/>
              </a:lnSpc>
              <a:spcBef>
                <a:spcPts val="0"/>
              </a:spcBef>
              <a:spcAft>
                <a:spcPts val="0"/>
              </a:spcAft>
              <a:buClr>
                <a:srgbClr val="8DC9C0"/>
              </a:buClr>
              <a:buSzPts val="2160"/>
              <a:buFont typeface="Arial"/>
              <a:buChar char="•"/>
            </a:pPr>
            <a:r>
              <a:rPr lang="is-IS" sz="1800">
                <a:solidFill>
                  <a:srgbClr val="595A59"/>
                </a:solidFill>
                <a:latin typeface="Calibri"/>
                <a:ea typeface="Calibri"/>
                <a:cs typeface="Calibri"/>
                <a:sym typeface="Calibri"/>
              </a:rPr>
              <a:t>Lög um vernd launafólks</a:t>
            </a:r>
          </a:p>
          <a:p>
            <a:pPr marL="285750" marR="0" lvl="0" indent="-285750" algn="l" rtl="0">
              <a:lnSpc>
                <a:spcPct val="150000"/>
              </a:lnSpc>
              <a:spcBef>
                <a:spcPts val="0"/>
              </a:spcBef>
              <a:spcAft>
                <a:spcPts val="0"/>
              </a:spcAft>
              <a:buClr>
                <a:srgbClr val="8DC9C0"/>
              </a:buClr>
              <a:buSzPts val="2160"/>
              <a:buFont typeface="Arial"/>
              <a:buChar char="•"/>
            </a:pPr>
            <a:r>
              <a:rPr lang="is-IS" sz="1800">
                <a:solidFill>
                  <a:srgbClr val="595A59"/>
                </a:solidFill>
                <a:latin typeface="Calibri"/>
                <a:ea typeface="Calibri"/>
                <a:cs typeface="Calibri"/>
                <a:sym typeface="Calibri"/>
              </a:rPr>
              <a:t>Almennar reglur um hagstjórn (t.d. Lög um gagnavernd)</a:t>
            </a:r>
          </a:p>
          <a:p>
            <a:pPr marL="285750" marR="0" lvl="0" indent="-285750" algn="l" rtl="0">
              <a:lnSpc>
                <a:spcPct val="150000"/>
              </a:lnSpc>
              <a:spcBef>
                <a:spcPts val="0"/>
              </a:spcBef>
              <a:spcAft>
                <a:spcPts val="0"/>
              </a:spcAft>
              <a:buClr>
                <a:srgbClr val="8DC9C0"/>
              </a:buClr>
              <a:buSzPts val="2160"/>
              <a:buFont typeface="Arial"/>
              <a:buChar char="•"/>
            </a:pPr>
            <a:r>
              <a:rPr lang="is-IS" sz="1800">
                <a:solidFill>
                  <a:srgbClr val="595A59"/>
                </a:solidFill>
                <a:latin typeface="Calibri"/>
                <a:ea typeface="Calibri"/>
                <a:cs typeface="Calibri"/>
                <a:sym typeface="Calibri"/>
              </a:rPr>
              <a:t>Réttarvissa og réttarvitund</a:t>
            </a:r>
          </a:p>
          <a:p>
            <a:pPr marL="285750" marR="0" lvl="0" indent="-285750" algn="l" rtl="0">
              <a:lnSpc>
                <a:spcPct val="150000"/>
              </a:lnSpc>
              <a:spcBef>
                <a:spcPts val="0"/>
              </a:spcBef>
              <a:spcAft>
                <a:spcPts val="0"/>
              </a:spcAft>
              <a:buClr>
                <a:srgbClr val="8DC9C0"/>
              </a:buClr>
              <a:buSzPts val="2160"/>
              <a:buFont typeface="Arial"/>
              <a:buChar char="•"/>
            </a:pPr>
            <a:r>
              <a:rPr lang="is-IS" sz="1800">
                <a:solidFill>
                  <a:srgbClr val="595A59"/>
                </a:solidFill>
                <a:latin typeface="Calibri"/>
                <a:ea typeface="Calibri"/>
                <a:cs typeface="Calibri"/>
                <a:sym typeface="Calibri"/>
              </a:rPr>
              <a:t>Reglugerðir varðandi umhverfisvernd</a:t>
            </a:r>
          </a:p>
          <a:p>
            <a:pPr marL="285750" marR="0" lvl="0" indent="-285750" algn="l" rtl="0">
              <a:lnSpc>
                <a:spcPct val="150000"/>
              </a:lnSpc>
              <a:spcBef>
                <a:spcPts val="0"/>
              </a:spcBef>
              <a:spcAft>
                <a:spcPts val="0"/>
              </a:spcAft>
              <a:buClr>
                <a:srgbClr val="8DC9C0"/>
              </a:buClr>
              <a:buSzPts val="2160"/>
              <a:buFont typeface="Arial"/>
              <a:buChar char="•"/>
            </a:pPr>
            <a:r>
              <a:rPr lang="is-IS" sz="1800">
                <a:solidFill>
                  <a:srgbClr val="595A59"/>
                </a:solidFill>
                <a:latin typeface="Calibri"/>
                <a:ea typeface="Calibri"/>
                <a:cs typeface="Calibri"/>
                <a:sym typeface="Calibri"/>
              </a:rPr>
              <a:t>Tryggingalög</a:t>
            </a:r>
          </a:p>
          <a:p>
            <a:pPr marL="285750" marR="0" lvl="0" indent="-285750" algn="l" rtl="0">
              <a:lnSpc>
                <a:spcPct val="150000"/>
              </a:lnSpc>
              <a:spcBef>
                <a:spcPts val="0"/>
              </a:spcBef>
              <a:spcAft>
                <a:spcPts val="0"/>
              </a:spcAft>
              <a:buClr>
                <a:srgbClr val="8DC9C0"/>
              </a:buClr>
              <a:buSzPts val="2160"/>
              <a:buFont typeface="Arial"/>
              <a:buChar char="•"/>
            </a:pPr>
            <a:r>
              <a:rPr lang="is-IS" sz="1800">
                <a:solidFill>
                  <a:srgbClr val="595A59"/>
                </a:solidFill>
                <a:latin typeface="Calibri"/>
                <a:ea typeface="Calibri"/>
                <a:cs typeface="Calibri"/>
                <a:sym typeface="Calibri"/>
              </a:rPr>
              <a:t>Opnunartími verslana</a:t>
            </a:r>
          </a:p>
          <a:p>
            <a:pPr marL="285750" marR="0" lvl="0" indent="-285750" algn="l" rtl="0">
              <a:lnSpc>
                <a:spcPct val="150000"/>
              </a:lnSpc>
              <a:spcBef>
                <a:spcPts val="0"/>
              </a:spcBef>
              <a:spcAft>
                <a:spcPts val="0"/>
              </a:spcAft>
              <a:buClr>
                <a:srgbClr val="8DC9C0"/>
              </a:buClr>
              <a:buSzPts val="2160"/>
              <a:buFont typeface="Arial"/>
              <a:buChar char="•"/>
            </a:pPr>
            <a:r>
              <a:rPr lang="is-IS" sz="1800">
                <a:solidFill>
                  <a:srgbClr val="595A59"/>
                </a:solidFill>
                <a:latin typeface="Calibri"/>
                <a:ea typeface="Calibri"/>
                <a:cs typeface="Calibri"/>
                <a:sym typeface="Calibri"/>
              </a:rPr>
              <a:t>Reglur varðandi komur fólks, vegabréfsáritanir</a:t>
            </a:r>
            <a:endParaRPr lang="is-IS"/>
          </a:p>
        </p:txBody>
      </p:sp>
      <p:pic>
        <p:nvPicPr>
          <p:cNvPr id="1506" name="Google Shape;1506;p35" descr="Waage der Justitia mit einfarbiger Füllung"/>
          <p:cNvPicPr preferRelativeResize="0"/>
          <p:nvPr/>
        </p:nvPicPr>
        <p:blipFill rotWithShape="1">
          <a:blip r:embed="rId3">
            <a:alphaModFix/>
          </a:blip>
          <a:srcRect/>
          <a:stretch/>
        </p:blipFill>
        <p:spPr>
          <a:xfrm>
            <a:off x="1546914" y="558805"/>
            <a:ext cx="1080000" cy="1080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511" name="Google Shape;1511;p36"/>
          <p:cNvSpPr/>
          <p:nvPr/>
        </p:nvSpPr>
        <p:spPr>
          <a:xfrm>
            <a:off x="4461147" y="3602468"/>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2" name="Google Shape;1512;p36"/>
          <p:cNvSpPr/>
          <p:nvPr/>
        </p:nvSpPr>
        <p:spPr>
          <a:xfrm>
            <a:off x="6196748" y="3623357"/>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3" name="Google Shape;1513;p36"/>
          <p:cNvSpPr/>
          <p:nvPr/>
        </p:nvSpPr>
        <p:spPr>
          <a:xfrm>
            <a:off x="7932349" y="3602468"/>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4" name="Google Shape;1514;p36"/>
          <p:cNvSpPr/>
          <p:nvPr/>
        </p:nvSpPr>
        <p:spPr>
          <a:xfrm>
            <a:off x="9667950" y="3602468"/>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5" name="Google Shape;1515;p36"/>
          <p:cNvSpPr/>
          <p:nvPr/>
        </p:nvSpPr>
        <p:spPr>
          <a:xfrm>
            <a:off x="988546" y="3602466"/>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6" name="Google Shape;1516;p36"/>
          <p:cNvSpPr/>
          <p:nvPr/>
        </p:nvSpPr>
        <p:spPr>
          <a:xfrm>
            <a:off x="2725546" y="3593687"/>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7" name="Google Shape;1517;p36"/>
          <p:cNvSpPr/>
          <p:nvPr/>
        </p:nvSpPr>
        <p:spPr>
          <a:xfrm>
            <a:off x="6520748"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T</a:t>
            </a:r>
            <a:endParaRPr sz="1800">
              <a:solidFill>
                <a:srgbClr val="79527B"/>
              </a:solidFill>
              <a:latin typeface="Calibri"/>
              <a:ea typeface="Calibri"/>
              <a:cs typeface="Calibri"/>
              <a:sym typeface="Calibri"/>
            </a:endParaRPr>
          </a:p>
        </p:txBody>
      </p:sp>
      <p:sp>
        <p:nvSpPr>
          <p:cNvPr id="1518" name="Google Shape;1518;p36"/>
          <p:cNvSpPr/>
          <p:nvPr/>
        </p:nvSpPr>
        <p:spPr>
          <a:xfrm>
            <a:off x="4785147"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S</a:t>
            </a:r>
            <a:endParaRPr sz="1800">
              <a:solidFill>
                <a:srgbClr val="79527B"/>
              </a:solidFill>
              <a:latin typeface="Calibri"/>
              <a:ea typeface="Calibri"/>
              <a:cs typeface="Calibri"/>
              <a:sym typeface="Calibri"/>
            </a:endParaRPr>
          </a:p>
        </p:txBody>
      </p:sp>
      <p:sp>
        <p:nvSpPr>
          <p:cNvPr id="1519" name="Google Shape;1519;p36"/>
          <p:cNvSpPr/>
          <p:nvPr/>
        </p:nvSpPr>
        <p:spPr>
          <a:xfrm>
            <a:off x="3049546"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E</a:t>
            </a:r>
            <a:endParaRPr sz="1800">
              <a:solidFill>
                <a:srgbClr val="79527B"/>
              </a:solidFill>
              <a:latin typeface="Calibri"/>
              <a:ea typeface="Calibri"/>
              <a:cs typeface="Calibri"/>
              <a:sym typeface="Calibri"/>
            </a:endParaRPr>
          </a:p>
        </p:txBody>
      </p:sp>
      <p:sp>
        <p:nvSpPr>
          <p:cNvPr id="1520" name="Google Shape;1520;p36"/>
          <p:cNvSpPr/>
          <p:nvPr/>
        </p:nvSpPr>
        <p:spPr>
          <a:xfrm>
            <a:off x="8256349"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E</a:t>
            </a:r>
            <a:endParaRPr sz="1800">
              <a:solidFill>
                <a:srgbClr val="79527B"/>
              </a:solidFill>
              <a:latin typeface="Calibri"/>
              <a:ea typeface="Calibri"/>
              <a:cs typeface="Calibri"/>
              <a:sym typeface="Calibri"/>
            </a:endParaRPr>
          </a:p>
        </p:txBody>
      </p:sp>
      <p:sp>
        <p:nvSpPr>
          <p:cNvPr id="1521" name="Google Shape;1521;p36"/>
          <p:cNvSpPr/>
          <p:nvPr/>
        </p:nvSpPr>
        <p:spPr>
          <a:xfrm>
            <a:off x="9991950"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L</a:t>
            </a:r>
            <a:endParaRPr sz="1800">
              <a:solidFill>
                <a:srgbClr val="79527B"/>
              </a:solidFill>
              <a:latin typeface="Calibri"/>
              <a:ea typeface="Calibri"/>
              <a:cs typeface="Calibri"/>
              <a:sym typeface="Calibri"/>
            </a:endParaRPr>
          </a:p>
        </p:txBody>
      </p:sp>
      <p:pic>
        <p:nvPicPr>
          <p:cNvPr id="1522" name="Google Shape;1522;p36" descr="Gericht mit einfarbiger Füllung"/>
          <p:cNvPicPr preferRelativeResize="0"/>
          <p:nvPr/>
        </p:nvPicPr>
        <p:blipFill rotWithShape="1">
          <a:blip r:embed="rId3">
            <a:alphaModFix/>
          </a:blip>
          <a:srcRect/>
          <a:stretch/>
        </p:blipFill>
        <p:spPr>
          <a:xfrm>
            <a:off x="1252744" y="4179935"/>
            <a:ext cx="914400" cy="914400"/>
          </a:xfrm>
          <a:prstGeom prst="rect">
            <a:avLst/>
          </a:prstGeom>
          <a:noFill/>
          <a:ln>
            <a:noFill/>
          </a:ln>
        </p:spPr>
      </p:pic>
      <p:pic>
        <p:nvPicPr>
          <p:cNvPr id="1523" name="Google Shape;1523;p36" descr="Balkendiagramm mit Aufwärtstrend mit einfarbiger Füllung"/>
          <p:cNvPicPr preferRelativeResize="0"/>
          <p:nvPr/>
        </p:nvPicPr>
        <p:blipFill rotWithShape="1">
          <a:blip r:embed="rId4">
            <a:alphaModFix/>
          </a:blip>
          <a:srcRect/>
          <a:stretch/>
        </p:blipFill>
        <p:spPr>
          <a:xfrm>
            <a:off x="2977430" y="4179935"/>
            <a:ext cx="914400" cy="914400"/>
          </a:xfrm>
          <a:prstGeom prst="rect">
            <a:avLst/>
          </a:prstGeom>
          <a:noFill/>
          <a:ln>
            <a:noFill/>
          </a:ln>
        </p:spPr>
      </p:pic>
      <p:sp>
        <p:nvSpPr>
          <p:cNvPr id="1524" name="Google Shape;1524;p36"/>
          <p:cNvSpPr/>
          <p:nvPr/>
        </p:nvSpPr>
        <p:spPr>
          <a:xfrm>
            <a:off x="1313945"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P</a:t>
            </a:r>
            <a:endParaRPr sz="1800">
              <a:solidFill>
                <a:srgbClr val="79527B"/>
              </a:solidFill>
              <a:latin typeface="Calibri"/>
              <a:ea typeface="Calibri"/>
              <a:cs typeface="Calibri"/>
              <a:sym typeface="Calibri"/>
            </a:endParaRPr>
          </a:p>
        </p:txBody>
      </p:sp>
      <p:sp>
        <p:nvSpPr>
          <p:cNvPr id="1525" name="Google Shape;1525;p36"/>
          <p:cNvSpPr txBox="1"/>
          <p:nvPr/>
        </p:nvSpPr>
        <p:spPr>
          <a:xfrm>
            <a:off x="1252744" y="5260511"/>
            <a:ext cx="9595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cap="small" err="1">
                <a:solidFill>
                  <a:schemeClr val="lt1"/>
                </a:solidFill>
                <a:latin typeface="Calibri"/>
                <a:ea typeface="Calibri"/>
                <a:cs typeface="Calibri"/>
                <a:sym typeface="Calibri"/>
              </a:rPr>
              <a:t>Pólitík</a:t>
            </a:r>
            <a:endParaRPr sz="1800" cap="small">
              <a:solidFill>
                <a:schemeClr val="lt1"/>
              </a:solidFill>
              <a:latin typeface="Calibri"/>
              <a:ea typeface="Calibri"/>
              <a:cs typeface="Calibri"/>
              <a:sym typeface="Calibri"/>
            </a:endParaRPr>
          </a:p>
        </p:txBody>
      </p:sp>
      <p:pic>
        <p:nvPicPr>
          <p:cNvPr id="1526" name="Google Shape;1526;p36" descr="Zielgruppe mit einfarbiger Füllung"/>
          <p:cNvPicPr preferRelativeResize="0"/>
          <p:nvPr/>
        </p:nvPicPr>
        <p:blipFill rotWithShape="1">
          <a:blip r:embed="rId5">
            <a:alphaModFix/>
          </a:blip>
          <a:srcRect/>
          <a:stretch/>
        </p:blipFill>
        <p:spPr>
          <a:xfrm>
            <a:off x="4723947" y="4179935"/>
            <a:ext cx="914400" cy="914400"/>
          </a:xfrm>
          <a:prstGeom prst="rect">
            <a:avLst/>
          </a:prstGeom>
          <a:noFill/>
          <a:ln>
            <a:noFill/>
          </a:ln>
        </p:spPr>
      </p:pic>
      <p:pic>
        <p:nvPicPr>
          <p:cNvPr id="1527" name="Google Shape;1527;p36" descr="Waage der Justitia mit einfarbiger Füllung"/>
          <p:cNvPicPr preferRelativeResize="0"/>
          <p:nvPr/>
        </p:nvPicPr>
        <p:blipFill rotWithShape="1">
          <a:blip r:embed="rId6">
            <a:alphaModFix/>
          </a:blip>
          <a:srcRect/>
          <a:stretch/>
        </p:blipFill>
        <p:spPr>
          <a:xfrm>
            <a:off x="9930750" y="4179935"/>
            <a:ext cx="914400" cy="914400"/>
          </a:xfrm>
          <a:prstGeom prst="rect">
            <a:avLst/>
          </a:prstGeom>
          <a:noFill/>
          <a:ln>
            <a:noFill/>
          </a:ln>
        </p:spPr>
      </p:pic>
      <p:pic>
        <p:nvPicPr>
          <p:cNvPr id="1528" name="Google Shape;1528;p36" descr="Nachhaltigkeit mit einfarbiger Füllung"/>
          <p:cNvPicPr preferRelativeResize="0"/>
          <p:nvPr/>
        </p:nvPicPr>
        <p:blipFill rotWithShape="1">
          <a:blip r:embed="rId7">
            <a:alphaModFix/>
          </a:blip>
          <a:srcRect/>
          <a:stretch/>
        </p:blipFill>
        <p:spPr>
          <a:xfrm>
            <a:off x="8195149" y="4179935"/>
            <a:ext cx="914400" cy="914400"/>
          </a:xfrm>
          <a:prstGeom prst="rect">
            <a:avLst/>
          </a:prstGeom>
          <a:noFill/>
          <a:ln>
            <a:noFill/>
          </a:ln>
        </p:spPr>
      </p:pic>
      <p:pic>
        <p:nvPicPr>
          <p:cNvPr id="1529" name="Google Shape;1529;p36" descr="Glühbirne und Zahnrad mit einfarbiger Füllung"/>
          <p:cNvPicPr preferRelativeResize="0"/>
          <p:nvPr/>
        </p:nvPicPr>
        <p:blipFill rotWithShape="1">
          <a:blip r:embed="rId8">
            <a:alphaModFix/>
          </a:blip>
          <a:srcRect/>
          <a:stretch/>
        </p:blipFill>
        <p:spPr>
          <a:xfrm>
            <a:off x="6459548" y="4179935"/>
            <a:ext cx="914400" cy="914400"/>
          </a:xfrm>
          <a:prstGeom prst="rect">
            <a:avLst/>
          </a:prstGeom>
          <a:noFill/>
          <a:ln>
            <a:noFill/>
          </a:ln>
        </p:spPr>
      </p:pic>
      <p:sp>
        <p:nvSpPr>
          <p:cNvPr id="1530" name="Google Shape;1530;p36"/>
          <p:cNvSpPr txBox="1"/>
          <p:nvPr/>
        </p:nvSpPr>
        <p:spPr>
          <a:xfrm>
            <a:off x="2831859" y="5260511"/>
            <a:ext cx="125622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cap="small" err="1">
                <a:solidFill>
                  <a:schemeClr val="lt1"/>
                </a:solidFill>
                <a:latin typeface="Calibri"/>
                <a:ea typeface="Calibri"/>
                <a:cs typeface="Calibri"/>
                <a:sym typeface="Calibri"/>
              </a:rPr>
              <a:t>Efnahagur</a:t>
            </a:r>
            <a:endParaRPr sz="1800" cap="small">
              <a:solidFill>
                <a:schemeClr val="lt1"/>
              </a:solidFill>
              <a:latin typeface="Calibri"/>
              <a:ea typeface="Calibri"/>
              <a:cs typeface="Calibri"/>
              <a:sym typeface="Calibri"/>
            </a:endParaRPr>
          </a:p>
        </p:txBody>
      </p:sp>
      <p:sp>
        <p:nvSpPr>
          <p:cNvPr id="1531" name="Google Shape;1531;p36"/>
          <p:cNvSpPr txBox="1"/>
          <p:nvPr/>
        </p:nvSpPr>
        <p:spPr>
          <a:xfrm>
            <a:off x="4538608" y="5260511"/>
            <a:ext cx="1285078"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cap="small" err="1">
                <a:solidFill>
                  <a:schemeClr val="lt1"/>
                </a:solidFill>
                <a:latin typeface="Calibri"/>
                <a:ea typeface="Calibri"/>
                <a:cs typeface="Calibri"/>
                <a:sym typeface="Calibri"/>
              </a:rPr>
              <a:t>samfélag</a:t>
            </a:r>
            <a:endParaRPr sz="1800" cap="small">
              <a:solidFill>
                <a:schemeClr val="lt1"/>
              </a:solidFill>
              <a:latin typeface="Calibri"/>
              <a:ea typeface="Calibri"/>
              <a:cs typeface="Calibri"/>
              <a:sym typeface="Calibri"/>
            </a:endParaRPr>
          </a:p>
        </p:txBody>
      </p:sp>
      <p:sp>
        <p:nvSpPr>
          <p:cNvPr id="1532" name="Google Shape;1532;p36"/>
          <p:cNvSpPr txBox="1"/>
          <p:nvPr/>
        </p:nvSpPr>
        <p:spPr>
          <a:xfrm>
            <a:off x="7889745" y="5260511"/>
            <a:ext cx="155469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cap="small" err="1">
                <a:solidFill>
                  <a:schemeClr val="lt1"/>
                </a:solidFill>
                <a:latin typeface="Calibri"/>
                <a:ea typeface="Calibri"/>
                <a:cs typeface="Calibri"/>
                <a:sym typeface="Calibri"/>
              </a:rPr>
              <a:t>umhverfi</a:t>
            </a:r>
            <a:endParaRPr sz="1800" cap="small">
              <a:solidFill>
                <a:schemeClr val="lt1"/>
              </a:solidFill>
              <a:latin typeface="Calibri"/>
              <a:ea typeface="Calibri"/>
              <a:cs typeface="Calibri"/>
              <a:sym typeface="Calibri"/>
            </a:endParaRPr>
          </a:p>
        </p:txBody>
      </p:sp>
      <p:sp>
        <p:nvSpPr>
          <p:cNvPr id="1533" name="Google Shape;1533;p36"/>
          <p:cNvSpPr txBox="1"/>
          <p:nvPr/>
        </p:nvSpPr>
        <p:spPr>
          <a:xfrm>
            <a:off x="6202699" y="5253740"/>
            <a:ext cx="152962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cap="small" err="1">
                <a:solidFill>
                  <a:schemeClr val="lt1"/>
                </a:solidFill>
                <a:latin typeface="Calibri"/>
                <a:ea typeface="Calibri"/>
                <a:cs typeface="Calibri"/>
                <a:sym typeface="Calibri"/>
              </a:rPr>
              <a:t>tækni</a:t>
            </a:r>
            <a:endParaRPr sz="1800" cap="small">
              <a:solidFill>
                <a:schemeClr val="lt1"/>
              </a:solidFill>
              <a:latin typeface="Calibri"/>
              <a:ea typeface="Calibri"/>
              <a:cs typeface="Calibri"/>
              <a:sym typeface="Calibri"/>
            </a:endParaRPr>
          </a:p>
        </p:txBody>
      </p:sp>
      <p:sp>
        <p:nvSpPr>
          <p:cNvPr id="1534" name="Google Shape;1534;p36"/>
          <p:cNvSpPr txBox="1"/>
          <p:nvPr/>
        </p:nvSpPr>
        <p:spPr>
          <a:xfrm>
            <a:off x="10041012" y="5260511"/>
            <a:ext cx="69387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cap="small" err="1">
                <a:solidFill>
                  <a:schemeClr val="lt1"/>
                </a:solidFill>
                <a:latin typeface="Calibri"/>
                <a:ea typeface="Calibri"/>
                <a:cs typeface="Calibri"/>
                <a:sym typeface="Calibri"/>
              </a:rPr>
              <a:t>lög</a:t>
            </a:r>
            <a:endParaRPr sz="1800" cap="small">
              <a:solidFill>
                <a:schemeClr val="lt1"/>
              </a:solidFill>
              <a:latin typeface="Calibri"/>
              <a:ea typeface="Calibri"/>
              <a:cs typeface="Calibri"/>
              <a:sym typeface="Calibri"/>
            </a:endParaRPr>
          </a:p>
        </p:txBody>
      </p:sp>
      <p:sp>
        <p:nvSpPr>
          <p:cNvPr id="1535" name="Google Shape;1535;p36"/>
          <p:cNvSpPr txBox="1"/>
          <p:nvPr/>
        </p:nvSpPr>
        <p:spPr>
          <a:xfrm>
            <a:off x="421073" y="1769806"/>
            <a:ext cx="11470341" cy="1661953"/>
          </a:xfrm>
          <a:prstGeom prst="rect">
            <a:avLst/>
          </a:prstGeom>
          <a:noFill/>
          <a:ln>
            <a:noFill/>
          </a:ln>
        </p:spPr>
        <p:txBody>
          <a:bodyPr spcFirstLastPara="1" wrap="square" lIns="91425" tIns="45700" rIns="91425" bIns="45700" anchor="t" anchorCtr="0">
            <a:spAutoFit/>
          </a:bodyPr>
          <a:lstStyle/>
          <a:p>
            <a:pPr algn="ctr"/>
            <a:r>
              <a:rPr lang="is-IS" sz="2400" dirty="0">
                <a:solidFill>
                  <a:srgbClr val="595A59"/>
                </a:solidFill>
                <a:latin typeface="Calibri"/>
                <a:ea typeface="Calibri"/>
                <a:cs typeface="Calibri"/>
                <a:sym typeface="Calibri"/>
              </a:rPr>
              <a:t>Hvaða ytri þættir gætu haft áhrif á þitt fyrirtæki? </a:t>
            </a:r>
            <a:endParaRPr lang="is-IS" sz="1600">
              <a:latin typeface="Calibri" panose="020F0502020204030204" pitchFamily="34" charset="0"/>
              <a:cs typeface="Calibri" panose="020F0502020204030204" pitchFamily="34" charset="0"/>
            </a:endParaRPr>
          </a:p>
          <a:p>
            <a:pPr algn="ctr">
              <a:spcBef>
                <a:spcPts val="600"/>
              </a:spcBef>
            </a:pPr>
            <a:r>
              <a:rPr lang="is-IS" sz="2400" dirty="0">
                <a:solidFill>
                  <a:srgbClr val="595A59"/>
                </a:solidFill>
                <a:latin typeface="Calibri"/>
                <a:ea typeface="Calibri"/>
                <a:cs typeface="Calibri"/>
                <a:sym typeface="Calibri"/>
              </a:rPr>
              <a:t>Hvaða áhrif gætu þeir haft? </a:t>
            </a:r>
            <a:endParaRPr lang="is-IS" sz="1600">
              <a:latin typeface="Calibri" panose="020F0502020204030204" pitchFamily="34" charset="0"/>
              <a:cs typeface="Calibri" panose="020F0502020204030204" pitchFamily="34" charset="0"/>
            </a:endParaRPr>
          </a:p>
          <a:p>
            <a:pPr algn="ctr">
              <a:spcBef>
                <a:spcPts val="600"/>
              </a:spcBef>
            </a:pPr>
            <a:r>
              <a:rPr lang="is-IS" sz="2400" dirty="0">
                <a:solidFill>
                  <a:srgbClr val="595A59"/>
                </a:solidFill>
                <a:latin typeface="Calibri"/>
                <a:ea typeface="Calibri"/>
                <a:cs typeface="Calibri"/>
                <a:sym typeface="Calibri"/>
              </a:rPr>
              <a:t>Til hvaða aðgerða þyrfti mögulega að grípa til?</a:t>
            </a:r>
            <a:endParaRPr lang="is-IS" sz="1600" dirty="0">
              <a:latin typeface="Calibri"/>
              <a:cs typeface="Calibri"/>
            </a:endParaRPr>
          </a:p>
          <a:p>
            <a:pPr marL="0" marR="0" lvl="0" indent="0" algn="l" rtl="0">
              <a:spcBef>
                <a:spcPts val="0"/>
              </a:spcBef>
              <a:spcAft>
                <a:spcPts val="0"/>
              </a:spcAft>
              <a:buNone/>
            </a:pPr>
            <a:endParaRPr sz="2000">
              <a:solidFill>
                <a:srgbClr val="595A59"/>
              </a:solidFill>
              <a:latin typeface="Calibri" panose="020F0502020204030204" pitchFamily="34" charset="0"/>
              <a:ea typeface="Calibri"/>
              <a:cs typeface="Calibri" panose="020F0502020204030204" pitchFamily="34" charset="0"/>
              <a:sym typeface="Calibri"/>
            </a:endParaRPr>
          </a:p>
        </p:txBody>
      </p:sp>
      <p:sp>
        <p:nvSpPr>
          <p:cNvPr id="1536" name="Google Shape;1536;p36"/>
          <p:cNvSpPr/>
          <p:nvPr/>
        </p:nvSpPr>
        <p:spPr>
          <a:xfrm>
            <a:off x="1" y="291787"/>
            <a:ext cx="12191999" cy="119981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7" name="Google Shape;1537;p36"/>
          <p:cNvSpPr txBox="1"/>
          <p:nvPr/>
        </p:nvSpPr>
        <p:spPr>
          <a:xfrm>
            <a:off x="295202" y="622346"/>
            <a:ext cx="11359085" cy="8915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600"/>
              <a:buFont typeface="Arial"/>
              <a:buNone/>
            </a:pPr>
            <a:r>
              <a:rPr lang="en-GB" sz="3600" b="1" i="0">
                <a:solidFill>
                  <a:schemeClr val="lt1"/>
                </a:solidFill>
                <a:latin typeface="Calibri"/>
                <a:ea typeface="Calibri"/>
                <a:cs typeface="Calibri"/>
                <a:sym typeface="Calibri"/>
              </a:rPr>
              <a:t>ÆFING: PESTEL GREINING</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37"/>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endParaRPr/>
          </a:p>
          <a:p>
            <a:pPr lvl="0" indent="-457200" algn="l" rtl="0">
              <a:lnSpc>
                <a:spcPct val="100000"/>
              </a:lnSpc>
              <a:spcBef>
                <a:spcPts val="1000"/>
              </a:spcBef>
              <a:spcAft>
                <a:spcPts val="0"/>
              </a:spcAft>
              <a:buClr>
                <a:schemeClr val="lt1"/>
              </a:buClr>
              <a:buSzPts val="2400"/>
              <a:buFont typeface="+mj-lt"/>
              <a:buAutoNum type="arabicPeriod"/>
            </a:pPr>
            <a:r>
              <a:rPr lang="is-IS" dirty="0"/>
              <a:t>Hver vegna eru lítil og meðalstór fyrirtæki í ferðaþjónustu sérstaklega viðkvæm fyrir fyrirtækjakrísu?</a:t>
            </a:r>
          </a:p>
          <a:p>
            <a:pPr lvl="0" indent="-457200" algn="l" rtl="0">
              <a:lnSpc>
                <a:spcPct val="100000"/>
              </a:lnSpc>
              <a:spcBef>
                <a:spcPts val="1000"/>
              </a:spcBef>
              <a:spcAft>
                <a:spcPts val="0"/>
              </a:spcAft>
              <a:buClr>
                <a:schemeClr val="lt1"/>
              </a:buClr>
              <a:buSzPts val="2400"/>
              <a:buFont typeface="+mj-lt"/>
              <a:buAutoNum type="arabicPeriod"/>
            </a:pPr>
            <a:endParaRPr lang="is-IS"/>
          </a:p>
          <a:p>
            <a:pPr lvl="0" indent="-457200" algn="l" rtl="0">
              <a:lnSpc>
                <a:spcPct val="100000"/>
              </a:lnSpc>
              <a:spcBef>
                <a:spcPts val="1000"/>
              </a:spcBef>
              <a:spcAft>
                <a:spcPts val="0"/>
              </a:spcAft>
              <a:buClr>
                <a:schemeClr val="lt1"/>
              </a:buClr>
              <a:buSzPts val="2400"/>
              <a:buFont typeface="+mj-lt"/>
              <a:buAutoNum type="arabicPeriod"/>
            </a:pPr>
            <a:r>
              <a:rPr lang="is-IS" dirty="0"/>
              <a:t>Hver er dæmigerður gangur fyrirtækjakrísu?</a:t>
            </a:r>
          </a:p>
        </p:txBody>
      </p:sp>
      <p:sp>
        <p:nvSpPr>
          <p:cNvPr id="1543" name="Google Shape;1543;p37"/>
          <p:cNvSpPr txBox="1">
            <a:spLocks noGrp="1"/>
          </p:cNvSpPr>
          <p:nvPr>
            <p:ph type="body" idx="3"/>
          </p:nvPr>
        </p:nvSpPr>
        <p:spPr>
          <a:xfrm>
            <a:off x="1718561" y="595510"/>
            <a:ext cx="5026271" cy="874944"/>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lt1"/>
              </a:buClr>
              <a:buSzPts val="3600"/>
              <a:buNone/>
            </a:pPr>
            <a:r>
              <a:rPr lang="is-IS"/>
              <a:t>Getur þú svarað eftirfarandi spurningum?</a:t>
            </a:r>
          </a:p>
        </p:txBody>
      </p:sp>
      <p:pic>
        <p:nvPicPr>
          <p:cNvPr id="1544" name="Google Shape;1544;p37"/>
          <p:cNvPicPr preferRelativeResize="0">
            <a:picLocks noGrp="1"/>
          </p:cNvPicPr>
          <p:nvPr>
            <p:ph type="pic" idx="2"/>
          </p:nvPr>
        </p:nvPicPr>
        <p:blipFill rotWithShape="1">
          <a:blip r:embed="rId3">
            <a:alphaModFix/>
          </a:blip>
          <a:srcRect t="8457" b="8458"/>
          <a:stretch/>
        </p:blipFill>
        <p:spPr>
          <a:xfrm>
            <a:off x="6852062" y="228600"/>
            <a:ext cx="5105121" cy="6362700"/>
          </a:xfrm>
          <a:prstGeom prst="rect">
            <a:avLst/>
          </a:prstGeom>
          <a:solidFill>
            <a:schemeClr val="lt1"/>
          </a:solidFill>
          <a:ln>
            <a:noFill/>
          </a:ln>
        </p:spPr>
      </p:pic>
      <p:sp>
        <p:nvSpPr>
          <p:cNvPr id="1545" name="Google Shape;1545;p37"/>
          <p:cNvSpPr txBox="1"/>
          <p:nvPr/>
        </p:nvSpPr>
        <p:spPr>
          <a:xfrm>
            <a:off x="6805407" y="6320587"/>
            <a:ext cx="16742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rgbClr val="000000"/>
                </a:solidFill>
                <a:latin typeface="Calibri"/>
                <a:ea typeface="Calibri"/>
                <a:cs typeface="Calibri"/>
                <a:sym typeface="Calibri"/>
              </a:rPr>
              <a:t>Photo: Eva Elijas</a:t>
            </a:r>
            <a:endParaRPr sz="1000">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p41"/>
          <p:cNvSpPr txBox="1">
            <a:spLocks noGrp="1"/>
          </p:cNvSpPr>
          <p:nvPr>
            <p:ph type="body" idx="1"/>
          </p:nvPr>
        </p:nvSpPr>
        <p:spPr>
          <a:xfrm>
            <a:off x="1354667" y="3716869"/>
            <a:ext cx="5216462" cy="634999"/>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ctr" rtl="0">
              <a:lnSpc>
                <a:spcPct val="90000"/>
              </a:lnSpc>
              <a:spcBef>
                <a:spcPts val="0"/>
              </a:spcBef>
              <a:spcAft>
                <a:spcPts val="0"/>
              </a:spcAft>
              <a:buClr>
                <a:srgbClr val="595A59"/>
              </a:buClr>
              <a:buSzPct val="100000"/>
              <a:buNone/>
            </a:pPr>
            <a:r>
              <a:rPr lang="is-IS" cap="small"/>
              <a:t>Varúðarráðstafanir og aðgerðir til að koma í veg fyrir krísu</a:t>
            </a:r>
            <a:endParaRPr cap="small"/>
          </a:p>
          <a:p>
            <a:pPr marL="0" lvl="0" indent="0" algn="l" rtl="0">
              <a:lnSpc>
                <a:spcPct val="120000"/>
              </a:lnSpc>
              <a:spcBef>
                <a:spcPts val="1000"/>
              </a:spcBef>
              <a:spcAft>
                <a:spcPts val="0"/>
              </a:spcAft>
              <a:buClr>
                <a:srgbClr val="595A59"/>
              </a:buClr>
              <a:buSzPct val="100000"/>
              <a:buNone/>
            </a:pPr>
            <a:endParaRPr sz="1000" cap="small"/>
          </a:p>
        </p:txBody>
      </p:sp>
      <p:sp>
        <p:nvSpPr>
          <p:cNvPr id="1576" name="Google Shape;1576;p41"/>
          <p:cNvSpPr txBox="1"/>
          <p:nvPr/>
        </p:nvSpPr>
        <p:spPr>
          <a:xfrm>
            <a:off x="3747016" y="1898326"/>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Calibri"/>
                <a:ea typeface="Calibri"/>
                <a:cs typeface="Calibri"/>
                <a:sym typeface="Calibri"/>
              </a:rPr>
              <a:t>2</a:t>
            </a:r>
            <a:endParaRPr/>
          </a:p>
        </p:txBody>
      </p:sp>
      <p:sp>
        <p:nvSpPr>
          <p:cNvPr id="1577" name="Google Shape;1577;p41"/>
          <p:cNvSpPr txBox="1"/>
          <p:nvPr/>
        </p:nvSpPr>
        <p:spPr>
          <a:xfrm>
            <a:off x="9013282" y="4138728"/>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Calibri"/>
                <a:ea typeface="Calibri"/>
                <a:cs typeface="Calibri"/>
                <a:sym typeface="Calibri"/>
              </a:rPr>
              <a:t>3</a:t>
            </a:r>
            <a:endParaRPr/>
          </a:p>
        </p:txBody>
      </p:sp>
      <p:sp>
        <p:nvSpPr>
          <p:cNvPr id="1578" name="Google Shape;1578;p41"/>
          <p:cNvSpPr/>
          <p:nvPr/>
        </p:nvSpPr>
        <p:spPr>
          <a:xfrm flipH="1">
            <a:off x="-42337" y="127000"/>
            <a:ext cx="7049063" cy="852187"/>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2800" b="1">
                <a:solidFill>
                  <a:schemeClr val="lt1"/>
                </a:solidFill>
                <a:latin typeface="Calibri"/>
                <a:ea typeface="Calibri"/>
                <a:cs typeface="Calibri"/>
                <a:sym typeface="Calibri"/>
              </a:rPr>
              <a:t>Yfirlit yfir ólíka hluta námskeiðsins</a:t>
            </a:r>
            <a:endParaRPr lang="is-IS"/>
          </a:p>
        </p:txBody>
      </p:sp>
      <p:sp>
        <p:nvSpPr>
          <p:cNvPr id="1579" name="Google Shape;1579;p41"/>
          <p:cNvSpPr txBox="1">
            <a:spLocks noGrp="1"/>
          </p:cNvSpPr>
          <p:nvPr>
            <p:ph type="body" idx="2"/>
          </p:nvPr>
        </p:nvSpPr>
        <p:spPr>
          <a:xfrm>
            <a:off x="6925400" y="1019537"/>
            <a:ext cx="4686840" cy="371114"/>
          </a:xfrm>
          <a:prstGeom prst="rect">
            <a:avLst/>
          </a:prstGeom>
          <a:noFill/>
          <a:ln>
            <a:noFill/>
          </a:ln>
        </p:spPr>
        <p:txBody>
          <a:bodyPr spcFirstLastPara="1" wrap="square" lIns="91425" tIns="45700" rIns="91425" bIns="45700" anchor="t" anchorCtr="0">
            <a:normAutofit lnSpcReduction="10000"/>
          </a:bodyPr>
          <a:lstStyle/>
          <a:p>
            <a:pPr marL="228600" lvl="0" indent="-228600" algn="ctr" rtl="0">
              <a:lnSpc>
                <a:spcPct val="90000"/>
              </a:lnSpc>
              <a:spcBef>
                <a:spcPts val="0"/>
              </a:spcBef>
              <a:spcAft>
                <a:spcPts val="0"/>
              </a:spcAft>
              <a:buClr>
                <a:srgbClr val="595A59"/>
              </a:buClr>
              <a:buSzPct val="100000"/>
              <a:buNone/>
            </a:pPr>
            <a:r>
              <a:rPr lang="is-IS" sz="2200" cap="small"/>
              <a:t>Að takast á við krísu</a:t>
            </a:r>
          </a:p>
        </p:txBody>
      </p:sp>
      <p:sp>
        <p:nvSpPr>
          <p:cNvPr id="1580" name="Google Shape;1580;p41"/>
          <p:cNvSpPr txBox="1"/>
          <p:nvPr/>
        </p:nvSpPr>
        <p:spPr>
          <a:xfrm>
            <a:off x="6806488" y="1397715"/>
            <a:ext cx="5764678"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Eftir að hafa lokið þessum námskeiðshluta ættir þú að…</a:t>
            </a: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…skilja betur að eftir því lengri </a:t>
            </a:r>
            <a:r>
              <a:rPr lang="is-IS" dirty="0">
                <a:solidFill>
                  <a:srgbClr val="595A59"/>
                </a:solidFill>
                <a:latin typeface="Calibri"/>
                <a:ea typeface="Calibri"/>
                <a:cs typeface="Calibri"/>
                <a:sym typeface="Calibri"/>
              </a:rPr>
              <a:t>tíma</a:t>
            </a:r>
            <a:r>
              <a:rPr lang="is-IS" sz="1400" b="0" i="0" u="none" strike="noStrike" dirty="0">
                <a:solidFill>
                  <a:srgbClr val="595A59"/>
                </a:solidFill>
                <a:latin typeface="Calibri"/>
                <a:ea typeface="Calibri"/>
                <a:cs typeface="Calibri"/>
                <a:sym typeface="Calibri"/>
              </a:rPr>
              <a:t> sem krísa færa að </a:t>
            </a:r>
            <a:r>
              <a:rPr lang="is-IS" sz="1400" b="0" i="0" u="none" strike="noStrike" dirty="0" err="1">
                <a:solidFill>
                  <a:srgbClr val="595A59"/>
                </a:solidFill>
                <a:latin typeface="Calibri"/>
                <a:ea typeface="Calibri"/>
                <a:cs typeface="Calibri"/>
                <a:sym typeface="Calibri"/>
              </a:rPr>
              <a:t>malla</a:t>
            </a:r>
            <a:r>
              <a:rPr lang="is-IS" sz="1400" b="0" i="0" u="none" strike="noStrike" dirty="0">
                <a:solidFill>
                  <a:srgbClr val="595A59"/>
                </a:solidFill>
                <a:latin typeface="Calibri"/>
                <a:ea typeface="Calibri"/>
                <a:cs typeface="Calibri"/>
                <a:sym typeface="Calibri"/>
              </a:rPr>
              <a:t>, því takmarkaðri valmöguleikar eru stöðunni til að komast úr henni</a:t>
            </a:r>
            <a:endParaRPr lang="is-IS" sz="1400" b="0" i="0" u="none" strike="noStrike" dirty="0">
              <a:solidFill>
                <a:srgbClr val="595A59"/>
              </a:solidFill>
              <a:latin typeface="Calibri"/>
              <a:ea typeface="Calibri"/>
              <a:cs typeface="Calibri"/>
            </a:endParaRP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…vita hvaða stjórnunaraðgerðir henta litlum og meðalstórum fyrirtækjum í ferðaþjónustu, á tímum krísu.</a:t>
            </a:r>
            <a:endParaRPr lang="is-IS" sz="1400" b="0" i="0" u="none" strike="noStrike" dirty="0">
              <a:solidFill>
                <a:srgbClr val="595A59"/>
              </a:solidFill>
              <a:latin typeface="Calibri"/>
              <a:ea typeface="Calibri"/>
              <a:cs typeface="Calibri"/>
            </a:endParaRPr>
          </a:p>
          <a:p>
            <a:pPr marL="0" marR="0" lvl="0" indent="0" algn="l" rtl="0">
              <a:spcBef>
                <a:spcPts val="0"/>
              </a:spcBef>
              <a:spcAft>
                <a:spcPts val="0"/>
              </a:spcAft>
              <a:buNone/>
            </a:pPr>
            <a:r>
              <a:rPr lang="is-IS" sz="1400" b="0" i="0" u="none" strike="noStrike">
                <a:solidFill>
                  <a:srgbClr val="595A59"/>
                </a:solidFill>
                <a:latin typeface="Calibri"/>
                <a:ea typeface="Calibri"/>
                <a:cs typeface="Calibri"/>
                <a:sym typeface="Calibri"/>
              </a:rPr>
              <a:t>…</a:t>
            </a:r>
            <a:r>
              <a:rPr lang="is-IS">
                <a:solidFill>
                  <a:srgbClr val="595A59"/>
                </a:solidFill>
                <a:latin typeface="Calibri"/>
                <a:ea typeface="Calibri"/>
                <a:cs typeface="Calibri"/>
                <a:sym typeface="Calibri"/>
              </a:rPr>
              <a:t>vita</a:t>
            </a:r>
            <a:r>
              <a:rPr lang="is-IS" sz="1400" b="0" i="0" u="none" strike="noStrike">
                <a:solidFill>
                  <a:srgbClr val="595A59"/>
                </a:solidFill>
                <a:latin typeface="Calibri"/>
                <a:ea typeface="Calibri"/>
                <a:cs typeface="Calibri"/>
                <a:sym typeface="Calibri"/>
              </a:rPr>
              <a:t> hvað er mikilvægt í breytingafasa til að sigrast á krísu</a:t>
            </a: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a:t>
            </a:r>
            <a:r>
              <a:rPr lang="is-IS" dirty="0">
                <a:solidFill>
                  <a:srgbClr val="595A59"/>
                </a:solidFill>
                <a:latin typeface="Calibri"/>
                <a:ea typeface="Calibri"/>
                <a:cs typeface="Calibri"/>
                <a:sym typeface="Calibri"/>
              </a:rPr>
              <a:t>þekkja</a:t>
            </a:r>
            <a:r>
              <a:rPr lang="is-IS" sz="1400" b="0" i="0" u="none" strike="noStrike" dirty="0">
                <a:solidFill>
                  <a:srgbClr val="595A59"/>
                </a:solidFill>
                <a:latin typeface="Calibri"/>
                <a:ea typeface="Calibri"/>
                <a:cs typeface="Calibri"/>
                <a:sym typeface="Calibri"/>
              </a:rPr>
              <a:t> áskoranir í </a:t>
            </a:r>
            <a:r>
              <a:rPr lang="is-IS" sz="1400" b="0" i="0" u="none" strike="noStrike" dirty="0" err="1">
                <a:solidFill>
                  <a:srgbClr val="595A59"/>
                </a:solidFill>
                <a:latin typeface="Calibri"/>
                <a:ea typeface="Calibri"/>
                <a:cs typeface="Calibri"/>
                <a:sym typeface="Calibri"/>
              </a:rPr>
              <a:t>heildrænni</a:t>
            </a:r>
            <a:r>
              <a:rPr lang="is-IS" sz="1400" b="0" i="0" u="none" strike="noStrike" dirty="0">
                <a:solidFill>
                  <a:srgbClr val="595A59"/>
                </a:solidFill>
                <a:latin typeface="Calibri"/>
                <a:ea typeface="Calibri"/>
                <a:cs typeface="Calibri"/>
                <a:sym typeface="Calibri"/>
              </a:rPr>
              <a:t> endurskipulagningu</a:t>
            </a:r>
            <a:endParaRPr lang="is-IS" sz="1400" b="0" i="0" u="none" strike="noStrike" dirty="0">
              <a:solidFill>
                <a:srgbClr val="595A59"/>
              </a:solidFill>
              <a:latin typeface="Calibri"/>
              <a:ea typeface="Calibri"/>
              <a:cs typeface="Calibri"/>
            </a:endParaRP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…vera meðvitaðri um mikilvægi þess að læra af mistökum.</a:t>
            </a:r>
            <a:br>
              <a:rPr lang="is-IS" sz="1400" b="0" i="0" u="none" strike="noStrike" dirty="0">
                <a:latin typeface="Calibri"/>
                <a:ea typeface="Calibri"/>
                <a:cs typeface="Calibri"/>
              </a:rPr>
            </a:br>
            <a:endParaRPr lang="is-IS" sz="1400" b="0" i="0" u="none" strike="noStrike">
              <a:solidFill>
                <a:srgbClr val="595A59"/>
              </a:solidFill>
              <a:latin typeface="Calibri"/>
              <a:ea typeface="Calibri"/>
              <a:cs typeface="Calibri"/>
              <a:sym typeface="Calibri"/>
            </a:endParaRPr>
          </a:p>
        </p:txBody>
      </p:sp>
      <p:sp>
        <p:nvSpPr>
          <p:cNvPr id="1581" name="Google Shape;1581;p41"/>
          <p:cNvSpPr txBox="1"/>
          <p:nvPr/>
        </p:nvSpPr>
        <p:spPr>
          <a:xfrm>
            <a:off x="1105317" y="4109284"/>
            <a:ext cx="6299529"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is-IS" sz="1400" b="0" i="0" u="none" strike="noStrike">
              <a:solidFill>
                <a:srgbClr val="595A59"/>
              </a:solidFill>
              <a:latin typeface="Calibri"/>
              <a:ea typeface="Calibri"/>
              <a:cs typeface="Calibri"/>
              <a:sym typeface="Calibri"/>
            </a:endParaRP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Eftir að hafa lokið þessum námskeiðshluta ættir þú að…</a:t>
            </a:r>
            <a:endParaRPr lang="is-IS" sz="1400" b="0" i="0" u="none" strike="noStrike" dirty="0">
              <a:solidFill>
                <a:srgbClr val="595A59"/>
              </a:solidFill>
              <a:latin typeface="Calibri"/>
              <a:ea typeface="Calibri"/>
              <a:cs typeface="Calibri"/>
            </a:endParaRP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 skilja hvaða þættir leiða til krísu og hvernig væri </a:t>
            </a:r>
            <a:r>
              <a:rPr lang="is-IS" dirty="0">
                <a:solidFill>
                  <a:srgbClr val="595A59"/>
                </a:solidFill>
                <a:latin typeface="Calibri"/>
                <a:ea typeface="Calibri"/>
                <a:cs typeface="Calibri"/>
                <a:sym typeface="Calibri"/>
              </a:rPr>
              <a:t>mögulega</a:t>
            </a:r>
            <a:r>
              <a:rPr lang="is-IS" sz="1400" b="0" i="0" u="none" strike="noStrike" dirty="0">
                <a:solidFill>
                  <a:srgbClr val="595A59"/>
                </a:solidFill>
                <a:latin typeface="Calibri"/>
                <a:ea typeface="Calibri"/>
                <a:cs typeface="Calibri"/>
                <a:sym typeface="Calibri"/>
              </a:rPr>
              <a:t> hægt að koma í veg fyrir hana</a:t>
            </a:r>
            <a:endParaRPr lang="is-IS" sz="1400" b="0" i="0" u="none" strike="noStrike" dirty="0">
              <a:solidFill>
                <a:srgbClr val="595A59"/>
              </a:solidFill>
              <a:latin typeface="Calibri"/>
              <a:ea typeface="Calibri"/>
              <a:cs typeface="Calibri"/>
            </a:endParaRP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 skilja mikilvægi áhættustýringar fyrir fyrirtæki</a:t>
            </a:r>
            <a:endParaRPr lang="is-IS" sz="1400" b="0" i="0" u="none" strike="noStrike" dirty="0">
              <a:solidFill>
                <a:srgbClr val="595A59"/>
              </a:solidFill>
              <a:latin typeface="Calibri"/>
              <a:ea typeface="Calibri"/>
              <a:cs typeface="Calibri"/>
            </a:endParaRP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 þekkja verkfærin sem þarf til að þróa trausta stefnu og hvernig á að beita þeim</a:t>
            </a:r>
            <a:endParaRPr lang="is-IS" sz="1400" b="0" i="0" u="none" strike="noStrike" dirty="0">
              <a:solidFill>
                <a:srgbClr val="595A59"/>
              </a:solidFill>
              <a:latin typeface="Calibri"/>
              <a:ea typeface="Calibri"/>
              <a:cs typeface="Calibri"/>
            </a:endParaRP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 </a:t>
            </a:r>
            <a:r>
              <a:rPr lang="is-IS" dirty="0">
                <a:solidFill>
                  <a:srgbClr val="595A59"/>
                </a:solidFill>
                <a:latin typeface="Calibri"/>
                <a:ea typeface="Calibri"/>
                <a:cs typeface="Calibri"/>
                <a:sym typeface="Calibri"/>
              </a:rPr>
              <a:t>koma</a:t>
            </a:r>
            <a:r>
              <a:rPr lang="is-IS" sz="1400" b="0" i="0" u="none" strike="noStrike" dirty="0">
                <a:solidFill>
                  <a:srgbClr val="595A59"/>
                </a:solidFill>
                <a:latin typeface="Calibri"/>
                <a:ea typeface="Calibri"/>
                <a:cs typeface="Calibri"/>
                <a:sym typeface="Calibri"/>
              </a:rPr>
              <a:t> auga á og meta áhættuþætti krísu á frumstigi</a:t>
            </a:r>
            <a:endParaRPr lang="is-IS" sz="1400" b="0" i="0" u="none" strike="noStrike" dirty="0">
              <a:solidFill>
                <a:srgbClr val="595A59"/>
              </a:solidFill>
              <a:latin typeface="Calibri"/>
              <a:ea typeface="Calibri"/>
              <a:cs typeface="Calibri"/>
            </a:endParaRP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...þekkja meginreglur rekstrarsamfellustjórnunar</a:t>
            </a:r>
            <a:endParaRPr lang="is-IS" sz="1400" b="0" i="0" u="none" strike="noStrike" dirty="0">
              <a:solidFill>
                <a:srgbClr val="595A59"/>
              </a:solidFill>
              <a:latin typeface="Calibri"/>
              <a:ea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85"/>
        <p:cNvGrpSpPr/>
        <p:nvPr/>
      </p:nvGrpSpPr>
      <p:grpSpPr>
        <a:xfrm>
          <a:off x="0" y="0"/>
          <a:ext cx="0" cy="0"/>
          <a:chOff x="0" y="0"/>
          <a:chExt cx="0" cy="0"/>
        </a:xfrm>
      </p:grpSpPr>
      <p:sp>
        <p:nvSpPr>
          <p:cNvPr id="1586" name="Google Shape;1586;p42"/>
          <p:cNvSpPr txBox="1">
            <a:spLocks noGrp="1"/>
          </p:cNvSpPr>
          <p:nvPr>
            <p:ph type="body" idx="1"/>
          </p:nvPr>
        </p:nvSpPr>
        <p:spPr>
          <a:xfrm>
            <a:off x="1755467" y="3720418"/>
            <a:ext cx="4494174" cy="537257"/>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rgbClr val="595A59"/>
              </a:buClr>
              <a:buSzPct val="100000"/>
              <a:buNone/>
            </a:pPr>
            <a:r>
              <a:rPr lang="is-IS" cap="small"/>
              <a:t>Lausafjárkrísa og lausafjárstýring</a:t>
            </a:r>
          </a:p>
        </p:txBody>
      </p:sp>
      <p:sp>
        <p:nvSpPr>
          <p:cNvPr id="1587" name="Google Shape;1587;p42"/>
          <p:cNvSpPr txBox="1">
            <a:spLocks noGrp="1"/>
          </p:cNvSpPr>
          <p:nvPr>
            <p:ph type="body" idx="2"/>
          </p:nvPr>
        </p:nvSpPr>
        <p:spPr>
          <a:xfrm>
            <a:off x="7467167" y="349959"/>
            <a:ext cx="3577194" cy="392992"/>
          </a:xfrm>
          <a:prstGeom prst="rect">
            <a:avLst/>
          </a:prstGeom>
          <a:noFill/>
          <a:ln>
            <a:noFill/>
          </a:ln>
        </p:spPr>
        <p:txBody>
          <a:bodyPr spcFirstLastPara="1" wrap="square" lIns="91425" tIns="45700" rIns="91425" bIns="45700" anchor="t" anchorCtr="0">
            <a:noAutofit/>
          </a:bodyPr>
          <a:lstStyle/>
          <a:p>
            <a:pPr marL="228600" lvl="0" indent="-228600" algn="ctr">
              <a:lnSpc>
                <a:spcPct val="90000"/>
              </a:lnSpc>
              <a:spcBef>
                <a:spcPts val="0"/>
              </a:spcBef>
              <a:spcAft>
                <a:spcPts val="0"/>
              </a:spcAft>
              <a:buNone/>
            </a:pPr>
            <a:r>
              <a:rPr lang="is-IS" cap="small" dirty="0"/>
              <a:t>Starfshæfni</a:t>
            </a:r>
            <a:endParaRPr lang="en-US" dirty="0"/>
          </a:p>
        </p:txBody>
      </p:sp>
      <p:sp>
        <p:nvSpPr>
          <p:cNvPr id="1588" name="Google Shape;1588;p42"/>
          <p:cNvSpPr txBox="1"/>
          <p:nvPr/>
        </p:nvSpPr>
        <p:spPr>
          <a:xfrm>
            <a:off x="3747016" y="1898326"/>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Calibri"/>
                <a:ea typeface="Calibri"/>
                <a:cs typeface="Calibri"/>
                <a:sym typeface="Calibri"/>
              </a:rPr>
              <a:t>4</a:t>
            </a:r>
            <a:endParaRPr/>
          </a:p>
        </p:txBody>
      </p:sp>
      <p:sp>
        <p:nvSpPr>
          <p:cNvPr id="1589" name="Google Shape;1589;p42"/>
          <p:cNvSpPr txBox="1"/>
          <p:nvPr/>
        </p:nvSpPr>
        <p:spPr>
          <a:xfrm>
            <a:off x="9000226" y="4132914"/>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Calibri"/>
                <a:ea typeface="Calibri"/>
                <a:cs typeface="Calibri"/>
                <a:sym typeface="Calibri"/>
              </a:rPr>
              <a:t>5</a:t>
            </a:r>
            <a:endParaRPr/>
          </a:p>
        </p:txBody>
      </p:sp>
      <p:sp>
        <p:nvSpPr>
          <p:cNvPr id="1590" name="Google Shape;1590;p42"/>
          <p:cNvSpPr txBox="1"/>
          <p:nvPr/>
        </p:nvSpPr>
        <p:spPr>
          <a:xfrm>
            <a:off x="6292885" y="1007849"/>
            <a:ext cx="5414682" cy="1815841"/>
          </a:xfrm>
          <a:prstGeom prst="rect">
            <a:avLst/>
          </a:prstGeom>
          <a:noFill/>
          <a:ln>
            <a:noFill/>
          </a:ln>
        </p:spPr>
        <p:txBody>
          <a:bodyPr spcFirstLastPara="1" wrap="square" lIns="91425" tIns="45700" rIns="91425" bIns="45700" anchor="t" anchorCtr="0">
            <a:spAutoFit/>
          </a:bodyPr>
          <a:lstStyle/>
          <a:p>
            <a:r>
              <a:rPr lang="is-IS" sz="1400" dirty="0">
                <a:solidFill>
                  <a:srgbClr val="595A59"/>
                </a:solidFill>
                <a:latin typeface="Calibri"/>
                <a:ea typeface="Calibri"/>
                <a:cs typeface="Calibri"/>
                <a:sym typeface="Calibri"/>
              </a:rPr>
              <a:t>Eftir að hafa lokið þessari einingu muntu</a:t>
            </a:r>
            <a:r>
              <a:rPr lang="is-IS" dirty="0">
                <a:solidFill>
                  <a:srgbClr val="595A59"/>
                </a:solidFill>
                <a:latin typeface="Calibri"/>
                <a:ea typeface="Calibri"/>
                <a:cs typeface="Calibri"/>
                <a:sym typeface="Calibri"/>
              </a:rPr>
              <a:t> </a:t>
            </a:r>
            <a:endParaRPr lang="is-IS" sz="1400" dirty="0">
              <a:solidFill>
                <a:srgbClr val="595A59"/>
              </a:solidFill>
              <a:latin typeface="Calibri"/>
              <a:ea typeface="Calibri"/>
              <a:cs typeface="Calibri"/>
              <a:sym typeface="Calibri"/>
            </a:endParaRPr>
          </a:p>
          <a:p>
            <a:pPr marL="0" marR="0" lvl="0" indent="0" algn="l" rtl="0">
              <a:spcBef>
                <a:spcPts val="0"/>
              </a:spcBef>
              <a:spcAft>
                <a:spcPts val="0"/>
              </a:spcAft>
              <a:buNone/>
            </a:pPr>
            <a:r>
              <a:rPr lang="is-IS" sz="1400" dirty="0">
                <a:solidFill>
                  <a:srgbClr val="595A59"/>
                </a:solidFill>
                <a:latin typeface="Calibri"/>
                <a:ea typeface="Calibri"/>
                <a:cs typeface="Calibri"/>
                <a:sym typeface="Calibri"/>
              </a:rPr>
              <a:t>… geta teiknað upp rekstrarferla og betrumbætt</a:t>
            </a:r>
          </a:p>
          <a:p>
            <a:pPr marL="0" marR="0" lvl="0" indent="0" algn="l" rtl="0">
              <a:spcBef>
                <a:spcPts val="0"/>
              </a:spcBef>
              <a:spcAft>
                <a:spcPts val="0"/>
              </a:spcAft>
              <a:buNone/>
            </a:pPr>
            <a:r>
              <a:rPr lang="is-IS" sz="1400" dirty="0">
                <a:solidFill>
                  <a:srgbClr val="595A59"/>
                </a:solidFill>
                <a:latin typeface="Calibri"/>
                <a:ea typeface="Calibri"/>
                <a:cs typeface="Calibri"/>
                <a:sym typeface="Calibri"/>
              </a:rPr>
              <a:t>… vita hvernig á að bera kennsl á og greina hagsmunaaðila</a:t>
            </a:r>
          </a:p>
          <a:p>
            <a:pPr marL="0" marR="0" lvl="0" indent="0" algn="l" rtl="0">
              <a:spcBef>
                <a:spcPts val="0"/>
              </a:spcBef>
              <a:spcAft>
                <a:spcPts val="0"/>
              </a:spcAft>
              <a:buNone/>
            </a:pPr>
            <a:r>
              <a:rPr lang="is-IS" sz="1400" dirty="0">
                <a:solidFill>
                  <a:srgbClr val="595A59"/>
                </a:solidFill>
                <a:latin typeface="Calibri"/>
                <a:ea typeface="Calibri"/>
                <a:cs typeface="Calibri"/>
                <a:sym typeface="Calibri"/>
              </a:rPr>
              <a:t>… átta þig betur á mikilvægi mannauðs fyrir fyrirtækið og geta leiðbeint starfsfólki þínu í krísu</a:t>
            </a:r>
          </a:p>
          <a:p>
            <a:pPr marL="0" marR="0" lvl="0" indent="0" algn="l" rtl="0">
              <a:spcBef>
                <a:spcPts val="0"/>
              </a:spcBef>
              <a:spcAft>
                <a:spcPts val="0"/>
              </a:spcAft>
              <a:buNone/>
            </a:pPr>
            <a:r>
              <a:rPr lang="is-IS" sz="1400" dirty="0">
                <a:solidFill>
                  <a:srgbClr val="595A59"/>
                </a:solidFill>
                <a:latin typeface="Calibri"/>
                <a:ea typeface="Calibri"/>
                <a:cs typeface="Calibri"/>
                <a:sym typeface="Calibri"/>
              </a:rPr>
              <a:t>…að hafa aukið hæfni þína í krísusamskiptum</a:t>
            </a:r>
          </a:p>
          <a:p>
            <a:pPr marL="0" marR="0" lvl="0" indent="0" algn="l" rtl="0">
              <a:spcBef>
                <a:spcPts val="0"/>
              </a:spcBef>
              <a:spcAft>
                <a:spcPts val="0"/>
              </a:spcAft>
              <a:buNone/>
            </a:pPr>
            <a:r>
              <a:rPr lang="is-IS" sz="1400" dirty="0">
                <a:solidFill>
                  <a:srgbClr val="595A59"/>
                </a:solidFill>
                <a:latin typeface="Calibri"/>
                <a:ea typeface="Calibri"/>
                <a:cs typeface="Calibri"/>
                <a:sym typeface="Calibri"/>
              </a:rPr>
              <a:t>…vita hvernig nota á samfélagsmiðla í þágu fyrirtækisins, sérstaklega í krísu</a:t>
            </a:r>
            <a:endParaRPr lang="is-IS" dirty="0"/>
          </a:p>
        </p:txBody>
      </p:sp>
      <p:sp>
        <p:nvSpPr>
          <p:cNvPr id="1591" name="Google Shape;1591;p42"/>
          <p:cNvSpPr txBox="1"/>
          <p:nvPr/>
        </p:nvSpPr>
        <p:spPr>
          <a:xfrm>
            <a:off x="1702488" y="4450414"/>
            <a:ext cx="6787087" cy="1600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Eftir að hafa lokið þessari einingu muntu</a:t>
            </a: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 þekkja helstu einkenni lausafjárkrísu</a:t>
            </a: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 vita hvernig á að draga úr líkum á því að lítið og meðalstórt fyrirtæki þitt verði gjaldþrota</a:t>
            </a: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 þekkja grunnskipulag lausafjáráætlunar</a:t>
            </a: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 þekkja hagnýt dæmi um lausafjáráætlun</a:t>
            </a: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 þekkja helstu fjárhags- og lausafjárhlutföll</a:t>
            </a:r>
            <a:br>
              <a:rPr lang="is-IS" sz="1400" b="0" i="0" u="none" strike="noStrike" dirty="0">
                <a:solidFill>
                  <a:srgbClr val="595A59"/>
                </a:solidFill>
                <a:latin typeface="Calibri"/>
                <a:ea typeface="Calibri"/>
                <a:cs typeface="Calibri"/>
                <a:sym typeface="Calibri"/>
              </a:rPr>
            </a:br>
            <a:endParaRPr lang="is-IS" sz="1400" b="0" i="0" u="none" strike="noStrike" dirty="0">
              <a:solidFill>
                <a:srgbClr val="595A5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4"/>
          <p:cNvSpPr txBox="1">
            <a:spLocks noGrp="1"/>
          </p:cNvSpPr>
          <p:nvPr>
            <p:ph type="body" idx="1"/>
          </p:nvPr>
        </p:nvSpPr>
        <p:spPr>
          <a:xfrm>
            <a:off x="734715" y="1757010"/>
            <a:ext cx="4983180" cy="4037861"/>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100000"/>
              </a:lnSpc>
              <a:spcBef>
                <a:spcPts val="0"/>
              </a:spcBef>
              <a:spcAft>
                <a:spcPts val="0"/>
              </a:spcAft>
              <a:buClr>
                <a:schemeClr val="lt1"/>
              </a:buClr>
              <a:buSzPts val="2400"/>
              <a:buNone/>
            </a:pPr>
            <a:r>
              <a:rPr lang="is-IS"/>
              <a:t>Að sigrast á krísu er eitt af erfiðustu verkefnum allra sem standa að rekstri.</a:t>
            </a:r>
          </a:p>
          <a:p>
            <a:pPr marL="0" lvl="0" indent="0" algn="ctr" rtl="0">
              <a:lnSpc>
                <a:spcPct val="100000"/>
              </a:lnSpc>
              <a:spcBef>
                <a:spcPts val="0"/>
              </a:spcBef>
              <a:spcAft>
                <a:spcPts val="0"/>
              </a:spcAft>
              <a:buClr>
                <a:schemeClr val="lt1"/>
              </a:buClr>
              <a:buSzPts val="2400"/>
              <a:buNone/>
            </a:pPr>
            <a:endParaRPr lang="is-IS"/>
          </a:p>
          <a:p>
            <a:pPr marL="0" indent="0" algn="ctr">
              <a:lnSpc>
                <a:spcPct val="100000"/>
              </a:lnSpc>
              <a:spcBef>
                <a:spcPts val="0"/>
              </a:spcBef>
            </a:pPr>
            <a:r>
              <a:rPr lang="is-IS"/>
              <a:t>Án utanaðkomandi stuðnings frá fjölbreyttum hópi ráðgjafa (t.a.m.   stjórnunarráðgjöfum, lögfræðingum, sérfræðingum og fl.) er það oft varla viðráðanlegt. Ytri stuðningur getur verið leikbreytir!</a:t>
            </a:r>
          </a:p>
          <a:p>
            <a:pPr marL="0" lvl="0" indent="0" algn="ctr" rtl="0">
              <a:lnSpc>
                <a:spcPct val="100000"/>
              </a:lnSpc>
              <a:spcBef>
                <a:spcPts val="0"/>
              </a:spcBef>
              <a:spcAft>
                <a:spcPts val="0"/>
              </a:spcAft>
              <a:buClr>
                <a:schemeClr val="lt1"/>
              </a:buClr>
              <a:buSzPts val="2400"/>
              <a:buNone/>
            </a:pPr>
            <a:endParaRPr lang="is-IS"/>
          </a:p>
          <a:p>
            <a:pPr marL="0" lvl="0" indent="0" algn="ctr" rtl="0">
              <a:lnSpc>
                <a:spcPct val="100000"/>
              </a:lnSpc>
              <a:spcBef>
                <a:spcPts val="0"/>
              </a:spcBef>
              <a:spcAft>
                <a:spcPts val="0"/>
              </a:spcAft>
              <a:buClr>
                <a:schemeClr val="lt1"/>
              </a:buClr>
              <a:buSzPts val="2400"/>
              <a:buNone/>
            </a:pPr>
            <a:r>
              <a:rPr lang="is-IS"/>
              <a:t>Námskeið sem þetta getur ekki komið í stað utanaðkomandi ráðgjafar.</a:t>
            </a:r>
          </a:p>
          <a:p>
            <a:pPr marL="0" lvl="0" indent="0" algn="just" rtl="0">
              <a:lnSpc>
                <a:spcPct val="100000"/>
              </a:lnSpc>
              <a:spcBef>
                <a:spcPts val="1000"/>
              </a:spcBef>
              <a:spcAft>
                <a:spcPts val="0"/>
              </a:spcAft>
              <a:buClr>
                <a:schemeClr val="lt1"/>
              </a:buClr>
              <a:buSzPts val="2400"/>
              <a:buNone/>
            </a:pPr>
            <a:endParaRPr lang="is-IS"/>
          </a:p>
        </p:txBody>
      </p:sp>
      <p:sp>
        <p:nvSpPr>
          <p:cNvPr id="905" name="Google Shape;905;p4"/>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is-IS"/>
              <a:t>En áður en við byrjum…</a:t>
            </a:r>
          </a:p>
        </p:txBody>
      </p:sp>
      <p:pic>
        <p:nvPicPr>
          <p:cNvPr id="906" name="Google Shape;906;p4" descr="Ein Bild, das Text enthält.&#10;&#10;Automatisch generierte Beschreibung"/>
          <p:cNvPicPr preferRelativeResize="0">
            <a:picLocks noGrp="1"/>
          </p:cNvPicPr>
          <p:nvPr>
            <p:ph type="pic" idx="3"/>
          </p:nvPr>
        </p:nvPicPr>
        <p:blipFill rotWithShape="1">
          <a:blip r:embed="rId3">
            <a:alphaModFix/>
          </a:blip>
          <a:srcRect l="15955" r="15955"/>
          <a:stretch/>
        </p:blipFill>
        <p:spPr>
          <a:xfrm>
            <a:off x="6392300" y="228600"/>
            <a:ext cx="5564883" cy="5447571"/>
          </a:xfrm>
          <a:prstGeom prst="rect">
            <a:avLst/>
          </a:prstGeom>
          <a:solidFill>
            <a:schemeClr val="lt1"/>
          </a:solidFill>
          <a:ln>
            <a:noFill/>
          </a:ln>
        </p:spPr>
      </p:pic>
      <p:sp>
        <p:nvSpPr>
          <p:cNvPr id="907" name="Google Shape;907;p4"/>
          <p:cNvSpPr txBox="1"/>
          <p:nvPr/>
        </p:nvSpPr>
        <p:spPr>
          <a:xfrm>
            <a:off x="6373638" y="5378199"/>
            <a:ext cx="16742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err="1">
                <a:solidFill>
                  <a:srgbClr val="D8D8D8"/>
                </a:solidFill>
                <a:latin typeface="Calibri"/>
                <a:ea typeface="Calibri"/>
                <a:cs typeface="Calibri"/>
                <a:sym typeface="Calibri"/>
              </a:rPr>
              <a:t>Mynd</a:t>
            </a:r>
            <a:r>
              <a:rPr lang="en-GB" sz="1000" dirty="0">
                <a:solidFill>
                  <a:srgbClr val="D8D8D8"/>
                </a:solidFill>
                <a:latin typeface="Calibri"/>
                <a:ea typeface="Calibri"/>
                <a:cs typeface="Calibri"/>
                <a:sym typeface="Calibri"/>
              </a:rPr>
              <a:t>: Adobe Stock</a:t>
            </a:r>
            <a:endParaRPr sz="1000" dirty="0">
              <a:solidFill>
                <a:srgbClr val="D8D8D8"/>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43"/>
          <p:cNvSpPr txBox="1">
            <a:spLocks noGrp="1"/>
          </p:cNvSpPr>
          <p:nvPr>
            <p:ph type="body" idx="1"/>
          </p:nvPr>
        </p:nvSpPr>
        <p:spPr>
          <a:xfrm>
            <a:off x="2230476" y="3720417"/>
            <a:ext cx="3544159" cy="558547"/>
          </a:xfrm>
          <a:prstGeom prst="rect">
            <a:avLst/>
          </a:prstGeom>
          <a:noFill/>
          <a:ln>
            <a:noFill/>
          </a:ln>
        </p:spPr>
        <p:txBody>
          <a:bodyPr spcFirstLastPara="1" wrap="square" lIns="91425" tIns="45700" rIns="91425" bIns="45700" anchor="t" anchorCtr="0">
            <a:normAutofit/>
          </a:bodyPr>
          <a:lstStyle/>
          <a:p>
            <a:pPr marL="228600">
              <a:spcBef>
                <a:spcPts val="0"/>
              </a:spcBef>
              <a:buSzPct val="100000"/>
            </a:pPr>
            <a:r>
              <a:rPr lang="is-IS" sz="2000" cap="small" dirty="0"/>
              <a:t>Aðlögunarforysta</a:t>
            </a:r>
          </a:p>
        </p:txBody>
      </p:sp>
      <p:sp>
        <p:nvSpPr>
          <p:cNvPr id="1597" name="Google Shape;1597;p43"/>
          <p:cNvSpPr txBox="1">
            <a:spLocks noGrp="1"/>
          </p:cNvSpPr>
          <p:nvPr>
            <p:ph type="body" idx="2"/>
          </p:nvPr>
        </p:nvSpPr>
        <p:spPr>
          <a:xfrm>
            <a:off x="7464642" y="607929"/>
            <a:ext cx="3604277" cy="363230"/>
          </a:xfrm>
          <a:prstGeom prst="rect">
            <a:avLst/>
          </a:prstGeom>
          <a:noFill/>
          <a:ln>
            <a:noFill/>
          </a:ln>
        </p:spPr>
        <p:txBody>
          <a:bodyPr spcFirstLastPara="1" wrap="square" lIns="91425" tIns="45700" rIns="91425" bIns="45700" anchor="t" anchorCtr="0">
            <a:normAutofit lnSpcReduction="10000"/>
          </a:bodyPr>
          <a:lstStyle/>
          <a:p>
            <a:pPr marL="228600" lvl="0" indent="-228600" algn="ctr" rtl="0">
              <a:lnSpc>
                <a:spcPct val="90000"/>
              </a:lnSpc>
              <a:spcBef>
                <a:spcPts val="0"/>
              </a:spcBef>
              <a:spcAft>
                <a:spcPts val="0"/>
              </a:spcAft>
              <a:buClr>
                <a:srgbClr val="595A59"/>
              </a:buClr>
              <a:buSzPct val="100000"/>
              <a:buNone/>
            </a:pPr>
            <a:r>
              <a:rPr lang="is-IS" sz="2000" cap="small"/>
              <a:t>Seigla</a:t>
            </a:r>
          </a:p>
        </p:txBody>
      </p:sp>
      <p:sp>
        <p:nvSpPr>
          <p:cNvPr id="1598" name="Google Shape;1598;p43"/>
          <p:cNvSpPr txBox="1"/>
          <p:nvPr/>
        </p:nvSpPr>
        <p:spPr>
          <a:xfrm>
            <a:off x="3747016" y="1898326"/>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Calibri"/>
                <a:ea typeface="Calibri"/>
                <a:cs typeface="Calibri"/>
                <a:sym typeface="Calibri"/>
              </a:rPr>
              <a:t>6</a:t>
            </a:r>
            <a:endParaRPr/>
          </a:p>
        </p:txBody>
      </p:sp>
      <p:sp>
        <p:nvSpPr>
          <p:cNvPr id="1599" name="Google Shape;1599;p43"/>
          <p:cNvSpPr txBox="1"/>
          <p:nvPr/>
        </p:nvSpPr>
        <p:spPr>
          <a:xfrm>
            <a:off x="9011243" y="4132914"/>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Calibri"/>
                <a:ea typeface="Calibri"/>
                <a:cs typeface="Calibri"/>
                <a:sym typeface="Calibri"/>
              </a:rPr>
              <a:t>7</a:t>
            </a:r>
            <a:endParaRPr/>
          </a:p>
        </p:txBody>
      </p:sp>
      <p:sp>
        <p:nvSpPr>
          <p:cNvPr id="1600" name="Google Shape;1600;p43"/>
          <p:cNvSpPr txBox="1"/>
          <p:nvPr/>
        </p:nvSpPr>
        <p:spPr>
          <a:xfrm>
            <a:off x="1854888" y="4278964"/>
            <a:ext cx="5460311"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Eftir að hafa lokið þessari einingu muntu</a:t>
            </a: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 hafa öðlast skilning á hlutverki leiðtoga (í krísu)</a:t>
            </a: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 þekkja lykilfærni sem þarf til að vera farsæll stjórnandi í krísu</a:t>
            </a: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 þekkja eiginleika leiðtoga í krísu</a:t>
            </a: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 þekkja lykilþætti aðlögunarforystu sem bætir viðbragð við óvissu í krísu</a:t>
            </a:r>
          </a:p>
        </p:txBody>
      </p:sp>
      <p:sp>
        <p:nvSpPr>
          <p:cNvPr id="1601" name="Google Shape;1601;p43"/>
          <p:cNvSpPr txBox="1"/>
          <p:nvPr/>
        </p:nvSpPr>
        <p:spPr>
          <a:xfrm>
            <a:off x="7115175" y="971158"/>
            <a:ext cx="4751294"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Eftir að hafa lokið þessari einingu muntu</a:t>
            </a: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…hafa dýpkað skilning þinn á seiglu</a:t>
            </a: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…vita hvað átt er við með fyrirtækjaseiglu og hvað er hægt að gera til að efla hana</a:t>
            </a: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…geta skilið og unnið hug gesta til framtíðar</a:t>
            </a: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…þekkja þætti sem hafa áhrif á seiglu í  litlum og meðalstórum fyrirtækjum í ferðaþjónustu </a:t>
            </a:r>
          </a:p>
          <a:p>
            <a:pPr marL="0" marR="0" lvl="0" indent="0" algn="l" rtl="0">
              <a:spcBef>
                <a:spcPts val="0"/>
              </a:spcBef>
              <a:spcAft>
                <a:spcPts val="0"/>
              </a:spcAft>
              <a:buNone/>
            </a:pPr>
            <a:r>
              <a:rPr lang="is-IS" sz="1400" b="0" i="0" u="none" strike="noStrike" dirty="0">
                <a:solidFill>
                  <a:srgbClr val="595A59"/>
                </a:solidFill>
                <a:latin typeface="Calibri"/>
                <a:ea typeface="Calibri"/>
                <a:cs typeface="Calibri"/>
                <a:sym typeface="Calibri"/>
              </a:rPr>
              <a:t>…skilja af hverju seigla og sjálfbærni haldast í hendur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44"/>
          <p:cNvSpPr txBox="1">
            <a:spLocks noGrp="1"/>
          </p:cNvSpPr>
          <p:nvPr>
            <p:ph type="body" idx="4"/>
          </p:nvPr>
        </p:nvSpPr>
        <p:spPr>
          <a:xfrm>
            <a:off x="967061" y="4154268"/>
            <a:ext cx="5808311" cy="731140"/>
          </a:xfrm>
          <a:prstGeom prst="rect">
            <a:avLst/>
          </a:prstGeom>
          <a:noFill/>
          <a:ln>
            <a:noFill/>
          </a:ln>
        </p:spPr>
        <p:txBody>
          <a:bodyPr spcFirstLastPara="1" wrap="square" lIns="91425" tIns="45700" rIns="91425" bIns="45700" anchor="ctr" anchorCtr="0">
            <a:normAutofit fontScale="92500" lnSpcReduction="10000"/>
          </a:bodyPr>
          <a:lstStyle/>
          <a:p>
            <a:pPr marL="228600" lvl="0" indent="-228600" algn="ctr" rtl="0">
              <a:lnSpc>
                <a:spcPct val="90000"/>
              </a:lnSpc>
              <a:spcBef>
                <a:spcPts val="0"/>
              </a:spcBef>
              <a:spcAft>
                <a:spcPts val="0"/>
              </a:spcAft>
              <a:buClr>
                <a:srgbClr val="595A59"/>
              </a:buClr>
              <a:buSzPct val="100000"/>
              <a:buNone/>
            </a:pPr>
            <a:r>
              <a:rPr lang="is-IS" cap="small"/>
              <a:t>Varúðarráðstafanir og aðgerðir til að koma í veg fyrir krísu</a:t>
            </a:r>
          </a:p>
        </p:txBody>
      </p:sp>
      <p:sp>
        <p:nvSpPr>
          <p:cNvPr id="1607" name="Google Shape;1607;p44"/>
          <p:cNvSpPr txBox="1">
            <a:spLocks noGrp="1"/>
          </p:cNvSpPr>
          <p:nvPr>
            <p:ph type="body" idx="5"/>
          </p:nvPr>
        </p:nvSpPr>
        <p:spPr>
          <a:xfrm>
            <a:off x="967062" y="3344692"/>
            <a:ext cx="4611702" cy="837258"/>
          </a:xfrm>
          <a:prstGeom prst="rect">
            <a:avLst/>
          </a:prstGeom>
          <a:noFill/>
          <a:ln>
            <a:noFill/>
          </a:ln>
        </p:spPr>
        <p:txBody>
          <a:bodyPr spcFirstLastPara="1" wrap="square" lIns="91425" tIns="45700" rIns="91425" bIns="45700" anchor="ctr" anchorCtr="0">
            <a:normAutofit fontScale="70000" lnSpcReduction="20000"/>
          </a:bodyPr>
          <a:lstStyle/>
          <a:p>
            <a:pPr marL="0" indent="0">
              <a:spcBef>
                <a:spcPts val="0"/>
              </a:spcBef>
            </a:pPr>
            <a:r>
              <a:rPr lang="is-IS" dirty="0"/>
              <a:t>Næst: námskeiðshluti 2</a:t>
            </a:r>
          </a:p>
        </p:txBody>
      </p:sp>
      <p:grpSp>
        <p:nvGrpSpPr>
          <p:cNvPr id="1608" name="Google Shape;1608;p44"/>
          <p:cNvGrpSpPr/>
          <p:nvPr/>
        </p:nvGrpSpPr>
        <p:grpSpPr>
          <a:xfrm>
            <a:off x="7286899" y="3277496"/>
            <a:ext cx="233548" cy="233548"/>
            <a:chOff x="5941025" y="3634400"/>
            <a:chExt cx="467650" cy="467650"/>
          </a:xfrm>
        </p:grpSpPr>
        <p:sp>
          <p:nvSpPr>
            <p:cNvPr id="1609" name="Google Shape;1609;p44"/>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0" name="Google Shape;1610;p44"/>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1" name="Google Shape;1611;p44"/>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2" name="Google Shape;1612;p44"/>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3" name="Google Shape;1613;p44"/>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4" name="Google Shape;1614;p44"/>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615" name="Google Shape;1615;p44"/>
          <p:cNvSpPr txBox="1"/>
          <p:nvPr/>
        </p:nvSpPr>
        <p:spPr>
          <a:xfrm>
            <a:off x="7781191" y="3240382"/>
            <a:ext cx="335889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https://www.tourismrecovery.eu/</a:t>
            </a:r>
            <a:r>
              <a:rPr lang="en-GB" sz="1400">
                <a:solidFill>
                  <a:schemeClr val="lt1"/>
                </a:solidFill>
                <a:latin typeface="Calibri"/>
                <a:ea typeface="Calibri"/>
                <a:cs typeface="Calibri"/>
                <a:sym typeface="Calibri"/>
              </a:rPr>
              <a:t> </a:t>
            </a:r>
            <a:endParaRPr/>
          </a:p>
        </p:txBody>
      </p:sp>
      <p:sp>
        <p:nvSpPr>
          <p:cNvPr id="1616" name="Google Shape;1616;p44"/>
          <p:cNvSpPr txBox="1"/>
          <p:nvPr/>
        </p:nvSpPr>
        <p:spPr>
          <a:xfrm>
            <a:off x="7781191" y="3763556"/>
            <a:ext cx="386717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https://www.facebook.com/tourismcrisisrecovery</a:t>
            </a:r>
            <a:r>
              <a:rPr lang="en-GB" sz="1400">
                <a:solidFill>
                  <a:schemeClr val="lt1"/>
                </a:solidFill>
                <a:latin typeface="Calibri"/>
                <a:ea typeface="Calibri"/>
                <a:cs typeface="Calibri"/>
                <a:sym typeface="Calibri"/>
              </a:rPr>
              <a:t> </a:t>
            </a:r>
            <a:endParaRPr/>
          </a:p>
        </p:txBody>
      </p:sp>
      <p:sp>
        <p:nvSpPr>
          <p:cNvPr id="1617" name="Google Shape;1617;p44"/>
          <p:cNvSpPr/>
          <p:nvPr/>
        </p:nvSpPr>
        <p:spPr>
          <a:xfrm>
            <a:off x="7299757" y="3792031"/>
            <a:ext cx="132298" cy="234000"/>
          </a:xfrm>
          <a:custGeom>
            <a:avLst/>
            <a:gdLst/>
            <a:ahLst/>
            <a:cxnLst/>
            <a:rect l="l" t="t" r="r" b="b"/>
            <a:pathLst>
              <a:path w="146" h="257" extrusionOk="0">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8DC9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5"/>
          <p:cNvSpPr txBox="1">
            <a:spLocks noGrp="1"/>
          </p:cNvSpPr>
          <p:nvPr>
            <p:ph type="body" idx="1"/>
          </p:nvPr>
        </p:nvSpPr>
        <p:spPr>
          <a:xfrm>
            <a:off x="666708" y="752638"/>
            <a:ext cx="4725424" cy="36402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is-IS" dirty="0"/>
              <a:t>Hvað er fyrirtækjakrísa</a:t>
            </a:r>
            <a:r>
              <a:rPr lang="en-GB" dirty="0"/>
              <a:t>?</a:t>
            </a:r>
            <a:endParaRPr dirty="0"/>
          </a:p>
          <a:p>
            <a:pPr marL="0" lvl="0" indent="0" algn="l" rtl="0">
              <a:lnSpc>
                <a:spcPct val="90000"/>
              </a:lnSpc>
              <a:spcBef>
                <a:spcPts val="300"/>
              </a:spcBef>
              <a:spcAft>
                <a:spcPts val="0"/>
              </a:spcAft>
              <a:buClr>
                <a:schemeClr val="lt1"/>
              </a:buClr>
              <a:buSzPts val="4800"/>
              <a:buNone/>
            </a:pPr>
            <a:endParaRPr dirty="0"/>
          </a:p>
          <a:p>
            <a:pPr marL="0" lvl="0" indent="0" algn="l" rtl="0">
              <a:lnSpc>
                <a:spcPct val="90000"/>
              </a:lnSpc>
              <a:spcBef>
                <a:spcPts val="300"/>
              </a:spcBef>
              <a:spcAft>
                <a:spcPts val="0"/>
              </a:spcAft>
              <a:buClr>
                <a:schemeClr val="lt1"/>
              </a:buClr>
              <a:buSzPts val="4800"/>
              <a:buNone/>
            </a:pPr>
            <a:endParaRPr lang="is-I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6"/>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dirty="0"/>
          </a:p>
        </p:txBody>
      </p:sp>
      <p:sp>
        <p:nvSpPr>
          <p:cNvPr id="919" name="Google Shape;919;p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indent="0">
              <a:spcBef>
                <a:spcPts val="0"/>
              </a:spcBef>
            </a:pPr>
            <a:r>
              <a:rPr lang="is-IS" dirty="0"/>
              <a:t>Almennt eru menn ekki sammála um skilgreiningu á hugtakinu krísa, en flestir eru sammála um áhrif krísu á fyrirtæki.</a:t>
            </a:r>
          </a:p>
          <a:p>
            <a:pPr marL="0" lvl="0" indent="0" algn="l" rtl="0">
              <a:lnSpc>
                <a:spcPct val="100000"/>
              </a:lnSpc>
              <a:spcBef>
                <a:spcPts val="600"/>
              </a:spcBef>
              <a:spcAft>
                <a:spcPts val="0"/>
              </a:spcAft>
              <a:buClr>
                <a:srgbClr val="595A59"/>
              </a:buClr>
              <a:buSzPts val="1800"/>
              <a:buNone/>
            </a:pPr>
            <a:endParaRPr lang="is-IS" dirty="0"/>
          </a:p>
        </p:txBody>
      </p:sp>
      <p:sp>
        <p:nvSpPr>
          <p:cNvPr id="920" name="Google Shape;920;p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indent="0">
              <a:spcBef>
                <a:spcPts val="0"/>
              </a:spcBef>
            </a:pPr>
            <a:r>
              <a:rPr lang="is-IS" sz="2800" dirty="0"/>
              <a:t>Fyrsta skrefið í að leysa vandamál er að vita við hvað verið er að eiga </a:t>
            </a:r>
          </a:p>
        </p:txBody>
      </p:sp>
      <p:sp>
        <p:nvSpPr>
          <p:cNvPr id="921" name="Google Shape;921;p6"/>
          <p:cNvSpPr txBox="1">
            <a:spLocks noGrp="1"/>
          </p:cNvSpPr>
          <p:nvPr>
            <p:ph type="body" idx="4"/>
          </p:nvPr>
        </p:nvSpPr>
        <p:spPr>
          <a:xfrm>
            <a:off x="370936" y="1058183"/>
            <a:ext cx="11489369" cy="434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1800"/>
              <a:buNone/>
            </a:pPr>
            <a:r>
              <a:rPr lang="is-IS" sz="2000" dirty="0"/>
              <a:t>Nokkar skilgreiningar: Krísa</a:t>
            </a:r>
          </a:p>
          <a:p>
            <a:pPr marL="0" lvl="0" indent="0" algn="l" rtl="0">
              <a:lnSpc>
                <a:spcPct val="90000"/>
              </a:lnSpc>
              <a:spcBef>
                <a:spcPts val="1000"/>
              </a:spcBef>
              <a:spcAft>
                <a:spcPts val="0"/>
              </a:spcAft>
              <a:buClr>
                <a:srgbClr val="79527B"/>
              </a:buClr>
              <a:buSzPts val="1800"/>
              <a:buNone/>
            </a:pPr>
            <a:endParaRPr lang="is-IS" sz="2000" b="1" dirty="0"/>
          </a:p>
        </p:txBody>
      </p:sp>
      <p:sp>
        <p:nvSpPr>
          <p:cNvPr id="922" name="Google Shape;922;p6"/>
          <p:cNvSpPr/>
          <p:nvPr/>
        </p:nvSpPr>
        <p:spPr>
          <a:xfrm>
            <a:off x="10895908" y="-314841"/>
            <a:ext cx="2744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a:t>
            </a:r>
            <a:endParaRPr/>
          </a:p>
        </p:txBody>
      </p:sp>
      <p:sp>
        <p:nvSpPr>
          <p:cNvPr id="923" name="Google Shape;923;p6"/>
          <p:cNvSpPr/>
          <p:nvPr/>
        </p:nvSpPr>
        <p:spPr>
          <a:xfrm>
            <a:off x="3986172" y="3550730"/>
            <a:ext cx="6027398" cy="2433967"/>
          </a:xfrm>
          <a:custGeom>
            <a:avLst/>
            <a:gdLst/>
            <a:ahLst/>
            <a:cxnLst/>
            <a:rect l="l" t="t" r="r" b="b"/>
            <a:pathLst>
              <a:path w="21600" h="21600" extrusionOk="0">
                <a:moveTo>
                  <a:pt x="0" y="12797"/>
                </a:moveTo>
                <a:lnTo>
                  <a:pt x="21600" y="0"/>
                </a:lnTo>
                <a:lnTo>
                  <a:pt x="21600" y="8803"/>
                </a:lnTo>
                <a:lnTo>
                  <a:pt x="0" y="21600"/>
                </a:lnTo>
                <a:lnTo>
                  <a:pt x="0" y="12797"/>
                </a:ln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924" name="Google Shape;924;p6"/>
          <p:cNvSpPr/>
          <p:nvPr/>
        </p:nvSpPr>
        <p:spPr>
          <a:xfrm>
            <a:off x="3986174" y="2093401"/>
            <a:ext cx="6027397" cy="2433967"/>
          </a:xfrm>
          <a:custGeom>
            <a:avLst/>
            <a:gdLst/>
            <a:ahLst/>
            <a:cxnLst/>
            <a:rect l="l" t="t" r="r" b="b"/>
            <a:pathLst>
              <a:path w="21600" h="21600" extrusionOk="0">
                <a:moveTo>
                  <a:pt x="0" y="12797"/>
                </a:moveTo>
                <a:lnTo>
                  <a:pt x="21600" y="0"/>
                </a:lnTo>
                <a:lnTo>
                  <a:pt x="21600" y="8803"/>
                </a:lnTo>
                <a:lnTo>
                  <a:pt x="0" y="21600"/>
                </a:lnTo>
                <a:lnTo>
                  <a:pt x="0" y="12797"/>
                </a:ln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925" name="Google Shape;925;p6"/>
          <p:cNvSpPr/>
          <p:nvPr/>
        </p:nvSpPr>
        <p:spPr>
          <a:xfrm>
            <a:off x="3986172" y="1937707"/>
            <a:ext cx="7301934" cy="1147593"/>
          </a:xfrm>
          <a:prstGeom prst="rect">
            <a:avLst/>
          </a:prstGeom>
          <a:solidFill>
            <a:srgbClr val="79527B"/>
          </a:solidFill>
          <a:ln w="12700" cap="flat" cmpd="sng">
            <a:solidFill>
              <a:srgbClr val="79527B"/>
            </a:solidFill>
            <a:prstDash val="solid"/>
            <a:miter lim="4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926" name="Google Shape;926;p6"/>
          <p:cNvSpPr/>
          <p:nvPr/>
        </p:nvSpPr>
        <p:spPr>
          <a:xfrm>
            <a:off x="3986174" y="4992800"/>
            <a:ext cx="7301935" cy="1400138"/>
          </a:xfrm>
          <a:prstGeom prst="rect">
            <a:avLst/>
          </a:prstGeom>
          <a:solidFill>
            <a:srgbClr val="F27954"/>
          </a:solidFill>
          <a:ln w="12700" cap="flat" cmpd="sng">
            <a:solidFill>
              <a:srgbClr val="F27954"/>
            </a:solidFill>
            <a:prstDash val="solid"/>
            <a:miter lim="4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927" name="Google Shape;927;p6"/>
          <p:cNvSpPr/>
          <p:nvPr/>
        </p:nvSpPr>
        <p:spPr>
          <a:xfrm>
            <a:off x="3986171" y="3506029"/>
            <a:ext cx="7301935" cy="1147593"/>
          </a:xfrm>
          <a:prstGeom prst="rect">
            <a:avLst/>
          </a:prstGeom>
          <a:solidFill>
            <a:srgbClr val="8DC9C0"/>
          </a:solidFill>
          <a:ln w="12700" cap="flat" cmpd="sng">
            <a:solidFill>
              <a:srgbClr val="8DC9C0"/>
            </a:solidFill>
            <a:prstDash val="solid"/>
            <a:miter lim="4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928" name="Google Shape;928;p6"/>
          <p:cNvSpPr txBox="1"/>
          <p:nvPr/>
        </p:nvSpPr>
        <p:spPr>
          <a:xfrm>
            <a:off x="4161959" y="2389258"/>
            <a:ext cx="742512" cy="40011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2000" b="1">
                <a:solidFill>
                  <a:schemeClr val="lt1"/>
                </a:solidFill>
                <a:latin typeface="Calibri"/>
                <a:ea typeface="Calibri"/>
                <a:cs typeface="Calibri"/>
                <a:sym typeface="Calibri"/>
              </a:rPr>
              <a:t>Krísa</a:t>
            </a:r>
            <a:endParaRPr lang="is-IS"/>
          </a:p>
        </p:txBody>
      </p:sp>
      <p:sp>
        <p:nvSpPr>
          <p:cNvPr id="929" name="Google Shape;929;p6"/>
          <p:cNvSpPr txBox="1"/>
          <p:nvPr/>
        </p:nvSpPr>
        <p:spPr>
          <a:xfrm>
            <a:off x="3752490" y="3839014"/>
            <a:ext cx="1639186" cy="40006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2000" b="1">
                <a:solidFill>
                  <a:schemeClr val="lt1"/>
                </a:solidFill>
                <a:latin typeface="Calibri"/>
                <a:ea typeface="Calibri"/>
                <a:cs typeface="Calibri"/>
                <a:sym typeface="Calibri"/>
              </a:rPr>
              <a:t>Gjaldþrot</a:t>
            </a:r>
            <a:endParaRPr lang="is-IS"/>
          </a:p>
        </p:txBody>
      </p:sp>
      <p:sp>
        <p:nvSpPr>
          <p:cNvPr id="930" name="Google Shape;930;p6"/>
          <p:cNvSpPr txBox="1"/>
          <p:nvPr/>
        </p:nvSpPr>
        <p:spPr>
          <a:xfrm>
            <a:off x="4057731" y="5239301"/>
            <a:ext cx="1089743" cy="70784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2000" b="1">
                <a:solidFill>
                  <a:schemeClr val="lt1"/>
                </a:solidFill>
                <a:latin typeface="Calibri"/>
                <a:ea typeface="Calibri"/>
                <a:cs typeface="Calibri"/>
                <a:sym typeface="Calibri"/>
              </a:rPr>
              <a:t>Viðsnúningur</a:t>
            </a:r>
            <a:endParaRPr lang="is-IS"/>
          </a:p>
        </p:txBody>
      </p:sp>
      <p:sp>
        <p:nvSpPr>
          <p:cNvPr id="931" name="Google Shape;931;p6"/>
          <p:cNvSpPr txBox="1"/>
          <p:nvPr/>
        </p:nvSpPr>
        <p:spPr>
          <a:xfrm>
            <a:off x="5147687" y="2308362"/>
            <a:ext cx="6022654" cy="561908"/>
          </a:xfrm>
          <a:prstGeom prst="rect">
            <a:avLst/>
          </a:prstGeom>
          <a:noFill/>
          <a:ln>
            <a:noFill/>
          </a:ln>
        </p:spPr>
        <p:txBody>
          <a:bodyPr spcFirstLastPara="1" wrap="square" lIns="91425" tIns="45700" rIns="91425" bIns="45700" anchor="ctr" anchorCtr="0">
            <a:spAutoFit/>
          </a:bodyPr>
          <a:lstStyle/>
          <a:p>
            <a:pPr marL="0" marR="0" lvl="0" indent="0" algn="l" rtl="0">
              <a:lnSpc>
                <a:spcPct val="109416"/>
              </a:lnSpc>
              <a:spcBef>
                <a:spcPts val="0"/>
              </a:spcBef>
              <a:spcAft>
                <a:spcPts val="0"/>
              </a:spcAft>
              <a:buNone/>
            </a:pPr>
            <a:r>
              <a:rPr lang="is-IS" dirty="0">
                <a:solidFill>
                  <a:schemeClr val="lt1"/>
                </a:solidFill>
                <a:latin typeface="Calibri"/>
                <a:ea typeface="Calibri"/>
                <a:cs typeface="Calibri"/>
                <a:sym typeface="Calibri"/>
              </a:rPr>
              <a:t>Fyrirtækjakrísa er almennt talin vera ástand í fyrirtæki þar sem eignir þess eru í hættu og því er áframhaldandi tilvist fyrirtækisins í hættu.</a:t>
            </a:r>
          </a:p>
        </p:txBody>
      </p:sp>
      <p:sp>
        <p:nvSpPr>
          <p:cNvPr id="932" name="Google Shape;932;p6"/>
          <p:cNvSpPr txBox="1"/>
          <p:nvPr/>
        </p:nvSpPr>
        <p:spPr>
          <a:xfrm>
            <a:off x="5288692" y="3758096"/>
            <a:ext cx="5881649" cy="561908"/>
          </a:xfrm>
          <a:prstGeom prst="rect">
            <a:avLst/>
          </a:prstGeom>
          <a:noFill/>
          <a:ln>
            <a:noFill/>
          </a:ln>
        </p:spPr>
        <p:txBody>
          <a:bodyPr spcFirstLastPara="1" wrap="square" lIns="91425" tIns="45700" rIns="91425" bIns="45700" anchor="ctr" anchorCtr="0">
            <a:spAutoFit/>
          </a:bodyPr>
          <a:lstStyle/>
          <a:p>
            <a:pPr marL="0" marR="0" lvl="0" indent="0" algn="l" rtl="0">
              <a:lnSpc>
                <a:spcPct val="109416"/>
              </a:lnSpc>
              <a:spcBef>
                <a:spcPts val="0"/>
              </a:spcBef>
              <a:spcAft>
                <a:spcPts val="0"/>
              </a:spcAft>
              <a:buNone/>
            </a:pPr>
            <a:r>
              <a:rPr lang="is-IS" dirty="0">
                <a:solidFill>
                  <a:schemeClr val="lt1"/>
                </a:solidFill>
                <a:latin typeface="Calibri"/>
                <a:cs typeface="Calibri"/>
                <a:sym typeface="Calibri"/>
              </a:rPr>
              <a:t>Gjaldþrot er þegar einstaklingur eða fyrirtæki lýsir sig vanhæfan til að greiða skuldir sínar, með lögbundnum hætti. </a:t>
            </a:r>
            <a:endParaRPr lang="is-IS" dirty="0"/>
          </a:p>
        </p:txBody>
      </p:sp>
      <p:sp>
        <p:nvSpPr>
          <p:cNvPr id="933" name="Google Shape;933;p6"/>
          <p:cNvSpPr txBox="1"/>
          <p:nvPr/>
        </p:nvSpPr>
        <p:spPr>
          <a:xfrm>
            <a:off x="5147686" y="4886021"/>
            <a:ext cx="6140420" cy="1501140"/>
          </a:xfrm>
          <a:prstGeom prst="rect">
            <a:avLst/>
          </a:prstGeom>
          <a:noFill/>
          <a:ln>
            <a:noFill/>
          </a:ln>
        </p:spPr>
        <p:txBody>
          <a:bodyPr spcFirstLastPara="1" wrap="square" lIns="91425" tIns="45700" rIns="91425" bIns="45700" anchor="ctr" anchorCtr="0">
            <a:spAutoFit/>
          </a:bodyPr>
          <a:lstStyle/>
          <a:p>
            <a:pPr>
              <a:lnSpc>
                <a:spcPct val="109416"/>
              </a:lnSpc>
            </a:pPr>
            <a:r>
              <a:rPr lang="is-IS" dirty="0">
                <a:solidFill>
                  <a:schemeClr val="lt1"/>
                </a:solidFill>
                <a:latin typeface="Calibri"/>
                <a:ea typeface="Calibri"/>
                <a:cs typeface="Calibri"/>
                <a:sym typeface="Calibri"/>
              </a:rPr>
              <a:t>Stjórnun og stýring sem felst í því að koma fyrirtæki frá gjaldþroti snýr að því að innleiða röð nauðsynlegra og mikilvægra aðgerða til að vernda fyrirtækið gegn gjaldþroti og koma því aftur í eðlilegt horf. Sú stýring krefst sterkrar forystu og getur falið í sér endurskipulagningu innan fyrirtækis og jafnvel uppsagnir, rannsókn á ástæðum þess að hlutirnir fóru eins og þeir fóru, og settar eru fram langtímaáætlanir til að endurvekja fyrirtækið.</a:t>
            </a:r>
            <a:endParaRPr lang="is-IS" sz="1600" dirty="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7"/>
          <p:cNvSpPr txBox="1">
            <a:spLocks noGrp="1"/>
          </p:cNvSpPr>
          <p:nvPr>
            <p:ph type="body" idx="2"/>
          </p:nvPr>
        </p:nvSpPr>
        <p:spPr>
          <a:xfrm>
            <a:off x="389965" y="218749"/>
            <a:ext cx="11470341" cy="94144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79527B"/>
              </a:buClr>
              <a:buSzPts val="2000"/>
              <a:buNone/>
            </a:pPr>
            <a:r>
              <a:rPr lang="is-IS" sz="2400" dirty="0"/>
              <a:t>Að sigrast á fyrirtækjakrísu er eitt erfiðasta stjórnunarverkefni allra – án utanaðkomandi aðstoðar er það varla viðráðanlegt.</a:t>
            </a:r>
          </a:p>
        </p:txBody>
      </p:sp>
      <p:sp>
        <p:nvSpPr>
          <p:cNvPr id="939" name="Google Shape;939;p7"/>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9527B"/>
              </a:buClr>
              <a:buSzPts val="1800"/>
              <a:buNone/>
            </a:pPr>
            <a:r>
              <a:rPr lang="is-IS" sz="2000" dirty="0"/>
              <a:t>Af hverju er það svona flókið…..</a:t>
            </a:r>
          </a:p>
          <a:p>
            <a:pPr marL="0" lvl="0" indent="0" algn="l" rtl="0">
              <a:lnSpc>
                <a:spcPct val="90000"/>
              </a:lnSpc>
              <a:spcBef>
                <a:spcPts val="1000"/>
              </a:spcBef>
              <a:spcAft>
                <a:spcPts val="0"/>
              </a:spcAft>
              <a:buClr>
                <a:srgbClr val="79527B"/>
              </a:buClr>
              <a:buSzPts val="1800"/>
              <a:buNone/>
            </a:pPr>
            <a:endParaRPr lang="is-IS" dirty="0"/>
          </a:p>
        </p:txBody>
      </p:sp>
      <p:sp>
        <p:nvSpPr>
          <p:cNvPr id="940" name="Google Shape;940;p7"/>
          <p:cNvSpPr/>
          <p:nvPr/>
        </p:nvSpPr>
        <p:spPr>
          <a:xfrm>
            <a:off x="650840" y="2015834"/>
            <a:ext cx="1080000" cy="1080000"/>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1" name="Google Shape;941;p7"/>
          <p:cNvSpPr/>
          <p:nvPr/>
        </p:nvSpPr>
        <p:spPr>
          <a:xfrm>
            <a:off x="9788697" y="2015834"/>
            <a:ext cx="1080000" cy="10800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2" name="Google Shape;942;p7"/>
          <p:cNvSpPr/>
          <p:nvPr/>
        </p:nvSpPr>
        <p:spPr>
          <a:xfrm>
            <a:off x="6742745" y="2015834"/>
            <a:ext cx="1080000" cy="1080000"/>
          </a:xfrm>
          <a:prstGeom prst="ellipse">
            <a:avLst/>
          </a:prstGeom>
          <a:solidFill>
            <a:srgbClr val="68A7B0"/>
          </a:solidFill>
          <a:ln w="12700" cap="flat" cmpd="sng">
            <a:solidFill>
              <a:srgbClr val="68A7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3" name="Google Shape;943;p7"/>
          <p:cNvSpPr txBox="1"/>
          <p:nvPr/>
        </p:nvSpPr>
        <p:spPr>
          <a:xfrm>
            <a:off x="62819" y="3576166"/>
            <a:ext cx="2424300" cy="20312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1800" b="1" dirty="0">
                <a:solidFill>
                  <a:srgbClr val="595A59"/>
                </a:solidFill>
                <a:latin typeface="Calibri"/>
                <a:ea typeface="Calibri"/>
                <a:cs typeface="Calibri"/>
                <a:sym typeface="Calibri"/>
              </a:rPr>
              <a:t>Engar leiðbeiningar</a:t>
            </a:r>
            <a:endParaRPr lang="is-IS" sz="1800" b="1" i="0" u="none" strike="noStrike" dirty="0">
              <a:solidFill>
                <a:srgbClr val="595A59"/>
              </a:solidFill>
              <a:latin typeface="Calibri"/>
              <a:ea typeface="Calibri"/>
              <a:cs typeface="Calibri"/>
              <a:sym typeface="Calibri"/>
            </a:endParaRPr>
          </a:p>
          <a:p>
            <a:pPr marL="0" marR="0" lvl="0" indent="0" algn="ctr" rtl="0">
              <a:spcBef>
                <a:spcPts val="0"/>
              </a:spcBef>
              <a:spcAft>
                <a:spcPts val="0"/>
              </a:spcAft>
              <a:buNone/>
            </a:pPr>
            <a:r>
              <a:rPr lang="is-IS" sz="1800" b="0" i="0" u="none" strike="noStrike" dirty="0">
                <a:solidFill>
                  <a:srgbClr val="595A59"/>
                </a:solidFill>
                <a:latin typeface="Calibri"/>
                <a:ea typeface="Calibri"/>
                <a:cs typeface="Calibri"/>
                <a:sym typeface="Calibri"/>
              </a:rPr>
              <a:t>Hvert fyrirtæki er einstakt og sérhver krísa einstök. Það eru engin einföld meðul eða leiðbeiningar um hvað á að gera.</a:t>
            </a:r>
            <a:endParaRPr lang="is-IS" sz="1800" dirty="0">
              <a:solidFill>
                <a:srgbClr val="595A59"/>
              </a:solidFill>
              <a:latin typeface="Calibri"/>
              <a:ea typeface="Calibri"/>
              <a:cs typeface="Calibri"/>
              <a:sym typeface="Calibri"/>
            </a:endParaRPr>
          </a:p>
        </p:txBody>
      </p:sp>
      <p:sp>
        <p:nvSpPr>
          <p:cNvPr id="944" name="Google Shape;944;p7"/>
          <p:cNvSpPr txBox="1"/>
          <p:nvPr/>
        </p:nvSpPr>
        <p:spPr>
          <a:xfrm>
            <a:off x="8904786" y="3594827"/>
            <a:ext cx="2761706" cy="20312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1800" b="1" i="0" u="none" strike="noStrike" dirty="0">
                <a:solidFill>
                  <a:srgbClr val="595A59"/>
                </a:solidFill>
                <a:latin typeface="Calibri"/>
                <a:ea typeface="Calibri"/>
                <a:cs typeface="Calibri"/>
                <a:sym typeface="Calibri"/>
              </a:rPr>
              <a:t>Þekking</a:t>
            </a:r>
            <a:endParaRPr lang="is-IS" dirty="0"/>
          </a:p>
          <a:p>
            <a:pPr marL="0" marR="0" lvl="0" indent="0" algn="ctr" rtl="0">
              <a:spcBef>
                <a:spcPts val="0"/>
              </a:spcBef>
              <a:spcAft>
                <a:spcPts val="0"/>
              </a:spcAft>
              <a:buNone/>
            </a:pPr>
            <a:r>
              <a:rPr lang="is-IS" sz="1800" b="0" i="0" u="none" strike="noStrike" dirty="0">
                <a:solidFill>
                  <a:srgbClr val="595A59"/>
                </a:solidFill>
                <a:latin typeface="Calibri"/>
                <a:ea typeface="Calibri"/>
                <a:cs typeface="Calibri"/>
                <a:sym typeface="Calibri"/>
              </a:rPr>
              <a:t>Það að sigrast á krísu krefst mikillar þekkingar, skipulags-, leiðtoga- og samskiptahæfni hjá því fólki sem kemur þar nálægt.</a:t>
            </a:r>
            <a:endParaRPr lang="is-IS" sz="1800" dirty="0">
              <a:solidFill>
                <a:srgbClr val="595A59"/>
              </a:solidFill>
              <a:latin typeface="Calibri"/>
              <a:ea typeface="Calibri"/>
              <a:cs typeface="Calibri"/>
              <a:sym typeface="Calibri"/>
            </a:endParaRPr>
          </a:p>
        </p:txBody>
      </p:sp>
      <p:grpSp>
        <p:nvGrpSpPr>
          <p:cNvPr id="945" name="Google Shape;945;p7"/>
          <p:cNvGrpSpPr/>
          <p:nvPr/>
        </p:nvGrpSpPr>
        <p:grpSpPr>
          <a:xfrm>
            <a:off x="6996119" y="2323931"/>
            <a:ext cx="628093" cy="455838"/>
            <a:chOff x="3932350" y="3714775"/>
            <a:chExt cx="439650" cy="319075"/>
          </a:xfrm>
        </p:grpSpPr>
        <p:sp>
          <p:nvSpPr>
            <p:cNvPr id="946" name="Google Shape;946;p7"/>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7" name="Google Shape;947;p7"/>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8" name="Google Shape;948;p7"/>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9" name="Google Shape;949;p7"/>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0" name="Google Shape;950;p7"/>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951" name="Google Shape;951;p7"/>
          <p:cNvGrpSpPr/>
          <p:nvPr/>
        </p:nvGrpSpPr>
        <p:grpSpPr>
          <a:xfrm>
            <a:off x="10136677" y="2255309"/>
            <a:ext cx="376360" cy="596692"/>
            <a:chOff x="6718575" y="2318625"/>
            <a:chExt cx="256950" cy="407375"/>
          </a:xfrm>
        </p:grpSpPr>
        <p:sp>
          <p:nvSpPr>
            <p:cNvPr id="952" name="Google Shape;952;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3" name="Google Shape;953;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4" name="Google Shape;954;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5" name="Google Shape;955;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6" name="Google Shape;956;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7" name="Google Shape;957;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8" name="Google Shape;958;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9" name="Google Shape;959;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960" name="Google Shape;960;p7"/>
          <p:cNvSpPr txBox="1"/>
          <p:nvPr/>
        </p:nvSpPr>
        <p:spPr>
          <a:xfrm>
            <a:off x="2804729" y="3521432"/>
            <a:ext cx="2761706"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1800" b="1" i="0" u="none" strike="noStrike">
                <a:solidFill>
                  <a:srgbClr val="595A59"/>
                </a:solidFill>
                <a:latin typeface="Calibri"/>
                <a:ea typeface="Calibri"/>
                <a:cs typeface="Calibri"/>
                <a:sym typeface="Calibri"/>
              </a:rPr>
              <a:t>Tímapressa</a:t>
            </a:r>
          </a:p>
          <a:p>
            <a:pPr algn="ctr"/>
            <a:r>
              <a:rPr lang="is-IS" sz="1800" b="0" i="0" u="none" strike="noStrike">
                <a:solidFill>
                  <a:srgbClr val="595A59"/>
                </a:solidFill>
                <a:latin typeface="Calibri"/>
                <a:ea typeface="Calibri"/>
                <a:cs typeface="Calibri"/>
                <a:sym typeface="Calibri"/>
              </a:rPr>
              <a:t>Í krísu þarf oft að taka erfiðar ákvarðanir um tilvist fyrirtækja </a:t>
            </a:r>
            <a:r>
              <a:rPr lang="is-IS" sz="1800">
                <a:solidFill>
                  <a:srgbClr val="595A59"/>
                </a:solidFill>
                <a:latin typeface="Calibri"/>
                <a:ea typeface="Calibri"/>
                <a:cs typeface="Calibri"/>
                <a:sym typeface="Calibri"/>
              </a:rPr>
              <a:t>undir </a:t>
            </a:r>
            <a:r>
              <a:rPr lang="is-IS" sz="1800" b="0" i="0" u="none" strike="noStrike">
                <a:solidFill>
                  <a:srgbClr val="595A59"/>
                </a:solidFill>
                <a:latin typeface="Calibri"/>
                <a:ea typeface="Calibri"/>
                <a:cs typeface="Calibri"/>
                <a:sym typeface="Calibri"/>
              </a:rPr>
              <a:t>mikilli tímapressu. Því </a:t>
            </a:r>
            <a:r>
              <a:rPr lang="is-IS" sz="1800">
                <a:solidFill>
                  <a:srgbClr val="595A59"/>
                </a:solidFill>
                <a:latin typeface="Calibri"/>
                <a:ea typeface="Calibri"/>
                <a:cs typeface="Calibri"/>
                <a:sym typeface="Calibri"/>
              </a:rPr>
              <a:t>lengri tíma</a:t>
            </a:r>
            <a:r>
              <a:rPr lang="is-IS" sz="1800" b="0" i="0" u="none" strike="noStrike">
                <a:solidFill>
                  <a:srgbClr val="595A59"/>
                </a:solidFill>
                <a:latin typeface="Calibri"/>
                <a:ea typeface="Calibri"/>
                <a:cs typeface="Calibri"/>
                <a:sym typeface="Calibri"/>
              </a:rPr>
              <a:t> sem krísan hefur </a:t>
            </a:r>
            <a:r>
              <a:rPr lang="is-IS" sz="1800">
                <a:solidFill>
                  <a:srgbClr val="595A59"/>
                </a:solidFill>
                <a:latin typeface="Calibri"/>
                <a:ea typeface="Calibri"/>
                <a:cs typeface="Calibri"/>
                <a:sym typeface="Calibri"/>
              </a:rPr>
              <a:t>varað</a:t>
            </a:r>
            <a:r>
              <a:rPr lang="is-IS" sz="1800" b="0" i="0" u="none" strike="noStrike">
                <a:solidFill>
                  <a:srgbClr val="595A59"/>
                </a:solidFill>
                <a:latin typeface="Calibri"/>
                <a:ea typeface="Calibri"/>
                <a:cs typeface="Calibri"/>
                <a:sym typeface="Calibri"/>
              </a:rPr>
              <a:t>, því takmarkaðra rými er til aðgerða.</a:t>
            </a:r>
            <a:endParaRPr lang="is-IS" sz="1800">
              <a:solidFill>
                <a:srgbClr val="595A59"/>
              </a:solidFill>
              <a:latin typeface="Calibri"/>
              <a:ea typeface="Calibri"/>
              <a:cs typeface="Calibri"/>
              <a:sym typeface="Calibri"/>
            </a:endParaRPr>
          </a:p>
        </p:txBody>
      </p:sp>
      <p:sp>
        <p:nvSpPr>
          <p:cNvPr id="961" name="Google Shape;961;p7"/>
          <p:cNvSpPr txBox="1"/>
          <p:nvPr/>
        </p:nvSpPr>
        <p:spPr>
          <a:xfrm>
            <a:off x="5963207" y="3550836"/>
            <a:ext cx="2761706" cy="20312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1800" b="1" dirty="0">
                <a:solidFill>
                  <a:srgbClr val="595A59"/>
                </a:solidFill>
                <a:latin typeface="Calibri"/>
                <a:ea typeface="Calibri"/>
                <a:cs typeface="Calibri"/>
                <a:sym typeface="Calibri"/>
              </a:rPr>
              <a:t>(Engin) Gögn</a:t>
            </a:r>
            <a:endParaRPr lang="is-IS" sz="1800" b="1" i="0" u="none" strike="noStrike" dirty="0">
              <a:solidFill>
                <a:srgbClr val="595A59"/>
              </a:solidFill>
              <a:latin typeface="Calibri"/>
              <a:ea typeface="Calibri"/>
              <a:cs typeface="Calibri"/>
              <a:sym typeface="Calibri"/>
            </a:endParaRPr>
          </a:p>
          <a:p>
            <a:pPr marL="0" marR="88450" lvl="0" indent="0" algn="ctr" rtl="0">
              <a:spcBef>
                <a:spcPts val="0"/>
              </a:spcBef>
              <a:spcAft>
                <a:spcPts val="0"/>
              </a:spcAft>
              <a:buNone/>
            </a:pPr>
            <a:r>
              <a:rPr lang="is-IS" sz="1800" b="0" i="0" u="none" strike="noStrike" dirty="0">
                <a:solidFill>
                  <a:srgbClr val="595A59"/>
                </a:solidFill>
                <a:latin typeface="Calibri"/>
                <a:ea typeface="Calibri"/>
                <a:cs typeface="Calibri"/>
                <a:sym typeface="Calibri"/>
              </a:rPr>
              <a:t>Aldrei er til nóg af gögnum. Öflun og undirbúningur upplýsinga sem þarf fyrir ákvarðanatöku tekur dýrmætan tíma og kostar.</a:t>
            </a:r>
            <a:endParaRPr lang="is-IS" sz="1800" dirty="0">
              <a:solidFill>
                <a:srgbClr val="595A59"/>
              </a:solidFill>
              <a:latin typeface="Calibri"/>
              <a:ea typeface="Calibri"/>
              <a:cs typeface="Calibri"/>
              <a:sym typeface="Calibri"/>
            </a:endParaRPr>
          </a:p>
        </p:txBody>
      </p:sp>
      <p:grpSp>
        <p:nvGrpSpPr>
          <p:cNvPr id="962" name="Google Shape;962;p7"/>
          <p:cNvGrpSpPr/>
          <p:nvPr/>
        </p:nvGrpSpPr>
        <p:grpSpPr>
          <a:xfrm>
            <a:off x="1163710" y="3098572"/>
            <a:ext cx="72000" cy="437840"/>
            <a:chOff x="1179665" y="3752603"/>
            <a:chExt cx="72000" cy="437840"/>
          </a:xfrm>
        </p:grpSpPr>
        <p:cxnSp>
          <p:nvCxnSpPr>
            <p:cNvPr id="963" name="Google Shape;963;p7"/>
            <p:cNvCxnSpPr/>
            <p:nvPr/>
          </p:nvCxnSpPr>
          <p:spPr>
            <a:xfrm>
              <a:off x="1215665" y="3752603"/>
              <a:ext cx="0" cy="387138"/>
            </a:xfrm>
            <a:prstGeom prst="straightConnector1">
              <a:avLst/>
            </a:prstGeom>
            <a:noFill/>
            <a:ln w="19050" cap="flat" cmpd="sng">
              <a:solidFill>
                <a:srgbClr val="79527B"/>
              </a:solidFill>
              <a:prstDash val="solid"/>
              <a:miter lim="800000"/>
              <a:headEnd type="none" w="sm" len="sm"/>
              <a:tailEnd type="none" w="sm" len="sm"/>
            </a:ln>
          </p:spPr>
        </p:cxnSp>
        <p:sp>
          <p:nvSpPr>
            <p:cNvPr id="964" name="Google Shape;964;p7"/>
            <p:cNvSpPr/>
            <p:nvPr/>
          </p:nvSpPr>
          <p:spPr>
            <a:xfrm>
              <a:off x="1179665" y="4118443"/>
              <a:ext cx="72000" cy="72000"/>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65" name="Google Shape;965;p7"/>
          <p:cNvGrpSpPr/>
          <p:nvPr/>
        </p:nvGrpSpPr>
        <p:grpSpPr>
          <a:xfrm>
            <a:off x="3696792" y="2013655"/>
            <a:ext cx="1080000" cy="1523704"/>
            <a:chOff x="3992886" y="2631964"/>
            <a:chExt cx="1080000" cy="1523704"/>
          </a:xfrm>
        </p:grpSpPr>
        <p:sp>
          <p:nvSpPr>
            <p:cNvPr id="966" name="Google Shape;966;p7"/>
            <p:cNvSpPr/>
            <p:nvPr/>
          </p:nvSpPr>
          <p:spPr>
            <a:xfrm>
              <a:off x="3992886" y="2631964"/>
              <a:ext cx="1080000" cy="1080000"/>
            </a:xfrm>
            <a:prstGeom prst="ellipse">
              <a:avLst/>
            </a:prstGeom>
            <a:solidFill>
              <a:srgbClr val="916395"/>
            </a:solidFill>
            <a:ln w="12700" cap="flat" cmpd="sng">
              <a:solidFill>
                <a:srgbClr val="9163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67" name="Google Shape;967;p7"/>
            <p:cNvGrpSpPr/>
            <p:nvPr/>
          </p:nvGrpSpPr>
          <p:grpSpPr>
            <a:xfrm>
              <a:off x="4285481" y="2897883"/>
              <a:ext cx="532686" cy="532685"/>
              <a:chOff x="6649150" y="309350"/>
              <a:chExt cx="395800" cy="395800"/>
            </a:xfrm>
          </p:grpSpPr>
          <p:sp>
            <p:nvSpPr>
              <p:cNvPr id="968" name="Google Shape;968;p7"/>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69" name="Google Shape;969;p7"/>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0" name="Google Shape;970;p7"/>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1" name="Google Shape;971;p7"/>
              <p:cNvSpPr/>
              <p:nvPr/>
            </p:nvSpPr>
            <p:spPr>
              <a:xfrm>
                <a:off x="6847025" y="333700"/>
                <a:ext cx="25" cy="29250"/>
              </a:xfrm>
              <a:custGeom>
                <a:avLst/>
                <a:gdLst/>
                <a:ahLst/>
                <a:cxnLst/>
                <a:rect l="l" t="t" r="r" b="b"/>
                <a:pathLst>
                  <a:path w="1" h="1170" fill="none" extrusionOk="0">
                    <a:moveTo>
                      <a:pt x="1" y="1170"/>
                    </a:moveTo>
                    <a:lnTo>
                      <a:pt x="1"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2" name="Google Shape;972;p7"/>
              <p:cNvSpPr/>
              <p:nvPr/>
            </p:nvSpPr>
            <p:spPr>
              <a:xfrm>
                <a:off x="6760575" y="356850"/>
                <a:ext cx="25" cy="25"/>
              </a:xfrm>
              <a:custGeom>
                <a:avLst/>
                <a:gdLst/>
                <a:ahLst/>
                <a:cxnLst/>
                <a:rect l="l" t="t" r="r" b="b"/>
                <a:pathLst>
                  <a:path w="1" h="1" fill="none" extrusionOk="0">
                    <a:moveTo>
                      <a:pt x="1" y="0"/>
                    </a:moveTo>
                    <a:lnTo>
                      <a:pt x="1"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3" name="Google Shape;973;p7"/>
              <p:cNvSpPr/>
              <p:nvPr/>
            </p:nvSpPr>
            <p:spPr>
              <a:xfrm>
                <a:off x="6760575" y="356850"/>
                <a:ext cx="14025" cy="24975"/>
              </a:xfrm>
              <a:custGeom>
                <a:avLst/>
                <a:gdLst/>
                <a:ahLst/>
                <a:cxnLst/>
                <a:rect l="l" t="t" r="r" b="b"/>
                <a:pathLst>
                  <a:path w="561" h="999" fill="none" extrusionOk="0">
                    <a:moveTo>
                      <a:pt x="1" y="0"/>
                    </a:moveTo>
                    <a:lnTo>
                      <a:pt x="561" y="999"/>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4" name="Google Shape;974;p7"/>
              <p:cNvSpPr/>
              <p:nvPr/>
            </p:nvSpPr>
            <p:spPr>
              <a:xfrm>
                <a:off x="6696650" y="420775"/>
                <a:ext cx="25" cy="25"/>
              </a:xfrm>
              <a:custGeom>
                <a:avLst/>
                <a:gdLst/>
                <a:ahLst/>
                <a:cxnLst/>
                <a:rect l="l" t="t" r="r" b="b"/>
                <a:pathLst>
                  <a:path w="1" h="1" fill="none" extrusionOk="0">
                    <a:moveTo>
                      <a:pt x="0" y="0"/>
                    </a:moveTo>
                    <a:lnTo>
                      <a:pt x="0"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5" name="Google Shape;975;p7"/>
              <p:cNvSpPr/>
              <p:nvPr/>
            </p:nvSpPr>
            <p:spPr>
              <a:xfrm>
                <a:off x="6696650" y="420775"/>
                <a:ext cx="24975" cy="14025"/>
              </a:xfrm>
              <a:custGeom>
                <a:avLst/>
                <a:gdLst/>
                <a:ahLst/>
                <a:cxnLst/>
                <a:rect l="l" t="t" r="r" b="b"/>
                <a:pathLst>
                  <a:path w="999" h="561" fill="none" extrusionOk="0">
                    <a:moveTo>
                      <a:pt x="0" y="0"/>
                    </a:moveTo>
                    <a:lnTo>
                      <a:pt x="999" y="56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6" name="Google Shape;976;p7"/>
              <p:cNvSpPr/>
              <p:nvPr/>
            </p:nvSpPr>
            <p:spPr>
              <a:xfrm>
                <a:off x="6673500" y="507225"/>
                <a:ext cx="29250" cy="25"/>
              </a:xfrm>
              <a:custGeom>
                <a:avLst/>
                <a:gdLst/>
                <a:ahLst/>
                <a:cxnLst/>
                <a:rect l="l" t="t" r="r" b="b"/>
                <a:pathLst>
                  <a:path w="1170" h="1" fill="none" extrusionOk="0">
                    <a:moveTo>
                      <a:pt x="1" y="1"/>
                    </a:moveTo>
                    <a:lnTo>
                      <a:pt x="1170"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7" name="Google Shape;977;p7"/>
              <p:cNvSpPr/>
              <p:nvPr/>
            </p:nvSpPr>
            <p:spPr>
              <a:xfrm>
                <a:off x="6696650" y="593700"/>
                <a:ext cx="25" cy="25"/>
              </a:xfrm>
              <a:custGeom>
                <a:avLst/>
                <a:gdLst/>
                <a:ahLst/>
                <a:cxnLst/>
                <a:rect l="l" t="t" r="r" b="b"/>
                <a:pathLst>
                  <a:path w="1" h="1" fill="none" extrusionOk="0">
                    <a:moveTo>
                      <a:pt x="0" y="0"/>
                    </a:moveTo>
                    <a:lnTo>
                      <a:pt x="0"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8" name="Google Shape;978;p7"/>
              <p:cNvSpPr/>
              <p:nvPr/>
            </p:nvSpPr>
            <p:spPr>
              <a:xfrm>
                <a:off x="6696650" y="579700"/>
                <a:ext cx="24975" cy="14025"/>
              </a:xfrm>
              <a:custGeom>
                <a:avLst/>
                <a:gdLst/>
                <a:ahLst/>
                <a:cxnLst/>
                <a:rect l="l" t="t" r="r" b="b"/>
                <a:pathLst>
                  <a:path w="999" h="561" fill="none" extrusionOk="0">
                    <a:moveTo>
                      <a:pt x="0" y="560"/>
                    </a:moveTo>
                    <a:lnTo>
                      <a:pt x="999"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9" name="Google Shape;979;p7"/>
              <p:cNvSpPr/>
              <p:nvPr/>
            </p:nvSpPr>
            <p:spPr>
              <a:xfrm>
                <a:off x="6760575" y="632675"/>
                <a:ext cx="14025" cy="24975"/>
              </a:xfrm>
              <a:custGeom>
                <a:avLst/>
                <a:gdLst/>
                <a:ahLst/>
                <a:cxnLst/>
                <a:rect l="l" t="t" r="r" b="b"/>
                <a:pathLst>
                  <a:path w="561" h="999" fill="none" extrusionOk="0">
                    <a:moveTo>
                      <a:pt x="1" y="999"/>
                    </a:moveTo>
                    <a:lnTo>
                      <a:pt x="561"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0" name="Google Shape;980;p7"/>
              <p:cNvSpPr/>
              <p:nvPr/>
            </p:nvSpPr>
            <p:spPr>
              <a:xfrm>
                <a:off x="6760575" y="657625"/>
                <a:ext cx="25" cy="25"/>
              </a:xfrm>
              <a:custGeom>
                <a:avLst/>
                <a:gdLst/>
                <a:ahLst/>
                <a:cxnLst/>
                <a:rect l="l" t="t" r="r" b="b"/>
                <a:pathLst>
                  <a:path w="1" h="1" fill="none" extrusionOk="0">
                    <a:moveTo>
                      <a:pt x="1" y="1"/>
                    </a:moveTo>
                    <a:lnTo>
                      <a:pt x="1"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1" name="Google Shape;981;p7"/>
              <p:cNvSpPr/>
              <p:nvPr/>
            </p:nvSpPr>
            <p:spPr>
              <a:xfrm>
                <a:off x="6847025" y="651550"/>
                <a:ext cx="25" cy="29250"/>
              </a:xfrm>
              <a:custGeom>
                <a:avLst/>
                <a:gdLst/>
                <a:ahLst/>
                <a:cxnLst/>
                <a:rect l="l" t="t" r="r" b="b"/>
                <a:pathLst>
                  <a:path w="1" h="1170" fill="none" extrusionOk="0">
                    <a:moveTo>
                      <a:pt x="1" y="0"/>
                    </a:moveTo>
                    <a:lnTo>
                      <a:pt x="1" y="1169"/>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2" name="Google Shape;982;p7"/>
              <p:cNvSpPr/>
              <p:nvPr/>
            </p:nvSpPr>
            <p:spPr>
              <a:xfrm>
                <a:off x="6919500" y="632675"/>
                <a:ext cx="14025" cy="24975"/>
              </a:xfrm>
              <a:custGeom>
                <a:avLst/>
                <a:gdLst/>
                <a:ahLst/>
                <a:cxnLst/>
                <a:rect l="l" t="t" r="r" b="b"/>
                <a:pathLst>
                  <a:path w="561" h="999" fill="none" extrusionOk="0">
                    <a:moveTo>
                      <a:pt x="560" y="999"/>
                    </a:moveTo>
                    <a:lnTo>
                      <a:pt x="0"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3" name="Google Shape;983;p7"/>
              <p:cNvSpPr/>
              <p:nvPr/>
            </p:nvSpPr>
            <p:spPr>
              <a:xfrm>
                <a:off x="6933500" y="657625"/>
                <a:ext cx="25" cy="25"/>
              </a:xfrm>
              <a:custGeom>
                <a:avLst/>
                <a:gdLst/>
                <a:ahLst/>
                <a:cxnLst/>
                <a:rect l="l" t="t" r="r" b="b"/>
                <a:pathLst>
                  <a:path w="1" h="1" fill="none" extrusionOk="0">
                    <a:moveTo>
                      <a:pt x="0" y="1"/>
                    </a:moveTo>
                    <a:lnTo>
                      <a:pt x="0"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4" name="Google Shape;984;p7"/>
              <p:cNvSpPr/>
              <p:nvPr/>
            </p:nvSpPr>
            <p:spPr>
              <a:xfrm>
                <a:off x="6972475" y="579700"/>
                <a:ext cx="24975" cy="14025"/>
              </a:xfrm>
              <a:custGeom>
                <a:avLst/>
                <a:gdLst/>
                <a:ahLst/>
                <a:cxnLst/>
                <a:rect l="l" t="t" r="r" b="b"/>
                <a:pathLst>
                  <a:path w="999" h="561" fill="none" extrusionOk="0">
                    <a:moveTo>
                      <a:pt x="999" y="560"/>
                    </a:moveTo>
                    <a:lnTo>
                      <a:pt x="0"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5" name="Google Shape;985;p7"/>
              <p:cNvSpPr/>
              <p:nvPr/>
            </p:nvSpPr>
            <p:spPr>
              <a:xfrm>
                <a:off x="6997425" y="593700"/>
                <a:ext cx="25" cy="25"/>
              </a:xfrm>
              <a:custGeom>
                <a:avLst/>
                <a:gdLst/>
                <a:ahLst/>
                <a:cxnLst/>
                <a:rect l="l" t="t" r="r" b="b"/>
                <a:pathLst>
                  <a:path w="1" h="1" fill="none" extrusionOk="0">
                    <a:moveTo>
                      <a:pt x="1" y="0"/>
                    </a:moveTo>
                    <a:lnTo>
                      <a:pt x="1"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6" name="Google Shape;986;p7"/>
              <p:cNvSpPr/>
              <p:nvPr/>
            </p:nvSpPr>
            <p:spPr>
              <a:xfrm>
                <a:off x="6991350" y="507225"/>
                <a:ext cx="29250" cy="25"/>
              </a:xfrm>
              <a:custGeom>
                <a:avLst/>
                <a:gdLst/>
                <a:ahLst/>
                <a:cxnLst/>
                <a:rect l="l" t="t" r="r" b="b"/>
                <a:pathLst>
                  <a:path w="1170" h="1" fill="none" extrusionOk="0">
                    <a:moveTo>
                      <a:pt x="1169" y="1"/>
                    </a:moveTo>
                    <a:lnTo>
                      <a:pt x="0"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7" name="Google Shape;987;p7"/>
              <p:cNvSpPr/>
              <p:nvPr/>
            </p:nvSpPr>
            <p:spPr>
              <a:xfrm>
                <a:off x="6972475" y="420775"/>
                <a:ext cx="24975" cy="14025"/>
              </a:xfrm>
              <a:custGeom>
                <a:avLst/>
                <a:gdLst/>
                <a:ahLst/>
                <a:cxnLst/>
                <a:rect l="l" t="t" r="r" b="b"/>
                <a:pathLst>
                  <a:path w="999" h="561" fill="none" extrusionOk="0">
                    <a:moveTo>
                      <a:pt x="0" y="561"/>
                    </a:moveTo>
                    <a:lnTo>
                      <a:pt x="999"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8" name="Google Shape;988;p7"/>
              <p:cNvSpPr/>
              <p:nvPr/>
            </p:nvSpPr>
            <p:spPr>
              <a:xfrm>
                <a:off x="6997425" y="420775"/>
                <a:ext cx="25" cy="25"/>
              </a:xfrm>
              <a:custGeom>
                <a:avLst/>
                <a:gdLst/>
                <a:ahLst/>
                <a:cxnLst/>
                <a:rect l="l" t="t" r="r" b="b"/>
                <a:pathLst>
                  <a:path w="1" h="1" fill="none" extrusionOk="0">
                    <a:moveTo>
                      <a:pt x="1" y="0"/>
                    </a:moveTo>
                    <a:lnTo>
                      <a:pt x="1"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9" name="Google Shape;989;p7"/>
              <p:cNvSpPr/>
              <p:nvPr/>
            </p:nvSpPr>
            <p:spPr>
              <a:xfrm>
                <a:off x="6919500" y="356850"/>
                <a:ext cx="14025" cy="24975"/>
              </a:xfrm>
              <a:custGeom>
                <a:avLst/>
                <a:gdLst/>
                <a:ahLst/>
                <a:cxnLst/>
                <a:rect l="l" t="t" r="r" b="b"/>
                <a:pathLst>
                  <a:path w="561" h="999" fill="none" extrusionOk="0">
                    <a:moveTo>
                      <a:pt x="560" y="0"/>
                    </a:moveTo>
                    <a:lnTo>
                      <a:pt x="0" y="999"/>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90" name="Google Shape;990;p7"/>
              <p:cNvSpPr/>
              <p:nvPr/>
            </p:nvSpPr>
            <p:spPr>
              <a:xfrm>
                <a:off x="6933500" y="356850"/>
                <a:ext cx="25" cy="25"/>
              </a:xfrm>
              <a:custGeom>
                <a:avLst/>
                <a:gdLst/>
                <a:ahLst/>
                <a:cxnLst/>
                <a:rect l="l" t="t" r="r" b="b"/>
                <a:pathLst>
                  <a:path w="1" h="1" fill="none" extrusionOk="0">
                    <a:moveTo>
                      <a:pt x="0" y="0"/>
                    </a:moveTo>
                    <a:lnTo>
                      <a:pt x="0"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991" name="Google Shape;991;p7"/>
            <p:cNvGrpSpPr/>
            <p:nvPr/>
          </p:nvGrpSpPr>
          <p:grpSpPr>
            <a:xfrm>
              <a:off x="4496886" y="3717828"/>
              <a:ext cx="72000" cy="437840"/>
              <a:chOff x="1179665" y="3752603"/>
              <a:chExt cx="72000" cy="437840"/>
            </a:xfrm>
          </p:grpSpPr>
          <p:cxnSp>
            <p:nvCxnSpPr>
              <p:cNvPr id="992" name="Google Shape;992;p7"/>
              <p:cNvCxnSpPr/>
              <p:nvPr/>
            </p:nvCxnSpPr>
            <p:spPr>
              <a:xfrm>
                <a:off x="1215665" y="3752603"/>
                <a:ext cx="0" cy="387138"/>
              </a:xfrm>
              <a:prstGeom prst="straightConnector1">
                <a:avLst/>
              </a:prstGeom>
              <a:noFill/>
              <a:ln w="19050" cap="flat" cmpd="sng">
                <a:solidFill>
                  <a:srgbClr val="916395"/>
                </a:solidFill>
                <a:prstDash val="solid"/>
                <a:miter lim="800000"/>
                <a:headEnd type="none" w="sm" len="sm"/>
                <a:tailEnd type="none" w="sm" len="sm"/>
              </a:ln>
            </p:spPr>
          </p:cxnSp>
          <p:sp>
            <p:nvSpPr>
              <p:cNvPr id="993" name="Google Shape;993;p7"/>
              <p:cNvSpPr/>
              <p:nvPr/>
            </p:nvSpPr>
            <p:spPr>
              <a:xfrm>
                <a:off x="1179665" y="4118443"/>
                <a:ext cx="72000" cy="72000"/>
              </a:xfrm>
              <a:prstGeom prst="ellipse">
                <a:avLst/>
              </a:prstGeom>
              <a:solidFill>
                <a:srgbClr val="916395"/>
              </a:solidFill>
              <a:ln w="12700" cap="flat" cmpd="sng">
                <a:solidFill>
                  <a:srgbClr val="9163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994" name="Google Shape;994;p7"/>
          <p:cNvGrpSpPr/>
          <p:nvPr/>
        </p:nvGrpSpPr>
        <p:grpSpPr>
          <a:xfrm>
            <a:off x="7255022" y="3098065"/>
            <a:ext cx="72000" cy="437840"/>
            <a:chOff x="1179665" y="3752603"/>
            <a:chExt cx="72000" cy="437840"/>
          </a:xfrm>
        </p:grpSpPr>
        <p:cxnSp>
          <p:nvCxnSpPr>
            <p:cNvPr id="995" name="Google Shape;995;p7"/>
            <p:cNvCxnSpPr/>
            <p:nvPr/>
          </p:nvCxnSpPr>
          <p:spPr>
            <a:xfrm>
              <a:off x="1215665" y="3752603"/>
              <a:ext cx="0" cy="387138"/>
            </a:xfrm>
            <a:prstGeom prst="straightConnector1">
              <a:avLst/>
            </a:prstGeom>
            <a:noFill/>
            <a:ln w="19050" cap="flat" cmpd="sng">
              <a:solidFill>
                <a:srgbClr val="68A7B0"/>
              </a:solidFill>
              <a:prstDash val="solid"/>
              <a:miter lim="800000"/>
              <a:headEnd type="none" w="sm" len="sm"/>
              <a:tailEnd type="none" w="sm" len="sm"/>
            </a:ln>
          </p:spPr>
        </p:cxnSp>
        <p:sp>
          <p:nvSpPr>
            <p:cNvPr id="996" name="Google Shape;996;p7"/>
            <p:cNvSpPr/>
            <p:nvPr/>
          </p:nvSpPr>
          <p:spPr>
            <a:xfrm>
              <a:off x="1179665" y="4118443"/>
              <a:ext cx="72000" cy="72000"/>
            </a:xfrm>
            <a:prstGeom prst="ellipse">
              <a:avLst/>
            </a:prstGeom>
            <a:solidFill>
              <a:srgbClr val="68A7B0"/>
            </a:solidFill>
            <a:ln w="12700" cap="flat" cmpd="sng">
              <a:solidFill>
                <a:srgbClr val="68A7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97" name="Google Shape;997;p7"/>
          <p:cNvGrpSpPr/>
          <p:nvPr/>
        </p:nvGrpSpPr>
        <p:grpSpPr>
          <a:xfrm>
            <a:off x="10319826" y="3092898"/>
            <a:ext cx="72000" cy="437840"/>
            <a:chOff x="1179665" y="3752603"/>
            <a:chExt cx="72000" cy="437840"/>
          </a:xfrm>
        </p:grpSpPr>
        <p:cxnSp>
          <p:nvCxnSpPr>
            <p:cNvPr id="998" name="Google Shape;998;p7"/>
            <p:cNvCxnSpPr/>
            <p:nvPr/>
          </p:nvCxnSpPr>
          <p:spPr>
            <a:xfrm>
              <a:off x="1215665" y="3752603"/>
              <a:ext cx="0" cy="387138"/>
            </a:xfrm>
            <a:prstGeom prst="straightConnector1">
              <a:avLst/>
            </a:prstGeom>
            <a:noFill/>
            <a:ln w="19050" cap="flat" cmpd="sng">
              <a:solidFill>
                <a:srgbClr val="81D1C5"/>
              </a:solidFill>
              <a:prstDash val="solid"/>
              <a:miter lim="800000"/>
              <a:headEnd type="none" w="sm" len="sm"/>
              <a:tailEnd type="none" w="sm" len="sm"/>
            </a:ln>
          </p:spPr>
        </p:cxnSp>
        <p:sp>
          <p:nvSpPr>
            <p:cNvPr id="999" name="Google Shape;999;p7"/>
            <p:cNvSpPr/>
            <p:nvPr/>
          </p:nvSpPr>
          <p:spPr>
            <a:xfrm>
              <a:off x="1179665" y="4118443"/>
              <a:ext cx="72000" cy="720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00" name="Google Shape;1000;p7"/>
          <p:cNvGrpSpPr/>
          <p:nvPr/>
        </p:nvGrpSpPr>
        <p:grpSpPr>
          <a:xfrm>
            <a:off x="976482" y="2269389"/>
            <a:ext cx="421040" cy="549216"/>
            <a:chOff x="590249" y="244200"/>
            <a:chExt cx="407976" cy="532175"/>
          </a:xfrm>
        </p:grpSpPr>
        <p:sp>
          <p:nvSpPr>
            <p:cNvPr id="1001" name="Google Shape;1001;p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2" name="Google Shape;1002;p7"/>
            <p:cNvSpPr/>
            <p:nvPr/>
          </p:nvSpPr>
          <p:spPr>
            <a:xfrm>
              <a:off x="590249"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3" name="Google Shape;1003;p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4" name="Google Shape;1004;p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5" name="Google Shape;1005;p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6" name="Google Shape;1006;p7"/>
            <p:cNvSpPr/>
            <p:nvPr/>
          </p:nvSpPr>
          <p:spPr>
            <a:xfrm>
              <a:off x="649925" y="590050"/>
              <a:ext cx="133975" cy="25"/>
            </a:xfrm>
            <a:custGeom>
              <a:avLst/>
              <a:gdLst/>
              <a:ahLst/>
              <a:cxnLst/>
              <a:rect l="l" t="t" r="r" b="b"/>
              <a:pathLst>
                <a:path w="5359" h="1" fill="none" extrusionOk="0">
                  <a:moveTo>
                    <a:pt x="5358" y="0"/>
                  </a:moveTo>
                  <a:lnTo>
                    <a:pt x="0"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7" name="Google Shape;1007;p7"/>
            <p:cNvSpPr/>
            <p:nvPr/>
          </p:nvSpPr>
          <p:spPr>
            <a:xfrm>
              <a:off x="649925" y="534625"/>
              <a:ext cx="255750" cy="25"/>
            </a:xfrm>
            <a:custGeom>
              <a:avLst/>
              <a:gdLst/>
              <a:ahLst/>
              <a:cxnLst/>
              <a:rect l="l" t="t" r="r" b="b"/>
              <a:pathLst>
                <a:path w="10230" h="1" fill="none" extrusionOk="0">
                  <a:moveTo>
                    <a:pt x="10229" y="1"/>
                  </a:moveTo>
                  <a:lnTo>
                    <a:pt x="0"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8" name="Google Shape;1008;p7"/>
            <p:cNvSpPr/>
            <p:nvPr/>
          </p:nvSpPr>
          <p:spPr>
            <a:xfrm>
              <a:off x="649925" y="479825"/>
              <a:ext cx="255750" cy="25"/>
            </a:xfrm>
            <a:custGeom>
              <a:avLst/>
              <a:gdLst/>
              <a:ahLst/>
              <a:cxnLst/>
              <a:rect l="l" t="t" r="r" b="b"/>
              <a:pathLst>
                <a:path w="10230" h="1" fill="none" extrusionOk="0">
                  <a:moveTo>
                    <a:pt x="10229" y="1"/>
                  </a:moveTo>
                  <a:lnTo>
                    <a:pt x="0"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9" name="Google Shape;1009;p7"/>
            <p:cNvSpPr/>
            <p:nvPr/>
          </p:nvSpPr>
          <p:spPr>
            <a:xfrm>
              <a:off x="649925" y="424425"/>
              <a:ext cx="255750" cy="25"/>
            </a:xfrm>
            <a:custGeom>
              <a:avLst/>
              <a:gdLst/>
              <a:ahLst/>
              <a:cxnLst/>
              <a:rect l="l" t="t" r="r" b="b"/>
              <a:pathLst>
                <a:path w="10230" h="1" fill="none" extrusionOk="0">
                  <a:moveTo>
                    <a:pt x="10229" y="1"/>
                  </a:moveTo>
                  <a:lnTo>
                    <a:pt x="0"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0" name="Google Shape;1010;p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1" name="Google Shape;1011;p7"/>
            <p:cNvSpPr/>
            <p:nvPr/>
          </p:nvSpPr>
          <p:spPr>
            <a:xfrm>
              <a:off x="654800" y="244200"/>
              <a:ext cx="25" cy="51175"/>
            </a:xfrm>
            <a:custGeom>
              <a:avLst/>
              <a:gdLst/>
              <a:ahLst/>
              <a:cxnLst/>
              <a:rect l="l" t="t" r="r" b="b"/>
              <a:pathLst>
                <a:path w="1" h="2047" fill="none" extrusionOk="0">
                  <a:moveTo>
                    <a:pt x="0" y="1"/>
                  </a:moveTo>
                  <a:lnTo>
                    <a:pt x="0" y="2046"/>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2" name="Google Shape;1012;p7"/>
            <p:cNvSpPr/>
            <p:nvPr/>
          </p:nvSpPr>
          <p:spPr>
            <a:xfrm>
              <a:off x="737600" y="244200"/>
              <a:ext cx="25" cy="51175"/>
            </a:xfrm>
            <a:custGeom>
              <a:avLst/>
              <a:gdLst/>
              <a:ahLst/>
              <a:cxnLst/>
              <a:rect l="l" t="t" r="r" b="b"/>
              <a:pathLst>
                <a:path w="1" h="2047" fill="none" extrusionOk="0">
                  <a:moveTo>
                    <a:pt x="1" y="1"/>
                  </a:moveTo>
                  <a:lnTo>
                    <a:pt x="1" y="2046"/>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3" name="Google Shape;1013;p7"/>
            <p:cNvSpPr/>
            <p:nvPr/>
          </p:nvSpPr>
          <p:spPr>
            <a:xfrm>
              <a:off x="820400" y="244200"/>
              <a:ext cx="25" cy="51175"/>
            </a:xfrm>
            <a:custGeom>
              <a:avLst/>
              <a:gdLst/>
              <a:ahLst/>
              <a:cxnLst/>
              <a:rect l="l" t="t" r="r" b="b"/>
              <a:pathLst>
                <a:path w="1" h="2047" fill="none" extrusionOk="0">
                  <a:moveTo>
                    <a:pt x="1" y="1"/>
                  </a:moveTo>
                  <a:lnTo>
                    <a:pt x="1" y="2046"/>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4" name="Google Shape;1014;p7"/>
            <p:cNvSpPr/>
            <p:nvPr/>
          </p:nvSpPr>
          <p:spPr>
            <a:xfrm>
              <a:off x="903225" y="244200"/>
              <a:ext cx="25" cy="51175"/>
            </a:xfrm>
            <a:custGeom>
              <a:avLst/>
              <a:gdLst/>
              <a:ahLst/>
              <a:cxnLst/>
              <a:rect l="l" t="t" r="r" b="b"/>
              <a:pathLst>
                <a:path w="1" h="2047" fill="none" extrusionOk="0">
                  <a:moveTo>
                    <a:pt x="0" y="1"/>
                  </a:moveTo>
                  <a:lnTo>
                    <a:pt x="0" y="2046"/>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8"/>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A59"/>
              </a:buClr>
              <a:buSzPts val="1800"/>
              <a:buNone/>
            </a:pPr>
            <a:endParaRPr/>
          </a:p>
        </p:txBody>
      </p:sp>
      <p:sp>
        <p:nvSpPr>
          <p:cNvPr id="1021" name="Google Shape;1021;p8"/>
          <p:cNvSpPr txBox="1">
            <a:spLocks noGrp="1"/>
          </p:cNvSpPr>
          <p:nvPr>
            <p:ph type="body" idx="2"/>
          </p:nvPr>
        </p:nvSpPr>
        <p:spPr>
          <a:xfrm>
            <a:off x="389965" y="307979"/>
            <a:ext cx="11470341" cy="852214"/>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pPr>
            <a:r>
              <a:rPr lang="is-IS" dirty="0"/>
              <a:t>Fyrirtækjakrísur ganga oft í bylgjum.  Í millitíðinni koma oft tímabil sem allt virðist vera fallið í dúnalogn.  Þá eiga stjórnendur það til að slaka á og halda jafnvel að krísunni sé lokið. En……</a:t>
            </a:r>
            <a:endParaRPr dirty="0"/>
          </a:p>
          <a:p>
            <a:pPr marL="0" lvl="0" indent="0" algn="l" rtl="0">
              <a:lnSpc>
                <a:spcPct val="100000"/>
              </a:lnSpc>
              <a:spcBef>
                <a:spcPts val="1000"/>
              </a:spcBef>
              <a:spcAft>
                <a:spcPts val="0"/>
              </a:spcAft>
              <a:buClr>
                <a:srgbClr val="79527B"/>
              </a:buClr>
              <a:buSzPts val="2000"/>
              <a:buNone/>
            </a:pPr>
            <a:endParaRPr dirty="0"/>
          </a:p>
        </p:txBody>
      </p:sp>
      <p:sp>
        <p:nvSpPr>
          <p:cNvPr id="1022" name="Google Shape;1022;p8"/>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9527B"/>
              </a:buClr>
              <a:buSzPts val="1800"/>
              <a:buNone/>
            </a:pPr>
            <a:r>
              <a:rPr lang="is-IS" dirty="0"/>
              <a:t>Einfaldað líkan sem sýnir hvernig krísa þróast</a:t>
            </a:r>
            <a:endParaRPr dirty="0"/>
          </a:p>
          <a:p>
            <a:pPr marL="0" lvl="0" indent="0" algn="l" rtl="0">
              <a:lnSpc>
                <a:spcPct val="90000"/>
              </a:lnSpc>
              <a:spcBef>
                <a:spcPts val="1000"/>
              </a:spcBef>
              <a:spcAft>
                <a:spcPts val="0"/>
              </a:spcAft>
              <a:buClr>
                <a:srgbClr val="79527B"/>
              </a:buClr>
              <a:buSzPts val="1800"/>
              <a:buNone/>
            </a:pPr>
            <a:endParaRPr dirty="0"/>
          </a:p>
        </p:txBody>
      </p:sp>
      <p:cxnSp>
        <p:nvCxnSpPr>
          <p:cNvPr id="1023" name="Google Shape;1023;p8"/>
          <p:cNvCxnSpPr/>
          <p:nvPr/>
        </p:nvCxnSpPr>
        <p:spPr>
          <a:xfrm rot="10800000">
            <a:off x="1986727" y="2195541"/>
            <a:ext cx="0" cy="3744685"/>
          </a:xfrm>
          <a:prstGeom prst="straightConnector1">
            <a:avLst/>
          </a:prstGeom>
          <a:noFill/>
          <a:ln w="9525" cap="flat" cmpd="sng">
            <a:solidFill>
              <a:schemeClr val="accent1"/>
            </a:solidFill>
            <a:prstDash val="solid"/>
            <a:miter lim="800000"/>
            <a:headEnd type="none" w="sm" len="sm"/>
            <a:tailEnd type="triangle" w="med" len="med"/>
          </a:ln>
        </p:spPr>
      </p:cxnSp>
      <p:cxnSp>
        <p:nvCxnSpPr>
          <p:cNvPr id="1024" name="Google Shape;1024;p8"/>
          <p:cNvCxnSpPr/>
          <p:nvPr/>
        </p:nvCxnSpPr>
        <p:spPr>
          <a:xfrm>
            <a:off x="1986727" y="5940226"/>
            <a:ext cx="7402674" cy="0"/>
          </a:xfrm>
          <a:prstGeom prst="straightConnector1">
            <a:avLst/>
          </a:prstGeom>
          <a:noFill/>
          <a:ln w="9525" cap="flat" cmpd="sng">
            <a:solidFill>
              <a:schemeClr val="accent1"/>
            </a:solidFill>
            <a:prstDash val="solid"/>
            <a:miter lim="800000"/>
            <a:headEnd type="none" w="sm" len="sm"/>
            <a:tailEnd type="triangle" w="med" len="med"/>
          </a:ln>
        </p:spPr>
      </p:cxnSp>
      <p:sp>
        <p:nvSpPr>
          <p:cNvPr id="1025" name="Google Shape;1025;p8"/>
          <p:cNvSpPr txBox="1"/>
          <p:nvPr/>
        </p:nvSpPr>
        <p:spPr>
          <a:xfrm>
            <a:off x="4495793" y="4310865"/>
            <a:ext cx="1578724"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600">
                <a:solidFill>
                  <a:srgbClr val="595A59"/>
                </a:solidFill>
                <a:latin typeface="Calibri"/>
                <a:ea typeface="Calibri"/>
                <a:cs typeface="Calibri"/>
                <a:sym typeface="Calibri"/>
              </a:rPr>
              <a:t>Vendipunktur</a:t>
            </a:r>
            <a:endParaRPr lang="is-IS"/>
          </a:p>
        </p:txBody>
      </p:sp>
      <p:sp>
        <p:nvSpPr>
          <p:cNvPr id="1026" name="Google Shape;1026;p8"/>
          <p:cNvSpPr txBox="1"/>
          <p:nvPr/>
        </p:nvSpPr>
        <p:spPr>
          <a:xfrm>
            <a:off x="9023642" y="1757130"/>
            <a:ext cx="246520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600">
                <a:solidFill>
                  <a:srgbClr val="595A59"/>
                </a:solidFill>
                <a:latin typeface="Calibri"/>
                <a:ea typeface="Calibri"/>
                <a:cs typeface="Calibri"/>
                <a:sym typeface="Calibri"/>
              </a:rPr>
              <a:t>Lok krísu – </a:t>
            </a:r>
            <a:br>
              <a:rPr lang="is-IS" sz="1600">
                <a:solidFill>
                  <a:srgbClr val="595A59"/>
                </a:solidFill>
                <a:latin typeface="Calibri"/>
                <a:ea typeface="Calibri"/>
                <a:cs typeface="Calibri"/>
                <a:sym typeface="Calibri"/>
              </a:rPr>
            </a:br>
            <a:r>
              <a:rPr lang="is-IS" sz="1600">
                <a:solidFill>
                  <a:srgbClr val="595A59"/>
                </a:solidFill>
                <a:latin typeface="Calibri"/>
                <a:ea typeface="Calibri"/>
                <a:cs typeface="Calibri"/>
                <a:sym typeface="Calibri"/>
              </a:rPr>
              <a:t>Áframhaldandi rekstur</a:t>
            </a:r>
            <a:endParaRPr lang="is-IS"/>
          </a:p>
        </p:txBody>
      </p:sp>
      <p:sp>
        <p:nvSpPr>
          <p:cNvPr id="1027" name="Google Shape;1027;p8"/>
          <p:cNvSpPr txBox="1"/>
          <p:nvPr/>
        </p:nvSpPr>
        <p:spPr>
          <a:xfrm>
            <a:off x="9174260" y="4465972"/>
            <a:ext cx="2250513"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600">
                <a:solidFill>
                  <a:srgbClr val="595A59"/>
                </a:solidFill>
                <a:latin typeface="Calibri"/>
                <a:ea typeface="Calibri"/>
                <a:cs typeface="Calibri"/>
                <a:sym typeface="Calibri"/>
              </a:rPr>
              <a:t>Lok krísu – </a:t>
            </a:r>
            <a:br>
              <a:rPr lang="is-IS" sz="1600">
                <a:latin typeface="Calibri"/>
                <a:ea typeface="Calibri"/>
                <a:cs typeface="Calibri"/>
              </a:rPr>
            </a:br>
            <a:r>
              <a:rPr lang="is-IS" sz="1600">
                <a:solidFill>
                  <a:srgbClr val="595A59"/>
                </a:solidFill>
                <a:latin typeface="Calibri"/>
                <a:ea typeface="Calibri"/>
                <a:cs typeface="Calibri"/>
                <a:sym typeface="Calibri"/>
              </a:rPr>
              <a:t>gjaldþrotameðferð / </a:t>
            </a:r>
            <a:br>
              <a:rPr lang="is-IS" sz="1600">
                <a:latin typeface="Calibri"/>
                <a:ea typeface="Calibri"/>
                <a:cs typeface="Calibri"/>
              </a:rPr>
            </a:br>
            <a:r>
              <a:rPr lang="is-IS" sz="1600">
                <a:solidFill>
                  <a:srgbClr val="595A59"/>
                </a:solidFill>
                <a:latin typeface="Calibri"/>
                <a:ea typeface="Calibri"/>
                <a:cs typeface="Calibri"/>
                <a:sym typeface="Calibri"/>
              </a:rPr>
              <a:t>Stöðvun rekstrar</a:t>
            </a:r>
          </a:p>
          <a:p>
            <a:pPr marL="0" marR="0" lvl="0" indent="0" algn="l" rtl="0">
              <a:spcBef>
                <a:spcPts val="0"/>
              </a:spcBef>
              <a:spcAft>
                <a:spcPts val="0"/>
              </a:spcAft>
              <a:buNone/>
            </a:pPr>
            <a:endParaRPr lang="is-IS" sz="1600">
              <a:solidFill>
                <a:srgbClr val="595A59"/>
              </a:solidFill>
              <a:latin typeface="Calibri"/>
              <a:ea typeface="Calibri"/>
              <a:cs typeface="Calibri"/>
              <a:sym typeface="Calibri"/>
            </a:endParaRPr>
          </a:p>
        </p:txBody>
      </p:sp>
      <p:sp>
        <p:nvSpPr>
          <p:cNvPr id="1028" name="Google Shape;1028;p8"/>
          <p:cNvSpPr txBox="1"/>
          <p:nvPr/>
        </p:nvSpPr>
        <p:spPr>
          <a:xfrm>
            <a:off x="5139015" y="5745992"/>
            <a:ext cx="649537"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800">
                <a:solidFill>
                  <a:srgbClr val="595A59"/>
                </a:solidFill>
                <a:latin typeface="Calibri"/>
                <a:ea typeface="Calibri"/>
                <a:cs typeface="Calibri"/>
                <a:sym typeface="Calibri"/>
              </a:rPr>
              <a:t>Tími</a:t>
            </a:r>
            <a:endParaRPr lang="is-IS"/>
          </a:p>
        </p:txBody>
      </p:sp>
      <p:sp>
        <p:nvSpPr>
          <p:cNvPr id="1029" name="Google Shape;1029;p8"/>
          <p:cNvSpPr txBox="1"/>
          <p:nvPr/>
        </p:nvSpPr>
        <p:spPr>
          <a:xfrm rot="-5400000">
            <a:off x="859445" y="3883217"/>
            <a:ext cx="220906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800">
                <a:solidFill>
                  <a:srgbClr val="595A59"/>
                </a:solidFill>
                <a:latin typeface="Calibri"/>
                <a:ea typeface="Calibri"/>
                <a:cs typeface="Calibri"/>
                <a:sym typeface="Calibri"/>
              </a:rPr>
              <a:t>Líkur  á því að lifa af</a:t>
            </a:r>
            <a:endParaRPr lang="is-IS"/>
          </a:p>
        </p:txBody>
      </p:sp>
      <p:sp>
        <p:nvSpPr>
          <p:cNvPr id="1030" name="Google Shape;1030;p8"/>
          <p:cNvSpPr txBox="1"/>
          <p:nvPr/>
        </p:nvSpPr>
        <p:spPr>
          <a:xfrm>
            <a:off x="2044448" y="1848280"/>
            <a:ext cx="235994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600">
                <a:solidFill>
                  <a:srgbClr val="595A59"/>
                </a:solidFill>
                <a:latin typeface="Calibri"/>
                <a:ea typeface="Calibri"/>
                <a:cs typeface="Calibri"/>
                <a:sym typeface="Calibri"/>
              </a:rPr>
              <a:t>Upphaf krísu</a:t>
            </a:r>
            <a:endParaRPr lang="is-IS"/>
          </a:p>
        </p:txBody>
      </p:sp>
      <p:sp>
        <p:nvSpPr>
          <p:cNvPr id="1031" name="Google Shape;1031;p8"/>
          <p:cNvSpPr txBox="1"/>
          <p:nvPr/>
        </p:nvSpPr>
        <p:spPr>
          <a:xfrm>
            <a:off x="5812027" y="4968271"/>
            <a:ext cx="136870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600">
                <a:solidFill>
                  <a:srgbClr val="595A59"/>
                </a:solidFill>
                <a:latin typeface="Calibri"/>
                <a:ea typeface="Calibri"/>
                <a:cs typeface="Calibri"/>
                <a:sym typeface="Calibri"/>
              </a:rPr>
              <a:t>Mögulegur vendipunktur</a:t>
            </a:r>
            <a:endParaRPr lang="is-IS"/>
          </a:p>
        </p:txBody>
      </p:sp>
      <p:sp>
        <p:nvSpPr>
          <p:cNvPr id="1032" name="Google Shape;1032;p8"/>
          <p:cNvSpPr txBox="1"/>
          <p:nvPr/>
        </p:nvSpPr>
        <p:spPr>
          <a:xfrm>
            <a:off x="6766094" y="2718900"/>
            <a:ext cx="211820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600">
                <a:solidFill>
                  <a:srgbClr val="595A59"/>
                </a:solidFill>
                <a:latin typeface="Calibri"/>
                <a:ea typeface="Calibri"/>
                <a:cs typeface="Calibri"/>
                <a:sym typeface="Calibri"/>
              </a:rPr>
              <a:t>Innleiðing aðgerða til endurskipulagningar</a:t>
            </a:r>
            <a:endParaRPr lang="is-IS"/>
          </a:p>
        </p:txBody>
      </p:sp>
      <p:grpSp>
        <p:nvGrpSpPr>
          <p:cNvPr id="1033" name="Google Shape;1033;p8"/>
          <p:cNvGrpSpPr/>
          <p:nvPr/>
        </p:nvGrpSpPr>
        <p:grpSpPr>
          <a:xfrm>
            <a:off x="2161280" y="1899127"/>
            <a:ext cx="6583684" cy="3895957"/>
            <a:chOff x="2258429" y="2025872"/>
            <a:chExt cx="7808686" cy="3895957"/>
          </a:xfrm>
        </p:grpSpPr>
        <p:sp>
          <p:nvSpPr>
            <p:cNvPr id="1034" name="Google Shape;1034;p8"/>
            <p:cNvSpPr/>
            <p:nvPr/>
          </p:nvSpPr>
          <p:spPr>
            <a:xfrm>
              <a:off x="2258429" y="2351314"/>
              <a:ext cx="7808685" cy="3570515"/>
            </a:xfrm>
            <a:custGeom>
              <a:avLst/>
              <a:gdLst/>
              <a:ahLst/>
              <a:cxnLst/>
              <a:rect l="l" t="t" r="r" b="b"/>
              <a:pathLst>
                <a:path w="7808685" h="3570515" extrusionOk="0">
                  <a:moveTo>
                    <a:pt x="0" y="0"/>
                  </a:moveTo>
                  <a:cubicBezTo>
                    <a:pt x="354390" y="14514"/>
                    <a:pt x="708781" y="29029"/>
                    <a:pt x="1074057" y="290286"/>
                  </a:cubicBezTo>
                  <a:cubicBezTo>
                    <a:pt x="1439333" y="551543"/>
                    <a:pt x="1823962" y="1291771"/>
                    <a:pt x="2191657" y="1567543"/>
                  </a:cubicBezTo>
                  <a:cubicBezTo>
                    <a:pt x="2559352" y="1843315"/>
                    <a:pt x="2914952" y="1874763"/>
                    <a:pt x="3280228" y="1944915"/>
                  </a:cubicBezTo>
                  <a:cubicBezTo>
                    <a:pt x="3645504" y="2015067"/>
                    <a:pt x="3993847" y="1869924"/>
                    <a:pt x="4383314" y="1988457"/>
                  </a:cubicBezTo>
                  <a:cubicBezTo>
                    <a:pt x="4772781" y="2106990"/>
                    <a:pt x="5249333" y="2431144"/>
                    <a:pt x="5617028" y="2656115"/>
                  </a:cubicBezTo>
                  <a:cubicBezTo>
                    <a:pt x="5984723" y="2881086"/>
                    <a:pt x="6224209" y="3185886"/>
                    <a:pt x="6589485" y="3338286"/>
                  </a:cubicBezTo>
                  <a:cubicBezTo>
                    <a:pt x="6954761" y="3490686"/>
                    <a:pt x="7808685" y="3570515"/>
                    <a:pt x="7808685" y="3570515"/>
                  </a:cubicBezTo>
                  <a:lnTo>
                    <a:pt x="7808685" y="3570515"/>
                  </a:lnTo>
                </a:path>
              </a:pathLst>
            </a:cu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A59"/>
                </a:solidFill>
                <a:latin typeface="Calibri"/>
                <a:ea typeface="Calibri"/>
                <a:cs typeface="Calibri"/>
                <a:sym typeface="Calibri"/>
              </a:endParaRPr>
            </a:p>
          </p:txBody>
        </p:sp>
        <p:sp>
          <p:nvSpPr>
            <p:cNvPr id="1035" name="Google Shape;1035;p8"/>
            <p:cNvSpPr/>
            <p:nvPr/>
          </p:nvSpPr>
          <p:spPr>
            <a:xfrm>
              <a:off x="5738561" y="2365833"/>
              <a:ext cx="4295537" cy="1988457"/>
            </a:xfrm>
            <a:custGeom>
              <a:avLst/>
              <a:gdLst/>
              <a:ahLst/>
              <a:cxnLst/>
              <a:rect l="l" t="t" r="r" b="b"/>
              <a:pathLst>
                <a:path w="4746171" h="1988457" extrusionOk="0">
                  <a:moveTo>
                    <a:pt x="0" y="1988457"/>
                  </a:moveTo>
                  <a:cubicBezTo>
                    <a:pt x="403981" y="1888066"/>
                    <a:pt x="807962" y="1787676"/>
                    <a:pt x="1161143" y="1538514"/>
                  </a:cubicBezTo>
                  <a:cubicBezTo>
                    <a:pt x="1514324" y="1289352"/>
                    <a:pt x="1521580" y="749905"/>
                    <a:pt x="2119085" y="493486"/>
                  </a:cubicBezTo>
                  <a:cubicBezTo>
                    <a:pt x="2716590" y="237067"/>
                    <a:pt x="4746171" y="0"/>
                    <a:pt x="4746171" y="0"/>
                  </a:cubicBezTo>
                  <a:lnTo>
                    <a:pt x="4746171" y="0"/>
                  </a:lnTo>
                </a:path>
              </a:pathLst>
            </a:custGeom>
            <a:noFill/>
            <a:ln w="127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A59"/>
                </a:solidFill>
                <a:latin typeface="Calibri"/>
                <a:ea typeface="Calibri"/>
                <a:cs typeface="Calibri"/>
                <a:sym typeface="Calibri"/>
              </a:endParaRPr>
            </a:p>
          </p:txBody>
        </p:sp>
        <p:sp>
          <p:nvSpPr>
            <p:cNvPr id="1036" name="Google Shape;1036;p8"/>
            <p:cNvSpPr/>
            <p:nvPr/>
          </p:nvSpPr>
          <p:spPr>
            <a:xfrm>
              <a:off x="7788373" y="3657600"/>
              <a:ext cx="2278742" cy="1291771"/>
            </a:xfrm>
            <a:custGeom>
              <a:avLst/>
              <a:gdLst/>
              <a:ahLst/>
              <a:cxnLst/>
              <a:rect l="l" t="t" r="r" b="b"/>
              <a:pathLst>
                <a:path w="2394857" h="1291771" extrusionOk="0">
                  <a:moveTo>
                    <a:pt x="0" y="1291771"/>
                  </a:moveTo>
                  <a:cubicBezTo>
                    <a:pt x="307219" y="1279676"/>
                    <a:pt x="614438" y="1267581"/>
                    <a:pt x="870857" y="1132114"/>
                  </a:cubicBezTo>
                  <a:cubicBezTo>
                    <a:pt x="1127276" y="996647"/>
                    <a:pt x="1364343" y="643466"/>
                    <a:pt x="1538514" y="478971"/>
                  </a:cubicBezTo>
                  <a:cubicBezTo>
                    <a:pt x="1712685" y="314476"/>
                    <a:pt x="1773161" y="224971"/>
                    <a:pt x="1915885" y="145143"/>
                  </a:cubicBezTo>
                  <a:cubicBezTo>
                    <a:pt x="2058609" y="65315"/>
                    <a:pt x="2226733" y="32657"/>
                    <a:pt x="2394857" y="0"/>
                  </a:cubicBezTo>
                </a:path>
              </a:pathLst>
            </a:custGeom>
            <a:noFill/>
            <a:ln w="12700" cap="flat" cmpd="sng">
              <a:solidFill>
                <a:srgbClr val="8DC9C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A59"/>
                </a:solidFill>
                <a:latin typeface="Calibri"/>
                <a:ea typeface="Calibri"/>
                <a:cs typeface="Calibri"/>
                <a:sym typeface="Calibri"/>
              </a:endParaRPr>
            </a:p>
          </p:txBody>
        </p:sp>
        <p:sp>
          <p:nvSpPr>
            <p:cNvPr id="1037" name="Google Shape;1037;p8"/>
            <p:cNvSpPr/>
            <p:nvPr/>
          </p:nvSpPr>
          <p:spPr>
            <a:xfrm>
              <a:off x="3889569" y="2025872"/>
              <a:ext cx="2394857" cy="1291771"/>
            </a:xfrm>
            <a:custGeom>
              <a:avLst/>
              <a:gdLst/>
              <a:ahLst/>
              <a:cxnLst/>
              <a:rect l="l" t="t" r="r" b="b"/>
              <a:pathLst>
                <a:path w="2394857" h="1291771" extrusionOk="0">
                  <a:moveTo>
                    <a:pt x="0" y="1291771"/>
                  </a:moveTo>
                  <a:cubicBezTo>
                    <a:pt x="307219" y="1279676"/>
                    <a:pt x="614438" y="1267581"/>
                    <a:pt x="870857" y="1132114"/>
                  </a:cubicBezTo>
                  <a:cubicBezTo>
                    <a:pt x="1127276" y="996647"/>
                    <a:pt x="1364343" y="643466"/>
                    <a:pt x="1538514" y="478971"/>
                  </a:cubicBezTo>
                  <a:cubicBezTo>
                    <a:pt x="1712685" y="314476"/>
                    <a:pt x="1773161" y="224971"/>
                    <a:pt x="1915885" y="145143"/>
                  </a:cubicBezTo>
                  <a:cubicBezTo>
                    <a:pt x="2058609" y="65315"/>
                    <a:pt x="2226733" y="32657"/>
                    <a:pt x="2394857" y="0"/>
                  </a:cubicBezTo>
                </a:path>
              </a:pathLst>
            </a:custGeom>
            <a:noFill/>
            <a:ln w="12700" cap="flat" cmpd="sng">
              <a:solidFill>
                <a:srgbClr val="8DC9C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A59"/>
                </a:solidFill>
                <a:latin typeface="Calibri"/>
                <a:ea typeface="Calibri"/>
                <a:cs typeface="Calibri"/>
                <a:sym typeface="Calibri"/>
              </a:endParaRPr>
            </a:p>
          </p:txBody>
        </p:sp>
      </p:grpSp>
      <p:sp>
        <p:nvSpPr>
          <p:cNvPr id="1038" name="Google Shape;1038;p8"/>
          <p:cNvSpPr/>
          <p:nvPr/>
        </p:nvSpPr>
        <p:spPr>
          <a:xfrm>
            <a:off x="3423033" y="3057278"/>
            <a:ext cx="290286" cy="278763"/>
          </a:xfrm>
          <a:prstGeom prst="ellipse">
            <a:avLst/>
          </a:prstGeom>
          <a:solidFill>
            <a:srgbClr val="8DC9C0"/>
          </a:solidFill>
          <a:ln w="12700" cap="flat" cmpd="sng">
            <a:solidFill>
              <a:srgbClr val="8DC9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A59"/>
              </a:solidFill>
              <a:latin typeface="Calibri"/>
              <a:ea typeface="Calibri"/>
              <a:cs typeface="Calibri"/>
              <a:sym typeface="Calibri"/>
            </a:endParaRPr>
          </a:p>
        </p:txBody>
      </p:sp>
      <p:sp>
        <p:nvSpPr>
          <p:cNvPr id="1039" name="Google Shape;1039;p8"/>
          <p:cNvSpPr txBox="1"/>
          <p:nvPr/>
        </p:nvSpPr>
        <p:spPr>
          <a:xfrm>
            <a:off x="2438930" y="3362344"/>
            <a:ext cx="155833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600">
                <a:solidFill>
                  <a:srgbClr val="595A59"/>
                </a:solidFill>
                <a:latin typeface="Calibri"/>
                <a:ea typeface="Calibri"/>
                <a:cs typeface="Calibri"/>
                <a:sym typeface="Calibri"/>
              </a:rPr>
              <a:t>Mögulegur vendipunktur</a:t>
            </a:r>
            <a:endParaRPr lang="is-IS"/>
          </a:p>
        </p:txBody>
      </p:sp>
      <p:sp>
        <p:nvSpPr>
          <p:cNvPr id="1040" name="Google Shape;1040;p8"/>
          <p:cNvSpPr/>
          <p:nvPr/>
        </p:nvSpPr>
        <p:spPr>
          <a:xfrm>
            <a:off x="4958891" y="4038444"/>
            <a:ext cx="290286" cy="278763"/>
          </a:xfrm>
          <a:prstGeom prst="ellipse">
            <a:avLst/>
          </a:prstGeom>
          <a:solidFill>
            <a:srgbClr val="F27954"/>
          </a:solidFill>
          <a:ln w="127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A59"/>
              </a:solidFill>
              <a:latin typeface="Calibri"/>
              <a:ea typeface="Calibri"/>
              <a:cs typeface="Calibri"/>
              <a:sym typeface="Calibri"/>
            </a:endParaRPr>
          </a:p>
        </p:txBody>
      </p:sp>
      <p:sp>
        <p:nvSpPr>
          <p:cNvPr id="1041" name="Google Shape;1041;p8"/>
          <p:cNvSpPr/>
          <p:nvPr/>
        </p:nvSpPr>
        <p:spPr>
          <a:xfrm>
            <a:off x="6678561" y="4689006"/>
            <a:ext cx="290286" cy="278763"/>
          </a:xfrm>
          <a:prstGeom prst="ellipse">
            <a:avLst/>
          </a:prstGeom>
          <a:solidFill>
            <a:srgbClr val="8DC9C0"/>
          </a:solidFill>
          <a:ln w="12700" cap="flat" cmpd="sng">
            <a:solidFill>
              <a:srgbClr val="8DC9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A5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b="1" dirty="0"/>
              <a:t>Helstu vandamál:</a:t>
            </a:r>
            <a:endParaRPr lang="is-IS" dirty="0"/>
          </a:p>
          <a:p>
            <a:pPr marL="285750" lvl="0" indent="-285750" algn="l" rtl="0">
              <a:lnSpc>
                <a:spcPct val="100000"/>
              </a:lnSpc>
              <a:spcBef>
                <a:spcPts val="600"/>
              </a:spcBef>
              <a:spcAft>
                <a:spcPts val="0"/>
              </a:spcAft>
              <a:buClr>
                <a:srgbClr val="595A59"/>
              </a:buClr>
              <a:buSzPts val="1800"/>
              <a:buFont typeface="Arial"/>
              <a:buChar char="•"/>
            </a:pPr>
            <a:r>
              <a:rPr lang="is-IS" dirty="0"/>
              <a:t>Breytingar á lykiltölum fyrirtækja gerast frekar seint </a:t>
            </a:r>
          </a:p>
          <a:p>
            <a:pPr marL="285750" lvl="0" indent="-285750" algn="l" rtl="0">
              <a:lnSpc>
                <a:spcPct val="100000"/>
              </a:lnSpc>
              <a:spcBef>
                <a:spcPts val="600"/>
              </a:spcBef>
              <a:spcAft>
                <a:spcPts val="0"/>
              </a:spcAft>
              <a:buClr>
                <a:srgbClr val="595A59"/>
              </a:buClr>
              <a:buSzPts val="1800"/>
              <a:buFont typeface="Arial"/>
              <a:buChar char="•"/>
            </a:pPr>
            <a:r>
              <a:rPr lang="is-IS" dirty="0"/>
              <a:t>Ef lykiltölur fyrirtækja gefa til kynna krísu, er krísan komin á fullt skrið (og ekki hægt að plástra vandamálið á skömmum tíma)</a:t>
            </a:r>
          </a:p>
          <a:p>
            <a:pPr marL="285750" lvl="0" indent="-285750" algn="l" rtl="0">
              <a:lnSpc>
                <a:spcPct val="100000"/>
              </a:lnSpc>
              <a:spcBef>
                <a:spcPts val="600"/>
              </a:spcBef>
              <a:spcAft>
                <a:spcPts val="0"/>
              </a:spcAft>
              <a:buClr>
                <a:srgbClr val="595A59"/>
              </a:buClr>
              <a:buSzPts val="1800"/>
              <a:buFont typeface="Arial"/>
              <a:buChar char="•"/>
            </a:pPr>
            <a:r>
              <a:rPr lang="is-IS" dirty="0"/>
              <a:t>Þörf er á stöðugri áhættugreiningu</a:t>
            </a:r>
          </a:p>
          <a:p>
            <a:pPr marL="0" lvl="0" indent="0" algn="l" rtl="0">
              <a:lnSpc>
                <a:spcPct val="100000"/>
              </a:lnSpc>
              <a:spcBef>
                <a:spcPts val="600"/>
              </a:spcBef>
              <a:spcAft>
                <a:spcPts val="0"/>
              </a:spcAft>
              <a:buClr>
                <a:srgbClr val="595A59"/>
              </a:buClr>
              <a:buSzPts val="1800"/>
              <a:buNone/>
            </a:pPr>
            <a:endParaRPr lang="is-IS" dirty="0"/>
          </a:p>
          <a:p>
            <a:pPr marL="0" lvl="0" indent="0" algn="l" rtl="0">
              <a:lnSpc>
                <a:spcPct val="100000"/>
              </a:lnSpc>
              <a:spcBef>
                <a:spcPts val="600"/>
              </a:spcBef>
              <a:spcAft>
                <a:spcPts val="0"/>
              </a:spcAft>
              <a:buClr>
                <a:srgbClr val="595A59"/>
              </a:buClr>
              <a:buSzPts val="1800"/>
              <a:buNone/>
            </a:pPr>
            <a:endParaRPr lang="is-IS" dirty="0"/>
          </a:p>
        </p:txBody>
      </p:sp>
      <p:sp>
        <p:nvSpPr>
          <p:cNvPr id="1048" name="Google Shape;1048;p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a:t>Krísur birtast sjaldan (aldrei) á einni nóttu</a:t>
            </a:r>
            <a:endParaRPr/>
          </a:p>
          <a:p>
            <a:pPr marL="0" lvl="0" indent="0" algn="l" rtl="0">
              <a:lnSpc>
                <a:spcPct val="90000"/>
              </a:lnSpc>
              <a:spcBef>
                <a:spcPts val="1000"/>
              </a:spcBef>
              <a:spcAft>
                <a:spcPts val="0"/>
              </a:spcAft>
              <a:buClr>
                <a:srgbClr val="79527B"/>
              </a:buClr>
              <a:buSzPts val="2000"/>
              <a:buNone/>
            </a:pPr>
            <a:endParaRPr/>
          </a:p>
        </p:txBody>
      </p:sp>
      <p:sp>
        <p:nvSpPr>
          <p:cNvPr id="1049" name="Google Shape;1049;p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is-IS"/>
              <a:t>Tímalína krísu</a:t>
            </a:r>
          </a:p>
        </p:txBody>
      </p:sp>
      <p:graphicFrame>
        <p:nvGraphicFramePr>
          <p:cNvPr id="1050" name="Google Shape;1050;p9"/>
          <p:cNvGraphicFramePr/>
          <p:nvPr>
            <p:extLst>
              <p:ext uri="{D42A27DB-BD31-4B8C-83A1-F6EECF244321}">
                <p14:modId xmlns:p14="http://schemas.microsoft.com/office/powerpoint/2010/main" val="3040719590"/>
              </p:ext>
            </p:extLst>
          </p:nvPr>
        </p:nvGraphicFramePr>
        <p:xfrm>
          <a:off x="3492137" y="2002971"/>
          <a:ext cx="8149584" cy="4135362"/>
        </p:xfrm>
        <a:graphic>
          <a:graphicData uri="http://schemas.openxmlformats.org/drawingml/2006/chart">
            <c:chart xmlns:c="http://schemas.openxmlformats.org/drawingml/2006/chart" xmlns:r="http://schemas.openxmlformats.org/officeDocument/2006/relationships" r:id="rId3"/>
          </a:graphicData>
        </a:graphic>
      </p:graphicFrame>
      <p:sp>
        <p:nvSpPr>
          <p:cNvPr id="1051" name="Google Shape;1051;p9"/>
          <p:cNvSpPr/>
          <p:nvPr/>
        </p:nvSpPr>
        <p:spPr>
          <a:xfrm>
            <a:off x="317315" y="5489403"/>
            <a:ext cx="2642084" cy="544011"/>
          </a:xfrm>
          <a:prstGeom prst="rect">
            <a:avLst/>
          </a:prstGeom>
          <a:noFill/>
          <a:ln>
            <a:noFill/>
          </a:ln>
        </p:spPr>
        <p:txBody>
          <a:bodyPr spcFirstLastPara="1" wrap="square" lIns="81575" tIns="40775" rIns="81575" bIns="40775" anchor="t" anchorCtr="0">
            <a:spAutoFit/>
          </a:bodyPr>
          <a:lstStyle/>
          <a:p>
            <a:pPr marL="0" marR="0" lvl="0" indent="0" algn="l" rtl="0">
              <a:lnSpc>
                <a:spcPct val="125000"/>
              </a:lnSpc>
              <a:spcBef>
                <a:spcPts val="0"/>
              </a:spcBef>
              <a:spcAft>
                <a:spcPts val="0"/>
              </a:spcAft>
              <a:buNone/>
            </a:pPr>
            <a:r>
              <a:rPr lang="is-IS" sz="1200">
                <a:solidFill>
                  <a:srgbClr val="595A59"/>
                </a:solidFill>
                <a:latin typeface="Calibri"/>
                <a:ea typeface="Calibri"/>
                <a:cs typeface="Calibri"/>
                <a:sym typeface="Calibri"/>
              </a:rPr>
              <a:t>Heimild: </a:t>
            </a:r>
            <a:r>
              <a:rPr lang="is-IS" sz="1200" err="1">
                <a:solidFill>
                  <a:srgbClr val="595A59"/>
                </a:solidFill>
                <a:latin typeface="Calibri"/>
                <a:ea typeface="Calibri"/>
                <a:cs typeface="Calibri"/>
                <a:sym typeface="Calibri"/>
              </a:rPr>
              <a:t>Roland</a:t>
            </a:r>
            <a:r>
              <a:rPr lang="is-IS" sz="1200">
                <a:solidFill>
                  <a:srgbClr val="595A59"/>
                </a:solidFill>
                <a:latin typeface="Calibri"/>
                <a:ea typeface="Calibri"/>
                <a:cs typeface="Calibri"/>
                <a:sym typeface="Calibri"/>
              </a:rPr>
              <a:t> Berger – byggt á greiningu 800 fyrirtækja</a:t>
            </a:r>
            <a:endParaRPr lang="is-IS"/>
          </a:p>
        </p:txBody>
      </p:sp>
      <p:sp>
        <p:nvSpPr>
          <p:cNvPr id="1052" name="Google Shape;1052;p9"/>
          <p:cNvSpPr/>
          <p:nvPr/>
        </p:nvSpPr>
        <p:spPr>
          <a:xfrm>
            <a:off x="3959683" y="2762054"/>
            <a:ext cx="7258214" cy="2662675"/>
          </a:xfrm>
          <a:custGeom>
            <a:avLst/>
            <a:gdLst/>
            <a:ahLst/>
            <a:cxnLst/>
            <a:rect l="l" t="t" r="r" b="b"/>
            <a:pathLst>
              <a:path w="4752340" h="1823085" extrusionOk="0">
                <a:moveTo>
                  <a:pt x="0" y="1822830"/>
                </a:moveTo>
                <a:lnTo>
                  <a:pt x="62215" y="1822643"/>
                </a:lnTo>
                <a:lnTo>
                  <a:pt x="124273" y="1822081"/>
                </a:lnTo>
                <a:lnTo>
                  <a:pt x="186168" y="1821148"/>
                </a:lnTo>
                <a:lnTo>
                  <a:pt x="247894" y="1819845"/>
                </a:lnTo>
                <a:lnTo>
                  <a:pt x="309447" y="1818173"/>
                </a:lnTo>
                <a:lnTo>
                  <a:pt x="370820" y="1816136"/>
                </a:lnTo>
                <a:lnTo>
                  <a:pt x="432009" y="1813736"/>
                </a:lnTo>
                <a:lnTo>
                  <a:pt x="493009" y="1810973"/>
                </a:lnTo>
                <a:lnTo>
                  <a:pt x="553813" y="1807851"/>
                </a:lnTo>
                <a:lnTo>
                  <a:pt x="614417" y="1804372"/>
                </a:lnTo>
                <a:lnTo>
                  <a:pt x="674816" y="1800537"/>
                </a:lnTo>
                <a:lnTo>
                  <a:pt x="735003" y="1796348"/>
                </a:lnTo>
                <a:lnTo>
                  <a:pt x="794975" y="1791807"/>
                </a:lnTo>
                <a:lnTo>
                  <a:pt x="854725" y="1786918"/>
                </a:lnTo>
                <a:lnTo>
                  <a:pt x="914248" y="1781680"/>
                </a:lnTo>
                <a:lnTo>
                  <a:pt x="973538" y="1776098"/>
                </a:lnTo>
                <a:lnTo>
                  <a:pt x="1032592" y="1770171"/>
                </a:lnTo>
                <a:lnTo>
                  <a:pt x="1091403" y="1763904"/>
                </a:lnTo>
                <a:lnTo>
                  <a:pt x="1149965" y="1757297"/>
                </a:lnTo>
                <a:lnTo>
                  <a:pt x="1208274" y="1750353"/>
                </a:lnTo>
                <a:lnTo>
                  <a:pt x="1266325" y="1743074"/>
                </a:lnTo>
                <a:lnTo>
                  <a:pt x="1324111" y="1735462"/>
                </a:lnTo>
                <a:lnTo>
                  <a:pt x="1381629" y="1727518"/>
                </a:lnTo>
                <a:lnTo>
                  <a:pt x="1438871" y="1719245"/>
                </a:lnTo>
                <a:lnTo>
                  <a:pt x="1495834" y="1710645"/>
                </a:lnTo>
                <a:lnTo>
                  <a:pt x="1552511" y="1701721"/>
                </a:lnTo>
                <a:lnTo>
                  <a:pt x="1608898" y="1692473"/>
                </a:lnTo>
                <a:lnTo>
                  <a:pt x="1664989" y="1682904"/>
                </a:lnTo>
                <a:lnTo>
                  <a:pt x="1720779" y="1673016"/>
                </a:lnTo>
                <a:lnTo>
                  <a:pt x="1776263" y="1662811"/>
                </a:lnTo>
                <a:lnTo>
                  <a:pt x="1831434" y="1652292"/>
                </a:lnTo>
                <a:lnTo>
                  <a:pt x="1886289" y="1641459"/>
                </a:lnTo>
                <a:lnTo>
                  <a:pt x="1940821" y="1630316"/>
                </a:lnTo>
                <a:lnTo>
                  <a:pt x="1995025" y="1618864"/>
                </a:lnTo>
                <a:lnTo>
                  <a:pt x="2048897" y="1607105"/>
                </a:lnTo>
                <a:lnTo>
                  <a:pt x="2102430" y="1595042"/>
                </a:lnTo>
                <a:lnTo>
                  <a:pt x="2155619" y="1582676"/>
                </a:lnTo>
                <a:lnTo>
                  <a:pt x="2208460" y="1570009"/>
                </a:lnTo>
                <a:lnTo>
                  <a:pt x="2260946" y="1557044"/>
                </a:lnTo>
                <a:lnTo>
                  <a:pt x="2313073" y="1543782"/>
                </a:lnTo>
                <a:lnTo>
                  <a:pt x="2364834" y="1530226"/>
                </a:lnTo>
                <a:lnTo>
                  <a:pt x="2416226" y="1516377"/>
                </a:lnTo>
                <a:lnTo>
                  <a:pt x="2467242" y="1502238"/>
                </a:lnTo>
                <a:lnTo>
                  <a:pt x="2517878" y="1487811"/>
                </a:lnTo>
                <a:lnTo>
                  <a:pt x="2568127" y="1473097"/>
                </a:lnTo>
                <a:lnTo>
                  <a:pt x="2617985" y="1458098"/>
                </a:lnTo>
                <a:lnTo>
                  <a:pt x="2667446" y="1442818"/>
                </a:lnTo>
                <a:lnTo>
                  <a:pt x="2716505" y="1427257"/>
                </a:lnTo>
                <a:lnTo>
                  <a:pt x="2765156" y="1411418"/>
                </a:lnTo>
                <a:lnTo>
                  <a:pt x="2813396" y="1395303"/>
                </a:lnTo>
                <a:lnTo>
                  <a:pt x="2861217" y="1378913"/>
                </a:lnTo>
                <a:lnTo>
                  <a:pt x="2908615" y="1362252"/>
                </a:lnTo>
                <a:lnTo>
                  <a:pt x="2955584" y="1345320"/>
                </a:lnTo>
                <a:lnTo>
                  <a:pt x="3002119" y="1328121"/>
                </a:lnTo>
                <a:lnTo>
                  <a:pt x="3048215" y="1310655"/>
                </a:lnTo>
                <a:lnTo>
                  <a:pt x="3093867" y="1292926"/>
                </a:lnTo>
                <a:lnTo>
                  <a:pt x="3139069" y="1274934"/>
                </a:lnTo>
                <a:lnTo>
                  <a:pt x="3183816" y="1256683"/>
                </a:lnTo>
                <a:lnTo>
                  <a:pt x="3228102" y="1238174"/>
                </a:lnTo>
                <a:lnTo>
                  <a:pt x="3271923" y="1219409"/>
                </a:lnTo>
                <a:lnTo>
                  <a:pt x="3315272" y="1200390"/>
                </a:lnTo>
                <a:lnTo>
                  <a:pt x="3358145" y="1181120"/>
                </a:lnTo>
                <a:lnTo>
                  <a:pt x="3400537" y="1161599"/>
                </a:lnTo>
                <a:lnTo>
                  <a:pt x="3442441" y="1141832"/>
                </a:lnTo>
                <a:lnTo>
                  <a:pt x="3483854" y="1121818"/>
                </a:lnTo>
                <a:lnTo>
                  <a:pt x="3524768" y="1101561"/>
                </a:lnTo>
                <a:lnTo>
                  <a:pt x="3565180" y="1081062"/>
                </a:lnTo>
                <a:lnTo>
                  <a:pt x="3605084" y="1060324"/>
                </a:lnTo>
                <a:lnTo>
                  <a:pt x="3644474" y="1039348"/>
                </a:lnTo>
                <a:lnTo>
                  <a:pt x="3683345" y="1018137"/>
                </a:lnTo>
                <a:lnTo>
                  <a:pt x="3721692" y="996693"/>
                </a:lnTo>
                <a:lnTo>
                  <a:pt x="3759509" y="975017"/>
                </a:lnTo>
                <a:lnTo>
                  <a:pt x="3796792" y="953111"/>
                </a:lnTo>
                <a:lnTo>
                  <a:pt x="3833535" y="930979"/>
                </a:lnTo>
                <a:lnTo>
                  <a:pt x="3869732" y="908621"/>
                </a:lnTo>
                <a:lnTo>
                  <a:pt x="3905379" y="886040"/>
                </a:lnTo>
                <a:lnTo>
                  <a:pt x="3940470" y="863238"/>
                </a:lnTo>
                <a:lnTo>
                  <a:pt x="3974999" y="840216"/>
                </a:lnTo>
                <a:lnTo>
                  <a:pt x="4008962" y="816978"/>
                </a:lnTo>
                <a:lnTo>
                  <a:pt x="4042353" y="793524"/>
                </a:lnTo>
                <a:lnTo>
                  <a:pt x="4075167" y="769857"/>
                </a:lnTo>
                <a:lnTo>
                  <a:pt x="4107398" y="745980"/>
                </a:lnTo>
                <a:lnTo>
                  <a:pt x="4139041" y="721893"/>
                </a:lnTo>
                <a:lnTo>
                  <a:pt x="4170091" y="697599"/>
                </a:lnTo>
                <a:lnTo>
                  <a:pt x="4200543" y="673101"/>
                </a:lnTo>
                <a:lnTo>
                  <a:pt x="4230391" y="648399"/>
                </a:lnTo>
                <a:lnTo>
                  <a:pt x="4259630" y="623497"/>
                </a:lnTo>
                <a:lnTo>
                  <a:pt x="4316259" y="573098"/>
                </a:lnTo>
                <a:lnTo>
                  <a:pt x="4370388" y="521921"/>
                </a:lnTo>
                <a:lnTo>
                  <a:pt x="4421975" y="469980"/>
                </a:lnTo>
                <a:lnTo>
                  <a:pt x="4470976" y="417294"/>
                </a:lnTo>
                <a:lnTo>
                  <a:pt x="4517351" y="363877"/>
                </a:lnTo>
                <a:lnTo>
                  <a:pt x="4561055" y="309747"/>
                </a:lnTo>
                <a:lnTo>
                  <a:pt x="4602047" y="254919"/>
                </a:lnTo>
                <a:lnTo>
                  <a:pt x="4640284" y="199410"/>
                </a:lnTo>
                <a:lnTo>
                  <a:pt x="4675724" y="143236"/>
                </a:lnTo>
                <a:lnTo>
                  <a:pt x="4708324" y="86414"/>
                </a:lnTo>
                <a:lnTo>
                  <a:pt x="4738041" y="28959"/>
                </a:lnTo>
                <a:lnTo>
                  <a:pt x="4751806" y="0"/>
                </a:lnTo>
              </a:path>
            </a:pathLst>
          </a:custGeom>
          <a:noFill/>
          <a:ln w="57900" cap="flat" cmpd="sng">
            <a:solidFill>
              <a:srgbClr val="F2795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595A59"/>
              </a:solidFill>
              <a:latin typeface="Calibri"/>
              <a:ea typeface="Calibri"/>
              <a:cs typeface="Calibri"/>
              <a:sym typeface="Calibri"/>
            </a:endParaRPr>
          </a:p>
        </p:txBody>
      </p:sp>
      <p:cxnSp>
        <p:nvCxnSpPr>
          <p:cNvPr id="1053" name="Google Shape;1053;p9"/>
          <p:cNvCxnSpPr/>
          <p:nvPr/>
        </p:nvCxnSpPr>
        <p:spPr>
          <a:xfrm rot="10800000">
            <a:off x="9869864" y="2573518"/>
            <a:ext cx="0" cy="2851211"/>
          </a:xfrm>
          <a:prstGeom prst="straightConnector1">
            <a:avLst/>
          </a:prstGeom>
          <a:noFill/>
          <a:ln w="25400" cap="flat" cmpd="sng">
            <a:solidFill>
              <a:srgbClr val="F27954"/>
            </a:solidFill>
            <a:prstDash val="solid"/>
            <a:miter lim="800000"/>
            <a:headEnd type="none" w="sm" len="sm"/>
            <a:tailEnd type="none" w="sm" len="sm"/>
          </a:ln>
        </p:spPr>
      </p:cxnSp>
      <p:sp>
        <p:nvSpPr>
          <p:cNvPr id="1054" name="Google Shape;1054;p9"/>
          <p:cNvSpPr txBox="1"/>
          <p:nvPr/>
        </p:nvSpPr>
        <p:spPr>
          <a:xfrm>
            <a:off x="8697461" y="2145712"/>
            <a:ext cx="2520436" cy="313179"/>
          </a:xfrm>
          <a:prstGeom prst="rect">
            <a:avLst/>
          </a:prstGeom>
          <a:noFill/>
          <a:ln>
            <a:noFill/>
          </a:ln>
        </p:spPr>
        <p:txBody>
          <a:bodyPr spcFirstLastPara="1" wrap="square" lIns="81575" tIns="40775" rIns="81575" bIns="40775" anchor="t" anchorCtr="0">
            <a:spAutoFit/>
          </a:bodyPr>
          <a:lstStyle/>
          <a:p>
            <a:pPr marL="0" marR="0" lvl="0" indent="0" algn="ctr" rtl="0">
              <a:lnSpc>
                <a:spcPct val="125000"/>
              </a:lnSpc>
              <a:spcBef>
                <a:spcPts val="0"/>
              </a:spcBef>
              <a:spcAft>
                <a:spcPts val="0"/>
              </a:spcAft>
              <a:buClr>
                <a:srgbClr val="595A59"/>
              </a:buClr>
              <a:buSzPts val="1200"/>
              <a:buFont typeface="Arial"/>
              <a:buNone/>
            </a:pPr>
            <a:r>
              <a:rPr lang="is-IS" sz="1200" dirty="0">
                <a:solidFill>
                  <a:srgbClr val="595A59"/>
                </a:solidFill>
                <a:latin typeface="Calibri"/>
                <a:ea typeface="Calibri"/>
                <a:cs typeface="Calibri"/>
                <a:sym typeface="Calibri"/>
              </a:rPr>
              <a:t>Krísa í rekstrarafkomu</a:t>
            </a:r>
            <a:endParaRPr lang="is-IS" dirty="0"/>
          </a:p>
        </p:txBody>
      </p:sp>
      <p:sp>
        <p:nvSpPr>
          <p:cNvPr id="1055" name="Google Shape;1055;p9"/>
          <p:cNvSpPr txBox="1"/>
          <p:nvPr/>
        </p:nvSpPr>
        <p:spPr>
          <a:xfrm>
            <a:off x="9473938" y="3063937"/>
            <a:ext cx="2520436" cy="313179"/>
          </a:xfrm>
          <a:prstGeom prst="rect">
            <a:avLst/>
          </a:prstGeom>
          <a:noFill/>
          <a:ln>
            <a:noFill/>
          </a:ln>
        </p:spPr>
        <p:txBody>
          <a:bodyPr spcFirstLastPara="1" wrap="square" lIns="81575" tIns="40775" rIns="81575" bIns="40775" anchor="t" anchorCtr="0">
            <a:spAutoFit/>
          </a:bodyPr>
          <a:lstStyle/>
          <a:p>
            <a:pPr marL="0" marR="0" lvl="0" indent="0" algn="r" rtl="0">
              <a:lnSpc>
                <a:spcPct val="125000"/>
              </a:lnSpc>
              <a:spcBef>
                <a:spcPts val="0"/>
              </a:spcBef>
              <a:spcAft>
                <a:spcPts val="0"/>
              </a:spcAft>
              <a:buClr>
                <a:srgbClr val="595A59"/>
              </a:buClr>
              <a:buSzPts val="1200"/>
              <a:buFont typeface="Arial"/>
              <a:buNone/>
            </a:pPr>
            <a:r>
              <a:rPr lang="is-IS" sz="1200" dirty="0">
                <a:solidFill>
                  <a:srgbClr val="595A59"/>
                </a:solidFill>
                <a:latin typeface="Calibri"/>
                <a:ea typeface="Calibri"/>
                <a:cs typeface="Calibri"/>
                <a:sym typeface="Calibri"/>
              </a:rPr>
              <a:t>Lausafjárkrísa</a:t>
            </a:r>
            <a:endParaRPr lang="is-IS" dirty="0"/>
          </a:p>
        </p:txBody>
      </p:sp>
      <p:sp>
        <p:nvSpPr>
          <p:cNvPr id="1056" name="Google Shape;1056;p9"/>
          <p:cNvSpPr txBox="1"/>
          <p:nvPr/>
        </p:nvSpPr>
        <p:spPr>
          <a:xfrm>
            <a:off x="3380926" y="1707907"/>
            <a:ext cx="2935558" cy="569018"/>
          </a:xfrm>
          <a:prstGeom prst="rect">
            <a:avLst/>
          </a:prstGeom>
          <a:noFill/>
          <a:ln>
            <a:noFill/>
          </a:ln>
        </p:spPr>
        <p:txBody>
          <a:bodyPr spcFirstLastPara="1" wrap="square" lIns="81575" tIns="40775" rIns="81575" bIns="40775" anchor="t" anchorCtr="0">
            <a:spAutoFit/>
          </a:bodyPr>
          <a:lstStyle/>
          <a:p>
            <a:pPr marL="0" marR="0" lvl="0" indent="0" algn="l" rtl="0">
              <a:lnSpc>
                <a:spcPct val="125000"/>
              </a:lnSpc>
              <a:spcBef>
                <a:spcPts val="0"/>
              </a:spcBef>
              <a:spcAft>
                <a:spcPts val="0"/>
              </a:spcAft>
              <a:buClr>
                <a:srgbClr val="595A59"/>
              </a:buClr>
              <a:buSzPts val="1200"/>
              <a:buFont typeface="Arial"/>
              <a:buNone/>
            </a:pPr>
            <a:r>
              <a:rPr lang="is-IS" sz="1200" dirty="0">
                <a:solidFill>
                  <a:srgbClr val="595A59"/>
                </a:solidFill>
                <a:latin typeface="Calibri"/>
                <a:ea typeface="Calibri"/>
                <a:cs typeface="Calibri"/>
                <a:sym typeface="Calibri"/>
              </a:rPr>
              <a:t>(Hlutlægur </a:t>
            </a:r>
            <a:r>
              <a:rPr lang="is-IS" sz="1200" dirty="0" err="1">
                <a:solidFill>
                  <a:srgbClr val="595A59"/>
                </a:solidFill>
                <a:latin typeface="Calibri"/>
                <a:ea typeface="Calibri"/>
                <a:cs typeface="Calibri"/>
                <a:sym typeface="Calibri"/>
              </a:rPr>
              <a:t>greinanleiki</a:t>
            </a:r>
            <a:r>
              <a:rPr lang="is-IS" sz="1200" dirty="0">
                <a:solidFill>
                  <a:srgbClr val="595A59"/>
                </a:solidFill>
                <a:latin typeface="Calibri"/>
                <a:ea typeface="Calibri"/>
                <a:cs typeface="Calibri"/>
                <a:sym typeface="Calibri"/>
              </a:rPr>
              <a:t> krísu (í %))</a:t>
            </a:r>
            <a:endParaRPr lang="is-IS" dirty="0"/>
          </a:p>
          <a:p>
            <a:pPr marL="0" marR="0" lvl="0" indent="0" algn="l" rtl="0">
              <a:lnSpc>
                <a:spcPct val="136363"/>
              </a:lnSpc>
              <a:spcBef>
                <a:spcPts val="220"/>
              </a:spcBef>
              <a:spcAft>
                <a:spcPts val="0"/>
              </a:spcAft>
              <a:buClr>
                <a:schemeClr val="dk2"/>
              </a:buClr>
              <a:buSzPts val="1100"/>
              <a:buFont typeface="Arial"/>
              <a:buNone/>
            </a:pPr>
            <a:endParaRPr lang="is-IS" sz="1100" dirty="0">
              <a:solidFill>
                <a:srgbClr val="595A59"/>
              </a:solidFill>
              <a:latin typeface="Calibri"/>
              <a:ea typeface="Calibri"/>
              <a:cs typeface="Calibri"/>
              <a:sym typeface="Calibri"/>
            </a:endParaRPr>
          </a:p>
        </p:txBody>
      </p:sp>
      <p:sp>
        <p:nvSpPr>
          <p:cNvPr id="1057" name="Google Shape;1057;p9"/>
          <p:cNvSpPr txBox="1"/>
          <p:nvPr/>
        </p:nvSpPr>
        <p:spPr>
          <a:xfrm>
            <a:off x="11062893" y="5489403"/>
            <a:ext cx="506178" cy="569659"/>
          </a:xfrm>
          <a:prstGeom prst="rect">
            <a:avLst/>
          </a:prstGeom>
          <a:noFill/>
          <a:ln>
            <a:noFill/>
          </a:ln>
        </p:spPr>
        <p:txBody>
          <a:bodyPr spcFirstLastPara="1" wrap="square" lIns="81575" tIns="40775" rIns="81575" bIns="40775" anchor="t" anchorCtr="0">
            <a:spAutoFit/>
          </a:bodyPr>
          <a:lstStyle/>
          <a:p>
            <a:pPr marL="0" marR="0" lvl="0" indent="0" algn="r" rtl="0">
              <a:lnSpc>
                <a:spcPct val="125000"/>
              </a:lnSpc>
              <a:spcBef>
                <a:spcPts val="0"/>
              </a:spcBef>
              <a:spcAft>
                <a:spcPts val="0"/>
              </a:spcAft>
              <a:buClr>
                <a:srgbClr val="595A59"/>
              </a:buClr>
              <a:buSzPts val="1200"/>
              <a:buFont typeface="Arial"/>
              <a:buNone/>
            </a:pPr>
            <a:r>
              <a:rPr lang="is-IS" sz="1200" dirty="0">
                <a:solidFill>
                  <a:srgbClr val="595A59"/>
                </a:solidFill>
                <a:latin typeface="Calibri"/>
                <a:ea typeface="Calibri"/>
                <a:cs typeface="Calibri"/>
                <a:sym typeface="Calibri"/>
              </a:rPr>
              <a:t>Tími</a:t>
            </a:r>
            <a:endParaRPr lang="is-IS" dirty="0"/>
          </a:p>
          <a:p>
            <a:pPr marL="0" marR="0" lvl="0" indent="0" algn="r" rtl="0">
              <a:lnSpc>
                <a:spcPct val="125000"/>
              </a:lnSpc>
              <a:spcBef>
                <a:spcPts val="240"/>
              </a:spcBef>
              <a:spcAft>
                <a:spcPts val="0"/>
              </a:spcAft>
              <a:buClr>
                <a:schemeClr val="dk2"/>
              </a:buClr>
              <a:buSzPts val="1200"/>
              <a:buFont typeface="Arial"/>
              <a:buNone/>
            </a:pPr>
            <a:endParaRPr lang="is-IS" sz="1200" dirty="0">
              <a:solidFill>
                <a:srgbClr val="595A59"/>
              </a:solidFill>
              <a:latin typeface="Calibri"/>
              <a:ea typeface="Calibri"/>
              <a:cs typeface="Calibri"/>
              <a:sym typeface="Calibri"/>
            </a:endParaRPr>
          </a:p>
        </p:txBody>
      </p:sp>
      <p:sp>
        <p:nvSpPr>
          <p:cNvPr id="2" name="TextBox 1">
            <a:extLst>
              <a:ext uri="{FF2B5EF4-FFF2-40B4-BE49-F238E27FC236}">
                <a16:creationId xmlns:a16="http://schemas.microsoft.com/office/drawing/2014/main" id="{D465B656-918E-94A7-64AA-9BE8107310D3}"/>
              </a:ext>
            </a:extLst>
          </p:cNvPr>
          <p:cNvSpPr txBox="1"/>
          <p:nvPr/>
        </p:nvSpPr>
        <p:spPr>
          <a:xfrm>
            <a:off x="6656518" y="1248097"/>
            <a:ext cx="2040943" cy="400110"/>
          </a:xfrm>
          <a:prstGeom prst="rect">
            <a:avLst/>
          </a:prstGeom>
          <a:noFill/>
        </p:spPr>
        <p:txBody>
          <a:bodyPr wrap="none" rtlCol="0">
            <a:spAutoFit/>
          </a:bodyPr>
          <a:lstStyle/>
          <a:p>
            <a:r>
              <a:rPr lang="is-IS" sz="2000" dirty="0" err="1">
                <a:solidFill>
                  <a:srgbClr val="79527B"/>
                </a:solidFill>
                <a:latin typeface="Calibri"/>
                <a:cs typeface="Calibri"/>
                <a:sym typeface="Calibri"/>
              </a:rPr>
              <a:t>Greinanleiki</a:t>
            </a:r>
            <a:r>
              <a:rPr lang="is-IS" dirty="0"/>
              <a:t> </a:t>
            </a:r>
            <a:r>
              <a:rPr lang="is-IS" sz="2000" dirty="0">
                <a:solidFill>
                  <a:srgbClr val="79527B"/>
                </a:solidFill>
                <a:latin typeface="Calibri"/>
                <a:cs typeface="Calibri"/>
              </a:rPr>
              <a:t>krísu</a:t>
            </a:r>
            <a:r>
              <a:rPr lang="is-IS" dirty="0"/>
              <a:t> </a:t>
            </a: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6A37133310BB4CA9AC5A5DEF93509A" ma:contentTypeVersion="4" ma:contentTypeDescription="Create a new document." ma:contentTypeScope="" ma:versionID="0a7eda1b2099618bad4c261025d30ae7">
  <xsd:schema xmlns:xsd="http://www.w3.org/2001/XMLSchema" xmlns:xs="http://www.w3.org/2001/XMLSchema" xmlns:p="http://schemas.microsoft.com/office/2006/metadata/properties" xmlns:ns2="00645bbc-0ffd-4d17-83af-50f7d648f972" targetNamespace="http://schemas.microsoft.com/office/2006/metadata/properties" ma:root="true" ma:fieldsID="960423f9cd0352a9d5062b5d38ac437d" ns2:_="">
    <xsd:import namespace="00645bbc-0ffd-4d17-83af-50f7d648f9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45bbc-0ffd-4d17-83af-50f7d648f9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575C30-7C8A-4D22-B7C3-79F7230C5F45}">
  <ds:schemaRefs>
    <ds:schemaRef ds:uri="http://schemas.microsoft.com/sharepoint/v3/contenttype/forms"/>
  </ds:schemaRefs>
</ds:datastoreItem>
</file>

<file path=customXml/itemProps2.xml><?xml version="1.0" encoding="utf-8"?>
<ds:datastoreItem xmlns:ds="http://schemas.openxmlformats.org/officeDocument/2006/customXml" ds:itemID="{3F58E438-8C06-4D99-AFEF-87D05A70587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162EDFC-0E45-402B-B791-8DD2FFCBBD8F}">
  <ds:schemaRefs>
    <ds:schemaRef ds:uri="00645bbc-0ffd-4d17-83af-50f7d648f9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70</TotalTime>
  <Words>4107</Words>
  <Application>Microsoft Office PowerPoint</Application>
  <PresentationFormat>Widescreen</PresentationFormat>
  <Paragraphs>540</Paragraphs>
  <Slides>41</Slides>
  <Notes>41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Noto Sans Symbols</vt:lpstr>
      <vt:lpstr>Lato</vt:lpstr>
      <vt:lpstr>Times New Roman</vt:lpstr>
      <vt:lpstr>Quattrocento Sans</vt:lpstr>
      <vt:lpstr>Montserrat Medium</vt:lpstr>
      <vt:lpstr>Calibri</vt:lpstr>
      <vt:lpstr>Montserrat Light</vt:lpstr>
      <vt:lpstr>Montserrat</vt:lpstr>
      <vt:lpstr>Merriweather Sans</vt:lpstr>
      <vt:lpstr>Lato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Gillian Keane</dc:creator>
  <cp:lastModifiedBy>Íris Hrund Halldórsdóttir - HI</cp:lastModifiedBy>
  <cp:revision>87</cp:revision>
  <cp:lastPrinted>2023-03-06T15:07:54Z</cp:lastPrinted>
  <dcterms:created xsi:type="dcterms:W3CDTF">2020-10-14T13:32:04Z</dcterms:created>
  <dcterms:modified xsi:type="dcterms:W3CDTF">2023-08-29T08:56:54Z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0x010100F96A37133310BB4CA9AC5A5DEF93509A</vt:lpwstr>
  </property>
</Properties>
</file>