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34"/>
  </p:notesMasterIdLst>
  <p:handoutMasterIdLst>
    <p:handoutMasterId r:id="rId35"/>
  </p:handoutMasterIdLst>
  <p:sldIdLst>
    <p:sldId id="5494" r:id="rId5"/>
    <p:sldId id="5942" r:id="rId6"/>
    <p:sldId id="6005" r:id="rId7"/>
    <p:sldId id="5680" r:id="rId8"/>
    <p:sldId id="5737" r:id="rId9"/>
    <p:sldId id="5739" r:id="rId10"/>
    <p:sldId id="5742" r:id="rId11"/>
    <p:sldId id="5681" r:id="rId12"/>
    <p:sldId id="5687" r:id="rId13"/>
    <p:sldId id="5758" r:id="rId14"/>
    <p:sldId id="5765" r:id="rId15"/>
    <p:sldId id="5783" r:id="rId16"/>
    <p:sldId id="5698" r:id="rId17"/>
    <p:sldId id="6007" r:id="rId18"/>
    <p:sldId id="5776" r:id="rId19"/>
    <p:sldId id="5692" r:id="rId20"/>
    <p:sldId id="5697" r:id="rId21"/>
    <p:sldId id="5767" r:id="rId22"/>
    <p:sldId id="5143" r:id="rId23"/>
    <p:sldId id="5699" r:id="rId24"/>
    <p:sldId id="5770" r:id="rId25"/>
    <p:sldId id="5777" r:id="rId26"/>
    <p:sldId id="5772" r:id="rId27"/>
    <p:sldId id="5700" r:id="rId28"/>
    <p:sldId id="5701" r:id="rId29"/>
    <p:sldId id="5702" r:id="rId30"/>
    <p:sldId id="5703" r:id="rId31"/>
    <p:sldId id="5775" r:id="rId32"/>
    <p:sldId id="600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28C625-46BB-89F1-8F4D-72F20629431B}" name="Guðrún Þóra Gunnarsdóttir - HA" initials="GH" userId="S::gudrunthora@unak.is::080319e9-cba8-43d0-a339-cc9a7fd4f623" providerId="AD"/>
  <p188:author id="{03246655-826E-A141-D929-1D4D7230E0F1}" name="Íris Hrund Halldórsdóttir - HI" initials="ÍHHH" userId="S::irishh@hi.is::0834478e-9d1d-489a-b867-717661bcfdc5" providerId="AD"/>
  <p188:author id="{F5E0FCC1-B720-D72F-7A25-6F207F13EAE9}" name="Svanberg Hjelm Guðnason" initials="SHG" userId="S::svanberg@syndis.is::d62b9e07-735b-47db-acef-cc579f5caf4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C57"/>
    <a:srgbClr val="4D4D4D"/>
    <a:srgbClr val="086D6E"/>
    <a:srgbClr val="7A547C"/>
    <a:srgbClr val="3AA091"/>
    <a:srgbClr val="F27954"/>
    <a:srgbClr val="624464"/>
    <a:srgbClr val="916395"/>
    <a:srgbClr val="E7EBEB"/>
    <a:srgbClr val="F6A1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767C92-871D-4842-AC4E-27F9E8432C44}" v="13" dt="2023-08-31T10:06:36.6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94" autoAdjust="0"/>
  </p:normalViewPr>
  <p:slideViewPr>
    <p:cSldViewPr snapToGrid="0">
      <p:cViewPr varScale="1">
        <p:scale>
          <a:sx n="60" d="100"/>
          <a:sy n="60" d="100"/>
        </p:scale>
        <p:origin x="884"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06/09/2023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06/09/2023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icrtourism.com.au/wp-content/uploads/2013/11/2_Dont-Risk-It-for-RTOs.pdf"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2</a:t>
            </a:fld>
            <a:endParaRPr lang="en-IE"/>
          </a:p>
        </p:txBody>
      </p:sp>
    </p:spTree>
    <p:extLst>
      <p:ext uri="{BB962C8B-B14F-4D97-AF65-F5344CB8AC3E}">
        <p14:creationId xmlns:p14="http://schemas.microsoft.com/office/powerpoint/2010/main" val="1213985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3</a:t>
            </a:fld>
            <a:endParaRPr lang="en-IE"/>
          </a:p>
        </p:txBody>
      </p:sp>
    </p:spTree>
    <p:extLst>
      <p:ext uri="{BB962C8B-B14F-4D97-AF65-F5344CB8AC3E}">
        <p14:creationId xmlns:p14="http://schemas.microsoft.com/office/powerpoint/2010/main" val="3942772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5</a:t>
            </a:fld>
            <a:endParaRPr lang="en-IE"/>
          </a:p>
        </p:txBody>
      </p:sp>
    </p:spTree>
    <p:extLst>
      <p:ext uri="{BB962C8B-B14F-4D97-AF65-F5344CB8AC3E}">
        <p14:creationId xmlns:p14="http://schemas.microsoft.com/office/powerpoint/2010/main" val="3588062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0"/>
              </a:spcBef>
              <a:buFont typeface="Wingdings" panose="05000000000000000000" pitchFamily="2" charset="2"/>
              <a:buNone/>
            </a:pPr>
            <a:endParaRPr lang="en-GB" sz="1200" dirty="0"/>
          </a:p>
        </p:txBody>
      </p:sp>
      <p:sp>
        <p:nvSpPr>
          <p:cNvPr id="4" name="Slide Number Placeholder 3"/>
          <p:cNvSpPr>
            <a:spLocks noGrp="1"/>
          </p:cNvSpPr>
          <p:nvPr>
            <p:ph type="sldNum" sz="quarter" idx="5"/>
          </p:nvPr>
        </p:nvSpPr>
        <p:spPr/>
        <p:txBody>
          <a:bodyPr/>
          <a:lstStyle/>
          <a:p>
            <a:fld id="{B91B2EDA-311B-44C4-9505-AE01BBB17CFE}" type="slidenum">
              <a:rPr lang="en-IE" smtClean="0"/>
              <a:t>6</a:t>
            </a:fld>
            <a:endParaRPr lang="en-IE"/>
          </a:p>
        </p:txBody>
      </p:sp>
    </p:spTree>
    <p:extLst>
      <p:ext uri="{BB962C8B-B14F-4D97-AF65-F5344CB8AC3E}">
        <p14:creationId xmlns:p14="http://schemas.microsoft.com/office/powerpoint/2010/main" val="15365721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a:cs typeface="Calibri"/>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7</a:t>
            </a:fld>
            <a:endParaRPr lang="en-IE"/>
          </a:p>
        </p:txBody>
      </p:sp>
    </p:spTree>
    <p:extLst>
      <p:ext uri="{BB962C8B-B14F-4D97-AF65-F5344CB8AC3E}">
        <p14:creationId xmlns:p14="http://schemas.microsoft.com/office/powerpoint/2010/main" val="2946904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9</a:t>
            </a:fld>
            <a:endParaRPr lang="en-IE"/>
          </a:p>
        </p:txBody>
      </p:sp>
    </p:spTree>
    <p:extLst>
      <p:ext uri="{BB962C8B-B14F-4D97-AF65-F5344CB8AC3E}">
        <p14:creationId xmlns:p14="http://schemas.microsoft.com/office/powerpoint/2010/main" val="419735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a:solidFill>
                <a:srgbClr val="374151"/>
              </a:solidFill>
              <a:latin typeface="Söhne"/>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17</a:t>
            </a:fld>
            <a:endParaRPr lang="en-IE"/>
          </a:p>
        </p:txBody>
      </p:sp>
    </p:spTree>
    <p:extLst>
      <p:ext uri="{BB962C8B-B14F-4D97-AF65-F5344CB8AC3E}">
        <p14:creationId xmlns:p14="http://schemas.microsoft.com/office/powerpoint/2010/main" val="2522810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s-IS" dirty="0"/>
          </a:p>
        </p:txBody>
      </p:sp>
      <p:sp>
        <p:nvSpPr>
          <p:cNvPr id="4" name="Slide Number Placeholder 3"/>
          <p:cNvSpPr>
            <a:spLocks noGrp="1"/>
          </p:cNvSpPr>
          <p:nvPr>
            <p:ph type="sldNum" sz="quarter" idx="5"/>
          </p:nvPr>
        </p:nvSpPr>
        <p:spPr/>
        <p:txBody>
          <a:bodyPr/>
          <a:lstStyle/>
          <a:p>
            <a:fld id="{B91B2EDA-311B-44C4-9505-AE01BBB17CFE}" type="slidenum">
              <a:rPr lang="en-IE" smtClean="0"/>
              <a:t>19</a:t>
            </a:fld>
            <a:endParaRPr lang="en-IE"/>
          </a:p>
        </p:txBody>
      </p:sp>
    </p:spTree>
    <p:extLst>
      <p:ext uri="{BB962C8B-B14F-4D97-AF65-F5344CB8AC3E}">
        <p14:creationId xmlns:p14="http://schemas.microsoft.com/office/powerpoint/2010/main" val="2334367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is-IS">
                <a:hlinkClick r:id="rId3"/>
              </a:rPr>
              <a:t>https://icrtourism.com.au/wp-content/uploads/2013/11/2_Dont-Risk-It-for-RTOs.pdf</a:t>
            </a:r>
            <a:endParaRPr lang="en-US" b="0" i="0">
              <a:solidFill>
                <a:srgbClr val="374151"/>
              </a:solidFill>
              <a:effectLst/>
              <a:latin typeface="Söhne"/>
            </a:endParaRPr>
          </a:p>
          <a:p>
            <a:pPr algn="l"/>
            <a:endParaRPr lang="en-US" b="0" i="0">
              <a:solidFill>
                <a:srgbClr val="374151"/>
              </a:solidFill>
              <a:effectLst/>
              <a:latin typeface="Söhne"/>
            </a:endParaRPr>
          </a:p>
          <a:p>
            <a:pPr algn="l"/>
            <a:endParaRPr lang="en-US" b="0" i="0">
              <a:solidFill>
                <a:srgbClr val="374151"/>
              </a:solidFill>
              <a:effectLst/>
              <a:latin typeface="Söhne"/>
            </a:endParaRPr>
          </a:p>
        </p:txBody>
      </p:sp>
      <p:sp>
        <p:nvSpPr>
          <p:cNvPr id="4" name="Slide Number Placeholder 3"/>
          <p:cNvSpPr>
            <a:spLocks noGrp="1"/>
          </p:cNvSpPr>
          <p:nvPr>
            <p:ph type="sldNum" sz="quarter" idx="5"/>
          </p:nvPr>
        </p:nvSpPr>
        <p:spPr/>
        <p:txBody>
          <a:bodyPr/>
          <a:lstStyle/>
          <a:p>
            <a:fld id="{B91B2EDA-311B-44C4-9505-AE01BBB17CFE}" type="slidenum">
              <a:rPr lang="en-IE" smtClean="0"/>
              <a:t>21</a:t>
            </a:fld>
            <a:endParaRPr lang="en-IE"/>
          </a:p>
        </p:txBody>
      </p:sp>
    </p:spTree>
    <p:extLst>
      <p:ext uri="{BB962C8B-B14F-4D97-AF65-F5344CB8AC3E}">
        <p14:creationId xmlns:p14="http://schemas.microsoft.com/office/powerpoint/2010/main" val="4060443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6.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1.png"/><Relationship Id="rId4"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a:solidFill>
                  <a:schemeClr val="bg1"/>
                </a:solidFill>
                <a:effectLst/>
                <a:latin typeface="+mn-lt"/>
                <a:ea typeface="+mn-ea"/>
                <a:cs typeface="+mn-cs"/>
                <a:sym typeface="Quattrocento Sans"/>
              </a:rPr>
              <a:t>NAVIGATING TOURISM</a:t>
            </a:r>
          </a:p>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NAVIGATING TOURISM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9552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a:p>
          <a:p>
            <a:endParaRPr lang="en-US"/>
          </a:p>
          <a:p>
            <a:endParaRPr lang="en-US"/>
          </a:p>
          <a:p>
            <a:r>
              <a:rPr lang="en-US"/>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a:solidFill>
                  <a:schemeClr val="bg1"/>
                </a:solidFill>
                <a:latin typeface="+mn-lt"/>
                <a:ea typeface="Quattrocento Sans"/>
                <a:cs typeface="Quattrocento Sans"/>
                <a:sym typeface="Quattrocento Sans"/>
              </a:rPr>
              <a:t>ICONS</a:t>
            </a:r>
            <a:r>
              <a:rPr lang="en-IE" sz="3600" baseline="0">
                <a:solidFill>
                  <a:schemeClr val="bg1"/>
                </a:solidFill>
                <a:latin typeface="+mn-lt"/>
                <a:ea typeface="Quattrocento Sans"/>
                <a:cs typeface="Quattrocento Sans"/>
                <a:sym typeface="Quattrocento Sans"/>
              </a:rPr>
              <a:t> WHICH CAN BE USED WITHIN THE </a:t>
            </a:r>
            <a:r>
              <a:rPr lang="en-IE" sz="3600" b="1" baseline="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a:solidFill>
                  <a:schemeClr val="bg1"/>
                </a:solidFill>
                <a:latin typeface="+mn-lt"/>
                <a:ea typeface="Quattrocento Sans"/>
                <a:cs typeface="Quattrocento Sans"/>
                <a:sym typeface="Quattrocento Sans"/>
              </a:rPr>
              <a:t>Resize them without losing quality.</a:t>
            </a:r>
            <a:r>
              <a:rPr lang="en-IE" sz="2400" i="1" baseline="0">
                <a:solidFill>
                  <a:schemeClr val="bg1"/>
                </a:solidFill>
                <a:latin typeface="+mn-lt"/>
                <a:ea typeface="Quattrocento Sans"/>
                <a:cs typeface="Quattrocento Sans"/>
                <a:sym typeface="Quattrocento Sans"/>
              </a:rPr>
              <a:t> </a:t>
            </a:r>
            <a:r>
              <a:rPr lang="en-IE" sz="2400" i="1">
                <a:solidFill>
                  <a:schemeClr val="bg1"/>
                </a:solidFill>
                <a:latin typeface="+mn-lt"/>
                <a:ea typeface="Quattrocento Sans"/>
                <a:cs typeface="Quattrocento Sans"/>
                <a:sym typeface="Quattrocento Sans"/>
              </a:rPr>
              <a:t> Change line colour, width and style.</a:t>
            </a:r>
            <a:r>
              <a:rPr lang="en-IE" sz="2400" i="1" baseline="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a:t>     </a:t>
            </a:r>
          </a:p>
          <a:p>
            <a:endParaRPr lang="en-US"/>
          </a:p>
          <a:p>
            <a:endParaRPr lang="en-US"/>
          </a:p>
          <a:p>
            <a:endParaRPr lang="en-US"/>
          </a:p>
          <a:p>
            <a:endParaRPr lang="en-US"/>
          </a:p>
          <a:p>
            <a:r>
              <a:rPr lang="en-US"/>
              <a:t>         </a:t>
            </a:r>
          </a:p>
          <a:p>
            <a:endParaRPr lang="en-US"/>
          </a:p>
          <a:p>
            <a:r>
              <a:rPr lang="en-US"/>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pic>
        <p:nvPicPr>
          <p:cNvPr id="1026" name="Picture 2">
            <a:extLst>
              <a:ext uri="{FF2B5EF4-FFF2-40B4-BE49-F238E27FC236}">
                <a16:creationId xmlns:a16="http://schemas.microsoft.com/office/drawing/2014/main" id="{7B262805-EBC9-2AE7-6B35-23BD58C6E26E}"/>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9864603" y="5311903"/>
            <a:ext cx="2327397" cy="15643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endParaRPr lang="en-US"/>
          </a:p>
          <a:p>
            <a:endParaRPr lang="en-US"/>
          </a:p>
          <a:p>
            <a:r>
              <a:rPr lang="en-US"/>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Title</a:t>
            </a:r>
            <a:endParaRPr lang="en-US"/>
          </a:p>
          <a:p>
            <a:pPr lvl="0"/>
            <a:endParaRPr lang="en-US"/>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a:p>
          <a:p>
            <a:endParaRPr lang="en-US"/>
          </a:p>
          <a:p>
            <a:r>
              <a:rPr lang="en-US"/>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Title</a:t>
            </a:r>
            <a:endParaRPr lang="en-US"/>
          </a:p>
          <a:p>
            <a:pPr lvl="0"/>
            <a:endParaRPr lang="en-US"/>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algn="just">
              <a:tabLst>
                <a:tab pos="2865755" algn="ctr"/>
                <a:tab pos="5731510" algn="r"/>
              </a:tabLst>
            </a:pP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a:p>
          <a:p>
            <a:endParaRPr lang="en-US"/>
          </a:p>
          <a:p>
            <a:endParaRPr lang="en-US"/>
          </a:p>
          <a:p>
            <a:endParaRPr lang="en-US"/>
          </a:p>
          <a:p>
            <a:endParaRPr lang="en-US"/>
          </a:p>
          <a:p>
            <a:endParaRPr lang="en-US"/>
          </a:p>
          <a:p>
            <a:endParaRPr lang="en-US"/>
          </a:p>
          <a:p>
            <a:r>
              <a:rPr lang="en-US"/>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START</a:t>
            </a:r>
            <a:endParaRPr lang="en-US"/>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2016</a:t>
            </a:r>
            <a:endParaRPr lang="en-US"/>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2017</a:t>
            </a:r>
            <a:endParaRPr lang="en-US"/>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2018</a:t>
            </a:r>
            <a:endParaRPr lang="en-US"/>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2019</a:t>
            </a:r>
            <a:endParaRPr lang="en-US"/>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2020</a:t>
            </a:r>
            <a:endParaRPr lang="en-US"/>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END</a:t>
            </a:r>
            <a:endParaRPr lang="en-US"/>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2021</a:t>
            </a:r>
            <a:endParaRPr lang="en-US"/>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2022</a:t>
            </a:r>
            <a:endParaRPr lang="en-US"/>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a:t>
            </a:r>
            <a:r>
              <a:rPr lang="en-GB" err="1"/>
              <a:t>headcccing</a:t>
            </a:r>
            <a:endParaRPr lang="en-US"/>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algn="just">
              <a:tabLst>
                <a:tab pos="2865755" algn="ctr"/>
                <a:tab pos="5731510" algn="r"/>
              </a:tabLst>
            </a:pP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rgbClr val="595A59"/>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rgbClr val="595A59"/>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February</a:t>
            </a:r>
            <a:endParaRPr lang="en-US"/>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January</a:t>
            </a:r>
            <a:endParaRPr lang="en-US"/>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April</a:t>
            </a:r>
            <a:endParaRPr lang="en-US"/>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March</a:t>
            </a:r>
            <a:endParaRPr lang="en-US"/>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1347985" y="999671"/>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1391084" y="10411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045971"/>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0874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278804" y="1042304"/>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9325922" y="108373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3605541"/>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498440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 One</a:t>
            </a:r>
            <a:endParaRPr lang="en-US"/>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a:solidFill>
                  <a:srgbClr val="FFFFFF"/>
                </a:solidFill>
                <a:effectLst/>
                <a:ea typeface="Calibri" panose="020F0502020204030204" pitchFamily="34" charset="0"/>
                <a:cs typeface="Times New Roman" panose="02020603050405020304" pitchFamily="18" charset="0"/>
              </a:rPr>
              <a:t> </a:t>
            </a:r>
            <a:endParaRPr lang="en-IE" sz="100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algn="just">
              <a:tabLst>
                <a:tab pos="2865755" algn="ctr"/>
                <a:tab pos="5731510" algn="r"/>
              </a:tabLst>
            </a:pP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This </a:t>
            </a:r>
            <a:r>
              <a:rPr lang="en-US" sz="110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programme</a:t>
            </a: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 has been funded with support from the European Commission. The author is solely responsible for this publication (communication)</a:t>
            </a:r>
            <a:r>
              <a:rPr lang="en-IE" sz="110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r>
              <a:rPr lang="en-US"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and the Commission accepts no responsibility for any use that may be made of the   information contained therein </a:t>
            </a:r>
            <a:r>
              <a:rPr lang="en-IE" sz="11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2652922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25199100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Tree>
    <p:extLst>
      <p:ext uri="{BB962C8B-B14F-4D97-AF65-F5344CB8AC3E}">
        <p14:creationId xmlns:p14="http://schemas.microsoft.com/office/powerpoint/2010/main" val="1286146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Title</a:t>
            </a:r>
            <a:endParaRPr lang="en-US"/>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15%</a:t>
            </a:r>
            <a:endParaRPr lang="en-US"/>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75%</a:t>
            </a:r>
            <a:endParaRPr lang="en-US"/>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40%</a:t>
            </a:r>
            <a:endParaRPr lang="en-US"/>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60%</a:t>
            </a:r>
            <a:endParaRPr lang="en-US"/>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75%</a:t>
            </a:r>
            <a:endParaRPr lang="en-US"/>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40%</a:t>
            </a:r>
            <a:endParaRPr lang="en-US"/>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60%</a:t>
            </a:r>
            <a:endParaRPr lang="en-US"/>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a:t>
            </a:r>
            <a:endParaRPr lang="en-US"/>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a:t>
            </a:r>
            <a:endParaRPr lang="en-US"/>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3</a:t>
            </a:r>
            <a:endParaRPr lang="en-US"/>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a:t>
            </a:r>
            <a:endParaRPr lang="en-US"/>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5</a:t>
            </a:r>
            <a:endParaRPr lang="en-US"/>
          </a:p>
        </p:txBody>
      </p:sp>
    </p:spTree>
    <p:extLst>
      <p:ext uri="{BB962C8B-B14F-4D97-AF65-F5344CB8AC3E}">
        <p14:creationId xmlns:p14="http://schemas.microsoft.com/office/powerpoint/2010/main" val="35077142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1</a:t>
            </a:r>
            <a:endParaRPr lang="en-US"/>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2</a:t>
            </a:r>
            <a:endParaRPr lang="en-US"/>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3</a:t>
            </a:r>
            <a:endParaRPr lang="en-US"/>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4</a:t>
            </a:r>
            <a:endParaRPr lang="en-US"/>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Sub-heading</a:t>
            </a:r>
            <a:endParaRPr lang="en-US"/>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a:t>Click to type…</a:t>
            </a:r>
            <a:endParaRPr lang="en-US"/>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a:t>Overview Slide</a:t>
            </a:r>
          </a:p>
        </p:txBody>
      </p:sp>
    </p:spTree>
    <p:extLst>
      <p:ext uri="{BB962C8B-B14F-4D97-AF65-F5344CB8AC3E}">
        <p14:creationId xmlns:p14="http://schemas.microsoft.com/office/powerpoint/2010/main" val="13158808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9/6/2023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911"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909" r:id="rId58"/>
    <p:sldLayoutId id="2147483854" r:id="rId59"/>
    <p:sldLayoutId id="2147483855" r:id="rId60"/>
    <p:sldLayoutId id="2147483885" r:id="rId61"/>
    <p:sldLayoutId id="2147483899" r:id="rId62"/>
    <p:sldLayoutId id="2147483886" r:id="rId63"/>
    <p:sldLayoutId id="2147483856" r:id="rId64"/>
    <p:sldLayoutId id="2147483893" r:id="rId65"/>
    <p:sldLayoutId id="2147483894" r:id="rId66"/>
    <p:sldLayoutId id="2147483892" r:id="rId67"/>
    <p:sldLayoutId id="2147483857" r:id="rId68"/>
    <p:sldLayoutId id="2147483864" r:id="rId69"/>
    <p:sldLayoutId id="2147483852" r:id="rId70"/>
    <p:sldLayoutId id="2147483858" r:id="rId71"/>
    <p:sldLayoutId id="2147483859" r:id="rId72"/>
    <p:sldLayoutId id="2147483860" r:id="rId73"/>
    <p:sldLayoutId id="214748385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openxmlformats.org/officeDocument/2006/relationships/hyperlink" Target="https://www.worksafebc.com/en/health-safety/industries/tourism-hospitality" TargetMode="External"/><Relationship Id="rId2" Type="http://schemas.openxmlformats.org/officeDocument/2006/relationships/notesSlide" Target="../notesSlides/notesSlide8.xml"/><Relationship Id="rId1" Type="http://schemas.openxmlformats.org/officeDocument/2006/relationships/slideLayout" Target="../slideLayouts/slideLayout39.xml"/><Relationship Id="rId4" Type="http://schemas.openxmlformats.org/officeDocument/2006/relationships/hyperlink" Target="https://www.cylex.ie/killarney/health+and+safety.html"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tourismrecovery.eu/hei-regional-tourism-crisis-curriculum-en/" TargetMode="External"/><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hyperlink" Target="https://icrtourism.com.au/wp-content/uploads/2013/11/2_Dont-Risk-It-for-RTOs.pdf"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4.xml"/><Relationship Id="rId5" Type="http://schemas.openxmlformats.org/officeDocument/2006/relationships/image" Target="../media/image41.jpeg"/><Relationship Id="rId4" Type="http://schemas.openxmlformats.org/officeDocument/2006/relationships/hyperlink" Target="https://www.facebook.com/tourismcrisisrecovery"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31.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6.xml"/></Relationships>
</file>

<file path=ppt/slides/_rels/slide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507373"/>
            <a:ext cx="10669801" cy="697353"/>
          </a:xfrm>
        </p:spPr>
        <p:txBody>
          <a:bodyPr/>
          <a:lstStyle/>
          <a:p>
            <a:pPr>
              <a:lnSpc>
                <a:spcPct val="100000"/>
              </a:lnSpc>
              <a:spcBef>
                <a:spcPts val="0"/>
              </a:spcBef>
            </a:pPr>
            <a:r>
              <a:rPr lang="is-IS" sz="3200" b="0"/>
              <a:t>Mat og greining á svæðisbundnum veikleikum og hve viðbúin svæði eru fyrir krísu</a:t>
            </a:r>
            <a:endParaRPr lang="is-IS" sz="2400" b="0"/>
          </a:p>
          <a:p>
            <a:pPr marL="0" indent="0">
              <a:lnSpc>
                <a:spcPct val="100000"/>
              </a:lnSpc>
              <a:spcBef>
                <a:spcPts val="0"/>
              </a:spcBef>
              <a:buNone/>
            </a:pPr>
            <a:endParaRPr lang="is-IS" sz="2800" b="0"/>
          </a:p>
          <a:p>
            <a:endParaRPr lang="is-IS" sz="320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10513797" cy="697353"/>
          </a:xfrm>
        </p:spPr>
        <p:txBody>
          <a:bodyPr>
            <a:noAutofit/>
          </a:bodyPr>
          <a:lstStyle/>
          <a:p>
            <a:r>
              <a:rPr lang="is-IS" sz="6000" b="1" dirty="0"/>
              <a:t>Námskeiðseining 3 </a:t>
            </a:r>
            <a:r>
              <a:rPr lang="is-IS" sz="6000" dirty="0"/>
              <a:t>(2. &amp; 3. hluti)</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lIns="91440" tIns="45720" rIns="91440" bIns="45720" rtlCol="0" anchor="t">
            <a:spAutoFit/>
          </a:bodyPr>
          <a:lstStyle/>
          <a:p>
            <a:r>
              <a:rPr lang="is-IS" sz="2400" dirty="0">
                <a:solidFill>
                  <a:srgbClr val="7A547C"/>
                </a:solidFill>
              </a:rPr>
              <a:t>Krísustjórnun í svæðisbundinni ferðaþjónustu </a:t>
            </a:r>
          </a:p>
          <a:p>
            <a:r>
              <a:rPr lang="is-IS" sz="2400" dirty="0">
                <a:solidFill>
                  <a:srgbClr val="7A547C"/>
                </a:solidFill>
              </a:rPr>
              <a:t>Námskeið fyrir háskólastig, 2023</a:t>
            </a:r>
          </a:p>
          <a:p>
            <a:r>
              <a:rPr lang="is-IS" i="1" dirty="0">
                <a:solidFill>
                  <a:srgbClr val="7A547C"/>
                </a:solidFill>
              </a:rPr>
              <a:t>Hannað af Laura Magan (</a:t>
            </a:r>
            <a:r>
              <a:rPr lang="is-IS" i="1" dirty="0" err="1">
                <a:solidFill>
                  <a:srgbClr val="7A547C"/>
                </a:solidFill>
              </a:rPr>
              <a:t>Momentum</a:t>
            </a:r>
            <a:r>
              <a:rPr lang="is-IS" i="1" dirty="0">
                <a:solidFill>
                  <a:srgbClr val="7A547C"/>
                </a:solidFill>
              </a:rPr>
              <a:t>)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45F50-7D52-0044-74CC-395ED0AFCD6E}"/>
              </a:ext>
            </a:extLst>
          </p:cNvPr>
          <p:cNvSpPr>
            <a:spLocks noGrp="1"/>
          </p:cNvSpPr>
          <p:nvPr>
            <p:ph type="body" sz="quarter" idx="18"/>
          </p:nvPr>
        </p:nvSpPr>
        <p:spPr>
          <a:xfrm>
            <a:off x="464441" y="904875"/>
            <a:ext cx="5774433" cy="3867704"/>
          </a:xfrm>
        </p:spPr>
        <p:txBody>
          <a:bodyPr>
            <a:noAutofit/>
          </a:bodyPr>
          <a:lstStyle/>
          <a:p>
            <a:pPr marL="0" indent="0">
              <a:lnSpc>
                <a:spcPct val="100000"/>
              </a:lnSpc>
              <a:spcBef>
                <a:spcPts val="0"/>
              </a:spcBef>
            </a:pPr>
            <a:endParaRPr lang="is-IS" sz="2000"/>
          </a:p>
          <a:p>
            <a:pPr marL="0" indent="0">
              <a:lnSpc>
                <a:spcPct val="100000"/>
              </a:lnSpc>
              <a:spcBef>
                <a:spcPts val="0"/>
              </a:spcBef>
            </a:pPr>
            <a:r>
              <a:rPr lang="is-IS" sz="2000"/>
              <a:t>Forgangsraða skal áhættu út frá hættumatinu og SVÓT greiningunni.</a:t>
            </a:r>
          </a:p>
          <a:p>
            <a:pPr marL="0" indent="0">
              <a:lnSpc>
                <a:spcPct val="100000"/>
              </a:lnSpc>
              <a:spcBef>
                <a:spcPts val="0"/>
              </a:spcBef>
            </a:pPr>
            <a:endParaRPr lang="is-IS" sz="2000"/>
          </a:p>
          <a:p>
            <a:pPr marL="0" indent="0">
              <a:lnSpc>
                <a:spcPct val="100000"/>
              </a:lnSpc>
              <a:spcBef>
                <a:spcPts val="0"/>
              </a:spcBef>
            </a:pPr>
            <a:r>
              <a:rPr lang="is-IS" sz="2000"/>
              <a:t>Áfangastaðarýnin greinir mikilvæg úrræði og aðgerðir</a:t>
            </a:r>
          </a:p>
          <a:p>
            <a:pPr marL="0" indent="0">
              <a:lnSpc>
                <a:spcPct val="100000"/>
              </a:lnSpc>
              <a:spcBef>
                <a:spcPts val="0"/>
              </a:spcBef>
            </a:pPr>
            <a:endParaRPr lang="is-IS" sz="2000"/>
          </a:p>
          <a:p>
            <a:pPr marL="0" indent="0">
              <a:lnSpc>
                <a:spcPct val="100000"/>
              </a:lnSpc>
              <a:spcBef>
                <a:spcPts val="0"/>
              </a:spcBef>
            </a:pPr>
            <a:r>
              <a:rPr lang="is-IS" sz="2000"/>
              <a:t>Rýnina skal nota til að breyta áætlunum varðandi krísustjórnun</a:t>
            </a:r>
          </a:p>
          <a:p>
            <a:pPr marL="0" indent="0">
              <a:lnSpc>
                <a:spcPct val="100000"/>
              </a:lnSpc>
              <a:spcBef>
                <a:spcPts val="0"/>
              </a:spcBef>
            </a:pPr>
            <a:endParaRPr lang="is-IS" sz="2000"/>
          </a:p>
          <a:p>
            <a:pPr marL="0" indent="0">
              <a:lnSpc>
                <a:spcPct val="100000"/>
              </a:lnSpc>
              <a:spcBef>
                <a:spcPts val="0"/>
              </a:spcBef>
            </a:pPr>
            <a:r>
              <a:rPr lang="is-IS" sz="2000"/>
              <a:t>Til að takast á við áhættu er búin til nákvæm </a:t>
            </a:r>
            <a:r>
              <a:rPr lang="is-IS" sz="2000" err="1"/>
              <a:t>tímalína</a:t>
            </a:r>
            <a:r>
              <a:rPr lang="is-IS" sz="2000"/>
              <a:t> um hvað skal gera og ábyrgð hvers og eins er skýr. </a:t>
            </a:r>
          </a:p>
          <a:p>
            <a:pPr marL="0" indent="0">
              <a:lnSpc>
                <a:spcPct val="100000"/>
              </a:lnSpc>
              <a:spcBef>
                <a:spcPts val="0"/>
              </a:spcBef>
            </a:pPr>
            <a:endParaRPr lang="is-IS" sz="2000"/>
          </a:p>
        </p:txBody>
      </p:sp>
      <p:sp>
        <p:nvSpPr>
          <p:cNvPr id="3" name="Text Placeholder 2">
            <a:extLst>
              <a:ext uri="{FF2B5EF4-FFF2-40B4-BE49-F238E27FC236}">
                <a16:creationId xmlns:a16="http://schemas.microsoft.com/office/drawing/2014/main" id="{0440A077-38BF-5451-7C1E-49B4E65FAC5D}"/>
              </a:ext>
            </a:extLst>
          </p:cNvPr>
          <p:cNvSpPr>
            <a:spLocks noGrp="1"/>
          </p:cNvSpPr>
          <p:nvPr>
            <p:ph type="body" sz="quarter" idx="16"/>
          </p:nvPr>
        </p:nvSpPr>
        <p:spPr>
          <a:xfrm>
            <a:off x="200025" y="76200"/>
            <a:ext cx="6219825" cy="876300"/>
          </a:xfrm>
        </p:spPr>
        <p:txBody>
          <a:bodyPr anchor="ctr">
            <a:noAutofit/>
          </a:bodyPr>
          <a:lstStyle/>
          <a:p>
            <a:pPr algn="ctr"/>
            <a:r>
              <a:rPr lang="is-IS" sz="2600" b="1"/>
              <a:t>Rýnin tekur á niðurstöðum hættumatsins og SVÓT-greiningarinnar</a:t>
            </a:r>
          </a:p>
        </p:txBody>
      </p:sp>
      <p:sp>
        <p:nvSpPr>
          <p:cNvPr id="5" name="Flowchart: Alternate Process 4">
            <a:extLst>
              <a:ext uri="{FF2B5EF4-FFF2-40B4-BE49-F238E27FC236}">
                <a16:creationId xmlns:a16="http://schemas.microsoft.com/office/drawing/2014/main" id="{5102D24B-19F1-502B-55F4-03909C924F76}"/>
              </a:ext>
            </a:extLst>
          </p:cNvPr>
          <p:cNvSpPr/>
          <p:nvPr/>
        </p:nvSpPr>
        <p:spPr>
          <a:xfrm>
            <a:off x="6796281" y="1266825"/>
            <a:ext cx="4924425" cy="374821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Box 5">
            <a:extLst>
              <a:ext uri="{FF2B5EF4-FFF2-40B4-BE49-F238E27FC236}">
                <a16:creationId xmlns:a16="http://schemas.microsoft.com/office/drawing/2014/main" id="{E0C6EAA1-8078-5BB4-C93D-964AD8734317}"/>
              </a:ext>
            </a:extLst>
          </p:cNvPr>
          <p:cNvSpPr txBox="1"/>
          <p:nvPr/>
        </p:nvSpPr>
        <p:spPr>
          <a:xfrm>
            <a:off x="7091557" y="1570861"/>
            <a:ext cx="4333875" cy="3108543"/>
          </a:xfrm>
          <a:prstGeom prst="rect">
            <a:avLst/>
          </a:prstGeom>
          <a:noFill/>
        </p:spPr>
        <p:txBody>
          <a:bodyPr wrap="square" lIns="91440" tIns="45720" rIns="91440" bIns="45720" rtlCol="0" anchor="t">
            <a:spAutoFit/>
          </a:bodyPr>
          <a:lstStyle/>
          <a:p>
            <a:pPr algn="ctr"/>
            <a:r>
              <a:rPr lang="is-IS" sz="2800">
                <a:solidFill>
                  <a:schemeClr val="bg1"/>
                </a:solidFill>
              </a:rPr>
              <a:t>Áfangastaðarýnin skoðar hvað svæði þurfa að gera til undirbúnings fyrir krísu, hvernig þau eiga að bregðast við krísu og hvað þarf að gera til að ná bata.</a:t>
            </a:r>
          </a:p>
          <a:p>
            <a:endParaRPr lang="is-IS" sz="2800">
              <a:solidFill>
                <a:schemeClr val="bg1"/>
              </a:solidFill>
            </a:endParaRPr>
          </a:p>
        </p:txBody>
      </p:sp>
    </p:spTree>
    <p:extLst>
      <p:ext uri="{BB962C8B-B14F-4D97-AF65-F5344CB8AC3E}">
        <p14:creationId xmlns:p14="http://schemas.microsoft.com/office/powerpoint/2010/main" val="617043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63136D12-2263-4D5E-F168-FB1524623520}"/>
              </a:ext>
            </a:extLst>
          </p:cNvPr>
          <p:cNvSpPr>
            <a:spLocks noGrp="1"/>
          </p:cNvSpPr>
          <p:nvPr>
            <p:ph type="body" sz="quarter" idx="18"/>
          </p:nvPr>
        </p:nvSpPr>
        <p:spPr>
          <a:xfrm>
            <a:off x="464441" y="811700"/>
            <a:ext cx="5774433" cy="3867704"/>
          </a:xfrm>
        </p:spPr>
        <p:txBody>
          <a:bodyPr>
            <a:noAutofit/>
          </a:bodyPr>
          <a:lstStyle/>
          <a:p>
            <a:pPr marL="0" indent="0">
              <a:lnSpc>
                <a:spcPct val="100000"/>
              </a:lnSpc>
              <a:spcBef>
                <a:spcPts val="0"/>
              </a:spcBef>
            </a:pPr>
            <a:endParaRPr lang="en-GB" sz="2000"/>
          </a:p>
          <a:p>
            <a:pPr marL="0" indent="0">
              <a:lnSpc>
                <a:spcPct val="100000"/>
              </a:lnSpc>
              <a:spcBef>
                <a:spcPts val="0"/>
              </a:spcBef>
            </a:pPr>
            <a:endParaRPr lang="en-GB" sz="2000"/>
          </a:p>
          <a:p>
            <a:pPr marL="0" indent="0">
              <a:lnSpc>
                <a:spcPct val="100000"/>
              </a:lnSpc>
              <a:spcBef>
                <a:spcPts val="0"/>
              </a:spcBef>
            </a:pPr>
            <a:endParaRPr lang="en-IE" sz="2000"/>
          </a:p>
        </p:txBody>
      </p:sp>
      <p:sp>
        <p:nvSpPr>
          <p:cNvPr id="6" name="Text Placeholder 2">
            <a:extLst>
              <a:ext uri="{FF2B5EF4-FFF2-40B4-BE49-F238E27FC236}">
                <a16:creationId xmlns:a16="http://schemas.microsoft.com/office/drawing/2014/main" id="{AA966665-FE95-DF84-8AA8-1EEF69D9ED1B}"/>
              </a:ext>
            </a:extLst>
          </p:cNvPr>
          <p:cNvSpPr>
            <a:spLocks noGrp="1"/>
          </p:cNvSpPr>
          <p:nvPr>
            <p:ph type="body" sz="quarter" idx="16"/>
          </p:nvPr>
        </p:nvSpPr>
        <p:spPr>
          <a:xfrm>
            <a:off x="234818" y="123826"/>
            <a:ext cx="6130166" cy="686996"/>
          </a:xfrm>
        </p:spPr>
        <p:txBody>
          <a:bodyPr anchor="ctr">
            <a:normAutofit fontScale="70000" lnSpcReduction="20000"/>
          </a:bodyPr>
          <a:lstStyle/>
          <a:p>
            <a:pPr algn="ctr"/>
            <a:r>
              <a:rPr lang="is-IS" b="1"/>
              <a:t>Áfangastaðarýni leiðir til mikilvægra breytinga</a:t>
            </a:r>
            <a:endParaRPr lang="is-IS" b="1">
              <a:cs typeface="Calibri"/>
            </a:endParaRPr>
          </a:p>
        </p:txBody>
      </p:sp>
      <p:sp>
        <p:nvSpPr>
          <p:cNvPr id="7" name="TextBox 6">
            <a:extLst>
              <a:ext uri="{FF2B5EF4-FFF2-40B4-BE49-F238E27FC236}">
                <a16:creationId xmlns:a16="http://schemas.microsoft.com/office/drawing/2014/main" id="{A4DE30FD-5870-CA68-C1F0-6281D40428A9}"/>
              </a:ext>
            </a:extLst>
          </p:cNvPr>
          <p:cNvSpPr txBox="1"/>
          <p:nvPr/>
        </p:nvSpPr>
        <p:spPr>
          <a:xfrm>
            <a:off x="590550" y="811700"/>
            <a:ext cx="5473609" cy="4401205"/>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is-IS" sz="2000">
                <a:solidFill>
                  <a:schemeClr val="bg1"/>
                </a:solidFill>
              </a:rPr>
              <a:t>Leiðir í ljós nauðsynlega vinnu sem þarf að fara í, þær auðlindir sem þarf að afla, og hverjir eru lykilaðilar sem þurfa að koma að </a:t>
            </a:r>
          </a:p>
          <a:p>
            <a:pPr marL="342900" indent="-342900">
              <a:buFont typeface="Arial" panose="020B0604020202020204" pitchFamily="34" charset="0"/>
              <a:buChar char="•"/>
            </a:pPr>
            <a:endParaRPr lang="is-IS" sz="2000">
              <a:solidFill>
                <a:schemeClr val="bg1"/>
              </a:solidFill>
            </a:endParaRPr>
          </a:p>
          <a:p>
            <a:pPr marL="342900" indent="-342900">
              <a:buFont typeface="Arial" panose="020B0604020202020204" pitchFamily="34" charset="0"/>
              <a:buChar char="•"/>
            </a:pPr>
            <a:r>
              <a:rPr lang="is-IS" sz="2000">
                <a:solidFill>
                  <a:schemeClr val="bg1"/>
                </a:solidFill>
              </a:rPr>
              <a:t>Ber kennsl á hættur og lausnir, sú vinna getur leitt í ljós fleiri hættur.</a:t>
            </a:r>
            <a:endParaRPr lang="is-IS" sz="2000">
              <a:solidFill>
                <a:schemeClr val="bg1"/>
              </a:solidFill>
              <a:cs typeface="Calibri"/>
            </a:endParaRPr>
          </a:p>
          <a:p>
            <a:pPr marL="342900" indent="-342900">
              <a:buFont typeface="Arial" panose="020B0604020202020204" pitchFamily="34" charset="0"/>
              <a:buChar char="•"/>
            </a:pPr>
            <a:endParaRPr lang="is-IS" sz="2000">
              <a:solidFill>
                <a:schemeClr val="bg1"/>
              </a:solidFill>
            </a:endParaRPr>
          </a:p>
          <a:p>
            <a:pPr marL="800100" lvl="1" indent="-342900">
              <a:buFont typeface="Arial" panose="020B0604020202020204" pitchFamily="34" charset="0"/>
              <a:buChar char="•"/>
            </a:pPr>
            <a:r>
              <a:rPr lang="is-IS" sz="2000">
                <a:solidFill>
                  <a:schemeClr val="bg1"/>
                </a:solidFill>
              </a:rPr>
              <a:t>Mikilvægt er að  takast á við þær hættur sem koma fram og bregðast við þeim</a:t>
            </a:r>
            <a:endParaRPr lang="is-IS" sz="2000">
              <a:solidFill>
                <a:schemeClr val="bg1"/>
              </a:solidFill>
              <a:cs typeface="Calibri"/>
            </a:endParaRPr>
          </a:p>
          <a:p>
            <a:pPr marL="800100" lvl="1" indent="-342900">
              <a:buFont typeface="Arial" panose="020B0604020202020204" pitchFamily="34" charset="0"/>
              <a:buChar char="•"/>
            </a:pPr>
            <a:endParaRPr lang="is-IS" sz="2000">
              <a:solidFill>
                <a:schemeClr val="bg1"/>
              </a:solidFill>
            </a:endParaRPr>
          </a:p>
          <a:p>
            <a:pPr marL="342900" indent="-342900">
              <a:buFont typeface="Arial" panose="020B0604020202020204" pitchFamily="34" charset="0"/>
              <a:buChar char="•"/>
            </a:pPr>
            <a:endParaRPr lang="is-IS" sz="2000">
              <a:solidFill>
                <a:schemeClr val="bg1"/>
              </a:solidFill>
            </a:endParaRPr>
          </a:p>
          <a:p>
            <a:pPr marL="342900" indent="-342900">
              <a:buFont typeface="Arial" panose="020B0604020202020204" pitchFamily="34" charset="0"/>
              <a:buChar char="•"/>
            </a:pPr>
            <a:r>
              <a:rPr lang="is-IS" sz="2000">
                <a:solidFill>
                  <a:schemeClr val="bg1"/>
                </a:solidFill>
              </a:rPr>
              <a:t>Ef ekki er hægt að lágmarka hættu þá er mikilvægt að búa til ferli til að efla viðbrögð og bata eftir krísu. </a:t>
            </a:r>
            <a:endParaRPr lang="is-IS" sz="2000">
              <a:solidFill>
                <a:schemeClr val="bg1"/>
              </a:solidFill>
              <a:cs typeface="Calibri"/>
            </a:endParaRPr>
          </a:p>
        </p:txBody>
      </p:sp>
      <p:pic>
        <p:nvPicPr>
          <p:cNvPr id="13" name="Picture Placeholder 12" descr="A person sitting at a bar&#10;&#10;Description automatically generated with low confidence">
            <a:extLst>
              <a:ext uri="{FF2B5EF4-FFF2-40B4-BE49-F238E27FC236}">
                <a16:creationId xmlns:a16="http://schemas.microsoft.com/office/drawing/2014/main" id="{61DF4B04-460B-9F93-3221-273A628A2E8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24370352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room with tables and chairs&#10;&#10;Description automatically generated with medium confidence">
            <a:extLst>
              <a:ext uri="{FF2B5EF4-FFF2-40B4-BE49-F238E27FC236}">
                <a16:creationId xmlns:a16="http://schemas.microsoft.com/office/drawing/2014/main" id="{5F0D93BA-613C-1649-6E15-DFF12D75EF5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146" b="17146"/>
          <a:stretch>
            <a:fillRect/>
          </a:stretch>
        </p:blipFill>
        <p:spPr/>
      </p:pic>
      <p:sp>
        <p:nvSpPr>
          <p:cNvPr id="12" name="Text Placeholder 5">
            <a:extLst>
              <a:ext uri="{FF2B5EF4-FFF2-40B4-BE49-F238E27FC236}">
                <a16:creationId xmlns:a16="http://schemas.microsoft.com/office/drawing/2014/main" id="{428F245A-7E39-0C3F-B6C2-D99B133CEF5E}"/>
              </a:ext>
            </a:extLst>
          </p:cNvPr>
          <p:cNvSpPr>
            <a:spLocks noGrp="1"/>
          </p:cNvSpPr>
          <p:nvPr>
            <p:ph type="body" sz="quarter" idx="16"/>
          </p:nvPr>
        </p:nvSpPr>
        <p:spPr>
          <a:xfrm>
            <a:off x="6420495" y="1328734"/>
            <a:ext cx="5517505" cy="582221"/>
          </a:xfrm>
        </p:spPr>
        <p:txBody>
          <a:bodyPr>
            <a:noAutofit/>
          </a:bodyPr>
          <a:lstStyle/>
          <a:p>
            <a:r>
              <a:rPr lang="is-IS" b="1"/>
              <a:t>Dæmi um áfangastaðarýni</a:t>
            </a:r>
          </a:p>
        </p:txBody>
      </p:sp>
      <p:sp>
        <p:nvSpPr>
          <p:cNvPr id="13" name="Text Placeholder 6">
            <a:extLst>
              <a:ext uri="{FF2B5EF4-FFF2-40B4-BE49-F238E27FC236}">
                <a16:creationId xmlns:a16="http://schemas.microsoft.com/office/drawing/2014/main" id="{A7175A2E-883A-0E9B-0E1C-63BF01F63108}"/>
              </a:ext>
            </a:extLst>
          </p:cNvPr>
          <p:cNvSpPr>
            <a:spLocks noGrp="1"/>
          </p:cNvSpPr>
          <p:nvPr>
            <p:ph type="body" sz="quarter" idx="18"/>
          </p:nvPr>
        </p:nvSpPr>
        <p:spPr>
          <a:xfrm>
            <a:off x="6420495" y="2259026"/>
            <a:ext cx="5369886" cy="851567"/>
          </a:xfrm>
        </p:spPr>
        <p:txBody>
          <a:bodyPr anchor="ctr"/>
          <a:lstStyle/>
          <a:p>
            <a:r>
              <a:rPr lang="is-IS" i="1"/>
              <a:t>Á stigi undirbúnings og mótvægisaðgerða (fyrir krísu)</a:t>
            </a:r>
            <a:endParaRPr lang="en-IE" i="1"/>
          </a:p>
        </p:txBody>
      </p:sp>
    </p:spTree>
    <p:extLst>
      <p:ext uri="{BB962C8B-B14F-4D97-AF65-F5344CB8AC3E}">
        <p14:creationId xmlns:p14="http://schemas.microsoft.com/office/powerpoint/2010/main" val="1195581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819150"/>
            <a:ext cx="11739204" cy="5677109"/>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038226"/>
            <a:ext cx="11106150" cy="5124450"/>
          </a:xfrm>
          <a:solidFill>
            <a:schemeClr val="bg1"/>
          </a:solidFill>
        </p:spPr>
        <p:txBody>
          <a:bodyPr anchor="ctr">
            <a:noAutofit/>
          </a:bodyPr>
          <a:lstStyle/>
          <a:p>
            <a:pPr marL="0" indent="0"/>
            <a:r>
              <a:rPr lang="is-IS" sz="2200" b="1">
                <a:solidFill>
                  <a:srgbClr val="4D4D4D"/>
                </a:solidFill>
              </a:rPr>
              <a:t>Þróun áætlana, kerfa og verklagsreglna, þjálfunar og prófana </a:t>
            </a:r>
            <a:r>
              <a:rPr lang="is-IS" sz="2200">
                <a:solidFill>
                  <a:srgbClr val="4D4D4D"/>
                </a:solidFill>
              </a:rPr>
              <a:t>fyrir viðbrögð við hættuástandi.  Þannig að þegar krísa á sér stað er hægt að virkja þau úrræði (fólk og búnað) og beita þeim til að draga úr áhrifum krísunnar.</a:t>
            </a:r>
          </a:p>
          <a:p>
            <a:pPr marL="0" indent="0"/>
            <a:r>
              <a:rPr lang="is-IS" sz="2200">
                <a:solidFill>
                  <a:srgbClr val="4D4D4D"/>
                </a:solidFill>
              </a:rPr>
              <a:t>Lykilatriði í viðbúnaði við hættuástandi er að koma á </a:t>
            </a:r>
            <a:r>
              <a:rPr lang="is-IS" sz="2200" b="1">
                <a:solidFill>
                  <a:srgbClr val="4D4D4D"/>
                </a:solidFill>
              </a:rPr>
              <a:t>fót tengslaneti og tengslum </a:t>
            </a:r>
            <a:r>
              <a:rPr lang="is-IS" sz="2200">
                <a:solidFill>
                  <a:srgbClr val="4D4D4D"/>
                </a:solidFill>
              </a:rPr>
              <a:t>við önnur fyrirtæki, samtök, stjórnvöld, stofnanir og aðra viðeigandi aðila (sjá námskeiðseiningu 2).</a:t>
            </a:r>
            <a:endParaRPr lang="is-IS" sz="2200">
              <a:solidFill>
                <a:srgbClr val="4D4D4D"/>
              </a:solidFill>
              <a:cs typeface="Calibri"/>
            </a:endParaRPr>
          </a:p>
          <a:p>
            <a:pPr marL="0" indent="0"/>
            <a:r>
              <a:rPr lang="is-IS" sz="2200">
                <a:solidFill>
                  <a:srgbClr val="4D4D4D"/>
                </a:solidFill>
              </a:rPr>
              <a:t>Mikilvægt er að viðhalda skilvirkum samböndum við þá aðila sem mikilvægir eru til samstarfs í krísu, bæði varðandi upplýsingar, ráðgjöf og aðstoð við viðbrögð í krísu. </a:t>
            </a: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7" y="124837"/>
            <a:ext cx="11863028" cy="1077218"/>
          </a:xfrm>
          <a:prstGeom prst="rect">
            <a:avLst/>
          </a:prstGeom>
          <a:solidFill>
            <a:srgbClr val="7A547C"/>
          </a:solidFill>
        </p:spPr>
        <p:txBody>
          <a:bodyPr wrap="square" rtlCol="0">
            <a:spAutoFit/>
          </a:bodyPr>
          <a:lstStyle/>
          <a:p>
            <a:r>
              <a:rPr lang="is-IS" sz="3200" b="1">
                <a:solidFill>
                  <a:schemeClr val="bg1"/>
                </a:solidFill>
              </a:rPr>
              <a:t>Fyrsti hluti: </a:t>
            </a:r>
            <a:r>
              <a:rPr lang="is-IS" sz="3200">
                <a:solidFill>
                  <a:schemeClr val="bg1"/>
                </a:solidFill>
              </a:rPr>
              <a:t>Dæmi um áfangastaðarýni</a:t>
            </a:r>
            <a:r>
              <a:rPr lang="en-IE" sz="3200">
                <a:solidFill>
                  <a:schemeClr val="bg1"/>
                </a:solidFill>
              </a:rPr>
              <a:t>– </a:t>
            </a:r>
            <a:r>
              <a:rPr lang="is-IS" sz="3200" b="1">
                <a:solidFill>
                  <a:schemeClr val="bg1"/>
                </a:solidFill>
              </a:rPr>
              <a:t>Á stigi undirbúnings og mótvægisaðgerða</a:t>
            </a:r>
            <a:endParaRPr lang="is-IS" sz="3200" b="1">
              <a:solidFill>
                <a:schemeClr val="bg1"/>
              </a:solidFill>
              <a:highlight>
                <a:srgbClr val="00FF00"/>
              </a:highlight>
            </a:endParaRPr>
          </a:p>
        </p:txBody>
      </p:sp>
    </p:spTree>
    <p:extLst>
      <p:ext uri="{BB962C8B-B14F-4D97-AF65-F5344CB8AC3E}">
        <p14:creationId xmlns:p14="http://schemas.microsoft.com/office/powerpoint/2010/main" val="186043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74100796"/>
              </p:ext>
            </p:extLst>
          </p:nvPr>
        </p:nvGraphicFramePr>
        <p:xfrm>
          <a:off x="543839" y="423383"/>
          <a:ext cx="11104322" cy="5543355"/>
        </p:xfrm>
        <a:graphic>
          <a:graphicData uri="http://schemas.openxmlformats.org/drawingml/2006/table">
            <a:tbl>
              <a:tblPr firstRow="1" bandRow="1">
                <a:tableStyleId>{5C22544A-7EE6-4342-B048-85BDC9FD1C3A}</a:tableStyleId>
              </a:tblPr>
              <a:tblGrid>
                <a:gridCol w="3059682">
                  <a:extLst>
                    <a:ext uri="{9D8B030D-6E8A-4147-A177-3AD203B41FA5}">
                      <a16:colId xmlns:a16="http://schemas.microsoft.com/office/drawing/2014/main" val="3584008144"/>
                    </a:ext>
                  </a:extLst>
                </a:gridCol>
                <a:gridCol w="8044640">
                  <a:extLst>
                    <a:ext uri="{9D8B030D-6E8A-4147-A177-3AD203B41FA5}">
                      <a16:colId xmlns:a16="http://schemas.microsoft.com/office/drawing/2014/main" val="2583777858"/>
                    </a:ext>
                  </a:extLst>
                </a:gridCol>
              </a:tblGrid>
              <a:tr h="942219">
                <a:tc gridSpan="2">
                  <a:txBody>
                    <a:bodyPr/>
                    <a:lstStyle/>
                    <a:p>
                      <a:pPr marL="457200" marR="0" lvl="0" indent="-457200" algn="l" rtl="0" eaLnBrk="1" fontAlgn="auto" latinLnBrk="0" hangingPunct="1">
                        <a:lnSpc>
                          <a:spcPct val="100000"/>
                        </a:lnSpc>
                        <a:spcBef>
                          <a:spcPts val="0"/>
                        </a:spcBef>
                        <a:spcAft>
                          <a:spcPts val="0"/>
                        </a:spcAft>
                        <a:buClrTx/>
                        <a:buSzTx/>
                        <a:buFont typeface="+mj-lt"/>
                        <a:buAutoNum type="arabicPeriod"/>
                      </a:pPr>
                      <a:r>
                        <a:rPr lang="is-IS" sz="2400" b="0" kern="1200" noProof="0">
                          <a:solidFill>
                            <a:schemeClr val="bg1"/>
                          </a:solidFill>
                          <a:latin typeface="+mn-lt"/>
                          <a:ea typeface="+mn-ea"/>
                          <a:cs typeface="+mn-cs"/>
                        </a:rPr>
                        <a:t>Greina á svæðisbundnum krísustjórnunarinnviðum, áætlunum, verklagsreglum…..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1360983">
                <a:tc>
                  <a:txBody>
                    <a:bodyPr/>
                    <a:lstStyle/>
                    <a:p>
                      <a:pPr lvl="0">
                        <a:buNone/>
                      </a:pPr>
                      <a:r>
                        <a:rPr lang="is-IS" sz="1800" b="0" kern="1200" noProof="0">
                          <a:solidFill>
                            <a:srgbClr val="4D4D4D"/>
                          </a:solidFill>
                          <a:latin typeface="+mn-lt"/>
                          <a:ea typeface="+mn-ea"/>
                          <a:cs typeface="+mn-cs"/>
                        </a:rPr>
                        <a:t>Greina og meta núverandi krísu </a:t>
                      </a:r>
                      <a:r>
                        <a:rPr lang="is-IS" sz="1800" b="1" kern="1200" noProof="0">
                          <a:solidFill>
                            <a:srgbClr val="086D6E"/>
                          </a:solidFill>
                          <a:latin typeface="+mn-lt"/>
                          <a:ea typeface="+mn-ea"/>
                          <a:cs typeface="+mn-cs"/>
                        </a:rPr>
                        <a:t>innviði</a:t>
                      </a:r>
                      <a:r>
                        <a:rPr lang="is-IS" sz="1800" b="0" kern="1200" noProof="0">
                          <a:solidFill>
                            <a:srgbClr val="4D4D4D"/>
                          </a:solidFill>
                          <a:latin typeface="+mn-lt"/>
                          <a:ea typeface="+mn-ea"/>
                          <a:cs typeface="+mn-cs"/>
                        </a:rPr>
                        <a:t> og þá </a:t>
                      </a:r>
                      <a:r>
                        <a:rPr lang="is-IS" sz="1800" b="1" kern="1200" noProof="0">
                          <a:solidFill>
                            <a:srgbClr val="086D6E"/>
                          </a:solidFill>
                          <a:latin typeface="+mn-lt"/>
                          <a:ea typeface="+mn-ea"/>
                          <a:cs typeface="+mn-cs"/>
                        </a:rPr>
                        <a:t>innviði</a:t>
                      </a:r>
                      <a:r>
                        <a:rPr lang="is-IS" sz="1800" b="0" kern="1200" noProof="0">
                          <a:solidFill>
                            <a:srgbClr val="4D4D4D"/>
                          </a:solidFill>
                          <a:latin typeface="+mn-lt"/>
                          <a:ea typeface="+mn-ea"/>
                          <a:cs typeface="+mn-cs"/>
                        </a:rPr>
                        <a:t> sem vantar.  </a:t>
                      </a:r>
                      <a:endParaRPr lang="is-IS" sz="1800" b="1" kern="1200" noProof="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Hvar þarf </a:t>
                      </a:r>
                      <a:r>
                        <a:rPr lang="is-IS" sz="1800" b="0" kern="1200" noProof="0">
                          <a:solidFill>
                            <a:srgbClr val="086D6E"/>
                          </a:solidFill>
                          <a:latin typeface="+mn-lt"/>
                          <a:ea typeface="+mn-ea"/>
                          <a:cs typeface="+mn-cs"/>
                        </a:rPr>
                        <a:t>að gera við, viðhalda, eða endurnýja</a:t>
                      </a:r>
                      <a:endParaRPr lang="is-IS" sz="1800" b="0" kern="1200" noProof="0">
                        <a:solidFill>
                          <a:srgbClr val="4D4D4D"/>
                        </a:solidFill>
                        <a:latin typeface="+mn-lt"/>
                        <a:ea typeface="+mn-ea"/>
                        <a:cs typeface="+mn-cs"/>
                      </a:endParaRPr>
                    </a:p>
                    <a:p>
                      <a:pPr marL="285750" indent="-285750">
                        <a:buFont typeface="Wingdings" panose="05000000000000000000" pitchFamily="2" charset="2"/>
                        <a:buChar char="v"/>
                      </a:pPr>
                      <a:r>
                        <a:rPr lang="is-IS" sz="1800" b="0" kern="1200" noProof="0">
                          <a:solidFill>
                            <a:srgbClr val="4D4D4D"/>
                          </a:solidFill>
                          <a:latin typeface="+mn-lt"/>
                          <a:ea typeface="+mn-ea"/>
                          <a:cs typeface="+mn-cs"/>
                        </a:rPr>
                        <a:t>Koma auga á innviði sem gætu </a:t>
                      </a:r>
                      <a:r>
                        <a:rPr lang="is-IS" sz="1800" b="0" kern="1200" noProof="0">
                          <a:solidFill>
                            <a:srgbClr val="086D6E"/>
                          </a:solidFill>
                          <a:latin typeface="+mn-lt"/>
                          <a:ea typeface="+mn-ea"/>
                          <a:cs typeface="+mn-cs"/>
                        </a:rPr>
                        <a:t>valdið hættu eða meiðslum </a:t>
                      </a:r>
                      <a:r>
                        <a:rPr lang="is-IS" sz="1800" b="0" kern="1200" noProof="0">
                          <a:solidFill>
                            <a:srgbClr val="4D4D4D"/>
                          </a:solidFill>
                          <a:latin typeface="+mn-lt"/>
                          <a:ea typeface="+mn-ea"/>
                          <a:cs typeface="+mn-cs"/>
                        </a:rPr>
                        <a:t>t.d., skemmdir göngustígar, vegir sem þarf að gera við, byggingar sem gætu hrunið</a:t>
                      </a:r>
                    </a:p>
                    <a:p>
                      <a:pPr marL="285750" indent="-285750">
                        <a:buFont typeface="Wingdings" panose="05000000000000000000" pitchFamily="2" charset="2"/>
                        <a:buChar char="v"/>
                      </a:pPr>
                      <a:r>
                        <a:rPr lang="is-IS" sz="1800" b="0" kern="1200" noProof="0">
                          <a:solidFill>
                            <a:srgbClr val="4D4D4D"/>
                          </a:solidFill>
                          <a:latin typeface="+mn-lt"/>
                          <a:ea typeface="+mn-ea"/>
                          <a:cs typeface="+mn-cs"/>
                        </a:rPr>
                        <a:t>Koma auga á hvaða innviði </a:t>
                      </a:r>
                      <a:r>
                        <a:rPr lang="is-IS" sz="1800" b="0" kern="1200" noProof="0">
                          <a:solidFill>
                            <a:srgbClr val="086D6E"/>
                          </a:solidFill>
                          <a:latin typeface="+mn-lt"/>
                          <a:ea typeface="+mn-ea"/>
                          <a:cs typeface="+mn-cs"/>
                        </a:rPr>
                        <a:t>skorti</a:t>
                      </a:r>
                      <a:r>
                        <a:rPr lang="is-IS" sz="1800" b="0" kern="1200" noProof="0">
                          <a:solidFill>
                            <a:srgbClr val="4D4D4D"/>
                          </a:solidFill>
                          <a:latin typeface="+mn-lt"/>
                          <a:ea typeface="+mn-ea"/>
                          <a:cs typeface="+mn-cs"/>
                        </a:rPr>
                        <a:t> t.d., snjóflóða- eða skriðuvarnargarða</a:t>
                      </a:r>
                    </a:p>
                    <a:p>
                      <a:pPr marL="285750" indent="-285750">
                        <a:buFont typeface="Wingdings" panose="05000000000000000000" pitchFamily="2" charset="2"/>
                        <a:buChar char="v"/>
                      </a:pPr>
                      <a:endParaRPr lang="is-IS" sz="1800" b="0" kern="1200" noProof="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341581"/>
                  </a:ext>
                </a:extLst>
              </a:tr>
              <a:tr h="1360983">
                <a:tc>
                  <a:txBody>
                    <a:bodyPr/>
                    <a:lstStyle/>
                    <a:p>
                      <a:r>
                        <a:rPr lang="is-IS" sz="1800" b="0" kern="1200" noProof="0">
                          <a:solidFill>
                            <a:srgbClr val="4D4D4D"/>
                          </a:solidFill>
                          <a:latin typeface="+mn-lt"/>
                          <a:ea typeface="+mn-ea"/>
                          <a:cs typeface="+mn-cs"/>
                        </a:rPr>
                        <a:t>Staðfesta hvort séu til staðar </a:t>
                      </a:r>
                      <a:r>
                        <a:rPr lang="is-IS" sz="1800" b="1" kern="1200" noProof="0">
                          <a:solidFill>
                            <a:srgbClr val="086D6E"/>
                          </a:solidFill>
                          <a:latin typeface="+mn-lt"/>
                          <a:ea typeface="+mn-ea"/>
                          <a:cs typeface="+mn-cs"/>
                        </a:rPr>
                        <a:t>svæðisbundnar eða aðrar áætlanir eða verklagsreglur fyrir krísustjórnun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Greina, skoða og meta þá </a:t>
                      </a:r>
                      <a:r>
                        <a:rPr lang="is-IS" sz="1800" b="0" kern="1200" noProof="0" dirty="0">
                          <a:solidFill>
                            <a:srgbClr val="086D6E"/>
                          </a:solidFill>
                          <a:latin typeface="+mn-lt"/>
                          <a:ea typeface="+mn-ea"/>
                          <a:cs typeface="+mn-cs"/>
                        </a:rPr>
                        <a:t>löggjöf, stefnu, áætlanir, eða fyrirkomulag  </a:t>
                      </a:r>
                      <a:r>
                        <a:rPr lang="is-IS" sz="1800" b="0" kern="1200" noProof="0" dirty="0">
                          <a:solidFill>
                            <a:srgbClr val="4D4D4D"/>
                          </a:solidFill>
                          <a:latin typeface="+mn-lt"/>
                          <a:ea typeface="+mn-ea"/>
                          <a:cs typeface="+mn-cs"/>
                        </a:rPr>
                        <a:t>sem er til staðar.  Eru þessir þættir viðeigandi fyrir svæðið? </a:t>
                      </a:r>
                    </a:p>
                    <a:p>
                      <a:pPr marL="285750" indent="-285750">
                        <a:buFont typeface="Wingdings" panose="05000000000000000000" pitchFamily="2" charset="2"/>
                        <a:buChar char="v"/>
                      </a:pPr>
                      <a:endParaRPr lang="en-GB" sz="1800" b="0" kern="1200" dirty="0">
                        <a:solidFill>
                          <a:srgbClr val="4D4D4D"/>
                        </a:solidFill>
                        <a:latin typeface="+mn-lt"/>
                        <a:ea typeface="+mn-ea"/>
                        <a:cs typeface="+mn-cs"/>
                      </a:endParaRPr>
                    </a:p>
                    <a:p>
                      <a:pPr marL="0" indent="0">
                        <a:buFont typeface="Arial" panose="020B0604020202020204" pitchFamily="34" charset="0"/>
                        <a:buNone/>
                      </a:pPr>
                      <a:r>
                        <a:rPr lang="is-IS" sz="1800" b="1" i="1" kern="1200" noProof="0" dirty="0">
                          <a:solidFill>
                            <a:srgbClr val="086D6E"/>
                          </a:solidFill>
                          <a:latin typeface="+mn-lt"/>
                          <a:ea typeface="+mn-ea"/>
                          <a:cs typeface="+mn-cs"/>
                        </a:rPr>
                        <a:t>Athuga: </a:t>
                      </a:r>
                      <a:r>
                        <a:rPr lang="is-IS" sz="1800" b="0" i="1" kern="1200" noProof="0" dirty="0">
                          <a:solidFill>
                            <a:srgbClr val="086D6E"/>
                          </a:solidFill>
                          <a:latin typeface="+mn-lt"/>
                          <a:ea typeface="+mn-ea"/>
                          <a:cs typeface="+mn-cs"/>
                        </a:rPr>
                        <a:t>Ef þetta er ekki til staðar, þá skoða og finna slík gögn á öðrum svæðum sem hægt er að fá aðgengi að</a:t>
                      </a:r>
                      <a:r>
                        <a:rPr lang="en-GB" sz="1800" b="0" i="1" kern="1200" dirty="0">
                          <a:solidFill>
                            <a:srgbClr val="086D6E"/>
                          </a:solidFill>
                          <a:latin typeface="+mn-lt"/>
                          <a:ea typeface="+mn-ea"/>
                          <a:cs typeface="+mn-cs"/>
                        </a:rPr>
                        <a:t>?</a:t>
                      </a:r>
                      <a:endParaRPr lang="en-IE" sz="1800" b="0" i="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1675056">
                <a:tc>
                  <a:txBody>
                    <a:bodyPr/>
                    <a:lstStyle/>
                    <a:p>
                      <a:r>
                        <a:rPr lang="is-IS" sz="1800" b="1" kern="1200" noProof="0">
                          <a:solidFill>
                            <a:srgbClr val="086D6E"/>
                          </a:solidFill>
                          <a:latin typeface="+mn-lt"/>
                          <a:ea typeface="+mn-ea"/>
                          <a:cs typeface="+mn-cs"/>
                        </a:rPr>
                        <a:t>Búa til ólíkar krísu sviðsmyndir </a:t>
                      </a:r>
                      <a:r>
                        <a:rPr lang="is-IS" sz="1800" b="0" kern="1200" noProof="0">
                          <a:solidFill>
                            <a:srgbClr val="4D4D4D"/>
                          </a:solidFill>
                          <a:latin typeface="+mn-lt"/>
                          <a:ea typeface="+mn-ea"/>
                          <a:cs typeface="+mn-cs"/>
                        </a:rPr>
                        <a:t>með því að skoða vel og meta hvernig krísa getur mögulega komið upp.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Þekkja hvar möguleg hætta liggur sem gæti leitt til krísu, á svæðinu?  </a:t>
                      </a:r>
                      <a:r>
                        <a:rPr lang="is-IS" sz="1800" b="0" i="1" kern="1200" noProof="0" dirty="0">
                          <a:solidFill>
                            <a:srgbClr val="086D6E"/>
                          </a:solidFill>
                          <a:latin typeface="+mn-lt"/>
                          <a:ea typeface="+mn-ea"/>
                          <a:cs typeface="+mn-cs"/>
                        </a:rPr>
                        <a:t>Eru t.a.m. líkindi á eldgosi? Flóðum? O.s.frv.</a:t>
                      </a:r>
                    </a:p>
                    <a:p>
                      <a:pPr marL="285750" indent="-285750">
                        <a:buFont typeface="Wingdings" panose="05000000000000000000" pitchFamily="2" charset="2"/>
                        <a:buChar char="v"/>
                      </a:pPr>
                      <a:endParaRPr lang="is-IS" sz="1800" b="0" i="1" kern="1200" noProof="0" dirty="0">
                        <a:solidFill>
                          <a:srgbClr val="086D6E"/>
                        </a:solidFill>
                        <a:latin typeface="+mn-lt"/>
                        <a:ea typeface="+mn-ea"/>
                        <a:cs typeface="+mn-cs"/>
                      </a:endParaRPr>
                    </a:p>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Hverjar eru líkurnar á því að það gerist? </a:t>
                      </a:r>
                      <a:endParaRPr lang="is-IS" sz="1800" b="0" i="1" kern="1200" noProof="0" dirty="0">
                        <a:solidFill>
                          <a:srgbClr val="086D6E"/>
                        </a:solidFill>
                        <a:latin typeface="+mn-lt"/>
                        <a:ea typeface="+mn-ea"/>
                        <a:cs typeface="+mn-cs"/>
                      </a:endParaRPr>
                    </a:p>
                    <a:p>
                      <a:pPr marL="0" indent="0">
                        <a:buFont typeface="Wingdings" panose="05000000000000000000" pitchFamily="2" charset="2"/>
                        <a:buNone/>
                      </a:pPr>
                      <a:endParaRPr lang="is-IS" sz="1800" b="0" i="1" kern="1200" noProof="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bl>
          </a:graphicData>
        </a:graphic>
      </p:graphicFrame>
    </p:spTree>
    <p:extLst>
      <p:ext uri="{BB962C8B-B14F-4D97-AF65-F5344CB8AC3E}">
        <p14:creationId xmlns:p14="http://schemas.microsoft.com/office/powerpoint/2010/main" val="1764992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828E28-B196-DF51-7508-103AE746B1EF}"/>
              </a:ext>
            </a:extLst>
          </p:cNvPr>
          <p:cNvSpPr>
            <a:spLocks noGrp="1"/>
          </p:cNvSpPr>
          <p:nvPr>
            <p:ph type="body" sz="quarter" idx="18"/>
          </p:nvPr>
        </p:nvSpPr>
        <p:spPr>
          <a:xfrm>
            <a:off x="506115" y="1114424"/>
            <a:ext cx="5564882" cy="5553075"/>
          </a:xfrm>
        </p:spPr>
        <p:txBody>
          <a:bodyPr vert="horz" lIns="91440" tIns="45720" rIns="91440" bIns="45720" rtlCol="0" anchor="t">
            <a:noAutofit/>
          </a:bodyPr>
          <a:lstStyle/>
          <a:p>
            <a:pPr marL="0" indent="0">
              <a:lnSpc>
                <a:spcPct val="100000"/>
              </a:lnSpc>
              <a:spcBef>
                <a:spcPts val="0"/>
              </a:spcBef>
              <a:defRPr/>
            </a:pPr>
            <a:endParaRPr lang="is-IS" sz="2000">
              <a:highlight>
                <a:srgbClr val="00FF00"/>
              </a:highlight>
              <a:cs typeface="Calibri"/>
            </a:endParaRPr>
          </a:p>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endParaRPr lang="is-IS" sz="2000" b="0" kern="1200">
              <a:solidFill>
                <a:srgbClr val="4D4D4D"/>
              </a:solidFill>
              <a:ea typeface="+mn-ea"/>
              <a:cs typeface="+mn-cs"/>
            </a:endParaRPr>
          </a:p>
          <a:p>
            <a:pPr marL="457200" indent="-457200">
              <a:lnSpc>
                <a:spcPct val="100000"/>
              </a:lnSpc>
              <a:spcBef>
                <a:spcPts val="0"/>
              </a:spcBef>
              <a:buFont typeface="Wingdings" panose="05000000000000000000" pitchFamily="2" charset="2"/>
              <a:buChar char="v"/>
            </a:pPr>
            <a:r>
              <a:rPr lang="is-IS" sz="2000"/>
              <a:t>Lýsa</a:t>
            </a:r>
            <a:r>
              <a:rPr lang="is-IS" sz="2000" spc="0">
                <a:latin typeface="+mn-lt"/>
              </a:rPr>
              <a:t> verklagsreglum um hvernig </a:t>
            </a:r>
            <a:r>
              <a:rPr lang="is-IS" sz="2000"/>
              <a:t>virkja skal</a:t>
            </a:r>
            <a:r>
              <a:rPr lang="is-IS" sz="2000" spc="0">
                <a:latin typeface="+mn-lt"/>
              </a:rPr>
              <a:t> </a:t>
            </a:r>
            <a:r>
              <a:rPr lang="is-IS" sz="2000"/>
              <a:t>áætlunina um krísustjórnun og hefja viðbrögð</a:t>
            </a:r>
            <a:endParaRPr lang="is-IS" sz="2000" spc="0" err="1">
              <a:highlight>
                <a:srgbClr val="00FF00"/>
              </a:highlight>
              <a:latin typeface="+mn-lt"/>
              <a:cs typeface="Calibri"/>
            </a:endParaRPr>
          </a:p>
          <a:p>
            <a:pPr marL="457200" indent="-457200">
              <a:lnSpc>
                <a:spcPct val="100000"/>
              </a:lnSpc>
              <a:spcBef>
                <a:spcPts val="0"/>
              </a:spcBef>
              <a:buFont typeface="Wingdings" panose="05000000000000000000" pitchFamily="2" charset="2"/>
              <a:buChar char="v"/>
            </a:pPr>
            <a:r>
              <a:rPr lang="is-IS" sz="2000" spc="0">
                <a:latin typeface="+mn-lt"/>
              </a:rPr>
              <a:t>Skýra hlutverk og ábyrgð til verkefna og aðgerða</a:t>
            </a:r>
            <a:endParaRPr lang="is-IS" sz="2000" spc="0">
              <a:highlight>
                <a:srgbClr val="00FF00"/>
              </a:highlight>
              <a:latin typeface="+mn-lt"/>
              <a:cs typeface="Calibri"/>
            </a:endParaRPr>
          </a:p>
          <a:p>
            <a:pPr marL="457200" indent="-457200">
              <a:lnSpc>
                <a:spcPct val="100000"/>
              </a:lnSpc>
              <a:spcBef>
                <a:spcPts val="0"/>
              </a:spcBef>
              <a:buFont typeface="Wingdings" panose="05000000000000000000" pitchFamily="2" charset="2"/>
              <a:buChar char="v"/>
            </a:pPr>
            <a:r>
              <a:rPr lang="is-IS" sz="2000"/>
              <a:t>G</a:t>
            </a:r>
            <a:r>
              <a:rPr lang="is-IS" sz="2000" spc="0">
                <a:latin typeface="+mn-lt"/>
              </a:rPr>
              <a:t>reina fyrirkomulag eftirlits og samhæfingar</a:t>
            </a:r>
          </a:p>
          <a:p>
            <a:pPr marL="457200" indent="-457200">
              <a:lnSpc>
                <a:spcPct val="100000"/>
              </a:lnSpc>
              <a:spcBef>
                <a:spcPts val="0"/>
              </a:spcBef>
              <a:buFont typeface="Wingdings" panose="05000000000000000000" pitchFamily="2" charset="2"/>
              <a:buChar char="v"/>
            </a:pPr>
            <a:r>
              <a:rPr lang="is-IS" sz="2000" spc="0">
                <a:latin typeface="+mn-lt"/>
              </a:rPr>
              <a:t>Staðla verklagsreglur</a:t>
            </a:r>
          </a:p>
          <a:p>
            <a:pPr marL="457200" indent="-457200">
              <a:lnSpc>
                <a:spcPct val="100000"/>
              </a:lnSpc>
              <a:spcBef>
                <a:spcPts val="0"/>
              </a:spcBef>
              <a:buFont typeface="Wingdings" panose="05000000000000000000" pitchFamily="2" charset="2"/>
              <a:buChar char="v"/>
            </a:pPr>
            <a:r>
              <a:rPr lang="is-IS" sz="2000"/>
              <a:t>Greina</a:t>
            </a:r>
            <a:r>
              <a:rPr lang="is-IS" sz="2000" spc="0">
                <a:latin typeface="+mn-lt"/>
              </a:rPr>
              <a:t> kröfur um upplýsingastjórnun</a:t>
            </a:r>
            <a:endParaRPr lang="is-IS" sz="2000" spc="0">
              <a:latin typeface="+mn-lt"/>
              <a:cs typeface="Calibri"/>
            </a:endParaRPr>
          </a:p>
          <a:p>
            <a:pPr marL="457200" indent="-457200">
              <a:lnSpc>
                <a:spcPct val="100000"/>
              </a:lnSpc>
              <a:spcBef>
                <a:spcPts val="0"/>
              </a:spcBef>
              <a:buFont typeface="Wingdings" panose="05000000000000000000" pitchFamily="2" charset="2"/>
              <a:buChar char="v"/>
            </a:pPr>
            <a:r>
              <a:rPr lang="is-IS" sz="2000" spc="0">
                <a:latin typeface="+mn-lt"/>
              </a:rPr>
              <a:t>Koma á samskiptaaðferðum og samskiptaáætlunum</a:t>
            </a:r>
          </a:p>
          <a:p>
            <a:pPr marL="457200" indent="-457200">
              <a:lnSpc>
                <a:spcPct val="100000"/>
              </a:lnSpc>
              <a:spcBef>
                <a:spcPts val="0"/>
              </a:spcBef>
              <a:buFont typeface="Wingdings" panose="05000000000000000000" pitchFamily="2" charset="2"/>
              <a:buChar char="v"/>
            </a:pPr>
            <a:r>
              <a:rPr lang="is-IS" sz="2000" spc="0">
                <a:latin typeface="+mn-lt"/>
              </a:rPr>
              <a:t>Lýsa fyrirkomulagi almannatengsla og fjölmiðlastjórnunar</a:t>
            </a:r>
          </a:p>
          <a:p>
            <a:pPr marL="457200" indent="-457200">
              <a:lnSpc>
                <a:spcPct val="100000"/>
              </a:lnSpc>
              <a:spcBef>
                <a:spcPts val="0"/>
              </a:spcBef>
              <a:buFont typeface="Wingdings" panose="05000000000000000000" pitchFamily="2" charset="2"/>
              <a:buChar char="v"/>
            </a:pPr>
            <a:r>
              <a:rPr lang="is-IS" sz="2000" spc="0">
                <a:latin typeface="+mn-lt"/>
              </a:rPr>
              <a:t>Þarf að fela í sér ráðstafanir og stuðning við viðbrögð, bata og samfellu í rekstri</a:t>
            </a:r>
            <a:endParaRPr lang="is-IS" spc="0">
              <a:latin typeface="+mn-lt"/>
            </a:endParaRPr>
          </a:p>
          <a:p>
            <a:pPr marL="0" indent="0">
              <a:lnSpc>
                <a:spcPct val="100000"/>
              </a:lnSpc>
              <a:spcBef>
                <a:spcPts val="0"/>
              </a:spcBef>
            </a:pPr>
            <a:endParaRPr lang="is-IS" sz="2000"/>
          </a:p>
        </p:txBody>
      </p:sp>
      <p:sp>
        <p:nvSpPr>
          <p:cNvPr id="5" name="Text Placeholder 4">
            <a:extLst>
              <a:ext uri="{FF2B5EF4-FFF2-40B4-BE49-F238E27FC236}">
                <a16:creationId xmlns:a16="http://schemas.microsoft.com/office/drawing/2014/main" id="{784CC47A-6268-A679-5D55-98F09EA982BF}"/>
              </a:ext>
            </a:extLst>
          </p:cNvPr>
          <p:cNvSpPr>
            <a:spLocks noGrp="1"/>
          </p:cNvSpPr>
          <p:nvPr>
            <p:ph type="body" sz="quarter" idx="16"/>
          </p:nvPr>
        </p:nvSpPr>
        <p:spPr>
          <a:xfrm>
            <a:off x="246128" y="79731"/>
            <a:ext cx="6157483" cy="920393"/>
          </a:xfrm>
        </p:spPr>
        <p:txBody>
          <a:bodyPr>
            <a:normAutofit/>
          </a:bodyPr>
          <a:lstStyle/>
          <a:p>
            <a:pPr algn="ctr">
              <a:lnSpc>
                <a:spcPct val="110000"/>
              </a:lnSpc>
              <a:spcBef>
                <a:spcPts val="0"/>
              </a:spcBef>
            </a:pPr>
            <a:r>
              <a:rPr lang="is-IS" sz="2800"/>
              <a:t>Gátlisti fyrir áfangastaðarýni</a:t>
            </a:r>
          </a:p>
        </p:txBody>
      </p:sp>
      <p:pic>
        <p:nvPicPr>
          <p:cNvPr id="8" name="Picture Placeholder 7" descr="A picture containing text, building, outdoor&#10;&#10;Description automatically generated">
            <a:extLst>
              <a:ext uri="{FF2B5EF4-FFF2-40B4-BE49-F238E27FC236}">
                <a16:creationId xmlns:a16="http://schemas.microsoft.com/office/drawing/2014/main" id="{7706B835-1EC5-E8AA-B986-685AEDFDF5C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26368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832340699"/>
              </p:ext>
            </p:extLst>
          </p:nvPr>
        </p:nvGraphicFramePr>
        <p:xfrm>
          <a:off x="239953" y="223832"/>
          <a:ext cx="11571047" cy="3237553"/>
        </p:xfrm>
        <a:graphic>
          <a:graphicData uri="http://schemas.openxmlformats.org/drawingml/2006/table">
            <a:tbl>
              <a:tblPr firstRow="1" bandRow="1">
                <a:tableStyleId>{5C22544A-7EE6-4342-B048-85BDC9FD1C3A}</a:tableStyleId>
              </a:tblPr>
              <a:tblGrid>
                <a:gridCol w="3604141">
                  <a:extLst>
                    <a:ext uri="{9D8B030D-6E8A-4147-A177-3AD203B41FA5}">
                      <a16:colId xmlns:a16="http://schemas.microsoft.com/office/drawing/2014/main" val="3584008144"/>
                    </a:ext>
                  </a:extLst>
                </a:gridCol>
                <a:gridCol w="7966906">
                  <a:extLst>
                    <a:ext uri="{9D8B030D-6E8A-4147-A177-3AD203B41FA5}">
                      <a16:colId xmlns:a16="http://schemas.microsoft.com/office/drawing/2014/main" val="2583777858"/>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2"/>
                        <a:tabLst/>
                        <a:defRPr/>
                      </a:pPr>
                      <a:r>
                        <a:rPr lang="is-IS" sz="2200" b="0" noProof="0">
                          <a:solidFill>
                            <a:schemeClr val="bg1"/>
                          </a:solidFill>
                        </a:rPr>
                        <a:t>Þekkja möguleg svæðisbundin áhrif og auka stuðning</a:t>
                      </a:r>
                      <a:endParaRPr lang="is-IS" sz="2200" b="0" noProof="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sz="1800" b="0" kern="1200" noProof="0">
                          <a:solidFill>
                            <a:srgbClr val="4D4D4D"/>
                          </a:solidFill>
                          <a:latin typeface="+mn-lt"/>
                          <a:ea typeface="+mn-ea"/>
                          <a:cs typeface="+mn-cs"/>
                        </a:rPr>
                        <a:t>Þekkja mögulegar hættur sem geta leitt til krísu með því að skoða mismunandi </a:t>
                      </a:r>
                      <a:r>
                        <a:rPr lang="is-IS" b="1" noProof="0">
                          <a:solidFill>
                            <a:srgbClr val="0070C0"/>
                          </a:solidFill>
                        </a:rPr>
                        <a:t>svæðisbundnar sviðsmyndir </a:t>
                      </a:r>
                      <a:r>
                        <a:rPr lang="is-IS" sz="1800" b="0" kern="1200" noProof="0">
                          <a:solidFill>
                            <a:srgbClr val="4D4D4D"/>
                          </a:solidFill>
                          <a:latin typeface="+mn-lt"/>
                          <a:ea typeface="+mn-ea"/>
                          <a:cs typeface="+mn-cs"/>
                        </a:rPr>
                        <a:t> um hvað gæti gerst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buFont typeface="Wingdings" panose="05000000000000000000" pitchFamily="2" charset="2"/>
                        <a:buChar char="v"/>
                      </a:pPr>
                      <a:r>
                        <a:rPr lang="is-IS" b="0" noProof="0">
                          <a:solidFill>
                            <a:srgbClr val="4D4D4D"/>
                          </a:solidFill>
                        </a:rPr>
                        <a:t>Hver myndu áhrifin vera á </a:t>
                      </a:r>
                      <a:r>
                        <a:rPr lang="is-IS" sz="1800" b="0" kern="1200" noProof="0">
                          <a:solidFill>
                            <a:srgbClr val="0070C0"/>
                          </a:solidFill>
                          <a:latin typeface="+mn-lt"/>
                          <a:ea typeface="+mn-ea"/>
                          <a:cs typeface="+mn-cs"/>
                        </a:rPr>
                        <a:t>ferðaþjónustuna og svæðið </a:t>
                      </a:r>
                      <a:r>
                        <a:rPr lang="is-IS" b="0" noProof="0">
                          <a:solidFill>
                            <a:srgbClr val="4D4D4D"/>
                          </a:solidFill>
                        </a:rPr>
                        <a:t>ef ólíkar krísur myndu koma upp? </a:t>
                      </a:r>
                    </a:p>
                    <a:p>
                      <a:pPr marL="342900" indent="-342900">
                        <a:buFont typeface="Wingdings" panose="05000000000000000000" pitchFamily="2" charset="2"/>
                        <a:buChar char="v"/>
                      </a:pPr>
                      <a:r>
                        <a:rPr lang="is-IS" b="0" noProof="0">
                          <a:solidFill>
                            <a:srgbClr val="4D4D4D"/>
                          </a:solidFill>
                        </a:rPr>
                        <a:t>Hvaða </a:t>
                      </a:r>
                      <a:r>
                        <a:rPr lang="is-IS" b="0" noProof="0">
                          <a:solidFill>
                            <a:srgbClr val="0070C0"/>
                          </a:solidFill>
                        </a:rPr>
                        <a:t>ferðaþjónustufyrirtæki </a:t>
                      </a:r>
                      <a:r>
                        <a:rPr lang="is-IS" b="0" noProof="0">
                          <a:solidFill>
                            <a:srgbClr val="4D4D4D"/>
                          </a:solidFill>
                        </a:rPr>
                        <a:t>myndu verða fyrir áhrifum á svæðinu og hvernig yrðu áhrifin á þau? </a:t>
                      </a:r>
                    </a:p>
                    <a:p>
                      <a:pPr marL="342900" indent="-342900">
                        <a:buFont typeface="Wingdings" panose="05000000000000000000" pitchFamily="2" charset="2"/>
                        <a:buChar char="v"/>
                      </a:pPr>
                      <a:r>
                        <a:rPr lang="is-IS" b="0" noProof="0">
                          <a:solidFill>
                            <a:srgbClr val="4D4D4D"/>
                          </a:solidFill>
                        </a:rPr>
                        <a:t>Hvaða </a:t>
                      </a:r>
                      <a:r>
                        <a:rPr lang="is-IS" b="0" noProof="0">
                          <a:solidFill>
                            <a:srgbClr val="0070C0"/>
                          </a:solidFill>
                        </a:rPr>
                        <a:t>önnur fyrirtæki </a:t>
                      </a:r>
                      <a:r>
                        <a:rPr lang="is-IS" sz="1800" b="0" kern="1200" noProof="0">
                          <a:solidFill>
                            <a:srgbClr val="4D4D4D"/>
                          </a:solidFill>
                          <a:latin typeface="+mn-lt"/>
                          <a:ea typeface="+mn-ea"/>
                          <a:cs typeface="+mn-cs"/>
                        </a:rPr>
                        <a:t>(ekki í ferðaþjónustu) </a:t>
                      </a:r>
                      <a:r>
                        <a:rPr lang="is-IS" b="0" noProof="0">
                          <a:solidFill>
                            <a:srgbClr val="4D4D4D"/>
                          </a:solidFill>
                        </a:rPr>
                        <a:t>yrðu fyrir áhrifum sem gætu haft áhrif á ferðaþjónustuna á staðnum?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is-IS" sz="1800" b="0" kern="1200" noProof="0">
                          <a:solidFill>
                            <a:srgbClr val="4D4D4D"/>
                          </a:solidFill>
                          <a:latin typeface="+mn-lt"/>
                          <a:ea typeface="+mn-ea"/>
                          <a:cs typeface="+mn-cs"/>
                        </a:rPr>
                        <a:t>Þekkja tiltæk </a:t>
                      </a:r>
                      <a:r>
                        <a:rPr lang="is-IS" sz="1800" b="1" kern="1200" noProof="0">
                          <a:solidFill>
                            <a:srgbClr val="0070C0"/>
                          </a:solidFill>
                          <a:latin typeface="+mn-lt"/>
                          <a:ea typeface="+mn-ea"/>
                          <a:cs typeface="+mn-cs"/>
                        </a:rPr>
                        <a:t>öryggis, og stuðningskerfi </a:t>
                      </a:r>
                      <a:r>
                        <a:rPr lang="is-IS" sz="1800" b="0" i="1" kern="1200" noProof="0">
                          <a:solidFill>
                            <a:srgbClr val="4D4D4D"/>
                          </a:solidFill>
                          <a:latin typeface="+mn-lt"/>
                          <a:ea typeface="+mn-ea"/>
                          <a:cs typeface="+mn-cs"/>
                        </a:rPr>
                        <a:t>(t.d. neyðarþjónusta, lögregla)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buFont typeface="Wingdings" panose="05000000000000000000" pitchFamily="2" charset="2"/>
                        <a:buChar char="v"/>
                      </a:pPr>
                      <a:r>
                        <a:rPr lang="is-IS" sz="1800" b="0" kern="1200" noProof="0">
                          <a:solidFill>
                            <a:srgbClr val="4D4D4D"/>
                          </a:solidFill>
                          <a:latin typeface="+mn-lt"/>
                          <a:ea typeface="+mn-ea"/>
                          <a:cs typeface="+mn-cs"/>
                        </a:rPr>
                        <a:t>Hvaða fyrirtæki og stofnanir gætu aðstoðað við að </a:t>
                      </a:r>
                      <a:r>
                        <a:rPr lang="is-IS" sz="1800" b="0" kern="1200" noProof="0">
                          <a:solidFill>
                            <a:srgbClr val="0070C0"/>
                          </a:solidFill>
                          <a:latin typeface="+mn-lt"/>
                          <a:ea typeface="+mn-ea"/>
                          <a:cs typeface="+mn-cs"/>
                        </a:rPr>
                        <a:t>vernda og styðja</a:t>
                      </a:r>
                      <a:r>
                        <a:rPr lang="is-IS" sz="1800" b="0" kern="1200" noProof="0">
                          <a:solidFill>
                            <a:srgbClr val="4D4D4D"/>
                          </a:solidFill>
                          <a:latin typeface="+mn-lt"/>
                          <a:ea typeface="+mn-ea"/>
                          <a:cs typeface="+mn-cs"/>
                        </a:rPr>
                        <a:t> við ferðaþjónustufyrirtækin/svæðið?  </a:t>
                      </a:r>
                    </a:p>
                    <a:p>
                      <a:pPr marL="342900" indent="-342900">
                        <a:buFont typeface="Wingdings" panose="05000000000000000000" pitchFamily="2" charset="2"/>
                        <a:buChar char="v"/>
                      </a:pPr>
                      <a:r>
                        <a:rPr lang="is-IS" sz="1800" b="0" kern="1200" noProof="0">
                          <a:solidFill>
                            <a:srgbClr val="4D4D4D"/>
                          </a:solidFill>
                          <a:latin typeface="+mn-lt"/>
                          <a:ea typeface="+mn-ea"/>
                          <a:cs typeface="+mn-cs"/>
                        </a:rPr>
                        <a:t>Hvernig getur stuðningur þeirra </a:t>
                      </a:r>
                      <a:r>
                        <a:rPr lang="is-IS" sz="1800" b="0" kern="1200" noProof="0">
                          <a:solidFill>
                            <a:srgbClr val="0070C0"/>
                          </a:solidFill>
                          <a:latin typeface="+mn-lt"/>
                          <a:ea typeface="+mn-ea"/>
                          <a:cs typeface="+mn-cs"/>
                        </a:rPr>
                        <a:t>nýst</a:t>
                      </a:r>
                      <a:r>
                        <a:rPr lang="is-IS" sz="1800" b="0" kern="1200" noProof="0">
                          <a:solidFill>
                            <a:srgbClr val="4D4D4D"/>
                          </a:solidFill>
                          <a:latin typeface="+mn-lt"/>
                          <a:ea typeface="+mn-ea"/>
                          <a:cs typeface="+mn-cs"/>
                        </a:rPr>
                        <a:t> eða </a:t>
                      </a:r>
                      <a:r>
                        <a:rPr lang="is-IS" sz="1800" b="0" kern="1200" noProof="0">
                          <a:solidFill>
                            <a:srgbClr val="0070C0"/>
                          </a:solidFill>
                          <a:latin typeface="+mn-lt"/>
                          <a:ea typeface="+mn-ea"/>
                          <a:cs typeface="+mn-cs"/>
                        </a:rPr>
                        <a:t>gagnast</a:t>
                      </a:r>
                      <a:r>
                        <a:rPr lang="is-IS" sz="1800" b="0" kern="1200" noProof="0">
                          <a:solidFill>
                            <a:srgbClr val="4D4D4D"/>
                          </a:solidFill>
                          <a:latin typeface="+mn-lt"/>
                          <a:ea typeface="+mn-ea"/>
                          <a:cs typeface="+mn-cs"/>
                        </a:rPr>
                        <a:t> í mögulegri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bl>
          </a:graphicData>
        </a:graphic>
      </p:graphicFrame>
      <p:graphicFrame>
        <p:nvGraphicFramePr>
          <p:cNvPr id="2" name="Table 7">
            <a:extLst>
              <a:ext uri="{FF2B5EF4-FFF2-40B4-BE49-F238E27FC236}">
                <a16:creationId xmlns:a16="http://schemas.microsoft.com/office/drawing/2014/main" id="{4F90C647-D1B7-8151-EA1B-9D51DB9A2E5E}"/>
              </a:ext>
            </a:extLst>
          </p:cNvPr>
          <p:cNvGraphicFramePr>
            <a:graphicFrameLocks noGrp="1"/>
          </p:cNvGraphicFramePr>
          <p:nvPr>
            <p:extLst>
              <p:ext uri="{D42A27DB-BD31-4B8C-83A1-F6EECF244321}">
                <p14:modId xmlns:p14="http://schemas.microsoft.com/office/powerpoint/2010/main" val="244519102"/>
              </p:ext>
            </p:extLst>
          </p:nvPr>
        </p:nvGraphicFramePr>
        <p:xfrm>
          <a:off x="239953" y="4284345"/>
          <a:ext cx="11571047" cy="2323153"/>
        </p:xfrm>
        <a:graphic>
          <a:graphicData uri="http://schemas.openxmlformats.org/drawingml/2006/table">
            <a:tbl>
              <a:tblPr firstRow="1" bandRow="1">
                <a:tableStyleId>{5C22544A-7EE6-4342-B048-85BDC9FD1C3A}</a:tableStyleId>
              </a:tblPr>
              <a:tblGrid>
                <a:gridCol w="3604142">
                  <a:extLst>
                    <a:ext uri="{9D8B030D-6E8A-4147-A177-3AD203B41FA5}">
                      <a16:colId xmlns:a16="http://schemas.microsoft.com/office/drawing/2014/main" val="3584008144"/>
                    </a:ext>
                  </a:extLst>
                </a:gridCol>
                <a:gridCol w="7966905">
                  <a:extLst>
                    <a:ext uri="{9D8B030D-6E8A-4147-A177-3AD203B41FA5}">
                      <a16:colId xmlns:a16="http://schemas.microsoft.com/office/drawing/2014/main" val="2583777858"/>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3"/>
                        <a:tabLst/>
                        <a:defRPr/>
                      </a:pPr>
                      <a:r>
                        <a:rPr lang="is-IS" sz="2200" b="0" kern="1200" noProof="0">
                          <a:solidFill>
                            <a:schemeClr val="bg1"/>
                          </a:solidFill>
                          <a:latin typeface="+mn-lt"/>
                          <a:ea typeface="+mn-ea"/>
                          <a:cs typeface="+mn-cs"/>
                        </a:rPr>
                        <a:t>Að koma auga á hagaðila sem eru viðkvæmir fyrir svæðisbundinni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extLst>
                  <a:ext uri="{0D108BD9-81ED-4DB2-BD59-A6C34878D82A}">
                    <a16:rowId xmlns:a16="http://schemas.microsoft.com/office/drawing/2014/main" val="3294244041"/>
                  </a:ext>
                </a:extLst>
              </a:tr>
              <a:tr h="585793">
                <a:tc>
                  <a:txBody>
                    <a:bodyPr/>
                    <a:lstStyle/>
                    <a:p>
                      <a:r>
                        <a:rPr lang="is-IS" sz="1800" b="0" kern="1200" noProof="0">
                          <a:solidFill>
                            <a:srgbClr val="4D4D4D"/>
                          </a:solidFill>
                          <a:latin typeface="+mn-lt"/>
                          <a:ea typeface="+mn-ea"/>
                          <a:cs typeface="+mn-cs"/>
                        </a:rPr>
                        <a:t>Koma auga á </a:t>
                      </a:r>
                      <a:r>
                        <a:rPr lang="is-IS" sz="1800" b="1" kern="1200" noProof="0">
                          <a:solidFill>
                            <a:srgbClr val="086D6E"/>
                          </a:solidFill>
                          <a:latin typeface="+mn-lt"/>
                          <a:ea typeface="+mn-ea"/>
                          <a:cs typeface="+mn-cs"/>
                        </a:rPr>
                        <a:t>svæðisbundna hagaðila og hagaðila ferðaþjónustunnar</a:t>
                      </a:r>
                      <a:r>
                        <a:rPr lang="is-IS" sz="1800" b="0" kern="1200" noProof="0">
                          <a:solidFill>
                            <a:srgbClr val="4D4D4D"/>
                          </a:solidFill>
                          <a:latin typeface="+mn-lt"/>
                          <a:ea typeface="+mn-ea"/>
                          <a:cs typeface="+mn-cs"/>
                        </a:rPr>
                        <a:t> til að ákvarða hvaða aðilar þurfa að vera hluti af svæðisbundnu krísustjórnunarteymi og krísustjórnstöð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Hverjir eru</a:t>
                      </a:r>
                      <a:r>
                        <a:rPr lang="is-IS" sz="1800" b="0" kern="1200" noProof="0">
                          <a:solidFill>
                            <a:srgbClr val="086D6E"/>
                          </a:solidFill>
                          <a:latin typeface="+mn-lt"/>
                          <a:ea typeface="+mn-ea"/>
                          <a:cs typeface="+mn-cs"/>
                        </a:rPr>
                        <a:t> hagaðilar ferðaþjónustunnar </a:t>
                      </a:r>
                      <a:r>
                        <a:rPr lang="is-IS" sz="1800" b="0" kern="1200" noProof="0">
                          <a:solidFill>
                            <a:srgbClr val="4D4D4D"/>
                          </a:solidFill>
                          <a:latin typeface="+mn-lt"/>
                          <a:ea typeface="+mn-ea"/>
                          <a:cs typeface="+mn-cs"/>
                        </a:rPr>
                        <a:t>sem eru í hættu vegna krísunnar? </a:t>
                      </a:r>
                    </a:p>
                    <a:p>
                      <a:pPr marL="285750" indent="-285750">
                        <a:buFont typeface="Wingdings" panose="05000000000000000000" pitchFamily="2" charset="2"/>
                        <a:buChar char="v"/>
                      </a:pPr>
                      <a:r>
                        <a:rPr lang="is-IS" sz="1800" b="0" kern="1200" noProof="0">
                          <a:solidFill>
                            <a:srgbClr val="4D4D4D"/>
                          </a:solidFill>
                          <a:latin typeface="+mn-lt"/>
                          <a:ea typeface="+mn-ea"/>
                          <a:cs typeface="+mn-cs"/>
                        </a:rPr>
                        <a:t>Hverjir eru </a:t>
                      </a:r>
                      <a:r>
                        <a:rPr lang="is-IS" sz="1800" b="0" kern="1200" noProof="0">
                          <a:solidFill>
                            <a:srgbClr val="086D6E"/>
                          </a:solidFill>
                          <a:latin typeface="+mn-lt"/>
                          <a:ea typeface="+mn-ea"/>
                          <a:cs typeface="+mn-cs"/>
                        </a:rPr>
                        <a:t>aðrir hagaðilar</a:t>
                      </a:r>
                      <a:r>
                        <a:rPr lang="is-IS" sz="1800" b="0" kern="1200" noProof="0">
                          <a:solidFill>
                            <a:srgbClr val="4D4D4D"/>
                          </a:solidFill>
                          <a:latin typeface="+mn-lt"/>
                          <a:ea typeface="+mn-ea"/>
                          <a:cs typeface="+mn-cs"/>
                        </a:rPr>
                        <a:t>, samstarfsaðilar, og stofnanir sem þurfa að vera þátttakendur í krísustjórnunarferlinu og krísustjórnstöðinni?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0116745"/>
                  </a:ext>
                </a:extLst>
              </a:tr>
            </a:tbl>
          </a:graphicData>
        </a:graphic>
      </p:graphicFrame>
    </p:spTree>
    <p:extLst>
      <p:ext uri="{BB962C8B-B14F-4D97-AF65-F5344CB8AC3E}">
        <p14:creationId xmlns:p14="http://schemas.microsoft.com/office/powerpoint/2010/main" val="688157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531FA359-A26A-D122-9B6D-9E93322E9035}"/>
              </a:ext>
            </a:extLst>
          </p:cNvPr>
          <p:cNvSpPr>
            <a:spLocks noGrp="1"/>
          </p:cNvSpPr>
          <p:nvPr>
            <p:ph type="body" sz="quarter" idx="18"/>
          </p:nvPr>
        </p:nvSpPr>
        <p:spPr>
          <a:xfrm>
            <a:off x="321544" y="940501"/>
            <a:ext cx="5798797" cy="3867704"/>
          </a:xfrm>
        </p:spPr>
        <p:txBody>
          <a:bodyPr vert="horz" lIns="91440" tIns="45720" rIns="91440" bIns="45720" rtlCol="0" anchor="t">
            <a:noAutofit/>
          </a:bodyPr>
          <a:lstStyle/>
          <a:p>
            <a:pPr marL="0" indent="0">
              <a:lnSpc>
                <a:spcPct val="100000"/>
              </a:lnSpc>
              <a:spcBef>
                <a:spcPts val="0"/>
              </a:spcBef>
            </a:pPr>
            <a:r>
              <a:rPr lang="is-IS" sz="2200"/>
              <a:t>Krísustjórnunarteymi (farið ítarlega yfir</a:t>
            </a:r>
            <a:r>
              <a:rPr lang="en-GB" sz="2200"/>
              <a:t> </a:t>
            </a:r>
            <a:r>
              <a:rPr lang="is-IS" sz="2200"/>
              <a:t>í námskeiðseiningu 2) er lítill hópur fólks sem er hluti af stærri hópi hagsmunaaðila á svæðinu.  Hefðbundið samanstendur teymið af einum fulltrúa frá hverjum hagsmunahópi ferðaþjónustunnar.  Hægt er að kjósa um hverjir verða fulltrúar eða þeir valdir á grundvelli sérfræðiþekkingar. Þeirra hlutverk er ekki að reka krísustjórnstöðina, heldur að stýra henni með því að </a:t>
            </a:r>
            <a:r>
              <a:rPr lang="is-IS" sz="2200">
                <a:solidFill>
                  <a:srgbClr val="FFFFFF"/>
                </a:solidFill>
              </a:rPr>
              <a:t>marka stefnu</a:t>
            </a:r>
            <a:r>
              <a:rPr lang="is-IS" sz="2200"/>
              <a:t>, koma með reynslu, færni, þekkingu, stuðning, leiðbeiningar og ráðgjöf. Teymið einbeitir sér að því að deila upplýsingum og tryggja að teknar séu skjótar og stefnumarkandi ákvarðanir þegar krísa er til staðar.  Teymið er í meginatriðum að knýja fram almenna svæðisbundna krísustjórnun.</a:t>
            </a:r>
            <a:endParaRPr lang="is-IS" sz="2200" b="1"/>
          </a:p>
        </p:txBody>
      </p:sp>
      <p:sp>
        <p:nvSpPr>
          <p:cNvPr id="9" name="Text Placeholder 4">
            <a:extLst>
              <a:ext uri="{FF2B5EF4-FFF2-40B4-BE49-F238E27FC236}">
                <a16:creationId xmlns:a16="http://schemas.microsoft.com/office/drawing/2014/main" id="{F9AE11FA-CF58-34FB-357D-6FD94F3D695B}"/>
              </a:ext>
            </a:extLst>
          </p:cNvPr>
          <p:cNvSpPr>
            <a:spLocks noGrp="1"/>
          </p:cNvSpPr>
          <p:nvPr>
            <p:ph type="body" sz="quarter" idx="16"/>
          </p:nvPr>
        </p:nvSpPr>
        <p:spPr>
          <a:xfrm>
            <a:off x="323850" y="228600"/>
            <a:ext cx="5981700" cy="582221"/>
          </a:xfrm>
        </p:spPr>
        <p:txBody>
          <a:bodyPr anchor="ctr">
            <a:normAutofit lnSpcReduction="10000"/>
          </a:bodyPr>
          <a:lstStyle/>
          <a:p>
            <a:r>
              <a:rPr lang="is-IS"/>
              <a:t>Krísustjórnunarteymið </a:t>
            </a:r>
            <a:endParaRPr lang="is-IS">
              <a:cs typeface="Calibri"/>
            </a:endParaRPr>
          </a:p>
        </p:txBody>
      </p:sp>
      <p:pic>
        <p:nvPicPr>
          <p:cNvPr id="10" name="Picture 9" descr="A group of men sitting around a table looking at a computer&#10;&#10;Description automatically generated">
            <a:extLst>
              <a:ext uri="{FF2B5EF4-FFF2-40B4-BE49-F238E27FC236}">
                <a16:creationId xmlns:a16="http://schemas.microsoft.com/office/drawing/2014/main" id="{D67643E0-C4FD-1890-E279-4419F62F93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114" r="2997"/>
          <a:stretch/>
        </p:blipFill>
        <p:spPr>
          <a:xfrm>
            <a:off x="6393202" y="1466849"/>
            <a:ext cx="5798797" cy="4165957"/>
          </a:xfrm>
          <a:prstGeom prst="rect">
            <a:avLst/>
          </a:prstGeom>
        </p:spPr>
      </p:pic>
    </p:spTree>
    <p:extLst>
      <p:ext uri="{BB962C8B-B14F-4D97-AF65-F5344CB8AC3E}">
        <p14:creationId xmlns:p14="http://schemas.microsoft.com/office/powerpoint/2010/main" val="3605549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138972162"/>
              </p:ext>
            </p:extLst>
          </p:nvPr>
        </p:nvGraphicFramePr>
        <p:xfrm>
          <a:off x="180974" y="145727"/>
          <a:ext cx="11715752" cy="5743586"/>
        </p:xfrm>
        <a:graphic>
          <a:graphicData uri="http://schemas.openxmlformats.org/drawingml/2006/table">
            <a:tbl>
              <a:tblPr firstRow="1" bandRow="1">
                <a:tableStyleId>{5C22544A-7EE6-4342-B048-85BDC9FD1C3A}</a:tableStyleId>
              </a:tblPr>
              <a:tblGrid>
                <a:gridCol w="3194373">
                  <a:extLst>
                    <a:ext uri="{9D8B030D-6E8A-4147-A177-3AD203B41FA5}">
                      <a16:colId xmlns:a16="http://schemas.microsoft.com/office/drawing/2014/main" val="3584008144"/>
                    </a:ext>
                  </a:extLst>
                </a:gridCol>
                <a:gridCol w="8521379">
                  <a:extLst>
                    <a:ext uri="{9D8B030D-6E8A-4147-A177-3AD203B41FA5}">
                      <a16:colId xmlns:a16="http://schemas.microsoft.com/office/drawing/2014/main" val="3971852123"/>
                    </a:ext>
                  </a:extLst>
                </a:gridCol>
              </a:tblGrid>
              <a:tr h="585793">
                <a:tc gridSpan="2">
                  <a:txBody>
                    <a:bodyPr/>
                    <a:lstStyle/>
                    <a:p>
                      <a:pPr marL="457200" marR="0" lvl="0" indent="-457200" algn="l" rtl="0" eaLnBrk="1" fontAlgn="auto" latinLnBrk="0" hangingPunct="1">
                        <a:lnSpc>
                          <a:spcPct val="100000"/>
                        </a:lnSpc>
                        <a:spcBef>
                          <a:spcPts val="0"/>
                        </a:spcBef>
                        <a:spcAft>
                          <a:spcPts val="0"/>
                        </a:spcAft>
                        <a:buClrTx/>
                        <a:buSzTx/>
                        <a:buFont typeface="+mj-lt"/>
                        <a:buAutoNum type="arabicPeriod" startAt="4"/>
                      </a:pPr>
                      <a:r>
                        <a:rPr lang="is-IS" sz="2200" b="0" kern="1200" noProof="0">
                          <a:solidFill>
                            <a:schemeClr val="bg1"/>
                          </a:solidFill>
                          <a:latin typeface="+mn-lt"/>
                          <a:ea typeface="+mn-ea"/>
                          <a:cs typeface="+mn-cs"/>
                        </a:rPr>
                        <a:t>Efla hvernig hægt er að auka eignarhald svæðisbundna hagsmunaaðila.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endParaRPr lang="en-IE"/>
                    </a:p>
                  </a:txBody>
                  <a:tcPr/>
                </a:tc>
                <a:extLst>
                  <a:ext uri="{0D108BD9-81ED-4DB2-BD59-A6C34878D82A}">
                    <a16:rowId xmlns:a16="http://schemas.microsoft.com/office/drawing/2014/main" val="3294244041"/>
                  </a:ext>
                </a:extLst>
              </a:tr>
              <a:tr h="585793">
                <a:tc>
                  <a:txBody>
                    <a:bodyPr/>
                    <a:lstStyle/>
                    <a:p>
                      <a:r>
                        <a:rPr lang="is-IS" sz="1800" b="0" kern="1200" noProof="0">
                          <a:solidFill>
                            <a:srgbClr val="4D4D4D"/>
                          </a:solidFill>
                          <a:latin typeface="+mn-lt"/>
                          <a:ea typeface="+mn-ea"/>
                          <a:cs typeface="+mn-cs"/>
                        </a:rPr>
                        <a:t>Efla </a:t>
                      </a:r>
                      <a:r>
                        <a:rPr lang="is-IS" sz="1800" b="1" kern="1200" noProof="0">
                          <a:solidFill>
                            <a:srgbClr val="086D6E"/>
                          </a:solidFill>
                          <a:latin typeface="+mn-lt"/>
                          <a:ea typeface="+mn-ea"/>
                          <a:cs typeface="+mn-cs"/>
                        </a:rPr>
                        <a:t>svæðisbundið eignarhald hagsmunaaðila </a:t>
                      </a:r>
                      <a:r>
                        <a:rPr lang="is-IS" sz="1800" b="0" kern="1200" noProof="0">
                          <a:solidFill>
                            <a:srgbClr val="4D4D4D"/>
                          </a:solidFill>
                          <a:latin typeface="+mn-lt"/>
                          <a:ea typeface="+mn-ea"/>
                          <a:cs typeface="+mn-cs"/>
                        </a:rPr>
                        <a:t>með samvinnu og samráði og mynda </a:t>
                      </a:r>
                      <a:r>
                        <a:rPr lang="is-IS" sz="1800" b="1" kern="1200" noProof="0">
                          <a:solidFill>
                            <a:srgbClr val="086D6E"/>
                          </a:solidFill>
                          <a:latin typeface="+mn-lt"/>
                          <a:ea typeface="+mn-ea"/>
                          <a:cs typeface="+mn-cs"/>
                        </a:rPr>
                        <a:t>krísustjórnunarhóp</a:t>
                      </a:r>
                      <a:r>
                        <a:rPr lang="is-IS" sz="1800" b="0" kern="1200" noProof="0">
                          <a:solidFill>
                            <a:srgbClr val="4D4D4D"/>
                          </a:solidFill>
                          <a:latin typeface="+mn-lt"/>
                          <a:ea typeface="+mn-ea"/>
                          <a:cs typeface="+mn-cs"/>
                        </a:rPr>
                        <a:t> og </a:t>
                      </a:r>
                      <a:r>
                        <a:rPr lang="is-IS" sz="1800" b="1" kern="1200" noProof="0">
                          <a:solidFill>
                            <a:srgbClr val="086D6E"/>
                          </a:solidFill>
                          <a:latin typeface="+mn-lt"/>
                          <a:ea typeface="+mn-ea"/>
                          <a:cs typeface="+mn-cs"/>
                        </a:rPr>
                        <a:t>krísustjórnstöð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Hvernig getur svæðið stuðlað að auknum </a:t>
                      </a:r>
                      <a:r>
                        <a:rPr lang="is-IS" sz="1800" b="0" kern="1200" noProof="0" dirty="0">
                          <a:solidFill>
                            <a:srgbClr val="086D6E"/>
                          </a:solidFill>
                          <a:latin typeface="+mn-lt"/>
                          <a:ea typeface="+mn-ea"/>
                          <a:cs typeface="+mn-cs"/>
                        </a:rPr>
                        <a:t>skilningi</a:t>
                      </a:r>
                      <a:r>
                        <a:rPr lang="is-IS" sz="1800" b="0" kern="1200" noProof="0" dirty="0">
                          <a:solidFill>
                            <a:srgbClr val="4D4D4D"/>
                          </a:solidFill>
                          <a:latin typeface="+mn-lt"/>
                          <a:ea typeface="+mn-ea"/>
                          <a:cs typeface="+mn-cs"/>
                        </a:rPr>
                        <a:t> og </a:t>
                      </a:r>
                      <a:r>
                        <a:rPr lang="is-IS" sz="1800" b="0" kern="1200" noProof="0" dirty="0">
                          <a:solidFill>
                            <a:srgbClr val="086D6E"/>
                          </a:solidFill>
                          <a:latin typeface="+mn-lt"/>
                          <a:ea typeface="+mn-ea"/>
                          <a:cs typeface="+mn-cs"/>
                        </a:rPr>
                        <a:t>skuldbindingu</a:t>
                      </a:r>
                      <a:r>
                        <a:rPr lang="is-IS" sz="1800" b="0" kern="1200" noProof="0" dirty="0">
                          <a:solidFill>
                            <a:srgbClr val="4D4D4D"/>
                          </a:solidFill>
                          <a:latin typeface="+mn-lt"/>
                          <a:ea typeface="+mn-ea"/>
                          <a:cs typeface="+mn-cs"/>
                        </a:rPr>
                        <a:t> hagsmunaaðila við svæðisbundna hættu í ferðaþjónustu og þróað áætlun og stefnu um krísustjórnun á vettvangi stjórnvalda og samfélags? T.d. bæjarfundir, samráð við fulltrúa úr hverjum hagsmunahópi.  </a:t>
                      </a:r>
                    </a:p>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Ákvarða í breiðum hópi hvaða einstaklingar ætla að vera fulltrúar hvers hóps hagsmunaaðila í </a:t>
                      </a:r>
                      <a:r>
                        <a:rPr lang="is-IS" sz="1800" b="1" kern="1200" noProof="0" dirty="0">
                          <a:solidFill>
                            <a:srgbClr val="086D6E"/>
                          </a:solidFill>
                          <a:latin typeface="+mn-lt"/>
                          <a:ea typeface="+mn-ea"/>
                          <a:cs typeface="+mn-cs"/>
                        </a:rPr>
                        <a:t>krísustjórnunarteyminu</a:t>
                      </a:r>
                      <a:r>
                        <a:rPr lang="is-IS" sz="1800" b="0" kern="1200" noProof="0" dirty="0">
                          <a:solidFill>
                            <a:srgbClr val="086D6E"/>
                          </a:solidFill>
                          <a:latin typeface="+mn-lt"/>
                          <a:ea typeface="+mn-ea"/>
                          <a:cs typeface="+mn-cs"/>
                        </a:rPr>
                        <a:t>. </a:t>
                      </a:r>
                      <a:r>
                        <a:rPr lang="is-IS" sz="1800" b="0" kern="1200" noProof="0" dirty="0">
                          <a:solidFill>
                            <a:srgbClr val="4D4D4D"/>
                          </a:solidFill>
                          <a:latin typeface="+mn-lt"/>
                          <a:ea typeface="+mn-ea"/>
                          <a:cs typeface="+mn-cs"/>
                        </a:rPr>
                        <a:t>Fulltrúinn ber ábyrgð á því að upplýsa aðra hagaðila í sama hóp. </a:t>
                      </a:r>
                    </a:p>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Næst þarf að ákvarða hvaða einstaklingar verða hluti af  </a:t>
                      </a:r>
                      <a:r>
                        <a:rPr lang="is-IS" sz="1800" b="0" kern="1200" noProof="0" dirty="0">
                          <a:solidFill>
                            <a:srgbClr val="086D6E"/>
                          </a:solidFill>
                          <a:latin typeface="+mn-lt"/>
                          <a:ea typeface="+mn-ea"/>
                          <a:cs typeface="+mn-cs"/>
                        </a:rPr>
                        <a:t>krísustjórnstöðinni</a:t>
                      </a:r>
                      <a:endParaRPr lang="is-IS" sz="1800" b="0" kern="1200" noProof="0" dirty="0">
                        <a:solidFill>
                          <a:srgbClr val="4D4D4D"/>
                        </a:solidFill>
                        <a:latin typeface="+mn-lt"/>
                        <a:ea typeface="+mn-ea"/>
                        <a:cs typeface="+mn-cs"/>
                      </a:endParaRPr>
                    </a:p>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Síðan þarf að ákvarða hver á að </a:t>
                      </a:r>
                      <a:r>
                        <a:rPr lang="is-IS" sz="1800" b="0" kern="1200" noProof="0" dirty="0">
                          <a:solidFill>
                            <a:srgbClr val="086D6E"/>
                          </a:solidFill>
                          <a:latin typeface="+mn-lt"/>
                          <a:ea typeface="+mn-ea"/>
                          <a:cs typeface="+mn-cs"/>
                        </a:rPr>
                        <a:t>stýra</a:t>
                      </a:r>
                      <a:r>
                        <a:rPr lang="is-IS" sz="1800" b="0" kern="1200" noProof="0" dirty="0">
                          <a:solidFill>
                            <a:srgbClr val="4D4D4D"/>
                          </a:solidFill>
                          <a:latin typeface="+mn-lt"/>
                          <a:ea typeface="+mn-ea"/>
                          <a:cs typeface="+mn-cs"/>
                        </a:rPr>
                        <a:t> </a:t>
                      </a:r>
                      <a:r>
                        <a:rPr lang="is-IS" sz="1800" b="0" kern="1200" noProof="0" dirty="0">
                          <a:solidFill>
                            <a:srgbClr val="086D6E"/>
                          </a:solidFill>
                          <a:latin typeface="+mn-lt"/>
                          <a:ea typeface="+mn-ea"/>
                          <a:cs typeface="+mn-cs"/>
                        </a:rPr>
                        <a:t>krísustjórnstöðinni</a:t>
                      </a:r>
                      <a:r>
                        <a:rPr lang="is-IS" sz="1800" b="0" kern="1200" noProof="0" dirty="0">
                          <a:solidFill>
                            <a:srgbClr val="4D4D4D"/>
                          </a:solidFill>
                          <a:latin typeface="+mn-lt"/>
                          <a:ea typeface="+mn-ea"/>
                          <a:cs typeface="+mn-cs"/>
                        </a:rPr>
                        <a:t>. </a:t>
                      </a:r>
                    </a:p>
                    <a:p>
                      <a:pPr marL="0" indent="0">
                        <a:buFont typeface="Wingdings" panose="05000000000000000000" pitchFamily="2" charset="2"/>
                        <a:buNone/>
                      </a:pPr>
                      <a:endParaRPr lang="is-IS" sz="1800" b="1" i="0" kern="1200" noProof="0" dirty="0">
                        <a:solidFill>
                          <a:srgbClr val="086D6E"/>
                        </a:solidFill>
                        <a:effectLst/>
                        <a:latin typeface="+mn-lt"/>
                        <a:ea typeface="+mn-ea"/>
                        <a:cs typeface="+mn-cs"/>
                      </a:endParaRPr>
                    </a:p>
                    <a:p>
                      <a:pPr marL="0" marR="0" lvl="0" indent="0" algn="l" rtl="0" eaLnBrk="1" fontAlgn="auto" latinLnBrk="0" hangingPunct="1">
                        <a:lnSpc>
                          <a:spcPct val="100000"/>
                        </a:lnSpc>
                        <a:spcBef>
                          <a:spcPts val="0"/>
                        </a:spcBef>
                        <a:spcAft>
                          <a:spcPts val="0"/>
                        </a:spcAft>
                        <a:buClrTx/>
                        <a:buSzTx/>
                        <a:buFont typeface="Wingdings" panose="05000000000000000000" pitchFamily="2" charset="2"/>
                        <a:buNone/>
                      </a:pPr>
                      <a:r>
                        <a:rPr lang="is-IS" sz="1800" b="1" i="1" kern="1200" noProof="0" dirty="0">
                          <a:solidFill>
                            <a:srgbClr val="086D6E"/>
                          </a:solidFill>
                          <a:effectLst/>
                          <a:latin typeface="+mn-lt"/>
                          <a:ea typeface="+mn-ea"/>
                          <a:cs typeface="+mn-cs"/>
                        </a:rPr>
                        <a:t>Athugið: </a:t>
                      </a:r>
                      <a:r>
                        <a:rPr lang="is-IS" sz="1800" b="0" i="1" kern="1200" noProof="0" dirty="0">
                          <a:solidFill>
                            <a:schemeClr val="dk1"/>
                          </a:solidFill>
                          <a:effectLst/>
                          <a:latin typeface="+mn-lt"/>
                          <a:ea typeface="+mn-ea"/>
                          <a:cs typeface="+mn-cs"/>
                        </a:rPr>
                        <a:t>Hægt er að lesa meira um krísustjórnunarteymið í námskeiðseiningu 2 </a:t>
                      </a:r>
                    </a:p>
                    <a:p>
                      <a:pPr marL="0" marR="0" lvl="0" indent="0" algn="l" rtl="0" eaLnBrk="1" fontAlgn="auto" latinLnBrk="0" hangingPunct="1">
                        <a:lnSpc>
                          <a:spcPct val="100000"/>
                        </a:lnSpc>
                        <a:spcBef>
                          <a:spcPts val="0"/>
                        </a:spcBef>
                        <a:spcAft>
                          <a:spcPts val="0"/>
                        </a:spcAft>
                        <a:buClrTx/>
                        <a:buSzTx/>
                        <a:buFont typeface="Wingdings" panose="05000000000000000000" pitchFamily="2" charset="2"/>
                        <a:buNone/>
                      </a:pPr>
                      <a:r>
                        <a:rPr lang="is-IS" sz="1800" b="0" i="1" kern="1200" noProof="0" dirty="0">
                          <a:solidFill>
                            <a:schemeClr val="dk1"/>
                          </a:solidFill>
                          <a:effectLst/>
                          <a:latin typeface="+mn-lt"/>
                          <a:ea typeface="+mn-ea"/>
                          <a:cs typeface="+mn-cs"/>
                        </a:rPr>
                        <a:t>Sá sem stýrir krísustjórnstöðinni er tengiliður og hefur regluleg samskipti við stýrihópinn og teymið allt. </a:t>
                      </a:r>
                      <a:endParaRPr lang="is-IS" sz="1800" b="0" i="1" kern="1200" noProof="0" dirty="0">
                        <a:solidFill>
                          <a:schemeClr val="dk1"/>
                        </a:solidFill>
                        <a:effectLst/>
                        <a:highlight>
                          <a:srgbClr val="00FF00"/>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0116745"/>
                  </a:ext>
                </a:extLst>
              </a:tr>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5"/>
                        <a:tabLst/>
                        <a:defRPr/>
                      </a:pPr>
                      <a:r>
                        <a:rPr lang="is-IS" sz="2200" b="0" noProof="0" dirty="0">
                          <a:solidFill>
                            <a:schemeClr val="bg1"/>
                          </a:solidFill>
                        </a:rPr>
                        <a:t>Endurskoðun á  kríustjórnunarteymi ferðaþjónustunnar</a:t>
                      </a:r>
                      <a:endParaRPr lang="is-IS" sz="2200" b="1" kern="1200" noProof="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a:p>
                  </a:txBody>
                  <a:tcPr/>
                </a:tc>
                <a:extLst>
                  <a:ext uri="{0D108BD9-81ED-4DB2-BD59-A6C34878D82A}">
                    <a16:rowId xmlns:a16="http://schemas.microsoft.com/office/drawing/2014/main" val="738545501"/>
                  </a:ext>
                </a:extLst>
              </a:tr>
              <a:tr h="585793">
                <a:tc>
                  <a:txBody>
                    <a:bodyPr/>
                    <a:lstStyle/>
                    <a:p>
                      <a:r>
                        <a:rPr lang="is-IS" b="0" noProof="0">
                          <a:solidFill>
                            <a:srgbClr val="4D4D4D"/>
                          </a:solidFill>
                        </a:rPr>
                        <a:t>Íhuga </a:t>
                      </a:r>
                      <a:r>
                        <a:rPr lang="is-IS" b="1" noProof="0">
                          <a:solidFill>
                            <a:srgbClr val="7A547C"/>
                          </a:solidFill>
                        </a:rPr>
                        <a:t>hverjir aðrir eru mikilvægir</a:t>
                      </a:r>
                      <a:r>
                        <a:rPr lang="is-IS" b="0" noProof="0">
                          <a:solidFill>
                            <a:srgbClr val="4D4D4D"/>
                          </a:solidFill>
                        </a:rPr>
                        <a:t> fyrir krísustjórnunarteymið (TCMT)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Hverjir aðrir ættu að eiga fulltrúa í krísustjórnunarteyminu? </a:t>
                      </a:r>
                    </a:p>
                    <a:p>
                      <a:pPr marL="285750" indent="-285750">
                        <a:buFont typeface="Wingdings" panose="05000000000000000000" pitchFamily="2" charset="2"/>
                        <a:buChar char="v"/>
                      </a:pPr>
                      <a:endParaRPr lang="is-IS" sz="1800" b="0" i="1" kern="1200" noProof="0" dirty="0">
                        <a:solidFill>
                          <a:srgbClr val="7A547C"/>
                        </a:solidFill>
                        <a:latin typeface="+mn-lt"/>
                        <a:ea typeface="+mn-ea"/>
                        <a:cs typeface="+mn-cs"/>
                      </a:endParaRPr>
                    </a:p>
                    <a:p>
                      <a:pPr marL="285750" indent="-285750">
                        <a:buFont typeface="Wingdings" panose="05000000000000000000" pitchFamily="2" charset="2"/>
                        <a:buChar char="v"/>
                      </a:pPr>
                      <a:r>
                        <a:rPr lang="is-IS" sz="1800" b="0" i="1" kern="1200" noProof="0" dirty="0">
                          <a:solidFill>
                            <a:srgbClr val="7A547C"/>
                          </a:solidFill>
                          <a:latin typeface="+mn-lt"/>
                          <a:ea typeface="+mn-ea"/>
                          <a:cs typeface="+mn-cs"/>
                        </a:rPr>
                        <a:t>Hvað getur sá aðila lagt til í skipulagsferlinu?  </a:t>
                      </a:r>
                      <a:endParaRPr lang="is-IS" b="0" noProof="0"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3875"/>
                  </a:ext>
                </a:extLst>
              </a:tr>
            </a:tbl>
          </a:graphicData>
        </a:graphic>
      </p:graphicFrame>
    </p:spTree>
    <p:extLst>
      <p:ext uri="{BB962C8B-B14F-4D97-AF65-F5344CB8AC3E}">
        <p14:creationId xmlns:p14="http://schemas.microsoft.com/office/powerpoint/2010/main" val="1099488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104934739"/>
              </p:ext>
            </p:extLst>
          </p:nvPr>
        </p:nvGraphicFramePr>
        <p:xfrm>
          <a:off x="266700" y="357665"/>
          <a:ext cx="11739204" cy="4883473"/>
        </p:xfrm>
        <a:graphic>
          <a:graphicData uri="http://schemas.openxmlformats.org/drawingml/2006/table">
            <a:tbl>
              <a:tblPr firstRow="1" bandRow="1">
                <a:tableStyleId>{5C22544A-7EE6-4342-B048-85BDC9FD1C3A}</a:tableStyleId>
              </a:tblPr>
              <a:tblGrid>
                <a:gridCol w="3257550">
                  <a:extLst>
                    <a:ext uri="{9D8B030D-6E8A-4147-A177-3AD203B41FA5}">
                      <a16:colId xmlns:a16="http://schemas.microsoft.com/office/drawing/2014/main" val="3584008144"/>
                    </a:ext>
                  </a:extLst>
                </a:gridCol>
                <a:gridCol w="8481654">
                  <a:extLst>
                    <a:ext uri="{9D8B030D-6E8A-4147-A177-3AD203B41FA5}">
                      <a16:colId xmlns:a16="http://schemas.microsoft.com/office/drawing/2014/main" val="2356741301"/>
                    </a:ext>
                  </a:extLst>
                </a:gridCol>
              </a:tblGrid>
              <a:tr h="585793">
                <a:tc gridSpan="2">
                  <a:txBody>
                    <a:bodyPr/>
                    <a:lstStyle/>
                    <a:p>
                      <a:pPr marL="457200" marR="0" lvl="0" indent="-457200" algn="l" rtl="0" eaLnBrk="1" fontAlgn="auto" latinLnBrk="0" hangingPunct="1">
                        <a:lnSpc>
                          <a:spcPct val="100000"/>
                        </a:lnSpc>
                        <a:spcBef>
                          <a:spcPts val="0"/>
                        </a:spcBef>
                        <a:spcAft>
                          <a:spcPts val="0"/>
                        </a:spcAft>
                        <a:buClrTx/>
                        <a:buSzTx/>
                        <a:buFont typeface="+mj-lt"/>
                        <a:buAutoNum type="arabicPeriod" startAt="6"/>
                      </a:pPr>
                      <a:r>
                        <a:rPr lang="is-IS" sz="2400" b="0" noProof="0">
                          <a:solidFill>
                            <a:schemeClr val="bg1"/>
                          </a:solidFill>
                        </a:rPr>
                        <a:t> Hvaða heilsu- og öryggisráðstafanir eru mikilvægar</a:t>
                      </a:r>
                      <a:endParaRPr lang="is-IS" sz="2400" b="0" noProof="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hMerge="1">
                  <a:txBody>
                    <a:bodyPr/>
                    <a:lstStyle/>
                    <a:p>
                      <a:endParaRPr lang="en-IE"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sz="1800" b="0" kern="1200" noProof="0">
                          <a:solidFill>
                            <a:srgbClr val="4D4D4D"/>
                          </a:solidFill>
                          <a:latin typeface="+mn-lt"/>
                          <a:ea typeface="+mn-ea"/>
                          <a:cs typeface="+mn-cs"/>
                        </a:rPr>
                        <a:t>Gerðu grein fyrir </a:t>
                      </a:r>
                      <a:r>
                        <a:rPr lang="is-IS" sz="1800" b="1" kern="1200" noProof="0">
                          <a:solidFill>
                            <a:srgbClr val="F27954"/>
                          </a:solidFill>
                          <a:latin typeface="+mn-lt"/>
                          <a:ea typeface="+mn-ea"/>
                          <a:cs typeface="+mn-cs"/>
                        </a:rPr>
                        <a:t>vinnuverndarlögum </a:t>
                      </a:r>
                      <a:r>
                        <a:rPr lang="is-IS" sz="1800" b="0" kern="1200" noProof="0">
                          <a:solidFill>
                            <a:srgbClr val="4D4D4D"/>
                          </a:solidFill>
                          <a:latin typeface="+mn-lt"/>
                          <a:ea typeface="+mn-ea"/>
                          <a:cs typeface="+mn-cs"/>
                        </a:rPr>
                        <a:t>sem eiga við ferðaþjónustufyrirtækin og svæðið. </a:t>
                      </a:r>
                    </a:p>
                    <a:p>
                      <a:endParaRPr lang="is-IS" sz="1800" b="0" kern="1200" noProof="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Skoða þarf hvort vinnuverndarlögum sé framfylgt á fullnægjandi hátt til að tryggja samfellu í rekstri fyrirtækja og öryggi gesta á svæðinu. Ef ekki, hvaða aðgerðir þarf að fara í til úrbóta?   (Frekara lesefni </a:t>
                      </a:r>
                      <a:r>
                        <a:rPr lang="is-IS" sz="1800" b="0" kern="1200" noProof="0" dirty="0">
                          <a:solidFill>
                            <a:srgbClr val="4D4D4D"/>
                          </a:solidFill>
                          <a:latin typeface="+mn-lt"/>
                          <a:ea typeface="+mn-ea"/>
                          <a:cs typeface="+mn-cs"/>
                          <a:hlinkClick r:id="rId3"/>
                        </a:rPr>
                        <a:t>hér</a:t>
                      </a:r>
                      <a:r>
                        <a:rPr lang="is-IS" sz="1800" b="0" kern="1200" noProof="0" dirty="0">
                          <a:solidFill>
                            <a:srgbClr val="4D4D4D"/>
                          </a:solidFill>
                          <a:latin typeface="+mn-lt"/>
                          <a:ea typeface="+mn-ea"/>
                          <a:cs typeface="+mn-cs"/>
                        </a:rPr>
                        <a:t> og </a:t>
                      </a:r>
                      <a:r>
                        <a:rPr lang="is-IS" sz="1800" b="0" kern="1200" noProof="0" dirty="0">
                          <a:solidFill>
                            <a:srgbClr val="4D4D4D"/>
                          </a:solidFill>
                          <a:latin typeface="+mn-lt"/>
                          <a:ea typeface="+mn-ea"/>
                          <a:cs typeface="+mn-cs"/>
                          <a:hlinkClick r:id="rId4"/>
                        </a:rPr>
                        <a:t>hér</a:t>
                      </a:r>
                      <a:r>
                        <a:rPr lang="is-IS" sz="1800" b="0" kern="1200" noProof="0" dirty="0">
                          <a:solidFill>
                            <a:srgbClr val="4D4D4D"/>
                          </a:solidFill>
                          <a:latin typeface="+mn-lt"/>
                          <a:ea typeface="+mn-ea"/>
                          <a:cs typeface="+mn-cs"/>
                        </a:rPr>
                        <a:t>)</a:t>
                      </a:r>
                      <a:endParaRPr lang="is-IS" sz="1800" b="0" i="1" kern="1200" noProof="0" dirty="0">
                        <a:solidFill>
                          <a:srgbClr val="F27954"/>
                        </a:solidFill>
                        <a:latin typeface="+mn-lt"/>
                        <a:ea typeface="+mn-ea"/>
                        <a:cs typeface="+mn-cs"/>
                      </a:endParaRPr>
                    </a:p>
                    <a:p>
                      <a:pPr marL="285750" indent="-285750">
                        <a:buFont typeface="Wingdings" panose="05000000000000000000" pitchFamily="2" charset="2"/>
                        <a:buChar char="v"/>
                      </a:pPr>
                      <a:endParaRPr lang="is-IS" sz="1800" b="0" i="1" kern="1200" noProof="0" dirty="0">
                        <a:solidFill>
                          <a:srgbClr val="F27954"/>
                        </a:solidFill>
                        <a:latin typeface="+mn-lt"/>
                        <a:ea typeface="+mn-ea"/>
                        <a:cs typeface="+mn-cs"/>
                      </a:endParaRPr>
                    </a:p>
                    <a:p>
                      <a:pPr marL="285750" indent="-285750">
                        <a:buFont typeface="Wingdings" panose="05000000000000000000" pitchFamily="2" charset="2"/>
                        <a:buChar char="v"/>
                      </a:pPr>
                      <a:r>
                        <a:rPr lang="is-IS" sz="1800" b="0" kern="1200" noProof="0" dirty="0">
                          <a:solidFill>
                            <a:srgbClr val="4D4D4D"/>
                          </a:solidFill>
                          <a:latin typeface="+mn-lt"/>
                          <a:ea typeface="+mn-ea"/>
                          <a:cs typeface="+mn-cs"/>
                        </a:rPr>
                        <a:t>Skoða síðan hvort á svæðinu séu til staðar lög um heilbrigði og öryggi. Ef ekki, hvaða ráðstafanir er hægt að gera til úrbóta?  (Frekara lesefni </a:t>
                      </a:r>
                      <a:r>
                        <a:rPr lang="is-IS" sz="1800" b="0" kern="1200" noProof="0" dirty="0">
                          <a:solidFill>
                            <a:srgbClr val="4D4D4D"/>
                          </a:solidFill>
                          <a:latin typeface="+mn-lt"/>
                          <a:ea typeface="+mn-ea"/>
                          <a:cs typeface="+mn-cs"/>
                          <a:hlinkClick r:id="rId4"/>
                        </a:rPr>
                        <a:t>hér</a:t>
                      </a:r>
                      <a:r>
                        <a:rPr lang="is-IS" sz="1800" b="0" kern="1200" noProof="0" dirty="0">
                          <a:solidFill>
                            <a:srgbClr val="4D4D4D"/>
                          </a:solidFill>
                          <a:latin typeface="+mn-lt"/>
                          <a:ea typeface="+mn-ea"/>
                          <a:cs typeface="+mn-cs"/>
                        </a:rPr>
                        <a:t>)</a:t>
                      </a:r>
                    </a:p>
                    <a:p>
                      <a:pPr marL="285750" indent="-285750">
                        <a:buFont typeface="Wingdings" panose="05000000000000000000" pitchFamily="2" charset="2"/>
                        <a:buChar char="v"/>
                      </a:pPr>
                      <a:endParaRPr lang="is-IS" sz="1800" b="0" i="1" kern="1200" noProof="0" dirty="0">
                        <a:solidFill>
                          <a:srgbClr val="F27954"/>
                        </a:solidFill>
                        <a:latin typeface="+mn-lt"/>
                        <a:ea typeface="+mn-ea"/>
                        <a:cs typeface="+mn-cs"/>
                      </a:endParaRPr>
                    </a:p>
                    <a:p>
                      <a:pPr marL="0" indent="0">
                        <a:buFont typeface="Wingdings" panose="05000000000000000000" pitchFamily="2" charset="2"/>
                        <a:buNone/>
                      </a:pPr>
                      <a:r>
                        <a:rPr lang="is-IS" sz="1800" b="0" i="1" kern="1200" noProof="0" dirty="0">
                          <a:solidFill>
                            <a:srgbClr val="F27954"/>
                          </a:solidFill>
                          <a:latin typeface="+mn-lt"/>
                          <a:ea typeface="+mn-ea"/>
                          <a:cs typeface="+mn-cs"/>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9978654"/>
                  </a:ext>
                </a:extLst>
              </a:tr>
              <a:tr h="585793">
                <a:tc>
                  <a:txBody>
                    <a:bodyPr/>
                    <a:lstStyle/>
                    <a:p>
                      <a:r>
                        <a:rPr lang="is-IS" sz="1800" b="0" kern="1200" noProof="0">
                          <a:solidFill>
                            <a:srgbClr val="4D4D4D"/>
                          </a:solidFill>
                          <a:latin typeface="+mn-lt"/>
                          <a:ea typeface="+mn-ea"/>
                          <a:cs typeface="+mn-cs"/>
                        </a:rPr>
                        <a:t>Koma auga á</a:t>
                      </a:r>
                      <a:r>
                        <a:rPr lang="is-IS" sz="1800" b="1" kern="1200" noProof="0">
                          <a:solidFill>
                            <a:srgbClr val="F27954"/>
                          </a:solidFill>
                          <a:latin typeface="+mn-lt"/>
                          <a:ea typeface="+mn-ea"/>
                          <a:cs typeface="+mn-cs"/>
                        </a:rPr>
                        <a:t> staðlaðar verklagsreglur eða neyðaráætlanir </a:t>
                      </a:r>
                    </a:p>
                    <a:p>
                      <a:endParaRPr lang="is-IS" sz="1800" b="1" kern="1200" noProof="0">
                        <a:solidFill>
                          <a:srgbClr val="F27954"/>
                        </a:solidFill>
                        <a:latin typeface="+mn-lt"/>
                        <a:ea typeface="+mn-ea"/>
                        <a:cs typeface="+mn-cs"/>
                      </a:endParaRPr>
                    </a:p>
                    <a:p>
                      <a:endParaRPr lang="is-IS" sz="1800" b="1" kern="1200" noProof="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s-IS" sz="1800" b="0" kern="1200" noProof="0" dirty="0">
                          <a:solidFill>
                            <a:srgbClr val="4D4D4D"/>
                          </a:solidFill>
                          <a:latin typeface="+mn-lt"/>
                          <a:ea typeface="+mn-ea"/>
                          <a:cs typeface="+mn-cs"/>
                        </a:rPr>
                        <a:t>Gerðu grein fyrir </a:t>
                      </a:r>
                      <a:r>
                        <a:rPr lang="is-IS" sz="1800" b="1" kern="1200" noProof="0" dirty="0">
                          <a:solidFill>
                            <a:srgbClr val="F27954"/>
                          </a:solidFill>
                          <a:latin typeface="+mn-lt"/>
                          <a:ea typeface="+mn-ea"/>
                          <a:cs typeface="+mn-cs"/>
                        </a:rPr>
                        <a:t>hefðbundnum verklagsreglum </a:t>
                      </a:r>
                      <a:r>
                        <a:rPr lang="is-IS" sz="1800" b="0" kern="1200" noProof="0" dirty="0">
                          <a:solidFill>
                            <a:srgbClr val="4D4D4D"/>
                          </a:solidFill>
                          <a:latin typeface="+mn-lt"/>
                          <a:ea typeface="+mn-ea"/>
                          <a:cs typeface="+mn-cs"/>
                        </a:rPr>
                        <a:t>eða </a:t>
                      </a:r>
                      <a:r>
                        <a:rPr lang="is-IS" sz="1800" b="1" kern="1200" noProof="0" dirty="0">
                          <a:solidFill>
                            <a:srgbClr val="F27954"/>
                          </a:solidFill>
                          <a:latin typeface="+mn-lt"/>
                          <a:ea typeface="+mn-ea"/>
                          <a:cs typeface="+mn-cs"/>
                        </a:rPr>
                        <a:t>neyðaráætlunum </a:t>
                      </a:r>
                      <a:r>
                        <a:rPr lang="is-IS" sz="1800" b="0" kern="1200" noProof="0" dirty="0">
                          <a:solidFill>
                            <a:srgbClr val="4D4D4D"/>
                          </a:solidFill>
                          <a:latin typeface="+mn-lt"/>
                          <a:ea typeface="+mn-ea"/>
                          <a:cs typeface="+mn-cs"/>
                        </a:rPr>
                        <a:t>sem eru til staðar</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s-IS" sz="1800" b="0" kern="1200" noProof="0" dirty="0">
                          <a:solidFill>
                            <a:srgbClr val="4D4D4D"/>
                          </a:solidFill>
                          <a:latin typeface="+mn-lt"/>
                          <a:ea typeface="+mn-ea"/>
                          <a:cs typeface="+mn-cs"/>
                        </a:rPr>
                        <a:t>Eru fyrirtæki að tryggja samfellu í rekstri og öryggi gesta? Eru neyðaráætlanirnar fullnægjandi? Er hægt að bæta verklag</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s-IS" sz="1800" b="0" kern="1200" noProof="0" dirty="0">
                          <a:solidFill>
                            <a:srgbClr val="4D4D4D"/>
                          </a:solidFill>
                          <a:latin typeface="+mn-lt"/>
                          <a:ea typeface="+mn-ea"/>
                          <a:cs typeface="+mn-cs"/>
                        </a:rPr>
                        <a:t>Eru </a:t>
                      </a:r>
                      <a:r>
                        <a:rPr lang="is-IS" sz="1800" b="1" kern="1200" noProof="0" dirty="0">
                          <a:solidFill>
                            <a:srgbClr val="F27954"/>
                          </a:solidFill>
                          <a:latin typeface="+mn-lt"/>
                          <a:ea typeface="+mn-ea"/>
                          <a:cs typeface="+mn-cs"/>
                        </a:rPr>
                        <a:t>öryggisyfirlýsingar til staðar</a:t>
                      </a:r>
                      <a:r>
                        <a:rPr lang="is-IS" sz="1800" b="0" kern="1200" noProof="0" dirty="0">
                          <a:solidFill>
                            <a:srgbClr val="4D4D4D"/>
                          </a:solidFill>
                          <a:latin typeface="+mn-lt"/>
                          <a:ea typeface="+mn-ea"/>
                          <a:cs typeface="+mn-cs"/>
                        </a:rPr>
                        <a:t>? Ef ekki, hvernig gæti slík litið út?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s-IS" sz="1800" b="0" kern="1200" noProof="0" dirty="0">
                          <a:solidFill>
                            <a:srgbClr val="4D4D4D"/>
                          </a:solidFill>
                          <a:latin typeface="+mn-lt"/>
                          <a:ea typeface="+mn-ea"/>
                          <a:cs typeface="+mn-cs"/>
                        </a:rPr>
                        <a:t>Er til staðar fyrir svæðið </a:t>
                      </a:r>
                      <a:r>
                        <a:rPr lang="is-IS" sz="1800" b="1" kern="1200" noProof="0" dirty="0">
                          <a:solidFill>
                            <a:srgbClr val="F27954"/>
                          </a:solidFill>
                          <a:latin typeface="+mn-lt"/>
                          <a:ea typeface="+mn-ea"/>
                          <a:cs typeface="+mn-cs"/>
                        </a:rPr>
                        <a:t>sérstakt form fyrir hættumat</a:t>
                      </a:r>
                      <a:r>
                        <a:rPr lang="is-IS" sz="1800" b="0" kern="1200" noProof="0" dirty="0">
                          <a:solidFill>
                            <a:srgbClr val="4D4D4D"/>
                          </a:solidFill>
                          <a:latin typeface="+mn-lt"/>
                          <a:ea typeface="+mn-ea"/>
                          <a:cs typeface="+mn-cs"/>
                        </a:rPr>
                        <a:t>? Ef ekki, hvernig gæti það litið út?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bl>
          </a:graphicData>
        </a:graphic>
      </p:graphicFrame>
    </p:spTree>
    <p:extLst>
      <p:ext uri="{BB962C8B-B14F-4D97-AF65-F5344CB8AC3E}">
        <p14:creationId xmlns:p14="http://schemas.microsoft.com/office/powerpoint/2010/main" val="1861259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DE5F031-166F-07AE-1D8D-D3DE6A55AD07}"/>
              </a:ext>
            </a:extLst>
          </p:cNvPr>
          <p:cNvSpPr>
            <a:spLocks noGrp="1"/>
          </p:cNvSpPr>
          <p:nvPr>
            <p:ph type="body" sz="quarter" idx="16"/>
          </p:nvPr>
        </p:nvSpPr>
        <p:spPr>
          <a:xfrm>
            <a:off x="666708" y="752922"/>
            <a:ext cx="10919041" cy="4552892"/>
          </a:xfrm>
        </p:spPr>
        <p:txBody>
          <a:bodyPr vert="horz" lIns="91440" tIns="45720" rIns="91440" bIns="45720" rtlCol="0" anchor="t">
            <a:normAutofit fontScale="92500" lnSpcReduction="10000"/>
          </a:bodyPr>
          <a:lstStyle/>
          <a:p>
            <a:r>
              <a:rPr lang="is-IS" sz="3600" dirty="0"/>
              <a:t>Þessar glærur er samantekt af efni sem gert var vegna </a:t>
            </a:r>
            <a:r>
              <a:rPr lang="is-IS" sz="3600" dirty="0" err="1"/>
              <a:t>Erasmus</a:t>
            </a:r>
            <a:r>
              <a:rPr lang="is-IS" sz="3600" dirty="0"/>
              <a:t>+ verkefnisins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og má finna mun ítarlegra efni, tengla, frekari lesefni, raundæmi og leiðbeiningar </a:t>
            </a:r>
            <a:r>
              <a:rPr lang="is-IS" sz="3600" dirty="0">
                <a:solidFill>
                  <a:schemeClr val="tx2"/>
                </a:solidFill>
              </a:rPr>
              <a:t>á </a:t>
            </a:r>
            <a:r>
              <a:rPr lang="is-IS" sz="3600" dirty="0">
                <a:solidFill>
                  <a:schemeClr val="tx2"/>
                </a:solidFill>
                <a:hlinkClick r:id="rId3">
                  <a:extLst>
                    <a:ext uri="{A12FA001-AC4F-418D-AE19-62706E023703}">
                      <ahyp:hlinkClr xmlns:ahyp="http://schemas.microsoft.com/office/drawing/2018/hyperlinkcolor" val="tx"/>
                    </a:ext>
                  </a:extLst>
                </a:hlinkClick>
              </a:rPr>
              <a:t>ensku glærunum</a:t>
            </a:r>
            <a:r>
              <a:rPr lang="is-IS" sz="3600" dirty="0">
                <a:solidFill>
                  <a:schemeClr val="tx2"/>
                </a:solidFill>
              </a:rPr>
              <a:t>. </a:t>
            </a:r>
            <a:r>
              <a:rPr lang="is-IS" sz="3600" dirty="0"/>
              <a:t>Við mælum með að nota ensku glærurnar til aflestrar og kennslu. Heimilt er að aðlaga glærurnar eftir því sem þurfa þykir, svo framalega sem vísað er í verkefnið ´</a:t>
            </a:r>
            <a:r>
              <a:rPr lang="is-IS" sz="3600" dirty="0" err="1"/>
              <a:t>Navigating</a:t>
            </a:r>
            <a:r>
              <a:rPr lang="is-IS" sz="3600" dirty="0"/>
              <a:t> </a:t>
            </a:r>
            <a:r>
              <a:rPr lang="is-IS" sz="3600" dirty="0" err="1"/>
              <a:t>Tourism</a:t>
            </a:r>
            <a:r>
              <a:rPr lang="is-IS" sz="3600" dirty="0"/>
              <a:t> </a:t>
            </a:r>
            <a:r>
              <a:rPr lang="is-IS" sz="3600" dirty="0" err="1"/>
              <a:t>Crisis</a:t>
            </a:r>
            <a:r>
              <a:rPr lang="is-IS" sz="3600" dirty="0"/>
              <a:t> </a:t>
            </a:r>
            <a:r>
              <a:rPr lang="is-IS" sz="3600" dirty="0" err="1"/>
              <a:t>Recovery</a:t>
            </a:r>
            <a:r>
              <a:rPr lang="is-IS" sz="3600" dirty="0"/>
              <a:t>´ (þ.e. með því að nota hönnunina, lógóið, smáforritið eða vefsíðuna eins og hún er) með fjármögnun og stuðningi </a:t>
            </a:r>
            <a:r>
              <a:rPr lang="is-IS" sz="3600" dirty="0" err="1"/>
              <a:t>Erasmus</a:t>
            </a:r>
            <a:r>
              <a:rPr lang="is-IS" sz="3600" dirty="0"/>
              <a:t>+ framkvæmdastjórnar Evrópusambandsins.“</a:t>
            </a:r>
          </a:p>
        </p:txBody>
      </p:sp>
      <p:sp>
        <p:nvSpPr>
          <p:cNvPr id="2" name="TextBox 1">
            <a:extLst>
              <a:ext uri="{FF2B5EF4-FFF2-40B4-BE49-F238E27FC236}">
                <a16:creationId xmlns:a16="http://schemas.microsoft.com/office/drawing/2014/main" id="{A469926D-B96A-8510-E5D1-B8A4F8955CE2}"/>
              </a:ext>
            </a:extLst>
          </p:cNvPr>
          <p:cNvSpPr txBox="1"/>
          <p:nvPr/>
        </p:nvSpPr>
        <p:spPr>
          <a:xfrm>
            <a:off x="1627833" y="6159640"/>
            <a:ext cx="3349763" cy="369332"/>
          </a:xfrm>
          <a:prstGeom prst="rect">
            <a:avLst/>
          </a:prstGeom>
          <a:noFill/>
        </p:spPr>
        <p:txBody>
          <a:bodyPr wrap="none" rtlCol="0">
            <a:spAutoFit/>
          </a:bodyPr>
          <a:lstStyle/>
          <a:p>
            <a:r>
              <a:rPr lang="is-IS" dirty="0"/>
              <a:t>https://www.tourismrecovery.eu/</a:t>
            </a:r>
          </a:p>
        </p:txBody>
      </p:sp>
    </p:spTree>
    <p:extLst>
      <p:ext uri="{BB962C8B-B14F-4D97-AF65-F5344CB8AC3E}">
        <p14:creationId xmlns:p14="http://schemas.microsoft.com/office/powerpoint/2010/main" val="2445064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515551736"/>
              </p:ext>
            </p:extLst>
          </p:nvPr>
        </p:nvGraphicFramePr>
        <p:xfrm>
          <a:off x="352425" y="463198"/>
          <a:ext cx="11687175" cy="5157793"/>
        </p:xfrm>
        <a:graphic>
          <a:graphicData uri="http://schemas.openxmlformats.org/drawingml/2006/table">
            <a:tbl>
              <a:tblPr firstRow="1" bandRow="1">
                <a:tableStyleId>{5C22544A-7EE6-4342-B048-85BDC9FD1C3A}</a:tableStyleId>
              </a:tblPr>
              <a:tblGrid>
                <a:gridCol w="2326653">
                  <a:extLst>
                    <a:ext uri="{9D8B030D-6E8A-4147-A177-3AD203B41FA5}">
                      <a16:colId xmlns:a16="http://schemas.microsoft.com/office/drawing/2014/main" val="3584008144"/>
                    </a:ext>
                  </a:extLst>
                </a:gridCol>
                <a:gridCol w="9360522">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7"/>
                        <a:tabLst/>
                        <a:defRPr/>
                      </a:pPr>
                      <a:r>
                        <a:rPr lang="is-IS" sz="2400" b="0" noProof="0">
                          <a:solidFill>
                            <a:schemeClr val="bg1"/>
                          </a:solidFill>
                        </a:rPr>
                        <a:t>Krísustjórnun og viðbragðsþjálfun</a:t>
                      </a:r>
                      <a:endParaRPr lang="is-IS" sz="2400" b="0" noProof="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endParaRPr lang="en-IE"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16395"/>
                    </a:solidFill>
                  </a:tcPr>
                </a:tc>
                <a:extLst>
                  <a:ext uri="{0D108BD9-81ED-4DB2-BD59-A6C34878D82A}">
                    <a16:rowId xmlns:a16="http://schemas.microsoft.com/office/drawing/2014/main" val="923545946"/>
                  </a:ext>
                </a:extLst>
              </a:tr>
              <a:tr h="585793">
                <a:tc>
                  <a:txBody>
                    <a:bodyPr/>
                    <a:lstStyle/>
                    <a:p>
                      <a:r>
                        <a:rPr lang="is-IS" sz="1800" b="0" kern="1200" noProof="0">
                          <a:solidFill>
                            <a:srgbClr val="4D4D4D"/>
                          </a:solidFill>
                          <a:latin typeface="+mn-lt"/>
                          <a:ea typeface="+mn-ea"/>
                          <a:cs typeface="+mn-cs"/>
                        </a:rPr>
                        <a:t>Skrá niður </a:t>
                      </a:r>
                      <a:r>
                        <a:rPr lang="is-IS" sz="1800" b="1" kern="1200" noProof="0">
                          <a:solidFill>
                            <a:srgbClr val="7A547C"/>
                          </a:solidFill>
                          <a:latin typeface="+mn-lt"/>
                          <a:ea typeface="+mn-ea"/>
                          <a:cs typeface="+mn-cs"/>
                        </a:rPr>
                        <a:t>fyrirliggjandi þjálfun</a:t>
                      </a:r>
                      <a:r>
                        <a:rPr lang="is-IS" sz="1800" b="0" kern="1200" noProof="0">
                          <a:solidFill>
                            <a:srgbClr val="4D4D4D"/>
                          </a:solidFill>
                          <a:latin typeface="+mn-lt"/>
                          <a:ea typeface="+mn-ea"/>
                          <a:cs typeface="+mn-cs"/>
                        </a:rPr>
                        <a:t>, hverskonar þjálfun er þörf á og hvernig og hvenær er hægt að vera með slíka þjálfun ?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Hvaða þjálfun þarf starfsfólkið í ferðaþjónustu á svæðinu?</a:t>
                      </a:r>
                      <a:r>
                        <a:rPr lang="is-IS" sz="1800" b="0" i="1" kern="1200" noProof="0">
                          <a:solidFill>
                            <a:srgbClr val="7A547C"/>
                          </a:solidFill>
                          <a:latin typeface="+mn-lt"/>
                          <a:ea typeface="+mn-ea"/>
                          <a:cs typeface="+mn-cs"/>
                        </a:rPr>
                        <a:t> T.d. er það þjálfað í að rýma staði? Veit það hvað skal gera þegar krísa kemur upp? </a:t>
                      </a:r>
                    </a:p>
                    <a:p>
                      <a:pPr marL="285750" indent="-285750">
                        <a:buFont typeface="Wingdings" panose="05000000000000000000" pitchFamily="2" charset="2"/>
                        <a:buChar char="v"/>
                      </a:pPr>
                      <a:r>
                        <a:rPr lang="is-IS" sz="1800" b="0" kern="1200" noProof="0">
                          <a:solidFill>
                            <a:srgbClr val="4D4D4D"/>
                          </a:solidFill>
                          <a:latin typeface="+mn-lt"/>
                          <a:ea typeface="+mn-ea"/>
                          <a:cs typeface="+mn-cs"/>
                        </a:rPr>
                        <a:t>Hvar er hægt að fá þessa þjálfun? T.d.</a:t>
                      </a:r>
                      <a:r>
                        <a:rPr lang="is-IS" sz="1800" b="0" i="1" kern="1200" noProof="0">
                          <a:solidFill>
                            <a:srgbClr val="7A547C"/>
                          </a:solidFill>
                          <a:latin typeface="+mn-lt"/>
                          <a:ea typeface="+mn-ea"/>
                          <a:cs typeface="+mn-cs"/>
                        </a:rPr>
                        <a:t> með vinnustofum, sýnikennslu, á netinu </a:t>
                      </a:r>
                    </a:p>
                    <a:p>
                      <a:pPr marL="285750" indent="-285750">
                        <a:buFont typeface="Wingdings" panose="05000000000000000000" pitchFamily="2" charset="2"/>
                        <a:buChar char="v"/>
                      </a:pPr>
                      <a:endParaRPr lang="is-IS" sz="1800" b="0" i="1" kern="1200" noProof="0">
                        <a:solidFill>
                          <a:srgbClr val="7A547C"/>
                        </a:solidFill>
                        <a:latin typeface="+mn-lt"/>
                        <a:ea typeface="+mn-ea"/>
                        <a:cs typeface="+mn-cs"/>
                      </a:endParaRPr>
                    </a:p>
                    <a:p>
                      <a:pPr marL="285750" indent="-285750">
                        <a:buFont typeface="Wingdings" panose="05000000000000000000" pitchFamily="2" charset="2"/>
                        <a:buChar char="v"/>
                      </a:pPr>
                      <a:r>
                        <a:rPr lang="is-IS" sz="1800" b="0" kern="1200" noProof="0">
                          <a:solidFill>
                            <a:srgbClr val="4D4D4D"/>
                          </a:solidFill>
                          <a:latin typeface="+mn-lt"/>
                          <a:ea typeface="+mn-ea"/>
                          <a:cs typeface="+mn-cs"/>
                        </a:rPr>
                        <a:t>Hversu oft ætti þessi þjálfun að eiga sér stað? T</a:t>
                      </a:r>
                      <a:r>
                        <a:rPr lang="is-IS" sz="1800" b="0" i="1" kern="1200" noProof="0">
                          <a:solidFill>
                            <a:srgbClr val="7A547C"/>
                          </a:solidFill>
                          <a:latin typeface="+mn-lt"/>
                          <a:ea typeface="+mn-ea"/>
                          <a:cs typeface="+mn-cs"/>
                        </a:rPr>
                        <a:t>.d. ætti endurmenntun að eiga sér stað á sex eða 12 mánaða fresti. Ætti ný þjálfun að fara fram um leið og einhver hefur ekki þá þjálfun sem þarf?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is-IS" sz="1800" b="1" kern="1200" noProof="0">
                          <a:solidFill>
                            <a:srgbClr val="7A547C"/>
                          </a:solidFill>
                          <a:latin typeface="+mn-lt"/>
                          <a:ea typeface="+mn-ea"/>
                          <a:cs typeface="+mn-cs"/>
                        </a:rPr>
                        <a:t>Framboð og aðgengi að ólíkri þjálfun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Skoða hvaða stofnanir stunda reglulega krísu og/eða hamfaraæfingar á svæðinu</a:t>
                      </a:r>
                      <a:endParaRPr lang="is-IS" sz="1800" b="0" i="1" kern="1200" noProof="0">
                        <a:solidFill>
                          <a:srgbClr val="7A547C"/>
                        </a:solidFill>
                        <a:latin typeface="+mn-lt"/>
                        <a:ea typeface="+mn-ea"/>
                        <a:cs typeface="+mn-cs"/>
                      </a:endParaRPr>
                    </a:p>
                    <a:p>
                      <a:pPr marL="285750" indent="-285750">
                        <a:buFont typeface="Wingdings" panose="05000000000000000000" pitchFamily="2" charset="2"/>
                        <a:buChar char="v"/>
                      </a:pPr>
                      <a:endParaRPr lang="is-IS" sz="1800" b="0" i="1" kern="1200" noProof="0">
                        <a:solidFill>
                          <a:srgbClr val="7A547C"/>
                        </a:solidFill>
                        <a:latin typeface="+mn-lt"/>
                        <a:ea typeface="+mn-ea"/>
                        <a:cs typeface="+mn-cs"/>
                      </a:endParaRPr>
                    </a:p>
                    <a:p>
                      <a:pPr marL="285750" indent="-285750">
                        <a:buFont typeface="Wingdings" panose="05000000000000000000" pitchFamily="2" charset="2"/>
                        <a:buChar char="v"/>
                      </a:pPr>
                      <a:r>
                        <a:rPr lang="is-IS" sz="1800" b="0" kern="1200" noProof="0">
                          <a:solidFill>
                            <a:srgbClr val="4D4D4D"/>
                          </a:solidFill>
                          <a:latin typeface="+mn-lt"/>
                          <a:ea typeface="+mn-ea"/>
                          <a:cs typeface="+mn-cs"/>
                        </a:rPr>
                        <a:t>Velta upp hvernig getur fólk tekið þátt (sem áhorfandi eða þátttakandi) í þessum æfingum? </a:t>
                      </a:r>
                      <a:r>
                        <a:rPr lang="is-IS" sz="1800" b="0" i="1" kern="1200" noProof="0">
                          <a:solidFill>
                            <a:srgbClr val="7A547C"/>
                          </a:solidFill>
                          <a:latin typeface="+mn-lt"/>
                          <a:ea typeface="+mn-ea"/>
                          <a:cs typeface="+mn-cs"/>
                        </a:rPr>
                        <a:t>t.d. ættu æfingar að vera að minnsta kosti aðgengilegar á netinu?  Þannig að hver sem er geti nálgast þær hvar og hvenær sem er.</a:t>
                      </a:r>
                      <a:endParaRPr lang="is-IS" sz="1800" b="0" kern="1200" noProof="0">
                        <a:solidFill>
                          <a:srgbClr val="4D4D4D"/>
                        </a:solidFill>
                        <a:latin typeface="+mn-lt"/>
                        <a:ea typeface="+mn-ea"/>
                        <a:cs typeface="+mn-cs"/>
                      </a:endParaRPr>
                    </a:p>
                    <a:p>
                      <a:pPr marL="285750" indent="-285750">
                        <a:buFont typeface="Wingdings" panose="05000000000000000000" pitchFamily="2" charset="2"/>
                        <a:buChar char="v"/>
                      </a:pPr>
                      <a:r>
                        <a:rPr lang="is-IS" sz="1800" b="0" kern="1200" noProof="0">
                          <a:solidFill>
                            <a:srgbClr val="4D4D4D"/>
                          </a:solidFill>
                          <a:latin typeface="+mn-lt"/>
                          <a:ea typeface="+mn-ea"/>
                          <a:cs typeface="+mn-cs"/>
                        </a:rPr>
                        <a:t>Kanna um hver getur ráðlagt um þróun og framkvæmd viðeigandi þjálfunar? </a:t>
                      </a:r>
                      <a:endParaRPr lang="is-IS" sz="1800" b="0" i="1" kern="1200" noProof="0">
                        <a:solidFill>
                          <a:srgbClr val="7A547C"/>
                        </a:solidFill>
                        <a:latin typeface="+mn-lt"/>
                        <a:ea typeface="+mn-ea"/>
                        <a:cs typeface="+mn-cs"/>
                      </a:endParaRPr>
                    </a:p>
                    <a:p>
                      <a:pPr marL="285750" indent="-285750">
                        <a:buFont typeface="Wingdings" panose="05000000000000000000" pitchFamily="2" charset="2"/>
                        <a:buChar char="v"/>
                      </a:pPr>
                      <a:endParaRPr lang="is-IS" sz="1800" b="0" kern="1200" noProof="0">
                        <a:solidFill>
                          <a:srgbClr val="4D4D4D"/>
                        </a:solidFill>
                        <a:latin typeface="+mn-lt"/>
                        <a:ea typeface="+mn-ea"/>
                        <a:cs typeface="+mn-cs"/>
                      </a:endParaRPr>
                    </a:p>
                    <a:p>
                      <a:pPr marL="285750" indent="-285750">
                        <a:buFont typeface="Wingdings" panose="05000000000000000000" pitchFamily="2" charset="2"/>
                        <a:buChar char="v"/>
                      </a:pPr>
                      <a:r>
                        <a:rPr lang="is-IS" sz="1800" b="0" kern="1200" noProof="0">
                          <a:solidFill>
                            <a:srgbClr val="4D4D4D"/>
                          </a:solidFill>
                          <a:latin typeface="+mn-lt"/>
                          <a:ea typeface="+mn-ea"/>
                          <a:cs typeface="+mn-cs"/>
                        </a:rPr>
                        <a:t>Ígrunda hvort einhverjir aðrir en starfsfólk sem ætti að bjóða að taka þátt í einhverjum æfingum? </a:t>
                      </a:r>
                      <a:endParaRPr lang="is-IS" sz="1800" b="0" i="1" kern="1200" noProof="0">
                        <a:solidFill>
                          <a:srgbClr val="7A547C"/>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1512562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sign on a railing&#10;&#10;Description automatically generated with medium confidence">
            <a:extLst>
              <a:ext uri="{FF2B5EF4-FFF2-40B4-BE49-F238E27FC236}">
                <a16:creationId xmlns:a16="http://schemas.microsoft.com/office/drawing/2014/main" id="{1FB3A5AC-2DD7-7045-11BE-2B22E7B3401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7361" b="17361"/>
          <a:stretch>
            <a:fillRect/>
          </a:stretch>
        </p:blipFill>
        <p:spPr/>
      </p:pic>
      <p:sp>
        <p:nvSpPr>
          <p:cNvPr id="5" name="Text Placeholder 5">
            <a:extLst>
              <a:ext uri="{FF2B5EF4-FFF2-40B4-BE49-F238E27FC236}">
                <a16:creationId xmlns:a16="http://schemas.microsoft.com/office/drawing/2014/main" id="{C0CADA1F-63F8-7C46-FBAE-1BDE4CA5F5AC}"/>
              </a:ext>
            </a:extLst>
          </p:cNvPr>
          <p:cNvSpPr>
            <a:spLocks noGrp="1"/>
          </p:cNvSpPr>
          <p:nvPr>
            <p:ph type="body" sz="quarter" idx="18"/>
          </p:nvPr>
        </p:nvSpPr>
        <p:spPr>
          <a:xfrm>
            <a:off x="561975" y="496496"/>
            <a:ext cx="5619749" cy="3986801"/>
          </a:xfrm>
        </p:spPr>
        <p:txBody>
          <a:bodyPr vert="horz" lIns="91440" tIns="45720" rIns="91440" bIns="45720" rtlCol="0" anchor="t">
            <a:noAutofit/>
          </a:bodyPr>
          <a:lstStyle/>
          <a:p>
            <a:pPr marL="0" indent="0">
              <a:lnSpc>
                <a:spcPct val="100000"/>
              </a:lnSpc>
              <a:spcBef>
                <a:spcPts val="0"/>
              </a:spcBef>
            </a:pPr>
            <a:r>
              <a:rPr lang="is-IS" sz="2000"/>
              <a:t>Til að efla seiglu ferðaþjónustunnar ættu rekstraraðilar, þá sérstaklega í litlum og meðalstórum fyrirtækjum að;</a:t>
            </a:r>
          </a:p>
          <a:p>
            <a:pPr marL="0" indent="0">
              <a:lnSpc>
                <a:spcPct val="100000"/>
              </a:lnSpc>
              <a:spcBef>
                <a:spcPts val="0"/>
              </a:spcBef>
            </a:pPr>
            <a:endParaRPr lang="is-IS" sz="2000"/>
          </a:p>
          <a:p>
            <a:pPr marL="342900" indent="-342900">
              <a:lnSpc>
                <a:spcPct val="100000"/>
              </a:lnSpc>
              <a:spcBef>
                <a:spcPts val="0"/>
              </a:spcBef>
              <a:buFont typeface="Wingdings" panose="05000000000000000000" pitchFamily="2" charset="2"/>
              <a:buChar char="v"/>
            </a:pPr>
            <a:r>
              <a:rPr lang="is-IS" sz="2000"/>
              <a:t>Búa yfir mikilvægri færni til að undirbúa, bregðast við og til að ná bata eftir krísu</a:t>
            </a:r>
          </a:p>
          <a:p>
            <a:pPr marL="342900" indent="-342900">
              <a:lnSpc>
                <a:spcPct val="100000"/>
              </a:lnSpc>
              <a:spcBef>
                <a:spcPts val="0"/>
              </a:spcBef>
              <a:buFont typeface="Wingdings" panose="05000000000000000000" pitchFamily="2" charset="2"/>
              <a:buChar char="v"/>
            </a:pPr>
            <a:r>
              <a:rPr lang="is-IS" sz="2000"/>
              <a:t>Vera meðvitaðir um og geta skilið fyrirkomulag og samskiptareglur krísustjórnunarteymisins</a:t>
            </a:r>
          </a:p>
          <a:p>
            <a:pPr marL="0" indent="0">
              <a:lnSpc>
                <a:spcPct val="100000"/>
              </a:lnSpc>
              <a:spcBef>
                <a:spcPts val="0"/>
              </a:spcBef>
            </a:pPr>
            <a:endParaRPr lang="is-IS" sz="2000"/>
          </a:p>
          <a:p>
            <a:pPr marL="0" indent="0">
              <a:lnSpc>
                <a:spcPct val="100000"/>
              </a:lnSpc>
              <a:spcBef>
                <a:spcPts val="0"/>
              </a:spcBef>
            </a:pPr>
            <a:r>
              <a:rPr lang="is-IS" sz="2200" b="1"/>
              <a:t>Það er gert með því að;</a:t>
            </a:r>
          </a:p>
          <a:p>
            <a:pPr marL="342900" indent="-342900">
              <a:lnSpc>
                <a:spcPct val="100000"/>
              </a:lnSpc>
              <a:spcBef>
                <a:spcPts val="0"/>
              </a:spcBef>
              <a:buFont typeface="Wingdings" panose="05000000000000000000" pitchFamily="2" charset="2"/>
              <a:buChar char="v"/>
            </a:pPr>
            <a:r>
              <a:rPr lang="is-IS" sz="2000"/>
              <a:t>Að veita aðgengi að vinnustofum í krísustjórnun eða sambærilega þjálfun</a:t>
            </a:r>
          </a:p>
          <a:p>
            <a:pPr marL="342900" indent="-342900">
              <a:lnSpc>
                <a:spcPct val="100000"/>
              </a:lnSpc>
              <a:spcBef>
                <a:spcPts val="0"/>
              </a:spcBef>
              <a:buFont typeface="Wingdings" panose="05000000000000000000" pitchFamily="2" charset="2"/>
              <a:buChar char="v"/>
            </a:pPr>
            <a:r>
              <a:rPr lang="is-IS" sz="2000"/>
              <a:t>Vera með ráðleggingar um hættustjórnun á vefsíðum krísustjórnunarteymisins</a:t>
            </a:r>
            <a:endParaRPr lang="is-IS" sz="2000">
              <a:cs typeface="Calibri"/>
            </a:endParaRPr>
          </a:p>
          <a:p>
            <a:pPr marL="342900" indent="-342900">
              <a:lnSpc>
                <a:spcPct val="100000"/>
              </a:lnSpc>
              <a:spcBef>
                <a:spcPts val="0"/>
              </a:spcBef>
              <a:buFont typeface="Wingdings" panose="05000000000000000000" pitchFamily="2" charset="2"/>
              <a:buChar char="v"/>
            </a:pPr>
            <a:r>
              <a:rPr lang="is-IS" sz="2000"/>
              <a:t>Senda reglulega út greinar og dæmisögur um krísustjórnun (</a:t>
            </a:r>
            <a:r>
              <a:rPr lang="is-IS" sz="2000">
                <a:hlinkClick r:id="rId4">
                  <a:extLst>
                    <a:ext uri="{A12FA001-AC4F-418D-AE19-62706E023703}">
                      <ahyp:hlinkClr xmlns:ahyp="http://schemas.microsoft.com/office/drawing/2018/hyperlinkcolor" val="tx"/>
                    </a:ext>
                  </a:extLst>
                </a:hlinkClick>
              </a:rPr>
              <a:t>Heimild</a:t>
            </a:r>
            <a:r>
              <a:rPr lang="is-IS" sz="2000"/>
              <a:t>)</a:t>
            </a:r>
          </a:p>
          <a:p>
            <a:pPr marL="0" indent="0">
              <a:lnSpc>
                <a:spcPct val="100000"/>
              </a:lnSpc>
              <a:spcBef>
                <a:spcPts val="0"/>
              </a:spcBef>
            </a:pPr>
            <a:endParaRPr lang="is-IS" sz="2200" b="1"/>
          </a:p>
        </p:txBody>
      </p:sp>
      <p:sp>
        <p:nvSpPr>
          <p:cNvPr id="7" name="Text Placeholder 4">
            <a:extLst>
              <a:ext uri="{FF2B5EF4-FFF2-40B4-BE49-F238E27FC236}">
                <a16:creationId xmlns:a16="http://schemas.microsoft.com/office/drawing/2014/main" id="{E8FDF07A-11B2-5091-5C14-AB3C61947944}"/>
              </a:ext>
            </a:extLst>
          </p:cNvPr>
          <p:cNvSpPr>
            <a:spLocks noGrp="1"/>
          </p:cNvSpPr>
          <p:nvPr>
            <p:ph type="body" sz="quarter" idx="16"/>
          </p:nvPr>
        </p:nvSpPr>
        <p:spPr>
          <a:xfrm>
            <a:off x="276225" y="0"/>
            <a:ext cx="6057900" cy="582221"/>
          </a:xfrm>
        </p:spPr>
        <p:txBody>
          <a:bodyPr anchor="ctr">
            <a:normAutofit fontScale="70000" lnSpcReduction="20000"/>
          </a:bodyPr>
          <a:lstStyle/>
          <a:p>
            <a:pPr algn="ctr">
              <a:lnSpc>
                <a:spcPct val="120000"/>
              </a:lnSpc>
              <a:spcBef>
                <a:spcPts val="0"/>
              </a:spcBef>
            </a:pPr>
            <a:r>
              <a:rPr lang="is-IS" b="1"/>
              <a:t>Fræða og undirbúa rekstraraðila fyrir krísu</a:t>
            </a:r>
          </a:p>
        </p:txBody>
      </p:sp>
    </p:spTree>
    <p:extLst>
      <p:ext uri="{BB962C8B-B14F-4D97-AF65-F5344CB8AC3E}">
        <p14:creationId xmlns:p14="http://schemas.microsoft.com/office/powerpoint/2010/main" val="922447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5C8E6F8A-4428-91C9-E585-DE21FBD66BCF}"/>
              </a:ext>
            </a:extLst>
          </p:cNvPr>
          <p:cNvSpPr>
            <a:spLocks noGrp="1"/>
          </p:cNvSpPr>
          <p:nvPr>
            <p:ph type="body" sz="quarter" idx="16"/>
          </p:nvPr>
        </p:nvSpPr>
        <p:spPr>
          <a:xfrm>
            <a:off x="6420495" y="1328734"/>
            <a:ext cx="5200005" cy="582221"/>
          </a:xfrm>
        </p:spPr>
        <p:txBody>
          <a:bodyPr>
            <a:noAutofit/>
          </a:bodyPr>
          <a:lstStyle/>
          <a:p>
            <a:r>
              <a:rPr lang="en-IE" b="1" err="1"/>
              <a:t>Dæmi</a:t>
            </a:r>
            <a:r>
              <a:rPr lang="en-IE" b="1"/>
              <a:t> um </a:t>
            </a:r>
            <a:r>
              <a:rPr lang="en-IE" b="1" err="1"/>
              <a:t>áfangastaðarýni</a:t>
            </a:r>
            <a:endParaRPr lang="en-IE"/>
          </a:p>
        </p:txBody>
      </p:sp>
      <p:sp>
        <p:nvSpPr>
          <p:cNvPr id="8" name="Text Placeholder 6">
            <a:extLst>
              <a:ext uri="{FF2B5EF4-FFF2-40B4-BE49-F238E27FC236}">
                <a16:creationId xmlns:a16="http://schemas.microsoft.com/office/drawing/2014/main" id="{06DA5010-31F2-06B4-E0B7-B63F4D23BFF6}"/>
              </a:ext>
            </a:extLst>
          </p:cNvPr>
          <p:cNvSpPr>
            <a:spLocks noGrp="1"/>
          </p:cNvSpPr>
          <p:nvPr>
            <p:ph type="body" sz="quarter" idx="18"/>
          </p:nvPr>
        </p:nvSpPr>
        <p:spPr>
          <a:xfrm>
            <a:off x="6420495" y="2259026"/>
            <a:ext cx="5029134" cy="851567"/>
          </a:xfrm>
        </p:spPr>
        <p:txBody>
          <a:bodyPr anchor="ctr"/>
          <a:lstStyle/>
          <a:p>
            <a:r>
              <a:rPr lang="is-IS" i="1"/>
              <a:t>Viðbragðsstig og bati</a:t>
            </a:r>
          </a:p>
        </p:txBody>
      </p:sp>
      <p:pic>
        <p:nvPicPr>
          <p:cNvPr id="15" name="Picture Placeholder 14" descr="A picture containing outdoor, ground, dirt, sandy&#10;&#10;Description automatically generated">
            <a:extLst>
              <a:ext uri="{FF2B5EF4-FFF2-40B4-BE49-F238E27FC236}">
                <a16:creationId xmlns:a16="http://schemas.microsoft.com/office/drawing/2014/main" id="{BA3B7B32-9383-3A48-0385-ED74C92BD4C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41" b="12941"/>
          <a:stretch>
            <a:fillRect/>
          </a:stretch>
        </p:blipFill>
        <p:spPr/>
      </p:pic>
    </p:spTree>
    <p:extLst>
      <p:ext uri="{BB962C8B-B14F-4D97-AF65-F5344CB8AC3E}">
        <p14:creationId xmlns:p14="http://schemas.microsoft.com/office/powerpoint/2010/main" val="1350447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in a classroom&#10;&#10;Description automatically generated with medium confidence">
            <a:extLst>
              <a:ext uri="{FF2B5EF4-FFF2-40B4-BE49-F238E27FC236}">
                <a16:creationId xmlns:a16="http://schemas.microsoft.com/office/drawing/2014/main" id="{0FB4657F-453E-2FC6-079B-11FA656E15A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p:pic>
      <p:sp>
        <p:nvSpPr>
          <p:cNvPr id="8" name="Text Placeholder 1">
            <a:extLst>
              <a:ext uri="{FF2B5EF4-FFF2-40B4-BE49-F238E27FC236}">
                <a16:creationId xmlns:a16="http://schemas.microsoft.com/office/drawing/2014/main" id="{5ACFDBAC-18A4-72AD-F836-C5C2114FFE2D}"/>
              </a:ext>
            </a:extLst>
          </p:cNvPr>
          <p:cNvSpPr>
            <a:spLocks noGrp="1"/>
          </p:cNvSpPr>
          <p:nvPr>
            <p:ph type="body" sz="quarter" idx="18"/>
          </p:nvPr>
        </p:nvSpPr>
        <p:spPr>
          <a:xfrm>
            <a:off x="1197866" y="936722"/>
            <a:ext cx="5774433" cy="3867704"/>
          </a:xfrm>
        </p:spPr>
        <p:txBody>
          <a:bodyPr>
            <a:noAutofit/>
          </a:bodyPr>
          <a:lstStyle/>
          <a:p>
            <a:pPr marL="0" indent="0">
              <a:lnSpc>
                <a:spcPct val="100000"/>
              </a:lnSpc>
              <a:spcBef>
                <a:spcPts val="0"/>
              </a:spcBef>
            </a:pPr>
            <a:endParaRPr lang="en-GB" sz="2000"/>
          </a:p>
          <a:p>
            <a:pPr marL="0" indent="0">
              <a:lnSpc>
                <a:spcPct val="100000"/>
              </a:lnSpc>
              <a:spcBef>
                <a:spcPts val="0"/>
              </a:spcBef>
            </a:pPr>
            <a:endParaRPr lang="en-GB" sz="2000"/>
          </a:p>
          <a:p>
            <a:pPr marL="0" indent="0">
              <a:lnSpc>
                <a:spcPct val="100000"/>
              </a:lnSpc>
              <a:spcBef>
                <a:spcPts val="0"/>
              </a:spcBef>
            </a:pPr>
            <a:endParaRPr lang="en-IE" sz="2000"/>
          </a:p>
        </p:txBody>
      </p:sp>
      <p:sp>
        <p:nvSpPr>
          <p:cNvPr id="9" name="Text Placeholder 2">
            <a:extLst>
              <a:ext uri="{FF2B5EF4-FFF2-40B4-BE49-F238E27FC236}">
                <a16:creationId xmlns:a16="http://schemas.microsoft.com/office/drawing/2014/main" id="{93D85419-0DEA-C500-468B-0B00333567E9}"/>
              </a:ext>
            </a:extLst>
          </p:cNvPr>
          <p:cNvSpPr>
            <a:spLocks noGrp="1"/>
          </p:cNvSpPr>
          <p:nvPr>
            <p:ph type="body" sz="quarter" idx="16"/>
          </p:nvPr>
        </p:nvSpPr>
        <p:spPr>
          <a:xfrm>
            <a:off x="968243" y="128295"/>
            <a:ext cx="6130166" cy="933449"/>
          </a:xfrm>
        </p:spPr>
        <p:txBody>
          <a:bodyPr anchor="ctr">
            <a:normAutofit fontScale="70000" lnSpcReduction="20000"/>
          </a:bodyPr>
          <a:lstStyle/>
          <a:p>
            <a:pPr algn="ctr">
              <a:lnSpc>
                <a:spcPct val="120000"/>
              </a:lnSpc>
              <a:spcBef>
                <a:spcPts val="0"/>
              </a:spcBef>
            </a:pPr>
            <a:r>
              <a:rPr lang="is-IS" b="1"/>
              <a:t>Áfangastaðarýni í gegnum hvert stig krísu</a:t>
            </a:r>
            <a:endParaRPr lang="is-IS" b="1">
              <a:cs typeface="Calibri"/>
            </a:endParaRPr>
          </a:p>
          <a:p>
            <a:pPr algn="ctr">
              <a:lnSpc>
                <a:spcPct val="120000"/>
              </a:lnSpc>
              <a:spcBef>
                <a:spcPts val="0"/>
              </a:spcBef>
            </a:pPr>
            <a:r>
              <a:rPr lang="is-IS" sz="3700" i="1"/>
              <a:t>Á viðbragðsstigi og í endurheimt</a:t>
            </a:r>
            <a:endParaRPr lang="is-IS" sz="3700" i="1">
              <a:cs typeface="Calibri"/>
            </a:endParaRPr>
          </a:p>
        </p:txBody>
      </p:sp>
      <p:sp>
        <p:nvSpPr>
          <p:cNvPr id="10" name="TextBox 9">
            <a:extLst>
              <a:ext uri="{FF2B5EF4-FFF2-40B4-BE49-F238E27FC236}">
                <a16:creationId xmlns:a16="http://schemas.microsoft.com/office/drawing/2014/main" id="{01B4EE50-8246-14F0-084A-B011BB699C8F}"/>
              </a:ext>
            </a:extLst>
          </p:cNvPr>
          <p:cNvSpPr txBox="1"/>
          <p:nvPr/>
        </p:nvSpPr>
        <p:spPr>
          <a:xfrm>
            <a:off x="1466850" y="1061744"/>
            <a:ext cx="5505448" cy="5139869"/>
          </a:xfrm>
          <a:prstGeom prst="rect">
            <a:avLst/>
          </a:prstGeom>
          <a:noFill/>
        </p:spPr>
        <p:txBody>
          <a:bodyPr wrap="square" lIns="91440" tIns="45720" rIns="91440" bIns="45720" rtlCol="0" anchor="t">
            <a:spAutoFit/>
          </a:bodyPr>
          <a:lstStyle/>
          <a:p>
            <a:r>
              <a:rPr lang="is-IS" sz="2000">
                <a:solidFill>
                  <a:schemeClr val="bg1"/>
                </a:solidFill>
              </a:rPr>
              <a:t>Hér er farið í gegnum hvernig svæði getur notað svæðisbundna áfangastaðarýni á viðbragðsstigi krísu. </a:t>
            </a:r>
            <a:endParaRPr lang="en-US">
              <a:solidFill>
                <a:schemeClr val="bg1"/>
              </a:solidFill>
            </a:endParaRPr>
          </a:p>
          <a:p>
            <a:endParaRPr lang="is-IS" sz="2000">
              <a:solidFill>
                <a:schemeClr val="bg1"/>
              </a:solidFill>
              <a:cs typeface="Calibri"/>
            </a:endParaRPr>
          </a:p>
          <a:p>
            <a:r>
              <a:rPr lang="is-IS" sz="2400" b="1">
                <a:solidFill>
                  <a:schemeClr val="bg1"/>
                </a:solidFill>
              </a:rPr>
              <a:t>Viðbragðsstig krísu </a:t>
            </a:r>
            <a:endParaRPr lang="is-IS" sz="2400" b="1">
              <a:solidFill>
                <a:schemeClr val="bg1"/>
              </a:solidFill>
              <a:cs typeface="Calibri"/>
            </a:endParaRPr>
          </a:p>
          <a:p>
            <a:pPr marL="457200" indent="-457200">
              <a:buFont typeface="+mj-lt"/>
              <a:buAutoNum type="arabicPeriod"/>
            </a:pPr>
            <a:r>
              <a:rPr lang="is-IS" sz="2000">
                <a:solidFill>
                  <a:schemeClr val="bg1"/>
                </a:solidFill>
              </a:rPr>
              <a:t>Meta hvernig virkja skal viðbragðsfasa</a:t>
            </a:r>
            <a:endParaRPr lang="is-IS" sz="2000" err="1">
              <a:solidFill>
                <a:schemeClr val="bg1"/>
              </a:solidFill>
              <a:highlight>
                <a:srgbClr val="00FF00"/>
              </a:highlight>
            </a:endParaRPr>
          </a:p>
          <a:p>
            <a:pPr marL="457200" indent="-457200">
              <a:buAutoNum type="arabicPeriod"/>
            </a:pPr>
            <a:r>
              <a:rPr lang="is-IS" sz="2000">
                <a:solidFill>
                  <a:schemeClr val="bg1"/>
                </a:solidFill>
              </a:rPr>
              <a:t>Koma auga á hvern þarf að vara við og hvenær; út frá mismunandi tegundum krísu</a:t>
            </a:r>
            <a:endParaRPr lang="is-IS" sz="2000">
              <a:solidFill>
                <a:schemeClr val="bg1"/>
              </a:solidFill>
              <a:highlight>
                <a:srgbClr val="00FF00"/>
              </a:highlight>
              <a:cs typeface="Calibri"/>
            </a:endParaRPr>
          </a:p>
          <a:p>
            <a:pPr marL="457200" indent="-457200">
              <a:buFont typeface="+mj-lt"/>
              <a:buAutoNum type="arabicPeriod"/>
            </a:pPr>
            <a:r>
              <a:rPr lang="is-IS" sz="2000">
                <a:solidFill>
                  <a:schemeClr val="bg1"/>
                </a:solidFill>
              </a:rPr>
              <a:t>Innleiða aðgerðir til að tryggja rekstrarsamfellu</a:t>
            </a:r>
            <a:endParaRPr lang="is-IS" sz="2000">
              <a:solidFill>
                <a:schemeClr val="bg1"/>
              </a:solidFill>
              <a:cs typeface="Calibri"/>
            </a:endParaRPr>
          </a:p>
          <a:p>
            <a:pPr marL="457200" indent="-457200">
              <a:buFont typeface="+mj-lt"/>
              <a:buAutoNum type="arabicPeriod"/>
            </a:pPr>
            <a:endParaRPr lang="is-IS" sz="2000">
              <a:solidFill>
                <a:schemeClr val="bg1"/>
              </a:solidFill>
            </a:endParaRPr>
          </a:p>
          <a:p>
            <a:r>
              <a:rPr lang="is-IS" sz="2400" b="1">
                <a:solidFill>
                  <a:schemeClr val="bg1"/>
                </a:solidFill>
              </a:rPr>
              <a:t>Endurheimt</a:t>
            </a:r>
          </a:p>
          <a:p>
            <a:pPr marL="457200" indent="-457200">
              <a:buFont typeface="+mj-lt"/>
              <a:buAutoNum type="arabicPeriod"/>
            </a:pPr>
            <a:r>
              <a:rPr lang="is-IS" sz="2000" b="0">
                <a:solidFill>
                  <a:schemeClr val="bg1"/>
                </a:solidFill>
              </a:rPr>
              <a:t>Fylg</a:t>
            </a:r>
            <a:r>
              <a:rPr lang="is-IS" sz="2000">
                <a:solidFill>
                  <a:schemeClr val="bg1"/>
                </a:solidFill>
              </a:rPr>
              <a:t>jast með og ná utan um svæðisbundinn stuðning til bata, ímynd og traust</a:t>
            </a:r>
            <a:endParaRPr lang="is-IS" sz="2000">
              <a:solidFill>
                <a:schemeClr val="bg1"/>
              </a:solidFill>
              <a:cs typeface="Calibri"/>
            </a:endParaRPr>
          </a:p>
          <a:p>
            <a:pPr marL="457200" indent="-457200">
              <a:buFont typeface="+mj-lt"/>
              <a:buAutoNum type="arabicPeriod"/>
            </a:pPr>
            <a:r>
              <a:rPr lang="is-IS" sz="2000">
                <a:solidFill>
                  <a:schemeClr val="bg1"/>
                </a:solidFill>
              </a:rPr>
              <a:t>Meta og endurskoða svæðisbundna krísustjórnun vegna mö</a:t>
            </a:r>
            <a:r>
              <a:rPr lang="is-IS" sz="2000" b="0">
                <a:solidFill>
                  <a:schemeClr val="bg1"/>
                </a:solidFill>
              </a:rPr>
              <a:t>gulegrar krísu í framtíðinni</a:t>
            </a:r>
            <a:endParaRPr lang="is-IS" sz="2000">
              <a:solidFill>
                <a:schemeClr val="bg1"/>
              </a:solidFill>
            </a:endParaRPr>
          </a:p>
        </p:txBody>
      </p:sp>
    </p:spTree>
    <p:extLst>
      <p:ext uri="{BB962C8B-B14F-4D97-AF65-F5344CB8AC3E}">
        <p14:creationId xmlns:p14="http://schemas.microsoft.com/office/powerpoint/2010/main" val="3250692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1008072"/>
            <a:ext cx="11739204" cy="5488187"/>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314450"/>
            <a:ext cx="11106150" cy="4848225"/>
          </a:xfrm>
          <a:solidFill>
            <a:schemeClr val="bg1"/>
          </a:solidFill>
        </p:spPr>
        <p:txBody>
          <a:bodyPr anchor="ctr">
            <a:noAutofit/>
          </a:bodyPr>
          <a:lstStyle/>
          <a:p>
            <a:pPr marL="0" indent="0"/>
            <a:r>
              <a:rPr lang="is-IS" sz="2200" b="1">
                <a:solidFill>
                  <a:srgbClr val="4D4D4D"/>
                </a:solidFill>
              </a:rPr>
              <a:t>Krísustjórnunaráætlunin og stefnan </a:t>
            </a:r>
            <a:r>
              <a:rPr lang="is-IS" sz="2200">
                <a:solidFill>
                  <a:srgbClr val="4D4D4D"/>
                </a:solidFill>
              </a:rPr>
              <a:t>(Sjá námskeiðseiningu 4 og 5) fela í sér aðgerðir sem þarf að fara í og grípa til í aðdraganda, á meðan, og strax á eftir krísu til að lágmarka áhrif hennar og stjórna afleiðingunum. Verkefnin fara eftir eðli og umfangi krísunnar. </a:t>
            </a:r>
          </a:p>
          <a:p>
            <a:pPr marL="0" indent="0"/>
            <a:endParaRPr lang="is-IS" sz="2200">
              <a:solidFill>
                <a:srgbClr val="4D4D4D"/>
              </a:solidFill>
            </a:endParaRPr>
          </a:p>
          <a:p>
            <a:pPr marL="0" indent="0"/>
            <a:r>
              <a:rPr lang="is-IS" sz="2200">
                <a:solidFill>
                  <a:srgbClr val="4D4D4D"/>
                </a:solidFill>
              </a:rPr>
              <a:t>Í fyrirtækjakrísu eða í svæðisbundinni krísu er nauðsynlegt að bera kennsl á </a:t>
            </a:r>
            <a:r>
              <a:rPr lang="is-IS" sz="2200" b="1">
                <a:solidFill>
                  <a:srgbClr val="4D4D4D"/>
                </a:solidFill>
              </a:rPr>
              <a:t>markmið og áætlanir um rekstrarsamfellu og stýra innleiðingu krísustjórnunarstefnunnar</a:t>
            </a:r>
            <a:r>
              <a:rPr lang="is-IS" sz="2200">
                <a:solidFill>
                  <a:srgbClr val="4D4D4D"/>
                </a:solidFill>
              </a:rPr>
              <a:t>.</a:t>
            </a:r>
          </a:p>
          <a:p>
            <a:pPr marL="0" indent="0"/>
            <a:r>
              <a:rPr lang="is-IS" sz="2200">
                <a:solidFill>
                  <a:srgbClr val="4D4D4D"/>
                </a:solidFill>
              </a:rPr>
              <a:t>Til að viðhalda trausti gesta er mikilvægt að geta </a:t>
            </a:r>
            <a:r>
              <a:rPr lang="is-IS" sz="2200" b="1">
                <a:solidFill>
                  <a:srgbClr val="4D4D4D"/>
                </a:solidFill>
              </a:rPr>
              <a:t>haldið áfram rekstri </a:t>
            </a:r>
            <a:r>
              <a:rPr lang="is-IS" sz="2200">
                <a:solidFill>
                  <a:srgbClr val="4D4D4D"/>
                </a:solidFill>
              </a:rPr>
              <a:t>ef eitthvað kemur uppá.  Árangursrík stjórnun viðbragða við krísu í ferðaþjónustu er háð þjálfun og reynslu starfsfólks til að hafa getu og sveigjanleika til að bregðast við þeim aðstæðum sem kunna að koma upp.</a:t>
            </a:r>
            <a:endParaRPr lang="is-IS" sz="2200">
              <a:solidFill>
                <a:srgbClr val="4D4D4D"/>
              </a:solidFill>
              <a:cs typeface="Calibri"/>
            </a:endParaRPr>
          </a:p>
          <a:p>
            <a:pPr marL="0" indent="0"/>
            <a:endParaRPr lang="en-IE" sz="2200">
              <a:solidFill>
                <a:srgbClr val="4D4D4D"/>
              </a:solidFill>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6" y="256177"/>
            <a:ext cx="11586804" cy="584775"/>
          </a:xfrm>
          <a:prstGeom prst="rect">
            <a:avLst/>
          </a:prstGeom>
          <a:solidFill>
            <a:srgbClr val="F37C57"/>
          </a:solidFill>
        </p:spPr>
        <p:txBody>
          <a:bodyPr wrap="square" lIns="91440" tIns="45720" rIns="91440" bIns="45720" rtlCol="0" anchor="t">
            <a:spAutoFit/>
          </a:bodyPr>
          <a:lstStyle/>
          <a:p>
            <a:r>
              <a:rPr lang="is-IS" sz="3200" b="1">
                <a:solidFill>
                  <a:schemeClr val="bg1"/>
                </a:solidFill>
              </a:rPr>
              <a:t>Annar hluti: </a:t>
            </a:r>
            <a:r>
              <a:rPr lang="is-IS" sz="3200">
                <a:solidFill>
                  <a:schemeClr val="bg1"/>
                </a:solidFill>
              </a:rPr>
              <a:t>Dæmi um áfangastaðarýni- </a:t>
            </a:r>
            <a:r>
              <a:rPr lang="is-IS" sz="3200" b="1">
                <a:solidFill>
                  <a:schemeClr val="bg1"/>
                </a:solidFill>
              </a:rPr>
              <a:t>Viðbragðsfasi</a:t>
            </a:r>
          </a:p>
        </p:txBody>
      </p:sp>
    </p:spTree>
    <p:extLst>
      <p:ext uri="{BB962C8B-B14F-4D97-AF65-F5344CB8AC3E}">
        <p14:creationId xmlns:p14="http://schemas.microsoft.com/office/powerpoint/2010/main" val="36278390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960026124"/>
              </p:ext>
            </p:extLst>
          </p:nvPr>
        </p:nvGraphicFramePr>
        <p:xfrm>
          <a:off x="231112" y="118583"/>
          <a:ext cx="11709582" cy="4974913"/>
        </p:xfrm>
        <a:graphic>
          <a:graphicData uri="http://schemas.openxmlformats.org/drawingml/2006/table">
            <a:tbl>
              <a:tblPr firstRow="1" bandRow="1">
                <a:tableStyleId>{5C22544A-7EE6-4342-B048-85BDC9FD1C3A}</a:tableStyleId>
              </a:tblPr>
              <a:tblGrid>
                <a:gridCol w="3283613">
                  <a:extLst>
                    <a:ext uri="{9D8B030D-6E8A-4147-A177-3AD203B41FA5}">
                      <a16:colId xmlns:a16="http://schemas.microsoft.com/office/drawing/2014/main" val="3584008144"/>
                    </a:ext>
                  </a:extLst>
                </a:gridCol>
                <a:gridCol w="8425969">
                  <a:extLst>
                    <a:ext uri="{9D8B030D-6E8A-4147-A177-3AD203B41FA5}">
                      <a16:colId xmlns:a16="http://schemas.microsoft.com/office/drawing/2014/main" val="2356741301"/>
                    </a:ext>
                  </a:extLst>
                </a:gridCol>
              </a:tblGrid>
              <a:tr h="585793">
                <a:tc gridSpan="2">
                  <a:txBody>
                    <a:bodyPr/>
                    <a:lstStyle/>
                    <a:p>
                      <a:pPr marL="457200" marR="0" lvl="0" indent="-457200" algn="l" rtl="0" eaLnBrk="1" fontAlgn="auto" latinLnBrk="0" hangingPunct="1">
                        <a:lnSpc>
                          <a:spcPct val="100000"/>
                        </a:lnSpc>
                        <a:spcBef>
                          <a:spcPts val="0"/>
                        </a:spcBef>
                        <a:spcAft>
                          <a:spcPts val="0"/>
                        </a:spcAft>
                        <a:buClrTx/>
                        <a:buSzTx/>
                        <a:buFont typeface="+mj-lt"/>
                        <a:buAutoNum type="arabicPeriod"/>
                      </a:pPr>
                      <a:r>
                        <a:rPr lang="is-IS" sz="2400" b="1" noProof="0">
                          <a:solidFill>
                            <a:schemeClr val="bg1"/>
                          </a:solidFill>
                        </a:rPr>
                        <a:t>Krísuáætlun virkjuð og lausnir fyrir rekstrarsamfellu</a:t>
                      </a:r>
                      <a:endParaRPr lang="is-IS" sz="2400" b="0" noProof="0">
                        <a:solidFill>
                          <a:srgbClr val="624464"/>
                        </a:solidFill>
                        <a:highlight>
                          <a:srgbClr val="FFFF00"/>
                        </a:highligh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extLst>
                  <a:ext uri="{0D108BD9-81ED-4DB2-BD59-A6C34878D82A}">
                    <a16:rowId xmlns:a16="http://schemas.microsoft.com/office/drawing/2014/main" val="923545946"/>
                  </a:ext>
                </a:extLst>
              </a:tr>
              <a:tr h="585793">
                <a:tc>
                  <a:txBody>
                    <a:bodyPr/>
                    <a:lstStyle/>
                    <a:p>
                      <a:r>
                        <a:rPr lang="is-IS" b="0" noProof="0">
                          <a:solidFill>
                            <a:srgbClr val="4D4D4D"/>
                          </a:solidFill>
                        </a:rPr>
                        <a:t>Greina </a:t>
                      </a:r>
                      <a:r>
                        <a:rPr lang="is-IS" b="1" noProof="0">
                          <a:solidFill>
                            <a:srgbClr val="7A547C"/>
                          </a:solidFill>
                        </a:rPr>
                        <a:t>hverjir þurfi að koma að og hverja þarf að láta vita </a:t>
                      </a:r>
                      <a:r>
                        <a:rPr lang="is-IS" b="0" noProof="0">
                          <a:solidFill>
                            <a:srgbClr val="4D4D4D"/>
                          </a:solidFill>
                        </a:rPr>
                        <a:t>fyrir mismunandi tegundir af krísu.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Hverjir eru </a:t>
                      </a:r>
                      <a:r>
                        <a:rPr lang="is-IS" sz="1800" b="1" kern="1200" noProof="0">
                          <a:solidFill>
                            <a:srgbClr val="4D4D4D"/>
                          </a:solidFill>
                          <a:latin typeface="+mn-lt"/>
                          <a:ea typeface="+mn-ea"/>
                          <a:cs typeface="+mn-cs"/>
                        </a:rPr>
                        <a:t>helstu lykil leiðtogar innan atvinnugreinarinnar, stjórnvalda, samfélags </a:t>
                      </a:r>
                      <a:r>
                        <a:rPr lang="is-IS" sz="1800" b="0" kern="1200" noProof="0">
                          <a:solidFill>
                            <a:srgbClr val="4D4D4D"/>
                          </a:solidFill>
                          <a:latin typeface="+mn-lt"/>
                          <a:ea typeface="+mn-ea"/>
                          <a:cs typeface="+mn-cs"/>
                        </a:rPr>
                        <a:t> sem þarf að láta vita ef kemur til mismunandi tegunda krísu? T</a:t>
                      </a:r>
                      <a:r>
                        <a:rPr lang="is-IS" sz="1800" b="0" i="1" kern="1200" noProof="0">
                          <a:solidFill>
                            <a:srgbClr val="7A547C"/>
                          </a:solidFill>
                          <a:latin typeface="+mn-lt"/>
                          <a:ea typeface="+mn-ea"/>
                          <a:cs typeface="+mn-cs"/>
                        </a:rPr>
                        <a:t>.d. flóð, skriður, veikindi, hryðjuverk, fjalla- sjó eða vatnabjörgum </a:t>
                      </a:r>
                      <a:endParaRPr lang="en-US"/>
                    </a:p>
                    <a:p>
                      <a:pPr marL="285750" lvl="0" indent="-285750">
                        <a:buFont typeface="Wingdings" panose="05000000000000000000" pitchFamily="2" charset="2"/>
                        <a:buChar char="v"/>
                      </a:pPr>
                      <a:endParaRPr lang="is-IS" sz="1800" b="0" i="1" kern="1200" noProof="0">
                        <a:solidFill>
                          <a:srgbClr val="7A547C"/>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is-IS" sz="1800" b="0" kern="1200" noProof="0">
                          <a:solidFill>
                            <a:srgbClr val="4D4D4D"/>
                          </a:solidFill>
                          <a:latin typeface="+mn-lt"/>
                          <a:ea typeface="+mn-ea"/>
                          <a:cs typeface="+mn-cs"/>
                        </a:rPr>
                        <a:t>Ákveða þarf staðsetningu</a:t>
                      </a:r>
                      <a:endParaRPr lang="en-US"/>
                    </a:p>
                    <a:p>
                      <a:pPr lvl="0">
                        <a:buNone/>
                      </a:pPr>
                      <a:r>
                        <a:rPr lang="is-IS" sz="1800" b="1" kern="1200" noProof="0">
                          <a:solidFill>
                            <a:srgbClr val="7A547C"/>
                          </a:solidFill>
                          <a:latin typeface="+mn-lt"/>
                          <a:ea typeface="+mn-ea"/>
                          <a:cs typeface="+mn-cs"/>
                        </a:rPr>
                        <a:t>krísustjórnstöðvar </a:t>
                      </a:r>
                      <a:r>
                        <a:rPr lang="is-IS" sz="1800" b="0" kern="1200" noProof="0">
                          <a:solidFill>
                            <a:srgbClr val="4D4D4D"/>
                          </a:solidFill>
                          <a:latin typeface="+mn-lt"/>
                          <a:ea typeface="+mn-ea"/>
                          <a:cs typeface="+mn-cs"/>
                        </a:rPr>
                        <a:t>á meðan krísan gengur yfir. Það gæti jafnvel þurft varaplan ef valin staðsetning verður fyrir skakkaföllum.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b="0" kern="1200" noProof="0">
                          <a:solidFill>
                            <a:srgbClr val="4D4D4D"/>
                          </a:solidFill>
                          <a:latin typeface="+mn-lt"/>
                          <a:ea typeface="+mn-ea"/>
                          <a:cs typeface="+mn-cs"/>
                        </a:rPr>
                        <a:t>Hvaða  aðstöðu er hægt að nota sem krísustjórnstöð ferðaþjónustunnar? </a:t>
                      </a:r>
                    </a:p>
                    <a:p>
                      <a:pPr marL="285750" indent="-285750">
                        <a:buFont typeface="Wingdings" panose="05000000000000000000" pitchFamily="2" charset="2"/>
                        <a:buChar char="v"/>
                      </a:pPr>
                      <a:r>
                        <a:rPr lang="is-IS" sz="1800" b="0" kern="1200" noProof="0">
                          <a:solidFill>
                            <a:srgbClr val="4D4D4D"/>
                          </a:solidFill>
                          <a:latin typeface="+mn-lt"/>
                          <a:ea typeface="+mn-ea"/>
                          <a:cs typeface="+mn-cs"/>
                        </a:rPr>
                        <a:t>Hvaða úrræði er mikilvægt að hafa tiltæk, hvað er mikilvægt að hafa aðgengi að? </a:t>
                      </a:r>
                    </a:p>
                    <a:p>
                      <a:pPr marL="285750" marR="0" lvl="0" indent="-285750" algn="l" rtl="0" eaLnBrk="1" fontAlgn="auto" latinLnBrk="0" hangingPunct="1">
                        <a:lnSpc>
                          <a:spcPct val="100000"/>
                        </a:lnSpc>
                        <a:spcBef>
                          <a:spcPts val="0"/>
                        </a:spcBef>
                        <a:spcAft>
                          <a:spcPts val="0"/>
                        </a:spcAft>
                        <a:buClrTx/>
                        <a:buSzTx/>
                        <a:buFont typeface="Wingdings" panose="05000000000000000000" pitchFamily="2" charset="2"/>
                        <a:buChar char="v"/>
                      </a:pPr>
                      <a:r>
                        <a:rPr lang="is-IS" sz="1800" b="0" kern="1200" noProof="0">
                          <a:solidFill>
                            <a:srgbClr val="4D4D4D"/>
                          </a:solidFill>
                          <a:latin typeface="+mn-lt"/>
                          <a:ea typeface="+mn-ea"/>
                          <a:cs typeface="+mn-cs"/>
                        </a:rPr>
                        <a:t>Útlista mögulega tiltæka aðstoð sem er í boði á svæðinu, ef ekki er hægt að koma á fót krísustjórnstöð ferðaþjónustunnar.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is-IS" sz="1800" b="0" kern="1200" noProof="0">
                          <a:solidFill>
                            <a:srgbClr val="4D4D4D"/>
                          </a:solidFill>
                          <a:latin typeface="+mn-lt"/>
                          <a:ea typeface="+mn-ea"/>
                          <a:cs typeface="+mn-cs"/>
                        </a:rPr>
                        <a:t>Meta hvernig hægt er að tryggja  </a:t>
                      </a:r>
                      <a:r>
                        <a:rPr lang="is-IS" sz="1800" b="1" kern="1200" noProof="0">
                          <a:solidFill>
                            <a:srgbClr val="7A547C"/>
                          </a:solidFill>
                          <a:latin typeface="+mn-lt"/>
                          <a:ea typeface="+mn-ea"/>
                          <a:cs typeface="+mn-cs"/>
                        </a:rPr>
                        <a:t>rekstrarsamfellu </a:t>
                      </a:r>
                      <a:r>
                        <a:rPr lang="is-IS" sz="1800" b="0" kern="1200" noProof="0">
                          <a:solidFill>
                            <a:srgbClr val="4D4D4D"/>
                          </a:solidFill>
                          <a:latin typeface="+mn-lt"/>
                          <a:ea typeface="+mn-ea"/>
                          <a:cs typeface="+mn-cs"/>
                        </a:rPr>
                        <a:t>til að geta haldið áhrifum krísunnar í lágmarki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sz="1800" b="0" kern="1200" noProof="0">
                          <a:solidFill>
                            <a:srgbClr val="4D4D4D"/>
                          </a:solidFill>
                          <a:latin typeface="+mn-lt"/>
                          <a:ea typeface="+mn-ea"/>
                          <a:cs typeface="+mn-cs"/>
                        </a:rPr>
                        <a:t>Hvernig er hægt að hámarka möguleika þess að halda rekstrarsamfellu í krísu?</a:t>
                      </a:r>
                    </a:p>
                    <a:p>
                      <a:r>
                        <a:rPr lang="is-IS" sz="1800" b="0" kern="1200" noProof="0">
                          <a:solidFill>
                            <a:srgbClr val="4D4D4D"/>
                          </a:solidFill>
                          <a:latin typeface="+mn-lt"/>
                          <a:ea typeface="+mn-ea"/>
                          <a:cs typeface="+mn-cs"/>
                        </a:rPr>
                        <a:t>Hvaða atriði skipta mestu fyrir rekstrarsamfellu á svæðinu í krísu?</a:t>
                      </a:r>
                    </a:p>
                    <a:p>
                      <a:r>
                        <a:rPr lang="is-IS" sz="1800" b="0" kern="1200" noProof="0">
                          <a:solidFill>
                            <a:srgbClr val="4D4D4D"/>
                          </a:solidFill>
                          <a:latin typeface="+mn-lt"/>
                          <a:ea typeface="+mn-ea"/>
                          <a:cs typeface="+mn-cs"/>
                        </a:rPr>
                        <a:t>Hvaða ráðstafanir er hægt að grípa til?</a:t>
                      </a:r>
                    </a:p>
                    <a:p>
                      <a:r>
                        <a:rPr lang="is-IS" sz="1800" b="0" kern="1200" noProof="0">
                          <a:solidFill>
                            <a:srgbClr val="4D4D4D"/>
                          </a:solidFill>
                          <a:latin typeface="+mn-lt"/>
                          <a:ea typeface="+mn-ea"/>
                          <a:cs typeface="+mn-cs"/>
                        </a:rPr>
                        <a:t>Er stuðningur, leiðbeiningar eða sérfræðingar sem hægt er að leita til með að viðhalda samfellu í rekstri fyrirtækja?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3725176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1008072"/>
            <a:ext cx="11739204" cy="5488187"/>
          </a:xfrm>
          <a:prstGeom prst="rect">
            <a:avLst/>
          </a:prstGeom>
          <a:solidFill>
            <a:srgbClr val="086D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314450"/>
            <a:ext cx="11106150" cy="4848225"/>
          </a:xfrm>
          <a:solidFill>
            <a:schemeClr val="bg1"/>
          </a:solidFill>
        </p:spPr>
        <p:txBody>
          <a:bodyPr anchor="ctr">
            <a:noAutofit/>
          </a:bodyPr>
          <a:lstStyle/>
          <a:p>
            <a:pPr marL="0" indent="0"/>
            <a:r>
              <a:rPr lang="is-IS">
                <a:solidFill>
                  <a:srgbClr val="4D4D4D"/>
                </a:solidFill>
              </a:rPr>
              <a:t>Batinn snýst um endurreisn og endurhæfingu á starfsemi ferðaþjónustunnar og möguleikum hennar að ná aftur eðlilegu horfi. </a:t>
            </a:r>
          </a:p>
          <a:p>
            <a:pPr marL="0" indent="0"/>
            <a:r>
              <a:rPr lang="is-IS" b="1">
                <a:solidFill>
                  <a:srgbClr val="4D4D4D"/>
                </a:solidFill>
              </a:rPr>
              <a:t>Ekki er aðeins mikilvægt að tryggja rekstrarsamfellu á meðan krísan stendur heldur líka á eftir krísu til að byggja aftur upp í eðlilegt ástand. Það ætti að </a:t>
            </a:r>
          </a:p>
          <a:p>
            <a:pPr marL="342900" indent="-342900">
              <a:buFont typeface="Wingdings" panose="05000000000000000000" pitchFamily="2" charset="2"/>
              <a:buChar char="v"/>
            </a:pPr>
            <a:r>
              <a:rPr lang="is-IS">
                <a:solidFill>
                  <a:srgbClr val="4D4D4D"/>
                </a:solidFill>
              </a:rPr>
              <a:t>grípa fyrsta tækifæri til að greina og leysa vandamál sem trufla starfsemi ferðaþjónustunnar og fyrirtækjanna</a:t>
            </a:r>
            <a:endParaRPr lang="is-IS">
              <a:solidFill>
                <a:srgbClr val="4D4D4D"/>
              </a:solidFill>
              <a:cs typeface="Calibri"/>
            </a:endParaRPr>
          </a:p>
          <a:p>
            <a:pPr marL="342900" indent="-342900">
              <a:buFont typeface="Wingdings" panose="05000000000000000000" pitchFamily="2" charset="2"/>
              <a:buChar char="v"/>
            </a:pPr>
            <a:r>
              <a:rPr lang="is-IS">
                <a:solidFill>
                  <a:srgbClr val="4D4D4D"/>
                </a:solidFill>
              </a:rPr>
              <a:t>Að bera kennsl á aðferðir og úrræði sem þarf til að endurheimta eðlileg viðskipti </a:t>
            </a:r>
          </a:p>
          <a:p>
            <a:pPr marL="342900" indent="-342900">
              <a:buFont typeface="Wingdings" panose="05000000000000000000" pitchFamily="2" charset="2"/>
              <a:buChar char="v"/>
            </a:pPr>
            <a:r>
              <a:rPr lang="is-IS">
                <a:solidFill>
                  <a:srgbClr val="4D4D4D"/>
                </a:solidFill>
              </a:rPr>
              <a:t>Tryggja samvinnu og aðstoð annarra til að bregðast við og byggja upp aftur eftir krísu. </a:t>
            </a:r>
          </a:p>
          <a:p>
            <a:pPr marL="0" indent="0"/>
            <a:r>
              <a:rPr lang="is-IS">
                <a:solidFill>
                  <a:srgbClr val="4D4D4D"/>
                </a:solidFill>
              </a:rPr>
              <a:t>Það er vissulega hagsmunamál fyrir allt efnahagslíf á staðnum að fyrirtæki í ferðaþjónustu fái aðstoð við að koma atvinnustarfsemi aftur á það stig sem var fyrir krísu.</a:t>
            </a:r>
            <a:endParaRPr lang="is-IS">
              <a:solidFill>
                <a:srgbClr val="4D4D4D"/>
              </a:solidFill>
              <a:cs typeface="Calibri"/>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6" y="256177"/>
            <a:ext cx="11577279" cy="584775"/>
          </a:xfrm>
          <a:prstGeom prst="rect">
            <a:avLst/>
          </a:prstGeom>
          <a:solidFill>
            <a:srgbClr val="086D6E"/>
          </a:solidFill>
        </p:spPr>
        <p:txBody>
          <a:bodyPr wrap="square" rtlCol="0">
            <a:spAutoFit/>
          </a:bodyPr>
          <a:lstStyle/>
          <a:p>
            <a:r>
              <a:rPr lang="is-IS" sz="3200" b="1">
                <a:solidFill>
                  <a:schemeClr val="bg1"/>
                </a:solidFill>
              </a:rPr>
              <a:t>3. hluti: </a:t>
            </a:r>
            <a:r>
              <a:rPr lang="is-IS" sz="3200">
                <a:solidFill>
                  <a:schemeClr val="bg1"/>
                </a:solidFill>
              </a:rPr>
              <a:t>Dæmi um áfangastaðarýni – </a:t>
            </a:r>
            <a:r>
              <a:rPr lang="is-IS" sz="3200" b="1">
                <a:solidFill>
                  <a:schemeClr val="bg1"/>
                </a:solidFill>
              </a:rPr>
              <a:t>Endurreisn</a:t>
            </a:r>
          </a:p>
        </p:txBody>
      </p:sp>
    </p:spTree>
    <p:extLst>
      <p:ext uri="{BB962C8B-B14F-4D97-AF65-F5344CB8AC3E}">
        <p14:creationId xmlns:p14="http://schemas.microsoft.com/office/powerpoint/2010/main" val="2282723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3483348018"/>
              </p:ext>
            </p:extLst>
          </p:nvPr>
        </p:nvGraphicFramePr>
        <p:xfrm>
          <a:off x="231112" y="392903"/>
          <a:ext cx="11709582" cy="4700593"/>
        </p:xfrm>
        <a:graphic>
          <a:graphicData uri="http://schemas.openxmlformats.org/drawingml/2006/table">
            <a:tbl>
              <a:tblPr firstRow="1" bandRow="1">
                <a:tableStyleId>{5C22544A-7EE6-4342-B048-85BDC9FD1C3A}</a:tableStyleId>
              </a:tblPr>
              <a:tblGrid>
                <a:gridCol w="2578763">
                  <a:extLst>
                    <a:ext uri="{9D8B030D-6E8A-4147-A177-3AD203B41FA5}">
                      <a16:colId xmlns:a16="http://schemas.microsoft.com/office/drawing/2014/main" val="3584008144"/>
                    </a:ext>
                  </a:extLst>
                </a:gridCol>
                <a:gridCol w="9130819">
                  <a:extLst>
                    <a:ext uri="{9D8B030D-6E8A-4147-A177-3AD203B41FA5}">
                      <a16:colId xmlns:a16="http://schemas.microsoft.com/office/drawing/2014/main" val="2356741301"/>
                    </a:ext>
                  </a:extLst>
                </a:gridCol>
              </a:tblGrid>
              <a:tr h="585793">
                <a:tc gridSpan="2">
                  <a:txBody>
                    <a:bodyPr/>
                    <a:lstStyle/>
                    <a:p>
                      <a:pPr marL="457200" marR="0" lvl="0" indent="-457200" algn="l" rtl="0" eaLnBrk="1" fontAlgn="auto" latinLnBrk="0" hangingPunct="1">
                        <a:lnSpc>
                          <a:spcPct val="100000"/>
                        </a:lnSpc>
                        <a:spcBef>
                          <a:spcPts val="0"/>
                        </a:spcBef>
                        <a:spcAft>
                          <a:spcPts val="0"/>
                        </a:spcAft>
                        <a:buClrTx/>
                        <a:buSzTx/>
                        <a:buFont typeface="+mj-lt"/>
                        <a:buAutoNum type="arabicPeriod"/>
                      </a:pPr>
                      <a:r>
                        <a:rPr lang="is-IS" sz="2400" b="0" noProof="0"/>
                        <a:t>Svæðisbundinn stuðningur til bata, bætt ímynd og sjálfstraust greinarinnar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b="0" noProof="0">
                          <a:solidFill>
                            <a:srgbClr val="4D4D4D"/>
                          </a:solidFill>
                        </a:rPr>
                        <a:t>Fylgjast með og meta hversu vel svæðið er að </a:t>
                      </a:r>
                      <a:r>
                        <a:rPr lang="is-IS" sz="1800" b="1" kern="1200" noProof="0">
                          <a:solidFill>
                            <a:srgbClr val="F27954"/>
                          </a:solidFill>
                          <a:latin typeface="+mn-lt"/>
                          <a:ea typeface="+mn-ea"/>
                          <a:cs typeface="+mn-cs"/>
                        </a:rPr>
                        <a:t>bregðast við og byggja sig upp aftur </a:t>
                      </a:r>
                      <a:r>
                        <a:rPr lang="is-IS" b="0" noProof="0">
                          <a:solidFill>
                            <a:srgbClr val="4D4D4D"/>
                          </a:solidFill>
                        </a:rPr>
                        <a:t>og að tryggja samfellu í rekstri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noProof="0">
                          <a:solidFill>
                            <a:srgbClr val="4D4D4D"/>
                          </a:solidFill>
                        </a:rPr>
                        <a:t>Hver er núverandi stuðningur frá ólíkum aðilum (atvinnugreinin, ríkisvaldið, sveitarfélög) til þess að tryggja endurreisn og rekstrarsamfellu? </a:t>
                      </a:r>
                      <a:r>
                        <a:rPr lang="is-IS" i="1" noProof="0">
                          <a:solidFill>
                            <a:srgbClr val="F27954"/>
                          </a:solidFill>
                        </a:rPr>
                        <a:t> </a:t>
                      </a:r>
                    </a:p>
                    <a:p>
                      <a:pPr marL="285750" indent="-285750">
                        <a:buFont typeface="Wingdings" panose="05000000000000000000" pitchFamily="2" charset="2"/>
                        <a:buChar char="v"/>
                      </a:pPr>
                      <a:r>
                        <a:rPr lang="is-IS" noProof="0">
                          <a:solidFill>
                            <a:srgbClr val="4D4D4D"/>
                          </a:solidFill>
                        </a:rPr>
                        <a:t>Hvaða ráðstafanir geta svæði gripið til, til að auka vitund um mikilvægi framlags fyrirtækja/stofnanna fyrir </a:t>
                      </a:r>
                      <a:r>
                        <a:rPr lang="is-IS" sz="1800" kern="1200" noProof="0">
                          <a:solidFill>
                            <a:srgbClr val="4D4D4D"/>
                          </a:solidFill>
                          <a:latin typeface="+mn-lt"/>
                          <a:ea typeface="+mn-ea"/>
                          <a:cs typeface="+mn-cs"/>
                        </a:rPr>
                        <a:t>efnahagslegan lífvænle</a:t>
                      </a:r>
                      <a:r>
                        <a:rPr lang="is-IS" noProof="0">
                          <a:solidFill>
                            <a:srgbClr val="4D4D4D"/>
                          </a:solidFill>
                        </a:rPr>
                        <a:t>ika samfélagsins? </a:t>
                      </a:r>
                      <a:endParaRPr lang="is-IS" i="1" noProof="0">
                        <a:solidFill>
                          <a:srgbClr val="F27954"/>
                        </a:solidFill>
                      </a:endParaRPr>
                    </a:p>
                    <a:p>
                      <a:pPr marL="285750" lvl="0" indent="-285750">
                        <a:buFont typeface="Wingdings" panose="05000000000000000000" pitchFamily="2" charset="2"/>
                        <a:buChar char="v"/>
                      </a:pPr>
                      <a:r>
                        <a:rPr lang="is-IS" noProof="0">
                          <a:solidFill>
                            <a:srgbClr val="4D4D4D"/>
                          </a:solidFill>
                        </a:rPr>
                        <a:t>Hvaða aðilar (t.a.m. forsvarsmenn sveitarfélaga, fulltrúar ríkisstjórna o.fl.)  þurfa að taka þátt í bataferli ferðaþjónustunnar eftir krísu? </a:t>
                      </a:r>
                      <a:endParaRPr lang="is-IS" i="1" noProof="0">
                        <a:solidFill>
                          <a:srgbClr val="F27954"/>
                        </a:solidFill>
                      </a:endParaRPr>
                    </a:p>
                    <a:p>
                      <a:pPr marL="285750" indent="-285750">
                        <a:buFont typeface="Wingdings" panose="05000000000000000000" pitchFamily="2" charset="2"/>
                        <a:buChar char="v"/>
                      </a:pPr>
                      <a:endParaRPr lang="is-IS" b="0" i="1" noProof="0">
                        <a:solidFill>
                          <a:srgbClr val="F2795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is-IS" sz="1800" b="0" kern="1200" noProof="0">
                          <a:solidFill>
                            <a:srgbClr val="4D4D4D"/>
                          </a:solidFill>
                          <a:latin typeface="+mn-lt"/>
                          <a:ea typeface="+mn-ea"/>
                          <a:cs typeface="+mn-cs"/>
                        </a:rPr>
                        <a:t>Greina og meta </a:t>
                      </a:r>
                      <a:r>
                        <a:rPr lang="is-IS" sz="1800" b="1" kern="1200" noProof="0">
                          <a:solidFill>
                            <a:srgbClr val="F27954"/>
                          </a:solidFill>
                          <a:latin typeface="+mn-lt"/>
                          <a:ea typeface="+mn-ea"/>
                          <a:cs typeface="+mn-cs"/>
                        </a:rPr>
                        <a:t>skynjun samfélagsins og gesta.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sz="1800" kern="1200" noProof="0">
                          <a:solidFill>
                            <a:srgbClr val="4D4D4D"/>
                          </a:solidFill>
                          <a:latin typeface="+mn-lt"/>
                          <a:ea typeface="+mn-ea"/>
                          <a:cs typeface="+mn-cs"/>
                        </a:rPr>
                        <a:t>Hvernig mun svæðið og krísustjórnunarteymið geta fylgst með því hvernig gestir og samfélagið skynjar krísuna? </a:t>
                      </a:r>
                      <a:r>
                        <a:rPr lang="is-IS" noProof="0">
                          <a:solidFill>
                            <a:srgbClr val="F27954"/>
                          </a:solidFill>
                        </a:rPr>
                        <a:t>t.d. </a:t>
                      </a:r>
                      <a:r>
                        <a:rPr lang="is-IS" i="1" noProof="0">
                          <a:solidFill>
                            <a:srgbClr val="F27954"/>
                          </a:solidFill>
                        </a:rPr>
                        <a:t>með því að dreifa spurningalistum, skoða fyrirspurnir og kvartanir, fylgjast með samfélagsmiðlum og samtölum á netinu</a:t>
                      </a:r>
                      <a:endParaRPr lang="is-IS" sz="1800" b="0" i="1" kern="1200" noProof="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is-IS" sz="1800" b="1" kern="1200" noProof="0">
                          <a:solidFill>
                            <a:srgbClr val="F27954"/>
                          </a:solidFill>
                          <a:latin typeface="+mn-lt"/>
                          <a:ea typeface="+mn-ea"/>
                          <a:cs typeface="+mn-cs"/>
                        </a:rPr>
                        <a:t>Að byggja upp traust </a:t>
                      </a:r>
                      <a:r>
                        <a:rPr lang="is-IS" sz="1800" b="0" kern="1200" noProof="0">
                          <a:solidFill>
                            <a:srgbClr val="4D4D4D"/>
                          </a:solidFill>
                          <a:latin typeface="+mn-lt"/>
                          <a:ea typeface="+mn-ea"/>
                          <a:cs typeface="+mn-cs"/>
                        </a:rPr>
                        <a:t>og fá utanaðkomandi stuðning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noProof="0">
                          <a:solidFill>
                            <a:srgbClr val="4D4D4D"/>
                          </a:solidFill>
                        </a:rPr>
                        <a:t>Hvaða ráðstafanir getur svæði gripið til til að endurvekja traust gesta? </a:t>
                      </a:r>
                      <a:r>
                        <a:rPr lang="is-IS" i="1" noProof="0">
                          <a:solidFill>
                            <a:srgbClr val="F27954"/>
                          </a:solidFill>
                        </a:rPr>
                        <a:t>T.d. með markaðsherferð, þar sem lögð er áhersla á að svæðið geti tekið á móti gestum.</a:t>
                      </a:r>
                    </a:p>
                    <a:p>
                      <a:pPr marL="285750" indent="-285750">
                        <a:buFont typeface="Wingdings" panose="05000000000000000000" pitchFamily="2" charset="2"/>
                        <a:buChar char="v"/>
                      </a:pPr>
                      <a:r>
                        <a:rPr lang="is-IS" noProof="0">
                          <a:solidFill>
                            <a:srgbClr val="4D4D4D"/>
                          </a:solidFill>
                        </a:rPr>
                        <a:t>Hvaða stuðningur er til staðar innan atvinnugreinarinnar? Á landsvísu? Eða á alþjóðavettvangi?  Til að ná þessu fram? </a:t>
                      </a:r>
                      <a:endParaRPr lang="is-IS" i="1" noProof="0">
                        <a:solidFill>
                          <a:srgbClr val="F2795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99822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3642855334"/>
              </p:ext>
            </p:extLst>
          </p:nvPr>
        </p:nvGraphicFramePr>
        <p:xfrm>
          <a:off x="231112" y="164303"/>
          <a:ext cx="11709582" cy="4700593"/>
        </p:xfrm>
        <a:graphic>
          <a:graphicData uri="http://schemas.openxmlformats.org/drawingml/2006/table">
            <a:tbl>
              <a:tblPr firstRow="1" bandRow="1">
                <a:tableStyleId>{5C22544A-7EE6-4342-B048-85BDC9FD1C3A}</a:tableStyleId>
              </a:tblPr>
              <a:tblGrid>
                <a:gridCol w="2578763">
                  <a:extLst>
                    <a:ext uri="{9D8B030D-6E8A-4147-A177-3AD203B41FA5}">
                      <a16:colId xmlns:a16="http://schemas.microsoft.com/office/drawing/2014/main" val="3584008144"/>
                    </a:ext>
                  </a:extLst>
                </a:gridCol>
                <a:gridCol w="9130819">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2"/>
                        <a:tabLst/>
                        <a:defRPr/>
                      </a:pPr>
                      <a:r>
                        <a:rPr lang="is-IS" sz="2400" b="0" noProof="0"/>
                        <a:t>Meta og endurskoða svæðisbundna krísustjórnun vegna mögulegrar krísu í framtíðinni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7C57"/>
                    </a:solidFill>
                  </a:tcPr>
                </a:tc>
                <a:tc hMerge="1">
                  <a:txBody>
                    <a:bodyPr/>
                    <a:lstStyle/>
                    <a:p>
                      <a:endParaRPr lang="en-IE"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is-IS" sz="1800" b="0" kern="1200" noProof="0">
                          <a:solidFill>
                            <a:srgbClr val="4D4D4D"/>
                          </a:solidFill>
                          <a:latin typeface="+mn-lt"/>
                          <a:ea typeface="+mn-ea"/>
                          <a:cs typeface="+mn-cs"/>
                        </a:rPr>
                        <a:t>Meta og endurskoða krísustjórnstöðina með </a:t>
                      </a:r>
                      <a:r>
                        <a:rPr lang="is-IS" sz="1800" b="1" kern="1200" noProof="0">
                          <a:solidFill>
                            <a:srgbClr val="0070C0"/>
                          </a:solidFill>
                          <a:latin typeface="+mn-lt"/>
                          <a:ea typeface="+mn-ea"/>
                          <a:cs typeface="+mn-cs"/>
                        </a:rPr>
                        <a:t>viðbragðsteyminu og hagsmunaaðilum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is-IS" noProof="0">
                          <a:solidFill>
                            <a:srgbClr val="4D4D4D"/>
                          </a:solidFill>
                        </a:rPr>
                        <a:t>Tilgreina þau verkefni sem svæði þarf að fara í til að endurskoða og uppfæra stefnuna um áhættustýringu ferðaþjónustunnar</a:t>
                      </a:r>
                    </a:p>
                    <a:p>
                      <a:pPr marL="285750" indent="-285750">
                        <a:buFont typeface="Wingdings" panose="05000000000000000000" pitchFamily="2" charset="2"/>
                        <a:buChar char="v"/>
                      </a:pPr>
                      <a:endParaRPr lang="is-IS" sz="1800" b="0" i="1" kern="1200" noProof="0">
                        <a:solidFill>
                          <a:srgbClr val="0070C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234877"/>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s-IS" sz="1800" b="0" kern="1200" noProof="0">
                          <a:solidFill>
                            <a:srgbClr val="4D4D4D"/>
                          </a:solidFill>
                          <a:latin typeface="+mn-lt"/>
                          <a:ea typeface="+mn-ea"/>
                          <a:cs typeface="+mn-cs"/>
                        </a:rPr>
                        <a:t>Meta og </a:t>
                      </a:r>
                      <a:r>
                        <a:rPr lang="is-IS" sz="1800" b="1" kern="1200" noProof="0">
                          <a:solidFill>
                            <a:srgbClr val="0070C0"/>
                          </a:solidFill>
                          <a:latin typeface="+mn-lt"/>
                          <a:ea typeface="+mn-ea"/>
                          <a:cs typeface="+mn-cs"/>
                        </a:rPr>
                        <a:t>endurskoða áhrif krísunnar </a:t>
                      </a:r>
                      <a:r>
                        <a:rPr lang="is-IS" sz="1800" b="0" kern="1200" noProof="0">
                          <a:solidFill>
                            <a:srgbClr val="4D4D4D"/>
                          </a:solidFill>
                          <a:latin typeface="+mn-lt"/>
                          <a:ea typeface="+mn-ea"/>
                          <a:cs typeface="+mn-cs"/>
                        </a:rPr>
                        <a:t>og</a:t>
                      </a:r>
                      <a:r>
                        <a:rPr lang="is-IS" sz="1800" b="1" kern="1200" noProof="0">
                          <a:solidFill>
                            <a:srgbClr val="0070C0"/>
                          </a:solidFill>
                          <a:latin typeface="+mn-lt"/>
                          <a:ea typeface="+mn-ea"/>
                          <a:cs typeface="+mn-cs"/>
                        </a:rPr>
                        <a:t> áframhaldandi áhrif hennar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rtl="0" eaLnBrk="1" fontAlgn="auto" latinLnBrk="0" hangingPunct="1">
                        <a:lnSpc>
                          <a:spcPct val="100000"/>
                        </a:lnSpc>
                        <a:spcBef>
                          <a:spcPts val="0"/>
                        </a:spcBef>
                        <a:spcAft>
                          <a:spcPts val="0"/>
                        </a:spcAft>
                        <a:buClrTx/>
                        <a:buSzTx/>
                        <a:buFont typeface="Wingdings" panose="05000000000000000000" pitchFamily="2" charset="2"/>
                        <a:buChar char="v"/>
                      </a:pPr>
                      <a:r>
                        <a:rPr lang="is-IS" sz="1800" b="0" kern="1200" noProof="0">
                          <a:solidFill>
                            <a:srgbClr val="4D4D4D"/>
                          </a:solidFill>
                          <a:latin typeface="+mn-lt"/>
                          <a:ea typeface="+mn-ea"/>
                          <a:cs typeface="+mn-cs"/>
                        </a:rPr>
                        <a:t>Stofna til endurreisnarnefndar til að framkvæma bataáætlanir og hin ýmsu verkefni.  Fá nefndina til að meta, fara yfir, gefa endurgjöf, t.a.m.</a:t>
                      </a:r>
                      <a:r>
                        <a:rPr lang="is-IS" i="1" noProof="0">
                          <a:solidFill>
                            <a:srgbClr val="0070C0"/>
                          </a:solidFill>
                        </a:rPr>
                        <a:t> </a:t>
                      </a:r>
                      <a:endParaRPr lang="en-US"/>
                    </a:p>
                    <a:p>
                      <a:pPr marL="285750" lvl="0" indent="-285750">
                        <a:buFont typeface="Arial" panose="020B0604020202020204" pitchFamily="34" charset="0"/>
                        <a:buChar char="•"/>
                      </a:pPr>
                      <a:r>
                        <a:rPr lang="is-IS" i="1" noProof="0">
                          <a:solidFill>
                            <a:srgbClr val="0070C0"/>
                          </a:solidFill>
                        </a:rPr>
                        <a:t>Gera könnun á tjóni vegna krísunnar</a:t>
                      </a:r>
                    </a:p>
                    <a:p>
                      <a:pPr marL="285750" lvl="0" indent="-285750">
                        <a:buFont typeface="Arial" panose="020B0604020202020204" pitchFamily="34" charset="0"/>
                        <a:buChar char="•"/>
                      </a:pPr>
                      <a:r>
                        <a:rPr lang="is-IS" i="1" noProof="0">
                          <a:solidFill>
                            <a:srgbClr val="0070C0"/>
                          </a:solidFill>
                        </a:rPr>
                        <a:t>Spá fyrir um langtímatjón</a:t>
                      </a:r>
                    </a:p>
                    <a:p>
                      <a:pPr marL="285750" lvl="0" indent="-285750">
                        <a:buFont typeface="Arial" panose="020B0604020202020204" pitchFamily="34" charset="0"/>
                        <a:buChar char="•"/>
                      </a:pPr>
                      <a:r>
                        <a:rPr lang="is-IS" i="1" noProof="0">
                          <a:solidFill>
                            <a:srgbClr val="0070C0"/>
                          </a:solidFill>
                        </a:rPr>
                        <a:t>Orsakir áframhaldandi truflunar á þjónustu</a:t>
                      </a:r>
                    </a:p>
                    <a:p>
                      <a:pPr marL="285750" lvl="0" indent="-285750">
                        <a:buFont typeface="Arial" panose="020B0604020202020204" pitchFamily="34" charset="0"/>
                        <a:buChar char="•"/>
                      </a:pPr>
                      <a:r>
                        <a:rPr lang="is-IS" i="1" noProof="0">
                          <a:solidFill>
                            <a:srgbClr val="0070C0"/>
                          </a:solidFill>
                        </a:rPr>
                        <a:t>Afleiðingum krísunnar</a:t>
                      </a:r>
                    </a:p>
                    <a:p>
                      <a:pPr marL="285750" lvl="0" indent="-285750">
                        <a:buFont typeface="Arial" panose="020B0604020202020204" pitchFamily="34" charset="0"/>
                        <a:buChar char="•"/>
                      </a:pPr>
                      <a:r>
                        <a:rPr lang="is-IS" i="1" noProof="0">
                          <a:solidFill>
                            <a:srgbClr val="0070C0"/>
                          </a:solidFill>
                        </a:rPr>
                        <a:t>Útvega starfsfólk, búnað og gera ráðstafanir sem þarf.</a:t>
                      </a:r>
                      <a:endParaRPr lang="is-IS" sz="1800" b="0" i="1" kern="1200" noProof="0">
                        <a:solidFill>
                          <a:srgbClr val="0070C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3409051"/>
                  </a:ext>
                </a:extLst>
              </a:tr>
              <a:tr h="585793">
                <a:tc>
                  <a:txBody>
                    <a:bodyPr/>
                    <a:lstStyle/>
                    <a:p>
                      <a:pPr marL="0" marR="0" lvl="0" indent="0" algn="l" rtl="0" eaLnBrk="1" fontAlgn="auto" latinLnBrk="0" hangingPunct="1">
                        <a:lnSpc>
                          <a:spcPct val="100000"/>
                        </a:lnSpc>
                        <a:spcBef>
                          <a:spcPts val="0"/>
                        </a:spcBef>
                        <a:spcAft>
                          <a:spcPts val="0"/>
                        </a:spcAft>
                        <a:buClrTx/>
                        <a:buSzTx/>
                        <a:buFontTx/>
                        <a:buNone/>
                      </a:pPr>
                      <a:r>
                        <a:rPr lang="is-IS" sz="1800" b="0" kern="1200" noProof="0">
                          <a:solidFill>
                            <a:srgbClr val="4D4D4D"/>
                          </a:solidFill>
                          <a:latin typeface="+mn-lt"/>
                          <a:ea typeface="+mn-ea"/>
                          <a:cs typeface="+mn-cs"/>
                        </a:rPr>
                        <a:t>Að deila með og eiga í samstarfi svo að allir </a:t>
                      </a:r>
                      <a:r>
                        <a:rPr lang="is-IS" sz="1800" b="1" kern="1200" noProof="0">
                          <a:solidFill>
                            <a:srgbClr val="0070C0"/>
                          </a:solidFill>
                          <a:latin typeface="+mn-lt"/>
                          <a:ea typeface="+mn-ea"/>
                          <a:cs typeface="+mn-cs"/>
                        </a:rPr>
                        <a:t>læri af krísunni.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is-IS" noProof="0">
                          <a:solidFill>
                            <a:srgbClr val="4D4D4D"/>
                          </a:solidFill>
                        </a:rPr>
                        <a:t>Þekkja hvernig svæði getur miðlað þekkingu og lærdómi með öðrum ferðaþjónustufyrirtækjum, stofnunum, hagsmunaaðilum, neyðarþjónustu </a:t>
                      </a:r>
                      <a:r>
                        <a:rPr lang="is-IS" noProof="0" err="1">
                          <a:solidFill>
                            <a:srgbClr val="4D4D4D"/>
                          </a:solidFill>
                        </a:rPr>
                        <a:t>o.s.frv</a:t>
                      </a:r>
                      <a:endParaRPr lang="is-IS" noProof="0">
                        <a:solidFill>
                          <a:srgbClr val="4D4D4D"/>
                        </a:solidFill>
                      </a:endParaRPr>
                    </a:p>
                    <a:p>
                      <a:pPr marL="285750" marR="0" lvl="0" indent="-285750" algn="l" rtl="0" eaLnBrk="1" fontAlgn="auto" latinLnBrk="0" hangingPunct="1">
                        <a:lnSpc>
                          <a:spcPct val="100000"/>
                        </a:lnSpc>
                        <a:spcBef>
                          <a:spcPts val="0"/>
                        </a:spcBef>
                        <a:spcAft>
                          <a:spcPts val="0"/>
                        </a:spcAft>
                        <a:buClrTx/>
                        <a:buSzTx/>
                        <a:buFont typeface="Wingdings" panose="05000000000000000000" pitchFamily="2" charset="2"/>
                        <a:buChar char="v"/>
                      </a:pPr>
                      <a:r>
                        <a:rPr lang="is-IS" noProof="0">
                          <a:solidFill>
                            <a:srgbClr val="4D4D4D"/>
                          </a:solidFill>
                        </a:rPr>
                        <a:t>Draga saman lærdóm af krísunni</a:t>
                      </a:r>
                      <a:endParaRPr lang="is-IS" sz="1800" b="0" kern="1200" noProof="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7033662"/>
                  </a:ext>
                </a:extLst>
              </a:tr>
            </a:tbl>
          </a:graphicData>
        </a:graphic>
      </p:graphicFrame>
    </p:spTree>
    <p:extLst>
      <p:ext uri="{BB962C8B-B14F-4D97-AF65-F5344CB8AC3E}">
        <p14:creationId xmlns:p14="http://schemas.microsoft.com/office/powerpoint/2010/main" val="24000282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32130"/>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a:hlinkClick r:id="rId2">
                  <a:extLst>
                    <a:ext uri="{A12FA001-AC4F-418D-AE19-62706E023703}">
                      <ahyp:hlinkClr xmlns:ahyp="http://schemas.microsoft.com/office/drawing/2018/hyperlinkcolor" val="tx"/>
                    </a:ext>
                  </a:extLst>
                </a:hlinkClick>
              </a:rPr>
              <a:t>https://www.tourismrecovery.eu/</a:t>
            </a:r>
            <a:r>
              <a:rPr lang="en-IE" sz="180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a:hlinkClick r:id="rId3">
                  <a:extLst>
                    <a:ext uri="{A12FA001-AC4F-418D-AE19-62706E023703}">
                      <ahyp:hlinkClr xmlns:ahyp="http://schemas.microsoft.com/office/drawing/2018/hyperlinkcolor" val="tx"/>
                    </a:ext>
                  </a:extLst>
                </a:hlinkClick>
              </a:rPr>
              <a:t>Momentum, Ireland Developer of Modules</a:t>
            </a:r>
            <a:endParaRPr lang="en-IE" sz="180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a:hlinkClick r:id="rId4">
                  <a:extLst>
                    <a:ext uri="{A12FA001-AC4F-418D-AE19-62706E023703}">
                      <ahyp:hlinkClr xmlns:ahyp="http://schemas.microsoft.com/office/drawing/2018/hyperlinkcolor" val="tx"/>
                    </a:ext>
                  </a:extLst>
                </a:hlinkClick>
              </a:rPr>
              <a:t>Facebook</a:t>
            </a:r>
            <a:endParaRPr lang="en-IE" sz="180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807746"/>
            <a:ext cx="6446599" cy="3150830"/>
          </a:xfrm>
        </p:spPr>
        <p:txBody>
          <a:bodyPr>
            <a:normAutofit fontScale="25000" lnSpcReduction="20000"/>
          </a:bodyPr>
          <a:lstStyle/>
          <a:p>
            <a:pPr>
              <a:lnSpc>
                <a:spcPct val="120000"/>
              </a:lnSpc>
              <a:spcBef>
                <a:spcPts val="0"/>
              </a:spcBef>
            </a:pPr>
            <a:r>
              <a:rPr lang="en-IE" sz="11000" b="1" dirty="0"/>
              <a:t>V</a:t>
            </a:r>
            <a:r>
              <a:rPr lang="is-IS" sz="11000" b="1" dirty="0"/>
              <a:t>el gert !</a:t>
            </a:r>
            <a:endParaRPr lang="is-IS" sz="8800" dirty="0">
              <a:cs typeface="Calibri"/>
            </a:endParaRPr>
          </a:p>
          <a:p>
            <a:pPr>
              <a:lnSpc>
                <a:spcPct val="120000"/>
              </a:lnSpc>
              <a:spcBef>
                <a:spcPts val="0"/>
              </a:spcBef>
            </a:pPr>
            <a:endParaRPr lang="is-IS" sz="8800" dirty="0">
              <a:cs typeface="Calibri"/>
            </a:endParaRPr>
          </a:p>
          <a:p>
            <a:pPr>
              <a:lnSpc>
                <a:spcPct val="120000"/>
              </a:lnSpc>
              <a:spcBef>
                <a:spcPts val="0"/>
              </a:spcBef>
            </a:pPr>
            <a:r>
              <a:rPr lang="is-IS" sz="8800" dirty="0"/>
              <a:t>Næst:</a:t>
            </a:r>
            <a:endParaRPr lang="is-IS" sz="8800" dirty="0">
              <a:cs typeface="Calibri"/>
            </a:endParaRPr>
          </a:p>
          <a:p>
            <a:pPr>
              <a:lnSpc>
                <a:spcPct val="120000"/>
              </a:lnSpc>
              <a:spcBef>
                <a:spcPts val="0"/>
              </a:spcBef>
            </a:pPr>
            <a:r>
              <a:rPr lang="is-IS" sz="8800" b="1" dirty="0"/>
              <a:t>Námskeiðseining  4 </a:t>
            </a:r>
            <a:r>
              <a:rPr lang="is-IS" sz="8800" dirty="0"/>
              <a:t>– Gerð svæðisbundinnar stefnu </a:t>
            </a:r>
            <a:r>
              <a:rPr lang="is-IS" sz="8800"/>
              <a:t>fyrir krísustjórnun</a:t>
            </a:r>
            <a:endParaRPr lang="is-IS" sz="8800" dirty="0"/>
          </a:p>
          <a:p>
            <a:pPr>
              <a:lnSpc>
                <a:spcPct val="120000"/>
              </a:lnSpc>
              <a:spcBef>
                <a:spcPts val="0"/>
              </a:spcBef>
            </a:pPr>
            <a:r>
              <a:rPr lang="is-IS" sz="8800" dirty="0"/>
              <a:t> (</a:t>
            </a:r>
            <a:r>
              <a:rPr lang="is-IS" sz="8800" b="0" i="1" dirty="0"/>
              <a:t>Langtíma áætlun til að koma í veg fyrir, milda áhrif og ná bata eftir krísu</a:t>
            </a:r>
            <a:r>
              <a:rPr lang="is-IS" sz="8800" dirty="0"/>
              <a:t>)</a:t>
            </a:r>
          </a:p>
          <a:p>
            <a:pPr>
              <a:lnSpc>
                <a:spcPct val="120000"/>
              </a:lnSpc>
              <a:spcBef>
                <a:spcPts val="0"/>
              </a:spcBef>
            </a:pPr>
            <a:endParaRPr lang="is-IS" sz="8800" dirty="0">
              <a:cs typeface="Calibri"/>
            </a:endParaRPr>
          </a:p>
          <a:p>
            <a:pPr>
              <a:lnSpc>
                <a:spcPct val="120000"/>
              </a:lnSpc>
              <a:spcBef>
                <a:spcPts val="0"/>
              </a:spcBef>
            </a:pPr>
            <a:endParaRPr lang="is-IS" sz="7400" dirty="0">
              <a:cs typeface="Calibri"/>
            </a:endParaRPr>
          </a:p>
          <a:p>
            <a:pPr>
              <a:lnSpc>
                <a:spcPct val="120000"/>
              </a:lnSpc>
              <a:spcBef>
                <a:spcPts val="0"/>
              </a:spcBef>
            </a:pPr>
            <a:endParaRPr lang="is-IS" sz="7400" dirty="0">
              <a:cs typeface="Calibri"/>
            </a:endParaRPr>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3364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s-IS"/>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a:t>2</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694787" cy="822373"/>
          </a:xfrm>
        </p:spPr>
        <p:txBody>
          <a:bodyPr/>
          <a:lstStyle/>
          <a:p>
            <a:pPr>
              <a:lnSpc>
                <a:spcPct val="100000"/>
              </a:lnSpc>
              <a:spcBef>
                <a:spcPts val="0"/>
              </a:spcBef>
            </a:pPr>
            <a:r>
              <a:rPr lang="is-IS" sz="2000" b="1"/>
              <a:t>Hvernig á að framkvæma svæðisbundna SVÓT greiningu</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4294967295"/>
          </p:nvPr>
        </p:nvSpPr>
        <p:spPr>
          <a:xfrm>
            <a:off x="7497213" y="2194204"/>
            <a:ext cx="4465067" cy="3015971"/>
          </a:xfrm>
        </p:spPr>
        <p:txBody>
          <a:bodyPr>
            <a:normAutofit/>
          </a:bodyPr>
          <a:lstStyle/>
          <a:p>
            <a:pPr marL="0" indent="0">
              <a:lnSpc>
                <a:spcPct val="100000"/>
              </a:lnSpc>
              <a:spcBef>
                <a:spcPts val="0"/>
              </a:spcBef>
              <a:buNone/>
            </a:pPr>
            <a:r>
              <a:rPr lang="is-IS" sz="2000" b="1">
                <a:solidFill>
                  <a:srgbClr val="595A59"/>
                </a:solidFill>
              </a:rPr>
              <a:t>Hvernig á að framkvæma áfangastaðarýni</a:t>
            </a:r>
          </a:p>
          <a:p>
            <a:pPr marL="0" indent="0">
              <a:lnSpc>
                <a:spcPct val="100000"/>
              </a:lnSpc>
              <a:spcBef>
                <a:spcPts val="0"/>
              </a:spcBef>
              <a:buNone/>
            </a:pPr>
            <a:endParaRPr lang="is-IS" sz="1800" i="1">
              <a:solidFill>
                <a:srgbClr val="4D4D4D"/>
              </a:solidFill>
            </a:endParaRPr>
          </a:p>
          <a:p>
            <a:pPr>
              <a:lnSpc>
                <a:spcPct val="100000"/>
              </a:lnSpc>
              <a:spcBef>
                <a:spcPts val="0"/>
              </a:spcBef>
            </a:pPr>
            <a:endParaRPr lang="is-IS" sz="200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6744305" y="98118"/>
            <a:ext cx="4800599" cy="603631"/>
          </a:xfrm>
        </p:spPr>
        <p:txBody>
          <a:bodyPr>
            <a:normAutofit/>
          </a:bodyPr>
          <a:lstStyle/>
          <a:p>
            <a:pPr algn="ctr"/>
            <a:r>
              <a:rPr lang="is-IS" sz="3200" b="1"/>
              <a:t>Efnisyfirlit</a:t>
            </a:r>
            <a:endParaRPr lang="is-IS" sz="320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a:t>3</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is-IS" sz="3200" b="1"/>
              <a:t>Námskeiðseining 3</a:t>
            </a:r>
          </a:p>
          <a:p>
            <a:pPr algn="ctr">
              <a:lnSpc>
                <a:spcPct val="100000"/>
              </a:lnSpc>
              <a:spcBef>
                <a:spcPts val="0"/>
              </a:spcBef>
            </a:pPr>
            <a:endParaRPr lang="is-IS" sz="2000"/>
          </a:p>
          <a:p>
            <a:pPr algn="ctr">
              <a:lnSpc>
                <a:spcPct val="100000"/>
              </a:lnSpc>
              <a:spcBef>
                <a:spcPts val="0"/>
              </a:spcBef>
            </a:pPr>
            <a:r>
              <a:rPr lang="is-IS" sz="2000"/>
              <a:t>SVÓT greining og áfangastaðarýni. </a:t>
            </a:r>
          </a:p>
        </p:txBody>
      </p:sp>
    </p:spTree>
    <p:extLst>
      <p:ext uri="{BB962C8B-B14F-4D97-AF65-F5344CB8AC3E}">
        <p14:creationId xmlns:p14="http://schemas.microsoft.com/office/powerpoint/2010/main" val="3692908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10;&#10;Description automatically generated">
            <a:extLst>
              <a:ext uri="{FF2B5EF4-FFF2-40B4-BE49-F238E27FC236}">
                <a16:creationId xmlns:a16="http://schemas.microsoft.com/office/drawing/2014/main" id="{61ECDD31-8ECD-80F8-EBB6-06C242F5A51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39" b="13039"/>
          <a:stretch>
            <a:fillRect/>
          </a:stretch>
        </p:blipFill>
        <p:spPr/>
      </p:pic>
      <p:sp>
        <p:nvSpPr>
          <p:cNvPr id="2" name="Text Placeholder 3">
            <a:extLst>
              <a:ext uri="{FF2B5EF4-FFF2-40B4-BE49-F238E27FC236}">
                <a16:creationId xmlns:a16="http://schemas.microsoft.com/office/drawing/2014/main" id="{AF4AA486-0F4F-8DB5-C475-420FE290068F}"/>
              </a:ext>
            </a:extLst>
          </p:cNvPr>
          <p:cNvSpPr txBox="1">
            <a:spLocks/>
          </p:cNvSpPr>
          <p:nvPr/>
        </p:nvSpPr>
        <p:spPr>
          <a:xfrm>
            <a:off x="6420495" y="1076325"/>
            <a:ext cx="5428605" cy="225742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a:t>2</a:t>
            </a:r>
            <a:r>
              <a:rPr lang="is-IS" sz="3000"/>
              <a:t>. hluti.  Hvernig á að framkvæma svæðisbundna SVÓT greiningu</a:t>
            </a:r>
          </a:p>
        </p:txBody>
      </p:sp>
    </p:spTree>
    <p:extLst>
      <p:ext uri="{BB962C8B-B14F-4D97-AF65-F5344CB8AC3E}">
        <p14:creationId xmlns:p14="http://schemas.microsoft.com/office/powerpoint/2010/main" val="596519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8169F7D-7E9D-5E7A-4E91-45A1D601FAB6}"/>
              </a:ext>
            </a:extLst>
          </p:cNvPr>
          <p:cNvSpPr>
            <a:spLocks noGrp="1"/>
          </p:cNvSpPr>
          <p:nvPr>
            <p:ph type="body" sz="quarter" idx="18"/>
          </p:nvPr>
        </p:nvSpPr>
        <p:spPr>
          <a:xfrm>
            <a:off x="0" y="3347818"/>
            <a:ext cx="5781676" cy="3424457"/>
          </a:xfrm>
        </p:spPr>
        <p:txBody>
          <a:bodyPr anchor="ctr">
            <a:noAutofit/>
          </a:bodyPr>
          <a:lstStyle/>
          <a:p>
            <a:r>
              <a:rPr lang="is-IS" sz="2000">
                <a:solidFill>
                  <a:srgbClr val="4D4D4D"/>
                </a:solidFill>
              </a:rPr>
              <a:t>Svæðisbundin </a:t>
            </a:r>
            <a:r>
              <a:rPr lang="is-IS" sz="2000" b="1">
                <a:solidFill>
                  <a:srgbClr val="7A547C"/>
                </a:solidFill>
              </a:rPr>
              <a:t>SVÓT greining </a:t>
            </a:r>
            <a:r>
              <a:rPr lang="is-IS" sz="2000">
                <a:solidFill>
                  <a:srgbClr val="4D4D4D"/>
                </a:solidFill>
              </a:rPr>
              <a:t>er stefnumótandi stjórnunartæki sem notað er til að hjálpa svæðum að bera kennsl á </a:t>
            </a:r>
            <a:r>
              <a:rPr lang="is-IS" sz="2000" b="1">
                <a:solidFill>
                  <a:srgbClr val="7A547C"/>
                </a:solidFill>
              </a:rPr>
              <a:t>styrkleika, veikleika, tækifæri og ógnir (SVÓT) </a:t>
            </a:r>
          </a:p>
          <a:p>
            <a:endParaRPr lang="is-IS" sz="2000">
              <a:solidFill>
                <a:srgbClr val="4D4D4D"/>
              </a:solidFill>
            </a:endParaRPr>
          </a:p>
          <a:p>
            <a:endParaRPr lang="is-IS" sz="2000">
              <a:solidFill>
                <a:srgbClr val="4D4D4D"/>
              </a:solidFill>
            </a:endParaRPr>
          </a:p>
          <a:p>
            <a:endParaRPr lang="is-IS" sz="2000">
              <a:solidFill>
                <a:srgbClr val="4D4D4D"/>
              </a:solidFill>
            </a:endParaRPr>
          </a:p>
          <a:p>
            <a:endParaRPr lang="is-IS" sz="2000">
              <a:solidFill>
                <a:srgbClr val="4D4D4D"/>
              </a:solidFill>
            </a:endParaRPr>
          </a:p>
          <a:p>
            <a:endParaRPr lang="is-IS" sz="2000">
              <a:solidFill>
                <a:srgbClr val="4D4D4D"/>
              </a:solidFill>
            </a:endParaRPr>
          </a:p>
        </p:txBody>
      </p:sp>
      <p:sp>
        <p:nvSpPr>
          <p:cNvPr id="5" name="Text Placeholder 4">
            <a:extLst>
              <a:ext uri="{FF2B5EF4-FFF2-40B4-BE49-F238E27FC236}">
                <a16:creationId xmlns:a16="http://schemas.microsoft.com/office/drawing/2014/main" id="{8CA437D2-555B-4579-8F96-BC6125DC9158}"/>
              </a:ext>
            </a:extLst>
          </p:cNvPr>
          <p:cNvSpPr>
            <a:spLocks noGrp="1"/>
          </p:cNvSpPr>
          <p:nvPr>
            <p:ph type="body" sz="quarter" idx="16"/>
          </p:nvPr>
        </p:nvSpPr>
        <p:spPr>
          <a:xfrm>
            <a:off x="633715" y="971551"/>
            <a:ext cx="4957908" cy="2116178"/>
          </a:xfrm>
        </p:spPr>
        <p:txBody>
          <a:bodyPr>
            <a:normAutofit/>
          </a:bodyPr>
          <a:lstStyle/>
          <a:p>
            <a:r>
              <a:rPr lang="is-IS"/>
              <a:t>Svæðisbundin SVÓT greining</a:t>
            </a:r>
          </a:p>
        </p:txBody>
      </p:sp>
      <p:sp>
        <p:nvSpPr>
          <p:cNvPr id="7" name="Text Placeholder 6">
            <a:extLst>
              <a:ext uri="{FF2B5EF4-FFF2-40B4-BE49-F238E27FC236}">
                <a16:creationId xmlns:a16="http://schemas.microsoft.com/office/drawing/2014/main" id="{C4D6CF01-D0A9-299F-1E60-8E0BAF5F322B}"/>
              </a:ext>
            </a:extLst>
          </p:cNvPr>
          <p:cNvSpPr>
            <a:spLocks noGrp="1"/>
          </p:cNvSpPr>
          <p:nvPr>
            <p:ph type="body" sz="quarter" idx="20"/>
          </p:nvPr>
        </p:nvSpPr>
        <p:spPr>
          <a:xfrm>
            <a:off x="6335046" y="1000126"/>
            <a:ext cx="4957908" cy="1724024"/>
          </a:xfrm>
        </p:spPr>
        <p:txBody>
          <a:bodyPr>
            <a:normAutofit/>
          </a:bodyPr>
          <a:lstStyle/>
          <a:p>
            <a:r>
              <a:rPr lang="is-IS"/>
              <a:t>Áfangastaðarýni</a:t>
            </a:r>
          </a:p>
        </p:txBody>
      </p:sp>
      <p:sp>
        <p:nvSpPr>
          <p:cNvPr id="8" name="Text Placeholder 7">
            <a:extLst>
              <a:ext uri="{FF2B5EF4-FFF2-40B4-BE49-F238E27FC236}">
                <a16:creationId xmlns:a16="http://schemas.microsoft.com/office/drawing/2014/main" id="{E1B1C44F-0711-92B1-41A0-FDA4CB0ED777}"/>
              </a:ext>
            </a:extLst>
          </p:cNvPr>
          <p:cNvSpPr>
            <a:spLocks noGrp="1"/>
          </p:cNvSpPr>
          <p:nvPr>
            <p:ph type="body" sz="quarter" idx="21"/>
          </p:nvPr>
        </p:nvSpPr>
        <p:spPr>
          <a:xfrm>
            <a:off x="5953125" y="3424017"/>
            <a:ext cx="6086475" cy="3348257"/>
          </a:xfrm>
        </p:spPr>
        <p:txBody>
          <a:bodyPr vert="horz" lIns="91440" tIns="45720" rIns="91440" bIns="45720" rtlCol="0" anchor="t">
            <a:noAutofit/>
          </a:bodyPr>
          <a:lstStyle/>
          <a:p>
            <a:r>
              <a:rPr lang="is-IS" sz="1900" b="1" i="0">
                <a:solidFill>
                  <a:srgbClr val="F27954"/>
                </a:solidFill>
                <a:effectLst/>
              </a:rPr>
              <a:t>Áfangastaðarýnin </a:t>
            </a:r>
            <a:r>
              <a:rPr lang="is-IS" sz="1900">
                <a:solidFill>
                  <a:srgbClr val="4D4D4D"/>
                </a:solidFill>
              </a:rPr>
              <a:t>helst í hendur með </a:t>
            </a:r>
            <a:r>
              <a:rPr lang="is-IS" sz="1900" b="1">
                <a:solidFill>
                  <a:srgbClr val="F27954"/>
                </a:solidFill>
              </a:rPr>
              <a:t>hættumatinu </a:t>
            </a:r>
            <a:r>
              <a:rPr lang="is-IS" sz="1900" b="0" i="0">
                <a:solidFill>
                  <a:srgbClr val="4D4D4D"/>
                </a:solidFill>
                <a:effectLst/>
              </a:rPr>
              <a:t>og </a:t>
            </a:r>
            <a:r>
              <a:rPr lang="is-IS" sz="1900" b="1" i="0">
                <a:solidFill>
                  <a:srgbClr val="F27954"/>
                </a:solidFill>
                <a:effectLst/>
              </a:rPr>
              <a:t>SVÓT </a:t>
            </a:r>
            <a:r>
              <a:rPr lang="is-IS" sz="1900" b="1">
                <a:solidFill>
                  <a:srgbClr val="F27954"/>
                </a:solidFill>
              </a:rPr>
              <a:t>greiningunni </a:t>
            </a:r>
            <a:r>
              <a:rPr lang="is-IS" sz="1900">
                <a:solidFill>
                  <a:srgbClr val="4D4D4D"/>
                </a:solidFill>
              </a:rPr>
              <a:t>og ætti helst að koma í kjölfar þeirra beggja. Áfangastaðarýnin felur meðal annars í sér greiningu á því hvernig hægt er að útfæra niðurstöður hættumatsins og SVÓT greiningarinnar til að tryggja langtíma velferð áfangastaðarins.  Í áfangastaðarýninni er farið nánar í hvað vantar og þarf; á hverju stigi krísunar (</a:t>
            </a:r>
            <a:r>
              <a:rPr lang="is-IS" sz="1900" i="1">
                <a:solidFill>
                  <a:srgbClr val="4D4D4D"/>
                </a:solidFill>
              </a:rPr>
              <a:t>fyrir, í krísu, eftir krísu</a:t>
            </a:r>
            <a:r>
              <a:rPr lang="is-IS" sz="1900">
                <a:solidFill>
                  <a:srgbClr val="4D4D4D"/>
                </a:solidFill>
              </a:rPr>
              <a:t>). </a:t>
            </a:r>
            <a:endParaRPr lang="en-US"/>
          </a:p>
          <a:p>
            <a:endParaRPr lang="is-IS" sz="1900">
              <a:solidFill>
                <a:srgbClr val="4D4D4D"/>
              </a:solidFill>
              <a:ea typeface="Calibri"/>
              <a:cs typeface="Calibri"/>
            </a:endParaRPr>
          </a:p>
        </p:txBody>
      </p:sp>
    </p:spTree>
    <p:extLst>
      <p:ext uri="{BB962C8B-B14F-4D97-AF65-F5344CB8AC3E}">
        <p14:creationId xmlns:p14="http://schemas.microsoft.com/office/powerpoint/2010/main" val="3449111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D24564-5E64-490B-A908-DB5830D1172C}"/>
              </a:ext>
            </a:extLst>
          </p:cNvPr>
          <p:cNvSpPr>
            <a:spLocks noGrp="1"/>
          </p:cNvSpPr>
          <p:nvPr>
            <p:ph type="body" sz="quarter" idx="16"/>
          </p:nvPr>
        </p:nvSpPr>
        <p:spPr>
          <a:xfrm>
            <a:off x="353714" y="219075"/>
            <a:ext cx="5564883" cy="996593"/>
          </a:xfrm>
        </p:spPr>
        <p:txBody>
          <a:bodyPr>
            <a:noAutofit/>
          </a:bodyPr>
          <a:lstStyle/>
          <a:p>
            <a:pPr algn="ctr">
              <a:lnSpc>
                <a:spcPct val="100000"/>
              </a:lnSpc>
              <a:spcBef>
                <a:spcPts val="0"/>
              </a:spcBef>
            </a:pPr>
            <a:r>
              <a:rPr lang="is-IS" sz="2400" b="1"/>
              <a:t>SVÓT greining á svæðisbundnum styrkleikum, veikleikum, tækifærum og ógnunum. </a:t>
            </a:r>
          </a:p>
        </p:txBody>
      </p:sp>
      <p:sp>
        <p:nvSpPr>
          <p:cNvPr id="5" name="Text Placeholder 11">
            <a:extLst>
              <a:ext uri="{FF2B5EF4-FFF2-40B4-BE49-F238E27FC236}">
                <a16:creationId xmlns:a16="http://schemas.microsoft.com/office/drawing/2014/main" id="{FAA6C240-2354-DBC9-6D99-FB51E847642A}"/>
              </a:ext>
            </a:extLst>
          </p:cNvPr>
          <p:cNvSpPr>
            <a:spLocks noGrp="1"/>
          </p:cNvSpPr>
          <p:nvPr>
            <p:ph type="body" sz="quarter" idx="18"/>
          </p:nvPr>
        </p:nvSpPr>
        <p:spPr>
          <a:xfrm>
            <a:off x="457200" y="1193638"/>
            <a:ext cx="5638800" cy="5062066"/>
          </a:xfrm>
        </p:spPr>
        <p:txBody>
          <a:bodyPr>
            <a:noAutofit/>
          </a:bodyPr>
          <a:lstStyle/>
          <a:p>
            <a:pPr marL="0" indent="0">
              <a:lnSpc>
                <a:spcPct val="100000"/>
              </a:lnSpc>
              <a:spcBef>
                <a:spcPts val="0"/>
              </a:spcBef>
            </a:pPr>
            <a:endParaRPr lang="is-IS" sz="2000" b="1"/>
          </a:p>
          <a:p>
            <a:pPr marL="0" indent="0">
              <a:lnSpc>
                <a:spcPct val="100000"/>
              </a:lnSpc>
              <a:spcBef>
                <a:spcPts val="0"/>
              </a:spcBef>
            </a:pPr>
            <a:r>
              <a:rPr lang="is-IS" sz="2000"/>
              <a:t>Gott tæki til að koma auga á innri styrkleika og veikleika, ytri tækifæri og ógnanir</a:t>
            </a:r>
          </a:p>
          <a:p>
            <a:pPr marL="0" indent="0">
              <a:lnSpc>
                <a:spcPct val="100000"/>
              </a:lnSpc>
              <a:spcBef>
                <a:spcPts val="0"/>
              </a:spcBef>
            </a:pPr>
            <a:endParaRPr lang="is-IS" sz="2000"/>
          </a:p>
          <a:p>
            <a:pPr marL="0" indent="0">
              <a:lnSpc>
                <a:spcPct val="100000"/>
              </a:lnSpc>
              <a:spcBef>
                <a:spcPts val="0"/>
              </a:spcBef>
            </a:pPr>
            <a:endParaRPr lang="is-IS" sz="2000"/>
          </a:p>
          <a:p>
            <a:pPr marL="0" indent="0">
              <a:lnSpc>
                <a:spcPct val="100000"/>
              </a:lnSpc>
              <a:spcBef>
                <a:spcPts val="0"/>
              </a:spcBef>
            </a:pPr>
            <a:r>
              <a:rPr lang="is-IS" sz="2000"/>
              <a:t>Mikilvægt að skoða:</a:t>
            </a:r>
          </a:p>
          <a:p>
            <a:pPr marL="0" indent="0">
              <a:lnSpc>
                <a:spcPct val="100000"/>
              </a:lnSpc>
              <a:spcBef>
                <a:spcPts val="0"/>
              </a:spcBef>
            </a:pPr>
            <a:endParaRPr lang="is-IS" sz="2000"/>
          </a:p>
          <a:p>
            <a:pPr marL="342900" indent="-342900">
              <a:lnSpc>
                <a:spcPct val="100000"/>
              </a:lnSpc>
              <a:spcBef>
                <a:spcPts val="0"/>
              </a:spcBef>
              <a:buFont typeface="Wingdings" panose="05000000000000000000" pitchFamily="2" charset="2"/>
              <a:buChar char="v"/>
            </a:pPr>
            <a:r>
              <a:rPr lang="is-IS" sz="2000" b="1"/>
              <a:t>Styrkleika, </a:t>
            </a:r>
            <a:r>
              <a:rPr lang="is-IS" sz="2000"/>
              <a:t>þar á meðal auðlindir og stuðning sem tiltækur er til að takast á við krísu;</a:t>
            </a:r>
          </a:p>
          <a:p>
            <a:pPr marL="342900" indent="-342900">
              <a:lnSpc>
                <a:spcPct val="100000"/>
              </a:lnSpc>
              <a:spcBef>
                <a:spcPts val="0"/>
              </a:spcBef>
              <a:buFont typeface="Wingdings" panose="05000000000000000000" pitchFamily="2" charset="2"/>
              <a:buChar char="v"/>
            </a:pPr>
            <a:r>
              <a:rPr lang="is-IS" sz="2000" b="1"/>
              <a:t>Veikleika</a:t>
            </a:r>
            <a:r>
              <a:rPr lang="is-IS" sz="2000"/>
              <a:t>, þættir sem munu hafa áhrif á getu til að takast á við krísu og eftirmála hennar; </a:t>
            </a:r>
          </a:p>
          <a:p>
            <a:pPr marL="342900" indent="-342900">
              <a:lnSpc>
                <a:spcPct val="100000"/>
              </a:lnSpc>
              <a:spcBef>
                <a:spcPts val="0"/>
              </a:spcBef>
              <a:buFont typeface="Wingdings" panose="05000000000000000000" pitchFamily="2" charset="2"/>
              <a:buChar char="v"/>
            </a:pPr>
            <a:r>
              <a:rPr lang="is-IS" sz="2000" b="1"/>
              <a:t>Tækifæri </a:t>
            </a:r>
            <a:r>
              <a:rPr lang="is-IS" sz="2000"/>
              <a:t>til að afla stuðnings og draga úr varnarleysi ; og</a:t>
            </a:r>
          </a:p>
          <a:p>
            <a:pPr marL="342900" indent="-342900">
              <a:lnSpc>
                <a:spcPct val="100000"/>
              </a:lnSpc>
              <a:spcBef>
                <a:spcPts val="0"/>
              </a:spcBef>
              <a:buFont typeface="Wingdings" panose="05000000000000000000" pitchFamily="2" charset="2"/>
              <a:buChar char="v"/>
            </a:pPr>
            <a:r>
              <a:rPr lang="is-IS" sz="2000" b="1"/>
              <a:t>Ógnanir, </a:t>
            </a:r>
            <a:r>
              <a:rPr lang="is-IS" sz="2000"/>
              <a:t>þar á meðal þá þætti sem geta leitt til krísu hjá ferðaþjónustufyrirtækin. </a:t>
            </a:r>
          </a:p>
          <a:p>
            <a:pPr marL="0" indent="0">
              <a:lnSpc>
                <a:spcPct val="100000"/>
              </a:lnSpc>
              <a:spcBef>
                <a:spcPts val="0"/>
              </a:spcBef>
            </a:pPr>
            <a:endParaRPr lang="is-IS" sz="2000" b="0" i="0">
              <a:effectLst/>
            </a:endParaRPr>
          </a:p>
          <a:p>
            <a:pPr marL="0" indent="0">
              <a:lnSpc>
                <a:spcPct val="100000"/>
              </a:lnSpc>
              <a:spcBef>
                <a:spcPts val="0"/>
              </a:spcBef>
            </a:pPr>
            <a:endParaRPr lang="is-IS" sz="2000"/>
          </a:p>
        </p:txBody>
      </p:sp>
      <p:pic>
        <p:nvPicPr>
          <p:cNvPr id="12" name="Picture Placeholder 11" descr="A picture containing person, indoor, feet&#10;&#10;Description automatically generated">
            <a:extLst>
              <a:ext uri="{FF2B5EF4-FFF2-40B4-BE49-F238E27FC236}">
                <a16:creationId xmlns:a16="http://schemas.microsoft.com/office/drawing/2014/main" id="{FD8A4939-7ABE-3C3B-6F9E-9E69D998309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7361" b="17361"/>
          <a:stretch>
            <a:fillRect/>
          </a:stretch>
        </p:blipFill>
        <p:spPr/>
      </p:pic>
      <p:sp>
        <p:nvSpPr>
          <p:cNvPr id="2" name="TextBox 5">
            <a:extLst>
              <a:ext uri="{FF2B5EF4-FFF2-40B4-BE49-F238E27FC236}">
                <a16:creationId xmlns:a16="http://schemas.microsoft.com/office/drawing/2014/main" id="{5D6F374A-54D3-F37F-E500-C6D2DDAC0CD8}"/>
              </a:ext>
            </a:extLst>
          </p:cNvPr>
          <p:cNvSpPr txBox="1"/>
          <p:nvPr/>
        </p:nvSpPr>
        <p:spPr>
          <a:xfrm>
            <a:off x="7021039" y="6091207"/>
            <a:ext cx="5072349" cy="646331"/>
          </a:xfrm>
          <a:prstGeom prst="rect">
            <a:avLst/>
          </a:prstGeom>
          <a:solidFill>
            <a:srgbClr val="F27954"/>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err="1">
                <a:solidFill>
                  <a:schemeClr val="bg1"/>
                </a:solidFill>
                <a:hlinkClick r:id="rId4">
                  <a:extLst>
                    <a:ext uri="{A12FA001-AC4F-418D-AE19-62706E023703}">
                      <ahyp:hlinkClr xmlns:ahyp="http://schemas.microsoft.com/office/drawing/2018/hyperlinkcolor" val="tx"/>
                    </a:ext>
                  </a:extLst>
                </a:hlinkClick>
              </a:rPr>
              <a:t>Frekara</a:t>
            </a:r>
            <a:r>
              <a:rPr lang="en-IE" dirty="0">
                <a:solidFill>
                  <a:schemeClr val="bg1"/>
                </a:solidFill>
                <a:hlinkClick r:id="rId4">
                  <a:extLst>
                    <a:ext uri="{A12FA001-AC4F-418D-AE19-62706E023703}">
                      <ahyp:hlinkClr xmlns:ahyp="http://schemas.microsoft.com/office/drawing/2018/hyperlinkcolor" val="tx"/>
                    </a:ext>
                  </a:extLst>
                </a:hlinkClick>
              </a:rPr>
              <a:t> </a:t>
            </a:r>
            <a:r>
              <a:rPr lang="en-IE" dirty="0" err="1">
                <a:solidFill>
                  <a:schemeClr val="bg1"/>
                </a:solidFill>
                <a:hlinkClick r:id="rId4">
                  <a:extLst>
                    <a:ext uri="{A12FA001-AC4F-418D-AE19-62706E023703}">
                      <ahyp:hlinkClr xmlns:ahyp="http://schemas.microsoft.com/office/drawing/2018/hyperlinkcolor" val="tx"/>
                    </a:ext>
                  </a:extLst>
                </a:hlinkClick>
              </a:rPr>
              <a:t>lesefni</a:t>
            </a:r>
            <a:r>
              <a:rPr lang="en-IE" dirty="0">
                <a:solidFill>
                  <a:schemeClr val="bg1"/>
                </a:solidFill>
                <a:hlinkClick r:id="rId4">
                  <a:extLst>
                    <a:ext uri="{A12FA001-AC4F-418D-AE19-62706E023703}">
                      <ahyp:hlinkClr xmlns:ahyp="http://schemas.microsoft.com/office/drawing/2018/hyperlinkcolor" val="tx"/>
                    </a:ext>
                  </a:extLst>
                </a:hlinkClick>
              </a:rPr>
              <a:t>: How to Develop a Risk Management Strategy for a Tourism Organisation</a:t>
            </a:r>
            <a:endParaRPr lang="en-IE" dirty="0">
              <a:solidFill>
                <a:schemeClr val="bg1"/>
              </a:solidFill>
            </a:endParaRPr>
          </a:p>
        </p:txBody>
      </p:sp>
      <p:pic>
        <p:nvPicPr>
          <p:cNvPr id="4" name="Graphic 1" descr="Document with solid fill">
            <a:extLst>
              <a:ext uri="{FF2B5EF4-FFF2-40B4-BE49-F238E27FC236}">
                <a16:creationId xmlns:a16="http://schemas.microsoft.com/office/drawing/2014/main" id="{402A4EDE-B52A-5C43-6898-BD5D555E18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92300" y="6038135"/>
            <a:ext cx="628739" cy="752474"/>
          </a:xfrm>
          <a:prstGeom prst="rect">
            <a:avLst/>
          </a:prstGeom>
        </p:spPr>
      </p:pic>
    </p:spTree>
    <p:extLst>
      <p:ext uri="{BB962C8B-B14F-4D97-AF65-F5344CB8AC3E}">
        <p14:creationId xmlns:p14="http://schemas.microsoft.com/office/powerpoint/2010/main" val="1696133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887789-D583-75F3-9200-A77CD20AC6E1}"/>
              </a:ext>
            </a:extLst>
          </p:cNvPr>
          <p:cNvSpPr>
            <a:spLocks noGrp="1"/>
          </p:cNvSpPr>
          <p:nvPr>
            <p:ph type="body" sz="quarter" idx="18"/>
          </p:nvPr>
        </p:nvSpPr>
        <p:spPr>
          <a:xfrm>
            <a:off x="6118285" y="1700349"/>
            <a:ext cx="3024340" cy="571776"/>
          </a:xfrm>
        </p:spPr>
        <p:txBody>
          <a:bodyPr>
            <a:noAutofit/>
          </a:bodyPr>
          <a:lstStyle/>
          <a:p>
            <a:pPr marL="0" indent="0">
              <a:lnSpc>
                <a:spcPct val="120000"/>
              </a:lnSpc>
              <a:spcBef>
                <a:spcPts val="0"/>
              </a:spcBef>
            </a:pPr>
            <a:r>
              <a:rPr lang="is-IS" sz="2000" b="1"/>
              <a:t>Fara yfir núverandi krísustjórnun</a:t>
            </a:r>
          </a:p>
        </p:txBody>
      </p:sp>
      <p:sp>
        <p:nvSpPr>
          <p:cNvPr id="5" name="Text Placeholder 4">
            <a:extLst>
              <a:ext uri="{FF2B5EF4-FFF2-40B4-BE49-F238E27FC236}">
                <a16:creationId xmlns:a16="http://schemas.microsoft.com/office/drawing/2014/main" id="{9151F836-448F-C135-56B0-2CA3A30B9552}"/>
              </a:ext>
            </a:extLst>
          </p:cNvPr>
          <p:cNvSpPr>
            <a:spLocks noGrp="1"/>
          </p:cNvSpPr>
          <p:nvPr>
            <p:ph type="body" sz="quarter" idx="16"/>
          </p:nvPr>
        </p:nvSpPr>
        <p:spPr>
          <a:xfrm>
            <a:off x="3041356" y="1193454"/>
            <a:ext cx="3049353" cy="582221"/>
          </a:xfrm>
        </p:spPr>
        <p:txBody>
          <a:bodyPr>
            <a:normAutofit fontScale="92500" lnSpcReduction="10000"/>
          </a:bodyPr>
          <a:lstStyle/>
          <a:p>
            <a:r>
              <a:rPr lang="is-IS"/>
              <a:t>Skref 2 </a:t>
            </a:r>
          </a:p>
        </p:txBody>
      </p:sp>
      <p:sp>
        <p:nvSpPr>
          <p:cNvPr id="7" name="Text Placeholder 6">
            <a:extLst>
              <a:ext uri="{FF2B5EF4-FFF2-40B4-BE49-F238E27FC236}">
                <a16:creationId xmlns:a16="http://schemas.microsoft.com/office/drawing/2014/main" id="{FCF47D39-D1AB-6C98-86EC-D27794E19B8F}"/>
              </a:ext>
            </a:extLst>
          </p:cNvPr>
          <p:cNvSpPr>
            <a:spLocks noGrp="1"/>
          </p:cNvSpPr>
          <p:nvPr>
            <p:ph type="body" sz="quarter" idx="19"/>
          </p:nvPr>
        </p:nvSpPr>
        <p:spPr>
          <a:xfrm>
            <a:off x="6126391" y="2428421"/>
            <a:ext cx="3024340" cy="1483196"/>
          </a:xfrm>
        </p:spPr>
        <p:txBody>
          <a:bodyPr>
            <a:normAutofit/>
          </a:bodyPr>
          <a:lstStyle/>
          <a:p>
            <a:pPr marL="0" indent="0">
              <a:lnSpc>
                <a:spcPct val="120000"/>
              </a:lnSpc>
              <a:spcBef>
                <a:spcPts val="0"/>
              </a:spcBef>
            </a:pPr>
            <a:r>
              <a:rPr lang="is-IS" sz="1800"/>
              <a:t>Farið yfir núverandi stýringu í krísu, áætlanir, mannvirki, þjónustu, aðstöðu og áætlanir og hvað vantar. </a:t>
            </a:r>
          </a:p>
        </p:txBody>
      </p:sp>
      <p:sp>
        <p:nvSpPr>
          <p:cNvPr id="8" name="Text Placeholder 7">
            <a:extLst>
              <a:ext uri="{FF2B5EF4-FFF2-40B4-BE49-F238E27FC236}">
                <a16:creationId xmlns:a16="http://schemas.microsoft.com/office/drawing/2014/main" id="{FBCD24D4-8BE8-CD02-353D-30E1BA79568A}"/>
              </a:ext>
            </a:extLst>
          </p:cNvPr>
          <p:cNvSpPr>
            <a:spLocks noGrp="1"/>
          </p:cNvSpPr>
          <p:nvPr>
            <p:ph type="body" sz="quarter" idx="20"/>
          </p:nvPr>
        </p:nvSpPr>
        <p:spPr>
          <a:xfrm>
            <a:off x="3102051" y="1724074"/>
            <a:ext cx="3024340" cy="618247"/>
          </a:xfrm>
        </p:spPr>
        <p:txBody>
          <a:bodyPr>
            <a:noAutofit/>
          </a:bodyPr>
          <a:lstStyle/>
          <a:p>
            <a:pPr marL="0" indent="0">
              <a:lnSpc>
                <a:spcPct val="100000"/>
              </a:lnSpc>
              <a:spcBef>
                <a:spcPts val="0"/>
              </a:spcBef>
            </a:pPr>
            <a:r>
              <a:rPr lang="is-IS" sz="2000" b="1"/>
              <a:t>Rýna í hættumatið</a:t>
            </a:r>
          </a:p>
        </p:txBody>
      </p:sp>
      <p:sp>
        <p:nvSpPr>
          <p:cNvPr id="9" name="Text Placeholder 8">
            <a:extLst>
              <a:ext uri="{FF2B5EF4-FFF2-40B4-BE49-F238E27FC236}">
                <a16:creationId xmlns:a16="http://schemas.microsoft.com/office/drawing/2014/main" id="{E6099444-1922-C238-1D79-804F504C9F7F}"/>
              </a:ext>
            </a:extLst>
          </p:cNvPr>
          <p:cNvSpPr>
            <a:spLocks noGrp="1"/>
          </p:cNvSpPr>
          <p:nvPr>
            <p:ph type="body" sz="quarter" idx="21"/>
          </p:nvPr>
        </p:nvSpPr>
        <p:spPr>
          <a:xfrm>
            <a:off x="-12280" y="1191752"/>
            <a:ext cx="3049353" cy="582221"/>
          </a:xfrm>
        </p:spPr>
        <p:txBody>
          <a:bodyPr>
            <a:normAutofit fontScale="92500" lnSpcReduction="10000"/>
          </a:bodyPr>
          <a:lstStyle/>
          <a:p>
            <a:r>
              <a:rPr lang="is-IS"/>
              <a:t>Skref 1</a:t>
            </a:r>
          </a:p>
        </p:txBody>
      </p:sp>
      <p:sp>
        <p:nvSpPr>
          <p:cNvPr id="10" name="Text Placeholder 9">
            <a:extLst>
              <a:ext uri="{FF2B5EF4-FFF2-40B4-BE49-F238E27FC236}">
                <a16:creationId xmlns:a16="http://schemas.microsoft.com/office/drawing/2014/main" id="{93ECE0B2-C570-4426-FADF-E563CE665CC1}"/>
              </a:ext>
            </a:extLst>
          </p:cNvPr>
          <p:cNvSpPr>
            <a:spLocks noGrp="1"/>
          </p:cNvSpPr>
          <p:nvPr>
            <p:ph type="body" sz="quarter" idx="22"/>
          </p:nvPr>
        </p:nvSpPr>
        <p:spPr>
          <a:xfrm>
            <a:off x="3123545" y="2758519"/>
            <a:ext cx="3024340" cy="1128118"/>
          </a:xfrm>
        </p:spPr>
        <p:txBody>
          <a:bodyPr>
            <a:normAutofit/>
          </a:bodyPr>
          <a:lstStyle/>
          <a:p>
            <a:pPr marL="0" indent="0">
              <a:lnSpc>
                <a:spcPct val="100000"/>
              </a:lnSpc>
              <a:spcBef>
                <a:spcPts val="0"/>
              </a:spcBef>
            </a:pPr>
            <a:r>
              <a:rPr lang="is-IS" sz="1800"/>
              <a:t>..til að ákvarða hugsanlegar krísur og áhættu. </a:t>
            </a:r>
          </a:p>
          <a:p>
            <a:pPr marL="0" indent="0">
              <a:lnSpc>
                <a:spcPct val="100000"/>
              </a:lnSpc>
              <a:spcBef>
                <a:spcPts val="0"/>
              </a:spcBef>
            </a:pPr>
            <a:endParaRPr lang="is-IS" sz="1800"/>
          </a:p>
        </p:txBody>
      </p:sp>
      <p:sp>
        <p:nvSpPr>
          <p:cNvPr id="14" name="Text Placeholder 13">
            <a:extLst>
              <a:ext uri="{FF2B5EF4-FFF2-40B4-BE49-F238E27FC236}">
                <a16:creationId xmlns:a16="http://schemas.microsoft.com/office/drawing/2014/main" id="{B4BAA4EB-6050-83EB-5DAE-A157FE29BB74}"/>
              </a:ext>
            </a:extLst>
          </p:cNvPr>
          <p:cNvSpPr>
            <a:spLocks noGrp="1"/>
          </p:cNvSpPr>
          <p:nvPr>
            <p:ph type="body" sz="quarter" idx="26"/>
          </p:nvPr>
        </p:nvSpPr>
        <p:spPr>
          <a:xfrm>
            <a:off x="12733" y="1742807"/>
            <a:ext cx="3024340" cy="685614"/>
          </a:xfrm>
        </p:spPr>
        <p:txBody>
          <a:bodyPr>
            <a:normAutofit/>
          </a:bodyPr>
          <a:lstStyle/>
          <a:p>
            <a:r>
              <a:rPr lang="is-IS" sz="2000" b="1"/>
              <a:t>Skilgreina umhverfið</a:t>
            </a:r>
          </a:p>
        </p:txBody>
      </p:sp>
      <p:sp>
        <p:nvSpPr>
          <p:cNvPr id="15" name="Text Placeholder 14">
            <a:extLst>
              <a:ext uri="{FF2B5EF4-FFF2-40B4-BE49-F238E27FC236}">
                <a16:creationId xmlns:a16="http://schemas.microsoft.com/office/drawing/2014/main" id="{54E0472A-AE6D-D77D-5E4B-FD1358916D12}"/>
              </a:ext>
            </a:extLst>
          </p:cNvPr>
          <p:cNvSpPr>
            <a:spLocks noGrp="1"/>
          </p:cNvSpPr>
          <p:nvPr>
            <p:ph type="body" sz="quarter" idx="27"/>
          </p:nvPr>
        </p:nvSpPr>
        <p:spPr>
          <a:xfrm>
            <a:off x="6093272" y="1160720"/>
            <a:ext cx="3049353" cy="582221"/>
          </a:xfrm>
        </p:spPr>
        <p:txBody>
          <a:bodyPr>
            <a:normAutofit fontScale="92500" lnSpcReduction="10000"/>
          </a:bodyPr>
          <a:lstStyle/>
          <a:p>
            <a:r>
              <a:rPr lang="is-IS"/>
              <a:t>Skref 3 </a:t>
            </a:r>
          </a:p>
        </p:txBody>
      </p:sp>
      <p:sp>
        <p:nvSpPr>
          <p:cNvPr id="16" name="Text Placeholder 15">
            <a:extLst>
              <a:ext uri="{FF2B5EF4-FFF2-40B4-BE49-F238E27FC236}">
                <a16:creationId xmlns:a16="http://schemas.microsoft.com/office/drawing/2014/main" id="{A63489B3-46EC-343F-0C3C-BE7415D64A2A}"/>
              </a:ext>
            </a:extLst>
          </p:cNvPr>
          <p:cNvSpPr>
            <a:spLocks noGrp="1"/>
          </p:cNvSpPr>
          <p:nvPr>
            <p:ph type="body" sz="quarter" idx="28"/>
          </p:nvPr>
        </p:nvSpPr>
        <p:spPr>
          <a:xfrm>
            <a:off x="31485" y="2414982"/>
            <a:ext cx="3024340" cy="1483196"/>
          </a:xfrm>
        </p:spPr>
        <p:txBody>
          <a:bodyPr>
            <a:normAutofit/>
          </a:bodyPr>
          <a:lstStyle/>
          <a:p>
            <a:pPr marL="0" indent="0">
              <a:lnSpc>
                <a:spcPct val="110000"/>
              </a:lnSpc>
              <a:spcBef>
                <a:spcPts val="0"/>
              </a:spcBef>
            </a:pPr>
            <a:r>
              <a:rPr lang="is-IS" sz="1800"/>
              <a:t>Skilgreina svæðisbundin umhverfiseinkenni, hverju er hægt að stjórna og hvað er óviðráðanlegt.</a:t>
            </a:r>
          </a:p>
        </p:txBody>
      </p:sp>
      <p:sp>
        <p:nvSpPr>
          <p:cNvPr id="17" name="Text Placeholder 16">
            <a:extLst>
              <a:ext uri="{FF2B5EF4-FFF2-40B4-BE49-F238E27FC236}">
                <a16:creationId xmlns:a16="http://schemas.microsoft.com/office/drawing/2014/main" id="{36AD56D5-FF07-0685-7F83-99520F11B6EE}"/>
              </a:ext>
            </a:extLst>
          </p:cNvPr>
          <p:cNvSpPr>
            <a:spLocks noGrp="1"/>
          </p:cNvSpPr>
          <p:nvPr>
            <p:ph type="body" sz="quarter" idx="29"/>
          </p:nvPr>
        </p:nvSpPr>
        <p:spPr>
          <a:xfrm>
            <a:off x="91" y="159009"/>
            <a:ext cx="12181236" cy="582221"/>
          </a:xfrm>
        </p:spPr>
        <p:txBody>
          <a:bodyPr>
            <a:normAutofit lnSpcReduction="10000"/>
          </a:bodyPr>
          <a:lstStyle/>
          <a:p>
            <a:r>
              <a:rPr lang="is-IS"/>
              <a:t>Dæmi: Skref fyrir skref SVÓT greining </a:t>
            </a:r>
          </a:p>
        </p:txBody>
      </p:sp>
      <p:sp>
        <p:nvSpPr>
          <p:cNvPr id="30" name="Text Placeholder 8">
            <a:extLst>
              <a:ext uri="{FF2B5EF4-FFF2-40B4-BE49-F238E27FC236}">
                <a16:creationId xmlns:a16="http://schemas.microsoft.com/office/drawing/2014/main" id="{D496A8ED-6CA4-9990-A22C-CE784F9BBFB7}"/>
              </a:ext>
            </a:extLst>
          </p:cNvPr>
          <p:cNvSpPr txBox="1">
            <a:spLocks/>
          </p:cNvSpPr>
          <p:nvPr/>
        </p:nvSpPr>
        <p:spPr>
          <a:xfrm>
            <a:off x="9092410" y="1252921"/>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a:t>Skref 4</a:t>
            </a:r>
          </a:p>
        </p:txBody>
      </p:sp>
      <p:sp>
        <p:nvSpPr>
          <p:cNvPr id="31" name="Text Placeholder 13">
            <a:extLst>
              <a:ext uri="{FF2B5EF4-FFF2-40B4-BE49-F238E27FC236}">
                <a16:creationId xmlns:a16="http://schemas.microsoft.com/office/drawing/2014/main" id="{243DD6A5-A384-FAEB-D2DE-7366EF227612}"/>
              </a:ext>
            </a:extLst>
          </p:cNvPr>
          <p:cNvSpPr txBox="1">
            <a:spLocks/>
          </p:cNvSpPr>
          <p:nvPr/>
        </p:nvSpPr>
        <p:spPr>
          <a:xfrm>
            <a:off x="9117422" y="1803976"/>
            <a:ext cx="3074577"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000" b="1"/>
              <a:t>Koma auga á svæðisbundna styrkleika</a:t>
            </a:r>
          </a:p>
        </p:txBody>
      </p:sp>
      <p:sp>
        <p:nvSpPr>
          <p:cNvPr id="32" name="Text Placeholder 15">
            <a:extLst>
              <a:ext uri="{FF2B5EF4-FFF2-40B4-BE49-F238E27FC236}">
                <a16:creationId xmlns:a16="http://schemas.microsoft.com/office/drawing/2014/main" id="{221E61F3-53FD-C040-EFCE-49F104752DC3}"/>
              </a:ext>
            </a:extLst>
          </p:cNvPr>
          <p:cNvSpPr txBox="1">
            <a:spLocks/>
          </p:cNvSpPr>
          <p:nvPr/>
        </p:nvSpPr>
        <p:spPr>
          <a:xfrm>
            <a:off x="9096295" y="2590828"/>
            <a:ext cx="3047786" cy="1295626"/>
          </a:xfrm>
          <a:prstGeom prst="rect">
            <a:avLst/>
          </a:prstGeom>
        </p:spPr>
        <p:txBody>
          <a:bodyPr vert="horz" lIns="91440" tIns="45720" rIns="91440" bIns="45720" rtlCol="0" anchor="t">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is-IS" sz="1600"/>
              <a:t>T</a:t>
            </a:r>
            <a:r>
              <a:rPr lang="is-IS" sz="1600">
                <a:solidFill>
                  <a:srgbClr val="FFFFFF"/>
                </a:solidFill>
                <a:latin typeface="Calibri"/>
                <a:cs typeface="Calibri"/>
              </a:rPr>
              <a:t>.a.m. svæði sem ekki eru viðkvæm fyrir náttúruhamförum,</a:t>
            </a:r>
            <a:r>
              <a:rPr lang="is-IS" sz="1600"/>
              <a:t> sterkir innviðir, öflug neyðarþjónusta, o.s.frv</a:t>
            </a:r>
            <a:r>
              <a:rPr lang="is-IS" sz="1600">
                <a:solidFill>
                  <a:srgbClr val="FFFFFF"/>
                </a:solidFill>
                <a:latin typeface="Calibri"/>
                <a:cs typeface="Calibri"/>
              </a:rPr>
              <a:t>. </a:t>
            </a:r>
            <a:endParaRPr lang="is-IS" sz="1600">
              <a:cs typeface="Calibri"/>
            </a:endParaRPr>
          </a:p>
          <a:p>
            <a:pPr marL="0" indent="0">
              <a:lnSpc>
                <a:spcPct val="110000"/>
              </a:lnSpc>
              <a:spcBef>
                <a:spcPts val="0"/>
              </a:spcBef>
            </a:pPr>
            <a:endParaRPr lang="is-IS" sz="1600"/>
          </a:p>
        </p:txBody>
      </p:sp>
      <p:sp>
        <p:nvSpPr>
          <p:cNvPr id="33" name="Text Placeholder 8">
            <a:extLst>
              <a:ext uri="{FF2B5EF4-FFF2-40B4-BE49-F238E27FC236}">
                <a16:creationId xmlns:a16="http://schemas.microsoft.com/office/drawing/2014/main" id="{2CCC703D-57C4-9CFC-1DA0-AD929580F3F5}"/>
              </a:ext>
            </a:extLst>
          </p:cNvPr>
          <p:cNvSpPr txBox="1">
            <a:spLocks/>
          </p:cNvSpPr>
          <p:nvPr/>
        </p:nvSpPr>
        <p:spPr>
          <a:xfrm>
            <a:off x="-56045" y="4061507"/>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a:solidFill>
                  <a:srgbClr val="4D4D4D"/>
                </a:solidFill>
              </a:rPr>
              <a:t>Skref 5</a:t>
            </a:r>
          </a:p>
        </p:txBody>
      </p:sp>
      <p:sp>
        <p:nvSpPr>
          <p:cNvPr id="34" name="Text Placeholder 13">
            <a:extLst>
              <a:ext uri="{FF2B5EF4-FFF2-40B4-BE49-F238E27FC236}">
                <a16:creationId xmlns:a16="http://schemas.microsoft.com/office/drawing/2014/main" id="{3DE731A6-06B6-C5BC-0A2C-6C3995EF3A92}"/>
              </a:ext>
            </a:extLst>
          </p:cNvPr>
          <p:cNvSpPr txBox="1">
            <a:spLocks/>
          </p:cNvSpPr>
          <p:nvPr/>
        </p:nvSpPr>
        <p:spPr>
          <a:xfrm>
            <a:off x="-31033" y="4612562"/>
            <a:ext cx="3193333"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000" b="1">
                <a:solidFill>
                  <a:srgbClr val="4D4D4D"/>
                </a:solidFill>
              </a:rPr>
              <a:t>Koma auga á svæðisbundna veikleika</a:t>
            </a:r>
          </a:p>
        </p:txBody>
      </p:sp>
      <p:sp>
        <p:nvSpPr>
          <p:cNvPr id="35" name="Text Placeholder 15">
            <a:extLst>
              <a:ext uri="{FF2B5EF4-FFF2-40B4-BE49-F238E27FC236}">
                <a16:creationId xmlns:a16="http://schemas.microsoft.com/office/drawing/2014/main" id="{57367F45-8934-6242-250A-0CF5FEB12C8D}"/>
              </a:ext>
            </a:extLst>
          </p:cNvPr>
          <p:cNvSpPr txBox="1">
            <a:spLocks/>
          </p:cNvSpPr>
          <p:nvPr/>
        </p:nvSpPr>
        <p:spPr>
          <a:xfrm>
            <a:off x="-12280" y="5284736"/>
            <a:ext cx="3024340" cy="1573263"/>
          </a:xfrm>
          <a:prstGeom prst="rect">
            <a:avLst/>
          </a:prstGeom>
        </p:spPr>
        <p:txBody>
          <a:bodyPr vert="horz" lIns="91440" tIns="45720" rIns="91440" bIns="45720" rtlCol="0" anchor="t">
            <a:normAutofit fontScale="8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is-IS" sz="1800">
                <a:solidFill>
                  <a:srgbClr val="4D4D4D"/>
                </a:solidFill>
              </a:rPr>
              <a:t>Ekkert krísustjórnunarteymi eða stjórnstöð til staðar Engin vefsíða eða miðstöð krísustjórnunar til að leita upplýsinga. Engin þjálfun í krísustjórnun til staðar. Lítill skilningur á mögulegum áhrifum krísu.</a:t>
            </a:r>
          </a:p>
        </p:txBody>
      </p:sp>
      <p:sp>
        <p:nvSpPr>
          <p:cNvPr id="36" name="Text Placeholder 8">
            <a:extLst>
              <a:ext uri="{FF2B5EF4-FFF2-40B4-BE49-F238E27FC236}">
                <a16:creationId xmlns:a16="http://schemas.microsoft.com/office/drawing/2014/main" id="{D2BC2BB6-B4F6-E824-7409-4062C47258D7}"/>
              </a:ext>
            </a:extLst>
          </p:cNvPr>
          <p:cNvSpPr txBox="1">
            <a:spLocks/>
          </p:cNvSpPr>
          <p:nvPr/>
        </p:nvSpPr>
        <p:spPr>
          <a:xfrm>
            <a:off x="2925280" y="4030341"/>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a:solidFill>
                  <a:srgbClr val="4D4D4D"/>
                </a:solidFill>
              </a:rPr>
              <a:t>Skref 6</a:t>
            </a:r>
          </a:p>
        </p:txBody>
      </p:sp>
      <p:sp>
        <p:nvSpPr>
          <p:cNvPr id="37" name="Text Placeholder 13">
            <a:extLst>
              <a:ext uri="{FF2B5EF4-FFF2-40B4-BE49-F238E27FC236}">
                <a16:creationId xmlns:a16="http://schemas.microsoft.com/office/drawing/2014/main" id="{A89AB3CC-8A4E-37EF-51CD-A7D8C44EFF24}"/>
              </a:ext>
            </a:extLst>
          </p:cNvPr>
          <p:cNvSpPr txBox="1">
            <a:spLocks/>
          </p:cNvSpPr>
          <p:nvPr/>
        </p:nvSpPr>
        <p:spPr>
          <a:xfrm>
            <a:off x="2950293" y="4581396"/>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000" b="1">
                <a:solidFill>
                  <a:srgbClr val="4D4D4D"/>
                </a:solidFill>
              </a:rPr>
              <a:t>Koma auga á svæðisbundin tækifæri</a:t>
            </a:r>
          </a:p>
        </p:txBody>
      </p:sp>
      <p:sp>
        <p:nvSpPr>
          <p:cNvPr id="38" name="Text Placeholder 15">
            <a:extLst>
              <a:ext uri="{FF2B5EF4-FFF2-40B4-BE49-F238E27FC236}">
                <a16:creationId xmlns:a16="http://schemas.microsoft.com/office/drawing/2014/main" id="{84E524BE-C273-FE0F-2087-596E07AFC9C1}"/>
              </a:ext>
            </a:extLst>
          </p:cNvPr>
          <p:cNvSpPr txBox="1">
            <a:spLocks/>
          </p:cNvSpPr>
          <p:nvPr/>
        </p:nvSpPr>
        <p:spPr>
          <a:xfrm>
            <a:off x="3047615" y="5253570"/>
            <a:ext cx="3024340" cy="1604429"/>
          </a:xfrm>
          <a:prstGeom prst="rect">
            <a:avLst/>
          </a:prstGeom>
        </p:spPr>
        <p:txBody>
          <a:bodyPr vert="horz" lIns="91440" tIns="45720" rIns="91440" bIns="45720" rtlCol="0" anchor="t">
            <a:normAutofit fontScale="8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is-IS" sz="1800">
                <a:solidFill>
                  <a:srgbClr val="4D4D4D"/>
                </a:solidFill>
              </a:rPr>
              <a:t>Möguleiki til að setja á fót bæði krísustjórnunarmiðstöð og –teymi. Tækifæri til að bæta innviði og þjónustu til að draga úr mögulegri krísu. Tækifæri til að búa til sérstaka vefsíðu, bæklinga um hvað skal gera í krísu o.fl.</a:t>
            </a:r>
          </a:p>
        </p:txBody>
      </p:sp>
      <p:sp>
        <p:nvSpPr>
          <p:cNvPr id="39" name="Text Placeholder 8">
            <a:extLst>
              <a:ext uri="{FF2B5EF4-FFF2-40B4-BE49-F238E27FC236}">
                <a16:creationId xmlns:a16="http://schemas.microsoft.com/office/drawing/2014/main" id="{2AA10D95-BC92-ECB3-45DD-606FE4A1D339}"/>
              </a:ext>
            </a:extLst>
          </p:cNvPr>
          <p:cNvSpPr txBox="1">
            <a:spLocks/>
          </p:cNvSpPr>
          <p:nvPr/>
        </p:nvSpPr>
        <p:spPr>
          <a:xfrm>
            <a:off x="6007667" y="4031644"/>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a:solidFill>
                  <a:srgbClr val="4D4D4D"/>
                </a:solidFill>
              </a:rPr>
              <a:t>Skref 7</a:t>
            </a:r>
          </a:p>
        </p:txBody>
      </p:sp>
      <p:sp>
        <p:nvSpPr>
          <p:cNvPr id="40" name="Text Placeholder 13">
            <a:extLst>
              <a:ext uri="{FF2B5EF4-FFF2-40B4-BE49-F238E27FC236}">
                <a16:creationId xmlns:a16="http://schemas.microsoft.com/office/drawing/2014/main" id="{1EA20AAA-C938-3CE5-7613-3616EF176746}"/>
              </a:ext>
            </a:extLst>
          </p:cNvPr>
          <p:cNvSpPr txBox="1">
            <a:spLocks/>
          </p:cNvSpPr>
          <p:nvPr/>
        </p:nvSpPr>
        <p:spPr>
          <a:xfrm>
            <a:off x="6032680" y="4582699"/>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000" b="1">
                <a:solidFill>
                  <a:srgbClr val="4D4D4D"/>
                </a:solidFill>
              </a:rPr>
              <a:t>Koma auga á svæðisbundnar ógnanir</a:t>
            </a:r>
          </a:p>
        </p:txBody>
      </p:sp>
      <p:sp>
        <p:nvSpPr>
          <p:cNvPr id="41" name="Text Placeholder 15">
            <a:extLst>
              <a:ext uri="{FF2B5EF4-FFF2-40B4-BE49-F238E27FC236}">
                <a16:creationId xmlns:a16="http://schemas.microsoft.com/office/drawing/2014/main" id="{0E19756F-282D-3A70-28E0-FA17FF3E2AC8}"/>
              </a:ext>
            </a:extLst>
          </p:cNvPr>
          <p:cNvSpPr txBox="1">
            <a:spLocks/>
          </p:cNvSpPr>
          <p:nvPr/>
        </p:nvSpPr>
        <p:spPr>
          <a:xfrm>
            <a:off x="6051432" y="5254873"/>
            <a:ext cx="3024340" cy="1603125"/>
          </a:xfrm>
          <a:prstGeom prst="rect">
            <a:avLst/>
          </a:prstGeom>
        </p:spPr>
        <p:txBody>
          <a:bodyPr vert="horz" lIns="91440" tIns="45720" rIns="91440" bIns="45720" rtlCol="0" anchor="t">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is-IS" sz="1400">
                <a:solidFill>
                  <a:srgbClr val="4D4D4D"/>
                </a:solidFill>
              </a:rPr>
              <a:t>T.a.m. hamfaraverður, jarðhræringar, flóðahætta, niðurskurður á fjármagni til krísustjórnunar o.fl.</a:t>
            </a:r>
            <a:endParaRPr lang="is-IS" sz="1400">
              <a:solidFill>
                <a:srgbClr val="4D4D4D"/>
              </a:solidFill>
              <a:cs typeface="Calibri"/>
            </a:endParaRPr>
          </a:p>
        </p:txBody>
      </p:sp>
      <p:sp>
        <p:nvSpPr>
          <p:cNvPr id="42" name="Text Placeholder 8">
            <a:extLst>
              <a:ext uri="{FF2B5EF4-FFF2-40B4-BE49-F238E27FC236}">
                <a16:creationId xmlns:a16="http://schemas.microsoft.com/office/drawing/2014/main" id="{EF26CA54-0C85-822A-375C-38732E6F1AAC}"/>
              </a:ext>
            </a:extLst>
          </p:cNvPr>
          <p:cNvSpPr txBox="1">
            <a:spLocks/>
          </p:cNvSpPr>
          <p:nvPr/>
        </p:nvSpPr>
        <p:spPr>
          <a:xfrm>
            <a:off x="9117423" y="4031644"/>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a:solidFill>
                  <a:srgbClr val="4D4D4D"/>
                </a:solidFill>
              </a:rPr>
              <a:t>Skref 8</a:t>
            </a:r>
          </a:p>
        </p:txBody>
      </p:sp>
      <p:sp>
        <p:nvSpPr>
          <p:cNvPr id="43" name="Text Placeholder 13">
            <a:extLst>
              <a:ext uri="{FF2B5EF4-FFF2-40B4-BE49-F238E27FC236}">
                <a16:creationId xmlns:a16="http://schemas.microsoft.com/office/drawing/2014/main" id="{20DAE6A4-8ACB-666C-2E35-1916BDB9EC2B}"/>
              </a:ext>
            </a:extLst>
          </p:cNvPr>
          <p:cNvSpPr txBox="1">
            <a:spLocks/>
          </p:cNvSpPr>
          <p:nvPr/>
        </p:nvSpPr>
        <p:spPr>
          <a:xfrm>
            <a:off x="9142436" y="4582699"/>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s-IS" sz="2000" b="1">
                <a:solidFill>
                  <a:srgbClr val="4D4D4D"/>
                </a:solidFill>
              </a:rPr>
              <a:t>Þróa stefnu fyrir krísustjórnun</a:t>
            </a:r>
          </a:p>
        </p:txBody>
      </p:sp>
      <p:sp>
        <p:nvSpPr>
          <p:cNvPr id="44" name="Text Placeholder 15">
            <a:extLst>
              <a:ext uri="{FF2B5EF4-FFF2-40B4-BE49-F238E27FC236}">
                <a16:creationId xmlns:a16="http://schemas.microsoft.com/office/drawing/2014/main" id="{7162ED5B-06DA-906F-6242-C5B752539F31}"/>
              </a:ext>
            </a:extLst>
          </p:cNvPr>
          <p:cNvSpPr txBox="1">
            <a:spLocks/>
          </p:cNvSpPr>
          <p:nvPr/>
        </p:nvSpPr>
        <p:spPr>
          <a:xfrm>
            <a:off x="9161188" y="5254874"/>
            <a:ext cx="3024340" cy="1483196"/>
          </a:xfrm>
          <a:prstGeom prst="rect">
            <a:avLst/>
          </a:prstGeom>
        </p:spPr>
        <p:txBody>
          <a:bodyPr vert="horz" lIns="91440" tIns="45720" rIns="91440" bIns="45720" rtlCol="0" anchor="t">
            <a:normAutofit fontScale="9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is-IS" sz="1500">
                <a:solidFill>
                  <a:srgbClr val="4D4D4D"/>
                </a:solidFill>
              </a:rPr>
              <a:t>Þróa krísustjórnunarstefnu sem inniheldur nauðsynlegar aðgerðir til að draga úr áhættu og aðrar ráðstafanir sem þarf að fara í ef krísa kemur upp. Þar á meðal þróun áætlunar um krísustjórnun, gerð sviðsmynda, þjálfun og verklag í krísu.</a:t>
            </a:r>
          </a:p>
        </p:txBody>
      </p:sp>
    </p:spTree>
    <p:extLst>
      <p:ext uri="{BB962C8B-B14F-4D97-AF65-F5344CB8AC3E}">
        <p14:creationId xmlns:p14="http://schemas.microsoft.com/office/powerpoint/2010/main" val="16292958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car parked in front of a building that is falling apart&#10;&#10;Description automatically generated with medium confidence">
            <a:extLst>
              <a:ext uri="{FF2B5EF4-FFF2-40B4-BE49-F238E27FC236}">
                <a16:creationId xmlns:a16="http://schemas.microsoft.com/office/drawing/2014/main" id="{E1613A66-62D2-FDEA-F7F5-2978B3F614A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39" b="13039"/>
          <a:stretch>
            <a:fillRect/>
          </a:stretch>
        </p:blipFill>
        <p:spPr/>
      </p:pic>
      <p:sp>
        <p:nvSpPr>
          <p:cNvPr id="6" name="Text Placeholder 5">
            <a:extLst>
              <a:ext uri="{FF2B5EF4-FFF2-40B4-BE49-F238E27FC236}">
                <a16:creationId xmlns:a16="http://schemas.microsoft.com/office/drawing/2014/main" id="{D0067906-B560-C8BF-0F09-6E9CBB9D95A6}"/>
              </a:ext>
            </a:extLst>
          </p:cNvPr>
          <p:cNvSpPr>
            <a:spLocks noGrp="1"/>
          </p:cNvSpPr>
          <p:nvPr>
            <p:ph type="body" sz="quarter" idx="16"/>
          </p:nvPr>
        </p:nvSpPr>
        <p:spPr>
          <a:xfrm>
            <a:off x="6420495" y="1095375"/>
            <a:ext cx="5113283" cy="2171699"/>
          </a:xfrm>
        </p:spPr>
        <p:txBody>
          <a:bodyPr anchor="ctr">
            <a:normAutofit/>
          </a:bodyPr>
          <a:lstStyle/>
          <a:p>
            <a:r>
              <a:rPr lang="is-IS"/>
              <a:t>3.hluti  </a:t>
            </a:r>
            <a:br>
              <a:rPr lang="is-IS"/>
            </a:br>
            <a:r>
              <a:rPr lang="is-IS"/>
              <a:t>Hvernig á að framkvæma áfangastaðarýni</a:t>
            </a:r>
          </a:p>
        </p:txBody>
      </p:sp>
    </p:spTree>
    <p:extLst>
      <p:ext uri="{BB962C8B-B14F-4D97-AF65-F5344CB8AC3E}">
        <p14:creationId xmlns:p14="http://schemas.microsoft.com/office/powerpoint/2010/main" val="1546315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A89B42C-DFB2-E544-276E-C222EB19FB55}"/>
              </a:ext>
            </a:extLst>
          </p:cNvPr>
          <p:cNvSpPr>
            <a:spLocks noGrp="1"/>
          </p:cNvSpPr>
          <p:nvPr>
            <p:ph type="body" sz="quarter" idx="18"/>
          </p:nvPr>
        </p:nvSpPr>
        <p:spPr>
          <a:xfrm>
            <a:off x="361951" y="603382"/>
            <a:ext cx="6011955" cy="3867704"/>
          </a:xfrm>
        </p:spPr>
        <p:txBody>
          <a:bodyPr vert="horz" lIns="91440" tIns="45720" rIns="91440" bIns="45720" rtlCol="0" anchor="t">
            <a:noAutofit/>
          </a:bodyPr>
          <a:lstStyle/>
          <a:p>
            <a:pPr marL="0" indent="0" algn="l">
              <a:lnSpc>
                <a:spcPct val="100000"/>
              </a:lnSpc>
              <a:spcBef>
                <a:spcPts val="0"/>
              </a:spcBef>
            </a:pPr>
            <a:endParaRPr lang="is-IS" sz="2200" dirty="0"/>
          </a:p>
          <a:p>
            <a:pPr marL="0" indent="0">
              <a:lnSpc>
                <a:spcPct val="100000"/>
              </a:lnSpc>
              <a:spcBef>
                <a:spcPts val="0"/>
              </a:spcBef>
            </a:pPr>
            <a:r>
              <a:rPr lang="is-IS" sz="2200" dirty="0"/>
              <a:t>…skoðar hvað þarf að gera og innleiða til að tryggja langtíma velferð áfangastaðar.  </a:t>
            </a:r>
            <a:endParaRPr lang="is-IS" sz="2200" dirty="0">
              <a:cs typeface="Calibri"/>
            </a:endParaRPr>
          </a:p>
          <a:p>
            <a:pPr marL="0" indent="0" algn="l">
              <a:lnSpc>
                <a:spcPct val="100000"/>
              </a:lnSpc>
              <a:spcBef>
                <a:spcPts val="0"/>
              </a:spcBef>
            </a:pPr>
            <a:endParaRPr lang="is-IS" sz="2200" dirty="0"/>
          </a:p>
          <a:p>
            <a:pPr marL="457200" indent="-457200" algn="l">
              <a:lnSpc>
                <a:spcPct val="150000"/>
              </a:lnSpc>
              <a:spcBef>
                <a:spcPts val="0"/>
              </a:spcBef>
              <a:buFont typeface="+mj-lt"/>
              <a:buAutoNum type="arabicPeriod"/>
            </a:pPr>
            <a:r>
              <a:rPr lang="is-IS" sz="2200" b="1" dirty="0"/>
              <a:t>Undirbúningur</a:t>
            </a:r>
            <a:r>
              <a:rPr lang="is-IS" sz="2200" dirty="0"/>
              <a:t> fyrir krísu t.a.m. aðgerðir, áætlanir, kerfi, verklag o.fl.</a:t>
            </a:r>
          </a:p>
          <a:p>
            <a:pPr marL="457200" indent="-457200" algn="l">
              <a:lnSpc>
                <a:spcPct val="150000"/>
              </a:lnSpc>
              <a:spcBef>
                <a:spcPts val="0"/>
              </a:spcBef>
              <a:buFont typeface="+mj-lt"/>
              <a:buAutoNum type="arabicPeriod"/>
            </a:pPr>
            <a:r>
              <a:rPr lang="is-IS" sz="2200" b="1" dirty="0"/>
              <a:t>Viðbrögð</a:t>
            </a:r>
            <a:r>
              <a:rPr lang="is-IS" sz="2200" dirty="0"/>
              <a:t> og ráðstafanir í krísu til þess að tryggja samfellu í rekstri</a:t>
            </a:r>
          </a:p>
          <a:p>
            <a:pPr marL="457200" indent="-457200" algn="l">
              <a:lnSpc>
                <a:spcPct val="150000"/>
              </a:lnSpc>
              <a:spcBef>
                <a:spcPts val="0"/>
              </a:spcBef>
              <a:buFont typeface="+mj-lt"/>
              <a:buAutoNum type="arabicPeriod"/>
            </a:pPr>
            <a:r>
              <a:rPr lang="is-IS" sz="2200" b="1" dirty="0"/>
              <a:t>Endurheimt </a:t>
            </a:r>
            <a:r>
              <a:rPr lang="is-IS" sz="2200" dirty="0"/>
              <a:t>eftir krísu</a:t>
            </a:r>
            <a:r>
              <a:rPr lang="is-IS" sz="2200" b="1" dirty="0"/>
              <a:t>, </a:t>
            </a:r>
            <a:r>
              <a:rPr lang="is-IS" sz="2200" dirty="0"/>
              <a:t>aðgerðir og hvernig á að endurreisa eftir krísu</a:t>
            </a:r>
            <a:r>
              <a:rPr lang="is-IS" sz="2200" b="1" dirty="0"/>
              <a:t> </a:t>
            </a:r>
            <a:endParaRPr lang="is-IS" sz="2200" dirty="0"/>
          </a:p>
          <a:p>
            <a:pPr marL="0" indent="0" algn="l">
              <a:lnSpc>
                <a:spcPct val="150000"/>
              </a:lnSpc>
              <a:spcBef>
                <a:spcPts val="0"/>
              </a:spcBef>
            </a:pPr>
            <a:endParaRPr lang="is-IS" sz="2200" dirty="0"/>
          </a:p>
          <a:p>
            <a:pPr marL="0" indent="0" algn="l">
              <a:lnSpc>
                <a:spcPct val="150000"/>
              </a:lnSpc>
              <a:spcBef>
                <a:spcPts val="0"/>
              </a:spcBef>
            </a:pPr>
            <a:endParaRPr lang="is-IS" sz="2200" dirty="0"/>
          </a:p>
          <a:p>
            <a:pPr marL="0" indent="0" algn="l">
              <a:lnSpc>
                <a:spcPct val="150000"/>
              </a:lnSpc>
              <a:spcBef>
                <a:spcPts val="0"/>
              </a:spcBef>
            </a:pPr>
            <a:r>
              <a:rPr lang="is-IS" sz="2200" dirty="0"/>
              <a:t>Bráðabirgðamat sem þarf að endurskoða reglulega</a:t>
            </a:r>
          </a:p>
        </p:txBody>
      </p:sp>
      <p:sp>
        <p:nvSpPr>
          <p:cNvPr id="6" name="Text Placeholder 5">
            <a:extLst>
              <a:ext uri="{FF2B5EF4-FFF2-40B4-BE49-F238E27FC236}">
                <a16:creationId xmlns:a16="http://schemas.microsoft.com/office/drawing/2014/main" id="{2628A598-0D8F-346E-C050-3AF2B29DF74D}"/>
              </a:ext>
            </a:extLst>
          </p:cNvPr>
          <p:cNvSpPr>
            <a:spLocks noGrp="1"/>
          </p:cNvSpPr>
          <p:nvPr>
            <p:ph type="body" sz="quarter" idx="16"/>
          </p:nvPr>
        </p:nvSpPr>
        <p:spPr>
          <a:xfrm>
            <a:off x="109225" y="56597"/>
            <a:ext cx="6329675" cy="794304"/>
          </a:xfrm>
        </p:spPr>
        <p:txBody>
          <a:bodyPr>
            <a:normAutofit/>
          </a:bodyPr>
          <a:lstStyle/>
          <a:p>
            <a:pPr algn="ctr">
              <a:lnSpc>
                <a:spcPct val="120000"/>
              </a:lnSpc>
              <a:spcBef>
                <a:spcPts val="0"/>
              </a:spcBef>
            </a:pPr>
            <a:r>
              <a:rPr lang="is-IS" sz="2800" b="1" dirty="0"/>
              <a:t>Svæðisbundin áfangastaðarýni</a:t>
            </a:r>
          </a:p>
          <a:p>
            <a:pPr>
              <a:lnSpc>
                <a:spcPct val="120000"/>
              </a:lnSpc>
              <a:spcBef>
                <a:spcPts val="0"/>
              </a:spcBef>
            </a:pPr>
            <a:endParaRPr lang="is-IS" sz="2800" b="1" dirty="0"/>
          </a:p>
        </p:txBody>
      </p:sp>
      <p:pic>
        <p:nvPicPr>
          <p:cNvPr id="3" name="Picture 2">
            <a:hlinkClick r:id="rId3"/>
            <a:extLst>
              <a:ext uri="{FF2B5EF4-FFF2-40B4-BE49-F238E27FC236}">
                <a16:creationId xmlns:a16="http://schemas.microsoft.com/office/drawing/2014/main" id="{082EC35B-A233-42BF-1C40-FCBE8BA0A78A}"/>
              </a:ext>
            </a:extLst>
          </p:cNvPr>
          <p:cNvPicPr>
            <a:picLocks noChangeAspect="1"/>
          </p:cNvPicPr>
          <p:nvPr/>
        </p:nvPicPr>
        <p:blipFill>
          <a:blip r:embed="rId4"/>
          <a:stretch>
            <a:fillRect/>
          </a:stretch>
        </p:blipFill>
        <p:spPr>
          <a:xfrm>
            <a:off x="6899178" y="580766"/>
            <a:ext cx="4664171" cy="4918435"/>
          </a:xfrm>
          <a:prstGeom prst="rect">
            <a:avLst/>
          </a:prstGeom>
          <a:ln>
            <a:noFill/>
          </a:ln>
          <a:effectLst>
            <a:outerShdw blurRad="292100" dist="139700" dir="2700000" algn="tl" rotWithShape="0">
              <a:srgbClr val="333333">
                <a:alpha val="65000"/>
              </a:srgbClr>
            </a:outerShdw>
          </a:effectLst>
        </p:spPr>
      </p:pic>
      <p:pic>
        <p:nvPicPr>
          <p:cNvPr id="4" name="Graphic 3" descr="Document with solid fill">
            <a:extLst>
              <a:ext uri="{FF2B5EF4-FFF2-40B4-BE49-F238E27FC236}">
                <a16:creationId xmlns:a16="http://schemas.microsoft.com/office/drawing/2014/main" id="{C9E9DACD-2D38-B75F-7BBE-F26329D3F4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438900" y="5598529"/>
            <a:ext cx="916165" cy="1009650"/>
          </a:xfrm>
          <a:prstGeom prst="rect">
            <a:avLst/>
          </a:prstGeom>
        </p:spPr>
      </p:pic>
      <p:sp>
        <p:nvSpPr>
          <p:cNvPr id="8" name="TextBox 7">
            <a:extLst>
              <a:ext uri="{FF2B5EF4-FFF2-40B4-BE49-F238E27FC236}">
                <a16:creationId xmlns:a16="http://schemas.microsoft.com/office/drawing/2014/main" id="{4205A7C4-5BD2-4C75-3F6C-9FF4A9B63B4C}"/>
              </a:ext>
            </a:extLst>
          </p:cNvPr>
          <p:cNvSpPr txBox="1"/>
          <p:nvPr/>
        </p:nvSpPr>
        <p:spPr>
          <a:xfrm>
            <a:off x="7279338" y="5942308"/>
            <a:ext cx="4536144" cy="646331"/>
          </a:xfrm>
          <a:prstGeom prst="rect">
            <a:avLst/>
          </a:prstGeom>
          <a:solidFill>
            <a:schemeClr val="accent2"/>
          </a:solidFill>
        </p:spPr>
        <p:txBody>
          <a:bodyPr wrap="square" rtlCol="0">
            <a:spAutoFit/>
          </a:bodyPr>
          <a:lstStyle/>
          <a:p>
            <a:r>
              <a:rPr lang="en-IE" dirty="0" err="1">
                <a:solidFill>
                  <a:schemeClr val="bg1"/>
                </a:solidFill>
                <a:hlinkClick r:id="rId3">
                  <a:extLst>
                    <a:ext uri="{A12FA001-AC4F-418D-AE19-62706E023703}">
                      <ahyp:hlinkClr xmlns:ahyp="http://schemas.microsoft.com/office/drawing/2018/hyperlinkcolor" val="tx"/>
                    </a:ext>
                  </a:extLst>
                </a:hlinkClick>
              </a:rPr>
              <a:t>Frekara</a:t>
            </a:r>
            <a:r>
              <a:rPr lang="en-IE" dirty="0">
                <a:solidFill>
                  <a:schemeClr val="bg1"/>
                </a:solidFill>
                <a:hlinkClick r:id="rId3">
                  <a:extLst>
                    <a:ext uri="{A12FA001-AC4F-418D-AE19-62706E023703}">
                      <ahyp:hlinkClr xmlns:ahyp="http://schemas.microsoft.com/office/drawing/2018/hyperlinkcolor" val="tx"/>
                    </a:ext>
                  </a:extLst>
                </a:hlinkClick>
              </a:rPr>
              <a:t> </a:t>
            </a:r>
            <a:r>
              <a:rPr lang="en-IE" dirty="0" err="1">
                <a:solidFill>
                  <a:schemeClr val="bg1"/>
                </a:solidFill>
                <a:hlinkClick r:id="rId3">
                  <a:extLst>
                    <a:ext uri="{A12FA001-AC4F-418D-AE19-62706E023703}">
                      <ahyp:hlinkClr xmlns:ahyp="http://schemas.microsoft.com/office/drawing/2018/hyperlinkcolor" val="tx"/>
                    </a:ext>
                  </a:extLst>
                </a:hlinkClick>
              </a:rPr>
              <a:t>lesefni</a:t>
            </a:r>
            <a:r>
              <a:rPr lang="en-IE" dirty="0">
                <a:solidFill>
                  <a:schemeClr val="bg1"/>
                </a:solidFill>
                <a:hlinkClick r:id="rId3">
                  <a:extLst>
                    <a:ext uri="{A12FA001-AC4F-418D-AE19-62706E023703}">
                      <ahyp:hlinkClr xmlns:ahyp="http://schemas.microsoft.com/office/drawing/2018/hyperlinkcolor" val="tx"/>
                    </a:ext>
                  </a:extLst>
                </a:hlinkClick>
              </a:rPr>
              <a:t>: Develop a Risk Management Strategy</a:t>
            </a:r>
            <a:endParaRPr lang="en-IE" dirty="0">
              <a:solidFill>
                <a:schemeClr val="bg1"/>
              </a:solidFill>
            </a:endParaRPr>
          </a:p>
        </p:txBody>
      </p:sp>
    </p:spTree>
    <p:extLst>
      <p:ext uri="{BB962C8B-B14F-4D97-AF65-F5344CB8AC3E}">
        <p14:creationId xmlns:p14="http://schemas.microsoft.com/office/powerpoint/2010/main" val="2442176827"/>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6A37133310BB4CA9AC5A5DEF93509A" ma:contentTypeVersion="6" ma:contentTypeDescription="Create a new document." ma:contentTypeScope="" ma:versionID="4d44fedefe0c62ba28a1142d2f1c8617">
  <xsd:schema xmlns:xsd="http://www.w3.org/2001/XMLSchema" xmlns:xs="http://www.w3.org/2001/XMLSchema" xmlns:p="http://schemas.microsoft.com/office/2006/metadata/properties" xmlns:ns2="00645bbc-0ffd-4d17-83af-50f7d648f972" targetNamespace="http://schemas.microsoft.com/office/2006/metadata/properties" ma:root="true" ma:fieldsID="18e4016706dfd069ec307f44fd68ba50" ns2:_="">
    <xsd:import namespace="00645bbc-0ffd-4d17-83af-50f7d648f97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2:Tilb_x00fa_i_x00f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0645bbc-0ffd-4d17-83af-50f7d648f9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Tilb_x00fa_i_x00f0_" ma:index="13" nillable="true" ma:displayName="Tilbúið" ma:default="0" ma:description="Ef óhætt er að senda glærurnar á heimasíðu T Crisis NAV" ma:format="Dropdown" ma:internalName="Tilb_x00fa_i_x00f0_">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ilb_x00fa_i_x00f0_ xmlns="00645bbc-0ffd-4d17-83af-50f7d648f972">false</Tilb_x00fa_i_x00f0_>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D78040-E036-45E5-A968-0901994BDA23}">
  <ds:schemaRefs>
    <ds:schemaRef ds:uri="00645bbc-0ffd-4d17-83af-50f7d648f97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2DC5BC4-7D28-48BE-8B80-99EF7C27A9F0}">
  <ds:schemaRefs>
    <ds:schemaRef ds:uri="00645bbc-0ffd-4d17-83af-50f7d648f972"/>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DCF4745-7913-462C-BD2E-100D449837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TotalTime>
  <Words>3194</Words>
  <Application>Microsoft Office PowerPoint</Application>
  <PresentationFormat>Widescreen</PresentationFormat>
  <Paragraphs>267</Paragraphs>
  <Slides>29</Slides>
  <Notes>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Arial</vt:lpstr>
      <vt:lpstr>Calibri</vt:lpstr>
      <vt:lpstr>Calibri Light</vt:lpstr>
      <vt:lpstr>Lato Regular</vt:lpstr>
      <vt:lpstr>Montserrat</vt:lpstr>
      <vt:lpstr>Montserrat Light</vt:lpstr>
      <vt:lpstr>Montserrat Medium</vt:lpstr>
      <vt:lpstr>Quattrocento Sans</vt:lpstr>
      <vt:lpstr>Söhne</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6</cp:revision>
  <dcterms:created xsi:type="dcterms:W3CDTF">2020-10-14T13:32:04Z</dcterms:created>
  <dcterms:modified xsi:type="dcterms:W3CDTF">2023-09-06T13:46:28Z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0x010100F96A37133310BB4CA9AC5A5DEF93509A</vt:lpwstr>
  </property>
</Properties>
</file>