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4"/>
  </p:notesMasterIdLst>
  <p:handoutMasterIdLst>
    <p:handoutMasterId r:id="rId35"/>
  </p:handoutMasterIdLst>
  <p:sldIdLst>
    <p:sldId id="5494" r:id="rId5"/>
    <p:sldId id="6002" r:id="rId6"/>
    <p:sldId id="5478" r:id="rId7"/>
    <p:sldId id="5506" r:id="rId8"/>
    <p:sldId id="5938" r:id="rId9"/>
    <p:sldId id="6001" r:id="rId10"/>
    <p:sldId id="5369" r:id="rId11"/>
    <p:sldId id="4643" r:id="rId12"/>
    <p:sldId id="5708" r:id="rId13"/>
    <p:sldId id="5681" r:id="rId14"/>
    <p:sldId id="5948" r:id="rId15"/>
    <p:sldId id="4649" r:id="rId16"/>
    <p:sldId id="5707" r:id="rId17"/>
    <p:sldId id="5710" r:id="rId18"/>
    <p:sldId id="5265" r:id="rId19"/>
    <p:sldId id="5949" r:id="rId20"/>
    <p:sldId id="5268" r:id="rId21"/>
    <p:sldId id="5689" r:id="rId22"/>
    <p:sldId id="5692" r:id="rId23"/>
    <p:sldId id="5725" r:id="rId24"/>
    <p:sldId id="5351" r:id="rId25"/>
    <p:sldId id="5354" r:id="rId26"/>
    <p:sldId id="5355" r:id="rId27"/>
    <p:sldId id="5709" r:id="rId28"/>
    <p:sldId id="5696" r:id="rId29"/>
    <p:sldId id="5944" r:id="rId30"/>
    <p:sldId id="5945" r:id="rId31"/>
    <p:sldId id="5367" r:id="rId32"/>
    <p:sldId id="5508" r:id="rId33"/>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H" userId="S::gudrunthora@unak.is::080319e9-cba8-43d0-a339-cc9a7fd4f623" providerId="AD"/>
  <p188:author id="{03246655-826E-A141-D929-1D4D7230E0F1}" name="Íris Hrund Halldórsdóttir - HI" initials="ÍHHH" userId="S::irishh@hi.is::0834478e-9d1d-489a-b867-717661bcfd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916395"/>
    <a:srgbClr val="F27954"/>
    <a:srgbClr val="3AA091"/>
    <a:srgbClr val="086D6E"/>
    <a:srgbClr val="7A547C"/>
    <a:srgbClr val="F37C57"/>
    <a:srgbClr val="E7EBEB"/>
    <a:srgbClr val="F6A186"/>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8C091D-F9BE-4585-B814-8B679EA155ED}" v="12" dt="2023-08-31T10:03:49.0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E83C1735-4C2A-4388-9625-39B3B2E119F3}" type="datetimeFigureOut">
              <a:rPr lang="en-IE" smtClean="0"/>
              <a:t>06/09/2023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9428585"/>
            <a:ext cx="2889938" cy="498055"/>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777607" y="9428585"/>
            <a:ext cx="2889938" cy="498055"/>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2B16E11C-96CD-420A-BBB8-216160B7D62B}" type="datetimeFigureOut">
              <a:rPr lang="en-IE" smtClean="0"/>
              <a:t>06/09/2023</a:t>
            </a:fld>
            <a:endParaRPr lang="en-IE"/>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9428585"/>
            <a:ext cx="2889938" cy="498055"/>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777607" y="9428585"/>
            <a:ext cx="2889938" cy="498055"/>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a:t>
            </a:fld>
            <a:endParaRPr lang="en-IE"/>
          </a:p>
        </p:txBody>
      </p:sp>
    </p:spTree>
    <p:extLst>
      <p:ext uri="{BB962C8B-B14F-4D97-AF65-F5344CB8AC3E}">
        <p14:creationId xmlns:p14="http://schemas.microsoft.com/office/powerpoint/2010/main" val="3624292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a:t>Stytt glæra</a:t>
            </a:r>
          </a:p>
        </p:txBody>
      </p:sp>
      <p:sp>
        <p:nvSpPr>
          <p:cNvPr id="4" name="Slide Number Placeholder 3"/>
          <p:cNvSpPr>
            <a:spLocks noGrp="1"/>
          </p:cNvSpPr>
          <p:nvPr>
            <p:ph type="sldNum" sz="quarter" idx="5"/>
          </p:nvPr>
        </p:nvSpPr>
        <p:spPr/>
        <p:txBody>
          <a:bodyPr/>
          <a:lstStyle/>
          <a:p>
            <a:fld id="{B91B2EDA-311B-44C4-9505-AE01BBB17CFE}" type="slidenum">
              <a:rPr lang="en-IE" smtClean="0"/>
              <a:t>15</a:t>
            </a:fld>
            <a:endParaRPr lang="en-IE"/>
          </a:p>
        </p:txBody>
      </p:sp>
    </p:spTree>
    <p:extLst>
      <p:ext uri="{BB962C8B-B14F-4D97-AF65-F5344CB8AC3E}">
        <p14:creationId xmlns:p14="http://schemas.microsoft.com/office/powerpoint/2010/main" val="4270470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17</a:t>
            </a:fld>
            <a:endParaRPr lang="en-IE"/>
          </a:p>
        </p:txBody>
      </p:sp>
    </p:spTree>
    <p:extLst>
      <p:ext uri="{BB962C8B-B14F-4D97-AF65-F5344CB8AC3E}">
        <p14:creationId xmlns:p14="http://schemas.microsoft.com/office/powerpoint/2010/main" val="1397672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18</a:t>
            </a:fld>
            <a:endParaRPr lang="en-IE"/>
          </a:p>
        </p:txBody>
      </p:sp>
    </p:spTree>
    <p:extLst>
      <p:ext uri="{BB962C8B-B14F-4D97-AF65-F5344CB8AC3E}">
        <p14:creationId xmlns:p14="http://schemas.microsoft.com/office/powerpoint/2010/main" val="3825396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a:p>
        </p:txBody>
      </p:sp>
      <p:sp>
        <p:nvSpPr>
          <p:cNvPr id="4" name="Slide Number Placeholder 3"/>
          <p:cNvSpPr>
            <a:spLocks noGrp="1"/>
          </p:cNvSpPr>
          <p:nvPr>
            <p:ph type="sldNum" sz="quarter" idx="5"/>
          </p:nvPr>
        </p:nvSpPr>
        <p:spPr/>
        <p:txBody>
          <a:bodyPr/>
          <a:lstStyle/>
          <a:p>
            <a:fld id="{B91B2EDA-311B-44C4-9505-AE01BBB17CFE}" type="slidenum">
              <a:rPr lang="en-IE" smtClean="0"/>
              <a:t>19</a:t>
            </a:fld>
            <a:endParaRPr lang="en-IE"/>
          </a:p>
        </p:txBody>
      </p:sp>
    </p:spTree>
    <p:extLst>
      <p:ext uri="{BB962C8B-B14F-4D97-AF65-F5344CB8AC3E}">
        <p14:creationId xmlns:p14="http://schemas.microsoft.com/office/powerpoint/2010/main" val="3096773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20</a:t>
            </a:fld>
            <a:endParaRPr lang="en-IE"/>
          </a:p>
        </p:txBody>
      </p:sp>
    </p:spTree>
    <p:extLst>
      <p:ext uri="{BB962C8B-B14F-4D97-AF65-F5344CB8AC3E}">
        <p14:creationId xmlns:p14="http://schemas.microsoft.com/office/powerpoint/2010/main" val="1693594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a:p>
        </p:txBody>
      </p:sp>
      <p:sp>
        <p:nvSpPr>
          <p:cNvPr id="4" name="Slide Number Placeholder 3"/>
          <p:cNvSpPr>
            <a:spLocks noGrp="1"/>
          </p:cNvSpPr>
          <p:nvPr>
            <p:ph type="sldNum" sz="quarter" idx="5"/>
          </p:nvPr>
        </p:nvSpPr>
        <p:spPr/>
        <p:txBody>
          <a:bodyPr/>
          <a:lstStyle/>
          <a:p>
            <a:fld id="{B91B2EDA-311B-44C4-9505-AE01BBB17CFE}" type="slidenum">
              <a:rPr lang="en-IE" smtClean="0"/>
              <a:t>21</a:t>
            </a:fld>
            <a:endParaRPr lang="en-IE"/>
          </a:p>
        </p:txBody>
      </p:sp>
    </p:spTree>
    <p:extLst>
      <p:ext uri="{BB962C8B-B14F-4D97-AF65-F5344CB8AC3E}">
        <p14:creationId xmlns:p14="http://schemas.microsoft.com/office/powerpoint/2010/main" val="4169259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https://www.mind.org.uk/workplace/influence-and-participation-toolkit/how/methods/working-and-steering-groups/#:~:text=A%20steering%20group%20is%20similar,to%20help%20make%20strategic%20decisions.</a:t>
            </a:r>
          </a:p>
        </p:txBody>
      </p:sp>
      <p:sp>
        <p:nvSpPr>
          <p:cNvPr id="4" name="Slide Number Placeholder 3"/>
          <p:cNvSpPr>
            <a:spLocks noGrp="1"/>
          </p:cNvSpPr>
          <p:nvPr>
            <p:ph type="sldNum" sz="quarter" idx="5"/>
          </p:nvPr>
        </p:nvSpPr>
        <p:spPr/>
        <p:txBody>
          <a:bodyPr/>
          <a:lstStyle/>
          <a:p>
            <a:fld id="{B91B2EDA-311B-44C4-9505-AE01BBB17CFE}" type="slidenum">
              <a:rPr lang="en-IE" smtClean="0"/>
              <a:t>27</a:t>
            </a:fld>
            <a:endParaRPr lang="en-IE"/>
          </a:p>
        </p:txBody>
      </p:sp>
    </p:spTree>
    <p:extLst>
      <p:ext uri="{BB962C8B-B14F-4D97-AF65-F5344CB8AC3E}">
        <p14:creationId xmlns:p14="http://schemas.microsoft.com/office/powerpoint/2010/main" val="2450519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a:p>
        </p:txBody>
      </p:sp>
      <p:sp>
        <p:nvSpPr>
          <p:cNvPr id="4" name="Slide Number Placeholder 3"/>
          <p:cNvSpPr>
            <a:spLocks noGrp="1"/>
          </p:cNvSpPr>
          <p:nvPr>
            <p:ph type="sldNum" sz="quarter" idx="5"/>
          </p:nvPr>
        </p:nvSpPr>
        <p:spPr/>
        <p:txBody>
          <a:bodyPr/>
          <a:lstStyle/>
          <a:p>
            <a:fld id="{B91B2EDA-311B-44C4-9505-AE01BBB17CFE}" type="slidenum">
              <a:rPr lang="en-IE" smtClean="0"/>
              <a:t>29</a:t>
            </a:fld>
            <a:endParaRPr lang="en-IE"/>
          </a:p>
        </p:txBody>
      </p:sp>
    </p:spTree>
    <p:extLst>
      <p:ext uri="{BB962C8B-B14F-4D97-AF65-F5344CB8AC3E}">
        <p14:creationId xmlns:p14="http://schemas.microsoft.com/office/powerpoint/2010/main" val="4186383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a:t>
            </a:fld>
            <a:endParaRPr lang="en-IE"/>
          </a:p>
        </p:txBody>
      </p:sp>
    </p:spTree>
    <p:extLst>
      <p:ext uri="{BB962C8B-B14F-4D97-AF65-F5344CB8AC3E}">
        <p14:creationId xmlns:p14="http://schemas.microsoft.com/office/powerpoint/2010/main" val="1213985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3</a:t>
            </a:fld>
            <a:endParaRPr lang="en-IE"/>
          </a:p>
        </p:txBody>
      </p:sp>
    </p:spTree>
    <p:extLst>
      <p:ext uri="{BB962C8B-B14F-4D97-AF65-F5344CB8AC3E}">
        <p14:creationId xmlns:p14="http://schemas.microsoft.com/office/powerpoint/2010/main" val="988116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4</a:t>
            </a:fld>
            <a:endParaRPr lang="en-IE"/>
          </a:p>
        </p:txBody>
      </p:sp>
    </p:spTree>
    <p:extLst>
      <p:ext uri="{BB962C8B-B14F-4D97-AF65-F5344CB8AC3E}">
        <p14:creationId xmlns:p14="http://schemas.microsoft.com/office/powerpoint/2010/main" val="1876012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5</a:t>
            </a:fld>
            <a:endParaRPr lang="en-IE"/>
          </a:p>
        </p:txBody>
      </p:sp>
    </p:spTree>
    <p:extLst>
      <p:ext uri="{BB962C8B-B14F-4D97-AF65-F5344CB8AC3E}">
        <p14:creationId xmlns:p14="http://schemas.microsoft.com/office/powerpoint/2010/main" val="2740348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a:p>
        </p:txBody>
      </p:sp>
      <p:sp>
        <p:nvSpPr>
          <p:cNvPr id="4" name="Slide Number Placeholder 3"/>
          <p:cNvSpPr>
            <a:spLocks noGrp="1"/>
          </p:cNvSpPr>
          <p:nvPr>
            <p:ph type="sldNum" sz="quarter" idx="5"/>
          </p:nvPr>
        </p:nvSpPr>
        <p:spPr/>
        <p:txBody>
          <a:bodyPr/>
          <a:lstStyle/>
          <a:p>
            <a:fld id="{B91B2EDA-311B-44C4-9505-AE01BBB17CFE}" type="slidenum">
              <a:rPr lang="en-IE" smtClean="0"/>
              <a:t>7</a:t>
            </a:fld>
            <a:endParaRPr lang="en-IE"/>
          </a:p>
        </p:txBody>
      </p:sp>
    </p:spTree>
    <p:extLst>
      <p:ext uri="{BB962C8B-B14F-4D97-AF65-F5344CB8AC3E}">
        <p14:creationId xmlns:p14="http://schemas.microsoft.com/office/powerpoint/2010/main" val="3423498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10</a:t>
            </a:fld>
            <a:endParaRPr lang="en-IE"/>
          </a:p>
        </p:txBody>
      </p:sp>
    </p:spTree>
    <p:extLst>
      <p:ext uri="{BB962C8B-B14F-4D97-AF65-F5344CB8AC3E}">
        <p14:creationId xmlns:p14="http://schemas.microsoft.com/office/powerpoint/2010/main" val="4156668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12</a:t>
            </a:fld>
            <a:endParaRPr lang="en-IE"/>
          </a:p>
        </p:txBody>
      </p:sp>
    </p:spTree>
    <p:extLst>
      <p:ext uri="{BB962C8B-B14F-4D97-AF65-F5344CB8AC3E}">
        <p14:creationId xmlns:p14="http://schemas.microsoft.com/office/powerpoint/2010/main" val="3589548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14</a:t>
            </a:fld>
            <a:endParaRPr lang="en-IE"/>
          </a:p>
        </p:txBody>
      </p:sp>
    </p:spTree>
    <p:extLst>
      <p:ext uri="{BB962C8B-B14F-4D97-AF65-F5344CB8AC3E}">
        <p14:creationId xmlns:p14="http://schemas.microsoft.com/office/powerpoint/2010/main" val="2744062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a:solidFill>
                  <a:schemeClr val="bg1"/>
                </a:solidFill>
                <a:effectLst/>
                <a:latin typeface="+mn-lt"/>
                <a:ea typeface="+mn-ea"/>
                <a:cs typeface="+mn-cs"/>
                <a:sym typeface="Quattrocento Sans"/>
              </a:rPr>
              <a:t>NAVIGATING TOURISM</a:t>
            </a:r>
          </a:p>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NAVIGATING TOURISM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a:t>Overview Slide</a:t>
            </a:r>
          </a:p>
        </p:txBody>
      </p:sp>
    </p:spTree>
    <p:extLst>
      <p:ext uri="{BB962C8B-B14F-4D97-AF65-F5344CB8AC3E}">
        <p14:creationId xmlns:p14="http://schemas.microsoft.com/office/powerpoint/2010/main" val="1813368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a:t>Overview Slide</a:t>
            </a:r>
          </a:p>
        </p:txBody>
      </p:sp>
    </p:spTree>
    <p:extLst>
      <p:ext uri="{BB962C8B-B14F-4D97-AF65-F5344CB8AC3E}">
        <p14:creationId xmlns:p14="http://schemas.microsoft.com/office/powerpoint/2010/main" val="1599138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Tree>
    <p:extLst>
      <p:ext uri="{BB962C8B-B14F-4D97-AF65-F5344CB8AC3E}">
        <p14:creationId xmlns:p14="http://schemas.microsoft.com/office/powerpoint/2010/main" val="449174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a:solidFill>
                  <a:schemeClr val="bg1"/>
                </a:solidFill>
                <a:latin typeface="+mn-lt"/>
                <a:ea typeface="Quattrocento Sans"/>
                <a:cs typeface="Quattrocento Sans"/>
                <a:sym typeface="Quattrocento Sans"/>
              </a:rPr>
              <a:t>ICONS</a:t>
            </a:r>
            <a:r>
              <a:rPr lang="en-IE" sz="3600" baseline="0">
                <a:solidFill>
                  <a:schemeClr val="bg1"/>
                </a:solidFill>
                <a:latin typeface="+mn-lt"/>
                <a:ea typeface="Quattrocento Sans"/>
                <a:cs typeface="Quattrocento Sans"/>
                <a:sym typeface="Quattrocento Sans"/>
              </a:rPr>
              <a:t> WHICH CAN BE USED WITHIN THE </a:t>
            </a:r>
            <a:r>
              <a:rPr lang="en-IE" sz="3600" b="1" baseline="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a:solidFill>
                  <a:schemeClr val="bg1"/>
                </a:solidFill>
                <a:latin typeface="+mn-lt"/>
                <a:ea typeface="Quattrocento Sans"/>
                <a:cs typeface="Quattrocento Sans"/>
                <a:sym typeface="Quattrocento Sans"/>
              </a:rPr>
              <a:t>Resize them without losing quality.</a:t>
            </a:r>
            <a:r>
              <a:rPr lang="en-IE" sz="2400" i="1" baseline="0">
                <a:solidFill>
                  <a:schemeClr val="bg1"/>
                </a:solidFill>
                <a:latin typeface="+mn-lt"/>
                <a:ea typeface="Quattrocento Sans"/>
                <a:cs typeface="Quattrocento Sans"/>
                <a:sym typeface="Quattrocento Sans"/>
              </a:rPr>
              <a:t> </a:t>
            </a:r>
            <a:r>
              <a:rPr lang="en-IE" sz="2400" i="1">
                <a:solidFill>
                  <a:schemeClr val="bg1"/>
                </a:solidFill>
                <a:latin typeface="+mn-lt"/>
                <a:ea typeface="Quattrocento Sans"/>
                <a:cs typeface="Quattrocento Sans"/>
                <a:sym typeface="Quattrocento Sans"/>
              </a:rPr>
              <a:t> Change line colour, width and style.</a:t>
            </a:r>
            <a:r>
              <a:rPr lang="en-IE" sz="2400" i="1" baseline="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Title</a:t>
            </a:r>
            <a:endParaRPr lang="en-US"/>
          </a:p>
          <a:p>
            <a:pPr lvl="0"/>
            <a:endParaRPr lang="en-US"/>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Title</a:t>
            </a:r>
            <a:endParaRPr lang="en-US"/>
          </a:p>
          <a:p>
            <a:pPr lvl="0"/>
            <a:endParaRPr lang="en-US"/>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14165"/>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pic>
        <p:nvPicPr>
          <p:cNvPr id="1026" name="Picture 2">
            <a:extLst>
              <a:ext uri="{FF2B5EF4-FFF2-40B4-BE49-F238E27FC236}">
                <a16:creationId xmlns:a16="http://schemas.microsoft.com/office/drawing/2014/main" id="{66674157-336F-FD3B-455D-50C6DD7965A0}"/>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354650" y="4949261"/>
            <a:ext cx="2837350" cy="1907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8650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a:t>1</a:t>
            </a:r>
          </a:p>
        </p:txBody>
      </p:sp>
    </p:spTree>
    <p:extLst>
      <p:ext uri="{BB962C8B-B14F-4D97-AF65-F5344CB8AC3E}">
        <p14:creationId xmlns:p14="http://schemas.microsoft.com/office/powerpoint/2010/main" val="39473358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a:t>1</a:t>
            </a:r>
          </a:p>
        </p:txBody>
      </p:sp>
    </p:spTree>
    <p:extLst>
      <p:ext uri="{BB962C8B-B14F-4D97-AF65-F5344CB8AC3E}">
        <p14:creationId xmlns:p14="http://schemas.microsoft.com/office/powerpoint/2010/main" val="10897873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a:t>1</a:t>
            </a:r>
          </a:p>
        </p:txBody>
      </p:sp>
    </p:spTree>
    <p:extLst>
      <p:ext uri="{BB962C8B-B14F-4D97-AF65-F5344CB8AC3E}">
        <p14:creationId xmlns:p14="http://schemas.microsoft.com/office/powerpoint/2010/main" val="9064452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START</a:t>
            </a:r>
            <a:endParaRPr lang="en-US"/>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2016</a:t>
            </a:r>
            <a:endParaRPr lang="en-US"/>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2017</a:t>
            </a:r>
            <a:endParaRPr lang="en-US"/>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2018</a:t>
            </a:r>
            <a:endParaRPr lang="en-US"/>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2019</a:t>
            </a:r>
            <a:endParaRPr lang="en-US"/>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2020</a:t>
            </a:r>
            <a:endParaRPr lang="en-US"/>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END</a:t>
            </a:r>
            <a:endParaRPr lang="en-US"/>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2021</a:t>
            </a:r>
            <a:endParaRPr lang="en-US"/>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2022</a:t>
            </a:r>
            <a:endParaRPr lang="en-US"/>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algn="just">
              <a:tabLst>
                <a:tab pos="2865755" algn="ctr"/>
                <a:tab pos="5731510" algn="r"/>
              </a:tabLst>
            </a:pP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a:t>
            </a:r>
            <a:r>
              <a:rPr lang="en-GB" err="1"/>
              <a:t>headcccing</a:t>
            </a:r>
            <a:endParaRPr lang="en-US"/>
          </a:p>
        </p:txBody>
      </p:sp>
    </p:spTree>
    <p:extLst>
      <p:ext uri="{BB962C8B-B14F-4D97-AF65-F5344CB8AC3E}">
        <p14:creationId xmlns:p14="http://schemas.microsoft.com/office/powerpoint/2010/main" val="1387720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Tree>
    <p:extLst>
      <p:ext uri="{BB962C8B-B14F-4D97-AF65-F5344CB8AC3E}">
        <p14:creationId xmlns:p14="http://schemas.microsoft.com/office/powerpoint/2010/main" val="18536839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Tree>
    <p:extLst>
      <p:ext uri="{BB962C8B-B14F-4D97-AF65-F5344CB8AC3E}">
        <p14:creationId xmlns:p14="http://schemas.microsoft.com/office/powerpoint/2010/main" val="3484796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96582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Tree>
    <p:extLst>
      <p:ext uri="{BB962C8B-B14F-4D97-AF65-F5344CB8AC3E}">
        <p14:creationId xmlns:p14="http://schemas.microsoft.com/office/powerpoint/2010/main" val="13556236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Tree>
    <p:extLst>
      <p:ext uri="{BB962C8B-B14F-4D97-AF65-F5344CB8AC3E}">
        <p14:creationId xmlns:p14="http://schemas.microsoft.com/office/powerpoint/2010/main" val="22868297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Tree>
    <p:extLst>
      <p:ext uri="{BB962C8B-B14F-4D97-AF65-F5344CB8AC3E}">
        <p14:creationId xmlns:p14="http://schemas.microsoft.com/office/powerpoint/2010/main" val="2652922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Tree>
    <p:extLst>
      <p:ext uri="{BB962C8B-B14F-4D97-AF65-F5344CB8AC3E}">
        <p14:creationId xmlns:p14="http://schemas.microsoft.com/office/powerpoint/2010/main" val="25199100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Tree>
    <p:extLst>
      <p:ext uri="{BB962C8B-B14F-4D97-AF65-F5344CB8AC3E}">
        <p14:creationId xmlns:p14="http://schemas.microsoft.com/office/powerpoint/2010/main" val="1286146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15%</a:t>
            </a:r>
            <a:endParaRPr lang="en-US"/>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75%</a:t>
            </a:r>
            <a:endParaRPr lang="en-US"/>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40%</a:t>
            </a:r>
            <a:endParaRPr lang="en-US"/>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60%</a:t>
            </a:r>
            <a:endParaRPr lang="en-US"/>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75%</a:t>
            </a:r>
            <a:endParaRPr lang="en-US"/>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40%</a:t>
            </a:r>
            <a:endParaRPr lang="en-US"/>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60%</a:t>
            </a:r>
            <a:endParaRPr lang="en-US"/>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algn="just">
              <a:tabLst>
                <a:tab pos="2865755" algn="ctr"/>
                <a:tab pos="5731510" algn="r"/>
              </a:tabLst>
            </a:pPr>
            <a:r>
              <a:rPr lang="en-US"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1</a:t>
            </a:r>
            <a:endParaRPr lang="en-US"/>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a:t>
            </a:r>
            <a:endParaRPr lang="en-US"/>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3</a:t>
            </a:r>
            <a:endParaRPr lang="en-US"/>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a:t>
            </a:r>
            <a:endParaRPr lang="en-US"/>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5</a:t>
            </a:r>
            <a:endParaRPr lang="en-US"/>
          </a:p>
        </p:txBody>
      </p:sp>
    </p:spTree>
    <p:extLst>
      <p:ext uri="{BB962C8B-B14F-4D97-AF65-F5344CB8AC3E}">
        <p14:creationId xmlns:p14="http://schemas.microsoft.com/office/powerpoint/2010/main" val="35077142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1</a:t>
            </a:r>
            <a:endParaRPr lang="en-US"/>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a:t>
            </a:r>
            <a:endParaRPr lang="en-US"/>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3</a:t>
            </a:r>
            <a:endParaRPr lang="en-US"/>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a:t>
            </a:r>
            <a:endParaRPr lang="en-US"/>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962387" y="-6"/>
            <a:ext cx="54115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a:t>Overview Slide</a:t>
            </a:r>
          </a:p>
        </p:txBody>
      </p:sp>
    </p:spTree>
    <p:extLst>
      <p:ext uri="{BB962C8B-B14F-4D97-AF65-F5344CB8AC3E}">
        <p14:creationId xmlns:p14="http://schemas.microsoft.com/office/powerpoint/2010/main" val="247650274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9/6/2023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910" r:id="rId3"/>
    <p:sldLayoutId id="2147483829" r:id="rId4"/>
    <p:sldLayoutId id="2147483880" r:id="rId5"/>
    <p:sldLayoutId id="2147483882" r:id="rId6"/>
    <p:sldLayoutId id="2147483881" r:id="rId7"/>
    <p:sldLayoutId id="2147483830" r:id="rId8"/>
    <p:sldLayoutId id="2147483842" r:id="rId9"/>
    <p:sldLayoutId id="2147483908" r:id="rId10"/>
    <p:sldLayoutId id="2147483909" r:id="rId11"/>
    <p:sldLayoutId id="2147483840" r:id="rId12"/>
    <p:sldLayoutId id="2147483841" r:id="rId13"/>
    <p:sldLayoutId id="2147483883" r:id="rId14"/>
    <p:sldLayoutId id="2147483891" r:id="rId15"/>
    <p:sldLayoutId id="2147483862" r:id="rId16"/>
    <p:sldLayoutId id="2147483907" r:id="rId17"/>
    <p:sldLayoutId id="2147483861" r:id="rId18"/>
    <p:sldLayoutId id="2147483906" r:id="rId19"/>
    <p:sldLayoutId id="2147483874" r:id="rId20"/>
    <p:sldLayoutId id="2147483863" r:id="rId21"/>
    <p:sldLayoutId id="2147483835" r:id="rId22"/>
    <p:sldLayoutId id="2147483875" r:id="rId23"/>
    <p:sldLayoutId id="2147483901" r:id="rId24"/>
    <p:sldLayoutId id="2147483836" r:id="rId25"/>
    <p:sldLayoutId id="2147483831" r:id="rId26"/>
    <p:sldLayoutId id="2147483888" r:id="rId27"/>
    <p:sldLayoutId id="2147483902" r:id="rId28"/>
    <p:sldLayoutId id="2147483889" r:id="rId29"/>
    <p:sldLayoutId id="2147483890" r:id="rId30"/>
    <p:sldLayoutId id="2147483846" r:id="rId31"/>
    <p:sldLayoutId id="2147483904" r:id="rId32"/>
    <p:sldLayoutId id="2147483876" r:id="rId33"/>
    <p:sldLayoutId id="2147483873" r:id="rId34"/>
    <p:sldLayoutId id="2147483834" r:id="rId35"/>
    <p:sldLayoutId id="2147483877" r:id="rId36"/>
    <p:sldLayoutId id="2147483845" r:id="rId37"/>
    <p:sldLayoutId id="2147483869" r:id="rId38"/>
    <p:sldLayoutId id="2147483878" r:id="rId39"/>
    <p:sldLayoutId id="2147483866" r:id="rId40"/>
    <p:sldLayoutId id="2147483833" r:id="rId41"/>
    <p:sldLayoutId id="2147483900" r:id="rId42"/>
    <p:sldLayoutId id="2147483847" r:id="rId43"/>
    <p:sldLayoutId id="2147483871" r:id="rId44"/>
    <p:sldLayoutId id="2147483870" r:id="rId45"/>
    <p:sldLayoutId id="2147483872" r:id="rId46"/>
    <p:sldLayoutId id="2147483837" r:id="rId47"/>
    <p:sldLayoutId id="2147483838" r:id="rId48"/>
    <p:sldLayoutId id="2147483844" r:id="rId49"/>
    <p:sldLayoutId id="2147483848" r:id="rId50"/>
    <p:sldLayoutId id="2147483898" r:id="rId51"/>
    <p:sldLayoutId id="2147483903" r:id="rId52"/>
    <p:sldLayoutId id="2147483905" r:id="rId53"/>
    <p:sldLayoutId id="2147483849" r:id="rId54"/>
    <p:sldLayoutId id="2147483895" r:id="rId55"/>
    <p:sldLayoutId id="2147483887" r:id="rId56"/>
    <p:sldLayoutId id="2147483896" r:id="rId57"/>
    <p:sldLayoutId id="2147483851" r:id="rId58"/>
    <p:sldLayoutId id="2147483854" r:id="rId59"/>
    <p:sldLayoutId id="2147483855" r:id="rId60"/>
    <p:sldLayoutId id="2147483885" r:id="rId61"/>
    <p:sldLayoutId id="2147483899" r:id="rId62"/>
    <p:sldLayoutId id="2147483886" r:id="rId63"/>
    <p:sldLayoutId id="2147483856" r:id="rId64"/>
    <p:sldLayoutId id="2147483893" r:id="rId65"/>
    <p:sldLayoutId id="2147483894" r:id="rId66"/>
    <p:sldLayoutId id="2147483892" r:id="rId67"/>
    <p:sldLayoutId id="2147483857" r:id="rId68"/>
    <p:sldLayoutId id="2147483864" r:id="rId69"/>
    <p:sldLayoutId id="2147483852" r:id="rId70"/>
    <p:sldLayoutId id="2147483858" r:id="rId71"/>
    <p:sldLayoutId id="2147483859" r:id="rId72"/>
    <p:sldLayoutId id="2147483860" r:id="rId73"/>
    <p:sldLayoutId id="2147483853"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hyperlink" Target="https://tourismteacher.com/stakeholders-in-tourism/" TargetMode="External"/><Relationship Id="rId7"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40.xml"/><Relationship Id="rId6" Type="http://schemas.openxmlformats.org/officeDocument/2006/relationships/hyperlink" Target="https://www.smartsheet.com/content/crisis-management-team-roles" TargetMode="External"/><Relationship Id="rId5" Type="http://schemas.openxmlformats.org/officeDocument/2006/relationships/image" Target="../media/image39.sv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7" Type="http://schemas.openxmlformats.org/officeDocument/2006/relationships/image" Target="../media/image48.svg"/><Relationship Id="rId2" Type="http://schemas.openxmlformats.org/officeDocument/2006/relationships/notesSlide" Target="../notesSlides/notesSlide10.xml"/><Relationship Id="rId1" Type="http://schemas.openxmlformats.org/officeDocument/2006/relationships/slideLayout" Target="../slideLayouts/slideLayout40.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3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hyperlink" Target="https://icrtourism.com.au/wp-content/uploads/2013/11/2_Dont-Risk-It-for-RTOs.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hyperlink" Target="https://www.tourismrecovery.eu/hei-regional-tourism-crisis-curriculum-en/"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1" Type="http://schemas.openxmlformats.org/officeDocument/2006/relationships/slideLayout" Target="../slideLayouts/slideLayout40.xml"/><Relationship Id="rId6" Type="http://schemas.openxmlformats.org/officeDocument/2006/relationships/hyperlink" Target="https://issuu.com/murrayregionaltourism/docs/murray_region_tourism_crisis_management_plan_18-19/s/16634418" TargetMode="External"/><Relationship Id="rId5" Type="http://schemas.openxmlformats.org/officeDocument/2006/relationships/image" Target="../media/image46.sv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hyperlink" Target="https://www.mind.org.uk/workplace/influence-and-participation-toolkit/how/methods/working-and-steering-groups/#:~:text=A%20steering%20group%20is%20similar,to%20help%20make%20strategic%20decisions." TargetMode="External"/><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https://www.tourismrecovery.eu/" TargetMode="External"/><Relationship Id="rId2" Type="http://schemas.openxmlformats.org/officeDocument/2006/relationships/notesSlide" Target="../notesSlides/notesSlide17.xml"/><Relationship Id="rId1" Type="http://schemas.openxmlformats.org/officeDocument/2006/relationships/slideLayout" Target="../slideLayouts/slideLayout74.xml"/><Relationship Id="rId6" Type="http://schemas.openxmlformats.org/officeDocument/2006/relationships/image" Target="../media/image57.jpeg"/><Relationship Id="rId5" Type="http://schemas.openxmlformats.org/officeDocument/2006/relationships/hyperlink" Target="https://www.facebook.com/tourismcrisisrecovery" TargetMode="External"/><Relationship Id="rId4" Type="http://schemas.openxmlformats.org/officeDocument/2006/relationships/hyperlink" Target="https://momentumconsulting.ie/team/laura-maga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40.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hyperlink" Target="https://www.ncbi.nlm.nih.gov/pmc/articles/PMC8961192/#bib3" TargetMode="External"/><Relationship Id="rId7" Type="http://schemas.openxmlformats.org/officeDocument/2006/relationships/image" Target="../media/image40.png"/><Relationship Id="rId2" Type="http://schemas.openxmlformats.org/officeDocument/2006/relationships/image" Target="../media/image37.jpeg"/><Relationship Id="rId1" Type="http://schemas.openxmlformats.org/officeDocument/2006/relationships/slideLayout" Target="../slideLayouts/slideLayout21.xml"/><Relationship Id="rId6" Type="http://schemas.openxmlformats.org/officeDocument/2006/relationships/hyperlink" Target="https://www.smartsheet.com/content/crisis-management-team-roles" TargetMode="External"/><Relationship Id="rId5" Type="http://schemas.openxmlformats.org/officeDocument/2006/relationships/image" Target="../media/image39.sv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8" y="4476760"/>
            <a:ext cx="10953941" cy="697353"/>
          </a:xfrm>
        </p:spPr>
        <p:txBody>
          <a:bodyPr vert="horz" lIns="91440" tIns="45720" rIns="91440" bIns="45720" rtlCol="0" anchor="t">
            <a:noAutofit/>
          </a:bodyPr>
          <a:lstStyle/>
          <a:p>
            <a:r>
              <a:rPr lang="is-IS" sz="2400" b="0" dirty="0"/>
              <a:t>Myndun svæðisbundins samstarfs &amp; myndun krísustjórnunarteymis</a:t>
            </a:r>
          </a:p>
          <a:p>
            <a:endParaRPr lang="is-IS" sz="2400" b="0" dirty="0"/>
          </a:p>
          <a:p>
            <a:endParaRPr lang="is-IS"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10487047" cy="697353"/>
          </a:xfrm>
        </p:spPr>
        <p:txBody>
          <a:bodyPr>
            <a:noAutofit/>
          </a:bodyPr>
          <a:lstStyle/>
          <a:p>
            <a:r>
              <a:rPr lang="is-IS" sz="6000" b="1"/>
              <a:t>Námskeiðseining 2 </a:t>
            </a:r>
            <a:r>
              <a:rPr lang="is-IS" sz="5400"/>
              <a:t>(Fyrri hluti)</a:t>
            </a:r>
          </a:p>
        </p:txBody>
      </p:sp>
      <p:sp>
        <p:nvSpPr>
          <p:cNvPr id="2" name="TextBox 1">
            <a:extLst>
              <a:ext uri="{FF2B5EF4-FFF2-40B4-BE49-F238E27FC236}">
                <a16:creationId xmlns:a16="http://schemas.microsoft.com/office/drawing/2014/main" id="{924C8A92-883D-A426-0403-B4F55171CA1F}"/>
              </a:ext>
            </a:extLst>
          </p:cNvPr>
          <p:cNvSpPr txBox="1"/>
          <p:nvPr/>
        </p:nvSpPr>
        <p:spPr>
          <a:xfrm>
            <a:off x="608009" y="2289867"/>
            <a:ext cx="6257925" cy="1107996"/>
          </a:xfrm>
          <a:prstGeom prst="rect">
            <a:avLst/>
          </a:prstGeom>
          <a:noFill/>
        </p:spPr>
        <p:txBody>
          <a:bodyPr wrap="square" rtlCol="0">
            <a:spAutoFit/>
          </a:bodyPr>
          <a:lstStyle/>
          <a:p>
            <a:r>
              <a:rPr lang="is-IS" sz="2400">
                <a:solidFill>
                  <a:srgbClr val="7A547C"/>
                </a:solidFill>
              </a:rPr>
              <a:t>Krísustjórnun í svæðisbundinni ferðaþjónustu </a:t>
            </a:r>
          </a:p>
          <a:p>
            <a:r>
              <a:rPr lang="is-IS" sz="2400">
                <a:solidFill>
                  <a:srgbClr val="7A547C"/>
                </a:solidFill>
              </a:rPr>
              <a:t>Námskeið fyrir háskólastig, 2023</a:t>
            </a:r>
          </a:p>
          <a:p>
            <a:r>
              <a:rPr lang="is-IS" i="1">
                <a:solidFill>
                  <a:srgbClr val="7A547C"/>
                </a:solidFill>
              </a:rPr>
              <a:t>Hannað af Laura Magan (</a:t>
            </a:r>
            <a:r>
              <a:rPr lang="is-IS" i="1" err="1">
                <a:solidFill>
                  <a:srgbClr val="7A547C"/>
                </a:solidFill>
              </a:rPr>
              <a:t>Momentum</a:t>
            </a:r>
            <a:r>
              <a:rPr lang="is-IS" i="1">
                <a:solidFill>
                  <a:srgbClr val="7A547C"/>
                </a:solidFill>
              </a:rPr>
              <a:t>)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0B5990-1D9C-2E0B-748E-6D8ABA791DA6}"/>
              </a:ext>
            </a:extLst>
          </p:cNvPr>
          <p:cNvSpPr>
            <a:spLocks noGrp="1"/>
          </p:cNvSpPr>
          <p:nvPr>
            <p:ph type="body" sz="quarter" idx="18"/>
          </p:nvPr>
        </p:nvSpPr>
        <p:spPr>
          <a:xfrm>
            <a:off x="734714" y="1374060"/>
            <a:ext cx="10638136" cy="5131515"/>
          </a:xfrm>
        </p:spPr>
        <p:txBody>
          <a:bodyPr vert="horz" lIns="91440" tIns="45720" rIns="91440" bIns="45720" rtlCol="0" anchor="t">
            <a:normAutofit/>
          </a:bodyPr>
          <a:lstStyle/>
          <a:p>
            <a:pPr marL="0" indent="0">
              <a:lnSpc>
                <a:spcPct val="110000"/>
              </a:lnSpc>
              <a:spcBef>
                <a:spcPts val="0"/>
              </a:spcBef>
            </a:pPr>
            <a:r>
              <a:rPr lang="is-IS" b="1" i="1" dirty="0"/>
              <a:t>Samstarf opinberra aðila, einkageirans og íbúa er myndað svo að hagsmunaaðilar geti haft áhrif og tekið þátt í að bregðast við krísu. </a:t>
            </a:r>
          </a:p>
          <a:p>
            <a:pPr marL="0" indent="0">
              <a:lnSpc>
                <a:spcPct val="110000"/>
              </a:lnSpc>
              <a:spcBef>
                <a:spcPts val="0"/>
              </a:spcBef>
            </a:pPr>
            <a:endParaRPr lang="is-IS" b="1" i="1"/>
          </a:p>
          <a:p>
            <a:pPr marL="0" indent="0">
              <a:lnSpc>
                <a:spcPct val="110000"/>
              </a:lnSpc>
              <a:spcBef>
                <a:spcPts val="0"/>
              </a:spcBef>
            </a:pPr>
            <a:r>
              <a:rPr lang="is-IS" dirty="0"/>
              <a:t>Það er nær ómögulegt fyrir einn aðila, hóp eða stofnun að komast í gegnum svæðisbundna krísu, sérstaklega vegna þess að krísur eru margbreytilegar (rætt um í námskeiðshluta 1). Til að áætlun um krísustjórnun virki á skilvirkan hátt þurfa allir hlutaðeigandi hagaðilar að deila álaginu!</a:t>
            </a:r>
            <a:endParaRPr lang="is-IS" dirty="0">
              <a:cs typeface="Calibri"/>
            </a:endParaRPr>
          </a:p>
          <a:p>
            <a:pPr marL="0" indent="0">
              <a:lnSpc>
                <a:spcPct val="110000"/>
              </a:lnSpc>
              <a:spcBef>
                <a:spcPts val="0"/>
              </a:spcBef>
            </a:pPr>
            <a:endParaRPr lang="is-IS"/>
          </a:p>
          <a:p>
            <a:pPr marL="0" indent="0">
              <a:lnSpc>
                <a:spcPct val="110000"/>
              </a:lnSpc>
              <a:spcBef>
                <a:spcPts val="0"/>
              </a:spcBef>
            </a:pPr>
            <a:r>
              <a:rPr lang="is-IS" dirty="0"/>
              <a:t>Með samvinnu er hægt að nýta auðlindir/úrræði á skilvirkan hátt og deila ábyrgð.</a:t>
            </a:r>
            <a:endParaRPr lang="is-IS" dirty="0">
              <a:cs typeface="Calibri"/>
            </a:endParaRPr>
          </a:p>
          <a:p>
            <a:pPr marL="0" indent="0">
              <a:lnSpc>
                <a:spcPct val="110000"/>
              </a:lnSpc>
              <a:spcBef>
                <a:spcPts val="0"/>
              </a:spcBef>
            </a:pPr>
            <a:endParaRPr lang="is-IS"/>
          </a:p>
          <a:p>
            <a:pPr marL="0" indent="0">
              <a:lnSpc>
                <a:spcPct val="110000"/>
              </a:lnSpc>
              <a:spcBef>
                <a:spcPts val="0"/>
              </a:spcBef>
            </a:pPr>
            <a:r>
              <a:rPr lang="is-IS" dirty="0"/>
              <a:t>Fyrsta skrefið ætti alltaf að vera að stofna til samstarfsvettvangs á milli þessara aðila.</a:t>
            </a:r>
          </a:p>
        </p:txBody>
      </p:sp>
      <p:sp>
        <p:nvSpPr>
          <p:cNvPr id="3" name="Text Placeholder 2">
            <a:extLst>
              <a:ext uri="{FF2B5EF4-FFF2-40B4-BE49-F238E27FC236}">
                <a16:creationId xmlns:a16="http://schemas.microsoft.com/office/drawing/2014/main" id="{5C63A492-F638-42BB-AF5F-804C060AC1C3}"/>
              </a:ext>
            </a:extLst>
          </p:cNvPr>
          <p:cNvSpPr>
            <a:spLocks noGrp="1"/>
          </p:cNvSpPr>
          <p:nvPr>
            <p:ph type="body" sz="quarter" idx="16"/>
          </p:nvPr>
        </p:nvSpPr>
        <p:spPr>
          <a:xfrm>
            <a:off x="387485" y="352425"/>
            <a:ext cx="11452090" cy="871002"/>
          </a:xfrm>
        </p:spPr>
        <p:txBody>
          <a:bodyPr vert="horz" lIns="91440" tIns="45720" rIns="91440" bIns="45720" rtlCol="0" anchor="t">
            <a:normAutofit fontScale="92500" lnSpcReduction="10000"/>
          </a:bodyPr>
          <a:lstStyle/>
          <a:p>
            <a:r>
              <a:rPr lang="is-IS"/>
              <a:t>Svæðisbundið samstarf hins opinbera, samfélags og einkageirans</a:t>
            </a:r>
            <a:br>
              <a:rPr lang="is-IS"/>
            </a:br>
            <a:endParaRPr lang="en-IE" sz="2600" i="1"/>
          </a:p>
        </p:txBody>
      </p:sp>
    </p:spTree>
    <p:extLst>
      <p:ext uri="{BB962C8B-B14F-4D97-AF65-F5344CB8AC3E}">
        <p14:creationId xmlns:p14="http://schemas.microsoft.com/office/powerpoint/2010/main" val="209252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E22EC918-279C-2294-1FF3-EA0D35208710}"/>
              </a:ext>
            </a:extLst>
          </p:cNvPr>
          <p:cNvSpPr>
            <a:spLocks noGrp="1"/>
          </p:cNvSpPr>
          <p:nvPr>
            <p:ph type="body" sz="quarter" idx="16"/>
          </p:nvPr>
        </p:nvSpPr>
        <p:spPr>
          <a:xfrm>
            <a:off x="1" y="171487"/>
            <a:ext cx="12191999" cy="1026843"/>
          </a:xfrm>
          <a:solidFill>
            <a:srgbClr val="7A547C"/>
          </a:solidFill>
        </p:spPr>
        <p:txBody>
          <a:bodyPr vert="horz" lIns="91440" tIns="45720" rIns="91440" bIns="45720" rtlCol="0" anchor="t">
            <a:normAutofit/>
          </a:bodyPr>
          <a:lstStyle/>
          <a:p>
            <a:pPr algn="ctr">
              <a:lnSpc>
                <a:spcPct val="100000"/>
              </a:lnSpc>
              <a:spcBef>
                <a:spcPts val="0"/>
              </a:spcBef>
            </a:pPr>
            <a:r>
              <a:rPr lang="is-IS" b="1" dirty="0">
                <a:solidFill>
                  <a:schemeClr val="bg1"/>
                </a:solidFill>
              </a:rPr>
              <a:t> Íhuga þarf hver ætti að vera fulltrúi hvers hagsmunahóps</a:t>
            </a:r>
            <a:endParaRPr lang="is-IS" sz="2800" i="1" dirty="0">
              <a:solidFill>
                <a:schemeClr val="bg1"/>
              </a:solidFill>
              <a:highlight>
                <a:srgbClr val="00FF00"/>
              </a:highlight>
              <a:cs typeface="Calibri"/>
            </a:endParaRPr>
          </a:p>
        </p:txBody>
      </p:sp>
      <p:pic>
        <p:nvPicPr>
          <p:cNvPr id="18" name="Picture 17">
            <a:extLst>
              <a:ext uri="{FF2B5EF4-FFF2-40B4-BE49-F238E27FC236}">
                <a16:creationId xmlns:a16="http://schemas.microsoft.com/office/drawing/2014/main" id="{3C3786CE-0863-0442-C426-657059353C21}"/>
              </a:ext>
            </a:extLst>
          </p:cNvPr>
          <p:cNvPicPr>
            <a:picLocks noChangeAspect="1"/>
          </p:cNvPicPr>
          <p:nvPr/>
        </p:nvPicPr>
        <p:blipFill>
          <a:blip r:embed="rId2"/>
          <a:stretch>
            <a:fillRect/>
          </a:stretch>
        </p:blipFill>
        <p:spPr>
          <a:xfrm>
            <a:off x="2447925" y="1357455"/>
            <a:ext cx="7115343" cy="4581525"/>
          </a:xfrm>
          <a:prstGeom prst="rect">
            <a:avLst/>
          </a:prstGeom>
        </p:spPr>
      </p:pic>
      <p:sp>
        <p:nvSpPr>
          <p:cNvPr id="19" name="TextBox 18">
            <a:extLst>
              <a:ext uri="{FF2B5EF4-FFF2-40B4-BE49-F238E27FC236}">
                <a16:creationId xmlns:a16="http://schemas.microsoft.com/office/drawing/2014/main" id="{03182C94-AE70-7F62-D30A-DD19BB9DDB17}"/>
              </a:ext>
            </a:extLst>
          </p:cNvPr>
          <p:cNvSpPr txBox="1"/>
          <p:nvPr/>
        </p:nvSpPr>
        <p:spPr>
          <a:xfrm>
            <a:off x="3182335" y="6193792"/>
            <a:ext cx="4086225" cy="369332"/>
          </a:xfrm>
          <a:prstGeom prst="rect">
            <a:avLst/>
          </a:prstGeom>
          <a:noFill/>
        </p:spPr>
        <p:txBody>
          <a:bodyPr wrap="square" lIns="91440" tIns="45720" rIns="91440" bIns="45720" rtlCol="0" anchor="t">
            <a:spAutoFit/>
          </a:bodyPr>
          <a:lstStyle/>
          <a:p>
            <a:pPr algn="ctr"/>
            <a:r>
              <a:rPr lang="en-IE" i="1" dirty="0">
                <a:solidFill>
                  <a:srgbClr val="916395"/>
                </a:solidFill>
                <a:hlinkClick r:id="rId3">
                  <a:extLst>
                    <a:ext uri="{A12FA001-AC4F-418D-AE19-62706E023703}">
                      <ahyp:hlinkClr xmlns:ahyp="http://schemas.microsoft.com/office/drawing/2018/hyperlinkcolor" val="tx"/>
                    </a:ext>
                  </a:extLst>
                </a:hlinkClick>
              </a:rPr>
              <a:t>Mynd</a:t>
            </a:r>
            <a:endParaRPr lang="en-IE" i="1" dirty="0">
              <a:solidFill>
                <a:srgbClr val="916395"/>
              </a:solidFill>
            </a:endParaRPr>
          </a:p>
        </p:txBody>
      </p:sp>
      <p:sp>
        <p:nvSpPr>
          <p:cNvPr id="2" name="TextBox 1">
            <a:extLst>
              <a:ext uri="{FF2B5EF4-FFF2-40B4-BE49-F238E27FC236}">
                <a16:creationId xmlns:a16="http://schemas.microsoft.com/office/drawing/2014/main" id="{9A286E85-2C45-CBD1-42BE-C32C97FD0AEE}"/>
              </a:ext>
            </a:extLst>
          </p:cNvPr>
          <p:cNvSpPr txBox="1"/>
          <p:nvPr/>
        </p:nvSpPr>
        <p:spPr>
          <a:xfrm>
            <a:off x="7268560" y="6144376"/>
            <a:ext cx="4923440" cy="646331"/>
          </a:xfrm>
          <a:prstGeom prst="rect">
            <a:avLst/>
          </a:prstGeom>
          <a:solidFill>
            <a:srgbClr val="F37C57"/>
          </a:solidFill>
        </p:spPr>
        <p:txBody>
          <a:bodyPr wrap="square" lIns="91440" tIns="45720" rIns="91440" bIns="45720" rtlCol="0" anchor="t">
            <a:spAutoFit/>
          </a:bodyPr>
          <a:lstStyle/>
          <a:p>
            <a:r>
              <a:rPr lang="is-IS" sz="2000" b="1" dirty="0">
                <a:solidFill>
                  <a:schemeClr val="bg1"/>
                </a:solidFill>
              </a:rPr>
              <a:t>Frekari lesning: </a:t>
            </a:r>
            <a:r>
              <a:rPr lang="is-IS" sz="1600" dirty="0">
                <a:solidFill>
                  <a:schemeClr val="bg1"/>
                </a:solidFill>
                <a:hlinkClick r:id="rId3">
                  <a:extLst>
                    <a:ext uri="{A12FA001-AC4F-418D-AE19-62706E023703}">
                      <ahyp:hlinkClr xmlns:ahyp="http://schemas.microsoft.com/office/drawing/2018/hyperlinkcolor" val="tx"/>
                    </a:ext>
                  </a:extLst>
                </a:hlinkClick>
              </a:rPr>
              <a:t>Stakeholders</a:t>
            </a:r>
            <a:r>
              <a:rPr lang="is-IS" sz="1600" b="0" i="0" dirty="0">
                <a:solidFill>
                  <a:schemeClr val="bg1"/>
                </a:solidFill>
                <a:effectLst/>
                <a:hlinkClick r:id="rId3">
                  <a:extLst>
                    <a:ext uri="{A12FA001-AC4F-418D-AE19-62706E023703}">
                      <ahyp:hlinkClr xmlns:ahyp="http://schemas.microsoft.com/office/drawing/2018/hyperlinkcolor" val="tx"/>
                    </a:ext>
                  </a:extLst>
                </a:hlinkClick>
              </a:rPr>
              <a:t> in tourism: Who are they and why do they matter?</a:t>
            </a:r>
            <a:endParaRPr lang="is-IS" sz="1600">
              <a:solidFill>
                <a:schemeClr val="bg1"/>
              </a:solidFill>
              <a:cs typeface="Calibri"/>
            </a:endParaRPr>
          </a:p>
        </p:txBody>
      </p:sp>
      <p:pic>
        <p:nvPicPr>
          <p:cNvPr id="3" name="Graphic 2" descr="Touchscreen with solid fill">
            <a:extLst>
              <a:ext uri="{FF2B5EF4-FFF2-40B4-BE49-F238E27FC236}">
                <a16:creationId xmlns:a16="http://schemas.microsoft.com/office/drawing/2014/main" id="{D9B29CBC-9497-EA84-D14C-06D9BBF723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81736" y="6127982"/>
            <a:ext cx="743614" cy="743614"/>
          </a:xfrm>
          <a:prstGeom prst="rect">
            <a:avLst/>
          </a:prstGeom>
        </p:spPr>
      </p:pic>
      <p:pic>
        <p:nvPicPr>
          <p:cNvPr id="4" name="Graphic 3" descr="Document with solid fill">
            <a:hlinkClick r:id="rId6"/>
            <a:extLst>
              <a:ext uri="{FF2B5EF4-FFF2-40B4-BE49-F238E27FC236}">
                <a16:creationId xmlns:a16="http://schemas.microsoft.com/office/drawing/2014/main" id="{C9737C6F-3E44-12E6-C181-B4F45CAE60A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435611" y="5864108"/>
            <a:ext cx="1009650" cy="1009650"/>
          </a:xfrm>
          <a:prstGeom prst="rect">
            <a:avLst/>
          </a:prstGeom>
        </p:spPr>
      </p:pic>
    </p:spTree>
    <p:extLst>
      <p:ext uri="{BB962C8B-B14F-4D97-AF65-F5344CB8AC3E}">
        <p14:creationId xmlns:p14="http://schemas.microsoft.com/office/powerpoint/2010/main" val="3003388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7621E2-CC33-C744-90A2-98B124FE44AA}"/>
              </a:ext>
            </a:extLst>
          </p:cNvPr>
          <p:cNvSpPr>
            <a:spLocks noGrp="1"/>
          </p:cNvSpPr>
          <p:nvPr>
            <p:ph type="body" sz="quarter" idx="18"/>
          </p:nvPr>
        </p:nvSpPr>
        <p:spPr>
          <a:xfrm>
            <a:off x="389965" y="1352550"/>
            <a:ext cx="11470341" cy="5438775"/>
          </a:xfrm>
          <a:solidFill>
            <a:schemeClr val="bg1"/>
          </a:solidFill>
        </p:spPr>
        <p:txBody>
          <a:bodyPr vert="horz" lIns="91440" tIns="45720" rIns="91440" bIns="45720" rtlCol="0" anchor="t">
            <a:normAutofit/>
          </a:bodyPr>
          <a:lstStyle/>
          <a:p>
            <a:pPr marL="342900" indent="-342900">
              <a:lnSpc>
                <a:spcPct val="120000"/>
              </a:lnSpc>
              <a:spcBef>
                <a:spcPts val="0"/>
              </a:spcBef>
              <a:spcAft>
                <a:spcPts val="1200"/>
              </a:spcAft>
              <a:buFont typeface="Arial" panose="020B0604020202020204" pitchFamily="34" charset="0"/>
              <a:buChar char="•"/>
            </a:pPr>
            <a:r>
              <a:rPr lang="is-IS" b="1" dirty="0">
                <a:solidFill>
                  <a:srgbClr val="F37C57"/>
                </a:solidFill>
              </a:rPr>
              <a:t>Fundarboð: </a:t>
            </a:r>
            <a:r>
              <a:rPr lang="is-IS" dirty="0">
                <a:solidFill>
                  <a:srgbClr val="4D4D4D"/>
                </a:solidFill>
              </a:rPr>
              <a:t>Oft er það í höndum áfangastaðastofu svæðisins að boða til fyrsta fundar</a:t>
            </a:r>
            <a:r>
              <a:rPr lang="is-IS" b="1" dirty="0">
                <a:solidFill>
                  <a:srgbClr val="7A547C"/>
                </a:solidFill>
              </a:rPr>
              <a:t> </a:t>
            </a:r>
            <a:r>
              <a:rPr lang="is-IS" dirty="0"/>
              <a:t>þar sem fram kemur tilgangur og markmið fundarins. </a:t>
            </a:r>
          </a:p>
          <a:p>
            <a:pPr marL="342900" indent="-342900">
              <a:lnSpc>
                <a:spcPct val="120000"/>
              </a:lnSpc>
              <a:spcBef>
                <a:spcPts val="0"/>
              </a:spcBef>
              <a:spcAft>
                <a:spcPts val="1200"/>
              </a:spcAft>
              <a:buFont typeface="Arial" panose="020B0604020202020204" pitchFamily="34" charset="0"/>
              <a:buChar char="•"/>
            </a:pPr>
            <a:r>
              <a:rPr lang="is-IS" b="1" dirty="0">
                <a:solidFill>
                  <a:srgbClr val="F37C57"/>
                </a:solidFill>
              </a:rPr>
              <a:t>Rödd hagsmunaaðila. </a:t>
            </a:r>
            <a:r>
              <a:rPr lang="is-IS" dirty="0"/>
              <a:t>Á fundinum er fundarmönnum </a:t>
            </a:r>
            <a:r>
              <a:rPr lang="is-IS" b="1" dirty="0">
                <a:solidFill>
                  <a:srgbClr val="7A547C"/>
                </a:solidFill>
              </a:rPr>
              <a:t>boðið að tjá skoðanir sínar, áhyggjur og áherslur. </a:t>
            </a:r>
            <a:endParaRPr lang="is-IS"/>
          </a:p>
          <a:p>
            <a:pPr marL="342900" indent="-342900">
              <a:lnSpc>
                <a:spcPct val="120000"/>
              </a:lnSpc>
              <a:spcBef>
                <a:spcPts val="0"/>
              </a:spcBef>
              <a:spcAft>
                <a:spcPts val="1200"/>
              </a:spcAft>
              <a:buFont typeface="Arial" panose="020B0604020202020204" pitchFamily="34" charset="0"/>
              <a:buChar char="•"/>
            </a:pPr>
            <a:r>
              <a:rPr lang="is-IS" b="1" dirty="0">
                <a:solidFill>
                  <a:srgbClr val="F37C57"/>
                </a:solidFill>
              </a:rPr>
              <a:t>Að kjósa í krísu-stýrihóp. </a:t>
            </a:r>
            <a:r>
              <a:rPr lang="is-IS" dirty="0"/>
              <a:t>Á fundinum skal skýrt frá því að ætlunin sé að mynda </a:t>
            </a:r>
            <a:r>
              <a:rPr lang="is-IS" b="1" dirty="0">
                <a:solidFill>
                  <a:srgbClr val="916395"/>
                </a:solidFill>
              </a:rPr>
              <a:t>stýrihóp</a:t>
            </a:r>
            <a:r>
              <a:rPr lang="is-IS" dirty="0"/>
              <a:t> </a:t>
            </a:r>
            <a:r>
              <a:rPr lang="is-IS"/>
              <a:t>ásamt </a:t>
            </a:r>
            <a:r>
              <a:rPr lang="is-IS" b="1">
                <a:solidFill>
                  <a:srgbClr val="916395"/>
                </a:solidFill>
              </a:rPr>
              <a:t>stjórnstöð</a:t>
            </a:r>
            <a:r>
              <a:rPr lang="is-IS" dirty="0"/>
              <a:t>.</a:t>
            </a:r>
            <a:endParaRPr lang="is-IS" dirty="0">
              <a:cs typeface="Calibri"/>
            </a:endParaRPr>
          </a:p>
          <a:p>
            <a:pPr marL="342900" indent="-342900">
              <a:lnSpc>
                <a:spcPct val="120000"/>
              </a:lnSpc>
              <a:spcBef>
                <a:spcPts val="0"/>
              </a:spcBef>
              <a:spcAft>
                <a:spcPts val="1200"/>
              </a:spcAft>
              <a:buFont typeface="Arial" panose="020B0604020202020204" pitchFamily="34" charset="0"/>
              <a:buChar char="•"/>
            </a:pPr>
            <a:r>
              <a:rPr lang="is-IS" b="1" dirty="0">
                <a:solidFill>
                  <a:srgbClr val="F37C57"/>
                </a:solidFill>
              </a:rPr>
              <a:t>Mikilvægt er að halda röð funda til að auka á samvinnu og samhæfingu. </a:t>
            </a:r>
            <a:endParaRPr lang="is-IS"/>
          </a:p>
        </p:txBody>
      </p:sp>
      <p:sp>
        <p:nvSpPr>
          <p:cNvPr id="2" name="Text Placeholder 1">
            <a:extLst>
              <a:ext uri="{FF2B5EF4-FFF2-40B4-BE49-F238E27FC236}">
                <a16:creationId xmlns:a16="http://schemas.microsoft.com/office/drawing/2014/main" id="{350EB15C-517B-3242-8150-6DEEC8C29A00}"/>
              </a:ext>
            </a:extLst>
          </p:cNvPr>
          <p:cNvSpPr>
            <a:spLocks noGrp="1"/>
          </p:cNvSpPr>
          <p:nvPr>
            <p:ph type="body" sz="quarter" idx="16"/>
          </p:nvPr>
        </p:nvSpPr>
        <p:spPr>
          <a:xfrm>
            <a:off x="0" y="247651"/>
            <a:ext cx="12191999" cy="912542"/>
          </a:xfrm>
          <a:solidFill>
            <a:srgbClr val="7A547C"/>
          </a:solidFill>
        </p:spPr>
        <p:txBody>
          <a:bodyPr anchor="ctr">
            <a:normAutofit/>
          </a:bodyPr>
          <a:lstStyle/>
          <a:p>
            <a:pPr algn="ctr"/>
            <a:r>
              <a:rPr lang="is-IS">
                <a:solidFill>
                  <a:schemeClr val="bg1"/>
                </a:solidFill>
              </a:rPr>
              <a:t>Fyrstu skrefin til aðgerða</a:t>
            </a:r>
          </a:p>
        </p:txBody>
      </p:sp>
    </p:spTree>
    <p:extLst>
      <p:ext uri="{BB962C8B-B14F-4D97-AF65-F5344CB8AC3E}">
        <p14:creationId xmlns:p14="http://schemas.microsoft.com/office/powerpoint/2010/main" val="1354405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text, person&#10;&#10;Description automatically generated">
            <a:extLst>
              <a:ext uri="{FF2B5EF4-FFF2-40B4-BE49-F238E27FC236}">
                <a16:creationId xmlns:a16="http://schemas.microsoft.com/office/drawing/2014/main" id="{D072D513-2155-2E8A-52D9-31EFAC10FE3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6182" b="6182"/>
          <a:stretch>
            <a:fillRect/>
          </a:stretch>
        </p:blipFill>
        <p:spPr/>
      </p:pic>
      <p:sp>
        <p:nvSpPr>
          <p:cNvPr id="8" name="Text Placeholder 17">
            <a:extLst>
              <a:ext uri="{FF2B5EF4-FFF2-40B4-BE49-F238E27FC236}">
                <a16:creationId xmlns:a16="http://schemas.microsoft.com/office/drawing/2014/main" id="{E4883B9E-2BA9-45F6-711E-B083A6F1DBEA}"/>
              </a:ext>
            </a:extLst>
          </p:cNvPr>
          <p:cNvSpPr>
            <a:spLocks noGrp="1"/>
          </p:cNvSpPr>
          <p:nvPr>
            <p:ph type="body" sz="quarter" idx="16"/>
          </p:nvPr>
        </p:nvSpPr>
        <p:spPr>
          <a:xfrm>
            <a:off x="6420495" y="1057275"/>
            <a:ext cx="5113283" cy="2228850"/>
          </a:xfrm>
        </p:spPr>
        <p:txBody>
          <a:bodyPr anchor="ctr">
            <a:normAutofit/>
          </a:bodyPr>
          <a:lstStyle/>
          <a:p>
            <a:r>
              <a:rPr lang="is-IS" sz="3200"/>
              <a:t>2. Koma á fót svæðisbundnu krísustjórnunarteymi ferðaþjónustunnar</a:t>
            </a:r>
          </a:p>
        </p:txBody>
      </p:sp>
    </p:spTree>
    <p:extLst>
      <p:ext uri="{BB962C8B-B14F-4D97-AF65-F5344CB8AC3E}">
        <p14:creationId xmlns:p14="http://schemas.microsoft.com/office/powerpoint/2010/main" val="3227382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hands shaking&#10;&#10;Description automatically generated with low confidence">
            <a:extLst>
              <a:ext uri="{FF2B5EF4-FFF2-40B4-BE49-F238E27FC236}">
                <a16:creationId xmlns:a16="http://schemas.microsoft.com/office/drawing/2014/main" id="{5433B2FB-870B-47B2-5CF0-FFA8FEE1FC9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4435" b="4435"/>
          <a:stretch>
            <a:fillRect/>
          </a:stretch>
        </p:blipFill>
        <p:spPr/>
      </p:pic>
      <p:sp>
        <p:nvSpPr>
          <p:cNvPr id="12" name="Text Placeholder 2">
            <a:extLst>
              <a:ext uri="{FF2B5EF4-FFF2-40B4-BE49-F238E27FC236}">
                <a16:creationId xmlns:a16="http://schemas.microsoft.com/office/drawing/2014/main" id="{C2553CE6-88EA-897D-2254-E8026CA22061}"/>
              </a:ext>
            </a:extLst>
          </p:cNvPr>
          <p:cNvSpPr txBox="1">
            <a:spLocks/>
          </p:cNvSpPr>
          <p:nvPr/>
        </p:nvSpPr>
        <p:spPr>
          <a:xfrm>
            <a:off x="1323975" y="45164"/>
            <a:ext cx="5572223" cy="1000125"/>
          </a:xfrm>
          <a:prstGeom prst="rect">
            <a:avLst/>
          </a:prstGeom>
          <a:solidFill>
            <a:srgbClr val="F27954"/>
          </a:solidFill>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spcBef>
                <a:spcPts val="0"/>
              </a:spcBef>
            </a:pPr>
            <a:r>
              <a:rPr lang="is-IS" b="1"/>
              <a:t>Krísustjórnunarteymi</a:t>
            </a:r>
          </a:p>
          <a:p>
            <a:pPr algn="ctr">
              <a:lnSpc>
                <a:spcPct val="120000"/>
              </a:lnSpc>
              <a:spcBef>
                <a:spcPts val="0"/>
              </a:spcBef>
            </a:pPr>
            <a:r>
              <a:rPr lang="is-IS" i="1"/>
              <a:t>Uppbyggingin</a:t>
            </a:r>
          </a:p>
          <a:p>
            <a:pPr algn="ctr">
              <a:lnSpc>
                <a:spcPct val="120000"/>
              </a:lnSpc>
              <a:spcBef>
                <a:spcPts val="0"/>
              </a:spcBef>
            </a:pPr>
            <a:endParaRPr lang="en-IE"/>
          </a:p>
          <a:p>
            <a:pPr algn="ctr">
              <a:lnSpc>
                <a:spcPct val="120000"/>
              </a:lnSpc>
              <a:spcBef>
                <a:spcPts val="0"/>
              </a:spcBef>
            </a:pPr>
            <a:endParaRPr lang="en-IE"/>
          </a:p>
        </p:txBody>
      </p:sp>
      <p:sp>
        <p:nvSpPr>
          <p:cNvPr id="13" name="Text Placeholder 4">
            <a:extLst>
              <a:ext uri="{FF2B5EF4-FFF2-40B4-BE49-F238E27FC236}">
                <a16:creationId xmlns:a16="http://schemas.microsoft.com/office/drawing/2014/main" id="{6BC9207C-DABB-9391-8C9F-371FE21BD92C}"/>
              </a:ext>
            </a:extLst>
          </p:cNvPr>
          <p:cNvSpPr>
            <a:spLocks noGrp="1"/>
          </p:cNvSpPr>
          <p:nvPr>
            <p:ph type="body" sz="quarter" idx="18"/>
          </p:nvPr>
        </p:nvSpPr>
        <p:spPr>
          <a:xfrm>
            <a:off x="1052561" y="1045289"/>
            <a:ext cx="6115050" cy="5632807"/>
          </a:xfrm>
          <a:solidFill>
            <a:srgbClr val="F27954"/>
          </a:solidFill>
        </p:spPr>
        <p:txBody>
          <a:bodyPr vert="horz" lIns="91440" tIns="45720" rIns="91440" bIns="45720" rtlCol="0" anchor="t">
            <a:noAutofit/>
          </a:bodyPr>
          <a:lstStyle/>
          <a:p>
            <a:pPr marL="0" indent="0" algn="l" rtl="0" fontAlgn="base">
              <a:lnSpc>
                <a:spcPct val="100000"/>
              </a:lnSpc>
              <a:spcBef>
                <a:spcPts val="0"/>
              </a:spcBef>
            </a:pPr>
            <a:endParaRPr lang="is-IS" sz="1900" i="0">
              <a:effectLst/>
            </a:endParaRPr>
          </a:p>
          <a:p>
            <a:pPr marL="0" indent="0" algn="l" rtl="0" fontAlgn="base">
              <a:lnSpc>
                <a:spcPct val="100000"/>
              </a:lnSpc>
              <a:spcBef>
                <a:spcPts val="0"/>
              </a:spcBef>
            </a:pPr>
            <a:r>
              <a:rPr lang="is-IS" sz="1900" i="0" dirty="0">
                <a:effectLst/>
              </a:rPr>
              <a:t>Samanstendur af:</a:t>
            </a:r>
            <a:endParaRPr lang="is-IS" sz="1900" dirty="0">
              <a:cs typeface="Calibri"/>
            </a:endParaRPr>
          </a:p>
          <a:p>
            <a:pPr marL="0" indent="0" algn="l" rtl="0" fontAlgn="base">
              <a:lnSpc>
                <a:spcPct val="100000"/>
              </a:lnSpc>
              <a:spcBef>
                <a:spcPts val="0"/>
              </a:spcBef>
            </a:pPr>
            <a:endParaRPr lang="is-IS" sz="1900"/>
          </a:p>
          <a:p>
            <a:pPr marL="457200" indent="-457200" fontAlgn="base">
              <a:lnSpc>
                <a:spcPct val="100000"/>
              </a:lnSpc>
              <a:spcBef>
                <a:spcPts val="0"/>
              </a:spcBef>
              <a:buFont typeface="+mj-lt"/>
              <a:buAutoNum type="arabicPeriod"/>
            </a:pPr>
            <a:r>
              <a:rPr lang="is-IS" sz="1900" b="1" dirty="0"/>
              <a:t>Stýrihóp; </a:t>
            </a:r>
            <a:r>
              <a:rPr lang="is-IS" sz="1900" dirty="0"/>
              <a:t>þeir sem taka ákvarðanirnar og leiða viðbrögðin við krísu </a:t>
            </a:r>
          </a:p>
          <a:p>
            <a:pPr marL="457200" indent="-457200" fontAlgn="base">
              <a:lnSpc>
                <a:spcPct val="100000"/>
              </a:lnSpc>
              <a:spcBef>
                <a:spcPts val="0"/>
              </a:spcBef>
              <a:buFont typeface="+mj-lt"/>
              <a:buAutoNum type="arabicPeriod"/>
            </a:pPr>
            <a:endParaRPr lang="is-IS" sz="1900" b="1">
              <a:cs typeface="Calibri" panose="020F0502020204030204"/>
            </a:endParaRPr>
          </a:p>
          <a:p>
            <a:pPr marL="457200" indent="-457200" fontAlgn="base">
              <a:lnSpc>
                <a:spcPct val="100000"/>
              </a:lnSpc>
              <a:spcBef>
                <a:spcPts val="0"/>
              </a:spcBef>
              <a:buFont typeface="+mj-lt"/>
              <a:buAutoNum type="arabicPeriod"/>
            </a:pPr>
            <a:r>
              <a:rPr lang="is-IS" sz="1900" b="1" dirty="0"/>
              <a:t>Krísustjórnstöðin;  </a:t>
            </a:r>
            <a:r>
              <a:rPr lang="is-IS" sz="1900" dirty="0"/>
              <a:t>viðbragðsaðilar sem stjórna og bregðast við ef kemur til krísu.  Þeir heyra undir stýrihópinn. </a:t>
            </a:r>
            <a:endParaRPr lang="is-IS" sz="1900" dirty="0">
              <a:cs typeface="Calibri"/>
            </a:endParaRPr>
          </a:p>
          <a:p>
            <a:pPr marL="457200" indent="-457200" algn="l" rtl="0" fontAlgn="base">
              <a:lnSpc>
                <a:spcPct val="100000"/>
              </a:lnSpc>
              <a:spcBef>
                <a:spcPts val="0"/>
              </a:spcBef>
              <a:buFont typeface="+mj-lt"/>
              <a:buAutoNum type="arabicPeriod"/>
            </a:pPr>
            <a:endParaRPr lang="is-IS" sz="1900"/>
          </a:p>
          <a:p>
            <a:pPr marL="457200" indent="-457200" fontAlgn="base">
              <a:lnSpc>
                <a:spcPct val="100000"/>
              </a:lnSpc>
              <a:spcBef>
                <a:spcPts val="0"/>
              </a:spcBef>
              <a:buFont typeface="+mj-lt"/>
              <a:buAutoNum type="arabicPeriod"/>
            </a:pPr>
            <a:r>
              <a:rPr lang="is-IS" sz="1900" b="1" dirty="0"/>
              <a:t>Svæðisbundnir hagsmunaaðilar </a:t>
            </a:r>
            <a:endParaRPr lang="is-IS" sz="1900"/>
          </a:p>
          <a:p>
            <a:pPr marL="457200" indent="-457200" algn="l" rtl="0" fontAlgn="base">
              <a:lnSpc>
                <a:spcPct val="100000"/>
              </a:lnSpc>
              <a:spcBef>
                <a:spcPts val="0"/>
              </a:spcBef>
              <a:buFont typeface="+mj-lt"/>
              <a:buAutoNum type="arabicPeriod"/>
            </a:pPr>
            <a:endParaRPr lang="is-IS" sz="1900" b="1"/>
          </a:p>
          <a:p>
            <a:pPr marL="457200" indent="-457200" algn="l" rtl="0" fontAlgn="base">
              <a:lnSpc>
                <a:spcPct val="100000"/>
              </a:lnSpc>
              <a:spcBef>
                <a:spcPts val="0"/>
              </a:spcBef>
              <a:buFont typeface="+mj-lt"/>
              <a:buAutoNum type="arabicPeriod"/>
            </a:pPr>
            <a:r>
              <a:rPr lang="is-IS" sz="1900" b="1" dirty="0"/>
              <a:t>Ytri hagsmunaaðilar</a:t>
            </a:r>
            <a:endParaRPr lang="is-IS" sz="1900" b="1" dirty="0">
              <a:cs typeface="Calibri"/>
            </a:endParaRPr>
          </a:p>
          <a:p>
            <a:pPr marL="914400" lvl="1" indent="-457200" fontAlgn="base">
              <a:lnSpc>
                <a:spcPct val="100000"/>
              </a:lnSpc>
              <a:spcBef>
                <a:spcPts val="0"/>
              </a:spcBef>
              <a:buFont typeface="+mj-lt"/>
              <a:buAutoNum type="arabicPeriod"/>
            </a:pPr>
            <a:endParaRPr lang="is-IS" sz="1500" b="0" i="0">
              <a:effectLst/>
            </a:endParaRPr>
          </a:p>
          <a:p>
            <a:pPr marL="0" indent="0" fontAlgn="base">
              <a:lnSpc>
                <a:spcPct val="100000"/>
              </a:lnSpc>
              <a:spcBef>
                <a:spcPts val="0"/>
              </a:spcBef>
            </a:pPr>
            <a:endParaRPr lang="is-IS" sz="1900"/>
          </a:p>
          <a:p>
            <a:pPr marL="457200" indent="-457200" algn="l" rtl="0" fontAlgn="base">
              <a:lnSpc>
                <a:spcPct val="100000"/>
              </a:lnSpc>
              <a:spcBef>
                <a:spcPts val="0"/>
              </a:spcBef>
              <a:buFont typeface="+mj-lt"/>
              <a:buAutoNum type="arabicPeriod"/>
            </a:pPr>
            <a:endParaRPr lang="is-IS" sz="1900"/>
          </a:p>
          <a:p>
            <a:pPr marL="0" indent="0" algn="l" rtl="0" fontAlgn="base">
              <a:lnSpc>
                <a:spcPct val="100000"/>
              </a:lnSpc>
              <a:spcBef>
                <a:spcPts val="0"/>
              </a:spcBef>
            </a:pPr>
            <a:endParaRPr lang="is-IS" sz="1900" i="0">
              <a:effectLst/>
            </a:endParaRPr>
          </a:p>
          <a:p>
            <a:pPr marL="0" indent="0" algn="l" rtl="0" fontAlgn="base">
              <a:lnSpc>
                <a:spcPct val="100000"/>
              </a:lnSpc>
              <a:spcBef>
                <a:spcPts val="0"/>
              </a:spcBef>
            </a:pPr>
            <a:endParaRPr lang="is-IS" sz="1900" i="0">
              <a:effectLst/>
            </a:endParaRPr>
          </a:p>
          <a:p>
            <a:pPr marL="0" indent="0" algn="l" rtl="0" fontAlgn="base">
              <a:lnSpc>
                <a:spcPct val="100000"/>
              </a:lnSpc>
              <a:spcBef>
                <a:spcPts val="0"/>
              </a:spcBef>
            </a:pPr>
            <a:endParaRPr lang="is-IS" sz="1900" b="0" i="0">
              <a:effectLst/>
            </a:endParaRPr>
          </a:p>
          <a:p>
            <a:pPr marL="0" indent="0">
              <a:lnSpc>
                <a:spcPct val="100000"/>
              </a:lnSpc>
              <a:spcBef>
                <a:spcPts val="0"/>
              </a:spcBef>
            </a:pPr>
            <a:endParaRPr lang="is-IS" sz="1900"/>
          </a:p>
        </p:txBody>
      </p:sp>
    </p:spTree>
    <p:extLst>
      <p:ext uri="{BB962C8B-B14F-4D97-AF65-F5344CB8AC3E}">
        <p14:creationId xmlns:p14="http://schemas.microsoft.com/office/powerpoint/2010/main" val="2448322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10E41C-C57D-142B-F964-277112B30113}"/>
              </a:ext>
            </a:extLst>
          </p:cNvPr>
          <p:cNvSpPr>
            <a:spLocks noGrp="1"/>
          </p:cNvSpPr>
          <p:nvPr>
            <p:ph type="body" sz="quarter" idx="18"/>
          </p:nvPr>
        </p:nvSpPr>
        <p:spPr>
          <a:xfrm>
            <a:off x="695325" y="1193774"/>
            <a:ext cx="11112592" cy="5128683"/>
          </a:xfrm>
        </p:spPr>
        <p:txBody>
          <a:bodyPr vert="horz" lIns="91440" tIns="45720" rIns="91440" bIns="45720" rtlCol="0" anchor="t">
            <a:normAutofit/>
          </a:bodyPr>
          <a:lstStyle/>
          <a:p>
            <a:pPr marL="0" indent="0" algn="l" rtl="0" fontAlgn="base">
              <a:lnSpc>
                <a:spcPct val="110000"/>
              </a:lnSpc>
            </a:pPr>
            <a:r>
              <a:rPr lang="is-IS" b="1" i="0" dirty="0">
                <a:solidFill>
                  <a:srgbClr val="79527B"/>
                </a:solidFill>
                <a:effectLst/>
              </a:rPr>
              <a:t>Undirbýr svæði</a:t>
            </a:r>
            <a:r>
              <a:rPr lang="is-IS" b="1" dirty="0">
                <a:solidFill>
                  <a:srgbClr val="79527B"/>
                </a:solidFill>
              </a:rPr>
              <a:t>/áfangastað</a:t>
            </a:r>
            <a:r>
              <a:rPr lang="is-IS" b="1" i="0" dirty="0">
                <a:solidFill>
                  <a:srgbClr val="79527B"/>
                </a:solidFill>
                <a:effectLst/>
              </a:rPr>
              <a:t> til að bregðast við mögulegum krísum</a:t>
            </a:r>
          </a:p>
          <a:p>
            <a:pPr marL="0" indent="0" algn="l" rtl="0" fontAlgn="base">
              <a:lnSpc>
                <a:spcPct val="110000"/>
              </a:lnSpc>
            </a:pPr>
            <a:endParaRPr lang="is-IS" sz="1800">
              <a:solidFill>
                <a:srgbClr val="4D4D4D"/>
              </a:solidFill>
            </a:endParaRPr>
          </a:p>
          <a:p>
            <a:pPr marL="0" indent="0" fontAlgn="base">
              <a:lnSpc>
                <a:spcPct val="110000"/>
              </a:lnSpc>
            </a:pPr>
            <a:r>
              <a:rPr lang="is-IS" dirty="0">
                <a:solidFill>
                  <a:srgbClr val="4D4D4D"/>
                </a:solidFill>
              </a:rPr>
              <a:t>Í þessu teymi er sérstakur </a:t>
            </a:r>
            <a:r>
              <a:rPr lang="is-IS" b="1" dirty="0">
                <a:solidFill>
                  <a:srgbClr val="79527B"/>
                </a:solidFill>
              </a:rPr>
              <a:t>stýrihópur</a:t>
            </a:r>
            <a:r>
              <a:rPr lang="is-IS" b="0" i="0" dirty="0">
                <a:solidFill>
                  <a:srgbClr val="4D4D4D"/>
                </a:solidFill>
                <a:effectLst/>
              </a:rPr>
              <a:t>, </a:t>
            </a:r>
            <a:r>
              <a:rPr lang="is-IS" b="1" dirty="0">
                <a:solidFill>
                  <a:srgbClr val="79527B"/>
                </a:solidFill>
              </a:rPr>
              <a:t>miðstöð krísustjórnunar eða krísustjórnstöð, sérstakur framkvæmdastjóri, ásamt fleiri liðsmönnum </a:t>
            </a:r>
            <a:r>
              <a:rPr lang="is-IS" dirty="0">
                <a:solidFill>
                  <a:srgbClr val="4D4D4D"/>
                </a:solidFill>
              </a:rPr>
              <a:t>með skýr ábyrgðasvið.</a:t>
            </a:r>
            <a:endParaRPr lang="is-IS" dirty="0">
              <a:solidFill>
                <a:srgbClr val="4D4D4D"/>
              </a:solidFill>
              <a:cs typeface="Calibri"/>
            </a:endParaRPr>
          </a:p>
          <a:p>
            <a:pPr marL="0" indent="0" algn="l" rtl="0" fontAlgn="base">
              <a:lnSpc>
                <a:spcPct val="110000"/>
              </a:lnSpc>
            </a:pPr>
            <a:r>
              <a:rPr lang="is-IS" b="0" i="0" dirty="0">
                <a:solidFill>
                  <a:srgbClr val="4D4D4D"/>
                </a:solidFill>
                <a:effectLst/>
              </a:rPr>
              <a:t>	&gt; Saman hefur þetta teymi </a:t>
            </a:r>
            <a:r>
              <a:rPr lang="is-IS" b="1" dirty="0">
                <a:solidFill>
                  <a:srgbClr val="79527B"/>
                </a:solidFill>
              </a:rPr>
              <a:t>vald til að taka ákvarðanir við erfiðar aðstæður</a:t>
            </a:r>
            <a:r>
              <a:rPr lang="is-IS" b="0" i="0" dirty="0">
                <a:solidFill>
                  <a:srgbClr val="4D4D4D"/>
                </a:solidFill>
                <a:effectLst/>
              </a:rPr>
              <a:t>.</a:t>
            </a:r>
            <a:endParaRPr lang="is-IS" b="0" i="0" dirty="0">
              <a:solidFill>
                <a:srgbClr val="4D4D4D"/>
              </a:solidFill>
              <a:effectLst/>
              <a:cs typeface="Calibri"/>
            </a:endParaRPr>
          </a:p>
          <a:p>
            <a:pPr marL="0" indent="0" algn="l" rtl="0" fontAlgn="base">
              <a:lnSpc>
                <a:spcPct val="110000"/>
              </a:lnSpc>
            </a:pPr>
            <a:endParaRPr lang="is-IS" sz="1600" b="0" i="0">
              <a:solidFill>
                <a:srgbClr val="4D4D4D"/>
              </a:solidFill>
              <a:effectLst/>
            </a:endParaRPr>
          </a:p>
          <a:p>
            <a:pPr marL="0" indent="0" fontAlgn="base">
              <a:lnSpc>
                <a:spcPct val="110000"/>
              </a:lnSpc>
            </a:pPr>
            <a:r>
              <a:rPr lang="is-IS" b="0" i="0" dirty="0">
                <a:solidFill>
                  <a:srgbClr val="4D4D4D"/>
                </a:solidFill>
                <a:effectLst/>
              </a:rPr>
              <a:t>Stærri svæði gætu þurft </a:t>
            </a:r>
            <a:r>
              <a:rPr lang="is-IS" dirty="0">
                <a:solidFill>
                  <a:srgbClr val="4D4D4D"/>
                </a:solidFill>
              </a:rPr>
              <a:t>skipa </a:t>
            </a:r>
            <a:r>
              <a:rPr lang="is-IS" b="1" dirty="0">
                <a:solidFill>
                  <a:srgbClr val="79527B"/>
                </a:solidFill>
              </a:rPr>
              <a:t>leiðandi krísustjórnunarteymi </a:t>
            </a:r>
            <a:r>
              <a:rPr lang="is-IS" dirty="0">
                <a:solidFill>
                  <a:srgbClr val="4D4D4D"/>
                </a:solidFill>
              </a:rPr>
              <a:t>með nokkrum </a:t>
            </a:r>
            <a:r>
              <a:rPr lang="is-IS" b="1" dirty="0">
                <a:solidFill>
                  <a:srgbClr val="79527B"/>
                </a:solidFill>
              </a:rPr>
              <a:t>undirteymum</a:t>
            </a:r>
            <a:r>
              <a:rPr lang="is-IS" dirty="0">
                <a:solidFill>
                  <a:srgbClr val="4D4D4D"/>
                </a:solidFill>
              </a:rPr>
              <a:t> </a:t>
            </a:r>
          </a:p>
          <a:p>
            <a:pPr marL="0" indent="0" fontAlgn="base">
              <a:lnSpc>
                <a:spcPct val="110000"/>
              </a:lnSpc>
            </a:pPr>
            <a:endParaRPr lang="is-IS" sz="1400">
              <a:solidFill>
                <a:srgbClr val="4D4D4D"/>
              </a:solidFill>
              <a:cs typeface="Calibri" panose="020F0502020204030204"/>
            </a:endParaRPr>
          </a:p>
          <a:p>
            <a:pPr marL="0" indent="0" algn="l" rtl="0" fontAlgn="base">
              <a:lnSpc>
                <a:spcPct val="110000"/>
              </a:lnSpc>
            </a:pPr>
            <a:r>
              <a:rPr lang="is-IS" b="1" dirty="0">
                <a:solidFill>
                  <a:srgbClr val="79527B"/>
                </a:solidFill>
              </a:rPr>
              <a:t>Meðlimir teymisins</a:t>
            </a:r>
            <a:r>
              <a:rPr lang="is-IS" b="1" i="0" dirty="0">
                <a:solidFill>
                  <a:srgbClr val="79527B"/>
                </a:solidFill>
                <a:effectLst/>
              </a:rPr>
              <a:t> </a:t>
            </a:r>
            <a:r>
              <a:rPr lang="is-IS" b="0" i="0" dirty="0">
                <a:solidFill>
                  <a:srgbClr val="4D4D4D"/>
                </a:solidFill>
                <a:effectLst/>
              </a:rPr>
              <a:t>eru vanalega hagsmunaaðilar, opinberir aðilar og einkageirinn, ferðaþjónustan, starfsmenn, íbúar og fleiri.</a:t>
            </a:r>
            <a:r>
              <a:rPr lang="is-IS" dirty="0">
                <a:solidFill>
                  <a:srgbClr val="4D4D4D"/>
                </a:solidFill>
              </a:rPr>
              <a:t> </a:t>
            </a:r>
            <a:endParaRPr lang="is-IS" dirty="0">
              <a:solidFill>
                <a:srgbClr val="4D4D4D"/>
              </a:solidFill>
              <a:cs typeface="Calibri"/>
            </a:endParaRPr>
          </a:p>
        </p:txBody>
      </p:sp>
      <p:sp>
        <p:nvSpPr>
          <p:cNvPr id="3" name="Text Placeholder 2">
            <a:extLst>
              <a:ext uri="{FF2B5EF4-FFF2-40B4-BE49-F238E27FC236}">
                <a16:creationId xmlns:a16="http://schemas.microsoft.com/office/drawing/2014/main" id="{DB051E67-17AC-EF9F-2024-1227ECE7F7B4}"/>
              </a:ext>
            </a:extLst>
          </p:cNvPr>
          <p:cNvSpPr>
            <a:spLocks noGrp="1"/>
          </p:cNvSpPr>
          <p:nvPr>
            <p:ph type="body" sz="quarter" idx="16"/>
          </p:nvPr>
        </p:nvSpPr>
        <p:spPr>
          <a:xfrm>
            <a:off x="389965" y="284396"/>
            <a:ext cx="11470341" cy="582221"/>
          </a:xfrm>
        </p:spPr>
        <p:txBody>
          <a:bodyPr>
            <a:normAutofit lnSpcReduction="10000"/>
          </a:bodyPr>
          <a:lstStyle/>
          <a:p>
            <a:r>
              <a:rPr lang="is-IS" b="0" i="0">
                <a:effectLst/>
              </a:rPr>
              <a:t>Hvað er svæðisbundið krísustjórnunarteymi?</a:t>
            </a:r>
          </a:p>
          <a:p>
            <a:endParaRPr lang="is-IS"/>
          </a:p>
        </p:txBody>
      </p:sp>
      <p:pic>
        <p:nvPicPr>
          <p:cNvPr id="4" name="Graphic 3" descr="Document with solid fill">
            <a:hlinkClick r:id="rId3"/>
            <a:extLst>
              <a:ext uri="{FF2B5EF4-FFF2-40B4-BE49-F238E27FC236}">
                <a16:creationId xmlns:a16="http://schemas.microsoft.com/office/drawing/2014/main" id="{D529BB13-FDF3-31A4-9776-64E76B3A360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50355" y="6156204"/>
            <a:ext cx="710293" cy="696686"/>
          </a:xfrm>
          <a:prstGeom prst="rect">
            <a:avLst/>
          </a:prstGeom>
        </p:spPr>
      </p:pic>
      <p:sp>
        <p:nvSpPr>
          <p:cNvPr id="5" name="TextBox 4">
            <a:extLst>
              <a:ext uri="{FF2B5EF4-FFF2-40B4-BE49-F238E27FC236}">
                <a16:creationId xmlns:a16="http://schemas.microsoft.com/office/drawing/2014/main" id="{F8D45B0F-D54D-0676-D48C-BA429774ADD9}"/>
              </a:ext>
            </a:extLst>
          </p:cNvPr>
          <p:cNvSpPr txBox="1"/>
          <p:nvPr/>
        </p:nvSpPr>
        <p:spPr>
          <a:xfrm>
            <a:off x="6125135" y="6322457"/>
            <a:ext cx="5426167" cy="646331"/>
          </a:xfrm>
          <a:prstGeom prst="rect">
            <a:avLst/>
          </a:prstGeom>
          <a:solidFill>
            <a:schemeClr val="accent2"/>
          </a:solidFill>
        </p:spPr>
        <p:txBody>
          <a:bodyPr wrap="square" rtlCol="0">
            <a:spAutoFit/>
          </a:bodyPr>
          <a:lstStyle/>
          <a:p>
            <a:r>
              <a:rPr lang="en-IE" dirty="0" err="1">
                <a:solidFill>
                  <a:schemeClr val="bg1"/>
                </a:solidFill>
                <a:hlinkClick r:id="rId3">
                  <a:extLst>
                    <a:ext uri="{A12FA001-AC4F-418D-AE19-62706E023703}">
                      <ahyp:hlinkClr xmlns:ahyp="http://schemas.microsoft.com/office/drawing/2018/hyperlinkcolor" val="tx"/>
                    </a:ext>
                  </a:extLst>
                </a:hlinkClick>
              </a:rPr>
              <a:t>Frekari</a:t>
            </a:r>
            <a:r>
              <a:rPr lang="en-IE" dirty="0">
                <a:solidFill>
                  <a:schemeClr val="bg1"/>
                </a:solidFill>
                <a:hlinkClick r:id="rId3">
                  <a:extLst>
                    <a:ext uri="{A12FA001-AC4F-418D-AE19-62706E023703}">
                      <ahyp:hlinkClr xmlns:ahyp="http://schemas.microsoft.com/office/drawing/2018/hyperlinkcolor" val="tx"/>
                    </a:ext>
                  </a:extLst>
                </a:hlinkClick>
              </a:rPr>
              <a:t> </a:t>
            </a:r>
            <a:r>
              <a:rPr lang="en-IE" dirty="0" err="1">
                <a:solidFill>
                  <a:schemeClr val="bg1"/>
                </a:solidFill>
                <a:hlinkClick r:id="rId3">
                  <a:extLst>
                    <a:ext uri="{A12FA001-AC4F-418D-AE19-62706E023703}">
                      <ahyp:hlinkClr xmlns:ahyp="http://schemas.microsoft.com/office/drawing/2018/hyperlinkcolor" val="tx"/>
                    </a:ext>
                  </a:extLst>
                </a:hlinkClick>
              </a:rPr>
              <a:t>lesning</a:t>
            </a:r>
            <a:r>
              <a:rPr lang="en-IE" dirty="0">
                <a:solidFill>
                  <a:schemeClr val="bg1"/>
                </a:solidFill>
                <a:hlinkClick r:id="rId3">
                  <a:extLst>
                    <a:ext uri="{A12FA001-AC4F-418D-AE19-62706E023703}">
                      <ahyp:hlinkClr xmlns:ahyp="http://schemas.microsoft.com/office/drawing/2018/hyperlinkcolor" val="tx"/>
                    </a:ext>
                  </a:extLst>
                </a:hlinkClick>
              </a:rPr>
              <a:t>:   How to Build an Effective Crisis Management Team</a:t>
            </a:r>
            <a:endParaRPr lang="en-IE" dirty="0">
              <a:solidFill>
                <a:schemeClr val="bg1"/>
              </a:solidFill>
            </a:endParaRPr>
          </a:p>
        </p:txBody>
      </p:sp>
      <p:pic>
        <p:nvPicPr>
          <p:cNvPr id="6" name="Graphic 5" descr="Chevron arrows with solid fill">
            <a:extLst>
              <a:ext uri="{FF2B5EF4-FFF2-40B4-BE49-F238E27FC236}">
                <a16:creationId xmlns:a16="http://schemas.microsoft.com/office/drawing/2014/main" id="{41B02765-CFD6-BD85-F02C-C66519F38C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792" y="1028094"/>
            <a:ext cx="769667" cy="769667"/>
          </a:xfrm>
          <a:prstGeom prst="rect">
            <a:avLst/>
          </a:prstGeom>
        </p:spPr>
      </p:pic>
      <p:pic>
        <p:nvPicPr>
          <p:cNvPr id="7" name="Graphic 6" descr="Chevron arrows with solid fill">
            <a:extLst>
              <a:ext uri="{FF2B5EF4-FFF2-40B4-BE49-F238E27FC236}">
                <a16:creationId xmlns:a16="http://schemas.microsoft.com/office/drawing/2014/main" id="{C0B7DD24-6706-73E3-C132-6932FEA6807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792" y="2167093"/>
            <a:ext cx="769667" cy="769667"/>
          </a:xfrm>
          <a:prstGeom prst="rect">
            <a:avLst/>
          </a:prstGeom>
        </p:spPr>
      </p:pic>
      <p:pic>
        <p:nvPicPr>
          <p:cNvPr id="8" name="Graphic 7" descr="Chevron arrows with solid fill">
            <a:extLst>
              <a:ext uri="{FF2B5EF4-FFF2-40B4-BE49-F238E27FC236}">
                <a16:creationId xmlns:a16="http://schemas.microsoft.com/office/drawing/2014/main" id="{E1D09A40-A094-5839-8326-E9B26899DC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792" y="4029243"/>
            <a:ext cx="769667" cy="769667"/>
          </a:xfrm>
          <a:prstGeom prst="rect">
            <a:avLst/>
          </a:prstGeom>
        </p:spPr>
      </p:pic>
      <p:pic>
        <p:nvPicPr>
          <p:cNvPr id="9" name="Graphic 8" descr="Chevron arrows with solid fill">
            <a:extLst>
              <a:ext uri="{FF2B5EF4-FFF2-40B4-BE49-F238E27FC236}">
                <a16:creationId xmlns:a16="http://schemas.microsoft.com/office/drawing/2014/main" id="{9F373799-3EE1-E9EA-3E90-B1E3577A5E5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605" y="5168242"/>
            <a:ext cx="769667" cy="769667"/>
          </a:xfrm>
          <a:prstGeom prst="rect">
            <a:avLst/>
          </a:prstGeom>
        </p:spPr>
      </p:pic>
    </p:spTree>
    <p:extLst>
      <p:ext uri="{BB962C8B-B14F-4D97-AF65-F5344CB8AC3E}">
        <p14:creationId xmlns:p14="http://schemas.microsoft.com/office/powerpoint/2010/main" val="3612133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5544BA-ED8F-15D6-9B1E-E5380459E6BE}"/>
              </a:ext>
            </a:extLst>
          </p:cNvPr>
          <p:cNvSpPr>
            <a:spLocks noGrp="1"/>
          </p:cNvSpPr>
          <p:nvPr>
            <p:ph type="body" sz="quarter" idx="16"/>
          </p:nvPr>
        </p:nvSpPr>
        <p:spPr>
          <a:xfrm>
            <a:off x="389965" y="189968"/>
            <a:ext cx="11470341" cy="582221"/>
          </a:xfrm>
        </p:spPr>
        <p:txBody>
          <a:bodyPr vert="horz" lIns="91440" tIns="45720" rIns="91440" bIns="45720" rtlCol="0" anchor="t">
            <a:normAutofit lnSpcReduction="10000"/>
          </a:bodyPr>
          <a:lstStyle/>
          <a:p>
            <a:pPr algn="ctr"/>
            <a:r>
              <a:rPr lang="is-IS" b="1"/>
              <a:t>Uppbygging teymisins</a:t>
            </a:r>
            <a:endParaRPr lang="is-IS" b="1">
              <a:cs typeface="Calibri"/>
            </a:endParaRPr>
          </a:p>
        </p:txBody>
      </p:sp>
      <p:sp>
        <p:nvSpPr>
          <p:cNvPr id="4" name="Rectangle 3">
            <a:extLst>
              <a:ext uri="{FF2B5EF4-FFF2-40B4-BE49-F238E27FC236}">
                <a16:creationId xmlns:a16="http://schemas.microsoft.com/office/drawing/2014/main" id="{547A3730-1876-283B-3808-371A054E50E6}"/>
              </a:ext>
            </a:extLst>
          </p:cNvPr>
          <p:cNvSpPr/>
          <p:nvPr/>
        </p:nvSpPr>
        <p:spPr>
          <a:xfrm>
            <a:off x="368667" y="767056"/>
            <a:ext cx="9592236" cy="1566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sz="2400" b="1" dirty="0"/>
              <a:t>Samstarf hins opinbera, einkageirans og samfélag (Svæðið)</a:t>
            </a:r>
            <a:endParaRPr lang="is-IS" sz="2400" b="1" dirty="0">
              <a:solidFill>
                <a:schemeClr val="bg1"/>
              </a:solidFill>
              <a:cs typeface="Calibri"/>
              <a:hlinkClick r:id="" action="ppaction://noaction">
                <a:extLst>
                  <a:ext uri="{A12FA001-AC4F-418D-AE19-62706E023703}">
                    <ahyp:hlinkClr xmlns:ahyp="http://schemas.microsoft.com/office/drawing/2018/hyperlinkcolor" val="tx"/>
                  </a:ext>
                </a:extLst>
              </a:hlinkClick>
            </a:endParaRPr>
          </a:p>
          <a:p>
            <a:pPr algn="ctr"/>
            <a:endParaRPr lang="is-IS" sz="1600" dirty="0">
              <a:cs typeface="Calibri"/>
            </a:endParaRPr>
          </a:p>
        </p:txBody>
      </p:sp>
      <p:sp>
        <p:nvSpPr>
          <p:cNvPr id="5" name="Rectangle 4">
            <a:extLst>
              <a:ext uri="{FF2B5EF4-FFF2-40B4-BE49-F238E27FC236}">
                <a16:creationId xmlns:a16="http://schemas.microsoft.com/office/drawing/2014/main" id="{18ED5080-2168-BBD0-20C9-25823CA22A15}"/>
              </a:ext>
            </a:extLst>
          </p:cNvPr>
          <p:cNvSpPr/>
          <p:nvPr/>
        </p:nvSpPr>
        <p:spPr>
          <a:xfrm>
            <a:off x="358021" y="5722918"/>
            <a:ext cx="9613529" cy="945113"/>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sz="2400" b="1">
                <a:solidFill>
                  <a:schemeClr val="bg1"/>
                </a:solidFill>
              </a:rPr>
              <a:t>Almenningur og almannatenglar (Ytri)</a:t>
            </a:r>
            <a:endParaRPr lang="is-IS" sz="1400">
              <a:solidFill>
                <a:schemeClr val="bg1"/>
              </a:solidFill>
              <a:cs typeface="Calibri"/>
            </a:endParaRPr>
          </a:p>
        </p:txBody>
      </p:sp>
      <p:sp>
        <p:nvSpPr>
          <p:cNvPr id="6" name="Rectangle 5">
            <a:extLst>
              <a:ext uri="{FF2B5EF4-FFF2-40B4-BE49-F238E27FC236}">
                <a16:creationId xmlns:a16="http://schemas.microsoft.com/office/drawing/2014/main" id="{84E3F89E-12A4-9DCF-3205-2FA453C8C9C0}"/>
              </a:ext>
            </a:extLst>
          </p:cNvPr>
          <p:cNvSpPr/>
          <p:nvPr/>
        </p:nvSpPr>
        <p:spPr>
          <a:xfrm>
            <a:off x="358023" y="4186826"/>
            <a:ext cx="9613529" cy="1332340"/>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sz="2400" b="1"/>
              <a:t>Krísustjórnstöð</a:t>
            </a:r>
            <a:r>
              <a:rPr lang="is-IS" sz="2400" b="1">
                <a:solidFill>
                  <a:schemeClr val="bg1"/>
                </a:solidFill>
              </a:rPr>
              <a:t> (Viðbragð)</a:t>
            </a:r>
            <a:endParaRPr lang="is-IS" sz="2400" b="1">
              <a:solidFill>
                <a:schemeClr val="bg1"/>
              </a:solidFill>
              <a:cs typeface="Calibri"/>
            </a:endParaRPr>
          </a:p>
          <a:p>
            <a:pPr algn="ctr"/>
            <a:endParaRPr lang="en-IE" sz="1600" dirty="0"/>
          </a:p>
        </p:txBody>
      </p:sp>
      <p:sp>
        <p:nvSpPr>
          <p:cNvPr id="9" name="Rectangle 8">
            <a:extLst>
              <a:ext uri="{FF2B5EF4-FFF2-40B4-BE49-F238E27FC236}">
                <a16:creationId xmlns:a16="http://schemas.microsoft.com/office/drawing/2014/main" id="{D62B1DB8-EDD9-EC34-4582-2DE9F93E395D}"/>
              </a:ext>
            </a:extLst>
          </p:cNvPr>
          <p:cNvSpPr/>
          <p:nvPr/>
        </p:nvSpPr>
        <p:spPr>
          <a:xfrm>
            <a:off x="10114986" y="1110902"/>
            <a:ext cx="1856812" cy="8788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b="1"/>
              <a:t>Allir svæðisbundnir hagsmunaaðilar</a:t>
            </a:r>
            <a:endParaRPr lang="is-IS">
              <a:cs typeface="Calibri"/>
            </a:endParaRPr>
          </a:p>
        </p:txBody>
      </p:sp>
      <p:sp>
        <p:nvSpPr>
          <p:cNvPr id="11" name="Rectangle 10">
            <a:extLst>
              <a:ext uri="{FF2B5EF4-FFF2-40B4-BE49-F238E27FC236}">
                <a16:creationId xmlns:a16="http://schemas.microsoft.com/office/drawing/2014/main" id="{39CDA248-0CE1-6E35-D4F9-880CAC9EC23B}"/>
              </a:ext>
            </a:extLst>
          </p:cNvPr>
          <p:cNvSpPr/>
          <p:nvPr/>
        </p:nvSpPr>
        <p:spPr>
          <a:xfrm>
            <a:off x="10114986" y="2883664"/>
            <a:ext cx="1856811" cy="692552"/>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b="1"/>
              <a:t>Þeir sem taka ákvarðanir</a:t>
            </a:r>
            <a:endParaRPr lang="is-IS"/>
          </a:p>
        </p:txBody>
      </p:sp>
      <p:sp>
        <p:nvSpPr>
          <p:cNvPr id="12" name="Rectangle 11">
            <a:extLst>
              <a:ext uri="{FF2B5EF4-FFF2-40B4-BE49-F238E27FC236}">
                <a16:creationId xmlns:a16="http://schemas.microsoft.com/office/drawing/2014/main" id="{8730C565-A72E-6A12-86E0-06EDD6A1778D}"/>
              </a:ext>
            </a:extLst>
          </p:cNvPr>
          <p:cNvSpPr/>
          <p:nvPr/>
        </p:nvSpPr>
        <p:spPr>
          <a:xfrm>
            <a:off x="10172138" y="5849198"/>
            <a:ext cx="1856813" cy="692551"/>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b="1"/>
              <a:t>Ytri hagsmunaaðilar</a:t>
            </a:r>
            <a:endParaRPr lang="is-IS">
              <a:cs typeface="Calibri"/>
            </a:endParaRPr>
          </a:p>
        </p:txBody>
      </p:sp>
      <p:sp>
        <p:nvSpPr>
          <p:cNvPr id="2" name="Rectangle 1">
            <a:extLst>
              <a:ext uri="{FF2B5EF4-FFF2-40B4-BE49-F238E27FC236}">
                <a16:creationId xmlns:a16="http://schemas.microsoft.com/office/drawing/2014/main" id="{FCDF49D6-5887-07D0-47CD-EAC9E3C4ADD8}"/>
              </a:ext>
            </a:extLst>
          </p:cNvPr>
          <p:cNvSpPr/>
          <p:nvPr/>
        </p:nvSpPr>
        <p:spPr>
          <a:xfrm>
            <a:off x="358023" y="2383180"/>
            <a:ext cx="9613531" cy="1693520"/>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sz="2400" b="1" err="1"/>
              <a:t>Krísustýrihópur</a:t>
            </a:r>
            <a:r>
              <a:rPr lang="is-IS" sz="2400" b="1"/>
              <a:t> (Framkvæmdaaðilar)</a:t>
            </a:r>
            <a:endParaRPr lang="is-IS" sz="1600">
              <a:cs typeface="Calibri"/>
            </a:endParaRPr>
          </a:p>
        </p:txBody>
      </p:sp>
      <p:sp>
        <p:nvSpPr>
          <p:cNvPr id="8" name="Rectangle 7">
            <a:extLst>
              <a:ext uri="{FF2B5EF4-FFF2-40B4-BE49-F238E27FC236}">
                <a16:creationId xmlns:a16="http://schemas.microsoft.com/office/drawing/2014/main" id="{91DEDE89-7503-140B-0B12-9F03123A8271}"/>
              </a:ext>
            </a:extLst>
          </p:cNvPr>
          <p:cNvSpPr/>
          <p:nvPr/>
        </p:nvSpPr>
        <p:spPr>
          <a:xfrm>
            <a:off x="10114987" y="4521946"/>
            <a:ext cx="1856813" cy="692552"/>
          </a:xfrm>
          <a:prstGeom prst="rect">
            <a:avLst/>
          </a:prstGeom>
          <a:solidFill>
            <a:srgbClr val="4D4D4D"/>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is-IS" b="1" dirty="0"/>
              <a:t>Viðbragðsaðilar og krísustjórar</a:t>
            </a:r>
            <a:endParaRPr lang="is-IS" dirty="0">
              <a:cs typeface="Calibri"/>
            </a:endParaRPr>
          </a:p>
        </p:txBody>
      </p:sp>
    </p:spTree>
    <p:extLst>
      <p:ext uri="{BB962C8B-B14F-4D97-AF65-F5344CB8AC3E}">
        <p14:creationId xmlns:p14="http://schemas.microsoft.com/office/powerpoint/2010/main" val="953317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641E983-1627-C611-FAC8-F09C67982545}"/>
              </a:ext>
            </a:extLst>
          </p:cNvPr>
          <p:cNvSpPr/>
          <p:nvPr/>
        </p:nvSpPr>
        <p:spPr>
          <a:xfrm>
            <a:off x="-19050" y="1"/>
            <a:ext cx="6674612" cy="684494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276225" y="1778558"/>
            <a:ext cx="6305550" cy="4942560"/>
          </a:xfrm>
        </p:spPr>
        <p:txBody>
          <a:bodyPr vert="horz" lIns="91440" tIns="45720" rIns="91440" bIns="45720" rtlCol="0" anchor="t">
            <a:noAutofit/>
          </a:bodyPr>
          <a:lstStyle/>
          <a:p>
            <a:pPr marL="0" indent="0" algn="l" rtl="0" fontAlgn="base">
              <a:lnSpc>
                <a:spcPct val="100000"/>
              </a:lnSpc>
              <a:spcBef>
                <a:spcPts val="0"/>
              </a:spcBef>
            </a:pPr>
            <a:r>
              <a:rPr lang="is-IS"/>
              <a:t>Slíkt teymi er til þess að lágmarka afleiðingar krísu á svæði, eða hugsanlega forðast hana, og ef hamfarir dynja yfir að tryggja að svæði jafni sig eins fljótt og auðið er með lágmarks neikvæðum afleiðingum</a:t>
            </a:r>
            <a:endParaRPr lang="is-IS">
              <a:cs typeface="Calibri"/>
            </a:endParaRPr>
          </a:p>
          <a:p>
            <a:pPr marL="0" indent="0" algn="l" rtl="0" fontAlgn="base">
              <a:lnSpc>
                <a:spcPct val="100000"/>
              </a:lnSpc>
              <a:spcBef>
                <a:spcPts val="0"/>
              </a:spcBef>
            </a:pPr>
            <a:endParaRPr lang="is-IS">
              <a:cs typeface="Calibri"/>
            </a:endParaRPr>
          </a:p>
          <a:p>
            <a:pPr marL="0" indent="0">
              <a:lnSpc>
                <a:spcPct val="100000"/>
              </a:lnSpc>
              <a:spcBef>
                <a:spcPts val="0"/>
              </a:spcBef>
            </a:pPr>
            <a:endParaRPr lang="is-IS">
              <a:cs typeface="Calibri"/>
            </a:endParaRPr>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820342" y="133350"/>
            <a:ext cx="5085159" cy="1091843"/>
          </a:xfrm>
        </p:spPr>
        <p:txBody>
          <a:bodyPr>
            <a:normAutofit fontScale="85000" lnSpcReduction="20000"/>
          </a:bodyPr>
          <a:lstStyle/>
          <a:p>
            <a:pPr>
              <a:lnSpc>
                <a:spcPct val="120000"/>
              </a:lnSpc>
              <a:spcBef>
                <a:spcPts val="0"/>
              </a:spcBef>
            </a:pPr>
            <a:r>
              <a:rPr lang="is-IS" b="0" i="0">
                <a:effectLst/>
              </a:rPr>
              <a:t>Tilgangur svæðisbundins krísustjórnunarteymis</a:t>
            </a:r>
          </a:p>
          <a:p>
            <a:pPr>
              <a:lnSpc>
                <a:spcPct val="120000"/>
              </a:lnSpc>
              <a:spcBef>
                <a:spcPts val="0"/>
              </a:spcBef>
            </a:pPr>
            <a:endParaRPr lang="is-IS"/>
          </a:p>
        </p:txBody>
      </p:sp>
      <p:pic>
        <p:nvPicPr>
          <p:cNvPr id="10" name="Picture Placeholder 9" descr="A person standing in front of a table with people sitting at it&#10;&#10;Description automatically generated with low confidence">
            <a:extLst>
              <a:ext uri="{FF2B5EF4-FFF2-40B4-BE49-F238E27FC236}">
                <a16:creationId xmlns:a16="http://schemas.microsoft.com/office/drawing/2014/main" id="{51FC2427-0CA4-A16B-1DB3-F69DAC7CF63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5958" r="15958"/>
          <a:stretch>
            <a:fillRect/>
          </a:stretch>
        </p:blipFill>
        <p:spPr>
          <a:xfrm>
            <a:off x="6655562" y="247650"/>
            <a:ext cx="5536437" cy="5419725"/>
          </a:xfrm>
        </p:spPr>
      </p:pic>
    </p:spTree>
    <p:extLst>
      <p:ext uri="{BB962C8B-B14F-4D97-AF65-F5344CB8AC3E}">
        <p14:creationId xmlns:p14="http://schemas.microsoft.com/office/powerpoint/2010/main" val="2160697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266C7B-02FB-7E94-1F02-3F514E57AA1D}"/>
              </a:ext>
            </a:extLst>
          </p:cNvPr>
          <p:cNvSpPr/>
          <p:nvPr/>
        </p:nvSpPr>
        <p:spPr>
          <a:xfrm>
            <a:off x="-19050" y="1"/>
            <a:ext cx="6674612" cy="684494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Rectangle 10">
            <a:extLst>
              <a:ext uri="{FF2B5EF4-FFF2-40B4-BE49-F238E27FC236}">
                <a16:creationId xmlns:a16="http://schemas.microsoft.com/office/drawing/2014/main" id="{0C4B20B4-86FD-19D0-03C8-A5E2AE7D4801}"/>
              </a:ext>
            </a:extLst>
          </p:cNvPr>
          <p:cNvSpPr/>
          <p:nvPr/>
        </p:nvSpPr>
        <p:spPr>
          <a:xfrm>
            <a:off x="6392300" y="5676171"/>
            <a:ext cx="5799700" cy="1181829"/>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DAF5D1E4-B24D-44F2-BA9A-48FBD07D9FB9}"/>
              </a:ext>
            </a:extLst>
          </p:cNvPr>
          <p:cNvSpPr>
            <a:spLocks noGrp="1"/>
          </p:cNvSpPr>
          <p:nvPr>
            <p:ph type="body" sz="quarter" idx="18"/>
          </p:nvPr>
        </p:nvSpPr>
        <p:spPr>
          <a:xfrm>
            <a:off x="323851" y="1414110"/>
            <a:ext cx="5504160" cy="5253389"/>
          </a:xfrm>
        </p:spPr>
        <p:txBody>
          <a:bodyPr vert="horz" lIns="91440" tIns="45720" rIns="91440" bIns="45720" rtlCol="0" anchor="t">
            <a:noAutofit/>
          </a:bodyPr>
          <a:lstStyle/>
          <a:p>
            <a:pPr marL="0" indent="0">
              <a:lnSpc>
                <a:spcPct val="100000"/>
              </a:lnSpc>
              <a:spcBef>
                <a:spcPts val="0"/>
              </a:spcBef>
            </a:pPr>
            <a:r>
              <a:rPr lang="is-IS"/>
              <a:t>Krísustjórnun er sameiginleg ábyrgð sem krefst virks samstarfs</a:t>
            </a:r>
          </a:p>
          <a:p>
            <a:pPr marL="0" indent="0">
              <a:lnSpc>
                <a:spcPct val="100000"/>
              </a:lnSpc>
              <a:spcBef>
                <a:spcPts val="0"/>
              </a:spcBef>
            </a:pPr>
            <a:endParaRPr lang="is-IS"/>
          </a:p>
          <a:p>
            <a:pPr marL="0" indent="0">
              <a:lnSpc>
                <a:spcPct val="100000"/>
              </a:lnSpc>
              <a:spcBef>
                <a:spcPts val="0"/>
              </a:spcBef>
            </a:pPr>
            <a:r>
              <a:rPr lang="is-IS"/>
              <a:t>Svæðisbundin ferðamálasamtök/áfangastofur ættu að koma á fót sérstöku krísustjórnunarteymi innan ferðaþjónustunnar</a:t>
            </a:r>
          </a:p>
          <a:p>
            <a:pPr marL="0" indent="0">
              <a:lnSpc>
                <a:spcPct val="100000"/>
              </a:lnSpc>
              <a:spcBef>
                <a:spcPts val="0"/>
              </a:spcBef>
            </a:pPr>
            <a:endParaRPr lang="is-IS"/>
          </a:p>
          <a:p>
            <a:pPr marL="0" indent="0">
              <a:lnSpc>
                <a:spcPct val="100000"/>
              </a:lnSpc>
              <a:spcBef>
                <a:spcPts val="0"/>
              </a:spcBef>
            </a:pPr>
            <a:r>
              <a:rPr lang="is-IS"/>
              <a:t>Krísustjórnunarteymið er tengingin milli ferðaþjónustunnar á svæðinu og lókal viðbragðsaðila</a:t>
            </a:r>
          </a:p>
          <a:p>
            <a:pPr marL="0" indent="0">
              <a:lnSpc>
                <a:spcPct val="100000"/>
              </a:lnSpc>
              <a:spcBef>
                <a:spcPts val="0"/>
              </a:spcBef>
            </a:pPr>
            <a:endParaRPr lang="is-IS"/>
          </a:p>
          <a:p>
            <a:pPr marL="0" indent="0">
              <a:lnSpc>
                <a:spcPct val="100000"/>
              </a:lnSpc>
              <a:spcBef>
                <a:spcPts val="0"/>
              </a:spcBef>
            </a:pPr>
            <a:r>
              <a:rPr lang="is-IS"/>
              <a:t>Teymið á að tryggja að það sé öruggt fyrir gesti að snúa aftur! </a:t>
            </a:r>
          </a:p>
          <a:p>
            <a:pPr marL="0" indent="0">
              <a:lnSpc>
                <a:spcPct val="100000"/>
              </a:lnSpc>
              <a:spcBef>
                <a:spcPts val="0"/>
              </a:spcBef>
            </a:pPr>
            <a:endParaRPr lang="is-IS" sz="2000"/>
          </a:p>
          <a:p>
            <a:pPr marL="0" indent="0">
              <a:lnSpc>
                <a:spcPct val="100000"/>
              </a:lnSpc>
              <a:spcBef>
                <a:spcPts val="0"/>
              </a:spcBef>
            </a:pPr>
            <a:endParaRPr lang="is-IS" sz="2000"/>
          </a:p>
          <a:p>
            <a:pPr marL="0" indent="0">
              <a:lnSpc>
                <a:spcPct val="100000"/>
              </a:lnSpc>
              <a:spcBef>
                <a:spcPts val="0"/>
              </a:spcBef>
            </a:pPr>
            <a:endParaRPr lang="is-IS" sz="2000"/>
          </a:p>
          <a:p>
            <a:pPr marL="0" indent="0">
              <a:lnSpc>
                <a:spcPct val="100000"/>
              </a:lnSpc>
              <a:spcBef>
                <a:spcPts val="0"/>
              </a:spcBef>
            </a:pPr>
            <a:endParaRPr lang="is-IS" sz="2000"/>
          </a:p>
          <a:p>
            <a:pPr marL="0" indent="0">
              <a:lnSpc>
                <a:spcPct val="100000"/>
              </a:lnSpc>
              <a:spcBef>
                <a:spcPts val="0"/>
              </a:spcBef>
            </a:pPr>
            <a:endParaRPr lang="en-GB" sz="2000"/>
          </a:p>
        </p:txBody>
      </p:sp>
      <p:sp>
        <p:nvSpPr>
          <p:cNvPr id="6" name="Text Placeholder 5">
            <a:extLst>
              <a:ext uri="{FF2B5EF4-FFF2-40B4-BE49-F238E27FC236}">
                <a16:creationId xmlns:a16="http://schemas.microsoft.com/office/drawing/2014/main" id="{E623855F-7C3D-4322-82A8-620E8C1F1B82}"/>
              </a:ext>
            </a:extLst>
          </p:cNvPr>
          <p:cNvSpPr>
            <a:spLocks noGrp="1"/>
          </p:cNvSpPr>
          <p:nvPr>
            <p:ph type="body" sz="quarter" idx="16"/>
          </p:nvPr>
        </p:nvSpPr>
        <p:spPr>
          <a:xfrm>
            <a:off x="122464" y="81644"/>
            <a:ext cx="5905500" cy="1285875"/>
          </a:xfrm>
          <a:solidFill>
            <a:srgbClr val="3AA091"/>
          </a:solidFill>
        </p:spPr>
        <p:txBody>
          <a:bodyPr anchor="ctr">
            <a:normAutofit/>
          </a:bodyPr>
          <a:lstStyle/>
          <a:p>
            <a:pPr algn="ctr">
              <a:lnSpc>
                <a:spcPct val="100000"/>
              </a:lnSpc>
              <a:spcBef>
                <a:spcPts val="0"/>
              </a:spcBef>
            </a:pPr>
            <a:r>
              <a:rPr lang="is-IS" sz="3500" b="1"/>
              <a:t>Krísustjórnunarteymið</a:t>
            </a:r>
          </a:p>
        </p:txBody>
      </p:sp>
      <p:pic>
        <p:nvPicPr>
          <p:cNvPr id="13" name="Picture Placeholder 12" descr="A picture containing person, sky, outdoor, people&#10;&#10;Description automatically generated">
            <a:extLst>
              <a:ext uri="{FF2B5EF4-FFF2-40B4-BE49-F238E27FC236}">
                <a16:creationId xmlns:a16="http://schemas.microsoft.com/office/drawing/2014/main" id="{C4C93A53-12AA-77D2-C847-91581D94783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7361" b="17361"/>
          <a:stretch>
            <a:fillRect/>
          </a:stretch>
        </p:blipFill>
        <p:spPr/>
      </p:pic>
      <p:sp>
        <p:nvSpPr>
          <p:cNvPr id="8" name="TextBox 7">
            <a:extLst>
              <a:ext uri="{FF2B5EF4-FFF2-40B4-BE49-F238E27FC236}">
                <a16:creationId xmlns:a16="http://schemas.microsoft.com/office/drawing/2014/main" id="{641BF9A4-2D02-AC43-111A-976457A2C65A}"/>
              </a:ext>
            </a:extLst>
          </p:cNvPr>
          <p:cNvSpPr txBox="1"/>
          <p:nvPr/>
        </p:nvSpPr>
        <p:spPr>
          <a:xfrm>
            <a:off x="6392300" y="5812169"/>
            <a:ext cx="5094850" cy="923330"/>
          </a:xfrm>
          <a:prstGeom prst="rect">
            <a:avLst/>
          </a:prstGeom>
          <a:solidFill>
            <a:srgbClr val="F27954"/>
          </a:solidFill>
        </p:spPr>
        <p:txBody>
          <a:bodyPr wrap="square" lIns="91440" tIns="45720" rIns="91440" bIns="45720" rtlCol="0" anchor="t">
            <a:spAutoFit/>
          </a:bodyPr>
          <a:lstStyle/>
          <a:p>
            <a:r>
              <a:rPr lang="is-IS" b="1">
                <a:solidFill>
                  <a:schemeClr val="bg1"/>
                </a:solidFill>
              </a:rPr>
              <a:t>Lesefni:</a:t>
            </a:r>
            <a:r>
              <a:rPr lang="en-IE" b="1" dirty="0">
                <a:solidFill>
                  <a:schemeClr val="bg1"/>
                </a:solidFill>
              </a:rPr>
              <a:t>  </a:t>
            </a:r>
            <a:r>
              <a:rPr lang="en-IE" dirty="0">
                <a:solidFill>
                  <a:schemeClr val="bg1"/>
                </a:solidFill>
                <a:hlinkClick r:id="rId4">
                  <a:extLst>
                    <a:ext uri="{A12FA001-AC4F-418D-AE19-62706E023703}">
                      <ahyp:hlinkClr xmlns:ahyp="http://schemas.microsoft.com/office/drawing/2018/hyperlinkcolor" val="tx"/>
                    </a:ext>
                  </a:extLst>
                </a:hlinkClick>
              </a:rPr>
              <a:t>A Guide to Assist Regional Tourism Organisations to Prepare, Respond and Recover from a Crisis</a:t>
            </a:r>
            <a:endParaRPr lang="en-IE" dirty="0">
              <a:solidFill>
                <a:schemeClr val="bg1"/>
              </a:solidFill>
            </a:endParaRPr>
          </a:p>
        </p:txBody>
      </p:sp>
      <p:pic>
        <p:nvPicPr>
          <p:cNvPr id="9" name="Graphic 8" descr="Touchscreen with solid fill">
            <a:extLst>
              <a:ext uri="{FF2B5EF4-FFF2-40B4-BE49-F238E27FC236}">
                <a16:creationId xmlns:a16="http://schemas.microsoft.com/office/drawing/2014/main" id="{4F390B9A-30A4-8D68-F65F-B0874976FC9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25175" y="5882350"/>
            <a:ext cx="914400" cy="914400"/>
          </a:xfrm>
          <a:prstGeom prst="rect">
            <a:avLst/>
          </a:prstGeom>
        </p:spPr>
      </p:pic>
    </p:spTree>
    <p:extLst>
      <p:ext uri="{BB962C8B-B14F-4D97-AF65-F5344CB8AC3E}">
        <p14:creationId xmlns:p14="http://schemas.microsoft.com/office/powerpoint/2010/main" val="2928491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3B53B406-B170-00DF-19E5-C8B39486DE55}"/>
              </a:ext>
            </a:extLst>
          </p:cNvPr>
          <p:cNvSpPr>
            <a:spLocks noGrp="1"/>
          </p:cNvSpPr>
          <p:nvPr>
            <p:ph type="body" sz="quarter" idx="16"/>
          </p:nvPr>
        </p:nvSpPr>
        <p:spPr>
          <a:xfrm>
            <a:off x="6420495" y="1057275"/>
            <a:ext cx="5113283" cy="2228850"/>
          </a:xfrm>
        </p:spPr>
        <p:txBody>
          <a:bodyPr anchor="ctr">
            <a:normAutofit/>
          </a:bodyPr>
          <a:lstStyle/>
          <a:p>
            <a:r>
              <a:rPr lang="is-IS"/>
              <a:t>3.  Hlutverk og á</a:t>
            </a:r>
            <a:r>
              <a:rPr lang="is-IS" sz="3200"/>
              <a:t>byrgð krísustjórnunarteymisins</a:t>
            </a:r>
          </a:p>
        </p:txBody>
      </p:sp>
      <p:pic>
        <p:nvPicPr>
          <p:cNvPr id="6" name="Picture Placeholder 5" descr="A group of people's feet&#10;&#10;Description automatically generated with medium confidence">
            <a:extLst>
              <a:ext uri="{FF2B5EF4-FFF2-40B4-BE49-F238E27FC236}">
                <a16:creationId xmlns:a16="http://schemas.microsoft.com/office/drawing/2014/main" id="{D444E228-16EF-F28C-CB2A-B8CC0838417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25367" b="25367"/>
          <a:stretch>
            <a:fillRect/>
          </a:stretch>
        </p:blipFill>
        <p:spPr/>
      </p:pic>
    </p:spTree>
    <p:extLst>
      <p:ext uri="{BB962C8B-B14F-4D97-AF65-F5344CB8AC3E}">
        <p14:creationId xmlns:p14="http://schemas.microsoft.com/office/powerpoint/2010/main" val="804744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DE5F031-166F-07AE-1D8D-D3DE6A55AD07}"/>
              </a:ext>
            </a:extLst>
          </p:cNvPr>
          <p:cNvSpPr>
            <a:spLocks noGrp="1"/>
          </p:cNvSpPr>
          <p:nvPr>
            <p:ph type="body" sz="quarter" idx="16"/>
          </p:nvPr>
        </p:nvSpPr>
        <p:spPr>
          <a:xfrm>
            <a:off x="666708" y="752922"/>
            <a:ext cx="10919041" cy="4552892"/>
          </a:xfrm>
        </p:spPr>
        <p:txBody>
          <a:bodyPr vert="horz" lIns="91440" tIns="45720" rIns="91440" bIns="45720" rtlCol="0" anchor="t">
            <a:normAutofit fontScale="92500" lnSpcReduction="10000"/>
          </a:bodyPr>
          <a:lstStyle/>
          <a:p>
            <a:r>
              <a:rPr lang="is-IS" sz="3600" dirty="0"/>
              <a:t>Þessar glærur er samantekt af efni sem gert var vegna </a:t>
            </a:r>
            <a:r>
              <a:rPr lang="is-IS" sz="3600" dirty="0" err="1"/>
              <a:t>Erasmus</a:t>
            </a:r>
            <a:r>
              <a:rPr lang="is-IS" sz="3600" dirty="0"/>
              <a:t>+ verkefnisins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og má finna mun ítarlegra efni, tengla, frekari lesefni, raundæmi og leiðbeiningar </a:t>
            </a:r>
            <a:r>
              <a:rPr lang="is-IS" sz="3600" dirty="0">
                <a:solidFill>
                  <a:schemeClr val="tx2"/>
                </a:solidFill>
              </a:rPr>
              <a:t>á </a:t>
            </a:r>
            <a:r>
              <a:rPr lang="is-IS" sz="3600" dirty="0">
                <a:solidFill>
                  <a:schemeClr val="tx2"/>
                </a:solidFill>
                <a:hlinkClick r:id="rId3">
                  <a:extLst>
                    <a:ext uri="{A12FA001-AC4F-418D-AE19-62706E023703}">
                      <ahyp:hlinkClr xmlns:ahyp="http://schemas.microsoft.com/office/drawing/2018/hyperlinkcolor" val="tx"/>
                    </a:ext>
                  </a:extLst>
                </a:hlinkClick>
              </a:rPr>
              <a:t>ensku glærunum</a:t>
            </a:r>
            <a:r>
              <a:rPr lang="is-IS" sz="3600" dirty="0">
                <a:solidFill>
                  <a:schemeClr val="tx2"/>
                </a:solidFill>
              </a:rPr>
              <a:t>. </a:t>
            </a:r>
            <a:r>
              <a:rPr lang="is-IS" sz="3600" dirty="0"/>
              <a:t>Við mælum með að nota ensku glærurnar til aflestrar og kennslu. Heimilt er að aðlaga glærurnar eftir því sem þurfa þykir, svo framalega sem vísað er í verkefnið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(þ.e. með því að nota hönnunina, lógóið, smáforritið eða vefsíðuna eins og hún er) með fjármögnun og stuðningi </a:t>
            </a:r>
            <a:r>
              <a:rPr lang="is-IS" sz="3600" dirty="0" err="1"/>
              <a:t>Erasmus</a:t>
            </a:r>
            <a:r>
              <a:rPr lang="is-IS" sz="3600" dirty="0"/>
              <a:t>+ framkvæmdastjórnar Evrópusambandsins.“</a:t>
            </a:r>
          </a:p>
        </p:txBody>
      </p:sp>
      <p:sp>
        <p:nvSpPr>
          <p:cNvPr id="2" name="TextBox 1">
            <a:extLst>
              <a:ext uri="{FF2B5EF4-FFF2-40B4-BE49-F238E27FC236}">
                <a16:creationId xmlns:a16="http://schemas.microsoft.com/office/drawing/2014/main" id="{A469926D-B96A-8510-E5D1-B8A4F8955CE2}"/>
              </a:ext>
            </a:extLst>
          </p:cNvPr>
          <p:cNvSpPr txBox="1"/>
          <p:nvPr/>
        </p:nvSpPr>
        <p:spPr>
          <a:xfrm>
            <a:off x="1627833" y="6159640"/>
            <a:ext cx="3349763" cy="369332"/>
          </a:xfrm>
          <a:prstGeom prst="rect">
            <a:avLst/>
          </a:prstGeom>
          <a:noFill/>
        </p:spPr>
        <p:txBody>
          <a:bodyPr wrap="none" rtlCol="0">
            <a:spAutoFit/>
          </a:bodyPr>
          <a:lstStyle/>
          <a:p>
            <a:r>
              <a:rPr lang="is-IS" dirty="0"/>
              <a:t>https://www.tourismrecovery.eu/</a:t>
            </a:r>
          </a:p>
        </p:txBody>
      </p:sp>
    </p:spTree>
    <p:extLst>
      <p:ext uri="{BB962C8B-B14F-4D97-AF65-F5344CB8AC3E}">
        <p14:creationId xmlns:p14="http://schemas.microsoft.com/office/powerpoint/2010/main" val="1875821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28">
            <a:extLst>
              <a:ext uri="{FF2B5EF4-FFF2-40B4-BE49-F238E27FC236}">
                <a16:creationId xmlns:a16="http://schemas.microsoft.com/office/drawing/2014/main" id="{DE83BB31-8091-8034-3222-C840302308D4}"/>
              </a:ext>
            </a:extLst>
          </p:cNvPr>
          <p:cNvSpPr>
            <a:spLocks noGrp="1"/>
          </p:cNvSpPr>
          <p:nvPr>
            <p:ph type="body" sz="quarter" idx="19"/>
          </p:nvPr>
        </p:nvSpPr>
        <p:spPr>
          <a:xfrm>
            <a:off x="733425" y="971945"/>
            <a:ext cx="10942938" cy="4914109"/>
          </a:xfrm>
        </p:spPr>
        <p:txBody>
          <a:bodyPr>
            <a:normAutofit/>
          </a:bodyPr>
          <a:lstStyle/>
          <a:p>
            <a:pPr marL="0" indent="0">
              <a:lnSpc>
                <a:spcPct val="110000"/>
              </a:lnSpc>
              <a:spcBef>
                <a:spcPts val="0"/>
              </a:spcBef>
              <a:buNone/>
            </a:pPr>
            <a:endParaRPr lang="is-IS" sz="2400" b="1" dirty="0"/>
          </a:p>
          <a:p>
            <a:pPr marL="0" indent="0">
              <a:lnSpc>
                <a:spcPct val="110000"/>
              </a:lnSpc>
              <a:spcBef>
                <a:spcPts val="0"/>
              </a:spcBef>
              <a:buNone/>
            </a:pPr>
            <a:r>
              <a:rPr lang="is-IS" sz="3200" b="1" dirty="0"/>
              <a:t>Eru fyrirtæki í ferðaþjónustu og áfangastaðir tilbúnir og nægjanlega þrautseigir til að vernda íbúa sína og áfangastaði?</a:t>
            </a:r>
          </a:p>
          <a:p>
            <a:pPr marL="0" indent="0">
              <a:lnSpc>
                <a:spcPct val="110000"/>
              </a:lnSpc>
              <a:spcBef>
                <a:spcPts val="0"/>
              </a:spcBef>
              <a:buNone/>
            </a:pPr>
            <a:endParaRPr lang="is-IS" sz="3200" b="1" dirty="0"/>
          </a:p>
          <a:p>
            <a:pPr marL="0" indent="0">
              <a:lnSpc>
                <a:spcPct val="110000"/>
              </a:lnSpc>
              <a:spcBef>
                <a:spcPts val="0"/>
              </a:spcBef>
              <a:buNone/>
            </a:pPr>
            <a:r>
              <a:rPr lang="is-IS" sz="3200" b="1" dirty="0"/>
              <a:t>Hættur í dag eru </a:t>
            </a:r>
            <a:r>
              <a:rPr lang="is-IS" sz="3200" b="1" dirty="0" err="1"/>
              <a:t>fjölþættar</a:t>
            </a:r>
            <a:r>
              <a:rPr lang="is-IS" sz="3200" b="1" dirty="0"/>
              <a:t> og margslungnar</a:t>
            </a:r>
            <a:endParaRPr lang="is-IS" sz="3200" dirty="0"/>
          </a:p>
        </p:txBody>
      </p:sp>
      <p:sp>
        <p:nvSpPr>
          <p:cNvPr id="30" name="Text Placeholder 29">
            <a:extLst>
              <a:ext uri="{FF2B5EF4-FFF2-40B4-BE49-F238E27FC236}">
                <a16:creationId xmlns:a16="http://schemas.microsoft.com/office/drawing/2014/main" id="{E148BAF9-E807-87C1-EEEC-C3B4002812C8}"/>
              </a:ext>
            </a:extLst>
          </p:cNvPr>
          <p:cNvSpPr>
            <a:spLocks noGrp="1"/>
          </p:cNvSpPr>
          <p:nvPr>
            <p:ph type="body" sz="quarter" idx="20"/>
          </p:nvPr>
        </p:nvSpPr>
        <p:spPr>
          <a:xfrm>
            <a:off x="734713" y="389724"/>
            <a:ext cx="9862529" cy="582221"/>
          </a:xfrm>
        </p:spPr>
        <p:txBody>
          <a:bodyPr>
            <a:normAutofit fontScale="92500"/>
          </a:bodyPr>
          <a:lstStyle/>
          <a:p>
            <a:r>
              <a:rPr lang="is-IS"/>
              <a:t>Svæðisbundin ferðaþjónusta þarf krísustjórnunarteymi</a:t>
            </a:r>
          </a:p>
        </p:txBody>
      </p:sp>
    </p:spTree>
    <p:extLst>
      <p:ext uri="{BB962C8B-B14F-4D97-AF65-F5344CB8AC3E}">
        <p14:creationId xmlns:p14="http://schemas.microsoft.com/office/powerpoint/2010/main" val="2449108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314324" y="1168043"/>
            <a:ext cx="6937508" cy="5632807"/>
          </a:xfrm>
        </p:spPr>
        <p:txBody>
          <a:bodyPr vert="horz" lIns="91440" tIns="45720" rIns="91440" bIns="45720" rtlCol="0" anchor="t">
            <a:noAutofit/>
          </a:bodyPr>
          <a:lstStyle/>
          <a:p>
            <a:pPr marL="0" indent="0" algn="l" rtl="0" fontAlgn="base">
              <a:lnSpc>
                <a:spcPct val="100000"/>
              </a:lnSpc>
              <a:spcBef>
                <a:spcPts val="0"/>
              </a:spcBef>
            </a:pPr>
            <a:endParaRPr lang="is-IS" sz="2000" b="1"/>
          </a:p>
          <a:p>
            <a:pPr marL="0" indent="0" algn="l" rtl="0" fontAlgn="base">
              <a:lnSpc>
                <a:spcPct val="100000"/>
              </a:lnSpc>
              <a:spcBef>
                <a:spcPts val="0"/>
              </a:spcBef>
            </a:pPr>
            <a:r>
              <a:rPr lang="is-IS" b="1" dirty="0"/>
              <a:t>Stig 1 - Skipulagning, undirbúningur og mótvægisaðgerðir</a:t>
            </a:r>
            <a:endParaRPr lang="is-IS" b="1" dirty="0">
              <a:cs typeface="Calibri"/>
            </a:endParaRPr>
          </a:p>
          <a:p>
            <a:pPr marL="0" indent="0" algn="l" rtl="0" fontAlgn="base">
              <a:lnSpc>
                <a:spcPct val="100000"/>
              </a:lnSpc>
              <a:spcBef>
                <a:spcPts val="0"/>
              </a:spcBef>
            </a:pPr>
            <a:endParaRPr lang="is-IS" sz="1000" b="1" i="0">
              <a:solidFill>
                <a:schemeClr val="bg1"/>
              </a:solidFill>
              <a:effectLst/>
            </a:endParaRPr>
          </a:p>
          <a:p>
            <a:pPr marL="0" indent="0" algn="l" rtl="0" fontAlgn="base">
              <a:lnSpc>
                <a:spcPct val="100000"/>
              </a:lnSpc>
              <a:spcBef>
                <a:spcPts val="0"/>
              </a:spcBef>
            </a:pPr>
            <a:endParaRPr lang="is-IS" sz="1000" i="0">
              <a:solidFill>
                <a:schemeClr val="bg1"/>
              </a:solidFill>
              <a:effectLst/>
            </a:endParaRPr>
          </a:p>
          <a:p>
            <a:pPr marL="0" indent="0" fontAlgn="base">
              <a:lnSpc>
                <a:spcPct val="100000"/>
              </a:lnSpc>
              <a:spcBef>
                <a:spcPts val="0"/>
              </a:spcBef>
            </a:pPr>
            <a:r>
              <a:rPr lang="is-IS" sz="1900" dirty="0"/>
              <a:t>Ábyrgð teymisins er mismunandi eftir stigi krísunnar. Á skipulags-, undirbúningsstigi er ábyrgðarsviðið eftirfarandi:</a:t>
            </a:r>
            <a:endParaRPr lang="is-IS" sz="1900" dirty="0">
              <a:cs typeface="Calibri"/>
            </a:endParaRPr>
          </a:p>
          <a:p>
            <a:pPr marL="0" indent="0" fontAlgn="base">
              <a:lnSpc>
                <a:spcPct val="100000"/>
              </a:lnSpc>
              <a:spcBef>
                <a:spcPts val="0"/>
              </a:spcBef>
            </a:pPr>
            <a:endParaRPr lang="is-IS" sz="1000" i="0">
              <a:solidFill>
                <a:schemeClr val="bg1"/>
              </a:solidFill>
              <a:effectLst/>
            </a:endParaRPr>
          </a:p>
          <a:p>
            <a:pPr marL="342900" indent="-342900" algn="l" rtl="0" fontAlgn="base">
              <a:lnSpc>
                <a:spcPct val="100000"/>
              </a:lnSpc>
              <a:spcBef>
                <a:spcPts val="0"/>
              </a:spcBef>
              <a:buFont typeface="Arial" panose="020B0604020202020204" pitchFamily="34" charset="0"/>
              <a:buChar char="•"/>
            </a:pPr>
            <a:r>
              <a:rPr lang="is-IS" sz="1900" i="0" dirty="0">
                <a:effectLst/>
              </a:rPr>
              <a:t>Skoða og greina </a:t>
            </a:r>
            <a:r>
              <a:rPr lang="is-IS" sz="1900" b="1" i="0" dirty="0">
                <a:effectLst/>
              </a:rPr>
              <a:t>hugsanlega svæðisbundna </a:t>
            </a:r>
            <a:r>
              <a:rPr lang="is-IS" sz="1900" b="1" dirty="0"/>
              <a:t>hættu</a:t>
            </a:r>
            <a:r>
              <a:rPr lang="is-IS" sz="1900" i="0" dirty="0">
                <a:effectLst/>
              </a:rPr>
              <a:t> og veikleika með því að nota SVÓT greiningu.</a:t>
            </a:r>
            <a:endParaRPr lang="is-IS" sz="1900" b="0" i="0" dirty="0">
              <a:effectLst/>
              <a:cs typeface="Calibri"/>
            </a:endParaRPr>
          </a:p>
          <a:p>
            <a:pPr marL="342900" indent="-342900" fontAlgn="base">
              <a:lnSpc>
                <a:spcPct val="100000"/>
              </a:lnSpc>
              <a:spcBef>
                <a:spcPts val="0"/>
              </a:spcBef>
              <a:buFont typeface="Arial" panose="020B0604020202020204" pitchFamily="34" charset="0"/>
              <a:buChar char="•"/>
            </a:pPr>
            <a:r>
              <a:rPr lang="is-IS" sz="1900" b="0" i="0" dirty="0">
                <a:effectLst/>
              </a:rPr>
              <a:t>Eiga</a:t>
            </a:r>
            <a:r>
              <a:rPr lang="is-IS" sz="1900" dirty="0"/>
              <a:t> í </a:t>
            </a:r>
            <a:r>
              <a:rPr lang="is-IS" sz="1900" b="1" dirty="0"/>
              <a:t>samskiptum</a:t>
            </a:r>
            <a:r>
              <a:rPr lang="is-IS" sz="1900" b="1" i="0" dirty="0">
                <a:effectLst/>
              </a:rPr>
              <a:t> við hagsmunaaðila</a:t>
            </a:r>
            <a:r>
              <a:rPr lang="is-IS" sz="1900" b="0" i="0" dirty="0">
                <a:effectLst/>
              </a:rPr>
              <a:t>, bæði innan og utan svæðisins. Átta sig á þörfum þeirra, áhyggjum og ábyrgð.</a:t>
            </a:r>
            <a:endParaRPr lang="is-IS" sz="1900" b="0" i="0" dirty="0">
              <a:effectLst/>
              <a:cs typeface="Calibri"/>
            </a:endParaRPr>
          </a:p>
          <a:p>
            <a:pPr marL="342900" indent="-342900" fontAlgn="base">
              <a:lnSpc>
                <a:spcPct val="100000"/>
              </a:lnSpc>
              <a:spcBef>
                <a:spcPts val="0"/>
              </a:spcBef>
              <a:buFont typeface="Arial" panose="020B0604020202020204" pitchFamily="34" charset="0"/>
              <a:buChar char="•"/>
            </a:pPr>
            <a:r>
              <a:rPr lang="is-IS" sz="1900" b="1" i="0" dirty="0">
                <a:effectLst/>
              </a:rPr>
              <a:t>Koma auga á</a:t>
            </a:r>
            <a:r>
              <a:rPr lang="is-IS" sz="1900" b="1" dirty="0"/>
              <a:t> þær bjargir </a:t>
            </a:r>
            <a:r>
              <a:rPr lang="is-IS" sz="1900" b="0" i="0" dirty="0">
                <a:effectLst/>
              </a:rPr>
              <a:t>sem eru til staðar</a:t>
            </a:r>
            <a:r>
              <a:rPr lang="is-IS" sz="1900" dirty="0"/>
              <a:t> og eru mikilvægar</a:t>
            </a:r>
            <a:r>
              <a:rPr lang="is-IS" sz="1900" b="0" i="0" dirty="0">
                <a:effectLst/>
              </a:rPr>
              <a:t> til að bregðast við í krísu.</a:t>
            </a:r>
            <a:endParaRPr lang="is-IS" sz="1900" b="0" i="0" dirty="0">
              <a:effectLst/>
              <a:cs typeface="Calibri"/>
            </a:endParaRPr>
          </a:p>
          <a:p>
            <a:pPr marL="342900" indent="-342900" fontAlgn="base">
              <a:lnSpc>
                <a:spcPct val="100000"/>
              </a:lnSpc>
              <a:spcBef>
                <a:spcPts val="0"/>
              </a:spcBef>
              <a:buFont typeface="Arial" panose="020B0604020202020204" pitchFamily="34" charset="0"/>
              <a:buChar char="•"/>
            </a:pPr>
            <a:r>
              <a:rPr lang="is-IS" sz="1900" b="1" dirty="0"/>
              <a:t>Fjölbreytt </a:t>
            </a:r>
            <a:r>
              <a:rPr lang="is-IS" sz="1900" b="1" i="0" dirty="0">
                <a:effectLst/>
              </a:rPr>
              <a:t>áætlanagerð</a:t>
            </a:r>
            <a:r>
              <a:rPr lang="is-IS" sz="1900" b="1" dirty="0"/>
              <a:t> </a:t>
            </a:r>
            <a:endParaRPr lang="is-IS" sz="1900" b="1" i="0" dirty="0">
              <a:effectLst/>
              <a:cs typeface="Calibri"/>
            </a:endParaRPr>
          </a:p>
          <a:p>
            <a:pPr marL="342900" indent="-342900" fontAlgn="base">
              <a:lnSpc>
                <a:spcPct val="100000"/>
              </a:lnSpc>
              <a:spcBef>
                <a:spcPts val="0"/>
              </a:spcBef>
              <a:buFont typeface="Arial" panose="020B0604020202020204" pitchFamily="34" charset="0"/>
              <a:buChar char="•"/>
            </a:pPr>
            <a:r>
              <a:rPr lang="is-IS" sz="1900" b="1" i="0" dirty="0">
                <a:effectLst/>
              </a:rPr>
              <a:t>Þjálfa og eiga í samskiptum </a:t>
            </a:r>
            <a:r>
              <a:rPr lang="is-IS" sz="1900" dirty="0"/>
              <a:t>við hagsmunaaðila, gesti, og ferðamenn um hvað á að gera í krísu.  </a:t>
            </a:r>
            <a:endParaRPr lang="is-IS" sz="1900" b="0" i="0" dirty="0">
              <a:effectLst/>
              <a:cs typeface="Calibri"/>
            </a:endParaRPr>
          </a:p>
          <a:p>
            <a:pPr marL="0" indent="0">
              <a:lnSpc>
                <a:spcPct val="100000"/>
              </a:lnSpc>
              <a:spcBef>
                <a:spcPts val="0"/>
              </a:spcBef>
            </a:pPr>
            <a:endParaRPr lang="is-IS" sz="2000"/>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chor="ctr">
            <a:normAutofit/>
          </a:bodyPr>
          <a:lstStyle/>
          <a:p>
            <a:pPr algn="ctr">
              <a:lnSpc>
                <a:spcPct val="120000"/>
              </a:lnSpc>
              <a:spcBef>
                <a:spcPts val="0"/>
              </a:spcBef>
            </a:pPr>
            <a:r>
              <a:rPr lang="is-IS" sz="2800" b="0" i="0">
                <a:effectLst/>
              </a:rPr>
              <a:t>Ábyrgðasvið krísustjórnunarteymisins</a:t>
            </a:r>
            <a:endParaRPr lang="is-IS" sz="2800"/>
          </a:p>
        </p:txBody>
      </p:sp>
      <p:sp>
        <p:nvSpPr>
          <p:cNvPr id="10" name="Rectangle: Rounded Corners 9">
            <a:extLst>
              <a:ext uri="{FF2B5EF4-FFF2-40B4-BE49-F238E27FC236}">
                <a16:creationId xmlns:a16="http://schemas.microsoft.com/office/drawing/2014/main" id="{634930EB-AAF1-ACB8-E2A5-1E5934D6DDFA}"/>
              </a:ext>
            </a:extLst>
          </p:cNvPr>
          <p:cNvSpPr/>
          <p:nvPr/>
        </p:nvSpPr>
        <p:spPr>
          <a:xfrm>
            <a:off x="628649" y="161926"/>
            <a:ext cx="2143126" cy="94896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s-IS" sz="2400" b="1"/>
              <a:t>Undirbúningur Stig 1</a:t>
            </a:r>
          </a:p>
        </p:txBody>
      </p:sp>
      <p:pic>
        <p:nvPicPr>
          <p:cNvPr id="15" name="Picture Placeholder 14" descr="A group of people hiking&#10;&#10;Description automatically generated with medium confidence">
            <a:extLst>
              <a:ext uri="{FF2B5EF4-FFF2-40B4-BE49-F238E27FC236}">
                <a16:creationId xmlns:a16="http://schemas.microsoft.com/office/drawing/2014/main" id="{D3495C6C-74D3-951C-79FA-FD47BD0E3B1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5958" r="15958"/>
          <a:stretch>
            <a:fillRect/>
          </a:stretch>
        </p:blipFill>
        <p:spPr>
          <a:xfrm>
            <a:off x="7331339" y="1006117"/>
            <a:ext cx="4905412" cy="4802002"/>
          </a:xfrm>
        </p:spPr>
      </p:pic>
    </p:spTree>
    <p:extLst>
      <p:ext uri="{BB962C8B-B14F-4D97-AF65-F5344CB8AC3E}">
        <p14:creationId xmlns:p14="http://schemas.microsoft.com/office/powerpoint/2010/main" val="209081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457199" y="1006117"/>
            <a:ext cx="6515101" cy="5632807"/>
          </a:xfrm>
        </p:spPr>
        <p:txBody>
          <a:bodyPr vert="horz" lIns="91440" tIns="45720" rIns="91440" bIns="45720" rtlCol="0" anchor="t">
            <a:noAutofit/>
          </a:bodyPr>
          <a:lstStyle/>
          <a:p>
            <a:endParaRPr lang="is-IS" sz="1900"/>
          </a:p>
          <a:p>
            <a:r>
              <a:rPr lang="is-IS" b="1" dirty="0"/>
              <a:t>Stig 2 – Virkja, bregðast við, stýra, miðla</a:t>
            </a:r>
            <a:endParaRPr lang="is-IS" b="1" dirty="0">
              <a:cs typeface="Calibri"/>
            </a:endParaRPr>
          </a:p>
          <a:p>
            <a:r>
              <a:rPr lang="is-IS" sz="2000" dirty="0"/>
              <a:t>Þegar krísa hefur skollið á er ábyrgð teymisins eftirfarandi:</a:t>
            </a:r>
            <a:endParaRPr lang="is-IS" sz="2000">
              <a:cs typeface="Calibri"/>
            </a:endParaRPr>
          </a:p>
          <a:p>
            <a:pPr marL="342900" indent="-342900" algn="l" rtl="0" fontAlgn="base">
              <a:lnSpc>
                <a:spcPct val="100000"/>
              </a:lnSpc>
              <a:spcBef>
                <a:spcPts val="0"/>
              </a:spcBef>
              <a:buFont typeface="Arial" panose="020B0604020202020204" pitchFamily="34" charset="0"/>
              <a:buChar char="•"/>
            </a:pPr>
            <a:endParaRPr lang="is-IS" sz="1000" i="0">
              <a:solidFill>
                <a:schemeClr val="bg1"/>
              </a:solidFill>
              <a:effectLst/>
            </a:endParaRPr>
          </a:p>
          <a:p>
            <a:pPr algn="l" rtl="0" fontAlgn="base">
              <a:lnSpc>
                <a:spcPct val="100000"/>
              </a:lnSpc>
              <a:spcBef>
                <a:spcPts val="0"/>
              </a:spcBef>
              <a:buFont typeface="Arial" panose="020B0604020202020204" pitchFamily="34" charset="0"/>
              <a:buChar char="•"/>
            </a:pPr>
            <a:r>
              <a:rPr lang="is-IS" sz="2000" b="0" i="0" dirty="0">
                <a:effectLst/>
              </a:rPr>
              <a:t>Að fylgjast með og koma </a:t>
            </a:r>
            <a:r>
              <a:rPr lang="is-IS" sz="2000" b="1" dirty="0"/>
              <a:t>snemma</a:t>
            </a:r>
            <a:r>
              <a:rPr lang="is-IS" sz="2000" dirty="0"/>
              <a:t> auga á </a:t>
            </a:r>
            <a:r>
              <a:rPr lang="is-IS" sz="2000" b="1" dirty="0"/>
              <a:t>merki</a:t>
            </a:r>
            <a:r>
              <a:rPr lang="is-IS" sz="2000" dirty="0"/>
              <a:t> um krísu eða neyðartilvik</a:t>
            </a:r>
            <a:endParaRPr lang="is-IS" sz="2000" dirty="0">
              <a:cs typeface="Calibri"/>
            </a:endParaRPr>
          </a:p>
          <a:p>
            <a:pPr fontAlgn="base">
              <a:lnSpc>
                <a:spcPct val="100000"/>
              </a:lnSpc>
              <a:spcBef>
                <a:spcPts val="0"/>
              </a:spcBef>
              <a:buFont typeface="Arial" panose="020B0604020202020204" pitchFamily="34" charset="0"/>
              <a:buChar char="•"/>
            </a:pPr>
            <a:r>
              <a:rPr lang="is-IS" sz="2000" b="1" i="0" dirty="0">
                <a:effectLst/>
              </a:rPr>
              <a:t>Meta áhrif </a:t>
            </a:r>
            <a:r>
              <a:rPr lang="is-IS" sz="2000" b="0" i="0" dirty="0">
                <a:effectLst/>
              </a:rPr>
              <a:t>krísunnar og virkja krísuviðbragð og stjórnkerfi krísunnar</a:t>
            </a:r>
            <a:r>
              <a:rPr lang="is-IS" sz="2000" dirty="0"/>
              <a:t> </a:t>
            </a:r>
          </a:p>
          <a:p>
            <a:pPr algn="l" rtl="0" fontAlgn="base">
              <a:lnSpc>
                <a:spcPct val="100000"/>
              </a:lnSpc>
              <a:spcBef>
                <a:spcPts val="0"/>
              </a:spcBef>
              <a:buFont typeface="Arial" panose="020B0604020202020204" pitchFamily="34" charset="0"/>
              <a:buChar char="•"/>
            </a:pPr>
            <a:r>
              <a:rPr lang="is-IS" sz="2000" b="1" i="0" dirty="0">
                <a:effectLst/>
              </a:rPr>
              <a:t>Innleiða neyðarráðstafanir og viðbragðsáætlanir</a:t>
            </a:r>
            <a:r>
              <a:rPr lang="is-IS" sz="2000" b="1" dirty="0"/>
              <a:t> </a:t>
            </a:r>
            <a:endParaRPr lang="is-IS" sz="2000" b="1" i="0" dirty="0">
              <a:effectLst/>
              <a:cs typeface="Calibri"/>
            </a:endParaRPr>
          </a:p>
          <a:p>
            <a:pPr algn="l" rtl="0" fontAlgn="base">
              <a:lnSpc>
                <a:spcPct val="100000"/>
              </a:lnSpc>
              <a:spcBef>
                <a:spcPts val="0"/>
              </a:spcBef>
              <a:buFont typeface="Arial" panose="020B0604020202020204" pitchFamily="34" charset="0"/>
              <a:buChar char="•"/>
            </a:pPr>
            <a:r>
              <a:rPr lang="is-IS" sz="2000" b="1" i="0" dirty="0">
                <a:effectLst/>
              </a:rPr>
              <a:t>Miðla</a:t>
            </a:r>
            <a:r>
              <a:rPr lang="is-IS" sz="2000" b="0" i="0" dirty="0">
                <a:effectLst/>
              </a:rPr>
              <a:t> mikilvægum upplýsingum til allra hagsmunaaðila</a:t>
            </a:r>
            <a:endParaRPr lang="is-IS" sz="2000" b="0" i="0">
              <a:effectLst/>
              <a:cs typeface="Calibri"/>
            </a:endParaRPr>
          </a:p>
          <a:p>
            <a:pPr algn="l" rtl="0" fontAlgn="base">
              <a:lnSpc>
                <a:spcPct val="100000"/>
              </a:lnSpc>
              <a:spcBef>
                <a:spcPts val="0"/>
              </a:spcBef>
              <a:buFont typeface="Arial" panose="020B0604020202020204" pitchFamily="34" charset="0"/>
              <a:buChar char="•"/>
            </a:pPr>
            <a:r>
              <a:rPr lang="is-IS" sz="2000" b="1" i="0" dirty="0">
                <a:effectLst/>
              </a:rPr>
              <a:t>Skipuleggja stuðningsþjónustu</a:t>
            </a:r>
            <a:r>
              <a:rPr lang="is-IS" sz="2000" b="0" i="0" dirty="0">
                <a:effectLst/>
              </a:rPr>
              <a:t>, svo sem skyndihjálp, neyðarsíma, geðheilbrigðisúrræði og mat</a:t>
            </a:r>
            <a:endParaRPr lang="is-IS" sz="2000" b="0" i="0">
              <a:effectLst/>
              <a:cs typeface="Calibri"/>
            </a:endParaRPr>
          </a:p>
          <a:p>
            <a:pPr fontAlgn="base">
              <a:lnSpc>
                <a:spcPct val="100000"/>
              </a:lnSpc>
              <a:spcBef>
                <a:spcPts val="0"/>
              </a:spcBef>
              <a:buFont typeface="Arial" panose="020B0604020202020204" pitchFamily="34" charset="0"/>
              <a:buChar char="•"/>
            </a:pPr>
            <a:r>
              <a:rPr lang="is-IS" sz="2000" b="1" dirty="0"/>
              <a:t>Efla móralinn</a:t>
            </a:r>
            <a:endParaRPr lang="is-IS" sz="2000" b="1" i="0">
              <a:effectLst/>
              <a:cs typeface="Calibri"/>
            </a:endParaRPr>
          </a:p>
          <a:p>
            <a:pPr fontAlgn="base">
              <a:lnSpc>
                <a:spcPct val="100000"/>
              </a:lnSpc>
              <a:spcBef>
                <a:spcPts val="0"/>
              </a:spcBef>
              <a:buFont typeface="Arial" panose="020B0604020202020204" pitchFamily="34" charset="0"/>
              <a:buChar char="•"/>
            </a:pPr>
            <a:r>
              <a:rPr lang="is-IS" sz="2000" b="1" i="0" dirty="0">
                <a:effectLst/>
              </a:rPr>
              <a:t>Samræma</a:t>
            </a:r>
            <a:r>
              <a:rPr lang="is-IS" sz="2000" b="0" i="0" dirty="0">
                <a:effectLst/>
              </a:rPr>
              <a:t> aðgerðir með breiðari hóp viðbragðsaðila</a:t>
            </a:r>
            <a:r>
              <a:rPr lang="is-IS" sz="2000" dirty="0"/>
              <a:t> og stýrihópnum</a:t>
            </a:r>
            <a:endParaRPr lang="is-IS" sz="2000" b="0" i="0" dirty="0">
              <a:effectLst/>
              <a:cs typeface="Calibri"/>
            </a:endParaRPr>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ormAutofit/>
          </a:bodyPr>
          <a:lstStyle/>
          <a:p>
            <a:pPr algn="ctr">
              <a:lnSpc>
                <a:spcPct val="120000"/>
              </a:lnSpc>
              <a:spcBef>
                <a:spcPts val="0"/>
              </a:spcBef>
            </a:pPr>
            <a:r>
              <a:rPr lang="is-IS" sz="2800" b="0" i="0">
                <a:effectLst/>
              </a:rPr>
              <a:t>Ábyrgðasvið krísustjórnunarteymisins</a:t>
            </a:r>
          </a:p>
          <a:p>
            <a:pPr algn="ctr">
              <a:lnSpc>
                <a:spcPct val="120000"/>
              </a:lnSpc>
              <a:spcBef>
                <a:spcPts val="0"/>
              </a:spcBef>
            </a:pPr>
            <a:endParaRPr lang="is-IS" sz="2800"/>
          </a:p>
          <a:p>
            <a:pPr algn="ctr">
              <a:lnSpc>
                <a:spcPct val="120000"/>
              </a:lnSpc>
              <a:spcBef>
                <a:spcPts val="0"/>
              </a:spcBef>
            </a:pPr>
            <a:endParaRPr lang="is-IS" sz="2800"/>
          </a:p>
        </p:txBody>
      </p:sp>
      <p:sp>
        <p:nvSpPr>
          <p:cNvPr id="2" name="Rectangle: Rounded Corners 1">
            <a:extLst>
              <a:ext uri="{FF2B5EF4-FFF2-40B4-BE49-F238E27FC236}">
                <a16:creationId xmlns:a16="http://schemas.microsoft.com/office/drawing/2014/main" id="{4034A0B2-29F6-5CE1-6483-18332FA5D391}"/>
              </a:ext>
            </a:extLst>
          </p:cNvPr>
          <p:cNvSpPr/>
          <p:nvPr/>
        </p:nvSpPr>
        <p:spPr>
          <a:xfrm>
            <a:off x="676274" y="161926"/>
            <a:ext cx="2314575" cy="77751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a:t>Í krísu</a:t>
            </a:r>
          </a:p>
          <a:p>
            <a:pPr algn="ctr"/>
            <a:r>
              <a:rPr lang="en-IE" sz="2400" b="1" err="1"/>
              <a:t>Stig</a:t>
            </a:r>
            <a:r>
              <a:rPr lang="en-IE" sz="2400" b="1"/>
              <a:t> 2</a:t>
            </a:r>
          </a:p>
        </p:txBody>
      </p:sp>
      <p:pic>
        <p:nvPicPr>
          <p:cNvPr id="10" name="Picture Placeholder 9" descr="A car parked in front of a building that is falling apart&#10;&#10;Description automatically generated with medium confidence">
            <a:extLst>
              <a:ext uri="{FF2B5EF4-FFF2-40B4-BE49-F238E27FC236}">
                <a16:creationId xmlns:a16="http://schemas.microsoft.com/office/drawing/2014/main" id="{739EF2E4-2FF5-0B78-1E35-75FE5A43F8E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a:xfrm>
            <a:off x="7342792" y="1691916"/>
            <a:ext cx="4849207" cy="4746982"/>
          </a:xfrm>
        </p:spPr>
      </p:pic>
    </p:spTree>
    <p:extLst>
      <p:ext uri="{BB962C8B-B14F-4D97-AF65-F5344CB8AC3E}">
        <p14:creationId xmlns:p14="http://schemas.microsoft.com/office/powerpoint/2010/main" val="620004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A92595B-903E-6DB9-BE04-F95C733891D4}"/>
              </a:ext>
            </a:extLst>
          </p:cNvPr>
          <p:cNvSpPr/>
          <p:nvPr/>
        </p:nvSpPr>
        <p:spPr>
          <a:xfrm>
            <a:off x="234817" y="847725"/>
            <a:ext cx="7489958" cy="6010275"/>
          </a:xfrm>
          <a:prstGeom prst="rect">
            <a:avLst/>
          </a:prstGeom>
          <a:solidFill>
            <a:srgbClr val="7952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Text Placeholder 4">
            <a:extLst>
              <a:ext uri="{FF2B5EF4-FFF2-40B4-BE49-F238E27FC236}">
                <a16:creationId xmlns:a16="http://schemas.microsoft.com/office/drawing/2014/main" id="{C4371C15-DBCD-7E54-68D9-6A425D55BF25}"/>
              </a:ext>
            </a:extLst>
          </p:cNvPr>
          <p:cNvSpPr>
            <a:spLocks noGrp="1"/>
          </p:cNvSpPr>
          <p:nvPr>
            <p:ph type="body" sz="quarter" idx="18"/>
          </p:nvPr>
        </p:nvSpPr>
        <p:spPr>
          <a:xfrm>
            <a:off x="742949" y="1006117"/>
            <a:ext cx="6429375" cy="5632807"/>
          </a:xfrm>
        </p:spPr>
        <p:txBody>
          <a:bodyPr vert="horz" lIns="91440" tIns="45720" rIns="91440" bIns="45720" rtlCol="0" anchor="t">
            <a:noAutofit/>
          </a:bodyPr>
          <a:lstStyle/>
          <a:p>
            <a:endParaRPr lang="is-IS" sz="1900"/>
          </a:p>
          <a:p>
            <a:pPr marL="0" indent="0" fontAlgn="base">
              <a:lnSpc>
                <a:spcPct val="100000"/>
              </a:lnSpc>
              <a:spcBef>
                <a:spcPts val="0"/>
              </a:spcBef>
            </a:pPr>
            <a:r>
              <a:rPr lang="is-IS" b="1" dirty="0"/>
              <a:t>Stig 3 – Endurheimt, endurreisn, seigla</a:t>
            </a:r>
            <a:endParaRPr lang="is-IS" b="1" dirty="0">
              <a:cs typeface="Calibri"/>
            </a:endParaRPr>
          </a:p>
          <a:p>
            <a:pPr marL="342900" indent="-342900" algn="l" rtl="0" fontAlgn="base">
              <a:lnSpc>
                <a:spcPct val="100000"/>
              </a:lnSpc>
              <a:spcBef>
                <a:spcPts val="0"/>
              </a:spcBef>
              <a:buFont typeface="Arial" panose="020B0604020202020204" pitchFamily="34" charset="0"/>
              <a:buChar char="•"/>
            </a:pPr>
            <a:endParaRPr lang="is-IS" sz="1000" i="0">
              <a:solidFill>
                <a:schemeClr val="bg1"/>
              </a:solidFill>
              <a:effectLst/>
            </a:endParaRPr>
          </a:p>
          <a:p>
            <a:pPr algn="l" rtl="0" fontAlgn="base">
              <a:lnSpc>
                <a:spcPct val="100000"/>
              </a:lnSpc>
              <a:spcBef>
                <a:spcPts val="0"/>
              </a:spcBef>
            </a:pPr>
            <a:r>
              <a:rPr lang="is-IS" sz="2000" b="0" i="0" dirty="0">
                <a:effectLst/>
              </a:rPr>
              <a:t>Í kjölfar krísu þar</a:t>
            </a:r>
            <a:r>
              <a:rPr lang="is-IS" sz="2000" dirty="0"/>
              <a:t>f að</a:t>
            </a:r>
            <a:endParaRPr lang="is-IS" sz="2000" b="0" i="0" dirty="0">
              <a:effectLst/>
              <a:cs typeface="Calibri"/>
            </a:endParaRPr>
          </a:p>
          <a:p>
            <a:pPr algn="l" rtl="0" fontAlgn="base">
              <a:lnSpc>
                <a:spcPct val="100000"/>
              </a:lnSpc>
              <a:spcBef>
                <a:spcPts val="0"/>
              </a:spcBef>
            </a:pPr>
            <a:endParaRPr lang="is-IS" sz="2000" b="0" i="0">
              <a:effectLst/>
            </a:endParaRPr>
          </a:p>
          <a:p>
            <a:pPr algn="l" rtl="0" fontAlgn="base">
              <a:lnSpc>
                <a:spcPct val="100000"/>
              </a:lnSpc>
              <a:spcBef>
                <a:spcPts val="0"/>
              </a:spcBef>
              <a:buFont typeface="Arial" panose="020B0604020202020204" pitchFamily="34" charset="0"/>
              <a:buChar char="•"/>
            </a:pPr>
            <a:r>
              <a:rPr lang="is-IS" sz="2000" b="1" i="0" dirty="0">
                <a:effectLst/>
              </a:rPr>
              <a:t>Endurskoða</a:t>
            </a:r>
            <a:r>
              <a:rPr lang="is-IS" sz="2000" b="0" i="0" dirty="0">
                <a:effectLst/>
              </a:rPr>
              <a:t> hvað gekk vel og hvað gekk ekki vel</a:t>
            </a:r>
            <a:endParaRPr lang="is-IS" sz="2000" b="0" i="0" dirty="0">
              <a:effectLst/>
              <a:cs typeface="Calibri"/>
            </a:endParaRPr>
          </a:p>
          <a:p>
            <a:pPr fontAlgn="base">
              <a:lnSpc>
                <a:spcPct val="100000"/>
              </a:lnSpc>
              <a:spcBef>
                <a:spcPts val="0"/>
              </a:spcBef>
              <a:buFont typeface="Arial" panose="020B0604020202020204" pitchFamily="34" charset="0"/>
              <a:buChar char="•"/>
            </a:pPr>
            <a:r>
              <a:rPr lang="is-IS" sz="2000" dirty="0"/>
              <a:t>Uppfæra áfangastaðarýnina og SVÓT greininguna og leggja til breytingar,  til að koma í veg fyrir að næsta krísa geti haft jafnmikil áhrif. </a:t>
            </a:r>
            <a:endParaRPr lang="is-IS" sz="2000" dirty="0">
              <a:highlight>
                <a:srgbClr val="00FF00"/>
              </a:highlight>
            </a:endParaRPr>
          </a:p>
          <a:p>
            <a:pPr>
              <a:lnSpc>
                <a:spcPct val="100000"/>
              </a:lnSpc>
              <a:spcBef>
                <a:spcPts val="0"/>
              </a:spcBef>
              <a:buFont typeface="Arial" panose="020B0604020202020204" pitchFamily="34" charset="0"/>
              <a:buChar char="•"/>
            </a:pPr>
            <a:r>
              <a:rPr lang="is-IS" sz="2000" b="0" i="0" dirty="0">
                <a:effectLst/>
              </a:rPr>
              <a:t>Endurskoða áætlanir</a:t>
            </a:r>
            <a:r>
              <a:rPr lang="is-IS" sz="2000" dirty="0"/>
              <a:t> og stefnur</a:t>
            </a:r>
            <a:endParaRPr lang="is-IS" sz="2000" b="0" i="0" dirty="0">
              <a:effectLst/>
              <a:highlight>
                <a:srgbClr val="00FF00"/>
              </a:highlight>
              <a:cs typeface="Calibri"/>
            </a:endParaRPr>
          </a:p>
          <a:p>
            <a:pPr algn="l" rtl="0" fontAlgn="base">
              <a:lnSpc>
                <a:spcPct val="100000"/>
              </a:lnSpc>
              <a:spcBef>
                <a:spcPts val="0"/>
              </a:spcBef>
              <a:buFont typeface="Arial" panose="020B0604020202020204" pitchFamily="34" charset="0"/>
              <a:buChar char="•"/>
            </a:pPr>
            <a:r>
              <a:rPr lang="is-IS" sz="2000" b="0" i="0" dirty="0">
                <a:effectLst/>
              </a:rPr>
              <a:t>Endurnýja mikilvæg aðföng og bjargir og bæta við nýjum sem taldar eru vera mikilvægar</a:t>
            </a:r>
            <a:endParaRPr lang="is-IS" sz="2000" b="0" i="0" dirty="0">
              <a:effectLst/>
              <a:cs typeface="Calibri"/>
            </a:endParaRPr>
          </a:p>
          <a:p>
            <a:pPr algn="l" rtl="0" fontAlgn="base">
              <a:lnSpc>
                <a:spcPct val="100000"/>
              </a:lnSpc>
              <a:spcBef>
                <a:spcPts val="0"/>
              </a:spcBef>
              <a:buFont typeface="Arial" panose="020B0604020202020204" pitchFamily="34" charset="0"/>
              <a:buChar char="•"/>
            </a:pPr>
            <a:r>
              <a:rPr lang="is-IS" sz="2000" b="0" i="0" dirty="0">
                <a:effectLst/>
              </a:rPr>
              <a:t>Koma breytingum á framfæri við hagsmunaaðila</a:t>
            </a:r>
            <a:endParaRPr lang="is-IS" sz="2000" b="0" i="0" dirty="0">
              <a:effectLst/>
              <a:cs typeface="Calibri"/>
            </a:endParaRPr>
          </a:p>
          <a:p>
            <a:pPr algn="l" rtl="0" fontAlgn="base">
              <a:lnSpc>
                <a:spcPct val="100000"/>
              </a:lnSpc>
              <a:spcBef>
                <a:spcPts val="0"/>
              </a:spcBef>
              <a:buFont typeface="Arial" panose="020B0604020202020204" pitchFamily="34" charset="0"/>
              <a:buChar char="•"/>
            </a:pPr>
            <a:r>
              <a:rPr lang="is-IS" sz="2000" b="0" i="0" dirty="0">
                <a:effectLst/>
              </a:rPr>
              <a:t>Uppfæra og koma fram með </a:t>
            </a:r>
            <a:r>
              <a:rPr lang="is-IS" sz="2000" dirty="0"/>
              <a:t>nýja</a:t>
            </a:r>
            <a:r>
              <a:rPr lang="is-IS" sz="2000" b="0" i="0" dirty="0">
                <a:effectLst/>
              </a:rPr>
              <a:t> þjálfunar- og viðbragðsferla</a:t>
            </a:r>
            <a:endParaRPr lang="is-IS" sz="2000" b="0" i="0" dirty="0">
              <a:effectLst/>
              <a:cs typeface="Calibri"/>
            </a:endParaRPr>
          </a:p>
          <a:p>
            <a:pPr algn="l" rtl="0" fontAlgn="base">
              <a:lnSpc>
                <a:spcPct val="100000"/>
              </a:lnSpc>
              <a:spcBef>
                <a:spcPts val="0"/>
              </a:spcBef>
              <a:buFont typeface="Arial" panose="020B0604020202020204" pitchFamily="34" charset="0"/>
              <a:buChar char="•"/>
            </a:pPr>
            <a:r>
              <a:rPr lang="is-IS" sz="2000" b="0" i="0" dirty="0">
                <a:effectLst/>
              </a:rPr>
              <a:t>Æfa breytt skipulag</a:t>
            </a:r>
            <a:endParaRPr lang="is-IS" sz="2000" dirty="0">
              <a:highlight>
                <a:srgbClr val="00FF00"/>
              </a:highlight>
            </a:endParaRPr>
          </a:p>
        </p:txBody>
      </p:sp>
      <p:sp>
        <p:nvSpPr>
          <p:cNvPr id="3" name="Text Placeholder 2">
            <a:extLst>
              <a:ext uri="{FF2B5EF4-FFF2-40B4-BE49-F238E27FC236}">
                <a16:creationId xmlns:a16="http://schemas.microsoft.com/office/drawing/2014/main" id="{D2F01C56-6D05-2F9D-314B-1DCAE2FEAB77}"/>
              </a:ext>
            </a:extLst>
          </p:cNvPr>
          <p:cNvSpPr>
            <a:spLocks noGrp="1"/>
          </p:cNvSpPr>
          <p:nvPr>
            <p:ph type="body" sz="quarter" idx="16"/>
          </p:nvPr>
        </p:nvSpPr>
        <p:spPr>
          <a:xfrm>
            <a:off x="234816" y="0"/>
            <a:ext cx="11957183" cy="1006117"/>
          </a:xfrm>
          <a:solidFill>
            <a:srgbClr val="79527B"/>
          </a:solidFill>
        </p:spPr>
        <p:txBody>
          <a:bodyPr>
            <a:normAutofit/>
          </a:bodyPr>
          <a:lstStyle/>
          <a:p>
            <a:pPr algn="ctr">
              <a:lnSpc>
                <a:spcPct val="120000"/>
              </a:lnSpc>
              <a:spcBef>
                <a:spcPts val="0"/>
              </a:spcBef>
            </a:pPr>
            <a:r>
              <a:rPr lang="is-IS" sz="2800" b="0" i="0">
                <a:effectLst/>
              </a:rPr>
              <a:t>Ábyrgðasvið krísustjórnunarteymisins</a:t>
            </a:r>
          </a:p>
        </p:txBody>
      </p:sp>
      <p:sp>
        <p:nvSpPr>
          <p:cNvPr id="2" name="Rectangle: Rounded Corners 1">
            <a:extLst>
              <a:ext uri="{FF2B5EF4-FFF2-40B4-BE49-F238E27FC236}">
                <a16:creationId xmlns:a16="http://schemas.microsoft.com/office/drawing/2014/main" id="{4034A0B2-29F6-5CE1-6483-18332FA5D391}"/>
              </a:ext>
            </a:extLst>
          </p:cNvPr>
          <p:cNvSpPr/>
          <p:nvPr/>
        </p:nvSpPr>
        <p:spPr>
          <a:xfrm>
            <a:off x="644392" y="193496"/>
            <a:ext cx="2257426" cy="777517"/>
          </a:xfrm>
          <a:prstGeom prst="round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err="1"/>
              <a:t>Eftir</a:t>
            </a:r>
            <a:r>
              <a:rPr lang="en-IE" sz="2400" b="1"/>
              <a:t> krísu</a:t>
            </a:r>
          </a:p>
          <a:p>
            <a:pPr algn="ctr"/>
            <a:r>
              <a:rPr lang="en-IE" sz="2400" b="1" err="1"/>
              <a:t>Stig</a:t>
            </a:r>
            <a:r>
              <a:rPr lang="en-IE" sz="2400" b="1"/>
              <a:t> 3</a:t>
            </a:r>
          </a:p>
        </p:txBody>
      </p:sp>
      <p:pic>
        <p:nvPicPr>
          <p:cNvPr id="10" name="Picture Placeholder 9" descr="A picture containing sky, ground, outdoor, person&#10;&#10;Description automatically generated">
            <a:extLst>
              <a:ext uri="{FF2B5EF4-FFF2-40B4-BE49-F238E27FC236}">
                <a16:creationId xmlns:a16="http://schemas.microsoft.com/office/drawing/2014/main" id="{6600C872-6602-8CED-F909-EA2C5A6E093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025" r="16025"/>
          <a:stretch>
            <a:fillRect/>
          </a:stretch>
        </p:blipFill>
        <p:spPr>
          <a:xfrm>
            <a:off x="7330723" y="1006117"/>
            <a:ext cx="5137502" cy="5029200"/>
          </a:xfrm>
        </p:spPr>
      </p:pic>
    </p:spTree>
    <p:extLst>
      <p:ext uri="{BB962C8B-B14F-4D97-AF65-F5344CB8AC3E}">
        <p14:creationId xmlns:p14="http://schemas.microsoft.com/office/powerpoint/2010/main" val="1602059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plant, tree&#10;&#10;Description automatically generated">
            <a:extLst>
              <a:ext uri="{FF2B5EF4-FFF2-40B4-BE49-F238E27FC236}">
                <a16:creationId xmlns:a16="http://schemas.microsoft.com/office/drawing/2014/main" id="{5E169CDE-1C80-919A-C60E-12019FC0E07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970" b="12970"/>
          <a:stretch>
            <a:fillRect/>
          </a:stretch>
        </p:blipFill>
        <p:spPr/>
      </p:pic>
      <p:sp>
        <p:nvSpPr>
          <p:cNvPr id="8" name="Text Placeholder 17">
            <a:extLst>
              <a:ext uri="{FF2B5EF4-FFF2-40B4-BE49-F238E27FC236}">
                <a16:creationId xmlns:a16="http://schemas.microsoft.com/office/drawing/2014/main" id="{BDEBF2C3-C8F7-F543-DF7C-B17BF2325CB0}"/>
              </a:ext>
            </a:extLst>
          </p:cNvPr>
          <p:cNvSpPr>
            <a:spLocks noGrp="1"/>
          </p:cNvSpPr>
          <p:nvPr>
            <p:ph type="body" sz="quarter" idx="16"/>
          </p:nvPr>
        </p:nvSpPr>
        <p:spPr>
          <a:xfrm>
            <a:off x="6420495" y="1057275"/>
            <a:ext cx="5428605" cy="2228850"/>
          </a:xfrm>
        </p:spPr>
        <p:txBody>
          <a:bodyPr>
            <a:normAutofit/>
          </a:bodyPr>
          <a:lstStyle/>
          <a:p>
            <a:pPr>
              <a:lnSpc>
                <a:spcPct val="100000"/>
              </a:lnSpc>
              <a:spcBef>
                <a:spcPts val="0"/>
              </a:spcBef>
            </a:pPr>
            <a:r>
              <a:rPr lang="en-IE"/>
              <a:t>4. </a:t>
            </a:r>
            <a:r>
              <a:rPr lang="is-IS" sz="3600"/>
              <a:t>Að mynda sérstakan krísu-stýrihóp</a:t>
            </a:r>
          </a:p>
          <a:p>
            <a:pPr>
              <a:lnSpc>
                <a:spcPct val="120000"/>
              </a:lnSpc>
              <a:spcBef>
                <a:spcPts val="0"/>
              </a:spcBef>
            </a:pPr>
            <a:endParaRPr lang="en-IE"/>
          </a:p>
        </p:txBody>
      </p:sp>
    </p:spTree>
    <p:extLst>
      <p:ext uri="{BB962C8B-B14F-4D97-AF65-F5344CB8AC3E}">
        <p14:creationId xmlns:p14="http://schemas.microsoft.com/office/powerpoint/2010/main" val="179388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DF49D6-5887-07D0-47CD-EAC9E3C4ADD8}"/>
              </a:ext>
            </a:extLst>
          </p:cNvPr>
          <p:cNvSpPr/>
          <p:nvPr/>
        </p:nvSpPr>
        <p:spPr>
          <a:xfrm>
            <a:off x="470593" y="136054"/>
            <a:ext cx="10561302" cy="3731407"/>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200000"/>
              </a:lnSpc>
            </a:pPr>
            <a:r>
              <a:rPr lang="is-IS" sz="3200" b="1" dirty="0"/>
              <a:t>Stýrihópur fyrir krísustjórnun</a:t>
            </a:r>
          </a:p>
          <a:p>
            <a:pPr marL="342900" indent="-342900" algn="ctr">
              <a:spcAft>
                <a:spcPts val="600"/>
              </a:spcAft>
              <a:buFont typeface="Arial" panose="020B0604020202020204" pitchFamily="34" charset="0"/>
              <a:buChar char="•"/>
            </a:pPr>
            <a:r>
              <a:rPr lang="is-IS" sz="2400" b="1" i="1" dirty="0"/>
              <a:t>Í stýrihópinn veljast háttsettir aðilar frá hinu opinbera og einkageiranum.</a:t>
            </a:r>
            <a:endParaRPr lang="is-IS" sz="2400" b="1" i="1" dirty="0">
              <a:highlight>
                <a:srgbClr val="00FF00"/>
              </a:highlight>
              <a:cs typeface="Calibri"/>
            </a:endParaRPr>
          </a:p>
          <a:p>
            <a:pPr marL="342900" indent="-342900" algn="ctr">
              <a:spcAft>
                <a:spcPts val="600"/>
              </a:spcAft>
              <a:buFont typeface="Arial" panose="020B0604020202020204" pitchFamily="34" charset="0"/>
              <a:buChar char="•"/>
            </a:pPr>
            <a:r>
              <a:rPr lang="is-IS" sz="2400" b="1" i="1" dirty="0"/>
              <a:t> Stýrihópurinn veitir stefnumótandi </a:t>
            </a:r>
            <a:r>
              <a:rPr lang="is-IS" sz="2400" b="1" i="1" dirty="0" err="1"/>
              <a:t>leiðbeiningu</a:t>
            </a:r>
            <a:r>
              <a:rPr lang="is-IS" sz="2400" b="1" i="1" dirty="0"/>
              <a:t> og sérfræðiþekkingu fyrir svæðisbundna krísustjórnun í ferðaþjónustu.</a:t>
            </a:r>
            <a:endParaRPr lang="is-IS" sz="2400" b="1" i="1" dirty="0">
              <a:cs typeface="Calibri"/>
            </a:endParaRPr>
          </a:p>
          <a:p>
            <a:pPr marL="342900" indent="-342900" algn="ctr">
              <a:spcAft>
                <a:spcPts val="600"/>
              </a:spcAft>
              <a:buFont typeface="Arial" panose="020B0604020202020204" pitchFamily="34" charset="0"/>
              <a:buChar char="•"/>
            </a:pPr>
            <a:r>
              <a:rPr lang="is-IS" sz="2400" b="1" i="1" dirty="0"/>
              <a:t>Styður við krísustjórnstöðina án þess að taka beinan þátt í viðbragðsaðgerðum</a:t>
            </a:r>
            <a:endParaRPr lang="is-IS" sz="2400" b="1" i="1" dirty="0">
              <a:cs typeface="Calibri"/>
            </a:endParaRPr>
          </a:p>
          <a:p>
            <a:pPr marL="342900" indent="-342900" algn="ctr">
              <a:spcAft>
                <a:spcPts val="600"/>
              </a:spcAft>
              <a:buFont typeface="Arial" panose="020B0604020202020204" pitchFamily="34" charset="0"/>
              <a:buChar char="•"/>
            </a:pPr>
            <a:r>
              <a:rPr lang="is-IS" sz="2400" b="1" i="1" dirty="0"/>
              <a:t>Í  stýrihópnum sitja fulltrúar úr ýmsum geirum, þar á meðal ferðaþjónustu, stjórnvöldum, fjármála, innviða og fl.</a:t>
            </a:r>
            <a:endParaRPr lang="is-IS" sz="2400" b="1" i="1" dirty="0">
              <a:cs typeface="Calibri"/>
            </a:endParaRPr>
          </a:p>
          <a:p>
            <a:pPr algn="ctr"/>
            <a:endParaRPr lang="is-IS" b="1" i="1" dirty="0"/>
          </a:p>
        </p:txBody>
      </p:sp>
      <p:sp>
        <p:nvSpPr>
          <p:cNvPr id="10" name="TextBox 9">
            <a:extLst>
              <a:ext uri="{FF2B5EF4-FFF2-40B4-BE49-F238E27FC236}">
                <a16:creationId xmlns:a16="http://schemas.microsoft.com/office/drawing/2014/main" id="{5AD88B92-60AC-6B14-2119-386E31FA0130}"/>
              </a:ext>
            </a:extLst>
          </p:cNvPr>
          <p:cNvSpPr txBox="1"/>
          <p:nvPr/>
        </p:nvSpPr>
        <p:spPr>
          <a:xfrm>
            <a:off x="470593" y="4249790"/>
            <a:ext cx="11658039" cy="1631216"/>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is-IS" sz="2000">
                <a:solidFill>
                  <a:srgbClr val="7A547C"/>
                </a:solidFill>
              </a:rPr>
              <a:t>Samstarf opinbera- og einkaaðila sameinar ólíka sérfræðiþekkingu stjórnvalda og einkageirans</a:t>
            </a:r>
          </a:p>
          <a:p>
            <a:pPr marL="342900" indent="-342900">
              <a:buFont typeface="Arial" panose="020B0604020202020204" pitchFamily="34" charset="0"/>
              <a:buChar char="•"/>
            </a:pPr>
            <a:r>
              <a:rPr lang="is-IS" sz="2000">
                <a:solidFill>
                  <a:srgbClr val="7A547C"/>
                </a:solidFill>
              </a:rPr>
              <a:t>Hópurinn tekur á skilvirkan hátt á forgangsröðun og þörfum almennings í krísu</a:t>
            </a:r>
          </a:p>
          <a:p>
            <a:pPr marL="342900" indent="-342900">
              <a:buFont typeface="Arial" panose="020B0604020202020204" pitchFamily="34" charset="0"/>
              <a:buChar char="•"/>
            </a:pPr>
            <a:r>
              <a:rPr lang="is-IS" sz="2000">
                <a:solidFill>
                  <a:srgbClr val="7A547C"/>
                </a:solidFill>
              </a:rPr>
              <a:t>Háttsettur stefnumótandi hópur sem tekur lykilákvarðanir í krísu</a:t>
            </a:r>
          </a:p>
          <a:p>
            <a:pPr marL="342900" indent="-342900">
              <a:buFont typeface="Arial" panose="020B0604020202020204" pitchFamily="34" charset="0"/>
              <a:buChar char="•"/>
            </a:pPr>
            <a:r>
              <a:rPr lang="is-IS" sz="2000">
                <a:solidFill>
                  <a:srgbClr val="7A547C"/>
                </a:solidFill>
              </a:rPr>
              <a:t>Ráðnir eru utanaðkomandi sérfræðingar í krafti sérfræðiþekkingar sinnar.</a:t>
            </a:r>
            <a:endParaRPr lang="is-IS" sz="2000">
              <a:solidFill>
                <a:srgbClr val="7A547C"/>
              </a:solidFill>
              <a:cs typeface="Calibri"/>
            </a:endParaRPr>
          </a:p>
          <a:p>
            <a:pPr marL="342900" indent="-342900">
              <a:buFont typeface="Arial" panose="020B0604020202020204" pitchFamily="34" charset="0"/>
              <a:buChar char="•"/>
            </a:pPr>
            <a:r>
              <a:rPr lang="is-IS" sz="2000">
                <a:solidFill>
                  <a:srgbClr val="7A547C"/>
                </a:solidFill>
              </a:rPr>
              <a:t>Hlutverk stýrihópsins er stefnumótandi</a:t>
            </a:r>
          </a:p>
        </p:txBody>
      </p:sp>
    </p:spTree>
    <p:extLst>
      <p:ext uri="{BB962C8B-B14F-4D97-AF65-F5344CB8AC3E}">
        <p14:creationId xmlns:p14="http://schemas.microsoft.com/office/powerpoint/2010/main" val="1267756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773043068"/>
              </p:ext>
            </p:extLst>
          </p:nvPr>
        </p:nvGraphicFramePr>
        <p:xfrm>
          <a:off x="161925" y="0"/>
          <a:ext cx="11694872" cy="588264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3584008144"/>
                    </a:ext>
                  </a:extLst>
                </a:gridCol>
                <a:gridCol w="8484947">
                  <a:extLst>
                    <a:ext uri="{9D8B030D-6E8A-4147-A177-3AD203B41FA5}">
                      <a16:colId xmlns:a16="http://schemas.microsoft.com/office/drawing/2014/main" val="2583777858"/>
                    </a:ext>
                  </a:extLst>
                </a:gridCol>
              </a:tblGrid>
              <a:tr h="585793">
                <a:tc gridSpan="2">
                  <a:txBody>
                    <a:bodyPr/>
                    <a:lstStyle/>
                    <a:p>
                      <a:pPr algn="ctr"/>
                      <a:r>
                        <a:rPr lang="is-IS" sz="2400" b="1" noProof="0" dirty="0"/>
                        <a:t>Hlutverk s</a:t>
                      </a:r>
                      <a:r>
                        <a:rPr lang="is-IS" sz="2400" b="1" noProof="0" dirty="0">
                          <a:solidFill>
                            <a:schemeClr val="bg1"/>
                          </a:solidFill>
                          <a:hlinkClick r:id="rId2">
                            <a:extLst>
                              <a:ext uri="{A12FA001-AC4F-418D-AE19-62706E023703}">
                                <ahyp:hlinkClr xmlns:ahyp="http://schemas.microsoft.com/office/drawing/2018/hyperlinkcolor" val="tx"/>
                              </a:ext>
                            </a:extLst>
                          </a:hlinkClick>
                        </a:rPr>
                        <a:t>týrihópsins </a:t>
                      </a:r>
                      <a:endParaRPr lang="is-IS" sz="2400" b="1" noProof="0">
                        <a:solidFill>
                          <a:schemeClr val="bg1"/>
                        </a:solidFill>
                      </a:endParaRPr>
                    </a:p>
                    <a:p>
                      <a:pPr algn="ctr"/>
                      <a:r>
                        <a:rPr lang="is-IS" sz="2000" b="0" i="1" noProof="0" dirty="0">
                          <a:solidFill>
                            <a:schemeClr val="bg1"/>
                          </a:solidFill>
                        </a:rPr>
                        <a:t>Stjórnendur og þeir sem taka ákvarðanir í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is-IS" sz="1800" b="0" i="0" noProof="0" dirty="0">
                          <a:solidFill>
                            <a:schemeClr val="bg1"/>
                          </a:solidFill>
                          <a:effectLst/>
                        </a:rPr>
                        <a:t>Skipa framkvæmdastjóra og ákvörðunaraðila</a:t>
                      </a:r>
                      <a:endParaRPr lang="is-IS" sz="1800" b="0"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lvl="0" indent="0">
                        <a:buFont typeface="+mj-lt"/>
                        <a:buNone/>
                      </a:pPr>
                      <a:r>
                        <a:rPr lang="is-IS" sz="1800" i="0" noProof="0" dirty="0">
                          <a:solidFill>
                            <a:srgbClr val="4D4D4D"/>
                          </a:solidFill>
                          <a:effectLst/>
                        </a:rPr>
                        <a:t>S</a:t>
                      </a:r>
                      <a:r>
                        <a:rPr lang="is-IS" sz="1800" b="0" i="0" kern="1200" noProof="0" dirty="0">
                          <a:solidFill>
                            <a:srgbClr val="4D4D4D"/>
                          </a:solidFill>
                          <a:effectLst/>
                          <a:latin typeface="+mn-lt"/>
                          <a:ea typeface="+mn-ea"/>
                          <a:cs typeface="+mn-cs"/>
                        </a:rPr>
                        <a:t>kipa skal einn stjórnanda í stýrihópnum til að leiða og stýra hópnum. Hlutverk og verkefni þessa aðila fer eftir þeirri krísu sem upp kemur og er í samræmi við þá sérfræðiþekkingu sem viðkomandi hefur.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is-IS" sz="1800" b="0" i="0" noProof="0" dirty="0">
                          <a:solidFill>
                            <a:schemeClr val="bg1"/>
                          </a:solidFill>
                          <a:effectLst/>
                        </a:rPr>
                        <a:t>Framkvæmd á SVÓT greiningar og áfangastaðarýni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a:lnSpc>
                          <a:spcPct val="100000"/>
                        </a:lnSpc>
                        <a:spcBef>
                          <a:spcPts val="0"/>
                        </a:spcBef>
                        <a:spcAft>
                          <a:spcPts val="0"/>
                        </a:spcAft>
                        <a:buNone/>
                      </a:pPr>
                      <a:r>
                        <a:rPr lang="is-IS" sz="1800" b="0" i="0" noProof="0" dirty="0">
                          <a:solidFill>
                            <a:srgbClr val="4D4D4D"/>
                          </a:solidFill>
                          <a:effectLst/>
                        </a:rPr>
                        <a:t>Hefja skal frumúttekt á áfangastað og framkvæma SVÓT greiningu. Venjulega unnið í samstarfi við sérfræðinga í krísustjórnun.</a:t>
                      </a:r>
                      <a:endParaRPr lang="is-IS"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is-IS" sz="1800" b="0" i="0" noProof="0" dirty="0">
                          <a:solidFill>
                            <a:schemeClr val="bg1"/>
                          </a:solidFill>
                          <a:effectLst/>
                        </a:rPr>
                        <a:t>Þróun á krísustjórnunarstefnu og -áætlun</a:t>
                      </a:r>
                      <a:endParaRPr lang="is-IS" sz="1800" b="0" noProof="0"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is-IS" sz="1800" b="0" i="0" noProof="0" dirty="0">
                          <a:solidFill>
                            <a:srgbClr val="4D4D4D"/>
                          </a:solidFill>
                          <a:effectLst/>
                        </a:rPr>
                        <a:t>Mótun og viðhald á öllum </a:t>
                      </a:r>
                      <a:r>
                        <a:rPr lang="is-IS" sz="1800" b="1" i="0" noProof="0" dirty="0">
                          <a:solidFill>
                            <a:srgbClr val="4D4D4D"/>
                          </a:solidFill>
                          <a:effectLst/>
                        </a:rPr>
                        <a:t>áætlunum og stefnum</a:t>
                      </a:r>
                      <a:r>
                        <a:rPr lang="is-IS" sz="1800" b="0" i="0" noProof="0" dirty="0">
                          <a:solidFill>
                            <a:srgbClr val="4D4D4D"/>
                          </a:solidFill>
                          <a:effectLst/>
                        </a:rPr>
                        <a:t> varðandi </a:t>
                      </a:r>
                      <a:r>
                        <a:rPr lang="is-IS" sz="1800" b="1" i="0" noProof="0" dirty="0">
                          <a:solidFill>
                            <a:srgbClr val="4D4D4D"/>
                          </a:solidFill>
                          <a:effectLst/>
                        </a:rPr>
                        <a:t>krísuna</a:t>
                      </a:r>
                      <a:r>
                        <a:rPr lang="is-IS" sz="1800" b="0" i="0" noProof="0" dirty="0">
                          <a:solidFill>
                            <a:srgbClr val="4D4D4D"/>
                          </a:solidFill>
                          <a:effectLst/>
                        </a:rPr>
                        <a:t>, bæði langtíma og skammtíma í samstarfi við ferðaþjónustuna í gegnum krísustjórnstöðina, áður en að krísu kemur. </a:t>
                      </a:r>
                      <a:r>
                        <a:rPr lang="is-IS" sz="1800" b="1" noProof="0" dirty="0">
                          <a:solidFill>
                            <a:srgbClr val="4D4D4D"/>
                          </a:solidFill>
                        </a:rPr>
                        <a:t> </a:t>
                      </a:r>
                      <a:r>
                        <a:rPr lang="is-IS" sz="1800" i="1" noProof="0" dirty="0">
                          <a:solidFill>
                            <a:srgbClr val="4D4D4D"/>
                          </a:solidFill>
                        </a:rPr>
                        <a:t>(t.a.m. krísustjórnunarstefna ferðaþjónustunnar, áætlun um krísustjórnun, samskiptaáætlun og áætlun um samskipti við fjölmiðla, markaðsáætlun, áætlun um endurreisn, enduruppbygging og áætlun um að efla seiglu.) </a:t>
                      </a:r>
                      <a:endParaRPr lang="is-IS" sz="1800" i="1" noProof="0" dirty="0">
                        <a:solidFill>
                          <a:srgbClr val="4D4D4D"/>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is-IS" sz="1800" b="0" noProof="0" dirty="0">
                          <a:solidFill>
                            <a:schemeClr val="bg1"/>
                          </a:solidFill>
                        </a:rPr>
                        <a:t>Að hefja viðbrögð í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is-IS" sz="1800" noProof="0" dirty="0">
                          <a:solidFill>
                            <a:srgbClr val="4D4D4D"/>
                          </a:solidFill>
                        </a:rPr>
                        <a:t>A</a:t>
                      </a:r>
                      <a:r>
                        <a:rPr lang="is-IS" sz="1800" i="0" noProof="0" dirty="0">
                          <a:solidFill>
                            <a:srgbClr val="4D4D4D"/>
                          </a:solidFill>
                          <a:effectLst/>
                        </a:rPr>
                        <a:t>ð virkja stýrihópinn og krísustjórnunarteymið til að bregðast við krísunni.  Allir meðlimir stýrihópsins verða að vera fúsir til þátttöku á öllum stigum/fösum krísunnar.</a:t>
                      </a:r>
                      <a:endParaRPr lang="is-IS" sz="1800" b="0" i="1" kern="1200" noProof="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r h="585793">
                <a:tc>
                  <a:txBody>
                    <a:bodyPr/>
                    <a:lstStyle/>
                    <a:p>
                      <a:r>
                        <a:rPr lang="is-IS" sz="1800" b="0" noProof="0" dirty="0">
                          <a:solidFill>
                            <a:schemeClr val="bg1"/>
                          </a:solidFill>
                        </a:rPr>
                        <a:t>Stýrir bæði innri og ytri samskiptum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a:lnSpc>
                          <a:spcPct val="100000"/>
                        </a:lnSpc>
                        <a:spcBef>
                          <a:spcPts val="0"/>
                        </a:spcBef>
                        <a:spcAft>
                          <a:spcPts val="0"/>
                        </a:spcAft>
                        <a:buNone/>
                      </a:pPr>
                      <a:r>
                        <a:rPr lang="is-IS" sz="1800" noProof="0" dirty="0">
                          <a:solidFill>
                            <a:srgbClr val="4D4D4D"/>
                          </a:solidFill>
                        </a:rPr>
                        <a:t>Í samvinnu við aðra innan krísustjórnstöðvarinnar, tekur stýrihópurinn ákvarðanir og gengur frá samskipta- og fjölmiðlastefnu og áætlun og fer yfir allar yfirlýsingar til fjölmiðla um krísuna.  Gera þarf ráð fyrir reglulegum kynningarfundum, uppfærslum og skýrslum við krísustjórnstöðina, atvinnugreinina og á í samskiptum við utanaðkomandi aðila.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6768191"/>
                  </a:ext>
                </a:extLst>
              </a:tr>
            </a:tbl>
          </a:graphicData>
        </a:graphic>
      </p:graphicFrame>
      <p:pic>
        <p:nvPicPr>
          <p:cNvPr id="3" name="Graphic 2" descr="Document with solid fill">
            <a:hlinkClick r:id="rId3"/>
            <a:extLst>
              <a:ext uri="{FF2B5EF4-FFF2-40B4-BE49-F238E27FC236}">
                <a16:creationId xmlns:a16="http://schemas.microsoft.com/office/drawing/2014/main" id="{B2A54333-99AA-E773-6EC2-68ADD68419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42321" y="5951678"/>
            <a:ext cx="894654" cy="894654"/>
          </a:xfrm>
          <a:prstGeom prst="rect">
            <a:avLst/>
          </a:prstGeom>
        </p:spPr>
      </p:pic>
      <p:sp>
        <p:nvSpPr>
          <p:cNvPr id="4" name="TextBox 3">
            <a:extLst>
              <a:ext uri="{FF2B5EF4-FFF2-40B4-BE49-F238E27FC236}">
                <a16:creationId xmlns:a16="http://schemas.microsoft.com/office/drawing/2014/main" id="{919EE1CF-B2D8-954E-4849-4408D9DCBE05}"/>
              </a:ext>
            </a:extLst>
          </p:cNvPr>
          <p:cNvSpPr txBox="1"/>
          <p:nvPr/>
        </p:nvSpPr>
        <p:spPr>
          <a:xfrm>
            <a:off x="6430630" y="6402985"/>
            <a:ext cx="5426167" cy="369332"/>
          </a:xfrm>
          <a:prstGeom prst="rect">
            <a:avLst/>
          </a:prstGeom>
          <a:solidFill>
            <a:schemeClr val="accent2"/>
          </a:solidFill>
        </p:spPr>
        <p:txBody>
          <a:bodyPr wrap="square" lIns="91440" tIns="45720" rIns="91440" bIns="45720" rtlCol="0" anchor="t">
            <a:spAutoFit/>
          </a:bodyPr>
          <a:lstStyle/>
          <a:p>
            <a:r>
              <a:rPr lang="en-IE" dirty="0" err="1">
                <a:solidFill>
                  <a:schemeClr val="bg1"/>
                </a:solidFill>
                <a:hlinkClick r:id="rId6">
                  <a:extLst>
                    <a:ext uri="{A12FA001-AC4F-418D-AE19-62706E023703}">
                      <ahyp:hlinkClr xmlns:ahyp="http://schemas.microsoft.com/office/drawing/2018/hyperlinkcolor" val="tx"/>
                    </a:ext>
                  </a:extLst>
                </a:hlinkClick>
              </a:rPr>
              <a:t>Áætlun</a:t>
            </a:r>
            <a:r>
              <a:rPr lang="en-IE" dirty="0">
                <a:solidFill>
                  <a:schemeClr val="bg1"/>
                </a:solidFill>
                <a:hlinkClick r:id="rId6">
                  <a:extLst>
                    <a:ext uri="{A12FA001-AC4F-418D-AE19-62706E023703}">
                      <ahyp:hlinkClr xmlns:ahyp="http://schemas.microsoft.com/office/drawing/2018/hyperlinkcolor" val="tx"/>
                    </a:ext>
                  </a:extLst>
                </a:hlinkClick>
              </a:rPr>
              <a:t> um krísustjórnun í Murray </a:t>
            </a:r>
            <a:endParaRPr lang="en-IE" dirty="0">
              <a:solidFill>
                <a:schemeClr val="bg1"/>
              </a:solidFill>
              <a:cs typeface="Calibri"/>
            </a:endParaRPr>
          </a:p>
        </p:txBody>
      </p:sp>
    </p:spTree>
    <p:extLst>
      <p:ext uri="{BB962C8B-B14F-4D97-AF65-F5344CB8AC3E}">
        <p14:creationId xmlns:p14="http://schemas.microsoft.com/office/powerpoint/2010/main" val="677390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918283943"/>
              </p:ext>
            </p:extLst>
          </p:nvPr>
        </p:nvGraphicFramePr>
        <p:xfrm>
          <a:off x="161925" y="118583"/>
          <a:ext cx="11694872" cy="597408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3584008144"/>
                    </a:ext>
                  </a:extLst>
                </a:gridCol>
                <a:gridCol w="8484947">
                  <a:extLst>
                    <a:ext uri="{9D8B030D-6E8A-4147-A177-3AD203B41FA5}">
                      <a16:colId xmlns:a16="http://schemas.microsoft.com/office/drawing/2014/main" val="2583777858"/>
                    </a:ext>
                  </a:extLst>
                </a:gridCol>
              </a:tblGrid>
              <a:tr h="585792">
                <a:tc gridSpan="2">
                  <a:txBody>
                    <a:bodyPr/>
                    <a:lstStyle/>
                    <a:p>
                      <a:pPr algn="ctr"/>
                      <a:r>
                        <a:rPr lang="is-IS" sz="2400" b="1" i="0" u="none" strike="noStrike" noProof="0">
                          <a:solidFill>
                            <a:srgbClr val="FFFFFF"/>
                          </a:solidFill>
                          <a:latin typeface="Calibri"/>
                        </a:rPr>
                        <a:t>Hlutverk s</a:t>
                      </a:r>
                      <a:r>
                        <a:rPr lang="is-IS" sz="2400" b="1" i="0" u="none" strike="noStrike" noProof="0" dirty="0">
                          <a:solidFill>
                            <a:srgbClr val="FFFFFF"/>
                          </a:solidFill>
                          <a:latin typeface="Calibri"/>
                          <a:hlinkClick r:id="rId3">
                            <a:extLst>
                              <a:ext uri="{A12FA001-AC4F-418D-AE19-62706E023703}">
                                <ahyp:hlinkClr xmlns:ahyp="http://schemas.microsoft.com/office/drawing/2018/hyperlinkcolor" val="tx"/>
                              </a:ext>
                            </a:extLst>
                          </a:hlinkClick>
                        </a:rPr>
                        <a:t>týrihópsins </a:t>
                      </a:r>
                      <a:endParaRPr lang="is-IS" sz="2400" b="1" i="0" u="none" strike="noStrike" noProof="0">
                        <a:solidFill>
                          <a:srgbClr val="FFFFFF"/>
                        </a:solidFill>
                        <a:latin typeface="Calibri"/>
                      </a:endParaRPr>
                    </a:p>
                    <a:p>
                      <a:pPr lvl="0" algn="ctr">
                        <a:buNone/>
                      </a:pPr>
                      <a:r>
                        <a:rPr lang="is-IS" sz="2000" b="0" i="1" u="none" strike="noStrike" noProof="0">
                          <a:solidFill>
                            <a:schemeClr val="bg1"/>
                          </a:solidFill>
                          <a:latin typeface="Calibri"/>
                        </a:rPr>
                        <a:t>Stjórnendur og þeir sem taka ákvarðanir í krísu</a:t>
                      </a:r>
                      <a:endParaRPr lang="is-IS" sz="2000" b="1" i="0" u="none" strike="noStrike" noProof="0">
                        <a:solidFill>
                          <a:srgbClr val="FFFFFF"/>
                        </a:solidFill>
                        <a:latin typeface="Calibri"/>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is-IS" sz="1800" b="0" noProof="0">
                          <a:solidFill>
                            <a:schemeClr val="bg1"/>
                          </a:solidFill>
                        </a:rPr>
                        <a:t>Stuðningur við krísustjórnstöðina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a:lnSpc>
                          <a:spcPct val="100000"/>
                        </a:lnSpc>
                        <a:spcBef>
                          <a:spcPts val="0"/>
                        </a:spcBef>
                        <a:spcAft>
                          <a:spcPts val="0"/>
                        </a:spcAft>
                        <a:buNone/>
                      </a:pPr>
                      <a:r>
                        <a:rPr lang="is-IS" sz="1800" i="0" kern="1200" noProof="0" dirty="0">
                          <a:solidFill>
                            <a:srgbClr val="4D4D4D"/>
                          </a:solidFill>
                          <a:effectLst/>
                          <a:latin typeface="+mn-lt"/>
                          <a:ea typeface="+mn-ea"/>
                          <a:cs typeface="+mn-cs"/>
                        </a:rPr>
                        <a:t>Vinnur með stjórnstöðinni til að taka ákvarðanir varðandi það sem þarf til að takast á við mögulega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is-IS" sz="1800" b="0" noProof="0">
                          <a:solidFill>
                            <a:schemeClr val="bg1"/>
                          </a:solidFill>
                        </a:rPr>
                        <a:t>Finnur mikilvæga sérfræðiþekkingu sem vantar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is-IS" sz="1800" i="0" kern="1200" noProof="0" dirty="0">
                          <a:solidFill>
                            <a:srgbClr val="4D4D4D"/>
                          </a:solidFill>
                          <a:effectLst/>
                          <a:latin typeface="+mn-lt"/>
                          <a:ea typeface="+mn-ea"/>
                          <a:cs typeface="+mn-cs"/>
                        </a:rPr>
                        <a:t>Ákvarða þarf hvaða auka sérfræðiþekkingu þarf. T.d. lögfræði, tryggingamál, ráðgjafa í krísustjórnun.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is-IS" sz="1800" b="0" i="0" noProof="0" dirty="0">
                          <a:solidFill>
                            <a:schemeClr val="bg1"/>
                          </a:solidFill>
                          <a:effectLst/>
                        </a:rPr>
                        <a:t>Er ráðgefandi og eiga í samvinnu við æðstu hagsmunaaðila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is-IS" sz="1800" i="0" kern="1200" noProof="0" dirty="0">
                          <a:solidFill>
                            <a:srgbClr val="4D4D4D"/>
                          </a:solidFill>
                          <a:effectLst/>
                          <a:latin typeface="+mn-lt"/>
                          <a:ea typeface="+mn-ea"/>
                          <a:cs typeface="+mn-cs"/>
                        </a:rPr>
                        <a:t>t.d. ráðherra, ferðaþjónustan, viðburðaaðila, gestastofur, neyðarþjónustur o.fl.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r h="585793">
                <a:tc>
                  <a:txBody>
                    <a:bodyPr/>
                    <a:lstStyle/>
                    <a:p>
                      <a:r>
                        <a:rPr lang="is-IS" sz="1800" b="0" i="0" noProof="0" dirty="0">
                          <a:solidFill>
                            <a:schemeClr val="bg1"/>
                          </a:solidFill>
                          <a:effectLst/>
                        </a:rPr>
                        <a:t>Taka stefnumótandi ákvarðanir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a:lnSpc>
                          <a:spcPct val="100000"/>
                        </a:lnSpc>
                        <a:spcBef>
                          <a:spcPts val="0"/>
                        </a:spcBef>
                        <a:spcAft>
                          <a:spcPts val="0"/>
                        </a:spcAft>
                        <a:buNone/>
                      </a:pPr>
                      <a:r>
                        <a:rPr lang="is-IS" sz="1800" b="0" i="0" u="none" strike="noStrike" kern="1200" baseline="0" noProof="0" dirty="0">
                          <a:solidFill>
                            <a:srgbClr val="4D4D4D"/>
                          </a:solidFill>
                          <a:effectLst/>
                          <a:latin typeface="Calibri"/>
                        </a:rPr>
                        <a:t>Nýtir sér </a:t>
                      </a:r>
                      <a:r>
                        <a:rPr lang="is-IS" sz="1800" b="0" i="0" u="none" strike="noStrike" kern="1200" baseline="0" noProof="0" dirty="0" err="1">
                          <a:solidFill>
                            <a:srgbClr val="4D4D4D"/>
                          </a:solidFill>
                          <a:effectLst/>
                          <a:latin typeface="Calibri"/>
                        </a:rPr>
                        <a:t>krísutjórnunarstefnuna</a:t>
                      </a:r>
                      <a:r>
                        <a:rPr lang="is-IS" sz="1800" b="0" i="0" u="none" strike="noStrike" kern="1200" baseline="0" noProof="0" dirty="0">
                          <a:solidFill>
                            <a:srgbClr val="4D4D4D"/>
                          </a:solidFill>
                          <a:effectLst/>
                          <a:latin typeface="Calibri"/>
                        </a:rPr>
                        <a:t> og áætlunina og aðrar stefnur og áætlanir og plögg þar sem hægt er til að ákvarða hvað á við og er viðeigandi til að taka stefnumótandi ákvarðanir.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145776"/>
                  </a:ext>
                </a:extLst>
              </a:tr>
              <a:tr h="585793">
                <a:tc>
                  <a:txBody>
                    <a:bodyPr/>
                    <a:lstStyle/>
                    <a:p>
                      <a:r>
                        <a:rPr lang="is-IS" sz="1800" b="0" i="0" noProof="0" dirty="0">
                          <a:solidFill>
                            <a:schemeClr val="bg1"/>
                          </a:solidFill>
                          <a:effectLst/>
                        </a:rPr>
                        <a:t>Aðal talsmaðurinn í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a:lnSpc>
                          <a:spcPct val="100000"/>
                        </a:lnSpc>
                        <a:spcBef>
                          <a:spcPts val="0"/>
                        </a:spcBef>
                        <a:spcAft>
                          <a:spcPts val="0"/>
                        </a:spcAft>
                        <a:buNone/>
                      </a:pPr>
                      <a:r>
                        <a:rPr lang="is-IS" sz="1800" i="0" kern="1200" noProof="0" dirty="0">
                          <a:solidFill>
                            <a:srgbClr val="4D4D4D"/>
                          </a:solidFill>
                          <a:effectLst/>
                          <a:latin typeface="+mn-lt"/>
                          <a:ea typeface="+mn-ea"/>
                          <a:cs typeface="+mn-cs"/>
                        </a:rPr>
                        <a:t>Kemur fram sem talsmaður svæðisins varðandi ferðaþjónustu í mikilvægum fjölmiðlaviðtölum (það fer eftir efninu hvaða sérfræðingur innan stýrihópsins er til viðtals).  Sér til þess að upplýsingar til fjölmiðla, almannatengla, gesti, ferðaþjónustuna, starfsmenn og aðra viðeigandi hagsmunaaðila, séu uppfærðar reglulega.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6768191"/>
                  </a:ext>
                </a:extLst>
              </a:tr>
              <a:tr h="585793">
                <a:tc>
                  <a:txBody>
                    <a:bodyPr/>
                    <a:lstStyle/>
                    <a:p>
                      <a:r>
                        <a:rPr lang="is-IS" sz="1800" b="0" i="0" noProof="0" dirty="0">
                          <a:solidFill>
                            <a:schemeClr val="bg1"/>
                          </a:solidFill>
                          <a:effectLst/>
                        </a:rPr>
                        <a:t>Áætlar fyrir framtíðina</a:t>
                      </a:r>
                      <a:endParaRPr lang="is-IS" sz="1800" b="0"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a:lnSpc>
                          <a:spcPct val="100000"/>
                        </a:lnSpc>
                        <a:spcBef>
                          <a:spcPts val="0"/>
                        </a:spcBef>
                        <a:spcAft>
                          <a:spcPts val="0"/>
                        </a:spcAft>
                        <a:buNone/>
                      </a:pPr>
                      <a:r>
                        <a:rPr lang="is-IS" sz="1800" b="0" i="0" u="none" strike="noStrike" kern="1200" baseline="0" noProof="0" dirty="0">
                          <a:solidFill>
                            <a:srgbClr val="4D4D4D"/>
                          </a:solidFill>
                          <a:effectLst/>
                          <a:latin typeface="Calibri"/>
                        </a:rPr>
                        <a:t>Samræmir langtíma áætlanagerð og stefnumörkun fyrir endurheimt, endurreisn og til aukningar seiglu. Þegar krísan er liðin hjá, fer krísustjórnstöðin yfir árangur núverandi stefnu og áætlana og gerir nauðsynlegar breytingar. Þeir ákveða hvað þarf að gerast næst til að draga enn frekar úr krísu eða koma í veg fyrir hana.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12163154"/>
                  </a:ext>
                </a:extLst>
              </a:tr>
            </a:tbl>
          </a:graphicData>
        </a:graphic>
      </p:graphicFrame>
    </p:spTree>
    <p:extLst>
      <p:ext uri="{BB962C8B-B14F-4D97-AF65-F5344CB8AC3E}">
        <p14:creationId xmlns:p14="http://schemas.microsoft.com/office/powerpoint/2010/main" val="40345352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having a discussion&#10;&#10;Description automatically generated with medium confidence">
            <a:extLst>
              <a:ext uri="{FF2B5EF4-FFF2-40B4-BE49-F238E27FC236}">
                <a16:creationId xmlns:a16="http://schemas.microsoft.com/office/drawing/2014/main" id="{CD86BD63-4AB1-58B6-4B77-26FE64B5489E}"/>
              </a:ext>
            </a:extLst>
          </p:cNvPr>
          <p:cNvPicPr>
            <a:picLocks noGrp="1" noChangeAspect="1"/>
          </p:cNvPicPr>
          <p:nvPr>
            <p:ph type="pic" sz="quarter" idx="19"/>
          </p:nvPr>
        </p:nvPicPr>
        <p:blipFill rotWithShape="1">
          <a:blip r:embed="rId2" cstate="screen">
            <a:extLst>
              <a:ext uri="{28A0092B-C50C-407E-A947-70E740481C1C}">
                <a14:useLocalDpi xmlns:a14="http://schemas.microsoft.com/office/drawing/2010/main"/>
              </a:ext>
            </a:extLst>
          </a:blip>
          <a:srcRect l="7112" t="-42984" r="8774" b="-17372"/>
          <a:stretch/>
        </p:blipFill>
        <p:spPr>
          <a:xfrm>
            <a:off x="6519908" y="0"/>
            <a:ext cx="5629561" cy="6858001"/>
          </a:xfrm>
        </p:spPr>
      </p:pic>
      <p:sp>
        <p:nvSpPr>
          <p:cNvPr id="4" name="Text Placeholder 3">
            <a:extLst>
              <a:ext uri="{FF2B5EF4-FFF2-40B4-BE49-F238E27FC236}">
                <a16:creationId xmlns:a16="http://schemas.microsoft.com/office/drawing/2014/main" id="{43FBC8EB-F76E-D087-2BB9-968BA14BE2B2}"/>
              </a:ext>
            </a:extLst>
          </p:cNvPr>
          <p:cNvSpPr>
            <a:spLocks noGrp="1"/>
          </p:cNvSpPr>
          <p:nvPr>
            <p:ph type="body" sz="quarter" idx="16"/>
          </p:nvPr>
        </p:nvSpPr>
        <p:spPr>
          <a:xfrm>
            <a:off x="190214" y="142876"/>
            <a:ext cx="11868436" cy="1019174"/>
          </a:xfrm>
          <a:solidFill>
            <a:srgbClr val="7A547C"/>
          </a:solidFill>
        </p:spPr>
        <p:txBody>
          <a:bodyPr anchor="ctr">
            <a:normAutofit fontScale="92500"/>
          </a:bodyPr>
          <a:lstStyle/>
          <a:p>
            <a:pPr algn="ctr">
              <a:lnSpc>
                <a:spcPct val="120000"/>
              </a:lnSpc>
              <a:spcBef>
                <a:spcPts val="0"/>
              </a:spcBef>
            </a:pPr>
            <a:r>
              <a:rPr lang="is-IS"/>
              <a:t>Stýrihópurinn styður við krísustjórnstöð og framkvæmdastjóra þess</a:t>
            </a:r>
          </a:p>
        </p:txBody>
      </p:sp>
      <p:sp>
        <p:nvSpPr>
          <p:cNvPr id="5" name="Text Placeholder 4">
            <a:extLst>
              <a:ext uri="{FF2B5EF4-FFF2-40B4-BE49-F238E27FC236}">
                <a16:creationId xmlns:a16="http://schemas.microsoft.com/office/drawing/2014/main" id="{A2876ED2-0ACD-E020-94EC-BB9CFBAAE95D}"/>
              </a:ext>
            </a:extLst>
          </p:cNvPr>
          <p:cNvSpPr>
            <a:spLocks noGrp="1"/>
          </p:cNvSpPr>
          <p:nvPr>
            <p:ph type="body" sz="quarter" idx="18"/>
          </p:nvPr>
        </p:nvSpPr>
        <p:spPr>
          <a:xfrm>
            <a:off x="276224" y="1151611"/>
            <a:ext cx="6243683" cy="5430163"/>
          </a:xfrm>
          <a:solidFill>
            <a:schemeClr val="bg1"/>
          </a:solidFill>
        </p:spPr>
        <p:txBody>
          <a:bodyPr vert="horz" lIns="91440" tIns="45720" rIns="91440" bIns="45720" rtlCol="0" anchor="t">
            <a:noAutofit/>
          </a:bodyPr>
          <a:lstStyle/>
          <a:p>
            <a:pPr marL="0" indent="0" fontAlgn="base">
              <a:lnSpc>
                <a:spcPct val="100000"/>
              </a:lnSpc>
              <a:spcBef>
                <a:spcPts val="0"/>
              </a:spcBef>
            </a:pPr>
            <a:r>
              <a:rPr lang="is-IS" sz="2200" b="0" i="0">
                <a:solidFill>
                  <a:srgbClr val="4D4D4D"/>
                </a:solidFill>
                <a:effectLst/>
              </a:rPr>
              <a:t>Leiðtogi </a:t>
            </a:r>
            <a:r>
              <a:rPr lang="is-IS" sz="2200">
                <a:solidFill>
                  <a:srgbClr val="4D4D4D"/>
                </a:solidFill>
              </a:rPr>
              <a:t>stjórnstöðvarinnar hefur</a:t>
            </a:r>
            <a:r>
              <a:rPr lang="is-IS" sz="2200" b="0" i="0">
                <a:solidFill>
                  <a:srgbClr val="4D4D4D"/>
                </a:solidFill>
                <a:effectLst/>
              </a:rPr>
              <a:t> endanlegt vald yfir </a:t>
            </a:r>
            <a:r>
              <a:rPr lang="is-IS" sz="2200">
                <a:solidFill>
                  <a:srgbClr val="4D4D4D"/>
                </a:solidFill>
              </a:rPr>
              <a:t>stöðinni og</a:t>
            </a:r>
            <a:r>
              <a:rPr lang="is-IS" sz="2200" b="0" i="0">
                <a:solidFill>
                  <a:srgbClr val="4D4D4D"/>
                </a:solidFill>
                <a:effectLst/>
              </a:rPr>
              <a:t> </a:t>
            </a:r>
            <a:r>
              <a:rPr lang="is-IS" sz="2200">
                <a:solidFill>
                  <a:srgbClr val="4D4D4D"/>
                </a:solidFill>
              </a:rPr>
              <a:t>starfsemi hennar.</a:t>
            </a:r>
            <a:endParaRPr lang="is-IS" sz="2200" b="0" i="0">
              <a:solidFill>
                <a:srgbClr val="4D4D4D"/>
              </a:solidFill>
              <a:effectLst/>
            </a:endParaRPr>
          </a:p>
          <a:p>
            <a:pPr marL="0" indent="0" algn="l" rtl="0" fontAlgn="base">
              <a:lnSpc>
                <a:spcPct val="100000"/>
              </a:lnSpc>
              <a:spcBef>
                <a:spcPts val="0"/>
              </a:spcBef>
            </a:pPr>
            <a:endParaRPr lang="is-IS" sz="2200" b="0" i="0">
              <a:solidFill>
                <a:srgbClr val="4D4D4D"/>
              </a:solidFill>
              <a:effectLst/>
            </a:endParaRPr>
          </a:p>
          <a:p>
            <a:pPr marL="0" indent="0" algn="l" rtl="0" fontAlgn="base">
              <a:lnSpc>
                <a:spcPct val="100000"/>
              </a:lnSpc>
              <a:spcBef>
                <a:spcPts val="0"/>
              </a:spcBef>
            </a:pPr>
            <a:r>
              <a:rPr lang="is-IS" sz="2200" b="0" i="0">
                <a:solidFill>
                  <a:srgbClr val="4D4D4D"/>
                </a:solidFill>
                <a:effectLst/>
              </a:rPr>
              <a:t>Framkvæmdastjórinn hefur umsjón með áætlanagerð og viðbrögðum við hættuástandi</a:t>
            </a:r>
          </a:p>
          <a:p>
            <a:pPr marL="0" indent="0" algn="l" rtl="0" fontAlgn="base">
              <a:lnSpc>
                <a:spcPct val="100000"/>
              </a:lnSpc>
              <a:spcBef>
                <a:spcPts val="0"/>
              </a:spcBef>
            </a:pPr>
            <a:r>
              <a:rPr lang="is-IS" sz="2200">
                <a:solidFill>
                  <a:srgbClr val="4D4D4D"/>
                </a:solidFill>
              </a:rPr>
              <a:t>   &gt; </a:t>
            </a:r>
            <a:r>
              <a:rPr lang="is-IS" sz="2200" b="0" i="0">
                <a:solidFill>
                  <a:srgbClr val="4D4D4D"/>
                </a:solidFill>
                <a:effectLst/>
              </a:rPr>
              <a:t>Hann hefur náið samband við stýrihópinn til að fá ráðgjöf og stuðning eftir þörfum.</a:t>
            </a:r>
          </a:p>
          <a:p>
            <a:pPr marL="0" indent="0" algn="l" rtl="0" fontAlgn="base">
              <a:lnSpc>
                <a:spcPct val="100000"/>
              </a:lnSpc>
              <a:spcBef>
                <a:spcPts val="0"/>
              </a:spcBef>
            </a:pPr>
            <a:endParaRPr lang="is-IS" sz="2200" b="0" i="0">
              <a:solidFill>
                <a:srgbClr val="4D4D4D"/>
              </a:solidFill>
              <a:effectLst/>
            </a:endParaRPr>
          </a:p>
          <a:p>
            <a:pPr marL="0" indent="0" algn="l" rtl="0" fontAlgn="base">
              <a:lnSpc>
                <a:spcPct val="100000"/>
              </a:lnSpc>
              <a:spcBef>
                <a:spcPts val="0"/>
              </a:spcBef>
            </a:pPr>
            <a:r>
              <a:rPr lang="is-IS" sz="2200" b="0" i="0">
                <a:solidFill>
                  <a:srgbClr val="4D4D4D"/>
                </a:solidFill>
                <a:effectLst/>
              </a:rPr>
              <a:t>Háttsettir stjórnendur og sérfræðingar </a:t>
            </a:r>
            <a:r>
              <a:rPr lang="is-IS" sz="2200">
                <a:solidFill>
                  <a:srgbClr val="4D4D4D"/>
                </a:solidFill>
              </a:rPr>
              <a:t>í stýrihópnum verða að styðja að fullu vald og ákvarðanir framkvæmdastjórans. </a:t>
            </a:r>
          </a:p>
          <a:p>
            <a:pPr marL="0" indent="0" algn="l" rtl="0" fontAlgn="base">
              <a:lnSpc>
                <a:spcPct val="100000"/>
              </a:lnSpc>
              <a:spcBef>
                <a:spcPts val="0"/>
              </a:spcBef>
            </a:pPr>
            <a:endParaRPr lang="is-IS" sz="2200" b="0" i="0">
              <a:solidFill>
                <a:srgbClr val="4D4D4D"/>
              </a:solidFill>
              <a:effectLst/>
            </a:endParaRPr>
          </a:p>
          <a:p>
            <a:pPr marL="0" indent="0" algn="l" rtl="0" fontAlgn="base">
              <a:lnSpc>
                <a:spcPct val="100000"/>
              </a:lnSpc>
              <a:spcBef>
                <a:spcPts val="0"/>
              </a:spcBef>
            </a:pPr>
            <a:r>
              <a:rPr lang="is-IS" sz="2200">
                <a:solidFill>
                  <a:srgbClr val="4D4D4D"/>
                </a:solidFill>
              </a:rPr>
              <a:t>Að valdefla framkvæmdastjórann auðveldar skjót viðbrögð ef neyðartilvik koma upp.</a:t>
            </a:r>
            <a:endParaRPr lang="is-IS" sz="2200">
              <a:solidFill>
                <a:srgbClr val="4D4D4D"/>
              </a:solidFill>
              <a:cs typeface="Calibri"/>
            </a:endParaRPr>
          </a:p>
        </p:txBody>
      </p:sp>
    </p:spTree>
    <p:extLst>
      <p:ext uri="{BB962C8B-B14F-4D97-AF65-F5344CB8AC3E}">
        <p14:creationId xmlns:p14="http://schemas.microsoft.com/office/powerpoint/2010/main" val="30850448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43175"/>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a:hlinkClick r:id="rId3">
                  <a:extLst>
                    <a:ext uri="{A12FA001-AC4F-418D-AE19-62706E023703}">
                      <ahyp:hlinkClr xmlns:ahyp="http://schemas.microsoft.com/office/drawing/2018/hyperlinkcolor" val="tx"/>
                    </a:ext>
                  </a:extLst>
                </a:hlinkClick>
              </a:rPr>
              <a:t>https://www.tourismrecovery.eu/</a:t>
            </a:r>
            <a:r>
              <a:rPr lang="en-IE" sz="180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a:hlinkClick r:id="rId4">
                  <a:extLst>
                    <a:ext uri="{A12FA001-AC4F-418D-AE19-62706E023703}">
                      <ahyp:hlinkClr xmlns:ahyp="http://schemas.microsoft.com/office/drawing/2018/hyperlinkcolor" val="tx"/>
                    </a:ext>
                  </a:extLst>
                </a:hlinkClick>
              </a:rPr>
              <a:t>Momentum, Ireland Developer of Modules</a:t>
            </a:r>
            <a:endParaRPr lang="en-IE" sz="180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a:hlinkClick r:id="rId5">
                  <a:extLst>
                    <a:ext uri="{A12FA001-AC4F-418D-AE19-62706E023703}">
                      <ahyp:hlinkClr xmlns:ahyp="http://schemas.microsoft.com/office/drawing/2018/hyperlinkcolor" val="tx"/>
                    </a:ext>
                  </a:extLst>
                </a:hlinkClick>
              </a:rPr>
              <a:t>Facebook</a:t>
            </a:r>
            <a:endParaRPr lang="en-IE" sz="180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79183" y="3429000"/>
            <a:ext cx="6909497" cy="2529576"/>
          </a:xfrm>
        </p:spPr>
        <p:txBody>
          <a:bodyPr>
            <a:normAutofit/>
          </a:bodyPr>
          <a:lstStyle/>
          <a:p>
            <a:pPr>
              <a:lnSpc>
                <a:spcPct val="120000"/>
              </a:lnSpc>
              <a:spcBef>
                <a:spcPts val="0"/>
              </a:spcBef>
            </a:pPr>
            <a:r>
              <a:rPr lang="is-IS" sz="3200" b="1"/>
              <a:t>Vel gert!</a:t>
            </a:r>
          </a:p>
          <a:p>
            <a:pPr>
              <a:lnSpc>
                <a:spcPct val="120000"/>
              </a:lnSpc>
              <a:spcBef>
                <a:spcPts val="0"/>
              </a:spcBef>
            </a:pPr>
            <a:r>
              <a:rPr lang="is-IS" sz="3200"/>
              <a:t>Næst: Námskeiðshluti 2 (seinni hluti) </a:t>
            </a:r>
            <a:br>
              <a:rPr lang="is-IS" sz="3200"/>
            </a:br>
            <a:r>
              <a:rPr lang="is-IS" sz="3200" b="0"/>
              <a:t>Að koma á fót krísustjórnstöð</a:t>
            </a:r>
            <a:endParaRPr lang="is-IS" sz="3200" i="1">
              <a:highlight>
                <a:srgbClr val="00FF00"/>
              </a:highlight>
            </a:endParaRPr>
          </a:p>
          <a:p>
            <a:pPr>
              <a:lnSpc>
                <a:spcPct val="120000"/>
              </a:lnSpc>
              <a:spcBef>
                <a:spcPts val="0"/>
              </a:spcBef>
            </a:pPr>
            <a:endParaRPr lang="is-IS" sz="3200"/>
          </a:p>
          <a:p>
            <a:pPr>
              <a:lnSpc>
                <a:spcPct val="120000"/>
              </a:lnSpc>
              <a:spcBef>
                <a:spcPts val="0"/>
              </a:spcBef>
            </a:pPr>
            <a:endParaRPr lang="is-IS" sz="320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787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830997"/>
          </a:xfrm>
          <a:prstGeom prst="rect">
            <a:avLst/>
          </a:prstGeom>
          <a:noFill/>
        </p:spPr>
        <p:txBody>
          <a:bodyPr wrap="square" lIns="91440" tIns="45720" rIns="91440" bIns="45720" rtlCol="0" anchor="t">
            <a:spAutoFit/>
          </a:bodyPr>
          <a:lstStyle/>
          <a:p>
            <a:pPr algn="ctr"/>
            <a:r>
              <a:rPr lang="is-IS" sz="1600" dirty="0">
                <a:solidFill>
                  <a:srgbClr val="79527B"/>
                </a:solidFill>
              </a:rPr>
              <a:t>Svæðisbundið hættumat, </a:t>
            </a:r>
            <a:r>
              <a:rPr lang="is-IS" sz="1600" kern="1200" dirty="0">
                <a:solidFill>
                  <a:srgbClr val="79527B"/>
                </a:solidFill>
              </a:rPr>
              <a:t>SVÓT greining og áfangastaðarýni</a:t>
            </a:r>
            <a:endParaRPr lang="is-IS" sz="1600" dirty="0">
              <a:solidFill>
                <a:srgbClr val="79527B"/>
              </a:solidFill>
              <a:cs typeface="Calibri"/>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Fasi 1</a:t>
            </a:r>
          </a:p>
          <a:p>
            <a:r>
              <a:rPr lang="is-IS" sz="2000" kern="1200" dirty="0">
                <a:solidFill>
                  <a:srgbClr val="79527B"/>
                </a:solidFill>
                <a:latin typeface="+mn-lt"/>
                <a:ea typeface="+mn-ea"/>
                <a:cs typeface="+mn-cs"/>
              </a:rPr>
              <a:t>Undirbúningur &amp; mótvægi</a:t>
            </a:r>
            <a:endParaRPr lang="is-IS"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dirty="0">
                <a:solidFill>
                  <a:srgbClr val="F27954"/>
                </a:solidFill>
              </a:rPr>
              <a:t>Fasi 2</a:t>
            </a:r>
          </a:p>
          <a:p>
            <a:r>
              <a:rPr lang="is-IS" sz="2000" kern="1200" dirty="0">
                <a:solidFill>
                  <a:srgbClr val="F27954"/>
                </a:solidFill>
                <a:latin typeface="+mn-lt"/>
                <a:ea typeface="+mn-ea"/>
                <a:cs typeface="+mn-cs"/>
              </a:rPr>
              <a:t>Áætlanagerð og viðbrögð</a:t>
            </a:r>
            <a:endParaRPr lang="is-IS"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dirty="0">
                <a:solidFill>
                  <a:srgbClr val="44BAA9"/>
                </a:solidFill>
              </a:rPr>
              <a:t>Fasi </a:t>
            </a:r>
            <a:r>
              <a:rPr lang="en-IE" sz="3200" b="1" kern="1200" dirty="0">
                <a:solidFill>
                  <a:srgbClr val="44BAA9"/>
                </a:solidFill>
                <a:latin typeface="+mn-lt"/>
                <a:ea typeface="+mn-ea"/>
                <a:cs typeface="+mn-cs"/>
              </a:rPr>
              <a:t>3</a:t>
            </a:r>
          </a:p>
          <a:p>
            <a:r>
              <a:rPr lang="is-IS" sz="2000" dirty="0">
                <a:solidFill>
                  <a:srgbClr val="44BAA9"/>
                </a:solidFill>
              </a:rPr>
              <a:t>Endurheimt</a:t>
            </a:r>
            <a:r>
              <a:rPr lang="is-IS" sz="2000" kern="1200" dirty="0">
                <a:solidFill>
                  <a:srgbClr val="44BAA9"/>
                </a:solidFill>
                <a:latin typeface="+mn-lt"/>
                <a:ea typeface="+mn-ea"/>
                <a:cs typeface="+mn-cs"/>
              </a:rPr>
              <a:t>, endurreisn, seigla</a:t>
            </a:r>
            <a:endParaRPr lang="is-IS"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830997"/>
          </a:xfrm>
          <a:prstGeom prst="rect">
            <a:avLst/>
          </a:prstGeom>
          <a:noFill/>
        </p:spPr>
        <p:txBody>
          <a:bodyPr wrap="square" rtlCol="0">
            <a:spAutoFit/>
          </a:bodyPr>
          <a:lstStyle/>
          <a:p>
            <a:pPr algn="ctr"/>
            <a:r>
              <a:rPr lang="is-IS" sz="1600" dirty="0">
                <a:solidFill>
                  <a:srgbClr val="79527B"/>
                </a:solidFill>
              </a:rPr>
              <a:t>Myndun svæðisbundins samstarfs &amp; myndun krísustjórnunarteymis</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695303" y="2912950"/>
            <a:ext cx="2469108" cy="1323439"/>
          </a:xfrm>
          <a:prstGeom prst="rect">
            <a:avLst/>
          </a:prstGeom>
          <a:noFill/>
        </p:spPr>
        <p:txBody>
          <a:bodyPr wrap="square" lIns="91440" tIns="45720" rIns="91440" bIns="45720" rtlCol="0" anchor="t">
            <a:spAutoFit/>
          </a:bodyPr>
          <a:lstStyle/>
          <a:p>
            <a:pPr algn="ctr"/>
            <a:r>
              <a:rPr lang="is-IS" sz="1600">
                <a:solidFill>
                  <a:srgbClr val="F37C57"/>
                </a:solidFill>
              </a:rPr>
              <a:t>Gerð svæðisbundinnar stefnu fyrir krísustjórnun </a:t>
            </a:r>
            <a:r>
              <a:rPr lang="is-IS" sz="1600" i="1">
                <a:solidFill>
                  <a:srgbClr val="F37C57"/>
                </a:solidFill>
              </a:rPr>
              <a:t>(Langtíma áætlun um mótvægisaðgerðir </a:t>
            </a:r>
            <a:r>
              <a:rPr lang="is-IS" sz="1600" i="1">
                <a:solidFill>
                  <a:srgbClr val="F77B55"/>
                </a:solidFill>
              </a:rPr>
              <a:t>fyrir</a:t>
            </a:r>
            <a:r>
              <a:rPr lang="is-IS" sz="1600" i="1">
                <a:solidFill>
                  <a:srgbClr val="FF0000"/>
                </a:solidFill>
              </a:rPr>
              <a:t> </a:t>
            </a:r>
            <a:r>
              <a:rPr lang="is-IS" sz="1600" i="1">
                <a:solidFill>
                  <a:srgbClr val="F37C57"/>
                </a:solidFill>
              </a:rPr>
              <a:t>krísu)</a:t>
            </a:r>
            <a:endParaRPr lang="is-IS" sz="1600" i="1" dirty="0">
              <a:solidFill>
                <a:srgbClr val="F37C57"/>
              </a:solidFill>
            </a:endParaRPr>
          </a:p>
        </p:txBody>
      </p:sp>
      <p:sp>
        <p:nvSpPr>
          <p:cNvPr id="27" name="TextBox 26">
            <a:extLst>
              <a:ext uri="{FF2B5EF4-FFF2-40B4-BE49-F238E27FC236}">
                <a16:creationId xmlns:a16="http://schemas.microsoft.com/office/drawing/2014/main" id="{81623343-A1BD-B957-16FF-32FA43BBD2C9}"/>
              </a:ext>
            </a:extLst>
          </p:cNvPr>
          <p:cNvSpPr txBox="1"/>
          <p:nvPr/>
        </p:nvSpPr>
        <p:spPr>
          <a:xfrm>
            <a:off x="8401072" y="3094845"/>
            <a:ext cx="2456889" cy="830997"/>
          </a:xfrm>
          <a:prstGeom prst="rect">
            <a:avLst/>
          </a:prstGeom>
          <a:noFill/>
        </p:spPr>
        <p:txBody>
          <a:bodyPr wrap="square" lIns="91440" tIns="45720" rIns="91440" bIns="45720" rtlCol="0" anchor="t">
            <a:spAutoFit/>
          </a:bodyPr>
          <a:lstStyle/>
          <a:p>
            <a:pPr algn="ctr"/>
            <a:r>
              <a:rPr lang="is-IS" sz="1600" dirty="0">
                <a:solidFill>
                  <a:srgbClr val="F37C57"/>
                </a:solidFill>
              </a:rPr>
              <a:t>Að hefja aðgerðir og samskipti við atvinnugreinina</a:t>
            </a:r>
            <a:endParaRPr lang="is-IS" sz="1600" dirty="0">
              <a:solidFill>
                <a:srgbClr val="F37C57"/>
              </a:solidFill>
              <a:cs typeface="Calibri"/>
            </a:endParaRP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077218"/>
          </a:xfrm>
          <a:prstGeom prst="rect">
            <a:avLst/>
          </a:prstGeom>
          <a:noFill/>
        </p:spPr>
        <p:txBody>
          <a:bodyPr wrap="square" lIns="91440" tIns="45720" rIns="91440" bIns="45720" rtlCol="0" anchor="t">
            <a:spAutoFit/>
          </a:bodyPr>
          <a:lstStyle/>
          <a:p>
            <a:pPr algn="ctr"/>
            <a:r>
              <a:rPr lang="is-IS" sz="1600">
                <a:solidFill>
                  <a:srgbClr val="3AA091"/>
                </a:solidFill>
              </a:rPr>
              <a:t>Svæðisbundin endurheimt, enduruppbygging og uppbygging seiglu;  í átt að „nýju normi“ eftir krísu</a:t>
            </a:r>
            <a:endParaRPr lang="is-IS" sz="1600" dirty="0">
              <a:solidFill>
                <a:srgbClr val="3AA091"/>
              </a:solidFill>
            </a:endParaRP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459536" cy="830997"/>
          </a:xfrm>
          <a:prstGeom prst="rect">
            <a:avLst/>
          </a:prstGeom>
          <a:noFill/>
        </p:spPr>
        <p:txBody>
          <a:bodyPr wrap="square" rtlCol="0">
            <a:spAutoFit/>
          </a:bodyPr>
          <a:lstStyle/>
          <a:p>
            <a:pPr algn="ctr"/>
            <a:r>
              <a:rPr lang="is-IS" sz="1600" dirty="0">
                <a:solidFill>
                  <a:srgbClr val="79527B"/>
                </a:solidFill>
              </a:rPr>
              <a:t>Kynning á svæðisbundinni krísustjórnun í ferðaþjónustu og flækjustig</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323439"/>
          </a:xfrm>
          <a:prstGeom prst="rect">
            <a:avLst/>
          </a:prstGeom>
          <a:noFill/>
        </p:spPr>
        <p:txBody>
          <a:bodyPr wrap="square" lIns="91440" tIns="45720" rIns="91440" bIns="45720" rtlCol="0" anchor="t">
            <a:spAutoFit/>
          </a:bodyPr>
          <a:lstStyle/>
          <a:p>
            <a:pPr algn="ctr"/>
            <a:r>
              <a:rPr lang="is-IS" sz="1600" dirty="0">
                <a:solidFill>
                  <a:srgbClr val="F37C57"/>
                </a:solidFill>
              </a:rPr>
              <a:t>Gerð svæðisbundinnar aðgerðaáætlunar um krísustjórnun </a:t>
            </a:r>
            <a:r>
              <a:rPr lang="is-IS" sz="1600" i="1" dirty="0">
                <a:solidFill>
                  <a:srgbClr val="F37C57"/>
                </a:solidFill>
              </a:rPr>
              <a:t>(Skammtíma viðbragðsáætlun og áætlun fyrir endurheimt)</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323439"/>
          </a:xfrm>
          <a:prstGeom prst="rect">
            <a:avLst/>
          </a:prstGeom>
          <a:noFill/>
        </p:spPr>
        <p:txBody>
          <a:bodyPr wrap="square" lIns="91440" tIns="45720" rIns="91440" bIns="45720" rtlCol="0" anchor="t">
            <a:spAutoFit/>
          </a:bodyPr>
          <a:lstStyle/>
          <a:p>
            <a:pPr algn="ctr"/>
            <a:r>
              <a:rPr lang="is-IS" sz="1600">
                <a:solidFill>
                  <a:srgbClr val="3AA091"/>
                </a:solidFill>
              </a:rPr>
              <a:t>Samskiptastefna og samskipti við almannatengla og fjölmiðla</a:t>
            </a:r>
          </a:p>
          <a:p>
            <a:pPr algn="ctr"/>
            <a:endParaRPr lang="is-IS" sz="1600" dirty="0">
              <a:solidFill>
                <a:srgbClr val="3AA091"/>
              </a:solidFill>
              <a:cs typeface="Calibri"/>
            </a:endParaRP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is-IS" b="1" kern="1200" dirty="0">
                <a:solidFill>
                  <a:srgbClr val="79527B"/>
                </a:solidFill>
                <a:latin typeface="+mn-lt"/>
                <a:ea typeface="+mn-ea"/>
                <a:cs typeface="+mn-cs"/>
              </a:rPr>
              <a:t>Eining 1</a:t>
            </a:r>
            <a:endParaRPr lang="is-IS"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is-IS" b="1" kern="1200" dirty="0">
                <a:solidFill>
                  <a:srgbClr val="79527B"/>
                </a:solidFill>
                <a:latin typeface="+mn-lt"/>
                <a:ea typeface="+mn-ea"/>
                <a:cs typeface="+mn-cs"/>
              </a:rPr>
              <a:t>Eining 2</a:t>
            </a:r>
            <a:endParaRPr lang="is-IS"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is-IS" b="1" kern="1200" dirty="0">
                <a:solidFill>
                  <a:srgbClr val="79527B"/>
                </a:solidFill>
                <a:latin typeface="+mn-lt"/>
                <a:ea typeface="+mn-ea"/>
                <a:cs typeface="+mn-cs"/>
              </a:rPr>
              <a:t>Eining 3</a:t>
            </a:r>
            <a:endParaRPr lang="is-IS"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is-IS" b="1" kern="1200" dirty="0">
                <a:solidFill>
                  <a:srgbClr val="F27954"/>
                </a:solidFill>
                <a:latin typeface="+mn-lt"/>
                <a:ea typeface="+mn-ea"/>
                <a:cs typeface="+mn-cs"/>
              </a:rPr>
              <a:t>Eining 4</a:t>
            </a:r>
            <a:endParaRPr lang="is-IS"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is-IS" b="1" kern="1200" dirty="0">
                <a:solidFill>
                  <a:srgbClr val="F27954"/>
                </a:solidFill>
                <a:latin typeface="+mn-lt"/>
                <a:ea typeface="+mn-ea"/>
                <a:cs typeface="+mn-cs"/>
              </a:rPr>
              <a:t>Eining 5</a:t>
            </a:r>
            <a:endParaRPr lang="is-IS"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is-IS" b="1" kern="1200" dirty="0">
                <a:solidFill>
                  <a:srgbClr val="F27954"/>
                </a:solidFill>
                <a:latin typeface="+mn-lt"/>
                <a:ea typeface="+mn-ea"/>
                <a:cs typeface="+mn-cs"/>
              </a:rPr>
              <a:t>Eining 6</a:t>
            </a:r>
            <a:endParaRPr lang="is-IS"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49427"/>
          </a:xfrm>
          <a:prstGeom prst="rect">
            <a:avLst/>
          </a:prstGeom>
          <a:noFill/>
        </p:spPr>
        <p:txBody>
          <a:bodyPr wrap="square" rtlCol="0" anchor="t">
            <a:spAutoFit/>
          </a:bodyPr>
          <a:lstStyle/>
          <a:p>
            <a:pPr algn="ctr">
              <a:lnSpc>
                <a:spcPts val="1020"/>
              </a:lnSpc>
            </a:pPr>
            <a:r>
              <a:rPr lang="is-IS" b="1" kern="1200" dirty="0">
                <a:solidFill>
                  <a:srgbClr val="44BAA9"/>
                </a:solidFill>
                <a:latin typeface="+mn-lt"/>
                <a:ea typeface="+mn-ea"/>
                <a:cs typeface="+mn-cs"/>
              </a:rPr>
              <a:t>Eining 7</a:t>
            </a:r>
            <a:endParaRPr lang="is-IS"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49342" y="5225116"/>
            <a:ext cx="2505003" cy="1323439"/>
          </a:xfrm>
          <a:prstGeom prst="rect">
            <a:avLst/>
          </a:prstGeom>
          <a:noFill/>
        </p:spPr>
        <p:txBody>
          <a:bodyPr wrap="square" lIns="91440" tIns="45720" rIns="91440" bIns="45720" rtlCol="0" anchor="t">
            <a:spAutoFit/>
          </a:bodyPr>
          <a:lstStyle/>
          <a:p>
            <a:pPr algn="ctr"/>
            <a:r>
              <a:rPr lang="is-IS" sz="1600" dirty="0">
                <a:solidFill>
                  <a:srgbClr val="3AA091"/>
                </a:solidFill>
              </a:rPr>
              <a:t>Stefnumörkun í svæðisbundnum viðbrögðum og markaðssetning fyrir endurheimt</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49427"/>
          </a:xfrm>
          <a:prstGeom prst="rect">
            <a:avLst/>
          </a:prstGeom>
          <a:noFill/>
        </p:spPr>
        <p:txBody>
          <a:bodyPr wrap="square" rtlCol="0" anchor="t">
            <a:spAutoFit/>
          </a:bodyPr>
          <a:lstStyle/>
          <a:p>
            <a:pPr algn="ctr">
              <a:lnSpc>
                <a:spcPts val="1020"/>
              </a:lnSpc>
            </a:pPr>
            <a:r>
              <a:rPr lang="is-IS" b="1" kern="1200" dirty="0">
                <a:solidFill>
                  <a:srgbClr val="44BAA9"/>
                </a:solidFill>
                <a:latin typeface="+mn-lt"/>
                <a:ea typeface="+mn-ea"/>
                <a:cs typeface="+mn-cs"/>
              </a:rPr>
              <a:t>Eining 8</a:t>
            </a:r>
            <a:endParaRPr lang="is-IS"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is-IS" b="1" kern="1200" dirty="0">
                <a:solidFill>
                  <a:srgbClr val="44BAA9"/>
                </a:solidFill>
                <a:latin typeface="+mn-lt"/>
                <a:ea typeface="+mn-ea"/>
                <a:cs typeface="+mn-cs"/>
              </a:rPr>
              <a:t>Eining 9</a:t>
            </a:r>
            <a:endParaRPr lang="is-IS" b="1" dirty="0">
              <a:solidFill>
                <a:srgbClr val="44BAA9"/>
              </a:solidFill>
            </a:endParaRPr>
          </a:p>
        </p:txBody>
      </p:sp>
    </p:spTree>
    <p:extLst>
      <p:ext uri="{BB962C8B-B14F-4D97-AF65-F5344CB8AC3E}">
        <p14:creationId xmlns:p14="http://schemas.microsoft.com/office/powerpoint/2010/main" val="2223102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384995"/>
          </a:xfrm>
          <a:prstGeom prst="rect">
            <a:avLst/>
          </a:prstGeom>
          <a:noFill/>
        </p:spPr>
        <p:txBody>
          <a:bodyPr wrap="square" lIns="91440" tIns="45720" rIns="91440" bIns="45720" rtlCol="0" anchor="t">
            <a:spAutoFit/>
          </a:bodyPr>
          <a:lstStyle/>
          <a:p>
            <a:r>
              <a:rPr lang="is-IS" b="1" dirty="0">
                <a:solidFill>
                  <a:schemeClr val="bg1"/>
                </a:solidFill>
              </a:rPr>
              <a:t>Svæðisbundið</a:t>
            </a:r>
            <a:r>
              <a:rPr lang="is-IS" b="1" kern="1200" dirty="0">
                <a:solidFill>
                  <a:schemeClr val="bg1"/>
                </a:solidFill>
                <a:latin typeface="+mn-lt"/>
                <a:ea typeface="+mn-ea"/>
                <a:cs typeface="+mn-cs"/>
              </a:rPr>
              <a:t> </a:t>
            </a:r>
            <a:r>
              <a:rPr lang="is-IS" b="1" dirty="0">
                <a:solidFill>
                  <a:schemeClr val="bg1"/>
                </a:solidFill>
              </a:rPr>
              <a:t>hættumat</a:t>
            </a:r>
            <a:endParaRPr lang="en-US" dirty="0">
              <a:solidFill>
                <a:schemeClr val="bg1"/>
              </a:solidFill>
              <a:ea typeface="+mn-ea"/>
              <a:cs typeface="+mn-cs"/>
            </a:endParaRPr>
          </a:p>
          <a:p>
            <a:r>
              <a:rPr lang="is-IS" sz="1600" b="0" kern="1200" dirty="0">
                <a:solidFill>
                  <a:schemeClr val="bg1"/>
                </a:solidFill>
                <a:latin typeface="+mn-lt"/>
                <a:ea typeface="+mn-ea"/>
                <a:cs typeface="+mn-cs"/>
              </a:rPr>
              <a:t>Mat á hverjar eru þær </a:t>
            </a:r>
            <a:r>
              <a:rPr lang="is-IS" sz="1600" dirty="0">
                <a:solidFill>
                  <a:schemeClr val="bg1"/>
                </a:solidFill>
              </a:rPr>
              <a:t>líklegustu krísur sem svæði mun standa frammi fyrir </a:t>
            </a:r>
            <a:r>
              <a:rPr lang="is-IS" sz="1600" b="0" kern="1200" dirty="0">
                <a:solidFill>
                  <a:schemeClr val="bg1"/>
                </a:solidFill>
                <a:latin typeface="+mn-lt"/>
                <a:ea typeface="+mn-ea"/>
                <a:cs typeface="+mn-cs"/>
              </a:rPr>
              <a:t>og </a:t>
            </a:r>
            <a:r>
              <a:rPr lang="is-IS" sz="1600" dirty="0">
                <a:solidFill>
                  <a:schemeClr val="bg1"/>
                </a:solidFill>
              </a:rPr>
              <a:t>mat á forgangs-aðgerðum</a:t>
            </a:r>
            <a:r>
              <a:rPr lang="is-IS" sz="1600" b="0" kern="1200" dirty="0">
                <a:solidFill>
                  <a:schemeClr val="bg1"/>
                </a:solidFill>
                <a:latin typeface="+mn-lt"/>
                <a:ea typeface="+mn-ea"/>
                <a:cs typeface="+mn-cs"/>
              </a:rPr>
              <a:t> til að draga úr áhættunni.</a:t>
            </a:r>
            <a:endParaRPr lang="is-IS" sz="1600" dirty="0">
              <a:solidFill>
                <a:schemeClr val="bg1"/>
              </a:solidFill>
              <a:cs typeface="Calibri"/>
            </a:endParaRPr>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859854" y="1201808"/>
            <a:ext cx="3321269" cy="141577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b="1" kern="1200" dirty="0">
                <a:solidFill>
                  <a:schemeClr val="bg1"/>
                </a:solidFill>
                <a:latin typeface="+mn-lt"/>
                <a:ea typeface="+mn-ea"/>
                <a:cs typeface="+mn-cs"/>
              </a:rPr>
              <a:t>SVÓT greining</a:t>
            </a:r>
          </a:p>
          <a:p>
            <a:pPr>
              <a:defRPr/>
            </a:pPr>
            <a:r>
              <a:rPr lang="is-IS" sz="1600" b="0" kern="1200" dirty="0">
                <a:solidFill>
                  <a:schemeClr val="bg1"/>
                </a:solidFill>
                <a:latin typeface="+mn-lt"/>
                <a:ea typeface="+mn-ea"/>
                <a:cs typeface="+mn-cs"/>
              </a:rPr>
              <a:t>Greining á styrkleikum, tækifærum og ógnunum </a:t>
            </a:r>
            <a:r>
              <a:rPr lang="is-IS" sz="1600" dirty="0">
                <a:solidFill>
                  <a:schemeClr val="bg1"/>
                </a:solidFill>
              </a:rPr>
              <a:t>og veikleikum </a:t>
            </a:r>
            <a:r>
              <a:rPr lang="is-IS" sz="1600" b="0" kern="1200" dirty="0">
                <a:solidFill>
                  <a:schemeClr val="bg1"/>
                </a:solidFill>
                <a:latin typeface="+mn-lt"/>
                <a:ea typeface="+mn-ea"/>
                <a:cs typeface="+mn-cs"/>
              </a:rPr>
              <a:t>til að styrkja</a:t>
            </a:r>
            <a:r>
              <a:rPr lang="is-IS" sz="1600" dirty="0">
                <a:solidFill>
                  <a:schemeClr val="bg1"/>
                </a:solidFill>
              </a:rPr>
              <a:t> </a:t>
            </a:r>
            <a:r>
              <a:rPr lang="is-IS" sz="1600" b="0" kern="1200" dirty="0">
                <a:solidFill>
                  <a:schemeClr val="bg1"/>
                </a:solidFill>
                <a:latin typeface="+mn-lt"/>
                <a:ea typeface="+mn-ea"/>
                <a:cs typeface="+mn-cs"/>
              </a:rPr>
              <a:t> ferðaþjónustuna á svæðinu</a:t>
            </a:r>
            <a:r>
              <a:rPr lang="is-IS" sz="1600" dirty="0">
                <a:solidFill>
                  <a:schemeClr val="bg1"/>
                </a:solidFill>
              </a:rPr>
              <a:t> </a:t>
            </a:r>
            <a:endParaRPr lang="is-IS" sz="1600" b="0" kern="1200" dirty="0">
              <a:solidFill>
                <a:schemeClr val="bg1"/>
              </a:solidFill>
              <a:latin typeface="+mn-lt"/>
              <a:cs typeface="Calibri"/>
            </a:endParaRP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13846"/>
            <a:ext cx="3045620" cy="1354217"/>
          </a:xfrm>
          <a:prstGeom prst="rect">
            <a:avLst/>
          </a:prstGeom>
          <a:noFill/>
        </p:spPr>
        <p:txBody>
          <a:bodyPr wrap="square" lIns="91440" tIns="45720" rIns="91440" bIns="45720" rtlCol="0" anchor="t">
            <a:spAutoFit/>
          </a:bodyPr>
          <a:lstStyle/>
          <a:p>
            <a:r>
              <a:rPr lang="is-IS" b="1" dirty="0">
                <a:solidFill>
                  <a:schemeClr val="bg1"/>
                </a:solidFill>
              </a:rPr>
              <a:t>Áfangastaðarýni  </a:t>
            </a:r>
            <a:endParaRPr lang="en-US" dirty="0">
              <a:solidFill>
                <a:schemeClr val="bg1"/>
              </a:solidFill>
            </a:endParaRPr>
          </a:p>
          <a:p>
            <a:r>
              <a:rPr lang="is-IS" sz="1600" dirty="0">
                <a:solidFill>
                  <a:schemeClr val="bg1"/>
                </a:solidFill>
              </a:rPr>
              <a:t>Greining á aðstæðum. Forgangsröðun og aðgerðaáætlun á grunni hættumats og SVÓT greiningu. </a:t>
            </a:r>
            <a:endParaRPr lang="is-IS" dirty="0">
              <a:solidFill>
                <a:schemeClr val="bg1"/>
              </a:solidFill>
            </a:endParaRP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169551"/>
          </a:xfrm>
          <a:prstGeom prst="rect">
            <a:avLst/>
          </a:prstGeom>
          <a:noFill/>
        </p:spPr>
        <p:txBody>
          <a:bodyPr wrap="square" rtlCol="0">
            <a:spAutoFit/>
          </a:bodyPr>
          <a:lstStyle/>
          <a:p>
            <a:r>
              <a:rPr lang="is-IS" b="1" kern="1200" dirty="0">
                <a:solidFill>
                  <a:schemeClr val="bg1"/>
                </a:solidFill>
                <a:latin typeface="+mn-lt"/>
                <a:ea typeface="+mn-ea"/>
                <a:cs typeface="+mn-cs"/>
              </a:rPr>
              <a:t>Svæðisbundið krísustjórnunarteymi ferðaþjónustunnar</a:t>
            </a:r>
            <a:br>
              <a:rPr lang="is-IS" b="1" kern="1200" dirty="0">
                <a:solidFill>
                  <a:schemeClr val="bg1"/>
                </a:solidFill>
                <a:latin typeface="+mn-lt"/>
                <a:ea typeface="+mn-ea"/>
                <a:cs typeface="+mn-cs"/>
              </a:rPr>
            </a:br>
            <a:r>
              <a:rPr lang="is-IS" sz="1600" dirty="0">
                <a:solidFill>
                  <a:schemeClr val="bg1"/>
                </a:solidFill>
              </a:rPr>
              <a:t> Fyrir samræmd viðbrögð við krísu </a:t>
            </a:r>
            <a:endParaRPr lang="is-IS" dirty="0">
              <a:solidFill>
                <a:schemeClr val="bg1"/>
              </a:solidFill>
            </a:endParaRPr>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446550"/>
          </a:xfrm>
          <a:prstGeom prst="rect">
            <a:avLst/>
          </a:prstGeom>
          <a:noFill/>
        </p:spPr>
        <p:txBody>
          <a:bodyPr wrap="square" lIns="91440" tIns="45720" rIns="91440" bIns="45720" rtlCol="0" anchor="t">
            <a:spAutoFit/>
          </a:bodyPr>
          <a:lstStyle/>
          <a:p>
            <a:r>
              <a:rPr lang="is-IS" b="1" dirty="0">
                <a:solidFill>
                  <a:schemeClr val="bg1"/>
                </a:solidFill>
              </a:rPr>
              <a:t>Krísustjórnunarstefna</a:t>
            </a:r>
            <a:br>
              <a:rPr lang="is-IS" sz="2000" b="1" dirty="0">
                <a:solidFill>
                  <a:schemeClr val="bg1"/>
                </a:solidFill>
              </a:rPr>
            </a:br>
            <a:endParaRPr lang="is-IS" sz="2000" b="1" dirty="0">
              <a:solidFill>
                <a:schemeClr val="bg1"/>
              </a:solidFill>
            </a:endParaRPr>
          </a:p>
          <a:p>
            <a:r>
              <a:rPr lang="is-IS" sz="1600" dirty="0">
                <a:solidFill>
                  <a:schemeClr val="bg1"/>
                </a:solidFill>
              </a:rPr>
              <a:t>Myndun langtímastefnu sem svæði geta fylgt eftir til að draga úr áhrifum krísu og koma í veg fyrir hana</a:t>
            </a:r>
            <a:endParaRPr lang="is-IS" sz="1600" dirty="0">
              <a:solidFill>
                <a:schemeClr val="bg1"/>
              </a:solidFill>
              <a:cs typeface="Calibri"/>
            </a:endParaRP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384995"/>
          </a:xfrm>
          <a:prstGeom prst="rect">
            <a:avLst/>
          </a:prstGeom>
          <a:noFill/>
        </p:spPr>
        <p:txBody>
          <a:bodyPr wrap="square" lIns="91440" tIns="45720" rIns="91440" bIns="45720" rtlCol="0" anchor="t">
            <a:spAutoFit/>
          </a:bodyPr>
          <a:lstStyle/>
          <a:p>
            <a:r>
              <a:rPr lang="is-IS" b="1" dirty="0">
                <a:solidFill>
                  <a:schemeClr val="bg1"/>
                </a:solidFill>
              </a:rPr>
              <a:t>Viðbragðsáætlun um krísustjórnun</a:t>
            </a:r>
            <a:endParaRPr lang="is-IS" b="1" kern="1200" dirty="0">
              <a:solidFill>
                <a:schemeClr val="bg1"/>
              </a:solidFill>
              <a:latin typeface="+mn-lt"/>
              <a:ea typeface="+mn-ea"/>
              <a:cs typeface="+mn-cs"/>
            </a:endParaRPr>
          </a:p>
          <a:p>
            <a:r>
              <a:rPr lang="is-IS" sz="1600" dirty="0">
                <a:solidFill>
                  <a:schemeClr val="bg1"/>
                </a:solidFill>
              </a:rPr>
              <a:t>Áætlun sem svæði geta fylgt eftir til skamms tíma til að bregðast við krísu og í endurheimt</a:t>
            </a:r>
            <a:endParaRPr lang="is-IS" sz="1600"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797558" y="4298319"/>
            <a:ext cx="2954816" cy="2369880"/>
          </a:xfrm>
          <a:prstGeom prst="rect">
            <a:avLst/>
          </a:prstGeom>
          <a:solidFill>
            <a:srgbClr val="3AA091"/>
          </a:solidFill>
        </p:spPr>
        <p:txBody>
          <a:bodyPr wrap="square" lIns="91440" tIns="45720" rIns="91440" bIns="45720" rtlCol="0" anchor="t">
            <a:spAutoFit/>
          </a:bodyPr>
          <a:lstStyle/>
          <a:p>
            <a:r>
              <a:rPr lang="is-IS" b="1" dirty="0">
                <a:solidFill>
                  <a:schemeClr val="bg1"/>
                </a:solidFill>
              </a:rPr>
              <a:t>Að hefja aðgerðir í svæðisbundinni krísu</a:t>
            </a:r>
          </a:p>
          <a:p>
            <a:r>
              <a:rPr lang="is-IS" sz="1600" dirty="0">
                <a:solidFill>
                  <a:schemeClr val="bg1"/>
                </a:solidFill>
              </a:rPr>
              <a:t>Verklagsreglur til að virkja viðbragðsfasa. Ráðstafanir, reglur, kerfi og upplýsingamiðlun til hagsmunaaðila innan ferðaþjónustunnar til að tryggja samræmd viðbrögð</a:t>
            </a:r>
            <a:endParaRPr lang="is-IS" sz="1600" dirty="0">
              <a:solidFill>
                <a:schemeClr val="bg1"/>
              </a:solidFill>
              <a:cs typeface="Calibri"/>
            </a:endParaRPr>
          </a:p>
        </p:txBody>
      </p:sp>
      <p:sp>
        <p:nvSpPr>
          <p:cNvPr id="21" name="TextBox 20">
            <a:extLst>
              <a:ext uri="{FF2B5EF4-FFF2-40B4-BE49-F238E27FC236}">
                <a16:creationId xmlns:a16="http://schemas.microsoft.com/office/drawing/2014/main" id="{8739F42F-0B72-9ECC-18EE-FFC114E59680}"/>
              </a:ext>
            </a:extLst>
          </p:cNvPr>
          <p:cNvSpPr txBox="1"/>
          <p:nvPr/>
        </p:nvSpPr>
        <p:spPr>
          <a:xfrm>
            <a:off x="4764808" y="4296538"/>
            <a:ext cx="3352873" cy="2154436"/>
          </a:xfrm>
          <a:prstGeom prst="rect">
            <a:avLst/>
          </a:prstGeom>
          <a:noFill/>
        </p:spPr>
        <p:txBody>
          <a:bodyPr wrap="square" lIns="91440" tIns="45720" rIns="91440" bIns="45720" rtlCol="0" anchor="t">
            <a:spAutoFit/>
          </a:bodyPr>
          <a:lstStyle/>
          <a:p>
            <a:r>
              <a:rPr lang="is-IS" b="1" dirty="0">
                <a:solidFill>
                  <a:schemeClr val="bg1"/>
                </a:solidFill>
              </a:rPr>
              <a:t>Ytri samskipti við almannatengla, fjölmiðla og þá sem sjá um markaðssetningu</a:t>
            </a:r>
          </a:p>
          <a:p>
            <a:r>
              <a:rPr lang="is-IS" sz="1600" dirty="0">
                <a:solidFill>
                  <a:schemeClr val="bg1"/>
                </a:solidFill>
              </a:rPr>
              <a:t>Svæðisbundin viðbrögð og nálganir á samskipti við ólíka ytri hagsmunaaðila. Hvernig er brugðist við á ólíkan hátt hvað varðar innihald skilaboða, tímasetningu o.fl.</a:t>
            </a:r>
            <a:endParaRPr lang="is-IS" sz="1600" dirty="0">
              <a:solidFill>
                <a:schemeClr val="bg1"/>
              </a:solidFill>
              <a:cs typeface="Calibri"/>
            </a:endParaRP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1415772"/>
          </a:xfrm>
          <a:prstGeom prst="rect">
            <a:avLst/>
          </a:prstGeom>
          <a:noFill/>
        </p:spPr>
        <p:txBody>
          <a:bodyPr wrap="square" lIns="91440" tIns="45720" rIns="91440" bIns="45720" rtlCol="0" anchor="t">
            <a:spAutoFit/>
          </a:bodyPr>
          <a:lstStyle/>
          <a:p>
            <a:r>
              <a:rPr lang="is-IS" b="1" dirty="0">
                <a:solidFill>
                  <a:schemeClr val="bg1"/>
                </a:solidFill>
              </a:rPr>
              <a:t>Endurreisn, endurheimt og að auka seiglu </a:t>
            </a:r>
          </a:p>
          <a:p>
            <a:br>
              <a:rPr lang="is-IS" b="1" dirty="0">
                <a:solidFill>
                  <a:schemeClr val="bg1"/>
                </a:solidFill>
              </a:rPr>
            </a:br>
            <a:r>
              <a:rPr lang="is-IS" sz="1600" dirty="0">
                <a:solidFill>
                  <a:schemeClr val="bg1"/>
                </a:solidFill>
              </a:rPr>
              <a:t>Endurreisn ferðaþjónustunnar innan svæða í átt að ´nýju normi´</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is-IS" sz="2400" b="1" dirty="0">
                <a:solidFill>
                  <a:srgbClr val="086D6E"/>
                </a:solidFill>
              </a:rPr>
              <a:t>Vegvísir svæðisbundinnar ferðaþjónustu til að eiga við krísu</a:t>
            </a:r>
          </a:p>
          <a:p>
            <a:pPr algn="ctr"/>
            <a:r>
              <a:rPr lang="is-IS" sz="2000" i="1" dirty="0">
                <a:solidFill>
                  <a:srgbClr val="086D6E"/>
                </a:solidFill>
              </a:rPr>
              <a:t>(Undirbúningur, </a:t>
            </a:r>
            <a:r>
              <a:rPr lang="is-IS" sz="2000" i="1" dirty="0" err="1">
                <a:solidFill>
                  <a:srgbClr val="086D6E"/>
                </a:solidFill>
              </a:rPr>
              <a:t>afstýring</a:t>
            </a:r>
            <a:r>
              <a:rPr lang="is-IS" sz="2000" i="1" dirty="0">
                <a:solidFill>
                  <a:srgbClr val="086D6E"/>
                </a:solidFill>
              </a:rPr>
              <a:t>, mildun, skipulagning, viðbrögð, endurheimt og endurreisn)</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877346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7F260E6-EC4B-2361-B7CA-35581C06A5C1}"/>
              </a:ext>
            </a:extLst>
          </p:cNvPr>
          <p:cNvSpPr/>
          <p:nvPr/>
        </p:nvSpPr>
        <p:spPr>
          <a:xfrm>
            <a:off x="6096605" y="0"/>
            <a:ext cx="6096001" cy="822373"/>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Text Placeholder 3">
            <a:extLst>
              <a:ext uri="{FF2B5EF4-FFF2-40B4-BE49-F238E27FC236}">
                <a16:creationId xmlns:a16="http://schemas.microsoft.com/office/drawing/2014/main" id="{359E7E45-EF88-735E-C15D-2F4BAAB54576}"/>
              </a:ext>
            </a:extLst>
          </p:cNvPr>
          <p:cNvSpPr>
            <a:spLocks noGrp="1"/>
          </p:cNvSpPr>
          <p:nvPr>
            <p:ph type="body" sz="quarter" idx="15"/>
          </p:nvPr>
        </p:nvSpPr>
        <p:spPr>
          <a:xfrm>
            <a:off x="6781160" y="1049309"/>
            <a:ext cx="511077" cy="635000"/>
          </a:xfrm>
        </p:spPr>
        <p:txBody>
          <a:bodyPr/>
          <a:lstStyle/>
          <a:p>
            <a:r>
              <a:rPr lang="en-IE" sz="2400" b="1"/>
              <a:t>1</a:t>
            </a:r>
          </a:p>
        </p:txBody>
      </p:sp>
      <p:sp>
        <p:nvSpPr>
          <p:cNvPr id="26" name="Text Placeholder 2">
            <a:extLst>
              <a:ext uri="{FF2B5EF4-FFF2-40B4-BE49-F238E27FC236}">
                <a16:creationId xmlns:a16="http://schemas.microsoft.com/office/drawing/2014/main" id="{3D159F9E-85EC-B775-5E26-19DD6BFDABF7}"/>
              </a:ext>
            </a:extLst>
          </p:cNvPr>
          <p:cNvSpPr>
            <a:spLocks noGrp="1"/>
          </p:cNvSpPr>
          <p:nvPr>
            <p:ph type="body" sz="quarter" idx="14"/>
          </p:nvPr>
        </p:nvSpPr>
        <p:spPr>
          <a:xfrm>
            <a:off x="7533101" y="3281777"/>
            <a:ext cx="4465067" cy="476010"/>
          </a:xfrm>
        </p:spPr>
        <p:txBody>
          <a:bodyPr/>
          <a:lstStyle/>
          <a:p>
            <a:pPr>
              <a:lnSpc>
                <a:spcPct val="100000"/>
              </a:lnSpc>
              <a:spcBef>
                <a:spcPts val="0"/>
              </a:spcBef>
            </a:pPr>
            <a:r>
              <a:rPr lang="is-IS" sz="2000" b="1"/>
              <a:t>Hlutverk og ábyrgð teymisins</a:t>
            </a:r>
            <a:endParaRPr lang="is-IS" sz="2000"/>
          </a:p>
        </p:txBody>
      </p:sp>
      <p:sp>
        <p:nvSpPr>
          <p:cNvPr id="27" name="Text Placeholder 7">
            <a:extLst>
              <a:ext uri="{FF2B5EF4-FFF2-40B4-BE49-F238E27FC236}">
                <a16:creationId xmlns:a16="http://schemas.microsoft.com/office/drawing/2014/main" id="{115D8C5E-7952-ACBE-A9C5-8F65316AE186}"/>
              </a:ext>
            </a:extLst>
          </p:cNvPr>
          <p:cNvSpPr txBox="1">
            <a:spLocks/>
          </p:cNvSpPr>
          <p:nvPr/>
        </p:nvSpPr>
        <p:spPr>
          <a:xfrm>
            <a:off x="7453918" y="983793"/>
            <a:ext cx="4909271"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2000" b="1"/>
              <a:t>Að mynda öflugt samstarf á milli opinbera aðila, samfélags og einkageirans </a:t>
            </a:r>
            <a:endParaRPr lang="is-IS" sz="2000" b="1">
              <a:highlight>
                <a:srgbClr val="00FF00"/>
              </a:highlight>
            </a:endParaRPr>
          </a:p>
        </p:txBody>
      </p:sp>
      <p:sp>
        <p:nvSpPr>
          <p:cNvPr id="28" name="Text Placeholder 8">
            <a:extLst>
              <a:ext uri="{FF2B5EF4-FFF2-40B4-BE49-F238E27FC236}">
                <a16:creationId xmlns:a16="http://schemas.microsoft.com/office/drawing/2014/main" id="{367017E9-FEE3-A42F-F763-532815B895DA}"/>
              </a:ext>
            </a:extLst>
          </p:cNvPr>
          <p:cNvSpPr txBox="1">
            <a:spLocks/>
          </p:cNvSpPr>
          <p:nvPr/>
        </p:nvSpPr>
        <p:spPr>
          <a:xfrm>
            <a:off x="6781160" y="3183699"/>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3</a:t>
            </a:r>
          </a:p>
        </p:txBody>
      </p:sp>
      <p:sp>
        <p:nvSpPr>
          <p:cNvPr id="29" name="Text Placeholder 9">
            <a:extLst>
              <a:ext uri="{FF2B5EF4-FFF2-40B4-BE49-F238E27FC236}">
                <a16:creationId xmlns:a16="http://schemas.microsoft.com/office/drawing/2014/main" id="{C0AA0AFE-C162-4918-30DC-32CF41802EDF}"/>
              </a:ext>
            </a:extLst>
          </p:cNvPr>
          <p:cNvSpPr txBox="1">
            <a:spLocks/>
          </p:cNvSpPr>
          <p:nvPr/>
        </p:nvSpPr>
        <p:spPr>
          <a:xfrm>
            <a:off x="7497214" y="2010657"/>
            <a:ext cx="4651491" cy="11333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2000" b="1"/>
              <a:t>Koma á fót svæðisbundnu krísustjórnunarteymi ferðaþjónustunnar</a:t>
            </a:r>
            <a:endParaRPr lang="is-IS" sz="2000"/>
          </a:p>
        </p:txBody>
      </p:sp>
      <p:sp>
        <p:nvSpPr>
          <p:cNvPr id="30" name="Text Placeholder 10">
            <a:extLst>
              <a:ext uri="{FF2B5EF4-FFF2-40B4-BE49-F238E27FC236}">
                <a16:creationId xmlns:a16="http://schemas.microsoft.com/office/drawing/2014/main" id="{C2C01394-32B0-5857-A821-82E83F02D422}"/>
              </a:ext>
            </a:extLst>
          </p:cNvPr>
          <p:cNvSpPr txBox="1">
            <a:spLocks/>
          </p:cNvSpPr>
          <p:nvPr/>
        </p:nvSpPr>
        <p:spPr>
          <a:xfrm>
            <a:off x="6767305" y="424188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b="1"/>
              <a:t>4</a:t>
            </a:r>
          </a:p>
        </p:txBody>
      </p:sp>
      <p:sp>
        <p:nvSpPr>
          <p:cNvPr id="31" name="Text Placeholder 11">
            <a:extLst>
              <a:ext uri="{FF2B5EF4-FFF2-40B4-BE49-F238E27FC236}">
                <a16:creationId xmlns:a16="http://schemas.microsoft.com/office/drawing/2014/main" id="{19E760FD-F49B-5DD1-3B3A-EBA2537022BC}"/>
              </a:ext>
            </a:extLst>
          </p:cNvPr>
          <p:cNvSpPr txBox="1">
            <a:spLocks/>
          </p:cNvSpPr>
          <p:nvPr/>
        </p:nvSpPr>
        <p:spPr>
          <a:xfrm>
            <a:off x="7577744" y="4241885"/>
            <a:ext cx="4465067" cy="82237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595A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is-IS" sz="2000" b="1"/>
              <a:t>Að mynda sérstakan krísu-stýrihóp</a:t>
            </a:r>
          </a:p>
        </p:txBody>
      </p:sp>
      <p:sp>
        <p:nvSpPr>
          <p:cNvPr id="34" name="Text Placeholder 5">
            <a:extLst>
              <a:ext uri="{FF2B5EF4-FFF2-40B4-BE49-F238E27FC236}">
                <a16:creationId xmlns:a16="http://schemas.microsoft.com/office/drawing/2014/main" id="{EE44037C-50AB-BD23-47D1-429CBC309CF5}"/>
              </a:ext>
            </a:extLst>
          </p:cNvPr>
          <p:cNvSpPr txBox="1">
            <a:spLocks/>
          </p:cNvSpPr>
          <p:nvPr/>
        </p:nvSpPr>
        <p:spPr>
          <a:xfrm>
            <a:off x="1191320" y="2115955"/>
            <a:ext cx="5267515" cy="465239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endParaRPr lang="is-IS" sz="2000"/>
          </a:p>
          <a:p>
            <a:pPr marL="0" indent="0">
              <a:lnSpc>
                <a:spcPct val="100000"/>
              </a:lnSpc>
              <a:spcBef>
                <a:spcPts val="0"/>
              </a:spcBef>
            </a:pPr>
            <a:endParaRPr lang="is-IS" sz="2000"/>
          </a:p>
          <a:p>
            <a:pPr marL="0" indent="0">
              <a:lnSpc>
                <a:spcPct val="100000"/>
              </a:lnSpc>
              <a:spcBef>
                <a:spcPts val="0"/>
              </a:spcBef>
            </a:pPr>
            <a:endParaRPr lang="is-IS" sz="2000"/>
          </a:p>
        </p:txBody>
      </p:sp>
      <p:sp>
        <p:nvSpPr>
          <p:cNvPr id="35" name="Text Placeholder 4">
            <a:extLst>
              <a:ext uri="{FF2B5EF4-FFF2-40B4-BE49-F238E27FC236}">
                <a16:creationId xmlns:a16="http://schemas.microsoft.com/office/drawing/2014/main" id="{9F47BA7B-B2B7-6D3E-D370-467B6AC5BAD3}"/>
              </a:ext>
            </a:extLst>
          </p:cNvPr>
          <p:cNvSpPr txBox="1">
            <a:spLocks/>
          </p:cNvSpPr>
          <p:nvPr/>
        </p:nvSpPr>
        <p:spPr>
          <a:xfrm>
            <a:off x="1295400" y="409575"/>
            <a:ext cx="4800599" cy="280648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s-IS" b="1" dirty="0"/>
              <a:t>Námskeiðseining 2 (Fyrri hluti) </a:t>
            </a:r>
          </a:p>
          <a:p>
            <a:pPr algn="ctr"/>
            <a:r>
              <a:rPr lang="is-IS" sz="2400" b="0" dirty="0"/>
              <a:t>Myndun svæðisbundins samstarfs &amp; myndun krísustjórnunarteymis </a:t>
            </a:r>
            <a:r>
              <a:rPr lang="is-IS" sz="2400" b="0"/>
              <a:t>í ferðaþjónustu</a:t>
            </a:r>
          </a:p>
          <a:p>
            <a:pPr algn="ctr"/>
            <a:endParaRPr lang="en-IE" dirty="0"/>
          </a:p>
        </p:txBody>
      </p:sp>
      <p:sp>
        <p:nvSpPr>
          <p:cNvPr id="36" name="Text Placeholder 3">
            <a:extLst>
              <a:ext uri="{FF2B5EF4-FFF2-40B4-BE49-F238E27FC236}">
                <a16:creationId xmlns:a16="http://schemas.microsoft.com/office/drawing/2014/main" id="{7246F8BD-7481-62D8-A58F-7F0EA3D6F451}"/>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a:t>2</a:t>
            </a:r>
          </a:p>
        </p:txBody>
      </p:sp>
      <p:sp>
        <p:nvSpPr>
          <p:cNvPr id="38" name="TextBox 37">
            <a:extLst>
              <a:ext uri="{FF2B5EF4-FFF2-40B4-BE49-F238E27FC236}">
                <a16:creationId xmlns:a16="http://schemas.microsoft.com/office/drawing/2014/main" id="{FAEAC882-EBC7-056F-6C5F-FDEA884CD3BD}"/>
              </a:ext>
            </a:extLst>
          </p:cNvPr>
          <p:cNvSpPr txBox="1"/>
          <p:nvPr/>
        </p:nvSpPr>
        <p:spPr>
          <a:xfrm>
            <a:off x="7701569" y="156325"/>
            <a:ext cx="3271231" cy="584775"/>
          </a:xfrm>
          <a:prstGeom prst="rect">
            <a:avLst/>
          </a:prstGeom>
          <a:noFill/>
        </p:spPr>
        <p:txBody>
          <a:bodyPr wrap="square" rtlCol="0">
            <a:spAutoFit/>
          </a:bodyPr>
          <a:lstStyle/>
          <a:p>
            <a:pPr algn="ctr"/>
            <a:r>
              <a:rPr lang="is-IS" sz="3200" b="1">
                <a:solidFill>
                  <a:schemeClr val="bg1"/>
                </a:solidFill>
              </a:rPr>
              <a:t>Efnisyfirlit</a:t>
            </a:r>
            <a:endParaRPr lang="is-IS" sz="2800">
              <a:solidFill>
                <a:schemeClr val="bg1"/>
              </a:solidFill>
            </a:endParaRPr>
          </a:p>
        </p:txBody>
      </p:sp>
    </p:spTree>
    <p:extLst>
      <p:ext uri="{BB962C8B-B14F-4D97-AF65-F5344CB8AC3E}">
        <p14:creationId xmlns:p14="http://schemas.microsoft.com/office/powerpoint/2010/main" val="3702995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733139" y="237808"/>
            <a:ext cx="4716425" cy="582221"/>
          </a:xfrm>
        </p:spPr>
        <p:txBody>
          <a:bodyPr>
            <a:normAutofit lnSpcReduction="10000"/>
          </a:bodyPr>
          <a:lstStyle/>
          <a:p>
            <a:r>
              <a:rPr lang="is-IS" dirty="0">
                <a:solidFill>
                  <a:srgbClr val="3AA091"/>
                </a:solidFill>
              </a:rPr>
              <a:t>Hæfniviðmið</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323615" y="1125175"/>
            <a:ext cx="5395868" cy="5867156"/>
          </a:xfrm>
          <a:solidFill>
            <a:schemeClr val="bg1"/>
          </a:solidFill>
        </p:spPr>
        <p:txBody>
          <a:bodyPr>
            <a:noAutofit/>
          </a:bodyPr>
          <a:lstStyle/>
          <a:p>
            <a:pPr marL="285750" lvl="0" indent="-285750">
              <a:spcBef>
                <a:spcPts val="1200"/>
              </a:spcBef>
              <a:spcAft>
                <a:spcPts val="1200"/>
              </a:spcAft>
              <a:buFont typeface="Arial" panose="020B0604020202020204" pitchFamily="34" charset="0"/>
              <a:buChar char="•"/>
              <a:tabLst>
                <a:tab pos="457200" algn="l"/>
              </a:tabLst>
            </a:pPr>
            <a:r>
              <a:rPr lang="is-IS" sz="2000" b="1" dirty="0">
                <a:solidFill>
                  <a:srgbClr val="F27954"/>
                </a:solidFill>
                <a:effectLst/>
                <a:ea typeface="Calibri" panose="020F0502020204030204" pitchFamily="34" charset="0"/>
                <a:cs typeface="Calibri" panose="020F0502020204030204" pitchFamily="34" charset="0"/>
              </a:rPr>
              <a:t>Læra um </a:t>
            </a:r>
            <a:r>
              <a:rPr lang="is-IS" sz="2000" dirty="0">
                <a:solidFill>
                  <a:srgbClr val="595959"/>
                </a:solidFill>
                <a:cs typeface="Calibri" panose="020F0502020204030204" pitchFamily="34" charset="0"/>
              </a:rPr>
              <a:t>hvernig hægt er að mynda krísustjórnunarteymi ferðaþjónustunnar </a:t>
            </a:r>
          </a:p>
          <a:p>
            <a:pPr marL="285750" lvl="0" indent="-285750">
              <a:spcBef>
                <a:spcPts val="1200"/>
              </a:spcBef>
              <a:spcAft>
                <a:spcPts val="1200"/>
              </a:spcAft>
              <a:buFont typeface="Arial" panose="020B0604020202020204" pitchFamily="34" charset="0"/>
              <a:buChar char="•"/>
              <a:tabLst>
                <a:tab pos="457200" algn="l"/>
              </a:tabLst>
            </a:pPr>
            <a:r>
              <a:rPr lang="is-IS" sz="2000" b="1" dirty="0">
                <a:solidFill>
                  <a:srgbClr val="F27954"/>
                </a:solidFill>
                <a:effectLst/>
                <a:ea typeface="Calibri" panose="020F0502020204030204" pitchFamily="34" charset="0"/>
                <a:cs typeface="Calibri" panose="020F0502020204030204" pitchFamily="34" charset="0"/>
              </a:rPr>
              <a:t>Að átta sig á </a:t>
            </a:r>
            <a:r>
              <a:rPr lang="is-IS" sz="2000" dirty="0">
                <a:solidFill>
                  <a:srgbClr val="595959"/>
                </a:solidFill>
                <a:effectLst/>
                <a:ea typeface="Calibri" panose="020F0502020204030204" pitchFamily="34" charset="0"/>
                <a:cs typeface="Calibri" panose="020F0502020204030204" pitchFamily="34" charset="0"/>
              </a:rPr>
              <a:t>hvernig á að skapa öflugt samstarf á milli hins opinbera, einkageirans og samfélags. Þannig að allir sem þurfa geta tekið þátt og lagt sitt af mörkum. </a:t>
            </a:r>
          </a:p>
          <a:p>
            <a:pPr marL="285750" lvl="0" indent="-285750">
              <a:spcBef>
                <a:spcPts val="1200"/>
              </a:spcBef>
              <a:spcAft>
                <a:spcPts val="1200"/>
              </a:spcAft>
              <a:buFont typeface="Arial" panose="020B0604020202020204" pitchFamily="34" charset="0"/>
              <a:buChar char="•"/>
              <a:tabLst>
                <a:tab pos="457200" algn="l"/>
              </a:tabLst>
            </a:pPr>
            <a:r>
              <a:rPr lang="is-IS" sz="2000" b="1" dirty="0">
                <a:solidFill>
                  <a:srgbClr val="F27954"/>
                </a:solidFill>
                <a:effectLst/>
                <a:ea typeface="Calibri" panose="020F0502020204030204" pitchFamily="34" charset="0"/>
                <a:cs typeface="Calibri" panose="020F0502020204030204" pitchFamily="34" charset="0"/>
              </a:rPr>
              <a:t>Skilja </a:t>
            </a:r>
            <a:r>
              <a:rPr lang="is-IS" sz="2000" dirty="0">
                <a:solidFill>
                  <a:srgbClr val="595959"/>
                </a:solidFill>
                <a:effectLst/>
                <a:ea typeface="Calibri" panose="020F0502020204030204" pitchFamily="34" charset="0"/>
                <a:cs typeface="Calibri" panose="020F0502020204030204" pitchFamily="34" charset="0"/>
              </a:rPr>
              <a:t>mismunandi hlutverk, hæfni og ábyrgð innan krísustjórnunarteymisins, sem þarf og </a:t>
            </a:r>
            <a:r>
              <a:rPr lang="is-IS" sz="2000" dirty="0">
                <a:solidFill>
                  <a:srgbClr val="595959"/>
                </a:solidFill>
                <a:ea typeface="Calibri" panose="020F0502020204030204" pitchFamily="34" charset="0"/>
                <a:cs typeface="Calibri" panose="020F0502020204030204" pitchFamily="34" charset="0"/>
              </a:rPr>
              <a:t>krafist er á hverju stigi í krísustjórnun</a:t>
            </a:r>
          </a:p>
          <a:p>
            <a:pPr marL="285750" lvl="0" indent="-285750">
              <a:spcBef>
                <a:spcPts val="1200"/>
              </a:spcBef>
              <a:spcAft>
                <a:spcPts val="1200"/>
              </a:spcAft>
              <a:buFont typeface="Arial" panose="020B0604020202020204" pitchFamily="34" charset="0"/>
              <a:buChar char="•"/>
              <a:tabLst>
                <a:tab pos="457200" algn="l"/>
              </a:tabLst>
            </a:pPr>
            <a:r>
              <a:rPr lang="is-IS" sz="2000" b="1" dirty="0">
                <a:solidFill>
                  <a:srgbClr val="F27954"/>
                </a:solidFill>
                <a:effectLst/>
                <a:ea typeface="Calibri" panose="020F0502020204030204" pitchFamily="34" charset="0"/>
                <a:cs typeface="Calibri" panose="020F0502020204030204" pitchFamily="34" charset="0"/>
              </a:rPr>
              <a:t>Að vera meðvituð/ -</a:t>
            </a:r>
            <a:r>
              <a:rPr lang="is-IS" sz="2000" b="1" dirty="0" err="1">
                <a:solidFill>
                  <a:srgbClr val="F27954"/>
                </a:solidFill>
                <a:effectLst/>
                <a:ea typeface="Calibri" panose="020F0502020204030204" pitchFamily="34" charset="0"/>
                <a:cs typeface="Calibri" panose="020F0502020204030204" pitchFamily="34" charset="0"/>
              </a:rPr>
              <a:t>aður</a:t>
            </a:r>
            <a:r>
              <a:rPr lang="is-IS" sz="2000" b="1" dirty="0">
                <a:solidFill>
                  <a:srgbClr val="F27954"/>
                </a:solidFill>
                <a:effectLst/>
                <a:ea typeface="Calibri" panose="020F0502020204030204" pitchFamily="34" charset="0"/>
                <a:cs typeface="Calibri" panose="020F0502020204030204" pitchFamily="34" charset="0"/>
              </a:rPr>
              <a:t> </a:t>
            </a:r>
            <a:r>
              <a:rPr lang="is-IS" sz="2000" dirty="0">
                <a:solidFill>
                  <a:srgbClr val="595959"/>
                </a:solidFill>
                <a:effectLst/>
                <a:ea typeface="Calibri" panose="020F0502020204030204" pitchFamily="34" charset="0"/>
                <a:cs typeface="Calibri" panose="020F0502020204030204" pitchFamily="34" charset="0"/>
              </a:rPr>
              <a:t>um hlutverk sérstaks krísu-stýrihóps í ferðaþjónustu og hlutverk þeirra í ákvarðanatöku</a:t>
            </a:r>
            <a:endParaRPr lang="is-IS" sz="2000" dirty="0"/>
          </a:p>
        </p:txBody>
      </p:sp>
      <p:pic>
        <p:nvPicPr>
          <p:cNvPr id="5" name="Picture Placeholder 4" descr="A firefighter putting out a fire&#10;&#10;Description automatically generated with medium confidence">
            <a:extLst>
              <a:ext uri="{FF2B5EF4-FFF2-40B4-BE49-F238E27FC236}">
                <a16:creationId xmlns:a16="http://schemas.microsoft.com/office/drawing/2014/main" id="{7A8F7C9C-3289-7D7E-1E9A-309FC304D260}"/>
              </a:ext>
            </a:extLst>
          </p:cNvPr>
          <p:cNvPicPr>
            <a:picLocks noGrp="1" noChangeAspect="1"/>
          </p:cNvPicPr>
          <p:nvPr>
            <p:ph type="pic" sz="quarter" idx="19"/>
          </p:nvPr>
        </p:nvPicPr>
        <p:blipFill rotWithShape="1">
          <a:blip r:embed="rId2" cstate="screen">
            <a:extLst>
              <a:ext uri="{28A0092B-C50C-407E-A947-70E740481C1C}">
                <a14:useLocalDpi xmlns:a14="http://schemas.microsoft.com/office/drawing/2010/main"/>
              </a:ext>
            </a:extLst>
          </a:blip>
          <a:srcRect l="38490" r="5364"/>
          <a:stretch/>
        </p:blipFill>
        <p:spPr>
          <a:xfrm>
            <a:off x="5957047" y="0"/>
            <a:ext cx="5395869" cy="6858001"/>
          </a:xfrm>
        </p:spPr>
      </p:pic>
    </p:spTree>
    <p:extLst>
      <p:ext uri="{BB962C8B-B14F-4D97-AF65-F5344CB8AC3E}">
        <p14:creationId xmlns:p14="http://schemas.microsoft.com/office/powerpoint/2010/main" val="3709739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3B53B406-B170-00DF-19E5-C8B39486DE55}"/>
              </a:ext>
            </a:extLst>
          </p:cNvPr>
          <p:cNvSpPr>
            <a:spLocks noGrp="1"/>
          </p:cNvSpPr>
          <p:nvPr>
            <p:ph type="body" sz="quarter" idx="16"/>
          </p:nvPr>
        </p:nvSpPr>
        <p:spPr>
          <a:xfrm>
            <a:off x="6407795" y="865414"/>
            <a:ext cx="5530205" cy="2457450"/>
          </a:xfrm>
        </p:spPr>
        <p:txBody>
          <a:bodyPr anchor="ctr">
            <a:normAutofit/>
          </a:bodyPr>
          <a:lstStyle/>
          <a:p>
            <a:pPr>
              <a:lnSpc>
                <a:spcPct val="100000"/>
              </a:lnSpc>
              <a:spcBef>
                <a:spcPts val="0"/>
              </a:spcBef>
            </a:pPr>
            <a:r>
              <a:rPr lang="is-IS" sz="3600"/>
              <a:t>1. </a:t>
            </a:r>
            <a:r>
              <a:rPr lang="is-IS"/>
              <a:t>Að mynda öflugt samstarf á milli opinbera aðila, samfélags og einkageirans </a:t>
            </a:r>
            <a:endParaRPr lang="is-IS">
              <a:highlight>
                <a:srgbClr val="00FF00"/>
              </a:highlight>
            </a:endParaRPr>
          </a:p>
        </p:txBody>
      </p:sp>
      <p:pic>
        <p:nvPicPr>
          <p:cNvPr id="6" name="Picture Placeholder 5" descr="A group of people sitting around a table&#10;&#10;Description automatically generated with medium confidence">
            <a:extLst>
              <a:ext uri="{FF2B5EF4-FFF2-40B4-BE49-F238E27FC236}">
                <a16:creationId xmlns:a16="http://schemas.microsoft.com/office/drawing/2014/main" id="{5C14AA7A-FB2E-0646-2D46-95A657A11BE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7146" b="17146"/>
          <a:stretch>
            <a:fillRect/>
          </a:stretch>
        </p:blipFill>
        <p:spPr>
          <a:xfrm>
            <a:off x="336550" y="228600"/>
            <a:ext cx="11696700" cy="5763986"/>
          </a:xfrm>
        </p:spPr>
      </p:pic>
    </p:spTree>
    <p:extLst>
      <p:ext uri="{BB962C8B-B14F-4D97-AF65-F5344CB8AC3E}">
        <p14:creationId xmlns:p14="http://schemas.microsoft.com/office/powerpoint/2010/main" val="959818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43F204F-130F-FC49-AB63-BD86EA858A84}"/>
              </a:ext>
            </a:extLst>
          </p:cNvPr>
          <p:cNvSpPr>
            <a:spLocks noGrp="1"/>
          </p:cNvSpPr>
          <p:nvPr>
            <p:ph type="body" sz="quarter" idx="18"/>
          </p:nvPr>
        </p:nvSpPr>
        <p:spPr>
          <a:xfrm>
            <a:off x="734714" y="1357993"/>
            <a:ext cx="10447636" cy="4880882"/>
          </a:xfrm>
        </p:spPr>
        <p:txBody>
          <a:bodyPr vert="horz" lIns="91440" tIns="45720" rIns="91440" bIns="45720" rtlCol="0" anchor="t">
            <a:normAutofit/>
          </a:bodyPr>
          <a:lstStyle/>
          <a:p>
            <a:pPr marL="0" indent="0">
              <a:lnSpc>
                <a:spcPct val="100000"/>
              </a:lnSpc>
            </a:pPr>
            <a:r>
              <a:rPr lang="is-IS" sz="2000" dirty="0"/>
              <a:t>Markvisst samstarf þessara aðila á viðkomandi svæði. </a:t>
            </a:r>
            <a:endParaRPr lang="is-IS" sz="2000"/>
          </a:p>
          <a:p>
            <a:pPr marL="0" indent="0">
              <a:lnSpc>
                <a:spcPct val="100000"/>
              </a:lnSpc>
            </a:pPr>
            <a:r>
              <a:rPr lang="is-IS" sz="2000" dirty="0"/>
              <a:t>Mikilvægt er að fulltrúar ólíkra hópa komi að krísuundirbúningi</a:t>
            </a:r>
            <a:endParaRPr lang="is-IS" sz="2000" dirty="0">
              <a:cs typeface="Calibri"/>
            </a:endParaRPr>
          </a:p>
          <a:p>
            <a:pPr marL="514350" indent="-514350">
              <a:lnSpc>
                <a:spcPct val="100000"/>
              </a:lnSpc>
              <a:buFont typeface="+mj-lt"/>
              <a:buAutoNum type="arabicPeriod"/>
            </a:pPr>
            <a:r>
              <a:rPr lang="is-IS" sz="2000" b="1" dirty="0"/>
              <a:t>Opinberi geirinn: </a:t>
            </a:r>
            <a:r>
              <a:rPr lang="is-IS" sz="2000" dirty="0"/>
              <a:t>Stofnanir ríkisins sem fara með málefni ferðaþjónustunnar (s.s. Ferðamálastofa), áfangastaðastofur, sveitarfélög, atvinnuþróunarfélög, stofnanir sem koma að samgöngum og öryggismálum, o.s.frv. </a:t>
            </a:r>
            <a:endParaRPr lang="is-IS" sz="2000" dirty="0">
              <a:cs typeface="Calibri"/>
            </a:endParaRPr>
          </a:p>
          <a:p>
            <a:pPr marL="514350" indent="-514350">
              <a:lnSpc>
                <a:spcPct val="100000"/>
              </a:lnSpc>
              <a:buFont typeface="+mj-lt"/>
              <a:buAutoNum type="arabicPeriod"/>
            </a:pPr>
            <a:r>
              <a:rPr lang="is-IS" sz="2000" b="1" dirty="0"/>
              <a:t>Einkageirinn: </a:t>
            </a:r>
            <a:r>
              <a:rPr lang="is-IS" sz="2000" dirty="0"/>
              <a:t>aðilar frá hinum ýmsu sviðum ferðaþjónustunnar svo sem hótelum, veitingastöðum, ferðaskrifstofum, verslunum, viðburðum, upplifunum, ferðamannastöðum,  bílaleigum, o.s.frv.. </a:t>
            </a:r>
            <a:endParaRPr lang="is-IS" sz="2000" dirty="0">
              <a:cs typeface="Calibri"/>
            </a:endParaRPr>
          </a:p>
          <a:p>
            <a:pPr marL="514350" indent="-514350">
              <a:lnSpc>
                <a:spcPct val="100000"/>
              </a:lnSpc>
              <a:buFont typeface="+mj-lt"/>
              <a:buAutoNum type="arabicPeriod"/>
            </a:pPr>
            <a:r>
              <a:rPr lang="is-IS" sz="2000" b="1" dirty="0"/>
              <a:t>Samfélag:  </a:t>
            </a:r>
            <a:r>
              <a:rPr lang="is-IS" sz="2000" dirty="0"/>
              <a:t>Þátttaka íbúa er einnig mikilvæg til að byggja upp samhangandi netverk áfangastaðarins. Þeir eru líka hluti af ferðaþjónustu á svæðinu. Þeir búa þar og vinna og hafa á margan hátt áhrif á ferðaþjónustuna </a:t>
            </a:r>
            <a:endParaRPr lang="is-IS" sz="2000" dirty="0">
              <a:cs typeface="Calibri"/>
            </a:endParaRPr>
          </a:p>
        </p:txBody>
      </p:sp>
      <p:sp>
        <p:nvSpPr>
          <p:cNvPr id="2" name="Text Placeholder 1">
            <a:extLst>
              <a:ext uri="{FF2B5EF4-FFF2-40B4-BE49-F238E27FC236}">
                <a16:creationId xmlns:a16="http://schemas.microsoft.com/office/drawing/2014/main" id="{76E240B2-2525-D84F-83D0-894D5D2BA1BF}"/>
              </a:ext>
            </a:extLst>
          </p:cNvPr>
          <p:cNvSpPr>
            <a:spLocks noGrp="1"/>
          </p:cNvSpPr>
          <p:nvPr>
            <p:ph type="body" sz="quarter" idx="16"/>
          </p:nvPr>
        </p:nvSpPr>
        <p:spPr>
          <a:xfrm>
            <a:off x="734713" y="266768"/>
            <a:ext cx="9862529" cy="947703"/>
          </a:xfrm>
        </p:spPr>
        <p:txBody>
          <a:bodyPr vert="horz" lIns="91440" tIns="45720" rIns="91440" bIns="45720" rtlCol="0" anchor="t">
            <a:normAutofit fontScale="55000" lnSpcReduction="20000"/>
          </a:bodyPr>
          <a:lstStyle/>
          <a:p>
            <a:pPr>
              <a:lnSpc>
                <a:spcPct val="120000"/>
              </a:lnSpc>
              <a:spcBef>
                <a:spcPts val="0"/>
              </a:spcBef>
            </a:pPr>
            <a:r>
              <a:rPr lang="is-IS" sz="5100" b="1"/>
              <a:t>Hvað er átt við með samstarfi hins opinberra og einkageirans og samfélags?</a:t>
            </a:r>
          </a:p>
          <a:p>
            <a:pPr>
              <a:lnSpc>
                <a:spcPct val="120000"/>
              </a:lnSpc>
              <a:spcBef>
                <a:spcPts val="0"/>
              </a:spcBef>
            </a:pPr>
            <a:endParaRPr lang="is-IS"/>
          </a:p>
        </p:txBody>
      </p:sp>
    </p:spTree>
    <p:extLst>
      <p:ext uri="{BB962C8B-B14F-4D97-AF65-F5344CB8AC3E}">
        <p14:creationId xmlns:p14="http://schemas.microsoft.com/office/powerpoint/2010/main" val="2964200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5">
            <a:extLst>
              <a:ext uri="{FF2B5EF4-FFF2-40B4-BE49-F238E27FC236}">
                <a16:creationId xmlns:a16="http://schemas.microsoft.com/office/drawing/2014/main" id="{A0EA6904-A627-43F5-ACF8-A4E8BD3F8AC3}"/>
              </a:ext>
            </a:extLst>
          </p:cNvPr>
          <p:cNvSpPr>
            <a:spLocks noGrp="1"/>
          </p:cNvSpPr>
          <p:nvPr>
            <p:ph type="body" sz="quarter" idx="18"/>
          </p:nvPr>
        </p:nvSpPr>
        <p:spPr>
          <a:xfrm>
            <a:off x="1178817" y="1152027"/>
            <a:ext cx="5774433" cy="5447571"/>
          </a:xfrm>
        </p:spPr>
        <p:txBody>
          <a:bodyPr anchor="ctr">
            <a:normAutofit/>
          </a:bodyPr>
          <a:lstStyle/>
          <a:p>
            <a:pPr marL="0" indent="0">
              <a:lnSpc>
                <a:spcPct val="110000"/>
              </a:lnSpc>
            </a:pPr>
            <a:endParaRPr lang="en-GB" sz="2000" i="1"/>
          </a:p>
          <a:p>
            <a:pPr marL="0" indent="0">
              <a:lnSpc>
                <a:spcPct val="110000"/>
              </a:lnSpc>
            </a:pPr>
            <a:r>
              <a:rPr lang="is-IS" sz="2000" dirty="0"/>
              <a:t>Samstarf hins opinbera og einkageirans getur dregið úr áhrifunum og ýtt undir bata eftir svæðisbundna krísu í ferðaþjónustu. Stjórnvöld, rekstraraðilar og samfélög taka þátt í þessu samstarfi sem leiðir til að neikvæð áhrif af krísu verður í lágmarki.</a:t>
            </a:r>
            <a:endParaRPr lang="is-IS" sz="2000" dirty="0">
              <a:cs typeface="Calibri"/>
            </a:endParaRPr>
          </a:p>
        </p:txBody>
      </p:sp>
      <p:sp>
        <p:nvSpPr>
          <p:cNvPr id="12" name="Text Placeholder 2">
            <a:extLst>
              <a:ext uri="{FF2B5EF4-FFF2-40B4-BE49-F238E27FC236}">
                <a16:creationId xmlns:a16="http://schemas.microsoft.com/office/drawing/2014/main" id="{CD293208-437C-1E2A-1DBF-E4F5B58FC15D}"/>
              </a:ext>
            </a:extLst>
          </p:cNvPr>
          <p:cNvSpPr>
            <a:spLocks noGrp="1"/>
          </p:cNvSpPr>
          <p:nvPr>
            <p:ph type="body" sz="quarter" idx="16"/>
          </p:nvPr>
        </p:nvSpPr>
        <p:spPr>
          <a:xfrm>
            <a:off x="1025392" y="228600"/>
            <a:ext cx="6157483" cy="938178"/>
          </a:xfrm>
        </p:spPr>
        <p:txBody>
          <a:bodyPr anchor="ctr">
            <a:normAutofit fontScale="92500"/>
          </a:bodyPr>
          <a:lstStyle/>
          <a:p>
            <a:pPr algn="ctr"/>
            <a:r>
              <a:rPr lang="is-IS" sz="2800" b="1"/>
              <a:t>Samstarf opinberra og einkaaðila dregur úr áhrifum af krísu og hraðar endurheimt</a:t>
            </a:r>
          </a:p>
        </p:txBody>
      </p:sp>
      <p:pic>
        <p:nvPicPr>
          <p:cNvPr id="13" name="Picture Placeholder 6" descr="A group of people looking at a computer&#10;&#10;Description automatically generated">
            <a:extLst>
              <a:ext uri="{FF2B5EF4-FFF2-40B4-BE49-F238E27FC236}">
                <a16:creationId xmlns:a16="http://schemas.microsoft.com/office/drawing/2014/main" id="{E041D263-C0CD-D87E-1A39-023001B9774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3730" t="1" r="17431" b="-13703"/>
          <a:stretch/>
        </p:blipFill>
        <p:spPr>
          <a:xfrm>
            <a:off x="7268560" y="1465987"/>
            <a:ext cx="4923440" cy="4819650"/>
          </a:xfrm>
        </p:spPr>
      </p:pic>
      <p:sp>
        <p:nvSpPr>
          <p:cNvPr id="4" name="TextBox 3">
            <a:extLst>
              <a:ext uri="{FF2B5EF4-FFF2-40B4-BE49-F238E27FC236}">
                <a16:creationId xmlns:a16="http://schemas.microsoft.com/office/drawing/2014/main" id="{C52908E0-B524-A5D6-9493-D662BEEE8735}"/>
              </a:ext>
            </a:extLst>
          </p:cNvPr>
          <p:cNvSpPr txBox="1"/>
          <p:nvPr/>
        </p:nvSpPr>
        <p:spPr>
          <a:xfrm>
            <a:off x="7829550" y="5965448"/>
            <a:ext cx="4362449" cy="892552"/>
          </a:xfrm>
          <a:prstGeom prst="rect">
            <a:avLst/>
          </a:prstGeom>
          <a:solidFill>
            <a:srgbClr val="F37C57"/>
          </a:solidFill>
        </p:spPr>
        <p:txBody>
          <a:bodyPr wrap="square" rtlCol="0">
            <a:spAutoFit/>
          </a:bodyPr>
          <a:lstStyle/>
          <a:p>
            <a:r>
              <a:rPr lang="en-GB" sz="2000" b="1" err="1">
                <a:solidFill>
                  <a:schemeClr val="bg1"/>
                </a:solidFill>
              </a:rPr>
              <a:t>Lesefni</a:t>
            </a:r>
            <a:r>
              <a:rPr lang="en-GB" sz="2000" b="1">
                <a:solidFill>
                  <a:schemeClr val="bg1"/>
                </a:solidFill>
              </a:rPr>
              <a:t> </a:t>
            </a:r>
            <a:r>
              <a:rPr lang="en-GB" sz="1600" b="0" i="0">
                <a:solidFill>
                  <a:schemeClr val="bg1"/>
                </a:solidFill>
                <a:effectLst/>
                <a:hlinkClick r:id="rId3">
                  <a:extLst>
                    <a:ext uri="{A12FA001-AC4F-418D-AE19-62706E023703}">
                      <ahyp:hlinkClr xmlns:ahyp="http://schemas.microsoft.com/office/drawing/2018/hyperlinkcolor" val="tx"/>
                    </a:ext>
                  </a:extLst>
                </a:hlinkClick>
              </a:rPr>
              <a:t>Destination governance in times of crisis and the role of public-private partnerships in tourism recovery from Covid-19</a:t>
            </a:r>
            <a:endParaRPr lang="en-IE" sz="1600">
              <a:solidFill>
                <a:schemeClr val="bg1"/>
              </a:solidFill>
            </a:endParaRPr>
          </a:p>
        </p:txBody>
      </p:sp>
      <p:pic>
        <p:nvPicPr>
          <p:cNvPr id="5" name="Graphic 4" descr="Touchscreen with solid fill">
            <a:extLst>
              <a:ext uri="{FF2B5EF4-FFF2-40B4-BE49-F238E27FC236}">
                <a16:creationId xmlns:a16="http://schemas.microsoft.com/office/drawing/2014/main" id="{B0ED1F8F-AD25-D388-896F-FC55953D25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81736" y="6127982"/>
            <a:ext cx="743614" cy="743614"/>
          </a:xfrm>
          <a:prstGeom prst="rect">
            <a:avLst/>
          </a:prstGeom>
        </p:spPr>
      </p:pic>
      <p:pic>
        <p:nvPicPr>
          <p:cNvPr id="6" name="Graphic 5" descr="Document with solid fill">
            <a:hlinkClick r:id="rId6"/>
            <a:extLst>
              <a:ext uri="{FF2B5EF4-FFF2-40B4-BE49-F238E27FC236}">
                <a16:creationId xmlns:a16="http://schemas.microsoft.com/office/drawing/2014/main" id="{B46981AE-03D6-7914-4FD0-4F193E21D7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64261" y="5944351"/>
            <a:ext cx="1009650" cy="1009650"/>
          </a:xfrm>
          <a:prstGeom prst="rect">
            <a:avLst/>
          </a:prstGeom>
        </p:spPr>
      </p:pic>
    </p:spTree>
    <p:extLst>
      <p:ext uri="{BB962C8B-B14F-4D97-AF65-F5344CB8AC3E}">
        <p14:creationId xmlns:p14="http://schemas.microsoft.com/office/powerpoint/2010/main" val="97779358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6A37133310BB4CA9AC5A5DEF93509A" ma:contentTypeVersion="6" ma:contentTypeDescription="Create a new document." ma:contentTypeScope="" ma:versionID="4d44fedefe0c62ba28a1142d2f1c8617">
  <xsd:schema xmlns:xsd="http://www.w3.org/2001/XMLSchema" xmlns:xs="http://www.w3.org/2001/XMLSchema" xmlns:p="http://schemas.microsoft.com/office/2006/metadata/properties" xmlns:ns2="00645bbc-0ffd-4d17-83af-50f7d648f972" targetNamespace="http://schemas.microsoft.com/office/2006/metadata/properties" ma:root="true" ma:fieldsID="18e4016706dfd069ec307f44fd68ba50" ns2:_="">
    <xsd:import namespace="00645bbc-0ffd-4d17-83af-50f7d648f9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Tilb_x00fa_i_x00f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645bbc-0ffd-4d17-83af-50f7d648f9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Tilb_x00fa_i_x00f0_" ma:index="13" nillable="true" ma:displayName="Tilbúið" ma:default="0" ma:description="Ef óhætt er að senda glærurnar á heimasíðu T Crisis NAV" ma:format="Dropdown" ma:internalName="Tilb_x00fa_i_x00f0_">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ilb_x00fa_i_x00f0_ xmlns="00645bbc-0ffd-4d17-83af-50f7d648f972">false</Tilb_x00fa_i_x00f0_>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B49140-F136-45D4-92CA-18B20641F7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645bbc-0ffd-4d17-83af-50f7d648f9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20D7C8-8FAF-4984-BAE5-C6F2824E5CF8}">
  <ds:schemaRefs>
    <ds:schemaRef ds:uri="http://schemas.microsoft.com/office/2006/metadata/properties"/>
    <ds:schemaRef ds:uri="http://schemas.microsoft.com/office/infopath/2007/PartnerControls"/>
    <ds:schemaRef ds:uri="00645bbc-0ffd-4d17-83af-50f7d648f972"/>
  </ds:schemaRefs>
</ds:datastoreItem>
</file>

<file path=customXml/itemProps3.xml><?xml version="1.0" encoding="utf-8"?>
<ds:datastoreItem xmlns:ds="http://schemas.openxmlformats.org/officeDocument/2006/customXml" ds:itemID="{7B906696-76F0-4CB9-B97D-102F234732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85</TotalTime>
  <Words>2378</Words>
  <Application>Microsoft Office PowerPoint</Application>
  <PresentationFormat>Widescreen</PresentationFormat>
  <Paragraphs>292</Paragraphs>
  <Slides>29</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Arial</vt:lpstr>
      <vt:lpstr>Calibri</vt:lpstr>
      <vt:lpstr>Calibri Light</vt:lpstr>
      <vt:lpstr>Lato Regular</vt:lpstr>
      <vt:lpstr>Montserrat</vt:lpstr>
      <vt:lpstr>Montserrat Light</vt:lpstr>
      <vt:lpstr>Montserrat Medium</vt:lpstr>
      <vt:lpstr>Quattrocento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400</cp:revision>
  <cp:lastPrinted>2023-06-07T08:04:08Z</cp:lastPrinted>
  <dcterms:created xsi:type="dcterms:W3CDTF">2020-10-14T13:32:04Z</dcterms:created>
  <dcterms:modified xsi:type="dcterms:W3CDTF">2023-09-06T13:43:48Z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0x010100F96A37133310BB4CA9AC5A5DEF93509A</vt:lpwstr>
  </property>
</Properties>
</file>