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999" r:id="rId2"/>
    <p:sldId id="6025" r:id="rId3"/>
    <p:sldId id="6032" r:id="rId4"/>
    <p:sldId id="6000" r:id="rId5"/>
    <p:sldId id="6001" r:id="rId6"/>
    <p:sldId id="5906" r:id="rId7"/>
    <p:sldId id="5898" r:id="rId8"/>
    <p:sldId id="5902" r:id="rId9"/>
    <p:sldId id="5899" r:id="rId10"/>
    <p:sldId id="5674" r:id="rId11"/>
    <p:sldId id="5905" r:id="rId12"/>
    <p:sldId id="5907" r:id="rId13"/>
    <p:sldId id="5908" r:id="rId14"/>
    <p:sldId id="5909" r:id="rId15"/>
    <p:sldId id="5829" r:id="rId16"/>
    <p:sldId id="5503" r:id="rId17"/>
    <p:sldId id="5910" r:id="rId18"/>
    <p:sldId id="5821" r:id="rId19"/>
    <p:sldId id="5911" r:id="rId20"/>
    <p:sldId id="5833" r:id="rId21"/>
    <p:sldId id="5913" r:id="rId22"/>
    <p:sldId id="5831" r:id="rId23"/>
    <p:sldId id="5914" r:id="rId24"/>
    <p:sldId id="5826" r:id="rId25"/>
    <p:sldId id="6005" r:id="rId26"/>
    <p:sldId id="5915" r:id="rId27"/>
    <p:sldId id="6002" r:id="rId28"/>
    <p:sldId id="6003" r:id="rId29"/>
    <p:sldId id="5895" r:id="rId30"/>
    <p:sldId id="5924" r:id="rId31"/>
    <p:sldId id="5897" r:id="rId32"/>
    <p:sldId id="5896" r:id="rId33"/>
    <p:sldId id="5553" r:id="rId34"/>
    <p:sldId id="6006" r:id="rId35"/>
    <p:sldId id="5918" r:id="rId36"/>
    <p:sldId id="6007" r:id="rId37"/>
    <p:sldId id="6008" r:id="rId38"/>
    <p:sldId id="6009" r:id="rId39"/>
    <p:sldId id="5505" r:id="rId4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A7B4D-096B-41C1-AE44-1D47003B8304}" type="datetimeFigureOut">
              <a:rPr lang="de-DE" smtClean="0"/>
              <a:t>04.07.2023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F577D-F5B5-4EFD-A47B-6B18ECC70F9C}" type="slidenum">
              <a:rPr lang="de-DE" smtClean="0"/>
              <a:t>‹Nr.›</a:t>
            </a:fld>
            <a:endParaRPr lang="de-DE"/>
          </a:p>
        </p:txBody>
      </p:sp>
    </p:spTree>
    <p:extLst>
      <p:ext uri="{BB962C8B-B14F-4D97-AF65-F5344CB8AC3E}">
        <p14:creationId xmlns:p14="http://schemas.microsoft.com/office/powerpoint/2010/main" val="325258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C7CC7C-D46F-634C-9849-AEFDDCB9FB66}" type="slidenum">
              <a:rPr lang="en-LB"/>
              <a:t>25</a:t>
            </a:fld>
            <a:endParaRPr lang="en-LB"/>
          </a:p>
        </p:txBody>
      </p:sp>
    </p:spTree>
    <p:extLst>
      <p:ext uri="{BB962C8B-B14F-4D97-AF65-F5344CB8AC3E}">
        <p14:creationId xmlns:p14="http://schemas.microsoft.com/office/powerpoint/2010/main" val="178549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AAC8E-FEB9-4BCD-A40F-6B014D75A58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A9F170D-1D4A-5846-236E-2901E3828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3114820-2E26-BFAF-1638-E201D6B8430A}"/>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5" name="Fußzeilenplatzhalter 4">
            <a:extLst>
              <a:ext uri="{FF2B5EF4-FFF2-40B4-BE49-F238E27FC236}">
                <a16:creationId xmlns:a16="http://schemas.microsoft.com/office/drawing/2014/main" id="{F29571B5-A87F-F703-CC06-9C482A5745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B52C75-64C3-6BCC-DE3D-4F3F47F8F849}"/>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213259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865A7-4DC5-3AAB-C6E1-535731769EC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966EC7A-29CA-8165-B93E-1D3BCE7C117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CC7988-7C59-A54E-E420-A1ED79EE8251}"/>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5" name="Fußzeilenplatzhalter 4">
            <a:extLst>
              <a:ext uri="{FF2B5EF4-FFF2-40B4-BE49-F238E27FC236}">
                <a16:creationId xmlns:a16="http://schemas.microsoft.com/office/drawing/2014/main" id="{F74E38E4-F1F9-6B7E-C254-62B5B043BFC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69CCF1C-41E9-6ED1-598A-84E40762BA08}"/>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384339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4955D2D-3DF7-C25B-2563-7CC4901B0A2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AC5C613-5D33-29E0-D741-C245895DFBB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E946E36-1DD2-2EBF-7000-0F57EEBA09DA}"/>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5" name="Fußzeilenplatzhalter 4">
            <a:extLst>
              <a:ext uri="{FF2B5EF4-FFF2-40B4-BE49-F238E27FC236}">
                <a16:creationId xmlns:a16="http://schemas.microsoft.com/office/drawing/2014/main" id="{33403DC6-2B68-41CC-8F7A-90B290444B0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CAF05D3-2D21-17EA-6AEA-10F788AB0ECF}"/>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491804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0"/>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TextBox 1">
            <a:extLst>
              <a:ext uri="{FF2B5EF4-FFF2-40B4-BE49-F238E27FC236}">
                <a16:creationId xmlns:a16="http://schemas.microsoft.com/office/drawing/2014/main" id="{164FEE1C-6B5B-EFB3-AA9B-382130EF8962}"/>
              </a:ext>
            </a:extLst>
          </p:cNvPr>
          <p:cNvSpPr txBox="1"/>
          <p:nvPr userDrawn="1"/>
        </p:nvSpPr>
        <p:spPr>
          <a:xfrm>
            <a:off x="817349" y="2201904"/>
            <a:ext cx="7325987" cy="1200329"/>
          </a:xfrm>
          <a:prstGeom prst="rect">
            <a:avLst/>
          </a:prstGeom>
          <a:noFill/>
        </p:spPr>
        <p:txBody>
          <a:bodyPr wrap="square" rtlCol="0">
            <a:spAutoFit/>
          </a:bodyPr>
          <a:lstStyle/>
          <a:p>
            <a:r>
              <a:rPr lang="en-IE" sz="2400" dirty="0" err="1">
                <a:solidFill>
                  <a:srgbClr val="7A547C"/>
                </a:solidFill>
              </a:rPr>
              <a:t>Regionales</a:t>
            </a:r>
            <a:r>
              <a:rPr lang="en-IE" sz="2400" dirty="0">
                <a:solidFill>
                  <a:srgbClr val="7A547C"/>
                </a:solidFill>
              </a:rPr>
              <a:t> </a:t>
            </a:r>
            <a:r>
              <a:rPr lang="en-IE" sz="2400" dirty="0" err="1">
                <a:solidFill>
                  <a:srgbClr val="7A547C"/>
                </a:solidFill>
              </a:rPr>
              <a:t>Tourismus-Krisenmanagement</a:t>
            </a:r>
            <a:r>
              <a:rPr lang="en-IE" sz="2400" dirty="0">
                <a:solidFill>
                  <a:srgbClr val="7A547C"/>
                </a:solidFill>
              </a:rPr>
              <a:t> (RTKM)</a:t>
            </a:r>
          </a:p>
          <a:p>
            <a:r>
              <a:rPr lang="en-IE" sz="2400" dirty="0">
                <a:solidFill>
                  <a:srgbClr val="7A547C"/>
                </a:solidFill>
              </a:rPr>
              <a:t>HEI-</a:t>
            </a:r>
            <a:r>
              <a:rPr lang="en-IE" sz="2400" dirty="0" err="1">
                <a:solidFill>
                  <a:srgbClr val="7A547C"/>
                </a:solidFill>
              </a:rPr>
              <a:t>Kurs</a:t>
            </a:r>
            <a:r>
              <a:rPr lang="en-IE" sz="2400" dirty="0">
                <a:solidFill>
                  <a:srgbClr val="7A547C"/>
                </a:solidFill>
              </a:rPr>
              <a:t>, 2023</a:t>
            </a:r>
          </a:p>
          <a:p>
            <a:r>
              <a:rPr lang="en-IE" sz="2400" i="1" dirty="0" err="1">
                <a:solidFill>
                  <a:srgbClr val="7A547C"/>
                </a:solidFill>
              </a:rPr>
              <a:t>Entwickelt</a:t>
            </a:r>
            <a:r>
              <a:rPr lang="en-IE" sz="2400" i="1" dirty="0">
                <a:solidFill>
                  <a:srgbClr val="7A547C"/>
                </a:solidFill>
              </a:rPr>
              <a:t> von Laura </a:t>
            </a:r>
            <a:r>
              <a:rPr lang="en-IE" sz="2400" i="1" dirty="0" err="1">
                <a:solidFill>
                  <a:srgbClr val="7A547C"/>
                </a:solidFill>
              </a:rPr>
              <a:t>Magan</a:t>
            </a:r>
            <a:r>
              <a:rPr lang="en-IE" sz="2400" i="1" dirty="0">
                <a:solidFill>
                  <a:srgbClr val="7A547C"/>
                </a:solidFill>
              </a:rPr>
              <a:t> (Momentum) </a:t>
            </a:r>
          </a:p>
        </p:txBody>
      </p:sp>
      <p:sp>
        <p:nvSpPr>
          <p:cNvPr id="3" name="Rectangle 22">
            <a:extLst>
              <a:ext uri="{FF2B5EF4-FFF2-40B4-BE49-F238E27FC236}">
                <a16:creationId xmlns:a16="http://schemas.microsoft.com/office/drawing/2014/main" id="{19837E3A-F540-133B-1A86-1F6A6638DE20}"/>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1728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1213759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274303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28002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133006"/>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274303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4443057"/>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45002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4833028"/>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4443057"/>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382725"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16898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1186346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007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8" name="Text Placeholder 17">
            <a:extLst>
              <a:ext uri="{FF2B5EF4-FFF2-40B4-BE49-F238E27FC236}">
                <a16:creationId xmlns:a16="http://schemas.microsoft.com/office/drawing/2014/main" id="{C083F70B-8066-C68E-4482-C3B8E94C9A16}"/>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3">
            <a:extLst>
              <a:ext uri="{FF2B5EF4-FFF2-40B4-BE49-F238E27FC236}">
                <a16:creationId xmlns:a16="http://schemas.microsoft.com/office/drawing/2014/main" id="{4F8BFB5D-421B-2E72-7A4A-E063A6F3A7B7}"/>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544986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886808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14" name="Text Placeholder 17">
            <a:extLst>
              <a:ext uri="{FF2B5EF4-FFF2-40B4-BE49-F238E27FC236}">
                <a16:creationId xmlns:a16="http://schemas.microsoft.com/office/drawing/2014/main" id="{5B271E0A-EACD-B1EB-FF79-3045C2DBB1BF}"/>
              </a:ext>
            </a:extLst>
          </p:cNvPr>
          <p:cNvSpPr>
            <a:spLocks noGrp="1"/>
          </p:cNvSpPr>
          <p:nvPr>
            <p:ph type="body" sz="quarter" idx="18" hasCustomPrompt="1"/>
          </p:nvPr>
        </p:nvSpPr>
        <p:spPr>
          <a:xfrm>
            <a:off x="1955110" y="192564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23A83FCF-D9DD-3226-6480-FF9558285B73}"/>
              </a:ext>
            </a:extLst>
          </p:cNvPr>
          <p:cNvSpPr>
            <a:spLocks noGrp="1"/>
          </p:cNvSpPr>
          <p:nvPr>
            <p:ph type="body" sz="quarter" idx="16" hasCustomPrompt="1"/>
          </p:nvPr>
        </p:nvSpPr>
        <p:spPr>
          <a:xfrm>
            <a:off x="1870961" y="74791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299955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70BD3-35DC-7DEA-E43B-16482944D7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0970C5E-1154-B832-0D4A-3F233F13D9B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D55455-9E17-7805-ECF4-0FD1CBDD4EDC}"/>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5" name="Fußzeilenplatzhalter 4">
            <a:extLst>
              <a:ext uri="{FF2B5EF4-FFF2-40B4-BE49-F238E27FC236}">
                <a16:creationId xmlns:a16="http://schemas.microsoft.com/office/drawing/2014/main" id="{55506B50-03BB-0102-2995-9AC872E47D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D05DDC8-82FB-4E1F-5286-16FA8CF025C4}"/>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3320094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4493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 Slide - Blue">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2F03EE49-5502-2AE5-4B3C-FC45F68173F5}"/>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CC5EA173-CE5F-65DA-7A9A-AE7C8B483097}"/>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560E5E59-33BC-C5F0-8818-BDACDF08CA35}"/>
              </a:ext>
            </a:extLst>
          </p:cNvPr>
          <p:cNvCxnSpPr>
            <a:cxnSpLocks/>
          </p:cNvCxnSpPr>
          <p:nvPr userDrawn="1"/>
        </p:nvCxnSpPr>
        <p:spPr>
          <a:xfrm>
            <a:off x="5346936" y="-25722"/>
            <a:ext cx="0" cy="6853558"/>
          </a:xfrm>
          <a:prstGeom prst="line">
            <a:avLst/>
          </a:prstGeom>
          <a:ln w="12700">
            <a:solidFill>
              <a:srgbClr val="3AA091"/>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B6FEDC63-CAD8-B31E-7CEB-49D671DFF4AA}"/>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Bullet Point Slide</a:t>
            </a:r>
          </a:p>
        </p:txBody>
      </p:sp>
    </p:spTree>
    <p:extLst>
      <p:ext uri="{BB962C8B-B14F-4D97-AF65-F5344CB8AC3E}">
        <p14:creationId xmlns:p14="http://schemas.microsoft.com/office/powerpoint/2010/main" val="1597571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33384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46D55-B536-16DD-CF6F-D72C3033359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A0F5309-C898-92F3-D062-11ECDE4251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A5DB931-1DB2-8A1A-DC05-F7B75C48E27E}"/>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5" name="Fußzeilenplatzhalter 4">
            <a:extLst>
              <a:ext uri="{FF2B5EF4-FFF2-40B4-BE49-F238E27FC236}">
                <a16:creationId xmlns:a16="http://schemas.microsoft.com/office/drawing/2014/main" id="{342B7018-003D-11DF-EBC0-BB2B66C331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F9DEF48-9315-B4D3-763E-37D77AF74794}"/>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166513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F0EBB-0DA4-3C07-AF7D-BF76E231758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2A3192D-D954-1E67-DA40-C905E50483D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A0CD202-306F-EC09-DE07-FC085B691D2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38C1CE2-EFF7-74F6-0366-957CA8E2B0EB}"/>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6" name="Fußzeilenplatzhalter 5">
            <a:extLst>
              <a:ext uri="{FF2B5EF4-FFF2-40B4-BE49-F238E27FC236}">
                <a16:creationId xmlns:a16="http://schemas.microsoft.com/office/drawing/2014/main" id="{62347514-A6B4-99C1-86A4-1A57043ABAB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EFBCAB7-741C-38EA-0200-A56D71FAFADE}"/>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167187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CE5FF-0145-B3BA-C19A-DD4390DAD96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6896BF9-ACD7-1FC6-4092-3BD5F2B76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0FEEE26-EC6B-A337-8504-C904B041875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8B6FB0F-9B18-234B-DF7C-6C32A83B32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4D96177-711B-AD56-0743-7EA11F9E832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CE36472-9A7B-58C1-CCA0-5CBF675DBC5A}"/>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8" name="Fußzeilenplatzhalter 7">
            <a:extLst>
              <a:ext uri="{FF2B5EF4-FFF2-40B4-BE49-F238E27FC236}">
                <a16:creationId xmlns:a16="http://schemas.microsoft.com/office/drawing/2014/main" id="{FAB07608-20B9-7F9B-69A2-853DBB04245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49BBE5D-666B-D686-F581-D2FB1D6796DD}"/>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293728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738B8-AC49-B731-9043-19AB4AE6417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33B13D0-1163-8511-4C52-33AB6A267F99}"/>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4" name="Fußzeilenplatzhalter 3">
            <a:extLst>
              <a:ext uri="{FF2B5EF4-FFF2-40B4-BE49-F238E27FC236}">
                <a16:creationId xmlns:a16="http://schemas.microsoft.com/office/drawing/2014/main" id="{916AB0C6-A3C2-C46D-B5F7-B8C321CAFA4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9501F37-70D7-FD65-8A28-9292FF67C8A9}"/>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66477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06D4C9C-A013-23F5-34C0-3AF8A81A1F2D}"/>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3" name="Fußzeilenplatzhalter 2">
            <a:extLst>
              <a:ext uri="{FF2B5EF4-FFF2-40B4-BE49-F238E27FC236}">
                <a16:creationId xmlns:a16="http://schemas.microsoft.com/office/drawing/2014/main" id="{7EEDD9BF-1AC6-C088-F678-70FF0378CF2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9BAF321-48E0-A59D-6C3F-6A0082262FD0}"/>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2401970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95D1F-938D-0E43-5101-EE56FD4AED9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6BB1611-7135-7D82-A876-CF6317103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671D940-D17C-525E-8E90-D3B375EA0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60940EE-3784-C050-3796-8EE71ED193E6}"/>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6" name="Fußzeilenplatzhalter 5">
            <a:extLst>
              <a:ext uri="{FF2B5EF4-FFF2-40B4-BE49-F238E27FC236}">
                <a16:creationId xmlns:a16="http://schemas.microsoft.com/office/drawing/2014/main" id="{A855110D-7C43-1576-1F4C-C3D9754A1A4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8798148-2E96-3910-932C-59EAAC665B51}"/>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414337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112E8-0D25-0BBA-A987-C2C750AF387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0BE6964-B8DF-B695-7CE7-A4489AA99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5FEB076-395D-04BD-C296-1B9A1DD91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5D3E565-E5A3-B797-EB58-C3CFCFE64635}"/>
              </a:ext>
            </a:extLst>
          </p:cNvPr>
          <p:cNvSpPr>
            <a:spLocks noGrp="1"/>
          </p:cNvSpPr>
          <p:nvPr>
            <p:ph type="dt" sz="half" idx="10"/>
          </p:nvPr>
        </p:nvSpPr>
        <p:spPr/>
        <p:txBody>
          <a:bodyPr/>
          <a:lstStyle/>
          <a:p>
            <a:fld id="{1434E659-731B-465E-919B-49484FC20C6D}" type="datetimeFigureOut">
              <a:rPr lang="de-DE" smtClean="0"/>
              <a:t>04.07.2023</a:t>
            </a:fld>
            <a:endParaRPr lang="de-DE"/>
          </a:p>
        </p:txBody>
      </p:sp>
      <p:sp>
        <p:nvSpPr>
          <p:cNvPr id="6" name="Fußzeilenplatzhalter 5">
            <a:extLst>
              <a:ext uri="{FF2B5EF4-FFF2-40B4-BE49-F238E27FC236}">
                <a16:creationId xmlns:a16="http://schemas.microsoft.com/office/drawing/2014/main" id="{DB6F07C0-11F5-6C11-4E9B-823236DF2A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E32E147-43D2-B5D7-A2E0-D720203915F8}"/>
              </a:ext>
            </a:extLst>
          </p:cNvPr>
          <p:cNvSpPr>
            <a:spLocks noGrp="1"/>
          </p:cNvSpPr>
          <p:nvPr>
            <p:ph type="sldNum" sz="quarter" idx="12"/>
          </p:nvPr>
        </p:nvSpPr>
        <p:spPr/>
        <p:txBody>
          <a:bodyPr/>
          <a:lstStyle/>
          <a:p>
            <a:fld id="{7F0D0A02-D1DB-437E-9843-348348F66535}" type="slidenum">
              <a:rPr lang="de-DE" smtClean="0"/>
              <a:t>‹Nr.›</a:t>
            </a:fld>
            <a:endParaRPr lang="de-DE"/>
          </a:p>
        </p:txBody>
      </p:sp>
    </p:spTree>
    <p:extLst>
      <p:ext uri="{BB962C8B-B14F-4D97-AF65-F5344CB8AC3E}">
        <p14:creationId xmlns:p14="http://schemas.microsoft.com/office/powerpoint/2010/main" val="105142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AED8EF5-E4BF-4D02-172C-BF622E486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1F93BD4-6F06-5BA7-154B-03AA3296C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E17C992-1059-C683-58A6-4D50F88EEF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4E659-731B-465E-919B-49484FC20C6D}" type="datetimeFigureOut">
              <a:rPr lang="de-DE" smtClean="0"/>
              <a:t>04.07.2023</a:t>
            </a:fld>
            <a:endParaRPr lang="de-DE"/>
          </a:p>
        </p:txBody>
      </p:sp>
      <p:sp>
        <p:nvSpPr>
          <p:cNvPr id="5" name="Fußzeilenplatzhalter 4">
            <a:extLst>
              <a:ext uri="{FF2B5EF4-FFF2-40B4-BE49-F238E27FC236}">
                <a16:creationId xmlns:a16="http://schemas.microsoft.com/office/drawing/2014/main" id="{02E7F8A8-07CE-7836-B1C1-9D82DA5DB8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B85A387-CEC6-B051-35C1-C5CCC28AD0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D0A02-D1DB-437E-9843-348348F66535}" type="slidenum">
              <a:rPr lang="de-DE" smtClean="0"/>
              <a:t>‹Nr.›</a:t>
            </a:fld>
            <a:endParaRPr lang="de-DE"/>
          </a:p>
        </p:txBody>
      </p:sp>
    </p:spTree>
    <p:extLst>
      <p:ext uri="{BB962C8B-B14F-4D97-AF65-F5344CB8AC3E}">
        <p14:creationId xmlns:p14="http://schemas.microsoft.com/office/powerpoint/2010/main" val="1084035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techtarget.com/searchdisasterrecovery/definition/crisis-management-plan-CMP"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earelao.com/sites/default/files/Crisis%20Communications_0.pdf" TargetMode="Externa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18.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ciencedirect.com/science/article/pii/S1447677022001255" TargetMode="External"/><Relationship Id="rId1" Type="http://schemas.openxmlformats.org/officeDocument/2006/relationships/slideLayout" Target="../slideLayouts/slideLayout18.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andfonline.com/doi/full/10.1080/13669877.2022.2128391" TargetMode="External"/><Relationship Id="rId1" Type="http://schemas.openxmlformats.org/officeDocument/2006/relationships/slideLayout" Target="../slideLayouts/slideLayout18.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18.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18.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www.researchgate.net/figure/Phase-Model-of-a-Tourism-Crisis_fig2_5028165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hyperlink" Target="https://www.mediatoolkit.com/blog/public-relations-in-travel-and-tourism/" TargetMode="External"/><Relationship Id="rId2" Type="http://schemas.openxmlformats.org/officeDocument/2006/relationships/hyperlink" Target="https://sparkbay.com/en/culture-blog/employee-engagement-survey-questions-40"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oovURIu4040" TargetMode="External"/><Relationship Id="rId1" Type="http://schemas.openxmlformats.org/officeDocument/2006/relationships/slideLayout" Target="../slideLayouts/slideLayout13.xml"/><Relationship Id="rId4" Type="http://schemas.openxmlformats.org/officeDocument/2006/relationships/hyperlink" Target="https://www.mediatoolkit.com/blog/public-relations-in-travel-and-touris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demandmetric.com/content/crisis-communications-plan-template" TargetMode="External"/><Relationship Id="rId1" Type="http://schemas.openxmlformats.org/officeDocument/2006/relationships/slideLayout" Target="../slideLayouts/slideLayout1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demandmetric.com/content/crisis-communications-plan-template" TargetMode="External"/><Relationship Id="rId1" Type="http://schemas.openxmlformats.org/officeDocument/2006/relationships/slideLayout" Target="../slideLayouts/slideLayout1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hyperlink" Target="https://www.smartsheet.com/content/marketing-communications-plan-template" TargetMode="External"/><Relationship Id="rId4" Type="http://schemas.openxmlformats.org/officeDocument/2006/relationships/hyperlink" Target="https://www.smartsheet.com/content/crisis-management-model-theorie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smartsheet.com/content/marketing-communications-plan-template"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hyperlink" Target="https://www.smartsheet.com/content/marketing-communications-plan-template" TargetMode="External"/><Relationship Id="rId4" Type="http://schemas.openxmlformats.org/officeDocument/2006/relationships/hyperlink" Target="https://www.smartsheet.com/content/crisis-management-model-theori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hyperlink" Target="https://www.smartsheet.com/content/marketing-communications-plan-template" TargetMode="External"/><Relationship Id="rId4" Type="http://schemas.openxmlformats.org/officeDocument/2006/relationships/hyperlink" Target="https://www.smartsheet.com/content/crisis-management-model-theories"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smartsheet.com/content/marketing-communications-plan-template"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hyperlink" Target="https://www.facebook.com/tourismcrisisrecover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17.xml"/><Relationship Id="rId6" Type="http://schemas.openxmlformats.org/officeDocument/2006/relationships/image" Target="../media/image20.jpg"/><Relationship Id="rId5" Type="http://schemas.openxmlformats.org/officeDocument/2006/relationships/hyperlink" Target="https://grampianstourism.com.au/wp-content/uploads/sites/4/2020/04/Tourism_CrisisManagement_WEB.pdf" TargetMode="Externa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17.xml"/><Relationship Id="rId6" Type="http://schemas.openxmlformats.org/officeDocument/2006/relationships/image" Target="../media/image23.jpg"/><Relationship Id="rId5" Type="http://schemas.openxmlformats.org/officeDocument/2006/relationships/hyperlink" Target="https://grampianstourism.com.au/wp-content/uploads/sites/4/2020/04/Tourism_CrisisManagement_WEB.pdf" TargetMode="Externa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ABF4386-1A72-5764-B399-DE877BAC1C8E}"/>
              </a:ext>
            </a:extLst>
          </p:cNvPr>
          <p:cNvSpPr>
            <a:spLocks noGrp="1"/>
          </p:cNvSpPr>
          <p:nvPr>
            <p:ph type="body" sz="quarter" idx="15"/>
          </p:nvPr>
        </p:nvSpPr>
        <p:spPr>
          <a:xfrm>
            <a:off x="817349" y="4476760"/>
            <a:ext cx="11279401" cy="697353"/>
          </a:xfrm>
        </p:spPr>
        <p:txBody>
          <a:bodyPr/>
          <a:lstStyle/>
          <a:p>
            <a:r>
              <a:rPr lang="en-IE" sz="3200" b="0" dirty="0"/>
              <a:t>Kommunikationsstrategie und Umgang mit PR und Medien</a:t>
            </a:r>
          </a:p>
          <a:p>
            <a:endParaRPr lang="en-IE" sz="3200" b="0" dirty="0"/>
          </a:p>
        </p:txBody>
      </p:sp>
      <p:sp>
        <p:nvSpPr>
          <p:cNvPr id="7" name="Text Placeholder 3">
            <a:extLst>
              <a:ext uri="{FF2B5EF4-FFF2-40B4-BE49-F238E27FC236}">
                <a16:creationId xmlns:a16="http://schemas.microsoft.com/office/drawing/2014/main" id="{1272D686-7BC4-DD27-0BCA-3D541821D1B9}"/>
              </a:ext>
            </a:extLst>
          </p:cNvPr>
          <p:cNvSpPr>
            <a:spLocks noGrp="1"/>
          </p:cNvSpPr>
          <p:nvPr>
            <p:ph type="body" sz="quarter" idx="16"/>
          </p:nvPr>
        </p:nvSpPr>
        <p:spPr>
          <a:xfrm>
            <a:off x="817349" y="3633385"/>
            <a:ext cx="5278651" cy="697353"/>
          </a:xfrm>
        </p:spPr>
        <p:txBody>
          <a:bodyPr>
            <a:noAutofit/>
          </a:bodyPr>
          <a:lstStyle/>
          <a:p>
            <a:r>
              <a:rPr lang="en-IE" sz="6000" b="1" dirty="0"/>
              <a:t>Modul 7</a:t>
            </a:r>
          </a:p>
        </p:txBody>
      </p:sp>
    </p:spTree>
    <p:extLst>
      <p:ext uri="{BB962C8B-B14F-4D97-AF65-F5344CB8AC3E}">
        <p14:creationId xmlns:p14="http://schemas.microsoft.com/office/powerpoint/2010/main" val="18667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6E82A7-96DE-670A-332E-422C7225C7B8}"/>
              </a:ext>
            </a:extLst>
          </p:cNvPr>
          <p:cNvSpPr>
            <a:spLocks noGrp="1"/>
          </p:cNvSpPr>
          <p:nvPr>
            <p:ph type="body" sz="quarter" idx="4294967295"/>
          </p:nvPr>
        </p:nvSpPr>
        <p:spPr>
          <a:xfrm>
            <a:off x="1326460" y="1166022"/>
            <a:ext cx="5255315" cy="5425277"/>
          </a:xfrm>
        </p:spPr>
        <p:txBody>
          <a:bodyPr>
            <a:normAutofit fontScale="62500" lnSpcReduction="20000"/>
          </a:bodyPr>
          <a:lstStyle/>
          <a:p>
            <a:pPr marL="0" indent="0">
              <a:lnSpc>
                <a:spcPct val="120000"/>
              </a:lnSpc>
              <a:spcBef>
                <a:spcPts val="0"/>
              </a:spcBef>
              <a:buNone/>
            </a:pPr>
            <a:r>
              <a:rPr lang="en-GB" b="0" i="1" dirty="0">
                <a:solidFill>
                  <a:schemeClr val="bg1"/>
                </a:solidFill>
                <a:effectLst/>
              </a:rPr>
              <a:t>Die Öffentlichkeitsarbeit ist häufig ein integraler Bestandteil des Krisenmanagementprozesses. Eine Organisation kann sich dafür entscheiden, externe Hilfe bei der Öffentlichkeitsarbeit in Anspruch zu nehmen, um Kommunikationsaspekte wie den Umgang mit den Medien zu bewältigen. Mit einer öffentlichen Krisenreaktion kann eine Organisation irreführenden und falschen Informationen entgegenwirken und versuchen, Bedenken zu zerstreuen. Wenn eine Organisation eine Krisensituation schnell genug behebt, ist es möglicherweise nicht notwendig, die Öffentlichkeit auf das Ereignis aufmerksam zu machen, und es könnte sogar unerwünschte Aufmerksamkeit erregen.  (</a:t>
            </a:r>
            <a:r>
              <a:rPr lang="en-GB" b="0" i="1" dirty="0">
                <a:solidFill>
                  <a:schemeClr val="bg1"/>
                </a:solidFill>
                <a:effectLst/>
                <a:hlinkClick r:id="rId2">
                  <a:extLst>
                    <a:ext uri="{A12FA001-AC4F-418D-AE19-62706E023703}">
                      <ahyp:hlinkClr xmlns:ahyp="http://schemas.microsoft.com/office/drawing/2018/hyperlinkcolor" val="tx"/>
                    </a:ext>
                  </a:extLst>
                </a:hlinkClick>
              </a:rPr>
              <a:t>TechTarget, Disaster Recovery</a:t>
            </a:r>
            <a:r>
              <a:rPr lang="en-GB" b="0" i="1" dirty="0">
                <a:solidFill>
                  <a:schemeClr val="bg1"/>
                </a:solidFill>
                <a:effectLst/>
              </a:rPr>
              <a:t>)</a:t>
            </a:r>
            <a:endParaRPr lang="en-IE" dirty="0">
              <a:solidFill>
                <a:schemeClr val="bg1"/>
              </a:solidFill>
            </a:endParaRPr>
          </a:p>
        </p:txBody>
      </p:sp>
      <p:sp>
        <p:nvSpPr>
          <p:cNvPr id="6" name="Text Placeholder 5">
            <a:extLst>
              <a:ext uri="{FF2B5EF4-FFF2-40B4-BE49-F238E27FC236}">
                <a16:creationId xmlns:a16="http://schemas.microsoft.com/office/drawing/2014/main" id="{E953C9FC-10AE-8431-F129-7CFE4470F034}"/>
              </a:ext>
            </a:extLst>
          </p:cNvPr>
          <p:cNvSpPr>
            <a:spLocks noGrp="1"/>
          </p:cNvSpPr>
          <p:nvPr>
            <p:ph type="body" sz="quarter" idx="4294967295"/>
          </p:nvPr>
        </p:nvSpPr>
        <p:spPr>
          <a:xfrm>
            <a:off x="1162050" y="595510"/>
            <a:ext cx="6057899" cy="582221"/>
          </a:xfrm>
        </p:spPr>
        <p:txBody>
          <a:bodyPr>
            <a:normAutofit fontScale="77500" lnSpcReduction="20000"/>
          </a:bodyPr>
          <a:lstStyle/>
          <a:p>
            <a:pPr marL="0" indent="0">
              <a:buNone/>
            </a:pPr>
            <a:r>
              <a:rPr lang="en-IE" dirty="0">
                <a:solidFill>
                  <a:schemeClr val="bg1"/>
                </a:solidFill>
              </a:rPr>
              <a:t>Öffentlichkeitsarbeit ist nicht immer notwendig</a:t>
            </a:r>
          </a:p>
        </p:txBody>
      </p:sp>
      <p:pic>
        <p:nvPicPr>
          <p:cNvPr id="2" name="Picture Placeholder 2" descr="A group of people looking at a computer&#10;&#10;Description automatically generated with medium confidence">
            <a:extLst>
              <a:ext uri="{FF2B5EF4-FFF2-40B4-BE49-F238E27FC236}">
                <a16:creationId xmlns:a16="http://schemas.microsoft.com/office/drawing/2014/main" id="{5C8DDEB2-64B5-EEA9-9C23-94FA4E7C5A68}"/>
              </a:ext>
            </a:extLst>
          </p:cNvPr>
          <p:cNvPicPr>
            <a:picLocks noGrp="1" noChangeAspect="1"/>
          </p:cNvPicPr>
          <p:nvPr>
            <p:ph type="pic" sz="quarter" idx="10"/>
          </p:nvPr>
        </p:nvPicPr>
        <p:blipFill>
          <a:blip r:embed="rId3"/>
          <a:srcRect t="4480" b="4480"/>
          <a:stretch>
            <a:fillRect/>
          </a:stretch>
        </p:blipFill>
        <p:spPr>
          <a:xfrm>
            <a:off x="7297738" y="228600"/>
            <a:ext cx="4659312" cy="6362700"/>
          </a:xfrm>
        </p:spPr>
      </p:pic>
    </p:spTree>
    <p:extLst>
      <p:ext uri="{BB962C8B-B14F-4D97-AF65-F5344CB8AC3E}">
        <p14:creationId xmlns:p14="http://schemas.microsoft.com/office/powerpoint/2010/main" val="314616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D5D09C-8C5C-1AF9-92E7-FB4731E625D0}"/>
              </a:ext>
            </a:extLst>
          </p:cNvPr>
          <p:cNvSpPr>
            <a:spLocks noGrp="1"/>
          </p:cNvSpPr>
          <p:nvPr>
            <p:ph type="body" sz="quarter" idx="18"/>
          </p:nvPr>
        </p:nvSpPr>
        <p:spPr>
          <a:xfrm>
            <a:off x="493059" y="999046"/>
            <a:ext cx="5701553" cy="5706117"/>
          </a:xfrm>
        </p:spPr>
        <p:txBody>
          <a:bodyPr>
            <a:noAutofit/>
          </a:bodyPr>
          <a:lstStyle/>
          <a:p>
            <a:r>
              <a:rPr lang="en-GB" sz="2000" dirty="0"/>
              <a:t>Zum Zeitpunkt einer Krise sollten alle anfänglichen Medienanfragen und </a:t>
            </a:r>
            <a:r>
              <a:rPr lang="en-GB" sz="2000" dirty="0" err="1"/>
              <a:t>Ersuchen</a:t>
            </a:r>
            <a:r>
              <a:rPr lang="en-GB" sz="2000" dirty="0"/>
              <a:t> an das TKMT weitergeleitet werden. </a:t>
            </a:r>
            <a:r>
              <a:rPr lang="en-GB" sz="2000" dirty="0" err="1"/>
              <a:t>Folgende</a:t>
            </a:r>
            <a:r>
              <a:rPr lang="en-GB" sz="2000" dirty="0"/>
              <a:t> </a:t>
            </a:r>
            <a:r>
              <a:rPr lang="en-GB" sz="2000" dirty="0" err="1"/>
              <a:t>Maßnahmen</a:t>
            </a:r>
            <a:r>
              <a:rPr lang="en-GB" sz="2000" dirty="0"/>
              <a:t> </a:t>
            </a:r>
            <a:r>
              <a:rPr lang="en-GB" sz="2000" dirty="0" err="1"/>
              <a:t>sind</a:t>
            </a:r>
            <a:r>
              <a:rPr lang="en-GB" sz="2000" dirty="0"/>
              <a:t> </a:t>
            </a:r>
            <a:r>
              <a:rPr lang="en-GB" sz="2000" dirty="0" err="1"/>
              <a:t>wichtig</a:t>
            </a:r>
            <a:r>
              <a:rPr lang="en-GB" sz="2000" dirty="0"/>
              <a:t>:</a:t>
            </a:r>
          </a:p>
          <a:p>
            <a:endParaRPr lang="en-GB" sz="2000" dirty="0"/>
          </a:p>
          <a:p>
            <a:pPr marL="342900" indent="-342900">
              <a:buFont typeface="Wingdings" panose="05000000000000000000" pitchFamily="2" charset="2"/>
              <a:buChar char="v"/>
            </a:pPr>
            <a:r>
              <a:rPr lang="en-GB" sz="2000" dirty="0"/>
              <a:t>Setzen Sie </a:t>
            </a:r>
            <a:r>
              <a:rPr lang="en-GB" sz="2000" dirty="0" err="1"/>
              <a:t>einen</a:t>
            </a:r>
            <a:r>
              <a:rPr lang="en-GB" sz="2000" dirty="0"/>
              <a:t> TKMT-</a:t>
            </a:r>
            <a:r>
              <a:rPr lang="en-GB" sz="2000" dirty="0" err="1"/>
              <a:t>Mediensprecher</a:t>
            </a:r>
            <a:r>
              <a:rPr lang="en-GB" sz="2000" dirty="0"/>
              <a:t> ein, der die maßgebliche Quelle für alles ist, was mit Tourismus zu tun hat, um die </a:t>
            </a:r>
            <a:r>
              <a:rPr lang="en-GB" sz="2000" dirty="0" err="1"/>
              <a:t>Konsistenz</a:t>
            </a:r>
            <a:r>
              <a:rPr lang="en-GB" sz="2000" dirty="0"/>
              <a:t> </a:t>
            </a:r>
            <a:r>
              <a:rPr lang="en-GB" sz="2000" dirty="0" err="1"/>
              <a:t>gewährleisten</a:t>
            </a:r>
            <a:r>
              <a:rPr lang="en-GB" sz="2000" dirty="0"/>
              <a:t>. </a:t>
            </a:r>
          </a:p>
          <a:p>
            <a:pPr marL="342900" indent="-342900">
              <a:buFont typeface="Wingdings" panose="05000000000000000000" pitchFamily="2" charset="2"/>
              <a:buChar char="v"/>
            </a:pPr>
            <a:endParaRPr lang="en-GB" sz="2000" dirty="0"/>
          </a:p>
          <a:p>
            <a:pPr marL="342900" indent="-342900">
              <a:buFont typeface="Wingdings" panose="05000000000000000000" pitchFamily="2" charset="2"/>
              <a:buChar char="v"/>
            </a:pPr>
            <a:r>
              <a:rPr lang="en-GB" sz="2000" dirty="0"/>
              <a:t>Entwicklung einer Reihe von vereinbarten Medienprotokollen und </a:t>
            </a:r>
            <a:r>
              <a:rPr lang="en-GB" sz="2000" dirty="0" err="1"/>
              <a:t>deren</a:t>
            </a:r>
            <a:r>
              <a:rPr lang="en-GB" sz="2000" dirty="0"/>
              <a:t> </a:t>
            </a:r>
            <a:r>
              <a:rPr lang="en-GB" sz="2000" dirty="0" err="1"/>
              <a:t>Weitergabe</a:t>
            </a:r>
            <a:r>
              <a:rPr lang="en-GB" sz="2000" dirty="0"/>
              <a:t> an das Personal für </a:t>
            </a:r>
            <a:r>
              <a:rPr lang="en-GB" sz="2000" dirty="0" err="1"/>
              <a:t>einen</a:t>
            </a:r>
            <a:r>
              <a:rPr lang="en-GB" sz="2000" dirty="0"/>
              <a:t> </a:t>
            </a:r>
            <a:r>
              <a:rPr lang="en-GB" sz="2000" dirty="0" err="1"/>
              <a:t>angemessenen</a:t>
            </a:r>
            <a:r>
              <a:rPr lang="en-GB" sz="2000" dirty="0"/>
              <a:t> </a:t>
            </a:r>
            <a:r>
              <a:rPr lang="en-GB" sz="2000" dirty="0" err="1"/>
              <a:t>Umgang</a:t>
            </a:r>
            <a:r>
              <a:rPr lang="en-GB" sz="2000" dirty="0"/>
              <a:t> </a:t>
            </a:r>
            <a:r>
              <a:rPr lang="en-GB" sz="2000" dirty="0" err="1"/>
              <a:t>mit</a:t>
            </a:r>
            <a:r>
              <a:rPr lang="en-GB" sz="2000" dirty="0"/>
              <a:t> den </a:t>
            </a:r>
            <a:r>
              <a:rPr lang="en-GB" sz="2000" dirty="0" err="1"/>
              <a:t>Medien</a:t>
            </a:r>
            <a:r>
              <a:rPr lang="en-GB" sz="2000" dirty="0"/>
              <a:t>. </a:t>
            </a:r>
            <a:r>
              <a:rPr lang="en-IE" sz="2000" dirty="0"/>
              <a:t>Es ist wichtig, </a:t>
            </a:r>
            <a:r>
              <a:rPr lang="en-IE" sz="2000" dirty="0" err="1"/>
              <a:t>dass</a:t>
            </a:r>
            <a:r>
              <a:rPr lang="en-IE" sz="2000" dirty="0"/>
              <a:t> Mitarbeiter </a:t>
            </a:r>
            <a:r>
              <a:rPr lang="en-IE" sz="2000" dirty="0" err="1"/>
              <a:t>angehalten</a:t>
            </a:r>
            <a:r>
              <a:rPr lang="en-IE" sz="2000" dirty="0"/>
              <a:t> </a:t>
            </a:r>
            <a:r>
              <a:rPr lang="en-IE" sz="2000" dirty="0" err="1"/>
              <a:t>werden</a:t>
            </a:r>
            <a:r>
              <a:rPr lang="en-IE" sz="2000" dirty="0"/>
              <a:t>, </a:t>
            </a:r>
            <a:r>
              <a:rPr lang="en-GB" sz="2000" dirty="0"/>
              <a:t>Medienanfragen an den TKMT-</a:t>
            </a:r>
            <a:r>
              <a:rPr lang="en-GB" sz="2000" dirty="0" err="1"/>
              <a:t>Mediensprecher</a:t>
            </a:r>
            <a:r>
              <a:rPr lang="en-GB" sz="2000" dirty="0"/>
              <a:t> weiterzuleiten, um </a:t>
            </a:r>
            <a:r>
              <a:rPr lang="en-GB" sz="2000" dirty="0" err="1"/>
              <a:t>ein</a:t>
            </a:r>
            <a:r>
              <a:rPr lang="en-GB" sz="2000" dirty="0"/>
              <a:t> </a:t>
            </a:r>
            <a:r>
              <a:rPr lang="en-GB" sz="2000" dirty="0" err="1"/>
              <a:t>einheitliches</a:t>
            </a:r>
            <a:r>
              <a:rPr lang="en-GB" sz="2000" dirty="0"/>
              <a:t> Bild </a:t>
            </a:r>
            <a:r>
              <a:rPr lang="en-GB" sz="2000" dirty="0" err="1"/>
              <a:t>abzugeben</a:t>
            </a:r>
            <a:r>
              <a:rPr lang="en-GB" sz="2000" dirty="0"/>
              <a:t>.</a:t>
            </a:r>
            <a:endParaRPr lang="en-IE" sz="2000" dirty="0"/>
          </a:p>
        </p:txBody>
      </p:sp>
      <p:sp>
        <p:nvSpPr>
          <p:cNvPr id="6" name="Text Placeholder 5">
            <a:extLst>
              <a:ext uri="{FF2B5EF4-FFF2-40B4-BE49-F238E27FC236}">
                <a16:creationId xmlns:a16="http://schemas.microsoft.com/office/drawing/2014/main" id="{4B76AA4A-8322-01B1-92CB-575BDAE4D7DC}"/>
              </a:ext>
            </a:extLst>
          </p:cNvPr>
          <p:cNvSpPr>
            <a:spLocks noGrp="1"/>
          </p:cNvSpPr>
          <p:nvPr>
            <p:ph type="body" sz="quarter" idx="16"/>
          </p:nvPr>
        </p:nvSpPr>
        <p:spPr>
          <a:xfrm>
            <a:off x="313765" y="147824"/>
            <a:ext cx="6087035" cy="582221"/>
          </a:xfrm>
        </p:spPr>
        <p:txBody>
          <a:bodyPr>
            <a:noAutofit/>
          </a:bodyPr>
          <a:lstStyle/>
          <a:p>
            <a:pPr algn="ctr"/>
            <a:r>
              <a:rPr lang="en-IE" sz="2400" b="0" dirty="0"/>
              <a:t>Das TKMT sollte die gesamte Kommunikation mit PR und Medien managen </a:t>
            </a:r>
          </a:p>
        </p:txBody>
      </p:sp>
      <p:sp>
        <p:nvSpPr>
          <p:cNvPr id="8" name="TextBox 7">
            <a:extLst>
              <a:ext uri="{FF2B5EF4-FFF2-40B4-BE49-F238E27FC236}">
                <a16:creationId xmlns:a16="http://schemas.microsoft.com/office/drawing/2014/main" id="{F973C677-EC28-929C-C009-5B035E3BB110}"/>
              </a:ext>
            </a:extLst>
          </p:cNvPr>
          <p:cNvSpPr txBox="1"/>
          <p:nvPr/>
        </p:nvSpPr>
        <p:spPr>
          <a:xfrm>
            <a:off x="6713220" y="4124853"/>
            <a:ext cx="5116830" cy="2477601"/>
          </a:xfrm>
          <a:prstGeom prst="rect">
            <a:avLst/>
          </a:prstGeom>
          <a:solidFill>
            <a:schemeClr val="bg1"/>
          </a:solidFill>
        </p:spPr>
        <p:txBody>
          <a:bodyPr wrap="square" rtlCol="0">
            <a:spAutoFit/>
          </a:bodyPr>
          <a:lstStyle/>
          <a:p>
            <a:pPr algn="ctr"/>
            <a:r>
              <a:rPr lang="en-GB" b="1" i="0" dirty="0">
                <a:solidFill>
                  <a:srgbClr val="4D4D4D"/>
                </a:solidFill>
                <a:effectLst/>
                <a:hlinkClick r:id="rId2">
                  <a:extLst>
                    <a:ext uri="{A12FA001-AC4F-418D-AE19-62706E023703}">
                      <ahyp:hlinkClr xmlns:ahyp="http://schemas.microsoft.com/office/drawing/2018/hyperlinkcolor" val="tx"/>
                    </a:ext>
                  </a:extLst>
                </a:hlinkClick>
              </a:rPr>
              <a:t>Toolbox für Krisenkommunikation im Tourismus: Checkliste und bewährte Praktiken</a:t>
            </a:r>
            <a:endParaRPr lang="en-GB" b="1" i="0" dirty="0">
              <a:solidFill>
                <a:srgbClr val="4D4D4D"/>
              </a:solidFill>
              <a:effectLst/>
            </a:endParaRPr>
          </a:p>
          <a:p>
            <a:r>
              <a:rPr lang="en-GB" sz="1700" b="0" i="0" dirty="0">
                <a:solidFill>
                  <a:srgbClr val="4D4D4D"/>
                </a:solidFill>
                <a:effectLst/>
              </a:rPr>
              <a:t>Die Krisenkommunikation ist ein entscheidendes Element eines guten Krisenmanagementsystems. Sie trägt dazu bei, die negativen Auswirkungen einer Krise zu begrenzen, indem sie den Informationsbedarf aller Interessengruppen der Branche </a:t>
            </a:r>
            <a:r>
              <a:rPr lang="en-GB" sz="1700" b="0" i="0" dirty="0" err="1">
                <a:solidFill>
                  <a:srgbClr val="4D4D4D"/>
                </a:solidFill>
                <a:effectLst/>
              </a:rPr>
              <a:t>erfüllt</a:t>
            </a:r>
            <a:r>
              <a:rPr lang="en-GB" sz="1700" b="0" i="0" dirty="0">
                <a:solidFill>
                  <a:srgbClr val="4D4D4D"/>
                </a:solidFill>
                <a:effectLst/>
              </a:rPr>
              <a:t>. Die UNWTO hat eine umfassende, aktuelle Toolbox zur Krisenkommunikation im Tourismus entwickelt. </a:t>
            </a:r>
            <a:endParaRPr lang="en-IE" sz="1700" dirty="0">
              <a:solidFill>
                <a:srgbClr val="4D4D4D"/>
              </a:solidFill>
            </a:endParaRPr>
          </a:p>
        </p:txBody>
      </p:sp>
      <p:pic>
        <p:nvPicPr>
          <p:cNvPr id="9" name="Graphic 8" descr="Touchscreen with solid fill">
            <a:hlinkClick r:id="rId2"/>
            <a:extLst>
              <a:ext uri="{FF2B5EF4-FFF2-40B4-BE49-F238E27FC236}">
                <a16:creationId xmlns:a16="http://schemas.microsoft.com/office/drawing/2014/main" id="{BDD41026-1965-6036-0EA4-49B97E26E4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1320" y="2733147"/>
            <a:ext cx="1206619" cy="1206619"/>
          </a:xfrm>
          <a:prstGeom prst="rect">
            <a:avLst/>
          </a:prstGeom>
        </p:spPr>
      </p:pic>
      <p:pic>
        <p:nvPicPr>
          <p:cNvPr id="2" name="Picture 2" descr="New UNWTO Publications January 2019 ">
            <a:hlinkClick r:id="rId2"/>
            <a:extLst>
              <a:ext uri="{FF2B5EF4-FFF2-40B4-BE49-F238E27FC236}">
                <a16:creationId xmlns:a16="http://schemas.microsoft.com/office/drawing/2014/main" id="{D6BFF487-4E9D-2160-412B-8DFEF3AB6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3853" y="147824"/>
            <a:ext cx="2597467" cy="3770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261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D5D09C-8C5C-1AF9-92E7-FB4731E625D0}"/>
              </a:ext>
            </a:extLst>
          </p:cNvPr>
          <p:cNvSpPr>
            <a:spLocks noGrp="1"/>
          </p:cNvSpPr>
          <p:nvPr>
            <p:ph type="body" sz="quarter" idx="18"/>
          </p:nvPr>
        </p:nvSpPr>
        <p:spPr>
          <a:xfrm>
            <a:off x="624986" y="1018532"/>
            <a:ext cx="5564883" cy="5706117"/>
          </a:xfrm>
        </p:spPr>
        <p:txBody>
          <a:bodyPr>
            <a:noAutofit/>
          </a:bodyPr>
          <a:lstStyle/>
          <a:p>
            <a:r>
              <a:rPr lang="en-GB" sz="1900" dirty="0"/>
              <a:t>Wo Ausnahmen von diesem Protokoll </a:t>
            </a:r>
            <a:r>
              <a:rPr lang="en-GB" sz="1900" dirty="0" err="1"/>
              <a:t>gelten</a:t>
            </a:r>
            <a:r>
              <a:rPr lang="en-GB" sz="1900" dirty="0"/>
              <a:t> </a:t>
            </a:r>
            <a:r>
              <a:rPr lang="en-GB" sz="1900" dirty="0" err="1"/>
              <a:t>können</a:t>
            </a:r>
            <a:r>
              <a:rPr lang="en-GB" sz="1900" dirty="0"/>
              <a:t>: So kann es beispielsweise in vielen Fällen notwendig sein, dass sich direkt </a:t>
            </a:r>
            <a:r>
              <a:rPr lang="en-GB" sz="1900" dirty="0" err="1"/>
              <a:t>betroffene</a:t>
            </a:r>
            <a:r>
              <a:rPr lang="en-GB" sz="1900" dirty="0"/>
              <a:t> </a:t>
            </a:r>
            <a:r>
              <a:rPr lang="en-GB" sz="1900" dirty="0" err="1"/>
              <a:t>Tourismus</a:t>
            </a:r>
            <a:r>
              <a:rPr lang="en-GB" sz="1900" dirty="0"/>
              <a:t>-unternehmen zu einer Krise äußern, und dies sollte in Abstimmung mit </a:t>
            </a:r>
            <a:r>
              <a:rPr lang="en-GB" sz="1900" dirty="0" err="1"/>
              <a:t>dem</a:t>
            </a:r>
            <a:r>
              <a:rPr lang="en-GB" sz="1900" dirty="0"/>
              <a:t> TKMT geschehen</a:t>
            </a:r>
          </a:p>
          <a:p>
            <a:endParaRPr lang="en-GB" sz="1900" dirty="0"/>
          </a:p>
          <a:p>
            <a:pPr marL="342900" indent="-342900">
              <a:buFont typeface="Wingdings" panose="05000000000000000000" pitchFamily="2" charset="2"/>
              <a:buChar char="v"/>
            </a:pPr>
            <a:r>
              <a:rPr lang="en-GB" sz="1900" dirty="0"/>
              <a:t>Kontaktaufnahme mit den Medienbeauftragten der Katastrophenschutzbehörden. </a:t>
            </a:r>
          </a:p>
          <a:p>
            <a:pPr marL="342900" indent="-342900">
              <a:buFont typeface="Wingdings" panose="05000000000000000000" pitchFamily="2" charset="2"/>
              <a:buChar char="v"/>
            </a:pPr>
            <a:r>
              <a:rPr lang="en-GB" sz="1900" dirty="0"/>
              <a:t>Veranlassen Sie, dass alle Medienanfragen zum Thema Tourismus direkt an das TKMT </a:t>
            </a:r>
            <a:r>
              <a:rPr lang="en-GB" sz="1900" dirty="0" err="1"/>
              <a:t>gerichtet</a:t>
            </a:r>
            <a:r>
              <a:rPr lang="en-GB" sz="1900" dirty="0"/>
              <a:t> </a:t>
            </a:r>
            <a:r>
              <a:rPr lang="en-GB" sz="1900" dirty="0" err="1"/>
              <a:t>werden</a:t>
            </a:r>
            <a:r>
              <a:rPr lang="en-GB" sz="1900" dirty="0"/>
              <a:t>. </a:t>
            </a:r>
          </a:p>
          <a:p>
            <a:pPr marL="342900" indent="-342900">
              <a:buFont typeface="Wingdings" panose="05000000000000000000" pitchFamily="2" charset="2"/>
              <a:buChar char="v"/>
            </a:pPr>
            <a:r>
              <a:rPr lang="en-GB" sz="1900" dirty="0"/>
              <a:t>Festlegung eines strategischen Ansatzes für die Beantwortung von Medienanfragen und die proaktive Veröffentlichung von Informationen. </a:t>
            </a:r>
          </a:p>
          <a:p>
            <a:pPr marL="342900" indent="-342900">
              <a:buFont typeface="Wingdings" panose="05000000000000000000" pitchFamily="2" charset="2"/>
              <a:buChar char="v"/>
            </a:pPr>
            <a:r>
              <a:rPr lang="en-GB" sz="1900" dirty="0"/>
              <a:t>Reagieren Sie auf </a:t>
            </a:r>
            <a:r>
              <a:rPr lang="en-GB" sz="1900" dirty="0" err="1"/>
              <a:t>Medienanfragen</a:t>
            </a:r>
            <a:r>
              <a:rPr lang="en-GB" sz="1900" dirty="0"/>
              <a:t> </a:t>
            </a:r>
            <a:r>
              <a:rPr lang="en-GB" sz="1900" dirty="0" err="1"/>
              <a:t>besonnen</a:t>
            </a:r>
            <a:r>
              <a:rPr lang="en-GB" sz="1900" dirty="0"/>
              <a:t> und zwar so schnell wie möglich. Erläutern Sie gegebenenfalls, warum weitere Einzelheiten nicht sofort verfügbar sind. </a:t>
            </a:r>
          </a:p>
          <a:p>
            <a:endParaRPr lang="en-IE" sz="2000" dirty="0"/>
          </a:p>
        </p:txBody>
      </p:sp>
      <p:sp>
        <p:nvSpPr>
          <p:cNvPr id="6" name="Text Placeholder 5">
            <a:extLst>
              <a:ext uri="{FF2B5EF4-FFF2-40B4-BE49-F238E27FC236}">
                <a16:creationId xmlns:a16="http://schemas.microsoft.com/office/drawing/2014/main" id="{4B76AA4A-8322-01B1-92CB-575BDAE4D7DC}"/>
              </a:ext>
            </a:extLst>
          </p:cNvPr>
          <p:cNvSpPr>
            <a:spLocks noGrp="1"/>
          </p:cNvSpPr>
          <p:nvPr>
            <p:ph type="body" sz="quarter" idx="16"/>
          </p:nvPr>
        </p:nvSpPr>
        <p:spPr>
          <a:xfrm>
            <a:off x="234818" y="296284"/>
            <a:ext cx="6214632" cy="582221"/>
          </a:xfrm>
        </p:spPr>
        <p:txBody>
          <a:bodyPr>
            <a:normAutofit fontScale="70000" lnSpcReduction="20000"/>
          </a:bodyPr>
          <a:lstStyle/>
          <a:p>
            <a:pPr algn="ctr"/>
            <a:r>
              <a:rPr lang="en-IE" b="0" dirty="0"/>
              <a:t>Umgang und Kommunikation mit den Medien </a:t>
            </a:r>
          </a:p>
        </p:txBody>
      </p:sp>
      <p:sp>
        <p:nvSpPr>
          <p:cNvPr id="4" name="Bildplatzhalter 3">
            <a:extLst>
              <a:ext uri="{FF2B5EF4-FFF2-40B4-BE49-F238E27FC236}">
                <a16:creationId xmlns:a16="http://schemas.microsoft.com/office/drawing/2014/main" id="{0A4F8876-5D5E-CEED-B6FB-C08A3D9853F2}"/>
              </a:ext>
            </a:extLst>
          </p:cNvPr>
          <p:cNvSpPr>
            <a:spLocks noGrp="1"/>
          </p:cNvSpPr>
          <p:nvPr>
            <p:ph type="pic" sz="quarter" idx="10"/>
          </p:nvPr>
        </p:nvSpPr>
        <p:spPr/>
      </p:sp>
      <p:pic>
        <p:nvPicPr>
          <p:cNvPr id="2" name="Picture Placeholder 2" descr="A group of people sitting in a room with a projection screen&#10;&#10;Description automatically generated with low confidence">
            <a:extLst>
              <a:ext uri="{FF2B5EF4-FFF2-40B4-BE49-F238E27FC236}">
                <a16:creationId xmlns:a16="http://schemas.microsoft.com/office/drawing/2014/main" id="{9DD0BDA3-CD18-F853-4360-CE94DA3324BA}"/>
              </a:ext>
            </a:extLst>
          </p:cNvPr>
          <p:cNvPicPr>
            <a:picLocks noChangeAspect="1"/>
          </p:cNvPicPr>
          <p:nvPr/>
        </p:nvPicPr>
        <p:blipFill>
          <a:blip r:embed="rId2"/>
          <a:srcRect l="15908" r="15908"/>
          <a:stretch>
            <a:fillRect/>
          </a:stretch>
        </p:blipFill>
        <p:spPr>
          <a:xfrm>
            <a:off x="6449450" y="228600"/>
            <a:ext cx="5564883" cy="5447571"/>
          </a:xfrm>
          <a:prstGeom prst="rect">
            <a:avLst/>
          </a:prstGeom>
          <a:solidFill>
            <a:schemeClr val="bg1"/>
          </a:solidFill>
        </p:spPr>
      </p:pic>
    </p:spTree>
    <p:extLst>
      <p:ext uri="{BB962C8B-B14F-4D97-AF65-F5344CB8AC3E}">
        <p14:creationId xmlns:p14="http://schemas.microsoft.com/office/powerpoint/2010/main" val="210653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D5D09C-8C5C-1AF9-92E7-FB4731E625D0}"/>
              </a:ext>
            </a:extLst>
          </p:cNvPr>
          <p:cNvSpPr>
            <a:spLocks noGrp="1"/>
          </p:cNvSpPr>
          <p:nvPr>
            <p:ph type="body" sz="quarter" idx="18"/>
          </p:nvPr>
        </p:nvSpPr>
        <p:spPr>
          <a:xfrm>
            <a:off x="531117" y="340606"/>
            <a:ext cx="5778243" cy="5706117"/>
          </a:xfrm>
        </p:spPr>
        <p:txBody>
          <a:bodyPr>
            <a:noAutofit/>
          </a:bodyPr>
          <a:lstStyle/>
          <a:p>
            <a:pPr marL="342900" indent="-342900">
              <a:buFont typeface="Wingdings" panose="05000000000000000000" pitchFamily="2" charset="2"/>
              <a:buChar char="v"/>
            </a:pPr>
            <a:r>
              <a:rPr lang="en-GB" sz="2000" dirty="0" err="1"/>
              <a:t>Beobachtung</a:t>
            </a:r>
            <a:r>
              <a:rPr lang="en-GB" sz="2000" dirty="0"/>
              <a:t> der gesamten Medienberichterstattung und sofortige Benachrichtigung des TKMT bei wichtigen Themen</a:t>
            </a:r>
          </a:p>
          <a:p>
            <a:pPr marL="342900" indent="-342900">
              <a:buFont typeface="Wingdings" panose="05000000000000000000" pitchFamily="2" charset="2"/>
              <a:buChar char="v"/>
            </a:pPr>
            <a:r>
              <a:rPr lang="en-GB" sz="2000" dirty="0" err="1"/>
              <a:t>Feststellung</a:t>
            </a:r>
            <a:r>
              <a:rPr lang="en-GB" sz="2000" dirty="0"/>
              <a:t> der Zweckmäßigkeit der Abgabe </a:t>
            </a:r>
            <a:r>
              <a:rPr lang="en-GB" sz="2000" dirty="0" err="1"/>
              <a:t>einer</a:t>
            </a:r>
            <a:r>
              <a:rPr lang="en-GB" sz="2000" dirty="0"/>
              <a:t> </a:t>
            </a:r>
            <a:r>
              <a:rPr lang="en-GB" sz="2000" dirty="0" err="1"/>
              <a:t>Unternemenserklärung</a:t>
            </a:r>
            <a:r>
              <a:rPr lang="en-GB" sz="2000" dirty="0"/>
              <a:t> und gegebenenfalls Erstellung eines Entwurfs</a:t>
            </a:r>
          </a:p>
          <a:p>
            <a:pPr marL="342900" indent="-342900">
              <a:buFont typeface="Wingdings" panose="05000000000000000000" pitchFamily="2" charset="2"/>
              <a:buChar char="v"/>
            </a:pPr>
            <a:r>
              <a:rPr lang="en-GB" sz="2000" dirty="0"/>
              <a:t>Genehmigung zusätzlicher Unterstützung für öffentliche Angelegenheiten, z. B. durch andere Agenturen und Berater, falls erforderlich</a:t>
            </a:r>
          </a:p>
          <a:p>
            <a:pPr marL="342900" indent="-342900">
              <a:buFont typeface="Wingdings" panose="05000000000000000000" pitchFamily="2" charset="2"/>
              <a:buChar char="v"/>
            </a:pPr>
            <a:r>
              <a:rPr lang="en-GB" sz="2000" dirty="0"/>
              <a:t>Unterrichtung des Vorsitzenden des Krisenausschusses im Voraus über die Verpflichtungen gegenüber den Medien</a:t>
            </a:r>
          </a:p>
          <a:p>
            <a:pPr marL="342900" indent="-342900">
              <a:buFont typeface="Wingdings" panose="05000000000000000000" pitchFamily="2" charset="2"/>
              <a:buChar char="v"/>
            </a:pPr>
            <a:r>
              <a:rPr lang="en-GB" sz="2000" dirty="0"/>
              <a:t>Entwurf von Medienerklärungen und Website-</a:t>
            </a:r>
            <a:r>
              <a:rPr lang="en-GB" sz="2000" dirty="0" err="1"/>
              <a:t>Aktualisierungen</a:t>
            </a:r>
            <a:r>
              <a:rPr lang="en-GB" sz="2000" dirty="0"/>
              <a:t> </a:t>
            </a:r>
          </a:p>
          <a:p>
            <a:pPr marL="342900" indent="-342900">
              <a:buFont typeface="Wingdings" panose="05000000000000000000" pitchFamily="2" charset="2"/>
              <a:buChar char="v"/>
            </a:pPr>
            <a:r>
              <a:rPr lang="en-GB" sz="2000" dirty="0" err="1"/>
              <a:t>Bereitstellung</a:t>
            </a:r>
            <a:r>
              <a:rPr lang="en-GB" sz="2000" dirty="0"/>
              <a:t> von Hintergrundinformationen für die Medien </a:t>
            </a:r>
            <a:r>
              <a:rPr lang="en-GB" sz="2000" dirty="0" err="1"/>
              <a:t>nach</a:t>
            </a:r>
            <a:r>
              <a:rPr lang="en-GB" sz="2000" dirty="0"/>
              <a:t> </a:t>
            </a:r>
            <a:r>
              <a:rPr lang="en-GB" sz="2000" dirty="0" err="1"/>
              <a:t>Bedarf</a:t>
            </a:r>
            <a:endParaRPr lang="en-GB" sz="2000" dirty="0"/>
          </a:p>
          <a:p>
            <a:pPr marL="342900" indent="-342900">
              <a:buFont typeface="Wingdings" panose="05000000000000000000" pitchFamily="2" charset="2"/>
              <a:buChar char="v"/>
            </a:pPr>
            <a:endParaRPr lang="en-GB" sz="2000" dirty="0"/>
          </a:p>
          <a:p>
            <a:r>
              <a:rPr lang="en-GB" sz="2000" b="1" i="1" dirty="0"/>
              <a:t>Denken Sie daran, dass die Medien ein unschätzbares Mittel sein können, um wichtige Informationen schnell </a:t>
            </a:r>
            <a:r>
              <a:rPr lang="en-GB" sz="2000" b="1" i="1" dirty="0" err="1"/>
              <a:t>zu</a:t>
            </a:r>
            <a:r>
              <a:rPr lang="en-GB" sz="2000" b="1" i="1" dirty="0"/>
              <a:t> </a:t>
            </a:r>
            <a:r>
              <a:rPr lang="en-GB" sz="2000" b="1" i="1" dirty="0" err="1"/>
              <a:t>verbreiten</a:t>
            </a:r>
            <a:r>
              <a:rPr lang="en-GB" sz="2000" b="1" i="1" dirty="0"/>
              <a:t>.</a:t>
            </a:r>
          </a:p>
          <a:p>
            <a:endParaRPr lang="en-IE" sz="2000" dirty="0"/>
          </a:p>
        </p:txBody>
      </p:sp>
      <p:pic>
        <p:nvPicPr>
          <p:cNvPr id="2" name="Picture Placeholder 7" descr="A person talking to a person&#10;&#10;Description automatically generated with low confidence">
            <a:extLst>
              <a:ext uri="{FF2B5EF4-FFF2-40B4-BE49-F238E27FC236}">
                <a16:creationId xmlns:a16="http://schemas.microsoft.com/office/drawing/2014/main" id="{B6EFF81A-88F8-13EE-26BB-8CFB258F88B2}"/>
              </a:ext>
            </a:extLst>
          </p:cNvPr>
          <p:cNvPicPr>
            <a:picLocks noGrp="1" noChangeAspect="1"/>
          </p:cNvPicPr>
          <p:nvPr>
            <p:ph type="pic" sz="quarter" idx="10"/>
          </p:nvPr>
        </p:nvPicPr>
        <p:blipFill>
          <a:blip r:embed="rId2"/>
          <a:srcRect l="15908" r="15908"/>
          <a:stretch>
            <a:fillRect/>
          </a:stretch>
        </p:blipFill>
        <p:spPr>
          <a:xfrm>
            <a:off x="6392863" y="228600"/>
            <a:ext cx="5564187" cy="5448300"/>
          </a:xfrm>
        </p:spPr>
      </p:pic>
    </p:spTree>
    <p:extLst>
      <p:ext uri="{BB962C8B-B14F-4D97-AF65-F5344CB8AC3E}">
        <p14:creationId xmlns:p14="http://schemas.microsoft.com/office/powerpoint/2010/main" val="289357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D5D09C-8C5C-1AF9-92E7-FB4731E625D0}"/>
              </a:ext>
            </a:extLst>
          </p:cNvPr>
          <p:cNvSpPr>
            <a:spLocks noGrp="1"/>
          </p:cNvSpPr>
          <p:nvPr>
            <p:ph type="body" sz="quarter" idx="18"/>
          </p:nvPr>
        </p:nvSpPr>
        <p:spPr>
          <a:xfrm>
            <a:off x="531117" y="351782"/>
            <a:ext cx="5564883" cy="5706117"/>
          </a:xfrm>
        </p:spPr>
        <p:txBody>
          <a:bodyPr>
            <a:noAutofit/>
          </a:bodyPr>
          <a:lstStyle/>
          <a:p>
            <a:pPr marL="342900" indent="-342900">
              <a:buFont typeface="Wingdings" panose="05000000000000000000" pitchFamily="2" charset="2"/>
              <a:buChar char="v"/>
            </a:pPr>
            <a:r>
              <a:rPr lang="en-GB" sz="2000" dirty="0"/>
              <a:t>Richtigstellung von sachlichen Fehlern </a:t>
            </a:r>
            <a:r>
              <a:rPr lang="en-GB" sz="2000" dirty="0" err="1"/>
              <a:t>oder</a:t>
            </a:r>
            <a:r>
              <a:rPr lang="en-GB" sz="2000" dirty="0"/>
              <a:t> </a:t>
            </a:r>
            <a:r>
              <a:rPr lang="en-GB" sz="2000" dirty="0" err="1"/>
              <a:t>Wahrnehmungsfehlern</a:t>
            </a:r>
            <a:r>
              <a:rPr lang="en-GB" sz="2000" dirty="0"/>
              <a:t> in den Medien</a:t>
            </a:r>
          </a:p>
          <a:p>
            <a:pPr marL="342900" indent="-342900">
              <a:buFont typeface="Wingdings" panose="05000000000000000000" pitchFamily="2" charset="2"/>
              <a:buChar char="v"/>
            </a:pPr>
            <a:r>
              <a:rPr lang="en-GB" sz="2000" dirty="0"/>
              <a:t>gegebenenfalls und nur in Absprache mit </a:t>
            </a:r>
            <a:r>
              <a:rPr lang="en-GB" sz="2000" dirty="0" err="1"/>
              <a:t>dem</a:t>
            </a:r>
            <a:r>
              <a:rPr lang="en-GB" sz="2000" dirty="0"/>
              <a:t> TKMT auf potenziell schädigende Ansprüche </a:t>
            </a:r>
            <a:r>
              <a:rPr lang="en-GB" sz="2000" dirty="0" err="1"/>
              <a:t>Dritter</a:t>
            </a:r>
            <a:r>
              <a:rPr lang="en-GB" sz="2000" dirty="0"/>
              <a:t> </a:t>
            </a:r>
            <a:r>
              <a:rPr lang="en-GB" sz="2000" dirty="0" err="1"/>
              <a:t>reagieren</a:t>
            </a:r>
            <a:endParaRPr lang="en-GB" sz="2000" dirty="0"/>
          </a:p>
          <a:p>
            <a:pPr marL="342900" indent="-342900">
              <a:buFont typeface="Wingdings" panose="05000000000000000000" pitchFamily="2" charset="2"/>
              <a:buChar char="v"/>
            </a:pPr>
            <a:r>
              <a:rPr lang="en-GB" sz="2000" dirty="0"/>
              <a:t>Teilnahme an der Nachbesprechung, sobald die Krise überwunden ist</a:t>
            </a:r>
          </a:p>
          <a:p>
            <a:pPr marL="342900" indent="-342900">
              <a:buFont typeface="Wingdings" panose="05000000000000000000" pitchFamily="2" charset="2"/>
              <a:buChar char="v"/>
            </a:pPr>
            <a:endParaRPr lang="en-GB" sz="2000" dirty="0"/>
          </a:p>
          <a:p>
            <a:r>
              <a:rPr lang="en-GB" sz="2000" dirty="0"/>
              <a:t>Die Medien sollten als ein Mittel für die Region betrachtet werden, um effektiv </a:t>
            </a:r>
            <a:r>
              <a:rPr lang="en-GB" sz="2000" dirty="0" err="1"/>
              <a:t>mit</a:t>
            </a:r>
            <a:r>
              <a:rPr lang="en-GB" sz="2000" dirty="0"/>
              <a:t> (</a:t>
            </a:r>
            <a:r>
              <a:rPr lang="en-GB" sz="2000" dirty="0" err="1"/>
              <a:t>potenziellen</a:t>
            </a:r>
            <a:r>
              <a:rPr lang="en-GB" sz="2000" dirty="0"/>
              <a:t>) </a:t>
            </a:r>
            <a:r>
              <a:rPr lang="en-GB" sz="2000" dirty="0" err="1"/>
              <a:t>Besuchern</a:t>
            </a:r>
            <a:r>
              <a:rPr lang="en-GB" sz="2000" dirty="0"/>
              <a:t> und der breiteren Öffentlichkeit zu kommunizieren. Sie bieten eine Chance, keine Bedrohung. Der gesamte Umgang mit den Medien muss ruhig und besonnen sein, um ein Gefühl der Kontrolle und Vorbereitung zu vermitteln. </a:t>
            </a:r>
          </a:p>
          <a:p>
            <a:endParaRPr lang="en-GB" sz="2000" dirty="0"/>
          </a:p>
          <a:p>
            <a:pPr marL="342900" indent="-342900">
              <a:buFont typeface="Wingdings" panose="05000000000000000000" pitchFamily="2" charset="2"/>
              <a:buChar char="v"/>
            </a:pPr>
            <a:endParaRPr lang="en-IE" sz="2000" dirty="0"/>
          </a:p>
          <a:p>
            <a:pPr marL="342900" indent="-342900">
              <a:buFont typeface="Wingdings" panose="05000000000000000000" pitchFamily="2" charset="2"/>
              <a:buChar char="v"/>
            </a:pPr>
            <a:endParaRPr lang="en-GB" sz="2000" dirty="0"/>
          </a:p>
          <a:p>
            <a:endParaRPr lang="en-IE" sz="2000" dirty="0"/>
          </a:p>
        </p:txBody>
      </p:sp>
      <p:pic>
        <p:nvPicPr>
          <p:cNvPr id="2" name="Picture Placeholder 7" descr="A person working on a computer&#10;&#10;Description automatically generated with medium confidence">
            <a:extLst>
              <a:ext uri="{FF2B5EF4-FFF2-40B4-BE49-F238E27FC236}">
                <a16:creationId xmlns:a16="http://schemas.microsoft.com/office/drawing/2014/main" id="{5336FCA2-0699-7BD5-4BAC-EBE7AA35A5E6}"/>
              </a:ext>
            </a:extLst>
          </p:cNvPr>
          <p:cNvPicPr>
            <a:picLocks noGrp="1" noChangeAspect="1"/>
          </p:cNvPicPr>
          <p:nvPr>
            <p:ph type="pic" sz="quarter" idx="10"/>
          </p:nvPr>
        </p:nvPicPr>
        <p:blipFill>
          <a:blip r:embed="rId2"/>
          <a:srcRect l="15941" r="15941"/>
          <a:stretch>
            <a:fillRect/>
          </a:stretch>
        </p:blipFill>
        <p:spPr>
          <a:xfrm>
            <a:off x="6392863" y="228600"/>
            <a:ext cx="5564187" cy="5448300"/>
          </a:xfrm>
        </p:spPr>
      </p:pic>
    </p:spTree>
    <p:extLst>
      <p:ext uri="{BB962C8B-B14F-4D97-AF65-F5344CB8AC3E}">
        <p14:creationId xmlns:p14="http://schemas.microsoft.com/office/powerpoint/2010/main" val="84628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815420"/>
          </a:xfrm>
        </p:spPr>
        <p:txBody>
          <a:bodyPr>
            <a:noAutofit/>
          </a:bodyPr>
          <a:lstStyle/>
          <a:p>
            <a:endParaRPr lang="en-GB" sz="2000" b="0" i="0" dirty="0">
              <a:effectLst/>
            </a:endParaRPr>
          </a:p>
          <a:p>
            <a:pPr algn="l"/>
            <a:r>
              <a:rPr lang="en-GB" sz="2000" dirty="0"/>
              <a:t>Krisen können sich negativ auf das Image von Reisezielen auswirken, insbesondere wenn sie dramatisiert oder durch Gerüchte verzerrt werden. Henderson stellt fest, dass "nationale Tourismusorganisationen mit ihrer Verantwortung für allgemeines Destinationsmarketing, Forschung und Entwicklung eine wichtige Rolle im Prozess des Reise- und Tourismuskrisenmanagements spielen, indem sie die Branche als Ganzes repräsentieren und in ihrem Namen handeln." Dieses Zitat unterstreicht die Bedeutung einer nationalen Tourismusorganisation bei der Reaktion auf Krisen, der Umsetzung von Krisenkommunikationsstrategien und der Gestaltung von Wiederherstellungsmarketingkampagnen. </a:t>
            </a:r>
          </a:p>
          <a:p>
            <a:pPr algn="l"/>
            <a:r>
              <a:rPr lang="en-GB" sz="2000" dirty="0"/>
              <a:t>Henderson (1999) </a:t>
            </a:r>
            <a:r>
              <a:rPr lang="en-GB" sz="2000" dirty="0" err="1"/>
              <a:t>stellte</a:t>
            </a:r>
            <a:r>
              <a:rPr lang="en-GB" sz="2000" dirty="0"/>
              <a:t> fest, dass das Fremdenverkehrsamt von Singapur im Falle der asiatischen Wirtschaftskrise reaktive Strategien anwandte, deren Umsetzung Zeit in Anspruch nahm, was ihre Wirksamkeit beeinträchtigte. </a:t>
            </a: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sz="2600" b="0" dirty="0"/>
              <a:t>Tourismusorganisationen sollten auch im Namen der gesamten Branche handeln</a:t>
            </a:r>
            <a:endParaRPr lang="en-IE" sz="2600" b="0" dirty="0"/>
          </a:p>
        </p:txBody>
      </p:sp>
    </p:spTree>
    <p:extLst>
      <p:ext uri="{BB962C8B-B14F-4D97-AF65-F5344CB8AC3E}">
        <p14:creationId xmlns:p14="http://schemas.microsoft.com/office/powerpoint/2010/main" val="333892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3BDE04-2380-F67B-E967-24BCB9C1F6F8}"/>
              </a:ext>
            </a:extLst>
          </p:cNvPr>
          <p:cNvSpPr>
            <a:spLocks noGrp="1"/>
          </p:cNvSpPr>
          <p:nvPr>
            <p:ph type="body" sz="quarter" idx="20"/>
          </p:nvPr>
        </p:nvSpPr>
        <p:spPr>
          <a:xfrm>
            <a:off x="56536" y="1244187"/>
            <a:ext cx="3024340" cy="442916"/>
          </a:xfrm>
        </p:spPr>
        <p:txBody>
          <a:bodyPr>
            <a:noAutofit/>
          </a:bodyPr>
          <a:lstStyle/>
          <a:p>
            <a:r>
              <a:rPr lang="en-IE" sz="2000" b="1" dirty="0"/>
              <a:t>Anderen Anerkennung zukommen lassen</a:t>
            </a:r>
          </a:p>
        </p:txBody>
      </p:sp>
      <p:sp>
        <p:nvSpPr>
          <p:cNvPr id="9" name="Text Placeholder 8">
            <a:extLst>
              <a:ext uri="{FF2B5EF4-FFF2-40B4-BE49-F238E27FC236}">
                <a16:creationId xmlns:a16="http://schemas.microsoft.com/office/drawing/2014/main" id="{7E721193-ACFA-FED3-856C-42A2292587EB}"/>
              </a:ext>
            </a:extLst>
          </p:cNvPr>
          <p:cNvSpPr>
            <a:spLocks noGrp="1"/>
          </p:cNvSpPr>
          <p:nvPr>
            <p:ph type="body" sz="quarter" idx="22"/>
          </p:nvPr>
        </p:nvSpPr>
        <p:spPr>
          <a:xfrm>
            <a:off x="158498" y="1991685"/>
            <a:ext cx="2785276" cy="2162447"/>
          </a:xfrm>
        </p:spPr>
        <p:txBody>
          <a:bodyPr vert="horz" lIns="91440" tIns="45720" rIns="91440" bIns="45720" rtlCol="0">
            <a:normAutofit/>
          </a:bodyPr>
          <a:lstStyle/>
          <a:p>
            <a:pPr marL="0" indent="0">
              <a:lnSpc>
                <a:spcPct val="100000"/>
              </a:lnSpc>
              <a:spcBef>
                <a:spcPts val="0"/>
              </a:spcBef>
            </a:pPr>
            <a:r>
              <a:rPr lang="en-GB" sz="1600" dirty="0" err="1"/>
              <a:t>Einbeziehung</a:t>
            </a:r>
            <a:r>
              <a:rPr lang="en-GB" sz="1600" dirty="0"/>
              <a:t> </a:t>
            </a:r>
            <a:r>
              <a:rPr lang="en-GB" sz="1600" dirty="0" err="1"/>
              <a:t>anderer</a:t>
            </a:r>
            <a:r>
              <a:rPr lang="en-GB" sz="1600" dirty="0"/>
              <a:t> </a:t>
            </a:r>
            <a:r>
              <a:rPr lang="en-GB" sz="1600" dirty="0" err="1"/>
              <a:t>Agenturen</a:t>
            </a:r>
            <a:r>
              <a:rPr lang="en-GB" sz="1600" dirty="0"/>
              <a:t>, Gruppen </a:t>
            </a:r>
            <a:r>
              <a:rPr lang="en-GB" sz="1600" dirty="0" err="1"/>
              <a:t>oder</a:t>
            </a:r>
            <a:r>
              <a:rPr lang="en-GB" sz="1600" dirty="0"/>
              <a:t> </a:t>
            </a:r>
            <a:r>
              <a:rPr lang="en-GB" sz="1600" dirty="0" err="1"/>
              <a:t>Einzelpersonen</a:t>
            </a:r>
            <a:r>
              <a:rPr lang="en-GB" sz="1600" dirty="0"/>
              <a:t>, die </a:t>
            </a:r>
            <a:r>
              <a:rPr lang="en-GB" sz="1600" dirty="0" err="1"/>
              <a:t>mit</a:t>
            </a:r>
            <a:r>
              <a:rPr lang="en-GB" sz="1600" dirty="0"/>
              <a:t> der </a:t>
            </a:r>
            <a:r>
              <a:rPr lang="en-GB" sz="1600" dirty="0" err="1"/>
              <a:t>Krise</a:t>
            </a:r>
            <a:r>
              <a:rPr lang="en-GB" sz="1600" dirty="0"/>
              <a:t> </a:t>
            </a:r>
            <a:r>
              <a:rPr lang="en-GB" sz="1600" dirty="0" err="1"/>
              <a:t>befasst</a:t>
            </a:r>
            <a:r>
              <a:rPr lang="en-GB" sz="1600" dirty="0"/>
              <a:t> </a:t>
            </a:r>
            <a:r>
              <a:rPr lang="en-GB" sz="1600" dirty="0" err="1"/>
              <a:t>sind</a:t>
            </a:r>
            <a:r>
              <a:rPr lang="en-GB" sz="1600" dirty="0"/>
              <a:t>.</a:t>
            </a:r>
            <a:endParaRPr lang="en-IE" sz="1600" dirty="0"/>
          </a:p>
        </p:txBody>
      </p:sp>
      <p:sp>
        <p:nvSpPr>
          <p:cNvPr id="16" name="Text Placeholder 15">
            <a:extLst>
              <a:ext uri="{FF2B5EF4-FFF2-40B4-BE49-F238E27FC236}">
                <a16:creationId xmlns:a16="http://schemas.microsoft.com/office/drawing/2014/main" id="{DCD1BD31-7829-8031-B07C-A5DB52EBDBB2}"/>
              </a:ext>
            </a:extLst>
          </p:cNvPr>
          <p:cNvSpPr>
            <a:spLocks noGrp="1"/>
          </p:cNvSpPr>
          <p:nvPr>
            <p:ph type="body" sz="quarter" idx="29"/>
          </p:nvPr>
        </p:nvSpPr>
        <p:spPr>
          <a:xfrm>
            <a:off x="10764" y="48245"/>
            <a:ext cx="12181236" cy="1146810"/>
          </a:xfrm>
        </p:spPr>
        <p:txBody>
          <a:bodyPr>
            <a:normAutofit fontScale="55000" lnSpcReduction="20000"/>
          </a:bodyPr>
          <a:lstStyle/>
          <a:p>
            <a:endParaRPr lang="en-IE" sz="4800" dirty="0">
              <a:solidFill>
                <a:srgbClr val="79527B"/>
              </a:solidFill>
            </a:endParaRPr>
          </a:p>
          <a:p>
            <a:r>
              <a:rPr lang="en-IE" sz="4800" b="1" dirty="0" err="1">
                <a:solidFill>
                  <a:srgbClr val="79527B"/>
                </a:solidFill>
              </a:rPr>
              <a:t>Leitlinien</a:t>
            </a:r>
            <a:r>
              <a:rPr lang="en-IE" sz="4800" b="1" dirty="0">
                <a:solidFill>
                  <a:srgbClr val="79527B"/>
                </a:solidFill>
              </a:rPr>
              <a:t> für </a:t>
            </a:r>
            <a:r>
              <a:rPr lang="en-IE" sz="4800" b="1" dirty="0" err="1">
                <a:solidFill>
                  <a:srgbClr val="79527B"/>
                </a:solidFill>
              </a:rPr>
              <a:t>Gespräche</a:t>
            </a:r>
            <a:r>
              <a:rPr lang="en-IE" sz="4800" b="1" dirty="0">
                <a:solidFill>
                  <a:srgbClr val="79527B"/>
                </a:solidFill>
              </a:rPr>
              <a:t> </a:t>
            </a:r>
            <a:r>
              <a:rPr lang="en-IE" sz="4800" b="1" dirty="0" err="1">
                <a:solidFill>
                  <a:srgbClr val="79527B"/>
                </a:solidFill>
              </a:rPr>
              <a:t>mit</a:t>
            </a:r>
            <a:r>
              <a:rPr lang="en-IE" sz="4800" b="1" dirty="0">
                <a:solidFill>
                  <a:srgbClr val="79527B"/>
                </a:solidFill>
              </a:rPr>
              <a:t> den </a:t>
            </a:r>
            <a:r>
              <a:rPr lang="en-IE" sz="4800" b="1" dirty="0" err="1">
                <a:solidFill>
                  <a:srgbClr val="79527B"/>
                </a:solidFill>
              </a:rPr>
              <a:t>Medien</a:t>
            </a:r>
            <a:endParaRPr lang="en-IE" sz="4800" b="1" dirty="0">
              <a:solidFill>
                <a:srgbClr val="79527B"/>
              </a:solidFill>
            </a:endParaRPr>
          </a:p>
        </p:txBody>
      </p:sp>
      <p:sp>
        <p:nvSpPr>
          <p:cNvPr id="31" name="Text Placeholder 6">
            <a:extLst>
              <a:ext uri="{FF2B5EF4-FFF2-40B4-BE49-F238E27FC236}">
                <a16:creationId xmlns:a16="http://schemas.microsoft.com/office/drawing/2014/main" id="{5E1C123F-FCB5-A2A4-A8B9-6DC3AA46AECE}"/>
              </a:ext>
            </a:extLst>
          </p:cNvPr>
          <p:cNvSpPr txBox="1">
            <a:spLocks/>
          </p:cNvSpPr>
          <p:nvPr/>
        </p:nvSpPr>
        <p:spPr>
          <a:xfrm>
            <a:off x="2988951" y="1192676"/>
            <a:ext cx="3086826" cy="442916"/>
          </a:xfrm>
          <a:prstGeom prst="rect">
            <a:avLst/>
          </a:prstGeom>
        </p:spPr>
        <p:txBody>
          <a:bodyPr vert="horz" lIns="91440" tIns="45720" rIns="91440" bIns="45720" rtlCol="0">
            <a:noAutofit/>
          </a:bodyPr>
          <a:lstStyle>
            <a:lvl1pPr marL="228600" indent="-228600" algn="ctr">
              <a:lnSpc>
                <a:spcPct val="90000"/>
              </a:lnSpc>
              <a:spcBef>
                <a:spcPts val="1000"/>
              </a:spcBef>
              <a:buFont typeface="Arial" panose="020B0604020202020204" pitchFamily="34" charset="0"/>
              <a:buNone/>
              <a:defRPr sz="2000" b="1" i="0" spc="0">
                <a:solidFill>
                  <a:schemeClr val="bg1"/>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Ehrlich und transparent sein</a:t>
            </a:r>
          </a:p>
        </p:txBody>
      </p:sp>
      <p:sp>
        <p:nvSpPr>
          <p:cNvPr id="32" name="Text Placeholder 8">
            <a:extLst>
              <a:ext uri="{FF2B5EF4-FFF2-40B4-BE49-F238E27FC236}">
                <a16:creationId xmlns:a16="http://schemas.microsoft.com/office/drawing/2014/main" id="{CD2BB3A5-A9E6-83C2-2C5D-CB5CEE5357BC}"/>
              </a:ext>
            </a:extLst>
          </p:cNvPr>
          <p:cNvSpPr txBox="1">
            <a:spLocks/>
          </p:cNvSpPr>
          <p:nvPr/>
        </p:nvSpPr>
        <p:spPr>
          <a:xfrm>
            <a:off x="3220963" y="1818406"/>
            <a:ext cx="2758435" cy="216244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600" dirty="0"/>
              <a:t>Seien Sie offen, auch bei </a:t>
            </a:r>
            <a:r>
              <a:rPr lang="en-GB" sz="1600" dirty="0" err="1"/>
              <a:t>schlechten</a:t>
            </a:r>
            <a:r>
              <a:rPr lang="en-GB" sz="1600" dirty="0"/>
              <a:t> </a:t>
            </a:r>
            <a:r>
              <a:rPr lang="en-GB" sz="1600" dirty="0" err="1"/>
              <a:t>Nachrichten</a:t>
            </a:r>
            <a:r>
              <a:rPr lang="en-GB" sz="1600" dirty="0"/>
              <a:t>. Oft können schlechte Nachrichten abgemildert werden, indem man die Maßnahmen hervorhebt, die zur Lösung des Problems ergriffen wurden, und </a:t>
            </a:r>
            <a:r>
              <a:rPr lang="en-GB" sz="1600" dirty="0" err="1"/>
              <a:t>sie</a:t>
            </a:r>
            <a:r>
              <a:rPr lang="en-GB" sz="1600" dirty="0"/>
              <a:t> in den </a:t>
            </a:r>
            <a:r>
              <a:rPr lang="en-GB" sz="1600" dirty="0" err="1"/>
              <a:t>Kontext</a:t>
            </a:r>
            <a:r>
              <a:rPr lang="en-GB" sz="1600" dirty="0"/>
              <a:t> </a:t>
            </a:r>
            <a:r>
              <a:rPr lang="en-GB" sz="1600" dirty="0" err="1"/>
              <a:t>stellt</a:t>
            </a:r>
            <a:r>
              <a:rPr lang="en-GB" sz="1600" dirty="0"/>
              <a:t>.</a:t>
            </a:r>
            <a:endParaRPr lang="en-IE" sz="2000" dirty="0"/>
          </a:p>
        </p:txBody>
      </p:sp>
      <p:sp>
        <p:nvSpPr>
          <p:cNvPr id="33" name="Text Placeholder 6">
            <a:extLst>
              <a:ext uri="{FF2B5EF4-FFF2-40B4-BE49-F238E27FC236}">
                <a16:creationId xmlns:a16="http://schemas.microsoft.com/office/drawing/2014/main" id="{64E2B984-DBAD-C6A7-D502-74EC8A04C410}"/>
              </a:ext>
            </a:extLst>
          </p:cNvPr>
          <p:cNvSpPr txBox="1">
            <a:spLocks/>
          </p:cNvSpPr>
          <p:nvPr/>
        </p:nvSpPr>
        <p:spPr>
          <a:xfrm>
            <a:off x="6083211" y="1190769"/>
            <a:ext cx="3024340" cy="442916"/>
          </a:xfrm>
          <a:prstGeom prst="rect">
            <a:avLst/>
          </a:prstGeom>
        </p:spPr>
        <p:txBody>
          <a:bodyPr vert="horz" lIns="91440" tIns="45720" rIns="91440" bIns="45720" rtlCol="0">
            <a:noAutofit/>
          </a:bodyPr>
          <a:lstStyle>
            <a:lvl1pPr marL="228600" indent="-228600" algn="ctr">
              <a:lnSpc>
                <a:spcPct val="90000"/>
              </a:lnSpc>
              <a:spcBef>
                <a:spcPts val="1000"/>
              </a:spcBef>
              <a:buFont typeface="Arial" panose="020B0604020202020204" pitchFamily="34" charset="0"/>
              <a:buNone/>
              <a:defRPr sz="2000" b="1" i="0" spc="0">
                <a:solidFill>
                  <a:schemeClr val="bg1"/>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Vermeiden Sie </a:t>
            </a:r>
            <a:r>
              <a:rPr lang="en-IE" dirty="0" err="1"/>
              <a:t>Spekulationen</a:t>
            </a:r>
            <a:endParaRPr lang="en-IE" dirty="0"/>
          </a:p>
        </p:txBody>
      </p:sp>
      <p:sp>
        <p:nvSpPr>
          <p:cNvPr id="34" name="Text Placeholder 8">
            <a:extLst>
              <a:ext uri="{FF2B5EF4-FFF2-40B4-BE49-F238E27FC236}">
                <a16:creationId xmlns:a16="http://schemas.microsoft.com/office/drawing/2014/main" id="{6886B058-B399-D94D-0676-B74FC964A2F5}"/>
              </a:ext>
            </a:extLst>
          </p:cNvPr>
          <p:cNvSpPr txBox="1">
            <a:spLocks/>
          </p:cNvSpPr>
          <p:nvPr/>
        </p:nvSpPr>
        <p:spPr>
          <a:xfrm>
            <a:off x="6247805" y="1686681"/>
            <a:ext cx="2605125" cy="216244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endParaRPr lang="en-IE" sz="2200" dirty="0"/>
          </a:p>
        </p:txBody>
      </p:sp>
      <p:sp>
        <p:nvSpPr>
          <p:cNvPr id="2" name="Text Placeholder 6">
            <a:extLst>
              <a:ext uri="{FF2B5EF4-FFF2-40B4-BE49-F238E27FC236}">
                <a16:creationId xmlns:a16="http://schemas.microsoft.com/office/drawing/2014/main" id="{655B5A23-F5DB-F580-6E88-1A9AF7E0B647}"/>
              </a:ext>
            </a:extLst>
          </p:cNvPr>
          <p:cNvSpPr txBox="1">
            <a:spLocks/>
          </p:cNvSpPr>
          <p:nvPr/>
        </p:nvSpPr>
        <p:spPr>
          <a:xfrm>
            <a:off x="9167660" y="1321660"/>
            <a:ext cx="3024340" cy="442916"/>
          </a:xfrm>
          <a:prstGeom prst="rect">
            <a:avLst/>
          </a:prstGeom>
        </p:spPr>
        <p:txBody>
          <a:bodyPr vert="horz" lIns="91440" tIns="45720" rIns="91440" bIns="45720" rtlCol="0">
            <a:noAutofit/>
          </a:bodyPr>
          <a:lstStyle>
            <a:lvl1pPr marL="228600" indent="-228600" algn="ctr">
              <a:lnSpc>
                <a:spcPct val="90000"/>
              </a:lnSpc>
              <a:spcBef>
                <a:spcPts val="1000"/>
              </a:spcBef>
              <a:buFont typeface="Arial" panose="020B0604020202020204" pitchFamily="34" charset="0"/>
              <a:buNone/>
              <a:defRPr sz="2000" b="1" i="0" spc="0">
                <a:solidFill>
                  <a:schemeClr val="bg1"/>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Verhängen Sie </a:t>
            </a:r>
            <a:r>
              <a:rPr lang="en-GB" dirty="0" err="1"/>
              <a:t>keine</a:t>
            </a:r>
            <a:r>
              <a:rPr lang="en-GB" dirty="0"/>
              <a:t> </a:t>
            </a:r>
            <a:r>
              <a:rPr lang="en-GB" dirty="0" err="1"/>
              <a:t>Nachrichtensperre</a:t>
            </a:r>
            <a:endParaRPr lang="en-IE" dirty="0"/>
          </a:p>
        </p:txBody>
      </p:sp>
      <p:sp>
        <p:nvSpPr>
          <p:cNvPr id="3" name="Text Placeholder 8">
            <a:extLst>
              <a:ext uri="{FF2B5EF4-FFF2-40B4-BE49-F238E27FC236}">
                <a16:creationId xmlns:a16="http://schemas.microsoft.com/office/drawing/2014/main" id="{8FFEF7B5-9F83-08BE-7D9D-1ACA9C963517}"/>
              </a:ext>
            </a:extLst>
          </p:cNvPr>
          <p:cNvSpPr txBox="1">
            <a:spLocks/>
          </p:cNvSpPr>
          <p:nvPr/>
        </p:nvSpPr>
        <p:spPr>
          <a:xfrm>
            <a:off x="9332254" y="1734715"/>
            <a:ext cx="2605125" cy="216244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endParaRPr lang="en-IE" sz="2200" dirty="0"/>
          </a:p>
        </p:txBody>
      </p:sp>
      <p:sp>
        <p:nvSpPr>
          <p:cNvPr id="4" name="Text Placeholder 6">
            <a:extLst>
              <a:ext uri="{FF2B5EF4-FFF2-40B4-BE49-F238E27FC236}">
                <a16:creationId xmlns:a16="http://schemas.microsoft.com/office/drawing/2014/main" id="{BBD23580-BFF6-40A0-BF20-392F2DAF2FF7}"/>
              </a:ext>
            </a:extLst>
          </p:cNvPr>
          <p:cNvSpPr txBox="1">
            <a:spLocks/>
          </p:cNvSpPr>
          <p:nvPr/>
        </p:nvSpPr>
        <p:spPr>
          <a:xfrm>
            <a:off x="0" y="3909631"/>
            <a:ext cx="3024340" cy="442916"/>
          </a:xfrm>
          <a:prstGeom prst="rect">
            <a:avLst/>
          </a:prstGeom>
        </p:spPr>
        <p:txBody>
          <a:bodyPr vert="horz" lIns="91440" tIns="45720" rIns="91440" bIns="45720" rtlCol="0">
            <a:noAutofit/>
          </a:bodyPr>
          <a:lstStyle>
            <a:defPPr>
              <a:defRPr lang="de-DE"/>
            </a:defPPr>
            <a:lvl1pPr marL="228600" indent="-228600" algn="ctr">
              <a:lnSpc>
                <a:spcPct val="90000"/>
              </a:lnSpc>
              <a:spcBef>
                <a:spcPts val="1000"/>
              </a:spcBef>
              <a:buFont typeface="Arial" panose="020B0604020202020204" pitchFamily="34" charset="0"/>
              <a:buNone/>
              <a:defRPr sz="2000" b="1"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err="1"/>
              <a:t>Erinenrn</a:t>
            </a:r>
            <a:r>
              <a:rPr lang="en-GB" dirty="0"/>
              <a:t> Sie </a:t>
            </a:r>
            <a:r>
              <a:rPr lang="en-GB" dirty="0" err="1"/>
              <a:t>sich</a:t>
            </a:r>
            <a:r>
              <a:rPr lang="en-GB" dirty="0"/>
              <a:t> an die </a:t>
            </a:r>
            <a:r>
              <a:rPr lang="en-GB" dirty="0" err="1"/>
              <a:t>Opfer</a:t>
            </a:r>
            <a:endParaRPr lang="en-GB" dirty="0"/>
          </a:p>
          <a:p>
            <a:endParaRPr lang="en-IE" dirty="0"/>
          </a:p>
        </p:txBody>
      </p:sp>
      <p:sp>
        <p:nvSpPr>
          <p:cNvPr id="5" name="Text Placeholder 8">
            <a:extLst>
              <a:ext uri="{FF2B5EF4-FFF2-40B4-BE49-F238E27FC236}">
                <a16:creationId xmlns:a16="http://schemas.microsoft.com/office/drawing/2014/main" id="{E4D806C3-0D79-C8CC-B7A6-113BE885D7B4}"/>
              </a:ext>
            </a:extLst>
          </p:cNvPr>
          <p:cNvSpPr txBox="1">
            <a:spLocks/>
          </p:cNvSpPr>
          <p:nvPr/>
        </p:nvSpPr>
        <p:spPr>
          <a:xfrm>
            <a:off x="185444" y="4695553"/>
            <a:ext cx="2605125" cy="216244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lnSpc>
                <a:spcPct val="100000"/>
              </a:lnSpc>
              <a:spcBef>
                <a:spcPts val="0"/>
              </a:spcBef>
            </a:pPr>
            <a:r>
              <a:rPr lang="en-GB" sz="1600" dirty="0">
                <a:solidFill>
                  <a:srgbClr val="4D4D4D"/>
                </a:solidFill>
              </a:rPr>
              <a:t>Jede Krise hat ihre Opfer, und viele Menschen werden für Ihre Kommentare empfänglich sein. Seien Sie sensibel und </a:t>
            </a:r>
            <a:r>
              <a:rPr lang="en-GB" sz="1600" dirty="0" err="1">
                <a:solidFill>
                  <a:srgbClr val="4D4D4D"/>
                </a:solidFill>
              </a:rPr>
              <a:t>schieben</a:t>
            </a:r>
            <a:r>
              <a:rPr lang="en-GB" sz="1600" dirty="0">
                <a:solidFill>
                  <a:srgbClr val="4D4D4D"/>
                </a:solidFill>
              </a:rPr>
              <a:t> Sie </a:t>
            </a:r>
            <a:r>
              <a:rPr lang="en-GB" sz="1600" dirty="0" err="1">
                <a:solidFill>
                  <a:srgbClr val="4D4D4D"/>
                </a:solidFill>
              </a:rPr>
              <a:t>nicht</a:t>
            </a:r>
            <a:r>
              <a:rPr lang="en-GB" sz="1600" dirty="0">
                <a:solidFill>
                  <a:srgbClr val="4D4D4D"/>
                </a:solidFill>
              </a:rPr>
              <a:t> die </a:t>
            </a:r>
            <a:r>
              <a:rPr lang="en-GB" sz="1600" dirty="0" err="1">
                <a:solidFill>
                  <a:srgbClr val="4D4D4D"/>
                </a:solidFill>
              </a:rPr>
              <a:t>Schuld</a:t>
            </a:r>
            <a:r>
              <a:rPr lang="en-GB" sz="1600" dirty="0">
                <a:solidFill>
                  <a:srgbClr val="4D4D4D"/>
                </a:solidFill>
              </a:rPr>
              <a:t> auf </a:t>
            </a:r>
            <a:r>
              <a:rPr lang="en-GB" sz="1600" dirty="0" err="1">
                <a:solidFill>
                  <a:srgbClr val="4D4D4D"/>
                </a:solidFill>
              </a:rPr>
              <a:t>andere</a:t>
            </a:r>
            <a:r>
              <a:rPr lang="en-GB" sz="1600" dirty="0">
                <a:solidFill>
                  <a:srgbClr val="4D4D4D"/>
                </a:solidFill>
              </a:rPr>
              <a:t>.</a:t>
            </a:r>
            <a:endParaRPr lang="en-IE" sz="1600" dirty="0">
              <a:solidFill>
                <a:srgbClr val="4D4D4D"/>
              </a:solidFill>
            </a:endParaRPr>
          </a:p>
        </p:txBody>
      </p:sp>
      <p:sp>
        <p:nvSpPr>
          <p:cNvPr id="6" name="Text Placeholder 6">
            <a:extLst>
              <a:ext uri="{FF2B5EF4-FFF2-40B4-BE49-F238E27FC236}">
                <a16:creationId xmlns:a16="http://schemas.microsoft.com/office/drawing/2014/main" id="{D70A89A8-E16D-FE94-3798-44D0EC51C924}"/>
              </a:ext>
            </a:extLst>
          </p:cNvPr>
          <p:cNvSpPr txBox="1">
            <a:spLocks/>
          </p:cNvSpPr>
          <p:nvPr/>
        </p:nvSpPr>
        <p:spPr>
          <a:xfrm>
            <a:off x="3047587" y="3980554"/>
            <a:ext cx="3024340" cy="442916"/>
          </a:xfrm>
          <a:prstGeom prst="rect">
            <a:avLst/>
          </a:prstGeom>
        </p:spPr>
        <p:txBody>
          <a:bodyPr vert="horz" lIns="91440" tIns="45720" rIns="91440" bIns="45720" rtlCol="0">
            <a:noAutofit/>
          </a:bodyPr>
          <a:lstStyle>
            <a:defPPr>
              <a:defRPr lang="de-DE"/>
            </a:defPPr>
            <a:lvl1pPr marL="228600" indent="-228600" algn="ctr">
              <a:lnSpc>
                <a:spcPct val="90000"/>
              </a:lnSpc>
              <a:spcBef>
                <a:spcPts val="1000"/>
              </a:spcBef>
              <a:buFont typeface="Arial" panose="020B0604020202020204" pitchFamily="34" charset="0"/>
              <a:buNone/>
              <a:defRPr sz="2000" b="1"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err="1"/>
              <a:t>Unwahre</a:t>
            </a:r>
            <a:r>
              <a:rPr lang="en-IE" dirty="0"/>
              <a:t> </a:t>
            </a:r>
            <a:r>
              <a:rPr lang="en-IE" dirty="0" err="1"/>
              <a:t>Aussagen</a:t>
            </a:r>
            <a:r>
              <a:rPr lang="en-IE" dirty="0"/>
              <a:t> </a:t>
            </a:r>
            <a:r>
              <a:rPr lang="en-IE" dirty="0" err="1"/>
              <a:t>anfechten</a:t>
            </a:r>
            <a:endParaRPr lang="en-IE" dirty="0"/>
          </a:p>
        </p:txBody>
      </p:sp>
      <p:sp>
        <p:nvSpPr>
          <p:cNvPr id="8" name="Text Placeholder 8">
            <a:extLst>
              <a:ext uri="{FF2B5EF4-FFF2-40B4-BE49-F238E27FC236}">
                <a16:creationId xmlns:a16="http://schemas.microsoft.com/office/drawing/2014/main" id="{8F755EAB-32AF-C2A9-E2FA-A97F78014495}"/>
              </a:ext>
            </a:extLst>
          </p:cNvPr>
          <p:cNvSpPr txBox="1">
            <a:spLocks/>
          </p:cNvSpPr>
          <p:nvPr/>
        </p:nvSpPr>
        <p:spPr>
          <a:xfrm>
            <a:off x="3244465" y="4883879"/>
            <a:ext cx="2605125" cy="2162447"/>
          </a:xfrm>
          <a:prstGeom prst="rect">
            <a:avLst/>
          </a:prstGeom>
        </p:spPr>
        <p:txBody>
          <a:bodyPr vert="horz" lIns="91440" tIns="45720" rIns="91440" bIns="45720" rtlCol="0">
            <a:normAutofit/>
          </a:bodyPr>
          <a:lstStyle>
            <a:defPPr>
              <a:defRPr lang="de-DE"/>
            </a:defPPr>
            <a:lvl1pPr indent="0" algn="ctr" fontAlgn="base">
              <a:lnSpc>
                <a:spcPct val="100000"/>
              </a:lnSpc>
              <a:spcBef>
                <a:spcPts val="0"/>
              </a:spcBef>
              <a:buFont typeface="Arial" panose="020B0604020202020204" pitchFamily="34" charset="0"/>
              <a:buNone/>
              <a:defRPr sz="16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Überwachen Sie Medienberichte und korrigieren Sie Ungenauigkeiten, bevor sie wiederholt werden </a:t>
            </a:r>
            <a:r>
              <a:rPr lang="en-GB" dirty="0" err="1"/>
              <a:t>können</a:t>
            </a:r>
            <a:r>
              <a:rPr lang="en-GB" dirty="0"/>
              <a:t>.</a:t>
            </a:r>
            <a:endParaRPr lang="en-IE" dirty="0"/>
          </a:p>
        </p:txBody>
      </p:sp>
      <p:sp>
        <p:nvSpPr>
          <p:cNvPr id="10" name="Text Placeholder 6">
            <a:extLst>
              <a:ext uri="{FF2B5EF4-FFF2-40B4-BE49-F238E27FC236}">
                <a16:creationId xmlns:a16="http://schemas.microsoft.com/office/drawing/2014/main" id="{9F6F933E-9242-F7DC-DD3A-7219FC937FD0}"/>
              </a:ext>
            </a:extLst>
          </p:cNvPr>
          <p:cNvSpPr txBox="1">
            <a:spLocks/>
          </p:cNvSpPr>
          <p:nvPr/>
        </p:nvSpPr>
        <p:spPr>
          <a:xfrm>
            <a:off x="6083211" y="3962535"/>
            <a:ext cx="3024340" cy="44291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4D4D4D"/>
                </a:solidFill>
              </a:rPr>
              <a:t>Die Krise im Kontext sehen</a:t>
            </a:r>
            <a:endParaRPr lang="en-IE" sz="2000" b="1" dirty="0">
              <a:solidFill>
                <a:srgbClr val="4D4D4D"/>
              </a:solidFill>
            </a:endParaRPr>
          </a:p>
        </p:txBody>
      </p:sp>
      <p:sp>
        <p:nvSpPr>
          <p:cNvPr id="11" name="Text Placeholder 8">
            <a:extLst>
              <a:ext uri="{FF2B5EF4-FFF2-40B4-BE49-F238E27FC236}">
                <a16:creationId xmlns:a16="http://schemas.microsoft.com/office/drawing/2014/main" id="{4F00A9A0-464B-8F98-E079-74945BCE5302}"/>
              </a:ext>
            </a:extLst>
          </p:cNvPr>
          <p:cNvSpPr txBox="1">
            <a:spLocks/>
          </p:cNvSpPr>
          <p:nvPr/>
        </p:nvSpPr>
        <p:spPr>
          <a:xfrm>
            <a:off x="6303486" y="4883879"/>
            <a:ext cx="2605125" cy="2162447"/>
          </a:xfrm>
          <a:prstGeom prst="rect">
            <a:avLst/>
          </a:prstGeom>
        </p:spPr>
        <p:txBody>
          <a:bodyPr vert="horz" lIns="91440" tIns="45720" rIns="91440" bIns="45720" rtlCol="0">
            <a:normAutofit/>
          </a:bodyPr>
          <a:lstStyle>
            <a:defPPr>
              <a:defRPr lang="de-DE"/>
            </a:defPPr>
            <a:lvl1pPr indent="0" algn="ctr" fontAlgn="base">
              <a:lnSpc>
                <a:spcPct val="100000"/>
              </a:lnSpc>
              <a:spcBef>
                <a:spcPts val="0"/>
              </a:spcBef>
              <a:buFont typeface="Arial" panose="020B0604020202020204" pitchFamily="34" charset="0"/>
              <a:buNone/>
              <a:defRPr sz="16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Verwenden Sie Karten, um zu zeigen, dass die Krise auf ein bestimmtes Gebiet beschränkt </a:t>
            </a:r>
            <a:r>
              <a:rPr lang="en-GB" dirty="0" err="1"/>
              <a:t>ist</a:t>
            </a:r>
            <a:r>
              <a:rPr lang="en-GB" dirty="0"/>
              <a:t>.</a:t>
            </a:r>
            <a:endParaRPr lang="en-IE" dirty="0"/>
          </a:p>
        </p:txBody>
      </p:sp>
      <p:sp>
        <p:nvSpPr>
          <p:cNvPr id="12" name="Text Placeholder 6">
            <a:extLst>
              <a:ext uri="{FF2B5EF4-FFF2-40B4-BE49-F238E27FC236}">
                <a16:creationId xmlns:a16="http://schemas.microsoft.com/office/drawing/2014/main" id="{A893AF05-AF63-55EA-E8E3-E46EC356646A}"/>
              </a:ext>
            </a:extLst>
          </p:cNvPr>
          <p:cNvSpPr txBox="1">
            <a:spLocks/>
          </p:cNvSpPr>
          <p:nvPr/>
        </p:nvSpPr>
        <p:spPr>
          <a:xfrm>
            <a:off x="9107551" y="3932674"/>
            <a:ext cx="3024340" cy="442916"/>
          </a:xfrm>
          <a:prstGeom prst="rect">
            <a:avLst/>
          </a:prstGeom>
        </p:spPr>
        <p:txBody>
          <a:bodyPr vert="horz" lIns="91440" tIns="45720" rIns="91440" bIns="45720" rtlCol="0">
            <a:noAutofit/>
          </a:bodyPr>
          <a:lstStyle>
            <a:defPPr>
              <a:defRPr lang="de-DE"/>
            </a:defPPr>
            <a:lvl1pPr marL="228600" indent="-228600" algn="ctr">
              <a:lnSpc>
                <a:spcPct val="90000"/>
              </a:lnSpc>
              <a:spcBef>
                <a:spcPts val="1000"/>
              </a:spcBef>
              <a:buFont typeface="Arial" panose="020B0604020202020204" pitchFamily="34" charset="0"/>
              <a:buNone/>
              <a:defRPr sz="2000" b="1"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Vermeiden Sie es, die Medien zu verärgern</a:t>
            </a:r>
          </a:p>
        </p:txBody>
      </p:sp>
      <p:sp>
        <p:nvSpPr>
          <p:cNvPr id="13" name="Text Placeholder 8">
            <a:extLst>
              <a:ext uri="{FF2B5EF4-FFF2-40B4-BE49-F238E27FC236}">
                <a16:creationId xmlns:a16="http://schemas.microsoft.com/office/drawing/2014/main" id="{F80F2275-BA92-0B11-598C-47E8D84B6277}"/>
              </a:ext>
            </a:extLst>
          </p:cNvPr>
          <p:cNvSpPr txBox="1">
            <a:spLocks/>
          </p:cNvSpPr>
          <p:nvPr/>
        </p:nvSpPr>
        <p:spPr>
          <a:xfrm>
            <a:off x="8852930" y="4883879"/>
            <a:ext cx="3476149" cy="2162447"/>
          </a:xfrm>
          <a:prstGeom prst="rect">
            <a:avLst/>
          </a:prstGeom>
        </p:spPr>
        <p:txBody>
          <a:bodyPr vert="horz" lIns="91440" tIns="45720" rIns="91440" bIns="45720" rtlCol="0">
            <a:normAutofit/>
          </a:bodyPr>
          <a:lstStyle>
            <a:defPPr>
              <a:defRPr lang="de-DE"/>
            </a:defPPr>
            <a:lvl1pPr indent="0" algn="ctr" fontAlgn="base">
              <a:lnSpc>
                <a:spcPct val="100000"/>
              </a:lnSpc>
              <a:spcBef>
                <a:spcPts val="0"/>
              </a:spcBef>
              <a:buFont typeface="Arial" panose="020B0604020202020204" pitchFamily="34" charset="0"/>
              <a:buNone/>
              <a:defRPr sz="16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Bereits ein kurzer Satz  auf einer Pressekonferenz kann sich auf Ihre künftige Beziehung zu den Medien auswirken.</a:t>
            </a:r>
            <a:endParaRPr lang="en-GB" dirty="0"/>
          </a:p>
        </p:txBody>
      </p:sp>
      <p:sp>
        <p:nvSpPr>
          <p:cNvPr id="14" name="Text Placeholder 8">
            <a:extLst>
              <a:ext uri="{FF2B5EF4-FFF2-40B4-BE49-F238E27FC236}">
                <a16:creationId xmlns:a16="http://schemas.microsoft.com/office/drawing/2014/main" id="{3517D2DC-32FE-1946-4E54-4FBE5A6A72D6}"/>
              </a:ext>
            </a:extLst>
          </p:cNvPr>
          <p:cNvSpPr txBox="1">
            <a:spLocks/>
          </p:cNvSpPr>
          <p:nvPr/>
        </p:nvSpPr>
        <p:spPr>
          <a:xfrm>
            <a:off x="6093454" y="1912519"/>
            <a:ext cx="3074206" cy="219103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700" dirty="0"/>
              <a:t>Vermeiden Sie Spekulationen, indem Sie keine Informationen herausgeben oder sich zu Dingen äußern, </a:t>
            </a:r>
            <a:r>
              <a:rPr lang="en-GB" sz="1600" dirty="0"/>
              <a:t>die</a:t>
            </a:r>
            <a:r>
              <a:rPr lang="en-GB" sz="1700" dirty="0"/>
              <a:t> nicht in Ihrer Macht stehen. </a:t>
            </a:r>
            <a:endParaRPr lang="en-IE" sz="1700" dirty="0"/>
          </a:p>
        </p:txBody>
      </p:sp>
      <p:sp>
        <p:nvSpPr>
          <p:cNvPr id="15" name="Text Placeholder 8">
            <a:extLst>
              <a:ext uri="{FF2B5EF4-FFF2-40B4-BE49-F238E27FC236}">
                <a16:creationId xmlns:a16="http://schemas.microsoft.com/office/drawing/2014/main" id="{6AC75086-60A2-DC54-DE1D-62077FA649B6}"/>
              </a:ext>
            </a:extLst>
          </p:cNvPr>
          <p:cNvSpPr txBox="1">
            <a:spLocks/>
          </p:cNvSpPr>
          <p:nvPr/>
        </p:nvSpPr>
        <p:spPr>
          <a:xfrm>
            <a:off x="9167660" y="2089459"/>
            <a:ext cx="2967803" cy="2162447"/>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600" dirty="0"/>
              <a:t>Rufen Sie die Medien immer zurück. Wenn Sie den Medien keine Informationen zur </a:t>
            </a:r>
            <a:r>
              <a:rPr lang="en-GB" sz="1600" dirty="0" err="1"/>
              <a:t>Verfügung</a:t>
            </a:r>
            <a:r>
              <a:rPr lang="en-GB" sz="1600" dirty="0"/>
              <a:t> stellen, sind diese gezwungen, nach alternativen Nachrichtenquellen </a:t>
            </a:r>
            <a:r>
              <a:rPr lang="en-GB" sz="1600" dirty="0" err="1"/>
              <a:t>zu</a:t>
            </a:r>
            <a:r>
              <a:rPr lang="en-GB" sz="1600" dirty="0"/>
              <a:t> </a:t>
            </a:r>
            <a:r>
              <a:rPr lang="en-GB" sz="1600" dirty="0" err="1"/>
              <a:t>suchen</a:t>
            </a:r>
            <a:r>
              <a:rPr lang="en-GB" sz="1600" dirty="0"/>
              <a:t>.</a:t>
            </a:r>
            <a:endParaRPr lang="en-IE" sz="1600" dirty="0"/>
          </a:p>
        </p:txBody>
      </p:sp>
    </p:spTree>
    <p:extLst>
      <p:ext uri="{BB962C8B-B14F-4D97-AF65-F5344CB8AC3E}">
        <p14:creationId xmlns:p14="http://schemas.microsoft.com/office/powerpoint/2010/main" val="164575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657225" y="2028825"/>
            <a:ext cx="4286250" cy="1190625"/>
          </a:xfrm>
          <a:prstGeom prst="wedgeRoundRectCallout">
            <a:avLst>
              <a:gd name="adj1" fmla="val -20611"/>
              <a:gd name="adj2" fmla="val 70500"/>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dirty="0"/>
              <a:t>1. Deutlich kommunizieren</a:t>
            </a:r>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543552" y="1054991"/>
            <a:ext cx="6496048" cy="5290802"/>
          </a:xfrm>
        </p:spPr>
        <p:txBody>
          <a:bodyPr/>
          <a:lstStyle/>
          <a:p>
            <a:pPr algn="l"/>
            <a:r>
              <a:rPr lang="en-GB" sz="2000" b="0" i="0" dirty="0">
                <a:solidFill>
                  <a:srgbClr val="4D4D4D"/>
                </a:solidFill>
                <a:effectLst/>
              </a:rPr>
              <a:t>Die Kommunikationsstrategie zur Maul- und Klauenseuche gilt als eines der schlechtesten Beispiele für Krisenkommunikation. Auf lokaler Ebene war es beispielsweise schwierig, Zugang zu Informationen zu finden, da der Bezirksrat nicht wusste, was zu tun war und welche Risiken für die örtlichen landwirtschaftlichen Betriebe und den </a:t>
            </a:r>
            <a:r>
              <a:rPr lang="en-GB" sz="2000" b="0" i="0" dirty="0" err="1">
                <a:solidFill>
                  <a:srgbClr val="4D4D4D"/>
                </a:solidFill>
                <a:effectLst/>
              </a:rPr>
              <a:t>Tourismus</a:t>
            </a:r>
            <a:r>
              <a:rPr lang="en-GB" sz="2000" b="0" i="0" dirty="0">
                <a:solidFill>
                  <a:srgbClr val="4D4D4D"/>
                </a:solidFill>
                <a:effectLst/>
              </a:rPr>
              <a:t> </a:t>
            </a:r>
            <a:r>
              <a:rPr lang="en-GB" sz="2000" b="0" i="0" dirty="0" err="1">
                <a:solidFill>
                  <a:srgbClr val="4D4D4D"/>
                </a:solidFill>
                <a:effectLst/>
              </a:rPr>
              <a:t>bestanden</a:t>
            </a:r>
            <a:r>
              <a:rPr lang="en-GB" sz="2000" b="0" i="0" dirty="0">
                <a:solidFill>
                  <a:srgbClr val="4D4D4D"/>
                </a:solidFill>
                <a:effectLst/>
              </a:rPr>
              <a:t>, was von einem Befragten aus der Branche als </a:t>
            </a:r>
            <a:r>
              <a:rPr lang="en-GB" sz="2000" b="0" i="1" dirty="0">
                <a:solidFill>
                  <a:srgbClr val="086D6E"/>
                </a:solidFill>
                <a:effectLst/>
              </a:rPr>
              <a:t>"frustrierend" </a:t>
            </a:r>
            <a:r>
              <a:rPr lang="en-GB" sz="2000" b="0" i="0" dirty="0">
                <a:solidFill>
                  <a:srgbClr val="4D4D4D"/>
                </a:solidFill>
                <a:effectLst/>
              </a:rPr>
              <a:t>beschrieben wurde</a:t>
            </a:r>
            <a:r>
              <a:rPr lang="en-GB" sz="2000" b="0" i="1" dirty="0">
                <a:solidFill>
                  <a:srgbClr val="086D6E"/>
                </a:solidFill>
                <a:effectLst/>
              </a:rPr>
              <a:t>. </a:t>
            </a:r>
          </a:p>
          <a:p>
            <a:pPr algn="l"/>
            <a:r>
              <a:rPr lang="en-GB" sz="2000" b="0" i="0" dirty="0">
                <a:solidFill>
                  <a:srgbClr val="4D4D4D"/>
                </a:solidFill>
                <a:effectLst/>
              </a:rPr>
              <a:t>Auf lokaler Ebene wurden durch Presse- und </a:t>
            </a:r>
            <a:r>
              <a:rPr lang="en-GB" sz="2000" b="0" i="0" dirty="0" err="1">
                <a:solidFill>
                  <a:srgbClr val="4D4D4D"/>
                </a:solidFill>
                <a:effectLst/>
              </a:rPr>
              <a:t>Medienkontakte</a:t>
            </a:r>
            <a:r>
              <a:rPr lang="en-GB" sz="2000" b="0" i="0" dirty="0">
                <a:solidFill>
                  <a:srgbClr val="4D4D4D"/>
                </a:solidFill>
                <a:effectLst/>
              </a:rPr>
              <a:t> </a:t>
            </a:r>
            <a:r>
              <a:rPr lang="en-GB" sz="2000" b="0" i="0" dirty="0" err="1">
                <a:solidFill>
                  <a:srgbClr val="4D4D4D"/>
                </a:solidFill>
                <a:effectLst/>
              </a:rPr>
              <a:t>über</a:t>
            </a:r>
            <a:r>
              <a:rPr lang="en-GB" sz="2000" b="0" i="0" dirty="0">
                <a:solidFill>
                  <a:srgbClr val="4D4D4D"/>
                </a:solidFill>
                <a:effectLst/>
              </a:rPr>
              <a:t> die geöffneten Attraktionen und Wanderwege </a:t>
            </a:r>
            <a:r>
              <a:rPr lang="en-GB" sz="2000" b="0" i="0" dirty="0" err="1">
                <a:solidFill>
                  <a:srgbClr val="4D4D4D"/>
                </a:solidFill>
                <a:effectLst/>
              </a:rPr>
              <a:t>einheitliche</a:t>
            </a:r>
            <a:r>
              <a:rPr lang="en-GB" sz="2000" b="0" i="0" dirty="0">
                <a:solidFill>
                  <a:srgbClr val="4D4D4D"/>
                </a:solidFill>
                <a:effectLst/>
              </a:rPr>
              <a:t> </a:t>
            </a:r>
            <a:r>
              <a:rPr lang="en-GB" sz="2000" b="0" i="0" dirty="0" err="1">
                <a:solidFill>
                  <a:srgbClr val="4D4D4D"/>
                </a:solidFill>
                <a:effectLst/>
              </a:rPr>
              <a:t>Kommunikation</a:t>
            </a:r>
            <a:r>
              <a:rPr lang="en-GB" sz="2000" b="0" i="0" dirty="0">
                <a:solidFill>
                  <a:srgbClr val="4D4D4D"/>
                </a:solidFill>
                <a:effectLst/>
              </a:rPr>
              <a:t> </a:t>
            </a:r>
            <a:r>
              <a:rPr lang="en-GB" sz="2000" b="0" i="0" dirty="0" err="1">
                <a:solidFill>
                  <a:srgbClr val="4D4D4D"/>
                </a:solidFill>
                <a:effectLst/>
              </a:rPr>
              <a:t>geschaffen</a:t>
            </a:r>
            <a:r>
              <a:rPr lang="en-GB" sz="2000" b="0" i="0" dirty="0">
                <a:solidFill>
                  <a:srgbClr val="4D4D4D"/>
                </a:solidFill>
                <a:effectLst/>
              </a:rPr>
              <a:t>. Die Untersuchungen ergaben jedoch, dass die Mitarbeiter zwar über detaillierte Informationen zu den Attraktionen verfügten, aber nur wenig über die </a:t>
            </a:r>
            <a:r>
              <a:rPr lang="en-GB" sz="2000" b="0" i="0" dirty="0" err="1">
                <a:solidFill>
                  <a:srgbClr val="4D4D4D"/>
                </a:solidFill>
                <a:effectLst/>
              </a:rPr>
              <a:t>Wanderwege</a:t>
            </a:r>
            <a:r>
              <a:rPr lang="en-GB" sz="2000" dirty="0">
                <a:solidFill>
                  <a:srgbClr val="4D4D4D"/>
                </a:solidFill>
              </a:rPr>
              <a:t>.</a:t>
            </a:r>
          </a:p>
          <a:p>
            <a:pPr algn="l"/>
            <a:r>
              <a:rPr lang="en-GB" sz="2000" b="0" i="0" dirty="0">
                <a:solidFill>
                  <a:srgbClr val="4D4D4D"/>
                </a:solidFill>
                <a:effectLst/>
              </a:rPr>
              <a:t>Es wurde festgestellt, dass mangelhafte Kommunikation und Entscheidungsfindung die Hauptursachen für die Katastrophe waren. </a:t>
            </a:r>
            <a:endParaRPr lang="en-IE" sz="2000" dirty="0">
              <a:solidFill>
                <a:srgbClr val="4D4D4D"/>
              </a:solidFill>
            </a:endParaRPr>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610227" y="281704"/>
            <a:ext cx="6285938" cy="857158"/>
          </a:xfrm>
        </p:spPr>
        <p:txBody>
          <a:bodyPr>
            <a:normAutofit fontScale="85000" lnSpcReduction="10000"/>
          </a:bodyPr>
          <a:lstStyle/>
          <a:p>
            <a:r>
              <a:rPr lang="en-IE" dirty="0">
                <a:solidFill>
                  <a:srgbClr val="F27954"/>
                </a:solidFill>
              </a:rPr>
              <a:t>Beispiel </a:t>
            </a:r>
            <a:r>
              <a:rPr lang="en-IE" b="0" dirty="0">
                <a:solidFill>
                  <a:srgbClr val="086D6E"/>
                </a:solidFill>
              </a:rPr>
              <a:t>Maul- und Klauenseuche, UK</a:t>
            </a:r>
          </a:p>
        </p:txBody>
      </p:sp>
      <p:sp>
        <p:nvSpPr>
          <p:cNvPr id="7" name="Text Placeholder 6">
            <a:extLst>
              <a:ext uri="{FF2B5EF4-FFF2-40B4-BE49-F238E27FC236}">
                <a16:creationId xmlns:a16="http://schemas.microsoft.com/office/drawing/2014/main" id="{917BC313-AE93-8011-C4AA-E04002A444D4}"/>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a:p>
            <a:endParaRPr lang="en-IE" b="0" dirty="0">
              <a:solidFill>
                <a:srgbClr val="086D6E"/>
              </a:solidFill>
            </a:endParaRPr>
          </a:p>
        </p:txBody>
      </p:sp>
      <p:sp>
        <p:nvSpPr>
          <p:cNvPr id="8" name="TextBox 7">
            <a:extLst>
              <a:ext uri="{FF2B5EF4-FFF2-40B4-BE49-F238E27FC236}">
                <a16:creationId xmlns:a16="http://schemas.microsoft.com/office/drawing/2014/main" id="{F80B4D4D-1D7A-3B5C-91E1-82F63E2BB35B}"/>
              </a:ext>
            </a:extLst>
          </p:cNvPr>
          <p:cNvSpPr txBox="1"/>
          <p:nvPr/>
        </p:nvSpPr>
        <p:spPr>
          <a:xfrm>
            <a:off x="657225" y="3638551"/>
            <a:ext cx="4401976" cy="3416320"/>
          </a:xfrm>
          <a:prstGeom prst="rect">
            <a:avLst/>
          </a:prstGeom>
          <a:noFill/>
        </p:spPr>
        <p:txBody>
          <a:bodyPr wrap="square" rtlCol="0">
            <a:spAutoFit/>
          </a:bodyPr>
          <a:lstStyle/>
          <a:p>
            <a:pPr algn="ctr"/>
            <a:r>
              <a:rPr lang="en-GB" sz="2400" b="0" i="0" dirty="0">
                <a:solidFill>
                  <a:srgbClr val="4D4D4D"/>
                </a:solidFill>
                <a:effectLst/>
              </a:rPr>
              <a:t>Präsentieren Sie Informationen offen und </a:t>
            </a:r>
            <a:r>
              <a:rPr lang="en-GB" sz="2400" b="0" i="0" dirty="0" err="1">
                <a:solidFill>
                  <a:srgbClr val="4D4D4D"/>
                </a:solidFill>
                <a:effectLst/>
              </a:rPr>
              <a:t>leicht</a:t>
            </a:r>
            <a:r>
              <a:rPr lang="en-GB" sz="2400" b="0" i="0" dirty="0">
                <a:solidFill>
                  <a:srgbClr val="4D4D4D"/>
                </a:solidFill>
                <a:effectLst/>
              </a:rPr>
              <a:t> </a:t>
            </a:r>
            <a:r>
              <a:rPr lang="en-GB" sz="2400" b="0" i="0" dirty="0" err="1">
                <a:solidFill>
                  <a:srgbClr val="4D4D4D"/>
                </a:solidFill>
                <a:effectLst/>
              </a:rPr>
              <a:t>verständlich</a:t>
            </a:r>
            <a:r>
              <a:rPr lang="en-GB" sz="2400" b="0" i="0" dirty="0">
                <a:solidFill>
                  <a:srgbClr val="4D4D4D"/>
                </a:solidFill>
                <a:effectLst/>
              </a:rPr>
              <a:t>. </a:t>
            </a:r>
            <a:r>
              <a:rPr lang="en-GB" sz="2400" b="0" i="0" dirty="0" err="1">
                <a:solidFill>
                  <a:srgbClr val="4D4D4D"/>
                </a:solidFill>
                <a:effectLst/>
              </a:rPr>
              <a:t>Erkennen</a:t>
            </a:r>
            <a:r>
              <a:rPr lang="en-GB" sz="2400" b="0" i="0" dirty="0">
                <a:solidFill>
                  <a:srgbClr val="4D4D4D"/>
                </a:solidFill>
                <a:effectLst/>
              </a:rPr>
              <a:t> Sie an, dass die persönliche </a:t>
            </a:r>
            <a:r>
              <a:rPr lang="en-GB" sz="2400" b="0" i="0" dirty="0" err="1">
                <a:solidFill>
                  <a:srgbClr val="4D4D4D"/>
                </a:solidFill>
                <a:effectLst/>
              </a:rPr>
              <a:t>Perspektive</a:t>
            </a:r>
            <a:r>
              <a:rPr lang="en-GB" sz="2400" b="0" i="0" dirty="0">
                <a:solidFill>
                  <a:srgbClr val="4D4D4D"/>
                </a:solidFill>
                <a:effectLst/>
              </a:rPr>
              <a:t> </a:t>
            </a:r>
            <a:r>
              <a:rPr lang="en-GB" sz="2400" b="0" i="0" dirty="0" err="1">
                <a:solidFill>
                  <a:srgbClr val="4D4D4D"/>
                </a:solidFill>
                <a:effectLst/>
              </a:rPr>
              <a:t>einen</a:t>
            </a:r>
            <a:r>
              <a:rPr lang="en-GB" sz="2400" b="0" i="0" dirty="0">
                <a:solidFill>
                  <a:srgbClr val="4D4D4D"/>
                </a:solidFill>
                <a:effectLst/>
              </a:rPr>
              <a:t> </a:t>
            </a:r>
            <a:r>
              <a:rPr lang="en-GB" sz="2400" b="0" i="0" dirty="0" err="1">
                <a:solidFill>
                  <a:srgbClr val="4D4D4D"/>
                </a:solidFill>
                <a:effectLst/>
              </a:rPr>
              <a:t>Einfluss</a:t>
            </a:r>
            <a:r>
              <a:rPr lang="en-GB" sz="2400" b="0" i="0" dirty="0">
                <a:solidFill>
                  <a:srgbClr val="4D4D4D"/>
                </a:solidFill>
                <a:effectLst/>
              </a:rPr>
              <a:t> </a:t>
            </a:r>
            <a:r>
              <a:rPr lang="en-GB" sz="2400" b="0" i="0" dirty="0" err="1">
                <a:solidFill>
                  <a:srgbClr val="4D4D4D"/>
                </a:solidFill>
                <a:effectLst/>
              </a:rPr>
              <a:t>darauf</a:t>
            </a:r>
            <a:r>
              <a:rPr lang="en-GB" sz="2400" b="0" i="0" dirty="0">
                <a:solidFill>
                  <a:srgbClr val="4D4D4D"/>
                </a:solidFill>
                <a:effectLst/>
              </a:rPr>
              <a:t> hat, wie jeder die Informationen interpretiert. Verstecken Sie sich nicht vor schlechten Nachrichten.</a:t>
            </a:r>
          </a:p>
          <a:p>
            <a:pPr algn="ctr"/>
            <a:endParaRPr lang="en-IE" sz="2400" dirty="0">
              <a:solidFill>
                <a:srgbClr val="4D4D4D"/>
              </a:solidFill>
            </a:endParaRPr>
          </a:p>
        </p:txBody>
      </p:sp>
    </p:spTree>
    <p:extLst>
      <p:ext uri="{BB962C8B-B14F-4D97-AF65-F5344CB8AC3E}">
        <p14:creationId xmlns:p14="http://schemas.microsoft.com/office/powerpoint/2010/main" val="294357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29341" y="1181624"/>
            <a:ext cx="9464619" cy="4299520"/>
          </a:xfrm>
        </p:spPr>
        <p:txBody>
          <a:bodyPr>
            <a:noAutofit/>
          </a:bodyPr>
          <a:lstStyle/>
          <a:p>
            <a:r>
              <a:rPr lang="en-GB" sz="2000" b="0" i="0" dirty="0">
                <a:effectLst/>
              </a:rPr>
              <a:t>Anschließend wird die im Vereinigten Königreich aufgetretene Maul- und Klauenseuche (MKS) auf die Theorie der Krisenkommunikation auf nationaler Ebene angewandt, indem untersucht wird, welche Maßnahmen in der Notfallphase der Krise ergriffen wurden, die reaktiv waren und zu Unstimmigkeiten bei der Entwicklung von Schlüsselbotschaften an die </a:t>
            </a:r>
            <a:r>
              <a:rPr lang="en-GB" sz="2000" b="0" i="0" dirty="0" err="1">
                <a:effectLst/>
              </a:rPr>
              <a:t>Beteiligten</a:t>
            </a:r>
            <a:r>
              <a:rPr lang="en-GB" sz="2000" b="0" i="0" dirty="0">
                <a:effectLst/>
              </a:rPr>
              <a:t> </a:t>
            </a:r>
            <a:r>
              <a:rPr lang="en-GB" sz="2000" b="0" i="0" dirty="0" err="1">
                <a:effectLst/>
              </a:rPr>
              <a:t>führten</a:t>
            </a:r>
            <a:r>
              <a:rPr lang="en-GB" sz="2000" b="0" i="0" dirty="0">
                <a:effectLst/>
              </a:rPr>
              <a:t>. </a:t>
            </a:r>
            <a:r>
              <a:rPr lang="en-GB" sz="2000" dirty="0"/>
              <a:t>Auf lokaler Ebene erkannte die Mehrheit der Befragten die Auswirkungen des Ausbruchs erst in der Notfallphase. Einem Befragten zufolge "wussten wir, was vor sich ging, aber wir versuchten, nicht darüber nachzudenken". Ein weiterer Befragter beschrieb die Entscheidungsfindung als "hauptsächlich im Dunkeln tappen". Diese langsame Reaktion könnte darauf zurückzuführen sein, dass die ersten Ausbrüche in anderen Bezirken auftraten und Verwirrung über die möglichen Auswirkungen und die zu treffenden Maßnahmen herrschte. Zwischen den Entscheidungsträgern auf nationaler und lokaler Ebene fand nur wenig Kommunikation statt. Die Entscheidungsfindung wurde zusätzlich erschwert </a:t>
            </a:r>
            <a:r>
              <a:rPr lang="en-GB" sz="2000" dirty="0" err="1"/>
              <a:t>durch</a:t>
            </a:r>
            <a:r>
              <a:rPr lang="en-GB" sz="2000" dirty="0"/>
              <a:t> </a:t>
            </a:r>
            <a:r>
              <a:rPr lang="de-DE" sz="2000" dirty="0"/>
              <a:t>unterschiedliche Aussagen der Regierung darüber, ob das Land geschlossen oder doch für den Geschäftsverkehr geöffnet war.</a:t>
            </a:r>
            <a:endParaRPr lang="en-GB" sz="2000" dirty="0"/>
          </a:p>
          <a:p>
            <a:pPr algn="l"/>
            <a:r>
              <a:rPr lang="en-GB" sz="2000" dirty="0"/>
              <a:t>Dies zeigt, </a:t>
            </a:r>
            <a:r>
              <a:rPr lang="de-DE" sz="2000" dirty="0"/>
              <a:t>dass es an einer einheitlichen Reaktion auf die Krise und an der Vermittlung positiver Botschaften an die wichtigsten Zielgruppen fehlte.</a:t>
            </a:r>
            <a:endParaRPr lang="en-IE" sz="2000" dirty="0"/>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Wie man eine Krise nicht bewältigt - reaktiv sein</a:t>
            </a:r>
            <a:endParaRPr lang="en-IE" dirty="0"/>
          </a:p>
        </p:txBody>
      </p:sp>
    </p:spTree>
    <p:extLst>
      <p:ext uri="{BB962C8B-B14F-4D97-AF65-F5344CB8AC3E}">
        <p14:creationId xmlns:p14="http://schemas.microsoft.com/office/powerpoint/2010/main" val="4090297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214070" y="1919495"/>
            <a:ext cx="4953002" cy="1190625"/>
          </a:xfrm>
          <a:prstGeom prst="wedgeRoundRectCallout">
            <a:avLst>
              <a:gd name="adj1" fmla="val -20611"/>
              <a:gd name="adj2" fmla="val 70500"/>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dirty="0"/>
              <a:t>2. Wählen Sie den richtigen Pressesprecher</a:t>
            </a:r>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543552" y="1054990"/>
            <a:ext cx="6496048" cy="5521305"/>
          </a:xfrm>
        </p:spPr>
        <p:txBody>
          <a:bodyPr/>
          <a:lstStyle/>
          <a:p>
            <a:pPr algn="l" rtl="0" fontAlgn="base"/>
            <a:r>
              <a:rPr lang="en-GB" sz="2400" b="0" i="0" dirty="0">
                <a:solidFill>
                  <a:srgbClr val="455264"/>
                </a:solidFill>
                <a:effectLst/>
                <a:latin typeface="TT Norms"/>
              </a:rPr>
              <a:t>Während der Coronavirus-Pandemie brachte </a:t>
            </a:r>
            <a:r>
              <a:rPr lang="en-GB" sz="2400" b="0" i="0" dirty="0" err="1">
                <a:solidFill>
                  <a:srgbClr val="455264"/>
                </a:solidFill>
                <a:effectLst/>
                <a:latin typeface="TT Norms"/>
              </a:rPr>
              <a:t>Dr. </a:t>
            </a:r>
            <a:r>
              <a:rPr lang="en-GB" sz="2400" b="0" i="0" dirty="0">
                <a:solidFill>
                  <a:srgbClr val="455264"/>
                </a:solidFill>
                <a:effectLst/>
                <a:latin typeface="TT Norms"/>
              </a:rPr>
              <a:t>Anthony Fauci, seit mehr als 30 Jahren Direktor des National Institute of Allergy and Infection Diseases, sein Fachwissen in seine Rolle als führender Erklärer der amerikanischen Öffentlichkeit ein. </a:t>
            </a:r>
          </a:p>
          <a:p>
            <a:pPr algn="l" rtl="0" fontAlgn="base"/>
            <a:r>
              <a:rPr lang="en-GB" sz="2400" b="0" i="0" dirty="0">
                <a:solidFill>
                  <a:srgbClr val="455264"/>
                </a:solidFill>
                <a:effectLst/>
                <a:latin typeface="TT Norms"/>
              </a:rPr>
              <a:t>Er vermittelte mit klaren und konsistenten Botschaften, wie wichtig es ist, dass die Bürger zu Hause bleiben, und ging geschickt mit </a:t>
            </a:r>
            <a:r>
              <a:rPr lang="en-GB" sz="2400" b="0" i="0" dirty="0" err="1">
                <a:solidFill>
                  <a:srgbClr val="455264"/>
                </a:solidFill>
                <a:effectLst/>
                <a:latin typeface="TT Norms"/>
              </a:rPr>
              <a:t>komplexen</a:t>
            </a:r>
            <a:r>
              <a:rPr lang="en-GB" sz="2400" b="0" i="0" dirty="0">
                <a:solidFill>
                  <a:srgbClr val="455264"/>
                </a:solidFill>
                <a:effectLst/>
                <a:latin typeface="TT Norms"/>
              </a:rPr>
              <a:t> </a:t>
            </a:r>
            <a:r>
              <a:rPr lang="en-GB" sz="2400" b="0" i="0" dirty="0" err="1">
                <a:solidFill>
                  <a:srgbClr val="455264"/>
                </a:solidFill>
                <a:effectLst/>
                <a:latin typeface="TT Norms"/>
              </a:rPr>
              <a:t>wissenschaftlichen</a:t>
            </a:r>
            <a:r>
              <a:rPr lang="en-GB" sz="2400" b="0" i="0" dirty="0">
                <a:solidFill>
                  <a:srgbClr val="455264"/>
                </a:solidFill>
                <a:effectLst/>
                <a:latin typeface="TT Norms"/>
              </a:rPr>
              <a:t> </a:t>
            </a:r>
            <a:r>
              <a:rPr lang="en-GB" sz="2400" b="0" i="0" dirty="0" err="1">
                <a:solidFill>
                  <a:srgbClr val="455264"/>
                </a:solidFill>
                <a:effectLst/>
                <a:latin typeface="TT Norms"/>
              </a:rPr>
              <a:t>Fragen</a:t>
            </a:r>
            <a:r>
              <a:rPr lang="en-GB" sz="2400" b="0" i="0" dirty="0">
                <a:solidFill>
                  <a:srgbClr val="455264"/>
                </a:solidFill>
                <a:effectLst/>
                <a:latin typeface="TT Norms"/>
              </a:rPr>
              <a:t> der </a:t>
            </a:r>
            <a:r>
              <a:rPr lang="en-GB" sz="2400" b="0" i="0" dirty="0" err="1">
                <a:solidFill>
                  <a:srgbClr val="455264"/>
                </a:solidFill>
                <a:effectLst/>
                <a:latin typeface="TT Norms"/>
              </a:rPr>
              <a:t>Medien</a:t>
            </a:r>
            <a:r>
              <a:rPr lang="en-GB" sz="2400" b="0" i="0" dirty="0">
                <a:solidFill>
                  <a:srgbClr val="455264"/>
                </a:solidFill>
                <a:effectLst/>
                <a:latin typeface="TT Norms"/>
              </a:rPr>
              <a:t> um. Er gab Interviews in sozialen Medien, Podcasts, Sportsendungen, digitalen Nachrichtenseiten und traditionellen Medien, um alle </a:t>
            </a:r>
            <a:r>
              <a:rPr lang="en-GB" sz="2400" b="0" i="0" dirty="0" err="1">
                <a:solidFill>
                  <a:srgbClr val="455264"/>
                </a:solidFill>
                <a:effectLst/>
                <a:latin typeface="TT Norms"/>
              </a:rPr>
              <a:t>Bevölkerungs-gruppen</a:t>
            </a:r>
            <a:r>
              <a:rPr lang="en-GB" sz="2400" b="0" i="0" dirty="0">
                <a:solidFill>
                  <a:srgbClr val="455264"/>
                </a:solidFill>
                <a:effectLst/>
                <a:latin typeface="TT Norms"/>
              </a:rPr>
              <a:t>, einschließlich Teenager, zu erreichen.</a:t>
            </a:r>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610227" y="281704"/>
            <a:ext cx="6095998" cy="857158"/>
          </a:xfrm>
        </p:spPr>
        <p:txBody>
          <a:bodyPr>
            <a:normAutofit fontScale="92500"/>
          </a:bodyPr>
          <a:lstStyle/>
          <a:p>
            <a:r>
              <a:rPr lang="en-IE" dirty="0">
                <a:solidFill>
                  <a:srgbClr val="F27954"/>
                </a:solidFill>
              </a:rPr>
              <a:t>Beispiel </a:t>
            </a:r>
            <a:r>
              <a:rPr lang="en-IE" b="0" dirty="0">
                <a:solidFill>
                  <a:srgbClr val="086D6E"/>
                </a:solidFill>
              </a:rPr>
              <a:t>COVID 19 Pressesprecher</a:t>
            </a:r>
          </a:p>
        </p:txBody>
      </p:sp>
      <p:sp>
        <p:nvSpPr>
          <p:cNvPr id="8" name="TextBox 7">
            <a:extLst>
              <a:ext uri="{FF2B5EF4-FFF2-40B4-BE49-F238E27FC236}">
                <a16:creationId xmlns:a16="http://schemas.microsoft.com/office/drawing/2014/main" id="{F80B4D4D-1D7A-3B5C-91E1-82F63E2BB35B}"/>
              </a:ext>
            </a:extLst>
          </p:cNvPr>
          <p:cNvSpPr txBox="1"/>
          <p:nvPr/>
        </p:nvSpPr>
        <p:spPr>
          <a:xfrm>
            <a:off x="458442" y="3419891"/>
            <a:ext cx="4286249" cy="3170099"/>
          </a:xfrm>
          <a:prstGeom prst="rect">
            <a:avLst/>
          </a:prstGeom>
          <a:noFill/>
        </p:spPr>
        <p:txBody>
          <a:bodyPr wrap="square" rtlCol="0">
            <a:spAutoFit/>
          </a:bodyPr>
          <a:lstStyle/>
          <a:p>
            <a:pPr algn="ctr" fontAlgn="base"/>
            <a:r>
              <a:rPr lang="en-GB" sz="2000" dirty="0">
                <a:solidFill>
                  <a:srgbClr val="4D4D4D"/>
                </a:solidFill>
              </a:rPr>
              <a:t>Die </a:t>
            </a:r>
            <a:r>
              <a:rPr lang="en-GB" sz="2000" b="0" i="0" dirty="0">
                <a:solidFill>
                  <a:srgbClr val="4D4D4D"/>
                </a:solidFill>
                <a:effectLst/>
              </a:rPr>
              <a:t>Person sollte über das Wissen und die Ausbildung zur Bewältigung der Krise verfügen und eine Autoritätsposition innehaben. Man </a:t>
            </a:r>
            <a:r>
              <a:rPr lang="en-GB" sz="2000" dirty="0">
                <a:solidFill>
                  <a:srgbClr val="4D4D4D"/>
                </a:solidFill>
              </a:rPr>
              <a:t>kann einer Person </a:t>
            </a:r>
            <a:r>
              <a:rPr lang="en-GB" sz="2000" b="0" i="0" dirty="0">
                <a:solidFill>
                  <a:srgbClr val="4D4D4D"/>
                </a:solidFill>
                <a:effectLst/>
              </a:rPr>
              <a:t>beibringen, mit den Medien zusammenzuarbeiten, aber einen Vertreter ohne Fachwissen vor die Kameras zu stellen, wird nach hinten losgehen: Die Region wird als uninformiert oder inkompetent erscheinen.</a:t>
            </a:r>
          </a:p>
          <a:p>
            <a:pPr algn="ctr"/>
            <a:endParaRPr lang="en-IE" sz="2000" dirty="0">
              <a:solidFill>
                <a:srgbClr val="4D4D4D"/>
              </a:solidFill>
            </a:endParaRPr>
          </a:p>
        </p:txBody>
      </p:sp>
      <p:sp>
        <p:nvSpPr>
          <p:cNvPr id="4" name="Text Placeholder 6">
            <a:extLst>
              <a:ext uri="{FF2B5EF4-FFF2-40B4-BE49-F238E27FC236}">
                <a16:creationId xmlns:a16="http://schemas.microsoft.com/office/drawing/2014/main" id="{908BBB3E-A622-9CD0-A30D-DD32AA54422D}"/>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p:txBody>
      </p:sp>
    </p:spTree>
    <p:extLst>
      <p:ext uri="{BB962C8B-B14F-4D97-AF65-F5344CB8AC3E}">
        <p14:creationId xmlns:p14="http://schemas.microsoft.com/office/powerpoint/2010/main" val="412663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2485635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356866"/>
            <a:ext cx="8901204" cy="4624833"/>
          </a:xfrm>
        </p:spPr>
        <p:txBody>
          <a:bodyPr>
            <a:noAutofit/>
          </a:bodyPr>
          <a:lstStyle/>
          <a:p>
            <a:pPr algn="l">
              <a:spcAft>
                <a:spcPts val="600"/>
              </a:spcAft>
            </a:pPr>
            <a:r>
              <a:rPr lang="en-GB" sz="2000" b="0" i="0" dirty="0">
                <a:effectLst/>
              </a:rPr>
              <a:t>Risikoforscher argumentieren seit langem, dass die Wahl des Sprechers sorgfältig abgewogen werden sollte, da die Wahrnehmung der Vertrauenswürdigkeit die Einhaltung von Richtlinien zur Risikoprävention beeinflussen kann (Abraham </a:t>
            </a:r>
            <a:r>
              <a:rPr lang="en-GB" sz="2000" b="0" i="0" u="none" strike="noStrike" dirty="0">
                <a:effectLst/>
                <a:hlinkClick r:id="rId2">
                  <a:extLst>
                    <a:ext uri="{A12FA001-AC4F-418D-AE19-62706E023703}">
                      <ahyp:hlinkClr xmlns:ahyp="http://schemas.microsoft.com/office/drawing/2018/hyperlinkcolor" val="tx"/>
                    </a:ext>
                  </a:extLst>
                </a:hlinkClick>
              </a:rPr>
              <a:t>2009</a:t>
            </a:r>
            <a:r>
              <a:rPr lang="en-GB" sz="2000" b="0" i="0" dirty="0">
                <a:effectLst/>
              </a:rPr>
              <a:t>; </a:t>
            </a:r>
            <a:r>
              <a:rPr lang="en-GB" sz="2000" b="0" i="0" dirty="0" err="1">
                <a:effectLst/>
              </a:rPr>
              <a:t>Freimuth </a:t>
            </a:r>
            <a:r>
              <a:rPr lang="en-GB" sz="2000" b="0" i="0" dirty="0">
                <a:effectLst/>
              </a:rPr>
              <a:t>et al. </a:t>
            </a:r>
            <a:r>
              <a:rPr lang="en-GB" sz="2000" b="0" i="0" u="none" strike="noStrike" dirty="0">
                <a:effectLst/>
                <a:hlinkClick r:id="rId2">
                  <a:extLst>
                    <a:ext uri="{A12FA001-AC4F-418D-AE19-62706E023703}">
                      <ahyp:hlinkClr xmlns:ahyp="http://schemas.microsoft.com/office/drawing/2018/hyperlinkcolor" val="tx"/>
                    </a:ext>
                  </a:extLst>
                </a:hlinkClick>
              </a:rPr>
              <a:t>2014</a:t>
            </a:r>
            <a:r>
              <a:rPr lang="en-GB" sz="2000" b="0" i="0" dirty="0">
                <a:effectLst/>
              </a:rPr>
              <a:t>; Siegrist und </a:t>
            </a:r>
            <a:r>
              <a:rPr lang="en-GB" sz="2000" b="0" i="0" dirty="0" err="1">
                <a:effectLst/>
              </a:rPr>
              <a:t>Zingg </a:t>
            </a:r>
            <a:r>
              <a:rPr lang="en-GB" sz="2000" b="0" i="0" u="none" strike="noStrike" dirty="0">
                <a:effectLst/>
                <a:hlinkClick r:id="rId2">
                  <a:extLst>
                    <a:ext uri="{A12FA001-AC4F-418D-AE19-62706E023703}">
                      <ahyp:hlinkClr xmlns:ahyp="http://schemas.microsoft.com/office/drawing/2018/hyperlinkcolor" val="tx"/>
                    </a:ext>
                  </a:extLst>
                </a:hlinkClick>
              </a:rPr>
              <a:t>2014</a:t>
            </a:r>
            <a:r>
              <a:rPr lang="en-GB" sz="2000" b="0" i="0" dirty="0">
                <a:effectLst/>
              </a:rPr>
              <a:t>). </a:t>
            </a:r>
          </a:p>
          <a:p>
            <a:pPr algn="l">
              <a:spcAft>
                <a:spcPts val="600"/>
              </a:spcAft>
            </a:pPr>
            <a:r>
              <a:rPr lang="en-GB" sz="2000" b="0" i="0" dirty="0" err="1">
                <a:effectLst/>
              </a:rPr>
              <a:t>Leitlinien</a:t>
            </a:r>
            <a:r>
              <a:rPr lang="en-GB" sz="2000" b="0" i="0" dirty="0">
                <a:effectLst/>
              </a:rPr>
              <a:t> im Bereich der öffentlichen Gesundheit werden mit größerer Wahrscheinlichkeit akzeptiert und übernommen, wenn die Menschen den Risikomanagern vertrauen und Vertrauen in ihre Fähigkeiten haben (</a:t>
            </a:r>
            <a:r>
              <a:rPr lang="en-GB" sz="2000" b="0" i="0" dirty="0" err="1">
                <a:effectLst/>
              </a:rPr>
              <a:t>Kasperson</a:t>
            </a:r>
            <a:r>
              <a:rPr lang="en-GB" sz="2000" b="0" i="0" dirty="0">
                <a:effectLst/>
              </a:rPr>
              <a:t>, Golding und </a:t>
            </a:r>
            <a:r>
              <a:rPr lang="en-GB" sz="2000" b="0" i="0" dirty="0" err="1">
                <a:effectLst/>
              </a:rPr>
              <a:t>Tuler</a:t>
            </a:r>
            <a:r>
              <a:rPr lang="en-GB" sz="2000" b="0" i="0" dirty="0">
                <a:effectLst/>
              </a:rPr>
              <a:t> </a:t>
            </a:r>
            <a:r>
              <a:rPr lang="en-GB" sz="2000" b="0" i="0" u="none" strike="noStrike" dirty="0">
                <a:effectLst/>
                <a:hlinkClick r:id="rId2">
                  <a:extLst>
                    <a:ext uri="{A12FA001-AC4F-418D-AE19-62706E023703}">
                      <ahyp:hlinkClr xmlns:ahyp="http://schemas.microsoft.com/office/drawing/2018/hyperlinkcolor" val="tx"/>
                    </a:ext>
                  </a:extLst>
                </a:hlinkClick>
              </a:rPr>
              <a:t>1992</a:t>
            </a:r>
            <a:r>
              <a:rPr lang="en-GB" sz="2000" b="0" i="0" dirty="0">
                <a:effectLst/>
              </a:rPr>
              <a:t>; </a:t>
            </a:r>
            <a:r>
              <a:rPr lang="en-GB" sz="2000" b="0" i="0" dirty="0" err="1">
                <a:effectLst/>
              </a:rPr>
              <a:t>Slovic</a:t>
            </a:r>
            <a:r>
              <a:rPr lang="en-GB" sz="2000" b="0" i="0" dirty="0">
                <a:effectLst/>
              </a:rPr>
              <a:t>, Flynn und Layman </a:t>
            </a:r>
            <a:r>
              <a:rPr lang="en-GB" sz="2000" b="0" i="0" u="none" strike="noStrike" dirty="0">
                <a:effectLst/>
                <a:hlinkClick r:id="rId2">
                  <a:extLst>
                    <a:ext uri="{A12FA001-AC4F-418D-AE19-62706E023703}">
                      <ahyp:hlinkClr xmlns:ahyp="http://schemas.microsoft.com/office/drawing/2018/hyperlinkcolor" val="tx"/>
                    </a:ext>
                  </a:extLst>
                </a:hlinkClick>
              </a:rPr>
              <a:t>1991</a:t>
            </a:r>
            <a:r>
              <a:rPr lang="en-GB" sz="2000" b="0" i="0" dirty="0">
                <a:effectLst/>
              </a:rPr>
              <a:t>) und die Informationsquellen seriös sind. </a:t>
            </a:r>
          </a:p>
          <a:p>
            <a:pPr algn="l">
              <a:spcAft>
                <a:spcPts val="600"/>
              </a:spcAft>
            </a:pPr>
            <a:r>
              <a:rPr lang="en-GB" sz="2000" b="0" i="0" dirty="0">
                <a:effectLst/>
              </a:rPr>
              <a:t>Lyu et al. (2013) fanden heraus, dass Sprechern, die professionelle Kompetenz demonstrieren und einen positiven Umgang mit Reportern pflegen, mehr Vertrauen entgegengebracht wird als solchen, die in Pressekonferenzen konfrontativ auftreten, den Medien die Schuld für die Berichterstattung über ihre Fehler geben und denen es an Entscheidungsbefugnis mangelt. </a:t>
            </a:r>
            <a:endParaRPr lang="en-GB" sz="2000"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Der Pressesprecher ist wichtig</a:t>
            </a:r>
            <a:endParaRPr lang="en-IE" dirty="0"/>
          </a:p>
        </p:txBody>
      </p:sp>
    </p:spTree>
    <p:extLst>
      <p:ext uri="{BB962C8B-B14F-4D97-AF65-F5344CB8AC3E}">
        <p14:creationId xmlns:p14="http://schemas.microsoft.com/office/powerpoint/2010/main" val="226733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657225" y="2028825"/>
            <a:ext cx="4286250" cy="1190625"/>
          </a:xfrm>
          <a:prstGeom prst="wedgeRoundRectCallout">
            <a:avLst>
              <a:gd name="adj1" fmla="val -20611"/>
              <a:gd name="adj2" fmla="val 70500"/>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dirty="0"/>
              <a:t>3. </a:t>
            </a:r>
            <a:r>
              <a:rPr lang="en-IE" sz="3600" dirty="0" err="1"/>
              <a:t>Schnelle</a:t>
            </a:r>
            <a:r>
              <a:rPr lang="en-IE" sz="3600" dirty="0"/>
              <a:t> </a:t>
            </a:r>
            <a:r>
              <a:rPr lang="en-IE" sz="3600" dirty="0" err="1"/>
              <a:t>Reaktion</a:t>
            </a:r>
            <a:endParaRPr lang="en-IE" sz="3600" dirty="0"/>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438775" y="914400"/>
            <a:ext cx="6600825" cy="5857875"/>
          </a:xfrm>
        </p:spPr>
        <p:txBody>
          <a:bodyPr/>
          <a:lstStyle/>
          <a:p>
            <a:pPr algn="l" rtl="0" fontAlgn="base"/>
            <a:r>
              <a:rPr lang="en-GB" sz="2300" b="0" i="0" dirty="0">
                <a:solidFill>
                  <a:srgbClr val="4D4D4D"/>
                </a:solidFill>
                <a:effectLst/>
              </a:rPr>
              <a:t>Der Zyklon Larry traf mit Windgeschwindigkeiten von bis zu 240 km/h auf die Küste von Nord-Queensland, Australien, und beschädigte oder zerstörte bis zu 70 % der </a:t>
            </a:r>
            <a:r>
              <a:rPr lang="en-GB" sz="2300" b="0" i="0" dirty="0" err="1">
                <a:solidFill>
                  <a:srgbClr val="4D4D4D"/>
                </a:solidFill>
                <a:effectLst/>
              </a:rPr>
              <a:t>Gebäude</a:t>
            </a:r>
            <a:r>
              <a:rPr lang="en-GB" sz="2300" b="0" i="0" dirty="0">
                <a:solidFill>
                  <a:srgbClr val="4D4D4D"/>
                </a:solidFill>
                <a:effectLst/>
              </a:rPr>
              <a:t> (Falco-</a:t>
            </a:r>
            <a:r>
              <a:rPr lang="en-GB" sz="2300" b="0" i="0" dirty="0" err="1">
                <a:solidFill>
                  <a:srgbClr val="4D4D4D"/>
                </a:solidFill>
                <a:effectLst/>
              </a:rPr>
              <a:t>Mammone</a:t>
            </a:r>
            <a:r>
              <a:rPr lang="en-GB" sz="2300" b="0" i="0" dirty="0">
                <a:solidFill>
                  <a:srgbClr val="4D4D4D"/>
                </a:solidFill>
                <a:effectLst/>
              </a:rPr>
              <a:t> et al., 2006). </a:t>
            </a:r>
          </a:p>
          <a:p>
            <a:pPr algn="l" rtl="0" fontAlgn="base"/>
            <a:r>
              <a:rPr lang="en-GB" sz="2300" b="0" i="0" dirty="0">
                <a:solidFill>
                  <a:srgbClr val="4D4D4D"/>
                </a:solidFill>
                <a:effectLst/>
              </a:rPr>
              <a:t>Die Zivilschutzbehörden </a:t>
            </a:r>
            <a:r>
              <a:rPr lang="en-GB" sz="2300" b="0" i="0" dirty="0" err="1">
                <a:solidFill>
                  <a:srgbClr val="4D4D4D"/>
                </a:solidFill>
                <a:effectLst/>
              </a:rPr>
              <a:t>hatten</a:t>
            </a:r>
            <a:r>
              <a:rPr lang="en-GB" sz="2300" b="0" i="0" dirty="0">
                <a:solidFill>
                  <a:srgbClr val="4D4D4D"/>
                </a:solidFill>
                <a:effectLst/>
              </a:rPr>
              <a:t> für </a:t>
            </a:r>
            <a:r>
              <a:rPr lang="en-GB" sz="2300" b="0" i="0" dirty="0" err="1">
                <a:solidFill>
                  <a:srgbClr val="4D4D4D"/>
                </a:solidFill>
                <a:effectLst/>
              </a:rPr>
              <a:t>ein</a:t>
            </a:r>
            <a:r>
              <a:rPr lang="en-GB" sz="2300" b="0" i="0" dirty="0">
                <a:solidFill>
                  <a:srgbClr val="4D4D4D"/>
                </a:solidFill>
                <a:effectLst/>
              </a:rPr>
              <a:t> solches Ereignis geplant und geprobt und konnten alle gefährdeten Bewohner evakuieren, so dass es keine Todesopfer gab, </a:t>
            </a:r>
            <a:r>
              <a:rPr lang="en-GB" sz="2300" b="0" i="0" dirty="0" err="1">
                <a:solidFill>
                  <a:srgbClr val="4D4D4D"/>
                </a:solidFill>
                <a:effectLst/>
              </a:rPr>
              <a:t>obwohl</a:t>
            </a:r>
            <a:r>
              <a:rPr lang="en-GB" sz="2300" b="0" i="0" dirty="0">
                <a:solidFill>
                  <a:srgbClr val="4D4D4D"/>
                </a:solidFill>
                <a:effectLst/>
              </a:rPr>
              <a:t> </a:t>
            </a:r>
            <a:r>
              <a:rPr lang="en-GB" sz="2300" b="0" i="0" dirty="0" err="1">
                <a:solidFill>
                  <a:srgbClr val="4D4D4D"/>
                </a:solidFill>
                <a:effectLst/>
              </a:rPr>
              <a:t>ein</a:t>
            </a:r>
            <a:r>
              <a:rPr lang="en-GB" sz="2300" b="0" i="0" dirty="0">
                <a:solidFill>
                  <a:srgbClr val="4D4D4D"/>
                </a:solidFill>
                <a:effectLst/>
              </a:rPr>
              <a:t> </a:t>
            </a:r>
            <a:r>
              <a:rPr lang="en-GB" sz="2300" b="0" i="0" dirty="0" err="1">
                <a:solidFill>
                  <a:srgbClr val="4D4D4D"/>
                </a:solidFill>
                <a:effectLst/>
              </a:rPr>
              <a:t>Schaden</a:t>
            </a:r>
            <a:r>
              <a:rPr lang="en-GB" sz="2300" b="0" i="0" dirty="0">
                <a:solidFill>
                  <a:srgbClr val="4D4D4D"/>
                </a:solidFill>
                <a:effectLst/>
              </a:rPr>
              <a:t> von </a:t>
            </a:r>
            <a:r>
              <a:rPr lang="en-GB" sz="2300" b="0" i="0" dirty="0" err="1">
                <a:solidFill>
                  <a:srgbClr val="4D4D4D"/>
                </a:solidFill>
                <a:effectLst/>
              </a:rPr>
              <a:t>mehr</a:t>
            </a:r>
            <a:r>
              <a:rPr lang="en-GB" sz="2300" dirty="0">
                <a:solidFill>
                  <a:srgbClr val="4D4D4D"/>
                </a:solidFill>
              </a:rPr>
              <a:t> </a:t>
            </a:r>
            <a:r>
              <a:rPr lang="en-GB" sz="2300" b="0" i="0" dirty="0" err="1">
                <a:solidFill>
                  <a:srgbClr val="4D4D4D"/>
                </a:solidFill>
                <a:effectLst/>
              </a:rPr>
              <a:t>als</a:t>
            </a:r>
            <a:r>
              <a:rPr lang="en-GB" sz="2300" b="0" i="0" dirty="0">
                <a:solidFill>
                  <a:srgbClr val="4D4D4D"/>
                </a:solidFill>
                <a:effectLst/>
              </a:rPr>
              <a:t> 1 </a:t>
            </a:r>
            <a:r>
              <a:rPr lang="en-GB" sz="2300" b="0" i="0" dirty="0" err="1">
                <a:solidFill>
                  <a:srgbClr val="4D4D4D"/>
                </a:solidFill>
                <a:effectLst/>
              </a:rPr>
              <a:t>Milliarde</a:t>
            </a:r>
            <a:r>
              <a:rPr lang="en-GB" sz="2300" b="0" i="0" dirty="0">
                <a:solidFill>
                  <a:srgbClr val="4D4D4D"/>
                </a:solidFill>
                <a:effectLst/>
              </a:rPr>
              <a:t> AUS$ </a:t>
            </a:r>
            <a:r>
              <a:rPr lang="en-GB" sz="2300" b="0" i="0" dirty="0" err="1">
                <a:solidFill>
                  <a:srgbClr val="4D4D4D"/>
                </a:solidFill>
                <a:effectLst/>
              </a:rPr>
              <a:t>entstand</a:t>
            </a:r>
            <a:r>
              <a:rPr lang="en-GB" sz="2300" b="0" i="0" dirty="0">
                <a:solidFill>
                  <a:srgbClr val="4D4D4D"/>
                </a:solidFill>
                <a:effectLst/>
              </a:rPr>
              <a:t>. </a:t>
            </a:r>
          </a:p>
          <a:p>
            <a:pPr algn="l" rtl="0" fontAlgn="base"/>
            <a:r>
              <a:rPr lang="en-GB" sz="2300" b="0" i="0" dirty="0">
                <a:solidFill>
                  <a:srgbClr val="4D4D4D"/>
                </a:solidFill>
                <a:effectLst/>
              </a:rPr>
              <a:t>Der Erfolg der Rettungsdienste bei der Bewältigung des Zyklons Larry verdeutlicht, wie wichtig es ist, organisatorisches Lernen in der Phase nach der Bewältigung des Faulkner-Modells beizubehalten. Die Lehren aus dem Zyklon Winifred, der dieselbe Region 20 Jahre zuvor heimgesucht hatte (Falco-</a:t>
            </a:r>
            <a:r>
              <a:rPr lang="en-GB" sz="2300" b="0" i="0" dirty="0" err="1">
                <a:solidFill>
                  <a:srgbClr val="4D4D4D"/>
                </a:solidFill>
                <a:effectLst/>
              </a:rPr>
              <a:t>Mammone</a:t>
            </a:r>
            <a:r>
              <a:rPr lang="en-GB" sz="2300" b="0" i="0" dirty="0">
                <a:solidFill>
                  <a:srgbClr val="4D4D4D"/>
                </a:solidFill>
                <a:effectLst/>
              </a:rPr>
              <a:t> et al., 2006), wurden genutzt, um einen detaillierten Reaktionsplan </a:t>
            </a:r>
            <a:r>
              <a:rPr lang="en-GB" sz="2300" b="0" i="0" dirty="0" err="1">
                <a:solidFill>
                  <a:srgbClr val="4D4D4D"/>
                </a:solidFill>
                <a:effectLst/>
              </a:rPr>
              <a:t>zu</a:t>
            </a:r>
            <a:r>
              <a:rPr lang="en-GB" sz="2300" b="0" i="0" dirty="0">
                <a:solidFill>
                  <a:srgbClr val="4D4D4D"/>
                </a:solidFill>
                <a:effectLst/>
              </a:rPr>
              <a:t> </a:t>
            </a:r>
            <a:r>
              <a:rPr lang="en-GB" sz="2300" b="0" i="0" dirty="0" err="1">
                <a:solidFill>
                  <a:srgbClr val="4D4D4D"/>
                </a:solidFill>
                <a:effectLst/>
              </a:rPr>
              <a:t>entwickeln</a:t>
            </a:r>
            <a:r>
              <a:rPr lang="en-GB" sz="2300" b="0" i="0" dirty="0">
                <a:solidFill>
                  <a:srgbClr val="4D4D4D"/>
                </a:solidFill>
                <a:effectLst/>
              </a:rPr>
              <a:t>.</a:t>
            </a:r>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610227" y="281704"/>
            <a:ext cx="6095998" cy="857158"/>
          </a:xfrm>
        </p:spPr>
        <p:txBody>
          <a:bodyPr>
            <a:normAutofit/>
          </a:bodyPr>
          <a:lstStyle/>
          <a:p>
            <a:r>
              <a:rPr lang="en-IE" dirty="0">
                <a:solidFill>
                  <a:srgbClr val="F27954"/>
                </a:solidFill>
              </a:rPr>
              <a:t>Beispiel </a:t>
            </a:r>
            <a:r>
              <a:rPr lang="en-IE" b="0" dirty="0">
                <a:solidFill>
                  <a:srgbClr val="4D4D4D"/>
                </a:solidFill>
              </a:rPr>
              <a:t>Zyklon Larry, Australien</a:t>
            </a:r>
          </a:p>
        </p:txBody>
      </p:sp>
      <p:sp>
        <p:nvSpPr>
          <p:cNvPr id="8" name="TextBox 7">
            <a:extLst>
              <a:ext uri="{FF2B5EF4-FFF2-40B4-BE49-F238E27FC236}">
                <a16:creationId xmlns:a16="http://schemas.microsoft.com/office/drawing/2014/main" id="{F80B4D4D-1D7A-3B5C-91E1-82F63E2BB35B}"/>
              </a:ext>
            </a:extLst>
          </p:cNvPr>
          <p:cNvSpPr txBox="1"/>
          <p:nvPr/>
        </p:nvSpPr>
        <p:spPr>
          <a:xfrm>
            <a:off x="657224" y="3638551"/>
            <a:ext cx="4286249" cy="2354491"/>
          </a:xfrm>
          <a:prstGeom prst="rect">
            <a:avLst/>
          </a:prstGeom>
          <a:noFill/>
        </p:spPr>
        <p:txBody>
          <a:bodyPr wrap="square" rtlCol="0">
            <a:spAutoFit/>
          </a:bodyPr>
          <a:lstStyle/>
          <a:p>
            <a:pPr algn="ctr" fontAlgn="base"/>
            <a:r>
              <a:rPr lang="en-GB" sz="2100" b="0" i="0" dirty="0">
                <a:solidFill>
                  <a:srgbClr val="4D4D4D"/>
                </a:solidFill>
                <a:effectLst/>
              </a:rPr>
              <a:t>Eine Region sollte innerhalb der ersten Stunde nach einer Krise eine Erklärung abgeben und </a:t>
            </a:r>
            <a:r>
              <a:rPr lang="en-GB" sz="2100" b="0" i="0" dirty="0" err="1">
                <a:solidFill>
                  <a:srgbClr val="4D4D4D"/>
                </a:solidFill>
                <a:effectLst/>
              </a:rPr>
              <a:t>regelmäßig</a:t>
            </a:r>
            <a:r>
              <a:rPr lang="en-GB" sz="2100" b="0" i="0" dirty="0">
                <a:solidFill>
                  <a:srgbClr val="4D4D4D"/>
                </a:solidFill>
                <a:effectLst/>
              </a:rPr>
              <a:t> Aktualisierungen veröffentlichen. Halten Sie Kunden und andere Interessengruppen über die Fortschritte auf dem Laufenden. </a:t>
            </a:r>
            <a:endParaRPr lang="en-IE" sz="2100" dirty="0">
              <a:solidFill>
                <a:srgbClr val="4D4D4D"/>
              </a:solidFill>
            </a:endParaRPr>
          </a:p>
        </p:txBody>
      </p:sp>
      <p:sp>
        <p:nvSpPr>
          <p:cNvPr id="7" name="Text Placeholder 6">
            <a:extLst>
              <a:ext uri="{FF2B5EF4-FFF2-40B4-BE49-F238E27FC236}">
                <a16:creationId xmlns:a16="http://schemas.microsoft.com/office/drawing/2014/main" id="{DB606B05-B088-51AA-C7EF-7B448DAB7C07}"/>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p:txBody>
      </p:sp>
    </p:spTree>
    <p:extLst>
      <p:ext uri="{BB962C8B-B14F-4D97-AF65-F5344CB8AC3E}">
        <p14:creationId xmlns:p14="http://schemas.microsoft.com/office/powerpoint/2010/main" val="26297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11390" y="1505331"/>
            <a:ext cx="9259094" cy="5012095"/>
          </a:xfrm>
        </p:spPr>
        <p:txBody>
          <a:bodyPr>
            <a:noAutofit/>
          </a:bodyPr>
          <a:lstStyle/>
          <a:p>
            <a:pPr algn="l"/>
            <a:r>
              <a:rPr lang="en-GB" sz="1900" b="0" i="0" dirty="0">
                <a:effectLst/>
              </a:rPr>
              <a:t>Aufgrund einer Kombination aus verspäteter Erkennung der Maul- und Klauenseuche, dem Unglauben an die Schwere einer solchen Krise und einem Mangel an proaktiver Planung reagierte die Tourismusbranche sowohl auf nationaler als auch auf lokaler Ebene erst mit Verzögerung auf die Krise. </a:t>
            </a:r>
            <a:r>
              <a:rPr lang="en-GB" sz="1900" dirty="0"/>
              <a:t>D</a:t>
            </a:r>
            <a:r>
              <a:rPr lang="en-GB" sz="1900" b="0" i="0" dirty="0">
                <a:effectLst/>
              </a:rPr>
              <a:t>ie Branche auf nationaler und lokaler Ebene </a:t>
            </a:r>
            <a:r>
              <a:rPr lang="en-GB" sz="1900" b="0" i="0" dirty="0" err="1">
                <a:effectLst/>
              </a:rPr>
              <a:t>akzeptierte</a:t>
            </a:r>
            <a:r>
              <a:rPr lang="en-GB" sz="1900" b="0" i="0" dirty="0">
                <a:effectLst/>
              </a:rPr>
              <a:t> die Auswirkungen des Ausbruchs erst in der Notfallphase und reagierten erst aufgrund der negativen Publicity. Dies führte zu Unstimmigkeiten bei der Entwicklung von Schlüsselbotschaften an die </a:t>
            </a:r>
            <a:r>
              <a:rPr lang="en-GB" sz="1900" b="0" i="0" dirty="0" err="1">
                <a:effectLst/>
              </a:rPr>
              <a:t>Interessengruppen</a:t>
            </a:r>
            <a:r>
              <a:rPr lang="en-GB" sz="1900" dirty="0"/>
              <a:t>.</a:t>
            </a:r>
          </a:p>
          <a:p>
            <a:pPr algn="l"/>
            <a:r>
              <a:rPr lang="en-GB" sz="1900" b="0" i="0" dirty="0">
                <a:effectLst/>
              </a:rPr>
              <a:t>Die BTA stellte dies in </a:t>
            </a:r>
            <a:r>
              <a:rPr lang="en-GB" sz="1900" b="0" i="0" dirty="0" err="1">
                <a:effectLst/>
              </a:rPr>
              <a:t>ihren</a:t>
            </a:r>
            <a:r>
              <a:rPr lang="en-GB" sz="1900" b="0" i="0" dirty="0">
                <a:effectLst/>
              </a:rPr>
              <a:t> </a:t>
            </a:r>
            <a:r>
              <a:rPr lang="en-GB" sz="1900" b="0" i="0" dirty="0" err="1">
                <a:effectLst/>
              </a:rPr>
              <a:t>Pressemitteilungen</a:t>
            </a:r>
            <a:r>
              <a:rPr lang="en-GB" sz="1900" b="0" i="0" dirty="0">
                <a:effectLst/>
              </a:rPr>
              <a:t> in einer Erklärung des Leiters der Abteilung für EU-Angelegenheiten in Brüssel fest, in der es hieß: "Im Umgang mit den belgischen Medien ist die derzeitige Taktik eher reaktiv als proaktiv" (BTA 2001a). Obwohl die BTA in der persönlichen Befragung darauf bestand, dass sie innerhalb der ersten drei Tage nach dem Ausbruch reagierte, fand erst </a:t>
            </a:r>
            <a:r>
              <a:rPr lang="en-GB" sz="1900" b="0" i="0" dirty="0" err="1">
                <a:effectLst/>
              </a:rPr>
              <a:t>einen</a:t>
            </a:r>
            <a:r>
              <a:rPr lang="en-GB" sz="1900" b="0" i="0" dirty="0">
                <a:effectLst/>
              </a:rPr>
              <a:t> Monat </a:t>
            </a:r>
            <a:r>
              <a:rPr lang="en-GB" sz="1900" b="0" i="0" dirty="0" err="1">
                <a:effectLst/>
              </a:rPr>
              <a:t>später</a:t>
            </a:r>
            <a:r>
              <a:rPr lang="en-GB" sz="1900" b="0" i="0" dirty="0">
                <a:effectLst/>
              </a:rPr>
              <a:t> </a:t>
            </a:r>
            <a:r>
              <a:rPr lang="en-GB" sz="1900" b="0" i="0" dirty="0" err="1">
                <a:effectLst/>
              </a:rPr>
              <a:t>eine</a:t>
            </a:r>
            <a:r>
              <a:rPr lang="en-GB" sz="1900" b="0" i="0" dirty="0">
                <a:effectLst/>
              </a:rPr>
              <a:t> BTA-Vorstandssitzung statt, um die Kommunikation zu koordinieren und einen Sanierungsplan für England auszuarbeiten. Branchenvertreter auf nationaler Ebene waren sich einig, dass die Reaktion des Tourismussektors im Allgemeinen langsam war und die Macht und Wirkung der Medien unterschätzt wurde. </a:t>
            </a:r>
            <a:r>
              <a:rPr lang="en-GB" sz="1900" b="0" i="1" dirty="0">
                <a:effectLst/>
              </a:rPr>
              <a:t>(Britischer Tourismusverband BTA)</a:t>
            </a:r>
          </a:p>
          <a:p>
            <a:endParaRPr lang="en-GB" sz="19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Die Auswirkungen einer reaktiven und </a:t>
            </a:r>
            <a:r>
              <a:rPr lang="en-GB" b="0" dirty="0" err="1"/>
              <a:t>langsamen</a:t>
            </a:r>
            <a:r>
              <a:rPr lang="en-GB" b="0" dirty="0"/>
              <a:t> Reaktion</a:t>
            </a:r>
            <a:endParaRPr lang="en-IE" b="0" dirty="0"/>
          </a:p>
        </p:txBody>
      </p:sp>
    </p:spTree>
    <p:extLst>
      <p:ext uri="{BB962C8B-B14F-4D97-AF65-F5344CB8AC3E}">
        <p14:creationId xmlns:p14="http://schemas.microsoft.com/office/powerpoint/2010/main" val="248590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409577" y="1609724"/>
            <a:ext cx="4401976" cy="1609726"/>
          </a:xfrm>
          <a:prstGeom prst="wedgeRoundRectCallout">
            <a:avLst>
              <a:gd name="adj1" fmla="val -20611"/>
              <a:gd name="adj2" fmla="val 70500"/>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t>4. PR und Medien mit maßgeschneiderten Nachrichten versorgen</a:t>
            </a:r>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438775" y="914400"/>
            <a:ext cx="6600825" cy="5857875"/>
          </a:xfrm>
        </p:spPr>
        <p:txBody>
          <a:bodyPr/>
          <a:lstStyle/>
          <a:p>
            <a:pPr algn="l" rtl="0" fontAlgn="base"/>
            <a:r>
              <a:rPr lang="en-GB" dirty="0"/>
              <a:t>Die Regionen sollten </a:t>
            </a:r>
            <a:r>
              <a:rPr lang="en-GB" sz="2400" dirty="0"/>
              <a:t>nur verbindliche, zuverlässige Informationen veröffentlichen. Regelmäßige Aktualisierungen werden dazu dienen, </a:t>
            </a:r>
            <a:r>
              <a:rPr lang="en-GB" sz="2400" dirty="0" err="1"/>
              <a:t>Spekulationen</a:t>
            </a:r>
            <a:r>
              <a:rPr lang="en-GB" sz="2400" dirty="0"/>
              <a:t> </a:t>
            </a:r>
            <a:r>
              <a:rPr lang="en-GB" sz="2400" dirty="0" err="1"/>
              <a:t>entgegenzuwirken</a:t>
            </a:r>
            <a:r>
              <a:rPr lang="en-GB" sz="2400" dirty="0"/>
              <a:t>. Darüber hinaus </a:t>
            </a:r>
            <a:r>
              <a:rPr lang="en-GB" sz="2400" dirty="0" err="1"/>
              <a:t>sollten</a:t>
            </a:r>
            <a:r>
              <a:rPr lang="en-GB" sz="2400" dirty="0"/>
              <a:t> </a:t>
            </a:r>
            <a:r>
              <a:rPr lang="en-GB" sz="2400" dirty="0" err="1"/>
              <a:t>Anfragen</a:t>
            </a:r>
            <a:r>
              <a:rPr lang="en-GB" sz="2400" dirty="0"/>
              <a:t> der Medien so schnell wie möglich beantwortet werden, um sachliche Informationen zu verbreiten und die Tourismusindustrie der Region als offen und verantwortungsbewusst </a:t>
            </a:r>
            <a:r>
              <a:rPr lang="en-GB" sz="2400" dirty="0" err="1"/>
              <a:t>zu</a:t>
            </a:r>
            <a:r>
              <a:rPr lang="en-GB" sz="2400" dirty="0"/>
              <a:t> </a:t>
            </a:r>
            <a:r>
              <a:rPr lang="en-GB" sz="2400" dirty="0" err="1"/>
              <a:t>positionieren</a:t>
            </a:r>
            <a:r>
              <a:rPr lang="en-GB" sz="2400" dirty="0"/>
              <a:t>.</a:t>
            </a:r>
          </a:p>
          <a:p>
            <a:pPr algn="l" rtl="0" fontAlgn="base"/>
            <a:r>
              <a:rPr lang="en-GB" sz="2400" dirty="0"/>
              <a:t>Art und Zeitpunkt der Reaktion des TKMT auf die Medien müssen sich nach dem Ausmaß der Krise oder des Vorfalls richten. In einigen Fällen, insbesondere bei sensiblen Ereignissen wie dem Verlust von Menschenleben, wird es ratsam sein, bis zu einem angemessenen Zeitpunkt zu warten, bevor man etwas anderes als wesentliche sachliche Hinweise für Reisende herausgibt.</a:t>
            </a:r>
            <a:endParaRPr lang="en-GB" sz="2300" b="0" i="0" dirty="0">
              <a:solidFill>
                <a:srgbClr val="4D4D4D"/>
              </a:solidFill>
              <a:effectLst/>
            </a:endParaRPr>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506878" y="277033"/>
            <a:ext cx="6532722" cy="857158"/>
          </a:xfrm>
        </p:spPr>
        <p:txBody>
          <a:bodyPr>
            <a:noAutofit/>
          </a:bodyPr>
          <a:lstStyle/>
          <a:p>
            <a:r>
              <a:rPr lang="en-IE" sz="2600" dirty="0">
                <a:solidFill>
                  <a:srgbClr val="F27954"/>
                </a:solidFill>
              </a:rPr>
              <a:t>Beispiel </a:t>
            </a:r>
            <a:r>
              <a:rPr lang="en-IE" sz="2600" b="0" dirty="0">
                <a:solidFill>
                  <a:srgbClr val="4D4D4D"/>
                </a:solidFill>
              </a:rPr>
              <a:t>Umgang mit Medienfehlinformationen</a:t>
            </a:r>
          </a:p>
        </p:txBody>
      </p:sp>
      <p:sp>
        <p:nvSpPr>
          <p:cNvPr id="8" name="TextBox 7">
            <a:extLst>
              <a:ext uri="{FF2B5EF4-FFF2-40B4-BE49-F238E27FC236}">
                <a16:creationId xmlns:a16="http://schemas.microsoft.com/office/drawing/2014/main" id="{F80B4D4D-1D7A-3B5C-91E1-82F63E2BB35B}"/>
              </a:ext>
            </a:extLst>
          </p:cNvPr>
          <p:cNvSpPr txBox="1"/>
          <p:nvPr/>
        </p:nvSpPr>
        <p:spPr>
          <a:xfrm>
            <a:off x="409577" y="3671172"/>
            <a:ext cx="4533898" cy="3477875"/>
          </a:xfrm>
          <a:prstGeom prst="rect">
            <a:avLst/>
          </a:prstGeom>
          <a:noFill/>
        </p:spPr>
        <p:txBody>
          <a:bodyPr wrap="square" rtlCol="0">
            <a:spAutoFit/>
          </a:bodyPr>
          <a:lstStyle/>
          <a:p>
            <a:pPr algn="ctr" fontAlgn="base"/>
            <a:r>
              <a:rPr lang="en-GB" sz="2000" b="0" i="0" dirty="0">
                <a:solidFill>
                  <a:srgbClr val="4D4D4D"/>
                </a:solidFill>
                <a:effectLst/>
              </a:rPr>
              <a:t>Die Journalisten werden mit oder ohne Hilfe der Region eine Geschichte schreiben. Lassen Sie sich von den Medien und der PR-Abteilung nicht in die Irre führen, wenn es um die Krise geht.  Erstellen Sie </a:t>
            </a:r>
            <a:r>
              <a:rPr lang="en-GB" sz="2000" dirty="0">
                <a:solidFill>
                  <a:srgbClr val="4D4D4D"/>
                </a:solidFill>
              </a:rPr>
              <a:t>ihre Geschichte und schicken Sie sie ihnen. Halten Sie eine Vorlage für eine Presseerklärung bereit. Pressesprecher müssen schnell, offen und transparent sein. </a:t>
            </a:r>
          </a:p>
          <a:p>
            <a:pPr algn="ctr"/>
            <a:endParaRPr lang="en-IE" sz="2000" dirty="0">
              <a:solidFill>
                <a:srgbClr val="4D4D4D"/>
              </a:solidFill>
            </a:endParaRPr>
          </a:p>
        </p:txBody>
      </p:sp>
      <p:sp>
        <p:nvSpPr>
          <p:cNvPr id="7" name="Text Placeholder 6">
            <a:extLst>
              <a:ext uri="{FF2B5EF4-FFF2-40B4-BE49-F238E27FC236}">
                <a16:creationId xmlns:a16="http://schemas.microsoft.com/office/drawing/2014/main" id="{EDEC7064-D395-5B48-0447-9C6146EDEC1D}"/>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p:txBody>
      </p:sp>
    </p:spTree>
    <p:extLst>
      <p:ext uri="{BB962C8B-B14F-4D97-AF65-F5344CB8AC3E}">
        <p14:creationId xmlns:p14="http://schemas.microsoft.com/office/powerpoint/2010/main" val="3421907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815420"/>
          </a:xfrm>
        </p:spPr>
        <p:txBody>
          <a:bodyPr>
            <a:noAutofit/>
          </a:bodyPr>
          <a:lstStyle/>
          <a:p>
            <a:pPr algn="l"/>
            <a:r>
              <a:rPr lang="en-GB" sz="2000" b="0" i="0" dirty="0">
                <a:effectLst/>
              </a:rPr>
              <a:t>Eine schnelle Reaktion auf die Anforderungen der Medien und der Öffentlichkeit ist wichtig, da </a:t>
            </a:r>
            <a:r>
              <a:rPr lang="en-GB" sz="2000" b="0" i="0" dirty="0" err="1">
                <a:effectLst/>
              </a:rPr>
              <a:t>Medien</a:t>
            </a:r>
            <a:r>
              <a:rPr lang="en-GB" sz="2000" b="0" i="0" dirty="0">
                <a:effectLst/>
              </a:rPr>
              <a:t> </a:t>
            </a:r>
            <a:r>
              <a:rPr lang="en-GB" sz="2000" b="0" i="0" dirty="0" err="1">
                <a:effectLst/>
              </a:rPr>
              <a:t>nach</a:t>
            </a:r>
            <a:r>
              <a:rPr lang="en-GB" sz="2000" b="0" i="0" dirty="0">
                <a:effectLst/>
              </a:rPr>
              <a:t> schnellen Informationsquellen suchen. Wenn der Krisenstab die Lücke nicht füllt, wird es jemand anderes tun (Coombs, 1999). </a:t>
            </a:r>
            <a:r>
              <a:rPr lang="en-GB" sz="2000" b="0" i="0" dirty="0" err="1">
                <a:effectLst/>
              </a:rPr>
              <a:t>Zerman </a:t>
            </a:r>
            <a:r>
              <a:rPr lang="en-GB" sz="2000" b="0" i="0" dirty="0">
                <a:effectLst/>
              </a:rPr>
              <a:t>(1995:25) stimmt der Aussage zu, dass "die Massenmedien die Macht haben, ein Unternehmen zu zerstören". </a:t>
            </a:r>
          </a:p>
          <a:p>
            <a:pPr algn="l"/>
            <a:endParaRPr lang="en-GB" sz="2000" dirty="0"/>
          </a:p>
          <a:p>
            <a:pPr algn="l"/>
            <a:r>
              <a:rPr lang="en-GB" sz="2000" b="0" i="0" dirty="0">
                <a:effectLst/>
              </a:rPr>
              <a:t>Die sensationslüsterne Medienberichterstattung über die Katastrophe von Mount St. Helens im Jahr 1980 und die Waldbrände in East Kootenay im Jahr 1985 trugen zur Verwirrung während der Notstandsphase bei, da die Medien für die Irreführung der </a:t>
            </a:r>
            <a:r>
              <a:rPr lang="en-GB" sz="2000" b="0" i="0" dirty="0" err="1">
                <a:effectLst/>
              </a:rPr>
              <a:t>Öffentlichkeit</a:t>
            </a:r>
            <a:r>
              <a:rPr lang="en-GB" sz="2000" b="0" i="0" dirty="0">
                <a:effectLst/>
              </a:rPr>
              <a:t> </a:t>
            </a:r>
            <a:r>
              <a:rPr lang="en-GB" sz="2000" b="0" i="0" dirty="0" err="1">
                <a:effectLst/>
              </a:rPr>
              <a:t>verantwortlich</a:t>
            </a:r>
            <a:r>
              <a:rPr lang="en-GB" sz="2000" b="0" i="0" dirty="0">
                <a:effectLst/>
              </a:rPr>
              <a:t> gemacht wurden. Dies wirkte sich auch auf die langfristige Erholungsphase für das Zielgebiet aus (siehe Murphey und Bayley, 1989). Es wurden jedoch auch Schwierigkeiten bei der Steuerung der Medien festgestellt, da es unwahrscheinlich ist, dass zwischen dem Beginn einer Krise und der Medienberichterstattung eine Zeitspanne liegt (Ashcroft, 1997).</a:t>
            </a: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Medien müssen gemanagt werden. Sonst können sie ein Unternehmen kaputt machen</a:t>
            </a:r>
            <a:endParaRPr lang="en-IE" dirty="0"/>
          </a:p>
        </p:txBody>
      </p:sp>
    </p:spTree>
    <p:extLst>
      <p:ext uri="{BB962C8B-B14F-4D97-AF65-F5344CB8AC3E}">
        <p14:creationId xmlns:p14="http://schemas.microsoft.com/office/powerpoint/2010/main" val="263531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Artikel: </a:t>
            </a:r>
            <a:r>
              <a:rPr lang="en-GB" b="0" dirty="0"/>
              <a:t>Tourismuskrise und Erholungsstrategien</a:t>
            </a:r>
            <a:endParaRPr lang="en-IE" dirty="0"/>
          </a:p>
        </p:txBody>
      </p:sp>
      <p:pic>
        <p:nvPicPr>
          <p:cNvPr id="3" name="Picture 2">
            <a:extLst>
              <a:ext uri="{FF2B5EF4-FFF2-40B4-BE49-F238E27FC236}">
                <a16:creationId xmlns:a16="http://schemas.microsoft.com/office/drawing/2014/main" id="{DD248287-0918-E5CE-E0C7-63AF2EC9D6DD}"/>
              </a:ext>
            </a:extLst>
          </p:cNvPr>
          <p:cNvPicPr>
            <a:picLocks noChangeAspect="1"/>
          </p:cNvPicPr>
          <p:nvPr/>
        </p:nvPicPr>
        <p:blipFill>
          <a:blip r:embed="rId3">
            <a:extLst>
              <a:ext uri="{28A0092B-C50C-407E-A947-70E740481C1C}">
                <a14:useLocalDpi xmlns:a14="http://schemas.microsoft.com/office/drawing/2010/main" val="0"/>
              </a:ext>
            </a:extLst>
          </a:blip>
          <a:srcRect l="7306" r="7306"/>
          <a:stretch/>
        </p:blipFill>
        <p:spPr>
          <a:xfrm>
            <a:off x="3219696" y="1390315"/>
            <a:ext cx="5528373" cy="4608000"/>
          </a:xfrm>
          <a:prstGeom prst="rect">
            <a:avLst/>
          </a:prstGeom>
        </p:spPr>
      </p:pic>
      <p:sp>
        <p:nvSpPr>
          <p:cNvPr id="69" name="Text Placeholder 5">
            <a:extLst>
              <a:ext uri="{FF2B5EF4-FFF2-40B4-BE49-F238E27FC236}">
                <a16:creationId xmlns:a16="http://schemas.microsoft.com/office/drawing/2014/main" id="{B65F6ACB-AF14-9C6B-2C20-D21E554CA519}"/>
              </a:ext>
            </a:extLst>
          </p:cNvPr>
          <p:cNvSpPr txBox="1">
            <a:spLocks/>
          </p:cNvSpPr>
          <p:nvPr/>
        </p:nvSpPr>
        <p:spPr>
          <a:xfrm>
            <a:off x="4419600" y="5524220"/>
            <a:ext cx="2732216" cy="49337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a:t>Basierend auf WTO 1998, Seite 156</a:t>
            </a:r>
          </a:p>
        </p:txBody>
      </p:sp>
      <p:sp>
        <p:nvSpPr>
          <p:cNvPr id="70" name="Text Placeholder 5">
            <a:extLst>
              <a:ext uri="{FF2B5EF4-FFF2-40B4-BE49-F238E27FC236}">
                <a16:creationId xmlns:a16="http://schemas.microsoft.com/office/drawing/2014/main" id="{F105AA24-0FB2-E59B-7D68-B477A5170232}"/>
              </a:ext>
            </a:extLst>
          </p:cNvPr>
          <p:cNvSpPr txBox="1">
            <a:spLocks/>
          </p:cNvSpPr>
          <p:nvPr/>
        </p:nvSpPr>
        <p:spPr>
          <a:xfrm>
            <a:off x="3798512" y="1962646"/>
            <a:ext cx="4398312" cy="71561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a:solidFill>
                  <a:srgbClr val="79527B"/>
                </a:solidFill>
              </a:rPr>
              <a:t>Es kommt zu einem Vorfall, der von den </a:t>
            </a:r>
            <a:r>
              <a:rPr lang="en-IE" sz="1400" b="1" dirty="0" err="1">
                <a:solidFill>
                  <a:srgbClr val="79527B"/>
                </a:solidFill>
              </a:rPr>
              <a:t>Medien</a:t>
            </a:r>
            <a:r>
              <a:rPr lang="en-IE" sz="1400" b="1" dirty="0">
                <a:solidFill>
                  <a:srgbClr val="79527B"/>
                </a:solidFill>
              </a:rPr>
              <a:t> </a:t>
            </a:r>
            <a:r>
              <a:rPr lang="en-IE" sz="1400" b="1" dirty="0" err="1">
                <a:solidFill>
                  <a:srgbClr val="79527B"/>
                </a:solidFill>
              </a:rPr>
              <a:t>aufgegriffen</a:t>
            </a:r>
            <a:r>
              <a:rPr lang="en-IE" sz="1400" b="1" dirty="0">
                <a:solidFill>
                  <a:srgbClr val="79527B"/>
                </a:solidFill>
              </a:rPr>
              <a:t> </a:t>
            </a:r>
            <a:r>
              <a:rPr lang="en-IE" sz="1400" b="1" dirty="0" err="1">
                <a:solidFill>
                  <a:srgbClr val="79527B"/>
                </a:solidFill>
              </a:rPr>
              <a:t>wird</a:t>
            </a:r>
            <a:endParaRPr lang="en-IE" sz="1400" b="1" dirty="0">
              <a:solidFill>
                <a:srgbClr val="79527B"/>
              </a:solidFill>
            </a:endParaRPr>
          </a:p>
        </p:txBody>
      </p:sp>
      <p:sp>
        <p:nvSpPr>
          <p:cNvPr id="71" name="Text Placeholder 5">
            <a:extLst>
              <a:ext uri="{FF2B5EF4-FFF2-40B4-BE49-F238E27FC236}">
                <a16:creationId xmlns:a16="http://schemas.microsoft.com/office/drawing/2014/main" id="{E2C5A8BE-FF89-68D1-A333-CC5C09839FE7}"/>
              </a:ext>
            </a:extLst>
          </p:cNvPr>
          <p:cNvSpPr txBox="1">
            <a:spLocks/>
          </p:cNvSpPr>
          <p:nvPr/>
        </p:nvSpPr>
        <p:spPr>
          <a:xfrm>
            <a:off x="3798512" y="2877046"/>
            <a:ext cx="4398312" cy="71561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a:t>Touristen verlassen das Gebiet, Buchungen werden storniert</a:t>
            </a:r>
          </a:p>
        </p:txBody>
      </p:sp>
      <p:sp>
        <p:nvSpPr>
          <p:cNvPr id="72" name="Text Placeholder 5">
            <a:extLst>
              <a:ext uri="{FF2B5EF4-FFF2-40B4-BE49-F238E27FC236}">
                <a16:creationId xmlns:a16="http://schemas.microsoft.com/office/drawing/2014/main" id="{2D1E0AD5-A6DF-27AB-2B66-399000F47A93}"/>
              </a:ext>
            </a:extLst>
          </p:cNvPr>
          <p:cNvSpPr txBox="1">
            <a:spLocks/>
          </p:cNvSpPr>
          <p:nvPr/>
        </p:nvSpPr>
        <p:spPr>
          <a:xfrm>
            <a:off x="3785259" y="3804698"/>
            <a:ext cx="4398312" cy="71561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a:t>Das Reiseziel leidet wirtschaftlich, die </a:t>
            </a:r>
            <a:r>
              <a:rPr lang="en-IE" sz="1400" b="1" dirty="0" err="1"/>
              <a:t>schlechte</a:t>
            </a:r>
            <a:r>
              <a:rPr lang="en-IE" sz="1400" b="1" dirty="0"/>
              <a:t> </a:t>
            </a:r>
            <a:r>
              <a:rPr lang="en-IE" sz="1400" b="1" dirty="0" err="1"/>
              <a:t>Berichterstattung</a:t>
            </a:r>
            <a:r>
              <a:rPr lang="en-IE" sz="1400" b="1" dirty="0"/>
              <a:t> </a:t>
            </a:r>
            <a:r>
              <a:rPr lang="en-IE" sz="1400" b="1" dirty="0" err="1"/>
              <a:t>hält</a:t>
            </a:r>
            <a:r>
              <a:rPr lang="en-IE" sz="1400" b="1" dirty="0"/>
              <a:t> an und die Auswirkungen des </a:t>
            </a:r>
            <a:r>
              <a:rPr lang="en-IE" sz="1400" b="1" dirty="0" err="1"/>
              <a:t>Vorfalls</a:t>
            </a:r>
            <a:r>
              <a:rPr lang="en-IE" sz="1400" b="1" dirty="0"/>
              <a:t> </a:t>
            </a:r>
            <a:r>
              <a:rPr lang="en-IE" sz="1400" b="1" dirty="0" err="1"/>
              <a:t>breiten</a:t>
            </a:r>
            <a:r>
              <a:rPr lang="en-IE" sz="1400" b="1" dirty="0"/>
              <a:t> </a:t>
            </a:r>
            <a:r>
              <a:rPr lang="en-IE" sz="1400" b="1" dirty="0" err="1"/>
              <a:t>sich</a:t>
            </a:r>
            <a:r>
              <a:rPr lang="en-IE" sz="1400" b="1" dirty="0"/>
              <a:t> </a:t>
            </a:r>
            <a:r>
              <a:rPr lang="en-IE" sz="1400" b="1" dirty="0" err="1"/>
              <a:t>aus.</a:t>
            </a:r>
            <a:endParaRPr lang="en-IE" sz="1400" b="1" dirty="0"/>
          </a:p>
        </p:txBody>
      </p:sp>
      <p:sp>
        <p:nvSpPr>
          <p:cNvPr id="73" name="Text Placeholder 5">
            <a:extLst>
              <a:ext uri="{FF2B5EF4-FFF2-40B4-BE49-F238E27FC236}">
                <a16:creationId xmlns:a16="http://schemas.microsoft.com/office/drawing/2014/main" id="{021AEFB4-2B37-1698-810B-6DBE04439153}"/>
              </a:ext>
            </a:extLst>
          </p:cNvPr>
          <p:cNvSpPr txBox="1">
            <a:spLocks/>
          </p:cNvSpPr>
          <p:nvPr/>
        </p:nvSpPr>
        <p:spPr>
          <a:xfrm>
            <a:off x="3798511" y="4719098"/>
            <a:ext cx="4398312" cy="71561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a:t>Das Reiseziel beginnt seine eigene Medienberichterstattung</a:t>
            </a:r>
          </a:p>
        </p:txBody>
      </p:sp>
      <p:pic>
        <p:nvPicPr>
          <p:cNvPr id="4" name="Graphic 3" descr="Document with solid fill">
            <a:hlinkClick r:id="rId4"/>
            <a:extLst>
              <a:ext uri="{FF2B5EF4-FFF2-40B4-BE49-F238E27FC236}">
                <a16:creationId xmlns:a16="http://schemas.microsoft.com/office/drawing/2014/main" id="{5A805F9E-1729-D346-8445-FCC3E2739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1918" y="2259869"/>
            <a:ext cx="1950785" cy="1950785"/>
          </a:xfrm>
          <a:prstGeom prst="rect">
            <a:avLst/>
          </a:prstGeom>
        </p:spPr>
      </p:pic>
      <p:sp>
        <p:nvSpPr>
          <p:cNvPr id="66" name="TextBox 65">
            <a:extLst>
              <a:ext uri="{FF2B5EF4-FFF2-40B4-BE49-F238E27FC236}">
                <a16:creationId xmlns:a16="http://schemas.microsoft.com/office/drawing/2014/main" id="{65A03AFD-E23D-F82C-2CFD-23DEEA7B2871}"/>
              </a:ext>
            </a:extLst>
          </p:cNvPr>
          <p:cNvSpPr txBox="1"/>
          <p:nvPr/>
        </p:nvSpPr>
        <p:spPr>
          <a:xfrm>
            <a:off x="9329501" y="416978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221375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657225" y="2028825"/>
            <a:ext cx="4286250" cy="1190625"/>
          </a:xfrm>
          <a:prstGeom prst="wedgeRoundRectCallout">
            <a:avLst>
              <a:gd name="adj1" fmla="val -20611"/>
              <a:gd name="adj2" fmla="val 70500"/>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dirty="0"/>
              <a:t>5. Konsistenz der Reaktion</a:t>
            </a:r>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438775" y="838200"/>
            <a:ext cx="6600825" cy="5857875"/>
          </a:xfrm>
        </p:spPr>
        <p:txBody>
          <a:bodyPr/>
          <a:lstStyle/>
          <a:p>
            <a:pPr marL="342900" indent="-342900">
              <a:lnSpc>
                <a:spcPct val="100000"/>
              </a:lnSpc>
              <a:spcBef>
                <a:spcPts val="0"/>
              </a:spcBef>
              <a:buFont typeface="Wingdings" panose="05000000000000000000" pitchFamily="2" charset="2"/>
              <a:buChar char="ü"/>
            </a:pPr>
            <a:r>
              <a:rPr lang="en-GB" sz="2000" b="1" dirty="0">
                <a:solidFill>
                  <a:srgbClr val="F27954"/>
                </a:solidFill>
              </a:rPr>
              <a:t>Stellen Sie sich auf mögliche Fragen </a:t>
            </a:r>
            <a:r>
              <a:rPr lang="en-GB" sz="2000" b="1" dirty="0" err="1">
                <a:solidFill>
                  <a:srgbClr val="F27954"/>
                </a:solidFill>
              </a:rPr>
              <a:t>ein</a:t>
            </a:r>
            <a:r>
              <a:rPr lang="en-GB" sz="2000" b="1" dirty="0">
                <a:solidFill>
                  <a:srgbClr val="F27954"/>
                </a:solidFill>
              </a:rPr>
              <a:t> </a:t>
            </a:r>
          </a:p>
          <a:p>
            <a:pPr marL="342900" indent="-342900">
              <a:lnSpc>
                <a:spcPct val="100000"/>
              </a:lnSpc>
              <a:spcBef>
                <a:spcPts val="0"/>
              </a:spcBef>
              <a:buFont typeface="Wingdings" panose="05000000000000000000" pitchFamily="2" charset="2"/>
              <a:buChar char="ü"/>
            </a:pPr>
            <a:r>
              <a:rPr lang="en-GB" sz="2000" dirty="0" err="1"/>
              <a:t>Sprechen</a:t>
            </a:r>
            <a:r>
              <a:rPr lang="en-GB" sz="2000" dirty="0"/>
              <a:t> Sie ruhig, prägnant und in </a:t>
            </a:r>
            <a:r>
              <a:rPr lang="en-GB" sz="2000" b="1" dirty="0">
                <a:solidFill>
                  <a:srgbClr val="F27954"/>
                </a:solidFill>
              </a:rPr>
              <a:t>kurzen Sätzen</a:t>
            </a:r>
            <a:r>
              <a:rPr lang="en-GB" sz="2000" dirty="0"/>
              <a:t>. Halten Sie sich an die </a:t>
            </a:r>
            <a:r>
              <a:rPr lang="en-GB" sz="2000" b="1" dirty="0">
                <a:solidFill>
                  <a:srgbClr val="F27954"/>
                </a:solidFill>
              </a:rPr>
              <a:t>im Voraus geplanten zentralen Kernaussagen </a:t>
            </a:r>
            <a:r>
              <a:rPr lang="en-GB" sz="2000" dirty="0"/>
              <a:t>und Antworten.</a:t>
            </a:r>
          </a:p>
          <a:p>
            <a:pPr marL="342900" indent="-342900">
              <a:lnSpc>
                <a:spcPct val="100000"/>
              </a:lnSpc>
              <a:spcBef>
                <a:spcPts val="0"/>
              </a:spcBef>
              <a:buFont typeface="Wingdings" panose="05000000000000000000" pitchFamily="2" charset="2"/>
              <a:buChar char="ü"/>
            </a:pPr>
            <a:r>
              <a:rPr lang="en-GB" sz="2000" dirty="0" err="1"/>
              <a:t>Seien</a:t>
            </a:r>
            <a:r>
              <a:rPr lang="en-GB" sz="2000" dirty="0"/>
              <a:t> Sie auf dem </a:t>
            </a:r>
            <a:r>
              <a:rPr lang="en-GB" sz="2000" b="1" dirty="0">
                <a:solidFill>
                  <a:srgbClr val="F27954"/>
                </a:solidFill>
              </a:rPr>
              <a:t>neuesten Stand der Informationen </a:t>
            </a:r>
            <a:r>
              <a:rPr lang="en-GB" sz="2000" dirty="0"/>
              <a:t>und kennen Sie die Fakten. Haben Sie </a:t>
            </a:r>
            <a:r>
              <a:rPr lang="en-GB" sz="2000" dirty="0" err="1"/>
              <a:t>Hintergrund-informationen</a:t>
            </a:r>
            <a:r>
              <a:rPr lang="en-GB" sz="2000" dirty="0"/>
              <a:t> zur Hand. </a:t>
            </a:r>
          </a:p>
          <a:p>
            <a:pPr marL="342900" indent="-342900">
              <a:lnSpc>
                <a:spcPct val="100000"/>
              </a:lnSpc>
              <a:spcBef>
                <a:spcPts val="0"/>
              </a:spcBef>
              <a:buFont typeface="Wingdings" panose="05000000000000000000" pitchFamily="2" charset="2"/>
              <a:buChar char="ü"/>
            </a:pPr>
            <a:r>
              <a:rPr lang="en-GB" sz="2000" dirty="0"/>
              <a:t>Informieren Sie sich über die Art und Weise, wie über die Krise oder den Vorfall berichtet wird, und über alle spezifischen </a:t>
            </a:r>
            <a:r>
              <a:rPr lang="en-GB" sz="2000" b="1" dirty="0">
                <a:solidFill>
                  <a:srgbClr val="F27954"/>
                </a:solidFill>
              </a:rPr>
              <a:t>Bedenken, die geäußert werden.</a:t>
            </a:r>
          </a:p>
          <a:p>
            <a:pPr marL="342900" indent="-342900">
              <a:lnSpc>
                <a:spcPct val="100000"/>
              </a:lnSpc>
              <a:spcBef>
                <a:spcPts val="0"/>
              </a:spcBef>
              <a:buFont typeface="Wingdings" panose="05000000000000000000" pitchFamily="2" charset="2"/>
              <a:buChar char="ü"/>
            </a:pPr>
            <a:r>
              <a:rPr lang="en-GB" sz="2000" dirty="0"/>
              <a:t>Geben Sie Medieninterviews </a:t>
            </a:r>
            <a:r>
              <a:rPr lang="en-GB" sz="2000" dirty="0" err="1"/>
              <a:t>nicht</a:t>
            </a:r>
            <a:r>
              <a:rPr lang="en-GB" sz="2000" dirty="0"/>
              <a:t> </a:t>
            </a:r>
            <a:r>
              <a:rPr lang="en-GB" sz="2000" b="1" dirty="0" err="1">
                <a:solidFill>
                  <a:srgbClr val="F27954"/>
                </a:solidFill>
              </a:rPr>
              <a:t>spontan</a:t>
            </a:r>
            <a:r>
              <a:rPr lang="en-GB" sz="2000" b="1" dirty="0">
                <a:solidFill>
                  <a:srgbClr val="F27954"/>
                </a:solidFill>
              </a:rPr>
              <a:t> </a:t>
            </a:r>
            <a:r>
              <a:rPr lang="en-GB" sz="2000" dirty="0"/>
              <a:t>- denken Sie vorher nach und haben Sie ein klares Ziel vor Augen.</a:t>
            </a:r>
          </a:p>
          <a:p>
            <a:pPr marL="342900" indent="-342900">
              <a:lnSpc>
                <a:spcPct val="100000"/>
              </a:lnSpc>
              <a:spcBef>
                <a:spcPts val="0"/>
              </a:spcBef>
              <a:buFont typeface="Wingdings" panose="05000000000000000000" pitchFamily="2" charset="2"/>
              <a:buChar char="ü"/>
            </a:pPr>
            <a:r>
              <a:rPr lang="en-GB" sz="2000" dirty="0" err="1"/>
              <a:t>Verwenden</a:t>
            </a:r>
            <a:r>
              <a:rPr lang="en-GB" sz="2000" dirty="0"/>
              <a:t> Sie </a:t>
            </a:r>
            <a:r>
              <a:rPr lang="en-GB" sz="2000" b="1" dirty="0">
                <a:solidFill>
                  <a:srgbClr val="F27954"/>
                </a:solidFill>
              </a:rPr>
              <a:t>einfache Alltagssprache.</a:t>
            </a:r>
          </a:p>
          <a:p>
            <a:pPr marL="342900" indent="-342900">
              <a:lnSpc>
                <a:spcPct val="100000"/>
              </a:lnSpc>
              <a:spcBef>
                <a:spcPts val="0"/>
              </a:spcBef>
              <a:buFont typeface="Wingdings" panose="05000000000000000000" pitchFamily="2" charset="2"/>
              <a:buChar char="ü"/>
            </a:pPr>
            <a:r>
              <a:rPr lang="en-GB" sz="2000" dirty="0"/>
              <a:t>Ignorieren Sie </a:t>
            </a:r>
            <a:r>
              <a:rPr lang="en-GB" sz="2000" b="1" dirty="0">
                <a:solidFill>
                  <a:srgbClr val="F27954"/>
                </a:solidFill>
              </a:rPr>
              <a:t>Ablenkungen aus der Umgebung </a:t>
            </a:r>
            <a:r>
              <a:rPr lang="en-GB" sz="2000" dirty="0"/>
              <a:t>und kleiden Sie sich angemessen.</a:t>
            </a:r>
          </a:p>
          <a:p>
            <a:pPr marL="342900" indent="-342900">
              <a:lnSpc>
                <a:spcPct val="100000"/>
              </a:lnSpc>
              <a:spcBef>
                <a:spcPts val="0"/>
              </a:spcBef>
              <a:buFont typeface="Wingdings" panose="05000000000000000000" pitchFamily="2" charset="2"/>
              <a:buChar char="ü"/>
            </a:pPr>
            <a:r>
              <a:rPr lang="en-GB" sz="2000" dirty="0"/>
              <a:t>Seien Sie nicht </a:t>
            </a:r>
            <a:r>
              <a:rPr lang="en-GB" sz="2000" b="1" dirty="0">
                <a:solidFill>
                  <a:srgbClr val="F27954"/>
                </a:solidFill>
              </a:rPr>
              <a:t>defensiv und lügen Sie nicht</a:t>
            </a:r>
            <a:r>
              <a:rPr lang="en-GB" sz="2000" dirty="0"/>
              <a:t>, wiederholen Sie sich nicht und vermeiden Sie Debatten. Sorgen Sie für einen </a:t>
            </a:r>
            <a:r>
              <a:rPr lang="en-GB" sz="2000" b="1" dirty="0">
                <a:solidFill>
                  <a:srgbClr val="F27954"/>
                </a:solidFill>
              </a:rPr>
              <a:t>angemessenen Rahmen </a:t>
            </a:r>
            <a:r>
              <a:rPr lang="en-GB" sz="2000" dirty="0"/>
              <a:t>für Fernsehinterviews.</a:t>
            </a:r>
            <a:endParaRPr lang="en-IE" sz="2000" dirty="0"/>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506878" y="77008"/>
            <a:ext cx="6532722" cy="857158"/>
          </a:xfrm>
        </p:spPr>
        <p:txBody>
          <a:bodyPr anchor="ctr">
            <a:normAutofit/>
          </a:bodyPr>
          <a:lstStyle/>
          <a:p>
            <a:r>
              <a:rPr lang="en-IE" sz="2800" dirty="0">
                <a:solidFill>
                  <a:srgbClr val="F27954"/>
                </a:solidFill>
              </a:rPr>
              <a:t>Beispiel</a:t>
            </a:r>
            <a:r>
              <a:rPr lang="en-IE" sz="2800" b="0" dirty="0">
                <a:solidFill>
                  <a:srgbClr val="4D4D4D"/>
                </a:solidFill>
              </a:rPr>
              <a:t>, wie man konsistent bleibt</a:t>
            </a:r>
          </a:p>
        </p:txBody>
      </p:sp>
      <p:sp>
        <p:nvSpPr>
          <p:cNvPr id="8" name="TextBox 7">
            <a:extLst>
              <a:ext uri="{FF2B5EF4-FFF2-40B4-BE49-F238E27FC236}">
                <a16:creationId xmlns:a16="http://schemas.microsoft.com/office/drawing/2014/main" id="{F80B4D4D-1D7A-3B5C-91E1-82F63E2BB35B}"/>
              </a:ext>
            </a:extLst>
          </p:cNvPr>
          <p:cNvSpPr txBox="1"/>
          <p:nvPr/>
        </p:nvSpPr>
        <p:spPr>
          <a:xfrm>
            <a:off x="409577" y="3671172"/>
            <a:ext cx="4533898" cy="3323987"/>
          </a:xfrm>
          <a:prstGeom prst="rect">
            <a:avLst/>
          </a:prstGeom>
          <a:noFill/>
        </p:spPr>
        <p:txBody>
          <a:bodyPr wrap="square" rtlCol="0">
            <a:spAutoFit/>
          </a:bodyPr>
          <a:lstStyle/>
          <a:p>
            <a:pPr algn="ctr" fontAlgn="base"/>
            <a:r>
              <a:rPr lang="en-GB" sz="2100" dirty="0">
                <a:solidFill>
                  <a:srgbClr val="4D4D4D"/>
                </a:solidFill>
              </a:rPr>
              <a:t>Die Krise kann ungeplant sein, aber die Kommunikation kann im Voraus </a:t>
            </a:r>
            <a:r>
              <a:rPr lang="en-GB" sz="2100" dirty="0" err="1">
                <a:solidFill>
                  <a:srgbClr val="4D4D4D"/>
                </a:solidFill>
              </a:rPr>
              <a:t>geplant</a:t>
            </a:r>
            <a:r>
              <a:rPr lang="en-GB" sz="2100" dirty="0">
                <a:solidFill>
                  <a:srgbClr val="4D4D4D"/>
                </a:solidFill>
              </a:rPr>
              <a:t> </a:t>
            </a:r>
            <a:r>
              <a:rPr lang="en-GB" sz="2100" dirty="0" err="1">
                <a:solidFill>
                  <a:srgbClr val="4D4D4D"/>
                </a:solidFill>
              </a:rPr>
              <a:t>werden</a:t>
            </a:r>
            <a:r>
              <a:rPr lang="en-GB" sz="2100" dirty="0">
                <a:solidFill>
                  <a:srgbClr val="4D4D4D"/>
                </a:solidFill>
              </a:rPr>
              <a:t>. </a:t>
            </a:r>
            <a:r>
              <a:rPr lang="en-GB" sz="2100" b="0" i="0" dirty="0">
                <a:solidFill>
                  <a:srgbClr val="4D4D4D"/>
                </a:solidFill>
                <a:effectLst/>
              </a:rPr>
              <a:t>Eine Absichtserklärung ist ein guter Ausgangspunkt für eine kohärente Reaktion. Darin wird das "Wer", "Was", "Wo", "Wann" und "Wie" umrissen und es werden alle anderen wichtigen Fragen zur Priorität beantwortet. </a:t>
            </a:r>
            <a:endParaRPr lang="en-GB" sz="2100" dirty="0">
              <a:solidFill>
                <a:srgbClr val="4D4D4D"/>
              </a:solidFill>
            </a:endParaRPr>
          </a:p>
          <a:p>
            <a:pPr algn="ctr" fontAlgn="base"/>
            <a:endParaRPr lang="en-GB" sz="2100" dirty="0">
              <a:solidFill>
                <a:srgbClr val="4D4D4D"/>
              </a:solidFill>
            </a:endParaRPr>
          </a:p>
          <a:p>
            <a:pPr algn="ctr"/>
            <a:endParaRPr lang="en-IE" sz="2100" dirty="0">
              <a:solidFill>
                <a:srgbClr val="4D4D4D"/>
              </a:solidFill>
            </a:endParaRPr>
          </a:p>
        </p:txBody>
      </p:sp>
      <p:sp>
        <p:nvSpPr>
          <p:cNvPr id="4" name="Text Placeholder 6">
            <a:extLst>
              <a:ext uri="{FF2B5EF4-FFF2-40B4-BE49-F238E27FC236}">
                <a16:creationId xmlns:a16="http://schemas.microsoft.com/office/drawing/2014/main" id="{5F123290-FDC7-194A-A456-20E219CC95F9}"/>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p:txBody>
      </p:sp>
    </p:spTree>
    <p:extLst>
      <p:ext uri="{BB962C8B-B14F-4D97-AF65-F5344CB8AC3E}">
        <p14:creationId xmlns:p14="http://schemas.microsoft.com/office/powerpoint/2010/main" val="3145339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657225" y="2028825"/>
            <a:ext cx="4286250" cy="1190625"/>
          </a:xfrm>
          <a:prstGeom prst="wedgeRoundRectCallout">
            <a:avLst>
              <a:gd name="adj1" fmla="val -20611"/>
              <a:gd name="adj2" fmla="val 70500"/>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dirty="0"/>
              <a:t>6. Führen Sie Ihre eigene PR</a:t>
            </a:r>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295340" y="742234"/>
            <a:ext cx="6807013" cy="5857875"/>
          </a:xfrm>
        </p:spPr>
        <p:txBody>
          <a:bodyPr/>
          <a:lstStyle/>
          <a:p>
            <a:pPr marL="342900" indent="-342900" algn="l">
              <a:buFont typeface="Wingdings" panose="05000000000000000000" pitchFamily="2" charset="2"/>
              <a:buChar char="v"/>
            </a:pPr>
            <a:r>
              <a:rPr lang="en-GB" sz="2000" b="1" i="0" dirty="0">
                <a:solidFill>
                  <a:srgbClr val="4D4D4D"/>
                </a:solidFill>
                <a:effectLst/>
              </a:rPr>
              <a:t>PR bringt wertvolle Verbindungen zu den Medien. </a:t>
            </a:r>
            <a:r>
              <a:rPr lang="en-GB" sz="2000" b="0" i="0" dirty="0">
                <a:solidFill>
                  <a:srgbClr val="4D4D4D"/>
                </a:solidFill>
                <a:effectLst/>
              </a:rPr>
              <a:t>Die Medien veröffentlichen z. B. regelmäßig Listen der besten Hotels und </a:t>
            </a:r>
            <a:r>
              <a:rPr lang="en-GB" sz="2000" b="0" i="0" dirty="0" err="1">
                <a:solidFill>
                  <a:srgbClr val="4D4D4D"/>
                </a:solidFill>
                <a:effectLst/>
              </a:rPr>
              <a:t>Sehenswürdigkeiten</a:t>
            </a:r>
            <a:r>
              <a:rPr lang="en-GB" sz="2000" dirty="0">
                <a:solidFill>
                  <a:srgbClr val="4D4D4D"/>
                </a:solidFill>
              </a:rPr>
              <a:t>. </a:t>
            </a:r>
            <a:r>
              <a:rPr lang="en-GB" sz="2000" b="0" i="0" dirty="0">
                <a:solidFill>
                  <a:srgbClr val="4D4D4D"/>
                </a:solidFill>
                <a:effectLst/>
              </a:rPr>
              <a:t>Eine solche positive Öffentlichkeitsarbeit schafft Glaubwürdigkeit und trägt zur Schaffung eines positiven Images bei.</a:t>
            </a:r>
          </a:p>
          <a:p>
            <a:pPr marL="342900" indent="-342900" algn="l">
              <a:buFont typeface="Wingdings" panose="05000000000000000000" pitchFamily="2" charset="2"/>
              <a:buChar char="v"/>
            </a:pPr>
            <a:r>
              <a:rPr lang="en-GB" sz="2000" b="1" i="0" dirty="0">
                <a:solidFill>
                  <a:srgbClr val="4D4D4D"/>
                </a:solidFill>
                <a:effectLst/>
              </a:rPr>
              <a:t>PR kann ein nützliches Werbeinstrument sein.</a:t>
            </a:r>
            <a:r>
              <a:rPr lang="en-GB" sz="2000" b="0" i="0" dirty="0">
                <a:solidFill>
                  <a:srgbClr val="4D4D4D"/>
                </a:solidFill>
                <a:effectLst/>
              </a:rPr>
              <a:t> Blogbeiträge und Pressemitteilungen sind eine gute Möglichkeit, die Geschichte einer Region in einem ansprechenden, meinungsstarken Ton zu erzählen. </a:t>
            </a:r>
          </a:p>
          <a:p>
            <a:pPr marL="342900" indent="-342900" algn="l">
              <a:buFont typeface="Wingdings" panose="05000000000000000000" pitchFamily="2" charset="2"/>
              <a:buChar char="v"/>
            </a:pPr>
            <a:r>
              <a:rPr lang="en-GB" sz="2000" b="1" i="0" dirty="0">
                <a:solidFill>
                  <a:srgbClr val="4D4D4D"/>
                </a:solidFill>
                <a:effectLst/>
              </a:rPr>
              <a:t>PR vereinfacht den Prozess der Schaffung eines Markenbewusstseins für eine Region. </a:t>
            </a:r>
            <a:r>
              <a:rPr lang="en-GB" sz="2000" b="0" i="0" dirty="0">
                <a:solidFill>
                  <a:srgbClr val="4D4D4D"/>
                </a:solidFill>
                <a:effectLst/>
              </a:rPr>
              <a:t>Durch die Unterstützung von Wohltätigkeitsorganisationen oder die Organisation besonderer Veranstaltungen kann</a:t>
            </a:r>
            <a:r>
              <a:rPr lang="en-GB" sz="2000" dirty="0">
                <a:solidFill>
                  <a:srgbClr val="4D4D4D"/>
                </a:solidFill>
              </a:rPr>
              <a:t> eine Region </a:t>
            </a:r>
            <a:r>
              <a:rPr lang="en-GB" sz="2000" b="0" i="0" dirty="0">
                <a:solidFill>
                  <a:srgbClr val="4D4D4D"/>
                </a:solidFill>
                <a:effectLst/>
              </a:rPr>
              <a:t>ihre Marke leicht bekannt machen und den </a:t>
            </a:r>
            <a:r>
              <a:rPr lang="en-GB" sz="2000" b="0" i="0" dirty="0" err="1">
                <a:solidFill>
                  <a:srgbClr val="4D4D4D"/>
                </a:solidFill>
                <a:effectLst/>
              </a:rPr>
              <a:t>Bekanntheitsgrad</a:t>
            </a:r>
            <a:r>
              <a:rPr lang="en-GB" sz="2000" b="0" i="0" dirty="0">
                <a:solidFill>
                  <a:srgbClr val="4D4D4D"/>
                </a:solidFill>
                <a:effectLst/>
              </a:rPr>
              <a:t> </a:t>
            </a:r>
            <a:r>
              <a:rPr lang="en-GB" sz="2000" b="0" i="0" dirty="0" err="1">
                <a:solidFill>
                  <a:srgbClr val="4D4D4D"/>
                </a:solidFill>
                <a:effectLst/>
              </a:rPr>
              <a:t>steigern</a:t>
            </a:r>
            <a:r>
              <a:rPr lang="en-GB" sz="2000" b="0" i="0" dirty="0">
                <a:solidFill>
                  <a:srgbClr val="4D4D4D"/>
                </a:solidFill>
                <a:effectLst/>
              </a:rPr>
              <a:t>.</a:t>
            </a:r>
          </a:p>
          <a:p>
            <a:pPr marL="342900" indent="-342900" algn="l">
              <a:buFont typeface="Wingdings" panose="05000000000000000000" pitchFamily="2" charset="2"/>
              <a:buChar char="v"/>
            </a:pPr>
            <a:r>
              <a:rPr lang="en-GB" sz="2000" b="1" i="0" dirty="0">
                <a:solidFill>
                  <a:srgbClr val="4D4D4D"/>
                </a:solidFill>
                <a:effectLst/>
              </a:rPr>
              <a:t>PR kann einer Region helfen, mit den Interessengruppen zu kommunizieren. </a:t>
            </a:r>
            <a:r>
              <a:rPr lang="en-GB" sz="2000" b="0" i="0" dirty="0">
                <a:solidFill>
                  <a:srgbClr val="4D4D4D"/>
                </a:solidFill>
                <a:effectLst/>
              </a:rPr>
              <a:t>Öffentlichkeitsarbeit kann dazu beitragen, ein gutes Verhältnis zu allen Interessengruppen aufrechtzuerhalten, z. B. durch die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Einbeziehung von </a:t>
            </a:r>
            <a:r>
              <a:rPr lang="en-GB" sz="2000" b="0" i="0" u="sng" dirty="0" err="1">
                <a:solidFill>
                  <a:srgbClr val="4D4D4D"/>
                </a:solidFill>
                <a:effectLst/>
                <a:hlinkClick r:id="rId2">
                  <a:extLst>
                    <a:ext uri="{A12FA001-AC4F-418D-AE19-62706E023703}">
                      <ahyp:hlinkClr xmlns:ahyp="http://schemas.microsoft.com/office/drawing/2018/hyperlinkcolor" val="tx"/>
                    </a:ext>
                  </a:extLst>
                </a:hlinkClick>
              </a:rPr>
              <a:t>Mitarbeitern</a:t>
            </a:r>
            <a:r>
              <a:rPr lang="en-GB" sz="2000" b="0" i="0" dirty="0">
                <a:solidFill>
                  <a:srgbClr val="4D4D4D"/>
                </a:solidFill>
                <a:effectLst/>
              </a:rPr>
              <a:t>.</a:t>
            </a:r>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506878" y="5291"/>
            <a:ext cx="6831614" cy="857158"/>
          </a:xfrm>
        </p:spPr>
        <p:txBody>
          <a:bodyPr anchor="ctr">
            <a:normAutofit fontScale="92500" lnSpcReduction="10000"/>
          </a:bodyPr>
          <a:lstStyle/>
          <a:p>
            <a:r>
              <a:rPr lang="en-IE" sz="2500" dirty="0" err="1">
                <a:solidFill>
                  <a:srgbClr val="F27954"/>
                </a:solidFill>
              </a:rPr>
              <a:t>Beispiele</a:t>
            </a:r>
            <a:r>
              <a:rPr lang="en-IE" sz="2500" dirty="0">
                <a:solidFill>
                  <a:srgbClr val="F27954"/>
                </a:solidFill>
              </a:rPr>
              <a:t> </a:t>
            </a:r>
            <a:r>
              <a:rPr lang="en-IE" sz="2500" b="0" dirty="0">
                <a:solidFill>
                  <a:srgbClr val="4D4D4D"/>
                </a:solidFill>
              </a:rPr>
              <a:t>für die Vorteile </a:t>
            </a:r>
            <a:r>
              <a:rPr lang="en-IE" sz="2500" b="0" dirty="0" err="1">
                <a:solidFill>
                  <a:srgbClr val="4D4D4D"/>
                </a:solidFill>
              </a:rPr>
              <a:t>einer</a:t>
            </a:r>
            <a:r>
              <a:rPr lang="en-IE" sz="2500" b="0" dirty="0">
                <a:solidFill>
                  <a:srgbClr val="4D4D4D"/>
                </a:solidFill>
              </a:rPr>
              <a:t> eigenen PR-Agentur</a:t>
            </a:r>
          </a:p>
        </p:txBody>
      </p:sp>
      <p:sp>
        <p:nvSpPr>
          <p:cNvPr id="8" name="TextBox 7">
            <a:extLst>
              <a:ext uri="{FF2B5EF4-FFF2-40B4-BE49-F238E27FC236}">
                <a16:creationId xmlns:a16="http://schemas.microsoft.com/office/drawing/2014/main" id="{F80B4D4D-1D7A-3B5C-91E1-82F63E2BB35B}"/>
              </a:ext>
            </a:extLst>
          </p:cNvPr>
          <p:cNvSpPr txBox="1"/>
          <p:nvPr/>
        </p:nvSpPr>
        <p:spPr>
          <a:xfrm>
            <a:off x="409577" y="3671172"/>
            <a:ext cx="4533898" cy="2677656"/>
          </a:xfrm>
          <a:prstGeom prst="rect">
            <a:avLst/>
          </a:prstGeom>
          <a:noFill/>
        </p:spPr>
        <p:txBody>
          <a:bodyPr wrap="square" rtlCol="0">
            <a:spAutoFit/>
          </a:bodyPr>
          <a:lstStyle/>
          <a:p>
            <a:pPr algn="ctr" fontAlgn="base"/>
            <a:r>
              <a:rPr lang="en-GB" sz="2100" dirty="0">
                <a:solidFill>
                  <a:srgbClr val="4D4D4D"/>
                </a:solidFill>
              </a:rPr>
              <a:t>Es ist wichtig, dass eine Region ihre eigene PR- und Medienarbeit betreibt, um ihre Marke und ihren </a:t>
            </a:r>
            <a:r>
              <a:rPr lang="en-GB" sz="2100" dirty="0" err="1">
                <a:solidFill>
                  <a:srgbClr val="4D4D4D"/>
                </a:solidFill>
              </a:rPr>
              <a:t>Ruf</a:t>
            </a:r>
            <a:r>
              <a:rPr lang="en-GB" sz="2100" dirty="0">
                <a:solidFill>
                  <a:srgbClr val="4D4D4D"/>
                </a:solidFill>
              </a:rPr>
              <a:t> </a:t>
            </a:r>
            <a:r>
              <a:rPr lang="en-GB" sz="2100" dirty="0" err="1">
                <a:solidFill>
                  <a:srgbClr val="4D4D4D"/>
                </a:solidFill>
              </a:rPr>
              <a:t>zu</a:t>
            </a:r>
            <a:r>
              <a:rPr lang="en-GB" sz="2100" dirty="0">
                <a:solidFill>
                  <a:srgbClr val="4D4D4D"/>
                </a:solidFill>
              </a:rPr>
              <a:t> </a:t>
            </a:r>
            <a:r>
              <a:rPr lang="en-GB" sz="2100" dirty="0" err="1">
                <a:solidFill>
                  <a:srgbClr val="4D4D4D"/>
                </a:solidFill>
              </a:rPr>
              <a:t>pflegen</a:t>
            </a:r>
            <a:r>
              <a:rPr lang="en-GB" sz="2100" dirty="0">
                <a:solidFill>
                  <a:srgbClr val="4D4D4D"/>
                </a:solidFill>
              </a:rPr>
              <a:t>. Es ist wichtig, dass sie ihre Marke gut darstellt, um Buchungen, Kundenbindung und einen positiven Ruf nach der </a:t>
            </a:r>
            <a:r>
              <a:rPr lang="en-GB" sz="2100" dirty="0" err="1">
                <a:solidFill>
                  <a:srgbClr val="4D4D4D"/>
                </a:solidFill>
              </a:rPr>
              <a:t>Krise</a:t>
            </a:r>
            <a:r>
              <a:rPr lang="en-GB" sz="2100" dirty="0">
                <a:solidFill>
                  <a:srgbClr val="4D4D4D"/>
                </a:solidFill>
              </a:rPr>
              <a:t>, </a:t>
            </a:r>
            <a:r>
              <a:rPr lang="en-GB" sz="2100" dirty="0" err="1">
                <a:solidFill>
                  <a:srgbClr val="4D4D4D"/>
                </a:solidFill>
              </a:rPr>
              <a:t>auch</a:t>
            </a:r>
            <a:r>
              <a:rPr lang="en-GB" sz="2100" dirty="0">
                <a:solidFill>
                  <a:srgbClr val="4D4D4D"/>
                </a:solidFill>
              </a:rPr>
              <a:t> den der </a:t>
            </a:r>
            <a:r>
              <a:rPr lang="en-GB" sz="2100" dirty="0" err="1">
                <a:solidFill>
                  <a:srgbClr val="4D4D4D"/>
                </a:solidFill>
              </a:rPr>
              <a:t>gesamten</a:t>
            </a:r>
            <a:r>
              <a:rPr lang="en-GB" sz="2100" dirty="0">
                <a:solidFill>
                  <a:srgbClr val="4D4D4D"/>
                </a:solidFill>
              </a:rPr>
              <a:t> Region zu gewährleisten. </a:t>
            </a:r>
            <a:r>
              <a:rPr lang="en-GB" sz="2100" dirty="0">
                <a:solidFill>
                  <a:srgbClr val="F27954"/>
                </a:solidFill>
                <a:hlinkClick r:id="rId3">
                  <a:extLst>
                    <a:ext uri="{A12FA001-AC4F-418D-AE19-62706E023703}">
                      <ahyp:hlinkClr xmlns:ahyp="http://schemas.microsoft.com/office/drawing/2018/hyperlinkcolor" val="tx"/>
                    </a:ext>
                  </a:extLst>
                </a:hlinkClick>
              </a:rPr>
              <a:t>Quelle</a:t>
            </a:r>
            <a:endParaRPr lang="en-IE" sz="2100" dirty="0">
              <a:solidFill>
                <a:srgbClr val="4D4D4D"/>
              </a:solidFill>
            </a:endParaRPr>
          </a:p>
        </p:txBody>
      </p:sp>
      <p:sp>
        <p:nvSpPr>
          <p:cNvPr id="4" name="Text Placeholder 6">
            <a:extLst>
              <a:ext uri="{FF2B5EF4-FFF2-40B4-BE49-F238E27FC236}">
                <a16:creationId xmlns:a16="http://schemas.microsoft.com/office/drawing/2014/main" id="{D86203B3-B403-6FFF-4119-66C5DC3CD235}"/>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p:txBody>
      </p:sp>
    </p:spTree>
    <p:extLst>
      <p:ext uri="{BB962C8B-B14F-4D97-AF65-F5344CB8AC3E}">
        <p14:creationId xmlns:p14="http://schemas.microsoft.com/office/powerpoint/2010/main" val="138117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791452-11DA-6824-19D7-39FC5FB45C08}"/>
              </a:ext>
            </a:extLst>
          </p:cNvPr>
          <p:cNvSpPr>
            <a:spLocks noGrp="1"/>
          </p:cNvSpPr>
          <p:nvPr>
            <p:ph type="body" sz="quarter" idx="18"/>
          </p:nvPr>
        </p:nvSpPr>
        <p:spPr>
          <a:xfrm>
            <a:off x="586251" y="1497969"/>
            <a:ext cx="6526698" cy="3867704"/>
          </a:xfrm>
        </p:spPr>
        <p:txBody>
          <a:bodyPr>
            <a:normAutofit fontScale="92500" lnSpcReduction="20000"/>
          </a:bodyPr>
          <a:lstStyle/>
          <a:p>
            <a:pPr marL="457200" indent="-457200">
              <a:buFont typeface="+mj-lt"/>
              <a:buAutoNum type="arabicPeriod"/>
            </a:pPr>
            <a:r>
              <a:rPr lang="en-IE" i="0" dirty="0">
                <a:effectLst/>
              </a:rPr>
              <a:t>Starke Strategie für </a:t>
            </a:r>
            <a:r>
              <a:rPr lang="en-IE" i="0" dirty="0" err="1">
                <a:effectLst/>
              </a:rPr>
              <a:t>soziale</a:t>
            </a:r>
            <a:r>
              <a:rPr lang="en-IE" i="0" dirty="0">
                <a:effectLst/>
              </a:rPr>
              <a:t> </a:t>
            </a:r>
            <a:r>
              <a:rPr lang="en-IE" i="0" dirty="0" err="1">
                <a:effectLst/>
              </a:rPr>
              <a:t>Medien</a:t>
            </a:r>
            <a:endParaRPr lang="en-IE" i="0" dirty="0">
              <a:effectLst/>
            </a:endParaRPr>
          </a:p>
          <a:p>
            <a:pPr marL="457200" indent="-457200">
              <a:buFont typeface="+mj-lt"/>
              <a:buAutoNum type="arabicPeriod"/>
            </a:pPr>
            <a:r>
              <a:rPr lang="en-GB" i="0" dirty="0">
                <a:effectLst/>
              </a:rPr>
              <a:t>Setzen Sie auf lokale, personalisierte Nachrichten</a:t>
            </a:r>
          </a:p>
          <a:p>
            <a:pPr marL="457200" indent="-457200">
              <a:buFont typeface="+mj-lt"/>
              <a:buAutoNum type="arabicPeriod"/>
            </a:pPr>
            <a:r>
              <a:rPr lang="en-GB" i="0" dirty="0">
                <a:effectLst/>
              </a:rPr>
              <a:t>Partnerschaften mit wichtigen Reisenden und </a:t>
            </a:r>
            <a:r>
              <a:rPr lang="en-GB" i="0" dirty="0" err="1">
                <a:effectLst/>
              </a:rPr>
              <a:t>Influencern</a:t>
            </a:r>
            <a:endParaRPr lang="en-GB" i="0" dirty="0">
              <a:effectLst/>
            </a:endParaRPr>
          </a:p>
          <a:p>
            <a:pPr marL="457200" indent="-457200">
              <a:buFont typeface="+mj-lt"/>
              <a:buAutoNum type="arabicPeriod"/>
            </a:pPr>
            <a:r>
              <a:rPr lang="fr-FR" i="0" dirty="0">
                <a:effectLst/>
              </a:rPr>
              <a:t>Fokus </a:t>
            </a:r>
            <a:r>
              <a:rPr lang="fr-FR" i="0" dirty="0" err="1">
                <a:effectLst/>
              </a:rPr>
              <a:t>auf</a:t>
            </a:r>
            <a:r>
              <a:rPr lang="fr-FR" i="0" dirty="0">
                <a:effectLst/>
              </a:rPr>
              <a:t> mobile </a:t>
            </a:r>
            <a:r>
              <a:rPr lang="fr-FR" i="0" dirty="0" err="1">
                <a:effectLst/>
              </a:rPr>
              <a:t>Endgeräte</a:t>
            </a:r>
            <a:endParaRPr lang="fr-FR" i="0" dirty="0">
              <a:effectLst/>
            </a:endParaRPr>
          </a:p>
          <a:p>
            <a:pPr marL="457200" indent="-457200">
              <a:buFont typeface="+mj-lt"/>
              <a:buAutoNum type="arabicPeriod"/>
            </a:pPr>
            <a:r>
              <a:rPr lang="en-IE" i="0" dirty="0">
                <a:effectLst/>
              </a:rPr>
              <a:t>Videoinhalte erstellen</a:t>
            </a:r>
          </a:p>
          <a:p>
            <a:pPr marL="457200" indent="-457200">
              <a:buFont typeface="+mj-lt"/>
              <a:buAutoNum type="arabicPeriod"/>
            </a:pPr>
            <a:r>
              <a:rPr lang="en-GB" i="0" dirty="0">
                <a:effectLst/>
              </a:rPr>
              <a:t>Teilnahme an und Organisation von Veranstaltungen (kann auch online erfolgen)</a:t>
            </a:r>
          </a:p>
          <a:p>
            <a:pPr marL="457200" indent="-457200">
              <a:buFont typeface="+mj-lt"/>
              <a:buAutoNum type="arabicPeriod"/>
            </a:pPr>
            <a:r>
              <a:rPr lang="en-GB" i="0" dirty="0" err="1">
                <a:effectLst/>
              </a:rPr>
              <a:t>Nutzung</a:t>
            </a:r>
            <a:r>
              <a:rPr lang="en-GB" i="0" dirty="0">
                <a:effectLst/>
              </a:rPr>
              <a:t> von VR-</a:t>
            </a:r>
            <a:r>
              <a:rPr lang="en-GB" i="0" dirty="0" err="1">
                <a:effectLst/>
              </a:rPr>
              <a:t>Technologie</a:t>
            </a:r>
            <a:endParaRPr lang="en-GB" i="0" dirty="0">
              <a:effectLst/>
            </a:endParaRPr>
          </a:p>
          <a:p>
            <a:pPr marL="457200" indent="-457200">
              <a:buFont typeface="+mj-lt"/>
              <a:buAutoNum type="arabicPeriod"/>
            </a:pPr>
            <a:r>
              <a:rPr lang="en-GB" i="0" dirty="0">
                <a:effectLst/>
              </a:rPr>
              <a:t>Interaktion mit Interessenten und Kunden (kann auch online erfolgen)</a:t>
            </a:r>
          </a:p>
          <a:p>
            <a:pPr marL="457200" indent="-457200">
              <a:buFont typeface="+mj-lt"/>
              <a:buAutoNum type="arabicPeriod"/>
            </a:pPr>
            <a:r>
              <a:rPr lang="en-GB" i="0" dirty="0">
                <a:effectLst/>
              </a:rPr>
              <a:t>Überwachen Sie Erwähnungen Ihrer Marke in den sozialen Medien</a:t>
            </a:r>
          </a:p>
          <a:p>
            <a:pPr marL="457200" indent="-457200">
              <a:buFont typeface="+mj-lt"/>
              <a:buAutoNum type="arabicPeriod"/>
            </a:pPr>
            <a:r>
              <a:rPr lang="en-GB" i="0" dirty="0">
                <a:effectLst/>
              </a:rPr>
              <a:t>Messen Sie die Ergebnisse Ihrer Bemühungen</a:t>
            </a:r>
          </a:p>
          <a:p>
            <a:endParaRPr lang="en-GB" i="0" dirty="0">
              <a:effectLst/>
            </a:endParaRPr>
          </a:p>
          <a:p>
            <a:endParaRPr lang="en-IE" dirty="0"/>
          </a:p>
        </p:txBody>
      </p:sp>
      <p:sp>
        <p:nvSpPr>
          <p:cNvPr id="5" name="Text Placeholder 4">
            <a:extLst>
              <a:ext uri="{FF2B5EF4-FFF2-40B4-BE49-F238E27FC236}">
                <a16:creationId xmlns:a16="http://schemas.microsoft.com/office/drawing/2014/main" id="{FCE75D41-0DF2-4898-16D8-4674F6613C6F}"/>
              </a:ext>
            </a:extLst>
          </p:cNvPr>
          <p:cNvSpPr>
            <a:spLocks noGrp="1"/>
          </p:cNvSpPr>
          <p:nvPr>
            <p:ph type="body" sz="quarter" idx="16"/>
          </p:nvPr>
        </p:nvSpPr>
        <p:spPr/>
        <p:txBody>
          <a:bodyPr>
            <a:normAutofit fontScale="85000" lnSpcReduction="10000"/>
          </a:bodyPr>
          <a:lstStyle/>
          <a:p>
            <a:r>
              <a:rPr lang="en-IE" b="0" dirty="0">
                <a:solidFill>
                  <a:srgbClr val="F27954"/>
                </a:solidFill>
              </a:rPr>
              <a:t>Wie man regionale PR- und Medienkampagnen vorantreibt</a:t>
            </a:r>
          </a:p>
        </p:txBody>
      </p:sp>
      <p:pic>
        <p:nvPicPr>
          <p:cNvPr id="8" name="Picture 7">
            <a:hlinkClick r:id="rId2"/>
            <a:extLst>
              <a:ext uri="{FF2B5EF4-FFF2-40B4-BE49-F238E27FC236}">
                <a16:creationId xmlns:a16="http://schemas.microsoft.com/office/drawing/2014/main" id="{FAF689F6-7E05-BCBC-3CAF-DA7D712FE9AF}"/>
              </a:ext>
            </a:extLst>
          </p:cNvPr>
          <p:cNvPicPr>
            <a:picLocks noChangeAspect="1"/>
          </p:cNvPicPr>
          <p:nvPr/>
        </p:nvPicPr>
        <p:blipFill>
          <a:blip r:embed="rId3"/>
          <a:stretch>
            <a:fillRect/>
          </a:stretch>
        </p:blipFill>
        <p:spPr>
          <a:xfrm>
            <a:off x="7252447" y="1822494"/>
            <a:ext cx="4491318" cy="2582508"/>
          </a:xfrm>
          <a:prstGeom prst="rect">
            <a:avLst/>
          </a:prstGeom>
        </p:spPr>
      </p:pic>
      <p:sp>
        <p:nvSpPr>
          <p:cNvPr id="9" name="TextBox 8">
            <a:extLst>
              <a:ext uri="{FF2B5EF4-FFF2-40B4-BE49-F238E27FC236}">
                <a16:creationId xmlns:a16="http://schemas.microsoft.com/office/drawing/2014/main" id="{56B7DBC2-9DA7-7B32-168B-24566D1DE3E4}"/>
              </a:ext>
            </a:extLst>
          </p:cNvPr>
          <p:cNvSpPr txBox="1"/>
          <p:nvPr/>
        </p:nvSpPr>
        <p:spPr>
          <a:xfrm>
            <a:off x="7920317" y="4426508"/>
            <a:ext cx="3155577" cy="369332"/>
          </a:xfrm>
          <a:prstGeom prst="rect">
            <a:avLst/>
          </a:prstGeom>
          <a:noFill/>
        </p:spPr>
        <p:txBody>
          <a:bodyPr wrap="square" rtlCol="0">
            <a:spAutoFit/>
          </a:bodyPr>
          <a:lstStyle/>
          <a:p>
            <a:r>
              <a:rPr lang="en-IE" dirty="0">
                <a:solidFill>
                  <a:srgbClr val="F27954"/>
                </a:solidFill>
                <a:hlinkClick r:id="rId2">
                  <a:extLst>
                    <a:ext uri="{A12FA001-AC4F-418D-AE19-62706E023703}">
                      <ahyp:hlinkClr xmlns:ahyp="http://schemas.microsoft.com/office/drawing/2018/hyperlinkcolor" val="tx"/>
                    </a:ext>
                  </a:extLst>
                </a:hlinkClick>
              </a:rPr>
              <a:t>https://youtu.be/oovURIu4040 </a:t>
            </a:r>
          </a:p>
        </p:txBody>
      </p:sp>
      <p:sp>
        <p:nvSpPr>
          <p:cNvPr id="10" name="TextBox 9">
            <a:extLst>
              <a:ext uri="{FF2B5EF4-FFF2-40B4-BE49-F238E27FC236}">
                <a16:creationId xmlns:a16="http://schemas.microsoft.com/office/drawing/2014/main" id="{03C1FD30-FDB5-13D3-AF81-58DA70254F95}"/>
              </a:ext>
            </a:extLst>
          </p:cNvPr>
          <p:cNvSpPr txBox="1"/>
          <p:nvPr/>
        </p:nvSpPr>
        <p:spPr>
          <a:xfrm>
            <a:off x="587985" y="5365673"/>
            <a:ext cx="3720353" cy="461665"/>
          </a:xfrm>
          <a:prstGeom prst="rect">
            <a:avLst/>
          </a:prstGeom>
          <a:noFill/>
        </p:spPr>
        <p:txBody>
          <a:bodyPr wrap="square" rtlCol="0">
            <a:spAutoFit/>
          </a:bodyPr>
          <a:lstStyle/>
          <a:p>
            <a:pPr algn="ctr"/>
            <a:r>
              <a:rPr lang="en-IE" sz="2400" dirty="0">
                <a:solidFill>
                  <a:srgbClr val="F27954"/>
                </a:solidFill>
                <a:hlinkClick r:id="rId4">
                  <a:extLst>
                    <a:ext uri="{A12FA001-AC4F-418D-AE19-62706E023703}">
                      <ahyp:hlinkClr xmlns:ahyp="http://schemas.microsoft.com/office/drawing/2018/hyperlinkcolor" val="tx"/>
                    </a:ext>
                  </a:extLst>
                </a:hlinkClick>
              </a:rPr>
              <a:t>Lesen Sie hier mehr Details</a:t>
            </a:r>
            <a:endParaRPr lang="en-IE" sz="2400" dirty="0">
              <a:solidFill>
                <a:srgbClr val="F27954"/>
              </a:solidFill>
            </a:endParaRPr>
          </a:p>
        </p:txBody>
      </p:sp>
    </p:spTree>
    <p:extLst>
      <p:ext uri="{BB962C8B-B14F-4D97-AF65-F5344CB8AC3E}">
        <p14:creationId xmlns:p14="http://schemas.microsoft.com/office/powerpoint/2010/main" val="4169160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616641-C868-5042-97A0-200F306B528B}"/>
              </a:ext>
            </a:extLst>
          </p:cNvPr>
          <p:cNvSpPr>
            <a:spLocks noGrp="1"/>
          </p:cNvSpPr>
          <p:nvPr>
            <p:ph type="body" sz="quarter" idx="16"/>
          </p:nvPr>
        </p:nvSpPr>
        <p:spPr>
          <a:xfrm>
            <a:off x="6400433" y="1097016"/>
            <a:ext cx="5407070" cy="582221"/>
          </a:xfrm>
        </p:spPr>
        <p:txBody>
          <a:bodyPr>
            <a:noAutofit/>
          </a:bodyPr>
          <a:lstStyle/>
          <a:p>
            <a:r>
              <a:rPr lang="en-IE" sz="3200" b="0" dirty="0"/>
              <a:t>2.  Entwicklung einer </a:t>
            </a:r>
            <a:r>
              <a:rPr lang="en-IE" sz="3200" b="0" dirty="0" err="1"/>
              <a:t>regionalen</a:t>
            </a:r>
            <a:r>
              <a:rPr lang="en-IE" sz="3200" b="0" dirty="0"/>
              <a:t> </a:t>
            </a:r>
            <a:r>
              <a:rPr lang="en-IE" sz="3200" b="0" dirty="0" err="1"/>
              <a:t>Krisenkommunikations-strategie</a:t>
            </a:r>
            <a:r>
              <a:rPr lang="en-IE" sz="3200" b="0" dirty="0"/>
              <a:t> und eines Plans</a:t>
            </a:r>
          </a:p>
        </p:txBody>
      </p:sp>
      <p:pic>
        <p:nvPicPr>
          <p:cNvPr id="2" name="Picture Placeholder 12" descr="A group of people in clothing&#10;&#10;Description automatically generated with low confidence">
            <a:extLst>
              <a:ext uri="{FF2B5EF4-FFF2-40B4-BE49-F238E27FC236}">
                <a16:creationId xmlns:a16="http://schemas.microsoft.com/office/drawing/2014/main" id="{BDF3A043-C138-8E34-382D-FA3F8063449E}"/>
              </a:ext>
            </a:extLst>
          </p:cNvPr>
          <p:cNvPicPr>
            <a:picLocks noGrp="1" noChangeAspect="1"/>
          </p:cNvPicPr>
          <p:nvPr>
            <p:ph type="pic" sz="quarter" idx="10"/>
          </p:nvPr>
        </p:nvPicPr>
        <p:blipFill>
          <a:blip r:embed="rId2"/>
          <a:srcRect t="13093" b="13093"/>
          <a:stretch>
            <a:fillRect/>
          </a:stretch>
        </p:blipFill>
        <p:spPr>
          <a:xfrm>
            <a:off x="241300" y="228600"/>
            <a:ext cx="11696700" cy="5764213"/>
          </a:xfrm>
        </p:spPr>
      </p:pic>
    </p:spTree>
    <p:extLst>
      <p:ext uri="{BB962C8B-B14F-4D97-AF65-F5344CB8AC3E}">
        <p14:creationId xmlns:p14="http://schemas.microsoft.com/office/powerpoint/2010/main" val="271496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98914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7111E126-9D96-AE26-34B0-B956F01446E0}"/>
              </a:ext>
            </a:extLst>
          </p:cNvPr>
          <p:cNvSpPr/>
          <p:nvPr/>
        </p:nvSpPr>
        <p:spPr>
          <a:xfrm>
            <a:off x="657224" y="1781175"/>
            <a:ext cx="4491245" cy="1438276"/>
          </a:xfrm>
          <a:prstGeom prst="wedgeRoundRectCallout">
            <a:avLst>
              <a:gd name="adj1" fmla="val -18611"/>
              <a:gd name="adj2" fmla="val 115889"/>
              <a:gd name="adj3" fmla="val 16667"/>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7. Entwicklung eines Kommunikationsprogramms </a:t>
            </a:r>
            <a:r>
              <a:rPr lang="en-IE" sz="2800" i="1" dirty="0"/>
              <a:t>(Plan und Strategie)</a:t>
            </a:r>
          </a:p>
        </p:txBody>
      </p:sp>
      <p:sp>
        <p:nvSpPr>
          <p:cNvPr id="5" name="Text Placeholder 4">
            <a:extLst>
              <a:ext uri="{FF2B5EF4-FFF2-40B4-BE49-F238E27FC236}">
                <a16:creationId xmlns:a16="http://schemas.microsoft.com/office/drawing/2014/main" id="{BE317CEA-12E9-A71D-18A0-176E0ABB57F6}"/>
              </a:ext>
            </a:extLst>
          </p:cNvPr>
          <p:cNvSpPr>
            <a:spLocks noGrp="1"/>
          </p:cNvSpPr>
          <p:nvPr>
            <p:ph type="body" sz="quarter" idx="20"/>
          </p:nvPr>
        </p:nvSpPr>
        <p:spPr>
          <a:xfrm>
            <a:off x="5438775" y="1134191"/>
            <a:ext cx="6600825" cy="5360429"/>
          </a:xfrm>
        </p:spPr>
        <p:txBody>
          <a:bodyPr/>
          <a:lstStyle/>
          <a:p>
            <a:pPr marL="342900" indent="-342900">
              <a:lnSpc>
                <a:spcPct val="100000"/>
              </a:lnSpc>
              <a:spcBef>
                <a:spcPts val="0"/>
              </a:spcBef>
              <a:buFont typeface="Wingdings" panose="05000000000000000000" pitchFamily="2" charset="2"/>
              <a:buChar char="ü"/>
            </a:pPr>
            <a:r>
              <a:rPr lang="en-GB" sz="2000" dirty="0"/>
              <a:t>Ein Krisenkommunikationsplan und eine Strategie sind zwei sehr </a:t>
            </a:r>
            <a:r>
              <a:rPr lang="en-GB" sz="2000" dirty="0" err="1"/>
              <a:t>nützliche</a:t>
            </a:r>
            <a:r>
              <a:rPr lang="en-GB" sz="2000" dirty="0"/>
              <a:t> </a:t>
            </a:r>
            <a:r>
              <a:rPr lang="en-GB" sz="2000" dirty="0" err="1"/>
              <a:t>Instrumente</a:t>
            </a:r>
            <a:r>
              <a:rPr lang="en-GB" sz="2000" dirty="0"/>
              <a:t> für </a:t>
            </a:r>
            <a:r>
              <a:rPr lang="en-GB" sz="2000" dirty="0" err="1"/>
              <a:t>eine</a:t>
            </a:r>
            <a:r>
              <a:rPr lang="en-GB" sz="2000" dirty="0"/>
              <a:t> </a:t>
            </a:r>
            <a:r>
              <a:rPr lang="en-GB" sz="2000" dirty="0" err="1"/>
              <a:t>rasche</a:t>
            </a:r>
            <a:r>
              <a:rPr lang="en-GB" sz="2000" dirty="0"/>
              <a:t> </a:t>
            </a:r>
            <a:r>
              <a:rPr lang="en-GB" sz="2000" dirty="0" err="1"/>
              <a:t>Erholdung</a:t>
            </a:r>
            <a:r>
              <a:rPr lang="en-GB" sz="2000" dirty="0"/>
              <a:t> des </a:t>
            </a:r>
            <a:r>
              <a:rPr lang="en-GB" sz="2000" dirty="0" err="1"/>
              <a:t>Tourismus</a:t>
            </a:r>
            <a:r>
              <a:rPr lang="en-GB" sz="2000" dirty="0"/>
              <a:t>.  Zu den wesentlichen Instrumenten gehören eine Erklärung zur Lage, </a:t>
            </a:r>
            <a:r>
              <a:rPr lang="en-GB" sz="2000" dirty="0" err="1"/>
              <a:t>Pressemitteilungen</a:t>
            </a:r>
            <a:r>
              <a:rPr lang="en-GB" sz="2000" dirty="0"/>
              <a:t> und soziale Medien für Branchen- und Touristeninformationen, E-Mails, Skripte für die Telefonzentrale, Briefings, Werbung und Kampagnen ... und mehr.</a:t>
            </a:r>
          </a:p>
          <a:p>
            <a:pPr marL="342900" indent="-342900">
              <a:lnSpc>
                <a:spcPct val="100000"/>
              </a:lnSpc>
              <a:spcBef>
                <a:spcPts val="0"/>
              </a:spcBef>
              <a:buFont typeface="Wingdings" panose="05000000000000000000" pitchFamily="2" charset="2"/>
              <a:buChar char="ü"/>
            </a:pPr>
            <a:endParaRPr lang="en-GB" sz="2000" dirty="0"/>
          </a:p>
          <a:p>
            <a:pPr marL="342900" indent="-342900">
              <a:lnSpc>
                <a:spcPct val="100000"/>
              </a:lnSpc>
              <a:spcBef>
                <a:spcPts val="0"/>
              </a:spcBef>
              <a:buFont typeface="Wingdings" panose="05000000000000000000" pitchFamily="2" charset="2"/>
              <a:buChar char="ü"/>
            </a:pPr>
            <a:r>
              <a:rPr lang="en-GB" sz="2000" dirty="0"/>
              <a:t>Wenn eine Krise eintritt, ist es eine schwierige Aufgabe, zum ersten Mal darüber nachzudenken. Viel einfacher ist es, über ein </a:t>
            </a:r>
            <a:r>
              <a:rPr lang="en-GB" sz="2000" dirty="0" err="1"/>
              <a:t>Programm</a:t>
            </a:r>
            <a:r>
              <a:rPr lang="en-GB" sz="2000" dirty="0"/>
              <a:t> </a:t>
            </a:r>
            <a:r>
              <a:rPr lang="en-GB" sz="2000" dirty="0" err="1"/>
              <a:t>zu</a:t>
            </a:r>
            <a:r>
              <a:rPr lang="en-GB" sz="2000" dirty="0"/>
              <a:t> verfügen, das eine Region als Leitfaden verwenden und an die Besonderheiten des Krisenereignisses anpassen kann.</a:t>
            </a:r>
          </a:p>
          <a:p>
            <a:pPr marL="342900" indent="-342900">
              <a:lnSpc>
                <a:spcPct val="100000"/>
              </a:lnSpc>
              <a:spcBef>
                <a:spcPts val="0"/>
              </a:spcBef>
              <a:buFont typeface="Wingdings" panose="05000000000000000000" pitchFamily="2" charset="2"/>
              <a:buChar char="ü"/>
            </a:pPr>
            <a:endParaRPr lang="en-GB" sz="2000" dirty="0"/>
          </a:p>
          <a:p>
            <a:pPr marL="342900" indent="-342900">
              <a:lnSpc>
                <a:spcPct val="100000"/>
              </a:lnSpc>
              <a:spcBef>
                <a:spcPts val="0"/>
              </a:spcBef>
              <a:buFont typeface="Wingdings" panose="05000000000000000000" pitchFamily="2" charset="2"/>
              <a:buChar char="ü"/>
            </a:pPr>
            <a:r>
              <a:rPr lang="en-GB" sz="2000" dirty="0"/>
              <a:t>Der nächste Abschnitt befasst sich mit verschiedenen Ansätzen für die Verwendung solcher Werkzeuge. Jedes Werkzeug ist aus unterschiedlichen Gründen und für unterschiedliche Zwecke geeignet.</a:t>
            </a:r>
            <a:endParaRPr lang="en-IE" sz="2000" dirty="0"/>
          </a:p>
        </p:txBody>
      </p:sp>
      <p:sp>
        <p:nvSpPr>
          <p:cNvPr id="6" name="Text Placeholder 5">
            <a:extLst>
              <a:ext uri="{FF2B5EF4-FFF2-40B4-BE49-F238E27FC236}">
                <a16:creationId xmlns:a16="http://schemas.microsoft.com/office/drawing/2014/main" id="{B076462C-BB4C-63A6-7819-88F9A7C5D92A}"/>
              </a:ext>
            </a:extLst>
          </p:cNvPr>
          <p:cNvSpPr>
            <a:spLocks noGrp="1"/>
          </p:cNvSpPr>
          <p:nvPr>
            <p:ph type="body" sz="quarter" idx="22"/>
          </p:nvPr>
        </p:nvSpPr>
        <p:spPr>
          <a:xfrm>
            <a:off x="5506878" y="181783"/>
            <a:ext cx="6532722" cy="857158"/>
          </a:xfrm>
        </p:spPr>
        <p:txBody>
          <a:bodyPr anchor="ctr">
            <a:normAutofit fontScale="92500" lnSpcReduction="10000"/>
          </a:bodyPr>
          <a:lstStyle/>
          <a:p>
            <a:r>
              <a:rPr lang="en-IE" sz="2800" dirty="0">
                <a:solidFill>
                  <a:srgbClr val="F27954"/>
                </a:solidFill>
              </a:rPr>
              <a:t>Beispiel </a:t>
            </a:r>
            <a:r>
              <a:rPr lang="en-IE" sz="2800" b="0" dirty="0">
                <a:solidFill>
                  <a:srgbClr val="4D4D4D"/>
                </a:solidFill>
              </a:rPr>
              <a:t>Entwicklung des Kommunikationsplans und der Strategie</a:t>
            </a:r>
          </a:p>
        </p:txBody>
      </p:sp>
      <p:sp>
        <p:nvSpPr>
          <p:cNvPr id="8" name="TextBox 7">
            <a:extLst>
              <a:ext uri="{FF2B5EF4-FFF2-40B4-BE49-F238E27FC236}">
                <a16:creationId xmlns:a16="http://schemas.microsoft.com/office/drawing/2014/main" id="{F80B4D4D-1D7A-3B5C-91E1-82F63E2BB35B}"/>
              </a:ext>
            </a:extLst>
          </p:cNvPr>
          <p:cNvSpPr txBox="1"/>
          <p:nvPr/>
        </p:nvSpPr>
        <p:spPr>
          <a:xfrm>
            <a:off x="285750" y="4128372"/>
            <a:ext cx="4657725" cy="2862322"/>
          </a:xfrm>
          <a:prstGeom prst="rect">
            <a:avLst/>
          </a:prstGeom>
          <a:noFill/>
        </p:spPr>
        <p:txBody>
          <a:bodyPr wrap="square" rtlCol="0">
            <a:spAutoFit/>
          </a:bodyPr>
          <a:lstStyle/>
          <a:p>
            <a:pPr algn="ctr" fontAlgn="base"/>
            <a:r>
              <a:rPr lang="en-GB" dirty="0">
                <a:solidFill>
                  <a:srgbClr val="4D4D4D"/>
                </a:solidFill>
              </a:rPr>
              <a:t>Zu wissen, mit wem, was und wie eine Region </a:t>
            </a:r>
            <a:r>
              <a:rPr lang="en-GB" dirty="0" err="1">
                <a:solidFill>
                  <a:srgbClr val="4D4D4D"/>
                </a:solidFill>
              </a:rPr>
              <a:t>während</a:t>
            </a:r>
            <a:r>
              <a:rPr lang="en-GB" dirty="0">
                <a:solidFill>
                  <a:srgbClr val="4D4D4D"/>
                </a:solidFill>
              </a:rPr>
              <a:t> und </a:t>
            </a:r>
            <a:r>
              <a:rPr lang="en-GB" dirty="0" err="1">
                <a:solidFill>
                  <a:srgbClr val="4D4D4D"/>
                </a:solidFill>
              </a:rPr>
              <a:t>nach</a:t>
            </a:r>
            <a:r>
              <a:rPr lang="en-GB" dirty="0">
                <a:solidFill>
                  <a:srgbClr val="4D4D4D"/>
                </a:solidFill>
              </a:rPr>
              <a:t> einer Krise kommunizieren muss, ist ein entscheidender Schritt, um auf eine Krise zu reagieren. Dies ist das wichtigste Element, um die öffentliche Wahrnehmung nach einer Krise zu steuern und sicherzustellen, dass die Industrie den Wiederaufbauprozess geschlossen unterstützt und die Regierung einen starken Rückhalt hat.</a:t>
            </a:r>
          </a:p>
          <a:p>
            <a:pPr algn="ctr"/>
            <a:endParaRPr lang="en-IE" dirty="0">
              <a:solidFill>
                <a:srgbClr val="4D4D4D"/>
              </a:solidFill>
            </a:endParaRPr>
          </a:p>
        </p:txBody>
      </p:sp>
      <p:sp>
        <p:nvSpPr>
          <p:cNvPr id="7" name="Text Placeholder 6">
            <a:extLst>
              <a:ext uri="{FF2B5EF4-FFF2-40B4-BE49-F238E27FC236}">
                <a16:creationId xmlns:a16="http://schemas.microsoft.com/office/drawing/2014/main" id="{FCFAEF97-DA6C-4948-B057-53E2734D8987}"/>
              </a:ext>
            </a:extLst>
          </p:cNvPr>
          <p:cNvSpPr>
            <a:spLocks noGrp="1"/>
          </p:cNvSpPr>
          <p:nvPr>
            <p:ph type="body" sz="quarter" idx="23"/>
          </p:nvPr>
        </p:nvSpPr>
        <p:spPr>
          <a:xfrm>
            <a:off x="295835" y="419099"/>
            <a:ext cx="4763366" cy="1190625"/>
          </a:xfrm>
        </p:spPr>
        <p:txBody>
          <a:bodyPr>
            <a:normAutofit fontScale="85000" lnSpcReduction="10000"/>
          </a:bodyPr>
          <a:lstStyle/>
          <a:p>
            <a:r>
              <a:rPr lang="en-IE" b="0" dirty="0">
                <a:solidFill>
                  <a:srgbClr val="086D6E"/>
                </a:solidFill>
              </a:rPr>
              <a:t>Wie man </a:t>
            </a:r>
            <a:r>
              <a:rPr lang="en-IE" b="0" dirty="0" err="1">
                <a:solidFill>
                  <a:srgbClr val="086D6E"/>
                </a:solidFill>
              </a:rPr>
              <a:t>mit</a:t>
            </a:r>
            <a:r>
              <a:rPr lang="en-IE" b="0" dirty="0">
                <a:solidFill>
                  <a:srgbClr val="086D6E"/>
                </a:solidFill>
              </a:rPr>
              <a:t> </a:t>
            </a:r>
            <a:r>
              <a:rPr lang="en-IE" b="0" dirty="0" err="1">
                <a:solidFill>
                  <a:srgbClr val="086D6E"/>
                </a:solidFill>
              </a:rPr>
              <a:t>Medien</a:t>
            </a:r>
            <a:r>
              <a:rPr lang="en-IE" b="0" dirty="0">
                <a:solidFill>
                  <a:srgbClr val="086D6E"/>
                </a:solidFill>
              </a:rPr>
              <a:t> </a:t>
            </a:r>
            <a:r>
              <a:rPr lang="en-IE" b="0" dirty="0" err="1">
                <a:solidFill>
                  <a:srgbClr val="086D6E"/>
                </a:solidFill>
              </a:rPr>
              <a:t>kommuniziert</a:t>
            </a:r>
            <a:r>
              <a:rPr lang="en-IE" b="0" dirty="0">
                <a:solidFill>
                  <a:srgbClr val="086D6E"/>
                </a:solidFill>
              </a:rPr>
              <a:t>: Best Practice</a:t>
            </a:r>
          </a:p>
        </p:txBody>
      </p:sp>
    </p:spTree>
    <p:extLst>
      <p:ext uri="{BB962C8B-B14F-4D97-AF65-F5344CB8AC3E}">
        <p14:creationId xmlns:p14="http://schemas.microsoft.com/office/powerpoint/2010/main" val="1288145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0EA553-FE96-C137-6C6D-BDEFBB5C2015}"/>
              </a:ext>
            </a:extLst>
          </p:cNvPr>
          <p:cNvSpPr>
            <a:spLocks noGrp="1"/>
          </p:cNvSpPr>
          <p:nvPr>
            <p:ph type="body" sz="quarter" idx="18"/>
          </p:nvPr>
        </p:nvSpPr>
        <p:spPr>
          <a:xfrm>
            <a:off x="458489" y="855599"/>
            <a:ext cx="5564883" cy="5706117"/>
          </a:xfrm>
        </p:spPr>
        <p:txBody>
          <a:bodyPr>
            <a:noAutofit/>
          </a:bodyPr>
          <a:lstStyle/>
          <a:p>
            <a:r>
              <a:rPr lang="en-GB" sz="2000" b="0" i="0" dirty="0">
                <a:effectLst/>
              </a:rPr>
              <a:t>Der größte Teil des Krisenmanagements besteht in der Reaktion und Kommunikation auf die Krise. Die Kommunikation ist ein kontinuierlicher Prozess während des gesamten Krisenmanagements. Die gesamte Vorbereitung hilft der Region in der Reaktionsphase, einschließlich der Entwicklung einer Strategie und eines Plans für die </a:t>
            </a:r>
            <a:r>
              <a:rPr lang="en-GB" sz="2000" b="0" i="0" dirty="0" err="1">
                <a:effectLst/>
              </a:rPr>
              <a:t>Krisenkommunikation</a:t>
            </a:r>
            <a:r>
              <a:rPr lang="en-GB" sz="2000" b="0" i="0" dirty="0">
                <a:effectLst/>
              </a:rPr>
              <a:t>. Ein wichtiger Teil der Kommunikation ist die Schadensbegrenzung, von der die Reaktion abhängt.</a:t>
            </a:r>
          </a:p>
          <a:p>
            <a:endParaRPr lang="en-GB" sz="2000" dirty="0"/>
          </a:p>
          <a:p>
            <a:pPr marL="342900" indent="-342900" algn="l">
              <a:buFont typeface="Wingdings" panose="05000000000000000000" pitchFamily="2" charset="2"/>
              <a:buChar char="v"/>
            </a:pPr>
            <a:r>
              <a:rPr lang="en-GB" sz="2000" b="0" i="0" dirty="0">
                <a:effectLst/>
              </a:rPr>
              <a:t>Die Kommunikation wird an verschiedene Zielgruppen und Kanäle für unterschiedliche und sehr spezifische Zwecke gesendet. </a:t>
            </a:r>
          </a:p>
          <a:p>
            <a:pPr marL="342900" indent="-342900" algn="l">
              <a:buFont typeface="Wingdings" panose="05000000000000000000" pitchFamily="2" charset="2"/>
              <a:buChar char="v"/>
            </a:pPr>
            <a:r>
              <a:rPr lang="en-GB" sz="2000" b="0" i="0" dirty="0">
                <a:effectLst/>
              </a:rPr>
              <a:t>Eine Region sollte ihre Kommunikationsprozesse laufend definieren und verfeinern. </a:t>
            </a:r>
          </a:p>
          <a:p>
            <a:pPr marL="342900" indent="-342900" algn="l">
              <a:buFont typeface="Wingdings" panose="05000000000000000000" pitchFamily="2" charset="2"/>
              <a:buChar char="v"/>
            </a:pPr>
            <a:r>
              <a:rPr lang="en-GB" sz="2000" b="0" i="0" dirty="0">
                <a:effectLst/>
              </a:rPr>
              <a:t>Sie sollte nie zu viel kommunizieren, sondern sachlich und auf den Punkt bleiben. </a:t>
            </a:r>
          </a:p>
          <a:p>
            <a:endParaRPr lang="en-GB" sz="2000" b="0" i="0" dirty="0">
              <a:effectLst/>
            </a:endParaRPr>
          </a:p>
          <a:p>
            <a:pPr marL="342900" indent="-342900" algn="l">
              <a:buFont typeface="Wingdings" panose="05000000000000000000" pitchFamily="2" charset="2"/>
              <a:buChar char="v"/>
            </a:pPr>
            <a:endParaRPr lang="en-GB" sz="2000" b="0" i="0" dirty="0">
              <a:effectLst/>
            </a:endParaRPr>
          </a:p>
          <a:p>
            <a:endParaRPr lang="en-IE" sz="2000" dirty="0"/>
          </a:p>
        </p:txBody>
      </p:sp>
      <p:sp>
        <p:nvSpPr>
          <p:cNvPr id="6" name="Text Placeholder 5">
            <a:extLst>
              <a:ext uri="{FF2B5EF4-FFF2-40B4-BE49-F238E27FC236}">
                <a16:creationId xmlns:a16="http://schemas.microsoft.com/office/drawing/2014/main" id="{1993567F-182E-4EB7-CE57-A04B401F37CD}"/>
              </a:ext>
            </a:extLst>
          </p:cNvPr>
          <p:cNvSpPr>
            <a:spLocks noGrp="1"/>
          </p:cNvSpPr>
          <p:nvPr>
            <p:ph type="body" sz="quarter" idx="16"/>
          </p:nvPr>
        </p:nvSpPr>
        <p:spPr>
          <a:xfrm>
            <a:off x="234818" y="296284"/>
            <a:ext cx="6157482" cy="582221"/>
          </a:xfrm>
        </p:spPr>
        <p:txBody>
          <a:bodyPr>
            <a:normAutofit fontScale="55000" lnSpcReduction="20000"/>
          </a:bodyPr>
          <a:lstStyle/>
          <a:p>
            <a:pPr algn="ctr"/>
            <a:r>
              <a:rPr lang="en-IE" dirty="0"/>
              <a:t>Regionaler Krisenkommunikationsplan und -strategie</a:t>
            </a:r>
          </a:p>
        </p:txBody>
      </p:sp>
      <p:pic>
        <p:nvPicPr>
          <p:cNvPr id="9" name="Picture 8">
            <a:hlinkClick r:id="rId2"/>
            <a:extLst>
              <a:ext uri="{FF2B5EF4-FFF2-40B4-BE49-F238E27FC236}">
                <a16:creationId xmlns:a16="http://schemas.microsoft.com/office/drawing/2014/main" id="{204933D4-505F-FAAF-D047-1461DA9E9FD1}"/>
              </a:ext>
            </a:extLst>
          </p:cNvPr>
          <p:cNvPicPr>
            <a:picLocks noChangeAspect="1"/>
          </p:cNvPicPr>
          <p:nvPr/>
        </p:nvPicPr>
        <p:blipFill>
          <a:blip r:embed="rId3"/>
          <a:stretch>
            <a:fillRect/>
          </a:stretch>
        </p:blipFill>
        <p:spPr>
          <a:xfrm>
            <a:off x="6392300" y="0"/>
            <a:ext cx="5776555" cy="3287769"/>
          </a:xfrm>
          <a:prstGeom prst="rect">
            <a:avLst/>
          </a:prstGeom>
        </p:spPr>
      </p:pic>
      <p:pic>
        <p:nvPicPr>
          <p:cNvPr id="11" name="Picture 10">
            <a:hlinkClick r:id="rId2"/>
            <a:extLst>
              <a:ext uri="{FF2B5EF4-FFF2-40B4-BE49-F238E27FC236}">
                <a16:creationId xmlns:a16="http://schemas.microsoft.com/office/drawing/2014/main" id="{50343095-00F1-7D29-247F-EDF93F641398}"/>
              </a:ext>
            </a:extLst>
          </p:cNvPr>
          <p:cNvPicPr>
            <a:picLocks noChangeAspect="1"/>
          </p:cNvPicPr>
          <p:nvPr/>
        </p:nvPicPr>
        <p:blipFill>
          <a:blip r:embed="rId4"/>
          <a:stretch>
            <a:fillRect/>
          </a:stretch>
        </p:blipFill>
        <p:spPr>
          <a:xfrm>
            <a:off x="6392300" y="3287768"/>
            <a:ext cx="5776555" cy="3196141"/>
          </a:xfrm>
          <a:prstGeom prst="rect">
            <a:avLst/>
          </a:prstGeom>
        </p:spPr>
      </p:pic>
      <p:pic>
        <p:nvPicPr>
          <p:cNvPr id="12" name="Graphic 11" descr="Touchscreen with solid fill">
            <a:hlinkClick r:id="rId2"/>
            <a:extLst>
              <a:ext uri="{FF2B5EF4-FFF2-40B4-BE49-F238E27FC236}">
                <a16:creationId xmlns:a16="http://schemas.microsoft.com/office/drawing/2014/main" id="{C9C292B0-8846-9D78-29A9-5CC6962DA7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1485" y="1530468"/>
            <a:ext cx="1381789" cy="1381789"/>
          </a:xfrm>
          <a:prstGeom prst="rect">
            <a:avLst/>
          </a:prstGeom>
        </p:spPr>
      </p:pic>
      <p:pic>
        <p:nvPicPr>
          <p:cNvPr id="13" name="Graphic 12" descr="Touchscreen with solid fill">
            <a:hlinkClick r:id="rId2"/>
            <a:extLst>
              <a:ext uri="{FF2B5EF4-FFF2-40B4-BE49-F238E27FC236}">
                <a16:creationId xmlns:a16="http://schemas.microsoft.com/office/drawing/2014/main" id="{5B53FBC6-B494-A06C-EC89-AC9A1FD68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3885" y="5179927"/>
            <a:ext cx="1381789" cy="1381789"/>
          </a:xfrm>
          <a:prstGeom prst="rect">
            <a:avLst/>
          </a:prstGeom>
        </p:spPr>
      </p:pic>
    </p:spTree>
    <p:extLst>
      <p:ext uri="{BB962C8B-B14F-4D97-AF65-F5344CB8AC3E}">
        <p14:creationId xmlns:p14="http://schemas.microsoft.com/office/powerpoint/2010/main" val="387327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0EA553-FE96-C137-6C6D-BDEFBB5C2015}"/>
              </a:ext>
            </a:extLst>
          </p:cNvPr>
          <p:cNvSpPr>
            <a:spLocks noGrp="1"/>
          </p:cNvSpPr>
          <p:nvPr>
            <p:ph type="body" sz="quarter" idx="18"/>
          </p:nvPr>
        </p:nvSpPr>
        <p:spPr>
          <a:xfrm>
            <a:off x="458489" y="296284"/>
            <a:ext cx="5564883" cy="5706117"/>
          </a:xfrm>
        </p:spPr>
        <p:txBody>
          <a:bodyPr>
            <a:noAutofit/>
          </a:bodyPr>
          <a:lstStyle/>
          <a:p>
            <a:pPr algn="l"/>
            <a:endParaRPr lang="en-GB" sz="2000" b="0" i="0" dirty="0">
              <a:effectLst/>
              <a:highlight>
                <a:srgbClr val="FFFF00"/>
              </a:highlight>
            </a:endParaRPr>
          </a:p>
          <a:p>
            <a:pPr marL="800100" lvl="1" indent="-342900">
              <a:buFont typeface="Wingdings" panose="05000000000000000000" pitchFamily="2" charset="2"/>
              <a:buChar char="v"/>
            </a:pPr>
            <a:endParaRPr lang="en-GB" sz="1600" dirty="0">
              <a:highlight>
                <a:srgbClr val="FFFF00"/>
              </a:highlight>
            </a:endParaRPr>
          </a:p>
          <a:p>
            <a:pPr marL="342900" indent="-342900" algn="l">
              <a:buFont typeface="Wingdings" panose="05000000000000000000" pitchFamily="2" charset="2"/>
              <a:buChar char="v"/>
            </a:pPr>
            <a:endParaRPr lang="en-GB" sz="2000" b="0" i="0" dirty="0">
              <a:effectLst/>
            </a:endParaRPr>
          </a:p>
          <a:p>
            <a:pPr marL="342900" indent="-342900" algn="l">
              <a:buFont typeface="Wingdings" panose="05000000000000000000" pitchFamily="2" charset="2"/>
              <a:buChar char="v"/>
            </a:pPr>
            <a:r>
              <a:rPr lang="en-GB" sz="2000" b="0" i="0" dirty="0">
                <a:effectLst/>
              </a:rPr>
              <a:t>Entwicklung von Kommunikationsvorlagen für die Kommunikation mit Lieferanten, Teams, Touristen, Interessenvertretern, internationalen Partnern und Kunden, jeweils abgestimmt auf das, was eine Region ihnen zu diesem bestimmten Zeitpunkt mitteilen möchte. Nutzen Sie die in jeder Kommunikationsphase gewonnenen Erfahrungen, um bestehende Kommunikationsstrategien und -pläne weiterzuentwickeln.</a:t>
            </a:r>
          </a:p>
          <a:p>
            <a:pPr marL="342900" indent="-342900" algn="l">
              <a:buFont typeface="Wingdings" panose="05000000000000000000" pitchFamily="2" charset="2"/>
              <a:buChar char="v"/>
            </a:pPr>
            <a:endParaRPr lang="en-GB" sz="2000" dirty="0"/>
          </a:p>
          <a:p>
            <a:pPr marL="342900" indent="-342900">
              <a:buFont typeface="Wingdings" panose="05000000000000000000" pitchFamily="2" charset="2"/>
              <a:buChar char="v"/>
            </a:pPr>
            <a:r>
              <a:rPr lang="en-GB" sz="2000" b="0" i="0" dirty="0">
                <a:effectLst/>
              </a:rPr>
              <a:t>Legen Sie Erwartungen fest und wecken Sie keine Erwartungen, ohne dafür eine solide Grundlage zu schaffen. Beispiele für </a:t>
            </a:r>
            <a:r>
              <a:rPr lang="en-GB" sz="2000" b="0" i="0" u="none" strike="noStrike" dirty="0">
                <a:effectLst/>
                <a:hlinkClick r:id="rId2">
                  <a:extLst>
                    <a:ext uri="{A12FA001-AC4F-418D-AE19-62706E023703}">
                      <ahyp:hlinkClr xmlns:ahyp="http://schemas.microsoft.com/office/drawing/2018/hyperlinkcolor" val="tx"/>
                    </a:ext>
                  </a:extLst>
                </a:hlinkClick>
              </a:rPr>
              <a:t>Kommunikationspläne finden Sie </a:t>
            </a:r>
            <a:r>
              <a:rPr lang="en-GB" sz="2000" b="0" i="0" dirty="0">
                <a:effectLst/>
              </a:rPr>
              <a:t>auf der Website von Demand Metric. </a:t>
            </a:r>
            <a:endParaRPr lang="en-GB" sz="2000" dirty="0"/>
          </a:p>
          <a:p>
            <a:pPr marL="342900" indent="-342900" algn="l">
              <a:buFont typeface="Wingdings" panose="05000000000000000000" pitchFamily="2" charset="2"/>
              <a:buChar char="v"/>
            </a:pPr>
            <a:endParaRPr lang="en-GB" sz="2000" b="0" i="0" dirty="0">
              <a:effectLst/>
            </a:endParaRPr>
          </a:p>
          <a:p>
            <a:endParaRPr lang="en-IE" sz="2000" dirty="0"/>
          </a:p>
        </p:txBody>
      </p:sp>
      <p:sp>
        <p:nvSpPr>
          <p:cNvPr id="6" name="Text Placeholder 5">
            <a:extLst>
              <a:ext uri="{FF2B5EF4-FFF2-40B4-BE49-F238E27FC236}">
                <a16:creationId xmlns:a16="http://schemas.microsoft.com/office/drawing/2014/main" id="{1993567F-182E-4EB7-CE57-A04B401F37CD}"/>
              </a:ext>
            </a:extLst>
          </p:cNvPr>
          <p:cNvSpPr>
            <a:spLocks noGrp="1"/>
          </p:cNvSpPr>
          <p:nvPr>
            <p:ph type="body" sz="quarter" idx="16"/>
          </p:nvPr>
        </p:nvSpPr>
        <p:spPr>
          <a:xfrm>
            <a:off x="234818" y="296284"/>
            <a:ext cx="6157482" cy="582221"/>
          </a:xfrm>
        </p:spPr>
        <p:txBody>
          <a:bodyPr>
            <a:normAutofit fontScale="55000" lnSpcReduction="20000"/>
          </a:bodyPr>
          <a:lstStyle/>
          <a:p>
            <a:pPr algn="ctr"/>
            <a:r>
              <a:rPr lang="en-IE" dirty="0"/>
              <a:t>Regionaler Krisenkommunikationsplan und -strategie</a:t>
            </a:r>
          </a:p>
        </p:txBody>
      </p:sp>
      <p:pic>
        <p:nvPicPr>
          <p:cNvPr id="9" name="Picture 8">
            <a:hlinkClick r:id="rId2"/>
            <a:extLst>
              <a:ext uri="{FF2B5EF4-FFF2-40B4-BE49-F238E27FC236}">
                <a16:creationId xmlns:a16="http://schemas.microsoft.com/office/drawing/2014/main" id="{204933D4-505F-FAAF-D047-1461DA9E9FD1}"/>
              </a:ext>
            </a:extLst>
          </p:cNvPr>
          <p:cNvPicPr>
            <a:picLocks noChangeAspect="1"/>
          </p:cNvPicPr>
          <p:nvPr/>
        </p:nvPicPr>
        <p:blipFill>
          <a:blip r:embed="rId3"/>
          <a:stretch>
            <a:fillRect/>
          </a:stretch>
        </p:blipFill>
        <p:spPr>
          <a:xfrm>
            <a:off x="6392300" y="0"/>
            <a:ext cx="5776555" cy="3287769"/>
          </a:xfrm>
          <a:prstGeom prst="rect">
            <a:avLst/>
          </a:prstGeom>
        </p:spPr>
      </p:pic>
      <p:pic>
        <p:nvPicPr>
          <p:cNvPr id="11" name="Picture 10">
            <a:hlinkClick r:id="rId2"/>
            <a:extLst>
              <a:ext uri="{FF2B5EF4-FFF2-40B4-BE49-F238E27FC236}">
                <a16:creationId xmlns:a16="http://schemas.microsoft.com/office/drawing/2014/main" id="{50343095-00F1-7D29-247F-EDF93F641398}"/>
              </a:ext>
            </a:extLst>
          </p:cNvPr>
          <p:cNvPicPr>
            <a:picLocks noChangeAspect="1"/>
          </p:cNvPicPr>
          <p:nvPr/>
        </p:nvPicPr>
        <p:blipFill>
          <a:blip r:embed="rId4"/>
          <a:stretch>
            <a:fillRect/>
          </a:stretch>
        </p:blipFill>
        <p:spPr>
          <a:xfrm>
            <a:off x="6392300" y="3287768"/>
            <a:ext cx="5776555" cy="3196141"/>
          </a:xfrm>
          <a:prstGeom prst="rect">
            <a:avLst/>
          </a:prstGeom>
        </p:spPr>
      </p:pic>
      <p:pic>
        <p:nvPicPr>
          <p:cNvPr id="12" name="Graphic 11" descr="Touchscreen with solid fill">
            <a:hlinkClick r:id="rId2"/>
            <a:extLst>
              <a:ext uri="{FF2B5EF4-FFF2-40B4-BE49-F238E27FC236}">
                <a16:creationId xmlns:a16="http://schemas.microsoft.com/office/drawing/2014/main" id="{C9C292B0-8846-9D78-29A9-5CC6962DA7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1485" y="1530468"/>
            <a:ext cx="1381789" cy="1381789"/>
          </a:xfrm>
          <a:prstGeom prst="rect">
            <a:avLst/>
          </a:prstGeom>
        </p:spPr>
      </p:pic>
      <p:pic>
        <p:nvPicPr>
          <p:cNvPr id="13" name="Graphic 12" descr="Touchscreen with solid fill">
            <a:hlinkClick r:id="rId2"/>
            <a:extLst>
              <a:ext uri="{FF2B5EF4-FFF2-40B4-BE49-F238E27FC236}">
                <a16:creationId xmlns:a16="http://schemas.microsoft.com/office/drawing/2014/main" id="{5B53FBC6-B494-A06C-EC89-AC9A1FD68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3885" y="5179927"/>
            <a:ext cx="1381789" cy="1381789"/>
          </a:xfrm>
          <a:prstGeom prst="rect">
            <a:avLst/>
          </a:prstGeom>
        </p:spPr>
      </p:pic>
    </p:spTree>
    <p:extLst>
      <p:ext uri="{BB962C8B-B14F-4D97-AF65-F5344CB8AC3E}">
        <p14:creationId xmlns:p14="http://schemas.microsoft.com/office/powerpoint/2010/main" val="3798145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728912292"/>
              </p:ext>
            </p:extLst>
          </p:nvPr>
        </p:nvGraphicFramePr>
        <p:xfrm>
          <a:off x="0" y="447675"/>
          <a:ext cx="12192000" cy="6307290"/>
        </p:xfrm>
        <a:graphic>
          <a:graphicData uri="http://schemas.openxmlformats.org/drawingml/2006/table">
            <a:tbl>
              <a:tblPr firstRow="1" bandRow="1">
                <a:tableStyleId>{5C22544A-7EE6-4342-B048-85BDC9FD1C3A}</a:tableStyleId>
              </a:tblPr>
              <a:tblGrid>
                <a:gridCol w="4013789">
                  <a:extLst>
                    <a:ext uri="{9D8B030D-6E8A-4147-A177-3AD203B41FA5}">
                      <a16:colId xmlns:a16="http://schemas.microsoft.com/office/drawing/2014/main" val="3584008144"/>
                    </a:ext>
                  </a:extLst>
                </a:gridCol>
                <a:gridCol w="3761901">
                  <a:extLst>
                    <a:ext uri="{9D8B030D-6E8A-4147-A177-3AD203B41FA5}">
                      <a16:colId xmlns:a16="http://schemas.microsoft.com/office/drawing/2014/main" val="2583777858"/>
                    </a:ext>
                  </a:extLst>
                </a:gridCol>
                <a:gridCol w="4416310">
                  <a:extLst>
                    <a:ext uri="{9D8B030D-6E8A-4147-A177-3AD203B41FA5}">
                      <a16:colId xmlns:a16="http://schemas.microsoft.com/office/drawing/2014/main" val="26037467"/>
                    </a:ext>
                  </a:extLst>
                </a:gridCol>
              </a:tblGrid>
              <a:tr h="58579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Muster </a:t>
                      </a:r>
                      <a:r>
                        <a:rPr lang="en-IE" sz="2400" dirty="0" err="1"/>
                        <a:t>eines</a:t>
                      </a:r>
                      <a:r>
                        <a:rPr lang="en-IE" sz="2400" dirty="0"/>
                        <a:t> TKMT-</a:t>
                      </a:r>
                      <a:r>
                        <a:rPr lang="en-IE" sz="2400" dirty="0" err="1"/>
                        <a:t>Krisenkommunikationsplans</a:t>
                      </a:r>
                      <a:r>
                        <a:rPr lang="en-IE" sz="2400" dirty="0"/>
                        <a:t> - Kommunikationsteam</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extLst>
                  <a:ext uri="{0D108BD9-81ED-4DB2-BD59-A6C34878D82A}">
                    <a16:rowId xmlns:a16="http://schemas.microsoft.com/office/drawing/2014/main" val="923545946"/>
                  </a:ext>
                </a:extLst>
              </a:tr>
              <a:tr h="585793">
                <a:tc>
                  <a:txBody>
                    <a:bodyPr/>
                    <a:lstStyle/>
                    <a:p>
                      <a:pPr marL="0" indent="0">
                        <a:buFont typeface="Arial" panose="020B0604020202020204" pitchFamily="34" charset="0"/>
                        <a:buNone/>
                      </a:pPr>
                      <a:r>
                        <a:rPr lang="en-IE" sz="1800" b="1" i="0" kern="1200" dirty="0">
                          <a:solidFill>
                            <a:schemeClr val="bg1"/>
                          </a:solidFill>
                          <a:latin typeface="+mn-lt"/>
                          <a:ea typeface="+mn-ea"/>
                          <a:cs typeface="+mn-cs"/>
                        </a:rPr>
                        <a:t>Spezialgebiet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 typeface="Arial" panose="020B0604020202020204" pitchFamily="34" charset="0"/>
                        <a:buNone/>
                      </a:pPr>
                      <a:r>
                        <a:rPr lang="en-IE" sz="1800" b="1" i="0" kern="1200" dirty="0">
                          <a:solidFill>
                            <a:schemeClr val="bg1"/>
                          </a:solidFill>
                          <a:latin typeface="+mn-lt"/>
                          <a:ea typeface="+mn-ea"/>
                          <a:cs typeface="+mn-cs"/>
                        </a:rPr>
                        <a:t>Aufgaben/Aktualisierungen/Notizen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1" i="0" kern="1200" dirty="0">
                          <a:solidFill>
                            <a:schemeClr val="bg1"/>
                          </a:solidFill>
                          <a:latin typeface="+mn-lt"/>
                          <a:ea typeface="+mn-ea"/>
                          <a:cs typeface="+mn-cs"/>
                        </a:rPr>
                        <a:t>Kontakt Details</a:t>
                      </a:r>
                      <a:endParaRPr lang="en-IE" sz="1800" b="1"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42910351"/>
                  </a:ext>
                </a:extLst>
              </a:tr>
              <a:tr h="466714">
                <a:tc>
                  <a:txBody>
                    <a:bodyPr/>
                    <a:lstStyle/>
                    <a:p>
                      <a:pPr marL="0" indent="0">
                        <a:buFont typeface="Arial" panose="020B0604020202020204" pitchFamily="34" charset="0"/>
                        <a:buNone/>
                      </a:pPr>
                      <a:r>
                        <a:rPr lang="en-GB" sz="1600" dirty="0"/>
                        <a:t>TKMT-</a:t>
                      </a:r>
                      <a:r>
                        <a:rPr lang="en-GB" sz="1600" dirty="0" err="1"/>
                        <a:t>Mediensprecher</a:t>
                      </a:r>
                      <a:r>
                        <a:rPr lang="en-GB" sz="1600" dirty="0"/>
                        <a:t> (&amp; Unterstützung)</a:t>
                      </a:r>
                      <a:endParaRPr lang="en-IE" sz="16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600" dirty="0"/>
                        <a:t>Name: </a:t>
                      </a:r>
                    </a:p>
                    <a:p>
                      <a:pPr marL="0" indent="0">
                        <a:buFont typeface="Arial" panose="020B0604020202020204" pitchFamily="34" charset="0"/>
                        <a:buNone/>
                      </a:pPr>
                      <a:r>
                        <a:rPr lang="en-IE" sz="1600" dirty="0"/>
                        <a:t>Kontaktinformationen (E-Mail, Telefon usw.)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433371">
                <a:tc>
                  <a:txBody>
                    <a:bodyPr/>
                    <a:lstStyle/>
                    <a:p>
                      <a:pPr marL="0" indent="0">
                        <a:buFont typeface="Arial" panose="020B0604020202020204" pitchFamily="34" charset="0"/>
                        <a:buNone/>
                      </a:pPr>
                      <a:r>
                        <a:rPr lang="en-IE" sz="1600" dirty="0"/>
                        <a:t>Tourismusunternehmen </a:t>
                      </a:r>
                      <a:r>
                        <a:rPr lang="en-GB" sz="1600" dirty="0"/>
                        <a:t>(&amp; Unterstützung) </a:t>
                      </a: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45717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600" dirty="0"/>
                        <a:t>Aktualisierung der Website (Besucher)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(&amp; Backup</a:t>
                      </a:r>
                      <a:r>
                        <a:rPr lang="en-IE" sz="1600" dirty="0"/>
                        <a:t>) </a:t>
                      </a: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4333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600" dirty="0"/>
                        <a:t>Regierung </a:t>
                      </a:r>
                      <a:r>
                        <a:rPr lang="en-GB" sz="1600" dirty="0"/>
                        <a:t>(&amp; Unterstützung) </a:t>
                      </a: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7612741"/>
                  </a:ext>
                </a:extLst>
              </a:tr>
              <a:tr h="40954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600" dirty="0"/>
                        <a:t>Andere Interessengruppen </a:t>
                      </a:r>
                      <a:r>
                        <a:rPr lang="en-GB" sz="1600" dirty="0"/>
                        <a:t>(&amp; Unterstützung) </a:t>
                      </a: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3015465"/>
                  </a:ext>
                </a:extLst>
              </a:tr>
              <a:tr h="290474">
                <a:tc>
                  <a:txBody>
                    <a:bodyPr/>
                    <a:lstStyle/>
                    <a:p>
                      <a:pPr marL="0" indent="0">
                        <a:buFont typeface="Arial" panose="020B0604020202020204" pitchFamily="34" charset="0"/>
                        <a:buNone/>
                      </a:pPr>
                      <a:r>
                        <a:rPr lang="en-IE" sz="1600" kern="1200" dirty="0" err="1">
                          <a:solidFill>
                            <a:schemeClr val="dk1"/>
                          </a:solidFill>
                          <a:latin typeface="+mn-lt"/>
                          <a:ea typeface="+mn-ea"/>
                          <a:cs typeface="+mn-cs"/>
                        </a:rPr>
                        <a:t>Medien</a:t>
                      </a:r>
                      <a:r>
                        <a:rPr lang="en-IE" sz="1600" kern="1200" dirty="0">
                          <a:solidFill>
                            <a:schemeClr val="dk1"/>
                          </a:solidFill>
                          <a:latin typeface="+mn-lt"/>
                          <a:ea typeface="+mn-ea"/>
                          <a:cs typeface="+mn-cs"/>
                        </a:rPr>
                        <a:t> (</a:t>
                      </a:r>
                      <a:r>
                        <a:rPr lang="en-IE" sz="1600" kern="1200" dirty="0" err="1">
                          <a:solidFill>
                            <a:schemeClr val="dk1"/>
                          </a:solidFill>
                          <a:latin typeface="+mn-lt"/>
                          <a:ea typeface="+mn-ea"/>
                          <a:cs typeface="+mn-cs"/>
                        </a:rPr>
                        <a:t>Auskunftsperson</a:t>
                      </a:r>
                      <a:r>
                        <a:rPr lang="en-IE" sz="1600" kern="1200" dirty="0">
                          <a:solidFill>
                            <a:schemeClr val="dk1"/>
                          </a:solidFill>
                          <a:latin typeface="+mn-lt"/>
                          <a:ea typeface="+mn-ea"/>
                          <a:cs typeface="+mn-cs"/>
                        </a:rPr>
                        <a:t> </a:t>
                      </a:r>
                      <a:r>
                        <a:rPr lang="en-IE" sz="1600" kern="1200" dirty="0" err="1">
                          <a:solidFill>
                            <a:schemeClr val="dk1"/>
                          </a:solidFill>
                          <a:latin typeface="+mn-lt"/>
                          <a:ea typeface="+mn-ea"/>
                          <a:cs typeface="+mn-cs"/>
                        </a:rPr>
                        <a:t>aus</a:t>
                      </a:r>
                      <a:r>
                        <a:rPr lang="en-IE" sz="1600" kern="1200" dirty="0">
                          <a:solidFill>
                            <a:schemeClr val="dk1"/>
                          </a:solidFill>
                          <a:latin typeface="+mn-lt"/>
                          <a:ea typeface="+mn-ea"/>
                          <a:cs typeface="+mn-cs"/>
                        </a:rPr>
                        <a:t> </a:t>
                      </a:r>
                      <a:r>
                        <a:rPr lang="en-IE" sz="1600" kern="1200" dirty="0" err="1">
                          <a:solidFill>
                            <a:schemeClr val="dk1"/>
                          </a:solidFill>
                          <a:latin typeface="+mn-lt"/>
                          <a:ea typeface="+mn-ea"/>
                          <a:cs typeface="+mn-cs"/>
                        </a:rPr>
                        <a:t>dem</a:t>
                      </a:r>
                      <a:r>
                        <a:rPr lang="en-IE" sz="1600" kern="1200" dirty="0">
                          <a:solidFill>
                            <a:schemeClr val="dk1"/>
                          </a:solidFill>
                          <a:latin typeface="+mn-lt"/>
                          <a:ea typeface="+mn-ea"/>
                          <a:cs typeface="+mn-cs"/>
                        </a:rPr>
                        <a:t> </a:t>
                      </a:r>
                      <a:r>
                        <a:rPr lang="en-IE" sz="1600" kern="1200" dirty="0" err="1">
                          <a:solidFill>
                            <a:schemeClr val="dk1"/>
                          </a:solidFill>
                          <a:latin typeface="+mn-lt"/>
                          <a:ea typeface="+mn-ea"/>
                          <a:cs typeface="+mn-cs"/>
                        </a:rPr>
                        <a:t>Bereich</a:t>
                      </a:r>
                      <a:r>
                        <a:rPr lang="en-IE" sz="1600" kern="1200" dirty="0">
                          <a:solidFill>
                            <a:schemeClr val="dk1"/>
                          </a:solidFill>
                          <a:latin typeface="+mn-lt"/>
                          <a:ea typeface="+mn-ea"/>
                          <a:cs typeface="+mn-cs"/>
                        </a:rPr>
                        <a:t> </a:t>
                      </a:r>
                      <a:r>
                        <a:rPr lang="en-IE" sz="1600" kern="1200" dirty="0" err="1">
                          <a:solidFill>
                            <a:schemeClr val="dk1"/>
                          </a:solidFill>
                          <a:latin typeface="+mn-lt"/>
                          <a:ea typeface="+mn-ea"/>
                          <a:cs typeface="+mn-cs"/>
                        </a:rPr>
                        <a:t>Nachrichten</a:t>
                      </a:r>
                      <a:r>
                        <a:rPr lang="en-IE" sz="1600" kern="1200" dirty="0">
                          <a:solidFill>
                            <a:schemeClr val="dk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9928820"/>
                  </a:ext>
                </a:extLst>
              </a:tr>
              <a:tr h="390481">
                <a:tc>
                  <a:txBody>
                    <a:bodyPr/>
                    <a:lstStyle/>
                    <a:p>
                      <a:pPr marL="0" indent="0">
                        <a:buFont typeface="Arial" panose="020B0604020202020204" pitchFamily="34" charset="0"/>
                        <a:buNone/>
                      </a:pPr>
                      <a:r>
                        <a:rPr lang="en-IE" sz="1600" kern="1200" dirty="0" err="1">
                          <a:solidFill>
                            <a:schemeClr val="dk1"/>
                          </a:solidFill>
                          <a:latin typeface="+mn-lt"/>
                          <a:ea typeface="+mn-ea"/>
                          <a:cs typeface="+mn-cs"/>
                        </a:rPr>
                        <a:t>Medien</a:t>
                      </a:r>
                      <a:r>
                        <a:rPr lang="en-IE" sz="1600" kern="1200" dirty="0">
                          <a:solidFill>
                            <a:schemeClr val="dk1"/>
                          </a:solidFill>
                          <a:latin typeface="+mn-lt"/>
                          <a:ea typeface="+mn-ea"/>
                          <a:cs typeface="+mn-cs"/>
                        </a:rPr>
                        <a:t> (</a:t>
                      </a:r>
                      <a:r>
                        <a:rPr lang="en-IE" sz="1600" kern="1200" dirty="0" err="1">
                          <a:solidFill>
                            <a:schemeClr val="dk1"/>
                          </a:solidFill>
                          <a:latin typeface="+mn-lt"/>
                          <a:ea typeface="+mn-ea"/>
                          <a:cs typeface="+mn-cs"/>
                        </a:rPr>
                        <a:t>Auskunftsperson</a:t>
                      </a:r>
                      <a:r>
                        <a:rPr lang="en-IE" sz="1600" kern="1200" dirty="0">
                          <a:solidFill>
                            <a:schemeClr val="dk1"/>
                          </a:solidFill>
                          <a:latin typeface="+mn-lt"/>
                          <a:ea typeface="+mn-ea"/>
                          <a:cs typeface="+mn-cs"/>
                        </a:rPr>
                        <a:t> aus dem Bereich Tourismus)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1261356"/>
                  </a:ext>
                </a:extLst>
              </a:tr>
              <a:tr h="490488">
                <a:tc>
                  <a:txBody>
                    <a:bodyPr/>
                    <a:lstStyle/>
                    <a:p>
                      <a:pPr marL="0" indent="0">
                        <a:buFont typeface="Arial" panose="020B0604020202020204" pitchFamily="34" charset="0"/>
                        <a:buNone/>
                      </a:pPr>
                      <a:r>
                        <a:rPr lang="en-IE" sz="1600" kern="1200" dirty="0">
                          <a:solidFill>
                            <a:schemeClr val="dk1"/>
                          </a:solidFill>
                          <a:latin typeface="+mn-lt"/>
                          <a:ea typeface="+mn-ea"/>
                          <a:cs typeface="+mn-cs"/>
                        </a:rPr>
                        <a:t>Medien (Herausgeber und Chefredakteur)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7751793"/>
                  </a:ext>
                </a:extLst>
              </a:tr>
              <a:tr h="466670">
                <a:tc>
                  <a:txBody>
                    <a:bodyPr/>
                    <a:lstStyle/>
                    <a:p>
                      <a:pPr marL="0" indent="0">
                        <a:buFont typeface="Arial" panose="020B0604020202020204" pitchFamily="34" charset="0"/>
                        <a:buNone/>
                      </a:pPr>
                      <a:r>
                        <a:rPr lang="en-IE" sz="1600" kern="1200" dirty="0">
                          <a:solidFill>
                            <a:schemeClr val="dk1"/>
                          </a:solidFill>
                          <a:latin typeface="+mn-lt"/>
                          <a:ea typeface="+mn-ea"/>
                          <a:cs typeface="+mn-cs"/>
                        </a:rPr>
                        <a:t>Medien (Lokaler Bereich x </a:t>
                      </a:r>
                      <a:r>
                        <a:rPr lang="en-IE" sz="1600" kern="1200" dirty="0" err="1">
                          <a:solidFill>
                            <a:schemeClr val="dk1"/>
                          </a:solidFill>
                          <a:latin typeface="+mn-lt"/>
                          <a:ea typeface="+mn-ea"/>
                          <a:cs typeface="+mn-cs"/>
                        </a:rPr>
                        <a:t>Auskunftsperson</a:t>
                      </a:r>
                      <a:r>
                        <a:rPr lang="en-IE" sz="1600" kern="1200" dirty="0">
                          <a:solidFill>
                            <a:schemeClr val="dk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endParaRPr lang="en-IE" sz="16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6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680159"/>
                  </a:ext>
                </a:extLst>
              </a:tr>
              <a:tr h="585793">
                <a:tc gridSpan="3">
                  <a:txBody>
                    <a:bodyPr/>
                    <a:lstStyle/>
                    <a:p>
                      <a:r>
                        <a:rPr lang="en-IE" sz="1600" b="1" kern="1200" dirty="0">
                          <a:solidFill>
                            <a:srgbClr val="086D6E"/>
                          </a:solidFill>
                          <a:latin typeface="+mn-lt"/>
                          <a:ea typeface="+mn-ea"/>
                          <a:cs typeface="+mn-cs"/>
                        </a:rPr>
                        <a:t>Kontakthierarchie </a:t>
                      </a:r>
                      <a:r>
                        <a:rPr lang="en-GB" sz="1600" dirty="0"/>
                        <a:t>Zeichnen Sie </a:t>
                      </a:r>
                      <a:r>
                        <a:rPr lang="en-IE" sz="1600" b="1" kern="1200" dirty="0">
                          <a:solidFill>
                            <a:srgbClr val="086D6E"/>
                          </a:solidFill>
                          <a:latin typeface="+mn-lt"/>
                          <a:ea typeface="+mn-ea"/>
                          <a:cs typeface="+mn-cs"/>
                        </a:rPr>
                        <a:t>hier </a:t>
                      </a:r>
                      <a:r>
                        <a:rPr lang="en-GB" sz="1600" dirty="0"/>
                        <a:t>Ihre Kontakthierarchie, d. h. wer für die Kontaktaufnahme mit wem zuständig ist.</a:t>
                      </a:r>
                      <a:endParaRPr lang="en-IE" sz="16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285750" indent="-285750">
                        <a:buFont typeface="Arial" panose="020B0604020202020204" pitchFamily="34" charset="0"/>
                        <a:buChar cha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1083227"/>
                  </a:ext>
                </a:extLst>
              </a:tr>
            </a:tbl>
          </a:graphicData>
        </a:graphic>
      </p:graphicFrame>
    </p:spTree>
    <p:extLst>
      <p:ext uri="{BB962C8B-B14F-4D97-AF65-F5344CB8AC3E}">
        <p14:creationId xmlns:p14="http://schemas.microsoft.com/office/powerpoint/2010/main" val="331898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F4B0DE-0E4A-5A74-0EF0-9D350618505E}"/>
              </a:ext>
            </a:extLst>
          </p:cNvPr>
          <p:cNvGraphicFramePr>
            <a:graphicFrameLocks noGrp="1"/>
          </p:cNvGraphicFramePr>
          <p:nvPr>
            <p:extLst>
              <p:ext uri="{D42A27DB-BD31-4B8C-83A1-F6EECF244321}">
                <p14:modId xmlns:p14="http://schemas.microsoft.com/office/powerpoint/2010/main" val="307445337"/>
              </p:ext>
            </p:extLst>
          </p:nvPr>
        </p:nvGraphicFramePr>
        <p:xfrm>
          <a:off x="993912" y="1262156"/>
          <a:ext cx="9711315" cy="4441435"/>
        </p:xfrm>
        <a:graphic>
          <a:graphicData uri="http://schemas.openxmlformats.org/drawingml/2006/table">
            <a:tbl>
              <a:tblPr>
                <a:tableStyleId>{5C22544A-7EE6-4342-B048-85BDC9FD1C3A}</a:tableStyleId>
              </a:tblPr>
              <a:tblGrid>
                <a:gridCol w="1290098">
                  <a:extLst>
                    <a:ext uri="{9D8B030D-6E8A-4147-A177-3AD203B41FA5}">
                      <a16:colId xmlns:a16="http://schemas.microsoft.com/office/drawing/2014/main" val="1019167476"/>
                    </a:ext>
                  </a:extLst>
                </a:gridCol>
                <a:gridCol w="1037169">
                  <a:extLst>
                    <a:ext uri="{9D8B030D-6E8A-4147-A177-3AD203B41FA5}">
                      <a16:colId xmlns:a16="http://schemas.microsoft.com/office/drawing/2014/main" val="3337828764"/>
                    </a:ext>
                  </a:extLst>
                </a:gridCol>
                <a:gridCol w="1070293">
                  <a:extLst>
                    <a:ext uri="{9D8B030D-6E8A-4147-A177-3AD203B41FA5}">
                      <a16:colId xmlns:a16="http://schemas.microsoft.com/office/drawing/2014/main" val="1084982651"/>
                    </a:ext>
                  </a:extLst>
                </a:gridCol>
                <a:gridCol w="1188125">
                  <a:extLst>
                    <a:ext uri="{9D8B030D-6E8A-4147-A177-3AD203B41FA5}">
                      <a16:colId xmlns:a16="http://schemas.microsoft.com/office/drawing/2014/main" val="676994462"/>
                    </a:ext>
                  </a:extLst>
                </a:gridCol>
                <a:gridCol w="1217582">
                  <a:extLst>
                    <a:ext uri="{9D8B030D-6E8A-4147-A177-3AD203B41FA5}">
                      <a16:colId xmlns:a16="http://schemas.microsoft.com/office/drawing/2014/main" val="2723314488"/>
                    </a:ext>
                  </a:extLst>
                </a:gridCol>
                <a:gridCol w="962283">
                  <a:extLst>
                    <a:ext uri="{9D8B030D-6E8A-4147-A177-3AD203B41FA5}">
                      <a16:colId xmlns:a16="http://schemas.microsoft.com/office/drawing/2014/main" val="657735121"/>
                    </a:ext>
                  </a:extLst>
                </a:gridCol>
                <a:gridCol w="814995">
                  <a:extLst>
                    <a:ext uri="{9D8B030D-6E8A-4147-A177-3AD203B41FA5}">
                      <a16:colId xmlns:a16="http://schemas.microsoft.com/office/drawing/2014/main" val="1140531382"/>
                    </a:ext>
                  </a:extLst>
                </a:gridCol>
                <a:gridCol w="1394771">
                  <a:extLst>
                    <a:ext uri="{9D8B030D-6E8A-4147-A177-3AD203B41FA5}">
                      <a16:colId xmlns:a16="http://schemas.microsoft.com/office/drawing/2014/main" val="3988994788"/>
                    </a:ext>
                  </a:extLst>
                </a:gridCol>
                <a:gridCol w="735999">
                  <a:extLst>
                    <a:ext uri="{9D8B030D-6E8A-4147-A177-3AD203B41FA5}">
                      <a16:colId xmlns:a16="http://schemas.microsoft.com/office/drawing/2014/main" val="1161058635"/>
                    </a:ext>
                  </a:extLst>
                </a:gridCol>
              </a:tblGrid>
              <a:tr h="281209">
                <a:tc>
                  <a:txBody>
                    <a:bodyPr/>
                    <a:lstStyle/>
                    <a:p>
                      <a:pPr algn="l" fontAlgn="ctr"/>
                      <a:endParaRPr lang="en-LB" sz="600" b="1"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dirty="0">
                          <a:solidFill>
                            <a:srgbClr val="79527B"/>
                          </a:solidFill>
                          <a:effectLst/>
                        </a:rPr>
                        <a:t>ZIELPUBLIKUM</a:t>
                      </a:r>
                      <a:endParaRPr lang="en-US" sz="1200" b="1" i="0" u="none" strike="noStrike" dirty="0">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kern="1200" dirty="0">
                          <a:solidFill>
                            <a:srgbClr val="79527B"/>
                          </a:solidFill>
                          <a:effectLst/>
                          <a:latin typeface="+mn-lt"/>
                          <a:ea typeface="+mn-ea"/>
                          <a:cs typeface="+mn-cs"/>
                        </a:rPr>
                        <a:t>ZIEL</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kern="1200" dirty="0">
                          <a:solidFill>
                            <a:srgbClr val="79527B"/>
                          </a:solidFill>
                          <a:effectLst/>
                          <a:latin typeface="+mn-lt"/>
                          <a:ea typeface="+mn-ea"/>
                          <a:cs typeface="+mn-cs"/>
                        </a:rPr>
                        <a:t>ERGEBNIS</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kern="1200" dirty="0">
                          <a:solidFill>
                            <a:srgbClr val="79527B"/>
                          </a:solidFill>
                          <a:effectLst/>
                          <a:latin typeface="+mn-lt"/>
                          <a:ea typeface="+mn-ea"/>
                          <a:cs typeface="+mn-cs"/>
                        </a:rPr>
                        <a:t>AUFGABEN-BESCHREIBUNG</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kern="1200" dirty="0">
                          <a:solidFill>
                            <a:srgbClr val="79527B"/>
                          </a:solidFill>
                          <a:effectLst/>
                          <a:latin typeface="+mn-lt"/>
                          <a:ea typeface="+mn-ea"/>
                          <a:cs typeface="+mn-cs"/>
                        </a:rPr>
                        <a:t>ANFANGS- </a:t>
                      </a:r>
                      <a:br>
                        <a:rPr lang="en-US" sz="1200" b="1" u="none" strike="noStrike" kern="1200" dirty="0">
                          <a:solidFill>
                            <a:srgbClr val="79527B"/>
                          </a:solidFill>
                          <a:effectLst/>
                          <a:latin typeface="+mn-lt"/>
                          <a:ea typeface="+mn-ea"/>
                          <a:cs typeface="+mn-cs"/>
                        </a:rPr>
                      </a:br>
                      <a:r>
                        <a:rPr lang="en-US" sz="1200" b="1" u="none" strike="noStrike" kern="1200" dirty="0">
                          <a:solidFill>
                            <a:srgbClr val="79527B"/>
                          </a:solidFill>
                          <a:effectLst/>
                          <a:latin typeface="+mn-lt"/>
                          <a:ea typeface="+mn-ea"/>
                          <a:cs typeface="+mn-cs"/>
                        </a:rPr>
                        <a:t>DATUM</a:t>
                      </a: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kern="1200" dirty="0">
                          <a:solidFill>
                            <a:srgbClr val="79527B"/>
                          </a:solidFill>
                          <a:effectLst/>
                          <a:latin typeface="+mn-lt"/>
                          <a:ea typeface="+mn-ea"/>
                          <a:cs typeface="+mn-cs"/>
                        </a:rPr>
                        <a:t>END- </a:t>
                      </a:r>
                      <a:br>
                        <a:rPr lang="en-US" sz="1200" b="1" u="none" strike="noStrike" kern="1200" dirty="0">
                          <a:solidFill>
                            <a:srgbClr val="79527B"/>
                          </a:solidFill>
                          <a:effectLst/>
                          <a:latin typeface="+mn-lt"/>
                          <a:ea typeface="+mn-ea"/>
                          <a:cs typeface="+mn-cs"/>
                        </a:rPr>
                      </a:br>
                      <a:r>
                        <a:rPr lang="en-US" sz="1200" b="1" u="none" strike="noStrike" kern="1200" dirty="0">
                          <a:solidFill>
                            <a:srgbClr val="79527B"/>
                          </a:solidFill>
                          <a:effectLst/>
                          <a:latin typeface="+mn-lt"/>
                          <a:ea typeface="+mn-ea"/>
                          <a:cs typeface="+mn-cs"/>
                        </a:rPr>
                        <a:t>DATUM</a:t>
                      </a: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US" sz="1200" b="1" u="none" strike="noStrike" kern="1200" dirty="0">
                          <a:solidFill>
                            <a:srgbClr val="79527B"/>
                          </a:solidFill>
                          <a:effectLst/>
                          <a:latin typeface="+mn-lt"/>
                          <a:ea typeface="+mn-ea"/>
                          <a:cs typeface="+mn-cs"/>
                        </a:rPr>
                        <a:t>KOMMUNIKATIONS-KANAL</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EFC5B9"/>
                    </a:solidFill>
                  </a:tcPr>
                </a:tc>
                <a:tc>
                  <a:txBody>
                    <a:bodyPr/>
                    <a:lstStyle/>
                    <a:p>
                      <a:pPr algn="ctr" fontAlgn="ctr"/>
                      <a:r>
                        <a:rPr lang="en-US" sz="1200" b="1" u="none" strike="noStrike" kern="1200" dirty="0">
                          <a:solidFill>
                            <a:srgbClr val="79527B"/>
                          </a:solidFill>
                          <a:effectLst/>
                          <a:latin typeface="+mn-lt"/>
                          <a:ea typeface="+mn-ea"/>
                          <a:cs typeface="+mn-cs"/>
                        </a:rPr>
                        <a:t>EIGEN-TÜMER</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F37C57"/>
                    </a:solidFill>
                  </a:tcPr>
                </a:tc>
                <a:extLst>
                  <a:ext uri="{0D108BD9-81ED-4DB2-BD59-A6C34878D82A}">
                    <a16:rowId xmlns:a16="http://schemas.microsoft.com/office/drawing/2014/main" val="2094737600"/>
                  </a:ext>
                </a:extLst>
              </a:tr>
              <a:tr h="162805">
                <a:tc rowSpan="5">
                  <a:txBody>
                    <a:bodyPr/>
                    <a:lstStyle/>
                    <a:p>
                      <a:pPr algn="ctr" fontAlgn="ctr"/>
                      <a:r>
                        <a:rPr lang="en-US" sz="1200" b="1" u="none" strike="noStrike" kern="1200" dirty="0">
                          <a:solidFill>
                            <a:srgbClr val="79527B"/>
                          </a:solidFill>
                          <a:effectLst/>
                          <a:latin typeface="+mn-lt"/>
                          <a:ea typeface="+mn-ea"/>
                          <a:cs typeface="+mn-cs"/>
                        </a:rPr>
                        <a:t>BESTANDSKUNDEN</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800" b="1" u="none" strike="noStrike" kern="1200">
                          <a:solidFill>
                            <a:srgbClr val="79527B"/>
                          </a:solidFill>
                          <a:effectLst/>
                          <a:latin typeface="+mn-lt"/>
                          <a:ea typeface="+mn-ea"/>
                          <a:cs typeface="+mn-cs"/>
                        </a:rPr>
                        <a:t> </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F37C57"/>
                    </a:solidFill>
                  </a:tcPr>
                </a:tc>
                <a:extLst>
                  <a:ext uri="{0D108BD9-81ED-4DB2-BD59-A6C34878D82A}">
                    <a16:rowId xmlns:a16="http://schemas.microsoft.com/office/drawing/2014/main" val="378797285"/>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1249500768"/>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3876215315"/>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4007017517"/>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F37C57"/>
                    </a:solidFill>
                  </a:tcPr>
                </a:tc>
                <a:extLst>
                  <a:ext uri="{0D108BD9-81ED-4DB2-BD59-A6C34878D82A}">
                    <a16:rowId xmlns:a16="http://schemas.microsoft.com/office/drawing/2014/main" val="3941655197"/>
                  </a:ext>
                </a:extLst>
              </a:tr>
              <a:tr h="162805">
                <a:tc rowSpan="5">
                  <a:txBody>
                    <a:bodyPr/>
                    <a:lstStyle/>
                    <a:p>
                      <a:pPr algn="ctr" fontAlgn="ctr"/>
                      <a:r>
                        <a:rPr lang="en-US" sz="1200" b="1" u="none" strike="noStrike" kern="1200" dirty="0">
                          <a:solidFill>
                            <a:srgbClr val="79527B"/>
                          </a:solidFill>
                          <a:effectLst/>
                          <a:latin typeface="+mn-lt"/>
                          <a:ea typeface="+mn-ea"/>
                          <a:cs typeface="+mn-cs"/>
                        </a:rPr>
                        <a:t>POTENZIELLE KUNDEN</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F37C57"/>
                    </a:solidFill>
                  </a:tcPr>
                </a:tc>
                <a:extLst>
                  <a:ext uri="{0D108BD9-81ED-4DB2-BD59-A6C34878D82A}">
                    <a16:rowId xmlns:a16="http://schemas.microsoft.com/office/drawing/2014/main" val="834002002"/>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2147192742"/>
                  </a:ext>
                </a:extLst>
              </a:tr>
              <a:tr h="162805">
                <a:tc vMerge="1">
                  <a:txBody>
                    <a:bodyPr/>
                    <a:lstStyle/>
                    <a:p>
                      <a:endParaRPr lang="en-GB"/>
                    </a:p>
                  </a:txBody>
                  <a:tcPr/>
                </a:tc>
                <a:tc>
                  <a:txBody>
                    <a:bodyPr/>
                    <a:lstStyle/>
                    <a:p>
                      <a:pPr algn="l" fontAlgn="ctr"/>
                      <a:r>
                        <a:rPr lang="en-LB" sz="800" b="1" u="none" strike="noStrike" kern="1200">
                          <a:solidFill>
                            <a:srgbClr val="79527B"/>
                          </a:solidFill>
                          <a:effectLst/>
                          <a:latin typeface="+mn-lt"/>
                          <a:ea typeface="+mn-ea"/>
                          <a:cs typeface="+mn-cs"/>
                        </a:rPr>
                        <a:t> </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2618428755"/>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433647836"/>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F37C57"/>
                    </a:solidFill>
                  </a:tcPr>
                </a:tc>
                <a:extLst>
                  <a:ext uri="{0D108BD9-81ED-4DB2-BD59-A6C34878D82A}">
                    <a16:rowId xmlns:a16="http://schemas.microsoft.com/office/drawing/2014/main" val="3803023776"/>
                  </a:ext>
                </a:extLst>
              </a:tr>
              <a:tr h="162805">
                <a:tc rowSpan="5">
                  <a:txBody>
                    <a:bodyPr/>
                    <a:lstStyle/>
                    <a:p>
                      <a:pPr algn="ctr" fontAlgn="ctr"/>
                      <a:r>
                        <a:rPr lang="en-US" sz="1200" b="1" u="none" strike="noStrike" kern="1200" dirty="0">
                          <a:solidFill>
                            <a:srgbClr val="79527B"/>
                          </a:solidFill>
                          <a:effectLst/>
                          <a:latin typeface="+mn-lt"/>
                          <a:ea typeface="+mn-ea"/>
                          <a:cs typeface="+mn-cs"/>
                        </a:rPr>
                        <a:t>MEDIENPARTNER</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F37C57"/>
                    </a:solidFill>
                  </a:tcPr>
                </a:tc>
                <a:extLst>
                  <a:ext uri="{0D108BD9-81ED-4DB2-BD59-A6C34878D82A}">
                    <a16:rowId xmlns:a16="http://schemas.microsoft.com/office/drawing/2014/main" val="4261999010"/>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dirty="0">
                          <a:solidFill>
                            <a:srgbClr val="79527B"/>
                          </a:solidFill>
                          <a:effectLst/>
                        </a:rPr>
                        <a:t> </a:t>
                      </a:r>
                      <a:endParaRPr lang="en-LB" sz="600" b="0" i="0" u="none" strike="noStrike" dirty="0">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191146577"/>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722763801"/>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3322722170"/>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F37C57"/>
                    </a:solidFill>
                  </a:tcPr>
                </a:tc>
                <a:extLst>
                  <a:ext uri="{0D108BD9-81ED-4DB2-BD59-A6C34878D82A}">
                    <a16:rowId xmlns:a16="http://schemas.microsoft.com/office/drawing/2014/main" val="465577556"/>
                  </a:ext>
                </a:extLst>
              </a:tr>
              <a:tr h="162805">
                <a:tc rowSpan="5">
                  <a:txBody>
                    <a:bodyPr/>
                    <a:lstStyle/>
                    <a:p>
                      <a:pPr marL="0" algn="ctr" defTabSz="914400" rtl="0" eaLnBrk="1" fontAlgn="ctr" latinLnBrk="0" hangingPunct="1"/>
                      <a:r>
                        <a:rPr lang="en-US" sz="1200" b="1" u="none" strike="noStrike" kern="1200" dirty="0">
                          <a:solidFill>
                            <a:srgbClr val="79527B"/>
                          </a:solidFill>
                          <a:effectLst/>
                          <a:latin typeface="+mn-lt"/>
                          <a:ea typeface="+mn-ea"/>
                          <a:cs typeface="+mn-cs"/>
                        </a:rPr>
                        <a:t>INTERNE STAKEHOLDER</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F37C57"/>
                    </a:solidFill>
                  </a:tcPr>
                </a:tc>
                <a:extLst>
                  <a:ext uri="{0D108BD9-81ED-4DB2-BD59-A6C34878D82A}">
                    <a16:rowId xmlns:a16="http://schemas.microsoft.com/office/drawing/2014/main" val="4041657401"/>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322095733"/>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816408871"/>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2339996088"/>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F37C57"/>
                    </a:solidFill>
                  </a:tcPr>
                </a:tc>
                <a:extLst>
                  <a:ext uri="{0D108BD9-81ED-4DB2-BD59-A6C34878D82A}">
                    <a16:rowId xmlns:a16="http://schemas.microsoft.com/office/drawing/2014/main" val="2182594907"/>
                  </a:ext>
                </a:extLst>
              </a:tr>
              <a:tr h="162805">
                <a:tc rowSpan="5">
                  <a:txBody>
                    <a:bodyPr/>
                    <a:lstStyle/>
                    <a:p>
                      <a:pPr algn="ctr" fontAlgn="ctr"/>
                      <a:r>
                        <a:rPr lang="en-US" sz="1200" b="1" u="none" strike="noStrike" kern="1200" dirty="0">
                          <a:solidFill>
                            <a:srgbClr val="79527B"/>
                          </a:solidFill>
                          <a:effectLst/>
                          <a:latin typeface="+mn-lt"/>
                          <a:ea typeface="+mn-ea"/>
                          <a:cs typeface="+mn-cs"/>
                        </a:rPr>
                        <a:t>EVENTS</a:t>
                      </a: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F37C57"/>
                    </a:solidFill>
                  </a:tcPr>
                </a:tc>
                <a:extLst>
                  <a:ext uri="{0D108BD9-81ED-4DB2-BD59-A6C34878D82A}">
                    <a16:rowId xmlns:a16="http://schemas.microsoft.com/office/drawing/2014/main" val="3349879853"/>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3177046117"/>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2659734195"/>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F37C57"/>
                    </a:solidFill>
                  </a:tcPr>
                </a:tc>
                <a:extLst>
                  <a:ext uri="{0D108BD9-81ED-4DB2-BD59-A6C34878D82A}">
                    <a16:rowId xmlns:a16="http://schemas.microsoft.com/office/drawing/2014/main" val="1826733036"/>
                  </a:ext>
                </a:extLst>
              </a:tr>
              <a:tr h="162805">
                <a:tc vMerge="1">
                  <a:txBody>
                    <a:bodyPr/>
                    <a:lstStyle/>
                    <a:p>
                      <a:endParaRPr lang="en-GB"/>
                    </a:p>
                  </a:txBody>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ctr"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5550"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a:txBody>
                    <a:bodyPr/>
                    <a:lstStyle/>
                    <a:p>
                      <a:pPr algn="l" fontAlgn="ctr"/>
                      <a:r>
                        <a:rPr lang="en-LB" sz="600" u="none" strike="noStrike">
                          <a:solidFill>
                            <a:srgbClr val="79527B"/>
                          </a:solidFill>
                          <a:effectLst/>
                        </a:rPr>
                        <a:t> </a:t>
                      </a:r>
                      <a:endParaRPr lang="en-LB" sz="600" b="0" i="0" u="none" strike="noStrike">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EFC5B9"/>
                    </a:solidFill>
                  </a:tcPr>
                </a:tc>
                <a:tc>
                  <a:txBody>
                    <a:bodyPr/>
                    <a:lstStyle/>
                    <a:p>
                      <a:pPr algn="l" fontAlgn="ctr"/>
                      <a:r>
                        <a:rPr lang="en-LB" sz="600" u="none" strike="noStrike" dirty="0">
                          <a:solidFill>
                            <a:srgbClr val="79527B"/>
                          </a:solidFill>
                          <a:effectLst/>
                        </a:rPr>
                        <a:t> </a:t>
                      </a:r>
                      <a:endParaRPr lang="en-LB" sz="600" b="0" i="0" u="none" strike="noStrike" dirty="0">
                        <a:solidFill>
                          <a:srgbClr val="79527B"/>
                        </a:solidFill>
                        <a:effectLst/>
                        <a:latin typeface="Century Gothic" panose="020B0502020202020204" pitchFamily="34" charset="0"/>
                      </a:endParaRPr>
                    </a:p>
                  </a:txBody>
                  <a:tcPr marL="49952" marR="5550" marT="5550"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F37C57"/>
                    </a:solidFill>
                  </a:tcPr>
                </a:tc>
                <a:extLst>
                  <a:ext uri="{0D108BD9-81ED-4DB2-BD59-A6C34878D82A}">
                    <a16:rowId xmlns:a16="http://schemas.microsoft.com/office/drawing/2014/main" val="589841612"/>
                  </a:ext>
                </a:extLst>
              </a:tr>
            </a:tbl>
          </a:graphicData>
        </a:graphic>
      </p:graphicFrame>
      <p:sp>
        <p:nvSpPr>
          <p:cNvPr id="2" name="Text Placeholder 2">
            <a:extLst>
              <a:ext uri="{FF2B5EF4-FFF2-40B4-BE49-F238E27FC236}">
                <a16:creationId xmlns:a16="http://schemas.microsoft.com/office/drawing/2014/main" id="{8C64FD49-B8BF-CA21-9CE4-68141D4D7227}"/>
              </a:ext>
            </a:extLst>
          </p:cNvPr>
          <p:cNvSpPr txBox="1">
            <a:spLocks/>
          </p:cNvSpPr>
          <p:nvPr/>
        </p:nvSpPr>
        <p:spPr>
          <a:xfrm>
            <a:off x="1164736" y="200025"/>
            <a:ext cx="9862529" cy="582221"/>
          </a:xfrm>
          <a:prstGeom prst="rect">
            <a:avLst/>
          </a:prstGeom>
          <a:solidFill>
            <a:schemeClr val="bg1"/>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solidFill>
                  <a:srgbClr val="F37C57"/>
                </a:solidFill>
              </a:rPr>
              <a:t>Muster-Kommunikationsplan Raster-Vorlage</a:t>
            </a:r>
          </a:p>
        </p:txBody>
      </p:sp>
      <p:sp>
        <p:nvSpPr>
          <p:cNvPr id="3" name="Text Placeholder 5">
            <a:extLst>
              <a:ext uri="{FF2B5EF4-FFF2-40B4-BE49-F238E27FC236}">
                <a16:creationId xmlns:a16="http://schemas.microsoft.com/office/drawing/2014/main" id="{B3C481D8-2968-3018-D77F-899587B463B0}"/>
              </a:ext>
            </a:extLst>
          </p:cNvPr>
          <p:cNvSpPr txBox="1">
            <a:spLocks/>
          </p:cNvSpPr>
          <p:nvPr/>
        </p:nvSpPr>
        <p:spPr>
          <a:xfrm>
            <a:off x="2720600" y="835672"/>
            <a:ext cx="6750800" cy="3040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solidFill>
                  <a:srgbClr val="79527B"/>
                </a:solidFill>
              </a:rPr>
              <a:t>VORLAGE MARKETING KOMMUNIKATIONSPLAN</a:t>
            </a:r>
          </a:p>
        </p:txBody>
      </p:sp>
      <p:grpSp>
        <p:nvGrpSpPr>
          <p:cNvPr id="6" name="Group 5">
            <a:extLst>
              <a:ext uri="{FF2B5EF4-FFF2-40B4-BE49-F238E27FC236}">
                <a16:creationId xmlns:a16="http://schemas.microsoft.com/office/drawing/2014/main" id="{E5FD4673-F7BF-2992-C594-F3CF0175F8E9}"/>
              </a:ext>
            </a:extLst>
          </p:cNvPr>
          <p:cNvGrpSpPr/>
          <p:nvPr/>
        </p:nvGrpSpPr>
        <p:grpSpPr>
          <a:xfrm>
            <a:off x="10421641" y="5120370"/>
            <a:ext cx="1564178" cy="1191416"/>
            <a:chOff x="4551558" y="5731341"/>
            <a:chExt cx="1564178" cy="1191416"/>
          </a:xfrm>
        </p:grpSpPr>
        <p:pic>
          <p:nvPicPr>
            <p:cNvPr id="7" name="Graphic 6" descr="Touchscreen with solid fill">
              <a:extLst>
                <a:ext uri="{FF2B5EF4-FFF2-40B4-BE49-F238E27FC236}">
                  <a16:creationId xmlns:a16="http://schemas.microsoft.com/office/drawing/2014/main" id="{C8AC78CD-F9F8-5D09-E3C2-DD873C28C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5145" y="5731341"/>
              <a:ext cx="914400" cy="914400"/>
            </a:xfrm>
            <a:prstGeom prst="rect">
              <a:avLst/>
            </a:prstGeom>
          </p:spPr>
        </p:pic>
        <p:sp>
          <p:nvSpPr>
            <p:cNvPr id="8" name="Text Placeholder 5">
              <a:hlinkClick r:id="rId4"/>
              <a:extLst>
                <a:ext uri="{FF2B5EF4-FFF2-40B4-BE49-F238E27FC236}">
                  <a16:creationId xmlns:a16="http://schemas.microsoft.com/office/drawing/2014/main" id="{95003A8B-6B23-359D-7CCB-7E428A8A4262}"/>
                </a:ext>
              </a:extLst>
            </p:cNvPr>
            <p:cNvSpPr txBox="1">
              <a:spLocks/>
            </p:cNvSpPr>
            <p:nvPr/>
          </p:nvSpPr>
          <p:spPr>
            <a:xfrm>
              <a:off x="4551558" y="6578733"/>
              <a:ext cx="1564178"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5">
                    <a:extLst>
                      <a:ext uri="{A12FA001-AC4F-418D-AE19-62706E023703}">
                        <ahyp:hlinkClr xmlns:ahyp="http://schemas.microsoft.com/office/drawing/2018/hyperlinkcolor" val="tx"/>
                      </a:ext>
                    </a:extLst>
                  </a:hlinkClick>
                </a:rPr>
                <a:t>Smartsheet-Vorlagen</a:t>
              </a:r>
              <a:endParaRPr lang="en-IE" sz="1000" b="1" dirty="0">
                <a:solidFill>
                  <a:srgbClr val="F37C57"/>
                </a:solidFill>
              </a:endParaRPr>
            </a:p>
          </p:txBody>
        </p:sp>
      </p:grpSp>
      <p:sp>
        <p:nvSpPr>
          <p:cNvPr id="5" name="TextBox 4">
            <a:extLst>
              <a:ext uri="{FF2B5EF4-FFF2-40B4-BE49-F238E27FC236}">
                <a16:creationId xmlns:a16="http://schemas.microsoft.com/office/drawing/2014/main" id="{16E0157C-A173-8D8D-AF07-B3190954E85E}"/>
              </a:ext>
            </a:extLst>
          </p:cNvPr>
          <p:cNvSpPr txBox="1"/>
          <p:nvPr/>
        </p:nvSpPr>
        <p:spPr>
          <a:xfrm>
            <a:off x="4648200" y="5973501"/>
            <a:ext cx="3124200" cy="369332"/>
          </a:xfrm>
          <a:prstGeom prst="rect">
            <a:avLst/>
          </a:prstGeom>
          <a:noFill/>
        </p:spPr>
        <p:txBody>
          <a:bodyPr wrap="square" rtlCol="0">
            <a:spAutoFit/>
          </a:bodyPr>
          <a:lstStyle/>
          <a:p>
            <a:pPr algn="ctr"/>
            <a:r>
              <a:rPr lang="en-IE" dirty="0">
                <a:solidFill>
                  <a:srgbClr val="F27954"/>
                </a:solidFill>
                <a:hlinkClick r:id="rId5">
                  <a:extLst>
                    <a:ext uri="{A12FA001-AC4F-418D-AE19-62706E023703}">
                      <ahyp:hlinkClr xmlns:ahyp="http://schemas.microsoft.com/office/drawing/2018/hyperlinkcolor" val="tx"/>
                    </a:ext>
                  </a:extLst>
                </a:hlinkClick>
              </a:rPr>
              <a:t>Smartsheet-Vorlagen</a:t>
            </a:r>
            <a:endParaRPr lang="en-IE" dirty="0">
              <a:solidFill>
                <a:srgbClr val="F27954"/>
              </a:solidFill>
            </a:endParaRPr>
          </a:p>
        </p:txBody>
      </p:sp>
    </p:spTree>
    <p:extLst>
      <p:ext uri="{BB962C8B-B14F-4D97-AF65-F5344CB8AC3E}">
        <p14:creationId xmlns:p14="http://schemas.microsoft.com/office/powerpoint/2010/main" val="2756012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490244-C17D-5836-B67F-5A917476C75A}"/>
              </a:ext>
            </a:extLst>
          </p:cNvPr>
          <p:cNvSpPr>
            <a:spLocks noGrp="1"/>
          </p:cNvSpPr>
          <p:nvPr>
            <p:ph type="body" sz="quarter" idx="16"/>
          </p:nvPr>
        </p:nvSpPr>
        <p:spPr>
          <a:xfrm>
            <a:off x="810914" y="200025"/>
            <a:ext cx="9862529" cy="582221"/>
          </a:xfrm>
          <a:solidFill>
            <a:schemeClr val="bg1"/>
          </a:solidFill>
        </p:spPr>
        <p:txBody>
          <a:bodyPr>
            <a:normAutofit fontScale="77500" lnSpcReduction="20000"/>
          </a:bodyPr>
          <a:lstStyle/>
          <a:p>
            <a:pPr algn="ctr"/>
            <a:r>
              <a:rPr lang="en-IE" b="0" dirty="0">
                <a:solidFill>
                  <a:srgbClr val="F27954"/>
                </a:solidFill>
              </a:rPr>
              <a:t>Vorlage für </a:t>
            </a:r>
            <a:r>
              <a:rPr lang="en-IE" b="0" dirty="0" err="1">
                <a:solidFill>
                  <a:srgbClr val="F27954"/>
                </a:solidFill>
              </a:rPr>
              <a:t>integrierte</a:t>
            </a:r>
            <a:r>
              <a:rPr lang="en-IE" b="0" dirty="0">
                <a:solidFill>
                  <a:srgbClr val="F27954"/>
                </a:solidFill>
              </a:rPr>
              <a:t> </a:t>
            </a:r>
            <a:r>
              <a:rPr lang="en-IE" b="0" dirty="0" err="1">
                <a:solidFill>
                  <a:srgbClr val="F27954"/>
                </a:solidFill>
              </a:rPr>
              <a:t>Marketingkommunikation</a:t>
            </a:r>
            <a:endParaRPr lang="en-IE" b="0" dirty="0">
              <a:solidFill>
                <a:srgbClr val="F27954"/>
              </a:solidFill>
            </a:endParaRPr>
          </a:p>
        </p:txBody>
      </p:sp>
      <p:pic>
        <p:nvPicPr>
          <p:cNvPr id="4" name="Picture 3">
            <a:hlinkClick r:id="rId2"/>
            <a:extLst>
              <a:ext uri="{FF2B5EF4-FFF2-40B4-BE49-F238E27FC236}">
                <a16:creationId xmlns:a16="http://schemas.microsoft.com/office/drawing/2014/main" id="{8AC18C24-C4AD-0911-7098-AAB4F4216BFF}"/>
              </a:ext>
            </a:extLst>
          </p:cNvPr>
          <p:cNvPicPr>
            <a:picLocks noChangeAspect="1"/>
          </p:cNvPicPr>
          <p:nvPr/>
        </p:nvPicPr>
        <p:blipFill>
          <a:blip r:embed="rId3"/>
          <a:stretch>
            <a:fillRect/>
          </a:stretch>
        </p:blipFill>
        <p:spPr>
          <a:xfrm>
            <a:off x="1790700" y="895351"/>
            <a:ext cx="8522521" cy="5120216"/>
          </a:xfrm>
          <a:prstGeom prst="rect">
            <a:avLst/>
          </a:prstGeom>
        </p:spPr>
      </p:pic>
      <p:sp>
        <p:nvSpPr>
          <p:cNvPr id="5" name="TextBox 4">
            <a:extLst>
              <a:ext uri="{FF2B5EF4-FFF2-40B4-BE49-F238E27FC236}">
                <a16:creationId xmlns:a16="http://schemas.microsoft.com/office/drawing/2014/main" id="{9537F2DC-66C6-BFDC-F669-23C1B98D1844}"/>
              </a:ext>
            </a:extLst>
          </p:cNvPr>
          <p:cNvSpPr txBox="1"/>
          <p:nvPr/>
        </p:nvSpPr>
        <p:spPr>
          <a:xfrm>
            <a:off x="4343400" y="6225659"/>
            <a:ext cx="3124200" cy="369332"/>
          </a:xfrm>
          <a:prstGeom prst="rect">
            <a:avLst/>
          </a:prstGeom>
          <a:noFill/>
        </p:spPr>
        <p:txBody>
          <a:bodyPr wrap="square" rtlCol="0">
            <a:spAutoFit/>
          </a:bodyPr>
          <a:lstStyle/>
          <a:p>
            <a:pPr algn="ctr"/>
            <a:r>
              <a:rPr lang="en-IE" dirty="0">
                <a:solidFill>
                  <a:srgbClr val="F27954"/>
                </a:solidFill>
                <a:hlinkClick r:id="rId2">
                  <a:extLst>
                    <a:ext uri="{A12FA001-AC4F-418D-AE19-62706E023703}">
                      <ahyp:hlinkClr xmlns:ahyp="http://schemas.microsoft.com/office/drawing/2018/hyperlinkcolor" val="tx"/>
                    </a:ext>
                  </a:extLst>
                </a:hlinkClick>
              </a:rPr>
              <a:t>Smartsheet-Vorlagen</a:t>
            </a:r>
            <a:endParaRPr lang="en-IE" dirty="0">
              <a:solidFill>
                <a:srgbClr val="F27954"/>
              </a:solidFill>
            </a:endParaRPr>
          </a:p>
        </p:txBody>
      </p:sp>
    </p:spTree>
    <p:extLst>
      <p:ext uri="{BB962C8B-B14F-4D97-AF65-F5344CB8AC3E}">
        <p14:creationId xmlns:p14="http://schemas.microsoft.com/office/powerpoint/2010/main" val="585733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D16AB72-3459-37FB-8D8A-B54EA183DCA8}"/>
              </a:ext>
            </a:extLst>
          </p:cNvPr>
          <p:cNvSpPr txBox="1">
            <a:spLocks/>
          </p:cNvSpPr>
          <p:nvPr/>
        </p:nvSpPr>
        <p:spPr>
          <a:xfrm>
            <a:off x="262703" y="200025"/>
            <a:ext cx="11666595" cy="582221"/>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solidFill>
                  <a:srgbClr val="F37C57"/>
                </a:solidFill>
              </a:rPr>
              <a:t>Vorlage für </a:t>
            </a:r>
            <a:r>
              <a:rPr lang="en-IE" dirty="0" err="1">
                <a:solidFill>
                  <a:srgbClr val="F37C57"/>
                </a:solidFill>
              </a:rPr>
              <a:t>integrierte</a:t>
            </a:r>
            <a:r>
              <a:rPr lang="en-IE" dirty="0">
                <a:solidFill>
                  <a:srgbClr val="F37C57"/>
                </a:solidFill>
              </a:rPr>
              <a:t> </a:t>
            </a:r>
            <a:r>
              <a:rPr lang="en-IE" dirty="0" err="1">
                <a:solidFill>
                  <a:srgbClr val="F37C57"/>
                </a:solidFill>
              </a:rPr>
              <a:t>Marketingkommunikation</a:t>
            </a:r>
            <a:endParaRPr lang="en-IE" dirty="0">
              <a:solidFill>
                <a:srgbClr val="F37C57"/>
              </a:solidFill>
            </a:endParaRPr>
          </a:p>
        </p:txBody>
      </p:sp>
      <p:sp>
        <p:nvSpPr>
          <p:cNvPr id="12" name="Text Placeholder 5">
            <a:extLst>
              <a:ext uri="{FF2B5EF4-FFF2-40B4-BE49-F238E27FC236}">
                <a16:creationId xmlns:a16="http://schemas.microsoft.com/office/drawing/2014/main" id="{FE59978B-4D95-115C-EBB9-13FB2916A389}"/>
              </a:ext>
            </a:extLst>
          </p:cNvPr>
          <p:cNvSpPr txBox="1">
            <a:spLocks/>
          </p:cNvSpPr>
          <p:nvPr/>
        </p:nvSpPr>
        <p:spPr>
          <a:xfrm>
            <a:off x="2720600" y="835672"/>
            <a:ext cx="6750800" cy="3040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solidFill>
                  <a:srgbClr val="79527B"/>
                </a:solidFill>
              </a:rPr>
              <a:t>VORLAGE FÜR EINEN INTEGRIERTEN MARKETING-KOMMUNIKATIONSPLAN</a:t>
            </a:r>
          </a:p>
        </p:txBody>
      </p:sp>
      <p:sp>
        <p:nvSpPr>
          <p:cNvPr id="13" name="Text Placeholder 5">
            <a:extLst>
              <a:ext uri="{FF2B5EF4-FFF2-40B4-BE49-F238E27FC236}">
                <a16:creationId xmlns:a16="http://schemas.microsoft.com/office/drawing/2014/main" id="{8CD72528-4D62-9881-A255-BE5B2C7D529A}"/>
              </a:ext>
            </a:extLst>
          </p:cNvPr>
          <p:cNvSpPr txBox="1">
            <a:spLocks/>
          </p:cNvSpPr>
          <p:nvPr/>
        </p:nvSpPr>
        <p:spPr>
          <a:xfrm>
            <a:off x="280731" y="3197702"/>
            <a:ext cx="3009316" cy="75483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800" dirty="0" err="1">
                <a:solidFill>
                  <a:srgbClr val="79527B"/>
                </a:solidFill>
              </a:rPr>
              <a:t>Kommunikationspläne</a:t>
            </a:r>
            <a:r>
              <a:rPr lang="en-IE" sz="1800" dirty="0">
                <a:solidFill>
                  <a:srgbClr val="79527B"/>
                </a:solidFill>
              </a:rPr>
              <a:t> </a:t>
            </a:r>
            <a:r>
              <a:rPr lang="en-IE" sz="1800" dirty="0" err="1">
                <a:solidFill>
                  <a:srgbClr val="79527B"/>
                </a:solidFill>
              </a:rPr>
              <a:t>ähneln</a:t>
            </a:r>
            <a:r>
              <a:rPr lang="en-IE" sz="1800" dirty="0">
                <a:solidFill>
                  <a:srgbClr val="79527B"/>
                </a:solidFill>
              </a:rPr>
              <a:t> Geschäftsplänen: Der Unterschied liegt in den Disziplinen, die bei der Ausführung eines Plans angewandt werden. Auf der Grundlage dieses Fahrplans können Sie einen klassischen Kommunikationsstrategieplan erstellen. Wenn Sie Smartsheet-Vorlagen verwenden, können Sie den Detaillierungsgrad des Plans je nach Umfang und Zeitrahmen des Projekts variieren.</a:t>
            </a:r>
          </a:p>
        </p:txBody>
      </p:sp>
      <p:graphicFrame>
        <p:nvGraphicFramePr>
          <p:cNvPr id="14" name="Table 13">
            <a:extLst>
              <a:ext uri="{FF2B5EF4-FFF2-40B4-BE49-F238E27FC236}">
                <a16:creationId xmlns:a16="http://schemas.microsoft.com/office/drawing/2014/main" id="{4AFFB000-E14F-FB93-0995-3ED2EEFC30A1}"/>
              </a:ext>
            </a:extLst>
          </p:cNvPr>
          <p:cNvGraphicFramePr>
            <a:graphicFrameLocks noGrp="1"/>
          </p:cNvGraphicFramePr>
          <p:nvPr/>
        </p:nvGraphicFramePr>
        <p:xfrm>
          <a:off x="3290047" y="1137347"/>
          <a:ext cx="4600025" cy="5115656"/>
        </p:xfrm>
        <a:graphic>
          <a:graphicData uri="http://schemas.openxmlformats.org/drawingml/2006/table">
            <a:tbl>
              <a:tblPr>
                <a:tableStyleId>{5C22544A-7EE6-4342-B048-85BDC9FD1C3A}</a:tableStyleId>
              </a:tblPr>
              <a:tblGrid>
                <a:gridCol w="1380007">
                  <a:extLst>
                    <a:ext uri="{9D8B030D-6E8A-4147-A177-3AD203B41FA5}">
                      <a16:colId xmlns:a16="http://schemas.microsoft.com/office/drawing/2014/main" val="2479702979"/>
                    </a:ext>
                  </a:extLst>
                </a:gridCol>
                <a:gridCol w="920005">
                  <a:extLst>
                    <a:ext uri="{9D8B030D-6E8A-4147-A177-3AD203B41FA5}">
                      <a16:colId xmlns:a16="http://schemas.microsoft.com/office/drawing/2014/main" val="2468283495"/>
                    </a:ext>
                  </a:extLst>
                </a:gridCol>
                <a:gridCol w="2300013">
                  <a:extLst>
                    <a:ext uri="{9D8B030D-6E8A-4147-A177-3AD203B41FA5}">
                      <a16:colId xmlns:a16="http://schemas.microsoft.com/office/drawing/2014/main" val="3765165184"/>
                    </a:ext>
                  </a:extLst>
                </a:gridCol>
              </a:tblGrid>
              <a:tr h="242854">
                <a:tc>
                  <a:txBody>
                    <a:bodyPr/>
                    <a:lstStyle/>
                    <a:p>
                      <a:pPr marL="44450" indent="0" algn="l" fontAlgn="ctr">
                        <a:tabLst/>
                      </a:pPr>
                      <a:r>
                        <a:rPr lang="en-US" sz="1400" b="1" u="none" strike="noStrike" kern="1200" dirty="0">
                          <a:solidFill>
                            <a:srgbClr val="79527B"/>
                          </a:solidFill>
                          <a:effectLst/>
                          <a:latin typeface="+mn-lt"/>
                          <a:ea typeface="+mn-ea"/>
                          <a:cs typeface="+mn-cs"/>
                        </a:rPr>
                        <a:t>PROJEKT-NAME</a:t>
                      </a:r>
                    </a:p>
                  </a:txBody>
                  <a:tcPr marL="8848" marR="8848" marT="8848" marB="0" anchor="ctr">
                    <a:lnL w="12700" cap="flat" cmpd="sng" algn="ctr">
                      <a:solidFill>
                        <a:srgbClr val="79527B"/>
                      </a:solidFill>
                      <a:prstDash val="solid"/>
                      <a:round/>
                      <a:headEnd type="none" w="med" len="med"/>
                      <a:tailEnd type="none" w="med" len="med"/>
                    </a:lnL>
                    <a:lnT w="12700" cap="flat" cmpd="sng" algn="ctr">
                      <a:solidFill>
                        <a:srgbClr val="79527B"/>
                      </a:solidFill>
                      <a:prstDash val="solid"/>
                      <a:round/>
                      <a:headEnd type="none" w="med" len="med"/>
                      <a:tailEnd type="none" w="med" len="med"/>
                    </a:lnT>
                    <a:solidFill>
                      <a:srgbClr val="D9C4DD"/>
                    </a:solidFill>
                  </a:tcPr>
                </a:tc>
                <a:tc>
                  <a:txBody>
                    <a:bodyPr/>
                    <a:lstStyle/>
                    <a:p>
                      <a:pPr algn="l" fontAlgn="ctr"/>
                      <a:endParaRPr lang="en-LB" sz="1400" b="1" u="none" strike="noStrike" kern="1200">
                        <a:solidFill>
                          <a:srgbClr val="79527B"/>
                        </a:solidFill>
                        <a:effectLst/>
                        <a:latin typeface="+mn-lt"/>
                        <a:ea typeface="+mn-ea"/>
                        <a:cs typeface="+mn-cs"/>
                      </a:endParaRPr>
                    </a:p>
                  </a:txBody>
                  <a:tcPr marL="8848" marR="8848" marT="8848" marB="0" anchor="ctr">
                    <a:lnT w="12700" cap="flat" cmpd="sng" algn="ctr">
                      <a:solidFill>
                        <a:srgbClr val="79527B"/>
                      </a:solidFill>
                      <a:prstDash val="solid"/>
                      <a:round/>
                      <a:headEnd type="none" w="med" len="med"/>
                      <a:tailEnd type="none" w="med" len="med"/>
                    </a:lnT>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extLst>
                  <a:ext uri="{0D108BD9-81ED-4DB2-BD59-A6C34878D82A}">
                    <a16:rowId xmlns:a16="http://schemas.microsoft.com/office/drawing/2014/main" val="3916244765"/>
                  </a:ext>
                </a:extLst>
              </a:tr>
              <a:tr h="391978">
                <a:tc gridSpan="3">
                  <a:txBody>
                    <a:bodyPr/>
                    <a:lstStyle/>
                    <a:p>
                      <a:pPr algn="l" fontAlgn="ctr"/>
                      <a:r>
                        <a:rPr lang="en-LB" sz="1400" u="none" strike="noStrike" dirty="0">
                          <a:effectLst/>
                        </a:rPr>
                        <a:t> </a:t>
                      </a:r>
                      <a:endParaRPr lang="en-LB" sz="1400" b="0" i="0" u="none" strike="noStrike" dirty="0">
                        <a:solidFill>
                          <a:srgbClr val="000000"/>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57567389"/>
                  </a:ext>
                </a:extLst>
              </a:tr>
              <a:tr h="179941">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endParaRPr lang="en-LB" sz="1400" b="0" i="0" u="none" strike="noStrike" dirty="0">
                        <a:solidFill>
                          <a:srgbClr val="000000"/>
                        </a:solidFill>
                        <a:effectLst/>
                        <a:latin typeface="Century Gothic" panose="020B0502020202020204" pitchFamily="34" charset="0"/>
                      </a:endParaRPr>
                    </a:p>
                  </a:txBody>
                  <a:tcPr marL="8848" marR="8848" marT="8848" marB="0" anchor="ctr">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1584313687"/>
                  </a:ext>
                </a:extLst>
              </a:tr>
              <a:tr h="199207">
                <a:tc>
                  <a:txBody>
                    <a:bodyPr/>
                    <a:lstStyle/>
                    <a:p>
                      <a:pPr marL="44450" indent="0" algn="l" fontAlgn="ctr">
                        <a:tabLst/>
                      </a:pPr>
                      <a:r>
                        <a:rPr lang="en-US" sz="1400" b="1" u="none" strike="noStrike" kern="1200">
                          <a:solidFill>
                            <a:srgbClr val="79527B"/>
                          </a:solidFill>
                          <a:effectLst/>
                          <a:latin typeface="+mn-lt"/>
                          <a:ea typeface="+mn-ea"/>
                          <a:cs typeface="+mn-cs"/>
                        </a:rPr>
                        <a:t>KONTAKT INFO</a:t>
                      </a:r>
                    </a:p>
                  </a:txBody>
                  <a:tcPr marL="8848"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163261860"/>
                  </a:ext>
                </a:extLst>
              </a:tr>
              <a:tr h="179941">
                <a:tc>
                  <a:txBody>
                    <a:bodyPr/>
                    <a:lstStyle/>
                    <a:p>
                      <a:pPr marL="44450" indent="0" algn="l" fontAlgn="ctr">
                        <a:tabLst/>
                      </a:pPr>
                      <a:r>
                        <a:rPr lang="en-US" sz="1400" b="0" u="none" strike="noStrike" kern="1200">
                          <a:solidFill>
                            <a:srgbClr val="79527B"/>
                          </a:solidFill>
                          <a:effectLst/>
                          <a:latin typeface="+mn-lt"/>
                          <a:ea typeface="+mn-ea"/>
                          <a:cs typeface="+mn-cs"/>
                        </a:rPr>
                        <a:t>NAME</a:t>
                      </a:r>
                    </a:p>
                  </a:txBody>
                  <a:tcPr marL="8848"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marL="0" algn="l" defTabSz="914400" rtl="0" eaLnBrk="1" fontAlgn="ctr" latinLnBrk="0" hangingPunct="1"/>
                      <a:r>
                        <a:rPr lang="en-US" sz="1400" b="0" u="none" strike="noStrike" kern="1200">
                          <a:solidFill>
                            <a:srgbClr val="79527B"/>
                          </a:solidFill>
                          <a:effectLst/>
                          <a:latin typeface="+mn-lt"/>
                          <a:ea typeface="+mn-ea"/>
                          <a:cs typeface="+mn-cs"/>
                        </a:rPr>
                        <a:t>TELEFON</a:t>
                      </a:r>
                    </a:p>
                  </a:txBody>
                  <a:tcPr marL="8848" marR="8848" marT="8848" marB="0" anchor="ctr">
                    <a:solidFill>
                      <a:srgbClr val="D9C4DD"/>
                    </a:solidFill>
                  </a:tcPr>
                </a:tc>
                <a:tc>
                  <a:txBody>
                    <a:bodyPr/>
                    <a:lstStyle/>
                    <a:p>
                      <a:pPr marL="0" algn="l" defTabSz="914400" rtl="0" eaLnBrk="1" fontAlgn="ctr" latinLnBrk="0" hangingPunct="1"/>
                      <a:r>
                        <a:rPr lang="en-US" sz="1400" b="0" u="none" strike="noStrike" kern="1200">
                          <a:solidFill>
                            <a:srgbClr val="79527B"/>
                          </a:solidFill>
                          <a:effectLst/>
                          <a:latin typeface="+mn-lt"/>
                          <a:ea typeface="+mn-ea"/>
                          <a:cs typeface="+mn-cs"/>
                        </a:rPr>
                        <a:t>EMAIL</a:t>
                      </a: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4047896680"/>
                  </a:ext>
                </a:extLst>
              </a:tr>
              <a:tr h="391978">
                <a:tc>
                  <a:txBody>
                    <a:bodyPr/>
                    <a:lstStyle/>
                    <a:p>
                      <a:pPr algn="l" fontAlgn="ctr"/>
                      <a:r>
                        <a:rPr lang="en-LB" sz="1400" u="none" strike="noStrike">
                          <a:effectLst/>
                        </a:rPr>
                        <a:t> </a:t>
                      </a:r>
                      <a:endParaRPr lang="en-LB" sz="1400" b="0" i="0" u="none" strike="noStrike">
                        <a:solidFill>
                          <a:srgbClr val="000000"/>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400" u="none" strike="noStrike">
                          <a:effectLst/>
                        </a:rPr>
                        <a:t> </a:t>
                      </a:r>
                      <a:endParaRPr lang="en-LB" sz="1400" b="0" i="0" u="none" strike="noStrike">
                        <a:solidFill>
                          <a:srgbClr val="000000"/>
                        </a:solidFill>
                        <a:effectLst/>
                        <a:latin typeface="Century Gothic" panose="020B0502020202020204" pitchFamily="34" charset="0"/>
                      </a:endParaRPr>
                    </a:p>
                  </a:txBody>
                  <a:tcPr marL="79630" marR="8848" marT="8848" marB="0" anchor="ctr">
                    <a:solidFill>
                      <a:srgbClr val="D9C4DD"/>
                    </a:solidFill>
                  </a:tcPr>
                </a:tc>
                <a:tc>
                  <a:txBody>
                    <a:bodyPr/>
                    <a:lstStyle/>
                    <a:p>
                      <a:pPr algn="l" fontAlgn="ctr"/>
                      <a:r>
                        <a:rPr lang="en-LB" sz="1400" u="none" strike="noStrike" dirty="0">
                          <a:effectLst/>
                        </a:rPr>
                        <a:t> </a:t>
                      </a:r>
                      <a:endParaRPr lang="en-LB" sz="1400" b="0" i="0" u="none" strike="noStrike" dirty="0">
                        <a:solidFill>
                          <a:srgbClr val="000000"/>
                        </a:solidFill>
                        <a:effectLst/>
                        <a:latin typeface="Century Gothic" panose="020B0502020202020204" pitchFamily="34" charset="0"/>
                      </a:endParaRPr>
                    </a:p>
                  </a:txBody>
                  <a:tcPr marL="79630"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4209268121"/>
                  </a:ext>
                </a:extLst>
              </a:tr>
              <a:tr h="179941">
                <a:tc>
                  <a:txBody>
                    <a:bodyPr/>
                    <a:lstStyle/>
                    <a:p>
                      <a:pPr marL="44450" indent="0" algn="l" defTabSz="914400" rtl="0" eaLnBrk="1" fontAlgn="ctr" latinLnBrk="0" hangingPunct="1">
                        <a:tabLst/>
                      </a:pPr>
                      <a:r>
                        <a:rPr lang="en-US" sz="1400" b="0" u="none" strike="noStrike" kern="1200">
                          <a:solidFill>
                            <a:srgbClr val="79527B"/>
                          </a:solidFill>
                          <a:effectLst/>
                          <a:latin typeface="+mn-lt"/>
                          <a:ea typeface="+mn-ea"/>
                          <a:cs typeface="+mn-cs"/>
                        </a:rPr>
                        <a:t>POSTANSCHRIFT</a:t>
                      </a:r>
                    </a:p>
                  </a:txBody>
                  <a:tcPr marL="8848"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3556495620"/>
                  </a:ext>
                </a:extLst>
              </a:tr>
              <a:tr h="391978">
                <a:tc gridSpan="3">
                  <a:txBody>
                    <a:bodyPr/>
                    <a:lstStyle/>
                    <a:p>
                      <a:pPr algn="l" fontAlgn="ctr"/>
                      <a:r>
                        <a:rPr lang="en-LB" sz="1400" u="none" strike="noStrike" dirty="0">
                          <a:effectLst/>
                        </a:rPr>
                        <a:t> </a:t>
                      </a:r>
                      <a:endParaRPr lang="en-LB" sz="1400" b="0" i="0" u="none" strike="noStrike" dirty="0">
                        <a:solidFill>
                          <a:srgbClr val="000000"/>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6559452"/>
                  </a:ext>
                </a:extLst>
              </a:tr>
              <a:tr h="179941">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solidFill>
                      <a:srgbClr val="D9C4DD"/>
                    </a:solidFill>
                  </a:tcPr>
                </a:tc>
                <a:tc>
                  <a:txBody>
                    <a:bodyPr/>
                    <a:lstStyle/>
                    <a:p>
                      <a:pPr algn="l" fontAlgn="ctr"/>
                      <a:endParaRPr lang="en-LB" sz="1400" b="0" i="0" u="none" strike="noStrike" dirty="0">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162294122"/>
                  </a:ext>
                </a:extLst>
              </a:tr>
              <a:tr h="179941">
                <a:tc>
                  <a:txBody>
                    <a:bodyPr/>
                    <a:lstStyle/>
                    <a:p>
                      <a:pPr marL="44450" indent="0" algn="l" defTabSz="914400" rtl="0" eaLnBrk="1" fontAlgn="ctr" latinLnBrk="0" hangingPunct="1">
                        <a:tabLst/>
                      </a:pPr>
                      <a:r>
                        <a:rPr lang="en-US" sz="1400" b="0" u="none" strike="noStrike" kern="1200" dirty="0">
                          <a:solidFill>
                            <a:srgbClr val="79527B"/>
                          </a:solidFill>
                          <a:effectLst/>
                          <a:latin typeface="+mn-lt"/>
                          <a:ea typeface="+mn-ea"/>
                          <a:cs typeface="+mn-cs"/>
                        </a:rPr>
                        <a:t>AUTOR</a:t>
                      </a:r>
                    </a:p>
                  </a:txBody>
                  <a:tcPr marL="8848"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marL="0" algn="l" defTabSz="914400" rtl="0" eaLnBrk="1" fontAlgn="ctr" latinLnBrk="0" hangingPunct="1"/>
                      <a:r>
                        <a:rPr lang="en-US" sz="1400" b="0" u="none" strike="noStrike" kern="1200">
                          <a:solidFill>
                            <a:srgbClr val="79527B"/>
                          </a:solidFill>
                          <a:effectLst/>
                          <a:latin typeface="+mn-lt"/>
                          <a:ea typeface="+mn-ea"/>
                          <a:cs typeface="+mn-cs"/>
                        </a:rPr>
                        <a:t>DATUM</a:t>
                      </a:r>
                    </a:p>
                  </a:txBody>
                  <a:tcPr marL="8848" marR="8848" marT="8848" marB="0" anchor="ctr">
                    <a:solidFill>
                      <a:srgbClr val="D9C4DD"/>
                    </a:solidFill>
                  </a:tcPr>
                </a:tc>
                <a:tc>
                  <a:txBody>
                    <a:bodyPr/>
                    <a:lstStyle/>
                    <a:p>
                      <a:pPr algn="l" fontAlgn="ctr"/>
                      <a:endParaRPr lang="en-LB" sz="1400" b="0" i="0" u="none" strike="noStrike">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4022326466"/>
                  </a:ext>
                </a:extLst>
              </a:tr>
              <a:tr h="391978">
                <a:tc>
                  <a:txBody>
                    <a:bodyPr/>
                    <a:lstStyle/>
                    <a:p>
                      <a:pPr algn="l" fontAlgn="ctr"/>
                      <a:r>
                        <a:rPr lang="en-LB" sz="1400" u="none" strike="noStrike">
                          <a:effectLst/>
                        </a:rPr>
                        <a:t> </a:t>
                      </a:r>
                      <a:endParaRPr lang="en-LB" sz="1400" b="0" i="0" u="none" strike="noStrike">
                        <a:solidFill>
                          <a:srgbClr val="000000"/>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ctr" fontAlgn="ctr"/>
                      <a:r>
                        <a:rPr lang="en-LB" sz="1400" u="none" strike="noStrike">
                          <a:effectLst/>
                        </a:rPr>
                        <a:t> </a:t>
                      </a:r>
                      <a:endParaRPr lang="en-LB" sz="1400" b="0" i="0" u="none" strike="noStrike">
                        <a:solidFill>
                          <a:srgbClr val="000000"/>
                        </a:solidFill>
                        <a:effectLst/>
                        <a:latin typeface="Century Gothic" panose="020B0502020202020204" pitchFamily="34" charset="0"/>
                      </a:endParaRPr>
                    </a:p>
                  </a:txBody>
                  <a:tcPr marL="8848" marR="8848" marT="8848" marB="0" anchor="ctr">
                    <a:solidFill>
                      <a:srgbClr val="D9C4DD"/>
                    </a:solidFill>
                  </a:tcPr>
                </a:tc>
                <a:tc>
                  <a:txBody>
                    <a:bodyPr/>
                    <a:lstStyle/>
                    <a:p>
                      <a:pPr algn="l" fontAlgn="ctr"/>
                      <a:endParaRPr lang="en-LB" sz="1400" b="0" i="0" u="none" strike="noStrike" dirty="0">
                        <a:solidFill>
                          <a:srgbClr val="000000"/>
                        </a:solidFill>
                        <a:effectLst/>
                        <a:latin typeface="Century Gothic" panose="020B0502020202020204" pitchFamily="34" charset="0"/>
                      </a:endParaRPr>
                    </a:p>
                  </a:txBody>
                  <a:tcPr marL="8848"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1037696333"/>
                  </a:ext>
                </a:extLst>
              </a:tr>
              <a:tr h="200912">
                <a:tc>
                  <a:txBody>
                    <a:bodyPr/>
                    <a:lstStyle/>
                    <a:p>
                      <a:pPr algn="l" fontAlgn="ctr"/>
                      <a:endParaRPr lang="en-LB" sz="1400" b="1" i="0" u="none" strike="noStrike">
                        <a:solidFill>
                          <a:srgbClr val="355C7D"/>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endParaRPr lang="en-LB" sz="1400" b="1" i="0" u="none" strike="noStrike">
                        <a:solidFill>
                          <a:srgbClr val="355C7D"/>
                        </a:solidFill>
                        <a:effectLst/>
                        <a:latin typeface="Century Gothic" panose="020B0502020202020204" pitchFamily="34" charset="0"/>
                      </a:endParaRPr>
                    </a:p>
                  </a:txBody>
                  <a:tcPr marL="79630" marR="8848" marT="8848" marB="0" anchor="ctr">
                    <a:solidFill>
                      <a:srgbClr val="D9C4DD"/>
                    </a:solidFill>
                  </a:tcPr>
                </a:tc>
                <a:tc>
                  <a:txBody>
                    <a:bodyPr/>
                    <a:lstStyle/>
                    <a:p>
                      <a:pPr algn="l" fontAlgn="ctr"/>
                      <a:endParaRPr lang="en-LB" sz="1400" b="1" i="0" u="none" strike="noStrike">
                        <a:solidFill>
                          <a:srgbClr val="000000"/>
                        </a:solidFill>
                        <a:effectLst/>
                        <a:latin typeface="Century Gothic" panose="020B0502020202020204" pitchFamily="34" charset="0"/>
                      </a:endParaRPr>
                    </a:p>
                  </a:txBody>
                  <a:tcPr marL="79630" marR="8848" marT="884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559419102"/>
                  </a:ext>
                </a:extLst>
              </a:tr>
              <a:tr h="282379">
                <a:tc gridSpan="3">
                  <a:txBody>
                    <a:bodyPr/>
                    <a:lstStyle/>
                    <a:p>
                      <a:pPr marL="44450" indent="0" algn="l" defTabSz="914400" rtl="0" eaLnBrk="1" fontAlgn="ctr" latinLnBrk="0" hangingPunct="1">
                        <a:tabLst/>
                      </a:pPr>
                      <a:r>
                        <a:rPr lang="en-US" sz="1400" b="1" u="none" strike="noStrike" kern="1200" dirty="0">
                          <a:solidFill>
                            <a:srgbClr val="79527B"/>
                          </a:solidFill>
                          <a:effectLst/>
                          <a:latin typeface="+mn-lt"/>
                          <a:ea typeface="+mn-ea"/>
                          <a:cs typeface="+mn-cs"/>
                        </a:rPr>
                        <a:t>KURZFASSUNG</a:t>
                      </a:r>
                    </a:p>
                  </a:txBody>
                  <a:tcPr marL="8848" marR="8848" marT="884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3544123"/>
                  </a:ext>
                </a:extLst>
              </a:tr>
              <a:tr h="573477">
                <a:tc gridSpan="3">
                  <a:txBody>
                    <a:bodyPr/>
                    <a:lstStyle/>
                    <a:p>
                      <a:pPr marL="6350" indent="0" algn="l" fontAlgn="ctr">
                        <a:tabLst/>
                      </a:pPr>
                      <a:r>
                        <a:rPr lang="en-US" sz="1400" u="none" strike="noStrike" dirty="0">
                          <a:solidFill>
                            <a:srgbClr val="79527B"/>
                          </a:solidFill>
                          <a:effectLst/>
                        </a:rPr>
                        <a:t>Eine prägnante Zusammenfassung des gesamten Plans, in der die wichtigsten Stärken und Schwächen, die wichtigsten Ziele und die wichtigsten anzuwendenden Techniken hervorgehoben werden</a:t>
                      </a:r>
                      <a:endParaRPr lang="en-US" sz="1400" b="0" i="0" u="none" strike="noStrike" dirty="0">
                        <a:solidFill>
                          <a:srgbClr val="79527B"/>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9025024"/>
                  </a:ext>
                </a:extLst>
              </a:tr>
              <a:tr h="604767">
                <a:tc gridSpan="3">
                  <a:txBody>
                    <a:bodyPr/>
                    <a:lstStyle/>
                    <a:p>
                      <a:pPr algn="l" fontAlgn="ctr"/>
                      <a:r>
                        <a:rPr lang="en-LB" sz="1400" u="none" strike="noStrike" dirty="0">
                          <a:effectLst/>
                        </a:rPr>
                        <a:t> </a:t>
                      </a:r>
                      <a:endParaRPr lang="en-LB" sz="1400" b="0" i="0" u="none" strike="noStrike" dirty="0">
                        <a:solidFill>
                          <a:srgbClr val="000000"/>
                        </a:solidFill>
                        <a:effectLst/>
                        <a:latin typeface="Century Gothic" panose="020B0502020202020204" pitchFamily="34" charset="0"/>
                      </a:endParaRPr>
                    </a:p>
                  </a:txBody>
                  <a:tcPr marL="79630" marR="8848" marT="884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39289515"/>
                  </a:ext>
                </a:extLst>
              </a:tr>
            </a:tbl>
          </a:graphicData>
        </a:graphic>
      </p:graphicFrame>
      <p:graphicFrame>
        <p:nvGraphicFramePr>
          <p:cNvPr id="15" name="Table 14">
            <a:extLst>
              <a:ext uri="{FF2B5EF4-FFF2-40B4-BE49-F238E27FC236}">
                <a16:creationId xmlns:a16="http://schemas.microsoft.com/office/drawing/2014/main" id="{4999C24D-0AF4-5893-6287-F0F8D448C1B1}"/>
              </a:ext>
            </a:extLst>
          </p:cNvPr>
          <p:cNvGraphicFramePr>
            <a:graphicFrameLocks noGrp="1"/>
          </p:cNvGraphicFramePr>
          <p:nvPr>
            <p:extLst>
              <p:ext uri="{D42A27DB-BD31-4B8C-83A1-F6EECF244321}">
                <p14:modId xmlns:p14="http://schemas.microsoft.com/office/powerpoint/2010/main" val="3169086202"/>
              </p:ext>
            </p:extLst>
          </p:nvPr>
        </p:nvGraphicFramePr>
        <p:xfrm>
          <a:off x="8033507" y="1138517"/>
          <a:ext cx="3844638" cy="5318383"/>
        </p:xfrm>
        <a:graphic>
          <a:graphicData uri="http://schemas.openxmlformats.org/drawingml/2006/table">
            <a:tbl>
              <a:tblPr>
                <a:tableStyleId>{5C22544A-7EE6-4342-B048-85BDC9FD1C3A}</a:tableStyleId>
              </a:tblPr>
              <a:tblGrid>
                <a:gridCol w="1922319">
                  <a:extLst>
                    <a:ext uri="{9D8B030D-6E8A-4147-A177-3AD203B41FA5}">
                      <a16:colId xmlns:a16="http://schemas.microsoft.com/office/drawing/2014/main" val="3425275566"/>
                    </a:ext>
                  </a:extLst>
                </a:gridCol>
                <a:gridCol w="1922319">
                  <a:extLst>
                    <a:ext uri="{9D8B030D-6E8A-4147-A177-3AD203B41FA5}">
                      <a16:colId xmlns:a16="http://schemas.microsoft.com/office/drawing/2014/main" val="1389382788"/>
                    </a:ext>
                  </a:extLst>
                </a:gridCol>
              </a:tblGrid>
              <a:tr h="244045">
                <a:tc gridSpan="2">
                  <a:txBody>
                    <a:bodyPr/>
                    <a:lstStyle/>
                    <a:p>
                      <a:pPr marL="44450" indent="0" algn="l" defTabSz="914400" rtl="0" eaLnBrk="1" fontAlgn="ctr" latinLnBrk="0" hangingPunct="1">
                        <a:tabLst/>
                      </a:pPr>
                      <a:r>
                        <a:rPr lang="en-US" sz="1400" b="1" u="none" strike="noStrike" kern="1200" dirty="0">
                          <a:solidFill>
                            <a:srgbClr val="79527B"/>
                          </a:solidFill>
                          <a:effectLst/>
                          <a:latin typeface="+mn-lt"/>
                          <a:ea typeface="+mn-ea"/>
                          <a:cs typeface="+mn-cs"/>
                        </a:rPr>
                        <a:t>SITUATIONSANALYSE</a:t>
                      </a:r>
                    </a:p>
                  </a:txBody>
                  <a:tcPr marL="5588"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96EBDC"/>
                    </a:solidFill>
                  </a:tcPr>
                </a:tc>
                <a:tc hMerge="1">
                  <a:txBody>
                    <a:bodyPr/>
                    <a:lstStyle/>
                    <a:p>
                      <a:endParaRPr lang="en-GB"/>
                    </a:p>
                  </a:txBody>
                  <a:tcPr/>
                </a:tc>
                <a:extLst>
                  <a:ext uri="{0D108BD9-81ED-4DB2-BD59-A6C34878D82A}">
                    <a16:rowId xmlns:a16="http://schemas.microsoft.com/office/drawing/2014/main" val="1037696864"/>
                  </a:ext>
                </a:extLst>
              </a:tr>
              <a:tr h="223740">
                <a:tc gridSpan="2">
                  <a:txBody>
                    <a:bodyPr/>
                    <a:lstStyle/>
                    <a:p>
                      <a:pPr marL="6350" indent="0" algn="l" fontAlgn="ctr">
                        <a:tabLst/>
                      </a:pPr>
                      <a:r>
                        <a:rPr lang="en-US" sz="1400" b="1" u="none" strike="noStrike" kern="1200" dirty="0">
                          <a:solidFill>
                            <a:srgbClr val="79527B"/>
                          </a:solidFill>
                          <a:effectLst/>
                          <a:latin typeface="+mn-lt"/>
                          <a:ea typeface="+mn-ea"/>
                          <a:cs typeface="+mn-cs"/>
                        </a:rPr>
                        <a:t>FORSCHUNG</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3537233605"/>
                  </a:ext>
                </a:extLst>
              </a:tr>
              <a:tr h="223740">
                <a:tc gridSpan="2">
                  <a:txBody>
                    <a:bodyPr/>
                    <a:lstStyle/>
                    <a:p>
                      <a:pPr algn="l" fontAlgn="ctr"/>
                      <a:r>
                        <a:rPr lang="en-US" sz="1400" b="0" u="none" strike="noStrike" kern="1200" dirty="0">
                          <a:solidFill>
                            <a:srgbClr val="79527B"/>
                          </a:solidFill>
                          <a:effectLst/>
                          <a:latin typeface="+mn-lt"/>
                          <a:ea typeface="+mn-ea"/>
                          <a:cs typeface="+mn-cs"/>
                        </a:rPr>
                        <a:t>Analyse der Wettbewerber</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1871479904"/>
                  </a:ext>
                </a:extLst>
              </a:tr>
              <a:tr h="427952">
                <a:tc gridSpan="2">
                  <a:txBody>
                    <a:bodyPr/>
                    <a:lstStyle/>
                    <a:p>
                      <a:pPr algn="l" fontAlgn="ctr"/>
                      <a:r>
                        <a:rPr lang="en-LB" sz="1400" u="none" strike="noStrike" dirty="0">
                          <a:effectLst/>
                        </a:rPr>
                        <a:t> </a:t>
                      </a:r>
                      <a:endParaRPr lang="en-LB" sz="1400" b="0" i="0" u="none" strike="noStrike" dirty="0">
                        <a:solidFill>
                          <a:srgbClr val="000000"/>
                        </a:solidFill>
                        <a:effectLst/>
                        <a:latin typeface="Century Gothic" panose="020B0502020202020204" pitchFamily="34" charset="0"/>
                      </a:endParaRP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616183411"/>
                  </a:ext>
                </a:extLst>
              </a:tr>
              <a:tr h="223740">
                <a:tc gridSpan="2">
                  <a:txBody>
                    <a:bodyPr/>
                    <a:lstStyle/>
                    <a:p>
                      <a:pPr algn="l" fontAlgn="ctr"/>
                      <a:r>
                        <a:rPr lang="en-US" sz="1400" b="0" u="none" strike="noStrike" kern="1200">
                          <a:solidFill>
                            <a:srgbClr val="79527B"/>
                          </a:solidFill>
                          <a:effectLst/>
                          <a:latin typeface="+mn-lt"/>
                          <a:ea typeface="+mn-ea"/>
                          <a:cs typeface="+mn-cs"/>
                        </a:rPr>
                        <a:t>SWOT-Analyse </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342501891"/>
                  </a:ext>
                </a:extLst>
              </a:tr>
              <a:tr h="223740">
                <a:tc gridSpan="2">
                  <a:txBody>
                    <a:bodyPr/>
                    <a:lstStyle/>
                    <a:p>
                      <a:pPr algn="ctr" fontAlgn="ctr"/>
                      <a:r>
                        <a:rPr lang="en-US" sz="1400" b="1" u="none" strike="noStrike" kern="1200">
                          <a:solidFill>
                            <a:srgbClr val="79527B"/>
                          </a:solidFill>
                          <a:effectLst/>
                          <a:latin typeface="+mn-lt"/>
                          <a:ea typeface="+mn-ea"/>
                          <a:cs typeface="+mn-cs"/>
                        </a:rPr>
                        <a:t>INTERNE FAKTOREN</a:t>
                      </a:r>
                    </a:p>
                  </a:txBody>
                  <a:tcPr marL="5588"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1212484881"/>
                  </a:ext>
                </a:extLst>
              </a:tr>
              <a:tr h="223740">
                <a:tc>
                  <a:txBody>
                    <a:bodyPr/>
                    <a:lstStyle/>
                    <a:p>
                      <a:pPr algn="ctr" fontAlgn="ctr"/>
                      <a:r>
                        <a:rPr lang="en-US" sz="1400" b="0" u="none" strike="noStrike" kern="1200">
                          <a:solidFill>
                            <a:srgbClr val="79527B"/>
                          </a:solidFill>
                          <a:effectLst/>
                          <a:latin typeface="+mn-lt"/>
                          <a:ea typeface="+mn-ea"/>
                          <a:cs typeface="+mn-cs"/>
                        </a:rPr>
                        <a:t>STÄRKEN +</a:t>
                      </a:r>
                    </a:p>
                  </a:txBody>
                  <a:tcPr marL="5588" marR="5588" marT="5588" marB="0" anchor="ctr">
                    <a:lnL w="12700" cap="flat" cmpd="sng" algn="ctr">
                      <a:solidFill>
                        <a:srgbClr val="79527B"/>
                      </a:solidFill>
                      <a:prstDash val="solid"/>
                      <a:round/>
                      <a:headEnd type="none" w="med" len="med"/>
                      <a:tailEnd type="none" w="med" len="med"/>
                    </a:lnL>
                    <a:solidFill>
                      <a:srgbClr val="96EBDC"/>
                    </a:solidFill>
                  </a:tcPr>
                </a:tc>
                <a:tc>
                  <a:txBody>
                    <a:bodyPr/>
                    <a:lstStyle/>
                    <a:p>
                      <a:pPr marL="0" algn="ctr" defTabSz="914400" rtl="0" eaLnBrk="1" fontAlgn="ctr" latinLnBrk="0" hangingPunct="1"/>
                      <a:r>
                        <a:rPr lang="en-US" sz="1400" b="0" u="none" strike="noStrike" kern="1200" dirty="0">
                          <a:solidFill>
                            <a:srgbClr val="79527B"/>
                          </a:solidFill>
                          <a:effectLst/>
                          <a:latin typeface="+mn-lt"/>
                          <a:ea typeface="+mn-ea"/>
                          <a:cs typeface="+mn-cs"/>
                        </a:rPr>
                        <a:t>SCHWÄCHEN -</a:t>
                      </a:r>
                    </a:p>
                  </a:txBody>
                  <a:tcPr marL="5588" marR="5588" marT="5588"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2901412716"/>
                  </a:ext>
                </a:extLst>
              </a:tr>
              <a:tr h="630263">
                <a:tc>
                  <a:txBody>
                    <a:bodyPr/>
                    <a:lstStyle/>
                    <a:p>
                      <a:pPr algn="l" fontAlgn="ctr"/>
                      <a:r>
                        <a:rPr lang="en-LB" sz="1400" b="0" u="none" strike="noStrike" kern="1200" dirty="0">
                          <a:solidFill>
                            <a:srgbClr val="79527B"/>
                          </a:solidFill>
                          <a:effectLst/>
                          <a:latin typeface="+mn-lt"/>
                          <a:ea typeface="+mn-ea"/>
                          <a:cs typeface="+mn-cs"/>
                        </a:rPr>
                        <a:t> </a:t>
                      </a:r>
                    </a:p>
                  </a:txBody>
                  <a:tcPr marL="50294" marR="5588" marT="5588" marB="0" anchor="ctr">
                    <a:lnL w="12700" cap="flat" cmpd="sng" algn="ctr">
                      <a:solidFill>
                        <a:srgbClr val="79527B"/>
                      </a:solidFill>
                      <a:prstDash val="solid"/>
                      <a:round/>
                      <a:headEnd type="none" w="med" len="med"/>
                      <a:tailEnd type="none" w="med" len="med"/>
                    </a:lnL>
                    <a:solidFill>
                      <a:srgbClr val="96EBDC"/>
                    </a:solidFill>
                  </a:tcPr>
                </a:tc>
                <a:tc>
                  <a:txBody>
                    <a:bodyPr/>
                    <a:lstStyle/>
                    <a:p>
                      <a:pPr marL="0" algn="l" defTabSz="914400" rtl="0" eaLnBrk="1" fontAlgn="ctr" latinLnBrk="0" hangingPunct="1"/>
                      <a:r>
                        <a:rPr lang="en-LB" sz="1400" b="0" u="none" strike="noStrike" kern="1200">
                          <a:solidFill>
                            <a:srgbClr val="79527B"/>
                          </a:solidFill>
                          <a:effectLst/>
                          <a:latin typeface="+mn-lt"/>
                          <a:ea typeface="+mn-ea"/>
                          <a:cs typeface="+mn-cs"/>
                        </a:rPr>
                        <a:t> </a:t>
                      </a:r>
                    </a:p>
                  </a:txBody>
                  <a:tcPr marL="50294" marR="5588" marT="5588"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430050117"/>
                  </a:ext>
                </a:extLst>
              </a:tr>
              <a:tr h="223740">
                <a:tc gridSpan="2">
                  <a:txBody>
                    <a:bodyPr/>
                    <a:lstStyle/>
                    <a:p>
                      <a:pPr marL="0" algn="ctr" defTabSz="914400" rtl="0" eaLnBrk="1" fontAlgn="ctr" latinLnBrk="0" hangingPunct="1"/>
                      <a:r>
                        <a:rPr lang="en-US" sz="1400" b="1" u="none" strike="noStrike" kern="1200">
                          <a:solidFill>
                            <a:srgbClr val="79527B"/>
                          </a:solidFill>
                          <a:effectLst/>
                          <a:latin typeface="+mn-lt"/>
                          <a:ea typeface="+mn-ea"/>
                          <a:cs typeface="+mn-cs"/>
                        </a:rPr>
                        <a:t>EXTERNE FAKTOREN</a:t>
                      </a:r>
                    </a:p>
                  </a:txBody>
                  <a:tcPr marL="5588"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2515913430"/>
                  </a:ext>
                </a:extLst>
              </a:tr>
              <a:tr h="223740">
                <a:tc>
                  <a:txBody>
                    <a:bodyPr/>
                    <a:lstStyle/>
                    <a:p>
                      <a:pPr algn="ctr" fontAlgn="ctr"/>
                      <a:r>
                        <a:rPr lang="en-US" sz="1400" b="0" u="none" strike="noStrike" kern="1200">
                          <a:solidFill>
                            <a:srgbClr val="79527B"/>
                          </a:solidFill>
                          <a:effectLst/>
                          <a:latin typeface="+mn-lt"/>
                          <a:ea typeface="+mn-ea"/>
                          <a:cs typeface="+mn-cs"/>
                        </a:rPr>
                        <a:t>MÖGLICHKEITEN +</a:t>
                      </a:r>
                    </a:p>
                  </a:txBody>
                  <a:tcPr marL="5588" marR="5588" marT="5588" marB="0" anchor="ctr">
                    <a:lnL w="12700" cap="flat" cmpd="sng" algn="ctr">
                      <a:solidFill>
                        <a:srgbClr val="79527B"/>
                      </a:solidFill>
                      <a:prstDash val="solid"/>
                      <a:round/>
                      <a:headEnd type="none" w="med" len="med"/>
                      <a:tailEnd type="none" w="med" len="med"/>
                    </a:lnL>
                    <a:solidFill>
                      <a:srgbClr val="96EBDC"/>
                    </a:solidFill>
                  </a:tcPr>
                </a:tc>
                <a:tc>
                  <a:txBody>
                    <a:bodyPr/>
                    <a:lstStyle/>
                    <a:p>
                      <a:pPr marL="0" algn="ctr" defTabSz="914400" rtl="0" eaLnBrk="1" fontAlgn="ctr" latinLnBrk="0" hangingPunct="1"/>
                      <a:r>
                        <a:rPr lang="en-US" sz="1400" b="0" u="none" strike="noStrike" kern="1200" dirty="0">
                          <a:solidFill>
                            <a:srgbClr val="79527B"/>
                          </a:solidFill>
                          <a:effectLst/>
                          <a:latin typeface="+mn-lt"/>
                          <a:ea typeface="+mn-ea"/>
                          <a:cs typeface="+mn-cs"/>
                        </a:rPr>
                        <a:t>BEDROHUNGEN -</a:t>
                      </a:r>
                    </a:p>
                  </a:txBody>
                  <a:tcPr marL="5588" marR="5588" marT="5588"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4059323469"/>
                  </a:ext>
                </a:extLst>
              </a:tr>
              <a:tr h="633289">
                <a:tc>
                  <a:txBody>
                    <a:bodyPr/>
                    <a:lstStyle/>
                    <a:p>
                      <a:pPr algn="l" fontAlgn="ctr"/>
                      <a:r>
                        <a:rPr lang="en-LB" sz="1400" b="0" u="none" strike="noStrike" kern="1200" dirty="0">
                          <a:solidFill>
                            <a:srgbClr val="79527B"/>
                          </a:solidFill>
                          <a:effectLst/>
                          <a:latin typeface="+mn-lt"/>
                          <a:ea typeface="+mn-ea"/>
                          <a:cs typeface="+mn-cs"/>
                        </a:rPr>
                        <a:t> </a:t>
                      </a:r>
                    </a:p>
                  </a:txBody>
                  <a:tcPr marL="50294" marR="5588" marT="5588" marB="0" anchor="ctr">
                    <a:lnL w="12700" cap="flat" cmpd="sng" algn="ctr">
                      <a:solidFill>
                        <a:srgbClr val="79527B"/>
                      </a:solidFill>
                      <a:prstDash val="solid"/>
                      <a:round/>
                      <a:headEnd type="none" w="med" len="med"/>
                      <a:tailEnd type="none" w="med" len="med"/>
                    </a:lnL>
                    <a:solidFill>
                      <a:srgbClr val="96EBDC"/>
                    </a:solidFill>
                  </a:tcPr>
                </a:tc>
                <a:tc>
                  <a:txBody>
                    <a:bodyPr/>
                    <a:lstStyle/>
                    <a:p>
                      <a:pPr marL="0" algn="l" defTabSz="914400" rtl="0" eaLnBrk="1" fontAlgn="ctr" latinLnBrk="0" hangingPunct="1"/>
                      <a:r>
                        <a:rPr lang="en-LB" sz="1400" b="0" u="none" strike="noStrike" kern="1200" dirty="0">
                          <a:solidFill>
                            <a:srgbClr val="79527B"/>
                          </a:solidFill>
                          <a:effectLst/>
                          <a:latin typeface="+mn-lt"/>
                          <a:ea typeface="+mn-ea"/>
                          <a:cs typeface="+mn-cs"/>
                        </a:rPr>
                        <a:t> </a:t>
                      </a:r>
                    </a:p>
                  </a:txBody>
                  <a:tcPr marL="50294" marR="5588" marT="5588"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3710110298"/>
                  </a:ext>
                </a:extLst>
              </a:tr>
              <a:tr h="223740">
                <a:tc gridSpan="2">
                  <a:txBody>
                    <a:bodyPr/>
                    <a:lstStyle/>
                    <a:p>
                      <a:pPr marL="0" algn="l" defTabSz="914400" rtl="0" eaLnBrk="1" fontAlgn="ctr" latinLnBrk="0" hangingPunct="1"/>
                      <a:r>
                        <a:rPr lang="en-US" sz="1400" b="0" u="none" strike="noStrike" kern="1200" dirty="0">
                          <a:solidFill>
                            <a:srgbClr val="79527B"/>
                          </a:solidFill>
                          <a:effectLst/>
                          <a:latin typeface="+mn-lt"/>
                          <a:ea typeface="+mn-ea"/>
                          <a:cs typeface="+mn-cs"/>
                        </a:rPr>
                        <a:t>Zusammenfassung der SWOT-Analyse</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3448083440"/>
                  </a:ext>
                </a:extLst>
              </a:tr>
              <a:tr h="427952">
                <a:tc gridSpan="2">
                  <a:txBody>
                    <a:bodyPr/>
                    <a:lstStyle/>
                    <a:p>
                      <a:pPr marL="0" algn="l" defTabSz="914400" rtl="0" eaLnBrk="1" fontAlgn="ctr" latinLnBrk="0" hangingPunct="1"/>
                      <a:r>
                        <a:rPr lang="en-LB" sz="1400" b="0" u="none" strike="noStrike" kern="1200" dirty="0">
                          <a:solidFill>
                            <a:srgbClr val="79527B"/>
                          </a:solidFill>
                          <a:effectLst/>
                          <a:latin typeface="+mn-lt"/>
                          <a:ea typeface="+mn-ea"/>
                          <a:cs typeface="+mn-cs"/>
                        </a:rPr>
                        <a:t> </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1722370397"/>
                  </a:ext>
                </a:extLst>
              </a:tr>
              <a:tr h="441770">
                <a:tc gridSpan="2">
                  <a:txBody>
                    <a:bodyPr/>
                    <a:lstStyle/>
                    <a:p>
                      <a:pPr marL="0" algn="l" defTabSz="914400" rtl="0" eaLnBrk="1" fontAlgn="ctr" latinLnBrk="0" hangingPunct="1"/>
                      <a:r>
                        <a:rPr lang="en-US" sz="1400" b="0" u="none" strike="noStrike" kern="1200" dirty="0">
                          <a:solidFill>
                            <a:srgbClr val="79527B"/>
                          </a:solidFill>
                          <a:effectLst/>
                          <a:latin typeface="+mn-lt"/>
                          <a:ea typeface="+mn-ea"/>
                          <a:cs typeface="+mn-cs"/>
                        </a:rPr>
                        <a:t>SMART-ZIELE (Spezifisch, messbar, erreichbar, realistisch und termingerecht) &amp; METRISCHE ZIELE bestimmen </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extLst>
                  <a:ext uri="{0D108BD9-81ED-4DB2-BD59-A6C34878D82A}">
                    <a16:rowId xmlns:a16="http://schemas.microsoft.com/office/drawing/2014/main" val="3693460181"/>
                  </a:ext>
                </a:extLst>
              </a:tr>
              <a:tr h="519294">
                <a:tc gridSpan="2">
                  <a:txBody>
                    <a:bodyPr/>
                    <a:lstStyle/>
                    <a:p>
                      <a:pPr marL="0" algn="l" defTabSz="914400" rtl="0" eaLnBrk="1" fontAlgn="ctr" latinLnBrk="0" hangingPunct="1"/>
                      <a:r>
                        <a:rPr lang="en-LB" sz="1400" b="0" u="none" strike="noStrike" kern="1200" dirty="0">
                          <a:solidFill>
                            <a:srgbClr val="79527B"/>
                          </a:solidFill>
                          <a:effectLst/>
                          <a:latin typeface="+mn-lt"/>
                          <a:ea typeface="+mn-ea"/>
                          <a:cs typeface="+mn-cs"/>
                        </a:rPr>
                        <a:t> </a:t>
                      </a:r>
                    </a:p>
                  </a:txBody>
                  <a:tcPr marL="50294" marR="5588" marT="558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96EBDC"/>
                    </a:solidFill>
                  </a:tcPr>
                </a:tc>
                <a:tc hMerge="1">
                  <a:txBody>
                    <a:bodyPr/>
                    <a:lstStyle/>
                    <a:p>
                      <a:endParaRPr lang="en-GB"/>
                    </a:p>
                  </a:txBody>
                  <a:tcPr/>
                </a:tc>
                <a:extLst>
                  <a:ext uri="{0D108BD9-81ED-4DB2-BD59-A6C34878D82A}">
                    <a16:rowId xmlns:a16="http://schemas.microsoft.com/office/drawing/2014/main" val="2308324296"/>
                  </a:ext>
                </a:extLst>
              </a:tr>
            </a:tbl>
          </a:graphicData>
        </a:graphic>
      </p:graphicFrame>
      <p:grpSp>
        <p:nvGrpSpPr>
          <p:cNvPr id="2" name="Group 1">
            <a:extLst>
              <a:ext uri="{FF2B5EF4-FFF2-40B4-BE49-F238E27FC236}">
                <a16:creationId xmlns:a16="http://schemas.microsoft.com/office/drawing/2014/main" id="{028AA1FB-681E-AB09-B6FB-4D48684A6526}"/>
              </a:ext>
            </a:extLst>
          </p:cNvPr>
          <p:cNvGrpSpPr/>
          <p:nvPr/>
        </p:nvGrpSpPr>
        <p:grpSpPr>
          <a:xfrm>
            <a:off x="10365120" y="5666584"/>
            <a:ext cx="1564178" cy="1191416"/>
            <a:chOff x="4551558" y="5731341"/>
            <a:chExt cx="1564178" cy="1191416"/>
          </a:xfrm>
        </p:grpSpPr>
        <p:pic>
          <p:nvPicPr>
            <p:cNvPr id="3" name="Graphic 2" descr="Touchscreen with solid fill">
              <a:extLst>
                <a:ext uri="{FF2B5EF4-FFF2-40B4-BE49-F238E27FC236}">
                  <a16:creationId xmlns:a16="http://schemas.microsoft.com/office/drawing/2014/main" id="{74FBA514-5DA1-18FD-84BA-A9CD87B6C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5145" y="5731341"/>
              <a:ext cx="914400" cy="914400"/>
            </a:xfrm>
            <a:prstGeom prst="rect">
              <a:avLst/>
            </a:prstGeom>
          </p:spPr>
        </p:pic>
        <p:sp>
          <p:nvSpPr>
            <p:cNvPr id="4" name="Text Placeholder 5">
              <a:hlinkClick r:id="rId4"/>
              <a:extLst>
                <a:ext uri="{FF2B5EF4-FFF2-40B4-BE49-F238E27FC236}">
                  <a16:creationId xmlns:a16="http://schemas.microsoft.com/office/drawing/2014/main" id="{292F7F27-33C4-2285-0188-729A1F03DCBE}"/>
                </a:ext>
              </a:extLst>
            </p:cNvPr>
            <p:cNvSpPr txBox="1">
              <a:spLocks/>
            </p:cNvSpPr>
            <p:nvPr/>
          </p:nvSpPr>
          <p:spPr>
            <a:xfrm>
              <a:off x="4551558" y="6578733"/>
              <a:ext cx="1564178"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5">
                    <a:extLst>
                      <a:ext uri="{A12FA001-AC4F-418D-AE19-62706E023703}">
                        <ahyp:hlinkClr xmlns:ahyp="http://schemas.microsoft.com/office/drawing/2018/hyperlinkcolor" val="tx"/>
                      </a:ext>
                    </a:extLst>
                  </a:hlinkClick>
                </a:rPr>
                <a:t>Smartsheet-Vorlagen</a:t>
              </a:r>
              <a:endParaRPr lang="en-IE" sz="1000" b="1" dirty="0">
                <a:solidFill>
                  <a:srgbClr val="F37C57"/>
                </a:solidFill>
              </a:endParaRPr>
            </a:p>
          </p:txBody>
        </p:sp>
      </p:grpSp>
      <p:sp>
        <p:nvSpPr>
          <p:cNvPr id="6" name="TextBox 5">
            <a:extLst>
              <a:ext uri="{FF2B5EF4-FFF2-40B4-BE49-F238E27FC236}">
                <a16:creationId xmlns:a16="http://schemas.microsoft.com/office/drawing/2014/main" id="{6ED828CA-A6CD-B1A3-5855-D3EAE35B334D}"/>
              </a:ext>
            </a:extLst>
          </p:cNvPr>
          <p:cNvSpPr txBox="1"/>
          <p:nvPr/>
        </p:nvSpPr>
        <p:spPr>
          <a:xfrm>
            <a:off x="4343400" y="6335475"/>
            <a:ext cx="3124200" cy="369332"/>
          </a:xfrm>
          <a:prstGeom prst="rect">
            <a:avLst/>
          </a:prstGeom>
          <a:noFill/>
        </p:spPr>
        <p:txBody>
          <a:bodyPr wrap="square" rtlCol="0">
            <a:spAutoFit/>
          </a:bodyPr>
          <a:lstStyle/>
          <a:p>
            <a:pPr algn="ctr"/>
            <a:r>
              <a:rPr lang="en-IE" dirty="0">
                <a:solidFill>
                  <a:srgbClr val="F27954"/>
                </a:solidFill>
                <a:hlinkClick r:id="rId5">
                  <a:extLst>
                    <a:ext uri="{A12FA001-AC4F-418D-AE19-62706E023703}">
                      <ahyp:hlinkClr xmlns:ahyp="http://schemas.microsoft.com/office/drawing/2018/hyperlinkcolor" val="tx"/>
                    </a:ext>
                  </a:extLst>
                </a:hlinkClick>
              </a:rPr>
              <a:t>Smartsheet-Vorlagen</a:t>
            </a:r>
            <a:endParaRPr lang="en-IE" dirty="0">
              <a:solidFill>
                <a:srgbClr val="F27954"/>
              </a:solidFill>
            </a:endParaRPr>
          </a:p>
        </p:txBody>
      </p:sp>
    </p:spTree>
    <p:extLst>
      <p:ext uri="{BB962C8B-B14F-4D97-AF65-F5344CB8AC3E}">
        <p14:creationId xmlns:p14="http://schemas.microsoft.com/office/powerpoint/2010/main" val="170370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691EB84-EBDA-4485-913C-B9AF6B04EFF7}"/>
              </a:ext>
            </a:extLst>
          </p:cNvPr>
          <p:cNvGraphicFramePr>
            <a:graphicFrameLocks noGrp="1"/>
          </p:cNvGraphicFramePr>
          <p:nvPr>
            <p:extLst>
              <p:ext uri="{D42A27DB-BD31-4B8C-83A1-F6EECF244321}">
                <p14:modId xmlns:p14="http://schemas.microsoft.com/office/powerpoint/2010/main" val="3466223712"/>
              </p:ext>
            </p:extLst>
          </p:nvPr>
        </p:nvGraphicFramePr>
        <p:xfrm>
          <a:off x="8055742" y="1451112"/>
          <a:ext cx="3498573" cy="4475450"/>
        </p:xfrm>
        <a:graphic>
          <a:graphicData uri="http://schemas.openxmlformats.org/drawingml/2006/table">
            <a:tbl>
              <a:tblPr>
                <a:tableStyleId>{5C22544A-7EE6-4342-B048-85BDC9FD1C3A}</a:tableStyleId>
              </a:tblPr>
              <a:tblGrid>
                <a:gridCol w="1049572">
                  <a:extLst>
                    <a:ext uri="{9D8B030D-6E8A-4147-A177-3AD203B41FA5}">
                      <a16:colId xmlns:a16="http://schemas.microsoft.com/office/drawing/2014/main" val="3884258100"/>
                    </a:ext>
                  </a:extLst>
                </a:gridCol>
                <a:gridCol w="699714">
                  <a:extLst>
                    <a:ext uri="{9D8B030D-6E8A-4147-A177-3AD203B41FA5}">
                      <a16:colId xmlns:a16="http://schemas.microsoft.com/office/drawing/2014/main" val="317582745"/>
                    </a:ext>
                  </a:extLst>
                </a:gridCol>
                <a:gridCol w="1749287">
                  <a:extLst>
                    <a:ext uri="{9D8B030D-6E8A-4147-A177-3AD203B41FA5}">
                      <a16:colId xmlns:a16="http://schemas.microsoft.com/office/drawing/2014/main" val="2384833000"/>
                    </a:ext>
                  </a:extLst>
                </a:gridCol>
              </a:tblGrid>
              <a:tr h="228308">
                <a:tc gridSpan="3">
                  <a:txBody>
                    <a:bodyPr/>
                    <a:lstStyle/>
                    <a:p>
                      <a:pPr algn="l" fontAlgn="ctr"/>
                      <a:r>
                        <a:rPr lang="en-US" sz="1200" b="1" u="none" strike="noStrike" kern="1200">
                          <a:solidFill>
                            <a:srgbClr val="79527B"/>
                          </a:solidFill>
                          <a:effectLst/>
                          <a:latin typeface="+mn-lt"/>
                          <a:ea typeface="+mn-ea"/>
                          <a:cs typeface="+mn-cs"/>
                        </a:rPr>
                        <a:t>PROJEKTPLAN &amp; ZEITPLÄNE</a:t>
                      </a:r>
                    </a:p>
                  </a:txBody>
                  <a:tcPr marL="70373" marR="70373" marT="35186" marB="35186"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96EBD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57062663"/>
                  </a:ext>
                </a:extLst>
              </a:tr>
              <a:tr h="405017">
                <a:tc gridSpan="3">
                  <a:txBody>
                    <a:bodyPr/>
                    <a:lstStyle/>
                    <a:p>
                      <a:pPr algn="l" fontAlgn="ctr"/>
                      <a:r>
                        <a:rPr lang="en-US" sz="1200" u="none" strike="noStrike" kern="1200">
                          <a:solidFill>
                            <a:srgbClr val="79527B"/>
                          </a:solidFill>
                          <a:effectLst/>
                          <a:latin typeface="+mn-lt"/>
                          <a:ea typeface="+mn-ea"/>
                          <a:cs typeface="+mn-cs"/>
                        </a:rPr>
                        <a:t>Erstellen Sie eine Meilensteintabelle, in der alle Ihre Taktiken aufgeführt sind, und legen Sie fest, wer welche Aufgaben bis wann erledigen muss, damit Sie Ihre Fortschritte auf dem Weg zu Ihren endgültigen Zielen messen können.</a:t>
                      </a:r>
                    </a:p>
                  </a:txBody>
                  <a:tcPr marL="70373" marR="70373" marT="35186" marB="35186"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48021727"/>
                  </a:ext>
                </a:extLst>
              </a:tr>
              <a:tr h="162258">
                <a:tc>
                  <a:txBody>
                    <a:bodyPr/>
                    <a:lstStyle/>
                    <a:p>
                      <a:pPr algn="l" fontAlgn="ctr"/>
                      <a:r>
                        <a:rPr lang="en-US" sz="1200" b="0" u="none" strike="noStrike" kern="1200" dirty="0">
                          <a:solidFill>
                            <a:srgbClr val="79527B"/>
                          </a:solidFill>
                          <a:effectLst/>
                          <a:latin typeface="+mn-lt"/>
                          <a:ea typeface="+mn-ea"/>
                          <a:cs typeface="+mn-cs"/>
                        </a:rPr>
                        <a:t>AUFGABEN-INHABER</a:t>
                      </a: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marL="0" algn="l" defTabSz="914400" rtl="0" eaLnBrk="1" fontAlgn="ctr" latinLnBrk="0" hangingPunct="1"/>
                      <a:r>
                        <a:rPr lang="en-US" sz="800" b="0" u="none" strike="noStrike" kern="1200" dirty="0">
                          <a:solidFill>
                            <a:srgbClr val="79527B"/>
                          </a:solidFill>
                          <a:effectLst/>
                          <a:latin typeface="+mn-lt"/>
                          <a:ea typeface="+mn-ea"/>
                          <a:cs typeface="+mn-cs"/>
                        </a:rPr>
                        <a:t>FÄLLIGKEITS-DATUM</a:t>
                      </a:r>
                    </a:p>
                  </a:txBody>
                  <a:tcPr marL="5125" marR="5125" marT="5125" marB="0" anchor="ctr">
                    <a:solidFill>
                      <a:srgbClr val="96EBDC"/>
                    </a:solidFill>
                  </a:tcPr>
                </a:tc>
                <a:tc>
                  <a:txBody>
                    <a:bodyPr/>
                    <a:lstStyle/>
                    <a:p>
                      <a:pPr marL="0" algn="l" defTabSz="914400" rtl="0" eaLnBrk="1" fontAlgn="ctr" latinLnBrk="0" hangingPunct="1"/>
                      <a:r>
                        <a:rPr lang="en-US" sz="800" b="0" u="none" strike="noStrike" kern="1200">
                          <a:solidFill>
                            <a:srgbClr val="79527B"/>
                          </a:solidFill>
                          <a:effectLst/>
                          <a:latin typeface="+mn-lt"/>
                          <a:ea typeface="+mn-ea"/>
                          <a:cs typeface="+mn-cs"/>
                        </a:rPr>
                        <a:t>AUFGABENBESCHREIBUNG</a:t>
                      </a: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3676763829"/>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2918753001"/>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1958498193"/>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92245"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92245"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3182526393"/>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797531926"/>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608647574"/>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1380833793"/>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92245"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92245"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540784849"/>
                  </a:ext>
                </a:extLst>
              </a:tr>
              <a:tr h="178483">
                <a:tc>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ctr"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5125" marR="5125" marT="5125" marB="0" anchor="ctr">
                    <a:solidFill>
                      <a:srgbClr val="96EBDC"/>
                    </a:solidFill>
                  </a:tcPr>
                </a:tc>
                <a:tc>
                  <a:txBody>
                    <a:bodyPr/>
                    <a:lstStyle/>
                    <a:p>
                      <a:pPr algn="l" fontAlgn="ctr"/>
                      <a:r>
                        <a:rPr lang="en-LB" sz="500" u="none" strike="noStrike">
                          <a:effectLst/>
                        </a:rPr>
                        <a:t> </a:t>
                      </a:r>
                      <a:endParaRPr lang="en-LB" sz="500" b="0"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3388748787"/>
                  </a:ext>
                </a:extLst>
              </a:tr>
              <a:tr h="179966">
                <a:tc>
                  <a:txBody>
                    <a:bodyPr/>
                    <a:lstStyle/>
                    <a:p>
                      <a:pPr algn="l" fontAlgn="ctr"/>
                      <a:endParaRPr lang="en-LB" sz="1200" b="1" i="0" u="none" strike="noStrike">
                        <a:solidFill>
                          <a:srgbClr val="000000"/>
                        </a:solidFill>
                        <a:effectLst/>
                        <a:latin typeface="Century Gothic" panose="020B0502020202020204" pitchFamily="34" charset="0"/>
                      </a:endParaRPr>
                    </a:p>
                  </a:txBody>
                  <a:tcPr marL="46123" marR="5125" marT="5125"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endParaRPr lang="en-LB" sz="500" b="1" i="0" u="none" strike="noStrike">
                        <a:solidFill>
                          <a:srgbClr val="000000"/>
                        </a:solidFill>
                        <a:effectLst/>
                        <a:latin typeface="Century Gothic" panose="020B0502020202020204" pitchFamily="34" charset="0"/>
                      </a:endParaRPr>
                    </a:p>
                  </a:txBody>
                  <a:tcPr marL="46123" marR="5125" marT="5125" marB="0" anchor="ctr">
                    <a:solidFill>
                      <a:srgbClr val="96EBDC"/>
                    </a:solidFill>
                  </a:tcPr>
                </a:tc>
                <a:tc>
                  <a:txBody>
                    <a:bodyPr/>
                    <a:lstStyle/>
                    <a:p>
                      <a:pPr algn="l" fontAlgn="ctr"/>
                      <a:endParaRPr lang="en-LB" sz="500" b="1" i="0" u="none" strike="noStrike">
                        <a:solidFill>
                          <a:srgbClr val="000000"/>
                        </a:solidFill>
                        <a:effectLst/>
                        <a:latin typeface="Century Gothic" panose="020B0502020202020204" pitchFamily="34" charset="0"/>
                      </a:endParaRPr>
                    </a:p>
                  </a:txBody>
                  <a:tcPr marL="46123" marR="5125" marT="5125"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2481103477"/>
                  </a:ext>
                </a:extLst>
              </a:tr>
              <a:tr h="228308">
                <a:tc gridSpan="3">
                  <a:txBody>
                    <a:bodyPr/>
                    <a:lstStyle/>
                    <a:p>
                      <a:pPr marL="0" algn="l" defTabSz="914400" rtl="0" eaLnBrk="1" fontAlgn="ctr" latinLnBrk="0" hangingPunct="1"/>
                      <a:r>
                        <a:rPr lang="en-US" sz="1200" b="1" u="none" strike="noStrike" kern="1200" dirty="0">
                          <a:solidFill>
                            <a:srgbClr val="79527B"/>
                          </a:solidFill>
                          <a:effectLst/>
                          <a:latin typeface="+mn-lt"/>
                          <a:ea typeface="+mn-ea"/>
                          <a:cs typeface="+mn-cs"/>
                        </a:rPr>
                        <a:t>EVALUATION</a:t>
                      </a:r>
                    </a:p>
                  </a:txBody>
                  <a:tcPr marL="70373" marR="70373" marT="35186" marB="35186"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4428410"/>
                  </a:ext>
                </a:extLst>
              </a:tr>
              <a:tr h="291795">
                <a:tc gridSpan="3">
                  <a:txBody>
                    <a:bodyPr/>
                    <a:lstStyle/>
                    <a:p>
                      <a:pPr algn="l" fontAlgn="ctr"/>
                      <a:r>
                        <a:rPr lang="en-US" sz="1200" u="none" strike="noStrike" kern="1200">
                          <a:solidFill>
                            <a:srgbClr val="79527B"/>
                          </a:solidFill>
                          <a:effectLst/>
                          <a:latin typeface="+mn-lt"/>
                          <a:ea typeface="+mn-ea"/>
                          <a:cs typeface="+mn-cs"/>
                        </a:rPr>
                        <a:t>Bewerten Sie auf der Grundlage Ihrer inkrementellen Kennzahlen, wie erfolgreich Sie bei der Erreichung Ihrer Ziele waren.</a:t>
                      </a:r>
                    </a:p>
                  </a:txBody>
                  <a:tcPr marL="70373" marR="70373" marT="35186" marB="35186"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49511410"/>
                  </a:ext>
                </a:extLst>
              </a:tr>
              <a:tr h="302232">
                <a:tc gridSpan="3">
                  <a:txBody>
                    <a:bodyPr/>
                    <a:lstStyle/>
                    <a:p>
                      <a:pPr algn="l" fontAlgn="ctr"/>
                      <a:r>
                        <a:rPr lang="en-LB" sz="1200" u="none" strike="noStrike" dirty="0">
                          <a:effectLst/>
                        </a:rPr>
                        <a:t> </a:t>
                      </a:r>
                      <a:endParaRPr lang="en-LB" sz="1200" b="0" i="0" u="none" strike="noStrike" dirty="0">
                        <a:solidFill>
                          <a:srgbClr val="000000"/>
                        </a:solidFill>
                        <a:effectLst/>
                        <a:latin typeface="Century Gothic" panose="020B0502020202020204" pitchFamily="34" charset="0"/>
                      </a:endParaRPr>
                    </a:p>
                  </a:txBody>
                  <a:tcPr marL="70373" marR="70373" marT="35186" marB="35186"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96EBD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10157095"/>
                  </a:ext>
                </a:extLst>
              </a:tr>
            </a:tbl>
          </a:graphicData>
        </a:graphic>
      </p:graphicFrame>
      <p:grpSp>
        <p:nvGrpSpPr>
          <p:cNvPr id="2" name="Group 1">
            <a:extLst>
              <a:ext uri="{FF2B5EF4-FFF2-40B4-BE49-F238E27FC236}">
                <a16:creationId xmlns:a16="http://schemas.microsoft.com/office/drawing/2014/main" id="{028AA1FB-681E-AB09-B6FB-4D48684A6526}"/>
              </a:ext>
            </a:extLst>
          </p:cNvPr>
          <p:cNvGrpSpPr/>
          <p:nvPr/>
        </p:nvGrpSpPr>
        <p:grpSpPr>
          <a:xfrm>
            <a:off x="10365120" y="5466559"/>
            <a:ext cx="1564178" cy="1191416"/>
            <a:chOff x="4551558" y="5731341"/>
            <a:chExt cx="1564178" cy="1191416"/>
          </a:xfrm>
        </p:grpSpPr>
        <p:pic>
          <p:nvPicPr>
            <p:cNvPr id="3" name="Graphic 2" descr="Touchscreen with solid fill">
              <a:extLst>
                <a:ext uri="{FF2B5EF4-FFF2-40B4-BE49-F238E27FC236}">
                  <a16:creationId xmlns:a16="http://schemas.microsoft.com/office/drawing/2014/main" id="{74FBA514-5DA1-18FD-84BA-A9CD87B6C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5145" y="5731341"/>
              <a:ext cx="914400" cy="914400"/>
            </a:xfrm>
            <a:prstGeom prst="rect">
              <a:avLst/>
            </a:prstGeom>
          </p:spPr>
        </p:pic>
        <p:sp>
          <p:nvSpPr>
            <p:cNvPr id="4" name="Text Placeholder 5">
              <a:hlinkClick r:id="rId4"/>
              <a:extLst>
                <a:ext uri="{FF2B5EF4-FFF2-40B4-BE49-F238E27FC236}">
                  <a16:creationId xmlns:a16="http://schemas.microsoft.com/office/drawing/2014/main" id="{292F7F27-33C4-2285-0188-729A1F03DCBE}"/>
                </a:ext>
              </a:extLst>
            </p:cNvPr>
            <p:cNvSpPr txBox="1">
              <a:spLocks/>
            </p:cNvSpPr>
            <p:nvPr/>
          </p:nvSpPr>
          <p:spPr>
            <a:xfrm>
              <a:off x="4551558" y="6578733"/>
              <a:ext cx="1564178"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5">
                    <a:extLst>
                      <a:ext uri="{A12FA001-AC4F-418D-AE19-62706E023703}">
                        <ahyp:hlinkClr xmlns:ahyp="http://schemas.microsoft.com/office/drawing/2018/hyperlinkcolor" val="tx"/>
                      </a:ext>
                    </a:extLst>
                  </a:hlinkClick>
                </a:rPr>
                <a:t>Smartsheet-Vorlagen</a:t>
              </a:r>
              <a:endParaRPr lang="en-IE" sz="1000" b="1" dirty="0">
                <a:solidFill>
                  <a:srgbClr val="F37C57"/>
                </a:solidFill>
              </a:endParaRPr>
            </a:p>
          </p:txBody>
        </p:sp>
      </p:grpSp>
      <p:sp>
        <p:nvSpPr>
          <p:cNvPr id="5" name="Text Placeholder 2">
            <a:extLst>
              <a:ext uri="{FF2B5EF4-FFF2-40B4-BE49-F238E27FC236}">
                <a16:creationId xmlns:a16="http://schemas.microsoft.com/office/drawing/2014/main" id="{AD16AB72-3459-37FB-8D8A-B54EA183DCA8}"/>
              </a:ext>
            </a:extLst>
          </p:cNvPr>
          <p:cNvSpPr txBox="1">
            <a:spLocks/>
          </p:cNvSpPr>
          <p:nvPr/>
        </p:nvSpPr>
        <p:spPr>
          <a:xfrm>
            <a:off x="262703" y="200025"/>
            <a:ext cx="11666595" cy="582221"/>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solidFill>
                  <a:srgbClr val="F37C57"/>
                </a:solidFill>
              </a:rPr>
              <a:t>Vorlage für </a:t>
            </a:r>
            <a:r>
              <a:rPr lang="en-IE" dirty="0" err="1">
                <a:solidFill>
                  <a:srgbClr val="F37C57"/>
                </a:solidFill>
              </a:rPr>
              <a:t>integrierte</a:t>
            </a:r>
            <a:r>
              <a:rPr lang="en-IE" dirty="0">
                <a:solidFill>
                  <a:srgbClr val="F37C57"/>
                </a:solidFill>
              </a:rPr>
              <a:t> </a:t>
            </a:r>
            <a:r>
              <a:rPr lang="en-IE" dirty="0" err="1">
                <a:solidFill>
                  <a:srgbClr val="F37C57"/>
                </a:solidFill>
              </a:rPr>
              <a:t>Marketingkommunikation</a:t>
            </a:r>
            <a:endParaRPr lang="en-IE" dirty="0">
              <a:solidFill>
                <a:srgbClr val="F37C57"/>
              </a:solidFill>
            </a:endParaRPr>
          </a:p>
        </p:txBody>
      </p:sp>
      <p:graphicFrame>
        <p:nvGraphicFramePr>
          <p:cNvPr id="7" name="Table 6">
            <a:extLst>
              <a:ext uri="{FF2B5EF4-FFF2-40B4-BE49-F238E27FC236}">
                <a16:creationId xmlns:a16="http://schemas.microsoft.com/office/drawing/2014/main" id="{4BEA5E1D-04B1-8D7C-EBD7-15CE8963C757}"/>
              </a:ext>
            </a:extLst>
          </p:cNvPr>
          <p:cNvGraphicFramePr>
            <a:graphicFrameLocks noGrp="1"/>
          </p:cNvGraphicFramePr>
          <p:nvPr>
            <p:extLst>
              <p:ext uri="{D42A27DB-BD31-4B8C-83A1-F6EECF244321}">
                <p14:modId xmlns:p14="http://schemas.microsoft.com/office/powerpoint/2010/main" val="351034198"/>
              </p:ext>
            </p:extLst>
          </p:nvPr>
        </p:nvGraphicFramePr>
        <p:xfrm>
          <a:off x="621933" y="1451112"/>
          <a:ext cx="3498574" cy="4385973"/>
        </p:xfrm>
        <a:graphic>
          <a:graphicData uri="http://schemas.openxmlformats.org/drawingml/2006/table">
            <a:tbl>
              <a:tblPr>
                <a:tableStyleId>{5C22544A-7EE6-4342-B048-85BDC9FD1C3A}</a:tableStyleId>
              </a:tblPr>
              <a:tblGrid>
                <a:gridCol w="1049572">
                  <a:extLst>
                    <a:ext uri="{9D8B030D-6E8A-4147-A177-3AD203B41FA5}">
                      <a16:colId xmlns:a16="http://schemas.microsoft.com/office/drawing/2014/main" val="2844339492"/>
                    </a:ext>
                  </a:extLst>
                </a:gridCol>
                <a:gridCol w="699715">
                  <a:extLst>
                    <a:ext uri="{9D8B030D-6E8A-4147-A177-3AD203B41FA5}">
                      <a16:colId xmlns:a16="http://schemas.microsoft.com/office/drawing/2014/main" val="2114658718"/>
                    </a:ext>
                  </a:extLst>
                </a:gridCol>
                <a:gridCol w="1749287">
                  <a:extLst>
                    <a:ext uri="{9D8B030D-6E8A-4147-A177-3AD203B41FA5}">
                      <a16:colId xmlns:a16="http://schemas.microsoft.com/office/drawing/2014/main" val="1031576691"/>
                    </a:ext>
                  </a:extLst>
                </a:gridCol>
              </a:tblGrid>
              <a:tr h="173428">
                <a:tc gridSpan="3">
                  <a:txBody>
                    <a:bodyPr/>
                    <a:lstStyle/>
                    <a:p>
                      <a:pPr marL="44450" indent="0" algn="l" fontAlgn="ctr">
                        <a:tabLst/>
                      </a:pPr>
                      <a:r>
                        <a:rPr lang="en-US" sz="1200" b="1" u="none" strike="noStrike" kern="1200" dirty="0">
                          <a:solidFill>
                            <a:srgbClr val="79527B"/>
                          </a:solidFill>
                          <a:effectLst/>
                          <a:latin typeface="+mn-lt"/>
                          <a:ea typeface="+mn-ea"/>
                          <a:cs typeface="+mn-cs"/>
                        </a:rPr>
                        <a:t>ZIELPUBLIKUM</a:t>
                      </a:r>
                    </a:p>
                  </a:txBody>
                  <a:tcPr marL="7447"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62565905"/>
                  </a:ext>
                </a:extLst>
              </a:tr>
              <a:tr h="158976">
                <a:tc gridSpan="3">
                  <a:txBody>
                    <a:bodyPr/>
                    <a:lstStyle/>
                    <a:p>
                      <a:pPr algn="l" fontAlgn="ctr"/>
                      <a:r>
                        <a:rPr lang="en-US" sz="1200" u="none" strike="noStrike" kern="1200">
                          <a:solidFill>
                            <a:srgbClr val="79527B"/>
                          </a:solidFill>
                          <a:effectLst/>
                          <a:latin typeface="+mn-lt"/>
                          <a:ea typeface="+mn-ea"/>
                          <a:cs typeface="+mn-cs"/>
                        </a:rPr>
                        <a:t>Beschreiben Sie das Zielpublikum, das Sie mit Ihrer Kampagne beeinflussen wollen.</a:t>
                      </a: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0973307"/>
                  </a:ext>
                </a:extLst>
              </a:tr>
              <a:tr h="390214">
                <a:tc gridSpan="3">
                  <a:txBody>
                    <a:bodyPr/>
                    <a:lstStyle/>
                    <a:p>
                      <a:pPr algn="l" fontAlgn="ctr"/>
                      <a:r>
                        <a:rPr lang="en-LB" sz="1200" u="none" strike="noStrike" dirty="0">
                          <a:effectLst/>
                        </a:rPr>
                        <a:t> </a:t>
                      </a:r>
                      <a:endParaRPr lang="en-LB" sz="1200" b="0" i="0" u="none" strike="noStrike" dirty="0">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87335042"/>
                  </a:ext>
                </a:extLst>
              </a:tr>
              <a:tr h="94152">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solidFill>
                      <a:srgbClr val="EFC5B9"/>
                    </a:solidFill>
                  </a:tcPr>
                </a:tc>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solidFill>
                      <a:srgbClr val="EFC5B9"/>
                    </a:solidFill>
                  </a:tcPr>
                </a:tc>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lnR w="12700" cap="flat" cmpd="sng" algn="ctr">
                      <a:solidFill>
                        <a:srgbClr val="79527B"/>
                      </a:solidFill>
                      <a:prstDash val="solid"/>
                      <a:round/>
                      <a:headEnd type="none" w="med" len="med"/>
                      <a:tailEnd type="none" w="med" len="med"/>
                    </a:lnR>
                    <a:solidFill>
                      <a:srgbClr val="EFC5B9"/>
                    </a:solidFill>
                  </a:tcPr>
                </a:tc>
                <a:extLst>
                  <a:ext uri="{0D108BD9-81ED-4DB2-BD59-A6C34878D82A}">
                    <a16:rowId xmlns:a16="http://schemas.microsoft.com/office/drawing/2014/main" val="3020355219"/>
                  </a:ext>
                </a:extLst>
              </a:tr>
              <a:tr h="173428">
                <a:tc gridSpan="3">
                  <a:txBody>
                    <a:bodyPr/>
                    <a:lstStyle/>
                    <a:p>
                      <a:pPr marL="44450" indent="0" algn="l" defTabSz="914400" rtl="0" eaLnBrk="1" fontAlgn="ctr" latinLnBrk="0" hangingPunct="1">
                        <a:tabLst/>
                      </a:pPr>
                      <a:r>
                        <a:rPr lang="en-US" sz="1200" b="1" u="none" strike="noStrike" kern="1200" dirty="0">
                          <a:solidFill>
                            <a:srgbClr val="79527B"/>
                          </a:solidFill>
                          <a:effectLst/>
                          <a:latin typeface="+mn-lt"/>
                          <a:ea typeface="+mn-ea"/>
                          <a:cs typeface="+mn-cs"/>
                        </a:rPr>
                        <a:t>MARKENPOSITIONIERUNG</a:t>
                      </a:r>
                    </a:p>
                  </a:txBody>
                  <a:tcPr marL="7447"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50904793"/>
                  </a:ext>
                </a:extLst>
              </a:tr>
              <a:tr h="158976">
                <a:tc gridSpan="3">
                  <a:txBody>
                    <a:bodyPr/>
                    <a:lstStyle/>
                    <a:p>
                      <a:pPr marL="0" algn="l" defTabSz="914400" rtl="0" eaLnBrk="1" fontAlgn="ctr" latinLnBrk="0" hangingPunct="1"/>
                      <a:r>
                        <a:rPr lang="en-US" sz="1200" u="none" strike="noStrike" kern="1200" dirty="0">
                          <a:solidFill>
                            <a:srgbClr val="79527B"/>
                          </a:solidFill>
                          <a:effectLst/>
                          <a:latin typeface="+mn-lt"/>
                          <a:ea typeface="+mn-ea"/>
                          <a:cs typeface="+mn-cs"/>
                        </a:rPr>
                        <a:t>Wie wollen Sie von den Kunden wahrgenommen werden?</a:t>
                      </a: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1974469"/>
                  </a:ext>
                </a:extLst>
              </a:tr>
              <a:tr h="390214">
                <a:tc gridSpan="3">
                  <a:txBody>
                    <a:bodyPr/>
                    <a:lstStyle/>
                    <a:p>
                      <a:pPr algn="l" fontAlgn="ctr"/>
                      <a:r>
                        <a:rPr lang="en-LB" sz="1200" u="none" strike="noStrike" dirty="0">
                          <a:effectLst/>
                        </a:rPr>
                        <a:t> </a:t>
                      </a:r>
                      <a:endParaRPr lang="en-LB" sz="1200" b="0" i="0" u="none" strike="noStrike" dirty="0">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04537152"/>
                  </a:ext>
                </a:extLst>
              </a:tr>
              <a:tr h="94152">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solidFill>
                      <a:srgbClr val="EFC5B9"/>
                    </a:solidFill>
                  </a:tcPr>
                </a:tc>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solidFill>
                      <a:srgbClr val="EFC5B9"/>
                    </a:solidFill>
                  </a:tcPr>
                </a:tc>
                <a:tc>
                  <a:txBody>
                    <a:bodyPr/>
                    <a:lstStyle/>
                    <a:p>
                      <a:pPr algn="l" fontAlgn="ctr"/>
                      <a:endParaRPr lang="en-LB" sz="1200" b="1" i="0" u="none" strike="noStrike" dirty="0">
                        <a:solidFill>
                          <a:srgbClr val="000000"/>
                        </a:solidFill>
                        <a:effectLst/>
                        <a:latin typeface="Century Gothic" panose="020B0502020202020204" pitchFamily="34" charset="0"/>
                      </a:endParaRPr>
                    </a:p>
                  </a:txBody>
                  <a:tcPr marL="67020" marR="7447" marT="7447" marB="0" anchor="ctr">
                    <a:lnR w="12700" cap="flat" cmpd="sng" algn="ctr">
                      <a:solidFill>
                        <a:srgbClr val="79527B"/>
                      </a:solidFill>
                      <a:prstDash val="solid"/>
                      <a:round/>
                      <a:headEnd type="none" w="med" len="med"/>
                      <a:tailEnd type="none" w="med" len="med"/>
                    </a:lnR>
                    <a:solidFill>
                      <a:srgbClr val="EFC5B9"/>
                    </a:solidFill>
                  </a:tcPr>
                </a:tc>
                <a:extLst>
                  <a:ext uri="{0D108BD9-81ED-4DB2-BD59-A6C34878D82A}">
                    <a16:rowId xmlns:a16="http://schemas.microsoft.com/office/drawing/2014/main" val="3663637065"/>
                  </a:ext>
                </a:extLst>
              </a:tr>
              <a:tr h="173428">
                <a:tc gridSpan="3">
                  <a:txBody>
                    <a:bodyPr/>
                    <a:lstStyle/>
                    <a:p>
                      <a:pPr marL="44450" indent="0" algn="l" defTabSz="914400" rtl="0" eaLnBrk="1" fontAlgn="ctr" latinLnBrk="0" hangingPunct="1">
                        <a:tabLst/>
                      </a:pPr>
                      <a:r>
                        <a:rPr lang="en-US" sz="1200" b="1" u="none" strike="noStrike" kern="1200" dirty="0">
                          <a:solidFill>
                            <a:srgbClr val="79527B"/>
                          </a:solidFill>
                          <a:effectLst/>
                          <a:latin typeface="+mn-lt"/>
                          <a:ea typeface="+mn-ea"/>
                          <a:cs typeface="+mn-cs"/>
                        </a:rPr>
                        <a:t>ALLEINSTELLUNGSMERKMAL (USP)</a:t>
                      </a:r>
                    </a:p>
                  </a:txBody>
                  <a:tcPr marL="7447"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0701072"/>
                  </a:ext>
                </a:extLst>
              </a:tr>
              <a:tr h="158976">
                <a:tc gridSpan="3">
                  <a:txBody>
                    <a:bodyPr/>
                    <a:lstStyle/>
                    <a:p>
                      <a:pPr marL="0" algn="l" defTabSz="914400" rtl="0" eaLnBrk="1" fontAlgn="ctr" latinLnBrk="0" hangingPunct="1"/>
                      <a:r>
                        <a:rPr lang="en-US" sz="1200" u="none" strike="noStrike" kern="1200" dirty="0">
                          <a:solidFill>
                            <a:srgbClr val="79527B"/>
                          </a:solidFill>
                          <a:effectLst/>
                          <a:latin typeface="+mn-lt"/>
                          <a:ea typeface="+mn-ea"/>
                          <a:cs typeface="+mn-cs"/>
                        </a:rPr>
                        <a:t>Welches Alleinstellungsmerkmal bieten Sie Ihren Kunden, das Ihre Konkurrenz nicht hat?</a:t>
                      </a: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4008076"/>
                  </a:ext>
                </a:extLst>
              </a:tr>
              <a:tr h="390214">
                <a:tc gridSpan="3">
                  <a:txBody>
                    <a:bodyPr/>
                    <a:lstStyle/>
                    <a:p>
                      <a:pPr algn="l" fontAlgn="ctr"/>
                      <a:r>
                        <a:rPr lang="en-LB" sz="1200" u="none" strike="noStrike" dirty="0">
                          <a:effectLst/>
                        </a:rPr>
                        <a:t> </a:t>
                      </a:r>
                      <a:endParaRPr lang="en-LB" sz="1200" b="0" i="0" u="none" strike="noStrike" dirty="0">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6757829"/>
                  </a:ext>
                </a:extLst>
              </a:tr>
              <a:tr h="94152">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solidFill>
                      <a:srgbClr val="EFC5B9"/>
                    </a:solidFill>
                  </a:tcPr>
                </a:tc>
                <a:tc>
                  <a:txBody>
                    <a:bodyPr/>
                    <a:lstStyle/>
                    <a:p>
                      <a:pPr algn="l" fontAlgn="ctr"/>
                      <a:endParaRPr lang="en-LB" sz="1200" b="1" i="0" u="none" strike="noStrike">
                        <a:solidFill>
                          <a:srgbClr val="000000"/>
                        </a:solidFill>
                        <a:effectLst/>
                        <a:latin typeface="Century Gothic" panose="020B0502020202020204" pitchFamily="34" charset="0"/>
                      </a:endParaRPr>
                    </a:p>
                  </a:txBody>
                  <a:tcPr marL="67020" marR="7447" marT="7447" marB="0" anchor="ctr">
                    <a:solidFill>
                      <a:srgbClr val="EFC5B9"/>
                    </a:solidFill>
                  </a:tcPr>
                </a:tc>
                <a:tc>
                  <a:txBody>
                    <a:bodyPr/>
                    <a:lstStyle/>
                    <a:p>
                      <a:pPr algn="l" fontAlgn="ctr"/>
                      <a:endParaRPr lang="en-LB" sz="1200" b="1" i="0" u="none" strike="noStrike" dirty="0">
                        <a:solidFill>
                          <a:srgbClr val="000000"/>
                        </a:solidFill>
                        <a:effectLst/>
                        <a:latin typeface="Century Gothic" panose="020B0502020202020204" pitchFamily="34" charset="0"/>
                      </a:endParaRPr>
                    </a:p>
                  </a:txBody>
                  <a:tcPr marL="67020" marR="7447" marT="7447" marB="0" anchor="ctr">
                    <a:lnR w="12700" cap="flat" cmpd="sng" algn="ctr">
                      <a:solidFill>
                        <a:srgbClr val="79527B"/>
                      </a:solidFill>
                      <a:prstDash val="solid"/>
                      <a:round/>
                      <a:headEnd type="none" w="med" len="med"/>
                      <a:tailEnd type="none" w="med" len="med"/>
                    </a:lnR>
                    <a:solidFill>
                      <a:srgbClr val="EFC5B9"/>
                    </a:solidFill>
                  </a:tcPr>
                </a:tc>
                <a:extLst>
                  <a:ext uri="{0D108BD9-81ED-4DB2-BD59-A6C34878D82A}">
                    <a16:rowId xmlns:a16="http://schemas.microsoft.com/office/drawing/2014/main" val="709074289"/>
                  </a:ext>
                </a:extLst>
              </a:tr>
              <a:tr h="173428">
                <a:tc gridSpan="3">
                  <a:txBody>
                    <a:bodyPr/>
                    <a:lstStyle/>
                    <a:p>
                      <a:pPr marL="44450" indent="0" algn="l" defTabSz="914400" rtl="0" eaLnBrk="1" fontAlgn="ctr" latinLnBrk="0" hangingPunct="1">
                        <a:tabLst/>
                      </a:pPr>
                      <a:r>
                        <a:rPr lang="en-US" sz="1200" b="1" u="none" strike="noStrike" kern="1200" dirty="0">
                          <a:solidFill>
                            <a:srgbClr val="79527B"/>
                          </a:solidFill>
                          <a:effectLst/>
                          <a:latin typeface="+mn-lt"/>
                          <a:ea typeface="+mn-ea"/>
                          <a:cs typeface="+mn-cs"/>
                        </a:rPr>
                        <a:t>KREATIVE STRATEGIE</a:t>
                      </a:r>
                    </a:p>
                  </a:txBody>
                  <a:tcPr marL="7447"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27725757"/>
                  </a:ext>
                </a:extLst>
              </a:tr>
              <a:tr h="158976">
                <a:tc gridSpan="3">
                  <a:txBody>
                    <a:bodyPr/>
                    <a:lstStyle/>
                    <a:p>
                      <a:pPr algn="l" fontAlgn="ctr"/>
                      <a:r>
                        <a:rPr lang="en-US" sz="1200" u="none" strike="noStrike" kern="1200" dirty="0">
                          <a:solidFill>
                            <a:srgbClr val="79527B"/>
                          </a:solidFill>
                          <a:effectLst/>
                          <a:latin typeface="+mn-lt"/>
                          <a:ea typeface="+mn-ea"/>
                          <a:cs typeface="+mn-cs"/>
                        </a:rPr>
                        <a:t>Bauen Sie Ihr Kampagnenthema und Ihren Ansatz auf der Grundlage Ihres USP auf.</a:t>
                      </a: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3441577"/>
                  </a:ext>
                </a:extLst>
              </a:tr>
              <a:tr h="390214">
                <a:tc gridSpan="3">
                  <a:txBody>
                    <a:bodyPr/>
                    <a:lstStyle/>
                    <a:p>
                      <a:pPr algn="l" fontAlgn="ctr"/>
                      <a:r>
                        <a:rPr lang="en-LB" sz="1200" u="none" strike="noStrike" dirty="0">
                          <a:effectLst/>
                        </a:rPr>
                        <a:t> </a:t>
                      </a:r>
                      <a:endParaRPr lang="en-LB" sz="1200" b="0" i="0" u="none" strike="noStrike" dirty="0">
                        <a:solidFill>
                          <a:srgbClr val="000000"/>
                        </a:solidFill>
                        <a:effectLst/>
                        <a:latin typeface="Century Gothic" panose="020B0502020202020204" pitchFamily="34" charset="0"/>
                      </a:endParaRPr>
                    </a:p>
                  </a:txBody>
                  <a:tcPr marL="67020" marR="7447" marT="7447"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EFC5B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65539570"/>
                  </a:ext>
                </a:extLst>
              </a:tr>
            </a:tbl>
          </a:graphicData>
        </a:graphic>
      </p:graphicFrame>
      <p:graphicFrame>
        <p:nvGraphicFramePr>
          <p:cNvPr id="10" name="Table 9">
            <a:extLst>
              <a:ext uri="{FF2B5EF4-FFF2-40B4-BE49-F238E27FC236}">
                <a16:creationId xmlns:a16="http://schemas.microsoft.com/office/drawing/2014/main" id="{D9979D72-0993-4AB3-4B9D-8E0762A7480E}"/>
              </a:ext>
            </a:extLst>
          </p:cNvPr>
          <p:cNvGraphicFramePr>
            <a:graphicFrameLocks noGrp="1"/>
          </p:cNvGraphicFramePr>
          <p:nvPr/>
        </p:nvGraphicFramePr>
        <p:xfrm>
          <a:off x="4346713" y="1441969"/>
          <a:ext cx="3498574" cy="3775089"/>
        </p:xfrm>
        <a:graphic>
          <a:graphicData uri="http://schemas.openxmlformats.org/drawingml/2006/table">
            <a:tbl>
              <a:tblPr>
                <a:tableStyleId>{5C22544A-7EE6-4342-B048-85BDC9FD1C3A}</a:tableStyleId>
              </a:tblPr>
              <a:tblGrid>
                <a:gridCol w="1049572">
                  <a:extLst>
                    <a:ext uri="{9D8B030D-6E8A-4147-A177-3AD203B41FA5}">
                      <a16:colId xmlns:a16="http://schemas.microsoft.com/office/drawing/2014/main" val="3516998310"/>
                    </a:ext>
                  </a:extLst>
                </a:gridCol>
                <a:gridCol w="699715">
                  <a:extLst>
                    <a:ext uri="{9D8B030D-6E8A-4147-A177-3AD203B41FA5}">
                      <a16:colId xmlns:a16="http://schemas.microsoft.com/office/drawing/2014/main" val="72045888"/>
                    </a:ext>
                  </a:extLst>
                </a:gridCol>
                <a:gridCol w="1749287">
                  <a:extLst>
                    <a:ext uri="{9D8B030D-6E8A-4147-A177-3AD203B41FA5}">
                      <a16:colId xmlns:a16="http://schemas.microsoft.com/office/drawing/2014/main" val="3555424630"/>
                    </a:ext>
                  </a:extLst>
                </a:gridCol>
              </a:tblGrid>
              <a:tr h="226293">
                <a:tc gridSpan="3">
                  <a:txBody>
                    <a:bodyPr/>
                    <a:lstStyle/>
                    <a:p>
                      <a:pPr marL="44450" indent="0" algn="l" fontAlgn="ctr">
                        <a:tabLst/>
                      </a:pPr>
                      <a:r>
                        <a:rPr lang="en-US" sz="1200" b="1" u="none" strike="noStrike" kern="1200">
                          <a:solidFill>
                            <a:srgbClr val="79527B"/>
                          </a:solidFill>
                          <a:effectLst/>
                          <a:latin typeface="+mn-lt"/>
                          <a:ea typeface="+mn-ea"/>
                          <a:cs typeface="+mn-cs"/>
                        </a:rPr>
                        <a:t>WERKZEUGE UND TAKTIKEN</a:t>
                      </a:r>
                    </a:p>
                  </a:txBody>
                  <a:tcPr marL="9278"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97572558"/>
                  </a:ext>
                </a:extLst>
              </a:tr>
              <a:tr h="474135">
                <a:tc gridSpan="3">
                  <a:txBody>
                    <a:bodyPr/>
                    <a:lstStyle/>
                    <a:p>
                      <a:pPr algn="l" fontAlgn="ctr"/>
                      <a:r>
                        <a:rPr lang="en-US" sz="1200" u="none" strike="noStrike" kern="1200">
                          <a:solidFill>
                            <a:srgbClr val="79527B"/>
                          </a:solidFill>
                          <a:effectLst/>
                          <a:latin typeface="+mn-lt"/>
                          <a:ea typeface="+mn-ea"/>
                          <a:cs typeface="+mn-cs"/>
                        </a:rPr>
                        <a:t>Was müssen Sie tun, um Ihre Ziele zu erreichen, und welche Instrumente sind geeignet </a:t>
                      </a:r>
                      <a:br>
                        <a:rPr lang="en-US" sz="1200" u="none" strike="noStrike" kern="1200">
                          <a:solidFill>
                            <a:srgbClr val="79527B"/>
                          </a:solidFill>
                          <a:effectLst/>
                          <a:latin typeface="+mn-lt"/>
                          <a:ea typeface="+mn-ea"/>
                          <a:cs typeface="+mn-cs"/>
                        </a:rPr>
                      </a:br>
                      <a:r>
                        <a:rPr lang="en-US" sz="1200" u="none" strike="noStrike" kern="1200">
                          <a:solidFill>
                            <a:srgbClr val="79527B"/>
                          </a:solidFill>
                          <a:effectLst/>
                          <a:latin typeface="+mn-lt"/>
                          <a:ea typeface="+mn-ea"/>
                          <a:cs typeface="+mn-cs"/>
                        </a:rPr>
                        <a:t>um Ihr Zielpublikum zu erreichen? </a:t>
                      </a: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94766022"/>
                  </a:ext>
                </a:extLst>
              </a:tr>
              <a:tr h="386646">
                <a:tc gridSpan="3">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29841700"/>
                  </a:ext>
                </a:extLst>
              </a:tr>
              <a:tr h="164332">
                <a:tc gridSpan="3">
                  <a:txBody>
                    <a:bodyPr/>
                    <a:lstStyle/>
                    <a:p>
                      <a:pPr marL="0" algn="l" defTabSz="914400" rtl="0" eaLnBrk="1" fontAlgn="ctr" latinLnBrk="0" hangingPunct="1"/>
                      <a:r>
                        <a:rPr lang="en-US" sz="1200" b="1" u="none" strike="noStrike" kern="1200">
                          <a:solidFill>
                            <a:srgbClr val="79527B"/>
                          </a:solidFill>
                          <a:effectLst/>
                          <a:latin typeface="+mn-lt"/>
                          <a:ea typeface="+mn-ea"/>
                          <a:cs typeface="+mn-cs"/>
                        </a:rPr>
                        <a:t>KOMMUNIKATIONSKANÄLE</a:t>
                      </a: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94001632"/>
                  </a:ext>
                </a:extLst>
              </a:tr>
              <a:tr h="629037">
                <a:tc gridSpan="3">
                  <a:txBody>
                    <a:bodyPr/>
                    <a:lstStyle/>
                    <a:p>
                      <a:pPr marL="0" algn="l" defTabSz="914400" rtl="0" eaLnBrk="1" fontAlgn="ctr" latinLnBrk="0" hangingPunct="1"/>
                      <a:r>
                        <a:rPr lang="en-US" sz="1200" u="none" strike="noStrike" kern="1200">
                          <a:solidFill>
                            <a:srgbClr val="79527B"/>
                          </a:solidFill>
                          <a:effectLst/>
                          <a:latin typeface="+mn-lt"/>
                          <a:ea typeface="+mn-ea"/>
                          <a:cs typeface="+mn-cs"/>
                        </a:rPr>
                        <a:t>Für jede Zielgruppe gibt es wahrscheinlich mehrere geeignete Kommunikationskanäle, die einen Plan und ein Budget erfordern: Web-/Online-Medienpräsenz, Presse/PR, Direktmarketing und bezahlte Werbung in Print- und/oder Rundfunkmedien.</a:t>
                      </a: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45535939"/>
                  </a:ext>
                </a:extLst>
              </a:tr>
              <a:tr h="308261">
                <a:tc gridSpan="3">
                  <a:txBody>
                    <a:bodyPr/>
                    <a:lstStyle/>
                    <a:p>
                      <a:pPr algn="l" fontAlgn="ctr"/>
                      <a:r>
                        <a:rPr lang="en-LB" sz="1200" u="none" strike="noStrike">
                          <a:effectLst/>
                        </a:rPr>
                        <a:t> </a:t>
                      </a:r>
                      <a:endParaRPr lang="en-LB" sz="1200" b="0" i="0" u="none" strike="noStrike">
                        <a:solidFill>
                          <a:srgbClr val="000000"/>
                        </a:solidFill>
                        <a:effectLst/>
                        <a:latin typeface="Century Gothic" panose="020B0502020202020204" pitchFamily="34" charset="0"/>
                      </a:endParaRP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96405401"/>
                  </a:ext>
                </a:extLst>
              </a:tr>
              <a:tr h="164332">
                <a:tc>
                  <a:txBody>
                    <a:bodyPr/>
                    <a:lstStyle/>
                    <a:p>
                      <a:pPr algn="l" fontAlgn="ctr"/>
                      <a:endParaRPr lang="en-LB" sz="1200" b="1" i="0" u="none" strike="noStrike">
                        <a:solidFill>
                          <a:srgbClr val="000000"/>
                        </a:solidFill>
                        <a:effectLst/>
                        <a:latin typeface="Century Gothic" panose="020B0502020202020204" pitchFamily="34" charset="0"/>
                      </a:endParaRPr>
                    </a:p>
                  </a:txBody>
                  <a:tcPr marL="83501" marR="9278" marT="9278"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endParaRPr lang="en-LB" sz="1200" b="1" i="0" u="none" strike="noStrike">
                        <a:solidFill>
                          <a:srgbClr val="000000"/>
                        </a:solidFill>
                        <a:effectLst/>
                        <a:latin typeface="Century Gothic" panose="020B0502020202020204" pitchFamily="34" charset="0"/>
                      </a:endParaRPr>
                    </a:p>
                  </a:txBody>
                  <a:tcPr marL="83501" marR="9278" marT="9278" marB="0" anchor="ctr">
                    <a:solidFill>
                      <a:srgbClr val="D9C4DD"/>
                    </a:solidFill>
                  </a:tcPr>
                </a:tc>
                <a:tc>
                  <a:txBody>
                    <a:bodyPr/>
                    <a:lstStyle/>
                    <a:p>
                      <a:pPr algn="l" fontAlgn="ctr"/>
                      <a:endParaRPr lang="en-LB" sz="1200" b="1" i="0" u="none" strike="noStrike">
                        <a:solidFill>
                          <a:srgbClr val="000000"/>
                        </a:solidFill>
                        <a:effectLst/>
                        <a:latin typeface="Century Gothic" panose="020B0502020202020204" pitchFamily="34" charset="0"/>
                      </a:endParaRPr>
                    </a:p>
                  </a:txBody>
                  <a:tcPr marL="83501" marR="9278" marT="9278"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1336318542"/>
                  </a:ext>
                </a:extLst>
              </a:tr>
              <a:tr h="226293">
                <a:tc gridSpan="3">
                  <a:txBody>
                    <a:bodyPr/>
                    <a:lstStyle/>
                    <a:p>
                      <a:pPr marL="44450" indent="0" algn="l" fontAlgn="ctr">
                        <a:tabLst/>
                      </a:pPr>
                      <a:r>
                        <a:rPr lang="en-US" sz="1200" b="1" u="none" strike="noStrike" kern="1200">
                          <a:solidFill>
                            <a:srgbClr val="79527B"/>
                          </a:solidFill>
                          <a:effectLst/>
                          <a:latin typeface="+mn-lt"/>
                          <a:ea typeface="+mn-ea"/>
                          <a:cs typeface="+mn-cs"/>
                        </a:rPr>
                        <a:t>BUDGETS</a:t>
                      </a:r>
                    </a:p>
                  </a:txBody>
                  <a:tcPr marL="9278"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80110680"/>
                  </a:ext>
                </a:extLst>
              </a:tr>
              <a:tr h="319234">
                <a:tc gridSpan="3">
                  <a:txBody>
                    <a:bodyPr/>
                    <a:lstStyle/>
                    <a:p>
                      <a:pPr marL="0" algn="l" defTabSz="914400" rtl="0" eaLnBrk="1" fontAlgn="ctr" latinLnBrk="0" hangingPunct="1"/>
                      <a:r>
                        <a:rPr lang="en-US" sz="1200" u="none" strike="noStrike" kern="1200">
                          <a:solidFill>
                            <a:srgbClr val="79527B"/>
                          </a:solidFill>
                          <a:effectLst/>
                          <a:latin typeface="+mn-lt"/>
                          <a:ea typeface="+mn-ea"/>
                          <a:cs typeface="+mn-cs"/>
                        </a:rPr>
                        <a:t>Sie sollten für jedes taktische Projekt, das den Plan unterstützt, ein eigenes Budget erstellen.</a:t>
                      </a: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52239730"/>
                  </a:ext>
                </a:extLst>
              </a:tr>
              <a:tr h="386646">
                <a:tc gridSpan="3">
                  <a:txBody>
                    <a:bodyPr/>
                    <a:lstStyle/>
                    <a:p>
                      <a:pPr algn="l" fontAlgn="ctr"/>
                      <a:r>
                        <a:rPr lang="en-LB" sz="1200" u="none" strike="noStrike" dirty="0">
                          <a:effectLst/>
                        </a:rPr>
                        <a:t> </a:t>
                      </a:r>
                      <a:endParaRPr lang="en-LB" sz="1200" b="0" i="0" u="none" strike="noStrike" dirty="0">
                        <a:solidFill>
                          <a:srgbClr val="000000"/>
                        </a:solidFill>
                        <a:effectLst/>
                        <a:latin typeface="Century Gothic" panose="020B0502020202020204" pitchFamily="34" charset="0"/>
                      </a:endParaRPr>
                    </a:p>
                  </a:txBody>
                  <a:tcPr marL="83501" marR="9278" marT="9278"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B w="12700" cap="flat" cmpd="sng" algn="ctr">
                      <a:solidFill>
                        <a:srgbClr val="79527B"/>
                      </a:solidFill>
                      <a:prstDash val="solid"/>
                      <a:round/>
                      <a:headEnd type="none" w="med" len="med"/>
                      <a:tailEnd type="none" w="med" len="med"/>
                    </a:lnB>
                    <a:solidFill>
                      <a:srgbClr val="D9C4DD"/>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79340093"/>
                  </a:ext>
                </a:extLst>
              </a:tr>
            </a:tbl>
          </a:graphicData>
        </a:graphic>
      </p:graphicFrame>
      <p:sp>
        <p:nvSpPr>
          <p:cNvPr id="11" name="Text Placeholder 5">
            <a:extLst>
              <a:ext uri="{FF2B5EF4-FFF2-40B4-BE49-F238E27FC236}">
                <a16:creationId xmlns:a16="http://schemas.microsoft.com/office/drawing/2014/main" id="{3F44F06C-21BC-C1B2-DF74-2BB774348E57}"/>
              </a:ext>
            </a:extLst>
          </p:cNvPr>
          <p:cNvSpPr txBox="1">
            <a:spLocks/>
          </p:cNvSpPr>
          <p:nvPr/>
        </p:nvSpPr>
        <p:spPr>
          <a:xfrm>
            <a:off x="2720600" y="835672"/>
            <a:ext cx="6750800" cy="3040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solidFill>
                  <a:srgbClr val="79527B"/>
                </a:solidFill>
              </a:rPr>
              <a:t>VORLAGE FÜR EINEN INTEGRIERTEN MARKETING-KOMMUNIKATIONSPLAN</a:t>
            </a:r>
          </a:p>
        </p:txBody>
      </p:sp>
      <p:sp>
        <p:nvSpPr>
          <p:cNvPr id="6" name="TextBox 5">
            <a:extLst>
              <a:ext uri="{FF2B5EF4-FFF2-40B4-BE49-F238E27FC236}">
                <a16:creationId xmlns:a16="http://schemas.microsoft.com/office/drawing/2014/main" id="{CD10DFC9-C8DC-6996-A2BE-0042ABE2A37D}"/>
              </a:ext>
            </a:extLst>
          </p:cNvPr>
          <p:cNvSpPr txBox="1"/>
          <p:nvPr/>
        </p:nvSpPr>
        <p:spPr>
          <a:xfrm>
            <a:off x="4343400" y="6225659"/>
            <a:ext cx="3124200" cy="369332"/>
          </a:xfrm>
          <a:prstGeom prst="rect">
            <a:avLst/>
          </a:prstGeom>
          <a:noFill/>
        </p:spPr>
        <p:txBody>
          <a:bodyPr wrap="square" rtlCol="0">
            <a:spAutoFit/>
          </a:bodyPr>
          <a:lstStyle/>
          <a:p>
            <a:pPr algn="ctr"/>
            <a:r>
              <a:rPr lang="en-IE" dirty="0">
                <a:solidFill>
                  <a:srgbClr val="F27954"/>
                </a:solidFill>
                <a:hlinkClick r:id="rId5">
                  <a:extLst>
                    <a:ext uri="{A12FA001-AC4F-418D-AE19-62706E023703}">
                      <ahyp:hlinkClr xmlns:ahyp="http://schemas.microsoft.com/office/drawing/2018/hyperlinkcolor" val="tx"/>
                    </a:ext>
                  </a:extLst>
                </a:hlinkClick>
              </a:rPr>
              <a:t>Smartsheet-Vorlagen</a:t>
            </a:r>
            <a:endParaRPr lang="en-IE" dirty="0">
              <a:solidFill>
                <a:srgbClr val="F27954"/>
              </a:solidFill>
            </a:endParaRPr>
          </a:p>
        </p:txBody>
      </p:sp>
    </p:spTree>
    <p:extLst>
      <p:ext uri="{BB962C8B-B14F-4D97-AF65-F5344CB8AC3E}">
        <p14:creationId xmlns:p14="http://schemas.microsoft.com/office/powerpoint/2010/main" val="138131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03BB378-198B-834E-8365-EBECCC12E17E}"/>
              </a:ext>
            </a:extLst>
          </p:cNvPr>
          <p:cNvGraphicFramePr>
            <a:graphicFrameLocks noGrp="1"/>
          </p:cNvGraphicFramePr>
          <p:nvPr>
            <p:extLst>
              <p:ext uri="{D42A27DB-BD31-4B8C-83A1-F6EECF244321}">
                <p14:modId xmlns:p14="http://schemas.microsoft.com/office/powerpoint/2010/main" val="3597632617"/>
              </p:ext>
            </p:extLst>
          </p:nvPr>
        </p:nvGraphicFramePr>
        <p:xfrm>
          <a:off x="262705" y="823230"/>
          <a:ext cx="11666593" cy="5999367"/>
        </p:xfrm>
        <a:graphic>
          <a:graphicData uri="http://schemas.openxmlformats.org/drawingml/2006/table">
            <a:tbl>
              <a:tblPr>
                <a:tableStyleId>{5C22544A-7EE6-4342-B048-85BDC9FD1C3A}</a:tableStyleId>
              </a:tblPr>
              <a:tblGrid>
                <a:gridCol w="1338793">
                  <a:extLst>
                    <a:ext uri="{9D8B030D-6E8A-4147-A177-3AD203B41FA5}">
                      <a16:colId xmlns:a16="http://schemas.microsoft.com/office/drawing/2014/main" val="1746116799"/>
                    </a:ext>
                  </a:extLst>
                </a:gridCol>
                <a:gridCol w="344260">
                  <a:extLst>
                    <a:ext uri="{9D8B030D-6E8A-4147-A177-3AD203B41FA5}">
                      <a16:colId xmlns:a16="http://schemas.microsoft.com/office/drawing/2014/main" val="1019172242"/>
                    </a:ext>
                  </a:extLst>
                </a:gridCol>
                <a:gridCol w="344260">
                  <a:extLst>
                    <a:ext uri="{9D8B030D-6E8A-4147-A177-3AD203B41FA5}">
                      <a16:colId xmlns:a16="http://schemas.microsoft.com/office/drawing/2014/main" val="3346677387"/>
                    </a:ext>
                  </a:extLst>
                </a:gridCol>
                <a:gridCol w="344260">
                  <a:extLst>
                    <a:ext uri="{9D8B030D-6E8A-4147-A177-3AD203B41FA5}">
                      <a16:colId xmlns:a16="http://schemas.microsoft.com/office/drawing/2014/main" val="4035716671"/>
                    </a:ext>
                  </a:extLst>
                </a:gridCol>
                <a:gridCol w="344260">
                  <a:extLst>
                    <a:ext uri="{9D8B030D-6E8A-4147-A177-3AD203B41FA5}">
                      <a16:colId xmlns:a16="http://schemas.microsoft.com/office/drawing/2014/main" val="3405727021"/>
                    </a:ext>
                  </a:extLst>
                </a:gridCol>
                <a:gridCol w="344260">
                  <a:extLst>
                    <a:ext uri="{9D8B030D-6E8A-4147-A177-3AD203B41FA5}">
                      <a16:colId xmlns:a16="http://schemas.microsoft.com/office/drawing/2014/main" val="3970972873"/>
                    </a:ext>
                  </a:extLst>
                </a:gridCol>
                <a:gridCol w="344260">
                  <a:extLst>
                    <a:ext uri="{9D8B030D-6E8A-4147-A177-3AD203B41FA5}">
                      <a16:colId xmlns:a16="http://schemas.microsoft.com/office/drawing/2014/main" val="3173082"/>
                    </a:ext>
                  </a:extLst>
                </a:gridCol>
                <a:gridCol w="344260">
                  <a:extLst>
                    <a:ext uri="{9D8B030D-6E8A-4147-A177-3AD203B41FA5}">
                      <a16:colId xmlns:a16="http://schemas.microsoft.com/office/drawing/2014/main" val="145651893"/>
                    </a:ext>
                  </a:extLst>
                </a:gridCol>
                <a:gridCol w="344260">
                  <a:extLst>
                    <a:ext uri="{9D8B030D-6E8A-4147-A177-3AD203B41FA5}">
                      <a16:colId xmlns:a16="http://schemas.microsoft.com/office/drawing/2014/main" val="327471054"/>
                    </a:ext>
                  </a:extLst>
                </a:gridCol>
                <a:gridCol w="344260">
                  <a:extLst>
                    <a:ext uri="{9D8B030D-6E8A-4147-A177-3AD203B41FA5}">
                      <a16:colId xmlns:a16="http://schemas.microsoft.com/office/drawing/2014/main" val="4142987108"/>
                    </a:ext>
                  </a:extLst>
                </a:gridCol>
                <a:gridCol w="344260">
                  <a:extLst>
                    <a:ext uri="{9D8B030D-6E8A-4147-A177-3AD203B41FA5}">
                      <a16:colId xmlns:a16="http://schemas.microsoft.com/office/drawing/2014/main" val="1058233467"/>
                    </a:ext>
                  </a:extLst>
                </a:gridCol>
                <a:gridCol w="344260">
                  <a:extLst>
                    <a:ext uri="{9D8B030D-6E8A-4147-A177-3AD203B41FA5}">
                      <a16:colId xmlns:a16="http://schemas.microsoft.com/office/drawing/2014/main" val="2544656406"/>
                    </a:ext>
                  </a:extLst>
                </a:gridCol>
                <a:gridCol w="344260">
                  <a:extLst>
                    <a:ext uri="{9D8B030D-6E8A-4147-A177-3AD203B41FA5}">
                      <a16:colId xmlns:a16="http://schemas.microsoft.com/office/drawing/2014/main" val="104625542"/>
                    </a:ext>
                  </a:extLst>
                </a:gridCol>
                <a:gridCol w="344260">
                  <a:extLst>
                    <a:ext uri="{9D8B030D-6E8A-4147-A177-3AD203B41FA5}">
                      <a16:colId xmlns:a16="http://schemas.microsoft.com/office/drawing/2014/main" val="3540577291"/>
                    </a:ext>
                  </a:extLst>
                </a:gridCol>
                <a:gridCol w="344260">
                  <a:extLst>
                    <a:ext uri="{9D8B030D-6E8A-4147-A177-3AD203B41FA5}">
                      <a16:colId xmlns:a16="http://schemas.microsoft.com/office/drawing/2014/main" val="3426865439"/>
                    </a:ext>
                  </a:extLst>
                </a:gridCol>
                <a:gridCol w="344260">
                  <a:extLst>
                    <a:ext uri="{9D8B030D-6E8A-4147-A177-3AD203B41FA5}">
                      <a16:colId xmlns:a16="http://schemas.microsoft.com/office/drawing/2014/main" val="3380933610"/>
                    </a:ext>
                  </a:extLst>
                </a:gridCol>
                <a:gridCol w="344260">
                  <a:extLst>
                    <a:ext uri="{9D8B030D-6E8A-4147-A177-3AD203B41FA5}">
                      <a16:colId xmlns:a16="http://schemas.microsoft.com/office/drawing/2014/main" val="3497970177"/>
                    </a:ext>
                  </a:extLst>
                </a:gridCol>
                <a:gridCol w="344260">
                  <a:extLst>
                    <a:ext uri="{9D8B030D-6E8A-4147-A177-3AD203B41FA5}">
                      <a16:colId xmlns:a16="http://schemas.microsoft.com/office/drawing/2014/main" val="2240771670"/>
                    </a:ext>
                  </a:extLst>
                </a:gridCol>
                <a:gridCol w="344260">
                  <a:extLst>
                    <a:ext uri="{9D8B030D-6E8A-4147-A177-3AD203B41FA5}">
                      <a16:colId xmlns:a16="http://schemas.microsoft.com/office/drawing/2014/main" val="2715071979"/>
                    </a:ext>
                  </a:extLst>
                </a:gridCol>
                <a:gridCol w="344260">
                  <a:extLst>
                    <a:ext uri="{9D8B030D-6E8A-4147-A177-3AD203B41FA5}">
                      <a16:colId xmlns:a16="http://schemas.microsoft.com/office/drawing/2014/main" val="3819322312"/>
                    </a:ext>
                  </a:extLst>
                </a:gridCol>
                <a:gridCol w="344260">
                  <a:extLst>
                    <a:ext uri="{9D8B030D-6E8A-4147-A177-3AD203B41FA5}">
                      <a16:colId xmlns:a16="http://schemas.microsoft.com/office/drawing/2014/main" val="3880415859"/>
                    </a:ext>
                  </a:extLst>
                </a:gridCol>
                <a:gridCol w="344260">
                  <a:extLst>
                    <a:ext uri="{9D8B030D-6E8A-4147-A177-3AD203B41FA5}">
                      <a16:colId xmlns:a16="http://schemas.microsoft.com/office/drawing/2014/main" val="4110149654"/>
                    </a:ext>
                  </a:extLst>
                </a:gridCol>
                <a:gridCol w="344260">
                  <a:extLst>
                    <a:ext uri="{9D8B030D-6E8A-4147-A177-3AD203B41FA5}">
                      <a16:colId xmlns:a16="http://schemas.microsoft.com/office/drawing/2014/main" val="2759350919"/>
                    </a:ext>
                  </a:extLst>
                </a:gridCol>
                <a:gridCol w="344260">
                  <a:extLst>
                    <a:ext uri="{9D8B030D-6E8A-4147-A177-3AD203B41FA5}">
                      <a16:colId xmlns:a16="http://schemas.microsoft.com/office/drawing/2014/main" val="385288735"/>
                    </a:ext>
                  </a:extLst>
                </a:gridCol>
                <a:gridCol w="344260">
                  <a:extLst>
                    <a:ext uri="{9D8B030D-6E8A-4147-A177-3AD203B41FA5}">
                      <a16:colId xmlns:a16="http://schemas.microsoft.com/office/drawing/2014/main" val="3415075045"/>
                    </a:ext>
                  </a:extLst>
                </a:gridCol>
                <a:gridCol w="344260">
                  <a:extLst>
                    <a:ext uri="{9D8B030D-6E8A-4147-A177-3AD203B41FA5}">
                      <a16:colId xmlns:a16="http://schemas.microsoft.com/office/drawing/2014/main" val="3411808062"/>
                    </a:ext>
                  </a:extLst>
                </a:gridCol>
                <a:gridCol w="344260">
                  <a:extLst>
                    <a:ext uri="{9D8B030D-6E8A-4147-A177-3AD203B41FA5}">
                      <a16:colId xmlns:a16="http://schemas.microsoft.com/office/drawing/2014/main" val="887949258"/>
                    </a:ext>
                  </a:extLst>
                </a:gridCol>
                <a:gridCol w="344260">
                  <a:extLst>
                    <a:ext uri="{9D8B030D-6E8A-4147-A177-3AD203B41FA5}">
                      <a16:colId xmlns:a16="http://schemas.microsoft.com/office/drawing/2014/main" val="1336150056"/>
                    </a:ext>
                  </a:extLst>
                </a:gridCol>
                <a:gridCol w="344260">
                  <a:extLst>
                    <a:ext uri="{9D8B030D-6E8A-4147-A177-3AD203B41FA5}">
                      <a16:colId xmlns:a16="http://schemas.microsoft.com/office/drawing/2014/main" val="1034786015"/>
                    </a:ext>
                  </a:extLst>
                </a:gridCol>
                <a:gridCol w="344260">
                  <a:extLst>
                    <a:ext uri="{9D8B030D-6E8A-4147-A177-3AD203B41FA5}">
                      <a16:colId xmlns:a16="http://schemas.microsoft.com/office/drawing/2014/main" val="3731071035"/>
                    </a:ext>
                  </a:extLst>
                </a:gridCol>
                <a:gridCol w="344260">
                  <a:extLst>
                    <a:ext uri="{9D8B030D-6E8A-4147-A177-3AD203B41FA5}">
                      <a16:colId xmlns:a16="http://schemas.microsoft.com/office/drawing/2014/main" val="2880200553"/>
                    </a:ext>
                  </a:extLst>
                </a:gridCol>
              </a:tblGrid>
              <a:tr h="127981">
                <a:tc rowSpan="2">
                  <a:txBody>
                    <a:bodyPr/>
                    <a:lstStyle/>
                    <a:p>
                      <a:pPr algn="l" fontAlgn="ct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D9C4DD"/>
                    </a:solidFill>
                  </a:tcPr>
                </a:tc>
                <a:tc gridSpan="15">
                  <a:txBody>
                    <a:bodyPr/>
                    <a:lstStyle/>
                    <a:p>
                      <a:pPr algn="ctr" fontAlgn="ctr"/>
                      <a:r>
                        <a:rPr lang="en-US" sz="1100" b="1" u="none" strike="noStrike" kern="1200">
                          <a:solidFill>
                            <a:schemeClr val="bg1"/>
                          </a:solidFill>
                          <a:effectLst/>
                          <a:latin typeface="+mn-lt"/>
                          <a:ea typeface="+mn-ea"/>
                          <a:cs typeface="+mn-cs"/>
                        </a:rPr>
                        <a:t>Q1</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F37C5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15">
                  <a:txBody>
                    <a:bodyPr/>
                    <a:lstStyle/>
                    <a:p>
                      <a:pPr algn="ctr" fontAlgn="ctr"/>
                      <a:r>
                        <a:rPr lang="en-US" sz="1100" b="1" u="none" strike="noStrike" kern="1200">
                          <a:solidFill>
                            <a:schemeClr val="bg1"/>
                          </a:solidFill>
                          <a:effectLst/>
                          <a:latin typeface="+mn-lt"/>
                          <a:ea typeface="+mn-ea"/>
                          <a:cs typeface="+mn-cs"/>
                        </a:rPr>
                        <a:t>Q2</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lnB w="12700" cap="flat" cmpd="sng" algn="ctr">
                      <a:solidFill>
                        <a:srgbClr val="79527B"/>
                      </a:solidFill>
                      <a:prstDash val="solid"/>
                      <a:round/>
                      <a:headEnd type="none" w="med" len="med"/>
                      <a:tailEnd type="none" w="med" len="med"/>
                    </a:lnB>
                    <a:solidFill>
                      <a:srgbClr val="3AA09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89834766"/>
                  </a:ext>
                </a:extLst>
              </a:tr>
              <a:tr h="127981">
                <a:tc vMerge="1">
                  <a:txBody>
                    <a:bodyPr/>
                    <a:lstStyle/>
                    <a:p>
                      <a:pPr algn="l" fontAlgn="ctr"/>
                      <a:endParaRPr lang="en-LB" sz="5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gridSpan="5">
                  <a:txBody>
                    <a:bodyPr/>
                    <a:lstStyle/>
                    <a:p>
                      <a:pPr algn="ctr" fontAlgn="ctr"/>
                      <a:r>
                        <a:rPr lang="en-US" sz="1100" b="1" u="none" strike="noStrike" kern="1200">
                          <a:solidFill>
                            <a:srgbClr val="79527B"/>
                          </a:solidFill>
                          <a:effectLst/>
                          <a:latin typeface="+mn-lt"/>
                          <a:ea typeface="+mn-ea"/>
                          <a:cs typeface="+mn-cs"/>
                        </a:rPr>
                        <a:t>JANUAR</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ctr"/>
                      <a:r>
                        <a:rPr lang="en-US" sz="1100" b="1" u="none" strike="noStrike" kern="1200">
                          <a:solidFill>
                            <a:srgbClr val="79527B"/>
                          </a:solidFill>
                          <a:effectLst/>
                          <a:latin typeface="+mn-lt"/>
                          <a:ea typeface="+mn-ea"/>
                          <a:cs typeface="+mn-cs"/>
                        </a:rPr>
                        <a:t>FEBRUAR</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ctr"/>
                      <a:r>
                        <a:rPr lang="en-US" sz="1100" b="1" u="none" strike="noStrike" kern="1200">
                          <a:solidFill>
                            <a:srgbClr val="79527B"/>
                          </a:solidFill>
                          <a:effectLst/>
                          <a:latin typeface="+mn-lt"/>
                          <a:ea typeface="+mn-ea"/>
                          <a:cs typeface="+mn-cs"/>
                        </a:rPr>
                        <a:t>MÄRZ</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EFC5B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ctr"/>
                      <a:r>
                        <a:rPr lang="en-US" sz="1100" b="1" u="none" strike="noStrike" kern="1200">
                          <a:solidFill>
                            <a:srgbClr val="79527B"/>
                          </a:solidFill>
                          <a:effectLst/>
                          <a:latin typeface="+mn-lt"/>
                          <a:ea typeface="+mn-ea"/>
                          <a:cs typeface="+mn-cs"/>
                        </a:rPr>
                        <a:t>APRIL</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96EBD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ctr"/>
                      <a:r>
                        <a:rPr lang="en-US" sz="1100" b="1" u="none" strike="noStrike" kern="1200">
                          <a:solidFill>
                            <a:srgbClr val="79527B"/>
                          </a:solidFill>
                          <a:effectLst/>
                          <a:latin typeface="+mn-lt"/>
                          <a:ea typeface="+mn-ea"/>
                          <a:cs typeface="+mn-cs"/>
                        </a:rPr>
                        <a:t>MAI</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96EBD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ctr"/>
                      <a:r>
                        <a:rPr lang="en-US" sz="1100" b="1" u="none" strike="noStrike" kern="1200">
                          <a:solidFill>
                            <a:srgbClr val="79527B"/>
                          </a:solidFill>
                          <a:effectLst/>
                          <a:latin typeface="+mn-lt"/>
                          <a:ea typeface="+mn-ea"/>
                          <a:cs typeface="+mn-cs"/>
                        </a:rPr>
                        <a:t>JUNI</a:t>
                      </a:r>
                    </a:p>
                  </a:txBody>
                  <a:tcPr marL="3999"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lnT w="12700" cap="flat" cmpd="sng" algn="ctr">
                      <a:solidFill>
                        <a:srgbClr val="79527B"/>
                      </a:solidFill>
                      <a:prstDash val="solid"/>
                      <a:round/>
                      <a:headEnd type="none" w="med" len="med"/>
                      <a:tailEnd type="none" w="med" len="med"/>
                    </a:lnT>
                    <a:solidFill>
                      <a:srgbClr val="96EBD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02850597"/>
                  </a:ext>
                </a:extLst>
              </a:tr>
              <a:tr h="127981">
                <a:tc>
                  <a:txBody>
                    <a:bodyPr/>
                    <a:lstStyle/>
                    <a:p>
                      <a:pPr algn="l" fontAlgn="ctr"/>
                      <a:r>
                        <a:rPr lang="en-US" sz="1100" u="none" strike="noStrike" kern="1200" dirty="0">
                          <a:solidFill>
                            <a:srgbClr val="79527B"/>
                          </a:solidFill>
                          <a:effectLst/>
                          <a:latin typeface="+mn-lt"/>
                          <a:ea typeface="+mn-ea"/>
                          <a:cs typeface="+mn-cs"/>
                        </a:rPr>
                        <a:t>Datum des </a:t>
                      </a:r>
                      <a:r>
                        <a:rPr lang="en-US" sz="1100" u="none" strike="noStrike" kern="1200" dirty="0" err="1">
                          <a:solidFill>
                            <a:srgbClr val="79527B"/>
                          </a:solidFill>
                          <a:effectLst/>
                          <a:latin typeface="+mn-lt"/>
                          <a:ea typeface="+mn-ea"/>
                          <a:cs typeface="+mn-cs"/>
                        </a:rPr>
                        <a:t>ersten</a:t>
                      </a:r>
                      <a:r>
                        <a:rPr lang="en-US" sz="1100" u="none" strike="noStrike" kern="1200" dirty="0">
                          <a:solidFill>
                            <a:srgbClr val="79527B"/>
                          </a:solidFill>
                          <a:effectLst/>
                          <a:latin typeface="+mn-lt"/>
                          <a:ea typeface="+mn-ea"/>
                          <a:cs typeface="+mn-cs"/>
                        </a:rPr>
                        <a:t> </a:t>
                      </a:r>
                      <a:r>
                        <a:rPr lang="en-US" sz="1100" u="none" strike="noStrike" kern="1200" dirty="0" err="1">
                          <a:solidFill>
                            <a:srgbClr val="79527B"/>
                          </a:solidFill>
                          <a:effectLst/>
                          <a:latin typeface="+mn-lt"/>
                          <a:ea typeface="+mn-ea"/>
                          <a:cs typeface="+mn-cs"/>
                        </a:rPr>
                        <a:t>Montags</a:t>
                      </a:r>
                      <a:r>
                        <a:rPr lang="en-US" sz="1100" u="none" strike="noStrike" kern="1200" dirty="0">
                          <a:solidFill>
                            <a:srgbClr val="79527B"/>
                          </a:solidFill>
                          <a:effectLst/>
                          <a:latin typeface="+mn-lt"/>
                          <a:ea typeface="+mn-ea"/>
                          <a:cs typeface="+mn-cs"/>
                        </a:rPr>
                        <a:t> </a:t>
                      </a:r>
                      <a:r>
                        <a:rPr lang="en-US" sz="1100" u="none" strike="noStrike" kern="1200" dirty="0" err="1">
                          <a:solidFill>
                            <a:srgbClr val="79527B"/>
                          </a:solidFill>
                          <a:effectLst/>
                          <a:latin typeface="+mn-lt"/>
                          <a:ea typeface="+mn-ea"/>
                          <a:cs typeface="+mn-cs"/>
                        </a:rPr>
                        <a:t>im</a:t>
                      </a:r>
                      <a:r>
                        <a:rPr lang="en-US" sz="1100" u="none" strike="noStrike" kern="1200" dirty="0">
                          <a:solidFill>
                            <a:srgbClr val="79527B"/>
                          </a:solidFill>
                          <a:effectLst/>
                          <a:latin typeface="+mn-lt"/>
                          <a:ea typeface="+mn-ea"/>
                          <a:cs typeface="+mn-cs"/>
                        </a:rPr>
                        <a:t> Monat</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ctr" fontAlgn="ctr"/>
                      <a:r>
                        <a:rPr lang="en-LB" sz="1100" u="none" strike="noStrike" kern="1200">
                          <a:solidFill>
                            <a:srgbClr val="79527B"/>
                          </a:solidFill>
                          <a:effectLst/>
                          <a:latin typeface="+mn-lt"/>
                          <a:ea typeface="+mn-ea"/>
                          <a:cs typeface="+mn-cs"/>
                        </a:rPr>
                        <a:t>4</a:t>
                      </a:r>
                    </a:p>
                  </a:txBody>
                  <a:tcPr marL="3999" marR="3999" marT="3999" marB="0" anchor="ctr">
                    <a:lnL w="12700" cap="flat" cmpd="sng" algn="ctr">
                      <a:solidFill>
                        <a:srgbClr val="79527B"/>
                      </a:solidFill>
                      <a:prstDash val="solid"/>
                      <a:round/>
                      <a:headEnd type="none" w="med" len="med"/>
                      <a:tailEnd type="none" w="med" len="med"/>
                    </a:lnL>
                    <a:solidFill>
                      <a:srgbClr val="EFD6B9"/>
                    </a:solidFill>
                  </a:tcPr>
                </a:tc>
                <a:tc>
                  <a:txBody>
                    <a:bodyPr/>
                    <a:lstStyle/>
                    <a:p>
                      <a:pPr algn="ctr" fontAlgn="ctr"/>
                      <a:r>
                        <a:rPr lang="en-LB" sz="1100" u="none" strike="noStrike" kern="1200">
                          <a:solidFill>
                            <a:srgbClr val="79527B"/>
                          </a:solidFill>
                          <a:effectLst/>
                          <a:latin typeface="+mn-lt"/>
                          <a:ea typeface="+mn-ea"/>
                          <a:cs typeface="+mn-cs"/>
                        </a:rPr>
                        <a:t>11</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18</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25</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a:t>
                      </a:r>
                    </a:p>
                  </a:txBody>
                  <a:tcPr marL="3999" marR="3999" marT="3999" marB="0" anchor="ctr">
                    <a:lnR w="12700" cap="flat" cmpd="sng" algn="ctr">
                      <a:solidFill>
                        <a:srgbClr val="79527B"/>
                      </a:solidFill>
                      <a:prstDash val="solid"/>
                      <a:round/>
                      <a:headEnd type="none" w="med" len="med"/>
                      <a:tailEnd type="none" w="med" len="med"/>
                    </a:lnR>
                    <a:solidFill>
                      <a:srgbClr val="EFD6B9"/>
                    </a:solidFill>
                  </a:tcPr>
                </a:tc>
                <a:tc>
                  <a:txBody>
                    <a:bodyPr/>
                    <a:lstStyle/>
                    <a:p>
                      <a:pPr algn="ctr" fontAlgn="ctr"/>
                      <a:r>
                        <a:rPr lang="en-LB" sz="1100" u="none" strike="noStrike" kern="1200">
                          <a:solidFill>
                            <a:srgbClr val="79527B"/>
                          </a:solidFill>
                          <a:effectLst/>
                          <a:latin typeface="+mn-lt"/>
                          <a:ea typeface="+mn-ea"/>
                          <a:cs typeface="+mn-cs"/>
                        </a:rPr>
                        <a:t>1</a:t>
                      </a:r>
                    </a:p>
                  </a:txBody>
                  <a:tcPr marL="3999" marR="3999" marT="3999" marB="0" anchor="ctr">
                    <a:lnL w="12700" cap="flat" cmpd="sng" algn="ctr">
                      <a:solidFill>
                        <a:srgbClr val="79527B"/>
                      </a:solidFill>
                      <a:prstDash val="solid"/>
                      <a:round/>
                      <a:headEnd type="none" w="med" len="med"/>
                      <a:tailEnd type="none" w="med" len="med"/>
                    </a:lnL>
                    <a:solidFill>
                      <a:srgbClr val="EFD6B9"/>
                    </a:solidFill>
                  </a:tcPr>
                </a:tc>
                <a:tc>
                  <a:txBody>
                    <a:bodyPr/>
                    <a:lstStyle/>
                    <a:p>
                      <a:pPr algn="ctr" fontAlgn="ctr"/>
                      <a:r>
                        <a:rPr lang="en-LB" sz="1100" u="none" strike="noStrike" kern="1200">
                          <a:solidFill>
                            <a:srgbClr val="79527B"/>
                          </a:solidFill>
                          <a:effectLst/>
                          <a:latin typeface="+mn-lt"/>
                          <a:ea typeface="+mn-ea"/>
                          <a:cs typeface="+mn-cs"/>
                        </a:rPr>
                        <a:t>8</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15</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22</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29</a:t>
                      </a:r>
                    </a:p>
                  </a:txBody>
                  <a:tcPr marL="3999" marR="3999" marT="3999" marB="0" anchor="ctr">
                    <a:lnR w="12700" cap="flat" cmpd="sng" algn="ctr">
                      <a:solidFill>
                        <a:srgbClr val="79527B"/>
                      </a:solidFill>
                      <a:prstDash val="solid"/>
                      <a:round/>
                      <a:headEnd type="none" w="med" len="med"/>
                      <a:tailEnd type="none" w="med" len="med"/>
                    </a:lnR>
                    <a:solidFill>
                      <a:srgbClr val="EFD6B9"/>
                    </a:solidFill>
                  </a:tcPr>
                </a:tc>
                <a:tc>
                  <a:txBody>
                    <a:bodyPr/>
                    <a:lstStyle/>
                    <a:p>
                      <a:pPr algn="ctr" fontAlgn="ctr"/>
                      <a:r>
                        <a:rPr lang="en-LB" sz="1100" u="none" strike="noStrike" kern="1200">
                          <a:solidFill>
                            <a:srgbClr val="79527B"/>
                          </a:solidFill>
                          <a:effectLst/>
                          <a:latin typeface="+mn-lt"/>
                          <a:ea typeface="+mn-ea"/>
                          <a:cs typeface="+mn-cs"/>
                        </a:rPr>
                        <a:t>7</a:t>
                      </a:r>
                    </a:p>
                  </a:txBody>
                  <a:tcPr marL="3999" marR="3999" marT="3999" marB="0" anchor="ctr">
                    <a:lnL w="12700" cap="flat" cmpd="sng" algn="ctr">
                      <a:solidFill>
                        <a:srgbClr val="79527B"/>
                      </a:solidFill>
                      <a:prstDash val="solid"/>
                      <a:round/>
                      <a:headEnd type="none" w="med" len="med"/>
                      <a:tailEnd type="none" w="med" len="med"/>
                    </a:lnL>
                    <a:solidFill>
                      <a:srgbClr val="EFD6B9"/>
                    </a:solidFill>
                  </a:tcPr>
                </a:tc>
                <a:tc>
                  <a:txBody>
                    <a:bodyPr/>
                    <a:lstStyle/>
                    <a:p>
                      <a:pPr algn="ctr" fontAlgn="ctr"/>
                      <a:r>
                        <a:rPr lang="en-LB" sz="1100" u="none" strike="noStrike" kern="1200">
                          <a:solidFill>
                            <a:srgbClr val="79527B"/>
                          </a:solidFill>
                          <a:effectLst/>
                          <a:latin typeface="+mn-lt"/>
                          <a:ea typeface="+mn-ea"/>
                          <a:cs typeface="+mn-cs"/>
                        </a:rPr>
                        <a:t>14</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21</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28</a:t>
                      </a:r>
                    </a:p>
                  </a:txBody>
                  <a:tcPr marL="3999" marR="3999" marT="3999" marB="0" anchor="ctr">
                    <a:solidFill>
                      <a:srgbClr val="EFD6B9"/>
                    </a:solidFill>
                  </a:tcPr>
                </a:tc>
                <a:tc>
                  <a:txBody>
                    <a:bodyPr/>
                    <a:lstStyle/>
                    <a:p>
                      <a:pPr algn="ctr" fontAlgn="ctr"/>
                      <a:r>
                        <a:rPr lang="en-LB" sz="1100" u="none" strike="noStrike" kern="1200">
                          <a:solidFill>
                            <a:srgbClr val="79527B"/>
                          </a:solidFill>
                          <a:effectLst/>
                          <a:latin typeface="+mn-lt"/>
                          <a:ea typeface="+mn-ea"/>
                          <a:cs typeface="+mn-cs"/>
                        </a:rPr>
                        <a:t>-</a:t>
                      </a:r>
                    </a:p>
                  </a:txBody>
                  <a:tcPr marL="3999" marR="3999" marT="3999" marB="0" anchor="ctr">
                    <a:lnR w="12700" cap="flat" cmpd="sng" algn="ctr">
                      <a:solidFill>
                        <a:srgbClr val="79527B"/>
                      </a:solidFill>
                      <a:prstDash val="solid"/>
                      <a:round/>
                      <a:headEnd type="none" w="med" len="med"/>
                      <a:tailEnd type="none" w="med" len="med"/>
                    </a:lnR>
                    <a:solidFill>
                      <a:srgbClr val="EFD6B9"/>
                    </a:solidFill>
                  </a:tcPr>
                </a:tc>
                <a:tc>
                  <a:txBody>
                    <a:bodyPr/>
                    <a:lstStyle/>
                    <a:p>
                      <a:pPr algn="ctr" fontAlgn="ctr"/>
                      <a:r>
                        <a:rPr lang="en-LB" sz="1100" u="none" strike="noStrike" kern="1200">
                          <a:solidFill>
                            <a:srgbClr val="79527B"/>
                          </a:solidFill>
                          <a:effectLst/>
                          <a:latin typeface="+mn-lt"/>
                          <a:ea typeface="+mn-ea"/>
                          <a:cs typeface="+mn-cs"/>
                        </a:rPr>
                        <a:t>4</a:t>
                      </a:r>
                    </a:p>
                  </a:txBody>
                  <a:tcPr marL="3999" marR="3999" marT="3999" marB="0" anchor="ctr">
                    <a:lnL w="12700" cap="flat" cmpd="sng" algn="ctr">
                      <a:solidFill>
                        <a:srgbClr val="79527B"/>
                      </a:solidFill>
                      <a:prstDash val="solid"/>
                      <a:round/>
                      <a:headEnd type="none" w="med" len="med"/>
                      <a:tailEnd type="none" w="med" len="med"/>
                    </a:lnL>
                    <a:solidFill>
                      <a:srgbClr val="CDEBDC"/>
                    </a:solidFill>
                  </a:tcPr>
                </a:tc>
                <a:tc>
                  <a:txBody>
                    <a:bodyPr/>
                    <a:lstStyle/>
                    <a:p>
                      <a:pPr algn="ctr" fontAlgn="ctr"/>
                      <a:r>
                        <a:rPr lang="en-LB" sz="1100" u="none" strike="noStrike" kern="1200">
                          <a:solidFill>
                            <a:srgbClr val="79527B"/>
                          </a:solidFill>
                          <a:effectLst/>
                          <a:latin typeface="+mn-lt"/>
                          <a:ea typeface="+mn-ea"/>
                          <a:cs typeface="+mn-cs"/>
                        </a:rPr>
                        <a:t>11</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18</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25</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a:t>
                      </a:r>
                    </a:p>
                  </a:txBody>
                  <a:tcPr marL="3999" marR="3999" marT="3999" marB="0" anchor="ctr">
                    <a:lnR w="12700" cap="flat" cmpd="sng" algn="ctr">
                      <a:solidFill>
                        <a:srgbClr val="79527B"/>
                      </a:solidFill>
                      <a:prstDash val="solid"/>
                      <a:round/>
                      <a:headEnd type="none" w="med" len="med"/>
                      <a:tailEnd type="none" w="med" len="med"/>
                    </a:lnR>
                    <a:solidFill>
                      <a:srgbClr val="CDEBDC"/>
                    </a:solidFill>
                  </a:tcPr>
                </a:tc>
                <a:tc>
                  <a:txBody>
                    <a:bodyPr/>
                    <a:lstStyle/>
                    <a:p>
                      <a:pPr algn="ctr" fontAlgn="ctr"/>
                      <a:r>
                        <a:rPr lang="en-LB" sz="1100" u="none" strike="noStrike" kern="1200">
                          <a:solidFill>
                            <a:srgbClr val="79527B"/>
                          </a:solidFill>
                          <a:effectLst/>
                          <a:latin typeface="+mn-lt"/>
                          <a:ea typeface="+mn-ea"/>
                          <a:cs typeface="+mn-cs"/>
                        </a:rPr>
                        <a:t>2</a:t>
                      </a:r>
                    </a:p>
                  </a:txBody>
                  <a:tcPr marL="3999" marR="3999" marT="3999" marB="0" anchor="ctr">
                    <a:lnL w="12700" cap="flat" cmpd="sng" algn="ctr">
                      <a:solidFill>
                        <a:srgbClr val="79527B"/>
                      </a:solidFill>
                      <a:prstDash val="solid"/>
                      <a:round/>
                      <a:headEnd type="none" w="med" len="med"/>
                      <a:tailEnd type="none" w="med" len="med"/>
                    </a:lnL>
                    <a:solidFill>
                      <a:srgbClr val="CDEBDC"/>
                    </a:solidFill>
                  </a:tcPr>
                </a:tc>
                <a:tc>
                  <a:txBody>
                    <a:bodyPr/>
                    <a:lstStyle/>
                    <a:p>
                      <a:pPr algn="ctr" fontAlgn="ctr"/>
                      <a:r>
                        <a:rPr lang="en-LB" sz="1100" u="none" strike="noStrike" kern="1200">
                          <a:solidFill>
                            <a:srgbClr val="79527B"/>
                          </a:solidFill>
                          <a:effectLst/>
                          <a:latin typeface="+mn-lt"/>
                          <a:ea typeface="+mn-ea"/>
                          <a:cs typeface="+mn-cs"/>
                        </a:rPr>
                        <a:t>9</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16</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23</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30</a:t>
                      </a:r>
                    </a:p>
                  </a:txBody>
                  <a:tcPr marL="3999" marR="3999" marT="3999" marB="0" anchor="ctr">
                    <a:lnR w="12700" cap="flat" cmpd="sng" algn="ctr">
                      <a:solidFill>
                        <a:srgbClr val="79527B"/>
                      </a:solidFill>
                      <a:prstDash val="solid"/>
                      <a:round/>
                      <a:headEnd type="none" w="med" len="med"/>
                      <a:tailEnd type="none" w="med" len="med"/>
                    </a:lnR>
                    <a:solidFill>
                      <a:srgbClr val="CDEBDC"/>
                    </a:solidFill>
                  </a:tcPr>
                </a:tc>
                <a:tc>
                  <a:txBody>
                    <a:bodyPr/>
                    <a:lstStyle/>
                    <a:p>
                      <a:pPr algn="ctr" fontAlgn="ctr"/>
                      <a:r>
                        <a:rPr lang="en-LB" sz="1100" u="none" strike="noStrike" kern="1200">
                          <a:solidFill>
                            <a:srgbClr val="79527B"/>
                          </a:solidFill>
                          <a:effectLst/>
                          <a:latin typeface="+mn-lt"/>
                          <a:ea typeface="+mn-ea"/>
                          <a:cs typeface="+mn-cs"/>
                        </a:rPr>
                        <a:t>6</a:t>
                      </a:r>
                    </a:p>
                  </a:txBody>
                  <a:tcPr marL="3999" marR="3999" marT="3999" marB="0" anchor="ctr">
                    <a:lnL w="12700" cap="flat" cmpd="sng" algn="ctr">
                      <a:solidFill>
                        <a:srgbClr val="79527B"/>
                      </a:solidFill>
                      <a:prstDash val="solid"/>
                      <a:round/>
                      <a:headEnd type="none" w="med" len="med"/>
                      <a:tailEnd type="none" w="med" len="med"/>
                    </a:lnL>
                    <a:solidFill>
                      <a:srgbClr val="CDEBDC"/>
                    </a:solidFill>
                  </a:tcPr>
                </a:tc>
                <a:tc>
                  <a:txBody>
                    <a:bodyPr/>
                    <a:lstStyle/>
                    <a:p>
                      <a:pPr algn="ctr" fontAlgn="ctr"/>
                      <a:r>
                        <a:rPr lang="en-LB" sz="1100" u="none" strike="noStrike" kern="1200">
                          <a:solidFill>
                            <a:srgbClr val="79527B"/>
                          </a:solidFill>
                          <a:effectLst/>
                          <a:latin typeface="+mn-lt"/>
                          <a:ea typeface="+mn-ea"/>
                          <a:cs typeface="+mn-cs"/>
                        </a:rPr>
                        <a:t>13</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20</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27</a:t>
                      </a:r>
                    </a:p>
                  </a:txBody>
                  <a:tcPr marL="3999" marR="3999" marT="3999" marB="0" anchor="ctr">
                    <a:solidFill>
                      <a:srgbClr val="CDEBDC"/>
                    </a:solidFill>
                  </a:tcPr>
                </a:tc>
                <a:tc>
                  <a:txBody>
                    <a:bodyPr/>
                    <a:lstStyle/>
                    <a:p>
                      <a:pPr algn="ctr" fontAlgn="ctr"/>
                      <a:r>
                        <a:rPr lang="en-LB" sz="1100" u="none" strike="noStrike" kern="1200">
                          <a:solidFill>
                            <a:srgbClr val="79527B"/>
                          </a:solidFill>
                          <a:effectLst/>
                          <a:latin typeface="+mn-lt"/>
                          <a:ea typeface="+mn-ea"/>
                          <a:cs typeface="+mn-cs"/>
                        </a:rPr>
                        <a:t>-</a:t>
                      </a:r>
                    </a:p>
                  </a:txBody>
                  <a:tcPr marL="3999" marR="3999" marT="3999" marB="0" anchor="ctr">
                    <a:lnR w="12700" cap="flat" cmpd="sng" algn="ctr">
                      <a:solidFill>
                        <a:srgbClr val="79527B"/>
                      </a:solidFill>
                      <a:prstDash val="solid"/>
                      <a:round/>
                      <a:headEnd type="none" w="med" len="med"/>
                      <a:tailEnd type="none" w="med" len="med"/>
                    </a:lnR>
                    <a:solidFill>
                      <a:srgbClr val="CDEBDC"/>
                    </a:solidFill>
                  </a:tcPr>
                </a:tc>
                <a:extLst>
                  <a:ext uri="{0D108BD9-81ED-4DB2-BD59-A6C34878D82A}">
                    <a16:rowId xmlns:a16="http://schemas.microsoft.com/office/drawing/2014/main" val="1553814228"/>
                  </a:ext>
                </a:extLst>
              </a:tr>
              <a:tr h="95985">
                <a:tc>
                  <a:txBody>
                    <a:bodyPr/>
                    <a:lstStyle/>
                    <a:p>
                      <a:pPr algn="l" fontAlgn="ctr"/>
                      <a:r>
                        <a:rPr lang="en-US" sz="1100" u="none" strike="noStrike" kern="1200">
                          <a:solidFill>
                            <a:srgbClr val="79527B"/>
                          </a:solidFill>
                          <a:effectLst/>
                          <a:latin typeface="+mn-lt"/>
                          <a:ea typeface="+mn-ea"/>
                          <a:cs typeface="+mn-cs"/>
                        </a:rPr>
                        <a:t>Verkaufsziel</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CDEBDC">
                        <a:alpha val="87451"/>
                      </a:srgbClr>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CDEBDC">
                        <a:alpha val="87451"/>
                      </a:srgbClr>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CDEBDC">
                        <a:alpha val="87451"/>
                      </a:srgbClr>
                    </a:solidFill>
                  </a:tcPr>
                </a:tc>
                <a:extLst>
                  <a:ext uri="{0D108BD9-81ED-4DB2-BD59-A6C34878D82A}">
                    <a16:rowId xmlns:a16="http://schemas.microsoft.com/office/drawing/2014/main" val="4035735073"/>
                  </a:ext>
                </a:extLst>
              </a:tr>
              <a:tr h="95985">
                <a:tc>
                  <a:txBody>
                    <a:bodyPr/>
                    <a:lstStyle/>
                    <a:p>
                      <a:pPr algn="l" fontAlgn="ctr"/>
                      <a:r>
                        <a:rPr lang="en-US" sz="1100" u="none" strike="noStrike" kern="1200">
                          <a:solidFill>
                            <a:srgbClr val="79527B"/>
                          </a:solidFill>
                          <a:effectLst/>
                          <a:latin typeface="+mn-lt"/>
                          <a:ea typeface="+mn-ea"/>
                          <a:cs typeface="+mn-cs"/>
                        </a:rPr>
                        <a:t>Umsatz Tatsächlich</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96EBDC"/>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96EBDC"/>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96EBDC"/>
                    </a:solidFill>
                  </a:tcPr>
                </a:tc>
                <a:extLst>
                  <a:ext uri="{0D108BD9-81ED-4DB2-BD59-A6C34878D82A}">
                    <a16:rowId xmlns:a16="http://schemas.microsoft.com/office/drawing/2014/main" val="1979762774"/>
                  </a:ext>
                </a:extLst>
              </a:tr>
              <a:tr h="95985">
                <a:tc>
                  <a:txBody>
                    <a:bodyPr/>
                    <a:lstStyle/>
                    <a:p>
                      <a:pPr algn="l" fontAlgn="ctr"/>
                      <a:r>
                        <a:rPr lang="en-US" sz="1100" b="1" u="none" strike="noStrike" kern="1200">
                          <a:solidFill>
                            <a:schemeClr val="bg1"/>
                          </a:solidFill>
                          <a:effectLst/>
                          <a:latin typeface="+mn-lt"/>
                          <a:ea typeface="+mn-ea"/>
                          <a:cs typeface="+mn-cs"/>
                        </a:rPr>
                        <a:t>Nationales Marketing</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3119911556"/>
                  </a:ext>
                </a:extLst>
              </a:tr>
              <a:tr h="95985">
                <a:tc>
                  <a:txBody>
                    <a:bodyPr/>
                    <a:lstStyle/>
                    <a:p>
                      <a:pPr algn="l" fontAlgn="ctr"/>
                      <a:r>
                        <a:rPr lang="en-US" sz="1100" u="none" strike="noStrike" kern="1200">
                          <a:solidFill>
                            <a:srgbClr val="79527B"/>
                          </a:solidFill>
                          <a:effectLst/>
                          <a:latin typeface="+mn-lt"/>
                          <a:ea typeface="+mn-ea"/>
                          <a:cs typeface="+mn-cs"/>
                        </a:rPr>
                        <a:t>Banner-Anzeigen</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1400023225"/>
                  </a:ext>
                </a:extLst>
              </a:tr>
              <a:tr h="95985">
                <a:tc>
                  <a:txBody>
                    <a:bodyPr/>
                    <a:lstStyle/>
                    <a:p>
                      <a:pPr algn="l" fontAlgn="ctr"/>
                      <a:r>
                        <a:rPr lang="en-US" sz="1100" b="1" u="none" strike="noStrike" kern="1200">
                          <a:solidFill>
                            <a:schemeClr val="bg1"/>
                          </a:solidFill>
                          <a:effectLst/>
                          <a:latin typeface="+mn-lt"/>
                          <a:ea typeface="+mn-ea"/>
                          <a:cs typeface="+mn-cs"/>
                        </a:rPr>
                        <a:t>Lokales Marketing</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3239624095"/>
                  </a:ext>
                </a:extLst>
              </a:tr>
              <a:tr h="95985">
                <a:tc>
                  <a:txBody>
                    <a:bodyPr/>
                    <a:lstStyle/>
                    <a:p>
                      <a:pPr algn="l" fontAlgn="ctr"/>
                      <a:r>
                        <a:rPr lang="en-US" sz="1100" u="none" strike="noStrike" kern="1200">
                          <a:solidFill>
                            <a:srgbClr val="79527B"/>
                          </a:solidFill>
                          <a:effectLst/>
                          <a:latin typeface="+mn-lt"/>
                          <a:ea typeface="+mn-ea"/>
                          <a:cs typeface="+mn-cs"/>
                        </a:rPr>
                        <a:t>Zeitungsartikel</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3629957924"/>
                  </a:ext>
                </a:extLst>
              </a:tr>
              <a:tr h="95985">
                <a:tc>
                  <a:txBody>
                    <a:bodyPr/>
                    <a:lstStyle/>
                    <a:p>
                      <a:pPr algn="l" fontAlgn="ctr"/>
                      <a:r>
                        <a:rPr lang="en-US" sz="1100" u="none" strike="noStrike" kern="1200">
                          <a:solidFill>
                            <a:srgbClr val="79527B"/>
                          </a:solidFill>
                          <a:effectLst/>
                          <a:latin typeface="+mn-lt"/>
                          <a:ea typeface="+mn-ea"/>
                          <a:cs typeface="+mn-cs"/>
                        </a:rPr>
                        <a:t>In-Store-Marketing</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1520203077"/>
                  </a:ext>
                </a:extLst>
              </a:tr>
              <a:tr h="95985">
                <a:tc>
                  <a:txBody>
                    <a:bodyPr/>
                    <a:lstStyle/>
                    <a:p>
                      <a:pPr algn="l" fontAlgn="ctr"/>
                      <a:r>
                        <a:rPr lang="en-US" sz="1100" u="none" strike="noStrike" kern="1200">
                          <a:solidFill>
                            <a:srgbClr val="79527B"/>
                          </a:solidFill>
                          <a:effectLst/>
                          <a:latin typeface="+mn-lt"/>
                          <a:ea typeface="+mn-ea"/>
                          <a:cs typeface="+mn-cs"/>
                        </a:rPr>
                        <a:t>POP</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075389769"/>
                  </a:ext>
                </a:extLst>
              </a:tr>
              <a:tr h="95985">
                <a:tc>
                  <a:txBody>
                    <a:bodyPr/>
                    <a:lstStyle/>
                    <a:p>
                      <a:pPr algn="l" fontAlgn="ctr"/>
                      <a:r>
                        <a:rPr lang="en-US" sz="1100" b="1" u="none" strike="noStrike" kern="1200">
                          <a:solidFill>
                            <a:schemeClr val="bg1"/>
                          </a:solidFill>
                          <a:effectLst/>
                          <a:latin typeface="+mn-lt"/>
                          <a:ea typeface="+mn-ea"/>
                          <a:cs typeface="+mn-cs"/>
                        </a:rPr>
                        <a:t>Öffentlichkeitsarbeit</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3312393073"/>
                  </a:ext>
                </a:extLst>
              </a:tr>
              <a:tr h="95985">
                <a:tc>
                  <a:txBody>
                    <a:bodyPr/>
                    <a:lstStyle/>
                    <a:p>
                      <a:pPr algn="l" fontAlgn="ctr"/>
                      <a:r>
                        <a:rPr lang="en-US" sz="1100" u="none" strike="noStrike" kern="1200">
                          <a:solidFill>
                            <a:srgbClr val="79527B"/>
                          </a:solidFill>
                          <a:effectLst/>
                          <a:latin typeface="+mn-lt"/>
                          <a:ea typeface="+mn-ea"/>
                          <a:cs typeface="+mn-cs"/>
                        </a:rPr>
                        <a:t>Veranstaltungen</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94769683"/>
                  </a:ext>
                </a:extLst>
              </a:tr>
              <a:tr h="95985">
                <a:tc>
                  <a:txBody>
                    <a:bodyPr/>
                    <a:lstStyle/>
                    <a:p>
                      <a:pPr algn="l" fontAlgn="ctr"/>
                      <a:r>
                        <a:rPr lang="en-US" sz="1100" u="none" strike="noStrike" kern="1200" dirty="0">
                          <a:solidFill>
                            <a:srgbClr val="79527B"/>
                          </a:solidFill>
                          <a:effectLst/>
                          <a:latin typeface="+mn-lt"/>
                          <a:ea typeface="+mn-ea"/>
                          <a:cs typeface="+mn-cs"/>
                        </a:rPr>
                        <a:t>Sponsorships</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616166818"/>
                  </a:ext>
                </a:extLst>
              </a:tr>
              <a:tr h="95985">
                <a:tc>
                  <a:txBody>
                    <a:bodyPr/>
                    <a:lstStyle/>
                    <a:p>
                      <a:pPr algn="l" fontAlgn="ctr"/>
                      <a:r>
                        <a:rPr lang="en-US" sz="1100" u="none" strike="noStrike" kern="1200">
                          <a:solidFill>
                            <a:srgbClr val="79527B"/>
                          </a:solidFill>
                          <a:effectLst/>
                          <a:latin typeface="+mn-lt"/>
                          <a:ea typeface="+mn-ea"/>
                          <a:cs typeface="+mn-cs"/>
                        </a:rPr>
                        <a:t>Mitteilungen an die Presse</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1675927540"/>
                  </a:ext>
                </a:extLst>
              </a:tr>
              <a:tr h="95985">
                <a:tc>
                  <a:txBody>
                    <a:bodyPr/>
                    <a:lstStyle/>
                    <a:p>
                      <a:pPr algn="l" fontAlgn="ctr"/>
                      <a:r>
                        <a:rPr lang="en-US" sz="1100" b="1" u="none" strike="noStrike" kern="1200">
                          <a:solidFill>
                            <a:schemeClr val="bg1"/>
                          </a:solidFill>
                          <a:effectLst/>
                          <a:latin typeface="+mn-lt"/>
                          <a:ea typeface="+mn-ea"/>
                          <a:cs typeface="+mn-cs"/>
                        </a:rPr>
                        <a:t>Soziale Medien</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3240603811"/>
                  </a:ext>
                </a:extLst>
              </a:tr>
              <a:tr h="95985">
                <a:tc>
                  <a:txBody>
                    <a:bodyPr/>
                    <a:lstStyle/>
                    <a:p>
                      <a:pPr algn="l" fontAlgn="ctr"/>
                      <a:r>
                        <a:rPr lang="en-US" sz="1100" u="none" strike="noStrike" kern="1200">
                          <a:solidFill>
                            <a:srgbClr val="79527B"/>
                          </a:solidFill>
                          <a:effectLst/>
                          <a:latin typeface="+mn-lt"/>
                          <a:ea typeface="+mn-ea"/>
                          <a:cs typeface="+mn-cs"/>
                        </a:rPr>
                        <a:t>Twitter</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3309189316"/>
                  </a:ext>
                </a:extLst>
              </a:tr>
              <a:tr h="95985">
                <a:tc>
                  <a:txBody>
                    <a:bodyPr/>
                    <a:lstStyle/>
                    <a:p>
                      <a:pPr algn="l" fontAlgn="ctr"/>
                      <a:r>
                        <a:rPr lang="en-US" sz="1100" u="none" strike="noStrike" kern="1200">
                          <a:solidFill>
                            <a:srgbClr val="79527B"/>
                          </a:solidFill>
                          <a:effectLst/>
                          <a:latin typeface="+mn-lt"/>
                          <a:ea typeface="+mn-ea"/>
                          <a:cs typeface="+mn-cs"/>
                        </a:rPr>
                        <a:t>Facebook</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433161960"/>
                  </a:ext>
                </a:extLst>
              </a:tr>
              <a:tr h="95985">
                <a:tc>
                  <a:txBody>
                    <a:bodyPr/>
                    <a:lstStyle/>
                    <a:p>
                      <a:pPr algn="l" fontAlgn="ctr"/>
                      <a:r>
                        <a:rPr lang="en-US" sz="1100" u="none" strike="noStrike" kern="1200">
                          <a:solidFill>
                            <a:srgbClr val="79527B"/>
                          </a:solidFill>
                          <a:effectLst/>
                          <a:latin typeface="+mn-lt"/>
                          <a:ea typeface="+mn-ea"/>
                          <a:cs typeface="+mn-cs"/>
                        </a:rPr>
                        <a:t>Pinterest</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683743395"/>
                  </a:ext>
                </a:extLst>
              </a:tr>
              <a:tr h="95985">
                <a:tc>
                  <a:txBody>
                    <a:bodyPr/>
                    <a:lstStyle/>
                    <a:p>
                      <a:pPr algn="l" fontAlgn="ctr"/>
                      <a:r>
                        <a:rPr lang="en-US" sz="1100" b="1" u="none" strike="noStrike" kern="1200" dirty="0">
                          <a:solidFill>
                            <a:schemeClr val="bg1"/>
                          </a:solidFill>
                          <a:effectLst/>
                          <a:latin typeface="+mn-lt"/>
                          <a:ea typeface="+mn-ea"/>
                          <a:cs typeface="+mn-cs"/>
                        </a:rPr>
                        <a:t>Online</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1083523552"/>
                  </a:ext>
                </a:extLst>
              </a:tr>
              <a:tr h="95985">
                <a:tc>
                  <a:txBody>
                    <a:bodyPr/>
                    <a:lstStyle/>
                    <a:p>
                      <a:pPr algn="l" fontAlgn="ctr"/>
                      <a:r>
                        <a:rPr lang="en-US" sz="1100" u="none" strike="noStrike" kern="1200">
                          <a:solidFill>
                            <a:srgbClr val="79527B"/>
                          </a:solidFill>
                          <a:effectLst/>
                          <a:latin typeface="+mn-lt"/>
                          <a:ea typeface="+mn-ea"/>
                          <a:cs typeface="+mn-cs"/>
                        </a:rPr>
                        <a:t>Blog</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764712184"/>
                  </a:ext>
                </a:extLst>
              </a:tr>
              <a:tr h="95985">
                <a:tc>
                  <a:txBody>
                    <a:bodyPr/>
                    <a:lstStyle/>
                    <a:p>
                      <a:pPr algn="l" fontAlgn="ctr"/>
                      <a:r>
                        <a:rPr lang="en-US" sz="1100" u="none" strike="noStrike" kern="1200">
                          <a:solidFill>
                            <a:srgbClr val="79527B"/>
                          </a:solidFill>
                          <a:effectLst/>
                          <a:latin typeface="+mn-lt"/>
                          <a:ea typeface="+mn-ea"/>
                          <a:cs typeface="+mn-cs"/>
                        </a:rPr>
                        <a:t>Website</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3362115954"/>
                  </a:ext>
                </a:extLst>
              </a:tr>
              <a:tr h="95985">
                <a:tc>
                  <a:txBody>
                    <a:bodyPr/>
                    <a:lstStyle/>
                    <a:p>
                      <a:pPr algn="l" fontAlgn="ctr"/>
                      <a:r>
                        <a:rPr lang="en-US" sz="1100" u="none" strike="noStrike" kern="1200" dirty="0">
                          <a:solidFill>
                            <a:srgbClr val="79527B"/>
                          </a:solidFill>
                          <a:effectLst/>
                          <a:latin typeface="+mn-lt"/>
                          <a:ea typeface="+mn-ea"/>
                          <a:cs typeface="+mn-cs"/>
                        </a:rPr>
                        <a:t>Apps</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649588441"/>
                  </a:ext>
                </a:extLst>
              </a:tr>
              <a:tr h="95985">
                <a:tc>
                  <a:txBody>
                    <a:bodyPr/>
                    <a:lstStyle/>
                    <a:p>
                      <a:pPr algn="l" fontAlgn="ctr"/>
                      <a:r>
                        <a:rPr lang="en-US" sz="1100" u="none" strike="noStrike" kern="1200" dirty="0">
                          <a:solidFill>
                            <a:srgbClr val="79527B"/>
                          </a:solidFill>
                          <a:effectLst/>
                          <a:latin typeface="+mn-lt"/>
                          <a:ea typeface="+mn-ea"/>
                          <a:cs typeface="+mn-cs"/>
                        </a:rPr>
                        <a:t>Alerts</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3868437750"/>
                  </a:ext>
                </a:extLst>
              </a:tr>
              <a:tr h="95985">
                <a:tc>
                  <a:txBody>
                    <a:bodyPr/>
                    <a:lstStyle/>
                    <a:p>
                      <a:pPr algn="l" fontAlgn="ctr"/>
                      <a:r>
                        <a:rPr lang="en-US" sz="1100" b="1" u="none" strike="noStrike" kern="1200">
                          <a:solidFill>
                            <a:schemeClr val="bg1"/>
                          </a:solidFill>
                          <a:effectLst/>
                          <a:latin typeface="+mn-lt"/>
                          <a:ea typeface="+mn-ea"/>
                          <a:cs typeface="+mn-cs"/>
                        </a:rPr>
                        <a:t>Werbung</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1"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4077144598"/>
                  </a:ext>
                </a:extLst>
              </a:tr>
              <a:tr h="95985">
                <a:tc>
                  <a:txBody>
                    <a:bodyPr/>
                    <a:lstStyle/>
                    <a:p>
                      <a:pPr algn="l" fontAlgn="ctr"/>
                      <a:r>
                        <a:rPr lang="en-US" sz="1100" u="none" strike="noStrike" kern="1200">
                          <a:solidFill>
                            <a:srgbClr val="79527B"/>
                          </a:solidFill>
                          <a:effectLst/>
                          <a:latin typeface="+mn-lt"/>
                          <a:ea typeface="+mn-ea"/>
                          <a:cs typeface="+mn-cs"/>
                        </a:rPr>
                        <a:t>Online</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534346892"/>
                  </a:ext>
                </a:extLst>
              </a:tr>
              <a:tr h="95985">
                <a:tc>
                  <a:txBody>
                    <a:bodyPr/>
                    <a:lstStyle/>
                    <a:p>
                      <a:pPr algn="l" fontAlgn="ctr"/>
                      <a:r>
                        <a:rPr lang="en-US" sz="1100" u="none" strike="noStrike" kern="1200" dirty="0">
                          <a:solidFill>
                            <a:srgbClr val="79527B"/>
                          </a:solidFill>
                          <a:effectLst/>
                          <a:latin typeface="+mn-lt"/>
                          <a:ea typeface="+mn-ea"/>
                          <a:cs typeface="+mn-cs"/>
                        </a:rPr>
                        <a:t>Print</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94315508"/>
                  </a:ext>
                </a:extLst>
              </a:tr>
              <a:tr h="95985">
                <a:tc>
                  <a:txBody>
                    <a:bodyPr/>
                    <a:lstStyle/>
                    <a:p>
                      <a:pPr algn="l" fontAlgn="ctr"/>
                      <a:r>
                        <a:rPr lang="en-US" sz="1100" u="none" strike="noStrike" kern="1200" dirty="0">
                          <a:solidFill>
                            <a:srgbClr val="79527B"/>
                          </a:solidFill>
                          <a:effectLst/>
                          <a:latin typeface="+mn-lt"/>
                          <a:ea typeface="+mn-ea"/>
                          <a:cs typeface="+mn-cs"/>
                        </a:rPr>
                        <a:t>Outdoor</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23059092"/>
                  </a:ext>
                </a:extLst>
              </a:tr>
              <a:tr h="95985">
                <a:tc>
                  <a:txBody>
                    <a:bodyPr/>
                    <a:lstStyle/>
                    <a:p>
                      <a:pPr algn="l" fontAlgn="ctr"/>
                      <a:r>
                        <a:rPr lang="en-US" sz="1100" u="none" strike="noStrike" kern="1200">
                          <a:solidFill>
                            <a:srgbClr val="79527B"/>
                          </a:solidFill>
                          <a:effectLst/>
                          <a:latin typeface="+mn-lt"/>
                          <a:ea typeface="+mn-ea"/>
                          <a:cs typeface="+mn-cs"/>
                        </a:rPr>
                        <a:t>Radio</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666658808"/>
                  </a:ext>
                </a:extLst>
              </a:tr>
              <a:tr h="95985">
                <a:tc>
                  <a:txBody>
                    <a:bodyPr/>
                    <a:lstStyle/>
                    <a:p>
                      <a:pPr algn="l" fontAlgn="ctr"/>
                      <a:r>
                        <a:rPr lang="en-US" sz="1100" u="none" strike="noStrike" kern="1200">
                          <a:solidFill>
                            <a:srgbClr val="79527B"/>
                          </a:solidFill>
                          <a:effectLst/>
                          <a:latin typeface="+mn-lt"/>
                          <a:ea typeface="+mn-ea"/>
                          <a:cs typeface="+mn-cs"/>
                        </a:rPr>
                        <a:t>Fernsehen</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965738603"/>
                  </a:ext>
                </a:extLst>
              </a:tr>
              <a:tr h="95985">
                <a:tc>
                  <a:txBody>
                    <a:bodyPr/>
                    <a:lstStyle/>
                    <a:p>
                      <a:pPr algn="l" fontAlgn="ctr"/>
                      <a:r>
                        <a:rPr lang="en-US" sz="1100" b="1" u="none" strike="noStrike" kern="1200">
                          <a:solidFill>
                            <a:schemeClr val="bg1"/>
                          </a:solidFill>
                          <a:effectLst/>
                          <a:latin typeface="+mn-lt"/>
                          <a:ea typeface="+mn-ea"/>
                          <a:cs typeface="+mn-cs"/>
                        </a:rPr>
                        <a:t>Marktforschung</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solidFill>
                      <a:srgbClr val="79527B"/>
                    </a:solidFill>
                  </a:tcPr>
                </a:tc>
                <a:tc>
                  <a:txBody>
                    <a:bodyPr/>
                    <a:lstStyle/>
                    <a:p>
                      <a:pPr algn="l" fontAlgn="ctr"/>
                      <a:r>
                        <a:rPr lang="en-LB" sz="1100" u="none" strike="noStrike" kern="1200">
                          <a:solidFill>
                            <a:schemeClr val="bg1"/>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solidFill>
                      <a:srgbClr val="79527B"/>
                    </a:solidFill>
                  </a:tcPr>
                </a:tc>
                <a:tc>
                  <a:txBody>
                    <a:bodyPr/>
                    <a:lstStyle/>
                    <a:p>
                      <a:pPr algn="l" fontAlgn="ctr"/>
                      <a:r>
                        <a:rPr lang="en-LB" sz="1100" u="none" strike="noStrike">
                          <a:solidFill>
                            <a:schemeClr val="bg1"/>
                          </a:solidFill>
                          <a:effectLst/>
                        </a:rPr>
                        <a:t> </a:t>
                      </a:r>
                      <a:endParaRPr lang="en-LB" sz="1100" b="0" i="0" u="none" strike="noStrike">
                        <a:solidFill>
                          <a:schemeClr val="bg1"/>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79527B"/>
                    </a:solidFill>
                  </a:tcPr>
                </a:tc>
                <a:extLst>
                  <a:ext uri="{0D108BD9-81ED-4DB2-BD59-A6C34878D82A}">
                    <a16:rowId xmlns:a16="http://schemas.microsoft.com/office/drawing/2014/main" val="3963810310"/>
                  </a:ext>
                </a:extLst>
              </a:tr>
              <a:tr h="95985">
                <a:tc>
                  <a:txBody>
                    <a:bodyPr/>
                    <a:lstStyle/>
                    <a:p>
                      <a:pPr algn="l" fontAlgn="ctr"/>
                      <a:r>
                        <a:rPr lang="en-US" sz="1100" u="none" strike="noStrike" kern="1200">
                          <a:solidFill>
                            <a:srgbClr val="79527B"/>
                          </a:solidFill>
                          <a:effectLst/>
                          <a:latin typeface="+mn-lt"/>
                          <a:ea typeface="+mn-ea"/>
                          <a:cs typeface="+mn-cs"/>
                        </a:rPr>
                        <a:t>Erhebungen</a:t>
                      </a: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947312082"/>
                  </a:ext>
                </a:extLst>
              </a:tr>
              <a:tr h="95985">
                <a:tc>
                  <a:txBody>
                    <a:bodyPr/>
                    <a:lstStyle/>
                    <a:p>
                      <a:pPr algn="l" fontAlgn="ctr"/>
                      <a:r>
                        <a:rPr lang="en-US" sz="1100" u="none" strike="noStrike" kern="1200" dirty="0" err="1">
                          <a:solidFill>
                            <a:srgbClr val="79527B"/>
                          </a:solidFill>
                          <a:effectLst/>
                          <a:latin typeface="+mn-lt"/>
                          <a:ea typeface="+mn-ea"/>
                          <a:cs typeface="+mn-cs"/>
                        </a:rPr>
                        <a:t>Auswirkungsstudien</a:t>
                      </a:r>
                      <a:endParaRPr lang="en-US" sz="1100" u="none" strike="noStrike" kern="1200" dirty="0">
                        <a:solidFill>
                          <a:srgbClr val="79527B"/>
                        </a:solidFill>
                        <a:effectLst/>
                        <a:latin typeface="+mn-lt"/>
                        <a:ea typeface="+mn-ea"/>
                        <a:cs typeface="+mn-cs"/>
                      </a:endParaRPr>
                    </a:p>
                  </a:txBody>
                  <a:tcPr marL="35995" marR="3999" marT="3999" marB="0" anchor="ctr">
                    <a:lnL w="12700" cap="flat" cmpd="sng" algn="ctr">
                      <a:solidFill>
                        <a:srgbClr val="79527B"/>
                      </a:solidFill>
                      <a:prstDash val="solid"/>
                      <a:round/>
                      <a:headEnd type="none" w="med" len="med"/>
                      <a:tailEnd type="none" w="med" len="med"/>
                    </a:lnL>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solidFill>
                      <a:srgbClr val="D9C4DD"/>
                    </a:solidFill>
                  </a:tcPr>
                </a:tc>
                <a:tc>
                  <a:txBody>
                    <a:bodyPr/>
                    <a:lstStyle/>
                    <a:p>
                      <a:pPr algn="l" fontAlgn="ctr"/>
                      <a:r>
                        <a:rPr lang="en-LB" sz="1100" u="none" strike="noStrike" kern="1200">
                          <a:solidFill>
                            <a:srgbClr val="79527B"/>
                          </a:solidFill>
                          <a:effectLst/>
                          <a:latin typeface="+mn-lt"/>
                          <a:ea typeface="+mn-ea"/>
                          <a:cs typeface="+mn-cs"/>
                        </a:rPr>
                        <a:t> </a:t>
                      </a: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lnL w="12700" cap="flat" cmpd="sng" algn="ctr">
                      <a:solidFill>
                        <a:srgbClr val="79527B"/>
                      </a:solidFill>
                      <a:prstDash val="solid"/>
                      <a:round/>
                      <a:headEnd type="none" w="med" len="med"/>
                      <a:tailEnd type="none" w="med" len="med"/>
                    </a:lnL>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a:effectLst/>
                        </a:rPr>
                        <a:t> </a:t>
                      </a:r>
                      <a:endParaRPr lang="en-LB" sz="1100" b="0" i="0" u="none" strike="noStrike">
                        <a:solidFill>
                          <a:srgbClr val="000000"/>
                        </a:solidFill>
                        <a:effectLst/>
                        <a:latin typeface="Century Gothic" panose="020B0502020202020204" pitchFamily="34" charset="0"/>
                      </a:endParaRPr>
                    </a:p>
                  </a:txBody>
                  <a:tcPr marL="3999" marR="3999" marT="3999" marB="0" anchor="ctr">
                    <a:solidFill>
                      <a:srgbClr val="D9C4DD"/>
                    </a:solidFill>
                  </a:tcPr>
                </a:tc>
                <a:tc>
                  <a:txBody>
                    <a:bodyPr/>
                    <a:lstStyle/>
                    <a:p>
                      <a:pPr algn="l" fontAlgn="ctr"/>
                      <a:r>
                        <a:rPr lang="en-LB" sz="1100" u="none" strike="noStrike" dirty="0">
                          <a:effectLst/>
                        </a:rPr>
                        <a:t> </a:t>
                      </a:r>
                      <a:endParaRPr lang="en-LB" sz="1100" b="0" i="0" u="none" strike="noStrike" dirty="0">
                        <a:solidFill>
                          <a:srgbClr val="000000"/>
                        </a:solidFill>
                        <a:effectLst/>
                        <a:latin typeface="Century Gothic" panose="020B0502020202020204" pitchFamily="34" charset="0"/>
                      </a:endParaRPr>
                    </a:p>
                  </a:txBody>
                  <a:tcPr marL="3999" marR="3999" marT="3999" marB="0" anchor="ctr">
                    <a:lnR w="12700" cap="flat" cmpd="sng" algn="ctr">
                      <a:solidFill>
                        <a:srgbClr val="79527B"/>
                      </a:solidFill>
                      <a:prstDash val="solid"/>
                      <a:round/>
                      <a:headEnd type="none" w="med" len="med"/>
                      <a:tailEnd type="none" w="med" len="med"/>
                    </a:lnR>
                    <a:solidFill>
                      <a:srgbClr val="D9C4DD"/>
                    </a:solidFill>
                  </a:tcPr>
                </a:tc>
                <a:extLst>
                  <a:ext uri="{0D108BD9-81ED-4DB2-BD59-A6C34878D82A}">
                    <a16:rowId xmlns:a16="http://schemas.microsoft.com/office/drawing/2014/main" val="2343642839"/>
                  </a:ext>
                </a:extLst>
              </a:tr>
            </a:tbl>
          </a:graphicData>
        </a:graphic>
      </p:graphicFrame>
      <p:sp>
        <p:nvSpPr>
          <p:cNvPr id="3" name="Text Placeholder 2">
            <a:extLst>
              <a:ext uri="{FF2B5EF4-FFF2-40B4-BE49-F238E27FC236}">
                <a16:creationId xmlns:a16="http://schemas.microsoft.com/office/drawing/2014/main" id="{BDC1A279-E4D1-D7D4-88B6-ED7FFAC9ECA8}"/>
              </a:ext>
            </a:extLst>
          </p:cNvPr>
          <p:cNvSpPr txBox="1">
            <a:spLocks/>
          </p:cNvSpPr>
          <p:nvPr/>
        </p:nvSpPr>
        <p:spPr>
          <a:xfrm>
            <a:off x="262703" y="11766"/>
            <a:ext cx="11666595" cy="582221"/>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0" dirty="0">
                <a:solidFill>
                  <a:srgbClr val="F27954"/>
                </a:solidFill>
              </a:rPr>
              <a:t>Vorlage </a:t>
            </a:r>
            <a:r>
              <a:rPr lang="en-IE" sz="2800" b="0" dirty="0" err="1">
                <a:solidFill>
                  <a:srgbClr val="F27954"/>
                </a:solidFill>
              </a:rPr>
              <a:t>eines</a:t>
            </a:r>
            <a:r>
              <a:rPr lang="en-IE" sz="2800" b="0" dirty="0">
                <a:solidFill>
                  <a:srgbClr val="F27954"/>
                </a:solidFill>
              </a:rPr>
              <a:t> </a:t>
            </a:r>
            <a:r>
              <a:rPr lang="en-IE" sz="2800" b="0" dirty="0" err="1">
                <a:solidFill>
                  <a:srgbClr val="F27954"/>
                </a:solidFill>
              </a:rPr>
              <a:t>jährlichen</a:t>
            </a:r>
            <a:r>
              <a:rPr lang="en-IE" sz="2800" b="0" dirty="0">
                <a:solidFill>
                  <a:srgbClr val="F27954"/>
                </a:solidFill>
              </a:rPr>
              <a:t> </a:t>
            </a:r>
            <a:r>
              <a:rPr lang="en-IE" sz="2800" b="0" dirty="0" err="1">
                <a:solidFill>
                  <a:srgbClr val="F27954"/>
                </a:solidFill>
              </a:rPr>
              <a:t>Marketingkommunikationsplans</a:t>
            </a:r>
            <a:endParaRPr lang="en-IE" sz="2800" b="0" dirty="0">
              <a:solidFill>
                <a:srgbClr val="F27954"/>
              </a:solidFill>
            </a:endParaRPr>
          </a:p>
        </p:txBody>
      </p:sp>
      <p:sp>
        <p:nvSpPr>
          <p:cNvPr id="4" name="Text Placeholder 5">
            <a:extLst>
              <a:ext uri="{FF2B5EF4-FFF2-40B4-BE49-F238E27FC236}">
                <a16:creationId xmlns:a16="http://schemas.microsoft.com/office/drawing/2014/main" id="{A91A40B3-F0F3-CA41-AAC7-54B42EC2A9A7}"/>
              </a:ext>
            </a:extLst>
          </p:cNvPr>
          <p:cNvSpPr txBox="1">
            <a:spLocks/>
          </p:cNvSpPr>
          <p:nvPr/>
        </p:nvSpPr>
        <p:spPr>
          <a:xfrm>
            <a:off x="2720600" y="546247"/>
            <a:ext cx="6750800" cy="3040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endParaRPr lang="en-IE" sz="1400" b="1" dirty="0">
              <a:solidFill>
                <a:srgbClr val="79527B"/>
              </a:solidFill>
            </a:endParaRPr>
          </a:p>
        </p:txBody>
      </p:sp>
      <p:sp>
        <p:nvSpPr>
          <p:cNvPr id="8" name="TextBox 7">
            <a:extLst>
              <a:ext uri="{FF2B5EF4-FFF2-40B4-BE49-F238E27FC236}">
                <a16:creationId xmlns:a16="http://schemas.microsoft.com/office/drawing/2014/main" id="{D98E2E58-1CAA-780C-A68E-8BBC7FE8BAB9}"/>
              </a:ext>
            </a:extLst>
          </p:cNvPr>
          <p:cNvSpPr txBox="1"/>
          <p:nvPr/>
        </p:nvSpPr>
        <p:spPr>
          <a:xfrm>
            <a:off x="9596973" y="339277"/>
            <a:ext cx="3124200" cy="369332"/>
          </a:xfrm>
          <a:prstGeom prst="rect">
            <a:avLst/>
          </a:prstGeom>
          <a:noFill/>
        </p:spPr>
        <p:txBody>
          <a:bodyPr wrap="square" rtlCol="0">
            <a:spAutoFit/>
          </a:bodyPr>
          <a:lstStyle/>
          <a:p>
            <a:pPr algn="ctr"/>
            <a:r>
              <a:rPr lang="en-IE" dirty="0">
                <a:solidFill>
                  <a:srgbClr val="F27954"/>
                </a:solidFill>
                <a:hlinkClick r:id="rId2">
                  <a:extLst>
                    <a:ext uri="{A12FA001-AC4F-418D-AE19-62706E023703}">
                      <ahyp:hlinkClr xmlns:ahyp="http://schemas.microsoft.com/office/drawing/2018/hyperlinkcolor" val="tx"/>
                    </a:ext>
                  </a:extLst>
                </a:hlinkClick>
              </a:rPr>
              <a:t>Smartsheet-Vorlagen</a:t>
            </a:r>
            <a:endParaRPr lang="en-IE" dirty="0">
              <a:solidFill>
                <a:srgbClr val="F27954"/>
              </a:solidFill>
            </a:endParaRPr>
          </a:p>
        </p:txBody>
      </p:sp>
    </p:spTree>
    <p:extLst>
      <p:ext uri="{BB962C8B-B14F-4D97-AF65-F5344CB8AC3E}">
        <p14:creationId xmlns:p14="http://schemas.microsoft.com/office/powerpoint/2010/main" val="224037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25000" lnSpcReduction="20000"/>
          </a:bodyPr>
          <a:lstStyle/>
          <a:p>
            <a:pPr>
              <a:lnSpc>
                <a:spcPct val="120000"/>
              </a:lnSpc>
              <a:spcBef>
                <a:spcPts val="0"/>
              </a:spcBef>
            </a:pPr>
            <a:r>
              <a:rPr lang="de-DE" sz="10800" b="1" dirty="0"/>
              <a:t>Gut gemacht!</a:t>
            </a:r>
          </a:p>
          <a:p>
            <a:pPr>
              <a:lnSpc>
                <a:spcPct val="120000"/>
              </a:lnSpc>
              <a:spcBef>
                <a:spcPts val="0"/>
              </a:spcBef>
            </a:pPr>
            <a:endParaRPr lang="de-DE" sz="9600" b="1" dirty="0"/>
          </a:p>
          <a:p>
            <a:pPr>
              <a:lnSpc>
                <a:spcPct val="120000"/>
              </a:lnSpc>
              <a:spcBef>
                <a:spcPts val="0"/>
              </a:spcBef>
            </a:pPr>
            <a:r>
              <a:rPr lang="de-DE" sz="9600" dirty="0"/>
              <a:t>Sie haben das siebte Modul abgeschlossen.</a:t>
            </a:r>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extLst>
      <p:ext uri="{BB962C8B-B14F-4D97-AF65-F5344CB8AC3E}">
        <p14:creationId xmlns:p14="http://schemas.microsoft.com/office/powerpoint/2010/main" val="194338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77744" y="2800230"/>
            <a:ext cx="4465067" cy="822373"/>
          </a:xfrm>
        </p:spPr>
        <p:txBody>
          <a:bodyPr/>
          <a:lstStyle/>
          <a:p>
            <a:pPr>
              <a:lnSpc>
                <a:spcPct val="100000"/>
              </a:lnSpc>
              <a:spcBef>
                <a:spcPts val="0"/>
              </a:spcBef>
            </a:pPr>
            <a:r>
              <a:rPr lang="en-IE" sz="2000" b="1" dirty="0"/>
              <a:t>Entwicklung einer regionalen Krisenkommunikationsstrategie und eines Plans</a:t>
            </a:r>
            <a:endParaRPr lang="en-IE" sz="1800" b="1"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4294967295"/>
          </p:nvPr>
        </p:nvSpPr>
        <p:spPr>
          <a:xfrm>
            <a:off x="7497213" y="970010"/>
            <a:ext cx="4465067" cy="822373"/>
          </a:xfrm>
        </p:spPr>
        <p:txBody>
          <a:bodyPr/>
          <a:lstStyle/>
          <a:p>
            <a:pPr marL="0" indent="0">
              <a:lnSpc>
                <a:spcPct val="100000"/>
              </a:lnSpc>
              <a:spcBef>
                <a:spcPts val="0"/>
              </a:spcBef>
              <a:buNone/>
            </a:pPr>
            <a:r>
              <a:rPr lang="en-IE" sz="2000" b="1" dirty="0">
                <a:solidFill>
                  <a:srgbClr val="595A59"/>
                </a:solidFill>
              </a:rPr>
              <a:t>Kommunikation mit PR und Umgang mit den </a:t>
            </a:r>
            <a:r>
              <a:rPr lang="en-IE" sz="2000" b="1" dirty="0" err="1">
                <a:solidFill>
                  <a:srgbClr val="595A59"/>
                </a:solidFill>
              </a:rPr>
              <a:t>Medien</a:t>
            </a:r>
            <a:r>
              <a:rPr lang="en-IE" sz="2000" b="1" dirty="0">
                <a:solidFill>
                  <a:srgbClr val="595A59"/>
                </a:solidFill>
              </a:rPr>
              <a:t> </a:t>
            </a:r>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2</a:t>
            </a:r>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3</a:t>
            </a:r>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039708" y="1302682"/>
            <a:ext cx="5251403" cy="5371223"/>
          </a:xfrm>
        </p:spPr>
        <p:txBody>
          <a:bodyPr>
            <a:noAutofit/>
          </a:bodyPr>
          <a:lstStyle/>
          <a:p>
            <a:pPr>
              <a:lnSpc>
                <a:spcPct val="100000"/>
              </a:lnSpc>
              <a:spcBef>
                <a:spcPts val="0"/>
              </a:spcBef>
            </a:pPr>
            <a:r>
              <a:rPr lang="en-IE" sz="2000" dirty="0"/>
              <a:t>Dieses Modul befasst sich mit den verschiedenen Möglichkeiten, wie PR und Medien eine Region bei einer Krisenreaktion unterstützen oder langfristig schädigen können. </a:t>
            </a:r>
            <a:r>
              <a:rPr lang="en-IE" sz="2000" dirty="0" err="1"/>
              <a:t>Anhand</a:t>
            </a:r>
            <a:r>
              <a:rPr lang="en-IE" sz="2000" dirty="0"/>
              <a:t> von Fallstudien und Beispielen wird aufgezeigt, welche Vorgehensweisen sich bewährt haben und welche nicht, und welche Auswirkungen beide Ansätze haben. Es wird deutlich, dass die gesamte regionale Krisenkommunikation durch eine </a:t>
            </a:r>
            <a:r>
              <a:rPr lang="en-IE" sz="2000" dirty="0" err="1"/>
              <a:t>regionalspezifische</a:t>
            </a:r>
            <a:r>
              <a:rPr lang="en-IE" sz="2000" dirty="0"/>
              <a:t> </a:t>
            </a:r>
            <a:r>
              <a:rPr lang="en-IE" sz="2000" dirty="0" err="1"/>
              <a:t>Krisen-kommunikationsstrategie</a:t>
            </a:r>
            <a:r>
              <a:rPr lang="en-IE" sz="2000" dirty="0"/>
              <a:t> untermauert wird. </a:t>
            </a:r>
          </a:p>
          <a:p>
            <a:pPr>
              <a:lnSpc>
                <a:spcPct val="100000"/>
              </a:lnSpc>
              <a:spcBef>
                <a:spcPts val="0"/>
              </a:spcBef>
            </a:pPr>
            <a:r>
              <a:rPr lang="en-IE" sz="2000" dirty="0"/>
              <a:t>Der letzte Abschnitt </a:t>
            </a:r>
            <a:r>
              <a:rPr lang="en-IE" sz="2000" dirty="0" err="1"/>
              <a:t>zeigt</a:t>
            </a:r>
            <a:r>
              <a:rPr lang="en-IE" sz="2000" dirty="0"/>
              <a:t> den Lernenden, was </a:t>
            </a:r>
            <a:r>
              <a:rPr lang="en-IE" sz="2000" dirty="0" err="1"/>
              <a:t>bei</a:t>
            </a:r>
            <a:r>
              <a:rPr lang="en-IE" sz="2000" dirty="0"/>
              <a:t> der </a:t>
            </a:r>
            <a:r>
              <a:rPr lang="en-IE" sz="2000" dirty="0" err="1"/>
              <a:t>Entwicklung</a:t>
            </a:r>
            <a:r>
              <a:rPr lang="en-IE" sz="2000" dirty="0"/>
              <a:t> </a:t>
            </a:r>
            <a:r>
              <a:rPr lang="en-IE" sz="2000" dirty="0" err="1"/>
              <a:t>einer</a:t>
            </a:r>
            <a:r>
              <a:rPr lang="en-IE" sz="2000" dirty="0"/>
              <a:t> Kommunikationsstrategie und den notwendigen unterstützenden Kommunikationsvorlagen zu beachten ist. </a:t>
            </a:r>
          </a:p>
          <a:p>
            <a:pPr>
              <a:lnSpc>
                <a:spcPct val="100000"/>
              </a:lnSpc>
              <a:spcBef>
                <a:spcPts val="0"/>
              </a:spcBef>
            </a:pPr>
            <a:endParaRPr lang="en-IE" sz="2000" dirty="0"/>
          </a:p>
          <a:p>
            <a:pPr>
              <a:lnSpc>
                <a:spcPct val="100000"/>
              </a:lnSpc>
              <a:spcBef>
                <a:spcPts val="0"/>
              </a:spcBef>
            </a:pP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182899" y="109370"/>
            <a:ext cx="4800599"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16745" y="556553"/>
            <a:ext cx="52675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200" b="0" dirty="0"/>
              <a:t>Kommunikationsstrategie und Umgang mit PR und Medien</a:t>
            </a:r>
          </a:p>
        </p:txBody>
      </p:sp>
      <p:sp>
        <p:nvSpPr>
          <p:cNvPr id="16" name="TextBox 15">
            <a:extLst>
              <a:ext uri="{FF2B5EF4-FFF2-40B4-BE49-F238E27FC236}">
                <a16:creationId xmlns:a16="http://schemas.microsoft.com/office/drawing/2014/main" id="{BED0AC79-A7CD-83F9-35FB-0B142C7E029B}"/>
              </a:ext>
            </a:extLst>
          </p:cNvPr>
          <p:cNvSpPr txBox="1"/>
          <p:nvPr/>
        </p:nvSpPr>
        <p:spPr>
          <a:xfrm>
            <a:off x="7701569" y="156325"/>
            <a:ext cx="3271231" cy="523220"/>
          </a:xfrm>
          <a:prstGeom prst="rect">
            <a:avLst/>
          </a:prstGeom>
          <a:noFill/>
        </p:spPr>
        <p:txBody>
          <a:bodyPr wrap="square" rtlCol="0">
            <a:spAutoFit/>
          </a:bodyPr>
          <a:lstStyle/>
          <a:p>
            <a:pPr algn="ctr"/>
            <a:r>
              <a:rPr lang="en-IE" sz="2800" dirty="0">
                <a:solidFill>
                  <a:schemeClr val="bg1"/>
                </a:solidFill>
              </a:rPr>
              <a:t>Abschnitte 1 - 2</a:t>
            </a:r>
          </a:p>
        </p:txBody>
      </p:sp>
      <p:sp>
        <p:nvSpPr>
          <p:cNvPr id="12" name="TextBox 11">
            <a:extLst>
              <a:ext uri="{FF2B5EF4-FFF2-40B4-BE49-F238E27FC236}">
                <a16:creationId xmlns:a16="http://schemas.microsoft.com/office/drawing/2014/main" id="{A93DA663-8D96-6E95-287D-179BCE3BCB9D}"/>
              </a:ext>
            </a:extLst>
          </p:cNvPr>
          <p:cNvSpPr txBox="1"/>
          <p:nvPr/>
        </p:nvSpPr>
        <p:spPr>
          <a:xfrm>
            <a:off x="6358895" y="4175890"/>
            <a:ext cx="1524000" cy="1355334"/>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161528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528919"/>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7" y="1177730"/>
            <a:ext cx="5289176" cy="5151351"/>
          </a:xfrm>
        </p:spPr>
        <p:txBody>
          <a:bodyPr>
            <a:normAutofit fontScale="92500"/>
          </a:bodyPr>
          <a:lstStyle/>
          <a:p>
            <a:pPr marL="342900" indent="-342900">
              <a:lnSpc>
                <a:spcPct val="110000"/>
              </a:lnSpc>
              <a:buFont typeface="Wingdings" panose="05000000000000000000" pitchFamily="2" charset="2"/>
              <a:buChar char="v"/>
            </a:pPr>
            <a:r>
              <a:rPr lang="en-IE" b="1" dirty="0">
                <a:solidFill>
                  <a:srgbClr val="3AA091"/>
                </a:solidFill>
              </a:rPr>
              <a:t>Verstehen Sie, </a:t>
            </a:r>
            <a:r>
              <a:rPr lang="en-IE" dirty="0"/>
              <a:t>wie PR und Medien für eine krisengeschüttelte Region ein Vorteil oder ein Problem sein können </a:t>
            </a:r>
          </a:p>
          <a:p>
            <a:pPr marL="342900" indent="-342900">
              <a:lnSpc>
                <a:spcPct val="110000"/>
              </a:lnSpc>
              <a:buFont typeface="Wingdings" panose="05000000000000000000" pitchFamily="2" charset="2"/>
              <a:buChar char="v"/>
            </a:pPr>
            <a:r>
              <a:rPr lang="en-IE" b="1" dirty="0" err="1">
                <a:solidFill>
                  <a:srgbClr val="F27954"/>
                </a:solidFill>
              </a:rPr>
              <a:t>Lernen</a:t>
            </a:r>
            <a:r>
              <a:rPr lang="en-IE" b="1" dirty="0">
                <a:solidFill>
                  <a:srgbClr val="F27954"/>
                </a:solidFill>
              </a:rPr>
              <a:t> Sie </a:t>
            </a:r>
            <a:r>
              <a:rPr lang="en-IE" dirty="0"/>
              <a:t>den </a:t>
            </a:r>
            <a:r>
              <a:rPr lang="en-IE" dirty="0" err="1"/>
              <a:t>richtigen</a:t>
            </a:r>
            <a:r>
              <a:rPr lang="en-IE" dirty="0"/>
              <a:t> </a:t>
            </a:r>
            <a:r>
              <a:rPr lang="en-IE" dirty="0" err="1"/>
              <a:t>Umgang</a:t>
            </a:r>
            <a:r>
              <a:rPr lang="en-IE" dirty="0"/>
              <a:t> </a:t>
            </a:r>
            <a:r>
              <a:rPr lang="en-IE" dirty="0" err="1"/>
              <a:t>mit</a:t>
            </a:r>
            <a:r>
              <a:rPr lang="en-IE" dirty="0"/>
              <a:t> </a:t>
            </a:r>
            <a:r>
              <a:rPr lang="en-IE" dirty="0" err="1"/>
              <a:t>Medien</a:t>
            </a:r>
            <a:r>
              <a:rPr lang="en-IE" dirty="0"/>
              <a:t> und </a:t>
            </a:r>
            <a:r>
              <a:rPr lang="en-IE" dirty="0" err="1"/>
              <a:t>über</a:t>
            </a:r>
            <a:r>
              <a:rPr lang="en-IE" dirty="0"/>
              <a:t> den Aufbau starker </a:t>
            </a:r>
            <a:r>
              <a:rPr lang="en-IE" dirty="0" err="1"/>
              <a:t>Beziehungen</a:t>
            </a:r>
            <a:r>
              <a:rPr lang="en-IE" dirty="0"/>
              <a:t> </a:t>
            </a:r>
            <a:r>
              <a:rPr lang="en-IE" dirty="0" err="1"/>
              <a:t>zu</a:t>
            </a:r>
            <a:r>
              <a:rPr lang="en-IE" dirty="0"/>
              <a:t> </a:t>
            </a:r>
            <a:r>
              <a:rPr lang="en-IE" dirty="0" err="1"/>
              <a:t>diesen</a:t>
            </a:r>
            <a:endParaRPr lang="en-IE" dirty="0"/>
          </a:p>
          <a:p>
            <a:pPr marL="342900" indent="-342900">
              <a:lnSpc>
                <a:spcPct val="110000"/>
              </a:lnSpc>
              <a:buFont typeface="Wingdings" panose="05000000000000000000" pitchFamily="2" charset="2"/>
              <a:buChar char="v"/>
            </a:pPr>
            <a:r>
              <a:rPr lang="en-IE" b="1" dirty="0" err="1">
                <a:solidFill>
                  <a:srgbClr val="916395"/>
                </a:solidFill>
              </a:rPr>
              <a:t>Lernen</a:t>
            </a:r>
            <a:r>
              <a:rPr lang="en-IE" b="1" dirty="0">
                <a:solidFill>
                  <a:srgbClr val="916395"/>
                </a:solidFill>
              </a:rPr>
              <a:t> Sie</a:t>
            </a:r>
            <a:r>
              <a:rPr lang="en-IE" dirty="0"/>
              <a:t>, wie man eine regionale PR- und Medienkampagne erstellt und leitet</a:t>
            </a:r>
          </a:p>
          <a:p>
            <a:pPr marL="342900" indent="-342900">
              <a:lnSpc>
                <a:spcPct val="110000"/>
              </a:lnSpc>
              <a:buFont typeface="Wingdings" panose="05000000000000000000" pitchFamily="2" charset="2"/>
              <a:buChar char="v"/>
            </a:pPr>
            <a:r>
              <a:rPr lang="en-IE" b="1" dirty="0">
                <a:solidFill>
                  <a:srgbClr val="002060"/>
                </a:solidFill>
              </a:rPr>
              <a:t>Verstehen Sie </a:t>
            </a:r>
            <a:r>
              <a:rPr lang="en-IE" dirty="0"/>
              <a:t>die Elemente </a:t>
            </a:r>
            <a:r>
              <a:rPr lang="en-IE" dirty="0" err="1"/>
              <a:t>einer</a:t>
            </a:r>
            <a:r>
              <a:rPr lang="en-IE" dirty="0"/>
              <a:t> </a:t>
            </a:r>
            <a:r>
              <a:rPr lang="en-IE" dirty="0" err="1"/>
              <a:t>Krisenkommunikationsstrategie</a:t>
            </a:r>
            <a:r>
              <a:rPr lang="en-IE" dirty="0"/>
              <a:t> und die verschiedenen Kommunikationsvorlagen, die während einer Krise </a:t>
            </a:r>
            <a:r>
              <a:rPr lang="en-IE" dirty="0" err="1"/>
              <a:t>benötigt</a:t>
            </a:r>
            <a:r>
              <a:rPr lang="en-IE" dirty="0"/>
              <a:t> </a:t>
            </a:r>
            <a:r>
              <a:rPr lang="en-IE" dirty="0" err="1"/>
              <a:t>werden</a:t>
            </a:r>
            <a:endParaRPr lang="en-IE" dirty="0"/>
          </a:p>
        </p:txBody>
      </p:sp>
      <p:sp>
        <p:nvSpPr>
          <p:cNvPr id="3" name="Bildplatzhalter 2">
            <a:extLst>
              <a:ext uri="{FF2B5EF4-FFF2-40B4-BE49-F238E27FC236}">
                <a16:creationId xmlns:a16="http://schemas.microsoft.com/office/drawing/2014/main" id="{776158B1-40F0-DFA5-84C4-4AE1BBD53EB7}"/>
              </a:ext>
            </a:extLst>
          </p:cNvPr>
          <p:cNvSpPr>
            <a:spLocks noGrp="1"/>
          </p:cNvSpPr>
          <p:nvPr>
            <p:ph type="pic" sz="quarter" idx="19"/>
          </p:nvPr>
        </p:nvSpPr>
        <p:spPr/>
      </p:sp>
      <p:pic>
        <p:nvPicPr>
          <p:cNvPr id="2" name="Picture Placeholder 4" descr="A picture containing person, indoor&#10;&#10;Description automatically generated">
            <a:extLst>
              <a:ext uri="{FF2B5EF4-FFF2-40B4-BE49-F238E27FC236}">
                <a16:creationId xmlns:a16="http://schemas.microsoft.com/office/drawing/2014/main" id="{AF12A68A-926C-8E86-9227-836827F90DED}"/>
              </a:ext>
            </a:extLst>
          </p:cNvPr>
          <p:cNvPicPr>
            <a:picLocks noChangeAspect="1"/>
          </p:cNvPicPr>
          <p:nvPr/>
        </p:nvPicPr>
        <p:blipFill>
          <a:blip r:embed="rId2"/>
          <a:srcRect t="7573" b="7573"/>
          <a:stretch>
            <a:fillRect/>
          </a:stretch>
        </p:blipFill>
        <p:spPr>
          <a:xfrm>
            <a:off x="5957047" y="0"/>
            <a:ext cx="5395869" cy="6858001"/>
          </a:xfrm>
          <a:prstGeom prst="rect">
            <a:avLst/>
          </a:prstGeom>
        </p:spPr>
      </p:pic>
    </p:spTree>
    <p:extLst>
      <p:ext uri="{BB962C8B-B14F-4D97-AF65-F5344CB8AC3E}">
        <p14:creationId xmlns:p14="http://schemas.microsoft.com/office/powerpoint/2010/main" val="370973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AA82B5F-E3A1-4D9C-43F3-C3B699092F9F}"/>
              </a:ext>
            </a:extLst>
          </p:cNvPr>
          <p:cNvSpPr>
            <a:spLocks noGrp="1"/>
          </p:cNvSpPr>
          <p:nvPr>
            <p:ph type="body" sz="quarter" idx="16"/>
          </p:nvPr>
        </p:nvSpPr>
        <p:spPr>
          <a:xfrm>
            <a:off x="6420495" y="1557334"/>
            <a:ext cx="5113283" cy="1633541"/>
          </a:xfrm>
        </p:spPr>
        <p:txBody>
          <a:bodyPr>
            <a:normAutofit/>
          </a:bodyPr>
          <a:lstStyle/>
          <a:p>
            <a:r>
              <a:rPr lang="en-IE" b="0" dirty="0"/>
              <a:t>1.  </a:t>
            </a:r>
            <a:r>
              <a:rPr lang="en-IE" sz="3200" b="0" dirty="0"/>
              <a:t>Kommunikation mit PR und Umgang mit den Medien</a:t>
            </a:r>
          </a:p>
        </p:txBody>
      </p:sp>
      <p:pic>
        <p:nvPicPr>
          <p:cNvPr id="2" name="Picture Placeholder 2" descr="A person talking to a person&#10;&#10;Description automatically generated with low confidence">
            <a:extLst>
              <a:ext uri="{FF2B5EF4-FFF2-40B4-BE49-F238E27FC236}">
                <a16:creationId xmlns:a16="http://schemas.microsoft.com/office/drawing/2014/main" id="{782F1C26-8E4F-88E2-C2DD-2CD1AC29F9A9}"/>
              </a:ext>
            </a:extLst>
          </p:cNvPr>
          <p:cNvPicPr>
            <a:picLocks noGrp="1" noChangeAspect="1"/>
          </p:cNvPicPr>
          <p:nvPr>
            <p:ph type="pic" sz="quarter" idx="10"/>
          </p:nvPr>
        </p:nvPicPr>
        <p:blipFill>
          <a:blip r:embed="rId2"/>
          <a:srcRect t="13093" b="13093"/>
          <a:stretch>
            <a:fillRect/>
          </a:stretch>
        </p:blipFill>
        <p:spPr>
          <a:xfrm>
            <a:off x="241300" y="228600"/>
            <a:ext cx="11696700" cy="5764213"/>
          </a:xfrm>
        </p:spPr>
      </p:pic>
    </p:spTree>
    <p:extLst>
      <p:ext uri="{BB962C8B-B14F-4D97-AF65-F5344CB8AC3E}">
        <p14:creationId xmlns:p14="http://schemas.microsoft.com/office/powerpoint/2010/main" val="231342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0EA553-FE96-C137-6C6D-BDEFBB5C2015}"/>
              </a:ext>
            </a:extLst>
          </p:cNvPr>
          <p:cNvSpPr>
            <a:spLocks noGrp="1"/>
          </p:cNvSpPr>
          <p:nvPr>
            <p:ph type="body" sz="quarter" idx="18"/>
          </p:nvPr>
        </p:nvSpPr>
        <p:spPr>
          <a:xfrm>
            <a:off x="458489" y="855599"/>
            <a:ext cx="5564883" cy="5706117"/>
          </a:xfrm>
        </p:spPr>
        <p:txBody>
          <a:bodyPr>
            <a:noAutofit/>
          </a:bodyPr>
          <a:lstStyle/>
          <a:p>
            <a:pPr algn="l"/>
            <a:r>
              <a:rPr lang="en-GB" sz="2000" dirty="0"/>
              <a:t>Jede Katastrophe oder Krise zieht in unterschiedlichem Maße unerwünschte Aufmerksamkeit auf sich und kann sich negativ auf die Wahrnehmung der Besucher in Bezug auf die persönliche Sicherheit, die Zugänglichkeit, die Verfügbarkeit von Unterkünften und die Wahrscheinlichkeit einer Störung der Reisepläne auswirken. </a:t>
            </a:r>
          </a:p>
          <a:p>
            <a:pPr algn="l"/>
            <a:endParaRPr lang="en-GB" sz="2000" dirty="0"/>
          </a:p>
          <a:p>
            <a:pPr algn="l"/>
            <a:r>
              <a:rPr lang="en-GB" sz="2000" dirty="0"/>
              <a:t>Darüber hinaus liegt es in der Natur der Medienberichterstattung, dass die Schwere und das Ausmaß von </a:t>
            </a:r>
            <a:r>
              <a:rPr lang="en-GB" sz="2000" dirty="0" err="1"/>
              <a:t>Vorfällen</a:t>
            </a:r>
            <a:r>
              <a:rPr lang="en-GB" sz="2000" dirty="0"/>
              <a:t> </a:t>
            </a:r>
            <a:r>
              <a:rPr lang="en-GB" sz="2000" dirty="0" err="1"/>
              <a:t>übertrieben</a:t>
            </a:r>
            <a:r>
              <a:rPr lang="en-GB" sz="2000" dirty="0"/>
              <a:t> </a:t>
            </a:r>
            <a:r>
              <a:rPr lang="en-GB" sz="2000" dirty="0" err="1"/>
              <a:t>oder</a:t>
            </a:r>
            <a:r>
              <a:rPr lang="en-GB" sz="2000" dirty="0"/>
              <a:t> sogar verzerrt werden. </a:t>
            </a:r>
          </a:p>
          <a:p>
            <a:pPr algn="l"/>
            <a:endParaRPr lang="en-GB" sz="2000" dirty="0"/>
          </a:p>
          <a:p>
            <a:pPr algn="l"/>
            <a:r>
              <a:rPr lang="en-GB" sz="2000" dirty="0"/>
              <a:t>Diese Faktoren unterstreichen den Nutzen einer geplanten, durchdachten Kommunikationsreaktion, die darauf abzielt, ein Problem zu relativieren, die Beobachter </a:t>
            </a:r>
            <a:r>
              <a:rPr lang="en-GB" sz="2000" dirty="0" err="1"/>
              <a:t>zu</a:t>
            </a:r>
            <a:r>
              <a:rPr lang="en-GB" sz="2000" dirty="0"/>
              <a:t> beruhigen und das wahre Ausmaß der Krise vollständig zu erklären.</a:t>
            </a:r>
            <a:endParaRPr lang="en-GB" sz="2000" b="0" i="0" dirty="0">
              <a:effectLst/>
            </a:endParaRPr>
          </a:p>
          <a:p>
            <a:endParaRPr lang="en-IE" sz="2000" dirty="0"/>
          </a:p>
        </p:txBody>
      </p:sp>
      <p:sp>
        <p:nvSpPr>
          <p:cNvPr id="6" name="Text Placeholder 5">
            <a:extLst>
              <a:ext uri="{FF2B5EF4-FFF2-40B4-BE49-F238E27FC236}">
                <a16:creationId xmlns:a16="http://schemas.microsoft.com/office/drawing/2014/main" id="{1993567F-182E-4EB7-CE57-A04B401F37CD}"/>
              </a:ext>
            </a:extLst>
          </p:cNvPr>
          <p:cNvSpPr>
            <a:spLocks noGrp="1"/>
          </p:cNvSpPr>
          <p:nvPr>
            <p:ph type="body" sz="quarter" idx="16"/>
          </p:nvPr>
        </p:nvSpPr>
        <p:spPr>
          <a:xfrm>
            <a:off x="234818" y="296284"/>
            <a:ext cx="6157482" cy="582221"/>
          </a:xfrm>
        </p:spPr>
        <p:txBody>
          <a:bodyPr>
            <a:normAutofit fontScale="92500" lnSpcReduction="10000"/>
          </a:bodyPr>
          <a:lstStyle/>
          <a:p>
            <a:pPr algn="ctr"/>
            <a:r>
              <a:rPr lang="en-IE" b="0" dirty="0"/>
              <a:t>Umgang mit PR und Medien</a:t>
            </a:r>
          </a:p>
        </p:txBody>
      </p:sp>
      <p:pic>
        <p:nvPicPr>
          <p:cNvPr id="2" name="Graphic 1" descr="Document with solid fill">
            <a:hlinkClick r:id="rId2"/>
            <a:extLst>
              <a:ext uri="{FF2B5EF4-FFF2-40B4-BE49-F238E27FC236}">
                <a16:creationId xmlns:a16="http://schemas.microsoft.com/office/drawing/2014/main" id="{4AB66432-F0F2-B049-6A42-937F987D75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8280" y="5937501"/>
            <a:ext cx="1009650" cy="1009650"/>
          </a:xfrm>
          <a:prstGeom prst="rect">
            <a:avLst/>
          </a:prstGeom>
        </p:spPr>
      </p:pic>
      <p:sp>
        <p:nvSpPr>
          <p:cNvPr id="3" name="TextBox 2">
            <a:extLst>
              <a:ext uri="{FF2B5EF4-FFF2-40B4-BE49-F238E27FC236}">
                <a16:creationId xmlns:a16="http://schemas.microsoft.com/office/drawing/2014/main" id="{EA0133C4-A139-B517-BD1F-369FCD92973D}"/>
              </a:ext>
            </a:extLst>
          </p:cNvPr>
          <p:cNvSpPr txBox="1"/>
          <p:nvPr/>
        </p:nvSpPr>
        <p:spPr>
          <a:xfrm>
            <a:off x="7972425" y="6488668"/>
            <a:ext cx="4219575"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Regionale Krisenmanagementplanung</a:t>
            </a:r>
            <a:endParaRPr lang="en-IE" dirty="0">
              <a:solidFill>
                <a:schemeClr val="bg1"/>
              </a:solidFill>
            </a:endParaRPr>
          </a:p>
        </p:txBody>
      </p:sp>
      <p:pic>
        <p:nvPicPr>
          <p:cNvPr id="4" name="Picture 4" descr="A picture containing person, outdoor&#10;&#10;Description automatically generated">
            <a:extLst>
              <a:ext uri="{FF2B5EF4-FFF2-40B4-BE49-F238E27FC236}">
                <a16:creationId xmlns:a16="http://schemas.microsoft.com/office/drawing/2014/main" id="{70F02EDA-5CA1-EA48-EDD2-414845281FBA}"/>
              </a:ext>
            </a:extLst>
          </p:cNvPr>
          <p:cNvPicPr>
            <a:picLocks noChangeAspect="1"/>
          </p:cNvPicPr>
          <p:nvPr/>
        </p:nvPicPr>
        <p:blipFill>
          <a:blip r:embed="rId6"/>
          <a:stretch>
            <a:fillRect/>
          </a:stretch>
        </p:blipFill>
        <p:spPr>
          <a:xfrm>
            <a:off x="6392300" y="1724024"/>
            <a:ext cx="5500679" cy="3667119"/>
          </a:xfrm>
          <a:prstGeom prst="rect">
            <a:avLst/>
          </a:prstGeom>
        </p:spPr>
      </p:pic>
    </p:spTree>
    <p:extLst>
      <p:ext uri="{BB962C8B-B14F-4D97-AF65-F5344CB8AC3E}">
        <p14:creationId xmlns:p14="http://schemas.microsoft.com/office/powerpoint/2010/main" val="1720754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4367564"/>
          </a:xfrm>
        </p:spPr>
        <p:txBody>
          <a:bodyPr>
            <a:normAutofit fontScale="77500" lnSpcReduction="20000"/>
          </a:bodyPr>
          <a:lstStyle/>
          <a:p>
            <a:pPr algn="l"/>
            <a:r>
              <a:rPr lang="en-GB" sz="2400" dirty="0"/>
              <a:t>Die Beziehungen zu den Medien sind nach wie vor eines der wichtigsten Elemente des Krisenmanagements. Die </a:t>
            </a:r>
            <a:r>
              <a:rPr lang="en-GB" sz="2400" dirty="0" err="1"/>
              <a:t>Beobachtung</a:t>
            </a:r>
            <a:r>
              <a:rPr lang="en-GB" sz="2400" dirty="0"/>
              <a:t> der Medienberichterstattung sowohl über die Krise als auch über den Krisenmanagementprozess ist ein zentrales Thema für Tourismusbehörden und Reiseveranstalter. Der Aufbau und die Pflege effektiver Medienbeziehungen ist eine wichtige Aufgabe der Tourismusbehörden in den Zielgebieten. Medienbeziehungen gehen über die Entwicklung eines Kontaktnetzes mit lokalen Medien hinaus und erfordern in der Regel die Entwicklung globaler Kontakte. </a:t>
            </a:r>
          </a:p>
          <a:p>
            <a:pPr algn="l"/>
            <a:endParaRPr lang="en-GB" sz="2400" dirty="0"/>
          </a:p>
          <a:p>
            <a:pPr algn="l"/>
            <a:r>
              <a:rPr lang="en-GB" sz="2400" dirty="0"/>
              <a:t>Das Massaker von Luxor im November 1997, die israelisch-palästinensische politische Gewalt und die Maul- und Klauenseuche im Vereinigten Königreich im Jahr 2001 waren allesamt Gegenstand weltweiter Aufmerksamkeit und Beobachtung. Wenn ausländische Touristen Opfer einer bestimmten Krise werden oder indirekt von ihr betroffen sind, wird ihnen in ihrem Heimatland häufig Aufmerksamkeit zuteil. Umgekehrt hat die internationale Verbreitung amerikanischer, britischer und deutscher globaler Nachrichtensender wie CNN, BBC und Deutsche </a:t>
            </a:r>
            <a:r>
              <a:rPr lang="en-GB" sz="2400" dirty="0" err="1"/>
              <a:t>Welle </a:t>
            </a:r>
            <a:r>
              <a:rPr lang="en-GB" sz="2400" dirty="0"/>
              <a:t>dazu geführt, dass viele lokale Themen in diesen Ländern global verbreitet werden.</a:t>
            </a: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pPr algn="l" rtl="0"/>
            <a:r>
              <a:rPr lang="en-GB" sz="3600" b="1" i="0" dirty="0">
                <a:effectLst/>
              </a:rPr>
              <a:t>Forschung: </a:t>
            </a:r>
            <a:r>
              <a:rPr lang="en-GB" sz="2600" b="0" dirty="0"/>
              <a:t>Die </a:t>
            </a:r>
            <a:r>
              <a:rPr lang="en-GB" sz="2600" b="0" dirty="0" err="1"/>
              <a:t>Beobachtung</a:t>
            </a:r>
            <a:r>
              <a:rPr lang="en-GB" sz="2600" b="0" dirty="0"/>
              <a:t> der Medienberichterstattung während einer Krise ist ein zentrales Thema für Tourismusbehörden und -veranstalter</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 action="ppaction://noaction"/>
            <a:extLst>
              <a:ext uri="{FF2B5EF4-FFF2-40B4-BE49-F238E27FC236}">
                <a16:creationId xmlns:a16="http://schemas.microsoft.com/office/drawing/2014/main" id="{677A4E1D-CB32-EDFA-3941-E9EC988EBA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 action="ppaction://noaction">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702723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0EA553-FE96-C137-6C6D-BDEFBB5C2015}"/>
              </a:ext>
            </a:extLst>
          </p:cNvPr>
          <p:cNvSpPr>
            <a:spLocks noGrp="1"/>
          </p:cNvSpPr>
          <p:nvPr>
            <p:ph type="body" sz="quarter" idx="18"/>
          </p:nvPr>
        </p:nvSpPr>
        <p:spPr>
          <a:xfrm>
            <a:off x="458489" y="855599"/>
            <a:ext cx="5564883" cy="5706117"/>
          </a:xfrm>
        </p:spPr>
        <p:txBody>
          <a:bodyPr>
            <a:noAutofit/>
          </a:bodyPr>
          <a:lstStyle/>
          <a:p>
            <a:pPr algn="l"/>
            <a:r>
              <a:rPr lang="en-GB" sz="2000" dirty="0"/>
              <a:t>Krisenereignisse machen oft weltweit Schlagzeilen. Je nachdem, wie sie publiziert werden, können sie Probleme verursachen oder zur </a:t>
            </a:r>
            <a:r>
              <a:rPr lang="en-GB" sz="2000" dirty="0" err="1"/>
              <a:t>Erholung</a:t>
            </a:r>
            <a:r>
              <a:rPr lang="en-GB" sz="2000" dirty="0"/>
              <a:t> </a:t>
            </a:r>
            <a:r>
              <a:rPr lang="en-GB" sz="2000" dirty="0" err="1"/>
              <a:t>beitragen</a:t>
            </a:r>
            <a:r>
              <a:rPr lang="en-GB" sz="2000" dirty="0"/>
              <a:t>. </a:t>
            </a:r>
          </a:p>
          <a:p>
            <a:pPr algn="l"/>
            <a:endParaRPr lang="en-GB" sz="2000" b="0" i="0" dirty="0">
              <a:effectLst/>
            </a:endParaRPr>
          </a:p>
          <a:p>
            <a:pPr algn="l"/>
            <a:r>
              <a:rPr lang="en-GB" sz="2000" i="1" dirty="0"/>
              <a:t>Die internationalen Medien scheinen eine Vorliebe dafür zu haben, sich auf eine Reihe von Schlüsselelementen zu konzentrieren, die den Nachrichtenwert eines Themas bestimmen. </a:t>
            </a:r>
            <a:r>
              <a:rPr lang="en-GB" sz="2000" i="1" dirty="0" err="1"/>
              <a:t>Bevorzugte</a:t>
            </a:r>
            <a:r>
              <a:rPr lang="en-GB" sz="2000" i="1" dirty="0"/>
              <a:t> Themen werden in der Regel unter den folgenden Kategorien definiert: Verbrechen, </a:t>
            </a:r>
            <a:r>
              <a:rPr lang="en-GB" sz="2000" i="1" dirty="0" err="1"/>
              <a:t>Krise</a:t>
            </a:r>
            <a:r>
              <a:rPr lang="en-GB" sz="2000" i="1" dirty="0"/>
              <a:t>, </a:t>
            </a:r>
            <a:r>
              <a:rPr lang="en-GB" sz="2000" i="1" dirty="0" err="1"/>
              <a:t>Katastrophe</a:t>
            </a:r>
            <a:r>
              <a:rPr lang="en-GB" sz="2000" i="1" dirty="0"/>
              <a:t>, Rettung, Skandal, Triumph über das Unglück. (</a:t>
            </a:r>
            <a:r>
              <a:rPr lang="en-GB" sz="2000" i="1" dirty="0">
                <a:hlinkClick r:id="" action="ppaction://noaction">
                  <a:extLst>
                    <a:ext uri="{A12FA001-AC4F-418D-AE19-62706E023703}">
                      <ahyp:hlinkClr xmlns:ahyp="http://schemas.microsoft.com/office/drawing/2018/hyperlinkcolor" val="tx"/>
                    </a:ext>
                  </a:extLst>
                </a:hlinkClick>
              </a:rPr>
              <a:t>Forschungsartikel</a:t>
            </a:r>
            <a:r>
              <a:rPr lang="en-GB" sz="2000" i="1" dirty="0"/>
              <a:t>)</a:t>
            </a:r>
          </a:p>
          <a:p>
            <a:pPr algn="l"/>
            <a:endParaRPr lang="en-GB" sz="2000" i="1" dirty="0"/>
          </a:p>
          <a:p>
            <a:pPr algn="l"/>
            <a:r>
              <a:rPr lang="en-GB" sz="2000" dirty="0"/>
              <a:t>Eine wirksame Öffentlichkeitsarbeit ist für die </a:t>
            </a:r>
            <a:r>
              <a:rPr lang="en-GB" sz="2000" dirty="0" err="1"/>
              <a:t>Fremdenverkehrsbehörden</a:t>
            </a:r>
            <a:r>
              <a:rPr lang="en-GB" sz="2000" dirty="0"/>
              <a:t> von entscheidender Bedeutung, um sicherzustellen, dass über die </a:t>
            </a:r>
            <a:r>
              <a:rPr lang="en-GB" sz="2000" dirty="0" err="1"/>
              <a:t>Wiederherstellungsmaßnahmen</a:t>
            </a:r>
            <a:r>
              <a:rPr lang="en-GB" sz="2000" dirty="0"/>
              <a:t> überhaupt berichtet wird, und </a:t>
            </a:r>
            <a:r>
              <a:rPr lang="en-GB" sz="2000" dirty="0" err="1"/>
              <a:t>nicht</a:t>
            </a:r>
            <a:r>
              <a:rPr lang="en-GB" sz="2000" dirty="0"/>
              <a:t> </a:t>
            </a:r>
            <a:r>
              <a:rPr lang="en-GB" sz="2000" dirty="0" err="1"/>
              <a:t>nur</a:t>
            </a:r>
            <a:r>
              <a:rPr lang="en-GB" sz="2000" dirty="0"/>
              <a:t> </a:t>
            </a:r>
            <a:r>
              <a:rPr lang="en-GB" sz="2000" dirty="0" err="1"/>
              <a:t>über</a:t>
            </a:r>
            <a:r>
              <a:rPr lang="en-GB" sz="2000" dirty="0"/>
              <a:t> die eigentliche Krise. </a:t>
            </a:r>
            <a:endParaRPr lang="en-IE" sz="2000" dirty="0"/>
          </a:p>
        </p:txBody>
      </p:sp>
      <p:sp>
        <p:nvSpPr>
          <p:cNvPr id="6" name="Text Placeholder 5">
            <a:extLst>
              <a:ext uri="{FF2B5EF4-FFF2-40B4-BE49-F238E27FC236}">
                <a16:creationId xmlns:a16="http://schemas.microsoft.com/office/drawing/2014/main" id="{1993567F-182E-4EB7-CE57-A04B401F37CD}"/>
              </a:ext>
            </a:extLst>
          </p:cNvPr>
          <p:cNvSpPr>
            <a:spLocks noGrp="1"/>
          </p:cNvSpPr>
          <p:nvPr>
            <p:ph type="body" sz="quarter" idx="16"/>
          </p:nvPr>
        </p:nvSpPr>
        <p:spPr>
          <a:xfrm>
            <a:off x="234818" y="296284"/>
            <a:ext cx="6157482" cy="582221"/>
          </a:xfrm>
        </p:spPr>
        <p:txBody>
          <a:bodyPr>
            <a:normAutofit fontScale="77500" lnSpcReduction="20000"/>
          </a:bodyPr>
          <a:lstStyle/>
          <a:p>
            <a:pPr algn="ctr"/>
            <a:r>
              <a:rPr lang="en-IE" b="0" dirty="0"/>
              <a:t>Medien lieben 'schlechte Nachrichten'</a:t>
            </a:r>
          </a:p>
        </p:txBody>
      </p:sp>
      <p:pic>
        <p:nvPicPr>
          <p:cNvPr id="2" name="Graphic 1" descr="Document with solid fill">
            <a:hlinkClick r:id="rId2"/>
            <a:extLst>
              <a:ext uri="{FF2B5EF4-FFF2-40B4-BE49-F238E27FC236}">
                <a16:creationId xmlns:a16="http://schemas.microsoft.com/office/drawing/2014/main" id="{4AB66432-F0F2-B049-6A42-937F987D75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8280" y="5937501"/>
            <a:ext cx="1009650" cy="1009650"/>
          </a:xfrm>
          <a:prstGeom prst="rect">
            <a:avLst/>
          </a:prstGeom>
        </p:spPr>
      </p:pic>
      <p:sp>
        <p:nvSpPr>
          <p:cNvPr id="3" name="TextBox 2">
            <a:extLst>
              <a:ext uri="{FF2B5EF4-FFF2-40B4-BE49-F238E27FC236}">
                <a16:creationId xmlns:a16="http://schemas.microsoft.com/office/drawing/2014/main" id="{EA0133C4-A139-B517-BD1F-369FCD92973D}"/>
              </a:ext>
            </a:extLst>
          </p:cNvPr>
          <p:cNvSpPr txBox="1"/>
          <p:nvPr/>
        </p:nvSpPr>
        <p:spPr>
          <a:xfrm>
            <a:off x="7972425" y="6488668"/>
            <a:ext cx="4219575"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Regionale Krisenmanagementplanung</a:t>
            </a:r>
            <a:endParaRPr lang="en-IE" dirty="0">
              <a:solidFill>
                <a:schemeClr val="bg1"/>
              </a:solidFill>
            </a:endParaRPr>
          </a:p>
        </p:txBody>
      </p:sp>
      <p:pic>
        <p:nvPicPr>
          <p:cNvPr id="4" name="Picture 4" descr="A person sitting at a desk&#10;&#10;Description automatically generated with low confidence">
            <a:extLst>
              <a:ext uri="{FF2B5EF4-FFF2-40B4-BE49-F238E27FC236}">
                <a16:creationId xmlns:a16="http://schemas.microsoft.com/office/drawing/2014/main" id="{2D6F7E1E-C5C0-3053-E6ED-476C923105B7}"/>
              </a:ext>
            </a:extLst>
          </p:cNvPr>
          <p:cNvPicPr>
            <a:picLocks noChangeAspect="1"/>
          </p:cNvPicPr>
          <p:nvPr/>
        </p:nvPicPr>
        <p:blipFill rotWithShape="1">
          <a:blip r:embed="rId6"/>
          <a:srcRect t="11944"/>
          <a:stretch/>
        </p:blipFill>
        <p:spPr>
          <a:xfrm>
            <a:off x="6884192" y="0"/>
            <a:ext cx="4572000" cy="6038850"/>
          </a:xfrm>
          <a:prstGeom prst="rect">
            <a:avLst/>
          </a:prstGeom>
        </p:spPr>
      </p:pic>
    </p:spTree>
    <p:extLst>
      <p:ext uri="{BB962C8B-B14F-4D97-AF65-F5344CB8AC3E}">
        <p14:creationId xmlns:p14="http://schemas.microsoft.com/office/powerpoint/2010/main" val="351317855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6122</Words>
  <Application>Microsoft Office PowerPoint</Application>
  <PresentationFormat>Breitbild</PresentationFormat>
  <Paragraphs>1584</Paragraphs>
  <Slides>39</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39</vt:i4>
      </vt:variant>
    </vt:vector>
  </HeadingPairs>
  <TitlesOfParts>
    <vt:vector size="47" baseType="lpstr">
      <vt:lpstr>Arial</vt:lpstr>
      <vt:lpstr>Calibri</vt:lpstr>
      <vt:lpstr>Calibri Light</vt:lpstr>
      <vt:lpstr>Century Gothic</vt:lpstr>
      <vt:lpstr>Montserrat Light</vt:lpstr>
      <vt:lpstr>TT Norms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16</cp:revision>
  <dcterms:created xsi:type="dcterms:W3CDTF">2023-05-02T08:31:21Z</dcterms:created>
  <dcterms:modified xsi:type="dcterms:W3CDTF">2023-07-04T10:11:38Z</dcterms:modified>
</cp:coreProperties>
</file>