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6010" r:id="rId2"/>
    <p:sldId id="6025" r:id="rId3"/>
    <p:sldId id="5510" r:id="rId4"/>
    <p:sldId id="6012" r:id="rId5"/>
    <p:sldId id="6013" r:id="rId6"/>
    <p:sldId id="5673" r:id="rId7"/>
    <p:sldId id="4874" r:id="rId8"/>
    <p:sldId id="5759" r:id="rId9"/>
    <p:sldId id="5760" r:id="rId10"/>
    <p:sldId id="5761" r:id="rId11"/>
    <p:sldId id="5927" r:id="rId12"/>
    <p:sldId id="5786" r:id="rId13"/>
    <p:sldId id="5785" r:id="rId14"/>
    <p:sldId id="5787" r:id="rId15"/>
    <p:sldId id="5672" r:id="rId16"/>
    <p:sldId id="5789" r:id="rId17"/>
    <p:sldId id="5788" r:id="rId18"/>
    <p:sldId id="5790" r:id="rId19"/>
    <p:sldId id="5817" r:id="rId20"/>
    <p:sldId id="5791" r:id="rId21"/>
    <p:sldId id="5792" r:id="rId22"/>
    <p:sldId id="5812" r:id="rId23"/>
    <p:sldId id="5815" r:id="rId24"/>
    <p:sldId id="5797" r:id="rId25"/>
    <p:sldId id="5798" r:id="rId26"/>
    <p:sldId id="5876" r:id="rId27"/>
    <p:sldId id="5882" r:id="rId28"/>
    <p:sldId id="5802" r:id="rId29"/>
    <p:sldId id="5805" r:id="rId30"/>
    <p:sldId id="5800" r:id="rId31"/>
    <p:sldId id="5871" r:id="rId32"/>
    <p:sldId id="5872" r:id="rId33"/>
    <p:sldId id="5873" r:id="rId34"/>
    <p:sldId id="6014" r:id="rId35"/>
    <p:sldId id="6015" r:id="rId36"/>
    <p:sldId id="5894" r:id="rId37"/>
    <p:sldId id="5834" r:id="rId38"/>
    <p:sldId id="5887" r:id="rId39"/>
    <p:sldId id="5877" r:id="rId40"/>
    <p:sldId id="5925" r:id="rId41"/>
    <p:sldId id="5888" r:id="rId42"/>
    <p:sldId id="5926" r:id="rId43"/>
    <p:sldId id="5618" r:id="rId44"/>
    <p:sldId id="5884" r:id="rId45"/>
    <p:sldId id="6028" r:id="rId46"/>
    <p:sldId id="6017" r:id="rId47"/>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86D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0" d="100"/>
          <a:sy n="110" d="100"/>
        </p:scale>
        <p:origin x="55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FA0D7C-2197-460F-B45F-77E4034FAB87}" type="datetimeFigureOut">
              <a:rPr lang="de-DE" smtClean="0"/>
              <a:t>03.07.2023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F702A1-FE61-4910-8CDF-BD4A08074F37}" type="slidenum">
              <a:rPr lang="de-DE" smtClean="0"/>
              <a:t>‹Nr.›</a:t>
            </a:fld>
            <a:endParaRPr lang="de-DE"/>
          </a:p>
        </p:txBody>
      </p:sp>
    </p:spTree>
    <p:extLst>
      <p:ext uri="{BB962C8B-B14F-4D97-AF65-F5344CB8AC3E}">
        <p14:creationId xmlns:p14="http://schemas.microsoft.com/office/powerpoint/2010/main" val="15227660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91B2EDA-311B-44C4-9505-AE01BBB17CFE}" type="slidenum">
              <a:rPr lang="en-IE" smtClean="0"/>
              <a:t>40</a:t>
            </a:fld>
            <a:endParaRPr lang="en-IE"/>
          </a:p>
        </p:txBody>
      </p:sp>
    </p:spTree>
    <p:extLst>
      <p:ext uri="{BB962C8B-B14F-4D97-AF65-F5344CB8AC3E}">
        <p14:creationId xmlns:p14="http://schemas.microsoft.com/office/powerpoint/2010/main" val="10920058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E9FEDF-E7B6-AB80-38F3-875E294F966D}"/>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44891ECA-FF11-20EE-B54C-93E415036F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D0150EFC-42EC-9FE7-29EB-11F6B271C5D9}"/>
              </a:ext>
            </a:extLst>
          </p:cNvPr>
          <p:cNvSpPr>
            <a:spLocks noGrp="1"/>
          </p:cNvSpPr>
          <p:nvPr>
            <p:ph type="dt" sz="half" idx="10"/>
          </p:nvPr>
        </p:nvSpPr>
        <p:spPr/>
        <p:txBody>
          <a:bodyPr/>
          <a:lstStyle/>
          <a:p>
            <a:fld id="{2CCB5EFA-3B76-4BAF-A910-C7684BABA583}" type="datetimeFigureOut">
              <a:rPr lang="de-DE" smtClean="0"/>
              <a:t>03.07.2023</a:t>
            </a:fld>
            <a:endParaRPr lang="de-DE"/>
          </a:p>
        </p:txBody>
      </p:sp>
      <p:sp>
        <p:nvSpPr>
          <p:cNvPr id="5" name="Fußzeilenplatzhalter 4">
            <a:extLst>
              <a:ext uri="{FF2B5EF4-FFF2-40B4-BE49-F238E27FC236}">
                <a16:creationId xmlns:a16="http://schemas.microsoft.com/office/drawing/2014/main" id="{87D258E2-D539-3224-993A-37797F71915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FC958398-0782-B070-CBC6-11AD93A78623}"/>
              </a:ext>
            </a:extLst>
          </p:cNvPr>
          <p:cNvSpPr>
            <a:spLocks noGrp="1"/>
          </p:cNvSpPr>
          <p:nvPr>
            <p:ph type="sldNum" sz="quarter" idx="12"/>
          </p:nvPr>
        </p:nvSpPr>
        <p:spPr/>
        <p:txBody>
          <a:bodyPr/>
          <a:lstStyle/>
          <a:p>
            <a:fld id="{A1EAD648-9F48-41C5-88D3-75DE79DC1C49}" type="slidenum">
              <a:rPr lang="de-DE" smtClean="0"/>
              <a:t>‹Nr.›</a:t>
            </a:fld>
            <a:endParaRPr lang="de-DE"/>
          </a:p>
        </p:txBody>
      </p:sp>
    </p:spTree>
    <p:extLst>
      <p:ext uri="{BB962C8B-B14F-4D97-AF65-F5344CB8AC3E}">
        <p14:creationId xmlns:p14="http://schemas.microsoft.com/office/powerpoint/2010/main" val="3361254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ECDAE5-889C-F421-9997-5D5946E16B1C}"/>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91FEE6D7-C5F5-3B78-B66C-B4A686E6A5DA}"/>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2CEA6E29-3E47-CB7E-3FCD-994E73DB8D8B}"/>
              </a:ext>
            </a:extLst>
          </p:cNvPr>
          <p:cNvSpPr>
            <a:spLocks noGrp="1"/>
          </p:cNvSpPr>
          <p:nvPr>
            <p:ph type="dt" sz="half" idx="10"/>
          </p:nvPr>
        </p:nvSpPr>
        <p:spPr/>
        <p:txBody>
          <a:bodyPr/>
          <a:lstStyle/>
          <a:p>
            <a:fld id="{2CCB5EFA-3B76-4BAF-A910-C7684BABA583}" type="datetimeFigureOut">
              <a:rPr lang="de-DE" smtClean="0"/>
              <a:t>03.07.2023</a:t>
            </a:fld>
            <a:endParaRPr lang="de-DE"/>
          </a:p>
        </p:txBody>
      </p:sp>
      <p:sp>
        <p:nvSpPr>
          <p:cNvPr id="5" name="Fußzeilenplatzhalter 4">
            <a:extLst>
              <a:ext uri="{FF2B5EF4-FFF2-40B4-BE49-F238E27FC236}">
                <a16:creationId xmlns:a16="http://schemas.microsoft.com/office/drawing/2014/main" id="{FA0EEFDE-5C97-B8EE-936A-756A86CEACE5}"/>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4949ADF5-6E97-3BE7-FB20-41EB1A2251FC}"/>
              </a:ext>
            </a:extLst>
          </p:cNvPr>
          <p:cNvSpPr>
            <a:spLocks noGrp="1"/>
          </p:cNvSpPr>
          <p:nvPr>
            <p:ph type="sldNum" sz="quarter" idx="12"/>
          </p:nvPr>
        </p:nvSpPr>
        <p:spPr/>
        <p:txBody>
          <a:bodyPr/>
          <a:lstStyle/>
          <a:p>
            <a:fld id="{A1EAD648-9F48-41C5-88D3-75DE79DC1C49}" type="slidenum">
              <a:rPr lang="de-DE" smtClean="0"/>
              <a:t>‹Nr.›</a:t>
            </a:fld>
            <a:endParaRPr lang="de-DE"/>
          </a:p>
        </p:txBody>
      </p:sp>
    </p:spTree>
    <p:extLst>
      <p:ext uri="{BB962C8B-B14F-4D97-AF65-F5344CB8AC3E}">
        <p14:creationId xmlns:p14="http://schemas.microsoft.com/office/powerpoint/2010/main" val="817484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77B261D1-964E-8885-03CA-6FE6862B2AAB}"/>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85CDDA5E-6106-1672-BBAF-5848BD9D0188}"/>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52EB5538-D091-C61D-F1BB-234E2DD8CB4C}"/>
              </a:ext>
            </a:extLst>
          </p:cNvPr>
          <p:cNvSpPr>
            <a:spLocks noGrp="1"/>
          </p:cNvSpPr>
          <p:nvPr>
            <p:ph type="dt" sz="half" idx="10"/>
          </p:nvPr>
        </p:nvSpPr>
        <p:spPr/>
        <p:txBody>
          <a:bodyPr/>
          <a:lstStyle/>
          <a:p>
            <a:fld id="{2CCB5EFA-3B76-4BAF-A910-C7684BABA583}" type="datetimeFigureOut">
              <a:rPr lang="de-DE" smtClean="0"/>
              <a:t>03.07.2023</a:t>
            </a:fld>
            <a:endParaRPr lang="de-DE"/>
          </a:p>
        </p:txBody>
      </p:sp>
      <p:sp>
        <p:nvSpPr>
          <p:cNvPr id="5" name="Fußzeilenplatzhalter 4">
            <a:extLst>
              <a:ext uri="{FF2B5EF4-FFF2-40B4-BE49-F238E27FC236}">
                <a16:creationId xmlns:a16="http://schemas.microsoft.com/office/drawing/2014/main" id="{462FD084-7752-2C0D-0305-2D9F874AEF6D}"/>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A157CF5C-64A0-6238-A989-D3B9D06D7FB5}"/>
              </a:ext>
            </a:extLst>
          </p:cNvPr>
          <p:cNvSpPr>
            <a:spLocks noGrp="1"/>
          </p:cNvSpPr>
          <p:nvPr>
            <p:ph type="sldNum" sz="quarter" idx="12"/>
          </p:nvPr>
        </p:nvSpPr>
        <p:spPr/>
        <p:txBody>
          <a:bodyPr/>
          <a:lstStyle/>
          <a:p>
            <a:fld id="{A1EAD648-9F48-41C5-88D3-75DE79DC1C49}" type="slidenum">
              <a:rPr lang="de-DE" smtClean="0"/>
              <a:t>‹Nr.›</a:t>
            </a:fld>
            <a:endParaRPr lang="de-DE"/>
          </a:p>
        </p:txBody>
      </p:sp>
    </p:spTree>
    <p:extLst>
      <p:ext uri="{BB962C8B-B14F-4D97-AF65-F5344CB8AC3E}">
        <p14:creationId xmlns:p14="http://schemas.microsoft.com/office/powerpoint/2010/main" val="26907010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SLIDE A">
    <p:spTree>
      <p:nvGrpSpPr>
        <p:cNvPr id="1" name=""/>
        <p:cNvGrpSpPr/>
        <p:nvPr/>
      </p:nvGrpSpPr>
      <p:grpSpPr>
        <a:xfrm>
          <a:off x="0" y="0"/>
          <a:ext cx="0" cy="0"/>
          <a:chOff x="0" y="0"/>
          <a:chExt cx="0" cy="0"/>
        </a:xfrm>
      </p:grpSpPr>
      <p:pic>
        <p:nvPicPr>
          <p:cNvPr id="28" name="Picture 27" descr="Background pattern&#10;&#10;Description automatically generated">
            <a:extLst>
              <a:ext uri="{FF2B5EF4-FFF2-40B4-BE49-F238E27FC236}">
                <a16:creationId xmlns:a16="http://schemas.microsoft.com/office/drawing/2014/main" id="{AF00788B-479B-2B4C-91B5-DFDC629759FF}"/>
              </a:ext>
            </a:extLst>
          </p:cNvPr>
          <p:cNvPicPr>
            <a:picLocks noChangeAspect="1"/>
          </p:cNvPicPr>
          <p:nvPr userDrawn="1"/>
        </p:nvPicPr>
        <p:blipFill rotWithShape="1">
          <a:blip r:embed="rId2"/>
          <a:srcRect l="-4379" t="21334" r="4379" b="23494"/>
          <a:stretch/>
        </p:blipFill>
        <p:spPr>
          <a:xfrm>
            <a:off x="6913349" y="0"/>
            <a:ext cx="5278651" cy="3949990"/>
          </a:xfrm>
          <a:prstGeom prst="rect">
            <a:avLst/>
          </a:prstGeom>
        </p:spPr>
      </p:pic>
      <p:sp>
        <p:nvSpPr>
          <p:cNvPr id="22" name="Rectangle 21">
            <a:extLst>
              <a:ext uri="{FF2B5EF4-FFF2-40B4-BE49-F238E27FC236}">
                <a16:creationId xmlns:a16="http://schemas.microsoft.com/office/drawing/2014/main" id="{3CB96BD4-CA10-ED43-95A7-29E7DE996C4F}"/>
              </a:ext>
            </a:extLst>
          </p:cNvPr>
          <p:cNvSpPr/>
          <p:nvPr userDrawn="1"/>
        </p:nvSpPr>
        <p:spPr>
          <a:xfrm>
            <a:off x="0" y="3321423"/>
            <a:ext cx="12192000" cy="3543835"/>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817349" y="4600585"/>
            <a:ext cx="5278651" cy="697353"/>
          </a:xfrm>
        </p:spPr>
        <p:txBody>
          <a:bodyPr>
            <a:noAutofit/>
          </a:bodyPr>
          <a:lstStyle>
            <a:lvl1pPr marL="0" indent="0" algn="l">
              <a:buNone/>
              <a:defRPr sz="54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817349" y="3982062"/>
            <a:ext cx="5278651" cy="697353"/>
          </a:xfrm>
        </p:spPr>
        <p:txBody>
          <a:bodyPr>
            <a:normAutofit/>
          </a:bodyPr>
          <a:lstStyle>
            <a:lvl1pPr marL="0" indent="0" algn="l">
              <a:buNone/>
              <a:defRPr sz="3600" b="0" i="0">
                <a:solidFill>
                  <a:schemeClr val="bg1"/>
                </a:solidFill>
                <a:latin typeface="+mn-lt"/>
              </a:defRPr>
            </a:lvl1pPr>
          </a:lstStyle>
          <a:p>
            <a:pPr lvl="0"/>
            <a:r>
              <a:rPr lang="en-US" dirty="0"/>
              <a:t>Cover Design 1</a:t>
            </a:r>
          </a:p>
        </p:txBody>
      </p:sp>
      <p:pic>
        <p:nvPicPr>
          <p:cNvPr id="5" name="Picture 4" descr="A picture containing text&#10;&#10;Description automatically generated">
            <a:extLst>
              <a:ext uri="{FF2B5EF4-FFF2-40B4-BE49-F238E27FC236}">
                <a16:creationId xmlns:a16="http://schemas.microsoft.com/office/drawing/2014/main" id="{3E82DD13-1C3A-CA42-93AE-19D729C80108}"/>
              </a:ext>
            </a:extLst>
          </p:cNvPr>
          <p:cNvPicPr>
            <a:picLocks noChangeAspect="1"/>
          </p:cNvPicPr>
          <p:nvPr userDrawn="1"/>
        </p:nvPicPr>
        <p:blipFill>
          <a:blip r:embed="rId3"/>
          <a:stretch>
            <a:fillRect/>
          </a:stretch>
        </p:blipFill>
        <p:spPr>
          <a:xfrm>
            <a:off x="572439" y="165981"/>
            <a:ext cx="5768471" cy="2536919"/>
          </a:xfrm>
          <a:prstGeom prst="rect">
            <a:avLst/>
          </a:prstGeom>
        </p:spPr>
      </p:pic>
      <p:grpSp>
        <p:nvGrpSpPr>
          <p:cNvPr id="24" name="Group 23">
            <a:extLst>
              <a:ext uri="{FF2B5EF4-FFF2-40B4-BE49-F238E27FC236}">
                <a16:creationId xmlns:a16="http://schemas.microsoft.com/office/drawing/2014/main" id="{42477C97-4AB2-0B46-A1B1-C5A8EC75C110}"/>
              </a:ext>
            </a:extLst>
          </p:cNvPr>
          <p:cNvGrpSpPr/>
          <p:nvPr userDrawn="1"/>
        </p:nvGrpSpPr>
        <p:grpSpPr>
          <a:xfrm>
            <a:off x="9456007" y="5764605"/>
            <a:ext cx="2735993" cy="679345"/>
            <a:chOff x="0" y="0"/>
            <a:chExt cx="2301694" cy="571500"/>
          </a:xfrm>
        </p:grpSpPr>
        <p:sp>
          <p:nvSpPr>
            <p:cNvPr id="25" name="Rectangle 24">
              <a:extLst>
                <a:ext uri="{FF2B5EF4-FFF2-40B4-BE49-F238E27FC236}">
                  <a16:creationId xmlns:a16="http://schemas.microsoft.com/office/drawing/2014/main" id="{7B452FE1-41E3-9240-B0A7-14147065C551}"/>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6" name="Picture 25">
              <a:extLst>
                <a:ext uri="{FF2B5EF4-FFF2-40B4-BE49-F238E27FC236}">
                  <a16:creationId xmlns:a16="http://schemas.microsoft.com/office/drawing/2014/main" id="{24802A6F-162A-174A-B07A-A9228B9DB5B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2" name="Rectangle 22">
            <a:extLst>
              <a:ext uri="{FF2B5EF4-FFF2-40B4-BE49-F238E27FC236}">
                <a16:creationId xmlns:a16="http://schemas.microsoft.com/office/drawing/2014/main" id="{C0C0754E-0B12-D5F0-6645-0C00047ECD98}"/>
              </a:ext>
            </a:extLst>
          </p:cNvPr>
          <p:cNvSpPr/>
          <p:nvPr userDrawn="1"/>
        </p:nvSpPr>
        <p:spPr>
          <a:xfrm>
            <a:off x="701913" y="5720451"/>
            <a:ext cx="6589536" cy="1107996"/>
          </a:xfrm>
          <a:prstGeom prst="rect">
            <a:avLst/>
          </a:prstGeom>
        </p:spPr>
        <p:txBody>
          <a:bodyPr wrap="square">
            <a:spAutoFit/>
          </a:bodyPr>
          <a:lstStyle/>
          <a:p>
            <a:pPr algn="just">
              <a:tabLst>
                <a:tab pos="2865755" algn="ctr"/>
                <a:tab pos="5731510" algn="r"/>
              </a:tabLst>
            </a:pPr>
            <a:r>
              <a:rPr lang="de-DE" sz="1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Aus Gründen der besseren Lesbarkeit wird im Folgenden das generische Maskulinum verwendet. Sämtliche Personenbezeichnungen gelten gleichermaßen für alle Geschlechter.</a:t>
            </a:r>
          </a:p>
          <a:p>
            <a:pPr algn="just">
              <a:tabLst>
                <a:tab pos="2865755" algn="ctr"/>
                <a:tab pos="5731510" algn="r"/>
              </a:tabLst>
            </a:pPr>
            <a:endParaRPr lang="en-GB" sz="1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a:tabLst>
                <a:tab pos="2865755" algn="ctr"/>
                <a:tab pos="5731510" algn="r"/>
              </a:tabLst>
            </a:pPr>
            <a:r>
              <a:rPr lang="en-GB" sz="1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r>
              <a:rPr lang="en-IE" sz="1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2020-1-UK01-KA203-079083</a:t>
            </a:r>
            <a:endParaRPr lang="en-IE"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926036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 only MASTER slide">
    <p:spTree>
      <p:nvGrpSpPr>
        <p:cNvPr id="1" name=""/>
        <p:cNvGrpSpPr/>
        <p:nvPr/>
      </p:nvGrpSpPr>
      <p:grpSpPr>
        <a:xfrm>
          <a:off x="0" y="0"/>
          <a:ext cx="0" cy="0"/>
          <a:chOff x="0" y="0"/>
          <a:chExt cx="0" cy="0"/>
        </a:xfrm>
      </p:grpSpPr>
      <p:sp>
        <p:nvSpPr>
          <p:cNvPr id="25" name="Text Placeholder 17">
            <a:extLst>
              <a:ext uri="{FF2B5EF4-FFF2-40B4-BE49-F238E27FC236}">
                <a16:creationId xmlns:a16="http://schemas.microsoft.com/office/drawing/2014/main" id="{6B4D2140-7AF7-2342-8073-6B097681ABCE}"/>
              </a:ext>
            </a:extLst>
          </p:cNvPr>
          <p:cNvSpPr>
            <a:spLocks noGrp="1"/>
          </p:cNvSpPr>
          <p:nvPr>
            <p:ph type="body" sz="quarter" idx="18" hasCustomPrompt="1"/>
          </p:nvPr>
        </p:nvSpPr>
        <p:spPr>
          <a:xfrm>
            <a:off x="389965" y="1757011"/>
            <a:ext cx="11470341" cy="3867704"/>
          </a:xfrm>
        </p:spPr>
        <p:txBody>
          <a:bodyPr/>
          <a:lstStyle>
            <a:lvl1pP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7" name="Text Placeholder 23">
            <a:extLst>
              <a:ext uri="{FF2B5EF4-FFF2-40B4-BE49-F238E27FC236}">
                <a16:creationId xmlns:a16="http://schemas.microsoft.com/office/drawing/2014/main" id="{971F322A-4522-9546-887C-14B2E32687D2}"/>
              </a:ext>
            </a:extLst>
          </p:cNvPr>
          <p:cNvSpPr>
            <a:spLocks noGrp="1"/>
          </p:cNvSpPr>
          <p:nvPr>
            <p:ph type="body" sz="quarter" idx="16" hasCustomPrompt="1"/>
          </p:nvPr>
        </p:nvSpPr>
        <p:spPr>
          <a:xfrm>
            <a:off x="389965" y="577971"/>
            <a:ext cx="11470341" cy="582221"/>
          </a:xfrm>
        </p:spPr>
        <p:txBody>
          <a:bodyPr>
            <a:normAutofit/>
          </a:bodyPr>
          <a:lstStyle>
            <a:lvl1pPr marL="0" indent="0" algn="l">
              <a:buNone/>
              <a:defRPr sz="3600" b="0" i="0">
                <a:solidFill>
                  <a:srgbClr val="79527B"/>
                </a:solidFill>
                <a:latin typeface="+mn-lt"/>
              </a:defRPr>
            </a:lvl1pPr>
          </a:lstStyle>
          <a:p>
            <a:pPr lvl="0"/>
            <a:r>
              <a:rPr lang="en-US" dirty="0"/>
              <a:t>Heading</a:t>
            </a:r>
          </a:p>
        </p:txBody>
      </p:sp>
      <p:grpSp>
        <p:nvGrpSpPr>
          <p:cNvPr id="7" name="Group 6">
            <a:extLst>
              <a:ext uri="{FF2B5EF4-FFF2-40B4-BE49-F238E27FC236}">
                <a16:creationId xmlns:a16="http://schemas.microsoft.com/office/drawing/2014/main" id="{53778C83-887B-D746-87EF-5E3D4C57C77E}"/>
              </a:ext>
            </a:extLst>
          </p:cNvPr>
          <p:cNvGrpSpPr/>
          <p:nvPr userDrawn="1"/>
        </p:nvGrpSpPr>
        <p:grpSpPr>
          <a:xfrm>
            <a:off x="389965" y="6092742"/>
            <a:ext cx="3144242" cy="374574"/>
            <a:chOff x="301128" y="6151084"/>
            <a:chExt cx="3144242" cy="374574"/>
          </a:xfrm>
        </p:grpSpPr>
        <p:pic>
          <p:nvPicPr>
            <p:cNvPr id="8" name="Picture 7" descr="Shape&#10;&#10;Description automatically generated with medium confidence">
              <a:extLst>
                <a:ext uri="{FF2B5EF4-FFF2-40B4-BE49-F238E27FC236}">
                  <a16:creationId xmlns:a16="http://schemas.microsoft.com/office/drawing/2014/main" id="{064E41FE-B50E-9045-9E7A-65DEA07D4CAB}"/>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70AC1103-DBE0-054C-9BEF-1D43DD3F0BF6}"/>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10" name="Picture 9" descr="Shape&#10;&#10;Description automatically generated with medium confidence">
              <a:extLst>
                <a:ext uri="{FF2B5EF4-FFF2-40B4-BE49-F238E27FC236}">
                  <a16:creationId xmlns:a16="http://schemas.microsoft.com/office/drawing/2014/main" id="{4358BB85-DDCA-5343-9A6C-3BB129ECB5B6}"/>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pic>
        <p:nvPicPr>
          <p:cNvPr id="11" name="Picture 10" descr="Background pattern&#10;&#10;Description automatically generated">
            <a:extLst>
              <a:ext uri="{FF2B5EF4-FFF2-40B4-BE49-F238E27FC236}">
                <a16:creationId xmlns:a16="http://schemas.microsoft.com/office/drawing/2014/main" id="{5363E74B-91D8-3046-A194-B8F08DD4514A}"/>
              </a:ext>
            </a:extLst>
          </p:cNvPr>
          <p:cNvPicPr>
            <a:picLocks noChangeAspect="1"/>
          </p:cNvPicPr>
          <p:nvPr userDrawn="1"/>
        </p:nvPicPr>
        <p:blipFill rotWithShape="1">
          <a:blip r:embed="rId3"/>
          <a:srcRect l="-9441" t="-3095" r="10580" b="84089"/>
          <a:stretch/>
        </p:blipFill>
        <p:spPr>
          <a:xfrm>
            <a:off x="7462157" y="5624715"/>
            <a:ext cx="4729844" cy="1233285"/>
          </a:xfrm>
          <a:prstGeom prst="rect">
            <a:avLst/>
          </a:prstGeom>
        </p:spPr>
      </p:pic>
    </p:spTree>
    <p:extLst>
      <p:ext uri="{BB962C8B-B14F-4D97-AF65-F5344CB8AC3E}">
        <p14:creationId xmlns:p14="http://schemas.microsoft.com/office/powerpoint/2010/main" val="8863768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Overview/Content Slid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52FF19B-F26A-EC40-9F99-C10D1E505E59}"/>
              </a:ext>
            </a:extLst>
          </p:cNvPr>
          <p:cNvSpPr/>
          <p:nvPr userDrawn="1"/>
        </p:nvSpPr>
        <p:spPr>
          <a:xfrm>
            <a:off x="6642832" y="992114"/>
            <a:ext cx="771474" cy="771474"/>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5">
            <a:extLst>
              <a:ext uri="{FF2B5EF4-FFF2-40B4-BE49-F238E27FC236}">
                <a16:creationId xmlns:a16="http://schemas.microsoft.com/office/drawing/2014/main" id="{CAF61B17-26D4-B14D-97CA-EAAECA6A7411}"/>
              </a:ext>
            </a:extLst>
          </p:cNvPr>
          <p:cNvSpPr>
            <a:spLocks noGrp="1"/>
          </p:cNvSpPr>
          <p:nvPr>
            <p:ph type="body" sz="quarter" idx="15" hasCustomPrompt="1"/>
          </p:nvPr>
        </p:nvSpPr>
        <p:spPr>
          <a:xfrm>
            <a:off x="6781160" y="1049309"/>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cxnSp>
        <p:nvCxnSpPr>
          <p:cNvPr id="31" name="Straight Connector 30">
            <a:extLst>
              <a:ext uri="{FF2B5EF4-FFF2-40B4-BE49-F238E27FC236}">
                <a16:creationId xmlns:a16="http://schemas.microsoft.com/office/drawing/2014/main" id="{D8522547-A08F-EE44-A9AD-5FABBDCD549F}"/>
              </a:ext>
            </a:extLst>
          </p:cNvPr>
          <p:cNvCxnSpPr>
            <a:cxnSpLocks/>
          </p:cNvCxnSpPr>
          <p:nvPr userDrawn="1"/>
        </p:nvCxnSpPr>
        <p:spPr>
          <a:xfrm>
            <a:off x="6051115" y="1382085"/>
            <a:ext cx="591717" cy="0"/>
          </a:xfrm>
          <a:prstGeom prst="line">
            <a:avLst/>
          </a:prstGeom>
          <a:ln w="19050">
            <a:solidFill>
              <a:srgbClr val="81D1C5"/>
            </a:solidFill>
          </a:ln>
        </p:spPr>
        <p:style>
          <a:lnRef idx="1">
            <a:schemeClr val="accent1"/>
          </a:lnRef>
          <a:fillRef idx="0">
            <a:schemeClr val="accent1"/>
          </a:fillRef>
          <a:effectRef idx="0">
            <a:schemeClr val="accent1"/>
          </a:effectRef>
          <a:fontRef idx="minor">
            <a:schemeClr val="tx1"/>
          </a:fontRef>
        </p:style>
      </p:cxnSp>
      <p:sp>
        <p:nvSpPr>
          <p:cNvPr id="21" name="Text Placeholder 25">
            <a:extLst>
              <a:ext uri="{FF2B5EF4-FFF2-40B4-BE49-F238E27FC236}">
                <a16:creationId xmlns:a16="http://schemas.microsoft.com/office/drawing/2014/main" id="{5A1E8056-B0BB-444E-9F56-12D2DD4B8542}"/>
              </a:ext>
            </a:extLst>
          </p:cNvPr>
          <p:cNvSpPr>
            <a:spLocks noGrp="1"/>
          </p:cNvSpPr>
          <p:nvPr>
            <p:ph type="body" sz="quarter" idx="14" hasCustomPrompt="1"/>
          </p:nvPr>
        </p:nvSpPr>
        <p:spPr>
          <a:xfrm>
            <a:off x="7511069" y="992114"/>
            <a:ext cx="4465067" cy="822373"/>
          </a:xfrm>
        </p:spPr>
        <p:txBody>
          <a:bodyPr anchor="ctr">
            <a:noAutofit/>
          </a:bodyPr>
          <a:lstStyle>
            <a:lvl1pPr marL="0" indent="0" algn="l">
              <a:buNone/>
              <a:defRPr sz="2200" baseline="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3" name="Oval 32">
            <a:extLst>
              <a:ext uri="{FF2B5EF4-FFF2-40B4-BE49-F238E27FC236}">
                <a16:creationId xmlns:a16="http://schemas.microsoft.com/office/drawing/2014/main" id="{60359091-EF1E-5347-86A8-664FF906AFA2}"/>
              </a:ext>
            </a:extLst>
          </p:cNvPr>
          <p:cNvSpPr/>
          <p:nvPr userDrawn="1"/>
        </p:nvSpPr>
        <p:spPr>
          <a:xfrm>
            <a:off x="6642832" y="2325944"/>
            <a:ext cx="771474" cy="771474"/>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25">
            <a:extLst>
              <a:ext uri="{FF2B5EF4-FFF2-40B4-BE49-F238E27FC236}">
                <a16:creationId xmlns:a16="http://schemas.microsoft.com/office/drawing/2014/main" id="{29FF15AB-A467-5248-AA8B-EA7E9FC37BED}"/>
              </a:ext>
            </a:extLst>
          </p:cNvPr>
          <p:cNvSpPr>
            <a:spLocks noGrp="1"/>
          </p:cNvSpPr>
          <p:nvPr>
            <p:ph type="body" sz="quarter" idx="19" hasCustomPrompt="1"/>
          </p:nvPr>
        </p:nvSpPr>
        <p:spPr>
          <a:xfrm>
            <a:off x="6781160" y="2383139"/>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cxnSp>
        <p:nvCxnSpPr>
          <p:cNvPr id="35" name="Straight Connector 34">
            <a:extLst>
              <a:ext uri="{FF2B5EF4-FFF2-40B4-BE49-F238E27FC236}">
                <a16:creationId xmlns:a16="http://schemas.microsoft.com/office/drawing/2014/main" id="{63453B8E-02A0-D945-99F3-A46F3D8AA698}"/>
              </a:ext>
            </a:extLst>
          </p:cNvPr>
          <p:cNvCxnSpPr>
            <a:cxnSpLocks/>
          </p:cNvCxnSpPr>
          <p:nvPr userDrawn="1"/>
        </p:nvCxnSpPr>
        <p:spPr>
          <a:xfrm>
            <a:off x="6051115" y="2715915"/>
            <a:ext cx="591717" cy="0"/>
          </a:xfrm>
          <a:prstGeom prst="line">
            <a:avLst/>
          </a:prstGeom>
          <a:ln w="19050">
            <a:solidFill>
              <a:srgbClr val="81D1C5"/>
            </a:solidFill>
          </a:ln>
        </p:spPr>
        <p:style>
          <a:lnRef idx="1">
            <a:schemeClr val="accent1"/>
          </a:lnRef>
          <a:fillRef idx="0">
            <a:schemeClr val="accent1"/>
          </a:fillRef>
          <a:effectRef idx="0">
            <a:schemeClr val="accent1"/>
          </a:effectRef>
          <a:fontRef idx="minor">
            <a:schemeClr val="tx1"/>
          </a:fontRef>
        </p:style>
      </p:cxnSp>
      <p:sp>
        <p:nvSpPr>
          <p:cNvPr id="36" name="Text Placeholder 25">
            <a:extLst>
              <a:ext uri="{FF2B5EF4-FFF2-40B4-BE49-F238E27FC236}">
                <a16:creationId xmlns:a16="http://schemas.microsoft.com/office/drawing/2014/main" id="{F2455212-2D5D-E648-802A-B9EB354595FE}"/>
              </a:ext>
            </a:extLst>
          </p:cNvPr>
          <p:cNvSpPr>
            <a:spLocks noGrp="1"/>
          </p:cNvSpPr>
          <p:nvPr>
            <p:ph type="body" sz="quarter" idx="20" hasCustomPrompt="1"/>
          </p:nvPr>
        </p:nvSpPr>
        <p:spPr>
          <a:xfrm>
            <a:off x="7511069" y="2325944"/>
            <a:ext cx="4465067" cy="822373"/>
          </a:xfrm>
        </p:spPr>
        <p:txBody>
          <a:bodyPr anchor="ctr">
            <a:noAutofit/>
          </a:bodyPr>
          <a:lstStyle>
            <a:lvl1pPr marL="0" indent="0" algn="l">
              <a:buNone/>
              <a:defRPr sz="2200" baseline="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7" name="Oval 36">
            <a:extLst>
              <a:ext uri="{FF2B5EF4-FFF2-40B4-BE49-F238E27FC236}">
                <a16:creationId xmlns:a16="http://schemas.microsoft.com/office/drawing/2014/main" id="{8DF1992D-B7D5-8E4B-BDA5-761CB37D3675}"/>
              </a:ext>
            </a:extLst>
          </p:cNvPr>
          <p:cNvSpPr/>
          <p:nvPr userDrawn="1"/>
        </p:nvSpPr>
        <p:spPr>
          <a:xfrm>
            <a:off x="6642832" y="3722350"/>
            <a:ext cx="771474" cy="771474"/>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25">
            <a:extLst>
              <a:ext uri="{FF2B5EF4-FFF2-40B4-BE49-F238E27FC236}">
                <a16:creationId xmlns:a16="http://schemas.microsoft.com/office/drawing/2014/main" id="{D5D057F3-7821-E04C-AEF9-9BAF88BFC81A}"/>
              </a:ext>
            </a:extLst>
          </p:cNvPr>
          <p:cNvSpPr>
            <a:spLocks noGrp="1"/>
          </p:cNvSpPr>
          <p:nvPr>
            <p:ph type="body" sz="quarter" idx="21" hasCustomPrompt="1"/>
          </p:nvPr>
        </p:nvSpPr>
        <p:spPr>
          <a:xfrm>
            <a:off x="6781160" y="3779545"/>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cxnSp>
        <p:nvCxnSpPr>
          <p:cNvPr id="39" name="Straight Connector 38">
            <a:extLst>
              <a:ext uri="{FF2B5EF4-FFF2-40B4-BE49-F238E27FC236}">
                <a16:creationId xmlns:a16="http://schemas.microsoft.com/office/drawing/2014/main" id="{201686CB-AFC3-2E42-8385-6797A30142D9}"/>
              </a:ext>
            </a:extLst>
          </p:cNvPr>
          <p:cNvCxnSpPr>
            <a:cxnSpLocks/>
          </p:cNvCxnSpPr>
          <p:nvPr userDrawn="1"/>
        </p:nvCxnSpPr>
        <p:spPr>
          <a:xfrm>
            <a:off x="6051115" y="4149842"/>
            <a:ext cx="591717" cy="0"/>
          </a:xfrm>
          <a:prstGeom prst="line">
            <a:avLst/>
          </a:prstGeom>
          <a:ln w="19050">
            <a:solidFill>
              <a:srgbClr val="81D1C5"/>
            </a:solidFill>
          </a:ln>
        </p:spPr>
        <p:style>
          <a:lnRef idx="1">
            <a:schemeClr val="accent1"/>
          </a:lnRef>
          <a:fillRef idx="0">
            <a:schemeClr val="accent1"/>
          </a:fillRef>
          <a:effectRef idx="0">
            <a:schemeClr val="accent1"/>
          </a:effectRef>
          <a:fontRef idx="minor">
            <a:schemeClr val="tx1"/>
          </a:fontRef>
        </p:style>
      </p:cxnSp>
      <p:sp>
        <p:nvSpPr>
          <p:cNvPr id="40" name="Text Placeholder 25">
            <a:extLst>
              <a:ext uri="{FF2B5EF4-FFF2-40B4-BE49-F238E27FC236}">
                <a16:creationId xmlns:a16="http://schemas.microsoft.com/office/drawing/2014/main" id="{3EBAF954-82F2-CC42-82E9-A19064755653}"/>
              </a:ext>
            </a:extLst>
          </p:cNvPr>
          <p:cNvSpPr>
            <a:spLocks noGrp="1"/>
          </p:cNvSpPr>
          <p:nvPr>
            <p:ph type="body" sz="quarter" idx="22" hasCustomPrompt="1"/>
          </p:nvPr>
        </p:nvSpPr>
        <p:spPr>
          <a:xfrm>
            <a:off x="7511069" y="3722350"/>
            <a:ext cx="4465067" cy="822373"/>
          </a:xfrm>
        </p:spPr>
        <p:txBody>
          <a:bodyPr anchor="ctr">
            <a:noAutofit/>
          </a:bodyPr>
          <a:lstStyle>
            <a:lvl1pPr marL="0" indent="0" algn="l">
              <a:buNone/>
              <a:defRPr sz="2200" baseline="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5" name="Oval 44">
            <a:extLst>
              <a:ext uri="{FF2B5EF4-FFF2-40B4-BE49-F238E27FC236}">
                <a16:creationId xmlns:a16="http://schemas.microsoft.com/office/drawing/2014/main" id="{3CA01ECA-9BBA-EE4B-8E28-5EE6A1A3E11D}"/>
              </a:ext>
            </a:extLst>
          </p:cNvPr>
          <p:cNvSpPr/>
          <p:nvPr userDrawn="1"/>
        </p:nvSpPr>
        <p:spPr>
          <a:xfrm>
            <a:off x="6642832" y="5261992"/>
            <a:ext cx="771474" cy="771474"/>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 Placeholder 25">
            <a:extLst>
              <a:ext uri="{FF2B5EF4-FFF2-40B4-BE49-F238E27FC236}">
                <a16:creationId xmlns:a16="http://schemas.microsoft.com/office/drawing/2014/main" id="{981C64DC-4A52-6744-8327-31289AFCBA9B}"/>
              </a:ext>
            </a:extLst>
          </p:cNvPr>
          <p:cNvSpPr>
            <a:spLocks noGrp="1"/>
          </p:cNvSpPr>
          <p:nvPr>
            <p:ph type="body" sz="quarter" idx="25" hasCustomPrompt="1"/>
          </p:nvPr>
        </p:nvSpPr>
        <p:spPr>
          <a:xfrm>
            <a:off x="6781160" y="5319187"/>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cxnSp>
        <p:nvCxnSpPr>
          <p:cNvPr id="47" name="Straight Connector 46">
            <a:extLst>
              <a:ext uri="{FF2B5EF4-FFF2-40B4-BE49-F238E27FC236}">
                <a16:creationId xmlns:a16="http://schemas.microsoft.com/office/drawing/2014/main" id="{32514181-21FC-3442-AF04-713C37001620}"/>
              </a:ext>
            </a:extLst>
          </p:cNvPr>
          <p:cNvCxnSpPr>
            <a:cxnSpLocks/>
          </p:cNvCxnSpPr>
          <p:nvPr userDrawn="1"/>
        </p:nvCxnSpPr>
        <p:spPr>
          <a:xfrm>
            <a:off x="6051115" y="5651963"/>
            <a:ext cx="591717" cy="0"/>
          </a:xfrm>
          <a:prstGeom prst="line">
            <a:avLst/>
          </a:prstGeom>
          <a:ln w="19050">
            <a:solidFill>
              <a:srgbClr val="81D1C5"/>
            </a:solidFill>
          </a:ln>
        </p:spPr>
        <p:style>
          <a:lnRef idx="1">
            <a:schemeClr val="accent1"/>
          </a:lnRef>
          <a:fillRef idx="0">
            <a:schemeClr val="accent1"/>
          </a:fillRef>
          <a:effectRef idx="0">
            <a:schemeClr val="accent1"/>
          </a:effectRef>
          <a:fontRef idx="minor">
            <a:schemeClr val="tx1"/>
          </a:fontRef>
        </p:style>
      </p:cxnSp>
      <p:sp>
        <p:nvSpPr>
          <p:cNvPr id="48" name="Text Placeholder 25">
            <a:extLst>
              <a:ext uri="{FF2B5EF4-FFF2-40B4-BE49-F238E27FC236}">
                <a16:creationId xmlns:a16="http://schemas.microsoft.com/office/drawing/2014/main" id="{41215D43-08A5-AA4E-8D46-F8BEBABD637B}"/>
              </a:ext>
            </a:extLst>
          </p:cNvPr>
          <p:cNvSpPr>
            <a:spLocks noGrp="1"/>
          </p:cNvSpPr>
          <p:nvPr>
            <p:ph type="body" sz="quarter" idx="26" hasCustomPrompt="1"/>
          </p:nvPr>
        </p:nvSpPr>
        <p:spPr>
          <a:xfrm>
            <a:off x="7511069" y="5261992"/>
            <a:ext cx="4465067" cy="822373"/>
          </a:xfrm>
        </p:spPr>
        <p:txBody>
          <a:bodyPr anchor="ctr">
            <a:noAutofit/>
          </a:bodyPr>
          <a:lstStyle>
            <a:lvl1pPr marL="0" indent="0" algn="l">
              <a:buNone/>
              <a:defRPr sz="2200" baseline="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26" name="Group 25">
            <a:extLst>
              <a:ext uri="{FF2B5EF4-FFF2-40B4-BE49-F238E27FC236}">
                <a16:creationId xmlns:a16="http://schemas.microsoft.com/office/drawing/2014/main" id="{A1F962A0-A2EA-DC4C-8389-AD163244EE8B}"/>
              </a:ext>
            </a:extLst>
          </p:cNvPr>
          <p:cNvGrpSpPr/>
          <p:nvPr userDrawn="1"/>
        </p:nvGrpSpPr>
        <p:grpSpPr>
          <a:xfrm rot="16200000">
            <a:off x="-1025447" y="4518095"/>
            <a:ext cx="3445636" cy="410479"/>
            <a:chOff x="301128" y="6151084"/>
            <a:chExt cx="3144242" cy="374574"/>
          </a:xfrm>
        </p:grpSpPr>
        <p:pic>
          <p:nvPicPr>
            <p:cNvPr id="27" name="Picture 26" descr="Shape&#10;&#10;Description automatically generated with medium confidence">
              <a:extLst>
                <a:ext uri="{FF2B5EF4-FFF2-40B4-BE49-F238E27FC236}">
                  <a16:creationId xmlns:a16="http://schemas.microsoft.com/office/drawing/2014/main" id="{F9F9E868-EEEC-CF4D-97B5-1E7AA7219A0B}"/>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28" name="Picture 27" descr="Shape&#10;&#10;Description automatically generated with medium confidence">
              <a:extLst>
                <a:ext uri="{FF2B5EF4-FFF2-40B4-BE49-F238E27FC236}">
                  <a16:creationId xmlns:a16="http://schemas.microsoft.com/office/drawing/2014/main" id="{E0D2222E-FECD-C940-8C21-8E56311CC781}"/>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29" name="Picture 28" descr="Shape&#10;&#10;Description automatically generated with medium confidence">
              <a:extLst>
                <a:ext uri="{FF2B5EF4-FFF2-40B4-BE49-F238E27FC236}">
                  <a16:creationId xmlns:a16="http://schemas.microsoft.com/office/drawing/2014/main" id="{BAA49679-8673-7C43-9836-AE06179A6C28}"/>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sp>
        <p:nvSpPr>
          <p:cNvPr id="11" name="Rectangle 10">
            <a:extLst>
              <a:ext uri="{FF2B5EF4-FFF2-40B4-BE49-F238E27FC236}">
                <a16:creationId xmlns:a16="http://schemas.microsoft.com/office/drawing/2014/main" id="{F8DF3840-EDCD-4B47-B492-D9F24116159A}"/>
              </a:ext>
            </a:extLst>
          </p:cNvPr>
          <p:cNvSpPr/>
          <p:nvPr userDrawn="1"/>
        </p:nvSpPr>
        <p:spPr>
          <a:xfrm flipV="1">
            <a:off x="955931" y="-6"/>
            <a:ext cx="5293949" cy="6892757"/>
          </a:xfrm>
          <a:prstGeom prst="rect">
            <a:avLst/>
          </a:prstGeom>
          <a:solidFill>
            <a:srgbClr val="F2795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1575582" y="1899687"/>
            <a:ext cx="4180325" cy="4546458"/>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1548092" y="628636"/>
            <a:ext cx="4250272" cy="603631"/>
          </a:xfrm>
        </p:spPr>
        <p:txBody>
          <a:bodyPr>
            <a:normAutofit/>
          </a:bodyPr>
          <a:lstStyle>
            <a:lvl1pPr marL="0" indent="0" algn="l">
              <a:buNone/>
              <a:defRPr sz="3600" b="0" i="0">
                <a:solidFill>
                  <a:schemeClr val="bg1"/>
                </a:solidFill>
                <a:latin typeface="+mn-lt"/>
              </a:defRPr>
            </a:lvl1pPr>
          </a:lstStyle>
          <a:p>
            <a:pPr lvl="0"/>
            <a:r>
              <a:rPr lang="en-US" dirty="0"/>
              <a:t>Overview Slide</a:t>
            </a:r>
          </a:p>
        </p:txBody>
      </p:sp>
    </p:spTree>
    <p:extLst>
      <p:ext uri="{BB962C8B-B14F-4D97-AF65-F5344CB8AC3E}">
        <p14:creationId xmlns:p14="http://schemas.microsoft.com/office/powerpoint/2010/main" val="22779931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Quote slide - Orange">
    <p:spTree>
      <p:nvGrpSpPr>
        <p:cNvPr id="1" name=""/>
        <p:cNvGrpSpPr/>
        <p:nvPr/>
      </p:nvGrpSpPr>
      <p:grpSpPr>
        <a:xfrm>
          <a:off x="0" y="0"/>
          <a:ext cx="0" cy="0"/>
          <a:chOff x="0" y="0"/>
          <a:chExt cx="0" cy="0"/>
        </a:xfrm>
      </p:grpSpPr>
      <p:sp>
        <p:nvSpPr>
          <p:cNvPr id="34" name="Picture Placeholder 2">
            <a:extLst>
              <a:ext uri="{FF2B5EF4-FFF2-40B4-BE49-F238E27FC236}">
                <a16:creationId xmlns:a16="http://schemas.microsoft.com/office/drawing/2014/main" id="{8CC6C34D-3A90-F048-B53A-BC616573EE8E}"/>
              </a:ext>
            </a:extLst>
          </p:cNvPr>
          <p:cNvSpPr>
            <a:spLocks noGrp="1"/>
          </p:cNvSpPr>
          <p:nvPr>
            <p:ph type="pic" sz="quarter" idx="19"/>
          </p:nvPr>
        </p:nvSpPr>
        <p:spPr>
          <a:xfrm>
            <a:off x="5957047" y="0"/>
            <a:ext cx="5395869"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pic>
        <p:nvPicPr>
          <p:cNvPr id="18" name="Picture 17" descr="A black background with white dots&#10;&#10;Description automatically generated with low confidence">
            <a:extLst>
              <a:ext uri="{FF2B5EF4-FFF2-40B4-BE49-F238E27FC236}">
                <a16:creationId xmlns:a16="http://schemas.microsoft.com/office/drawing/2014/main" id="{EE2566D1-75F4-854F-B455-4E00E261FDF7}"/>
              </a:ext>
            </a:extLst>
          </p:cNvPr>
          <p:cNvPicPr/>
          <p:nvPr userDrawn="1"/>
        </p:nvPicPr>
        <p:blipFill rotWithShape="1">
          <a:blip r:embed="rId2">
            <a:alphaModFix amt="10000"/>
            <a:extLst>
              <a:ext uri="{28A0092B-C50C-407E-A947-70E740481C1C}">
                <a14:useLocalDpi xmlns:a14="http://schemas.microsoft.com/office/drawing/2010/main" val="0"/>
              </a:ext>
            </a:extLst>
          </a:blip>
          <a:srcRect t="894" r="3674" b="11294"/>
          <a:stretch/>
        </p:blipFill>
        <p:spPr>
          <a:xfrm rot="16200000">
            <a:off x="2769567" y="-1426306"/>
            <a:ext cx="2640661" cy="4473027"/>
          </a:xfrm>
          <a:prstGeom prst="rect">
            <a:avLst/>
          </a:prstGeom>
        </p:spPr>
      </p:pic>
      <p:grpSp>
        <p:nvGrpSpPr>
          <p:cNvPr id="10" name="Group 9">
            <a:extLst>
              <a:ext uri="{FF2B5EF4-FFF2-40B4-BE49-F238E27FC236}">
                <a16:creationId xmlns:a16="http://schemas.microsoft.com/office/drawing/2014/main" id="{51AD5ACE-C426-6C43-9319-4A893B92BE9D}"/>
              </a:ext>
            </a:extLst>
          </p:cNvPr>
          <p:cNvGrpSpPr/>
          <p:nvPr userDrawn="1"/>
        </p:nvGrpSpPr>
        <p:grpSpPr>
          <a:xfrm>
            <a:off x="839084" y="6190727"/>
            <a:ext cx="3144242" cy="374574"/>
            <a:chOff x="301128" y="6151084"/>
            <a:chExt cx="3144242" cy="374574"/>
          </a:xfrm>
        </p:grpSpPr>
        <p:pic>
          <p:nvPicPr>
            <p:cNvPr id="11" name="Picture 10" descr="Shape&#10;&#10;Description automatically generated with medium confidence">
              <a:extLst>
                <a:ext uri="{FF2B5EF4-FFF2-40B4-BE49-F238E27FC236}">
                  <a16:creationId xmlns:a16="http://schemas.microsoft.com/office/drawing/2014/main" id="{1174A39B-2588-454E-8B92-21A97B8C00C9}"/>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12" name="Picture 11" descr="Shape&#10;&#10;Description automatically generated with medium confidence">
              <a:extLst>
                <a:ext uri="{FF2B5EF4-FFF2-40B4-BE49-F238E27FC236}">
                  <a16:creationId xmlns:a16="http://schemas.microsoft.com/office/drawing/2014/main" id="{251B80BD-BB09-3340-9FB7-F34FD7E296C9}"/>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3F22F465-AD0B-6C4B-A985-F29D199EEB12}"/>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
        <p:nvSpPr>
          <p:cNvPr id="2" name="Text Placeholder 23">
            <a:extLst>
              <a:ext uri="{FF2B5EF4-FFF2-40B4-BE49-F238E27FC236}">
                <a16:creationId xmlns:a16="http://schemas.microsoft.com/office/drawing/2014/main" id="{B2AF589B-E89B-6432-A165-EDA5F0BC2318}"/>
              </a:ext>
            </a:extLst>
          </p:cNvPr>
          <p:cNvSpPr>
            <a:spLocks noGrp="1"/>
          </p:cNvSpPr>
          <p:nvPr>
            <p:ph type="body" sz="quarter" idx="16" hasCustomPrompt="1"/>
          </p:nvPr>
        </p:nvSpPr>
        <p:spPr>
          <a:xfrm>
            <a:off x="733139" y="595510"/>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3" name="Text Placeholder 17">
            <a:extLst>
              <a:ext uri="{FF2B5EF4-FFF2-40B4-BE49-F238E27FC236}">
                <a16:creationId xmlns:a16="http://schemas.microsoft.com/office/drawing/2014/main" id="{EDD8681A-A247-A7C9-2298-A2613386ED1E}"/>
              </a:ext>
            </a:extLst>
          </p:cNvPr>
          <p:cNvSpPr>
            <a:spLocks noGrp="1"/>
          </p:cNvSpPr>
          <p:nvPr>
            <p:ph type="body" sz="quarter" idx="18" hasCustomPrompt="1"/>
          </p:nvPr>
        </p:nvSpPr>
        <p:spPr>
          <a:xfrm>
            <a:off x="775083" y="1427837"/>
            <a:ext cx="4621841" cy="452595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Tree>
    <p:extLst>
      <p:ext uri="{BB962C8B-B14F-4D97-AF65-F5344CB8AC3E}">
        <p14:creationId xmlns:p14="http://schemas.microsoft.com/office/powerpoint/2010/main" val="18606580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Photo Slide 3">
    <p:spTree>
      <p:nvGrpSpPr>
        <p:cNvPr id="1" name=""/>
        <p:cNvGrpSpPr/>
        <p:nvPr/>
      </p:nvGrpSpPr>
      <p:grpSpPr>
        <a:xfrm>
          <a:off x="0" y="0"/>
          <a:ext cx="0" cy="0"/>
          <a:chOff x="0" y="0"/>
          <a:chExt cx="0" cy="0"/>
        </a:xfrm>
      </p:grpSpPr>
      <p:sp>
        <p:nvSpPr>
          <p:cNvPr id="18" name="Freeform 17">
            <a:extLst>
              <a:ext uri="{FF2B5EF4-FFF2-40B4-BE49-F238E27FC236}">
                <a16:creationId xmlns:a16="http://schemas.microsoft.com/office/drawing/2014/main" id="{21714963-FB4D-9B4D-BE98-080E196FF629}"/>
              </a:ext>
            </a:extLst>
          </p:cNvPr>
          <p:cNvSpPr>
            <a:spLocks noGrp="1"/>
          </p:cNvSpPr>
          <p:nvPr>
            <p:ph type="pic" sz="quarter" idx="10" hasCustomPrompt="1"/>
          </p:nvPr>
        </p:nvSpPr>
        <p:spPr>
          <a:xfrm>
            <a:off x="241300" y="228600"/>
            <a:ext cx="11696700" cy="5763986"/>
          </a:xfrm>
          <a:custGeom>
            <a:avLst/>
            <a:gdLst>
              <a:gd name="connsiteX0" fmla="*/ 0 w 11696700"/>
              <a:gd name="connsiteY0" fmla="*/ 0 h 5763986"/>
              <a:gd name="connsiteX1" fmla="*/ 11696700 w 11696700"/>
              <a:gd name="connsiteY1" fmla="*/ 0 h 5763986"/>
              <a:gd name="connsiteX2" fmla="*/ 11696700 w 11696700"/>
              <a:gd name="connsiteY2" fmla="*/ 757264 h 5763986"/>
              <a:gd name="connsiteX3" fmla="*/ 5956300 w 11696700"/>
              <a:gd name="connsiteY3" fmla="*/ 757264 h 5763986"/>
              <a:gd name="connsiteX4" fmla="*/ 5956300 w 11696700"/>
              <a:gd name="connsiteY4" fmla="*/ 3182964 h 5763986"/>
              <a:gd name="connsiteX5" fmla="*/ 11696700 w 11696700"/>
              <a:gd name="connsiteY5" fmla="*/ 3182964 h 5763986"/>
              <a:gd name="connsiteX6" fmla="*/ 11696700 w 11696700"/>
              <a:gd name="connsiteY6" fmla="*/ 5763986 h 5763986"/>
              <a:gd name="connsiteX7" fmla="*/ 0 w 11696700"/>
              <a:gd name="connsiteY7" fmla="*/ 5763986 h 576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96700" h="5763986">
                <a:moveTo>
                  <a:pt x="0" y="0"/>
                </a:moveTo>
                <a:lnTo>
                  <a:pt x="11696700" y="0"/>
                </a:lnTo>
                <a:lnTo>
                  <a:pt x="11696700" y="757264"/>
                </a:lnTo>
                <a:lnTo>
                  <a:pt x="5956300" y="757264"/>
                </a:lnTo>
                <a:lnTo>
                  <a:pt x="5956300" y="3182964"/>
                </a:lnTo>
                <a:lnTo>
                  <a:pt x="11696700" y="3182964"/>
                </a:lnTo>
                <a:lnTo>
                  <a:pt x="11696700" y="5763986"/>
                </a:lnTo>
                <a:lnTo>
                  <a:pt x="0" y="5763986"/>
                </a:lnTo>
                <a:close/>
              </a:path>
            </a:pathLst>
          </a:custGeom>
        </p:spPr>
        <p:txBody>
          <a:bodyPr wrap="square">
            <a:noAutofit/>
          </a:bodyPr>
          <a:lstStyle>
            <a:lvl1pPr>
              <a:buNone/>
              <a:defRPr sz="1800">
                <a:solidFill>
                  <a:srgbClr val="7F7F7F"/>
                </a:solidFill>
              </a:defRPr>
            </a:lvl1pPr>
          </a:lstStyle>
          <a:p>
            <a:r>
              <a:rPr lang="en-US" dirty="0"/>
              <a:t>     </a:t>
            </a:r>
          </a:p>
          <a:p>
            <a:endParaRPr lang="en-US" dirty="0"/>
          </a:p>
          <a:p>
            <a:endParaRPr lang="en-US" dirty="0"/>
          </a:p>
          <a:p>
            <a:endParaRPr lang="en-US" dirty="0"/>
          </a:p>
          <a:p>
            <a:endParaRPr lang="en-US" dirty="0"/>
          </a:p>
          <a:p>
            <a:r>
              <a:rPr lang="en-US" dirty="0"/>
              <a:t>         </a:t>
            </a:r>
          </a:p>
          <a:p>
            <a:endParaRPr lang="en-US" dirty="0"/>
          </a:p>
          <a:p>
            <a:r>
              <a:rPr lang="en-US" dirty="0"/>
              <a:t>                             Click to add photo</a:t>
            </a:r>
          </a:p>
        </p:txBody>
      </p:sp>
      <p:sp>
        <p:nvSpPr>
          <p:cNvPr id="8" name="Rectangle 7">
            <a:extLst>
              <a:ext uri="{FF2B5EF4-FFF2-40B4-BE49-F238E27FC236}">
                <a16:creationId xmlns:a16="http://schemas.microsoft.com/office/drawing/2014/main" id="{CAE72C2A-8F5D-5741-9D36-B642CB2931C5}"/>
              </a:ext>
            </a:extLst>
          </p:cNvPr>
          <p:cNvSpPr/>
          <p:nvPr userDrawn="1"/>
        </p:nvSpPr>
        <p:spPr>
          <a:xfrm>
            <a:off x="6197600" y="985864"/>
            <a:ext cx="5994400" cy="2425700"/>
          </a:xfrm>
          <a:prstGeom prst="rect">
            <a:avLst/>
          </a:prstGeom>
          <a:solidFill>
            <a:srgbClr val="086D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804041"/>
            <a:ext cx="184731" cy="369332"/>
          </a:xfrm>
          <a:prstGeom prst="rect">
            <a:avLst/>
          </a:prstGeom>
          <a:noFill/>
        </p:spPr>
        <p:txBody>
          <a:bodyPr wrap="none" rtlCol="0">
            <a:spAutoFit/>
          </a:bodyPr>
          <a:lstStyle/>
          <a:p>
            <a:endParaRPr lang="en-US" dirty="0"/>
          </a:p>
        </p:txBody>
      </p:sp>
      <p:sp>
        <p:nvSpPr>
          <p:cNvPr id="34" name="Text Placeholder 23">
            <a:extLst>
              <a:ext uri="{FF2B5EF4-FFF2-40B4-BE49-F238E27FC236}">
                <a16:creationId xmlns:a16="http://schemas.microsoft.com/office/drawing/2014/main" id="{89FD262A-DB5E-AA46-B482-A1055545E6FC}"/>
              </a:ext>
            </a:extLst>
          </p:cNvPr>
          <p:cNvSpPr>
            <a:spLocks noGrp="1"/>
          </p:cNvSpPr>
          <p:nvPr>
            <p:ph type="body" sz="quarter" idx="16" hasCustomPrompt="1"/>
          </p:nvPr>
        </p:nvSpPr>
        <p:spPr>
          <a:xfrm>
            <a:off x="6420495" y="1328734"/>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35" name="Text Placeholder 17">
            <a:extLst>
              <a:ext uri="{FF2B5EF4-FFF2-40B4-BE49-F238E27FC236}">
                <a16:creationId xmlns:a16="http://schemas.microsoft.com/office/drawing/2014/main" id="{11F92C0B-314B-1D4F-96FF-2837F718CF3C}"/>
              </a:ext>
            </a:extLst>
          </p:cNvPr>
          <p:cNvSpPr>
            <a:spLocks noGrp="1"/>
          </p:cNvSpPr>
          <p:nvPr>
            <p:ph type="body" sz="quarter" idx="18" hasCustomPrompt="1"/>
          </p:nvPr>
        </p:nvSpPr>
        <p:spPr>
          <a:xfrm>
            <a:off x="6420495" y="2346524"/>
            <a:ext cx="5029134"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grpSp>
        <p:nvGrpSpPr>
          <p:cNvPr id="11" name="Group 10">
            <a:extLst>
              <a:ext uri="{FF2B5EF4-FFF2-40B4-BE49-F238E27FC236}">
                <a16:creationId xmlns:a16="http://schemas.microsoft.com/office/drawing/2014/main" id="{9C6226AC-BA94-5A4B-96F3-2B04AFA7B8FB}"/>
              </a:ext>
            </a:extLst>
          </p:cNvPr>
          <p:cNvGrpSpPr/>
          <p:nvPr userDrawn="1"/>
        </p:nvGrpSpPr>
        <p:grpSpPr>
          <a:xfrm>
            <a:off x="301128" y="6151084"/>
            <a:ext cx="3144242" cy="374574"/>
            <a:chOff x="301128" y="6151084"/>
            <a:chExt cx="3144242" cy="374574"/>
          </a:xfrm>
        </p:grpSpPr>
        <p:pic>
          <p:nvPicPr>
            <p:cNvPr id="13" name="Picture 12" descr="Shape&#10;&#10;Description automatically generated with medium confidence">
              <a:extLst>
                <a:ext uri="{FF2B5EF4-FFF2-40B4-BE49-F238E27FC236}">
                  <a16:creationId xmlns:a16="http://schemas.microsoft.com/office/drawing/2014/main" id="{640DD448-DB0A-B74B-960D-98C5CD38994B}"/>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14" name="Picture 13" descr="Shape&#10;&#10;Description automatically generated with medium confidence">
              <a:extLst>
                <a:ext uri="{FF2B5EF4-FFF2-40B4-BE49-F238E27FC236}">
                  <a16:creationId xmlns:a16="http://schemas.microsoft.com/office/drawing/2014/main" id="{2885E182-277F-2744-9537-51648653FC7A}"/>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16" name="Picture 15" descr="Shape&#10;&#10;Description automatically generated with medium confidence">
              <a:extLst>
                <a:ext uri="{FF2B5EF4-FFF2-40B4-BE49-F238E27FC236}">
                  <a16:creationId xmlns:a16="http://schemas.microsoft.com/office/drawing/2014/main" id="{367E996A-AC35-7C43-9A90-E21C9C44B623}"/>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6740955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ext Slide with Photo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0000F3F-3215-5A45-A03E-AC727D88D02E}"/>
              </a:ext>
            </a:extLst>
          </p:cNvPr>
          <p:cNvSpPr/>
          <p:nvPr userDrawn="1"/>
        </p:nvSpPr>
        <p:spPr>
          <a:xfrm flipV="1">
            <a:off x="1057275" y="-4"/>
            <a:ext cx="6197421" cy="6892757"/>
          </a:xfrm>
          <a:prstGeom prst="rect">
            <a:avLst/>
          </a:prstGeom>
          <a:solidFill>
            <a:srgbClr val="3AA09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2" name="Picture Placeholder 17">
            <a:extLst>
              <a:ext uri="{FF2B5EF4-FFF2-40B4-BE49-F238E27FC236}">
                <a16:creationId xmlns:a16="http://schemas.microsoft.com/office/drawing/2014/main" id="{18AFA145-402A-1D43-B4EF-7E0A29EDF6FC}"/>
              </a:ext>
            </a:extLst>
          </p:cNvPr>
          <p:cNvSpPr>
            <a:spLocks noGrp="1"/>
          </p:cNvSpPr>
          <p:nvPr>
            <p:ph type="pic" sz="quarter" idx="10"/>
          </p:nvPr>
        </p:nvSpPr>
        <p:spPr>
          <a:xfrm>
            <a:off x="7298140" y="228600"/>
            <a:ext cx="4659043"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Text Placeholder 17">
            <a:extLst>
              <a:ext uri="{FF2B5EF4-FFF2-40B4-BE49-F238E27FC236}">
                <a16:creationId xmlns:a16="http://schemas.microsoft.com/office/drawing/2014/main" id="{094267F6-51B9-6F44-A139-B0EC46A469E4}"/>
              </a:ext>
            </a:extLst>
          </p:cNvPr>
          <p:cNvSpPr>
            <a:spLocks noGrp="1"/>
          </p:cNvSpPr>
          <p:nvPr>
            <p:ph type="body" sz="quarter" idx="18" hasCustomPrompt="1"/>
          </p:nvPr>
        </p:nvSpPr>
        <p:spPr>
          <a:xfrm>
            <a:off x="1802710" y="1773241"/>
            <a:ext cx="4621841" cy="452595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5" name="Text Placeholder 23">
            <a:extLst>
              <a:ext uri="{FF2B5EF4-FFF2-40B4-BE49-F238E27FC236}">
                <a16:creationId xmlns:a16="http://schemas.microsoft.com/office/drawing/2014/main" id="{9BFFA626-8117-F746-8855-E663EA82A6D1}"/>
              </a:ext>
            </a:extLst>
          </p:cNvPr>
          <p:cNvSpPr>
            <a:spLocks noGrp="1"/>
          </p:cNvSpPr>
          <p:nvPr>
            <p:ph type="body" sz="quarter" idx="16" hasCustomPrompt="1"/>
          </p:nvPr>
        </p:nvSpPr>
        <p:spPr>
          <a:xfrm>
            <a:off x="1718561" y="595510"/>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grpSp>
        <p:nvGrpSpPr>
          <p:cNvPr id="2" name="Group 1">
            <a:extLst>
              <a:ext uri="{FF2B5EF4-FFF2-40B4-BE49-F238E27FC236}">
                <a16:creationId xmlns:a16="http://schemas.microsoft.com/office/drawing/2014/main" id="{2BBCFF70-40E8-713E-E8DC-748671379FB8}"/>
              </a:ext>
            </a:extLst>
          </p:cNvPr>
          <p:cNvGrpSpPr/>
          <p:nvPr userDrawn="1"/>
        </p:nvGrpSpPr>
        <p:grpSpPr>
          <a:xfrm rot="16200000">
            <a:off x="-418181" y="5125361"/>
            <a:ext cx="2334324" cy="307260"/>
            <a:chOff x="301128" y="6151084"/>
            <a:chExt cx="3144242" cy="374574"/>
          </a:xfrm>
        </p:grpSpPr>
        <p:pic>
          <p:nvPicPr>
            <p:cNvPr id="3" name="Picture 2" descr="Shape&#10;&#10;Description automatically generated with medium confidence">
              <a:extLst>
                <a:ext uri="{FF2B5EF4-FFF2-40B4-BE49-F238E27FC236}">
                  <a16:creationId xmlns:a16="http://schemas.microsoft.com/office/drawing/2014/main" id="{5C54085F-870F-12DB-92C3-F395A5C9ED1C}"/>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4" name="Picture 3" descr="Shape&#10;&#10;Description automatically generated with medium confidence">
              <a:extLst>
                <a:ext uri="{FF2B5EF4-FFF2-40B4-BE49-F238E27FC236}">
                  <a16:creationId xmlns:a16="http://schemas.microsoft.com/office/drawing/2014/main" id="{778A697B-ADCC-EF4E-1AAA-3C5D9CD01FEF}"/>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5" name="Picture 4" descr="Shape&#10;&#10;Description automatically generated with medium confidence">
              <a:extLst>
                <a:ext uri="{FF2B5EF4-FFF2-40B4-BE49-F238E27FC236}">
                  <a16:creationId xmlns:a16="http://schemas.microsoft.com/office/drawing/2014/main" id="{A507FA8B-605D-93F5-A7C8-D6A1D411E134}"/>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11972281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ext Slide with Photo - Orange">
    <p:spTree>
      <p:nvGrpSpPr>
        <p:cNvPr id="1" name=""/>
        <p:cNvGrpSpPr/>
        <p:nvPr/>
      </p:nvGrpSpPr>
      <p:grpSpPr>
        <a:xfrm>
          <a:off x="0" y="0"/>
          <a:ext cx="0" cy="0"/>
          <a:chOff x="0" y="0"/>
          <a:chExt cx="0" cy="0"/>
        </a:xfrm>
      </p:grpSpPr>
      <p:pic>
        <p:nvPicPr>
          <p:cNvPr id="12" name="Picture 11" descr="A black and white striped pattern&#10;&#10;Description automatically generated with medium confidence">
            <a:extLst>
              <a:ext uri="{FF2B5EF4-FFF2-40B4-BE49-F238E27FC236}">
                <a16:creationId xmlns:a16="http://schemas.microsoft.com/office/drawing/2014/main" id="{00998524-1A84-7048-985A-6A16BEBC62BA}"/>
              </a:ext>
            </a:extLst>
          </p:cNvPr>
          <p:cNvPicPr>
            <a:picLocks noChangeAspect="1"/>
          </p:cNvPicPr>
          <p:nvPr userDrawn="1"/>
        </p:nvPicPr>
        <p:blipFill rotWithShape="1">
          <a:blip r:embed="rId2"/>
          <a:srcRect l="-25172" t="20705" r="18173" b="15673"/>
          <a:stretch/>
        </p:blipFill>
        <p:spPr>
          <a:xfrm>
            <a:off x="5333853" y="1227"/>
            <a:ext cx="6825554" cy="5501502"/>
          </a:xfrm>
          <a:prstGeom prst="rect">
            <a:avLst/>
          </a:prstGeom>
        </p:spPr>
      </p:pic>
      <p:sp>
        <p:nvSpPr>
          <p:cNvPr id="15" name="Rectangle 14">
            <a:extLst>
              <a:ext uri="{FF2B5EF4-FFF2-40B4-BE49-F238E27FC236}">
                <a16:creationId xmlns:a16="http://schemas.microsoft.com/office/drawing/2014/main" id="{C4B89089-1C36-7244-9F09-526D03ABED84}"/>
              </a:ext>
            </a:extLst>
          </p:cNvPr>
          <p:cNvSpPr/>
          <p:nvPr userDrawn="1"/>
        </p:nvSpPr>
        <p:spPr>
          <a:xfrm flipV="1">
            <a:off x="1038225" y="-4"/>
            <a:ext cx="6216471" cy="6892757"/>
          </a:xfrm>
          <a:prstGeom prst="rect">
            <a:avLst/>
          </a:prstGeom>
          <a:solidFill>
            <a:srgbClr val="F2795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8" name="Picture Placeholder 17">
            <a:extLst>
              <a:ext uri="{FF2B5EF4-FFF2-40B4-BE49-F238E27FC236}">
                <a16:creationId xmlns:a16="http://schemas.microsoft.com/office/drawing/2014/main" id="{92E6FEF1-361F-DA48-B081-56FB58B9D5C0}"/>
              </a:ext>
            </a:extLst>
          </p:cNvPr>
          <p:cNvSpPr>
            <a:spLocks noGrp="1"/>
          </p:cNvSpPr>
          <p:nvPr>
            <p:ph type="pic" sz="quarter" idx="10"/>
          </p:nvPr>
        </p:nvSpPr>
        <p:spPr>
          <a:xfrm>
            <a:off x="7298140" y="228600"/>
            <a:ext cx="4659043"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9" name="Text Placeholder 17">
            <a:extLst>
              <a:ext uri="{FF2B5EF4-FFF2-40B4-BE49-F238E27FC236}">
                <a16:creationId xmlns:a16="http://schemas.microsoft.com/office/drawing/2014/main" id="{4AC0B568-8553-E241-9EDA-C0F05E92B9ED}"/>
              </a:ext>
            </a:extLst>
          </p:cNvPr>
          <p:cNvSpPr>
            <a:spLocks noGrp="1"/>
          </p:cNvSpPr>
          <p:nvPr>
            <p:ph type="body" sz="quarter" idx="18" hasCustomPrompt="1"/>
          </p:nvPr>
        </p:nvSpPr>
        <p:spPr>
          <a:xfrm>
            <a:off x="1802710" y="1773241"/>
            <a:ext cx="4621841" cy="452595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0" name="Text Placeholder 23">
            <a:extLst>
              <a:ext uri="{FF2B5EF4-FFF2-40B4-BE49-F238E27FC236}">
                <a16:creationId xmlns:a16="http://schemas.microsoft.com/office/drawing/2014/main" id="{249C99CF-6146-5A4D-8BA5-1D0251E7BE18}"/>
              </a:ext>
            </a:extLst>
          </p:cNvPr>
          <p:cNvSpPr>
            <a:spLocks noGrp="1"/>
          </p:cNvSpPr>
          <p:nvPr>
            <p:ph type="body" sz="quarter" idx="16" hasCustomPrompt="1"/>
          </p:nvPr>
        </p:nvSpPr>
        <p:spPr>
          <a:xfrm>
            <a:off x="1718561" y="595510"/>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grpSp>
        <p:nvGrpSpPr>
          <p:cNvPr id="2" name="Group 1">
            <a:extLst>
              <a:ext uri="{FF2B5EF4-FFF2-40B4-BE49-F238E27FC236}">
                <a16:creationId xmlns:a16="http://schemas.microsoft.com/office/drawing/2014/main" id="{0C44AB79-AB5C-FC77-7315-F5999D594395}"/>
              </a:ext>
            </a:extLst>
          </p:cNvPr>
          <p:cNvGrpSpPr/>
          <p:nvPr userDrawn="1"/>
        </p:nvGrpSpPr>
        <p:grpSpPr>
          <a:xfrm rot="16200000">
            <a:off x="-418181" y="5125361"/>
            <a:ext cx="2334324" cy="307260"/>
            <a:chOff x="301128" y="6151084"/>
            <a:chExt cx="3144242" cy="374574"/>
          </a:xfrm>
        </p:grpSpPr>
        <p:pic>
          <p:nvPicPr>
            <p:cNvPr id="3" name="Picture 2" descr="Shape&#10;&#10;Description automatically generated with medium confidence">
              <a:extLst>
                <a:ext uri="{FF2B5EF4-FFF2-40B4-BE49-F238E27FC236}">
                  <a16:creationId xmlns:a16="http://schemas.microsoft.com/office/drawing/2014/main" id="{E30E8B38-1179-778D-30F2-3B1C17DC22E4}"/>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4" name="Picture 3" descr="Shape&#10;&#10;Description automatically generated with medium confidence">
              <a:extLst>
                <a:ext uri="{FF2B5EF4-FFF2-40B4-BE49-F238E27FC236}">
                  <a16:creationId xmlns:a16="http://schemas.microsoft.com/office/drawing/2014/main" id="{5FB3520B-6B1C-FDBE-464E-45E624554BED}"/>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5" name="Picture 4" descr="Shape&#10;&#10;Description automatically generated with medium confidence">
              <a:extLst>
                <a:ext uri="{FF2B5EF4-FFF2-40B4-BE49-F238E27FC236}">
                  <a16:creationId xmlns:a16="http://schemas.microsoft.com/office/drawing/2014/main" id="{C3EDCDD4-4D12-D8C2-59E6-10D96DC9E576}"/>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14016804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ext box - Solid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175AD5-38F4-AC46-8AF7-45BB6FF87659}"/>
              </a:ext>
            </a:extLst>
          </p:cNvPr>
          <p:cNvSpPr/>
          <p:nvPr userDrawn="1"/>
        </p:nvSpPr>
        <p:spPr>
          <a:xfrm>
            <a:off x="241300" y="228600"/>
            <a:ext cx="11696700" cy="6054801"/>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CE3D6133-0B55-1D4A-8E12-2270EDD373E5}"/>
              </a:ext>
            </a:extLst>
          </p:cNvPr>
          <p:cNvGrpSpPr/>
          <p:nvPr userDrawn="1"/>
        </p:nvGrpSpPr>
        <p:grpSpPr>
          <a:xfrm>
            <a:off x="301128" y="6283401"/>
            <a:ext cx="3144242" cy="374574"/>
            <a:chOff x="301128" y="6151084"/>
            <a:chExt cx="3144242" cy="374574"/>
          </a:xfrm>
        </p:grpSpPr>
        <p:pic>
          <p:nvPicPr>
            <p:cNvPr id="13" name="Picture 12" descr="Shape&#10;&#10;Description automatically generated with medium confidence">
              <a:extLst>
                <a:ext uri="{FF2B5EF4-FFF2-40B4-BE49-F238E27FC236}">
                  <a16:creationId xmlns:a16="http://schemas.microsoft.com/office/drawing/2014/main" id="{FE67E865-0A0C-BB41-8F87-01441642B942}"/>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15" name="Picture 14" descr="Shape&#10;&#10;Description automatically generated with medium confidence">
              <a:extLst>
                <a:ext uri="{FF2B5EF4-FFF2-40B4-BE49-F238E27FC236}">
                  <a16:creationId xmlns:a16="http://schemas.microsoft.com/office/drawing/2014/main" id="{BF79FF16-9515-6D46-B997-E9A43FFC97D6}"/>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16" name="Picture 15" descr="Shape&#10;&#10;Description automatically generated with medium confidence">
              <a:extLst>
                <a:ext uri="{FF2B5EF4-FFF2-40B4-BE49-F238E27FC236}">
                  <a16:creationId xmlns:a16="http://schemas.microsoft.com/office/drawing/2014/main" id="{DC147D96-3499-FF4F-878E-CC8781F66ADA}"/>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sp>
        <p:nvSpPr>
          <p:cNvPr id="17" name="Text Placeholder 17">
            <a:extLst>
              <a:ext uri="{FF2B5EF4-FFF2-40B4-BE49-F238E27FC236}">
                <a16:creationId xmlns:a16="http://schemas.microsoft.com/office/drawing/2014/main" id="{04B8ED95-1584-9648-A19C-8343129C39F4}"/>
              </a:ext>
            </a:extLst>
          </p:cNvPr>
          <p:cNvSpPr>
            <a:spLocks noGrp="1"/>
          </p:cNvSpPr>
          <p:nvPr>
            <p:ph type="body" sz="quarter" idx="18" hasCustomPrompt="1"/>
          </p:nvPr>
        </p:nvSpPr>
        <p:spPr>
          <a:xfrm>
            <a:off x="734714" y="1757011"/>
            <a:ext cx="9862529"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8" name="Text Placeholder 23">
            <a:extLst>
              <a:ext uri="{FF2B5EF4-FFF2-40B4-BE49-F238E27FC236}">
                <a16:creationId xmlns:a16="http://schemas.microsoft.com/office/drawing/2014/main" id="{7A1321D9-FC1B-6246-B897-C5BCE53AED79}"/>
              </a:ext>
            </a:extLst>
          </p:cNvPr>
          <p:cNvSpPr>
            <a:spLocks noGrp="1"/>
          </p:cNvSpPr>
          <p:nvPr>
            <p:ph type="body" sz="quarter" idx="16" hasCustomPrompt="1"/>
          </p:nvPr>
        </p:nvSpPr>
        <p:spPr>
          <a:xfrm>
            <a:off x="734714" y="642972"/>
            <a:ext cx="986252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pic>
        <p:nvPicPr>
          <p:cNvPr id="19" name="Picture 18" descr="A black and white striped pattern&#10;&#10;Description automatically generated with medium confidence">
            <a:extLst>
              <a:ext uri="{FF2B5EF4-FFF2-40B4-BE49-F238E27FC236}">
                <a16:creationId xmlns:a16="http://schemas.microsoft.com/office/drawing/2014/main" id="{40188F5B-666F-0C49-8AB6-1A5A03978F02}"/>
              </a:ext>
            </a:extLst>
          </p:cNvPr>
          <p:cNvPicPr>
            <a:picLocks noChangeAspect="1"/>
          </p:cNvPicPr>
          <p:nvPr userDrawn="1"/>
        </p:nvPicPr>
        <p:blipFill rotWithShape="1">
          <a:blip r:embed="rId3"/>
          <a:srcRect l="-82519" t="12958" r="82519" b="27582"/>
          <a:stretch/>
        </p:blipFill>
        <p:spPr>
          <a:xfrm>
            <a:off x="4811297" y="1227"/>
            <a:ext cx="7348110" cy="5922690"/>
          </a:xfrm>
          <a:prstGeom prst="rect">
            <a:avLst/>
          </a:prstGeom>
        </p:spPr>
      </p:pic>
    </p:spTree>
    <p:extLst>
      <p:ext uri="{BB962C8B-B14F-4D97-AF65-F5344CB8AC3E}">
        <p14:creationId xmlns:p14="http://schemas.microsoft.com/office/powerpoint/2010/main" val="1424825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49BAA5-C0AE-CA48-51F6-B733411467EC}"/>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8AF4D56B-D669-8978-A0F2-8D823559BA65}"/>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08AA256-60FA-393D-973E-3BB413BD2759}"/>
              </a:ext>
            </a:extLst>
          </p:cNvPr>
          <p:cNvSpPr>
            <a:spLocks noGrp="1"/>
          </p:cNvSpPr>
          <p:nvPr>
            <p:ph type="dt" sz="half" idx="10"/>
          </p:nvPr>
        </p:nvSpPr>
        <p:spPr/>
        <p:txBody>
          <a:bodyPr/>
          <a:lstStyle/>
          <a:p>
            <a:fld id="{2CCB5EFA-3B76-4BAF-A910-C7684BABA583}" type="datetimeFigureOut">
              <a:rPr lang="de-DE" smtClean="0"/>
              <a:t>03.07.2023</a:t>
            </a:fld>
            <a:endParaRPr lang="de-DE"/>
          </a:p>
        </p:txBody>
      </p:sp>
      <p:sp>
        <p:nvSpPr>
          <p:cNvPr id="5" name="Fußzeilenplatzhalter 4">
            <a:extLst>
              <a:ext uri="{FF2B5EF4-FFF2-40B4-BE49-F238E27FC236}">
                <a16:creationId xmlns:a16="http://schemas.microsoft.com/office/drawing/2014/main" id="{FEAD36EC-AB12-44B5-6AF2-4755D82F745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E934008-60CF-87F2-82DD-FDCEAE4EAB24}"/>
              </a:ext>
            </a:extLst>
          </p:cNvPr>
          <p:cNvSpPr>
            <a:spLocks noGrp="1"/>
          </p:cNvSpPr>
          <p:nvPr>
            <p:ph type="sldNum" sz="quarter" idx="12"/>
          </p:nvPr>
        </p:nvSpPr>
        <p:spPr/>
        <p:txBody>
          <a:bodyPr/>
          <a:lstStyle/>
          <a:p>
            <a:fld id="{A1EAD648-9F48-41C5-88D3-75DE79DC1C49}" type="slidenum">
              <a:rPr lang="de-DE" smtClean="0"/>
              <a:t>‹Nr.›</a:t>
            </a:fld>
            <a:endParaRPr lang="de-DE"/>
          </a:p>
        </p:txBody>
      </p:sp>
    </p:spTree>
    <p:extLst>
      <p:ext uri="{BB962C8B-B14F-4D97-AF65-F5344CB8AC3E}">
        <p14:creationId xmlns:p14="http://schemas.microsoft.com/office/powerpoint/2010/main" val="7568837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ext / Photo Slide - Purp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740006-F160-C44D-89FA-19A0B2F5D62F}"/>
              </a:ext>
            </a:extLst>
          </p:cNvPr>
          <p:cNvSpPr/>
          <p:nvPr userDrawn="1"/>
        </p:nvSpPr>
        <p:spPr>
          <a:xfrm>
            <a:off x="241300" y="0"/>
            <a:ext cx="6151000" cy="6858000"/>
          </a:xfrm>
          <a:prstGeom prst="rect">
            <a:avLst/>
          </a:prstGeom>
          <a:solidFill>
            <a:srgbClr val="086D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7">
            <a:extLst>
              <a:ext uri="{FF2B5EF4-FFF2-40B4-BE49-F238E27FC236}">
                <a16:creationId xmlns:a16="http://schemas.microsoft.com/office/drawing/2014/main" id="{BAB2E43A-01A9-034A-94FD-65F98C9802AB}"/>
              </a:ext>
            </a:extLst>
          </p:cNvPr>
          <p:cNvSpPr>
            <a:spLocks noGrp="1"/>
          </p:cNvSpPr>
          <p:nvPr>
            <p:ph type="body" sz="quarter" idx="18" hasCustomPrompt="1"/>
          </p:nvPr>
        </p:nvSpPr>
        <p:spPr>
          <a:xfrm>
            <a:off x="734715" y="1757011"/>
            <a:ext cx="4983180"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950BB21B-863E-E545-BC10-366FC83CCA53}"/>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3" name="Picture Placeholder 17">
            <a:extLst>
              <a:ext uri="{FF2B5EF4-FFF2-40B4-BE49-F238E27FC236}">
                <a16:creationId xmlns:a16="http://schemas.microsoft.com/office/drawing/2014/main" id="{67F66838-2DC1-A242-BFEE-D223249239DA}"/>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pic>
        <p:nvPicPr>
          <p:cNvPr id="19" name="Picture 18" descr="Background pattern&#10;&#10;Description automatically generated">
            <a:extLst>
              <a:ext uri="{FF2B5EF4-FFF2-40B4-BE49-F238E27FC236}">
                <a16:creationId xmlns:a16="http://schemas.microsoft.com/office/drawing/2014/main" id="{E592266E-2214-AE47-9027-D13BF609C360}"/>
              </a:ext>
            </a:extLst>
          </p:cNvPr>
          <p:cNvPicPr>
            <a:picLocks noChangeAspect="1"/>
          </p:cNvPicPr>
          <p:nvPr userDrawn="1"/>
        </p:nvPicPr>
        <p:blipFill rotWithShape="1">
          <a:blip r:embed="rId2">
            <a:alphaModFix amt="48000"/>
          </a:blip>
          <a:srcRect l="-26773" t="-4018" r="-5883" b="83247"/>
          <a:stretch/>
        </p:blipFill>
        <p:spPr>
          <a:xfrm>
            <a:off x="6572759" y="5676171"/>
            <a:ext cx="5564883" cy="1181829"/>
          </a:xfrm>
          <a:prstGeom prst="rect">
            <a:avLst/>
          </a:prstGeom>
        </p:spPr>
      </p:pic>
      <p:grpSp>
        <p:nvGrpSpPr>
          <p:cNvPr id="20" name="Group 19">
            <a:extLst>
              <a:ext uri="{FF2B5EF4-FFF2-40B4-BE49-F238E27FC236}">
                <a16:creationId xmlns:a16="http://schemas.microsoft.com/office/drawing/2014/main" id="{DBC0963D-5E99-C64E-999D-331B6AD4A89C}"/>
              </a:ext>
            </a:extLst>
          </p:cNvPr>
          <p:cNvGrpSpPr/>
          <p:nvPr userDrawn="1"/>
        </p:nvGrpSpPr>
        <p:grpSpPr>
          <a:xfrm>
            <a:off x="8448790" y="6057987"/>
            <a:ext cx="3144242" cy="374574"/>
            <a:chOff x="301128" y="6151084"/>
            <a:chExt cx="3144242" cy="374574"/>
          </a:xfrm>
        </p:grpSpPr>
        <p:pic>
          <p:nvPicPr>
            <p:cNvPr id="21" name="Picture 20" descr="Shape&#10;&#10;Description automatically generated with medium confidence">
              <a:extLst>
                <a:ext uri="{FF2B5EF4-FFF2-40B4-BE49-F238E27FC236}">
                  <a16:creationId xmlns:a16="http://schemas.microsoft.com/office/drawing/2014/main" id="{230C7B28-68C5-CD47-B21F-CACD1589E5D1}"/>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22" name="Picture 21" descr="Shape&#10;&#10;Description automatically generated with medium confidence">
              <a:extLst>
                <a:ext uri="{FF2B5EF4-FFF2-40B4-BE49-F238E27FC236}">
                  <a16:creationId xmlns:a16="http://schemas.microsoft.com/office/drawing/2014/main" id="{4CD0ACD0-B63F-8540-B01F-161477E1D23C}"/>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17004605-AB16-6847-A149-1F28A1190921}"/>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16658862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ext box - Solid Oran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FF1EB1-1309-4A46-87BF-82D78EEFD803}"/>
              </a:ext>
            </a:extLst>
          </p:cNvPr>
          <p:cNvSpPr/>
          <p:nvPr userDrawn="1"/>
        </p:nvSpPr>
        <p:spPr>
          <a:xfrm>
            <a:off x="241300" y="228600"/>
            <a:ext cx="11696700" cy="5695317"/>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7">
            <a:extLst>
              <a:ext uri="{FF2B5EF4-FFF2-40B4-BE49-F238E27FC236}">
                <a16:creationId xmlns:a16="http://schemas.microsoft.com/office/drawing/2014/main" id="{1664EFE1-B497-2C44-836D-13DAD3DD3A2C}"/>
              </a:ext>
            </a:extLst>
          </p:cNvPr>
          <p:cNvSpPr>
            <a:spLocks noGrp="1"/>
          </p:cNvSpPr>
          <p:nvPr>
            <p:ph type="body" sz="quarter" idx="18" hasCustomPrompt="1"/>
          </p:nvPr>
        </p:nvSpPr>
        <p:spPr>
          <a:xfrm>
            <a:off x="734714" y="1757011"/>
            <a:ext cx="10808102"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1B6CEB3A-E751-6847-BA04-8CC6A153902E}"/>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21" name="Rectangle 20">
            <a:extLst>
              <a:ext uri="{FF2B5EF4-FFF2-40B4-BE49-F238E27FC236}">
                <a16:creationId xmlns:a16="http://schemas.microsoft.com/office/drawing/2014/main" id="{8F57DE52-1CA5-8148-BFB2-EC9FAD62EE46}"/>
              </a:ext>
            </a:extLst>
          </p:cNvPr>
          <p:cNvSpPr/>
          <p:nvPr userDrawn="1"/>
        </p:nvSpPr>
        <p:spPr>
          <a:xfrm>
            <a:off x="241300" y="228600"/>
            <a:ext cx="11696700" cy="5986428"/>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17">
            <a:extLst>
              <a:ext uri="{FF2B5EF4-FFF2-40B4-BE49-F238E27FC236}">
                <a16:creationId xmlns:a16="http://schemas.microsoft.com/office/drawing/2014/main" id="{99D23FD4-22D9-A348-AD7C-04936B6032FD}"/>
              </a:ext>
            </a:extLst>
          </p:cNvPr>
          <p:cNvSpPr>
            <a:spLocks noGrp="1"/>
          </p:cNvSpPr>
          <p:nvPr>
            <p:ph type="body" sz="quarter" idx="19" hasCustomPrompt="1"/>
          </p:nvPr>
        </p:nvSpPr>
        <p:spPr>
          <a:xfrm>
            <a:off x="734714" y="1757011"/>
            <a:ext cx="9862529"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3" name="Text Placeholder 23">
            <a:extLst>
              <a:ext uri="{FF2B5EF4-FFF2-40B4-BE49-F238E27FC236}">
                <a16:creationId xmlns:a16="http://schemas.microsoft.com/office/drawing/2014/main" id="{AD49F340-16DB-D94D-B2CC-F61C6DB13FF4}"/>
              </a:ext>
            </a:extLst>
          </p:cNvPr>
          <p:cNvSpPr>
            <a:spLocks noGrp="1"/>
          </p:cNvSpPr>
          <p:nvPr>
            <p:ph type="body" sz="quarter" idx="20" hasCustomPrompt="1"/>
          </p:nvPr>
        </p:nvSpPr>
        <p:spPr>
          <a:xfrm>
            <a:off x="734714" y="642972"/>
            <a:ext cx="986252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grpSp>
        <p:nvGrpSpPr>
          <p:cNvPr id="24" name="Group 23">
            <a:extLst>
              <a:ext uri="{FF2B5EF4-FFF2-40B4-BE49-F238E27FC236}">
                <a16:creationId xmlns:a16="http://schemas.microsoft.com/office/drawing/2014/main" id="{480BD3C2-A929-824B-88AE-1A7AE40BA37F}"/>
              </a:ext>
            </a:extLst>
          </p:cNvPr>
          <p:cNvGrpSpPr/>
          <p:nvPr userDrawn="1"/>
        </p:nvGrpSpPr>
        <p:grpSpPr>
          <a:xfrm>
            <a:off x="301128" y="6378251"/>
            <a:ext cx="3144242" cy="374574"/>
            <a:chOff x="301128" y="6151084"/>
            <a:chExt cx="3144242" cy="374574"/>
          </a:xfrm>
        </p:grpSpPr>
        <p:pic>
          <p:nvPicPr>
            <p:cNvPr id="25" name="Picture 24" descr="Shape&#10;&#10;Description automatically generated with medium confidence">
              <a:extLst>
                <a:ext uri="{FF2B5EF4-FFF2-40B4-BE49-F238E27FC236}">
                  <a16:creationId xmlns:a16="http://schemas.microsoft.com/office/drawing/2014/main" id="{B74A34EE-2374-C540-A28B-7EA174EF6CD3}"/>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26" name="Picture 25" descr="Shape&#10;&#10;Description automatically generated with medium confidence">
              <a:extLst>
                <a:ext uri="{FF2B5EF4-FFF2-40B4-BE49-F238E27FC236}">
                  <a16:creationId xmlns:a16="http://schemas.microsoft.com/office/drawing/2014/main" id="{DD8FAC54-9232-E045-A6B7-23DF76A8477D}"/>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27" name="Picture 26" descr="Shape&#10;&#10;Description automatically generated with medium confidence">
              <a:extLst>
                <a:ext uri="{FF2B5EF4-FFF2-40B4-BE49-F238E27FC236}">
                  <a16:creationId xmlns:a16="http://schemas.microsoft.com/office/drawing/2014/main" id="{A13715AD-0039-314E-8903-50DEE005C462}"/>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pic>
        <p:nvPicPr>
          <p:cNvPr id="28" name="Picture 27" descr="A black and white striped pattern&#10;&#10;Description automatically generated with medium confidence">
            <a:extLst>
              <a:ext uri="{FF2B5EF4-FFF2-40B4-BE49-F238E27FC236}">
                <a16:creationId xmlns:a16="http://schemas.microsoft.com/office/drawing/2014/main" id="{5685DB8C-F3D0-1B4B-A9D3-82E6EAF33DD7}"/>
              </a:ext>
            </a:extLst>
          </p:cNvPr>
          <p:cNvPicPr>
            <a:picLocks noChangeAspect="1"/>
          </p:cNvPicPr>
          <p:nvPr userDrawn="1"/>
        </p:nvPicPr>
        <p:blipFill rotWithShape="1">
          <a:blip r:embed="rId3"/>
          <a:srcRect l="-82519" t="12958" r="82519" b="27582"/>
          <a:stretch/>
        </p:blipFill>
        <p:spPr>
          <a:xfrm>
            <a:off x="4811297" y="1227"/>
            <a:ext cx="7348110" cy="5922690"/>
          </a:xfrm>
          <a:prstGeom prst="rect">
            <a:avLst/>
          </a:prstGeom>
        </p:spPr>
      </p:pic>
    </p:spTree>
    <p:extLst>
      <p:ext uri="{BB962C8B-B14F-4D97-AF65-F5344CB8AC3E}">
        <p14:creationId xmlns:p14="http://schemas.microsoft.com/office/powerpoint/2010/main" val="34655343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ext / Photo Slide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228E03E-E573-114A-9C13-2157A15A837F}"/>
              </a:ext>
            </a:extLst>
          </p:cNvPr>
          <p:cNvSpPr/>
          <p:nvPr userDrawn="1"/>
        </p:nvSpPr>
        <p:spPr>
          <a:xfrm>
            <a:off x="241300" y="0"/>
            <a:ext cx="6151000" cy="6858000"/>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17">
            <a:extLst>
              <a:ext uri="{FF2B5EF4-FFF2-40B4-BE49-F238E27FC236}">
                <a16:creationId xmlns:a16="http://schemas.microsoft.com/office/drawing/2014/main" id="{41E08221-81F0-7640-A540-7545968C7F1D}"/>
              </a:ext>
            </a:extLst>
          </p:cNvPr>
          <p:cNvSpPr>
            <a:spLocks noGrp="1"/>
          </p:cNvSpPr>
          <p:nvPr>
            <p:ph type="body" sz="quarter" idx="18" hasCustomPrompt="1"/>
          </p:nvPr>
        </p:nvSpPr>
        <p:spPr>
          <a:xfrm>
            <a:off x="734715" y="1757011"/>
            <a:ext cx="4983180"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A982680D-7A79-0B44-AD73-F8C1B3E29F97}"/>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3" name="Picture Placeholder 17">
            <a:extLst>
              <a:ext uri="{FF2B5EF4-FFF2-40B4-BE49-F238E27FC236}">
                <a16:creationId xmlns:a16="http://schemas.microsoft.com/office/drawing/2014/main" id="{E1B46F6A-759B-0D43-AE93-1DDD28B1D162}"/>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pic>
        <p:nvPicPr>
          <p:cNvPr id="14" name="Picture 13" descr="Background pattern&#10;&#10;Description automatically generated">
            <a:extLst>
              <a:ext uri="{FF2B5EF4-FFF2-40B4-BE49-F238E27FC236}">
                <a16:creationId xmlns:a16="http://schemas.microsoft.com/office/drawing/2014/main" id="{3742256F-828A-2D4E-85A5-D47D63151BEC}"/>
              </a:ext>
            </a:extLst>
          </p:cNvPr>
          <p:cNvPicPr>
            <a:picLocks noChangeAspect="1"/>
          </p:cNvPicPr>
          <p:nvPr userDrawn="1"/>
        </p:nvPicPr>
        <p:blipFill rotWithShape="1">
          <a:blip r:embed="rId2">
            <a:alphaModFix amt="48000"/>
          </a:blip>
          <a:srcRect l="-26773" t="-4018" r="-5883" b="83247"/>
          <a:stretch/>
        </p:blipFill>
        <p:spPr>
          <a:xfrm>
            <a:off x="6572759" y="5676171"/>
            <a:ext cx="5564883" cy="1181829"/>
          </a:xfrm>
          <a:prstGeom prst="rect">
            <a:avLst/>
          </a:prstGeom>
        </p:spPr>
      </p:pic>
      <p:grpSp>
        <p:nvGrpSpPr>
          <p:cNvPr id="15" name="Group 14">
            <a:extLst>
              <a:ext uri="{FF2B5EF4-FFF2-40B4-BE49-F238E27FC236}">
                <a16:creationId xmlns:a16="http://schemas.microsoft.com/office/drawing/2014/main" id="{9510E3A8-BD3A-5547-B4D4-6BB14A3E6F06}"/>
              </a:ext>
            </a:extLst>
          </p:cNvPr>
          <p:cNvGrpSpPr/>
          <p:nvPr userDrawn="1"/>
        </p:nvGrpSpPr>
        <p:grpSpPr>
          <a:xfrm>
            <a:off x="8448790" y="6057987"/>
            <a:ext cx="3144242" cy="374574"/>
            <a:chOff x="301128" y="6151084"/>
            <a:chExt cx="3144242" cy="374574"/>
          </a:xfrm>
        </p:grpSpPr>
        <p:pic>
          <p:nvPicPr>
            <p:cNvPr id="22" name="Picture 21" descr="Shape&#10;&#10;Description automatically generated with medium confidence">
              <a:extLst>
                <a:ext uri="{FF2B5EF4-FFF2-40B4-BE49-F238E27FC236}">
                  <a16:creationId xmlns:a16="http://schemas.microsoft.com/office/drawing/2014/main" id="{4B63785F-8E82-9240-85D8-8687E24D54F7}"/>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BFD2F9BD-A5FA-414A-90FC-7649B9CB5463}"/>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24" name="Picture 23" descr="Shape&#10;&#10;Description automatically generated with medium confidence">
              <a:extLst>
                <a:ext uri="{FF2B5EF4-FFF2-40B4-BE49-F238E27FC236}">
                  <a16:creationId xmlns:a16="http://schemas.microsoft.com/office/drawing/2014/main" id="{3A35C0D0-CA49-734C-BA93-46282C8350BE}"/>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38288224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ext Slide with Photo -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C3F487-F604-4546-B7CE-1F7FE26D0DFD}"/>
              </a:ext>
            </a:extLst>
          </p:cNvPr>
          <p:cNvSpPr/>
          <p:nvPr userDrawn="1"/>
        </p:nvSpPr>
        <p:spPr>
          <a:xfrm flipV="1">
            <a:off x="962387" y="-4"/>
            <a:ext cx="6338119" cy="6892757"/>
          </a:xfrm>
          <a:prstGeom prst="rect">
            <a:avLst/>
          </a:prstGeom>
          <a:solidFill>
            <a:srgbClr val="79527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4" name="Picture Placeholder 17">
            <a:extLst>
              <a:ext uri="{FF2B5EF4-FFF2-40B4-BE49-F238E27FC236}">
                <a16:creationId xmlns:a16="http://schemas.microsoft.com/office/drawing/2014/main" id="{8105646A-9E0C-4145-97C2-3734A31A2B2B}"/>
              </a:ext>
            </a:extLst>
          </p:cNvPr>
          <p:cNvSpPr>
            <a:spLocks noGrp="1"/>
          </p:cNvSpPr>
          <p:nvPr>
            <p:ph type="pic" sz="quarter" idx="10"/>
          </p:nvPr>
        </p:nvSpPr>
        <p:spPr>
          <a:xfrm>
            <a:off x="7343950" y="228600"/>
            <a:ext cx="4613233"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5" name="Text Placeholder 17">
            <a:extLst>
              <a:ext uri="{FF2B5EF4-FFF2-40B4-BE49-F238E27FC236}">
                <a16:creationId xmlns:a16="http://schemas.microsoft.com/office/drawing/2014/main" id="{327CD189-A588-D340-AEE6-ABA0AF7E6B0D}"/>
              </a:ext>
            </a:extLst>
          </p:cNvPr>
          <p:cNvSpPr>
            <a:spLocks noGrp="1"/>
          </p:cNvSpPr>
          <p:nvPr>
            <p:ph type="body" sz="quarter" idx="18" hasCustomPrompt="1"/>
          </p:nvPr>
        </p:nvSpPr>
        <p:spPr>
          <a:xfrm>
            <a:off x="1802710" y="1773241"/>
            <a:ext cx="4621841" cy="452595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7" name="Text Placeholder 23">
            <a:extLst>
              <a:ext uri="{FF2B5EF4-FFF2-40B4-BE49-F238E27FC236}">
                <a16:creationId xmlns:a16="http://schemas.microsoft.com/office/drawing/2014/main" id="{1C4A4EBF-8A47-914B-A531-A68FE8F2B616}"/>
              </a:ext>
            </a:extLst>
          </p:cNvPr>
          <p:cNvSpPr>
            <a:spLocks noGrp="1"/>
          </p:cNvSpPr>
          <p:nvPr>
            <p:ph type="body" sz="quarter" idx="16" hasCustomPrompt="1"/>
          </p:nvPr>
        </p:nvSpPr>
        <p:spPr>
          <a:xfrm>
            <a:off x="1718561" y="595510"/>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grpSp>
        <p:nvGrpSpPr>
          <p:cNvPr id="10" name="Group 9">
            <a:extLst>
              <a:ext uri="{FF2B5EF4-FFF2-40B4-BE49-F238E27FC236}">
                <a16:creationId xmlns:a16="http://schemas.microsoft.com/office/drawing/2014/main" id="{3C6F3587-1C99-C84D-8C21-5DDE52E9190C}"/>
              </a:ext>
            </a:extLst>
          </p:cNvPr>
          <p:cNvGrpSpPr/>
          <p:nvPr userDrawn="1"/>
        </p:nvGrpSpPr>
        <p:grpSpPr>
          <a:xfrm rot="16200000">
            <a:off x="-418181" y="5125361"/>
            <a:ext cx="2334324" cy="307260"/>
            <a:chOff x="301128" y="6151084"/>
            <a:chExt cx="3144242" cy="374574"/>
          </a:xfrm>
        </p:grpSpPr>
        <p:pic>
          <p:nvPicPr>
            <p:cNvPr id="11" name="Picture 10" descr="Shape&#10;&#10;Description automatically generated with medium confidence">
              <a:extLst>
                <a:ext uri="{FF2B5EF4-FFF2-40B4-BE49-F238E27FC236}">
                  <a16:creationId xmlns:a16="http://schemas.microsoft.com/office/drawing/2014/main" id="{D73E22CE-D2CF-FA41-A12B-F46CD3ED8C41}"/>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12" name="Picture 11" descr="Shape&#10;&#10;Description automatically generated with medium confidence">
              <a:extLst>
                <a:ext uri="{FF2B5EF4-FFF2-40B4-BE49-F238E27FC236}">
                  <a16:creationId xmlns:a16="http://schemas.microsoft.com/office/drawing/2014/main" id="{62B052AF-016A-E843-9FB7-A6C774CF8047}"/>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F3ADCBDB-E4A4-7D43-935E-E6500AC95DA6}"/>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14233541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Final Slide">
    <p:spTree>
      <p:nvGrpSpPr>
        <p:cNvPr id="1" name=""/>
        <p:cNvGrpSpPr/>
        <p:nvPr/>
      </p:nvGrpSpPr>
      <p:grpSpPr>
        <a:xfrm>
          <a:off x="0" y="0"/>
          <a:ext cx="0" cy="0"/>
          <a:chOff x="0" y="0"/>
          <a:chExt cx="0" cy="0"/>
        </a:xfrm>
      </p:grpSpPr>
      <p:pic>
        <p:nvPicPr>
          <p:cNvPr id="26" name="Picture 25" descr="Background pattern&#10;&#10;Description automatically generated">
            <a:extLst>
              <a:ext uri="{FF2B5EF4-FFF2-40B4-BE49-F238E27FC236}">
                <a16:creationId xmlns:a16="http://schemas.microsoft.com/office/drawing/2014/main" id="{118F66A6-DC24-5F49-A669-B4008D361D59}"/>
              </a:ext>
            </a:extLst>
          </p:cNvPr>
          <p:cNvPicPr>
            <a:picLocks noChangeAspect="1"/>
          </p:cNvPicPr>
          <p:nvPr userDrawn="1"/>
        </p:nvPicPr>
        <p:blipFill rotWithShape="1">
          <a:blip r:embed="rId2"/>
          <a:srcRect l="-7972" t="10416" r="16408" b="3452"/>
          <a:stretch/>
        </p:blipFill>
        <p:spPr>
          <a:xfrm>
            <a:off x="6816681" y="0"/>
            <a:ext cx="5375319" cy="6857999"/>
          </a:xfrm>
          <a:prstGeom prst="rect">
            <a:avLst/>
          </a:prstGeom>
        </p:spPr>
      </p:pic>
      <p:sp>
        <p:nvSpPr>
          <p:cNvPr id="2" name="Rectangle 1">
            <a:extLst>
              <a:ext uri="{FF2B5EF4-FFF2-40B4-BE49-F238E27FC236}">
                <a16:creationId xmlns:a16="http://schemas.microsoft.com/office/drawing/2014/main" id="{918D471C-0C8F-0146-83F3-CAF71642C847}"/>
              </a:ext>
            </a:extLst>
          </p:cNvPr>
          <p:cNvSpPr/>
          <p:nvPr userDrawn="1"/>
        </p:nvSpPr>
        <p:spPr>
          <a:xfrm flipV="1">
            <a:off x="3843" y="2769245"/>
            <a:ext cx="12188157" cy="2832760"/>
          </a:xfrm>
          <a:prstGeom prst="rect">
            <a:avLst/>
          </a:prstGeom>
          <a:solidFill>
            <a:srgbClr val="79527B"/>
          </a:solidFill>
          <a:ln>
            <a:solidFill>
              <a:srgbClr val="BFCA9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5" name="Google Shape;482;p39">
            <a:extLst>
              <a:ext uri="{FF2B5EF4-FFF2-40B4-BE49-F238E27FC236}">
                <a16:creationId xmlns:a16="http://schemas.microsoft.com/office/drawing/2014/main" id="{EEC38ED6-50FB-8743-88C0-96E8A16C20B3}"/>
              </a:ext>
            </a:extLst>
          </p:cNvPr>
          <p:cNvSpPr/>
          <p:nvPr userDrawn="1"/>
        </p:nvSpPr>
        <p:spPr>
          <a:xfrm>
            <a:off x="7312226" y="3314699"/>
            <a:ext cx="229290" cy="200087"/>
          </a:xfrm>
          <a:custGeom>
            <a:avLst/>
            <a:gdLst/>
            <a:ahLst/>
            <a:cxnLst/>
            <a:rect l="l" t="t" r="r" b="b"/>
            <a:pathLst>
              <a:path w="18365" h="16026" fill="none" extrusionOk="0">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no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oogle Shape;664;p39">
            <a:extLst>
              <a:ext uri="{FF2B5EF4-FFF2-40B4-BE49-F238E27FC236}">
                <a16:creationId xmlns:a16="http://schemas.microsoft.com/office/drawing/2014/main" id="{CC85109A-A3EC-3D46-89F2-96E07506BA98}"/>
              </a:ext>
            </a:extLst>
          </p:cNvPr>
          <p:cNvGrpSpPr/>
          <p:nvPr userDrawn="1"/>
        </p:nvGrpSpPr>
        <p:grpSpPr>
          <a:xfrm>
            <a:off x="7296026" y="4560883"/>
            <a:ext cx="233548" cy="233548"/>
            <a:chOff x="5941025" y="3634400"/>
            <a:chExt cx="467650" cy="467650"/>
          </a:xfrm>
          <a:noFill/>
        </p:grpSpPr>
        <p:sp>
          <p:nvSpPr>
            <p:cNvPr id="7" name="Google Shape;665;p39">
              <a:extLst>
                <a:ext uri="{FF2B5EF4-FFF2-40B4-BE49-F238E27FC236}">
                  <a16:creationId xmlns:a16="http://schemas.microsoft.com/office/drawing/2014/main" id="{8AE5DE59-CD7E-C247-8CC4-585D7EEC5EE4}"/>
                </a:ext>
              </a:extLst>
            </p:cNvPr>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66;p39">
              <a:extLst>
                <a:ext uri="{FF2B5EF4-FFF2-40B4-BE49-F238E27FC236}">
                  <a16:creationId xmlns:a16="http://schemas.microsoft.com/office/drawing/2014/main" id="{141E336F-B4CC-8243-BF7F-1553C0EA509D}"/>
                </a:ext>
              </a:extLst>
            </p:cNvPr>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67;p39">
              <a:extLst>
                <a:ext uri="{FF2B5EF4-FFF2-40B4-BE49-F238E27FC236}">
                  <a16:creationId xmlns:a16="http://schemas.microsoft.com/office/drawing/2014/main" id="{B7F1A6A5-0657-E242-BDC1-9059DBA33F9C}"/>
                </a:ext>
              </a:extLst>
            </p:cNvPr>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68;p39">
              <a:extLst>
                <a:ext uri="{FF2B5EF4-FFF2-40B4-BE49-F238E27FC236}">
                  <a16:creationId xmlns:a16="http://schemas.microsoft.com/office/drawing/2014/main" id="{C110D7FA-7DD5-4C43-80F0-95CFFA5A8617}"/>
                </a:ext>
              </a:extLst>
            </p:cNvPr>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69;p39">
              <a:extLst>
                <a:ext uri="{FF2B5EF4-FFF2-40B4-BE49-F238E27FC236}">
                  <a16:creationId xmlns:a16="http://schemas.microsoft.com/office/drawing/2014/main" id="{695A813B-B96B-044E-9680-414DFC05A657}"/>
                </a:ext>
              </a:extLst>
            </p:cNvPr>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70;p39">
              <a:extLst>
                <a:ext uri="{FF2B5EF4-FFF2-40B4-BE49-F238E27FC236}">
                  <a16:creationId xmlns:a16="http://schemas.microsoft.com/office/drawing/2014/main" id="{FF65CAE6-8287-454E-9FEF-03CB5CBA73CB}"/>
                </a:ext>
              </a:extLst>
            </p:cNvPr>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506;p39">
            <a:extLst>
              <a:ext uri="{FF2B5EF4-FFF2-40B4-BE49-F238E27FC236}">
                <a16:creationId xmlns:a16="http://schemas.microsoft.com/office/drawing/2014/main" id="{BE36E1A7-274E-E141-9C59-C21A3978818E}"/>
              </a:ext>
            </a:extLst>
          </p:cNvPr>
          <p:cNvGrpSpPr/>
          <p:nvPr userDrawn="1"/>
        </p:nvGrpSpPr>
        <p:grpSpPr>
          <a:xfrm>
            <a:off x="7301260" y="3950821"/>
            <a:ext cx="232323" cy="156913"/>
            <a:chOff x="564675" y="1700625"/>
            <a:chExt cx="465200" cy="314200"/>
          </a:xfrm>
          <a:noFill/>
        </p:grpSpPr>
        <p:sp>
          <p:nvSpPr>
            <p:cNvPr id="14" name="Google Shape;507;p39">
              <a:extLst>
                <a:ext uri="{FF2B5EF4-FFF2-40B4-BE49-F238E27FC236}">
                  <a16:creationId xmlns:a16="http://schemas.microsoft.com/office/drawing/2014/main" id="{78B620C8-3961-A24A-95ED-BD7768E16E1D}"/>
                </a:ext>
              </a:extLst>
            </p:cNvPr>
            <p:cNvSpPr/>
            <p:nvPr/>
          </p:nvSpPr>
          <p:spPr>
            <a:xfrm>
              <a:off x="564675" y="1700625"/>
              <a:ext cx="465200" cy="29250"/>
            </a:xfrm>
            <a:custGeom>
              <a:avLst/>
              <a:gdLst/>
              <a:ahLst/>
              <a:cxnLst/>
              <a:rect l="l" t="t" r="r" b="b"/>
              <a:pathLst>
                <a:path w="18608" h="1170" fill="none" extrusionOk="0">
                  <a:moveTo>
                    <a:pt x="18608" y="1170"/>
                  </a:moveTo>
                  <a:lnTo>
                    <a:pt x="18608" y="488"/>
                  </a:lnTo>
                  <a:lnTo>
                    <a:pt x="18608" y="488"/>
                  </a:lnTo>
                  <a:lnTo>
                    <a:pt x="18608" y="390"/>
                  </a:lnTo>
                  <a:lnTo>
                    <a:pt x="18559" y="293"/>
                  </a:lnTo>
                  <a:lnTo>
                    <a:pt x="18535" y="220"/>
                  </a:lnTo>
                  <a:lnTo>
                    <a:pt x="18462" y="147"/>
                  </a:lnTo>
                  <a:lnTo>
                    <a:pt x="18389" y="74"/>
                  </a:lnTo>
                  <a:lnTo>
                    <a:pt x="18316" y="49"/>
                  </a:lnTo>
                  <a:lnTo>
                    <a:pt x="18218" y="1"/>
                  </a:lnTo>
                  <a:lnTo>
                    <a:pt x="18121" y="1"/>
                  </a:lnTo>
                  <a:lnTo>
                    <a:pt x="488" y="1"/>
                  </a:lnTo>
                  <a:lnTo>
                    <a:pt x="488" y="1"/>
                  </a:lnTo>
                  <a:lnTo>
                    <a:pt x="390" y="1"/>
                  </a:lnTo>
                  <a:lnTo>
                    <a:pt x="293" y="49"/>
                  </a:lnTo>
                  <a:lnTo>
                    <a:pt x="220" y="74"/>
                  </a:lnTo>
                  <a:lnTo>
                    <a:pt x="147" y="147"/>
                  </a:lnTo>
                  <a:lnTo>
                    <a:pt x="74" y="220"/>
                  </a:lnTo>
                  <a:lnTo>
                    <a:pt x="49" y="293"/>
                  </a:lnTo>
                  <a:lnTo>
                    <a:pt x="1" y="390"/>
                  </a:lnTo>
                  <a:lnTo>
                    <a:pt x="1" y="488"/>
                  </a:lnTo>
                  <a:lnTo>
                    <a:pt x="1" y="1170"/>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08;p39">
              <a:extLst>
                <a:ext uri="{FF2B5EF4-FFF2-40B4-BE49-F238E27FC236}">
                  <a16:creationId xmlns:a16="http://schemas.microsoft.com/office/drawing/2014/main" id="{D0414B44-6B53-BF4D-B0DF-78956131704E}"/>
                </a:ext>
              </a:extLst>
            </p:cNvPr>
            <p:cNvSpPr/>
            <p:nvPr/>
          </p:nvSpPr>
          <p:spPr>
            <a:xfrm>
              <a:off x="564675" y="1732300"/>
              <a:ext cx="465200" cy="272175"/>
            </a:xfrm>
            <a:custGeom>
              <a:avLst/>
              <a:gdLst/>
              <a:ahLst/>
              <a:cxnLst/>
              <a:rect l="l" t="t" r="r" b="b"/>
              <a:pathLst>
                <a:path w="18608" h="10887" fill="none" extrusionOk="0">
                  <a:moveTo>
                    <a:pt x="13493" y="7209"/>
                  </a:moveTo>
                  <a:lnTo>
                    <a:pt x="18608" y="10887"/>
                  </a:lnTo>
                  <a:lnTo>
                    <a:pt x="18608" y="10887"/>
                  </a:lnTo>
                  <a:lnTo>
                    <a:pt x="18608" y="10814"/>
                  </a:lnTo>
                  <a:lnTo>
                    <a:pt x="18608" y="0"/>
                  </a:lnTo>
                  <a:lnTo>
                    <a:pt x="9450" y="6625"/>
                  </a:lnTo>
                  <a:lnTo>
                    <a:pt x="9450" y="6625"/>
                  </a:lnTo>
                  <a:lnTo>
                    <a:pt x="9377" y="6673"/>
                  </a:lnTo>
                  <a:lnTo>
                    <a:pt x="9304" y="6673"/>
                  </a:lnTo>
                  <a:lnTo>
                    <a:pt x="9304" y="6673"/>
                  </a:lnTo>
                  <a:lnTo>
                    <a:pt x="9231" y="6673"/>
                  </a:lnTo>
                  <a:lnTo>
                    <a:pt x="9158" y="6625"/>
                  </a:lnTo>
                  <a:lnTo>
                    <a:pt x="1" y="0"/>
                  </a:lnTo>
                  <a:lnTo>
                    <a:pt x="1" y="10814"/>
                  </a:lnTo>
                  <a:lnTo>
                    <a:pt x="1" y="10814"/>
                  </a:lnTo>
                  <a:lnTo>
                    <a:pt x="1" y="10887"/>
                  </a:lnTo>
                  <a:lnTo>
                    <a:pt x="5115" y="7209"/>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09;p39">
              <a:extLst>
                <a:ext uri="{FF2B5EF4-FFF2-40B4-BE49-F238E27FC236}">
                  <a16:creationId xmlns:a16="http://schemas.microsoft.com/office/drawing/2014/main" id="{81197B7C-6E1B-B64F-995D-EA99DBC8C50F}"/>
                </a:ext>
              </a:extLst>
            </p:cNvPr>
            <p:cNvSpPr/>
            <p:nvPr/>
          </p:nvSpPr>
          <p:spPr>
            <a:xfrm>
              <a:off x="572600" y="2014200"/>
              <a:ext cx="449375" cy="625"/>
            </a:xfrm>
            <a:custGeom>
              <a:avLst/>
              <a:gdLst/>
              <a:ahLst/>
              <a:cxnLst/>
              <a:rect l="l" t="t" r="r" b="b"/>
              <a:pathLst>
                <a:path w="17975" h="25" fill="none" extrusionOk="0">
                  <a:moveTo>
                    <a:pt x="0" y="0"/>
                  </a:moveTo>
                  <a:lnTo>
                    <a:pt x="0" y="0"/>
                  </a:lnTo>
                  <a:lnTo>
                    <a:pt x="98" y="25"/>
                  </a:lnTo>
                  <a:lnTo>
                    <a:pt x="171" y="25"/>
                  </a:lnTo>
                  <a:lnTo>
                    <a:pt x="17804" y="25"/>
                  </a:lnTo>
                  <a:lnTo>
                    <a:pt x="17804" y="25"/>
                  </a:lnTo>
                  <a:lnTo>
                    <a:pt x="17877" y="25"/>
                  </a:lnTo>
                  <a:lnTo>
                    <a:pt x="17974" y="0"/>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Text Placeholder 17">
            <a:extLst>
              <a:ext uri="{FF2B5EF4-FFF2-40B4-BE49-F238E27FC236}">
                <a16:creationId xmlns:a16="http://schemas.microsoft.com/office/drawing/2014/main" id="{C149A2ED-4CA8-C043-B50B-8D1817BB1A26}"/>
              </a:ext>
            </a:extLst>
          </p:cNvPr>
          <p:cNvSpPr>
            <a:spLocks noGrp="1"/>
          </p:cNvSpPr>
          <p:nvPr>
            <p:ph type="body" sz="quarter" idx="25" hasCustomPrompt="1"/>
          </p:nvPr>
        </p:nvSpPr>
        <p:spPr>
          <a:xfrm>
            <a:off x="7723301" y="3283370"/>
            <a:ext cx="3704362" cy="361924"/>
          </a:xfrm>
        </p:spPr>
        <p:txBody>
          <a:bodyPr anchor="t"/>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0" name="Text Placeholder 17">
            <a:extLst>
              <a:ext uri="{FF2B5EF4-FFF2-40B4-BE49-F238E27FC236}">
                <a16:creationId xmlns:a16="http://schemas.microsoft.com/office/drawing/2014/main" id="{B3B235D2-8B53-D94D-AB40-46FCD68B0F68}"/>
              </a:ext>
            </a:extLst>
          </p:cNvPr>
          <p:cNvSpPr>
            <a:spLocks noGrp="1"/>
          </p:cNvSpPr>
          <p:nvPr>
            <p:ph type="body" sz="quarter" idx="26" hasCustomPrompt="1"/>
          </p:nvPr>
        </p:nvSpPr>
        <p:spPr>
          <a:xfrm>
            <a:off x="7723301" y="3906329"/>
            <a:ext cx="3704362" cy="361924"/>
          </a:xfrm>
        </p:spPr>
        <p:txBody>
          <a:bodyPr anchor="t"/>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17">
            <a:extLst>
              <a:ext uri="{FF2B5EF4-FFF2-40B4-BE49-F238E27FC236}">
                <a16:creationId xmlns:a16="http://schemas.microsoft.com/office/drawing/2014/main" id="{38C72918-A963-5543-BE47-6799D21FAF65}"/>
              </a:ext>
            </a:extLst>
          </p:cNvPr>
          <p:cNvSpPr>
            <a:spLocks noGrp="1"/>
          </p:cNvSpPr>
          <p:nvPr>
            <p:ph type="body" sz="quarter" idx="27" hasCustomPrompt="1"/>
          </p:nvPr>
        </p:nvSpPr>
        <p:spPr>
          <a:xfrm>
            <a:off x="7731465" y="4549892"/>
            <a:ext cx="3704362" cy="361924"/>
          </a:xfrm>
        </p:spPr>
        <p:txBody>
          <a:bodyPr anchor="t"/>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38" name="Text Placeholder 23">
            <a:extLst>
              <a:ext uri="{FF2B5EF4-FFF2-40B4-BE49-F238E27FC236}">
                <a16:creationId xmlns:a16="http://schemas.microsoft.com/office/drawing/2014/main" id="{28AA1DCD-E2D1-AB4F-9525-3C7A8492D0A8}"/>
              </a:ext>
            </a:extLst>
          </p:cNvPr>
          <p:cNvSpPr>
            <a:spLocks noGrp="1"/>
          </p:cNvSpPr>
          <p:nvPr>
            <p:ph type="body" sz="quarter" idx="19" hasCustomPrompt="1"/>
          </p:nvPr>
        </p:nvSpPr>
        <p:spPr>
          <a:xfrm>
            <a:off x="967062" y="4154268"/>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9" name="Text Placeholder 23">
            <a:extLst>
              <a:ext uri="{FF2B5EF4-FFF2-40B4-BE49-F238E27FC236}">
                <a16:creationId xmlns:a16="http://schemas.microsoft.com/office/drawing/2014/main" id="{15F19531-BE71-324A-B2F4-BCED970EE5C0}"/>
              </a:ext>
            </a:extLst>
          </p:cNvPr>
          <p:cNvSpPr>
            <a:spLocks noGrp="1"/>
          </p:cNvSpPr>
          <p:nvPr>
            <p:ph type="body" sz="quarter" idx="20" hasCustomPrompt="1"/>
          </p:nvPr>
        </p:nvSpPr>
        <p:spPr>
          <a:xfrm>
            <a:off x="967062" y="3344692"/>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pic>
        <p:nvPicPr>
          <p:cNvPr id="27" name="Picture 26" descr="A picture containing text&#10;&#10;Description automatically generated">
            <a:extLst>
              <a:ext uri="{FF2B5EF4-FFF2-40B4-BE49-F238E27FC236}">
                <a16:creationId xmlns:a16="http://schemas.microsoft.com/office/drawing/2014/main" id="{779220D5-E881-5F4F-B934-02FD4F4206F2}"/>
              </a:ext>
            </a:extLst>
          </p:cNvPr>
          <p:cNvPicPr>
            <a:picLocks noChangeAspect="1"/>
          </p:cNvPicPr>
          <p:nvPr userDrawn="1"/>
        </p:nvPicPr>
        <p:blipFill>
          <a:blip r:embed="rId3"/>
          <a:stretch>
            <a:fillRect/>
          </a:stretch>
        </p:blipFill>
        <p:spPr>
          <a:xfrm>
            <a:off x="615586" y="473530"/>
            <a:ext cx="4899073" cy="2154566"/>
          </a:xfrm>
          <a:prstGeom prst="rect">
            <a:avLst/>
          </a:prstGeom>
        </p:spPr>
      </p:pic>
      <p:grpSp>
        <p:nvGrpSpPr>
          <p:cNvPr id="28" name="Group 27">
            <a:extLst>
              <a:ext uri="{FF2B5EF4-FFF2-40B4-BE49-F238E27FC236}">
                <a16:creationId xmlns:a16="http://schemas.microsoft.com/office/drawing/2014/main" id="{275E8263-0477-5645-B634-01AF59D540E4}"/>
              </a:ext>
            </a:extLst>
          </p:cNvPr>
          <p:cNvGrpSpPr/>
          <p:nvPr userDrawn="1"/>
        </p:nvGrpSpPr>
        <p:grpSpPr>
          <a:xfrm>
            <a:off x="9456007" y="5836660"/>
            <a:ext cx="2735993" cy="679345"/>
            <a:chOff x="0" y="0"/>
            <a:chExt cx="2301694" cy="571500"/>
          </a:xfrm>
        </p:grpSpPr>
        <p:sp>
          <p:nvSpPr>
            <p:cNvPr id="29" name="Rectangle 28">
              <a:extLst>
                <a:ext uri="{FF2B5EF4-FFF2-40B4-BE49-F238E27FC236}">
                  <a16:creationId xmlns:a16="http://schemas.microsoft.com/office/drawing/2014/main" id="{2D522520-FDCE-8442-9D71-202E6368C4F3}"/>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32" name="Picture 31">
              <a:extLst>
                <a:ext uri="{FF2B5EF4-FFF2-40B4-BE49-F238E27FC236}">
                  <a16:creationId xmlns:a16="http://schemas.microsoft.com/office/drawing/2014/main" id="{79C25753-B4D7-6849-9A91-5984DB1A8A7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3324354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814E68-9A51-22F1-19FF-A237DFA1F2E9}"/>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31C8461D-ED2C-4BFC-A4C2-1D3A4FD907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9FE1365C-DADE-D602-55CF-1E6A5258449F}"/>
              </a:ext>
            </a:extLst>
          </p:cNvPr>
          <p:cNvSpPr>
            <a:spLocks noGrp="1"/>
          </p:cNvSpPr>
          <p:nvPr>
            <p:ph type="dt" sz="half" idx="10"/>
          </p:nvPr>
        </p:nvSpPr>
        <p:spPr/>
        <p:txBody>
          <a:bodyPr/>
          <a:lstStyle/>
          <a:p>
            <a:fld id="{2CCB5EFA-3B76-4BAF-A910-C7684BABA583}" type="datetimeFigureOut">
              <a:rPr lang="de-DE" smtClean="0"/>
              <a:t>03.07.2023</a:t>
            </a:fld>
            <a:endParaRPr lang="de-DE"/>
          </a:p>
        </p:txBody>
      </p:sp>
      <p:sp>
        <p:nvSpPr>
          <p:cNvPr id="5" name="Fußzeilenplatzhalter 4">
            <a:extLst>
              <a:ext uri="{FF2B5EF4-FFF2-40B4-BE49-F238E27FC236}">
                <a16:creationId xmlns:a16="http://schemas.microsoft.com/office/drawing/2014/main" id="{7AC10CEB-0296-AABE-22C0-C6387D4E9171}"/>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032A39D7-5664-B231-5C97-98CC727DA163}"/>
              </a:ext>
            </a:extLst>
          </p:cNvPr>
          <p:cNvSpPr>
            <a:spLocks noGrp="1"/>
          </p:cNvSpPr>
          <p:nvPr>
            <p:ph type="sldNum" sz="quarter" idx="12"/>
          </p:nvPr>
        </p:nvSpPr>
        <p:spPr/>
        <p:txBody>
          <a:bodyPr/>
          <a:lstStyle/>
          <a:p>
            <a:fld id="{A1EAD648-9F48-41C5-88D3-75DE79DC1C49}" type="slidenum">
              <a:rPr lang="de-DE" smtClean="0"/>
              <a:t>‹Nr.›</a:t>
            </a:fld>
            <a:endParaRPr lang="de-DE"/>
          </a:p>
        </p:txBody>
      </p:sp>
    </p:spTree>
    <p:extLst>
      <p:ext uri="{BB962C8B-B14F-4D97-AF65-F5344CB8AC3E}">
        <p14:creationId xmlns:p14="http://schemas.microsoft.com/office/powerpoint/2010/main" val="28851819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5CD6F8-9C3C-F1C8-49F7-C3425D107729}"/>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A0F8FD25-FAE2-CEF1-5F96-967485785C7B}"/>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2763754F-926C-A453-1EBB-957ED87026CE}"/>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3CBB2474-A2E2-F6EF-F55F-7F0DF2A1409B}"/>
              </a:ext>
            </a:extLst>
          </p:cNvPr>
          <p:cNvSpPr>
            <a:spLocks noGrp="1"/>
          </p:cNvSpPr>
          <p:nvPr>
            <p:ph type="dt" sz="half" idx="10"/>
          </p:nvPr>
        </p:nvSpPr>
        <p:spPr/>
        <p:txBody>
          <a:bodyPr/>
          <a:lstStyle/>
          <a:p>
            <a:fld id="{2CCB5EFA-3B76-4BAF-A910-C7684BABA583}" type="datetimeFigureOut">
              <a:rPr lang="de-DE" smtClean="0"/>
              <a:t>03.07.2023</a:t>
            </a:fld>
            <a:endParaRPr lang="de-DE"/>
          </a:p>
        </p:txBody>
      </p:sp>
      <p:sp>
        <p:nvSpPr>
          <p:cNvPr id="6" name="Fußzeilenplatzhalter 5">
            <a:extLst>
              <a:ext uri="{FF2B5EF4-FFF2-40B4-BE49-F238E27FC236}">
                <a16:creationId xmlns:a16="http://schemas.microsoft.com/office/drawing/2014/main" id="{DF17FC3D-111F-2D5C-439E-0723591E077B}"/>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404CD81E-928A-84BF-6575-3E94129A5D60}"/>
              </a:ext>
            </a:extLst>
          </p:cNvPr>
          <p:cNvSpPr>
            <a:spLocks noGrp="1"/>
          </p:cNvSpPr>
          <p:nvPr>
            <p:ph type="sldNum" sz="quarter" idx="12"/>
          </p:nvPr>
        </p:nvSpPr>
        <p:spPr/>
        <p:txBody>
          <a:bodyPr/>
          <a:lstStyle/>
          <a:p>
            <a:fld id="{A1EAD648-9F48-41C5-88D3-75DE79DC1C49}" type="slidenum">
              <a:rPr lang="de-DE" smtClean="0"/>
              <a:t>‹Nr.›</a:t>
            </a:fld>
            <a:endParaRPr lang="de-DE"/>
          </a:p>
        </p:txBody>
      </p:sp>
    </p:spTree>
    <p:extLst>
      <p:ext uri="{BB962C8B-B14F-4D97-AF65-F5344CB8AC3E}">
        <p14:creationId xmlns:p14="http://schemas.microsoft.com/office/powerpoint/2010/main" val="37256955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AEB3C5-B122-F471-530D-C53B5820A172}"/>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AE91CC9F-AA37-A6D3-435D-17EFE9682B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2960AF1C-3B56-C442-EEA3-577861C51101}"/>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11BE0EFE-A2B9-08E1-30D4-56A8773C24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A5725B28-887A-4AFB-2D7D-16CD423E2050}"/>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C7B117B1-8D06-858F-B9FA-7E10A617DDCF}"/>
              </a:ext>
            </a:extLst>
          </p:cNvPr>
          <p:cNvSpPr>
            <a:spLocks noGrp="1"/>
          </p:cNvSpPr>
          <p:nvPr>
            <p:ph type="dt" sz="half" idx="10"/>
          </p:nvPr>
        </p:nvSpPr>
        <p:spPr/>
        <p:txBody>
          <a:bodyPr/>
          <a:lstStyle/>
          <a:p>
            <a:fld id="{2CCB5EFA-3B76-4BAF-A910-C7684BABA583}" type="datetimeFigureOut">
              <a:rPr lang="de-DE" smtClean="0"/>
              <a:t>03.07.2023</a:t>
            </a:fld>
            <a:endParaRPr lang="de-DE"/>
          </a:p>
        </p:txBody>
      </p:sp>
      <p:sp>
        <p:nvSpPr>
          <p:cNvPr id="8" name="Fußzeilenplatzhalter 7">
            <a:extLst>
              <a:ext uri="{FF2B5EF4-FFF2-40B4-BE49-F238E27FC236}">
                <a16:creationId xmlns:a16="http://schemas.microsoft.com/office/drawing/2014/main" id="{BA1F4965-7AE4-21DB-298A-62FB16759DB0}"/>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40D5E886-CEEC-ADC5-15FB-8CE3DBB016EB}"/>
              </a:ext>
            </a:extLst>
          </p:cNvPr>
          <p:cNvSpPr>
            <a:spLocks noGrp="1"/>
          </p:cNvSpPr>
          <p:nvPr>
            <p:ph type="sldNum" sz="quarter" idx="12"/>
          </p:nvPr>
        </p:nvSpPr>
        <p:spPr/>
        <p:txBody>
          <a:bodyPr/>
          <a:lstStyle/>
          <a:p>
            <a:fld id="{A1EAD648-9F48-41C5-88D3-75DE79DC1C49}" type="slidenum">
              <a:rPr lang="de-DE" smtClean="0"/>
              <a:t>‹Nr.›</a:t>
            </a:fld>
            <a:endParaRPr lang="de-DE"/>
          </a:p>
        </p:txBody>
      </p:sp>
    </p:spTree>
    <p:extLst>
      <p:ext uri="{BB962C8B-B14F-4D97-AF65-F5344CB8AC3E}">
        <p14:creationId xmlns:p14="http://schemas.microsoft.com/office/powerpoint/2010/main" val="1705630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1586A9-45A0-CEA6-DB7B-A02B99EA7E57}"/>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3157D376-065A-1CA9-5D89-BE4CE5EA6A2E}"/>
              </a:ext>
            </a:extLst>
          </p:cNvPr>
          <p:cNvSpPr>
            <a:spLocks noGrp="1"/>
          </p:cNvSpPr>
          <p:nvPr>
            <p:ph type="dt" sz="half" idx="10"/>
          </p:nvPr>
        </p:nvSpPr>
        <p:spPr/>
        <p:txBody>
          <a:bodyPr/>
          <a:lstStyle/>
          <a:p>
            <a:fld id="{2CCB5EFA-3B76-4BAF-A910-C7684BABA583}" type="datetimeFigureOut">
              <a:rPr lang="de-DE" smtClean="0"/>
              <a:t>03.07.2023</a:t>
            </a:fld>
            <a:endParaRPr lang="de-DE"/>
          </a:p>
        </p:txBody>
      </p:sp>
      <p:sp>
        <p:nvSpPr>
          <p:cNvPr id="4" name="Fußzeilenplatzhalter 3">
            <a:extLst>
              <a:ext uri="{FF2B5EF4-FFF2-40B4-BE49-F238E27FC236}">
                <a16:creationId xmlns:a16="http://schemas.microsoft.com/office/drawing/2014/main" id="{B06214EB-3629-C71C-5548-E3BE6B536BBF}"/>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452CEF75-8EFD-49DA-4AF4-370166EB353E}"/>
              </a:ext>
            </a:extLst>
          </p:cNvPr>
          <p:cNvSpPr>
            <a:spLocks noGrp="1"/>
          </p:cNvSpPr>
          <p:nvPr>
            <p:ph type="sldNum" sz="quarter" idx="12"/>
          </p:nvPr>
        </p:nvSpPr>
        <p:spPr/>
        <p:txBody>
          <a:bodyPr/>
          <a:lstStyle/>
          <a:p>
            <a:fld id="{A1EAD648-9F48-41C5-88D3-75DE79DC1C49}" type="slidenum">
              <a:rPr lang="de-DE" smtClean="0"/>
              <a:t>‹Nr.›</a:t>
            </a:fld>
            <a:endParaRPr lang="de-DE"/>
          </a:p>
        </p:txBody>
      </p:sp>
    </p:spTree>
    <p:extLst>
      <p:ext uri="{BB962C8B-B14F-4D97-AF65-F5344CB8AC3E}">
        <p14:creationId xmlns:p14="http://schemas.microsoft.com/office/powerpoint/2010/main" val="2962594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C447B1A0-37A4-30DF-9C8D-9C174D4D2B82}"/>
              </a:ext>
            </a:extLst>
          </p:cNvPr>
          <p:cNvSpPr>
            <a:spLocks noGrp="1"/>
          </p:cNvSpPr>
          <p:nvPr>
            <p:ph type="dt" sz="half" idx="10"/>
          </p:nvPr>
        </p:nvSpPr>
        <p:spPr/>
        <p:txBody>
          <a:bodyPr/>
          <a:lstStyle/>
          <a:p>
            <a:fld id="{2CCB5EFA-3B76-4BAF-A910-C7684BABA583}" type="datetimeFigureOut">
              <a:rPr lang="de-DE" smtClean="0"/>
              <a:t>03.07.2023</a:t>
            </a:fld>
            <a:endParaRPr lang="de-DE"/>
          </a:p>
        </p:txBody>
      </p:sp>
      <p:sp>
        <p:nvSpPr>
          <p:cNvPr id="3" name="Fußzeilenplatzhalter 2">
            <a:extLst>
              <a:ext uri="{FF2B5EF4-FFF2-40B4-BE49-F238E27FC236}">
                <a16:creationId xmlns:a16="http://schemas.microsoft.com/office/drawing/2014/main" id="{2DE5B353-D06E-FFE6-998F-F59E91AB6F11}"/>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4E1534F9-CB5F-25DB-E3EE-13F78210F1AB}"/>
              </a:ext>
            </a:extLst>
          </p:cNvPr>
          <p:cNvSpPr>
            <a:spLocks noGrp="1"/>
          </p:cNvSpPr>
          <p:nvPr>
            <p:ph type="sldNum" sz="quarter" idx="12"/>
          </p:nvPr>
        </p:nvSpPr>
        <p:spPr/>
        <p:txBody>
          <a:bodyPr/>
          <a:lstStyle/>
          <a:p>
            <a:fld id="{A1EAD648-9F48-41C5-88D3-75DE79DC1C49}" type="slidenum">
              <a:rPr lang="de-DE" smtClean="0"/>
              <a:t>‹Nr.›</a:t>
            </a:fld>
            <a:endParaRPr lang="de-DE"/>
          </a:p>
        </p:txBody>
      </p:sp>
    </p:spTree>
    <p:extLst>
      <p:ext uri="{BB962C8B-B14F-4D97-AF65-F5344CB8AC3E}">
        <p14:creationId xmlns:p14="http://schemas.microsoft.com/office/powerpoint/2010/main" val="2930860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213BC0-9E98-FCA7-B18E-3CC18421C0CF}"/>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52596273-8886-777F-129C-FA50355A78F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DD6525B0-4B08-67E3-2851-78ABFFD7E0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F0D72CDD-3F42-C61E-D655-08325D5EA739}"/>
              </a:ext>
            </a:extLst>
          </p:cNvPr>
          <p:cNvSpPr>
            <a:spLocks noGrp="1"/>
          </p:cNvSpPr>
          <p:nvPr>
            <p:ph type="dt" sz="half" idx="10"/>
          </p:nvPr>
        </p:nvSpPr>
        <p:spPr/>
        <p:txBody>
          <a:bodyPr/>
          <a:lstStyle/>
          <a:p>
            <a:fld id="{2CCB5EFA-3B76-4BAF-A910-C7684BABA583}" type="datetimeFigureOut">
              <a:rPr lang="de-DE" smtClean="0"/>
              <a:t>03.07.2023</a:t>
            </a:fld>
            <a:endParaRPr lang="de-DE"/>
          </a:p>
        </p:txBody>
      </p:sp>
      <p:sp>
        <p:nvSpPr>
          <p:cNvPr id="6" name="Fußzeilenplatzhalter 5">
            <a:extLst>
              <a:ext uri="{FF2B5EF4-FFF2-40B4-BE49-F238E27FC236}">
                <a16:creationId xmlns:a16="http://schemas.microsoft.com/office/drawing/2014/main" id="{3288F73C-89E0-D95B-1E61-804015726E63}"/>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A31BFD11-88C5-3E63-84DB-549086F1D351}"/>
              </a:ext>
            </a:extLst>
          </p:cNvPr>
          <p:cNvSpPr>
            <a:spLocks noGrp="1"/>
          </p:cNvSpPr>
          <p:nvPr>
            <p:ph type="sldNum" sz="quarter" idx="12"/>
          </p:nvPr>
        </p:nvSpPr>
        <p:spPr/>
        <p:txBody>
          <a:bodyPr/>
          <a:lstStyle/>
          <a:p>
            <a:fld id="{A1EAD648-9F48-41C5-88D3-75DE79DC1C49}" type="slidenum">
              <a:rPr lang="de-DE" smtClean="0"/>
              <a:t>‹Nr.›</a:t>
            </a:fld>
            <a:endParaRPr lang="de-DE"/>
          </a:p>
        </p:txBody>
      </p:sp>
    </p:spTree>
    <p:extLst>
      <p:ext uri="{BB962C8B-B14F-4D97-AF65-F5344CB8AC3E}">
        <p14:creationId xmlns:p14="http://schemas.microsoft.com/office/powerpoint/2010/main" val="15674044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DC889D-5D38-D947-39C5-CF90AB588AC4}"/>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DF9CDCD0-6EFB-8024-1B24-A987FE3E1A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74CB151D-DCC2-067A-8686-D34C62FDC1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F3E0A53E-F0B9-BE37-7916-664BC34334D8}"/>
              </a:ext>
            </a:extLst>
          </p:cNvPr>
          <p:cNvSpPr>
            <a:spLocks noGrp="1"/>
          </p:cNvSpPr>
          <p:nvPr>
            <p:ph type="dt" sz="half" idx="10"/>
          </p:nvPr>
        </p:nvSpPr>
        <p:spPr/>
        <p:txBody>
          <a:bodyPr/>
          <a:lstStyle/>
          <a:p>
            <a:fld id="{2CCB5EFA-3B76-4BAF-A910-C7684BABA583}" type="datetimeFigureOut">
              <a:rPr lang="de-DE" smtClean="0"/>
              <a:t>03.07.2023</a:t>
            </a:fld>
            <a:endParaRPr lang="de-DE"/>
          </a:p>
        </p:txBody>
      </p:sp>
      <p:sp>
        <p:nvSpPr>
          <p:cNvPr id="6" name="Fußzeilenplatzhalter 5">
            <a:extLst>
              <a:ext uri="{FF2B5EF4-FFF2-40B4-BE49-F238E27FC236}">
                <a16:creationId xmlns:a16="http://schemas.microsoft.com/office/drawing/2014/main" id="{4D9E789A-3160-2285-08B5-C05EDB2B38F2}"/>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046E66BA-CFCD-23A1-DD3B-A6888CF69C07}"/>
              </a:ext>
            </a:extLst>
          </p:cNvPr>
          <p:cNvSpPr>
            <a:spLocks noGrp="1"/>
          </p:cNvSpPr>
          <p:nvPr>
            <p:ph type="sldNum" sz="quarter" idx="12"/>
          </p:nvPr>
        </p:nvSpPr>
        <p:spPr/>
        <p:txBody>
          <a:bodyPr/>
          <a:lstStyle/>
          <a:p>
            <a:fld id="{A1EAD648-9F48-41C5-88D3-75DE79DC1C49}" type="slidenum">
              <a:rPr lang="de-DE" smtClean="0"/>
              <a:t>‹Nr.›</a:t>
            </a:fld>
            <a:endParaRPr lang="de-DE"/>
          </a:p>
        </p:txBody>
      </p:sp>
    </p:spTree>
    <p:extLst>
      <p:ext uri="{BB962C8B-B14F-4D97-AF65-F5344CB8AC3E}">
        <p14:creationId xmlns:p14="http://schemas.microsoft.com/office/powerpoint/2010/main" val="3351962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CCC7C17C-1E88-6ECE-0040-48AD319B33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E1D7D9FB-2E8E-8E99-D1C2-B14D5F1697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9A1CEBD-198F-C05A-63A7-51F3050C38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CB5EFA-3B76-4BAF-A910-C7684BABA583}" type="datetimeFigureOut">
              <a:rPr lang="de-DE" smtClean="0"/>
              <a:t>03.07.2023</a:t>
            </a:fld>
            <a:endParaRPr lang="de-DE"/>
          </a:p>
        </p:txBody>
      </p:sp>
      <p:sp>
        <p:nvSpPr>
          <p:cNvPr id="5" name="Fußzeilenplatzhalter 4">
            <a:extLst>
              <a:ext uri="{FF2B5EF4-FFF2-40B4-BE49-F238E27FC236}">
                <a16:creationId xmlns:a16="http://schemas.microsoft.com/office/drawing/2014/main" id="{DB3C064A-A234-BC6C-7A96-CC3644F899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0CA3F5EA-5C5E-286F-288D-AD05CF2698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EAD648-9F48-41C5-88D3-75DE79DC1C49}" type="slidenum">
              <a:rPr lang="de-DE" smtClean="0"/>
              <a:t>‹Nr.›</a:t>
            </a:fld>
            <a:endParaRPr lang="de-DE"/>
          </a:p>
        </p:txBody>
      </p:sp>
    </p:spTree>
    <p:extLst>
      <p:ext uri="{BB962C8B-B14F-4D97-AF65-F5344CB8AC3E}">
        <p14:creationId xmlns:p14="http://schemas.microsoft.com/office/powerpoint/2010/main" val="37208520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3"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techtarget.com/searchdisasterrecovery/definition/crisis-management-plan-CMP" TargetMode="Externa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hyperlink" Target="https://grampianstourism.com.au/wp-content/uploads/sites/4/2020/04/Tourism_CrisisManagement_WEB.pdf" TargetMode="Externa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image" Target="../media/image11.png"/><Relationship Id="rId11" Type="http://schemas.openxmlformats.org/officeDocument/2006/relationships/image" Target="../media/image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hyperlink" Target="https://www.sciencedirect.com/science/article/pii/S2212571X22000208#bib46" TargetMode="External"/><Relationship Id="rId7" Type="http://schemas.openxmlformats.org/officeDocument/2006/relationships/hyperlink" Target="https://www.sciencedirect.com/science/article/pii/S2212571X22000208" TargetMode="External"/><Relationship Id="rId2" Type="http://schemas.openxmlformats.org/officeDocument/2006/relationships/hyperlink" Target="https://www.sciencedirect.com/science/article/pii/S2212571X22000208#bib24" TargetMode="External"/><Relationship Id="rId1" Type="http://schemas.openxmlformats.org/officeDocument/2006/relationships/slideLayout" Target="../slideLayouts/slideLayout19.xml"/><Relationship Id="rId6" Type="http://schemas.openxmlformats.org/officeDocument/2006/relationships/hyperlink" Target="https://www.sciencedirect.com/science/article/pii/S2212571X22000208#bib25" TargetMode="External"/><Relationship Id="rId5" Type="http://schemas.openxmlformats.org/officeDocument/2006/relationships/hyperlink" Target="https://www.sciencedirect.com/science/article/pii/S2212571X22000208#bib52" TargetMode="External"/><Relationship Id="rId4" Type="http://schemas.openxmlformats.org/officeDocument/2006/relationships/hyperlink" Target="https://www.sciencedirect.com/science/article/pii/S2212571X22000208#bib51" TargetMode="External"/><Relationship Id="rId9" Type="http://schemas.openxmlformats.org/officeDocument/2006/relationships/image" Target="../media/image32.sv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hyperlink" Target="https://nepalnow.org/news/" TargetMode="Externa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ebunwto.s3.eu-west-1.amazonaws.com/s3fs-public/2022-02/01_croatian-national-tourist-board_0.pdf?J8VZqISgkIrEdx5nqfGIWf6fTfQByCEL" TargetMode="External"/><Relationship Id="rId1" Type="http://schemas.openxmlformats.org/officeDocument/2006/relationships/slideLayout" Target="../slideLayouts/slideLayout20.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webunwto.s3.eu-west-1.amazonaws.com/s3fs-public/2022-02/01_croatian-national-tourist-board_0.pdf?J8VZqISgkIrEdx5nqfGIWf6fTfQByCEL" TargetMode="External"/><Relationship Id="rId1" Type="http://schemas.openxmlformats.org/officeDocument/2006/relationships/slideLayout" Target="../slideLayouts/slideLayout13.xml"/><Relationship Id="rId5" Type="http://schemas.openxmlformats.org/officeDocument/2006/relationships/image" Target="../media/image40.sv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hyperlink" Target="https://www.cbi.eu/market-information/tourism/how-manage-risks-tourism" TargetMode="External"/><Relationship Id="rId1" Type="http://schemas.openxmlformats.org/officeDocument/2006/relationships/slideLayout" Target="../slideLayouts/slideLayout23.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hyperlink" Target="https://www.smartsheet.com/content/crisis-management-team-roles"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universalclass.com/articles/self-help/crisis-management/activating-a-crisis-management-plan.htm" TargetMode="External"/><Relationship Id="rId1" Type="http://schemas.openxmlformats.org/officeDocument/2006/relationships/slideLayout" Target="../slideLayouts/slideLayout19.xml"/><Relationship Id="rId4" Type="http://schemas.openxmlformats.org/officeDocument/2006/relationships/image" Target="../media/image32.svg"/></Relationships>
</file>

<file path=ppt/slides/_rels/slide38.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hyperlink" Target="https://futureplaceleadership.com/wp-content/uploads/2020/06/Handbook_Crisis-management-for-tourism-destinations.pdf" TargetMode="External"/><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hyperlink" Target="https://futureplaceleadership.com/wp-content/uploads/2020/06/Handbook_Crisis-management-for-tourism-destinations.pdf" TargetMode="Externa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image" Target="../media/image11.png"/><Relationship Id="rId11" Type="http://schemas.openxmlformats.org/officeDocument/2006/relationships/image" Target="../media/image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46.xml.rels><?xml version="1.0" encoding="UTF-8" standalone="yes"?>
<Relationships xmlns="http://schemas.openxmlformats.org/package/2006/relationships"><Relationship Id="rId3" Type="http://schemas.openxmlformats.org/officeDocument/2006/relationships/hyperlink" Target="https://momentumconsulting.ie/team/laura-magan/" TargetMode="External"/><Relationship Id="rId2" Type="http://schemas.openxmlformats.org/officeDocument/2006/relationships/hyperlink" Target="https://www.tourismrecovery.eu/" TargetMode="External"/><Relationship Id="rId1" Type="http://schemas.openxmlformats.org/officeDocument/2006/relationships/slideLayout" Target="../slideLayouts/slideLayout24.xml"/><Relationship Id="rId5" Type="http://schemas.openxmlformats.org/officeDocument/2006/relationships/image" Target="../media/image54.jpeg"/><Relationship Id="rId4" Type="http://schemas.openxmlformats.org/officeDocument/2006/relationships/hyperlink" Target="https://www.facebook.com/tourismcrisisrecovery"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CE3EA55-9759-7ED0-D15C-2C5A250022BE}"/>
              </a:ext>
            </a:extLst>
          </p:cNvPr>
          <p:cNvSpPr>
            <a:spLocks noGrp="1"/>
          </p:cNvSpPr>
          <p:nvPr>
            <p:ph type="body" sz="quarter" idx="15"/>
          </p:nvPr>
        </p:nvSpPr>
        <p:spPr>
          <a:xfrm>
            <a:off x="817349" y="4476760"/>
            <a:ext cx="11279401" cy="697353"/>
          </a:xfrm>
        </p:spPr>
        <p:txBody>
          <a:bodyPr/>
          <a:lstStyle/>
          <a:p>
            <a:r>
              <a:rPr lang="en-IE" sz="3200" b="0" dirty="0"/>
              <a:t>Aktivierung der Reaktion und Kommunikation mit der Branche für die regionale Zusammenarbeit</a:t>
            </a:r>
          </a:p>
          <a:p>
            <a:endParaRPr lang="en-IE" sz="3200" b="0" dirty="0"/>
          </a:p>
        </p:txBody>
      </p:sp>
      <p:sp>
        <p:nvSpPr>
          <p:cNvPr id="4" name="Text Placeholder 3">
            <a:extLst>
              <a:ext uri="{FF2B5EF4-FFF2-40B4-BE49-F238E27FC236}">
                <a16:creationId xmlns:a16="http://schemas.microsoft.com/office/drawing/2014/main" id="{4FC3F148-6E68-05B5-0D92-B41B8A44F575}"/>
              </a:ext>
            </a:extLst>
          </p:cNvPr>
          <p:cNvSpPr>
            <a:spLocks noGrp="1"/>
          </p:cNvSpPr>
          <p:nvPr>
            <p:ph type="body" sz="quarter" idx="16"/>
          </p:nvPr>
        </p:nvSpPr>
        <p:spPr>
          <a:xfrm>
            <a:off x="817349" y="3633385"/>
            <a:ext cx="8002801" cy="697353"/>
          </a:xfrm>
        </p:spPr>
        <p:txBody>
          <a:bodyPr>
            <a:noAutofit/>
          </a:bodyPr>
          <a:lstStyle/>
          <a:p>
            <a:r>
              <a:rPr lang="en-IE" sz="6000" b="1" dirty="0"/>
              <a:t>Modul 6</a:t>
            </a:r>
            <a:endParaRPr lang="en-IE" sz="4000" dirty="0"/>
          </a:p>
        </p:txBody>
      </p:sp>
      <p:sp>
        <p:nvSpPr>
          <p:cNvPr id="2" name="TextBox 4">
            <a:extLst>
              <a:ext uri="{FF2B5EF4-FFF2-40B4-BE49-F238E27FC236}">
                <a16:creationId xmlns:a16="http://schemas.microsoft.com/office/drawing/2014/main" id="{FC2CF8FE-31AA-6F76-0F34-BF11F91F5000}"/>
              </a:ext>
            </a:extLst>
          </p:cNvPr>
          <p:cNvSpPr txBox="1"/>
          <p:nvPr/>
        </p:nvSpPr>
        <p:spPr>
          <a:xfrm>
            <a:off x="817349" y="2201904"/>
            <a:ext cx="7011657" cy="1107996"/>
          </a:xfrm>
          <a:prstGeom prst="rect">
            <a:avLst/>
          </a:prstGeom>
          <a:noFill/>
        </p:spPr>
        <p:txBody>
          <a:bodyPr wrap="square" rtlCol="0">
            <a:spAutoFit/>
          </a:bodyPr>
          <a:lstStyle/>
          <a:p>
            <a:r>
              <a:rPr lang="en-IE" sz="2400" dirty="0">
                <a:solidFill>
                  <a:srgbClr val="7A547C"/>
                </a:solidFill>
              </a:rPr>
              <a:t>Regionales </a:t>
            </a:r>
            <a:r>
              <a:rPr lang="en-IE" sz="2400" dirty="0" err="1">
                <a:solidFill>
                  <a:srgbClr val="7A547C"/>
                </a:solidFill>
              </a:rPr>
              <a:t>Tourismus-Krisenmanagement</a:t>
            </a:r>
            <a:r>
              <a:rPr lang="en-IE" sz="2400" dirty="0">
                <a:solidFill>
                  <a:srgbClr val="7A547C"/>
                </a:solidFill>
              </a:rPr>
              <a:t> (RTKM)</a:t>
            </a:r>
          </a:p>
          <a:p>
            <a:r>
              <a:rPr lang="en-IE" sz="2400" dirty="0">
                <a:solidFill>
                  <a:srgbClr val="7A547C"/>
                </a:solidFill>
              </a:rPr>
              <a:t>HEI-</a:t>
            </a:r>
            <a:r>
              <a:rPr lang="en-IE" sz="2400" dirty="0" err="1">
                <a:solidFill>
                  <a:srgbClr val="7A547C"/>
                </a:solidFill>
              </a:rPr>
              <a:t>Kurs</a:t>
            </a:r>
            <a:r>
              <a:rPr lang="en-IE" sz="2400" dirty="0">
                <a:solidFill>
                  <a:srgbClr val="7A547C"/>
                </a:solidFill>
              </a:rPr>
              <a:t>, 2023</a:t>
            </a:r>
          </a:p>
          <a:p>
            <a:r>
              <a:rPr lang="en-IE" i="1" dirty="0">
                <a:solidFill>
                  <a:srgbClr val="7A547C"/>
                </a:solidFill>
              </a:rPr>
              <a:t>Entwickelt von Laura Magan (Momentum) </a:t>
            </a:r>
          </a:p>
        </p:txBody>
      </p:sp>
    </p:spTree>
    <p:extLst>
      <p:ext uri="{BB962C8B-B14F-4D97-AF65-F5344CB8AC3E}">
        <p14:creationId xmlns:p14="http://schemas.microsoft.com/office/powerpoint/2010/main" val="6783817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06B222C-CF51-53E8-59C9-56C1A1372D42}"/>
              </a:ext>
            </a:extLst>
          </p:cNvPr>
          <p:cNvSpPr>
            <a:spLocks noGrp="1"/>
          </p:cNvSpPr>
          <p:nvPr>
            <p:ph type="body" sz="quarter" idx="4294967295"/>
          </p:nvPr>
        </p:nvSpPr>
        <p:spPr>
          <a:xfrm>
            <a:off x="1192307" y="680248"/>
            <a:ext cx="6140822" cy="4525954"/>
          </a:xfrm>
        </p:spPr>
        <p:txBody>
          <a:bodyPr>
            <a:noAutofit/>
          </a:bodyPr>
          <a:lstStyle/>
          <a:p>
            <a:pPr marL="0" indent="0" algn="l">
              <a:lnSpc>
                <a:spcPct val="100000"/>
              </a:lnSpc>
              <a:spcBef>
                <a:spcPts val="0"/>
              </a:spcBef>
              <a:buNone/>
            </a:pPr>
            <a:r>
              <a:rPr lang="en-GB" sz="2000" b="0" i="0" dirty="0">
                <a:solidFill>
                  <a:schemeClr val="bg1"/>
                </a:solidFill>
                <a:effectLst/>
              </a:rPr>
              <a:t>Das Aktivierungsprotokoll </a:t>
            </a:r>
            <a:r>
              <a:rPr lang="en-GB" sz="2000" b="1" i="0" dirty="0">
                <a:solidFill>
                  <a:schemeClr val="bg1"/>
                </a:solidFill>
                <a:effectLst/>
              </a:rPr>
              <a:t>legt fest, wann im Krisenfall gehandelt werden soll</a:t>
            </a:r>
            <a:r>
              <a:rPr lang="en-GB" sz="2000" b="0" i="0" dirty="0">
                <a:solidFill>
                  <a:schemeClr val="bg1"/>
                </a:solidFill>
                <a:effectLst/>
              </a:rPr>
              <a:t>. Sie können beispielsweise beschließen, dass Ihre Teammitglieder erst dann Maßnahmen ergreifen, wenn eine Krise ein bestimmtes Ausmaß an geschäftlichen Auswirkungen erreicht. Sobald diese Auswirkung auf das </a:t>
            </a:r>
            <a:r>
              <a:rPr lang="en-GB" sz="2000" b="0" i="0" dirty="0" err="1">
                <a:solidFill>
                  <a:schemeClr val="bg1"/>
                </a:solidFill>
                <a:effectLst/>
              </a:rPr>
              <a:t>Unternehmen</a:t>
            </a:r>
            <a:r>
              <a:rPr lang="en-GB" sz="2000" b="0" i="0" dirty="0">
                <a:solidFill>
                  <a:schemeClr val="bg1"/>
                </a:solidFill>
                <a:effectLst/>
              </a:rPr>
              <a:t> </a:t>
            </a:r>
            <a:r>
              <a:rPr lang="en-GB" sz="2000" b="0" i="0" dirty="0" err="1">
                <a:solidFill>
                  <a:schemeClr val="bg1"/>
                </a:solidFill>
                <a:effectLst/>
              </a:rPr>
              <a:t>zutrifft</a:t>
            </a:r>
            <a:r>
              <a:rPr lang="en-GB" sz="2000" b="0" i="0" dirty="0">
                <a:solidFill>
                  <a:schemeClr val="bg1"/>
                </a:solidFill>
                <a:effectLst/>
              </a:rPr>
              <a:t>, wird das Krisenmanagementteam </a:t>
            </a:r>
            <a:r>
              <a:rPr lang="en-GB" sz="2000" b="0" i="0" dirty="0" err="1">
                <a:solidFill>
                  <a:schemeClr val="bg1"/>
                </a:solidFill>
                <a:effectLst/>
              </a:rPr>
              <a:t>aktiv</a:t>
            </a:r>
            <a:r>
              <a:rPr lang="en-GB" sz="2000" b="0" i="0" dirty="0">
                <a:solidFill>
                  <a:schemeClr val="bg1"/>
                </a:solidFill>
                <a:effectLst/>
              </a:rPr>
              <a:t>.</a:t>
            </a:r>
            <a:endParaRPr lang="en-GB" sz="2000" b="1" dirty="0">
              <a:solidFill>
                <a:schemeClr val="bg1"/>
              </a:solidFill>
            </a:endParaRPr>
          </a:p>
          <a:p>
            <a:pPr marL="0" indent="0" algn="l">
              <a:lnSpc>
                <a:spcPct val="100000"/>
              </a:lnSpc>
              <a:spcBef>
                <a:spcPts val="0"/>
              </a:spcBef>
              <a:buNone/>
            </a:pPr>
            <a:r>
              <a:rPr lang="en-GB" sz="2000" b="1" i="0" dirty="0">
                <a:solidFill>
                  <a:schemeClr val="bg1"/>
                </a:solidFill>
                <a:effectLst/>
              </a:rPr>
              <a:t>Manche Aktionspläne mögen auf dem Papier gut aussehen, aber in der Praxis sind sie ineffektiv, lückenhaft und berücksichtigen nicht die verschiedenen Hindernisse, die einer raschen und wirksamen Lösung im Wege stehen könnten.</a:t>
            </a:r>
            <a:endParaRPr lang="en-GB" sz="2000" b="0" i="0" dirty="0">
              <a:solidFill>
                <a:schemeClr val="bg1"/>
              </a:solidFill>
              <a:effectLst/>
            </a:endParaRPr>
          </a:p>
          <a:p>
            <a:pPr marL="0" indent="0" algn="l">
              <a:lnSpc>
                <a:spcPct val="100000"/>
              </a:lnSpc>
              <a:spcBef>
                <a:spcPts val="0"/>
              </a:spcBef>
              <a:buNone/>
            </a:pPr>
            <a:r>
              <a:rPr lang="en-GB" sz="2000" b="1" i="0" dirty="0">
                <a:solidFill>
                  <a:schemeClr val="bg1"/>
                </a:solidFill>
                <a:effectLst/>
              </a:rPr>
              <a:t>Aus diesem Grund sollte betont werden, dass die Mitglieder des Krisenteams bei der Betrachtung von Szenarien versuchen, sich für jeden Aktionsplan mehrere mögliche Hindernisse auszudenken, um </a:t>
            </a:r>
            <a:r>
              <a:rPr lang="en-GB" sz="2000" b="1" dirty="0" err="1">
                <a:solidFill>
                  <a:schemeClr val="bg1"/>
                </a:solidFill>
              </a:rPr>
              <a:t>unerwartete</a:t>
            </a:r>
            <a:r>
              <a:rPr lang="en-GB" sz="2000" b="1" dirty="0">
                <a:solidFill>
                  <a:schemeClr val="bg1"/>
                </a:solidFill>
              </a:rPr>
              <a:t> Dinge </a:t>
            </a:r>
            <a:r>
              <a:rPr lang="en-GB" sz="2000" b="1" dirty="0" err="1">
                <a:solidFill>
                  <a:schemeClr val="bg1"/>
                </a:solidFill>
              </a:rPr>
              <a:t>zu</a:t>
            </a:r>
            <a:r>
              <a:rPr lang="en-GB" sz="2000" b="1" dirty="0">
                <a:solidFill>
                  <a:schemeClr val="bg1"/>
                </a:solidFill>
              </a:rPr>
              <a:t> </a:t>
            </a:r>
            <a:r>
              <a:rPr lang="en-GB" sz="2000" b="1" dirty="0" err="1">
                <a:solidFill>
                  <a:schemeClr val="bg1"/>
                </a:solidFill>
              </a:rPr>
              <a:t>eruieren</a:t>
            </a:r>
            <a:r>
              <a:rPr lang="en-GB" sz="2000" b="1" dirty="0">
                <a:solidFill>
                  <a:schemeClr val="bg1"/>
                </a:solidFill>
              </a:rPr>
              <a:t> </a:t>
            </a:r>
            <a:r>
              <a:rPr lang="en-GB" sz="2000" b="1" i="0" dirty="0">
                <a:solidFill>
                  <a:schemeClr val="bg1"/>
                </a:solidFill>
                <a:effectLst/>
              </a:rPr>
              <a:t>und </a:t>
            </a:r>
            <a:r>
              <a:rPr lang="en-GB" sz="2000" b="1" dirty="0" err="1">
                <a:solidFill>
                  <a:schemeClr val="bg1"/>
                </a:solidFill>
              </a:rPr>
              <a:t>im</a:t>
            </a:r>
            <a:r>
              <a:rPr lang="en-GB" sz="2000" b="1" dirty="0">
                <a:solidFill>
                  <a:schemeClr val="bg1"/>
                </a:solidFill>
              </a:rPr>
              <a:t> </a:t>
            </a:r>
            <a:r>
              <a:rPr lang="en-GB" sz="2000" b="1" dirty="0" err="1">
                <a:solidFill>
                  <a:schemeClr val="bg1"/>
                </a:solidFill>
              </a:rPr>
              <a:t>Ernstfall</a:t>
            </a:r>
            <a:r>
              <a:rPr lang="en-GB" sz="2000" b="1" dirty="0">
                <a:solidFill>
                  <a:schemeClr val="bg1"/>
                </a:solidFill>
              </a:rPr>
              <a:t> </a:t>
            </a:r>
            <a:r>
              <a:rPr lang="en-GB" sz="2000" b="1" i="0" dirty="0">
                <a:solidFill>
                  <a:schemeClr val="bg1"/>
                </a:solidFill>
                <a:effectLst/>
              </a:rPr>
              <a:t>auf </a:t>
            </a:r>
            <a:r>
              <a:rPr lang="en-GB" sz="2000" b="1" i="0" dirty="0" err="1">
                <a:solidFill>
                  <a:schemeClr val="bg1"/>
                </a:solidFill>
                <a:effectLst/>
              </a:rPr>
              <a:t>sie</a:t>
            </a:r>
            <a:r>
              <a:rPr lang="en-GB" sz="2000" b="1" i="0" dirty="0">
                <a:solidFill>
                  <a:schemeClr val="bg1"/>
                </a:solidFill>
                <a:effectLst/>
              </a:rPr>
              <a:t> </a:t>
            </a:r>
            <a:r>
              <a:rPr lang="en-GB" sz="2000" b="1" i="0" dirty="0" err="1">
                <a:solidFill>
                  <a:schemeClr val="bg1"/>
                </a:solidFill>
                <a:effectLst/>
              </a:rPr>
              <a:t>vorbereitet</a:t>
            </a:r>
            <a:r>
              <a:rPr lang="en-GB" sz="2000" b="1" i="0" dirty="0">
                <a:solidFill>
                  <a:schemeClr val="bg1"/>
                </a:solidFill>
                <a:effectLst/>
              </a:rPr>
              <a:t> </a:t>
            </a:r>
            <a:r>
              <a:rPr lang="en-GB" sz="2000" b="1" i="0" dirty="0" err="1">
                <a:solidFill>
                  <a:schemeClr val="bg1"/>
                </a:solidFill>
                <a:effectLst/>
              </a:rPr>
              <a:t>zu</a:t>
            </a:r>
            <a:r>
              <a:rPr lang="en-GB" sz="2000" b="1" i="0" dirty="0">
                <a:solidFill>
                  <a:schemeClr val="bg1"/>
                </a:solidFill>
                <a:effectLst/>
              </a:rPr>
              <a:t> sein</a:t>
            </a:r>
            <a:r>
              <a:rPr lang="en-GB" sz="2000" b="1" dirty="0">
                <a:solidFill>
                  <a:schemeClr val="bg1"/>
                </a:solidFill>
              </a:rPr>
              <a:t>.</a:t>
            </a:r>
            <a:endParaRPr lang="en-IE" sz="2000" dirty="0">
              <a:solidFill>
                <a:schemeClr val="bg1"/>
              </a:solidFill>
            </a:endParaRPr>
          </a:p>
        </p:txBody>
      </p:sp>
      <p:sp>
        <p:nvSpPr>
          <p:cNvPr id="4" name="Text Placeholder 3">
            <a:extLst>
              <a:ext uri="{FF2B5EF4-FFF2-40B4-BE49-F238E27FC236}">
                <a16:creationId xmlns:a16="http://schemas.microsoft.com/office/drawing/2014/main" id="{7B507A8C-5E5E-C229-D786-FF1442E9A5F6}"/>
              </a:ext>
            </a:extLst>
          </p:cNvPr>
          <p:cNvSpPr>
            <a:spLocks noGrp="1"/>
          </p:cNvSpPr>
          <p:nvPr>
            <p:ph type="body" sz="quarter" idx="4294967295"/>
          </p:nvPr>
        </p:nvSpPr>
        <p:spPr>
          <a:xfrm>
            <a:off x="1718561" y="228600"/>
            <a:ext cx="4716425" cy="582221"/>
          </a:xfrm>
        </p:spPr>
        <p:txBody>
          <a:bodyPr>
            <a:normAutofit/>
          </a:bodyPr>
          <a:lstStyle/>
          <a:p>
            <a:pPr marL="0" indent="0">
              <a:buNone/>
            </a:pPr>
            <a:r>
              <a:rPr lang="en-IE" dirty="0">
                <a:solidFill>
                  <a:schemeClr val="bg1"/>
                </a:solidFill>
              </a:rPr>
              <a:t>Protokoll zur Krisenaktivierung</a:t>
            </a:r>
          </a:p>
        </p:txBody>
      </p:sp>
      <p:pic>
        <p:nvPicPr>
          <p:cNvPr id="2" name="Picture Placeholder 5" descr="A person standing in front of a group of people sitting at a table&#10;&#10;Description automatically generated with medium confidence">
            <a:extLst>
              <a:ext uri="{FF2B5EF4-FFF2-40B4-BE49-F238E27FC236}">
                <a16:creationId xmlns:a16="http://schemas.microsoft.com/office/drawing/2014/main" id="{45E4CA35-7AAA-03E0-F4FE-ABBEA996BB89}"/>
              </a:ext>
            </a:extLst>
          </p:cNvPr>
          <p:cNvPicPr>
            <a:picLocks noGrp="1" noChangeAspect="1"/>
          </p:cNvPicPr>
          <p:nvPr>
            <p:ph type="pic" sz="quarter" idx="10"/>
          </p:nvPr>
        </p:nvPicPr>
        <p:blipFill>
          <a:blip r:embed="rId2"/>
          <a:srcRect l="25557" r="25557"/>
          <a:stretch>
            <a:fillRect/>
          </a:stretch>
        </p:blipFill>
        <p:spPr>
          <a:xfrm>
            <a:off x="7297738" y="228600"/>
            <a:ext cx="4659312" cy="6362700"/>
          </a:xfrm>
        </p:spPr>
      </p:pic>
    </p:spTree>
    <p:extLst>
      <p:ext uri="{BB962C8B-B14F-4D97-AF65-F5344CB8AC3E}">
        <p14:creationId xmlns:p14="http://schemas.microsoft.com/office/powerpoint/2010/main" val="594649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827F8D3-871A-EA16-389D-899CF0818DB9}"/>
              </a:ext>
            </a:extLst>
          </p:cNvPr>
          <p:cNvSpPr>
            <a:spLocks noGrp="1"/>
          </p:cNvSpPr>
          <p:nvPr>
            <p:ph type="body" sz="quarter" idx="16"/>
          </p:nvPr>
        </p:nvSpPr>
        <p:spPr/>
        <p:txBody>
          <a:bodyPr>
            <a:noAutofit/>
          </a:bodyPr>
          <a:lstStyle/>
          <a:p>
            <a:r>
              <a:rPr lang="en-IE" b="0" dirty="0"/>
              <a:t>2.  Verstehen der Ebene der Krisenaktivierung und -reaktion</a:t>
            </a:r>
          </a:p>
        </p:txBody>
      </p:sp>
      <p:pic>
        <p:nvPicPr>
          <p:cNvPr id="2" name="Picture Placeholder 2" descr="A group of people in red jumpsuits next to a stretcher&#10;&#10;Description automatically generated with low confidence">
            <a:extLst>
              <a:ext uri="{FF2B5EF4-FFF2-40B4-BE49-F238E27FC236}">
                <a16:creationId xmlns:a16="http://schemas.microsoft.com/office/drawing/2014/main" id="{EB3B1CF4-952E-4C71-30AC-2F6B5E60A7EC}"/>
              </a:ext>
            </a:extLst>
          </p:cNvPr>
          <p:cNvPicPr>
            <a:picLocks noGrp="1" noChangeAspect="1"/>
          </p:cNvPicPr>
          <p:nvPr>
            <p:ph type="pic" sz="quarter" idx="10"/>
          </p:nvPr>
        </p:nvPicPr>
        <p:blipFill>
          <a:blip r:embed="rId2"/>
          <a:srcRect t="13093" b="13093"/>
          <a:stretch>
            <a:fillRect/>
          </a:stretch>
        </p:blipFill>
        <p:spPr>
          <a:xfrm>
            <a:off x="241300" y="228600"/>
            <a:ext cx="11696700" cy="5764213"/>
          </a:xfrm>
        </p:spPr>
      </p:pic>
    </p:spTree>
    <p:extLst>
      <p:ext uri="{BB962C8B-B14F-4D97-AF65-F5344CB8AC3E}">
        <p14:creationId xmlns:p14="http://schemas.microsoft.com/office/powerpoint/2010/main" val="39884780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65EF6D6-56B5-232A-559F-707B51497CCF}"/>
              </a:ext>
            </a:extLst>
          </p:cNvPr>
          <p:cNvSpPr>
            <a:spLocks noGrp="1"/>
          </p:cNvSpPr>
          <p:nvPr>
            <p:ph type="body" sz="quarter" idx="18"/>
          </p:nvPr>
        </p:nvSpPr>
        <p:spPr>
          <a:xfrm>
            <a:off x="1474159" y="844356"/>
            <a:ext cx="5269541" cy="5208584"/>
          </a:xfrm>
        </p:spPr>
        <p:txBody>
          <a:bodyPr wrap="square">
            <a:noAutofit/>
          </a:bodyPr>
          <a:lstStyle/>
          <a:p>
            <a:pPr marL="0"/>
            <a:r>
              <a:rPr lang="en-GB" sz="2200" dirty="0"/>
              <a:t>Je nach Ausmaß und Art des Vorfalls </a:t>
            </a:r>
            <a:r>
              <a:rPr lang="en-GB" sz="2200" dirty="0" err="1"/>
              <a:t>ist</a:t>
            </a:r>
            <a:r>
              <a:rPr lang="en-GB" sz="2200" dirty="0"/>
              <a:t> es </a:t>
            </a:r>
            <a:r>
              <a:rPr lang="en-GB" sz="2200" dirty="0" err="1"/>
              <a:t>möglicherweise</a:t>
            </a:r>
            <a:r>
              <a:rPr lang="en-GB" sz="2200" dirty="0"/>
              <a:t> nicht notwendig, das </a:t>
            </a:r>
            <a:r>
              <a:rPr lang="en-GB" sz="2200" dirty="0" err="1"/>
              <a:t>gesamte</a:t>
            </a:r>
            <a:r>
              <a:rPr lang="en-GB" sz="2200" dirty="0"/>
              <a:t> TKMT als Reaktion auf ein Krisenereignis zu aktivieren. So kann es beispielsweise sein, dass bei einem lokal begrenzten Vorfall nur eine Koordinierung zwischen dem regionalen Tourismusmanager, dem Vertreter des örtlichen Tourismusverbandes und dem Vertreter des Gemeinderates erforderlich ist. </a:t>
            </a:r>
          </a:p>
          <a:p>
            <a:endParaRPr lang="en-GB" sz="2200" dirty="0"/>
          </a:p>
          <a:p>
            <a:pPr marL="0"/>
            <a:r>
              <a:rPr lang="en-GB" sz="2200" dirty="0"/>
              <a:t>Der Aktivierungsgrad sollte auf der Grundlage der ersten Bewertung der Indikatoren auf der nächsten Folie festgelegt werden. Die gewählte Reaktionsstufe hängt von dem jeweiligen Vorfall ab und muss von Fall zu Fall entschieden werden. </a:t>
            </a:r>
            <a:endParaRPr lang="en-IE" sz="2200" dirty="0"/>
          </a:p>
        </p:txBody>
      </p:sp>
      <p:sp>
        <p:nvSpPr>
          <p:cNvPr id="5" name="Text Placeholder 4">
            <a:extLst>
              <a:ext uri="{FF2B5EF4-FFF2-40B4-BE49-F238E27FC236}">
                <a16:creationId xmlns:a16="http://schemas.microsoft.com/office/drawing/2014/main" id="{7A850B7E-C9CF-6AB1-CAE6-306312457D51}"/>
              </a:ext>
            </a:extLst>
          </p:cNvPr>
          <p:cNvSpPr>
            <a:spLocks noGrp="1"/>
          </p:cNvSpPr>
          <p:nvPr>
            <p:ph type="body" sz="quarter" idx="16"/>
          </p:nvPr>
        </p:nvSpPr>
        <p:spPr>
          <a:xfrm>
            <a:off x="1870961" y="262135"/>
            <a:ext cx="4716425" cy="582221"/>
          </a:xfrm>
        </p:spPr>
        <p:txBody>
          <a:bodyPr>
            <a:normAutofit lnSpcReduction="10000"/>
          </a:bodyPr>
          <a:lstStyle/>
          <a:p>
            <a:r>
              <a:rPr lang="en-IE" b="1" dirty="0"/>
              <a:t>Grad der Aktivierung</a:t>
            </a:r>
          </a:p>
        </p:txBody>
      </p:sp>
      <p:pic>
        <p:nvPicPr>
          <p:cNvPr id="4" name="Grafik 3">
            <a:extLst>
              <a:ext uri="{FF2B5EF4-FFF2-40B4-BE49-F238E27FC236}">
                <a16:creationId xmlns:a16="http://schemas.microsoft.com/office/drawing/2014/main" id="{D31A0BBB-C5BA-7AF0-62E3-E08F3463F48D}"/>
              </a:ext>
            </a:extLst>
          </p:cNvPr>
          <p:cNvPicPr>
            <a:picLocks noChangeAspect="1"/>
          </p:cNvPicPr>
          <p:nvPr/>
        </p:nvPicPr>
        <p:blipFill>
          <a:blip r:embed="rId2"/>
          <a:stretch>
            <a:fillRect/>
          </a:stretch>
        </p:blipFill>
        <p:spPr>
          <a:xfrm>
            <a:off x="7281851" y="125835"/>
            <a:ext cx="4657748" cy="6358679"/>
          </a:xfrm>
          <a:prstGeom prst="rect">
            <a:avLst/>
          </a:prstGeom>
        </p:spPr>
      </p:pic>
    </p:spTree>
    <p:extLst>
      <p:ext uri="{BB962C8B-B14F-4D97-AF65-F5344CB8AC3E}">
        <p14:creationId xmlns:p14="http://schemas.microsoft.com/office/powerpoint/2010/main" val="18756506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DCB01F89-B60B-E9C2-0DA8-AB5376AF1470}"/>
              </a:ext>
            </a:extLst>
          </p:cNvPr>
          <p:cNvGraphicFramePr>
            <a:graphicFrameLocks noGrp="1"/>
          </p:cNvGraphicFramePr>
          <p:nvPr>
            <p:extLst>
              <p:ext uri="{D42A27DB-BD31-4B8C-83A1-F6EECF244321}">
                <p14:modId xmlns:p14="http://schemas.microsoft.com/office/powerpoint/2010/main" val="2418382731"/>
              </p:ext>
            </p:extLst>
          </p:nvPr>
        </p:nvGraphicFramePr>
        <p:xfrm>
          <a:off x="144703" y="118583"/>
          <a:ext cx="11712094" cy="6383666"/>
        </p:xfrm>
        <a:graphic>
          <a:graphicData uri="http://schemas.openxmlformats.org/drawingml/2006/table">
            <a:tbl>
              <a:tblPr firstRow="1" bandRow="1">
                <a:tableStyleId>{5C22544A-7EE6-4342-B048-85BDC9FD1C3A}</a:tableStyleId>
              </a:tblPr>
              <a:tblGrid>
                <a:gridCol w="3227147">
                  <a:extLst>
                    <a:ext uri="{9D8B030D-6E8A-4147-A177-3AD203B41FA5}">
                      <a16:colId xmlns:a16="http://schemas.microsoft.com/office/drawing/2014/main" val="3584008144"/>
                    </a:ext>
                  </a:extLst>
                </a:gridCol>
                <a:gridCol w="8484947">
                  <a:extLst>
                    <a:ext uri="{9D8B030D-6E8A-4147-A177-3AD203B41FA5}">
                      <a16:colId xmlns:a16="http://schemas.microsoft.com/office/drawing/2014/main" val="2583777858"/>
                    </a:ext>
                  </a:extLst>
                </a:gridCol>
              </a:tblGrid>
              <a:tr h="585793">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t>Indikatoren für die Ermittlung des Reaktionsniveaus</a:t>
                      </a:r>
                      <a:endParaRPr lang="en-IE" sz="24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86D6E"/>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24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23545946"/>
                  </a:ext>
                </a:extLst>
              </a:tr>
              <a:tr h="585793">
                <a:tc>
                  <a:txBody>
                    <a:bodyPr/>
                    <a:lstStyle/>
                    <a:p>
                      <a:r>
                        <a:rPr lang="en-IE" sz="2400" b="1" kern="1200" dirty="0" err="1">
                          <a:solidFill>
                            <a:schemeClr val="bg1"/>
                          </a:solidFill>
                          <a:latin typeface="+mn-lt"/>
                          <a:ea typeface="+mn-ea"/>
                          <a:cs typeface="+mn-cs"/>
                        </a:rPr>
                        <a:t>Lokal</a:t>
                      </a:r>
                      <a:endParaRPr lang="en-IE" sz="2400" b="1" kern="1200" dirty="0">
                        <a:solidFill>
                          <a:schemeClr val="bg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7954"/>
                    </a:solidFill>
                  </a:tcPr>
                </a:tc>
                <a:tc>
                  <a:txBody>
                    <a:bodyPr/>
                    <a:lstStyle/>
                    <a:p>
                      <a:pPr marL="0" indent="0">
                        <a:buFont typeface="Arial" panose="020B0604020202020204" pitchFamily="34" charset="0"/>
                        <a:buNone/>
                      </a:pPr>
                      <a:r>
                        <a:rPr lang="en-GB" sz="2400" b="1" kern="1200" dirty="0">
                          <a:solidFill>
                            <a:schemeClr val="bg1"/>
                          </a:solidFill>
                          <a:latin typeface="+mn-lt"/>
                          <a:ea typeface="+mn-ea"/>
                          <a:cs typeface="+mn-cs"/>
                        </a:rPr>
                        <a:t>Regional (TKMT vollständig aktivieren)</a:t>
                      </a:r>
                      <a:endParaRPr lang="en-IE" sz="2400" b="1" i="1" kern="1200" dirty="0">
                        <a:solidFill>
                          <a:schemeClr val="bg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7954"/>
                    </a:solidFill>
                  </a:tcPr>
                </a:tc>
                <a:extLst>
                  <a:ext uri="{0D108BD9-81ED-4DB2-BD59-A6C34878D82A}">
                    <a16:rowId xmlns:a16="http://schemas.microsoft.com/office/drawing/2014/main" val="4236500118"/>
                  </a:ext>
                </a:extLst>
              </a:tr>
              <a:tr h="585793">
                <a:tc>
                  <a:txBody>
                    <a:bodyPr/>
                    <a:lstStyle/>
                    <a:p>
                      <a:r>
                        <a:rPr lang="en-GB" dirty="0">
                          <a:solidFill>
                            <a:srgbClr val="4D4D4D"/>
                          </a:solidFill>
                        </a:rPr>
                        <a:t>Der Vorfall ereignet sich nur in einem </a:t>
                      </a:r>
                      <a:r>
                        <a:rPr lang="en-GB" b="1" dirty="0">
                          <a:solidFill>
                            <a:srgbClr val="F27954"/>
                          </a:solidFill>
                        </a:rPr>
                        <a:t>begrenzten Gebiet</a:t>
                      </a:r>
                      <a:endParaRPr lang="en-IE" sz="1800" b="0"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indent="-285750">
                        <a:buFont typeface="Arial" panose="020B0604020202020204" pitchFamily="34" charset="0"/>
                        <a:buChar char="•"/>
                      </a:pPr>
                      <a:r>
                        <a:rPr lang="en-GB" dirty="0">
                          <a:solidFill>
                            <a:srgbClr val="4D4D4D"/>
                          </a:solidFill>
                        </a:rPr>
                        <a:t>Der Vorfall betrifft einen großen Teil der Region.</a:t>
                      </a:r>
                      <a:endParaRPr lang="en-IE" sz="1800" b="0" i="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99934911"/>
                  </a:ext>
                </a:extLst>
              </a:tr>
              <a:tr h="585793">
                <a:tc>
                  <a:txBody>
                    <a:bodyPr/>
                    <a:lstStyle/>
                    <a:p>
                      <a:r>
                        <a:rPr lang="en-GB" dirty="0">
                          <a:solidFill>
                            <a:srgbClr val="4D4D4D"/>
                          </a:solidFill>
                        </a:rPr>
                        <a:t>Begrenztes </a:t>
                      </a:r>
                      <a:r>
                        <a:rPr lang="en-GB" b="1" dirty="0">
                          <a:solidFill>
                            <a:srgbClr val="F27954"/>
                          </a:solidFill>
                        </a:rPr>
                        <a:t>Sicherheitsrisiko </a:t>
                      </a:r>
                      <a:r>
                        <a:rPr lang="en-GB" dirty="0">
                          <a:solidFill>
                            <a:srgbClr val="4D4D4D"/>
                          </a:solidFill>
                        </a:rPr>
                        <a:t>für Besucher und Einheimische</a:t>
                      </a:r>
                      <a:endParaRPr lang="en-IE" sz="1800" b="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indent="-285750">
                        <a:buFont typeface="Arial" panose="020B0604020202020204" pitchFamily="34" charset="0"/>
                        <a:buChar char="•"/>
                      </a:pPr>
                      <a:r>
                        <a:rPr lang="en-GB" dirty="0">
                          <a:solidFill>
                            <a:srgbClr val="4D4D4D"/>
                          </a:solidFill>
                        </a:rPr>
                        <a:t>Extremes Gesundheits- oder Sicherheitsrisiko für Besucher und Einheimische </a:t>
                      </a:r>
                    </a:p>
                    <a:p>
                      <a:pPr marL="285750" indent="-285750">
                        <a:buFont typeface="Arial" panose="020B0604020202020204" pitchFamily="34" charset="0"/>
                        <a:buChar char="•"/>
                      </a:pPr>
                      <a:r>
                        <a:rPr lang="en-GB" dirty="0">
                          <a:solidFill>
                            <a:srgbClr val="4D4D4D"/>
                          </a:solidFill>
                        </a:rPr>
                        <a:t>Todesopfer</a:t>
                      </a:r>
                      <a:endParaRPr lang="en-IE" sz="1800" b="0" i="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12664559"/>
                  </a:ext>
                </a:extLst>
              </a:tr>
              <a:tr h="585793">
                <a:tc>
                  <a:txBody>
                    <a:bodyPr/>
                    <a:lstStyle/>
                    <a:p>
                      <a:r>
                        <a:rPr lang="en-GB" sz="1800" b="1" kern="1200" dirty="0">
                          <a:solidFill>
                            <a:srgbClr val="F27954"/>
                          </a:solidFill>
                          <a:latin typeface="+mn-lt"/>
                          <a:ea typeface="+mn-ea"/>
                          <a:cs typeface="+mn-cs"/>
                        </a:rPr>
                        <a:t>Zugangsbeschränkungen für </a:t>
                      </a:r>
                      <a:r>
                        <a:rPr lang="en-GB" dirty="0">
                          <a:solidFill>
                            <a:srgbClr val="4D4D4D"/>
                          </a:solidFill>
                        </a:rPr>
                        <a:t>Besucher nur für den lokalen Bereich. Andere Teile der Region bleiben sicher und zugänglich</a:t>
                      </a:r>
                      <a:endParaRPr lang="en-IE" sz="1800" b="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indent="-285750">
                        <a:buFont typeface="Arial" panose="020B0604020202020204" pitchFamily="34" charset="0"/>
                        <a:buChar char="•"/>
                      </a:pPr>
                      <a:r>
                        <a:rPr lang="en-GB" dirty="0">
                          <a:solidFill>
                            <a:srgbClr val="4D4D4D"/>
                          </a:solidFill>
                        </a:rPr>
                        <a:t>Potenzielle Sanierungsmaßnahmen, die für die </a:t>
                      </a:r>
                      <a:r>
                        <a:rPr lang="en-GB" dirty="0" err="1">
                          <a:solidFill>
                            <a:srgbClr val="4D4D4D"/>
                          </a:solidFill>
                        </a:rPr>
                        <a:t>Tourismusbranche</a:t>
                      </a:r>
                      <a:r>
                        <a:rPr lang="en-GB" dirty="0">
                          <a:solidFill>
                            <a:srgbClr val="4D4D4D"/>
                          </a:solidFill>
                        </a:rPr>
                        <a:t> in einer bestimmten Region erforderlich sind, z. B. erhebliche Umwelt- oder Infrastrukturschäden in der Region</a:t>
                      </a:r>
                      <a:endParaRPr lang="en-IE" sz="1800" b="0" i="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97858951"/>
                  </a:ext>
                </a:extLst>
              </a:tr>
              <a:tr h="585793">
                <a:tc>
                  <a:txBody>
                    <a:bodyPr/>
                    <a:lstStyle/>
                    <a:p>
                      <a:r>
                        <a:rPr lang="en-GB" dirty="0">
                          <a:solidFill>
                            <a:srgbClr val="4D4D4D"/>
                          </a:solidFill>
                        </a:rPr>
                        <a:t>Geringe oder lokale </a:t>
                      </a:r>
                      <a:r>
                        <a:rPr lang="en-GB" sz="1800" b="1" kern="1200" dirty="0">
                          <a:solidFill>
                            <a:srgbClr val="F27954"/>
                          </a:solidFill>
                          <a:latin typeface="+mn-lt"/>
                          <a:ea typeface="+mn-ea"/>
                          <a:cs typeface="+mn-cs"/>
                        </a:rPr>
                        <a:t>Medienberichterstattung</a:t>
                      </a:r>
                      <a:endParaRPr lang="en-IE" sz="1800" b="1" kern="1200" dirty="0">
                        <a:solidFill>
                          <a:srgbClr val="F27954"/>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indent="-285750">
                        <a:buFont typeface="Arial" panose="020B0604020202020204" pitchFamily="34" charset="0"/>
                        <a:buChar char="•"/>
                      </a:pPr>
                      <a:r>
                        <a:rPr lang="en-GB" dirty="0">
                          <a:solidFill>
                            <a:srgbClr val="4D4D4D"/>
                          </a:solidFill>
                        </a:rPr>
                        <a:t>Bedeutende Medienberichterstattung über den Großraum Melbourne, jedoch nur begrenzte Berichterstattung in den </a:t>
                      </a:r>
                      <a:r>
                        <a:rPr lang="en-GB" dirty="0" err="1">
                          <a:solidFill>
                            <a:srgbClr val="4D4D4D"/>
                          </a:solidFill>
                        </a:rPr>
                        <a:t>Weltmedien</a:t>
                      </a:r>
                      <a:endParaRPr lang="en-IE" sz="1800" b="0" i="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37860905"/>
                  </a:ext>
                </a:extLst>
              </a:tr>
              <a:tr h="585793">
                <a:tc>
                  <a:txBody>
                    <a:bodyPr/>
                    <a:lstStyle/>
                    <a:p>
                      <a:r>
                        <a:rPr lang="en-GB" dirty="0">
                          <a:solidFill>
                            <a:srgbClr val="4D4D4D"/>
                          </a:solidFill>
                        </a:rPr>
                        <a:t>Geringe oder keine </a:t>
                      </a:r>
                      <a:r>
                        <a:rPr lang="en-GB" sz="1800" b="1" kern="1200" dirty="0">
                          <a:solidFill>
                            <a:srgbClr val="F27954"/>
                          </a:solidFill>
                          <a:latin typeface="+mn-lt"/>
                          <a:ea typeface="+mn-ea"/>
                          <a:cs typeface="+mn-cs"/>
                        </a:rPr>
                        <a:t>finanziellen Auswirkungen </a:t>
                      </a:r>
                      <a:r>
                        <a:rPr lang="en-GB" dirty="0">
                          <a:solidFill>
                            <a:srgbClr val="4D4D4D"/>
                          </a:solidFill>
                        </a:rPr>
                        <a:t>auf Tourismusunternehmen (d.h. begrenzte Buchungsstornierungen)</a:t>
                      </a:r>
                      <a:endParaRPr lang="en-IE" sz="1800" b="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indent="-285750">
                        <a:buFont typeface="Arial" panose="020B0604020202020204" pitchFamily="34" charset="0"/>
                        <a:buChar char="•"/>
                      </a:pPr>
                      <a:r>
                        <a:rPr lang="en-GB" dirty="0">
                          <a:solidFill>
                            <a:srgbClr val="4D4D4D"/>
                          </a:solidFill>
                        </a:rPr>
                        <a:t>Mögliche finanzielle Auswirkungen auf Tourismusunternehmen innerhalb einer Region (z. B. Stornierung von Buchungen in großem Umfang)</a:t>
                      </a:r>
                      <a:endParaRPr lang="en-IE" sz="1800" b="0" i="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74404003"/>
                  </a:ext>
                </a:extLst>
              </a:tr>
              <a:tr h="585793">
                <a:tc>
                  <a:txBody>
                    <a:bodyPr/>
                    <a:lstStyle/>
                    <a:p>
                      <a:r>
                        <a:rPr lang="en-GB" dirty="0">
                          <a:solidFill>
                            <a:srgbClr val="4D4D4D"/>
                          </a:solidFill>
                        </a:rPr>
                        <a:t>Geringe oder keine </a:t>
                      </a:r>
                      <a:r>
                        <a:rPr lang="en-GB" sz="1800" b="1" kern="1200" dirty="0">
                          <a:solidFill>
                            <a:srgbClr val="F27954"/>
                          </a:solidFill>
                          <a:latin typeface="+mn-lt"/>
                          <a:ea typeface="+mn-ea"/>
                          <a:cs typeface="+mn-cs"/>
                        </a:rPr>
                        <a:t>Auswirkungen auf die Marke</a:t>
                      </a:r>
                      <a:endParaRPr lang="en-IE" sz="1800" b="1" kern="1200" dirty="0">
                        <a:solidFill>
                          <a:srgbClr val="F27954"/>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indent="-285750">
                        <a:buFont typeface="Arial" panose="020B0604020202020204" pitchFamily="34" charset="0"/>
                        <a:buChar char="•"/>
                      </a:pPr>
                      <a:r>
                        <a:rPr lang="en-GB" dirty="0">
                          <a:solidFill>
                            <a:srgbClr val="4D4D4D"/>
                          </a:solidFill>
                        </a:rPr>
                        <a:t>Potenzial zur Beeinflussung der regionalen Marke</a:t>
                      </a:r>
                      <a:endParaRPr lang="en-IE" sz="1800" b="0" i="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71973012"/>
                  </a:ext>
                </a:extLst>
              </a:tr>
            </a:tbl>
          </a:graphicData>
        </a:graphic>
      </p:graphicFrame>
    </p:spTree>
    <p:extLst>
      <p:ext uri="{BB962C8B-B14F-4D97-AF65-F5344CB8AC3E}">
        <p14:creationId xmlns:p14="http://schemas.microsoft.com/office/powerpoint/2010/main" val="38608442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65EF6D6-56B5-232A-559F-707B51497CCF}"/>
              </a:ext>
            </a:extLst>
          </p:cNvPr>
          <p:cNvSpPr>
            <a:spLocks noGrp="1"/>
          </p:cNvSpPr>
          <p:nvPr>
            <p:ph type="body" sz="quarter" idx="18"/>
          </p:nvPr>
        </p:nvSpPr>
        <p:spPr>
          <a:xfrm>
            <a:off x="1474159" y="844356"/>
            <a:ext cx="5564816" cy="5208584"/>
          </a:xfrm>
        </p:spPr>
        <p:txBody>
          <a:bodyPr>
            <a:noAutofit/>
          </a:bodyPr>
          <a:lstStyle/>
          <a:p>
            <a:pPr marL="0"/>
            <a:r>
              <a:rPr lang="en-GB" sz="2000" dirty="0"/>
              <a:t>Eine der wichtigeren Entscheidungen, die getroffen werden müssen, ist die Frage, wann der TKMT aktiviert und deaktiviert werden soll. Eine verfrühte Auflösung der Gruppe birgt die Gefahr negativer Kritik seitens der Akteure der Tourismusbranche. </a:t>
            </a:r>
          </a:p>
          <a:p>
            <a:pPr marL="0"/>
            <a:endParaRPr lang="en-GB" sz="2000" dirty="0"/>
          </a:p>
          <a:p>
            <a:pPr marL="0"/>
            <a:r>
              <a:rPr lang="en-GB" sz="2000" dirty="0"/>
              <a:t>Während der Zeitplan je nach Art der Krise variiert, sollte die Verantwortung für die langfristigen </a:t>
            </a:r>
            <a:r>
              <a:rPr lang="en-GB" sz="2000" dirty="0" err="1"/>
              <a:t>strategischen</a:t>
            </a:r>
            <a:r>
              <a:rPr lang="en-GB" sz="2000" dirty="0"/>
              <a:t> </a:t>
            </a:r>
            <a:r>
              <a:rPr lang="en-GB" sz="2000" dirty="0" err="1"/>
              <a:t>Wiederherstellungsaktivitäten</a:t>
            </a:r>
            <a:r>
              <a:rPr lang="en-GB" sz="2000" dirty="0"/>
              <a:t> auf den zuständigen regionalen Tourismusverband übertragen werden. </a:t>
            </a:r>
          </a:p>
          <a:p>
            <a:pPr marL="0"/>
            <a:endParaRPr lang="en-GB" sz="2000" dirty="0"/>
          </a:p>
          <a:p>
            <a:pPr marL="0"/>
            <a:r>
              <a:rPr lang="en-GB" sz="2000" dirty="0"/>
              <a:t>Die Kommunikationskanäle zwischen </a:t>
            </a:r>
            <a:r>
              <a:rPr lang="en-GB" sz="2000" dirty="0" err="1"/>
              <a:t>dem</a:t>
            </a:r>
            <a:r>
              <a:rPr lang="en-GB" sz="2000" dirty="0"/>
              <a:t> TKMT sollten je nach Bedarf aufrechterhalten werden. Während der Erholungsphase sollte das TKMT zur Nachbesprechung und Überprüfung des Krisenmanagementplans zusammentreten und ihn entsprechend dem Krisenerholungsprozess aktualisieren. </a:t>
            </a:r>
            <a:endParaRPr lang="en-IE" sz="2000" dirty="0"/>
          </a:p>
        </p:txBody>
      </p:sp>
      <p:sp>
        <p:nvSpPr>
          <p:cNvPr id="5" name="Text Placeholder 4">
            <a:extLst>
              <a:ext uri="{FF2B5EF4-FFF2-40B4-BE49-F238E27FC236}">
                <a16:creationId xmlns:a16="http://schemas.microsoft.com/office/drawing/2014/main" id="{7A850B7E-C9CF-6AB1-CAE6-306312457D51}"/>
              </a:ext>
            </a:extLst>
          </p:cNvPr>
          <p:cNvSpPr>
            <a:spLocks noGrp="1"/>
          </p:cNvSpPr>
          <p:nvPr>
            <p:ph type="body" sz="quarter" idx="16"/>
          </p:nvPr>
        </p:nvSpPr>
        <p:spPr>
          <a:xfrm>
            <a:off x="1556636" y="262135"/>
            <a:ext cx="5272789" cy="582221"/>
          </a:xfrm>
        </p:spPr>
        <p:txBody>
          <a:bodyPr>
            <a:normAutofit fontScale="85000" lnSpcReduction="10000"/>
          </a:bodyPr>
          <a:lstStyle/>
          <a:p>
            <a:r>
              <a:rPr lang="en-IE" b="1" dirty="0"/>
              <a:t>Aktivierung vs. Deaktivierung</a:t>
            </a:r>
          </a:p>
        </p:txBody>
      </p:sp>
      <p:pic>
        <p:nvPicPr>
          <p:cNvPr id="2" name="Picture Placeholder 9" descr="A picture containing outdoor, sky, light, transport&#10;&#10;Description automatically generated">
            <a:extLst>
              <a:ext uri="{FF2B5EF4-FFF2-40B4-BE49-F238E27FC236}">
                <a16:creationId xmlns:a16="http://schemas.microsoft.com/office/drawing/2014/main" id="{6D098A16-0385-99BC-7F3A-89CBD930B0B7}"/>
              </a:ext>
            </a:extLst>
          </p:cNvPr>
          <p:cNvPicPr>
            <a:picLocks noGrp="1" noChangeAspect="1"/>
          </p:cNvPicPr>
          <p:nvPr>
            <p:ph type="pic" sz="quarter" idx="10"/>
          </p:nvPr>
        </p:nvPicPr>
        <p:blipFill>
          <a:blip r:embed="rId2"/>
          <a:srcRect l="1181" r="1181"/>
          <a:stretch>
            <a:fillRect/>
          </a:stretch>
        </p:blipFill>
        <p:spPr>
          <a:xfrm>
            <a:off x="7297738" y="228600"/>
            <a:ext cx="4659312" cy="6362700"/>
          </a:xfrm>
        </p:spPr>
      </p:pic>
    </p:spTree>
    <p:extLst>
      <p:ext uri="{BB962C8B-B14F-4D97-AF65-F5344CB8AC3E}">
        <p14:creationId xmlns:p14="http://schemas.microsoft.com/office/powerpoint/2010/main" val="23672458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5E31C95-D6E2-6C6A-1409-B2E0845A1FD2}"/>
              </a:ext>
            </a:extLst>
          </p:cNvPr>
          <p:cNvSpPr>
            <a:spLocks noGrp="1"/>
          </p:cNvSpPr>
          <p:nvPr>
            <p:ph type="body" sz="quarter" idx="4294967295"/>
          </p:nvPr>
        </p:nvSpPr>
        <p:spPr>
          <a:xfrm>
            <a:off x="453528" y="933450"/>
            <a:ext cx="5866822" cy="5924550"/>
          </a:xfrm>
        </p:spPr>
        <p:txBody>
          <a:bodyPr>
            <a:noAutofit/>
          </a:bodyPr>
          <a:lstStyle/>
          <a:p>
            <a:pPr marL="0" indent="0">
              <a:lnSpc>
                <a:spcPct val="100000"/>
              </a:lnSpc>
              <a:spcBef>
                <a:spcPts val="0"/>
              </a:spcBef>
              <a:buNone/>
            </a:pPr>
            <a:r>
              <a:rPr lang="en-GB" sz="1800" b="1" dirty="0" err="1">
                <a:solidFill>
                  <a:schemeClr val="bg1"/>
                </a:solidFill>
              </a:rPr>
              <a:t>Im</a:t>
            </a:r>
            <a:r>
              <a:rPr lang="en-GB" sz="1800" b="1" dirty="0">
                <a:solidFill>
                  <a:schemeClr val="bg1"/>
                </a:solidFill>
              </a:rPr>
              <a:t> Falle einer Krise wird eine Region zuallererst dafür sorgen, dass alle Menschenleben in Sicherheit sind. </a:t>
            </a:r>
            <a:r>
              <a:rPr lang="en-GB" sz="1800" dirty="0">
                <a:solidFill>
                  <a:schemeClr val="bg1"/>
                </a:solidFill>
              </a:rPr>
              <a:t>Dann werden der Krisenmanagementplan und der Notfallplan aktiviert, die gegebenenfalls auch Notfall- und </a:t>
            </a:r>
            <a:r>
              <a:rPr lang="en-GB" sz="1800" dirty="0" err="1">
                <a:solidFill>
                  <a:schemeClr val="bg1"/>
                </a:solidFill>
              </a:rPr>
              <a:t>Evakuierungsverfahren</a:t>
            </a:r>
            <a:r>
              <a:rPr lang="en-GB" sz="1800" dirty="0">
                <a:solidFill>
                  <a:schemeClr val="bg1"/>
                </a:solidFill>
              </a:rPr>
              <a:t> </a:t>
            </a:r>
            <a:r>
              <a:rPr lang="en-GB" sz="1800" dirty="0" err="1">
                <a:solidFill>
                  <a:schemeClr val="bg1"/>
                </a:solidFill>
              </a:rPr>
              <a:t>umfassen</a:t>
            </a:r>
            <a:r>
              <a:rPr lang="en-GB" sz="1800" dirty="0">
                <a:solidFill>
                  <a:schemeClr val="bg1"/>
                </a:solidFill>
              </a:rPr>
              <a:t>. Das Team verwendet eine Checkliste für </a:t>
            </a:r>
            <a:r>
              <a:rPr lang="en-GB" sz="1800" dirty="0" err="1">
                <a:solidFill>
                  <a:schemeClr val="bg1"/>
                </a:solidFill>
              </a:rPr>
              <a:t>Sofortmaßnahmen</a:t>
            </a:r>
            <a:r>
              <a:rPr lang="en-GB" sz="1800" dirty="0">
                <a:solidFill>
                  <a:schemeClr val="bg1"/>
                </a:solidFill>
              </a:rPr>
              <a:t>. </a:t>
            </a:r>
            <a:r>
              <a:rPr lang="en-GB" sz="1800" dirty="0" err="1">
                <a:solidFill>
                  <a:schemeClr val="bg1"/>
                </a:solidFill>
              </a:rPr>
              <a:t>Bestimmen</a:t>
            </a:r>
            <a:r>
              <a:rPr lang="en-GB" sz="1800" dirty="0">
                <a:solidFill>
                  <a:schemeClr val="bg1"/>
                </a:solidFill>
              </a:rPr>
              <a:t> Sie das Ausmaß der Krise und wie sie sich auf die Region auswirken wird. Aktivieren Sie auf der Grundlage dieser Einschätzung die Krisenmanagementgruppe Tourismus und befolgen Sie die nachstehenden Schritte. Der Krisenstab, der diesem Plan zugrunde liegt, hat spezifische Maßnahmen, die </a:t>
            </a:r>
            <a:r>
              <a:rPr lang="en-GB" sz="1800" dirty="0" err="1">
                <a:solidFill>
                  <a:schemeClr val="bg1"/>
                </a:solidFill>
              </a:rPr>
              <a:t>während</a:t>
            </a:r>
            <a:r>
              <a:rPr lang="en-GB" sz="1800" dirty="0">
                <a:solidFill>
                  <a:schemeClr val="bg1"/>
                </a:solidFill>
              </a:rPr>
              <a:t> einer Krise ergriffen werden müssen</a:t>
            </a:r>
            <a:endParaRPr lang="en-IE" sz="1800" dirty="0">
              <a:solidFill>
                <a:schemeClr val="bg1"/>
              </a:solidFill>
            </a:endParaRPr>
          </a:p>
          <a:p>
            <a:pPr marL="0" indent="0">
              <a:lnSpc>
                <a:spcPct val="100000"/>
              </a:lnSpc>
              <a:spcBef>
                <a:spcPts val="0"/>
              </a:spcBef>
            </a:pPr>
            <a:endParaRPr lang="en-GB" sz="1800" dirty="0">
              <a:solidFill>
                <a:schemeClr val="bg1"/>
              </a:solidFill>
            </a:endParaRPr>
          </a:p>
          <a:p>
            <a:pPr marL="0" indent="0">
              <a:lnSpc>
                <a:spcPct val="100000"/>
              </a:lnSpc>
              <a:spcBef>
                <a:spcPts val="0"/>
              </a:spcBef>
              <a:buNone/>
            </a:pPr>
            <a:r>
              <a:rPr lang="en-GB" sz="1800" b="0" i="0" dirty="0">
                <a:solidFill>
                  <a:schemeClr val="bg1"/>
                </a:solidFill>
                <a:effectLst/>
              </a:rPr>
              <a:t>Ein </a:t>
            </a:r>
            <a:r>
              <a:rPr lang="en-GB" sz="1800" b="0" i="0" dirty="0" err="1">
                <a:solidFill>
                  <a:schemeClr val="bg1"/>
                </a:solidFill>
                <a:effectLst/>
              </a:rPr>
              <a:t>Krisenmanagementplan</a:t>
            </a:r>
            <a:r>
              <a:rPr lang="en-GB" sz="1800" b="0" i="0" dirty="0">
                <a:solidFill>
                  <a:schemeClr val="bg1"/>
                </a:solidFill>
                <a:effectLst/>
              </a:rPr>
              <a:t> (KMP) beschreibt, wie auf eine kritische Situation zu reagieren ist, die sich negativ auf die Rentabilität, den Ruf oder die Betriebsfähigkeit einer Region auswirken würde. </a:t>
            </a:r>
            <a:r>
              <a:rPr lang="en-GB" sz="1800" i="1" dirty="0">
                <a:solidFill>
                  <a:schemeClr val="bg1"/>
                </a:solidFill>
              </a:rPr>
              <a:t>K</a:t>
            </a:r>
            <a:r>
              <a:rPr lang="en-GB" sz="1800" b="0" i="1" dirty="0">
                <a:solidFill>
                  <a:schemeClr val="bg1"/>
                </a:solidFill>
                <a:effectLst/>
              </a:rPr>
              <a:t>MP werden von </a:t>
            </a:r>
            <a:r>
              <a:rPr lang="en-GB" sz="1800" b="0" i="1" dirty="0" err="1">
                <a:solidFill>
                  <a:schemeClr val="bg1"/>
                </a:solidFill>
                <a:effectLst/>
              </a:rPr>
              <a:t>Krisenmanagementteams</a:t>
            </a:r>
            <a:r>
              <a:rPr lang="en-GB" sz="1800" b="0" i="1" dirty="0">
                <a:solidFill>
                  <a:schemeClr val="bg1"/>
                </a:solidFill>
                <a:effectLst/>
              </a:rPr>
              <a:t> und Schadensbewertungsteams verwendet, um Schäden zu vermeiden oder zu minimieren und um </a:t>
            </a:r>
            <a:r>
              <a:rPr lang="en-GB" sz="1800" b="0" i="1" dirty="0" err="1">
                <a:solidFill>
                  <a:schemeClr val="bg1"/>
                </a:solidFill>
                <a:effectLst/>
              </a:rPr>
              <a:t>Anweisungen</a:t>
            </a:r>
            <a:r>
              <a:rPr lang="en-GB" sz="1800" b="0" i="1" dirty="0">
                <a:solidFill>
                  <a:schemeClr val="bg1"/>
                </a:solidFill>
                <a:effectLst/>
              </a:rPr>
              <a:t> </a:t>
            </a:r>
            <a:r>
              <a:rPr lang="en-GB" sz="1800" i="1" dirty="0" err="1">
                <a:solidFill>
                  <a:schemeClr val="bg1"/>
                </a:solidFill>
              </a:rPr>
              <a:t>bezüglich</a:t>
            </a:r>
            <a:r>
              <a:rPr lang="en-GB" sz="1800" b="0" i="1" dirty="0">
                <a:solidFill>
                  <a:schemeClr val="bg1"/>
                </a:solidFill>
                <a:effectLst/>
              </a:rPr>
              <a:t> Personal, Ressourcen und Kommunikation zu geben. (</a:t>
            </a:r>
            <a:r>
              <a:rPr lang="en-GB" sz="1800" b="0" i="1" dirty="0">
                <a:solidFill>
                  <a:schemeClr val="bg1"/>
                </a:solidFill>
                <a:effectLst/>
                <a:hlinkClick r:id="rId2">
                  <a:extLst>
                    <a:ext uri="{A12FA001-AC4F-418D-AE19-62706E023703}">
                      <ahyp:hlinkClr xmlns:ahyp="http://schemas.microsoft.com/office/drawing/2018/hyperlinkcolor" val="tx"/>
                    </a:ext>
                  </a:extLst>
                </a:hlinkClick>
              </a:rPr>
              <a:t>TechTarget, Disaster Recovery</a:t>
            </a:r>
            <a:r>
              <a:rPr lang="en-GB" sz="1800" b="0" i="1" dirty="0">
                <a:solidFill>
                  <a:schemeClr val="bg1"/>
                </a:solidFill>
                <a:effectLst/>
              </a:rPr>
              <a:t>)</a:t>
            </a:r>
            <a:endParaRPr lang="en-GB" sz="1800" i="1" dirty="0">
              <a:solidFill>
                <a:schemeClr val="bg1"/>
              </a:solidFill>
            </a:endParaRPr>
          </a:p>
          <a:p>
            <a:pPr marL="0" indent="0">
              <a:lnSpc>
                <a:spcPct val="100000"/>
              </a:lnSpc>
              <a:spcBef>
                <a:spcPts val="0"/>
              </a:spcBef>
            </a:pPr>
            <a:endParaRPr lang="en-GB" sz="1800" dirty="0">
              <a:solidFill>
                <a:schemeClr val="bg1"/>
              </a:solidFill>
            </a:endParaRPr>
          </a:p>
          <a:p>
            <a:pPr marL="0" indent="0">
              <a:lnSpc>
                <a:spcPct val="100000"/>
              </a:lnSpc>
              <a:spcBef>
                <a:spcPts val="0"/>
              </a:spcBef>
            </a:pPr>
            <a:r>
              <a:rPr lang="en-GB" sz="1800" dirty="0">
                <a:solidFill>
                  <a:schemeClr val="bg1"/>
                </a:solidFill>
              </a:rPr>
              <a:t>. </a:t>
            </a:r>
            <a:endParaRPr lang="en-IE" sz="1800" dirty="0">
              <a:solidFill>
                <a:schemeClr val="bg1"/>
              </a:solidFill>
            </a:endParaRPr>
          </a:p>
        </p:txBody>
      </p:sp>
      <p:sp>
        <p:nvSpPr>
          <p:cNvPr id="9" name="TextBox 8">
            <a:extLst>
              <a:ext uri="{FF2B5EF4-FFF2-40B4-BE49-F238E27FC236}">
                <a16:creationId xmlns:a16="http://schemas.microsoft.com/office/drawing/2014/main" id="{C9BF6137-5682-52E7-8079-142EE041A6EA}"/>
              </a:ext>
            </a:extLst>
          </p:cNvPr>
          <p:cNvSpPr txBox="1"/>
          <p:nvPr/>
        </p:nvSpPr>
        <p:spPr>
          <a:xfrm>
            <a:off x="247650" y="61831"/>
            <a:ext cx="6000750" cy="523220"/>
          </a:xfrm>
          <a:prstGeom prst="rect">
            <a:avLst/>
          </a:prstGeom>
          <a:noFill/>
        </p:spPr>
        <p:txBody>
          <a:bodyPr wrap="square" rtlCol="0">
            <a:spAutoFit/>
          </a:bodyPr>
          <a:lstStyle/>
          <a:p>
            <a:pPr algn="ctr"/>
            <a:r>
              <a:rPr lang="en-GB" sz="2800" b="1" dirty="0">
                <a:solidFill>
                  <a:schemeClr val="bg1"/>
                </a:solidFill>
              </a:rPr>
              <a:t>Die ersten 1-2 Stunden nach einem Vorfall</a:t>
            </a:r>
            <a:endParaRPr lang="en-IE" sz="2800" b="1" dirty="0"/>
          </a:p>
        </p:txBody>
      </p:sp>
      <p:pic>
        <p:nvPicPr>
          <p:cNvPr id="2" name="Bildplatzhalter 1">
            <a:extLst>
              <a:ext uri="{FF2B5EF4-FFF2-40B4-BE49-F238E27FC236}">
                <a16:creationId xmlns:a16="http://schemas.microsoft.com/office/drawing/2014/main" id="{36E8B24D-AF2E-5864-E686-F33B49A68B43}"/>
              </a:ext>
            </a:extLst>
          </p:cNvPr>
          <p:cNvPicPr>
            <a:picLocks noGrp="1" noChangeAspect="1"/>
          </p:cNvPicPr>
          <p:nvPr>
            <p:ph type="pic" sz="quarter" idx="10"/>
          </p:nvPr>
        </p:nvPicPr>
        <p:blipFill>
          <a:blip r:embed="rId3"/>
          <a:srcRect t="2893" b="2893"/>
          <a:stretch>
            <a:fillRect/>
          </a:stretch>
        </p:blipFill>
        <p:spPr>
          <a:prstGeom prst="rect">
            <a:avLst/>
          </a:prstGeom>
        </p:spPr>
      </p:pic>
    </p:spTree>
    <p:extLst>
      <p:ext uri="{BB962C8B-B14F-4D97-AF65-F5344CB8AC3E}">
        <p14:creationId xmlns:p14="http://schemas.microsoft.com/office/powerpoint/2010/main" val="42723083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F198F5F-AA2A-1C41-AC03-F58D03DB52FF}"/>
              </a:ext>
            </a:extLst>
          </p:cNvPr>
          <p:cNvSpPr>
            <a:spLocks noGrp="1"/>
          </p:cNvSpPr>
          <p:nvPr>
            <p:ph type="body" sz="quarter" idx="18"/>
          </p:nvPr>
        </p:nvSpPr>
        <p:spPr>
          <a:xfrm>
            <a:off x="372764" y="1024394"/>
            <a:ext cx="11504911" cy="5481745"/>
          </a:xfrm>
          <a:solidFill>
            <a:schemeClr val="bg1"/>
          </a:solidFill>
        </p:spPr>
        <p:txBody>
          <a:bodyPr>
            <a:normAutofit fontScale="92500" lnSpcReduction="20000"/>
          </a:bodyPr>
          <a:lstStyle/>
          <a:p>
            <a:pPr marL="0"/>
            <a:r>
              <a:rPr lang="en-GB" dirty="0"/>
              <a:t>Eine koordinierte Reaktion auf eine Krise ist eine Grundvoraussetzung dafür, dass eine Region ihren </a:t>
            </a:r>
            <a:r>
              <a:rPr lang="en-GB" b="1" dirty="0">
                <a:solidFill>
                  <a:srgbClr val="3AA091"/>
                </a:solidFill>
              </a:rPr>
              <a:t>potenziellen Zielgruppen </a:t>
            </a:r>
            <a:r>
              <a:rPr lang="en-GB" dirty="0"/>
              <a:t>ein Gefühl der </a:t>
            </a:r>
            <a:r>
              <a:rPr lang="en-GB" b="1" dirty="0">
                <a:solidFill>
                  <a:srgbClr val="3AA091"/>
                </a:solidFill>
              </a:rPr>
              <a:t>Beruhigung, der Kontrolle </a:t>
            </a:r>
            <a:r>
              <a:rPr lang="en-GB" dirty="0"/>
              <a:t>und gegebenenfalls des </a:t>
            </a:r>
            <a:r>
              <a:rPr lang="en-GB" b="1" dirty="0">
                <a:solidFill>
                  <a:srgbClr val="3AA091"/>
                </a:solidFill>
              </a:rPr>
              <a:t>"business as usual" </a:t>
            </a:r>
            <a:r>
              <a:rPr lang="en-GB" dirty="0"/>
              <a:t>vermitteln kann. </a:t>
            </a:r>
          </a:p>
          <a:p>
            <a:pPr marL="0"/>
            <a:endParaRPr lang="en-GB" dirty="0"/>
          </a:p>
          <a:p>
            <a:pPr marL="0"/>
            <a:r>
              <a:rPr lang="en-GB" dirty="0"/>
              <a:t>Die Bemühungen zur Wiederbelebung des Tourismus können durch den Eindruck behindert werden, dass es zu viele Tourismusorganisationen und -verbände gibt, die vorgeben, </a:t>
            </a:r>
            <a:r>
              <a:rPr lang="en-GB" b="1" dirty="0">
                <a:solidFill>
                  <a:srgbClr val="3AA091"/>
                </a:solidFill>
              </a:rPr>
              <a:t>für den "Tourismus" zu sprechen. </a:t>
            </a:r>
          </a:p>
          <a:p>
            <a:pPr marL="0"/>
            <a:endParaRPr lang="en-GB" dirty="0"/>
          </a:p>
          <a:p>
            <a:pPr marL="0"/>
            <a:r>
              <a:rPr lang="en-GB" b="1" dirty="0">
                <a:solidFill>
                  <a:srgbClr val="3AA091"/>
                </a:solidFill>
              </a:rPr>
              <a:t>Eine Krisenmanagementgruppe für den Tourismus (TKMT) </a:t>
            </a:r>
            <a:r>
              <a:rPr lang="en-GB" dirty="0"/>
              <a:t>spielt</a:t>
            </a:r>
            <a:r>
              <a:rPr lang="en-GB" b="1" dirty="0">
                <a:solidFill>
                  <a:srgbClr val="3AA091"/>
                </a:solidFill>
              </a:rPr>
              <a:t> </a:t>
            </a:r>
            <a:r>
              <a:rPr lang="en-GB" dirty="0"/>
              <a:t>eine wichtige Rolle bei der Überwachung der Umsetzung des KMP im Krisenfall. Ihre Mitglieder werden aufgrund ihres Fachwissens und ihrer Verbindungen zu anderen Organisationen ernannt, die dazu beitragen können, die </a:t>
            </a:r>
            <a:r>
              <a:rPr lang="en-GB" b="1" dirty="0">
                <a:solidFill>
                  <a:srgbClr val="3AA091"/>
                </a:solidFill>
              </a:rPr>
              <a:t>Reaktion </a:t>
            </a:r>
            <a:r>
              <a:rPr lang="en-GB" dirty="0"/>
              <a:t>der Tourismusbranche </a:t>
            </a:r>
            <a:r>
              <a:rPr lang="en-GB" b="1" dirty="0">
                <a:solidFill>
                  <a:srgbClr val="3AA091"/>
                </a:solidFill>
              </a:rPr>
              <a:t>auf eine Krise und die </a:t>
            </a:r>
            <a:r>
              <a:rPr lang="en-GB" b="1" dirty="0" err="1">
                <a:solidFill>
                  <a:srgbClr val="3AA091"/>
                </a:solidFill>
              </a:rPr>
              <a:t>Erholung</a:t>
            </a:r>
            <a:r>
              <a:rPr lang="en-GB" b="1" dirty="0">
                <a:solidFill>
                  <a:srgbClr val="3AA091"/>
                </a:solidFill>
              </a:rPr>
              <a:t> </a:t>
            </a:r>
            <a:r>
              <a:rPr lang="en-GB" dirty="0"/>
              <a:t>davon </a:t>
            </a:r>
            <a:r>
              <a:rPr lang="en-GB" dirty="0" err="1"/>
              <a:t>zu</a:t>
            </a:r>
            <a:r>
              <a:rPr lang="en-GB" dirty="0"/>
              <a:t> </a:t>
            </a:r>
            <a:r>
              <a:rPr lang="en-GB" dirty="0" err="1"/>
              <a:t>steuern</a:t>
            </a:r>
            <a:r>
              <a:rPr lang="en-GB" dirty="0"/>
              <a:t>. </a:t>
            </a:r>
          </a:p>
          <a:p>
            <a:pPr marL="0"/>
            <a:endParaRPr lang="en-GB" dirty="0"/>
          </a:p>
          <a:p>
            <a:pPr marL="0"/>
            <a:r>
              <a:rPr lang="en-GB" dirty="0" err="1"/>
              <a:t>Wenn</a:t>
            </a:r>
            <a:r>
              <a:rPr lang="en-GB" dirty="0"/>
              <a:t> </a:t>
            </a:r>
            <a:r>
              <a:rPr lang="en-GB" dirty="0" err="1"/>
              <a:t>eine</a:t>
            </a:r>
            <a:r>
              <a:rPr lang="en-GB" dirty="0"/>
              <a:t> TKMT </a:t>
            </a:r>
            <a:r>
              <a:rPr lang="en-GB" b="1" dirty="0">
                <a:solidFill>
                  <a:srgbClr val="3AA091"/>
                </a:solidFill>
              </a:rPr>
              <a:t>im Vorfeld einer Krise ernannt und organisiert wird</a:t>
            </a:r>
            <a:r>
              <a:rPr lang="en-GB" dirty="0"/>
              <a:t>, </a:t>
            </a:r>
            <a:r>
              <a:rPr lang="en-GB" dirty="0" err="1"/>
              <a:t>ist</a:t>
            </a:r>
            <a:r>
              <a:rPr lang="en-GB" dirty="0"/>
              <a:t> </a:t>
            </a:r>
            <a:r>
              <a:rPr lang="en-GB" dirty="0" err="1"/>
              <a:t>sie</a:t>
            </a:r>
            <a:r>
              <a:rPr lang="en-GB" dirty="0"/>
              <a:t> in der Lage, schnell, sachkundig und effizient zu reagieren, um die Auswirkungen des Ereignisses auf die Tourismusbranche zu verringern. Eine TKMT beaufsichtigt die </a:t>
            </a:r>
            <a:r>
              <a:rPr lang="en-GB" b="1" dirty="0">
                <a:solidFill>
                  <a:srgbClr val="3AA091"/>
                </a:solidFill>
              </a:rPr>
              <a:t>Vorbereitungen für das </a:t>
            </a:r>
            <a:r>
              <a:rPr lang="en-GB" b="1" dirty="0" err="1">
                <a:solidFill>
                  <a:srgbClr val="3AA091"/>
                </a:solidFill>
              </a:rPr>
              <a:t>Krisenmanagement</a:t>
            </a:r>
            <a:r>
              <a:rPr lang="en-GB" b="1" dirty="0">
                <a:solidFill>
                  <a:srgbClr val="3AA091"/>
                </a:solidFill>
              </a:rPr>
              <a:t>, die Reaktion und die Wiederherstellung </a:t>
            </a:r>
            <a:r>
              <a:rPr lang="en-GB" dirty="0"/>
              <a:t>für die </a:t>
            </a:r>
            <a:r>
              <a:rPr lang="en-GB" dirty="0" err="1"/>
              <a:t>Tourismusbranche</a:t>
            </a:r>
            <a:r>
              <a:rPr lang="en-GB" dirty="0"/>
              <a:t> der Region. </a:t>
            </a:r>
            <a:r>
              <a:rPr lang="en-GB" dirty="0" err="1"/>
              <a:t>Ihr</a:t>
            </a:r>
            <a:r>
              <a:rPr lang="en-GB" dirty="0"/>
              <a:t> sollten Vertreter von Tourismusorganisationen und anderen relevanten Behörden angehören. (</a:t>
            </a:r>
            <a:r>
              <a:rPr lang="en-GB" dirty="0">
                <a:solidFill>
                  <a:srgbClr val="3AA091"/>
                </a:solidFill>
                <a:hlinkClick r:id="rId2">
                  <a:extLst>
                    <a:ext uri="{A12FA001-AC4F-418D-AE19-62706E023703}">
                      <ahyp:hlinkClr xmlns:ahyp="http://schemas.microsoft.com/office/drawing/2018/hyperlinkcolor" val="tx"/>
                    </a:ext>
                  </a:extLst>
                </a:hlinkClick>
              </a:rPr>
              <a:t>Quelle</a:t>
            </a:r>
            <a:r>
              <a:rPr lang="en-GB" dirty="0"/>
              <a:t>)</a:t>
            </a:r>
            <a:endParaRPr lang="en-IE" dirty="0"/>
          </a:p>
        </p:txBody>
      </p:sp>
      <p:sp>
        <p:nvSpPr>
          <p:cNvPr id="3" name="Text Placeholder 2">
            <a:extLst>
              <a:ext uri="{FF2B5EF4-FFF2-40B4-BE49-F238E27FC236}">
                <a16:creationId xmlns:a16="http://schemas.microsoft.com/office/drawing/2014/main" id="{B672DF0D-8540-21AF-FDC5-6F1FE022DEA3}"/>
              </a:ext>
            </a:extLst>
          </p:cNvPr>
          <p:cNvSpPr>
            <a:spLocks noGrp="1"/>
          </p:cNvSpPr>
          <p:nvPr>
            <p:ph type="body" sz="quarter" idx="16"/>
          </p:nvPr>
        </p:nvSpPr>
        <p:spPr>
          <a:xfrm>
            <a:off x="458489" y="351861"/>
            <a:ext cx="11123911" cy="582221"/>
          </a:xfrm>
        </p:spPr>
        <p:txBody>
          <a:bodyPr>
            <a:noAutofit/>
          </a:bodyPr>
          <a:lstStyle/>
          <a:p>
            <a:r>
              <a:rPr lang="en-GB" sz="3300" b="1" dirty="0">
                <a:solidFill>
                  <a:schemeClr val="tx1">
                    <a:lumMod val="50000"/>
                  </a:schemeClr>
                </a:solidFill>
              </a:rPr>
              <a:t>Eine koordinierte Reaktion </a:t>
            </a:r>
            <a:r>
              <a:rPr lang="en-GB" sz="3300" b="1" dirty="0" err="1">
                <a:solidFill>
                  <a:schemeClr val="tx1">
                    <a:lumMod val="50000"/>
                  </a:schemeClr>
                </a:solidFill>
              </a:rPr>
              <a:t>ist</a:t>
            </a:r>
            <a:r>
              <a:rPr lang="en-GB" sz="3300" b="1" dirty="0">
                <a:solidFill>
                  <a:schemeClr val="tx1">
                    <a:lumMod val="50000"/>
                  </a:schemeClr>
                </a:solidFill>
              </a:rPr>
              <a:t> </a:t>
            </a:r>
            <a:r>
              <a:rPr lang="en-GB" sz="3300" b="1" dirty="0" err="1">
                <a:solidFill>
                  <a:schemeClr val="tx1">
                    <a:lumMod val="50000"/>
                  </a:schemeClr>
                </a:solidFill>
              </a:rPr>
              <a:t>eine</a:t>
            </a:r>
            <a:r>
              <a:rPr lang="en-GB" sz="3300" b="1" dirty="0">
                <a:solidFill>
                  <a:schemeClr val="tx1">
                    <a:lumMod val="50000"/>
                  </a:schemeClr>
                </a:solidFill>
              </a:rPr>
              <a:t> </a:t>
            </a:r>
            <a:r>
              <a:rPr lang="en-GB" sz="3300" b="1" dirty="0" err="1">
                <a:solidFill>
                  <a:schemeClr val="tx1">
                    <a:lumMod val="50000"/>
                  </a:schemeClr>
                </a:solidFill>
              </a:rPr>
              <a:t>wichtige</a:t>
            </a:r>
            <a:r>
              <a:rPr lang="en-GB" sz="3300" b="1" dirty="0">
                <a:solidFill>
                  <a:schemeClr val="tx1">
                    <a:lumMod val="50000"/>
                  </a:schemeClr>
                </a:solidFill>
              </a:rPr>
              <a:t> Voraussetzung </a:t>
            </a:r>
            <a:endParaRPr lang="en-IE" sz="3300" b="1" dirty="0">
              <a:solidFill>
                <a:schemeClr val="tx1">
                  <a:lumMod val="50000"/>
                </a:schemeClr>
              </a:solidFill>
            </a:endParaRPr>
          </a:p>
        </p:txBody>
      </p:sp>
    </p:spTree>
    <p:extLst>
      <p:ext uri="{BB962C8B-B14F-4D97-AF65-F5344CB8AC3E}">
        <p14:creationId xmlns:p14="http://schemas.microsoft.com/office/powerpoint/2010/main" val="21309792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5E31C95-D6E2-6C6A-1409-B2E0845A1FD2}"/>
              </a:ext>
            </a:extLst>
          </p:cNvPr>
          <p:cNvSpPr>
            <a:spLocks noGrp="1"/>
          </p:cNvSpPr>
          <p:nvPr>
            <p:ph type="body" sz="quarter" idx="4294967295"/>
          </p:nvPr>
        </p:nvSpPr>
        <p:spPr>
          <a:xfrm>
            <a:off x="293663" y="1644036"/>
            <a:ext cx="6000750" cy="5657120"/>
          </a:xfrm>
        </p:spPr>
        <p:txBody>
          <a:bodyPr>
            <a:normAutofit fontScale="55000" lnSpcReduction="20000"/>
          </a:bodyPr>
          <a:lstStyle/>
          <a:p>
            <a:pPr marL="514350" indent="-514350">
              <a:lnSpc>
                <a:spcPct val="120000"/>
              </a:lnSpc>
              <a:spcBef>
                <a:spcPts val="0"/>
              </a:spcBef>
              <a:buFont typeface="+mj-lt"/>
              <a:buAutoNum type="arabicPeriod"/>
            </a:pPr>
            <a:r>
              <a:rPr lang="en-GB" dirty="0">
                <a:solidFill>
                  <a:schemeClr val="bg1"/>
                </a:solidFill>
              </a:rPr>
              <a:t>Nehmen Sie eine </a:t>
            </a:r>
            <a:r>
              <a:rPr lang="en-GB" b="1" dirty="0">
                <a:solidFill>
                  <a:schemeClr val="bg1"/>
                </a:solidFill>
              </a:rPr>
              <a:t>erste Einschätzung des </a:t>
            </a:r>
            <a:r>
              <a:rPr lang="en-GB" dirty="0">
                <a:solidFill>
                  <a:schemeClr val="bg1"/>
                </a:solidFill>
              </a:rPr>
              <a:t>wahrscheinlichen </a:t>
            </a:r>
            <a:r>
              <a:rPr lang="en-GB" b="1" dirty="0">
                <a:solidFill>
                  <a:schemeClr val="bg1"/>
                </a:solidFill>
              </a:rPr>
              <a:t>Ausmaßes </a:t>
            </a:r>
            <a:r>
              <a:rPr lang="en-GB" dirty="0">
                <a:solidFill>
                  <a:schemeClr val="bg1"/>
                </a:solidFill>
              </a:rPr>
              <a:t>der Krise vor. </a:t>
            </a:r>
          </a:p>
          <a:p>
            <a:pPr marL="514350" indent="-514350">
              <a:lnSpc>
                <a:spcPct val="120000"/>
              </a:lnSpc>
              <a:spcBef>
                <a:spcPts val="0"/>
              </a:spcBef>
              <a:buFont typeface="+mj-lt"/>
              <a:buAutoNum type="arabicPeriod"/>
            </a:pPr>
            <a:r>
              <a:rPr lang="en-GB" dirty="0">
                <a:solidFill>
                  <a:schemeClr val="bg1"/>
                </a:solidFill>
              </a:rPr>
              <a:t>Benachrichtigung des </a:t>
            </a:r>
            <a:r>
              <a:rPr lang="en-GB" b="1" dirty="0">
                <a:solidFill>
                  <a:schemeClr val="bg1"/>
                </a:solidFill>
              </a:rPr>
              <a:t>Krisenmanagementteams für Tourismus </a:t>
            </a:r>
            <a:r>
              <a:rPr lang="en-GB" dirty="0">
                <a:solidFill>
                  <a:schemeClr val="bg1"/>
                </a:solidFill>
              </a:rPr>
              <a:t>und Bezugnahme auf den </a:t>
            </a:r>
            <a:r>
              <a:rPr lang="en-GB" dirty="0" err="1">
                <a:solidFill>
                  <a:schemeClr val="bg1"/>
                </a:solidFill>
              </a:rPr>
              <a:t>Krisenmanagementplan</a:t>
            </a:r>
            <a:endParaRPr lang="en-GB" dirty="0">
              <a:solidFill>
                <a:schemeClr val="bg1"/>
              </a:solidFill>
            </a:endParaRPr>
          </a:p>
          <a:p>
            <a:pPr marL="514350" indent="-514350">
              <a:lnSpc>
                <a:spcPct val="120000"/>
              </a:lnSpc>
              <a:spcBef>
                <a:spcPts val="0"/>
              </a:spcBef>
              <a:buFont typeface="+mj-lt"/>
              <a:buAutoNum type="arabicPeriod"/>
            </a:pPr>
            <a:r>
              <a:rPr lang="en-GB" dirty="0">
                <a:solidFill>
                  <a:schemeClr val="bg1"/>
                </a:solidFill>
              </a:rPr>
              <a:t>Abhängig von den </a:t>
            </a:r>
            <a:r>
              <a:rPr lang="en-GB" b="1" dirty="0">
                <a:solidFill>
                  <a:schemeClr val="bg1"/>
                </a:solidFill>
              </a:rPr>
              <a:t>Krisenindikatoren </a:t>
            </a:r>
            <a:r>
              <a:rPr lang="en-GB" dirty="0">
                <a:solidFill>
                  <a:schemeClr val="bg1"/>
                </a:solidFill>
              </a:rPr>
              <a:t>wird der Grad der Reaktion festgelegt</a:t>
            </a:r>
          </a:p>
          <a:p>
            <a:pPr marL="514350" indent="-514350">
              <a:lnSpc>
                <a:spcPct val="120000"/>
              </a:lnSpc>
              <a:spcBef>
                <a:spcPts val="0"/>
              </a:spcBef>
              <a:buFont typeface="+mj-lt"/>
              <a:buAutoNum type="arabicPeriod"/>
            </a:pPr>
            <a:r>
              <a:rPr lang="en-GB" b="1" dirty="0">
                <a:solidFill>
                  <a:schemeClr val="bg1"/>
                </a:solidFill>
              </a:rPr>
              <a:t>Aktualisierung des Plans </a:t>
            </a:r>
            <a:r>
              <a:rPr lang="en-GB" dirty="0">
                <a:solidFill>
                  <a:schemeClr val="bg1"/>
                </a:solidFill>
              </a:rPr>
              <a:t>mit krisenrelevanten Einzelheiten</a:t>
            </a:r>
          </a:p>
          <a:p>
            <a:pPr marL="514350" indent="-514350">
              <a:lnSpc>
                <a:spcPct val="120000"/>
              </a:lnSpc>
              <a:spcBef>
                <a:spcPts val="0"/>
              </a:spcBef>
              <a:buFont typeface="+mj-lt"/>
              <a:buAutoNum type="arabicPeriod"/>
            </a:pPr>
            <a:r>
              <a:rPr lang="en-GB" b="1" dirty="0">
                <a:solidFill>
                  <a:schemeClr val="bg1"/>
                </a:solidFill>
              </a:rPr>
              <a:t>Aktivieren Sie das </a:t>
            </a:r>
            <a:r>
              <a:rPr lang="en-GB" dirty="0" err="1">
                <a:solidFill>
                  <a:schemeClr val="bg1"/>
                </a:solidFill>
              </a:rPr>
              <a:t>Krisenmanagementteam</a:t>
            </a:r>
            <a:r>
              <a:rPr lang="en-GB" dirty="0">
                <a:solidFill>
                  <a:schemeClr val="bg1"/>
                </a:solidFill>
              </a:rPr>
              <a:t> und </a:t>
            </a:r>
            <a:r>
              <a:rPr lang="en-GB" b="1" dirty="0" err="1">
                <a:solidFill>
                  <a:schemeClr val="bg1"/>
                </a:solidFill>
              </a:rPr>
              <a:t>organisieren</a:t>
            </a:r>
            <a:r>
              <a:rPr lang="en-GB" b="1" dirty="0">
                <a:solidFill>
                  <a:schemeClr val="bg1"/>
                </a:solidFill>
              </a:rPr>
              <a:t> </a:t>
            </a:r>
            <a:r>
              <a:rPr lang="en-GB" dirty="0">
                <a:solidFill>
                  <a:schemeClr val="bg1"/>
                </a:solidFill>
              </a:rPr>
              <a:t>Sie ein </a:t>
            </a:r>
            <a:r>
              <a:rPr lang="en-GB" b="1" dirty="0">
                <a:solidFill>
                  <a:schemeClr val="bg1"/>
                </a:solidFill>
              </a:rPr>
              <a:t>mündliches/schriftliches Briefing </a:t>
            </a:r>
            <a:r>
              <a:rPr lang="en-GB" dirty="0">
                <a:solidFill>
                  <a:schemeClr val="bg1"/>
                </a:solidFill>
              </a:rPr>
              <a:t>über die Situation </a:t>
            </a:r>
          </a:p>
          <a:p>
            <a:pPr marL="514350" indent="-514350">
              <a:lnSpc>
                <a:spcPct val="120000"/>
              </a:lnSpc>
              <a:spcBef>
                <a:spcPts val="0"/>
              </a:spcBef>
              <a:buFont typeface="+mj-lt"/>
              <a:buAutoNum type="arabicPeriod"/>
            </a:pPr>
            <a:r>
              <a:rPr lang="en-GB" dirty="0">
                <a:solidFill>
                  <a:schemeClr val="bg1"/>
                </a:solidFill>
              </a:rPr>
              <a:t>Aktivieren Sie den </a:t>
            </a:r>
            <a:r>
              <a:rPr lang="en-GB" b="1" dirty="0">
                <a:solidFill>
                  <a:schemeClr val="bg1"/>
                </a:solidFill>
              </a:rPr>
              <a:t>Krisenkommunikationsplan</a:t>
            </a:r>
            <a:r>
              <a:rPr lang="en-GB" dirty="0">
                <a:solidFill>
                  <a:schemeClr val="bg1"/>
                </a:solidFill>
              </a:rPr>
              <a:t> für den Tourismus </a:t>
            </a:r>
          </a:p>
          <a:p>
            <a:pPr marL="514350" indent="-514350">
              <a:lnSpc>
                <a:spcPct val="120000"/>
              </a:lnSpc>
              <a:spcBef>
                <a:spcPts val="0"/>
              </a:spcBef>
              <a:buFont typeface="+mj-lt"/>
              <a:buAutoNum type="arabicPeriod"/>
            </a:pPr>
            <a:r>
              <a:rPr lang="en-GB" dirty="0">
                <a:solidFill>
                  <a:schemeClr val="bg1"/>
                </a:solidFill>
              </a:rPr>
              <a:t>Herstellung und Aufrechterhaltung des Kontakts mit dem </a:t>
            </a:r>
            <a:r>
              <a:rPr lang="en-GB" b="1" dirty="0">
                <a:solidFill>
                  <a:schemeClr val="bg1"/>
                </a:solidFill>
              </a:rPr>
              <a:t>Notfallteam/der federführenden </a:t>
            </a:r>
            <a:r>
              <a:rPr lang="en-GB" dirty="0">
                <a:solidFill>
                  <a:schemeClr val="bg1"/>
                </a:solidFill>
              </a:rPr>
              <a:t>Stelle zur regelmäßigen Aktualisierung der Informationen</a:t>
            </a:r>
          </a:p>
          <a:p>
            <a:pPr marL="514350" indent="-514350">
              <a:lnSpc>
                <a:spcPct val="120000"/>
              </a:lnSpc>
              <a:spcBef>
                <a:spcPts val="0"/>
              </a:spcBef>
              <a:buFont typeface="+mj-lt"/>
              <a:buAutoNum type="arabicPeriod"/>
            </a:pPr>
            <a:r>
              <a:rPr lang="en-GB" dirty="0">
                <a:solidFill>
                  <a:schemeClr val="bg1"/>
                </a:solidFill>
              </a:rPr>
              <a:t>Beratung </a:t>
            </a:r>
            <a:r>
              <a:rPr lang="en-GB" b="1" dirty="0">
                <a:solidFill>
                  <a:schemeClr val="bg1"/>
                </a:solidFill>
              </a:rPr>
              <a:t>hochrangiger Interessengruppen </a:t>
            </a:r>
            <a:r>
              <a:rPr lang="en-GB" dirty="0">
                <a:solidFill>
                  <a:schemeClr val="bg1"/>
                </a:solidFill>
              </a:rPr>
              <a:t>(z. B. </a:t>
            </a:r>
            <a:r>
              <a:rPr lang="en-GB" dirty="0" err="1">
                <a:solidFill>
                  <a:schemeClr val="bg1"/>
                </a:solidFill>
              </a:rPr>
              <a:t>Tourismusminister</a:t>
            </a:r>
            <a:r>
              <a:rPr lang="en-GB" dirty="0">
                <a:solidFill>
                  <a:schemeClr val="bg1"/>
                </a:solidFill>
              </a:rPr>
              <a:t>) nach Bedarf </a:t>
            </a:r>
          </a:p>
          <a:p>
            <a:pPr marL="514350" indent="-514350">
              <a:lnSpc>
                <a:spcPct val="120000"/>
              </a:lnSpc>
              <a:spcBef>
                <a:spcPts val="0"/>
              </a:spcBef>
              <a:buFont typeface="+mj-lt"/>
              <a:buAutoNum type="arabicPeriod"/>
            </a:pPr>
            <a:r>
              <a:rPr lang="en-GB" dirty="0">
                <a:solidFill>
                  <a:schemeClr val="bg1"/>
                </a:solidFill>
              </a:rPr>
              <a:t>Verweisen Sie alle </a:t>
            </a:r>
            <a:r>
              <a:rPr lang="en-GB" b="1" dirty="0">
                <a:solidFill>
                  <a:schemeClr val="bg1"/>
                </a:solidFill>
              </a:rPr>
              <a:t>anfänglichen </a:t>
            </a:r>
            <a:r>
              <a:rPr lang="en-GB" b="1" dirty="0" err="1">
                <a:solidFill>
                  <a:schemeClr val="bg1"/>
                </a:solidFill>
              </a:rPr>
              <a:t>Medienanfragen</a:t>
            </a:r>
            <a:r>
              <a:rPr lang="en-GB" b="1" dirty="0">
                <a:solidFill>
                  <a:schemeClr val="bg1"/>
                </a:solidFill>
              </a:rPr>
              <a:t> </a:t>
            </a:r>
            <a:r>
              <a:rPr lang="en-GB" dirty="0">
                <a:solidFill>
                  <a:schemeClr val="bg1"/>
                </a:solidFill>
              </a:rPr>
              <a:t>an die federführende Agentur, die sich mit der Krise oder dem Vorfall befasst, es sei denn, der Schwerpunkt liegt auf dem Tourismus. Kommunizieren Sie mit allen regionalen Akteuren</a:t>
            </a:r>
            <a:endParaRPr lang="en-IE" dirty="0">
              <a:solidFill>
                <a:schemeClr val="bg1"/>
              </a:solidFill>
            </a:endParaRPr>
          </a:p>
        </p:txBody>
      </p:sp>
      <p:sp>
        <p:nvSpPr>
          <p:cNvPr id="8" name="Rectangle 7">
            <a:extLst>
              <a:ext uri="{FF2B5EF4-FFF2-40B4-BE49-F238E27FC236}">
                <a16:creationId xmlns:a16="http://schemas.microsoft.com/office/drawing/2014/main" id="{94812D9E-6486-C80D-57F2-98A1166A57E1}"/>
              </a:ext>
            </a:extLst>
          </p:cNvPr>
          <p:cNvSpPr/>
          <p:nvPr/>
        </p:nvSpPr>
        <p:spPr>
          <a:xfrm>
            <a:off x="0" y="-1"/>
            <a:ext cx="6392300" cy="1569659"/>
          </a:xfrm>
          <a:prstGeom prst="rect">
            <a:avLst/>
          </a:prstGeom>
          <a:solidFill>
            <a:srgbClr val="7A54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TextBox 8">
            <a:extLst>
              <a:ext uri="{FF2B5EF4-FFF2-40B4-BE49-F238E27FC236}">
                <a16:creationId xmlns:a16="http://schemas.microsoft.com/office/drawing/2014/main" id="{C9BF6137-5682-52E7-8079-142EE041A6EA}"/>
              </a:ext>
            </a:extLst>
          </p:cNvPr>
          <p:cNvSpPr txBox="1"/>
          <p:nvPr/>
        </p:nvSpPr>
        <p:spPr>
          <a:xfrm>
            <a:off x="195775" y="-18499"/>
            <a:ext cx="6000750" cy="1569660"/>
          </a:xfrm>
          <a:prstGeom prst="rect">
            <a:avLst/>
          </a:prstGeom>
          <a:noFill/>
        </p:spPr>
        <p:txBody>
          <a:bodyPr wrap="square" rtlCol="0">
            <a:spAutoFit/>
          </a:bodyPr>
          <a:lstStyle/>
          <a:p>
            <a:r>
              <a:rPr lang="en-GB" sz="4000" b="1" dirty="0">
                <a:solidFill>
                  <a:schemeClr val="bg1"/>
                </a:solidFill>
              </a:rPr>
              <a:t>Schritt 1 </a:t>
            </a:r>
          </a:p>
          <a:p>
            <a:r>
              <a:rPr lang="en-GB" sz="3200" b="1" dirty="0">
                <a:solidFill>
                  <a:schemeClr val="bg1"/>
                </a:solidFill>
              </a:rPr>
              <a:t>Erste 1-2 </a:t>
            </a:r>
            <a:r>
              <a:rPr lang="en-GB" sz="3200" b="1" dirty="0" err="1">
                <a:solidFill>
                  <a:schemeClr val="bg1"/>
                </a:solidFill>
              </a:rPr>
              <a:t>Stunden</a:t>
            </a:r>
            <a:r>
              <a:rPr lang="en-GB" sz="3200" b="1" dirty="0">
                <a:solidFill>
                  <a:schemeClr val="bg1"/>
                </a:solidFill>
              </a:rPr>
              <a:t> </a:t>
            </a:r>
          </a:p>
          <a:p>
            <a:r>
              <a:rPr lang="en-GB" sz="2400" dirty="0">
                <a:solidFill>
                  <a:schemeClr val="bg1"/>
                </a:solidFill>
              </a:rPr>
              <a:t>Den </a:t>
            </a:r>
            <a:r>
              <a:rPr lang="en-GB" sz="2400" dirty="0" err="1">
                <a:solidFill>
                  <a:schemeClr val="bg1"/>
                </a:solidFill>
              </a:rPr>
              <a:t>Krisenstab</a:t>
            </a:r>
            <a:r>
              <a:rPr lang="en-GB" sz="2400" dirty="0">
                <a:solidFill>
                  <a:schemeClr val="bg1"/>
                </a:solidFill>
              </a:rPr>
              <a:t> benachrichtigen </a:t>
            </a:r>
            <a:endParaRPr lang="en-IE" sz="2400" dirty="0"/>
          </a:p>
        </p:txBody>
      </p:sp>
      <p:sp>
        <p:nvSpPr>
          <p:cNvPr id="4" name="Bildplatzhalter 3">
            <a:extLst>
              <a:ext uri="{FF2B5EF4-FFF2-40B4-BE49-F238E27FC236}">
                <a16:creationId xmlns:a16="http://schemas.microsoft.com/office/drawing/2014/main" id="{121876D9-F008-34B4-BC2D-816EF4B099C9}"/>
              </a:ext>
            </a:extLst>
          </p:cNvPr>
          <p:cNvSpPr>
            <a:spLocks noGrp="1"/>
          </p:cNvSpPr>
          <p:nvPr>
            <p:ph type="pic" sz="quarter" idx="10"/>
          </p:nvPr>
        </p:nvSpPr>
        <p:spPr/>
      </p:sp>
      <p:pic>
        <p:nvPicPr>
          <p:cNvPr id="2" name="Picture Placeholder 2">
            <a:extLst>
              <a:ext uri="{FF2B5EF4-FFF2-40B4-BE49-F238E27FC236}">
                <a16:creationId xmlns:a16="http://schemas.microsoft.com/office/drawing/2014/main" id="{42CD52CA-E0F4-AACB-DE31-4EEB72F6CFCB}"/>
              </a:ext>
            </a:extLst>
          </p:cNvPr>
          <p:cNvPicPr>
            <a:picLocks noChangeAspect="1"/>
          </p:cNvPicPr>
          <p:nvPr/>
        </p:nvPicPr>
        <p:blipFill>
          <a:blip r:embed="rId2"/>
          <a:srcRect l="15958" r="15958"/>
          <a:stretch>
            <a:fillRect/>
          </a:stretch>
        </p:blipFill>
        <p:spPr>
          <a:xfrm>
            <a:off x="6338552" y="228600"/>
            <a:ext cx="5853448" cy="5730053"/>
          </a:xfrm>
          <a:prstGeom prst="rect">
            <a:avLst/>
          </a:prstGeom>
          <a:solidFill>
            <a:schemeClr val="bg1"/>
          </a:solidFill>
        </p:spPr>
      </p:pic>
    </p:spTree>
    <p:extLst>
      <p:ext uri="{BB962C8B-B14F-4D97-AF65-F5344CB8AC3E}">
        <p14:creationId xmlns:p14="http://schemas.microsoft.com/office/powerpoint/2010/main" val="34902127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5" descr="A picture containing text, outdoor, mountain, nature&#10;&#10;Description automatically generated">
            <a:extLst>
              <a:ext uri="{FF2B5EF4-FFF2-40B4-BE49-F238E27FC236}">
                <a16:creationId xmlns:a16="http://schemas.microsoft.com/office/drawing/2014/main" id="{3D0E62D0-9C20-ED0F-0D0E-544DE024F1C4}"/>
              </a:ext>
            </a:extLst>
          </p:cNvPr>
          <p:cNvPicPr>
            <a:picLocks noChangeAspect="1"/>
          </p:cNvPicPr>
          <p:nvPr/>
        </p:nvPicPr>
        <p:blipFill>
          <a:blip r:embed="rId2"/>
          <a:srcRect t="17364" b="17364"/>
          <a:stretch>
            <a:fillRect/>
          </a:stretch>
        </p:blipFill>
        <p:spPr>
          <a:xfrm>
            <a:off x="6369943" y="370840"/>
            <a:ext cx="5564883" cy="5447571"/>
          </a:xfrm>
          <a:prstGeom prst="rect">
            <a:avLst/>
          </a:prstGeom>
          <a:solidFill>
            <a:schemeClr val="bg1"/>
          </a:solidFill>
        </p:spPr>
      </p:pic>
      <p:sp>
        <p:nvSpPr>
          <p:cNvPr id="7" name="Text Placeholder 6">
            <a:extLst>
              <a:ext uri="{FF2B5EF4-FFF2-40B4-BE49-F238E27FC236}">
                <a16:creationId xmlns:a16="http://schemas.microsoft.com/office/drawing/2014/main" id="{25E31C95-D6E2-6C6A-1409-B2E0845A1FD2}"/>
              </a:ext>
            </a:extLst>
          </p:cNvPr>
          <p:cNvSpPr>
            <a:spLocks noGrp="1"/>
          </p:cNvSpPr>
          <p:nvPr>
            <p:ph type="body" sz="quarter" idx="4294967295"/>
          </p:nvPr>
        </p:nvSpPr>
        <p:spPr>
          <a:xfrm>
            <a:off x="257174" y="1588159"/>
            <a:ext cx="6135125" cy="5657120"/>
          </a:xfrm>
        </p:spPr>
        <p:txBody>
          <a:bodyPr>
            <a:noAutofit/>
          </a:bodyPr>
          <a:lstStyle/>
          <a:p>
            <a:pPr marL="0" indent="0">
              <a:lnSpc>
                <a:spcPct val="100000"/>
              </a:lnSpc>
              <a:spcBef>
                <a:spcPts val="0"/>
              </a:spcBef>
              <a:buNone/>
            </a:pPr>
            <a:r>
              <a:rPr lang="en-GB" sz="2000" dirty="0">
                <a:solidFill>
                  <a:schemeClr val="bg1"/>
                </a:solidFill>
              </a:rPr>
              <a:t>Wenn das TKMT eine Vorankündigung von Notfalldiensten oder der regionalen Tourismusbehörde erhält, dass ein Ereignis eingetreten ist, das die Region </a:t>
            </a:r>
            <a:r>
              <a:rPr lang="en-GB" sz="2000" dirty="0" err="1">
                <a:solidFill>
                  <a:schemeClr val="bg1"/>
                </a:solidFill>
              </a:rPr>
              <a:t>betreffen</a:t>
            </a:r>
            <a:r>
              <a:rPr lang="en-GB" sz="2000" dirty="0">
                <a:solidFill>
                  <a:schemeClr val="bg1"/>
                </a:solidFill>
              </a:rPr>
              <a:t> </a:t>
            </a:r>
            <a:r>
              <a:rPr lang="en-GB" sz="2000" dirty="0" err="1">
                <a:solidFill>
                  <a:schemeClr val="bg1"/>
                </a:solidFill>
              </a:rPr>
              <a:t>wird</a:t>
            </a:r>
            <a:r>
              <a:rPr lang="en-GB" sz="2000" dirty="0">
                <a:solidFill>
                  <a:schemeClr val="bg1"/>
                </a:solidFill>
              </a:rPr>
              <a:t>:</a:t>
            </a:r>
          </a:p>
          <a:p>
            <a:pPr marL="342900" indent="-342900">
              <a:lnSpc>
                <a:spcPct val="100000"/>
              </a:lnSpc>
              <a:spcBef>
                <a:spcPts val="0"/>
              </a:spcBef>
              <a:buFont typeface="Wingdings" panose="05000000000000000000" pitchFamily="2" charset="2"/>
              <a:buChar char="v"/>
            </a:pPr>
            <a:r>
              <a:rPr lang="en-GB" sz="2000" dirty="0">
                <a:solidFill>
                  <a:schemeClr val="bg1"/>
                </a:solidFill>
              </a:rPr>
              <a:t>Führen Sie eine kurze Bewertung der Krise durch </a:t>
            </a:r>
            <a:r>
              <a:rPr lang="en-GB" sz="2000" i="1" dirty="0">
                <a:solidFill>
                  <a:schemeClr val="bg1"/>
                </a:solidFill>
              </a:rPr>
              <a:t>(z. B. wer, was, wo, wann, Ausmaß, Auswirkungen, Verletzungen, Todesfälle)</a:t>
            </a:r>
          </a:p>
          <a:p>
            <a:pPr marL="342900" indent="-342900">
              <a:lnSpc>
                <a:spcPct val="100000"/>
              </a:lnSpc>
              <a:spcBef>
                <a:spcPts val="0"/>
              </a:spcBef>
              <a:buFont typeface="Wingdings" panose="05000000000000000000" pitchFamily="2" charset="2"/>
              <a:buChar char="v"/>
            </a:pPr>
            <a:r>
              <a:rPr lang="en-GB" sz="2000" dirty="0">
                <a:solidFill>
                  <a:schemeClr val="bg1"/>
                </a:solidFill>
              </a:rPr>
              <a:t>Sammeln und besprechen Sie alle Informationen der an der Krise beteiligten Parteien </a:t>
            </a:r>
            <a:r>
              <a:rPr lang="en-GB" sz="2000" i="1" dirty="0">
                <a:solidFill>
                  <a:schemeClr val="bg1"/>
                </a:solidFill>
              </a:rPr>
              <a:t>(z. B. Notdienste, TKMT).</a:t>
            </a:r>
          </a:p>
          <a:p>
            <a:pPr marL="342900" indent="-342900">
              <a:lnSpc>
                <a:spcPct val="100000"/>
              </a:lnSpc>
              <a:spcBef>
                <a:spcPts val="0"/>
              </a:spcBef>
              <a:buFont typeface="Wingdings" panose="05000000000000000000" pitchFamily="2" charset="2"/>
              <a:buChar char="v"/>
            </a:pPr>
            <a:r>
              <a:rPr lang="en-GB" sz="2000" dirty="0">
                <a:solidFill>
                  <a:schemeClr val="bg1"/>
                </a:solidFill>
              </a:rPr>
              <a:t>Bestimmen Sie, ob das Ereignis von lokaler, regionaler, staatlicher oder nationaler Bedeutung ist. Daraus ergibt sich der Grad der Beteiligung am Reaktions- und Wiederherstellungsprozess</a:t>
            </a:r>
            <a:endParaRPr lang="en-GB" sz="2000" i="1" dirty="0">
              <a:solidFill>
                <a:schemeClr val="bg1"/>
              </a:solidFill>
            </a:endParaRPr>
          </a:p>
          <a:p>
            <a:pPr marL="342900" indent="-342900">
              <a:lnSpc>
                <a:spcPct val="100000"/>
              </a:lnSpc>
              <a:spcBef>
                <a:spcPts val="0"/>
              </a:spcBef>
              <a:buFont typeface="Wingdings" panose="05000000000000000000" pitchFamily="2" charset="2"/>
              <a:buChar char="v"/>
            </a:pPr>
            <a:r>
              <a:rPr lang="en-GB" sz="2000" dirty="0">
                <a:solidFill>
                  <a:schemeClr val="bg1"/>
                </a:solidFill>
              </a:rPr>
              <a:t>Organisation eines Kommunikationsbriefs für alle relevanten Akteure der </a:t>
            </a:r>
            <a:r>
              <a:rPr lang="en-GB" sz="2000" dirty="0" err="1">
                <a:solidFill>
                  <a:schemeClr val="bg1"/>
                </a:solidFill>
              </a:rPr>
              <a:t>regionalen</a:t>
            </a:r>
            <a:r>
              <a:rPr lang="en-GB" sz="2000" dirty="0">
                <a:solidFill>
                  <a:schemeClr val="bg1"/>
                </a:solidFill>
              </a:rPr>
              <a:t> </a:t>
            </a:r>
            <a:r>
              <a:rPr lang="en-GB" sz="2000" dirty="0" err="1">
                <a:solidFill>
                  <a:schemeClr val="bg1"/>
                </a:solidFill>
              </a:rPr>
              <a:t>Tourismusbranche</a:t>
            </a:r>
            <a:endParaRPr lang="en-GB" sz="2000" dirty="0">
              <a:solidFill>
                <a:schemeClr val="bg1"/>
              </a:solidFill>
            </a:endParaRPr>
          </a:p>
          <a:p>
            <a:pPr marL="0" indent="0">
              <a:lnSpc>
                <a:spcPct val="100000"/>
              </a:lnSpc>
              <a:spcBef>
                <a:spcPts val="0"/>
              </a:spcBef>
              <a:buNone/>
            </a:pPr>
            <a:endParaRPr lang="en-GB" sz="2000" i="1" dirty="0">
              <a:solidFill>
                <a:schemeClr val="bg1"/>
              </a:solidFill>
            </a:endParaRPr>
          </a:p>
        </p:txBody>
      </p:sp>
      <p:sp>
        <p:nvSpPr>
          <p:cNvPr id="8" name="Rectangle 7">
            <a:extLst>
              <a:ext uri="{FF2B5EF4-FFF2-40B4-BE49-F238E27FC236}">
                <a16:creationId xmlns:a16="http://schemas.microsoft.com/office/drawing/2014/main" id="{94812D9E-6486-C80D-57F2-98A1166A57E1}"/>
              </a:ext>
            </a:extLst>
          </p:cNvPr>
          <p:cNvSpPr/>
          <p:nvPr/>
        </p:nvSpPr>
        <p:spPr>
          <a:xfrm>
            <a:off x="0" y="0"/>
            <a:ext cx="7296152" cy="1569660"/>
          </a:xfrm>
          <a:prstGeom prst="rect">
            <a:avLst/>
          </a:prstGeom>
          <a:solidFill>
            <a:srgbClr val="7A54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TextBox 8">
            <a:extLst>
              <a:ext uri="{FF2B5EF4-FFF2-40B4-BE49-F238E27FC236}">
                <a16:creationId xmlns:a16="http://schemas.microsoft.com/office/drawing/2014/main" id="{C9BF6137-5682-52E7-8079-142EE041A6EA}"/>
              </a:ext>
            </a:extLst>
          </p:cNvPr>
          <p:cNvSpPr txBox="1"/>
          <p:nvPr/>
        </p:nvSpPr>
        <p:spPr>
          <a:xfrm>
            <a:off x="247649" y="-18499"/>
            <a:ext cx="7048503" cy="1569660"/>
          </a:xfrm>
          <a:prstGeom prst="rect">
            <a:avLst/>
          </a:prstGeom>
          <a:noFill/>
        </p:spPr>
        <p:txBody>
          <a:bodyPr wrap="square" rtlCol="0">
            <a:spAutoFit/>
          </a:bodyPr>
          <a:lstStyle/>
          <a:p>
            <a:r>
              <a:rPr lang="en-GB" sz="4000" b="1" dirty="0">
                <a:solidFill>
                  <a:schemeClr val="bg1"/>
                </a:solidFill>
              </a:rPr>
              <a:t>Schritt 2 </a:t>
            </a:r>
          </a:p>
          <a:p>
            <a:r>
              <a:rPr lang="en-GB" sz="3200" b="1" dirty="0">
                <a:solidFill>
                  <a:schemeClr val="bg1"/>
                </a:solidFill>
              </a:rPr>
              <a:t>Erste 1-2 </a:t>
            </a:r>
            <a:r>
              <a:rPr lang="en-GB" sz="3200" b="1" dirty="0" err="1">
                <a:solidFill>
                  <a:schemeClr val="bg1"/>
                </a:solidFill>
              </a:rPr>
              <a:t>Stunden</a:t>
            </a:r>
            <a:r>
              <a:rPr lang="en-GB" sz="3200" b="1" dirty="0">
                <a:solidFill>
                  <a:schemeClr val="bg1"/>
                </a:solidFill>
              </a:rPr>
              <a:t> </a:t>
            </a:r>
          </a:p>
          <a:p>
            <a:r>
              <a:rPr lang="en-GB" sz="2400" dirty="0">
                <a:solidFill>
                  <a:schemeClr val="bg1"/>
                </a:solidFill>
              </a:rPr>
              <a:t>TKMT-Briefing zur Einschätzung der Krise</a:t>
            </a:r>
            <a:endParaRPr lang="en-IE" sz="2400" dirty="0"/>
          </a:p>
        </p:txBody>
      </p:sp>
    </p:spTree>
    <p:extLst>
      <p:ext uri="{BB962C8B-B14F-4D97-AF65-F5344CB8AC3E}">
        <p14:creationId xmlns:p14="http://schemas.microsoft.com/office/powerpoint/2010/main" val="6891932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5E31C95-D6E2-6C6A-1409-B2E0845A1FD2}"/>
              </a:ext>
            </a:extLst>
          </p:cNvPr>
          <p:cNvSpPr>
            <a:spLocks noGrp="1"/>
          </p:cNvSpPr>
          <p:nvPr>
            <p:ph type="body" sz="quarter" idx="4294967295"/>
          </p:nvPr>
        </p:nvSpPr>
        <p:spPr>
          <a:xfrm>
            <a:off x="257174" y="1314629"/>
            <a:ext cx="6135125" cy="5657120"/>
          </a:xfrm>
        </p:spPr>
        <p:txBody>
          <a:bodyPr>
            <a:noAutofit/>
          </a:bodyPr>
          <a:lstStyle/>
          <a:p>
            <a:pPr marL="0" indent="0">
              <a:lnSpc>
                <a:spcPct val="100000"/>
              </a:lnSpc>
              <a:spcBef>
                <a:spcPts val="0"/>
              </a:spcBef>
              <a:buNone/>
            </a:pPr>
            <a:r>
              <a:rPr lang="en-GB" sz="2000" dirty="0">
                <a:solidFill>
                  <a:schemeClr val="bg1"/>
                </a:solidFill>
              </a:rPr>
              <a:t>Die Lenkungsgruppe ist in dieser Phase wichtig für:</a:t>
            </a:r>
          </a:p>
          <a:p>
            <a:pPr marL="342900" indent="-342900" algn="l" fontAlgn="base">
              <a:buFont typeface="Wingdings" panose="05000000000000000000" pitchFamily="2" charset="2"/>
              <a:buChar char="v"/>
            </a:pPr>
            <a:r>
              <a:rPr lang="en-GB" sz="2000" dirty="0">
                <a:solidFill>
                  <a:schemeClr val="bg1"/>
                </a:solidFill>
              </a:rPr>
              <a:t>Bereitstellung von Informationen, Fachwissen und </a:t>
            </a:r>
            <a:r>
              <a:rPr lang="en-GB" sz="2000" dirty="0" err="1">
                <a:solidFill>
                  <a:schemeClr val="bg1"/>
                </a:solidFill>
              </a:rPr>
              <a:t>Ratschlägen</a:t>
            </a:r>
            <a:endParaRPr lang="en-GB" sz="2000" dirty="0">
              <a:solidFill>
                <a:schemeClr val="bg1"/>
              </a:solidFill>
            </a:endParaRPr>
          </a:p>
          <a:p>
            <a:pPr marL="342900" indent="-342900" algn="l" fontAlgn="base">
              <a:buFont typeface="Wingdings" panose="05000000000000000000" pitchFamily="2" charset="2"/>
              <a:buChar char="v"/>
            </a:pPr>
            <a:r>
              <a:rPr lang="en-GB" sz="2000" dirty="0">
                <a:solidFill>
                  <a:schemeClr val="bg1"/>
                </a:solidFill>
              </a:rPr>
              <a:t>Sie </a:t>
            </a:r>
            <a:r>
              <a:rPr lang="en-GB" sz="2000" dirty="0" err="1">
                <a:solidFill>
                  <a:schemeClr val="bg1"/>
                </a:solidFill>
              </a:rPr>
              <a:t>kann</a:t>
            </a:r>
            <a:r>
              <a:rPr lang="en-GB" sz="2000" dirty="0">
                <a:solidFill>
                  <a:schemeClr val="bg1"/>
                </a:solidFill>
              </a:rPr>
              <a:t> sich um die Einbindung der Interessengruppen kümmern, das Image des Reiseziels pflegen und dem Krisenmanagementteam die Möglichkeit geben, sich auf die Reaktion auf die Krise und deren Bewältigung </a:t>
            </a:r>
            <a:r>
              <a:rPr lang="en-GB" sz="2000" dirty="0" err="1">
                <a:solidFill>
                  <a:schemeClr val="bg1"/>
                </a:solidFill>
              </a:rPr>
              <a:t>zu</a:t>
            </a:r>
            <a:r>
              <a:rPr lang="en-GB" sz="2000" dirty="0">
                <a:solidFill>
                  <a:schemeClr val="bg1"/>
                </a:solidFill>
              </a:rPr>
              <a:t> </a:t>
            </a:r>
            <a:r>
              <a:rPr lang="en-GB" sz="2000" dirty="0" err="1">
                <a:solidFill>
                  <a:schemeClr val="bg1"/>
                </a:solidFill>
              </a:rPr>
              <a:t>konzentrieren</a:t>
            </a:r>
            <a:r>
              <a:rPr lang="en-GB" sz="2000" dirty="0">
                <a:solidFill>
                  <a:schemeClr val="bg1"/>
                </a:solidFill>
              </a:rPr>
              <a:t>.</a:t>
            </a:r>
          </a:p>
          <a:p>
            <a:pPr marL="342900" indent="-342900" algn="l" fontAlgn="base">
              <a:buFont typeface="Wingdings" panose="05000000000000000000" pitchFamily="2" charset="2"/>
              <a:buChar char="v"/>
            </a:pPr>
            <a:r>
              <a:rPr lang="en-GB" sz="2000" dirty="0" err="1">
                <a:solidFill>
                  <a:schemeClr val="bg1"/>
                </a:solidFill>
              </a:rPr>
              <a:t>Beginn</a:t>
            </a:r>
            <a:r>
              <a:rPr lang="en-GB" sz="2000" dirty="0">
                <a:solidFill>
                  <a:schemeClr val="bg1"/>
                </a:solidFill>
              </a:rPr>
              <a:t> der Dokumentation der regionalen Stressfaktoren und Auswirkungen</a:t>
            </a:r>
          </a:p>
          <a:p>
            <a:pPr marL="342900" indent="-342900" algn="l" fontAlgn="base">
              <a:buFont typeface="Wingdings" panose="05000000000000000000" pitchFamily="2" charset="2"/>
              <a:buChar char="v"/>
            </a:pPr>
            <a:r>
              <a:rPr lang="en-GB" sz="2000" dirty="0">
                <a:solidFill>
                  <a:schemeClr val="bg1"/>
                </a:solidFill>
              </a:rPr>
              <a:t>häufige Treffen, um aktuelle Themen zu behandeln und den gesamten Ausschuss auf dem Laufenden zu halten</a:t>
            </a:r>
          </a:p>
          <a:p>
            <a:pPr marL="342900" indent="-342900" algn="l" fontAlgn="base">
              <a:buFont typeface="Wingdings" panose="05000000000000000000" pitchFamily="2" charset="2"/>
              <a:buChar char="v"/>
            </a:pPr>
            <a:r>
              <a:rPr lang="en-GB" sz="2000" dirty="0">
                <a:solidFill>
                  <a:schemeClr val="bg1"/>
                </a:solidFill>
              </a:rPr>
              <a:t>Unterstützung der kurzfristigen Entscheidungsfindung der Einsatzkräfte bei gleichzeitiger Förderung des langfristigen Bedarfs und der Strategieentwicklung</a:t>
            </a:r>
          </a:p>
          <a:p>
            <a:pPr marL="342900" indent="-342900">
              <a:lnSpc>
                <a:spcPct val="100000"/>
              </a:lnSpc>
              <a:spcBef>
                <a:spcPts val="0"/>
              </a:spcBef>
              <a:buFont typeface="Wingdings" panose="05000000000000000000" pitchFamily="2" charset="2"/>
              <a:buChar char="v"/>
            </a:pPr>
            <a:endParaRPr lang="en-GB" sz="2000" i="1" dirty="0">
              <a:solidFill>
                <a:schemeClr val="bg1"/>
              </a:solidFill>
            </a:endParaRPr>
          </a:p>
        </p:txBody>
      </p:sp>
      <p:sp>
        <p:nvSpPr>
          <p:cNvPr id="8" name="Rectangle 7">
            <a:extLst>
              <a:ext uri="{FF2B5EF4-FFF2-40B4-BE49-F238E27FC236}">
                <a16:creationId xmlns:a16="http://schemas.microsoft.com/office/drawing/2014/main" id="{94812D9E-6486-C80D-57F2-98A1166A57E1}"/>
              </a:ext>
            </a:extLst>
          </p:cNvPr>
          <p:cNvSpPr/>
          <p:nvPr/>
        </p:nvSpPr>
        <p:spPr>
          <a:xfrm>
            <a:off x="0" y="0"/>
            <a:ext cx="12192000" cy="1181830"/>
          </a:xfrm>
          <a:prstGeom prst="rect">
            <a:avLst/>
          </a:prstGeom>
          <a:solidFill>
            <a:srgbClr val="7A54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TextBox 8">
            <a:extLst>
              <a:ext uri="{FF2B5EF4-FFF2-40B4-BE49-F238E27FC236}">
                <a16:creationId xmlns:a16="http://schemas.microsoft.com/office/drawing/2014/main" id="{C9BF6137-5682-52E7-8079-142EE041A6EA}"/>
              </a:ext>
            </a:extLst>
          </p:cNvPr>
          <p:cNvSpPr txBox="1"/>
          <p:nvPr/>
        </p:nvSpPr>
        <p:spPr>
          <a:xfrm>
            <a:off x="247649" y="-18499"/>
            <a:ext cx="11944351" cy="1138773"/>
          </a:xfrm>
          <a:prstGeom prst="rect">
            <a:avLst/>
          </a:prstGeom>
          <a:noFill/>
        </p:spPr>
        <p:txBody>
          <a:bodyPr wrap="square" rtlCol="0">
            <a:spAutoFit/>
          </a:bodyPr>
          <a:lstStyle/>
          <a:p>
            <a:r>
              <a:rPr lang="en-GB" sz="4000" b="1" dirty="0">
                <a:solidFill>
                  <a:schemeClr val="bg1"/>
                </a:solidFill>
              </a:rPr>
              <a:t>Schritt 2 </a:t>
            </a:r>
          </a:p>
          <a:p>
            <a:r>
              <a:rPr lang="en-GB" sz="2800" b="1" dirty="0">
                <a:solidFill>
                  <a:schemeClr val="bg1"/>
                </a:solidFill>
              </a:rPr>
              <a:t>Erste 1-2 Stunden </a:t>
            </a:r>
            <a:r>
              <a:rPr lang="en-GB" sz="2000" dirty="0">
                <a:solidFill>
                  <a:schemeClr val="bg1"/>
                </a:solidFill>
              </a:rPr>
              <a:t>Nutzung der Lenkungsgruppen für Beratung und regionale Einflussnahme</a:t>
            </a:r>
            <a:endParaRPr lang="en-IE" sz="2000" dirty="0"/>
          </a:p>
        </p:txBody>
      </p:sp>
      <p:pic>
        <p:nvPicPr>
          <p:cNvPr id="2" name="Picture Placeholder 4" descr="A picture containing sky, outdoor&#10;&#10;Description automatically generated">
            <a:extLst>
              <a:ext uri="{FF2B5EF4-FFF2-40B4-BE49-F238E27FC236}">
                <a16:creationId xmlns:a16="http://schemas.microsoft.com/office/drawing/2014/main" id="{CF985261-F6EF-607A-2A0D-2D13196F9969}"/>
              </a:ext>
            </a:extLst>
          </p:cNvPr>
          <p:cNvPicPr>
            <a:picLocks noGrp="1" noChangeAspect="1"/>
          </p:cNvPicPr>
          <p:nvPr>
            <p:ph type="pic" sz="quarter" idx="10"/>
          </p:nvPr>
        </p:nvPicPr>
        <p:blipFill rotWithShape="1">
          <a:blip r:embed="rId2"/>
          <a:srcRect l="15277" r="15277"/>
          <a:stretch/>
        </p:blipFill>
        <p:spPr>
          <a:xfrm>
            <a:off x="6370639" y="1181830"/>
            <a:ext cx="5821361" cy="5700118"/>
          </a:xfrm>
        </p:spPr>
      </p:pic>
    </p:spTree>
    <p:extLst>
      <p:ext uri="{BB962C8B-B14F-4D97-AF65-F5344CB8AC3E}">
        <p14:creationId xmlns:p14="http://schemas.microsoft.com/office/powerpoint/2010/main" val="42349872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3AB92F72-4885-E4C2-2334-A300B05AEE4B}"/>
              </a:ext>
            </a:extLst>
          </p:cNvPr>
          <p:cNvGrpSpPr/>
          <p:nvPr/>
        </p:nvGrpSpPr>
        <p:grpSpPr>
          <a:xfrm>
            <a:off x="2352167" y="159190"/>
            <a:ext cx="8606549" cy="6707528"/>
            <a:chOff x="1822329" y="95015"/>
            <a:chExt cx="6297496" cy="5129301"/>
          </a:xfrm>
        </p:grpSpPr>
        <p:grpSp>
          <p:nvGrpSpPr>
            <p:cNvPr id="3" name="Graphic 2">
              <a:extLst>
                <a:ext uri="{FF2B5EF4-FFF2-40B4-BE49-F238E27FC236}">
                  <a16:creationId xmlns:a16="http://schemas.microsoft.com/office/drawing/2014/main" id="{1B2CB44E-8C68-C5E4-25A2-891441C8C9B9}"/>
                </a:ext>
              </a:extLst>
            </p:cNvPr>
            <p:cNvGrpSpPr/>
            <p:nvPr/>
          </p:nvGrpSpPr>
          <p:grpSpPr>
            <a:xfrm>
              <a:off x="1822329" y="95015"/>
              <a:ext cx="6297496" cy="1706278"/>
              <a:chOff x="1822329" y="95015"/>
              <a:chExt cx="6297496" cy="1706278"/>
            </a:xfrm>
          </p:grpSpPr>
          <p:grpSp>
            <p:nvGrpSpPr>
              <p:cNvPr id="100" name="Graphic 2">
                <a:extLst>
                  <a:ext uri="{FF2B5EF4-FFF2-40B4-BE49-F238E27FC236}">
                    <a16:creationId xmlns:a16="http://schemas.microsoft.com/office/drawing/2014/main" id="{716513F6-5306-0728-014C-4CED462C9AED}"/>
                  </a:ext>
                </a:extLst>
              </p:cNvPr>
              <p:cNvGrpSpPr/>
              <p:nvPr/>
            </p:nvGrpSpPr>
            <p:grpSpPr>
              <a:xfrm>
                <a:off x="1822329" y="95015"/>
                <a:ext cx="2075870" cy="1706278"/>
                <a:chOff x="1822329" y="95015"/>
                <a:chExt cx="2075870" cy="1706278"/>
              </a:xfrm>
            </p:grpSpPr>
            <p:pic>
              <p:nvPicPr>
                <p:cNvPr id="121" name="Picture 120">
                  <a:extLst>
                    <a:ext uri="{FF2B5EF4-FFF2-40B4-BE49-F238E27FC236}">
                      <a16:creationId xmlns:a16="http://schemas.microsoft.com/office/drawing/2014/main" id="{6B7A49A9-F3D6-05AC-249F-4297BA175FC4}"/>
                    </a:ext>
                  </a:extLst>
                </p:cNvPr>
                <p:cNvPicPr>
                  <a:picLocks noChangeAspect="1"/>
                </p:cNvPicPr>
                <p:nvPr/>
              </p:nvPicPr>
              <p:blipFill>
                <a:blip r:embed="rId2"/>
                <a:stretch>
                  <a:fillRect/>
                </a:stretch>
              </p:blipFill>
              <p:spPr>
                <a:xfrm>
                  <a:off x="1822329" y="406850"/>
                  <a:ext cx="1999244" cy="1394443"/>
                </a:xfrm>
                <a:custGeom>
                  <a:avLst/>
                  <a:gdLst>
                    <a:gd name="connsiteX0" fmla="*/ -1062 w 1999244"/>
                    <a:gd name="connsiteY0" fmla="*/ -788 h 1394443"/>
                    <a:gd name="connsiteX1" fmla="*/ 1998182 w 1999244"/>
                    <a:gd name="connsiteY1" fmla="*/ -788 h 1394443"/>
                    <a:gd name="connsiteX2" fmla="*/ 1998182 w 1999244"/>
                    <a:gd name="connsiteY2" fmla="*/ 1393655 h 1394443"/>
                    <a:gd name="connsiteX3" fmla="*/ -1062 w 1999244"/>
                    <a:gd name="connsiteY3" fmla="*/ 1393655 h 1394443"/>
                  </a:gdLst>
                  <a:ahLst/>
                  <a:cxnLst>
                    <a:cxn ang="0">
                      <a:pos x="connsiteX0" y="connsiteY0"/>
                    </a:cxn>
                    <a:cxn ang="0">
                      <a:pos x="connsiteX1" y="connsiteY1"/>
                    </a:cxn>
                    <a:cxn ang="0">
                      <a:pos x="connsiteX2" y="connsiteY2"/>
                    </a:cxn>
                    <a:cxn ang="0">
                      <a:pos x="connsiteX3" y="connsiteY3"/>
                    </a:cxn>
                  </a:cxnLst>
                  <a:rect l="l" t="t" r="r" b="b"/>
                  <a:pathLst>
                    <a:path w="1999244" h="1394443">
                      <a:moveTo>
                        <a:pt x="-1062" y="-788"/>
                      </a:moveTo>
                      <a:lnTo>
                        <a:pt x="1998182" y="-788"/>
                      </a:lnTo>
                      <a:lnTo>
                        <a:pt x="1998182" y="1393655"/>
                      </a:lnTo>
                      <a:lnTo>
                        <a:pt x="-1062" y="1393655"/>
                      </a:lnTo>
                      <a:close/>
                    </a:path>
                  </a:pathLst>
                </a:custGeom>
              </p:spPr>
            </p:pic>
            <p:sp>
              <p:nvSpPr>
                <p:cNvPr id="122" name="Freeform 8">
                  <a:extLst>
                    <a:ext uri="{FF2B5EF4-FFF2-40B4-BE49-F238E27FC236}">
                      <a16:creationId xmlns:a16="http://schemas.microsoft.com/office/drawing/2014/main" id="{CF114C0F-F432-AD1D-3922-99D00F88DAED}"/>
                    </a:ext>
                  </a:extLst>
                </p:cNvPr>
                <p:cNvSpPr/>
                <p:nvPr/>
              </p:nvSpPr>
              <p:spPr>
                <a:xfrm>
                  <a:off x="2002808" y="296703"/>
                  <a:ext cx="1895391" cy="1306330"/>
                </a:xfrm>
                <a:custGeom>
                  <a:avLst/>
                  <a:gdLst>
                    <a:gd name="connsiteX0" fmla="*/ 1818261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1 w 1895391"/>
                    <a:gd name="connsiteY5" fmla="*/ 1306331 h 1306330"/>
                    <a:gd name="connsiteX6" fmla="*/ 1895391 w 1895391"/>
                    <a:gd name="connsiteY6" fmla="*/ 1229212 h 1306330"/>
                    <a:gd name="connsiteX7" fmla="*/ 1895391 w 1895391"/>
                    <a:gd name="connsiteY7" fmla="*/ 77119 h 1306330"/>
                    <a:gd name="connsiteX8" fmla="*/ 1818261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37"/>
                        <a:pt x="1860850" y="0"/>
                        <a:pt x="1818261" y="0"/>
                      </a:cubicBezTo>
                      <a:close/>
                    </a:path>
                  </a:pathLst>
                </a:custGeom>
                <a:solidFill>
                  <a:srgbClr val="79527B"/>
                </a:solidFill>
                <a:ln w="2286" cap="flat">
                  <a:noFill/>
                  <a:prstDash val="solid"/>
                  <a:miter/>
                </a:ln>
              </p:spPr>
              <p:txBody>
                <a:bodyPr rtlCol="0" anchor="ctr"/>
                <a:lstStyle/>
                <a:p>
                  <a:endParaRPr lang="en-GB"/>
                </a:p>
              </p:txBody>
            </p:sp>
            <p:sp>
              <p:nvSpPr>
                <p:cNvPr id="123" name="Freeform 9">
                  <a:extLst>
                    <a:ext uri="{FF2B5EF4-FFF2-40B4-BE49-F238E27FC236}">
                      <a16:creationId xmlns:a16="http://schemas.microsoft.com/office/drawing/2014/main" id="{6CCA2BF6-5B90-2452-53E2-883FD648E397}"/>
                    </a:ext>
                  </a:extLst>
                </p:cNvPr>
                <p:cNvSpPr/>
                <p:nvPr/>
              </p:nvSpPr>
              <p:spPr>
                <a:xfrm>
                  <a:off x="2065285" y="35917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nvGrpSpPr>
                <p:cNvPr id="124" name="Graphic 2">
                  <a:extLst>
                    <a:ext uri="{FF2B5EF4-FFF2-40B4-BE49-F238E27FC236}">
                      <a16:creationId xmlns:a16="http://schemas.microsoft.com/office/drawing/2014/main" id="{5E37FE55-EC91-A83B-6E03-ABA22AFE838A}"/>
                    </a:ext>
                  </a:extLst>
                </p:cNvPr>
                <p:cNvGrpSpPr/>
                <p:nvPr/>
              </p:nvGrpSpPr>
              <p:grpSpPr>
                <a:xfrm>
                  <a:off x="2175539" y="209916"/>
                  <a:ext cx="379155" cy="225161"/>
                  <a:chOff x="2175539" y="209916"/>
                  <a:chExt cx="379155" cy="225161"/>
                </a:xfrm>
                <a:solidFill>
                  <a:srgbClr val="79527B"/>
                </a:solidFill>
              </p:grpSpPr>
              <p:sp>
                <p:nvSpPr>
                  <p:cNvPr id="128" name="Freeform 11">
                    <a:extLst>
                      <a:ext uri="{FF2B5EF4-FFF2-40B4-BE49-F238E27FC236}">
                        <a16:creationId xmlns:a16="http://schemas.microsoft.com/office/drawing/2014/main" id="{362DC609-9C82-EC1B-4F97-FA7503686AAC}"/>
                      </a:ext>
                    </a:extLst>
                  </p:cNvPr>
                  <p:cNvSpPr/>
                  <p:nvPr/>
                </p:nvSpPr>
                <p:spPr>
                  <a:xfrm>
                    <a:off x="2175539"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sp>
                <p:nvSpPr>
                  <p:cNvPr id="129" name="Freeform 12">
                    <a:extLst>
                      <a:ext uri="{FF2B5EF4-FFF2-40B4-BE49-F238E27FC236}">
                        <a16:creationId xmlns:a16="http://schemas.microsoft.com/office/drawing/2014/main" id="{3D5538CF-F879-8575-CCC4-031BAA2FB4E9}"/>
                      </a:ext>
                    </a:extLst>
                  </p:cNvPr>
                  <p:cNvSpPr/>
                  <p:nvPr/>
                </p:nvSpPr>
                <p:spPr>
                  <a:xfrm>
                    <a:off x="2359676"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grpSp>
            <p:grpSp>
              <p:nvGrpSpPr>
                <p:cNvPr id="125" name="Graphic 2">
                  <a:extLst>
                    <a:ext uri="{FF2B5EF4-FFF2-40B4-BE49-F238E27FC236}">
                      <a16:creationId xmlns:a16="http://schemas.microsoft.com/office/drawing/2014/main" id="{F036BEA9-AE4F-8946-26CF-9EEB74930491}"/>
                    </a:ext>
                  </a:extLst>
                </p:cNvPr>
                <p:cNvGrpSpPr/>
                <p:nvPr/>
              </p:nvGrpSpPr>
              <p:grpSpPr>
                <a:xfrm>
                  <a:off x="2650135" y="95015"/>
                  <a:ext cx="1129009" cy="455900"/>
                  <a:chOff x="2650135" y="95015"/>
                  <a:chExt cx="1129009" cy="455900"/>
                </a:xfrm>
              </p:grpSpPr>
              <p:sp>
                <p:nvSpPr>
                  <p:cNvPr id="126" name="Freeform 14">
                    <a:extLst>
                      <a:ext uri="{FF2B5EF4-FFF2-40B4-BE49-F238E27FC236}">
                        <a16:creationId xmlns:a16="http://schemas.microsoft.com/office/drawing/2014/main" id="{53427BA3-C112-228A-F145-9F47695C8BDF}"/>
                      </a:ext>
                    </a:extLst>
                  </p:cNvPr>
                  <p:cNvSpPr/>
                  <p:nvPr/>
                </p:nvSpPr>
                <p:spPr>
                  <a:xfrm>
                    <a:off x="2679739" y="124637"/>
                    <a:ext cx="1069802" cy="396701"/>
                  </a:xfrm>
                  <a:custGeom>
                    <a:avLst/>
                    <a:gdLst>
                      <a:gd name="connsiteX0" fmla="*/ 871446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46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46"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25" y="88798"/>
                          <a:pt x="980991" y="0"/>
                          <a:pt x="871446" y="0"/>
                        </a:cubicBezTo>
                        <a:close/>
                      </a:path>
                    </a:pathLst>
                  </a:custGeom>
                  <a:solidFill>
                    <a:srgbClr val="FFFFFF"/>
                  </a:solidFill>
                  <a:ln w="2286" cap="flat">
                    <a:noFill/>
                    <a:prstDash val="solid"/>
                    <a:miter/>
                  </a:ln>
                </p:spPr>
                <p:txBody>
                  <a:bodyPr rtlCol="0" anchor="ctr"/>
                  <a:lstStyle/>
                  <a:p>
                    <a:endParaRPr lang="en-GB"/>
                  </a:p>
                </p:txBody>
              </p:sp>
              <p:sp>
                <p:nvSpPr>
                  <p:cNvPr id="127" name="Freeform 15">
                    <a:extLst>
                      <a:ext uri="{FF2B5EF4-FFF2-40B4-BE49-F238E27FC236}">
                        <a16:creationId xmlns:a16="http://schemas.microsoft.com/office/drawing/2014/main" id="{75476238-8B54-153E-792A-82AC4CD4D7AB}"/>
                      </a:ext>
                    </a:extLst>
                  </p:cNvPr>
                  <p:cNvSpPr/>
                  <p:nvPr/>
                </p:nvSpPr>
                <p:spPr>
                  <a:xfrm>
                    <a:off x="2650135" y="95015"/>
                    <a:ext cx="1129009" cy="455900"/>
                  </a:xfrm>
                  <a:custGeom>
                    <a:avLst/>
                    <a:gdLst>
                      <a:gd name="connsiteX0" fmla="*/ 901050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50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79527B"/>
                  </a:solidFill>
                  <a:ln w="2286" cap="flat">
                    <a:noFill/>
                    <a:prstDash val="solid"/>
                    <a:miter/>
                  </a:ln>
                </p:spPr>
                <p:txBody>
                  <a:bodyPr rtlCol="0" anchor="ctr"/>
                  <a:lstStyle/>
                  <a:p>
                    <a:endParaRPr lang="en-GB"/>
                  </a:p>
                </p:txBody>
              </p:sp>
            </p:grpSp>
          </p:grpSp>
          <p:grpSp>
            <p:nvGrpSpPr>
              <p:cNvPr id="101" name="Graphic 2">
                <a:extLst>
                  <a:ext uri="{FF2B5EF4-FFF2-40B4-BE49-F238E27FC236}">
                    <a16:creationId xmlns:a16="http://schemas.microsoft.com/office/drawing/2014/main" id="{99950F29-A0EC-D802-33D2-3D8AE50744B5}"/>
                  </a:ext>
                </a:extLst>
              </p:cNvPr>
              <p:cNvGrpSpPr/>
              <p:nvPr/>
            </p:nvGrpSpPr>
            <p:grpSpPr>
              <a:xfrm>
                <a:off x="3933496" y="95015"/>
                <a:ext cx="2075526" cy="1706278"/>
                <a:chOff x="3933496" y="95015"/>
                <a:chExt cx="2075526" cy="1706278"/>
              </a:xfrm>
            </p:grpSpPr>
            <p:pic>
              <p:nvPicPr>
                <p:cNvPr id="112" name="Picture 111">
                  <a:extLst>
                    <a:ext uri="{FF2B5EF4-FFF2-40B4-BE49-F238E27FC236}">
                      <a16:creationId xmlns:a16="http://schemas.microsoft.com/office/drawing/2014/main" id="{0BC3CE30-256D-E42F-A17A-82DF2CF46D8C}"/>
                    </a:ext>
                  </a:extLst>
                </p:cNvPr>
                <p:cNvPicPr>
                  <a:picLocks noChangeAspect="1"/>
                </p:cNvPicPr>
                <p:nvPr/>
              </p:nvPicPr>
              <p:blipFill>
                <a:blip r:embed="rId3"/>
                <a:stretch>
                  <a:fillRect/>
                </a:stretch>
              </p:blipFill>
              <p:spPr>
                <a:xfrm>
                  <a:off x="3933496" y="406850"/>
                  <a:ext cx="1998695" cy="1394443"/>
                </a:xfrm>
                <a:custGeom>
                  <a:avLst/>
                  <a:gdLst>
                    <a:gd name="connsiteX0" fmla="*/ -138 w 1998695"/>
                    <a:gd name="connsiteY0" fmla="*/ -788 h 1394443"/>
                    <a:gd name="connsiteX1" fmla="*/ 1998557 w 1998695"/>
                    <a:gd name="connsiteY1" fmla="*/ -788 h 1394443"/>
                    <a:gd name="connsiteX2" fmla="*/ 1998557 w 1998695"/>
                    <a:gd name="connsiteY2" fmla="*/ 1393655 h 1394443"/>
                    <a:gd name="connsiteX3" fmla="*/ -138 w 1998695"/>
                    <a:gd name="connsiteY3" fmla="*/ 1393655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138" y="-788"/>
                      </a:moveTo>
                      <a:lnTo>
                        <a:pt x="1998557" y="-788"/>
                      </a:lnTo>
                      <a:lnTo>
                        <a:pt x="1998557" y="1393655"/>
                      </a:lnTo>
                      <a:lnTo>
                        <a:pt x="-138" y="1393655"/>
                      </a:lnTo>
                      <a:close/>
                    </a:path>
                  </a:pathLst>
                </a:custGeom>
              </p:spPr>
            </p:pic>
            <p:sp>
              <p:nvSpPr>
                <p:cNvPr id="113" name="Freeform 18">
                  <a:extLst>
                    <a:ext uri="{FF2B5EF4-FFF2-40B4-BE49-F238E27FC236}">
                      <a16:creationId xmlns:a16="http://schemas.microsoft.com/office/drawing/2014/main" id="{20147098-0D42-7324-DC51-45E1E3BD81EB}"/>
                    </a:ext>
                  </a:extLst>
                </p:cNvPr>
                <p:cNvSpPr/>
                <p:nvPr/>
              </p:nvSpPr>
              <p:spPr>
                <a:xfrm>
                  <a:off x="4113632" y="296703"/>
                  <a:ext cx="1895390" cy="1306330"/>
                </a:xfrm>
                <a:custGeom>
                  <a:avLst/>
                  <a:gdLst>
                    <a:gd name="connsiteX0" fmla="*/ 1818261 w 1895390"/>
                    <a:gd name="connsiteY0" fmla="*/ 0 h 1306330"/>
                    <a:gd name="connsiteX1" fmla="*/ 77130 w 1895390"/>
                    <a:gd name="connsiteY1" fmla="*/ 0 h 1306330"/>
                    <a:gd name="connsiteX2" fmla="*/ 0 w 1895390"/>
                    <a:gd name="connsiteY2" fmla="*/ 77119 h 1306330"/>
                    <a:gd name="connsiteX3" fmla="*/ 0 w 1895390"/>
                    <a:gd name="connsiteY3" fmla="*/ 1229212 h 1306330"/>
                    <a:gd name="connsiteX4" fmla="*/ 77130 w 1895390"/>
                    <a:gd name="connsiteY4" fmla="*/ 1306331 h 1306330"/>
                    <a:gd name="connsiteX5" fmla="*/ 1818261 w 1895390"/>
                    <a:gd name="connsiteY5" fmla="*/ 1306331 h 1306330"/>
                    <a:gd name="connsiteX6" fmla="*/ 1895391 w 1895390"/>
                    <a:gd name="connsiteY6" fmla="*/ 1229212 h 1306330"/>
                    <a:gd name="connsiteX7" fmla="*/ 1895391 w 1895390"/>
                    <a:gd name="connsiteY7" fmla="*/ 77119 h 1306330"/>
                    <a:gd name="connsiteX8" fmla="*/ 1818261 w 1895390"/>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0"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37"/>
                        <a:pt x="1860850" y="0"/>
                        <a:pt x="1818261" y="0"/>
                      </a:cubicBezTo>
                      <a:close/>
                    </a:path>
                  </a:pathLst>
                </a:custGeom>
                <a:solidFill>
                  <a:srgbClr val="79527B"/>
                </a:solidFill>
                <a:ln w="2286" cap="flat">
                  <a:noFill/>
                  <a:prstDash val="solid"/>
                  <a:miter/>
                </a:ln>
              </p:spPr>
              <p:txBody>
                <a:bodyPr rtlCol="0" anchor="ctr"/>
                <a:lstStyle/>
                <a:p>
                  <a:endParaRPr lang="en-GB"/>
                </a:p>
              </p:txBody>
            </p:sp>
            <p:sp>
              <p:nvSpPr>
                <p:cNvPr id="114" name="Freeform 19">
                  <a:extLst>
                    <a:ext uri="{FF2B5EF4-FFF2-40B4-BE49-F238E27FC236}">
                      <a16:creationId xmlns:a16="http://schemas.microsoft.com/office/drawing/2014/main" id="{C0E3B153-CFAC-F2EF-9638-7EA573F06CBA}"/>
                    </a:ext>
                  </a:extLst>
                </p:cNvPr>
                <p:cNvSpPr/>
                <p:nvPr/>
              </p:nvSpPr>
              <p:spPr>
                <a:xfrm>
                  <a:off x="4176086" y="35917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9 w 1770438"/>
                    <a:gd name="connsiteY6" fmla="*/ 1113077 h 1181395"/>
                    <a:gd name="connsiteX7" fmla="*/ 1770439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9" y="1150813"/>
                        <a:pt x="1770439" y="1113077"/>
                      </a:cubicBezTo>
                      <a:lnTo>
                        <a:pt x="1770439" y="68319"/>
                      </a:lnTo>
                      <a:cubicBezTo>
                        <a:pt x="1770439" y="30582"/>
                        <a:pt x="1739852" y="0"/>
                        <a:pt x="1702110" y="0"/>
                      </a:cubicBezTo>
                      <a:close/>
                    </a:path>
                  </a:pathLst>
                </a:custGeom>
                <a:solidFill>
                  <a:srgbClr val="FFFFFF"/>
                </a:solidFill>
                <a:ln w="2286" cap="flat">
                  <a:noFill/>
                  <a:prstDash val="solid"/>
                  <a:miter/>
                </a:ln>
              </p:spPr>
              <p:txBody>
                <a:bodyPr rtlCol="0" anchor="ctr"/>
                <a:lstStyle/>
                <a:p>
                  <a:endParaRPr lang="en-GB"/>
                </a:p>
              </p:txBody>
            </p:sp>
            <p:grpSp>
              <p:nvGrpSpPr>
                <p:cNvPr id="115" name="Graphic 2">
                  <a:extLst>
                    <a:ext uri="{FF2B5EF4-FFF2-40B4-BE49-F238E27FC236}">
                      <a16:creationId xmlns:a16="http://schemas.microsoft.com/office/drawing/2014/main" id="{49DF9706-7402-ACE1-59F9-4957EDDB6F89}"/>
                    </a:ext>
                  </a:extLst>
                </p:cNvPr>
                <p:cNvGrpSpPr/>
                <p:nvPr/>
              </p:nvGrpSpPr>
              <p:grpSpPr>
                <a:xfrm>
                  <a:off x="4286340" y="209916"/>
                  <a:ext cx="379178" cy="225161"/>
                  <a:chOff x="4286340" y="209916"/>
                  <a:chExt cx="379178" cy="225161"/>
                </a:xfrm>
                <a:solidFill>
                  <a:srgbClr val="79527B"/>
                </a:solidFill>
              </p:grpSpPr>
              <p:sp>
                <p:nvSpPr>
                  <p:cNvPr id="119" name="Freeform 21">
                    <a:extLst>
                      <a:ext uri="{FF2B5EF4-FFF2-40B4-BE49-F238E27FC236}">
                        <a16:creationId xmlns:a16="http://schemas.microsoft.com/office/drawing/2014/main" id="{DE2631DF-3E9F-CDE2-161B-71F109C83504}"/>
                      </a:ext>
                    </a:extLst>
                  </p:cNvPr>
                  <p:cNvSpPr/>
                  <p:nvPr/>
                </p:nvSpPr>
                <p:spPr>
                  <a:xfrm>
                    <a:off x="4286340"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sp>
                <p:nvSpPr>
                  <p:cNvPr id="120" name="Freeform 22">
                    <a:extLst>
                      <a:ext uri="{FF2B5EF4-FFF2-40B4-BE49-F238E27FC236}">
                        <a16:creationId xmlns:a16="http://schemas.microsoft.com/office/drawing/2014/main" id="{6E478040-8333-EE7B-11FE-867E2BD3C8DE}"/>
                      </a:ext>
                    </a:extLst>
                  </p:cNvPr>
                  <p:cNvSpPr/>
                  <p:nvPr/>
                </p:nvSpPr>
                <p:spPr>
                  <a:xfrm>
                    <a:off x="4470500"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grpSp>
            <p:grpSp>
              <p:nvGrpSpPr>
                <p:cNvPr id="116" name="Graphic 2">
                  <a:extLst>
                    <a:ext uri="{FF2B5EF4-FFF2-40B4-BE49-F238E27FC236}">
                      <a16:creationId xmlns:a16="http://schemas.microsoft.com/office/drawing/2014/main" id="{849EA8E3-A939-C96B-925B-3A2749927804}"/>
                    </a:ext>
                  </a:extLst>
                </p:cNvPr>
                <p:cNvGrpSpPr/>
                <p:nvPr/>
              </p:nvGrpSpPr>
              <p:grpSpPr>
                <a:xfrm>
                  <a:off x="4760959" y="95015"/>
                  <a:ext cx="1129009" cy="455900"/>
                  <a:chOff x="4760959" y="95015"/>
                  <a:chExt cx="1129009" cy="455900"/>
                </a:xfrm>
              </p:grpSpPr>
              <p:sp>
                <p:nvSpPr>
                  <p:cNvPr id="117" name="Freeform 24">
                    <a:extLst>
                      <a:ext uri="{FF2B5EF4-FFF2-40B4-BE49-F238E27FC236}">
                        <a16:creationId xmlns:a16="http://schemas.microsoft.com/office/drawing/2014/main" id="{8ACF0064-D133-2AC8-D7B8-C48CCA0B102C}"/>
                      </a:ext>
                    </a:extLst>
                  </p:cNvPr>
                  <p:cNvSpPr/>
                  <p:nvPr/>
                </p:nvSpPr>
                <p:spPr>
                  <a:xfrm>
                    <a:off x="4790563" y="124637"/>
                    <a:ext cx="1069801" cy="396701"/>
                  </a:xfrm>
                  <a:custGeom>
                    <a:avLst/>
                    <a:gdLst>
                      <a:gd name="connsiteX0" fmla="*/ 871423 w 1069801"/>
                      <a:gd name="connsiteY0" fmla="*/ 0 h 396701"/>
                      <a:gd name="connsiteX1" fmla="*/ 198379 w 1069801"/>
                      <a:gd name="connsiteY1" fmla="*/ 0 h 396701"/>
                      <a:gd name="connsiteX2" fmla="*/ 0 w 1069801"/>
                      <a:gd name="connsiteY2" fmla="*/ 198351 h 396701"/>
                      <a:gd name="connsiteX3" fmla="*/ 0 w 1069801"/>
                      <a:gd name="connsiteY3" fmla="*/ 198351 h 396701"/>
                      <a:gd name="connsiteX4" fmla="*/ 198379 w 1069801"/>
                      <a:gd name="connsiteY4" fmla="*/ 396701 h 396701"/>
                      <a:gd name="connsiteX5" fmla="*/ 871423 w 1069801"/>
                      <a:gd name="connsiteY5" fmla="*/ 396701 h 396701"/>
                      <a:gd name="connsiteX6" fmla="*/ 1069802 w 1069801"/>
                      <a:gd name="connsiteY6" fmla="*/ 198351 h 396701"/>
                      <a:gd name="connsiteX7" fmla="*/ 1069802 w 1069801"/>
                      <a:gd name="connsiteY7" fmla="*/ 198351 h 396701"/>
                      <a:gd name="connsiteX8" fmla="*/ 871423 w 1069801"/>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1"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02" y="88798"/>
                          <a:pt x="980991" y="0"/>
                          <a:pt x="871423" y="0"/>
                        </a:cubicBezTo>
                        <a:close/>
                      </a:path>
                    </a:pathLst>
                  </a:custGeom>
                  <a:solidFill>
                    <a:srgbClr val="FFFFFF"/>
                  </a:solidFill>
                  <a:ln w="2286" cap="flat">
                    <a:noFill/>
                    <a:prstDash val="solid"/>
                    <a:miter/>
                  </a:ln>
                </p:spPr>
                <p:txBody>
                  <a:bodyPr rtlCol="0" anchor="ctr"/>
                  <a:lstStyle/>
                  <a:p>
                    <a:endParaRPr lang="en-GB"/>
                  </a:p>
                </p:txBody>
              </p:sp>
              <p:sp>
                <p:nvSpPr>
                  <p:cNvPr id="118" name="Freeform 25">
                    <a:extLst>
                      <a:ext uri="{FF2B5EF4-FFF2-40B4-BE49-F238E27FC236}">
                        <a16:creationId xmlns:a16="http://schemas.microsoft.com/office/drawing/2014/main" id="{AF28288E-CC76-F553-6FE2-FBF2176DEA54}"/>
                      </a:ext>
                    </a:extLst>
                  </p:cNvPr>
                  <p:cNvSpPr/>
                  <p:nvPr/>
                </p:nvSpPr>
                <p:spPr>
                  <a:xfrm>
                    <a:off x="4760959" y="9501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27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79527B"/>
                  </a:solidFill>
                  <a:ln w="2286" cap="flat">
                    <a:noFill/>
                    <a:prstDash val="solid"/>
                    <a:miter/>
                  </a:ln>
                </p:spPr>
                <p:txBody>
                  <a:bodyPr rtlCol="0" anchor="ctr"/>
                  <a:lstStyle/>
                  <a:p>
                    <a:endParaRPr lang="en-GB"/>
                  </a:p>
                </p:txBody>
              </p:sp>
            </p:grpSp>
          </p:grpSp>
          <p:grpSp>
            <p:nvGrpSpPr>
              <p:cNvPr id="102" name="Graphic 2">
                <a:extLst>
                  <a:ext uri="{FF2B5EF4-FFF2-40B4-BE49-F238E27FC236}">
                    <a16:creationId xmlns:a16="http://schemas.microsoft.com/office/drawing/2014/main" id="{8C77D689-D8E1-9F3F-28A9-390513224B6D}"/>
                  </a:ext>
                </a:extLst>
              </p:cNvPr>
              <p:cNvGrpSpPr/>
              <p:nvPr/>
            </p:nvGrpSpPr>
            <p:grpSpPr>
              <a:xfrm>
                <a:off x="6044114" y="95015"/>
                <a:ext cx="2075711" cy="1706278"/>
                <a:chOff x="6044114" y="95015"/>
                <a:chExt cx="2075711" cy="1706278"/>
              </a:xfrm>
            </p:grpSpPr>
            <p:pic>
              <p:nvPicPr>
                <p:cNvPr id="103" name="Picture 102">
                  <a:extLst>
                    <a:ext uri="{FF2B5EF4-FFF2-40B4-BE49-F238E27FC236}">
                      <a16:creationId xmlns:a16="http://schemas.microsoft.com/office/drawing/2014/main" id="{B9F21965-4154-5D38-F621-C4A7E074CA0B}"/>
                    </a:ext>
                  </a:extLst>
                </p:cNvPr>
                <p:cNvPicPr>
                  <a:picLocks noChangeAspect="1"/>
                </p:cNvPicPr>
                <p:nvPr/>
              </p:nvPicPr>
              <p:blipFill>
                <a:blip r:embed="rId4"/>
                <a:stretch>
                  <a:fillRect/>
                </a:stretch>
              </p:blipFill>
              <p:spPr>
                <a:xfrm>
                  <a:off x="6044114" y="406850"/>
                  <a:ext cx="1998695" cy="1394443"/>
                </a:xfrm>
                <a:custGeom>
                  <a:avLst/>
                  <a:gdLst>
                    <a:gd name="connsiteX0" fmla="*/ 785 w 1998695"/>
                    <a:gd name="connsiteY0" fmla="*/ -788 h 1394443"/>
                    <a:gd name="connsiteX1" fmla="*/ 1999481 w 1998695"/>
                    <a:gd name="connsiteY1" fmla="*/ -788 h 1394443"/>
                    <a:gd name="connsiteX2" fmla="*/ 1999481 w 1998695"/>
                    <a:gd name="connsiteY2" fmla="*/ 1393655 h 1394443"/>
                    <a:gd name="connsiteX3" fmla="*/ 785 w 1998695"/>
                    <a:gd name="connsiteY3" fmla="*/ 1393655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785" y="-788"/>
                      </a:moveTo>
                      <a:lnTo>
                        <a:pt x="1999481" y="-788"/>
                      </a:lnTo>
                      <a:lnTo>
                        <a:pt x="1999481" y="1393655"/>
                      </a:lnTo>
                      <a:lnTo>
                        <a:pt x="785" y="1393655"/>
                      </a:lnTo>
                      <a:close/>
                    </a:path>
                  </a:pathLst>
                </a:custGeom>
              </p:spPr>
            </p:pic>
            <p:sp>
              <p:nvSpPr>
                <p:cNvPr id="104" name="Freeform 28">
                  <a:extLst>
                    <a:ext uri="{FF2B5EF4-FFF2-40B4-BE49-F238E27FC236}">
                      <a16:creationId xmlns:a16="http://schemas.microsoft.com/office/drawing/2014/main" id="{24AD21CA-9299-B700-2E90-D97079BA7024}"/>
                    </a:ext>
                  </a:extLst>
                </p:cNvPr>
                <p:cNvSpPr/>
                <p:nvPr/>
              </p:nvSpPr>
              <p:spPr>
                <a:xfrm>
                  <a:off x="6224434" y="296703"/>
                  <a:ext cx="1895391" cy="1306330"/>
                </a:xfrm>
                <a:custGeom>
                  <a:avLst/>
                  <a:gdLst>
                    <a:gd name="connsiteX0" fmla="*/ 1818262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2 w 1895391"/>
                    <a:gd name="connsiteY5" fmla="*/ 1306331 h 1306330"/>
                    <a:gd name="connsiteX6" fmla="*/ 1895392 w 1895391"/>
                    <a:gd name="connsiteY6" fmla="*/ 1229212 h 1306330"/>
                    <a:gd name="connsiteX7" fmla="*/ 1895392 w 1895391"/>
                    <a:gd name="connsiteY7" fmla="*/ 77119 h 1306330"/>
                    <a:gd name="connsiteX8" fmla="*/ 1818262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37"/>
                        <a:pt x="1860850" y="0"/>
                        <a:pt x="1818262" y="0"/>
                      </a:cubicBezTo>
                      <a:close/>
                    </a:path>
                  </a:pathLst>
                </a:custGeom>
                <a:solidFill>
                  <a:srgbClr val="79527B"/>
                </a:solidFill>
                <a:ln w="2286" cap="flat">
                  <a:noFill/>
                  <a:prstDash val="solid"/>
                  <a:miter/>
                </a:ln>
              </p:spPr>
              <p:txBody>
                <a:bodyPr rtlCol="0" anchor="ctr"/>
                <a:lstStyle/>
                <a:p>
                  <a:endParaRPr lang="en-GB"/>
                </a:p>
              </p:txBody>
            </p:sp>
            <p:sp>
              <p:nvSpPr>
                <p:cNvPr id="105" name="Freeform 29">
                  <a:extLst>
                    <a:ext uri="{FF2B5EF4-FFF2-40B4-BE49-F238E27FC236}">
                      <a16:creationId xmlns:a16="http://schemas.microsoft.com/office/drawing/2014/main" id="{5D2E3B94-B755-335E-6FCF-1BC7473EE48E}"/>
                    </a:ext>
                  </a:extLst>
                </p:cNvPr>
                <p:cNvSpPr/>
                <p:nvPr/>
              </p:nvSpPr>
              <p:spPr>
                <a:xfrm>
                  <a:off x="6286910" y="359170"/>
                  <a:ext cx="1770438" cy="1181395"/>
                </a:xfrm>
                <a:custGeom>
                  <a:avLst/>
                  <a:gdLst>
                    <a:gd name="connsiteX0" fmla="*/ 1702110 w 1770438"/>
                    <a:gd name="connsiteY0" fmla="*/ 0 h 1181395"/>
                    <a:gd name="connsiteX1" fmla="*/ 68328 w 1770438"/>
                    <a:gd name="connsiteY1" fmla="*/ 0 h 1181395"/>
                    <a:gd name="connsiteX2" fmla="*/ 0 w 1770438"/>
                    <a:gd name="connsiteY2" fmla="*/ 68319 h 1181395"/>
                    <a:gd name="connsiteX3" fmla="*/ 0 w 1770438"/>
                    <a:gd name="connsiteY3" fmla="*/ 1113077 h 1181395"/>
                    <a:gd name="connsiteX4" fmla="*/ 68328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8" y="0"/>
                      </a:lnTo>
                      <a:cubicBezTo>
                        <a:pt x="30587" y="0"/>
                        <a:pt x="0" y="30582"/>
                        <a:pt x="0" y="68319"/>
                      </a:cubicBezTo>
                      <a:lnTo>
                        <a:pt x="0" y="1113077"/>
                      </a:lnTo>
                      <a:cubicBezTo>
                        <a:pt x="0" y="1150813"/>
                        <a:pt x="30587" y="1181396"/>
                        <a:pt x="68328"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nvGrpSpPr>
                <p:cNvPr id="106" name="Graphic 2">
                  <a:extLst>
                    <a:ext uri="{FF2B5EF4-FFF2-40B4-BE49-F238E27FC236}">
                      <a16:creationId xmlns:a16="http://schemas.microsoft.com/office/drawing/2014/main" id="{A67A162C-9DA2-8DE3-A22D-A69CA98AC072}"/>
                    </a:ext>
                  </a:extLst>
                </p:cNvPr>
                <p:cNvGrpSpPr/>
                <p:nvPr/>
              </p:nvGrpSpPr>
              <p:grpSpPr>
                <a:xfrm>
                  <a:off x="6397140" y="209916"/>
                  <a:ext cx="379179" cy="225161"/>
                  <a:chOff x="6397140" y="209916"/>
                  <a:chExt cx="379179" cy="225161"/>
                </a:xfrm>
                <a:solidFill>
                  <a:srgbClr val="79527B"/>
                </a:solidFill>
              </p:grpSpPr>
              <p:sp>
                <p:nvSpPr>
                  <p:cNvPr id="110" name="Freeform 31">
                    <a:extLst>
                      <a:ext uri="{FF2B5EF4-FFF2-40B4-BE49-F238E27FC236}">
                        <a16:creationId xmlns:a16="http://schemas.microsoft.com/office/drawing/2014/main" id="{645D6ADE-8D44-0ACF-467E-3ED477C21C87}"/>
                      </a:ext>
                    </a:extLst>
                  </p:cNvPr>
                  <p:cNvSpPr/>
                  <p:nvPr/>
                </p:nvSpPr>
                <p:spPr>
                  <a:xfrm>
                    <a:off x="6397140" y="209916"/>
                    <a:ext cx="195041" cy="225161"/>
                  </a:xfrm>
                  <a:custGeom>
                    <a:avLst/>
                    <a:gdLst>
                      <a:gd name="connsiteX0" fmla="*/ 195042 w 195041"/>
                      <a:gd name="connsiteY0" fmla="*/ 112592 h 225161"/>
                      <a:gd name="connsiteX1" fmla="*/ 0 w 195041"/>
                      <a:gd name="connsiteY1" fmla="*/ 225162 h 225161"/>
                      <a:gd name="connsiteX2" fmla="*/ 0 w 195041"/>
                      <a:gd name="connsiteY2" fmla="*/ 0 h 225161"/>
                    </a:gdLst>
                    <a:ahLst/>
                    <a:cxnLst>
                      <a:cxn ang="0">
                        <a:pos x="connsiteX0" y="connsiteY0"/>
                      </a:cxn>
                      <a:cxn ang="0">
                        <a:pos x="connsiteX1" y="connsiteY1"/>
                      </a:cxn>
                      <a:cxn ang="0">
                        <a:pos x="connsiteX2" y="connsiteY2"/>
                      </a:cxn>
                    </a:cxnLst>
                    <a:rect l="l" t="t" r="r" b="b"/>
                    <a:pathLst>
                      <a:path w="195041" h="225161">
                        <a:moveTo>
                          <a:pt x="195042"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sp>
                <p:nvSpPr>
                  <p:cNvPr id="111" name="Freeform 32">
                    <a:extLst>
                      <a:ext uri="{FF2B5EF4-FFF2-40B4-BE49-F238E27FC236}">
                        <a16:creationId xmlns:a16="http://schemas.microsoft.com/office/drawing/2014/main" id="{FBD27A14-608A-5C91-F905-F0843AE34726}"/>
                      </a:ext>
                    </a:extLst>
                  </p:cNvPr>
                  <p:cNvSpPr/>
                  <p:nvPr/>
                </p:nvSpPr>
                <p:spPr>
                  <a:xfrm>
                    <a:off x="6581301"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grpSp>
            <p:grpSp>
              <p:nvGrpSpPr>
                <p:cNvPr id="107" name="Graphic 2">
                  <a:extLst>
                    <a:ext uri="{FF2B5EF4-FFF2-40B4-BE49-F238E27FC236}">
                      <a16:creationId xmlns:a16="http://schemas.microsoft.com/office/drawing/2014/main" id="{92A66D6D-DD9F-BDE5-5F62-B22D3A427C5E}"/>
                    </a:ext>
                  </a:extLst>
                </p:cNvPr>
                <p:cNvGrpSpPr/>
                <p:nvPr/>
              </p:nvGrpSpPr>
              <p:grpSpPr>
                <a:xfrm>
                  <a:off x="6871783" y="95015"/>
                  <a:ext cx="1129009" cy="455900"/>
                  <a:chOff x="6871783" y="95015"/>
                  <a:chExt cx="1129009" cy="455900"/>
                </a:xfrm>
              </p:grpSpPr>
              <p:sp>
                <p:nvSpPr>
                  <p:cNvPr id="108" name="Freeform 34">
                    <a:extLst>
                      <a:ext uri="{FF2B5EF4-FFF2-40B4-BE49-F238E27FC236}">
                        <a16:creationId xmlns:a16="http://schemas.microsoft.com/office/drawing/2014/main" id="{32DEE0E6-170B-5360-52BC-244B4BF0E39E}"/>
                      </a:ext>
                    </a:extLst>
                  </p:cNvPr>
                  <p:cNvSpPr/>
                  <p:nvPr/>
                </p:nvSpPr>
                <p:spPr>
                  <a:xfrm>
                    <a:off x="6901387" y="124637"/>
                    <a:ext cx="1069802" cy="396701"/>
                  </a:xfrm>
                  <a:custGeom>
                    <a:avLst/>
                    <a:gdLst>
                      <a:gd name="connsiteX0" fmla="*/ 871423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23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779" y="88798"/>
                          <a:pt x="980968" y="0"/>
                          <a:pt x="871423" y="0"/>
                        </a:cubicBezTo>
                        <a:close/>
                      </a:path>
                    </a:pathLst>
                  </a:custGeom>
                  <a:solidFill>
                    <a:srgbClr val="FFFFFF"/>
                  </a:solidFill>
                  <a:ln w="2286" cap="flat">
                    <a:noFill/>
                    <a:prstDash val="solid"/>
                    <a:miter/>
                  </a:ln>
                </p:spPr>
                <p:txBody>
                  <a:bodyPr rtlCol="0" anchor="ctr"/>
                  <a:lstStyle/>
                  <a:p>
                    <a:endParaRPr lang="en-GB"/>
                  </a:p>
                </p:txBody>
              </p:sp>
              <p:sp>
                <p:nvSpPr>
                  <p:cNvPr id="109" name="Freeform 35">
                    <a:extLst>
                      <a:ext uri="{FF2B5EF4-FFF2-40B4-BE49-F238E27FC236}">
                        <a16:creationId xmlns:a16="http://schemas.microsoft.com/office/drawing/2014/main" id="{0CDCDCD0-A700-5CB9-D97D-9355626B267F}"/>
                      </a:ext>
                    </a:extLst>
                  </p:cNvPr>
                  <p:cNvSpPr/>
                  <p:nvPr/>
                </p:nvSpPr>
                <p:spPr>
                  <a:xfrm>
                    <a:off x="6871783" y="9501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09 w 1129009"/>
                      <a:gd name="connsiteY5" fmla="*/ 227950 h 455900"/>
                      <a:gd name="connsiteX6" fmla="*/ 901027 w 1129009"/>
                      <a:gd name="connsiteY6" fmla="*/ 455900 h 455900"/>
                      <a:gd name="connsiteX7" fmla="*/ 227960 w 1129009"/>
                      <a:gd name="connsiteY7" fmla="*/ 59222 h 455900"/>
                      <a:gd name="connsiteX8" fmla="*/ 59184 w 1129009"/>
                      <a:gd name="connsiteY8" fmla="*/ 227973 h 455900"/>
                      <a:gd name="connsiteX9" fmla="*/ 227960 w 1129009"/>
                      <a:gd name="connsiteY9" fmla="*/ 396724 h 455900"/>
                      <a:gd name="connsiteX10" fmla="*/ 901004 w 1129009"/>
                      <a:gd name="connsiteY10" fmla="*/ 396724 h 455900"/>
                      <a:gd name="connsiteX11" fmla="*/ 1069779 w 1129009"/>
                      <a:gd name="connsiteY11" fmla="*/ 227973 h 455900"/>
                      <a:gd name="connsiteX12" fmla="*/ 901004 w 1129009"/>
                      <a:gd name="connsiteY12" fmla="*/ 59222 h 455900"/>
                      <a:gd name="connsiteX13" fmla="*/ 227960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222"/>
                        </a:moveTo>
                        <a:cubicBezTo>
                          <a:pt x="134897" y="59222"/>
                          <a:pt x="59184" y="134923"/>
                          <a:pt x="59184" y="227973"/>
                        </a:cubicBezTo>
                        <a:cubicBezTo>
                          <a:pt x="59184" y="321023"/>
                          <a:pt x="134897" y="396724"/>
                          <a:pt x="227960" y="396724"/>
                        </a:cubicBezTo>
                        <a:lnTo>
                          <a:pt x="901004" y="396724"/>
                        </a:lnTo>
                        <a:cubicBezTo>
                          <a:pt x="994067" y="396724"/>
                          <a:pt x="1069779" y="321023"/>
                          <a:pt x="1069779" y="227973"/>
                        </a:cubicBezTo>
                        <a:cubicBezTo>
                          <a:pt x="1069779" y="134923"/>
                          <a:pt x="994067" y="59222"/>
                          <a:pt x="901004" y="59222"/>
                        </a:cubicBezTo>
                        <a:lnTo>
                          <a:pt x="227960" y="59222"/>
                        </a:lnTo>
                        <a:close/>
                      </a:path>
                    </a:pathLst>
                  </a:custGeom>
                  <a:solidFill>
                    <a:srgbClr val="79527B"/>
                  </a:solidFill>
                  <a:ln w="2286" cap="flat">
                    <a:noFill/>
                    <a:prstDash val="solid"/>
                    <a:miter/>
                  </a:ln>
                </p:spPr>
                <p:txBody>
                  <a:bodyPr rtlCol="0" anchor="ctr"/>
                  <a:lstStyle/>
                  <a:p>
                    <a:endParaRPr lang="en-GB"/>
                  </a:p>
                </p:txBody>
              </p:sp>
            </p:grpSp>
          </p:grpSp>
        </p:grpSp>
        <p:grpSp>
          <p:nvGrpSpPr>
            <p:cNvPr id="4" name="Graphic 2">
              <a:extLst>
                <a:ext uri="{FF2B5EF4-FFF2-40B4-BE49-F238E27FC236}">
                  <a16:creationId xmlns:a16="http://schemas.microsoft.com/office/drawing/2014/main" id="{47B1B000-9F9A-33C7-736F-FDAB546A5F25}"/>
                </a:ext>
              </a:extLst>
            </p:cNvPr>
            <p:cNvGrpSpPr/>
            <p:nvPr/>
          </p:nvGrpSpPr>
          <p:grpSpPr>
            <a:xfrm>
              <a:off x="1822329" y="1806595"/>
              <a:ext cx="6297496" cy="1706209"/>
              <a:chOff x="1822329" y="1806595"/>
              <a:chExt cx="6297496" cy="1706209"/>
            </a:xfrm>
          </p:grpSpPr>
          <p:grpSp>
            <p:nvGrpSpPr>
              <p:cNvPr id="64" name="Graphic 2">
                <a:extLst>
                  <a:ext uri="{FF2B5EF4-FFF2-40B4-BE49-F238E27FC236}">
                    <a16:creationId xmlns:a16="http://schemas.microsoft.com/office/drawing/2014/main" id="{0BECA2A8-128F-F7B8-C668-552FDE7B75E2}"/>
                  </a:ext>
                </a:extLst>
              </p:cNvPr>
              <p:cNvGrpSpPr/>
              <p:nvPr/>
            </p:nvGrpSpPr>
            <p:grpSpPr>
              <a:xfrm>
                <a:off x="1822329" y="1806595"/>
                <a:ext cx="2075870" cy="1706209"/>
                <a:chOff x="1822329" y="1806595"/>
                <a:chExt cx="2075870" cy="1706209"/>
              </a:xfrm>
            </p:grpSpPr>
            <p:pic>
              <p:nvPicPr>
                <p:cNvPr id="89" name="Picture 88">
                  <a:extLst>
                    <a:ext uri="{FF2B5EF4-FFF2-40B4-BE49-F238E27FC236}">
                      <a16:creationId xmlns:a16="http://schemas.microsoft.com/office/drawing/2014/main" id="{05D5DE33-8066-0905-D5D2-D8B1EA594A86}"/>
                    </a:ext>
                  </a:extLst>
                </p:cNvPr>
                <p:cNvPicPr>
                  <a:picLocks noChangeAspect="1"/>
                </p:cNvPicPr>
                <p:nvPr/>
              </p:nvPicPr>
              <p:blipFill>
                <a:blip r:embed="rId5"/>
                <a:stretch>
                  <a:fillRect/>
                </a:stretch>
              </p:blipFill>
              <p:spPr>
                <a:xfrm>
                  <a:off x="1822329" y="2118361"/>
                  <a:ext cx="1999244" cy="1394443"/>
                </a:xfrm>
                <a:custGeom>
                  <a:avLst/>
                  <a:gdLst>
                    <a:gd name="connsiteX0" fmla="*/ -1062 w 1999244"/>
                    <a:gd name="connsiteY0" fmla="*/ -39 h 1394443"/>
                    <a:gd name="connsiteX1" fmla="*/ 1998182 w 1999244"/>
                    <a:gd name="connsiteY1" fmla="*/ -39 h 1394443"/>
                    <a:gd name="connsiteX2" fmla="*/ 1998182 w 1999244"/>
                    <a:gd name="connsiteY2" fmla="*/ 1394404 h 1394443"/>
                    <a:gd name="connsiteX3" fmla="*/ -1062 w 1999244"/>
                    <a:gd name="connsiteY3" fmla="*/ 1394404 h 1394443"/>
                  </a:gdLst>
                  <a:ahLst/>
                  <a:cxnLst>
                    <a:cxn ang="0">
                      <a:pos x="connsiteX0" y="connsiteY0"/>
                    </a:cxn>
                    <a:cxn ang="0">
                      <a:pos x="connsiteX1" y="connsiteY1"/>
                    </a:cxn>
                    <a:cxn ang="0">
                      <a:pos x="connsiteX2" y="connsiteY2"/>
                    </a:cxn>
                    <a:cxn ang="0">
                      <a:pos x="connsiteX3" y="connsiteY3"/>
                    </a:cxn>
                  </a:cxnLst>
                  <a:rect l="l" t="t" r="r" b="b"/>
                  <a:pathLst>
                    <a:path w="1999244" h="1394443">
                      <a:moveTo>
                        <a:pt x="-1062" y="-39"/>
                      </a:moveTo>
                      <a:lnTo>
                        <a:pt x="1998182" y="-39"/>
                      </a:lnTo>
                      <a:lnTo>
                        <a:pt x="1998182" y="1394404"/>
                      </a:lnTo>
                      <a:lnTo>
                        <a:pt x="-1062" y="1394404"/>
                      </a:lnTo>
                      <a:close/>
                    </a:path>
                  </a:pathLst>
                </a:custGeom>
              </p:spPr>
            </p:pic>
            <p:grpSp>
              <p:nvGrpSpPr>
                <p:cNvPr id="90" name="Graphic 2">
                  <a:extLst>
                    <a:ext uri="{FF2B5EF4-FFF2-40B4-BE49-F238E27FC236}">
                      <a16:creationId xmlns:a16="http://schemas.microsoft.com/office/drawing/2014/main" id="{4CBFA8ED-FDF2-F24B-70FB-042260589F26}"/>
                    </a:ext>
                  </a:extLst>
                </p:cNvPr>
                <p:cNvGrpSpPr/>
                <p:nvPr/>
              </p:nvGrpSpPr>
              <p:grpSpPr>
                <a:xfrm>
                  <a:off x="2002808" y="1806595"/>
                  <a:ext cx="1895391" cy="1508018"/>
                  <a:chOff x="2002808" y="1806595"/>
                  <a:chExt cx="1895391" cy="1508018"/>
                </a:xfrm>
              </p:grpSpPr>
              <p:grpSp>
                <p:nvGrpSpPr>
                  <p:cNvPr id="91" name="Graphic 2">
                    <a:extLst>
                      <a:ext uri="{FF2B5EF4-FFF2-40B4-BE49-F238E27FC236}">
                        <a16:creationId xmlns:a16="http://schemas.microsoft.com/office/drawing/2014/main" id="{BCD1C4CB-2D96-EF85-FEA2-71E0DB5E718A}"/>
                      </a:ext>
                    </a:extLst>
                  </p:cNvPr>
                  <p:cNvGrpSpPr/>
                  <p:nvPr/>
                </p:nvGrpSpPr>
                <p:grpSpPr>
                  <a:xfrm>
                    <a:off x="2002808" y="2008283"/>
                    <a:ext cx="1895391" cy="1306330"/>
                    <a:chOff x="2002808" y="2008283"/>
                    <a:chExt cx="1895391" cy="1306330"/>
                  </a:xfrm>
                </p:grpSpPr>
                <p:sp>
                  <p:nvSpPr>
                    <p:cNvPr id="98" name="Freeform 41">
                      <a:extLst>
                        <a:ext uri="{FF2B5EF4-FFF2-40B4-BE49-F238E27FC236}">
                          <a16:creationId xmlns:a16="http://schemas.microsoft.com/office/drawing/2014/main" id="{A8B2135D-7563-E1B3-B5B1-962CF46853FC}"/>
                        </a:ext>
                      </a:extLst>
                    </p:cNvPr>
                    <p:cNvSpPr/>
                    <p:nvPr/>
                  </p:nvSpPr>
                  <p:spPr>
                    <a:xfrm>
                      <a:off x="2002808" y="2008283"/>
                      <a:ext cx="1895391" cy="1306330"/>
                    </a:xfrm>
                    <a:custGeom>
                      <a:avLst/>
                      <a:gdLst>
                        <a:gd name="connsiteX0" fmla="*/ 1818261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1 w 1895391"/>
                        <a:gd name="connsiteY5" fmla="*/ 1306331 h 1306330"/>
                        <a:gd name="connsiteX6" fmla="*/ 1895391 w 1895391"/>
                        <a:gd name="connsiteY6" fmla="*/ 1229212 h 1306330"/>
                        <a:gd name="connsiteX7" fmla="*/ 1895391 w 1895391"/>
                        <a:gd name="connsiteY7" fmla="*/ 77119 h 1306330"/>
                        <a:gd name="connsiteX8" fmla="*/ 1818261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14"/>
                            <a:pt x="1860850" y="0"/>
                            <a:pt x="1818261" y="0"/>
                          </a:cubicBezTo>
                          <a:close/>
                        </a:path>
                      </a:pathLst>
                    </a:custGeom>
                    <a:solidFill>
                      <a:srgbClr val="F27954"/>
                    </a:solidFill>
                    <a:ln w="2286" cap="flat">
                      <a:noFill/>
                      <a:prstDash val="solid"/>
                      <a:miter/>
                    </a:ln>
                  </p:spPr>
                  <p:txBody>
                    <a:bodyPr rtlCol="0" anchor="ctr"/>
                    <a:lstStyle/>
                    <a:p>
                      <a:endParaRPr lang="en-GB"/>
                    </a:p>
                  </p:txBody>
                </p:sp>
                <p:sp>
                  <p:nvSpPr>
                    <p:cNvPr id="99" name="Freeform 42">
                      <a:extLst>
                        <a:ext uri="{FF2B5EF4-FFF2-40B4-BE49-F238E27FC236}">
                          <a16:creationId xmlns:a16="http://schemas.microsoft.com/office/drawing/2014/main" id="{A6D538A3-756A-3FDE-38ED-F9221CAF19BD}"/>
                        </a:ext>
                      </a:extLst>
                    </p:cNvPr>
                    <p:cNvSpPr/>
                    <p:nvPr/>
                  </p:nvSpPr>
                  <p:spPr>
                    <a:xfrm>
                      <a:off x="2065285" y="207075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92" name="Graphic 2">
                    <a:extLst>
                      <a:ext uri="{FF2B5EF4-FFF2-40B4-BE49-F238E27FC236}">
                        <a16:creationId xmlns:a16="http://schemas.microsoft.com/office/drawing/2014/main" id="{47D29534-FF3E-9961-1821-D9933668156F}"/>
                      </a:ext>
                    </a:extLst>
                  </p:cNvPr>
                  <p:cNvGrpSpPr/>
                  <p:nvPr/>
                </p:nvGrpSpPr>
                <p:grpSpPr>
                  <a:xfrm>
                    <a:off x="2175539" y="1921496"/>
                    <a:ext cx="379155" cy="225161"/>
                    <a:chOff x="2175539" y="1921496"/>
                    <a:chExt cx="379155" cy="225161"/>
                  </a:xfrm>
                  <a:solidFill>
                    <a:srgbClr val="F27954"/>
                  </a:solidFill>
                </p:grpSpPr>
                <p:sp>
                  <p:nvSpPr>
                    <p:cNvPr id="96" name="Freeform 44">
                      <a:extLst>
                        <a:ext uri="{FF2B5EF4-FFF2-40B4-BE49-F238E27FC236}">
                          <a16:creationId xmlns:a16="http://schemas.microsoft.com/office/drawing/2014/main" id="{2DCD316F-3FE9-880E-CFEB-E88B7C8AFEB8}"/>
                        </a:ext>
                      </a:extLst>
                    </p:cNvPr>
                    <p:cNvSpPr/>
                    <p:nvPr/>
                  </p:nvSpPr>
                  <p:spPr>
                    <a:xfrm>
                      <a:off x="2175539"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sp>
                  <p:nvSpPr>
                    <p:cNvPr id="97" name="Freeform 45">
                      <a:extLst>
                        <a:ext uri="{FF2B5EF4-FFF2-40B4-BE49-F238E27FC236}">
                          <a16:creationId xmlns:a16="http://schemas.microsoft.com/office/drawing/2014/main" id="{91278010-141F-AEF9-9F11-7A97354C00A1}"/>
                        </a:ext>
                      </a:extLst>
                    </p:cNvPr>
                    <p:cNvSpPr/>
                    <p:nvPr/>
                  </p:nvSpPr>
                  <p:spPr>
                    <a:xfrm>
                      <a:off x="2359676"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grpSp>
              <p:grpSp>
                <p:nvGrpSpPr>
                  <p:cNvPr id="93" name="Graphic 2">
                    <a:extLst>
                      <a:ext uri="{FF2B5EF4-FFF2-40B4-BE49-F238E27FC236}">
                        <a16:creationId xmlns:a16="http://schemas.microsoft.com/office/drawing/2014/main" id="{11602840-A1B4-8B7C-2B55-7910CDD9F701}"/>
                      </a:ext>
                    </a:extLst>
                  </p:cNvPr>
                  <p:cNvGrpSpPr/>
                  <p:nvPr/>
                </p:nvGrpSpPr>
                <p:grpSpPr>
                  <a:xfrm>
                    <a:off x="2650135" y="1806595"/>
                    <a:ext cx="1129009" cy="455900"/>
                    <a:chOff x="2650135" y="1806595"/>
                    <a:chExt cx="1129009" cy="455900"/>
                  </a:xfrm>
                </p:grpSpPr>
                <p:sp>
                  <p:nvSpPr>
                    <p:cNvPr id="94" name="Freeform 47">
                      <a:extLst>
                        <a:ext uri="{FF2B5EF4-FFF2-40B4-BE49-F238E27FC236}">
                          <a16:creationId xmlns:a16="http://schemas.microsoft.com/office/drawing/2014/main" id="{88D2FF53-127D-6FA4-2768-43C9EA18DA16}"/>
                        </a:ext>
                      </a:extLst>
                    </p:cNvPr>
                    <p:cNvSpPr/>
                    <p:nvPr/>
                  </p:nvSpPr>
                  <p:spPr>
                    <a:xfrm>
                      <a:off x="2679739" y="1836194"/>
                      <a:ext cx="1069802" cy="396701"/>
                    </a:xfrm>
                    <a:custGeom>
                      <a:avLst/>
                      <a:gdLst>
                        <a:gd name="connsiteX0" fmla="*/ 871446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46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46"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25" y="88821"/>
                            <a:pt x="980991" y="0"/>
                            <a:pt x="871446" y="0"/>
                          </a:cubicBezTo>
                          <a:close/>
                        </a:path>
                      </a:pathLst>
                    </a:custGeom>
                    <a:solidFill>
                      <a:srgbClr val="FFFFFF"/>
                    </a:solidFill>
                    <a:ln w="2286" cap="flat">
                      <a:noFill/>
                      <a:prstDash val="solid"/>
                      <a:miter/>
                    </a:ln>
                  </p:spPr>
                  <p:txBody>
                    <a:bodyPr rtlCol="0" anchor="ctr"/>
                    <a:lstStyle/>
                    <a:p>
                      <a:endParaRPr lang="en-GB"/>
                    </a:p>
                  </p:txBody>
                </p:sp>
                <p:sp>
                  <p:nvSpPr>
                    <p:cNvPr id="95" name="Freeform 48">
                      <a:extLst>
                        <a:ext uri="{FF2B5EF4-FFF2-40B4-BE49-F238E27FC236}">
                          <a16:creationId xmlns:a16="http://schemas.microsoft.com/office/drawing/2014/main" id="{F6256D4A-13DA-F770-48DB-CAACC71965F9}"/>
                        </a:ext>
                      </a:extLst>
                    </p:cNvPr>
                    <p:cNvSpPr/>
                    <p:nvPr/>
                  </p:nvSpPr>
                  <p:spPr>
                    <a:xfrm>
                      <a:off x="2650135" y="1806595"/>
                      <a:ext cx="1129009" cy="455900"/>
                    </a:xfrm>
                    <a:custGeom>
                      <a:avLst/>
                      <a:gdLst>
                        <a:gd name="connsiteX0" fmla="*/ 901050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50 w 1129009"/>
                        <a:gd name="connsiteY6" fmla="*/ 455900 h 455900"/>
                        <a:gd name="connsiteX7" fmla="*/ 227983 w 1129009"/>
                        <a:gd name="connsiteY7" fmla="*/ 59199 h 455900"/>
                        <a:gd name="connsiteX8" fmla="*/ 59207 w 1129009"/>
                        <a:gd name="connsiteY8" fmla="*/ 227950 h 455900"/>
                        <a:gd name="connsiteX9" fmla="*/ 227983 w 1129009"/>
                        <a:gd name="connsiteY9" fmla="*/ 396701 h 455900"/>
                        <a:gd name="connsiteX10" fmla="*/ 901027 w 1129009"/>
                        <a:gd name="connsiteY10" fmla="*/ 396701 h 455900"/>
                        <a:gd name="connsiteX11" fmla="*/ 1069802 w 1129009"/>
                        <a:gd name="connsiteY11" fmla="*/ 227950 h 455900"/>
                        <a:gd name="connsiteX12" fmla="*/ 901027 w 1129009"/>
                        <a:gd name="connsiteY12" fmla="*/ 59199 h 455900"/>
                        <a:gd name="connsiteX13" fmla="*/ 227983 w 1129009"/>
                        <a:gd name="connsiteY13" fmla="*/ 59199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199"/>
                          </a:moveTo>
                          <a:cubicBezTo>
                            <a:pt x="134920" y="59199"/>
                            <a:pt x="59207" y="134900"/>
                            <a:pt x="59207" y="227950"/>
                          </a:cubicBezTo>
                          <a:cubicBezTo>
                            <a:pt x="59207" y="321000"/>
                            <a:pt x="134920" y="396701"/>
                            <a:pt x="227983" y="396701"/>
                          </a:cubicBezTo>
                          <a:lnTo>
                            <a:pt x="901027" y="396701"/>
                          </a:lnTo>
                          <a:cubicBezTo>
                            <a:pt x="994090" y="396701"/>
                            <a:pt x="1069802" y="321000"/>
                            <a:pt x="1069802" y="227950"/>
                          </a:cubicBezTo>
                          <a:cubicBezTo>
                            <a:pt x="1069802" y="134900"/>
                            <a:pt x="994090" y="59199"/>
                            <a:pt x="901027" y="59199"/>
                          </a:cubicBezTo>
                          <a:lnTo>
                            <a:pt x="227983" y="59199"/>
                          </a:lnTo>
                          <a:close/>
                        </a:path>
                      </a:pathLst>
                    </a:custGeom>
                    <a:solidFill>
                      <a:srgbClr val="F27954"/>
                    </a:solidFill>
                    <a:ln w="2286" cap="flat">
                      <a:noFill/>
                      <a:prstDash val="solid"/>
                      <a:miter/>
                    </a:ln>
                  </p:spPr>
                  <p:txBody>
                    <a:bodyPr rtlCol="0" anchor="ctr"/>
                    <a:lstStyle/>
                    <a:p>
                      <a:endParaRPr lang="en-GB"/>
                    </a:p>
                  </p:txBody>
                </p:sp>
              </p:grpSp>
            </p:grpSp>
          </p:grpSp>
          <p:grpSp>
            <p:nvGrpSpPr>
              <p:cNvPr id="65" name="Graphic 2">
                <a:extLst>
                  <a:ext uri="{FF2B5EF4-FFF2-40B4-BE49-F238E27FC236}">
                    <a16:creationId xmlns:a16="http://schemas.microsoft.com/office/drawing/2014/main" id="{DFBFCCB8-C820-AF73-6A09-F658E0962398}"/>
                  </a:ext>
                </a:extLst>
              </p:cNvPr>
              <p:cNvGrpSpPr/>
              <p:nvPr/>
            </p:nvGrpSpPr>
            <p:grpSpPr>
              <a:xfrm>
                <a:off x="3933496" y="1806595"/>
                <a:ext cx="2075526" cy="1706209"/>
                <a:chOff x="3933496" y="1806595"/>
                <a:chExt cx="2075526" cy="1706209"/>
              </a:xfrm>
            </p:grpSpPr>
            <p:pic>
              <p:nvPicPr>
                <p:cNvPr id="78" name="Picture 77">
                  <a:extLst>
                    <a:ext uri="{FF2B5EF4-FFF2-40B4-BE49-F238E27FC236}">
                      <a16:creationId xmlns:a16="http://schemas.microsoft.com/office/drawing/2014/main" id="{BF6EAA99-C21D-ACDD-E178-136CF9FED2F4}"/>
                    </a:ext>
                  </a:extLst>
                </p:cNvPr>
                <p:cNvPicPr>
                  <a:picLocks noChangeAspect="1"/>
                </p:cNvPicPr>
                <p:nvPr/>
              </p:nvPicPr>
              <p:blipFill>
                <a:blip r:embed="rId6"/>
                <a:stretch>
                  <a:fillRect/>
                </a:stretch>
              </p:blipFill>
              <p:spPr>
                <a:xfrm>
                  <a:off x="3933496" y="2118361"/>
                  <a:ext cx="1998695" cy="1394443"/>
                </a:xfrm>
                <a:custGeom>
                  <a:avLst/>
                  <a:gdLst>
                    <a:gd name="connsiteX0" fmla="*/ -138 w 1998695"/>
                    <a:gd name="connsiteY0" fmla="*/ -39 h 1394443"/>
                    <a:gd name="connsiteX1" fmla="*/ 1998557 w 1998695"/>
                    <a:gd name="connsiteY1" fmla="*/ -39 h 1394443"/>
                    <a:gd name="connsiteX2" fmla="*/ 1998557 w 1998695"/>
                    <a:gd name="connsiteY2" fmla="*/ 1394404 h 1394443"/>
                    <a:gd name="connsiteX3" fmla="*/ -138 w 1998695"/>
                    <a:gd name="connsiteY3" fmla="*/ 1394404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138" y="-39"/>
                      </a:moveTo>
                      <a:lnTo>
                        <a:pt x="1998557" y="-39"/>
                      </a:lnTo>
                      <a:lnTo>
                        <a:pt x="1998557" y="1394404"/>
                      </a:lnTo>
                      <a:lnTo>
                        <a:pt x="-138" y="1394404"/>
                      </a:lnTo>
                      <a:close/>
                    </a:path>
                  </a:pathLst>
                </a:custGeom>
              </p:spPr>
            </p:pic>
            <p:grpSp>
              <p:nvGrpSpPr>
                <p:cNvPr id="79" name="Graphic 2">
                  <a:extLst>
                    <a:ext uri="{FF2B5EF4-FFF2-40B4-BE49-F238E27FC236}">
                      <a16:creationId xmlns:a16="http://schemas.microsoft.com/office/drawing/2014/main" id="{7E0A07E6-DC8E-660E-157C-BAA138A3FDAE}"/>
                    </a:ext>
                  </a:extLst>
                </p:cNvPr>
                <p:cNvGrpSpPr/>
                <p:nvPr/>
              </p:nvGrpSpPr>
              <p:grpSpPr>
                <a:xfrm>
                  <a:off x="4113632" y="1806595"/>
                  <a:ext cx="1895390" cy="1508018"/>
                  <a:chOff x="4113632" y="1806595"/>
                  <a:chExt cx="1895390" cy="1508018"/>
                </a:xfrm>
              </p:grpSpPr>
              <p:grpSp>
                <p:nvGrpSpPr>
                  <p:cNvPr id="80" name="Graphic 2">
                    <a:extLst>
                      <a:ext uri="{FF2B5EF4-FFF2-40B4-BE49-F238E27FC236}">
                        <a16:creationId xmlns:a16="http://schemas.microsoft.com/office/drawing/2014/main" id="{EF840429-4D68-16BB-96B0-027EDABFEBA6}"/>
                      </a:ext>
                    </a:extLst>
                  </p:cNvPr>
                  <p:cNvGrpSpPr/>
                  <p:nvPr/>
                </p:nvGrpSpPr>
                <p:grpSpPr>
                  <a:xfrm>
                    <a:off x="4113632" y="2008283"/>
                    <a:ext cx="1895390" cy="1306330"/>
                    <a:chOff x="4113632" y="2008283"/>
                    <a:chExt cx="1895390" cy="1306330"/>
                  </a:xfrm>
                </p:grpSpPr>
                <p:sp>
                  <p:nvSpPr>
                    <p:cNvPr id="87" name="Freeform 53">
                      <a:extLst>
                        <a:ext uri="{FF2B5EF4-FFF2-40B4-BE49-F238E27FC236}">
                          <a16:creationId xmlns:a16="http://schemas.microsoft.com/office/drawing/2014/main" id="{A22D2C5C-F711-4216-2D37-0770D53E8F8C}"/>
                        </a:ext>
                      </a:extLst>
                    </p:cNvPr>
                    <p:cNvSpPr/>
                    <p:nvPr/>
                  </p:nvSpPr>
                  <p:spPr>
                    <a:xfrm>
                      <a:off x="4113632" y="2008283"/>
                      <a:ext cx="1895390" cy="1306330"/>
                    </a:xfrm>
                    <a:custGeom>
                      <a:avLst/>
                      <a:gdLst>
                        <a:gd name="connsiteX0" fmla="*/ 1818261 w 1895390"/>
                        <a:gd name="connsiteY0" fmla="*/ 0 h 1306330"/>
                        <a:gd name="connsiteX1" fmla="*/ 77130 w 1895390"/>
                        <a:gd name="connsiteY1" fmla="*/ 0 h 1306330"/>
                        <a:gd name="connsiteX2" fmla="*/ 0 w 1895390"/>
                        <a:gd name="connsiteY2" fmla="*/ 77119 h 1306330"/>
                        <a:gd name="connsiteX3" fmla="*/ 0 w 1895390"/>
                        <a:gd name="connsiteY3" fmla="*/ 1229212 h 1306330"/>
                        <a:gd name="connsiteX4" fmla="*/ 77130 w 1895390"/>
                        <a:gd name="connsiteY4" fmla="*/ 1306331 h 1306330"/>
                        <a:gd name="connsiteX5" fmla="*/ 1818261 w 1895390"/>
                        <a:gd name="connsiteY5" fmla="*/ 1306331 h 1306330"/>
                        <a:gd name="connsiteX6" fmla="*/ 1895391 w 1895390"/>
                        <a:gd name="connsiteY6" fmla="*/ 1229212 h 1306330"/>
                        <a:gd name="connsiteX7" fmla="*/ 1895391 w 1895390"/>
                        <a:gd name="connsiteY7" fmla="*/ 77119 h 1306330"/>
                        <a:gd name="connsiteX8" fmla="*/ 1818261 w 1895390"/>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0"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14"/>
                            <a:pt x="1860850" y="0"/>
                            <a:pt x="1818261" y="0"/>
                          </a:cubicBezTo>
                          <a:close/>
                        </a:path>
                      </a:pathLst>
                    </a:custGeom>
                    <a:solidFill>
                      <a:srgbClr val="F27954"/>
                    </a:solidFill>
                    <a:ln w="2286" cap="flat">
                      <a:noFill/>
                      <a:prstDash val="solid"/>
                      <a:miter/>
                    </a:ln>
                  </p:spPr>
                  <p:txBody>
                    <a:bodyPr rtlCol="0" anchor="ctr"/>
                    <a:lstStyle/>
                    <a:p>
                      <a:endParaRPr lang="en-GB"/>
                    </a:p>
                  </p:txBody>
                </p:sp>
                <p:sp>
                  <p:nvSpPr>
                    <p:cNvPr id="88" name="Freeform 54">
                      <a:extLst>
                        <a:ext uri="{FF2B5EF4-FFF2-40B4-BE49-F238E27FC236}">
                          <a16:creationId xmlns:a16="http://schemas.microsoft.com/office/drawing/2014/main" id="{099594CC-18F2-C666-E01E-FEEE0C17BD04}"/>
                        </a:ext>
                      </a:extLst>
                    </p:cNvPr>
                    <p:cNvSpPr/>
                    <p:nvPr/>
                  </p:nvSpPr>
                  <p:spPr>
                    <a:xfrm>
                      <a:off x="4176086" y="207075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9 w 1770438"/>
                        <a:gd name="connsiteY6" fmla="*/ 1113077 h 1181395"/>
                        <a:gd name="connsiteX7" fmla="*/ 1770439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9" y="1150813"/>
                            <a:pt x="1770439" y="1113077"/>
                          </a:cubicBezTo>
                          <a:lnTo>
                            <a:pt x="1770439" y="68319"/>
                          </a:lnTo>
                          <a:cubicBezTo>
                            <a:pt x="1770439"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81" name="Graphic 2">
                    <a:extLst>
                      <a:ext uri="{FF2B5EF4-FFF2-40B4-BE49-F238E27FC236}">
                        <a16:creationId xmlns:a16="http://schemas.microsoft.com/office/drawing/2014/main" id="{19B755DE-E0CE-0C1C-9CC3-45CB113C6F7B}"/>
                      </a:ext>
                    </a:extLst>
                  </p:cNvPr>
                  <p:cNvGrpSpPr/>
                  <p:nvPr/>
                </p:nvGrpSpPr>
                <p:grpSpPr>
                  <a:xfrm>
                    <a:off x="4286340" y="1921496"/>
                    <a:ext cx="379178" cy="225161"/>
                    <a:chOff x="4286340" y="1921496"/>
                    <a:chExt cx="379178" cy="225161"/>
                  </a:xfrm>
                  <a:solidFill>
                    <a:srgbClr val="F27954"/>
                  </a:solidFill>
                </p:grpSpPr>
                <p:sp>
                  <p:nvSpPr>
                    <p:cNvPr id="85" name="Freeform 56">
                      <a:extLst>
                        <a:ext uri="{FF2B5EF4-FFF2-40B4-BE49-F238E27FC236}">
                          <a16:creationId xmlns:a16="http://schemas.microsoft.com/office/drawing/2014/main" id="{42F91158-A5DC-1A09-C793-C879F116FB62}"/>
                        </a:ext>
                      </a:extLst>
                    </p:cNvPr>
                    <p:cNvSpPr/>
                    <p:nvPr/>
                  </p:nvSpPr>
                  <p:spPr>
                    <a:xfrm>
                      <a:off x="4286340"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sp>
                  <p:nvSpPr>
                    <p:cNvPr id="86" name="Freeform 57">
                      <a:extLst>
                        <a:ext uri="{FF2B5EF4-FFF2-40B4-BE49-F238E27FC236}">
                          <a16:creationId xmlns:a16="http://schemas.microsoft.com/office/drawing/2014/main" id="{F4A9DCB8-6DDB-6F8D-22F1-3C2D40AD45E9}"/>
                        </a:ext>
                      </a:extLst>
                    </p:cNvPr>
                    <p:cNvSpPr/>
                    <p:nvPr/>
                  </p:nvSpPr>
                  <p:spPr>
                    <a:xfrm>
                      <a:off x="4470500"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grpSp>
              <p:grpSp>
                <p:nvGrpSpPr>
                  <p:cNvPr id="82" name="Graphic 2">
                    <a:extLst>
                      <a:ext uri="{FF2B5EF4-FFF2-40B4-BE49-F238E27FC236}">
                        <a16:creationId xmlns:a16="http://schemas.microsoft.com/office/drawing/2014/main" id="{66971DF8-AC3D-A3FD-AFBD-4083E39E21B6}"/>
                      </a:ext>
                    </a:extLst>
                  </p:cNvPr>
                  <p:cNvGrpSpPr/>
                  <p:nvPr/>
                </p:nvGrpSpPr>
                <p:grpSpPr>
                  <a:xfrm>
                    <a:off x="4760959" y="1806595"/>
                    <a:ext cx="1129009" cy="455900"/>
                    <a:chOff x="4760959" y="1806595"/>
                    <a:chExt cx="1129009" cy="455900"/>
                  </a:xfrm>
                </p:grpSpPr>
                <p:sp>
                  <p:nvSpPr>
                    <p:cNvPr id="83" name="Freeform 59">
                      <a:extLst>
                        <a:ext uri="{FF2B5EF4-FFF2-40B4-BE49-F238E27FC236}">
                          <a16:creationId xmlns:a16="http://schemas.microsoft.com/office/drawing/2014/main" id="{E15A974F-998F-61E6-86DD-061F97EE61EC}"/>
                        </a:ext>
                      </a:extLst>
                    </p:cNvPr>
                    <p:cNvSpPr/>
                    <p:nvPr/>
                  </p:nvSpPr>
                  <p:spPr>
                    <a:xfrm>
                      <a:off x="4790563" y="1836194"/>
                      <a:ext cx="1069801" cy="396701"/>
                    </a:xfrm>
                    <a:custGeom>
                      <a:avLst/>
                      <a:gdLst>
                        <a:gd name="connsiteX0" fmla="*/ 871423 w 1069801"/>
                        <a:gd name="connsiteY0" fmla="*/ 0 h 396701"/>
                        <a:gd name="connsiteX1" fmla="*/ 198379 w 1069801"/>
                        <a:gd name="connsiteY1" fmla="*/ 0 h 396701"/>
                        <a:gd name="connsiteX2" fmla="*/ 0 w 1069801"/>
                        <a:gd name="connsiteY2" fmla="*/ 198351 h 396701"/>
                        <a:gd name="connsiteX3" fmla="*/ 0 w 1069801"/>
                        <a:gd name="connsiteY3" fmla="*/ 198351 h 396701"/>
                        <a:gd name="connsiteX4" fmla="*/ 198379 w 1069801"/>
                        <a:gd name="connsiteY4" fmla="*/ 396701 h 396701"/>
                        <a:gd name="connsiteX5" fmla="*/ 871423 w 1069801"/>
                        <a:gd name="connsiteY5" fmla="*/ 396701 h 396701"/>
                        <a:gd name="connsiteX6" fmla="*/ 1069802 w 1069801"/>
                        <a:gd name="connsiteY6" fmla="*/ 198351 h 396701"/>
                        <a:gd name="connsiteX7" fmla="*/ 1069802 w 1069801"/>
                        <a:gd name="connsiteY7" fmla="*/ 198351 h 396701"/>
                        <a:gd name="connsiteX8" fmla="*/ 871423 w 1069801"/>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1"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02" y="88821"/>
                            <a:pt x="980991" y="0"/>
                            <a:pt x="871423" y="0"/>
                          </a:cubicBezTo>
                          <a:close/>
                        </a:path>
                      </a:pathLst>
                    </a:custGeom>
                    <a:solidFill>
                      <a:srgbClr val="FFFFFF"/>
                    </a:solidFill>
                    <a:ln w="2286" cap="flat">
                      <a:noFill/>
                      <a:prstDash val="solid"/>
                      <a:miter/>
                    </a:ln>
                  </p:spPr>
                  <p:txBody>
                    <a:bodyPr rtlCol="0" anchor="ctr"/>
                    <a:lstStyle/>
                    <a:p>
                      <a:endParaRPr lang="en-GB"/>
                    </a:p>
                  </p:txBody>
                </p:sp>
                <p:sp>
                  <p:nvSpPr>
                    <p:cNvPr id="84" name="Freeform 60">
                      <a:extLst>
                        <a:ext uri="{FF2B5EF4-FFF2-40B4-BE49-F238E27FC236}">
                          <a16:creationId xmlns:a16="http://schemas.microsoft.com/office/drawing/2014/main" id="{7EEE4676-43C2-8647-0623-0AF1B79D3E82}"/>
                        </a:ext>
                      </a:extLst>
                    </p:cNvPr>
                    <p:cNvSpPr/>
                    <p:nvPr/>
                  </p:nvSpPr>
                  <p:spPr>
                    <a:xfrm>
                      <a:off x="4760959" y="180659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27 w 1129009"/>
                        <a:gd name="connsiteY6" fmla="*/ 455900 h 455900"/>
                        <a:gd name="connsiteX7" fmla="*/ 227983 w 1129009"/>
                        <a:gd name="connsiteY7" fmla="*/ 59199 h 455900"/>
                        <a:gd name="connsiteX8" fmla="*/ 59207 w 1129009"/>
                        <a:gd name="connsiteY8" fmla="*/ 227950 h 455900"/>
                        <a:gd name="connsiteX9" fmla="*/ 227983 w 1129009"/>
                        <a:gd name="connsiteY9" fmla="*/ 396701 h 455900"/>
                        <a:gd name="connsiteX10" fmla="*/ 901027 w 1129009"/>
                        <a:gd name="connsiteY10" fmla="*/ 396701 h 455900"/>
                        <a:gd name="connsiteX11" fmla="*/ 1069802 w 1129009"/>
                        <a:gd name="connsiteY11" fmla="*/ 227950 h 455900"/>
                        <a:gd name="connsiteX12" fmla="*/ 901027 w 1129009"/>
                        <a:gd name="connsiteY12" fmla="*/ 59199 h 455900"/>
                        <a:gd name="connsiteX13" fmla="*/ 227983 w 1129009"/>
                        <a:gd name="connsiteY13" fmla="*/ 59199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199"/>
                          </a:moveTo>
                          <a:cubicBezTo>
                            <a:pt x="134920" y="59199"/>
                            <a:pt x="59207" y="134900"/>
                            <a:pt x="59207" y="227950"/>
                          </a:cubicBezTo>
                          <a:cubicBezTo>
                            <a:pt x="59207" y="321000"/>
                            <a:pt x="134920" y="396701"/>
                            <a:pt x="227983" y="396701"/>
                          </a:cubicBezTo>
                          <a:lnTo>
                            <a:pt x="901027" y="396701"/>
                          </a:lnTo>
                          <a:cubicBezTo>
                            <a:pt x="994090" y="396701"/>
                            <a:pt x="1069802" y="321000"/>
                            <a:pt x="1069802" y="227950"/>
                          </a:cubicBezTo>
                          <a:cubicBezTo>
                            <a:pt x="1069802" y="134900"/>
                            <a:pt x="994090" y="59199"/>
                            <a:pt x="901027" y="59199"/>
                          </a:cubicBezTo>
                          <a:lnTo>
                            <a:pt x="227983" y="59199"/>
                          </a:lnTo>
                          <a:close/>
                        </a:path>
                      </a:pathLst>
                    </a:custGeom>
                    <a:solidFill>
                      <a:srgbClr val="F27954"/>
                    </a:solidFill>
                    <a:ln w="2286" cap="flat">
                      <a:noFill/>
                      <a:prstDash val="solid"/>
                      <a:miter/>
                    </a:ln>
                  </p:spPr>
                  <p:txBody>
                    <a:bodyPr rtlCol="0" anchor="ctr"/>
                    <a:lstStyle/>
                    <a:p>
                      <a:endParaRPr lang="en-GB"/>
                    </a:p>
                  </p:txBody>
                </p:sp>
              </p:grpSp>
            </p:grpSp>
          </p:grpSp>
          <p:grpSp>
            <p:nvGrpSpPr>
              <p:cNvPr id="66" name="Graphic 2">
                <a:extLst>
                  <a:ext uri="{FF2B5EF4-FFF2-40B4-BE49-F238E27FC236}">
                    <a16:creationId xmlns:a16="http://schemas.microsoft.com/office/drawing/2014/main" id="{251DFB66-ACFB-58BA-6338-58442F9B0083}"/>
                  </a:ext>
                </a:extLst>
              </p:cNvPr>
              <p:cNvGrpSpPr/>
              <p:nvPr/>
            </p:nvGrpSpPr>
            <p:grpSpPr>
              <a:xfrm>
                <a:off x="6044114" y="1806595"/>
                <a:ext cx="2075711" cy="1706209"/>
                <a:chOff x="6044114" y="1806595"/>
                <a:chExt cx="2075711" cy="1706209"/>
              </a:xfrm>
            </p:grpSpPr>
            <p:pic>
              <p:nvPicPr>
                <p:cNvPr id="67" name="Picture 66">
                  <a:extLst>
                    <a:ext uri="{FF2B5EF4-FFF2-40B4-BE49-F238E27FC236}">
                      <a16:creationId xmlns:a16="http://schemas.microsoft.com/office/drawing/2014/main" id="{B9C59FFA-E123-407B-56CC-FA204D7CF872}"/>
                    </a:ext>
                  </a:extLst>
                </p:cNvPr>
                <p:cNvPicPr>
                  <a:picLocks noChangeAspect="1"/>
                </p:cNvPicPr>
                <p:nvPr/>
              </p:nvPicPr>
              <p:blipFill>
                <a:blip r:embed="rId7"/>
                <a:stretch>
                  <a:fillRect/>
                </a:stretch>
              </p:blipFill>
              <p:spPr>
                <a:xfrm>
                  <a:off x="6044114" y="2118361"/>
                  <a:ext cx="1998695" cy="1394443"/>
                </a:xfrm>
                <a:custGeom>
                  <a:avLst/>
                  <a:gdLst>
                    <a:gd name="connsiteX0" fmla="*/ 785 w 1998695"/>
                    <a:gd name="connsiteY0" fmla="*/ -39 h 1394443"/>
                    <a:gd name="connsiteX1" fmla="*/ 1999481 w 1998695"/>
                    <a:gd name="connsiteY1" fmla="*/ -39 h 1394443"/>
                    <a:gd name="connsiteX2" fmla="*/ 1999481 w 1998695"/>
                    <a:gd name="connsiteY2" fmla="*/ 1394404 h 1394443"/>
                    <a:gd name="connsiteX3" fmla="*/ 785 w 1998695"/>
                    <a:gd name="connsiteY3" fmla="*/ 1394404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785" y="-39"/>
                      </a:moveTo>
                      <a:lnTo>
                        <a:pt x="1999481" y="-39"/>
                      </a:lnTo>
                      <a:lnTo>
                        <a:pt x="1999481" y="1394404"/>
                      </a:lnTo>
                      <a:lnTo>
                        <a:pt x="785" y="1394404"/>
                      </a:lnTo>
                      <a:close/>
                    </a:path>
                  </a:pathLst>
                </a:custGeom>
              </p:spPr>
            </p:pic>
            <p:grpSp>
              <p:nvGrpSpPr>
                <p:cNvPr id="68" name="Graphic 2">
                  <a:extLst>
                    <a:ext uri="{FF2B5EF4-FFF2-40B4-BE49-F238E27FC236}">
                      <a16:creationId xmlns:a16="http://schemas.microsoft.com/office/drawing/2014/main" id="{693B8A12-426B-E42B-A78C-20B38E122788}"/>
                    </a:ext>
                  </a:extLst>
                </p:cNvPr>
                <p:cNvGrpSpPr/>
                <p:nvPr/>
              </p:nvGrpSpPr>
              <p:grpSpPr>
                <a:xfrm>
                  <a:off x="6224434" y="1806595"/>
                  <a:ext cx="1895391" cy="1508018"/>
                  <a:chOff x="6224434" y="1806595"/>
                  <a:chExt cx="1895391" cy="1508018"/>
                </a:xfrm>
              </p:grpSpPr>
              <p:grpSp>
                <p:nvGrpSpPr>
                  <p:cNvPr id="69" name="Graphic 2">
                    <a:extLst>
                      <a:ext uri="{FF2B5EF4-FFF2-40B4-BE49-F238E27FC236}">
                        <a16:creationId xmlns:a16="http://schemas.microsoft.com/office/drawing/2014/main" id="{5BDABD1C-27E1-8758-0EE5-2F1D1749281D}"/>
                      </a:ext>
                    </a:extLst>
                  </p:cNvPr>
                  <p:cNvGrpSpPr/>
                  <p:nvPr/>
                </p:nvGrpSpPr>
                <p:grpSpPr>
                  <a:xfrm>
                    <a:off x="6224434" y="2008283"/>
                    <a:ext cx="1895391" cy="1306330"/>
                    <a:chOff x="6224434" y="2008283"/>
                    <a:chExt cx="1895391" cy="1306330"/>
                  </a:xfrm>
                </p:grpSpPr>
                <p:sp>
                  <p:nvSpPr>
                    <p:cNvPr id="76" name="Freeform 257">
                      <a:extLst>
                        <a:ext uri="{FF2B5EF4-FFF2-40B4-BE49-F238E27FC236}">
                          <a16:creationId xmlns:a16="http://schemas.microsoft.com/office/drawing/2014/main" id="{F742E5AD-36DE-2431-FE42-B1BD5E7D940C}"/>
                        </a:ext>
                      </a:extLst>
                    </p:cNvPr>
                    <p:cNvSpPr/>
                    <p:nvPr/>
                  </p:nvSpPr>
                  <p:spPr>
                    <a:xfrm>
                      <a:off x="6224434" y="2008283"/>
                      <a:ext cx="1895391" cy="1306330"/>
                    </a:xfrm>
                    <a:custGeom>
                      <a:avLst/>
                      <a:gdLst>
                        <a:gd name="connsiteX0" fmla="*/ 1818262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2 w 1895391"/>
                        <a:gd name="connsiteY5" fmla="*/ 1306331 h 1306330"/>
                        <a:gd name="connsiteX6" fmla="*/ 1895392 w 1895391"/>
                        <a:gd name="connsiteY6" fmla="*/ 1229212 h 1306330"/>
                        <a:gd name="connsiteX7" fmla="*/ 1895392 w 1895391"/>
                        <a:gd name="connsiteY7" fmla="*/ 77119 h 1306330"/>
                        <a:gd name="connsiteX8" fmla="*/ 1818262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14"/>
                            <a:pt x="1860850" y="0"/>
                            <a:pt x="1818262" y="0"/>
                          </a:cubicBezTo>
                          <a:close/>
                        </a:path>
                      </a:pathLst>
                    </a:custGeom>
                    <a:solidFill>
                      <a:srgbClr val="F27954"/>
                    </a:solidFill>
                    <a:ln w="2286" cap="flat">
                      <a:noFill/>
                      <a:prstDash val="solid"/>
                      <a:miter/>
                    </a:ln>
                  </p:spPr>
                  <p:txBody>
                    <a:bodyPr rtlCol="0" anchor="ctr"/>
                    <a:lstStyle/>
                    <a:p>
                      <a:endParaRPr lang="en-GB"/>
                    </a:p>
                  </p:txBody>
                </p:sp>
                <p:sp>
                  <p:nvSpPr>
                    <p:cNvPr id="77" name="Freeform 258">
                      <a:extLst>
                        <a:ext uri="{FF2B5EF4-FFF2-40B4-BE49-F238E27FC236}">
                          <a16:creationId xmlns:a16="http://schemas.microsoft.com/office/drawing/2014/main" id="{5317A661-AF6A-E98D-B767-15A5C2E46BB4}"/>
                        </a:ext>
                      </a:extLst>
                    </p:cNvPr>
                    <p:cNvSpPr/>
                    <p:nvPr/>
                  </p:nvSpPr>
                  <p:spPr>
                    <a:xfrm>
                      <a:off x="6286910" y="2070750"/>
                      <a:ext cx="1770438" cy="1181395"/>
                    </a:xfrm>
                    <a:custGeom>
                      <a:avLst/>
                      <a:gdLst>
                        <a:gd name="connsiteX0" fmla="*/ 1702110 w 1770438"/>
                        <a:gd name="connsiteY0" fmla="*/ 0 h 1181395"/>
                        <a:gd name="connsiteX1" fmla="*/ 68328 w 1770438"/>
                        <a:gd name="connsiteY1" fmla="*/ 0 h 1181395"/>
                        <a:gd name="connsiteX2" fmla="*/ 0 w 1770438"/>
                        <a:gd name="connsiteY2" fmla="*/ 68319 h 1181395"/>
                        <a:gd name="connsiteX3" fmla="*/ 0 w 1770438"/>
                        <a:gd name="connsiteY3" fmla="*/ 1113077 h 1181395"/>
                        <a:gd name="connsiteX4" fmla="*/ 68328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8" y="0"/>
                          </a:lnTo>
                          <a:cubicBezTo>
                            <a:pt x="30587" y="0"/>
                            <a:pt x="0" y="30582"/>
                            <a:pt x="0" y="68319"/>
                          </a:cubicBezTo>
                          <a:lnTo>
                            <a:pt x="0" y="1113077"/>
                          </a:lnTo>
                          <a:cubicBezTo>
                            <a:pt x="0" y="1150813"/>
                            <a:pt x="30587" y="1181396"/>
                            <a:pt x="68328"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70" name="Graphic 2">
                    <a:extLst>
                      <a:ext uri="{FF2B5EF4-FFF2-40B4-BE49-F238E27FC236}">
                        <a16:creationId xmlns:a16="http://schemas.microsoft.com/office/drawing/2014/main" id="{9E56906A-2374-7B88-3657-1B71D500B88A}"/>
                      </a:ext>
                    </a:extLst>
                  </p:cNvPr>
                  <p:cNvGrpSpPr/>
                  <p:nvPr/>
                </p:nvGrpSpPr>
                <p:grpSpPr>
                  <a:xfrm>
                    <a:off x="6397140" y="1921496"/>
                    <a:ext cx="379179" cy="225161"/>
                    <a:chOff x="6397140" y="1921496"/>
                    <a:chExt cx="379179" cy="225161"/>
                  </a:xfrm>
                  <a:solidFill>
                    <a:srgbClr val="F27954"/>
                  </a:solidFill>
                </p:grpSpPr>
                <p:sp>
                  <p:nvSpPr>
                    <p:cNvPr id="74" name="Freeform 260">
                      <a:extLst>
                        <a:ext uri="{FF2B5EF4-FFF2-40B4-BE49-F238E27FC236}">
                          <a16:creationId xmlns:a16="http://schemas.microsoft.com/office/drawing/2014/main" id="{5D1A2FF7-F3A6-C72C-1835-65DD30E9308C}"/>
                        </a:ext>
                      </a:extLst>
                    </p:cNvPr>
                    <p:cNvSpPr/>
                    <p:nvPr/>
                  </p:nvSpPr>
                  <p:spPr>
                    <a:xfrm>
                      <a:off x="6397140" y="1921496"/>
                      <a:ext cx="195041" cy="225161"/>
                    </a:xfrm>
                    <a:custGeom>
                      <a:avLst/>
                      <a:gdLst>
                        <a:gd name="connsiteX0" fmla="*/ 195042 w 195041"/>
                        <a:gd name="connsiteY0" fmla="*/ 112569 h 225161"/>
                        <a:gd name="connsiteX1" fmla="*/ 0 w 195041"/>
                        <a:gd name="connsiteY1" fmla="*/ 225162 h 225161"/>
                        <a:gd name="connsiteX2" fmla="*/ 0 w 195041"/>
                        <a:gd name="connsiteY2" fmla="*/ 0 h 225161"/>
                      </a:gdLst>
                      <a:ahLst/>
                      <a:cxnLst>
                        <a:cxn ang="0">
                          <a:pos x="connsiteX0" y="connsiteY0"/>
                        </a:cxn>
                        <a:cxn ang="0">
                          <a:pos x="connsiteX1" y="connsiteY1"/>
                        </a:cxn>
                        <a:cxn ang="0">
                          <a:pos x="connsiteX2" y="connsiteY2"/>
                        </a:cxn>
                      </a:cxnLst>
                      <a:rect l="l" t="t" r="r" b="b"/>
                      <a:pathLst>
                        <a:path w="195041" h="225161">
                          <a:moveTo>
                            <a:pt x="195042"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sp>
                  <p:nvSpPr>
                    <p:cNvPr id="75" name="Freeform 261">
                      <a:extLst>
                        <a:ext uri="{FF2B5EF4-FFF2-40B4-BE49-F238E27FC236}">
                          <a16:creationId xmlns:a16="http://schemas.microsoft.com/office/drawing/2014/main" id="{274EB7EB-68FC-2989-04BD-E1F68FA59977}"/>
                        </a:ext>
                      </a:extLst>
                    </p:cNvPr>
                    <p:cNvSpPr/>
                    <p:nvPr/>
                  </p:nvSpPr>
                  <p:spPr>
                    <a:xfrm>
                      <a:off x="6581301"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grpSp>
              <p:grpSp>
                <p:nvGrpSpPr>
                  <p:cNvPr id="71" name="Graphic 2">
                    <a:extLst>
                      <a:ext uri="{FF2B5EF4-FFF2-40B4-BE49-F238E27FC236}">
                        <a16:creationId xmlns:a16="http://schemas.microsoft.com/office/drawing/2014/main" id="{22CC5ED8-C6B5-03B4-6E41-8C2C5B78B1E6}"/>
                      </a:ext>
                    </a:extLst>
                  </p:cNvPr>
                  <p:cNvGrpSpPr/>
                  <p:nvPr/>
                </p:nvGrpSpPr>
                <p:grpSpPr>
                  <a:xfrm>
                    <a:off x="6871783" y="1806595"/>
                    <a:ext cx="1129009" cy="455900"/>
                    <a:chOff x="6871783" y="1806595"/>
                    <a:chExt cx="1129009" cy="455900"/>
                  </a:xfrm>
                </p:grpSpPr>
                <p:sp>
                  <p:nvSpPr>
                    <p:cNvPr id="72" name="Freeform 263">
                      <a:extLst>
                        <a:ext uri="{FF2B5EF4-FFF2-40B4-BE49-F238E27FC236}">
                          <a16:creationId xmlns:a16="http://schemas.microsoft.com/office/drawing/2014/main" id="{D892F922-CD73-0B8F-3151-FBBD1BA2A9A6}"/>
                        </a:ext>
                      </a:extLst>
                    </p:cNvPr>
                    <p:cNvSpPr/>
                    <p:nvPr/>
                  </p:nvSpPr>
                  <p:spPr>
                    <a:xfrm>
                      <a:off x="6901387" y="1836194"/>
                      <a:ext cx="1069802" cy="396701"/>
                    </a:xfrm>
                    <a:custGeom>
                      <a:avLst/>
                      <a:gdLst>
                        <a:gd name="connsiteX0" fmla="*/ 871423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23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779" y="88821"/>
                            <a:pt x="980968" y="0"/>
                            <a:pt x="871423" y="0"/>
                          </a:cubicBezTo>
                          <a:close/>
                        </a:path>
                      </a:pathLst>
                    </a:custGeom>
                    <a:solidFill>
                      <a:srgbClr val="FFFFFF"/>
                    </a:solidFill>
                    <a:ln w="2286" cap="flat">
                      <a:noFill/>
                      <a:prstDash val="solid"/>
                      <a:miter/>
                    </a:ln>
                  </p:spPr>
                  <p:txBody>
                    <a:bodyPr rtlCol="0" anchor="ctr"/>
                    <a:lstStyle/>
                    <a:p>
                      <a:endParaRPr lang="en-GB"/>
                    </a:p>
                  </p:txBody>
                </p:sp>
                <p:sp>
                  <p:nvSpPr>
                    <p:cNvPr id="73" name="Freeform 264">
                      <a:extLst>
                        <a:ext uri="{FF2B5EF4-FFF2-40B4-BE49-F238E27FC236}">
                          <a16:creationId xmlns:a16="http://schemas.microsoft.com/office/drawing/2014/main" id="{0E2EB65C-4A90-6A7F-CDE3-48B8C0559412}"/>
                        </a:ext>
                      </a:extLst>
                    </p:cNvPr>
                    <p:cNvSpPr/>
                    <p:nvPr/>
                  </p:nvSpPr>
                  <p:spPr>
                    <a:xfrm>
                      <a:off x="6871783" y="180659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09 w 1129009"/>
                        <a:gd name="connsiteY5" fmla="*/ 227950 h 455900"/>
                        <a:gd name="connsiteX6" fmla="*/ 901027 w 1129009"/>
                        <a:gd name="connsiteY6" fmla="*/ 455900 h 455900"/>
                        <a:gd name="connsiteX7" fmla="*/ 227960 w 1129009"/>
                        <a:gd name="connsiteY7" fmla="*/ 59199 h 455900"/>
                        <a:gd name="connsiteX8" fmla="*/ 59184 w 1129009"/>
                        <a:gd name="connsiteY8" fmla="*/ 227950 h 455900"/>
                        <a:gd name="connsiteX9" fmla="*/ 227960 w 1129009"/>
                        <a:gd name="connsiteY9" fmla="*/ 396701 h 455900"/>
                        <a:gd name="connsiteX10" fmla="*/ 901004 w 1129009"/>
                        <a:gd name="connsiteY10" fmla="*/ 396701 h 455900"/>
                        <a:gd name="connsiteX11" fmla="*/ 1069779 w 1129009"/>
                        <a:gd name="connsiteY11" fmla="*/ 227950 h 455900"/>
                        <a:gd name="connsiteX12" fmla="*/ 901004 w 1129009"/>
                        <a:gd name="connsiteY12" fmla="*/ 59199 h 455900"/>
                        <a:gd name="connsiteX13" fmla="*/ 227960 w 1129009"/>
                        <a:gd name="connsiteY13" fmla="*/ 59199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199"/>
                          </a:moveTo>
                          <a:cubicBezTo>
                            <a:pt x="134897" y="59199"/>
                            <a:pt x="59184" y="134900"/>
                            <a:pt x="59184" y="227950"/>
                          </a:cubicBezTo>
                          <a:cubicBezTo>
                            <a:pt x="59184" y="321000"/>
                            <a:pt x="134897" y="396701"/>
                            <a:pt x="227960" y="396701"/>
                          </a:cubicBezTo>
                          <a:lnTo>
                            <a:pt x="901004" y="396701"/>
                          </a:lnTo>
                          <a:cubicBezTo>
                            <a:pt x="994067" y="396701"/>
                            <a:pt x="1069779" y="321000"/>
                            <a:pt x="1069779" y="227950"/>
                          </a:cubicBezTo>
                          <a:cubicBezTo>
                            <a:pt x="1069779" y="134900"/>
                            <a:pt x="994067" y="59199"/>
                            <a:pt x="901004" y="59199"/>
                          </a:cubicBezTo>
                          <a:lnTo>
                            <a:pt x="227960" y="59199"/>
                          </a:lnTo>
                          <a:close/>
                        </a:path>
                      </a:pathLst>
                    </a:custGeom>
                    <a:solidFill>
                      <a:srgbClr val="F27954"/>
                    </a:solidFill>
                    <a:ln w="2286" cap="flat">
                      <a:noFill/>
                      <a:prstDash val="solid"/>
                      <a:miter/>
                    </a:ln>
                  </p:spPr>
                  <p:txBody>
                    <a:bodyPr rtlCol="0" anchor="ctr"/>
                    <a:lstStyle/>
                    <a:p>
                      <a:endParaRPr lang="en-GB"/>
                    </a:p>
                  </p:txBody>
                </p:sp>
              </p:grpSp>
            </p:grpSp>
          </p:grpSp>
        </p:grpSp>
        <p:grpSp>
          <p:nvGrpSpPr>
            <p:cNvPr id="5" name="Graphic 2">
              <a:extLst>
                <a:ext uri="{FF2B5EF4-FFF2-40B4-BE49-F238E27FC236}">
                  <a16:creationId xmlns:a16="http://schemas.microsoft.com/office/drawing/2014/main" id="{2AA50967-E3E0-B143-57B2-D4CD15B0ED63}"/>
                </a:ext>
              </a:extLst>
            </p:cNvPr>
            <p:cNvGrpSpPr/>
            <p:nvPr/>
          </p:nvGrpSpPr>
          <p:grpSpPr>
            <a:xfrm>
              <a:off x="1822329" y="3518152"/>
              <a:ext cx="6297496" cy="1706164"/>
              <a:chOff x="1822329" y="3518152"/>
              <a:chExt cx="6297496" cy="1706164"/>
            </a:xfrm>
          </p:grpSpPr>
          <p:grpSp>
            <p:nvGrpSpPr>
              <p:cNvPr id="8" name="Graphic 2">
                <a:extLst>
                  <a:ext uri="{FF2B5EF4-FFF2-40B4-BE49-F238E27FC236}">
                    <a16:creationId xmlns:a16="http://schemas.microsoft.com/office/drawing/2014/main" id="{1073C008-797A-F656-01D4-ECF6FF5C689F}"/>
                  </a:ext>
                </a:extLst>
              </p:cNvPr>
              <p:cNvGrpSpPr/>
              <p:nvPr/>
            </p:nvGrpSpPr>
            <p:grpSpPr>
              <a:xfrm>
                <a:off x="1822329" y="3518152"/>
                <a:ext cx="2075870" cy="1706164"/>
                <a:chOff x="1822329" y="3518152"/>
                <a:chExt cx="2075870" cy="1706164"/>
              </a:xfrm>
            </p:grpSpPr>
            <p:pic>
              <p:nvPicPr>
                <p:cNvPr id="53" name="Picture 52">
                  <a:extLst>
                    <a:ext uri="{FF2B5EF4-FFF2-40B4-BE49-F238E27FC236}">
                      <a16:creationId xmlns:a16="http://schemas.microsoft.com/office/drawing/2014/main" id="{B83BFF21-299E-10EB-3CB7-F3D4F81E5E28}"/>
                    </a:ext>
                  </a:extLst>
                </p:cNvPr>
                <p:cNvPicPr>
                  <a:picLocks noChangeAspect="1"/>
                </p:cNvPicPr>
                <p:nvPr/>
              </p:nvPicPr>
              <p:blipFill>
                <a:blip r:embed="rId8"/>
                <a:stretch>
                  <a:fillRect/>
                </a:stretch>
              </p:blipFill>
              <p:spPr>
                <a:xfrm>
                  <a:off x="1822329" y="3829873"/>
                  <a:ext cx="1999244" cy="1394443"/>
                </a:xfrm>
                <a:custGeom>
                  <a:avLst/>
                  <a:gdLst>
                    <a:gd name="connsiteX0" fmla="*/ -1062 w 1999244"/>
                    <a:gd name="connsiteY0" fmla="*/ 710 h 1394443"/>
                    <a:gd name="connsiteX1" fmla="*/ 1998182 w 1999244"/>
                    <a:gd name="connsiteY1" fmla="*/ 710 h 1394443"/>
                    <a:gd name="connsiteX2" fmla="*/ 1998182 w 1999244"/>
                    <a:gd name="connsiteY2" fmla="*/ 1395153 h 1394443"/>
                    <a:gd name="connsiteX3" fmla="*/ -1062 w 1999244"/>
                    <a:gd name="connsiteY3" fmla="*/ 1395153 h 1394443"/>
                  </a:gdLst>
                  <a:ahLst/>
                  <a:cxnLst>
                    <a:cxn ang="0">
                      <a:pos x="connsiteX0" y="connsiteY0"/>
                    </a:cxn>
                    <a:cxn ang="0">
                      <a:pos x="connsiteX1" y="connsiteY1"/>
                    </a:cxn>
                    <a:cxn ang="0">
                      <a:pos x="connsiteX2" y="connsiteY2"/>
                    </a:cxn>
                    <a:cxn ang="0">
                      <a:pos x="connsiteX3" y="connsiteY3"/>
                    </a:cxn>
                  </a:cxnLst>
                  <a:rect l="l" t="t" r="r" b="b"/>
                  <a:pathLst>
                    <a:path w="1999244" h="1394443">
                      <a:moveTo>
                        <a:pt x="-1062" y="710"/>
                      </a:moveTo>
                      <a:lnTo>
                        <a:pt x="1998182" y="710"/>
                      </a:lnTo>
                      <a:lnTo>
                        <a:pt x="1998182" y="1395153"/>
                      </a:lnTo>
                      <a:lnTo>
                        <a:pt x="-1062" y="1395153"/>
                      </a:lnTo>
                      <a:close/>
                    </a:path>
                  </a:pathLst>
                </a:custGeom>
              </p:spPr>
            </p:pic>
            <p:grpSp>
              <p:nvGrpSpPr>
                <p:cNvPr id="54" name="Graphic 2">
                  <a:extLst>
                    <a:ext uri="{FF2B5EF4-FFF2-40B4-BE49-F238E27FC236}">
                      <a16:creationId xmlns:a16="http://schemas.microsoft.com/office/drawing/2014/main" id="{F6A1DB99-0DE4-BE9F-1E83-FEC3B4B3B8AC}"/>
                    </a:ext>
                  </a:extLst>
                </p:cNvPr>
                <p:cNvGrpSpPr/>
                <p:nvPr/>
              </p:nvGrpSpPr>
              <p:grpSpPr>
                <a:xfrm>
                  <a:off x="2002808" y="3518152"/>
                  <a:ext cx="1895391" cy="1508018"/>
                  <a:chOff x="2002808" y="3518152"/>
                  <a:chExt cx="1895391" cy="1508018"/>
                </a:xfrm>
              </p:grpSpPr>
              <p:grpSp>
                <p:nvGrpSpPr>
                  <p:cNvPr id="55" name="Graphic 2">
                    <a:extLst>
                      <a:ext uri="{FF2B5EF4-FFF2-40B4-BE49-F238E27FC236}">
                        <a16:creationId xmlns:a16="http://schemas.microsoft.com/office/drawing/2014/main" id="{E9A7A9E7-0B8F-4EA9-0667-2E7D88E990B2}"/>
                      </a:ext>
                    </a:extLst>
                  </p:cNvPr>
                  <p:cNvGrpSpPr/>
                  <p:nvPr/>
                </p:nvGrpSpPr>
                <p:grpSpPr>
                  <a:xfrm>
                    <a:off x="2002808" y="3719840"/>
                    <a:ext cx="1895391" cy="1306330"/>
                    <a:chOff x="2002808" y="3719840"/>
                    <a:chExt cx="1895391" cy="1306330"/>
                  </a:xfrm>
                </p:grpSpPr>
                <p:sp>
                  <p:nvSpPr>
                    <p:cNvPr id="62" name="Freeform 270">
                      <a:extLst>
                        <a:ext uri="{FF2B5EF4-FFF2-40B4-BE49-F238E27FC236}">
                          <a16:creationId xmlns:a16="http://schemas.microsoft.com/office/drawing/2014/main" id="{D11557EE-5D0E-07EA-1F5D-26B7E0AF73DD}"/>
                        </a:ext>
                      </a:extLst>
                    </p:cNvPr>
                    <p:cNvSpPr/>
                    <p:nvPr/>
                  </p:nvSpPr>
                  <p:spPr>
                    <a:xfrm>
                      <a:off x="2002808" y="3719840"/>
                      <a:ext cx="1895391" cy="1306330"/>
                    </a:xfrm>
                    <a:custGeom>
                      <a:avLst/>
                      <a:gdLst>
                        <a:gd name="connsiteX0" fmla="*/ 1818261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1 w 1895391"/>
                        <a:gd name="connsiteY5" fmla="*/ 1306331 h 1306330"/>
                        <a:gd name="connsiteX6" fmla="*/ 1895391 w 1895391"/>
                        <a:gd name="connsiteY6" fmla="*/ 1229212 h 1306330"/>
                        <a:gd name="connsiteX7" fmla="*/ 1895391 w 1895391"/>
                        <a:gd name="connsiteY7" fmla="*/ 77119 h 1306330"/>
                        <a:gd name="connsiteX8" fmla="*/ 1818261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36"/>
                            <a:pt x="1860850" y="0"/>
                            <a:pt x="1818261" y="0"/>
                          </a:cubicBezTo>
                          <a:close/>
                        </a:path>
                      </a:pathLst>
                    </a:custGeom>
                    <a:solidFill>
                      <a:srgbClr val="81D1C5"/>
                    </a:solidFill>
                    <a:ln w="2286" cap="flat">
                      <a:noFill/>
                      <a:prstDash val="solid"/>
                      <a:miter/>
                    </a:ln>
                  </p:spPr>
                  <p:txBody>
                    <a:bodyPr rtlCol="0" anchor="ctr"/>
                    <a:lstStyle/>
                    <a:p>
                      <a:endParaRPr lang="en-GB"/>
                    </a:p>
                  </p:txBody>
                </p:sp>
                <p:sp>
                  <p:nvSpPr>
                    <p:cNvPr id="63" name="Freeform 271">
                      <a:extLst>
                        <a:ext uri="{FF2B5EF4-FFF2-40B4-BE49-F238E27FC236}">
                          <a16:creationId xmlns:a16="http://schemas.microsoft.com/office/drawing/2014/main" id="{501919BD-71CC-0AF5-AE62-95F9643826D0}"/>
                        </a:ext>
                      </a:extLst>
                    </p:cNvPr>
                    <p:cNvSpPr/>
                    <p:nvPr/>
                  </p:nvSpPr>
                  <p:spPr>
                    <a:xfrm>
                      <a:off x="2065285" y="3782308"/>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5 h 1181395"/>
                        <a:gd name="connsiteX5" fmla="*/ 1702110 w 1770438"/>
                        <a:gd name="connsiteY5" fmla="*/ 1181395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5"/>
                            <a:pt x="68329" y="1181395"/>
                          </a:cubicBezTo>
                          <a:lnTo>
                            <a:pt x="1702110" y="1181395"/>
                          </a:lnTo>
                          <a:cubicBezTo>
                            <a:pt x="1739852" y="1181395"/>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56" name="Graphic 2">
                    <a:extLst>
                      <a:ext uri="{FF2B5EF4-FFF2-40B4-BE49-F238E27FC236}">
                        <a16:creationId xmlns:a16="http://schemas.microsoft.com/office/drawing/2014/main" id="{E497E1D6-D75D-19D4-25DA-C38A00CDEABF}"/>
                      </a:ext>
                    </a:extLst>
                  </p:cNvPr>
                  <p:cNvGrpSpPr/>
                  <p:nvPr/>
                </p:nvGrpSpPr>
                <p:grpSpPr>
                  <a:xfrm>
                    <a:off x="2175539" y="3633053"/>
                    <a:ext cx="379155" cy="225161"/>
                    <a:chOff x="2175539" y="3633053"/>
                    <a:chExt cx="379155" cy="225161"/>
                  </a:xfrm>
                  <a:solidFill>
                    <a:srgbClr val="81D1C5"/>
                  </a:solidFill>
                </p:grpSpPr>
                <p:sp>
                  <p:nvSpPr>
                    <p:cNvPr id="60" name="Freeform 273">
                      <a:extLst>
                        <a:ext uri="{FF2B5EF4-FFF2-40B4-BE49-F238E27FC236}">
                          <a16:creationId xmlns:a16="http://schemas.microsoft.com/office/drawing/2014/main" id="{9828AA19-E475-D0A2-C916-282046E6C791}"/>
                        </a:ext>
                      </a:extLst>
                    </p:cNvPr>
                    <p:cNvSpPr/>
                    <p:nvPr/>
                  </p:nvSpPr>
                  <p:spPr>
                    <a:xfrm>
                      <a:off x="2175539"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sp>
                  <p:nvSpPr>
                    <p:cNvPr id="61" name="Freeform 274">
                      <a:extLst>
                        <a:ext uri="{FF2B5EF4-FFF2-40B4-BE49-F238E27FC236}">
                          <a16:creationId xmlns:a16="http://schemas.microsoft.com/office/drawing/2014/main" id="{9744EE5A-E4A5-31A8-7569-9A6018104772}"/>
                        </a:ext>
                      </a:extLst>
                    </p:cNvPr>
                    <p:cNvSpPr/>
                    <p:nvPr/>
                  </p:nvSpPr>
                  <p:spPr>
                    <a:xfrm>
                      <a:off x="2359676"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grpSp>
              <p:grpSp>
                <p:nvGrpSpPr>
                  <p:cNvPr id="57" name="Graphic 2">
                    <a:extLst>
                      <a:ext uri="{FF2B5EF4-FFF2-40B4-BE49-F238E27FC236}">
                        <a16:creationId xmlns:a16="http://schemas.microsoft.com/office/drawing/2014/main" id="{896C1DB7-CE4F-34BC-FBDC-5607FC4FF0A2}"/>
                      </a:ext>
                    </a:extLst>
                  </p:cNvPr>
                  <p:cNvGrpSpPr/>
                  <p:nvPr/>
                </p:nvGrpSpPr>
                <p:grpSpPr>
                  <a:xfrm>
                    <a:off x="2650135" y="3518152"/>
                    <a:ext cx="1129009" cy="455900"/>
                    <a:chOff x="2650135" y="3518152"/>
                    <a:chExt cx="1129009" cy="455900"/>
                  </a:xfrm>
                </p:grpSpPr>
                <p:sp>
                  <p:nvSpPr>
                    <p:cNvPr id="58" name="Freeform 276">
                      <a:extLst>
                        <a:ext uri="{FF2B5EF4-FFF2-40B4-BE49-F238E27FC236}">
                          <a16:creationId xmlns:a16="http://schemas.microsoft.com/office/drawing/2014/main" id="{73A33010-B8E0-637C-7A33-CE9EC24EB9F3}"/>
                        </a:ext>
                      </a:extLst>
                    </p:cNvPr>
                    <p:cNvSpPr/>
                    <p:nvPr/>
                  </p:nvSpPr>
                  <p:spPr>
                    <a:xfrm>
                      <a:off x="2679739" y="3547775"/>
                      <a:ext cx="1069802" cy="396701"/>
                    </a:xfrm>
                    <a:custGeom>
                      <a:avLst/>
                      <a:gdLst>
                        <a:gd name="connsiteX0" fmla="*/ 871446 w 1069802"/>
                        <a:gd name="connsiteY0" fmla="*/ 0 h 396701"/>
                        <a:gd name="connsiteX1" fmla="*/ 198379 w 1069802"/>
                        <a:gd name="connsiteY1" fmla="*/ 0 h 396701"/>
                        <a:gd name="connsiteX2" fmla="*/ 0 w 1069802"/>
                        <a:gd name="connsiteY2" fmla="*/ 198350 h 396701"/>
                        <a:gd name="connsiteX3" fmla="*/ 0 w 1069802"/>
                        <a:gd name="connsiteY3" fmla="*/ 198350 h 396701"/>
                        <a:gd name="connsiteX4" fmla="*/ 198379 w 1069802"/>
                        <a:gd name="connsiteY4" fmla="*/ 396701 h 396701"/>
                        <a:gd name="connsiteX5" fmla="*/ 871423 w 1069802"/>
                        <a:gd name="connsiteY5" fmla="*/ 396701 h 396701"/>
                        <a:gd name="connsiteX6" fmla="*/ 1069802 w 1069802"/>
                        <a:gd name="connsiteY6" fmla="*/ 198350 h 396701"/>
                        <a:gd name="connsiteX7" fmla="*/ 1069802 w 1069802"/>
                        <a:gd name="connsiteY7" fmla="*/ 198350 h 396701"/>
                        <a:gd name="connsiteX8" fmla="*/ 871446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46"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825" y="88798"/>
                            <a:pt x="980991" y="0"/>
                            <a:pt x="871446" y="0"/>
                          </a:cubicBezTo>
                          <a:close/>
                        </a:path>
                      </a:pathLst>
                    </a:custGeom>
                    <a:solidFill>
                      <a:srgbClr val="FFFFFF"/>
                    </a:solidFill>
                    <a:ln w="2286" cap="flat">
                      <a:noFill/>
                      <a:prstDash val="solid"/>
                      <a:miter/>
                    </a:ln>
                  </p:spPr>
                  <p:txBody>
                    <a:bodyPr rtlCol="0" anchor="ctr"/>
                    <a:lstStyle/>
                    <a:p>
                      <a:endParaRPr lang="en-GB"/>
                    </a:p>
                  </p:txBody>
                </p:sp>
                <p:sp>
                  <p:nvSpPr>
                    <p:cNvPr id="59" name="Freeform 277">
                      <a:extLst>
                        <a:ext uri="{FF2B5EF4-FFF2-40B4-BE49-F238E27FC236}">
                          <a16:creationId xmlns:a16="http://schemas.microsoft.com/office/drawing/2014/main" id="{53F46787-C3D0-4A47-6AFD-AEB31BBB379E}"/>
                        </a:ext>
                      </a:extLst>
                    </p:cNvPr>
                    <p:cNvSpPr/>
                    <p:nvPr/>
                  </p:nvSpPr>
                  <p:spPr>
                    <a:xfrm>
                      <a:off x="2650135" y="3518152"/>
                      <a:ext cx="1129009" cy="455900"/>
                    </a:xfrm>
                    <a:custGeom>
                      <a:avLst/>
                      <a:gdLst>
                        <a:gd name="connsiteX0" fmla="*/ 901050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50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81D1C5"/>
                    </a:solidFill>
                    <a:ln w="2286" cap="flat">
                      <a:noFill/>
                      <a:prstDash val="solid"/>
                      <a:miter/>
                    </a:ln>
                  </p:spPr>
                  <p:txBody>
                    <a:bodyPr rtlCol="0" anchor="ctr"/>
                    <a:lstStyle/>
                    <a:p>
                      <a:endParaRPr lang="en-GB"/>
                    </a:p>
                  </p:txBody>
                </p:sp>
              </p:grpSp>
            </p:grpSp>
          </p:grpSp>
          <p:grpSp>
            <p:nvGrpSpPr>
              <p:cNvPr id="10" name="Graphic 2">
                <a:extLst>
                  <a:ext uri="{FF2B5EF4-FFF2-40B4-BE49-F238E27FC236}">
                    <a16:creationId xmlns:a16="http://schemas.microsoft.com/office/drawing/2014/main" id="{BA2A2268-E16C-C055-A53D-FCAA45CB4570}"/>
                  </a:ext>
                </a:extLst>
              </p:cNvPr>
              <p:cNvGrpSpPr/>
              <p:nvPr/>
            </p:nvGrpSpPr>
            <p:grpSpPr>
              <a:xfrm>
                <a:off x="3933496" y="3518152"/>
                <a:ext cx="2075526" cy="1706164"/>
                <a:chOff x="3933496" y="3518152"/>
                <a:chExt cx="2075526" cy="1706164"/>
              </a:xfrm>
            </p:grpSpPr>
            <p:pic>
              <p:nvPicPr>
                <p:cNvPr id="42" name="Picture 41">
                  <a:extLst>
                    <a:ext uri="{FF2B5EF4-FFF2-40B4-BE49-F238E27FC236}">
                      <a16:creationId xmlns:a16="http://schemas.microsoft.com/office/drawing/2014/main" id="{05D7D211-7ED5-FAD5-66C6-7FF980BBC6F5}"/>
                    </a:ext>
                  </a:extLst>
                </p:cNvPr>
                <p:cNvPicPr>
                  <a:picLocks noChangeAspect="1"/>
                </p:cNvPicPr>
                <p:nvPr/>
              </p:nvPicPr>
              <p:blipFill>
                <a:blip r:embed="rId9"/>
                <a:stretch>
                  <a:fillRect/>
                </a:stretch>
              </p:blipFill>
              <p:spPr>
                <a:xfrm>
                  <a:off x="3933496" y="3829873"/>
                  <a:ext cx="1998695" cy="1394443"/>
                </a:xfrm>
                <a:custGeom>
                  <a:avLst/>
                  <a:gdLst>
                    <a:gd name="connsiteX0" fmla="*/ -138 w 1998695"/>
                    <a:gd name="connsiteY0" fmla="*/ 710 h 1394443"/>
                    <a:gd name="connsiteX1" fmla="*/ 1998557 w 1998695"/>
                    <a:gd name="connsiteY1" fmla="*/ 710 h 1394443"/>
                    <a:gd name="connsiteX2" fmla="*/ 1998557 w 1998695"/>
                    <a:gd name="connsiteY2" fmla="*/ 1395153 h 1394443"/>
                    <a:gd name="connsiteX3" fmla="*/ -138 w 1998695"/>
                    <a:gd name="connsiteY3" fmla="*/ 1395153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138" y="710"/>
                      </a:moveTo>
                      <a:lnTo>
                        <a:pt x="1998557" y="710"/>
                      </a:lnTo>
                      <a:lnTo>
                        <a:pt x="1998557" y="1395153"/>
                      </a:lnTo>
                      <a:lnTo>
                        <a:pt x="-138" y="1395153"/>
                      </a:lnTo>
                      <a:close/>
                    </a:path>
                  </a:pathLst>
                </a:custGeom>
              </p:spPr>
            </p:pic>
            <p:grpSp>
              <p:nvGrpSpPr>
                <p:cNvPr id="43" name="Graphic 2">
                  <a:extLst>
                    <a:ext uri="{FF2B5EF4-FFF2-40B4-BE49-F238E27FC236}">
                      <a16:creationId xmlns:a16="http://schemas.microsoft.com/office/drawing/2014/main" id="{5661750B-450C-3321-D96B-78090A64C7BD}"/>
                    </a:ext>
                  </a:extLst>
                </p:cNvPr>
                <p:cNvGrpSpPr/>
                <p:nvPr/>
              </p:nvGrpSpPr>
              <p:grpSpPr>
                <a:xfrm>
                  <a:off x="4113632" y="3518152"/>
                  <a:ext cx="1895390" cy="1508018"/>
                  <a:chOff x="4113632" y="3518152"/>
                  <a:chExt cx="1895390" cy="1508018"/>
                </a:xfrm>
              </p:grpSpPr>
              <p:grpSp>
                <p:nvGrpSpPr>
                  <p:cNvPr id="44" name="Graphic 2">
                    <a:extLst>
                      <a:ext uri="{FF2B5EF4-FFF2-40B4-BE49-F238E27FC236}">
                        <a16:creationId xmlns:a16="http://schemas.microsoft.com/office/drawing/2014/main" id="{2882B577-2C9F-316C-E3A0-158598D5D0E7}"/>
                      </a:ext>
                    </a:extLst>
                  </p:cNvPr>
                  <p:cNvGrpSpPr/>
                  <p:nvPr/>
                </p:nvGrpSpPr>
                <p:grpSpPr>
                  <a:xfrm>
                    <a:off x="4113632" y="3719840"/>
                    <a:ext cx="1895390" cy="1306330"/>
                    <a:chOff x="4113632" y="3719840"/>
                    <a:chExt cx="1895390" cy="1306330"/>
                  </a:xfrm>
                </p:grpSpPr>
                <p:sp>
                  <p:nvSpPr>
                    <p:cNvPr id="51" name="Freeform 282">
                      <a:extLst>
                        <a:ext uri="{FF2B5EF4-FFF2-40B4-BE49-F238E27FC236}">
                          <a16:creationId xmlns:a16="http://schemas.microsoft.com/office/drawing/2014/main" id="{F7B97E4A-9FB3-8FB6-061F-B538596FC986}"/>
                        </a:ext>
                      </a:extLst>
                    </p:cNvPr>
                    <p:cNvSpPr/>
                    <p:nvPr/>
                  </p:nvSpPr>
                  <p:spPr>
                    <a:xfrm>
                      <a:off x="4113632" y="3719840"/>
                      <a:ext cx="1895390" cy="1306330"/>
                    </a:xfrm>
                    <a:custGeom>
                      <a:avLst/>
                      <a:gdLst>
                        <a:gd name="connsiteX0" fmla="*/ 1818261 w 1895390"/>
                        <a:gd name="connsiteY0" fmla="*/ 0 h 1306330"/>
                        <a:gd name="connsiteX1" fmla="*/ 77130 w 1895390"/>
                        <a:gd name="connsiteY1" fmla="*/ 0 h 1306330"/>
                        <a:gd name="connsiteX2" fmla="*/ 0 w 1895390"/>
                        <a:gd name="connsiteY2" fmla="*/ 77119 h 1306330"/>
                        <a:gd name="connsiteX3" fmla="*/ 0 w 1895390"/>
                        <a:gd name="connsiteY3" fmla="*/ 1229212 h 1306330"/>
                        <a:gd name="connsiteX4" fmla="*/ 77130 w 1895390"/>
                        <a:gd name="connsiteY4" fmla="*/ 1306331 h 1306330"/>
                        <a:gd name="connsiteX5" fmla="*/ 1818261 w 1895390"/>
                        <a:gd name="connsiteY5" fmla="*/ 1306331 h 1306330"/>
                        <a:gd name="connsiteX6" fmla="*/ 1895391 w 1895390"/>
                        <a:gd name="connsiteY6" fmla="*/ 1229212 h 1306330"/>
                        <a:gd name="connsiteX7" fmla="*/ 1895391 w 1895390"/>
                        <a:gd name="connsiteY7" fmla="*/ 77119 h 1306330"/>
                        <a:gd name="connsiteX8" fmla="*/ 1818261 w 1895390"/>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0"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36"/>
                            <a:pt x="1860850" y="0"/>
                            <a:pt x="1818261" y="0"/>
                          </a:cubicBezTo>
                          <a:close/>
                        </a:path>
                      </a:pathLst>
                    </a:custGeom>
                    <a:solidFill>
                      <a:srgbClr val="81D1C5"/>
                    </a:solidFill>
                    <a:ln w="2286" cap="flat">
                      <a:noFill/>
                      <a:prstDash val="solid"/>
                      <a:miter/>
                    </a:ln>
                  </p:spPr>
                  <p:txBody>
                    <a:bodyPr rtlCol="0" anchor="ctr"/>
                    <a:lstStyle/>
                    <a:p>
                      <a:endParaRPr lang="en-GB"/>
                    </a:p>
                  </p:txBody>
                </p:sp>
                <p:sp>
                  <p:nvSpPr>
                    <p:cNvPr id="52" name="Freeform 283">
                      <a:extLst>
                        <a:ext uri="{FF2B5EF4-FFF2-40B4-BE49-F238E27FC236}">
                          <a16:creationId xmlns:a16="http://schemas.microsoft.com/office/drawing/2014/main" id="{C7B925B3-4A2B-E446-E68C-749C5D03DEA6}"/>
                        </a:ext>
                      </a:extLst>
                    </p:cNvPr>
                    <p:cNvSpPr/>
                    <p:nvPr/>
                  </p:nvSpPr>
                  <p:spPr>
                    <a:xfrm>
                      <a:off x="4176086" y="3782308"/>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5 h 1181395"/>
                        <a:gd name="connsiteX5" fmla="*/ 1702110 w 1770438"/>
                        <a:gd name="connsiteY5" fmla="*/ 1181395 h 1181395"/>
                        <a:gd name="connsiteX6" fmla="*/ 1770439 w 1770438"/>
                        <a:gd name="connsiteY6" fmla="*/ 1113077 h 1181395"/>
                        <a:gd name="connsiteX7" fmla="*/ 1770439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5"/>
                            <a:pt x="68329" y="1181395"/>
                          </a:cubicBezTo>
                          <a:lnTo>
                            <a:pt x="1702110" y="1181395"/>
                          </a:lnTo>
                          <a:cubicBezTo>
                            <a:pt x="1739852" y="1181395"/>
                            <a:pt x="1770439" y="1150813"/>
                            <a:pt x="1770439" y="1113077"/>
                          </a:cubicBezTo>
                          <a:lnTo>
                            <a:pt x="1770439" y="68319"/>
                          </a:lnTo>
                          <a:cubicBezTo>
                            <a:pt x="1770439"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45" name="Graphic 2">
                    <a:extLst>
                      <a:ext uri="{FF2B5EF4-FFF2-40B4-BE49-F238E27FC236}">
                        <a16:creationId xmlns:a16="http://schemas.microsoft.com/office/drawing/2014/main" id="{EACB8894-1611-FB3E-F544-99FB5D733CE9}"/>
                      </a:ext>
                    </a:extLst>
                  </p:cNvPr>
                  <p:cNvGrpSpPr/>
                  <p:nvPr/>
                </p:nvGrpSpPr>
                <p:grpSpPr>
                  <a:xfrm>
                    <a:off x="4286340" y="3633053"/>
                    <a:ext cx="379178" cy="225161"/>
                    <a:chOff x="4286340" y="3633053"/>
                    <a:chExt cx="379178" cy="225161"/>
                  </a:xfrm>
                  <a:solidFill>
                    <a:srgbClr val="81D1C5"/>
                  </a:solidFill>
                </p:grpSpPr>
                <p:sp>
                  <p:nvSpPr>
                    <p:cNvPr id="49" name="Freeform 285">
                      <a:extLst>
                        <a:ext uri="{FF2B5EF4-FFF2-40B4-BE49-F238E27FC236}">
                          <a16:creationId xmlns:a16="http://schemas.microsoft.com/office/drawing/2014/main" id="{D7126818-51D7-C102-A95D-0FB4FD235F53}"/>
                        </a:ext>
                      </a:extLst>
                    </p:cNvPr>
                    <p:cNvSpPr/>
                    <p:nvPr/>
                  </p:nvSpPr>
                  <p:spPr>
                    <a:xfrm>
                      <a:off x="4286340"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sp>
                  <p:nvSpPr>
                    <p:cNvPr id="50" name="Freeform 286">
                      <a:extLst>
                        <a:ext uri="{FF2B5EF4-FFF2-40B4-BE49-F238E27FC236}">
                          <a16:creationId xmlns:a16="http://schemas.microsoft.com/office/drawing/2014/main" id="{32EAEC39-52B5-08B8-4D7F-AFA191206EF6}"/>
                        </a:ext>
                      </a:extLst>
                    </p:cNvPr>
                    <p:cNvSpPr/>
                    <p:nvPr/>
                  </p:nvSpPr>
                  <p:spPr>
                    <a:xfrm>
                      <a:off x="4470500"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grpSp>
              <p:grpSp>
                <p:nvGrpSpPr>
                  <p:cNvPr id="46" name="Graphic 2">
                    <a:extLst>
                      <a:ext uri="{FF2B5EF4-FFF2-40B4-BE49-F238E27FC236}">
                        <a16:creationId xmlns:a16="http://schemas.microsoft.com/office/drawing/2014/main" id="{8320992A-603C-70F9-E3CB-63024A14D896}"/>
                      </a:ext>
                    </a:extLst>
                  </p:cNvPr>
                  <p:cNvGrpSpPr/>
                  <p:nvPr/>
                </p:nvGrpSpPr>
                <p:grpSpPr>
                  <a:xfrm>
                    <a:off x="4760959" y="3518152"/>
                    <a:ext cx="1129009" cy="455900"/>
                    <a:chOff x="4760959" y="3518152"/>
                    <a:chExt cx="1129009" cy="455900"/>
                  </a:xfrm>
                </p:grpSpPr>
                <p:sp>
                  <p:nvSpPr>
                    <p:cNvPr id="47" name="Freeform 288">
                      <a:extLst>
                        <a:ext uri="{FF2B5EF4-FFF2-40B4-BE49-F238E27FC236}">
                          <a16:creationId xmlns:a16="http://schemas.microsoft.com/office/drawing/2014/main" id="{CCD99E0B-8B57-2140-2644-D5976E9F5EC8}"/>
                        </a:ext>
                      </a:extLst>
                    </p:cNvPr>
                    <p:cNvSpPr/>
                    <p:nvPr/>
                  </p:nvSpPr>
                  <p:spPr>
                    <a:xfrm>
                      <a:off x="4790563" y="3547775"/>
                      <a:ext cx="1069801" cy="396701"/>
                    </a:xfrm>
                    <a:custGeom>
                      <a:avLst/>
                      <a:gdLst>
                        <a:gd name="connsiteX0" fmla="*/ 871423 w 1069801"/>
                        <a:gd name="connsiteY0" fmla="*/ 0 h 396701"/>
                        <a:gd name="connsiteX1" fmla="*/ 198379 w 1069801"/>
                        <a:gd name="connsiteY1" fmla="*/ 0 h 396701"/>
                        <a:gd name="connsiteX2" fmla="*/ 0 w 1069801"/>
                        <a:gd name="connsiteY2" fmla="*/ 198350 h 396701"/>
                        <a:gd name="connsiteX3" fmla="*/ 0 w 1069801"/>
                        <a:gd name="connsiteY3" fmla="*/ 198350 h 396701"/>
                        <a:gd name="connsiteX4" fmla="*/ 198379 w 1069801"/>
                        <a:gd name="connsiteY4" fmla="*/ 396701 h 396701"/>
                        <a:gd name="connsiteX5" fmla="*/ 871423 w 1069801"/>
                        <a:gd name="connsiteY5" fmla="*/ 396701 h 396701"/>
                        <a:gd name="connsiteX6" fmla="*/ 1069802 w 1069801"/>
                        <a:gd name="connsiteY6" fmla="*/ 198350 h 396701"/>
                        <a:gd name="connsiteX7" fmla="*/ 1069802 w 1069801"/>
                        <a:gd name="connsiteY7" fmla="*/ 198350 h 396701"/>
                        <a:gd name="connsiteX8" fmla="*/ 871423 w 1069801"/>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1" h="396701">
                          <a:moveTo>
                            <a:pt x="871423"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802" y="88798"/>
                            <a:pt x="980991" y="0"/>
                            <a:pt x="871423" y="0"/>
                          </a:cubicBezTo>
                          <a:close/>
                        </a:path>
                      </a:pathLst>
                    </a:custGeom>
                    <a:solidFill>
                      <a:srgbClr val="FFFFFF"/>
                    </a:solidFill>
                    <a:ln w="2286" cap="flat">
                      <a:noFill/>
                      <a:prstDash val="solid"/>
                      <a:miter/>
                    </a:ln>
                  </p:spPr>
                  <p:txBody>
                    <a:bodyPr rtlCol="0" anchor="ctr"/>
                    <a:lstStyle/>
                    <a:p>
                      <a:endParaRPr lang="en-GB"/>
                    </a:p>
                  </p:txBody>
                </p:sp>
                <p:sp>
                  <p:nvSpPr>
                    <p:cNvPr id="48" name="Freeform 289">
                      <a:extLst>
                        <a:ext uri="{FF2B5EF4-FFF2-40B4-BE49-F238E27FC236}">
                          <a16:creationId xmlns:a16="http://schemas.microsoft.com/office/drawing/2014/main" id="{D176C8E8-28CA-B6F0-446E-3439B4139352}"/>
                        </a:ext>
                      </a:extLst>
                    </p:cNvPr>
                    <p:cNvSpPr/>
                    <p:nvPr/>
                  </p:nvSpPr>
                  <p:spPr>
                    <a:xfrm>
                      <a:off x="4760959" y="3518152"/>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27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81D1C5"/>
                    </a:solidFill>
                    <a:ln w="2286" cap="flat">
                      <a:noFill/>
                      <a:prstDash val="solid"/>
                      <a:miter/>
                    </a:ln>
                  </p:spPr>
                  <p:txBody>
                    <a:bodyPr rtlCol="0" anchor="ctr"/>
                    <a:lstStyle/>
                    <a:p>
                      <a:endParaRPr lang="en-GB"/>
                    </a:p>
                  </p:txBody>
                </p:sp>
              </p:grpSp>
            </p:grpSp>
          </p:grpSp>
          <p:grpSp>
            <p:nvGrpSpPr>
              <p:cNvPr id="24" name="Graphic 2">
                <a:extLst>
                  <a:ext uri="{FF2B5EF4-FFF2-40B4-BE49-F238E27FC236}">
                    <a16:creationId xmlns:a16="http://schemas.microsoft.com/office/drawing/2014/main" id="{27A16336-D435-BA07-BDE4-F3E80A41B94B}"/>
                  </a:ext>
                </a:extLst>
              </p:cNvPr>
              <p:cNvGrpSpPr/>
              <p:nvPr/>
            </p:nvGrpSpPr>
            <p:grpSpPr>
              <a:xfrm>
                <a:off x="6044114" y="3518152"/>
                <a:ext cx="2075711" cy="1706164"/>
                <a:chOff x="6044114" y="3518152"/>
                <a:chExt cx="2075711" cy="1706164"/>
              </a:xfrm>
            </p:grpSpPr>
            <p:pic>
              <p:nvPicPr>
                <p:cNvPr id="26" name="Picture 25">
                  <a:extLst>
                    <a:ext uri="{FF2B5EF4-FFF2-40B4-BE49-F238E27FC236}">
                      <a16:creationId xmlns:a16="http://schemas.microsoft.com/office/drawing/2014/main" id="{1F095392-078D-3235-9256-EF14186B553D}"/>
                    </a:ext>
                  </a:extLst>
                </p:cNvPr>
                <p:cNvPicPr>
                  <a:picLocks noChangeAspect="1"/>
                </p:cNvPicPr>
                <p:nvPr/>
              </p:nvPicPr>
              <p:blipFill>
                <a:blip r:embed="rId10"/>
                <a:stretch>
                  <a:fillRect/>
                </a:stretch>
              </p:blipFill>
              <p:spPr>
                <a:xfrm>
                  <a:off x="6044114" y="3829873"/>
                  <a:ext cx="1998695" cy="1394443"/>
                </a:xfrm>
                <a:custGeom>
                  <a:avLst/>
                  <a:gdLst>
                    <a:gd name="connsiteX0" fmla="*/ 785 w 1998695"/>
                    <a:gd name="connsiteY0" fmla="*/ 710 h 1394443"/>
                    <a:gd name="connsiteX1" fmla="*/ 1999481 w 1998695"/>
                    <a:gd name="connsiteY1" fmla="*/ 710 h 1394443"/>
                    <a:gd name="connsiteX2" fmla="*/ 1999481 w 1998695"/>
                    <a:gd name="connsiteY2" fmla="*/ 1395153 h 1394443"/>
                    <a:gd name="connsiteX3" fmla="*/ 785 w 1998695"/>
                    <a:gd name="connsiteY3" fmla="*/ 1395153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785" y="710"/>
                      </a:moveTo>
                      <a:lnTo>
                        <a:pt x="1999481" y="710"/>
                      </a:lnTo>
                      <a:lnTo>
                        <a:pt x="1999481" y="1395153"/>
                      </a:lnTo>
                      <a:lnTo>
                        <a:pt x="785" y="1395153"/>
                      </a:lnTo>
                      <a:close/>
                    </a:path>
                  </a:pathLst>
                </a:custGeom>
              </p:spPr>
            </p:pic>
            <p:grpSp>
              <p:nvGrpSpPr>
                <p:cNvPr id="28" name="Graphic 2">
                  <a:extLst>
                    <a:ext uri="{FF2B5EF4-FFF2-40B4-BE49-F238E27FC236}">
                      <a16:creationId xmlns:a16="http://schemas.microsoft.com/office/drawing/2014/main" id="{765D9747-722C-8A06-5801-6FE6BA2F00F6}"/>
                    </a:ext>
                  </a:extLst>
                </p:cNvPr>
                <p:cNvGrpSpPr/>
                <p:nvPr/>
              </p:nvGrpSpPr>
              <p:grpSpPr>
                <a:xfrm>
                  <a:off x="6224434" y="3518152"/>
                  <a:ext cx="1895391" cy="1508018"/>
                  <a:chOff x="6224434" y="3518152"/>
                  <a:chExt cx="1895391" cy="1508018"/>
                </a:xfrm>
              </p:grpSpPr>
              <p:grpSp>
                <p:nvGrpSpPr>
                  <p:cNvPr id="29" name="Graphic 2">
                    <a:extLst>
                      <a:ext uri="{FF2B5EF4-FFF2-40B4-BE49-F238E27FC236}">
                        <a16:creationId xmlns:a16="http://schemas.microsoft.com/office/drawing/2014/main" id="{448135AF-05CF-47C5-13A4-080AE033A7CE}"/>
                      </a:ext>
                    </a:extLst>
                  </p:cNvPr>
                  <p:cNvGrpSpPr/>
                  <p:nvPr/>
                </p:nvGrpSpPr>
                <p:grpSpPr>
                  <a:xfrm>
                    <a:off x="6224434" y="3719840"/>
                    <a:ext cx="1895391" cy="1306330"/>
                    <a:chOff x="6224434" y="3719840"/>
                    <a:chExt cx="1895391" cy="1306330"/>
                  </a:xfrm>
                </p:grpSpPr>
                <p:sp>
                  <p:nvSpPr>
                    <p:cNvPr id="38" name="Freeform 323">
                      <a:extLst>
                        <a:ext uri="{FF2B5EF4-FFF2-40B4-BE49-F238E27FC236}">
                          <a16:creationId xmlns:a16="http://schemas.microsoft.com/office/drawing/2014/main" id="{9637A442-79B9-0CD3-3012-8944D50195D8}"/>
                        </a:ext>
                      </a:extLst>
                    </p:cNvPr>
                    <p:cNvSpPr/>
                    <p:nvPr/>
                  </p:nvSpPr>
                  <p:spPr>
                    <a:xfrm>
                      <a:off x="6224434" y="3719840"/>
                      <a:ext cx="1895391" cy="1306330"/>
                    </a:xfrm>
                    <a:custGeom>
                      <a:avLst/>
                      <a:gdLst>
                        <a:gd name="connsiteX0" fmla="*/ 1818262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2 w 1895391"/>
                        <a:gd name="connsiteY5" fmla="*/ 1306331 h 1306330"/>
                        <a:gd name="connsiteX6" fmla="*/ 1895392 w 1895391"/>
                        <a:gd name="connsiteY6" fmla="*/ 1229212 h 1306330"/>
                        <a:gd name="connsiteX7" fmla="*/ 1895392 w 1895391"/>
                        <a:gd name="connsiteY7" fmla="*/ 77119 h 1306330"/>
                        <a:gd name="connsiteX8" fmla="*/ 1818262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36"/>
                            <a:pt x="1860850" y="0"/>
                            <a:pt x="1818262" y="0"/>
                          </a:cubicBezTo>
                          <a:close/>
                        </a:path>
                      </a:pathLst>
                    </a:custGeom>
                    <a:solidFill>
                      <a:srgbClr val="81D1C5"/>
                    </a:solidFill>
                    <a:ln w="2286" cap="flat">
                      <a:noFill/>
                      <a:prstDash val="solid"/>
                      <a:miter/>
                    </a:ln>
                  </p:spPr>
                  <p:txBody>
                    <a:bodyPr rtlCol="0" anchor="ctr"/>
                    <a:lstStyle/>
                    <a:p>
                      <a:endParaRPr lang="en-GB"/>
                    </a:p>
                  </p:txBody>
                </p:sp>
                <p:sp>
                  <p:nvSpPr>
                    <p:cNvPr id="41" name="Freeform 324">
                      <a:extLst>
                        <a:ext uri="{FF2B5EF4-FFF2-40B4-BE49-F238E27FC236}">
                          <a16:creationId xmlns:a16="http://schemas.microsoft.com/office/drawing/2014/main" id="{C386507C-39D8-E1E3-FF2D-443FFFEF2549}"/>
                        </a:ext>
                      </a:extLst>
                    </p:cNvPr>
                    <p:cNvSpPr/>
                    <p:nvPr/>
                  </p:nvSpPr>
                  <p:spPr>
                    <a:xfrm>
                      <a:off x="6286910" y="3782308"/>
                      <a:ext cx="1770438" cy="1181395"/>
                    </a:xfrm>
                    <a:custGeom>
                      <a:avLst/>
                      <a:gdLst>
                        <a:gd name="connsiteX0" fmla="*/ 1702110 w 1770438"/>
                        <a:gd name="connsiteY0" fmla="*/ 0 h 1181395"/>
                        <a:gd name="connsiteX1" fmla="*/ 68328 w 1770438"/>
                        <a:gd name="connsiteY1" fmla="*/ 0 h 1181395"/>
                        <a:gd name="connsiteX2" fmla="*/ 0 w 1770438"/>
                        <a:gd name="connsiteY2" fmla="*/ 68319 h 1181395"/>
                        <a:gd name="connsiteX3" fmla="*/ 0 w 1770438"/>
                        <a:gd name="connsiteY3" fmla="*/ 1113077 h 1181395"/>
                        <a:gd name="connsiteX4" fmla="*/ 68328 w 1770438"/>
                        <a:gd name="connsiteY4" fmla="*/ 1181395 h 1181395"/>
                        <a:gd name="connsiteX5" fmla="*/ 1702110 w 1770438"/>
                        <a:gd name="connsiteY5" fmla="*/ 1181395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8" y="0"/>
                          </a:lnTo>
                          <a:cubicBezTo>
                            <a:pt x="30587" y="0"/>
                            <a:pt x="0" y="30582"/>
                            <a:pt x="0" y="68319"/>
                          </a:cubicBezTo>
                          <a:lnTo>
                            <a:pt x="0" y="1113077"/>
                          </a:lnTo>
                          <a:cubicBezTo>
                            <a:pt x="0" y="1150813"/>
                            <a:pt x="30587" y="1181395"/>
                            <a:pt x="68328" y="1181395"/>
                          </a:cubicBezTo>
                          <a:lnTo>
                            <a:pt x="1702110" y="1181395"/>
                          </a:lnTo>
                          <a:cubicBezTo>
                            <a:pt x="1739852" y="1181395"/>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30" name="Graphic 2">
                    <a:extLst>
                      <a:ext uri="{FF2B5EF4-FFF2-40B4-BE49-F238E27FC236}">
                        <a16:creationId xmlns:a16="http://schemas.microsoft.com/office/drawing/2014/main" id="{0E2BFB3A-16ED-BC94-7159-F4522A731B28}"/>
                      </a:ext>
                    </a:extLst>
                  </p:cNvPr>
                  <p:cNvGrpSpPr/>
                  <p:nvPr/>
                </p:nvGrpSpPr>
                <p:grpSpPr>
                  <a:xfrm>
                    <a:off x="6397140" y="3633053"/>
                    <a:ext cx="379179" cy="225161"/>
                    <a:chOff x="6397140" y="3633053"/>
                    <a:chExt cx="379179" cy="225161"/>
                  </a:xfrm>
                  <a:solidFill>
                    <a:srgbClr val="81D1C5"/>
                  </a:solidFill>
                </p:grpSpPr>
                <p:sp>
                  <p:nvSpPr>
                    <p:cNvPr id="35" name="Freeform 326">
                      <a:extLst>
                        <a:ext uri="{FF2B5EF4-FFF2-40B4-BE49-F238E27FC236}">
                          <a16:creationId xmlns:a16="http://schemas.microsoft.com/office/drawing/2014/main" id="{15715C1D-4DB9-22C3-E689-979053E67396}"/>
                        </a:ext>
                      </a:extLst>
                    </p:cNvPr>
                    <p:cNvSpPr/>
                    <p:nvPr/>
                  </p:nvSpPr>
                  <p:spPr>
                    <a:xfrm>
                      <a:off x="6397140" y="3633053"/>
                      <a:ext cx="195041" cy="225161"/>
                    </a:xfrm>
                    <a:custGeom>
                      <a:avLst/>
                      <a:gdLst>
                        <a:gd name="connsiteX0" fmla="*/ 195042 w 195041"/>
                        <a:gd name="connsiteY0" fmla="*/ 112592 h 225161"/>
                        <a:gd name="connsiteX1" fmla="*/ 0 w 195041"/>
                        <a:gd name="connsiteY1" fmla="*/ 225162 h 225161"/>
                        <a:gd name="connsiteX2" fmla="*/ 0 w 195041"/>
                        <a:gd name="connsiteY2" fmla="*/ 0 h 225161"/>
                      </a:gdLst>
                      <a:ahLst/>
                      <a:cxnLst>
                        <a:cxn ang="0">
                          <a:pos x="connsiteX0" y="connsiteY0"/>
                        </a:cxn>
                        <a:cxn ang="0">
                          <a:pos x="connsiteX1" y="connsiteY1"/>
                        </a:cxn>
                        <a:cxn ang="0">
                          <a:pos x="connsiteX2" y="connsiteY2"/>
                        </a:cxn>
                      </a:cxnLst>
                      <a:rect l="l" t="t" r="r" b="b"/>
                      <a:pathLst>
                        <a:path w="195041" h="225161">
                          <a:moveTo>
                            <a:pt x="195042"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sp>
                  <p:nvSpPr>
                    <p:cNvPr id="36" name="Freeform 327">
                      <a:extLst>
                        <a:ext uri="{FF2B5EF4-FFF2-40B4-BE49-F238E27FC236}">
                          <a16:creationId xmlns:a16="http://schemas.microsoft.com/office/drawing/2014/main" id="{FC0BB149-039D-645C-9C85-A97683B19326}"/>
                        </a:ext>
                      </a:extLst>
                    </p:cNvPr>
                    <p:cNvSpPr/>
                    <p:nvPr/>
                  </p:nvSpPr>
                  <p:spPr>
                    <a:xfrm>
                      <a:off x="6581301"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grpSp>
              <p:grpSp>
                <p:nvGrpSpPr>
                  <p:cNvPr id="31" name="Graphic 2">
                    <a:extLst>
                      <a:ext uri="{FF2B5EF4-FFF2-40B4-BE49-F238E27FC236}">
                        <a16:creationId xmlns:a16="http://schemas.microsoft.com/office/drawing/2014/main" id="{CB7B54EB-5B63-9C03-DEB4-E9708F908D39}"/>
                      </a:ext>
                    </a:extLst>
                  </p:cNvPr>
                  <p:cNvGrpSpPr/>
                  <p:nvPr/>
                </p:nvGrpSpPr>
                <p:grpSpPr>
                  <a:xfrm>
                    <a:off x="6871783" y="3518152"/>
                    <a:ext cx="1129009" cy="455900"/>
                    <a:chOff x="6871783" y="3518152"/>
                    <a:chExt cx="1129009" cy="455900"/>
                  </a:xfrm>
                </p:grpSpPr>
                <p:sp>
                  <p:nvSpPr>
                    <p:cNvPr id="32" name="Freeform 330">
                      <a:extLst>
                        <a:ext uri="{FF2B5EF4-FFF2-40B4-BE49-F238E27FC236}">
                          <a16:creationId xmlns:a16="http://schemas.microsoft.com/office/drawing/2014/main" id="{00EF2423-3AC9-DEEE-27A2-2DCD29835FB0}"/>
                        </a:ext>
                      </a:extLst>
                    </p:cNvPr>
                    <p:cNvSpPr/>
                    <p:nvPr/>
                  </p:nvSpPr>
                  <p:spPr>
                    <a:xfrm>
                      <a:off x="6901387" y="3547775"/>
                      <a:ext cx="1069802" cy="396701"/>
                    </a:xfrm>
                    <a:custGeom>
                      <a:avLst/>
                      <a:gdLst>
                        <a:gd name="connsiteX0" fmla="*/ 871423 w 1069802"/>
                        <a:gd name="connsiteY0" fmla="*/ 0 h 396701"/>
                        <a:gd name="connsiteX1" fmla="*/ 198379 w 1069802"/>
                        <a:gd name="connsiteY1" fmla="*/ 0 h 396701"/>
                        <a:gd name="connsiteX2" fmla="*/ 0 w 1069802"/>
                        <a:gd name="connsiteY2" fmla="*/ 198350 h 396701"/>
                        <a:gd name="connsiteX3" fmla="*/ 0 w 1069802"/>
                        <a:gd name="connsiteY3" fmla="*/ 198350 h 396701"/>
                        <a:gd name="connsiteX4" fmla="*/ 198379 w 1069802"/>
                        <a:gd name="connsiteY4" fmla="*/ 396701 h 396701"/>
                        <a:gd name="connsiteX5" fmla="*/ 871423 w 1069802"/>
                        <a:gd name="connsiteY5" fmla="*/ 396701 h 396701"/>
                        <a:gd name="connsiteX6" fmla="*/ 1069802 w 1069802"/>
                        <a:gd name="connsiteY6" fmla="*/ 198350 h 396701"/>
                        <a:gd name="connsiteX7" fmla="*/ 1069802 w 1069802"/>
                        <a:gd name="connsiteY7" fmla="*/ 198350 h 396701"/>
                        <a:gd name="connsiteX8" fmla="*/ 871423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23"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779" y="88798"/>
                            <a:pt x="980968" y="0"/>
                            <a:pt x="871423" y="0"/>
                          </a:cubicBezTo>
                          <a:close/>
                        </a:path>
                      </a:pathLst>
                    </a:custGeom>
                    <a:solidFill>
                      <a:srgbClr val="FFFFFF"/>
                    </a:solidFill>
                    <a:ln w="2286" cap="flat">
                      <a:noFill/>
                      <a:prstDash val="solid"/>
                      <a:miter/>
                    </a:ln>
                  </p:spPr>
                  <p:txBody>
                    <a:bodyPr rtlCol="0" anchor="ctr"/>
                    <a:lstStyle/>
                    <a:p>
                      <a:endParaRPr lang="en-GB"/>
                    </a:p>
                  </p:txBody>
                </p:sp>
                <p:sp>
                  <p:nvSpPr>
                    <p:cNvPr id="33" name="Freeform 331">
                      <a:extLst>
                        <a:ext uri="{FF2B5EF4-FFF2-40B4-BE49-F238E27FC236}">
                          <a16:creationId xmlns:a16="http://schemas.microsoft.com/office/drawing/2014/main" id="{D67E1842-2808-D3D2-7C6B-E4AD076F46D1}"/>
                        </a:ext>
                      </a:extLst>
                    </p:cNvPr>
                    <p:cNvSpPr/>
                    <p:nvPr/>
                  </p:nvSpPr>
                  <p:spPr>
                    <a:xfrm>
                      <a:off x="6871783" y="3518152"/>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09 w 1129009"/>
                        <a:gd name="connsiteY5" fmla="*/ 227950 h 455900"/>
                        <a:gd name="connsiteX6" fmla="*/ 901027 w 1129009"/>
                        <a:gd name="connsiteY6" fmla="*/ 455900 h 455900"/>
                        <a:gd name="connsiteX7" fmla="*/ 227960 w 1129009"/>
                        <a:gd name="connsiteY7" fmla="*/ 59222 h 455900"/>
                        <a:gd name="connsiteX8" fmla="*/ 59184 w 1129009"/>
                        <a:gd name="connsiteY8" fmla="*/ 227973 h 455900"/>
                        <a:gd name="connsiteX9" fmla="*/ 227960 w 1129009"/>
                        <a:gd name="connsiteY9" fmla="*/ 396724 h 455900"/>
                        <a:gd name="connsiteX10" fmla="*/ 901004 w 1129009"/>
                        <a:gd name="connsiteY10" fmla="*/ 396724 h 455900"/>
                        <a:gd name="connsiteX11" fmla="*/ 1069779 w 1129009"/>
                        <a:gd name="connsiteY11" fmla="*/ 227973 h 455900"/>
                        <a:gd name="connsiteX12" fmla="*/ 901004 w 1129009"/>
                        <a:gd name="connsiteY12" fmla="*/ 59222 h 455900"/>
                        <a:gd name="connsiteX13" fmla="*/ 227960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222"/>
                          </a:moveTo>
                          <a:cubicBezTo>
                            <a:pt x="134897" y="59222"/>
                            <a:pt x="59184" y="134923"/>
                            <a:pt x="59184" y="227973"/>
                          </a:cubicBezTo>
                          <a:cubicBezTo>
                            <a:pt x="59184" y="321023"/>
                            <a:pt x="134897" y="396724"/>
                            <a:pt x="227960" y="396724"/>
                          </a:cubicBezTo>
                          <a:lnTo>
                            <a:pt x="901004" y="396724"/>
                          </a:lnTo>
                          <a:cubicBezTo>
                            <a:pt x="994067" y="396724"/>
                            <a:pt x="1069779" y="321023"/>
                            <a:pt x="1069779" y="227973"/>
                          </a:cubicBezTo>
                          <a:cubicBezTo>
                            <a:pt x="1069779" y="134923"/>
                            <a:pt x="994067" y="59222"/>
                            <a:pt x="901004" y="59222"/>
                          </a:cubicBezTo>
                          <a:lnTo>
                            <a:pt x="227960" y="59222"/>
                          </a:lnTo>
                          <a:close/>
                        </a:path>
                      </a:pathLst>
                    </a:custGeom>
                    <a:solidFill>
                      <a:srgbClr val="81D1C5"/>
                    </a:solidFill>
                    <a:ln w="2286" cap="flat">
                      <a:noFill/>
                      <a:prstDash val="solid"/>
                      <a:miter/>
                    </a:ln>
                  </p:spPr>
                  <p:txBody>
                    <a:bodyPr rtlCol="0" anchor="ctr"/>
                    <a:lstStyle/>
                    <a:p>
                      <a:endParaRPr lang="en-GB"/>
                    </a:p>
                  </p:txBody>
                </p:sp>
              </p:grpSp>
            </p:grpSp>
          </p:grpSp>
        </p:grpSp>
      </p:grpSp>
      <p:pic>
        <p:nvPicPr>
          <p:cNvPr id="6" name="Picture 5" descr="Background pattern&#10;&#10;Description automatically generated">
            <a:extLst>
              <a:ext uri="{FF2B5EF4-FFF2-40B4-BE49-F238E27FC236}">
                <a16:creationId xmlns:a16="http://schemas.microsoft.com/office/drawing/2014/main" id="{4DA7B735-E906-2B9F-FE7C-FA32B433354B}"/>
              </a:ext>
            </a:extLst>
          </p:cNvPr>
          <p:cNvPicPr>
            <a:picLocks noChangeAspect="1"/>
          </p:cNvPicPr>
          <p:nvPr/>
        </p:nvPicPr>
        <p:blipFill rotWithShape="1">
          <a:blip r:embed="rId11"/>
          <a:srcRect l="-9441" t="-3095" r="10580" b="84089"/>
          <a:stretch/>
        </p:blipFill>
        <p:spPr>
          <a:xfrm rot="16200000">
            <a:off x="9205950" y="1780761"/>
            <a:ext cx="4729844" cy="1233285"/>
          </a:xfrm>
          <a:prstGeom prst="rect">
            <a:avLst/>
          </a:prstGeom>
        </p:spPr>
      </p:pic>
      <p:sp>
        <p:nvSpPr>
          <p:cNvPr id="9" name="TextBox 8">
            <a:extLst>
              <a:ext uri="{FF2B5EF4-FFF2-40B4-BE49-F238E27FC236}">
                <a16:creationId xmlns:a16="http://schemas.microsoft.com/office/drawing/2014/main" id="{05DE2E2F-2343-E810-4A20-5B3203D3461F}"/>
              </a:ext>
            </a:extLst>
          </p:cNvPr>
          <p:cNvSpPr txBox="1"/>
          <p:nvPr/>
        </p:nvSpPr>
        <p:spPr>
          <a:xfrm>
            <a:off x="8386027" y="874564"/>
            <a:ext cx="2558487" cy="1200329"/>
          </a:xfrm>
          <a:prstGeom prst="rect">
            <a:avLst/>
          </a:prstGeom>
          <a:noFill/>
        </p:spPr>
        <p:txBody>
          <a:bodyPr wrap="square" rtlCol="0">
            <a:spAutoFit/>
          </a:bodyPr>
          <a:lstStyle/>
          <a:p>
            <a:pPr algn="ctr"/>
            <a:r>
              <a:rPr lang="de-DE" kern="1200" dirty="0">
                <a:solidFill>
                  <a:srgbClr val="79527B"/>
                </a:solidFill>
                <a:latin typeface="+mn-lt"/>
                <a:ea typeface="+mn-ea"/>
                <a:cs typeface="+mn-cs"/>
              </a:rPr>
              <a:t>Führen Sie eine SWOT-Analyse der regionalen Krisenanfälligkeit und ein Reiseziel-Audit durch</a:t>
            </a:r>
            <a:endParaRPr lang="en-IE" dirty="0">
              <a:solidFill>
                <a:srgbClr val="79527B"/>
              </a:solidFill>
            </a:endParaRPr>
          </a:p>
        </p:txBody>
      </p:sp>
      <p:sp>
        <p:nvSpPr>
          <p:cNvPr id="11" name="TextBox 10">
            <a:extLst>
              <a:ext uri="{FF2B5EF4-FFF2-40B4-BE49-F238E27FC236}">
                <a16:creationId xmlns:a16="http://schemas.microsoft.com/office/drawing/2014/main" id="{52068B39-3C00-60C3-4D12-259DFFF70B65}"/>
              </a:ext>
            </a:extLst>
          </p:cNvPr>
          <p:cNvSpPr txBox="1"/>
          <p:nvPr/>
        </p:nvSpPr>
        <p:spPr>
          <a:xfrm>
            <a:off x="563284" y="755365"/>
            <a:ext cx="1891673" cy="1446550"/>
          </a:xfrm>
          <a:prstGeom prst="rect">
            <a:avLst/>
          </a:prstGeom>
          <a:noFill/>
        </p:spPr>
        <p:txBody>
          <a:bodyPr wrap="square" rtlCol="0">
            <a:spAutoFit/>
          </a:bodyPr>
          <a:lstStyle/>
          <a:p>
            <a:r>
              <a:rPr lang="de-DE" sz="2800" b="1" kern="1200" dirty="0">
                <a:solidFill>
                  <a:srgbClr val="79527B"/>
                </a:solidFill>
                <a:latin typeface="+mn-lt"/>
                <a:ea typeface="+mn-ea"/>
                <a:cs typeface="+mn-cs"/>
              </a:rPr>
              <a:t>Phase 1 </a:t>
            </a:r>
            <a:r>
              <a:rPr lang="de-DE" sz="2000" kern="1200" dirty="0">
                <a:solidFill>
                  <a:srgbClr val="79527B"/>
                </a:solidFill>
                <a:latin typeface="+mn-lt"/>
                <a:ea typeface="+mn-ea"/>
                <a:cs typeface="+mn-cs"/>
              </a:rPr>
              <a:t>Vorbereitung &amp; Schadens-begrenzung</a:t>
            </a:r>
            <a:endParaRPr lang="de-DE" sz="2000" dirty="0">
              <a:solidFill>
                <a:srgbClr val="79527B"/>
              </a:solidFill>
            </a:endParaRPr>
          </a:p>
        </p:txBody>
      </p:sp>
      <p:sp>
        <p:nvSpPr>
          <p:cNvPr id="12" name="TextBox 11">
            <a:extLst>
              <a:ext uri="{FF2B5EF4-FFF2-40B4-BE49-F238E27FC236}">
                <a16:creationId xmlns:a16="http://schemas.microsoft.com/office/drawing/2014/main" id="{85A07547-D245-653F-0EBE-DA7A7688C69E}"/>
              </a:ext>
            </a:extLst>
          </p:cNvPr>
          <p:cNvSpPr txBox="1"/>
          <p:nvPr/>
        </p:nvSpPr>
        <p:spPr>
          <a:xfrm>
            <a:off x="567299" y="2687187"/>
            <a:ext cx="1764337" cy="1138773"/>
          </a:xfrm>
          <a:prstGeom prst="rect">
            <a:avLst/>
          </a:prstGeom>
          <a:noFill/>
        </p:spPr>
        <p:txBody>
          <a:bodyPr wrap="square" rtlCol="0">
            <a:spAutoFit/>
          </a:bodyPr>
          <a:lstStyle/>
          <a:p>
            <a:r>
              <a:rPr lang="en-IE" sz="2800" b="1" kern="1200" dirty="0">
                <a:solidFill>
                  <a:srgbClr val="F27954"/>
                </a:solidFill>
                <a:latin typeface="+mn-lt"/>
                <a:ea typeface="+mn-ea"/>
                <a:cs typeface="+mn-cs"/>
              </a:rPr>
              <a:t>Phase 2</a:t>
            </a:r>
            <a:r>
              <a:rPr lang="en-IE" sz="2400" b="1" kern="1200" dirty="0">
                <a:solidFill>
                  <a:srgbClr val="F27954"/>
                </a:solidFill>
                <a:latin typeface="+mn-lt"/>
                <a:ea typeface="+mn-ea"/>
                <a:cs typeface="+mn-cs"/>
              </a:rPr>
              <a:t> </a:t>
            </a:r>
            <a:r>
              <a:rPr lang="en-IE" sz="2000" kern="1200" dirty="0" err="1">
                <a:solidFill>
                  <a:srgbClr val="F27954"/>
                </a:solidFill>
                <a:latin typeface="+mn-lt"/>
                <a:ea typeface="+mn-ea"/>
                <a:cs typeface="+mn-cs"/>
              </a:rPr>
              <a:t>Planung</a:t>
            </a:r>
            <a:r>
              <a:rPr lang="en-IE" sz="2000" kern="1200" dirty="0">
                <a:solidFill>
                  <a:srgbClr val="F27954"/>
                </a:solidFill>
                <a:latin typeface="+mn-lt"/>
                <a:ea typeface="+mn-ea"/>
                <a:cs typeface="+mn-cs"/>
              </a:rPr>
              <a:t> </a:t>
            </a:r>
          </a:p>
          <a:p>
            <a:r>
              <a:rPr lang="en-IE" sz="2000" kern="1200" dirty="0">
                <a:solidFill>
                  <a:srgbClr val="F27954"/>
                </a:solidFill>
                <a:latin typeface="+mn-lt"/>
                <a:ea typeface="+mn-ea"/>
                <a:cs typeface="+mn-cs"/>
              </a:rPr>
              <a:t>&amp; </a:t>
            </a:r>
            <a:r>
              <a:rPr lang="en-IE" sz="2000" kern="1200" dirty="0" err="1">
                <a:solidFill>
                  <a:srgbClr val="F27954"/>
                </a:solidFill>
                <a:latin typeface="+mn-lt"/>
                <a:ea typeface="+mn-ea"/>
                <a:cs typeface="+mn-cs"/>
              </a:rPr>
              <a:t>Reaktion</a:t>
            </a:r>
            <a:endParaRPr lang="en-IE" sz="2000" dirty="0">
              <a:solidFill>
                <a:srgbClr val="F27954"/>
              </a:solidFill>
            </a:endParaRPr>
          </a:p>
        </p:txBody>
      </p:sp>
      <p:sp>
        <p:nvSpPr>
          <p:cNvPr id="13" name="TextBox 12">
            <a:extLst>
              <a:ext uri="{FF2B5EF4-FFF2-40B4-BE49-F238E27FC236}">
                <a16:creationId xmlns:a16="http://schemas.microsoft.com/office/drawing/2014/main" id="{A562338C-C9C8-541D-7A6B-A7F475DD2D26}"/>
              </a:ext>
            </a:extLst>
          </p:cNvPr>
          <p:cNvSpPr txBox="1"/>
          <p:nvPr/>
        </p:nvSpPr>
        <p:spPr>
          <a:xfrm>
            <a:off x="606189" y="4423624"/>
            <a:ext cx="1876920" cy="1446550"/>
          </a:xfrm>
          <a:prstGeom prst="rect">
            <a:avLst/>
          </a:prstGeom>
          <a:solidFill>
            <a:schemeClr val="bg1"/>
          </a:solidFill>
        </p:spPr>
        <p:txBody>
          <a:bodyPr wrap="square" rtlCol="0">
            <a:spAutoFit/>
          </a:bodyPr>
          <a:lstStyle/>
          <a:p>
            <a:r>
              <a:rPr lang="en-IE" sz="2800" b="1" kern="1200" dirty="0">
                <a:solidFill>
                  <a:srgbClr val="44BAA9"/>
                </a:solidFill>
                <a:latin typeface="+mn-lt"/>
                <a:ea typeface="+mn-ea"/>
                <a:cs typeface="+mn-cs"/>
              </a:rPr>
              <a:t>Phase 3</a:t>
            </a:r>
          </a:p>
          <a:p>
            <a:r>
              <a:rPr lang="en-IE" sz="2000" kern="1200" dirty="0" err="1">
                <a:solidFill>
                  <a:srgbClr val="44BAA9"/>
                </a:solidFill>
                <a:latin typeface="+mn-lt"/>
                <a:ea typeface="+mn-ea"/>
                <a:cs typeface="+mn-cs"/>
              </a:rPr>
              <a:t>Erholung</a:t>
            </a:r>
            <a:r>
              <a:rPr lang="en-IE" sz="2000" kern="1200" dirty="0">
                <a:solidFill>
                  <a:srgbClr val="44BAA9"/>
                </a:solidFill>
                <a:latin typeface="+mn-lt"/>
                <a:ea typeface="+mn-ea"/>
                <a:cs typeface="+mn-cs"/>
              </a:rPr>
              <a:t>, </a:t>
            </a:r>
            <a:r>
              <a:rPr lang="en-IE" sz="2000" kern="1200" dirty="0" err="1">
                <a:solidFill>
                  <a:srgbClr val="44BAA9"/>
                </a:solidFill>
                <a:latin typeface="+mn-lt"/>
                <a:ea typeface="+mn-ea"/>
                <a:cs typeface="+mn-cs"/>
              </a:rPr>
              <a:t>Wiederaufbau</a:t>
            </a:r>
            <a:r>
              <a:rPr lang="en-IE" sz="2000" dirty="0">
                <a:solidFill>
                  <a:srgbClr val="44BAA9"/>
                </a:solidFill>
              </a:rPr>
              <a:t> &amp;</a:t>
            </a:r>
            <a:r>
              <a:rPr lang="en-IE" sz="2000" kern="1200" dirty="0">
                <a:solidFill>
                  <a:srgbClr val="44BAA9"/>
                </a:solidFill>
                <a:latin typeface="+mn-lt"/>
                <a:ea typeface="+mn-ea"/>
                <a:cs typeface="+mn-cs"/>
              </a:rPr>
              <a:t> </a:t>
            </a:r>
            <a:r>
              <a:rPr lang="en-IE" sz="2000" kern="1200" dirty="0" err="1">
                <a:solidFill>
                  <a:srgbClr val="44BAA9"/>
                </a:solidFill>
                <a:latin typeface="+mn-lt"/>
                <a:ea typeface="+mn-ea"/>
                <a:cs typeface="+mn-cs"/>
              </a:rPr>
              <a:t>Resilienz</a:t>
            </a:r>
            <a:endParaRPr lang="en-IE" sz="2000" dirty="0">
              <a:solidFill>
                <a:srgbClr val="44BAA9"/>
              </a:solidFill>
            </a:endParaRPr>
          </a:p>
        </p:txBody>
      </p:sp>
      <p:sp>
        <p:nvSpPr>
          <p:cNvPr id="23" name="TextBox 22">
            <a:extLst>
              <a:ext uri="{FF2B5EF4-FFF2-40B4-BE49-F238E27FC236}">
                <a16:creationId xmlns:a16="http://schemas.microsoft.com/office/drawing/2014/main" id="{6AA5E8F5-E176-96D4-B34D-E2141E84EBA6}"/>
              </a:ext>
            </a:extLst>
          </p:cNvPr>
          <p:cNvSpPr txBox="1"/>
          <p:nvPr/>
        </p:nvSpPr>
        <p:spPr>
          <a:xfrm>
            <a:off x="5356859" y="829417"/>
            <a:ext cx="2843787" cy="1200329"/>
          </a:xfrm>
          <a:prstGeom prst="rect">
            <a:avLst/>
          </a:prstGeom>
          <a:noFill/>
        </p:spPr>
        <p:txBody>
          <a:bodyPr wrap="square" rtlCol="0">
            <a:spAutoFit/>
          </a:bodyPr>
          <a:lstStyle/>
          <a:p>
            <a:pPr algn="ctr"/>
            <a:r>
              <a:rPr lang="de-DE" dirty="0">
                <a:solidFill>
                  <a:srgbClr val="79527B"/>
                </a:solidFill>
              </a:rPr>
              <a:t>Richten Sie eine regionale öffentlich-private Part-</a:t>
            </a:r>
            <a:r>
              <a:rPr lang="de-DE" dirty="0" err="1">
                <a:solidFill>
                  <a:srgbClr val="79527B"/>
                </a:solidFill>
              </a:rPr>
              <a:t>nerschaft</a:t>
            </a:r>
            <a:r>
              <a:rPr lang="de-DE" dirty="0">
                <a:solidFill>
                  <a:srgbClr val="79527B"/>
                </a:solidFill>
              </a:rPr>
              <a:t> und ein Krisen-</a:t>
            </a:r>
            <a:r>
              <a:rPr lang="de-DE" dirty="0" err="1">
                <a:solidFill>
                  <a:srgbClr val="79527B"/>
                </a:solidFill>
              </a:rPr>
              <a:t>managementteam</a:t>
            </a:r>
            <a:r>
              <a:rPr lang="de-DE" dirty="0">
                <a:solidFill>
                  <a:srgbClr val="79527B"/>
                </a:solidFill>
              </a:rPr>
              <a:t> ein</a:t>
            </a:r>
            <a:endParaRPr lang="en-IE" dirty="0">
              <a:solidFill>
                <a:srgbClr val="79527B"/>
              </a:solidFill>
            </a:endParaRPr>
          </a:p>
        </p:txBody>
      </p:sp>
      <p:sp>
        <p:nvSpPr>
          <p:cNvPr id="25" name="TextBox 24">
            <a:extLst>
              <a:ext uri="{FF2B5EF4-FFF2-40B4-BE49-F238E27FC236}">
                <a16:creationId xmlns:a16="http://schemas.microsoft.com/office/drawing/2014/main" id="{CE502EDD-988E-1B8E-D6B0-D0F35BBA060C}"/>
              </a:ext>
            </a:extLst>
          </p:cNvPr>
          <p:cNvSpPr txBox="1"/>
          <p:nvPr/>
        </p:nvSpPr>
        <p:spPr>
          <a:xfrm>
            <a:off x="2587470" y="2900912"/>
            <a:ext cx="2491759" cy="1477328"/>
          </a:xfrm>
          <a:prstGeom prst="rect">
            <a:avLst/>
          </a:prstGeom>
          <a:noFill/>
        </p:spPr>
        <p:txBody>
          <a:bodyPr wrap="square" rtlCol="0">
            <a:spAutoFit/>
          </a:bodyPr>
          <a:lstStyle/>
          <a:p>
            <a:pPr algn="ctr"/>
            <a:r>
              <a:rPr lang="de-DE" dirty="0">
                <a:solidFill>
                  <a:srgbClr val="F37C57"/>
                </a:solidFill>
              </a:rPr>
              <a:t>Entwickeln Sie eine regionale Strategie für das Krisenmanagement (</a:t>
            </a:r>
            <a:r>
              <a:rPr lang="de-DE" dirty="0" err="1">
                <a:solidFill>
                  <a:srgbClr val="F37C57"/>
                </a:solidFill>
              </a:rPr>
              <a:t>langfr</a:t>
            </a:r>
            <a:r>
              <a:rPr lang="de-DE" dirty="0">
                <a:solidFill>
                  <a:srgbClr val="F37C57"/>
                </a:solidFill>
              </a:rPr>
              <a:t>. Planung zur Schadensbegrenzung)</a:t>
            </a:r>
            <a:endParaRPr lang="en-IE" i="1" dirty="0">
              <a:solidFill>
                <a:srgbClr val="F37C57"/>
              </a:solidFill>
            </a:endParaRPr>
          </a:p>
        </p:txBody>
      </p:sp>
      <p:sp>
        <p:nvSpPr>
          <p:cNvPr id="27" name="TextBox 26">
            <a:extLst>
              <a:ext uri="{FF2B5EF4-FFF2-40B4-BE49-F238E27FC236}">
                <a16:creationId xmlns:a16="http://schemas.microsoft.com/office/drawing/2014/main" id="{81623343-A1BD-B957-16FF-32FA43BBD2C9}"/>
              </a:ext>
            </a:extLst>
          </p:cNvPr>
          <p:cNvSpPr txBox="1"/>
          <p:nvPr/>
        </p:nvSpPr>
        <p:spPr>
          <a:xfrm>
            <a:off x="8286030" y="2890400"/>
            <a:ext cx="2772921" cy="1477328"/>
          </a:xfrm>
          <a:prstGeom prst="rect">
            <a:avLst/>
          </a:prstGeom>
          <a:noFill/>
        </p:spPr>
        <p:txBody>
          <a:bodyPr wrap="square" rtlCol="0">
            <a:spAutoFit/>
          </a:bodyPr>
          <a:lstStyle/>
          <a:p>
            <a:pPr algn="ctr"/>
            <a:r>
              <a:rPr lang="de-DE" dirty="0">
                <a:solidFill>
                  <a:srgbClr val="F37C57"/>
                </a:solidFill>
              </a:rPr>
              <a:t>Mobilisierung von Maßnahmen und Kommunikation mit der Branche für die reg. Zusammenarbeit</a:t>
            </a:r>
            <a:endParaRPr lang="en-IE" dirty="0">
              <a:solidFill>
                <a:srgbClr val="F37C57"/>
              </a:solidFill>
            </a:endParaRPr>
          </a:p>
        </p:txBody>
      </p:sp>
      <p:sp>
        <p:nvSpPr>
          <p:cNvPr id="34" name="TextBox 33">
            <a:extLst>
              <a:ext uri="{FF2B5EF4-FFF2-40B4-BE49-F238E27FC236}">
                <a16:creationId xmlns:a16="http://schemas.microsoft.com/office/drawing/2014/main" id="{E93438AD-EA15-CD96-A656-CE420AA275E8}"/>
              </a:ext>
            </a:extLst>
          </p:cNvPr>
          <p:cNvSpPr txBox="1"/>
          <p:nvPr/>
        </p:nvSpPr>
        <p:spPr>
          <a:xfrm>
            <a:off x="8231745" y="5091226"/>
            <a:ext cx="2796880" cy="1554272"/>
          </a:xfrm>
          <a:prstGeom prst="rect">
            <a:avLst/>
          </a:prstGeom>
          <a:noFill/>
        </p:spPr>
        <p:txBody>
          <a:bodyPr wrap="square" rtlCol="0">
            <a:spAutoFit/>
          </a:bodyPr>
          <a:lstStyle/>
          <a:p>
            <a:pPr algn="ctr"/>
            <a:r>
              <a:rPr lang="de-DE" sz="1900" dirty="0">
                <a:solidFill>
                  <a:srgbClr val="3AA091"/>
                </a:solidFill>
              </a:rPr>
              <a:t>Regionale Erholung, Wiederaufbau und Resilienz auf dem Weg</a:t>
            </a:r>
          </a:p>
          <a:p>
            <a:pPr algn="ctr"/>
            <a:r>
              <a:rPr lang="de-DE" sz="1900" dirty="0">
                <a:solidFill>
                  <a:srgbClr val="3AA091"/>
                </a:solidFill>
              </a:rPr>
              <a:t> zu einer "neuen Norm" nach der Krise</a:t>
            </a:r>
            <a:endParaRPr lang="en-IE" sz="1900" dirty="0">
              <a:solidFill>
                <a:srgbClr val="3AA091"/>
              </a:solidFill>
            </a:endParaRPr>
          </a:p>
        </p:txBody>
      </p:sp>
      <p:sp>
        <p:nvSpPr>
          <p:cNvPr id="37" name="TextBox 36">
            <a:extLst>
              <a:ext uri="{FF2B5EF4-FFF2-40B4-BE49-F238E27FC236}">
                <a16:creationId xmlns:a16="http://schemas.microsoft.com/office/drawing/2014/main" id="{53EC9D4B-4D3A-99C6-A294-D819C91601AE}"/>
              </a:ext>
            </a:extLst>
          </p:cNvPr>
          <p:cNvSpPr txBox="1"/>
          <p:nvPr/>
        </p:nvSpPr>
        <p:spPr>
          <a:xfrm>
            <a:off x="2492864" y="826156"/>
            <a:ext cx="2738380" cy="1200329"/>
          </a:xfrm>
          <a:prstGeom prst="rect">
            <a:avLst/>
          </a:prstGeom>
          <a:noFill/>
        </p:spPr>
        <p:txBody>
          <a:bodyPr wrap="square" rtlCol="0">
            <a:spAutoFit/>
          </a:bodyPr>
          <a:lstStyle/>
          <a:p>
            <a:pPr algn="ctr"/>
            <a:r>
              <a:rPr lang="de-DE" dirty="0">
                <a:solidFill>
                  <a:srgbClr val="79527B"/>
                </a:solidFill>
              </a:rPr>
              <a:t>Einführung in das regio-nale Tourismus-Krisenmanagement und dessen Komplexität</a:t>
            </a:r>
            <a:endParaRPr lang="en-IE" dirty="0">
              <a:solidFill>
                <a:srgbClr val="79527B"/>
              </a:solidFill>
            </a:endParaRPr>
          </a:p>
        </p:txBody>
      </p:sp>
      <p:sp>
        <p:nvSpPr>
          <p:cNvPr id="39" name="TextBox 38">
            <a:extLst>
              <a:ext uri="{FF2B5EF4-FFF2-40B4-BE49-F238E27FC236}">
                <a16:creationId xmlns:a16="http://schemas.microsoft.com/office/drawing/2014/main" id="{91E70F61-2CF0-4673-9DDE-6DC54F2CEF2D}"/>
              </a:ext>
            </a:extLst>
          </p:cNvPr>
          <p:cNvSpPr txBox="1"/>
          <p:nvPr/>
        </p:nvSpPr>
        <p:spPr>
          <a:xfrm>
            <a:off x="5179193" y="2905306"/>
            <a:ext cx="3026652" cy="1477328"/>
          </a:xfrm>
          <a:prstGeom prst="rect">
            <a:avLst/>
          </a:prstGeom>
          <a:noFill/>
        </p:spPr>
        <p:txBody>
          <a:bodyPr wrap="square" rtlCol="0">
            <a:spAutoFit/>
          </a:bodyPr>
          <a:lstStyle/>
          <a:p>
            <a:pPr algn="ctr"/>
            <a:r>
              <a:rPr lang="de-DE" dirty="0">
                <a:solidFill>
                  <a:srgbClr val="F37C57"/>
                </a:solidFill>
              </a:rPr>
              <a:t>Entwickeln Sie einen regionalen Krisenmanagement-Reaktionsplan (</a:t>
            </a:r>
            <a:r>
              <a:rPr lang="de-DE" dirty="0" err="1">
                <a:solidFill>
                  <a:srgbClr val="F37C57"/>
                </a:solidFill>
              </a:rPr>
              <a:t>kurzfr</a:t>
            </a:r>
            <a:r>
              <a:rPr lang="de-DE" dirty="0">
                <a:solidFill>
                  <a:srgbClr val="F37C57"/>
                </a:solidFill>
              </a:rPr>
              <a:t>. Reaktionsplan)</a:t>
            </a:r>
            <a:endParaRPr lang="en-IE" i="1" dirty="0">
              <a:solidFill>
                <a:srgbClr val="F37C57"/>
              </a:solidFill>
            </a:endParaRPr>
          </a:p>
        </p:txBody>
      </p:sp>
      <p:sp>
        <p:nvSpPr>
          <p:cNvPr id="40" name="TextBox 39">
            <a:extLst>
              <a:ext uri="{FF2B5EF4-FFF2-40B4-BE49-F238E27FC236}">
                <a16:creationId xmlns:a16="http://schemas.microsoft.com/office/drawing/2014/main" id="{3F66F445-3B3D-4075-70A3-D553312FA5CF}"/>
              </a:ext>
            </a:extLst>
          </p:cNvPr>
          <p:cNvSpPr txBox="1"/>
          <p:nvPr/>
        </p:nvSpPr>
        <p:spPr>
          <a:xfrm>
            <a:off x="2696985" y="5255365"/>
            <a:ext cx="2419590" cy="1323439"/>
          </a:xfrm>
          <a:prstGeom prst="rect">
            <a:avLst/>
          </a:prstGeom>
          <a:noFill/>
        </p:spPr>
        <p:txBody>
          <a:bodyPr wrap="square" rtlCol="0">
            <a:spAutoFit/>
          </a:bodyPr>
          <a:lstStyle/>
          <a:p>
            <a:pPr algn="ctr"/>
            <a:r>
              <a:rPr lang="de-DE" sz="2000" dirty="0">
                <a:solidFill>
                  <a:srgbClr val="3AA091"/>
                </a:solidFill>
              </a:rPr>
              <a:t>Kommunikations-strategie und Umgang mit PR und Medien</a:t>
            </a:r>
            <a:endParaRPr lang="en-IE" sz="2000" dirty="0">
              <a:solidFill>
                <a:srgbClr val="3AA091"/>
              </a:solidFill>
            </a:endParaRPr>
          </a:p>
        </p:txBody>
      </p:sp>
      <p:sp>
        <p:nvSpPr>
          <p:cNvPr id="130" name="TextBox 129">
            <a:extLst>
              <a:ext uri="{FF2B5EF4-FFF2-40B4-BE49-F238E27FC236}">
                <a16:creationId xmlns:a16="http://schemas.microsoft.com/office/drawing/2014/main" id="{BC0C15CA-D8DF-5D50-B91F-31D6D4E2D48D}"/>
              </a:ext>
            </a:extLst>
          </p:cNvPr>
          <p:cNvSpPr txBox="1"/>
          <p:nvPr/>
        </p:nvSpPr>
        <p:spPr>
          <a:xfrm>
            <a:off x="3669414" y="351112"/>
            <a:ext cx="1193749" cy="252773"/>
          </a:xfrm>
          <a:prstGeom prst="rect">
            <a:avLst/>
          </a:prstGeom>
          <a:noFill/>
        </p:spPr>
        <p:txBody>
          <a:bodyPr wrap="square" rtlCol="0" anchor="t">
            <a:spAutoFit/>
          </a:bodyPr>
          <a:lstStyle/>
          <a:p>
            <a:pPr algn="ctr">
              <a:lnSpc>
                <a:spcPts val="1020"/>
              </a:lnSpc>
            </a:pPr>
            <a:r>
              <a:rPr lang="en-IE" b="1" kern="1200" dirty="0">
                <a:solidFill>
                  <a:srgbClr val="79527B"/>
                </a:solidFill>
                <a:latin typeface="+mn-lt"/>
                <a:ea typeface="+mn-ea"/>
                <a:cs typeface="+mn-cs"/>
              </a:rPr>
              <a:t>Modul 1</a:t>
            </a:r>
            <a:endParaRPr lang="en-IE" b="1" dirty="0">
              <a:solidFill>
                <a:srgbClr val="79527B"/>
              </a:solidFill>
            </a:endParaRPr>
          </a:p>
        </p:txBody>
      </p:sp>
      <p:sp>
        <p:nvSpPr>
          <p:cNvPr id="131" name="TextBox 130">
            <a:extLst>
              <a:ext uri="{FF2B5EF4-FFF2-40B4-BE49-F238E27FC236}">
                <a16:creationId xmlns:a16="http://schemas.microsoft.com/office/drawing/2014/main" id="{B80D0131-7456-50AC-FC69-079E3D909A5F}"/>
              </a:ext>
            </a:extLst>
          </p:cNvPr>
          <p:cNvSpPr txBox="1"/>
          <p:nvPr/>
        </p:nvSpPr>
        <p:spPr>
          <a:xfrm>
            <a:off x="6453344" y="377865"/>
            <a:ext cx="1193749" cy="252773"/>
          </a:xfrm>
          <a:prstGeom prst="rect">
            <a:avLst/>
          </a:prstGeom>
          <a:noFill/>
        </p:spPr>
        <p:txBody>
          <a:bodyPr wrap="square" rtlCol="0" anchor="t">
            <a:spAutoFit/>
          </a:bodyPr>
          <a:lstStyle/>
          <a:p>
            <a:pPr algn="ctr">
              <a:lnSpc>
                <a:spcPts val="1020"/>
              </a:lnSpc>
            </a:pPr>
            <a:r>
              <a:rPr lang="en-IE" b="1" kern="1200" dirty="0">
                <a:solidFill>
                  <a:srgbClr val="79527B"/>
                </a:solidFill>
                <a:latin typeface="+mn-lt"/>
                <a:ea typeface="+mn-ea"/>
                <a:cs typeface="+mn-cs"/>
              </a:rPr>
              <a:t>Modul 2</a:t>
            </a:r>
            <a:endParaRPr lang="en-IE" b="1" dirty="0">
              <a:solidFill>
                <a:srgbClr val="79527B"/>
              </a:solidFill>
            </a:endParaRPr>
          </a:p>
        </p:txBody>
      </p:sp>
      <p:sp>
        <p:nvSpPr>
          <p:cNvPr id="132" name="TextBox 131">
            <a:extLst>
              <a:ext uri="{FF2B5EF4-FFF2-40B4-BE49-F238E27FC236}">
                <a16:creationId xmlns:a16="http://schemas.microsoft.com/office/drawing/2014/main" id="{78C1540A-AE5C-E178-55A5-57DB0D29C5BF}"/>
              </a:ext>
            </a:extLst>
          </p:cNvPr>
          <p:cNvSpPr txBox="1"/>
          <p:nvPr/>
        </p:nvSpPr>
        <p:spPr>
          <a:xfrm>
            <a:off x="9391403" y="352064"/>
            <a:ext cx="1193749" cy="252773"/>
          </a:xfrm>
          <a:prstGeom prst="rect">
            <a:avLst/>
          </a:prstGeom>
          <a:noFill/>
        </p:spPr>
        <p:txBody>
          <a:bodyPr wrap="square" rtlCol="0" anchor="t">
            <a:spAutoFit/>
          </a:bodyPr>
          <a:lstStyle/>
          <a:p>
            <a:pPr algn="ctr">
              <a:lnSpc>
                <a:spcPts val="1020"/>
              </a:lnSpc>
            </a:pPr>
            <a:r>
              <a:rPr lang="en-IE" b="1" kern="1200" dirty="0">
                <a:solidFill>
                  <a:srgbClr val="79527B"/>
                </a:solidFill>
                <a:latin typeface="+mn-lt"/>
                <a:ea typeface="+mn-ea"/>
                <a:cs typeface="+mn-cs"/>
              </a:rPr>
              <a:t>Modul 3</a:t>
            </a:r>
            <a:endParaRPr lang="en-IE" b="1" dirty="0">
              <a:solidFill>
                <a:srgbClr val="79527B"/>
              </a:solidFill>
            </a:endParaRPr>
          </a:p>
        </p:txBody>
      </p:sp>
      <p:sp>
        <p:nvSpPr>
          <p:cNvPr id="133" name="TextBox 132">
            <a:extLst>
              <a:ext uri="{FF2B5EF4-FFF2-40B4-BE49-F238E27FC236}">
                <a16:creationId xmlns:a16="http://schemas.microsoft.com/office/drawing/2014/main" id="{7A837965-7EC6-3618-5E68-8355523C4EBA}"/>
              </a:ext>
            </a:extLst>
          </p:cNvPr>
          <p:cNvSpPr txBox="1"/>
          <p:nvPr/>
        </p:nvSpPr>
        <p:spPr>
          <a:xfrm>
            <a:off x="3652173" y="2625371"/>
            <a:ext cx="1193749" cy="252773"/>
          </a:xfrm>
          <a:prstGeom prst="rect">
            <a:avLst/>
          </a:prstGeom>
          <a:noFill/>
        </p:spPr>
        <p:txBody>
          <a:bodyPr wrap="square" rtlCol="0" anchor="t">
            <a:spAutoFit/>
          </a:bodyPr>
          <a:lstStyle/>
          <a:p>
            <a:pPr algn="ctr">
              <a:lnSpc>
                <a:spcPts val="1020"/>
              </a:lnSpc>
            </a:pPr>
            <a:r>
              <a:rPr lang="en-IE" b="1" kern="1200" dirty="0">
                <a:solidFill>
                  <a:srgbClr val="F27954"/>
                </a:solidFill>
                <a:latin typeface="+mn-lt"/>
                <a:ea typeface="+mn-ea"/>
                <a:cs typeface="+mn-cs"/>
              </a:rPr>
              <a:t>Modul 4</a:t>
            </a:r>
            <a:endParaRPr lang="en-IE" b="1" dirty="0">
              <a:solidFill>
                <a:srgbClr val="F27954"/>
              </a:solidFill>
            </a:endParaRPr>
          </a:p>
        </p:txBody>
      </p:sp>
      <p:sp>
        <p:nvSpPr>
          <p:cNvPr id="134" name="TextBox 133">
            <a:extLst>
              <a:ext uri="{FF2B5EF4-FFF2-40B4-BE49-F238E27FC236}">
                <a16:creationId xmlns:a16="http://schemas.microsoft.com/office/drawing/2014/main" id="{BB5F536D-24E2-C838-495B-0CB27BA0351C}"/>
              </a:ext>
            </a:extLst>
          </p:cNvPr>
          <p:cNvSpPr txBox="1"/>
          <p:nvPr/>
        </p:nvSpPr>
        <p:spPr>
          <a:xfrm>
            <a:off x="6491070" y="2609242"/>
            <a:ext cx="1193749" cy="252773"/>
          </a:xfrm>
          <a:prstGeom prst="rect">
            <a:avLst/>
          </a:prstGeom>
          <a:noFill/>
        </p:spPr>
        <p:txBody>
          <a:bodyPr wrap="square" rtlCol="0" anchor="t">
            <a:spAutoFit/>
          </a:bodyPr>
          <a:lstStyle/>
          <a:p>
            <a:pPr algn="ctr">
              <a:lnSpc>
                <a:spcPts val="1020"/>
              </a:lnSpc>
            </a:pPr>
            <a:r>
              <a:rPr lang="en-IE" b="1" kern="1200" dirty="0">
                <a:solidFill>
                  <a:srgbClr val="F27954"/>
                </a:solidFill>
                <a:latin typeface="+mn-lt"/>
                <a:ea typeface="+mn-ea"/>
                <a:cs typeface="+mn-cs"/>
              </a:rPr>
              <a:t>Modul 5</a:t>
            </a:r>
            <a:endParaRPr lang="en-IE" b="1" dirty="0">
              <a:solidFill>
                <a:srgbClr val="F27954"/>
              </a:solidFill>
            </a:endParaRPr>
          </a:p>
        </p:txBody>
      </p:sp>
      <p:sp>
        <p:nvSpPr>
          <p:cNvPr id="135" name="TextBox 134">
            <a:extLst>
              <a:ext uri="{FF2B5EF4-FFF2-40B4-BE49-F238E27FC236}">
                <a16:creationId xmlns:a16="http://schemas.microsoft.com/office/drawing/2014/main" id="{5A43CFD7-4DD3-5ECB-4984-BABBB48AAE2F}"/>
              </a:ext>
            </a:extLst>
          </p:cNvPr>
          <p:cNvSpPr txBox="1"/>
          <p:nvPr/>
        </p:nvSpPr>
        <p:spPr>
          <a:xfrm>
            <a:off x="9318312" y="2615458"/>
            <a:ext cx="1193749" cy="252773"/>
          </a:xfrm>
          <a:prstGeom prst="rect">
            <a:avLst/>
          </a:prstGeom>
          <a:noFill/>
        </p:spPr>
        <p:txBody>
          <a:bodyPr wrap="square" rtlCol="0" anchor="t">
            <a:spAutoFit/>
          </a:bodyPr>
          <a:lstStyle/>
          <a:p>
            <a:pPr algn="ctr">
              <a:lnSpc>
                <a:spcPts val="1020"/>
              </a:lnSpc>
            </a:pPr>
            <a:r>
              <a:rPr lang="en-IE" b="1" kern="1200" dirty="0">
                <a:solidFill>
                  <a:srgbClr val="F27954"/>
                </a:solidFill>
                <a:latin typeface="+mn-lt"/>
                <a:ea typeface="+mn-ea"/>
                <a:cs typeface="+mn-cs"/>
              </a:rPr>
              <a:t>Modul 6</a:t>
            </a:r>
            <a:endParaRPr lang="en-IE" b="1" dirty="0">
              <a:solidFill>
                <a:srgbClr val="F27954"/>
              </a:solidFill>
            </a:endParaRPr>
          </a:p>
        </p:txBody>
      </p:sp>
      <p:sp>
        <p:nvSpPr>
          <p:cNvPr id="136" name="TextBox 135">
            <a:extLst>
              <a:ext uri="{FF2B5EF4-FFF2-40B4-BE49-F238E27FC236}">
                <a16:creationId xmlns:a16="http://schemas.microsoft.com/office/drawing/2014/main" id="{60AB4A7A-E634-0066-C66C-785D4810091F}"/>
              </a:ext>
            </a:extLst>
          </p:cNvPr>
          <p:cNvSpPr txBox="1"/>
          <p:nvPr/>
        </p:nvSpPr>
        <p:spPr>
          <a:xfrm>
            <a:off x="3570360" y="4830332"/>
            <a:ext cx="1193749" cy="252773"/>
          </a:xfrm>
          <a:prstGeom prst="rect">
            <a:avLst/>
          </a:prstGeom>
          <a:noFill/>
        </p:spPr>
        <p:txBody>
          <a:bodyPr wrap="square" rtlCol="0" anchor="t">
            <a:spAutoFit/>
          </a:bodyPr>
          <a:lstStyle/>
          <a:p>
            <a:pPr algn="ctr">
              <a:lnSpc>
                <a:spcPts val="1020"/>
              </a:lnSpc>
            </a:pPr>
            <a:r>
              <a:rPr lang="en-IE" b="1" kern="1200" dirty="0">
                <a:solidFill>
                  <a:srgbClr val="44BAA9"/>
                </a:solidFill>
                <a:latin typeface="+mn-lt"/>
                <a:ea typeface="+mn-ea"/>
                <a:cs typeface="+mn-cs"/>
              </a:rPr>
              <a:t>Modul 7</a:t>
            </a:r>
            <a:endParaRPr lang="en-IE" b="1" dirty="0">
              <a:solidFill>
                <a:srgbClr val="44BAA9"/>
              </a:solidFill>
            </a:endParaRPr>
          </a:p>
        </p:txBody>
      </p:sp>
      <p:sp>
        <p:nvSpPr>
          <p:cNvPr id="137" name="TextBox 136">
            <a:extLst>
              <a:ext uri="{FF2B5EF4-FFF2-40B4-BE49-F238E27FC236}">
                <a16:creationId xmlns:a16="http://schemas.microsoft.com/office/drawing/2014/main" id="{0AD0D61D-3E41-8C46-B66A-5F2474B6D43C}"/>
              </a:ext>
            </a:extLst>
          </p:cNvPr>
          <p:cNvSpPr txBox="1"/>
          <p:nvPr/>
        </p:nvSpPr>
        <p:spPr>
          <a:xfrm>
            <a:off x="5466227" y="5152105"/>
            <a:ext cx="2662993" cy="1323439"/>
          </a:xfrm>
          <a:prstGeom prst="rect">
            <a:avLst/>
          </a:prstGeom>
          <a:noFill/>
        </p:spPr>
        <p:txBody>
          <a:bodyPr wrap="square" rtlCol="0">
            <a:spAutoFit/>
          </a:bodyPr>
          <a:lstStyle/>
          <a:p>
            <a:pPr algn="ctr"/>
            <a:r>
              <a:rPr lang="de-DE" sz="2000" dirty="0">
                <a:solidFill>
                  <a:srgbClr val="3AA091"/>
                </a:solidFill>
              </a:rPr>
              <a:t>Strategisches regionales Krisenreaktions- und Erholungsmarketing</a:t>
            </a:r>
            <a:endParaRPr lang="en-IE" sz="2000" dirty="0">
              <a:solidFill>
                <a:srgbClr val="3AA091"/>
              </a:solidFill>
            </a:endParaRPr>
          </a:p>
        </p:txBody>
      </p:sp>
      <p:sp>
        <p:nvSpPr>
          <p:cNvPr id="138" name="TextBox 137">
            <a:extLst>
              <a:ext uri="{FF2B5EF4-FFF2-40B4-BE49-F238E27FC236}">
                <a16:creationId xmlns:a16="http://schemas.microsoft.com/office/drawing/2014/main" id="{E3FC64FD-D8AB-DB46-B5C3-BD64E4235762}"/>
              </a:ext>
            </a:extLst>
          </p:cNvPr>
          <p:cNvSpPr txBox="1"/>
          <p:nvPr/>
        </p:nvSpPr>
        <p:spPr>
          <a:xfrm>
            <a:off x="6453344" y="4857275"/>
            <a:ext cx="1193749" cy="252773"/>
          </a:xfrm>
          <a:prstGeom prst="rect">
            <a:avLst/>
          </a:prstGeom>
          <a:noFill/>
        </p:spPr>
        <p:txBody>
          <a:bodyPr wrap="square" rtlCol="0" anchor="t">
            <a:spAutoFit/>
          </a:bodyPr>
          <a:lstStyle/>
          <a:p>
            <a:pPr algn="ctr">
              <a:lnSpc>
                <a:spcPts val="1020"/>
              </a:lnSpc>
            </a:pPr>
            <a:r>
              <a:rPr lang="en-IE" b="1" kern="1200" dirty="0">
                <a:solidFill>
                  <a:srgbClr val="44BAA9"/>
                </a:solidFill>
                <a:latin typeface="+mn-lt"/>
                <a:ea typeface="+mn-ea"/>
                <a:cs typeface="+mn-cs"/>
              </a:rPr>
              <a:t>Modul 8</a:t>
            </a:r>
            <a:endParaRPr lang="en-IE" b="1" dirty="0">
              <a:solidFill>
                <a:srgbClr val="44BAA9"/>
              </a:solidFill>
            </a:endParaRPr>
          </a:p>
        </p:txBody>
      </p:sp>
      <p:sp>
        <p:nvSpPr>
          <p:cNvPr id="139" name="TextBox 138">
            <a:extLst>
              <a:ext uri="{FF2B5EF4-FFF2-40B4-BE49-F238E27FC236}">
                <a16:creationId xmlns:a16="http://schemas.microsoft.com/office/drawing/2014/main" id="{FE568FEB-17D4-1F0E-936F-5A38CB7EF77F}"/>
              </a:ext>
            </a:extLst>
          </p:cNvPr>
          <p:cNvSpPr txBox="1"/>
          <p:nvPr/>
        </p:nvSpPr>
        <p:spPr>
          <a:xfrm>
            <a:off x="9360735" y="4839123"/>
            <a:ext cx="1193749" cy="252773"/>
          </a:xfrm>
          <a:prstGeom prst="rect">
            <a:avLst/>
          </a:prstGeom>
          <a:noFill/>
        </p:spPr>
        <p:txBody>
          <a:bodyPr wrap="square" rtlCol="0" anchor="t">
            <a:spAutoFit/>
          </a:bodyPr>
          <a:lstStyle/>
          <a:p>
            <a:pPr algn="ctr">
              <a:lnSpc>
                <a:spcPts val="1020"/>
              </a:lnSpc>
            </a:pPr>
            <a:r>
              <a:rPr lang="en-IE" b="1" kern="1200" dirty="0">
                <a:solidFill>
                  <a:srgbClr val="44BAA9"/>
                </a:solidFill>
                <a:latin typeface="+mn-lt"/>
                <a:ea typeface="+mn-ea"/>
                <a:cs typeface="+mn-cs"/>
              </a:rPr>
              <a:t>Modul 9</a:t>
            </a:r>
            <a:endParaRPr lang="en-IE" b="1" dirty="0">
              <a:solidFill>
                <a:srgbClr val="44BAA9"/>
              </a:solidFill>
            </a:endParaRPr>
          </a:p>
        </p:txBody>
      </p:sp>
    </p:spTree>
    <p:extLst>
      <p:ext uri="{BB962C8B-B14F-4D97-AF65-F5344CB8AC3E}">
        <p14:creationId xmlns:p14="http://schemas.microsoft.com/office/powerpoint/2010/main" val="24856350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5E31C95-D6E2-6C6A-1409-B2E0845A1FD2}"/>
              </a:ext>
            </a:extLst>
          </p:cNvPr>
          <p:cNvSpPr>
            <a:spLocks noGrp="1"/>
          </p:cNvSpPr>
          <p:nvPr>
            <p:ph type="body" sz="quarter" idx="4294967295"/>
          </p:nvPr>
        </p:nvSpPr>
        <p:spPr>
          <a:xfrm>
            <a:off x="439606" y="1682210"/>
            <a:ext cx="5781675" cy="5657120"/>
          </a:xfrm>
        </p:spPr>
        <p:txBody>
          <a:bodyPr>
            <a:noAutofit/>
          </a:bodyPr>
          <a:lstStyle/>
          <a:p>
            <a:pPr marL="342900" indent="-342900">
              <a:lnSpc>
                <a:spcPct val="100000"/>
              </a:lnSpc>
              <a:spcBef>
                <a:spcPts val="0"/>
              </a:spcBef>
              <a:buFont typeface="Wingdings" panose="05000000000000000000" pitchFamily="2" charset="2"/>
              <a:buChar char="v"/>
            </a:pPr>
            <a:r>
              <a:rPr lang="en-GB" sz="1900" dirty="0">
                <a:solidFill>
                  <a:schemeClr val="bg1"/>
                </a:solidFill>
              </a:rPr>
              <a:t>Aufforderung an die Reiseveranstalter, </a:t>
            </a:r>
            <a:r>
              <a:rPr lang="en-GB" sz="1900" b="1" dirty="0">
                <a:solidFill>
                  <a:schemeClr val="bg1"/>
                </a:solidFill>
              </a:rPr>
              <a:t>die möglichen Auswirkungen </a:t>
            </a:r>
            <a:r>
              <a:rPr lang="en-GB" sz="1900" dirty="0">
                <a:solidFill>
                  <a:schemeClr val="bg1"/>
                </a:solidFill>
              </a:rPr>
              <a:t>auf ihr Geschäft und die Sicherheit von Mitarbeitern und Besuchern zu </a:t>
            </a:r>
            <a:r>
              <a:rPr lang="en-GB" sz="1900" b="1" dirty="0">
                <a:solidFill>
                  <a:schemeClr val="bg1"/>
                </a:solidFill>
              </a:rPr>
              <a:t>bewerten </a:t>
            </a:r>
            <a:r>
              <a:rPr lang="en-GB" sz="1900" dirty="0">
                <a:solidFill>
                  <a:schemeClr val="bg1"/>
                </a:solidFill>
              </a:rPr>
              <a:t>und ihre Buchungen und Stornierungen entsprechend </a:t>
            </a:r>
            <a:r>
              <a:rPr lang="en-GB" sz="1900" dirty="0" err="1">
                <a:solidFill>
                  <a:schemeClr val="bg1"/>
                </a:solidFill>
              </a:rPr>
              <a:t>zu</a:t>
            </a:r>
            <a:r>
              <a:rPr lang="en-GB" sz="1900" dirty="0">
                <a:solidFill>
                  <a:schemeClr val="bg1"/>
                </a:solidFill>
              </a:rPr>
              <a:t> </a:t>
            </a:r>
            <a:r>
              <a:rPr lang="en-GB" sz="1900" dirty="0" err="1">
                <a:solidFill>
                  <a:schemeClr val="bg1"/>
                </a:solidFill>
              </a:rPr>
              <a:t>verwalten</a:t>
            </a:r>
            <a:endParaRPr lang="en-GB" sz="1900" dirty="0">
              <a:solidFill>
                <a:schemeClr val="bg1"/>
              </a:solidFill>
            </a:endParaRPr>
          </a:p>
          <a:p>
            <a:pPr marL="342900" indent="-342900">
              <a:lnSpc>
                <a:spcPct val="100000"/>
              </a:lnSpc>
              <a:spcBef>
                <a:spcPts val="0"/>
              </a:spcBef>
              <a:buFont typeface="Wingdings" panose="05000000000000000000" pitchFamily="2" charset="2"/>
              <a:buChar char="v"/>
            </a:pPr>
            <a:r>
              <a:rPr lang="en-GB" sz="1900" dirty="0" err="1">
                <a:solidFill>
                  <a:schemeClr val="bg1"/>
                </a:solidFill>
              </a:rPr>
              <a:t>Aktivieren</a:t>
            </a:r>
            <a:r>
              <a:rPr lang="en-GB" sz="1900" dirty="0">
                <a:solidFill>
                  <a:schemeClr val="bg1"/>
                </a:solidFill>
              </a:rPr>
              <a:t> und aktualisieren Sie die </a:t>
            </a:r>
            <a:r>
              <a:rPr lang="en-GB" sz="1900" b="1" dirty="0">
                <a:solidFill>
                  <a:schemeClr val="bg1"/>
                </a:solidFill>
              </a:rPr>
              <a:t>Informationen auf der Krisenmanagement-Website</a:t>
            </a:r>
            <a:r>
              <a:rPr lang="en-GB" sz="1900" dirty="0">
                <a:solidFill>
                  <a:schemeClr val="bg1"/>
                </a:solidFill>
              </a:rPr>
              <a:t>, damit alle informiert sind. Dadurch werden auch die Telefone entlastet.</a:t>
            </a:r>
          </a:p>
          <a:p>
            <a:pPr marL="342900" indent="-342900">
              <a:lnSpc>
                <a:spcPct val="100000"/>
              </a:lnSpc>
              <a:spcBef>
                <a:spcPts val="0"/>
              </a:spcBef>
              <a:buFont typeface="Wingdings" panose="05000000000000000000" pitchFamily="2" charset="2"/>
              <a:buChar char="v"/>
            </a:pPr>
            <a:r>
              <a:rPr lang="en-GB" sz="1900" b="1" dirty="0">
                <a:solidFill>
                  <a:schemeClr val="bg1"/>
                </a:solidFill>
              </a:rPr>
              <a:t>Durchführung einschlägiger Marketingmaßnahmen</a:t>
            </a:r>
            <a:r>
              <a:rPr lang="en-GB" sz="1900" dirty="0">
                <a:solidFill>
                  <a:schemeClr val="bg1"/>
                </a:solidFill>
              </a:rPr>
              <a:t>, z. B. Werbung für Teile der Region und Aktivitäten, die nicht von dem Vorfall betroffen sind. </a:t>
            </a:r>
          </a:p>
          <a:p>
            <a:pPr marL="342900" indent="-342900">
              <a:lnSpc>
                <a:spcPct val="100000"/>
              </a:lnSpc>
              <a:spcBef>
                <a:spcPts val="0"/>
              </a:spcBef>
              <a:buFont typeface="Wingdings" panose="05000000000000000000" pitchFamily="2" charset="2"/>
              <a:buChar char="v"/>
            </a:pPr>
            <a:r>
              <a:rPr lang="en-GB" sz="1900" dirty="0" err="1">
                <a:solidFill>
                  <a:schemeClr val="bg1"/>
                </a:solidFill>
              </a:rPr>
              <a:t>Vorbereiten</a:t>
            </a:r>
            <a:r>
              <a:rPr lang="en-GB" sz="1900" dirty="0">
                <a:solidFill>
                  <a:schemeClr val="bg1"/>
                </a:solidFill>
              </a:rPr>
              <a:t> und Versenden von </a:t>
            </a:r>
            <a:r>
              <a:rPr lang="en-GB" sz="1900" b="1" dirty="0">
                <a:solidFill>
                  <a:schemeClr val="bg1"/>
                </a:solidFill>
              </a:rPr>
              <a:t>Stellungnahmen</a:t>
            </a:r>
            <a:r>
              <a:rPr lang="en-GB" sz="1900" dirty="0">
                <a:solidFill>
                  <a:schemeClr val="bg1"/>
                </a:solidFill>
              </a:rPr>
              <a:t>, Gesprächspunkten und Fragen an die Medien. Informieren Sie TKMT-Mitarbeiter und Freiwillige.</a:t>
            </a:r>
            <a:endParaRPr lang="en-IE" sz="1900" dirty="0">
              <a:solidFill>
                <a:schemeClr val="bg1"/>
              </a:solidFill>
            </a:endParaRPr>
          </a:p>
        </p:txBody>
      </p:sp>
      <p:pic>
        <p:nvPicPr>
          <p:cNvPr id="2" name="Picture Placeholder 5" descr="A doctor with a stethoscope around his neck&#10;&#10;Description automatically generated">
            <a:extLst>
              <a:ext uri="{FF2B5EF4-FFF2-40B4-BE49-F238E27FC236}">
                <a16:creationId xmlns:a16="http://schemas.microsoft.com/office/drawing/2014/main" id="{5BE51A9A-0025-8DE9-DB0C-D20069A1FC34}"/>
              </a:ext>
            </a:extLst>
          </p:cNvPr>
          <p:cNvPicPr>
            <a:picLocks noGrp="1" noChangeAspect="1"/>
          </p:cNvPicPr>
          <p:nvPr>
            <p:ph type="pic" sz="quarter" idx="10"/>
          </p:nvPr>
        </p:nvPicPr>
        <p:blipFill>
          <a:blip r:embed="rId2"/>
          <a:srcRect t="17358" b="17358"/>
          <a:stretch>
            <a:fillRect/>
          </a:stretch>
        </p:blipFill>
        <p:spPr>
          <a:xfrm>
            <a:off x="6392863" y="0"/>
            <a:ext cx="5608285" cy="5491480"/>
          </a:xfrm>
        </p:spPr>
      </p:pic>
      <p:sp>
        <p:nvSpPr>
          <p:cNvPr id="8" name="Rectangle 7">
            <a:extLst>
              <a:ext uri="{FF2B5EF4-FFF2-40B4-BE49-F238E27FC236}">
                <a16:creationId xmlns:a16="http://schemas.microsoft.com/office/drawing/2014/main" id="{94812D9E-6486-C80D-57F2-98A1166A57E1}"/>
              </a:ext>
            </a:extLst>
          </p:cNvPr>
          <p:cNvSpPr/>
          <p:nvPr/>
        </p:nvSpPr>
        <p:spPr>
          <a:xfrm>
            <a:off x="0" y="0"/>
            <a:ext cx="7077075" cy="1503680"/>
          </a:xfrm>
          <a:prstGeom prst="rect">
            <a:avLst/>
          </a:prstGeom>
          <a:solidFill>
            <a:srgbClr val="7A54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000" b="1" dirty="0">
                <a:solidFill>
                  <a:schemeClr val="bg1"/>
                </a:solidFill>
              </a:rPr>
              <a:t>Schritt 3 </a:t>
            </a:r>
          </a:p>
          <a:p>
            <a:r>
              <a:rPr lang="en-GB" sz="3200" b="1" dirty="0" err="1">
                <a:solidFill>
                  <a:schemeClr val="bg1"/>
                </a:solidFill>
              </a:rPr>
              <a:t>Erste</a:t>
            </a:r>
            <a:r>
              <a:rPr lang="en-GB" sz="3200" b="1" dirty="0">
                <a:solidFill>
                  <a:schemeClr val="bg1"/>
                </a:solidFill>
              </a:rPr>
              <a:t> 2-8 </a:t>
            </a:r>
            <a:r>
              <a:rPr lang="en-GB" sz="3200" b="1" dirty="0" err="1">
                <a:solidFill>
                  <a:schemeClr val="bg1"/>
                </a:solidFill>
              </a:rPr>
              <a:t>Stunden</a:t>
            </a:r>
            <a:r>
              <a:rPr lang="en-GB" sz="3200" b="1" dirty="0">
                <a:solidFill>
                  <a:schemeClr val="bg1"/>
                </a:solidFill>
              </a:rPr>
              <a:t> </a:t>
            </a:r>
          </a:p>
          <a:p>
            <a:r>
              <a:rPr lang="en-GB" sz="2400" dirty="0" err="1">
                <a:solidFill>
                  <a:schemeClr val="bg1"/>
                </a:solidFill>
              </a:rPr>
              <a:t>Kommunikation</a:t>
            </a:r>
            <a:r>
              <a:rPr lang="en-GB" sz="2400" dirty="0">
                <a:solidFill>
                  <a:schemeClr val="bg1"/>
                </a:solidFill>
              </a:rPr>
              <a:t> </a:t>
            </a:r>
            <a:r>
              <a:rPr lang="en-GB" sz="2400" dirty="0" err="1">
                <a:solidFill>
                  <a:schemeClr val="bg1"/>
                </a:solidFill>
              </a:rPr>
              <a:t>mit</a:t>
            </a:r>
            <a:r>
              <a:rPr lang="en-GB" sz="2400" dirty="0">
                <a:solidFill>
                  <a:schemeClr val="bg1"/>
                </a:solidFill>
              </a:rPr>
              <a:t> </a:t>
            </a:r>
            <a:r>
              <a:rPr lang="en-GB" sz="2400" dirty="0" err="1">
                <a:solidFill>
                  <a:schemeClr val="bg1"/>
                </a:solidFill>
              </a:rPr>
              <a:t>Stakeholdern</a:t>
            </a:r>
            <a:endParaRPr lang="en-IE" dirty="0"/>
          </a:p>
        </p:txBody>
      </p:sp>
    </p:spTree>
    <p:extLst>
      <p:ext uri="{BB962C8B-B14F-4D97-AF65-F5344CB8AC3E}">
        <p14:creationId xmlns:p14="http://schemas.microsoft.com/office/powerpoint/2010/main" val="3848133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C419620-5C1E-2D81-7FBE-F919B6C2FA90}"/>
              </a:ext>
            </a:extLst>
          </p:cNvPr>
          <p:cNvSpPr/>
          <p:nvPr/>
        </p:nvSpPr>
        <p:spPr>
          <a:xfrm>
            <a:off x="2128301" y="0"/>
            <a:ext cx="6187024" cy="6858000"/>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Text Placeholder 6">
            <a:extLst>
              <a:ext uri="{FF2B5EF4-FFF2-40B4-BE49-F238E27FC236}">
                <a16:creationId xmlns:a16="http://schemas.microsoft.com/office/drawing/2014/main" id="{6093D3C7-EC5C-111D-A604-ABBC81C6DF7E}"/>
              </a:ext>
            </a:extLst>
          </p:cNvPr>
          <p:cNvSpPr>
            <a:spLocks noGrp="1"/>
          </p:cNvSpPr>
          <p:nvPr>
            <p:ph type="body" sz="quarter" idx="18"/>
          </p:nvPr>
        </p:nvSpPr>
        <p:spPr>
          <a:xfrm>
            <a:off x="1111116" y="1504801"/>
            <a:ext cx="7006174" cy="5755700"/>
          </a:xfrm>
        </p:spPr>
        <p:txBody>
          <a:bodyPr>
            <a:noAutofit/>
          </a:bodyPr>
          <a:lstStyle/>
          <a:p>
            <a:pPr marL="0"/>
            <a:r>
              <a:rPr lang="en-GB" sz="2000" dirty="0"/>
              <a:t>Im Rahmen der Umsetzung des Kommunikationsprogramms muss eine Region regelmäßig mit Tourismusakteuren, Medien und Besuchern kommunizieren. </a:t>
            </a:r>
          </a:p>
          <a:p>
            <a:pPr marL="342900" indent="-342900">
              <a:buFont typeface="Wingdings" panose="05000000000000000000" pitchFamily="2" charset="2"/>
              <a:buChar char="v"/>
            </a:pPr>
            <a:r>
              <a:rPr lang="en-GB" sz="2000" dirty="0"/>
              <a:t>Kommunikation mit den </a:t>
            </a:r>
            <a:r>
              <a:rPr lang="en-GB" sz="2000" b="1" dirty="0"/>
              <a:t>Besuchern </a:t>
            </a:r>
            <a:r>
              <a:rPr lang="en-GB" sz="2000" dirty="0"/>
              <a:t>durch regelmäßige Aktualisierung der Verbraucher- und Branchenwebseiten. Überarbeitung, Streichung oder Aussetzung der Tourismuswerbung auf dem Markt.</a:t>
            </a:r>
          </a:p>
          <a:p>
            <a:pPr marL="342900" indent="-342900">
              <a:buFont typeface="Wingdings" panose="05000000000000000000" pitchFamily="2" charset="2"/>
              <a:buChar char="v"/>
            </a:pPr>
            <a:r>
              <a:rPr lang="en-GB" sz="2000" dirty="0"/>
              <a:t>Enge Zusammenarbeit mit den </a:t>
            </a:r>
            <a:r>
              <a:rPr lang="en-GB" sz="2000" b="1" dirty="0"/>
              <a:t>Medien</a:t>
            </a:r>
            <a:r>
              <a:rPr lang="en-GB" sz="2000" dirty="0"/>
              <a:t>, um die Verbraucherwahrnehmung zu steuern. Aktualisierung der Beteiligungserklärung. </a:t>
            </a:r>
          </a:p>
          <a:p>
            <a:pPr marL="342900" indent="-342900">
              <a:buFont typeface="Wingdings" panose="05000000000000000000" pitchFamily="2" charset="2"/>
              <a:buChar char="v"/>
            </a:pPr>
            <a:r>
              <a:rPr lang="en-GB" sz="2000" dirty="0"/>
              <a:t>Informieren Sie die </a:t>
            </a:r>
            <a:r>
              <a:rPr lang="en-GB" sz="2000" b="1" dirty="0"/>
              <a:t>Reiseveranstalter </a:t>
            </a:r>
            <a:r>
              <a:rPr lang="en-GB" sz="2000" dirty="0"/>
              <a:t>und die Branche. Dies bedeutet, dass Sie auch mit ihnen zusammenarbeiten müssen. Berücksichtigen Sie die Bedürfnisse der direkt und indirekt betroffenen Akteure. </a:t>
            </a:r>
            <a:r>
              <a:rPr lang="en-GB" sz="2000" dirty="0" err="1"/>
              <a:t>Wenn</a:t>
            </a:r>
            <a:r>
              <a:rPr lang="en-GB" sz="2000" dirty="0"/>
              <a:t> </a:t>
            </a:r>
            <a:r>
              <a:rPr lang="en-GB" sz="2000" dirty="0" err="1"/>
              <a:t>Gebiete</a:t>
            </a:r>
            <a:r>
              <a:rPr lang="en-GB" sz="2000" dirty="0"/>
              <a:t> </a:t>
            </a:r>
            <a:r>
              <a:rPr lang="en-GB" sz="2000" dirty="0" err="1"/>
              <a:t>physisch</a:t>
            </a:r>
            <a:r>
              <a:rPr lang="en-GB" sz="2000" dirty="0"/>
              <a:t> </a:t>
            </a:r>
            <a:r>
              <a:rPr lang="en-GB" sz="2000" dirty="0" err="1"/>
              <a:t>nicht</a:t>
            </a:r>
            <a:r>
              <a:rPr lang="en-GB" sz="2000" dirty="0"/>
              <a:t> von der Krise betroffen sind und sicher bereist werden können, aber Besucher fernbleiben, sollten Sie Marketingaktivitäten für Teile der Region durchführen. </a:t>
            </a:r>
            <a:endParaRPr lang="en-IE" sz="2000" dirty="0"/>
          </a:p>
          <a:p>
            <a:pPr marL="342900" indent="-342900">
              <a:buFont typeface="Wingdings" panose="05000000000000000000" pitchFamily="2" charset="2"/>
              <a:buChar char="v"/>
            </a:pPr>
            <a:endParaRPr lang="en-GB" sz="2100" dirty="0"/>
          </a:p>
          <a:p>
            <a:endParaRPr lang="en-GB" sz="2100" dirty="0"/>
          </a:p>
          <a:p>
            <a:pPr marL="342900" indent="-342900">
              <a:buFont typeface="Wingdings" panose="05000000000000000000" pitchFamily="2" charset="2"/>
              <a:buChar char="v"/>
            </a:pPr>
            <a:endParaRPr lang="en-IE" sz="2100" dirty="0"/>
          </a:p>
        </p:txBody>
      </p:sp>
      <p:sp>
        <p:nvSpPr>
          <p:cNvPr id="8" name="TextBox 7">
            <a:extLst>
              <a:ext uri="{FF2B5EF4-FFF2-40B4-BE49-F238E27FC236}">
                <a16:creationId xmlns:a16="http://schemas.microsoft.com/office/drawing/2014/main" id="{2827C687-9A4E-548E-4C9A-534481CA58A3}"/>
              </a:ext>
            </a:extLst>
          </p:cNvPr>
          <p:cNvSpPr txBox="1"/>
          <p:nvPr/>
        </p:nvSpPr>
        <p:spPr>
          <a:xfrm>
            <a:off x="1111116" y="-53356"/>
            <a:ext cx="7204209" cy="1569660"/>
          </a:xfrm>
          <a:prstGeom prst="rect">
            <a:avLst/>
          </a:prstGeom>
          <a:noFill/>
        </p:spPr>
        <p:txBody>
          <a:bodyPr wrap="square" rtlCol="0">
            <a:spAutoFit/>
          </a:bodyPr>
          <a:lstStyle/>
          <a:p>
            <a:r>
              <a:rPr lang="en-GB" sz="4000" b="1" dirty="0">
                <a:solidFill>
                  <a:schemeClr val="bg1"/>
                </a:solidFill>
              </a:rPr>
              <a:t>Schritt 4 </a:t>
            </a:r>
          </a:p>
          <a:p>
            <a:r>
              <a:rPr lang="en-GB" sz="3200" b="1" dirty="0">
                <a:solidFill>
                  <a:schemeClr val="bg1"/>
                </a:solidFill>
              </a:rPr>
              <a:t>Die ersten 6-24 </a:t>
            </a:r>
            <a:r>
              <a:rPr lang="en-GB" sz="3200" b="1" dirty="0" err="1">
                <a:solidFill>
                  <a:schemeClr val="bg1"/>
                </a:solidFill>
              </a:rPr>
              <a:t>Stunden</a:t>
            </a:r>
            <a:r>
              <a:rPr lang="en-GB" sz="3200" b="1" dirty="0">
                <a:solidFill>
                  <a:schemeClr val="bg1"/>
                </a:solidFill>
              </a:rPr>
              <a:t> </a:t>
            </a:r>
            <a:r>
              <a:rPr lang="en-GB" sz="2400" dirty="0" err="1">
                <a:solidFill>
                  <a:schemeClr val="bg1"/>
                </a:solidFill>
              </a:rPr>
              <a:t>Kommunikation</a:t>
            </a:r>
            <a:r>
              <a:rPr lang="en-GB" sz="2400" dirty="0">
                <a:solidFill>
                  <a:schemeClr val="bg1"/>
                </a:solidFill>
              </a:rPr>
              <a:t> mit der Branche, den Medien und den </a:t>
            </a:r>
            <a:r>
              <a:rPr lang="en-GB" sz="2400" dirty="0" err="1">
                <a:solidFill>
                  <a:schemeClr val="bg1"/>
                </a:solidFill>
              </a:rPr>
              <a:t>Besuchern</a:t>
            </a:r>
            <a:endParaRPr lang="en-IE" sz="2400" dirty="0"/>
          </a:p>
        </p:txBody>
      </p:sp>
      <p:pic>
        <p:nvPicPr>
          <p:cNvPr id="2" name="Picture Placeholder 10" descr="A picture containing text, clock&#10;&#10;Description automatically generated">
            <a:extLst>
              <a:ext uri="{FF2B5EF4-FFF2-40B4-BE49-F238E27FC236}">
                <a16:creationId xmlns:a16="http://schemas.microsoft.com/office/drawing/2014/main" id="{7BE5A94D-B455-867F-F8A2-2D6EEB3164FE}"/>
              </a:ext>
            </a:extLst>
          </p:cNvPr>
          <p:cNvPicPr>
            <a:picLocks noGrp="1" noChangeAspect="1"/>
          </p:cNvPicPr>
          <p:nvPr>
            <p:ph type="pic" sz="quarter" idx="10"/>
          </p:nvPr>
        </p:nvPicPr>
        <p:blipFill>
          <a:blip r:embed="rId2"/>
          <a:srcRect t="4480" b="4480"/>
          <a:stretch>
            <a:fillRect/>
          </a:stretch>
        </p:blipFill>
        <p:spPr>
          <a:xfrm>
            <a:off x="8301563" y="350247"/>
            <a:ext cx="3880170" cy="5298713"/>
          </a:xfrm>
        </p:spPr>
      </p:pic>
    </p:spTree>
    <p:extLst>
      <p:ext uri="{BB962C8B-B14F-4D97-AF65-F5344CB8AC3E}">
        <p14:creationId xmlns:p14="http://schemas.microsoft.com/office/powerpoint/2010/main" val="3391769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EA37798-9BAE-75AD-53A0-5DC30030077E}"/>
              </a:ext>
            </a:extLst>
          </p:cNvPr>
          <p:cNvSpPr>
            <a:spLocks noGrp="1"/>
          </p:cNvSpPr>
          <p:nvPr>
            <p:ph type="body" sz="quarter" idx="18"/>
          </p:nvPr>
        </p:nvSpPr>
        <p:spPr>
          <a:xfrm>
            <a:off x="740367" y="1696175"/>
            <a:ext cx="8767664" cy="4217270"/>
          </a:xfrm>
        </p:spPr>
        <p:txBody>
          <a:bodyPr>
            <a:normAutofit fontScale="77500" lnSpcReduction="20000"/>
          </a:bodyPr>
          <a:lstStyle/>
          <a:p>
            <a:pPr marL="0">
              <a:lnSpc>
                <a:spcPct val="120000"/>
              </a:lnSpc>
            </a:pPr>
            <a:r>
              <a:rPr lang="en-GB" sz="2700" b="0" i="0" dirty="0">
                <a:solidFill>
                  <a:schemeClr val="bg1"/>
                </a:solidFill>
                <a:effectLst/>
              </a:rPr>
              <a:t>Die wahrgenommene touristische Sicherheit spielt daher eine Schlüsselrolle bei der Entscheidungsfindung von Touristen und ist eine entscheidende Komponente des touristischen Erlebnisses (</a:t>
            </a:r>
            <a:r>
              <a:rPr lang="en-GB" sz="2700" b="0" i="0" u="none" strike="noStrike" dirty="0">
                <a:solidFill>
                  <a:schemeClr val="bg1"/>
                </a:solidFill>
                <a:effectLst/>
                <a:hlinkClick r:id="rId2">
                  <a:extLst>
                    <a:ext uri="{A12FA001-AC4F-418D-AE19-62706E023703}">
                      <ahyp:hlinkClr xmlns:ahyp="http://schemas.microsoft.com/office/drawing/2018/hyperlinkcolor" val="tx"/>
                    </a:ext>
                  </a:extLst>
                </a:hlinkClick>
              </a:rPr>
              <a:t>George, 2010</a:t>
            </a:r>
            <a:r>
              <a:rPr lang="en-GB" sz="2700" b="0" i="0" dirty="0">
                <a:solidFill>
                  <a:schemeClr val="bg1"/>
                </a:solidFill>
                <a:effectLst/>
              </a:rPr>
              <a:t>; </a:t>
            </a:r>
            <a:r>
              <a:rPr lang="en-GB" sz="2700" b="0" i="0" u="none" strike="noStrike" dirty="0" err="1">
                <a:solidFill>
                  <a:schemeClr val="bg1"/>
                </a:solidFill>
                <a:effectLst/>
                <a:hlinkClick r:id="rId3">
                  <a:extLst>
                    <a:ext uri="{A12FA001-AC4F-418D-AE19-62706E023703}">
                      <ahyp:hlinkClr xmlns:ahyp="http://schemas.microsoft.com/office/drawing/2018/hyperlinkcolor" val="tx"/>
                    </a:ext>
                  </a:extLst>
                </a:hlinkClick>
              </a:rPr>
              <a:t>Rittichainuwat</a:t>
            </a:r>
            <a:r>
              <a:rPr lang="en-GB" sz="2700" b="0" i="0" u="none" strike="noStrike" dirty="0">
                <a:solidFill>
                  <a:schemeClr val="bg1"/>
                </a:solidFill>
                <a:effectLst/>
                <a:hlinkClick r:id="rId3">
                  <a:extLst>
                    <a:ext uri="{A12FA001-AC4F-418D-AE19-62706E023703}">
                      <ahyp:hlinkClr xmlns:ahyp="http://schemas.microsoft.com/office/drawing/2018/hyperlinkcolor" val="tx"/>
                    </a:ext>
                  </a:extLst>
                </a:hlinkClick>
              </a:rPr>
              <a:t>, Nelson, &amp; </a:t>
            </a:r>
            <a:r>
              <a:rPr lang="en-GB" sz="2700" b="0" i="0" u="none" strike="noStrike" dirty="0" err="1">
                <a:solidFill>
                  <a:schemeClr val="bg1"/>
                </a:solidFill>
                <a:effectLst/>
                <a:hlinkClick r:id="rId3">
                  <a:extLst>
                    <a:ext uri="{A12FA001-AC4F-418D-AE19-62706E023703}">
                      <ahyp:hlinkClr xmlns:ahyp="http://schemas.microsoft.com/office/drawing/2018/hyperlinkcolor" val="tx"/>
                    </a:ext>
                  </a:extLst>
                </a:hlinkClick>
              </a:rPr>
              <a:t>Rahmafitria</a:t>
            </a:r>
            <a:r>
              <a:rPr lang="en-GB" sz="2700" b="0" i="0" u="none" strike="noStrike" dirty="0">
                <a:solidFill>
                  <a:schemeClr val="bg1"/>
                </a:solidFill>
                <a:effectLst/>
                <a:hlinkClick r:id="rId3">
                  <a:extLst>
                    <a:ext uri="{A12FA001-AC4F-418D-AE19-62706E023703}">
                      <ahyp:hlinkClr xmlns:ahyp="http://schemas.microsoft.com/office/drawing/2018/hyperlinkcolor" val="tx"/>
                    </a:ext>
                  </a:extLst>
                </a:hlinkClick>
              </a:rPr>
              <a:t>, 2018</a:t>
            </a:r>
            <a:r>
              <a:rPr lang="en-GB" sz="2700" b="0" i="0" dirty="0">
                <a:solidFill>
                  <a:schemeClr val="bg1"/>
                </a:solidFill>
                <a:effectLst/>
              </a:rPr>
              <a:t>; </a:t>
            </a:r>
            <a:r>
              <a:rPr lang="en-GB" sz="2700" b="0" i="0" u="none" strike="noStrike" dirty="0">
                <a:solidFill>
                  <a:schemeClr val="bg1"/>
                </a:solidFill>
                <a:effectLst/>
                <a:hlinkClick r:id="rId4">
                  <a:extLst>
                    <a:ext uri="{A12FA001-AC4F-418D-AE19-62706E023703}">
                      <ahyp:hlinkClr xmlns:ahyp="http://schemas.microsoft.com/office/drawing/2018/hyperlinkcolor" val="tx"/>
                    </a:ext>
                  </a:extLst>
                </a:hlinkClick>
              </a:rPr>
              <a:t>Sönmez &amp; </a:t>
            </a:r>
            <a:r>
              <a:rPr lang="en-GB" sz="2700" b="0" i="0" u="none" strike="noStrike" dirty="0" err="1">
                <a:solidFill>
                  <a:schemeClr val="bg1"/>
                </a:solidFill>
                <a:effectLst/>
                <a:hlinkClick r:id="rId4">
                  <a:extLst>
                    <a:ext uri="{A12FA001-AC4F-418D-AE19-62706E023703}">
                      <ahyp:hlinkClr xmlns:ahyp="http://schemas.microsoft.com/office/drawing/2018/hyperlinkcolor" val="tx"/>
                    </a:ext>
                  </a:extLst>
                </a:hlinkClick>
              </a:rPr>
              <a:t>Graefe</a:t>
            </a:r>
            <a:r>
              <a:rPr lang="en-GB" sz="2700" b="0" i="0" u="none" strike="noStrike" dirty="0">
                <a:solidFill>
                  <a:schemeClr val="bg1"/>
                </a:solidFill>
                <a:effectLst/>
                <a:hlinkClick r:id="rId4">
                  <a:extLst>
                    <a:ext uri="{A12FA001-AC4F-418D-AE19-62706E023703}">
                      <ahyp:hlinkClr xmlns:ahyp="http://schemas.microsoft.com/office/drawing/2018/hyperlinkcolor" val="tx"/>
                    </a:ext>
                  </a:extLst>
                </a:hlinkClick>
              </a:rPr>
              <a:t>, 1998a</a:t>
            </a:r>
            <a:r>
              <a:rPr lang="en-GB" sz="2700" b="0" i="0" dirty="0">
                <a:solidFill>
                  <a:schemeClr val="bg1"/>
                </a:solidFill>
                <a:effectLst/>
              </a:rPr>
              <a:t>). So haben beispielsweise häufige Terroranschläge in bestimmten Regionen Touristen von einem Besuch abgeschreckt (</a:t>
            </a:r>
            <a:r>
              <a:rPr lang="en-GB" sz="2700" b="0" i="0" u="none" strike="noStrike" dirty="0">
                <a:solidFill>
                  <a:schemeClr val="bg1"/>
                </a:solidFill>
                <a:effectLst/>
                <a:hlinkClick r:id="rId5">
                  <a:extLst>
                    <a:ext uri="{A12FA001-AC4F-418D-AE19-62706E023703}">
                      <ahyp:hlinkClr xmlns:ahyp="http://schemas.microsoft.com/office/drawing/2018/hyperlinkcolor" val="tx"/>
                    </a:ext>
                  </a:extLst>
                </a:hlinkClick>
              </a:rPr>
              <a:t>Sönmez &amp; </a:t>
            </a:r>
            <a:r>
              <a:rPr lang="en-GB" sz="2700" b="0" i="0" u="none" strike="noStrike" dirty="0" err="1">
                <a:solidFill>
                  <a:schemeClr val="bg1"/>
                </a:solidFill>
                <a:effectLst/>
                <a:hlinkClick r:id="rId5">
                  <a:extLst>
                    <a:ext uri="{A12FA001-AC4F-418D-AE19-62706E023703}">
                      <ahyp:hlinkClr xmlns:ahyp="http://schemas.microsoft.com/office/drawing/2018/hyperlinkcolor" val="tx"/>
                    </a:ext>
                  </a:extLst>
                </a:hlinkClick>
              </a:rPr>
              <a:t>Graefe</a:t>
            </a:r>
            <a:r>
              <a:rPr lang="en-GB" sz="2700" b="0" i="0" u="none" strike="noStrike" dirty="0">
                <a:solidFill>
                  <a:schemeClr val="bg1"/>
                </a:solidFill>
                <a:effectLst/>
                <a:hlinkClick r:id="rId5">
                  <a:extLst>
                    <a:ext uri="{A12FA001-AC4F-418D-AE19-62706E023703}">
                      <ahyp:hlinkClr xmlns:ahyp="http://schemas.microsoft.com/office/drawing/2018/hyperlinkcolor" val="tx"/>
                    </a:ext>
                  </a:extLst>
                </a:hlinkClick>
              </a:rPr>
              <a:t>, 1998b</a:t>
            </a:r>
            <a:r>
              <a:rPr lang="en-GB" sz="2700" b="0" i="0" dirty="0">
                <a:solidFill>
                  <a:schemeClr val="bg1"/>
                </a:solidFill>
                <a:effectLst/>
              </a:rPr>
              <a:t>)</a:t>
            </a:r>
            <a:endParaRPr lang="en-IE" sz="2700" dirty="0">
              <a:solidFill>
                <a:schemeClr val="bg1"/>
              </a:solidFill>
            </a:endParaRPr>
          </a:p>
          <a:p>
            <a:pPr marL="0">
              <a:lnSpc>
                <a:spcPct val="120000"/>
              </a:lnSpc>
            </a:pPr>
            <a:endParaRPr lang="en-GB" sz="2700" b="0" i="0" u="none" strike="noStrike" dirty="0">
              <a:effectLst/>
              <a:hlinkClick r:id="" action="ppaction://noaction">
                <a:extLst>
                  <a:ext uri="{A12FA001-AC4F-418D-AE19-62706E023703}">
                    <ahyp:hlinkClr xmlns:ahyp="http://schemas.microsoft.com/office/drawing/2018/hyperlinkcolor" val="tx"/>
                  </a:ext>
                </a:extLst>
              </a:hlinkClick>
            </a:endParaRPr>
          </a:p>
          <a:p>
            <a:pPr marL="0">
              <a:lnSpc>
                <a:spcPct val="120000"/>
              </a:lnSpc>
            </a:pPr>
            <a:r>
              <a:rPr lang="en-GB" sz="2700" b="0" i="0" u="none" strike="noStrike" dirty="0">
                <a:effectLst/>
                <a:hlinkClick r:id="" action="ppaction://noaction">
                  <a:extLst>
                    <a:ext uri="{A12FA001-AC4F-418D-AE19-62706E023703}">
                      <ahyp:hlinkClr xmlns:ahyp="http://schemas.microsoft.com/office/drawing/2018/hyperlinkcolor" val="tx"/>
                    </a:ext>
                  </a:extLst>
                </a:hlinkClick>
              </a:rPr>
              <a:t>Ghaderi, </a:t>
            </a:r>
            <a:r>
              <a:rPr lang="en-GB" sz="2700" b="0" i="0" u="none" strike="noStrike" dirty="0" err="1">
                <a:effectLst/>
                <a:hlinkClick r:id="rId6">
                  <a:extLst>
                    <a:ext uri="{A12FA001-AC4F-418D-AE19-62706E023703}">
                      <ahyp:hlinkClr xmlns:ahyp="http://schemas.microsoft.com/office/drawing/2018/hyperlinkcolor" val="tx"/>
                    </a:ext>
                  </a:extLst>
                </a:hlinkClick>
              </a:rPr>
              <a:t>Saboori </a:t>
            </a:r>
            <a:r>
              <a:rPr lang="en-GB" sz="2700" b="0" i="0" u="none" strike="noStrike" dirty="0">
                <a:effectLst/>
                <a:hlinkClick r:id="rId6">
                  <a:extLst>
                    <a:ext uri="{A12FA001-AC4F-418D-AE19-62706E023703}">
                      <ahyp:hlinkClr xmlns:ahyp="http://schemas.microsoft.com/office/drawing/2018/hyperlinkcolor" val="tx"/>
                    </a:ext>
                  </a:extLst>
                </a:hlinkClick>
              </a:rPr>
              <a:t>und </a:t>
            </a:r>
            <a:r>
              <a:rPr lang="en-GB" sz="2700" b="0" i="0" u="none" strike="noStrike" dirty="0" err="1">
                <a:effectLst/>
                <a:hlinkClick r:id="rId6">
                  <a:extLst>
                    <a:ext uri="{A12FA001-AC4F-418D-AE19-62706E023703}">
                      <ahyp:hlinkClr xmlns:ahyp="http://schemas.microsoft.com/office/drawing/2018/hyperlinkcolor" val="tx"/>
                    </a:ext>
                  </a:extLst>
                </a:hlinkClick>
              </a:rPr>
              <a:t>Khoshkam </a:t>
            </a:r>
            <a:r>
              <a:rPr lang="en-GB" sz="2700" b="0" i="0" u="none" strike="noStrike" dirty="0">
                <a:effectLst/>
                <a:hlinkClick r:id="rId6">
                  <a:extLst>
                    <a:ext uri="{A12FA001-AC4F-418D-AE19-62706E023703}">
                      <ahyp:hlinkClr xmlns:ahyp="http://schemas.microsoft.com/office/drawing/2018/hyperlinkcolor" val="tx"/>
                    </a:ext>
                  </a:extLst>
                </a:hlinkClick>
              </a:rPr>
              <a:t>(2017) </a:t>
            </a:r>
            <a:r>
              <a:rPr lang="en-GB" sz="2700" b="0" i="0" dirty="0">
                <a:effectLst/>
              </a:rPr>
              <a:t>stellten fest, dass die Medienberichterstattung über Zwischenfälle, Krisen oder Ereignisse in Reisezielen oft verzerrt oder übertrieben ist. Werden dagegen Warnungen von der Regierung oder öffentlichen Reiseberatungsstellen veröffentlicht, sind die Informationen tendenziell zuverlässiger.</a:t>
            </a:r>
            <a:endParaRPr lang="en-IE" sz="2700" dirty="0"/>
          </a:p>
          <a:p>
            <a:pPr marL="0" indent="0">
              <a:lnSpc>
                <a:spcPct val="100000"/>
              </a:lnSpc>
              <a:spcBef>
                <a:spcPts val="0"/>
              </a:spcBef>
            </a:pPr>
            <a:endParaRPr lang="en-IE" i="1" dirty="0"/>
          </a:p>
        </p:txBody>
      </p:sp>
      <p:sp>
        <p:nvSpPr>
          <p:cNvPr id="6" name="Text Placeholder 5">
            <a:extLst>
              <a:ext uri="{FF2B5EF4-FFF2-40B4-BE49-F238E27FC236}">
                <a16:creationId xmlns:a16="http://schemas.microsoft.com/office/drawing/2014/main" id="{89F7EB5D-1C93-23F2-742F-0BF5BD390B8E}"/>
              </a:ext>
            </a:extLst>
          </p:cNvPr>
          <p:cNvSpPr>
            <a:spLocks noGrp="1"/>
          </p:cNvSpPr>
          <p:nvPr>
            <p:ph type="body" sz="quarter" idx="16"/>
          </p:nvPr>
        </p:nvSpPr>
        <p:spPr>
          <a:xfrm>
            <a:off x="734714" y="642972"/>
            <a:ext cx="10596674" cy="916887"/>
          </a:xfrm>
        </p:spPr>
        <p:txBody>
          <a:bodyPr>
            <a:normAutofit fontScale="92500" lnSpcReduction="10000"/>
          </a:bodyPr>
          <a:lstStyle/>
          <a:p>
            <a:r>
              <a:rPr lang="en-GB" sz="3600" b="1" i="0" dirty="0">
                <a:effectLst/>
              </a:rPr>
              <a:t>Artikel: </a:t>
            </a:r>
            <a:r>
              <a:rPr lang="en-GB" b="0" i="0" dirty="0">
                <a:effectLst/>
              </a:rPr>
              <a:t>Sicherheit, die von seriösen Quellen veröffentlicht wird, ist in der Regel zuverlässiger</a:t>
            </a:r>
            <a:endParaRPr lang="en-GB" sz="3600" b="1" i="0" dirty="0">
              <a:effectLst/>
            </a:endParaRPr>
          </a:p>
          <a:p>
            <a:endParaRPr lang="en-IE" dirty="0"/>
          </a:p>
        </p:txBody>
      </p:sp>
      <p:grpSp>
        <p:nvGrpSpPr>
          <p:cNvPr id="8" name="Graphic 2">
            <a:extLst>
              <a:ext uri="{FF2B5EF4-FFF2-40B4-BE49-F238E27FC236}">
                <a16:creationId xmlns:a16="http://schemas.microsoft.com/office/drawing/2014/main" id="{D5C6D5EF-F0B6-D850-774D-32E3D3984A1E}"/>
              </a:ext>
            </a:extLst>
          </p:cNvPr>
          <p:cNvGrpSpPr/>
          <p:nvPr/>
        </p:nvGrpSpPr>
        <p:grpSpPr>
          <a:xfrm>
            <a:off x="9945283" y="1255566"/>
            <a:ext cx="1866204" cy="1526432"/>
            <a:chOff x="7903196" y="4237101"/>
            <a:chExt cx="1261886" cy="1055032"/>
          </a:xfrm>
        </p:grpSpPr>
        <p:sp>
          <p:nvSpPr>
            <p:cNvPr id="9" name="Freeform 926">
              <a:extLst>
                <a:ext uri="{FF2B5EF4-FFF2-40B4-BE49-F238E27FC236}">
                  <a16:creationId xmlns:a16="http://schemas.microsoft.com/office/drawing/2014/main" id="{F23371F4-D9F3-11DF-5586-5D601E5A6CFA}"/>
                </a:ext>
              </a:extLst>
            </p:cNvPr>
            <p:cNvSpPr/>
            <p:nvPr/>
          </p:nvSpPr>
          <p:spPr>
            <a:xfrm>
              <a:off x="8778292" y="5010683"/>
              <a:ext cx="228" cy="2971"/>
            </a:xfrm>
            <a:custGeom>
              <a:avLst/>
              <a:gdLst>
                <a:gd name="connsiteX0" fmla="*/ 229 w 228"/>
                <a:gd name="connsiteY0" fmla="*/ 0 h 2971"/>
                <a:gd name="connsiteX1" fmla="*/ 0 w 228"/>
                <a:gd name="connsiteY1" fmla="*/ 2972 h 2971"/>
                <a:gd name="connsiteX2" fmla="*/ 229 w 228"/>
                <a:gd name="connsiteY2" fmla="*/ 0 h 2971"/>
              </a:gdLst>
              <a:ahLst/>
              <a:cxnLst>
                <a:cxn ang="0">
                  <a:pos x="connsiteX0" y="connsiteY0"/>
                </a:cxn>
                <a:cxn ang="0">
                  <a:pos x="connsiteX1" y="connsiteY1"/>
                </a:cxn>
                <a:cxn ang="0">
                  <a:pos x="connsiteX2" y="connsiteY2"/>
                </a:cxn>
              </a:cxnLst>
              <a:rect l="l" t="t" r="r" b="b"/>
              <a:pathLst>
                <a:path w="228" h="2971">
                  <a:moveTo>
                    <a:pt x="229" y="0"/>
                  </a:moveTo>
                  <a:cubicBezTo>
                    <a:pt x="229" y="915"/>
                    <a:pt x="0" y="2058"/>
                    <a:pt x="0" y="2972"/>
                  </a:cubicBezTo>
                  <a:cubicBezTo>
                    <a:pt x="229" y="2058"/>
                    <a:pt x="229" y="1143"/>
                    <a:pt x="229" y="0"/>
                  </a:cubicBezTo>
                  <a:close/>
                </a:path>
              </a:pathLst>
            </a:custGeom>
            <a:solidFill>
              <a:srgbClr val="FFFFFF"/>
            </a:solidFill>
            <a:ln w="2286" cap="flat">
              <a:noFill/>
              <a:prstDash val="solid"/>
              <a:miter/>
            </a:ln>
          </p:spPr>
          <p:txBody>
            <a:bodyPr rtlCol="0" anchor="ctr"/>
            <a:lstStyle/>
            <a:p>
              <a:endParaRPr lang="en-US"/>
            </a:p>
          </p:txBody>
        </p:sp>
        <p:sp>
          <p:nvSpPr>
            <p:cNvPr id="10" name="Freeform 927">
              <a:extLst>
                <a:ext uri="{FF2B5EF4-FFF2-40B4-BE49-F238E27FC236}">
                  <a16:creationId xmlns:a16="http://schemas.microsoft.com/office/drawing/2014/main" id="{F700F1C0-D7F6-E024-4901-FFBF28787B3A}"/>
                </a:ext>
              </a:extLst>
            </p:cNvPr>
            <p:cNvSpPr/>
            <p:nvPr/>
          </p:nvSpPr>
          <p:spPr>
            <a:xfrm>
              <a:off x="8686623" y="5046573"/>
              <a:ext cx="2971" cy="36804"/>
            </a:xfrm>
            <a:custGeom>
              <a:avLst/>
              <a:gdLst>
                <a:gd name="connsiteX0" fmla="*/ 2971 w 2971"/>
                <a:gd name="connsiteY0" fmla="*/ 36804 h 36804"/>
                <a:gd name="connsiteX1" fmla="*/ 0 w 2971"/>
                <a:gd name="connsiteY1" fmla="*/ 0 h 36804"/>
                <a:gd name="connsiteX2" fmla="*/ 2971 w 2971"/>
                <a:gd name="connsiteY2" fmla="*/ 36804 h 36804"/>
              </a:gdLst>
              <a:ahLst/>
              <a:cxnLst>
                <a:cxn ang="0">
                  <a:pos x="connsiteX0" y="connsiteY0"/>
                </a:cxn>
                <a:cxn ang="0">
                  <a:pos x="connsiteX1" y="connsiteY1"/>
                </a:cxn>
                <a:cxn ang="0">
                  <a:pos x="connsiteX2" y="connsiteY2"/>
                </a:cxn>
              </a:cxnLst>
              <a:rect l="l" t="t" r="r" b="b"/>
              <a:pathLst>
                <a:path w="2971" h="36804">
                  <a:moveTo>
                    <a:pt x="2971" y="36804"/>
                  </a:moveTo>
                  <a:cubicBezTo>
                    <a:pt x="1828" y="24460"/>
                    <a:pt x="914" y="12115"/>
                    <a:pt x="0" y="0"/>
                  </a:cubicBezTo>
                  <a:cubicBezTo>
                    <a:pt x="914" y="12115"/>
                    <a:pt x="1828" y="24460"/>
                    <a:pt x="2971" y="36804"/>
                  </a:cubicBezTo>
                  <a:close/>
                </a:path>
              </a:pathLst>
            </a:custGeom>
            <a:solidFill>
              <a:srgbClr val="FFFFFF"/>
            </a:solidFill>
            <a:ln w="2286" cap="flat">
              <a:noFill/>
              <a:prstDash val="solid"/>
              <a:miter/>
            </a:ln>
          </p:spPr>
          <p:txBody>
            <a:bodyPr rtlCol="0" anchor="ctr"/>
            <a:lstStyle/>
            <a:p>
              <a:endParaRPr lang="en-US"/>
            </a:p>
          </p:txBody>
        </p:sp>
        <p:sp>
          <p:nvSpPr>
            <p:cNvPr id="11" name="Freeform 928">
              <a:extLst>
                <a:ext uri="{FF2B5EF4-FFF2-40B4-BE49-F238E27FC236}">
                  <a16:creationId xmlns:a16="http://schemas.microsoft.com/office/drawing/2014/main" id="{174C46EA-8533-2F3F-A71D-3568D3975BFD}"/>
                </a:ext>
              </a:extLst>
            </p:cNvPr>
            <p:cNvSpPr/>
            <p:nvPr/>
          </p:nvSpPr>
          <p:spPr>
            <a:xfrm>
              <a:off x="8779435" y="5000625"/>
              <a:ext cx="228" cy="1600"/>
            </a:xfrm>
            <a:custGeom>
              <a:avLst/>
              <a:gdLst>
                <a:gd name="connsiteX0" fmla="*/ 229 w 228"/>
                <a:gd name="connsiteY0" fmla="*/ 0 h 1600"/>
                <a:gd name="connsiteX1" fmla="*/ 0 w 228"/>
                <a:gd name="connsiteY1" fmla="*/ 1600 h 1600"/>
                <a:gd name="connsiteX2" fmla="*/ 229 w 228"/>
                <a:gd name="connsiteY2" fmla="*/ 0 h 1600"/>
              </a:gdLst>
              <a:ahLst/>
              <a:cxnLst>
                <a:cxn ang="0">
                  <a:pos x="connsiteX0" y="connsiteY0"/>
                </a:cxn>
                <a:cxn ang="0">
                  <a:pos x="connsiteX1" y="connsiteY1"/>
                </a:cxn>
                <a:cxn ang="0">
                  <a:pos x="connsiteX2" y="connsiteY2"/>
                </a:cxn>
              </a:cxnLst>
              <a:rect l="l" t="t" r="r" b="b"/>
              <a:pathLst>
                <a:path w="228" h="1600">
                  <a:moveTo>
                    <a:pt x="229" y="0"/>
                  </a:moveTo>
                  <a:cubicBezTo>
                    <a:pt x="229" y="457"/>
                    <a:pt x="0" y="1143"/>
                    <a:pt x="0" y="1600"/>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12" name="Freeform 929">
              <a:extLst>
                <a:ext uri="{FF2B5EF4-FFF2-40B4-BE49-F238E27FC236}">
                  <a16:creationId xmlns:a16="http://schemas.microsoft.com/office/drawing/2014/main" id="{F8A81B13-D2AF-FE4D-6129-5018DCD2BAB5}"/>
                </a:ext>
              </a:extLst>
            </p:cNvPr>
            <p:cNvSpPr/>
            <p:nvPr/>
          </p:nvSpPr>
          <p:spPr>
            <a:xfrm>
              <a:off x="8683194" y="5004054"/>
              <a:ext cx="2514" cy="31775"/>
            </a:xfrm>
            <a:custGeom>
              <a:avLst/>
              <a:gdLst>
                <a:gd name="connsiteX0" fmla="*/ 2514 w 2514"/>
                <a:gd name="connsiteY0" fmla="*/ 31775 h 31775"/>
                <a:gd name="connsiteX1" fmla="*/ 0 w 2514"/>
                <a:gd name="connsiteY1" fmla="*/ 0 h 31775"/>
                <a:gd name="connsiteX2" fmla="*/ 2514 w 2514"/>
                <a:gd name="connsiteY2" fmla="*/ 31775 h 31775"/>
              </a:gdLst>
              <a:ahLst/>
              <a:cxnLst>
                <a:cxn ang="0">
                  <a:pos x="connsiteX0" y="connsiteY0"/>
                </a:cxn>
                <a:cxn ang="0">
                  <a:pos x="connsiteX1" y="connsiteY1"/>
                </a:cxn>
                <a:cxn ang="0">
                  <a:pos x="connsiteX2" y="connsiteY2"/>
                </a:cxn>
              </a:cxnLst>
              <a:rect l="l" t="t" r="r" b="b"/>
              <a:pathLst>
                <a:path w="2514" h="31775">
                  <a:moveTo>
                    <a:pt x="2514" y="31775"/>
                  </a:moveTo>
                  <a:cubicBezTo>
                    <a:pt x="1600" y="21260"/>
                    <a:pt x="914" y="10516"/>
                    <a:pt x="0" y="0"/>
                  </a:cubicBezTo>
                  <a:cubicBezTo>
                    <a:pt x="914" y="10516"/>
                    <a:pt x="1600" y="21260"/>
                    <a:pt x="2514" y="31775"/>
                  </a:cubicBezTo>
                  <a:close/>
                </a:path>
              </a:pathLst>
            </a:custGeom>
            <a:solidFill>
              <a:srgbClr val="FFFFFF"/>
            </a:solidFill>
            <a:ln w="2286" cap="flat">
              <a:noFill/>
              <a:prstDash val="solid"/>
              <a:miter/>
            </a:ln>
          </p:spPr>
          <p:txBody>
            <a:bodyPr rtlCol="0" anchor="ctr"/>
            <a:lstStyle/>
            <a:p>
              <a:endParaRPr lang="en-US"/>
            </a:p>
          </p:txBody>
        </p:sp>
        <p:sp>
          <p:nvSpPr>
            <p:cNvPr id="13" name="Freeform 930">
              <a:extLst>
                <a:ext uri="{FF2B5EF4-FFF2-40B4-BE49-F238E27FC236}">
                  <a16:creationId xmlns:a16="http://schemas.microsoft.com/office/drawing/2014/main" id="{57D0CCB8-A621-3C11-F1A4-CCC55F52F8CF}"/>
                </a:ext>
              </a:extLst>
            </p:cNvPr>
            <p:cNvSpPr/>
            <p:nvPr/>
          </p:nvSpPr>
          <p:spPr>
            <a:xfrm>
              <a:off x="8642734" y="4809429"/>
              <a:ext cx="210286" cy="195195"/>
            </a:xfrm>
            <a:custGeom>
              <a:avLst/>
              <a:gdLst>
                <a:gd name="connsiteX0" fmla="*/ 74979 w 210286"/>
                <a:gd name="connsiteY0" fmla="*/ 194167 h 195195"/>
                <a:gd name="connsiteX1" fmla="*/ 133500 w 210286"/>
                <a:gd name="connsiteY1" fmla="*/ 182280 h 195195"/>
                <a:gd name="connsiteX2" fmla="*/ 138072 w 210286"/>
                <a:gd name="connsiteY2" fmla="*/ 180451 h 195195"/>
                <a:gd name="connsiteX3" fmla="*/ 150874 w 210286"/>
                <a:gd name="connsiteY3" fmla="*/ 85582 h 195195"/>
                <a:gd name="connsiteX4" fmla="*/ 167105 w 210286"/>
                <a:gd name="connsiteY4" fmla="*/ 58378 h 195195"/>
                <a:gd name="connsiteX5" fmla="*/ 202309 w 210286"/>
                <a:gd name="connsiteY5" fmla="*/ 28660 h 195195"/>
                <a:gd name="connsiteX6" fmla="*/ 208481 w 210286"/>
                <a:gd name="connsiteY6" fmla="*/ 9687 h 195195"/>
                <a:gd name="connsiteX7" fmla="*/ 184935 w 210286"/>
                <a:gd name="connsiteY7" fmla="*/ 2600 h 195195"/>
                <a:gd name="connsiteX8" fmla="*/ 162304 w 210286"/>
                <a:gd name="connsiteY8" fmla="*/ 15630 h 195195"/>
                <a:gd name="connsiteX9" fmla="*/ 69035 w 210286"/>
                <a:gd name="connsiteY9" fmla="*/ 21117 h 195195"/>
                <a:gd name="connsiteX10" fmla="*/ 61491 w 210286"/>
                <a:gd name="connsiteY10" fmla="*/ 16545 h 195195"/>
                <a:gd name="connsiteX11" fmla="*/ 16000 w 210286"/>
                <a:gd name="connsiteY11" fmla="*/ 543 h 195195"/>
                <a:gd name="connsiteX12" fmla="*/ 2055 w 210286"/>
                <a:gd name="connsiteY12" fmla="*/ 17459 h 195195"/>
                <a:gd name="connsiteX13" fmla="*/ 23087 w 210286"/>
                <a:gd name="connsiteY13" fmla="*/ 50377 h 195195"/>
                <a:gd name="connsiteX14" fmla="*/ 30859 w 210286"/>
                <a:gd name="connsiteY14" fmla="*/ 67751 h 195195"/>
                <a:gd name="connsiteX15" fmla="*/ 37488 w 210286"/>
                <a:gd name="connsiteY15" fmla="*/ 155305 h 195195"/>
                <a:gd name="connsiteX16" fmla="*/ 40460 w 210286"/>
                <a:gd name="connsiteY16" fmla="*/ 194167 h 195195"/>
                <a:gd name="connsiteX17" fmla="*/ 74979 w 210286"/>
                <a:gd name="connsiteY17" fmla="*/ 194167 h 1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286" h="195195">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w="2286" cap="flat">
              <a:noFill/>
              <a:prstDash val="solid"/>
              <a:miter/>
            </a:ln>
          </p:spPr>
          <p:txBody>
            <a:bodyPr rtlCol="0" anchor="ctr"/>
            <a:lstStyle/>
            <a:p>
              <a:endParaRPr lang="en-US"/>
            </a:p>
          </p:txBody>
        </p:sp>
        <p:sp>
          <p:nvSpPr>
            <p:cNvPr id="14" name="Freeform 931">
              <a:extLst>
                <a:ext uri="{FF2B5EF4-FFF2-40B4-BE49-F238E27FC236}">
                  <a16:creationId xmlns:a16="http://schemas.microsoft.com/office/drawing/2014/main" id="{CD575DBA-5E37-D00C-890D-81C684724B2C}"/>
                </a:ext>
              </a:extLst>
            </p:cNvPr>
            <p:cNvSpPr/>
            <p:nvPr/>
          </p:nvSpPr>
          <p:spPr>
            <a:xfrm>
              <a:off x="8777377" y="5021199"/>
              <a:ext cx="228" cy="2971"/>
            </a:xfrm>
            <a:custGeom>
              <a:avLst/>
              <a:gdLst>
                <a:gd name="connsiteX0" fmla="*/ 228 w 228"/>
                <a:gd name="connsiteY0" fmla="*/ 0 h 2971"/>
                <a:gd name="connsiteX1" fmla="*/ 0 w 228"/>
                <a:gd name="connsiteY1" fmla="*/ 2972 h 2971"/>
                <a:gd name="connsiteX2" fmla="*/ 228 w 228"/>
                <a:gd name="connsiteY2" fmla="*/ 0 h 2971"/>
              </a:gdLst>
              <a:ahLst/>
              <a:cxnLst>
                <a:cxn ang="0">
                  <a:pos x="connsiteX0" y="connsiteY0"/>
                </a:cxn>
                <a:cxn ang="0">
                  <a:pos x="connsiteX1" y="connsiteY1"/>
                </a:cxn>
                <a:cxn ang="0">
                  <a:pos x="connsiteX2" y="connsiteY2"/>
                </a:cxn>
              </a:cxnLst>
              <a:rect l="l" t="t" r="r" b="b"/>
              <a:pathLst>
                <a:path w="228" h="2971">
                  <a:moveTo>
                    <a:pt x="228" y="0"/>
                  </a:moveTo>
                  <a:cubicBezTo>
                    <a:pt x="228" y="914"/>
                    <a:pt x="0" y="2057"/>
                    <a:pt x="0" y="2972"/>
                  </a:cubicBezTo>
                  <a:cubicBezTo>
                    <a:pt x="0" y="2057"/>
                    <a:pt x="228" y="1143"/>
                    <a:pt x="228" y="0"/>
                  </a:cubicBezTo>
                  <a:close/>
                </a:path>
              </a:pathLst>
            </a:custGeom>
            <a:solidFill>
              <a:srgbClr val="FFFFFF"/>
            </a:solidFill>
            <a:ln w="2286" cap="flat">
              <a:noFill/>
              <a:prstDash val="solid"/>
              <a:miter/>
            </a:ln>
          </p:spPr>
          <p:txBody>
            <a:bodyPr rtlCol="0" anchor="ctr"/>
            <a:lstStyle/>
            <a:p>
              <a:endParaRPr lang="en-US"/>
            </a:p>
          </p:txBody>
        </p:sp>
        <p:sp>
          <p:nvSpPr>
            <p:cNvPr id="15" name="Freeform 932">
              <a:extLst>
                <a:ext uri="{FF2B5EF4-FFF2-40B4-BE49-F238E27FC236}">
                  <a16:creationId xmlns:a16="http://schemas.microsoft.com/office/drawing/2014/main" id="{FFDEE7C7-946D-A182-E42C-F2625FF72D74}"/>
                </a:ext>
              </a:extLst>
            </p:cNvPr>
            <p:cNvSpPr/>
            <p:nvPr/>
          </p:nvSpPr>
          <p:spPr>
            <a:xfrm>
              <a:off x="8673593" y="5052517"/>
              <a:ext cx="457" cy="5715"/>
            </a:xfrm>
            <a:custGeom>
              <a:avLst/>
              <a:gdLst>
                <a:gd name="connsiteX0" fmla="*/ 0 w 457"/>
                <a:gd name="connsiteY0" fmla="*/ 0 h 5715"/>
                <a:gd name="connsiteX1" fmla="*/ 458 w 457"/>
                <a:gd name="connsiteY1" fmla="*/ 5715 h 5715"/>
                <a:gd name="connsiteX2" fmla="*/ 0 w 457"/>
                <a:gd name="connsiteY2" fmla="*/ 0 h 5715"/>
              </a:gdLst>
              <a:ahLst/>
              <a:cxnLst>
                <a:cxn ang="0">
                  <a:pos x="connsiteX0" y="connsiteY0"/>
                </a:cxn>
                <a:cxn ang="0">
                  <a:pos x="connsiteX1" y="connsiteY1"/>
                </a:cxn>
                <a:cxn ang="0">
                  <a:pos x="connsiteX2" y="connsiteY2"/>
                </a:cxn>
              </a:cxnLst>
              <a:rect l="l" t="t" r="r" b="b"/>
              <a:pathLst>
                <a:path w="457" h="5715">
                  <a:moveTo>
                    <a:pt x="0" y="0"/>
                  </a:moveTo>
                  <a:cubicBezTo>
                    <a:pt x="229" y="1829"/>
                    <a:pt x="229" y="3886"/>
                    <a:pt x="458" y="5715"/>
                  </a:cubicBezTo>
                  <a:cubicBezTo>
                    <a:pt x="229" y="3886"/>
                    <a:pt x="0" y="1829"/>
                    <a:pt x="0" y="0"/>
                  </a:cubicBezTo>
                  <a:close/>
                </a:path>
              </a:pathLst>
            </a:custGeom>
            <a:solidFill>
              <a:srgbClr val="FFFFFF"/>
            </a:solidFill>
            <a:ln w="2286" cap="flat">
              <a:noFill/>
              <a:prstDash val="solid"/>
              <a:miter/>
            </a:ln>
          </p:spPr>
          <p:txBody>
            <a:bodyPr rtlCol="0" anchor="ctr"/>
            <a:lstStyle/>
            <a:p>
              <a:endParaRPr lang="en-US"/>
            </a:p>
          </p:txBody>
        </p:sp>
        <p:sp>
          <p:nvSpPr>
            <p:cNvPr id="16" name="Freeform 933">
              <a:extLst>
                <a:ext uri="{FF2B5EF4-FFF2-40B4-BE49-F238E27FC236}">
                  <a16:creationId xmlns:a16="http://schemas.microsoft.com/office/drawing/2014/main" id="{C989F4FF-08AB-7B3F-1F64-08C0F10BC9B1}"/>
                </a:ext>
              </a:extLst>
            </p:cNvPr>
            <p:cNvSpPr/>
            <p:nvPr/>
          </p:nvSpPr>
          <p:spPr>
            <a:xfrm>
              <a:off x="8583296" y="4987137"/>
              <a:ext cx="1371" cy="1828"/>
            </a:xfrm>
            <a:custGeom>
              <a:avLst/>
              <a:gdLst>
                <a:gd name="connsiteX0" fmla="*/ 1372 w 1371"/>
                <a:gd name="connsiteY0" fmla="*/ 1828 h 1828"/>
                <a:gd name="connsiteX1" fmla="*/ 0 w 1371"/>
                <a:gd name="connsiteY1" fmla="*/ 0 h 1828"/>
                <a:gd name="connsiteX2" fmla="*/ 1372 w 1371"/>
                <a:gd name="connsiteY2" fmla="*/ 1828 h 1828"/>
              </a:gdLst>
              <a:ahLst/>
              <a:cxnLst>
                <a:cxn ang="0">
                  <a:pos x="connsiteX0" y="connsiteY0"/>
                </a:cxn>
                <a:cxn ang="0">
                  <a:pos x="connsiteX1" y="connsiteY1"/>
                </a:cxn>
                <a:cxn ang="0">
                  <a:pos x="connsiteX2" y="connsiteY2"/>
                </a:cxn>
              </a:cxnLst>
              <a:rect l="l" t="t" r="r" b="b"/>
              <a:pathLst>
                <a:path w="1371" h="1828">
                  <a:moveTo>
                    <a:pt x="1372" y="1828"/>
                  </a:moveTo>
                  <a:cubicBezTo>
                    <a:pt x="915" y="1143"/>
                    <a:pt x="458" y="457"/>
                    <a:pt x="0" y="0"/>
                  </a:cubicBezTo>
                  <a:cubicBezTo>
                    <a:pt x="686" y="457"/>
                    <a:pt x="915" y="1143"/>
                    <a:pt x="1372" y="1828"/>
                  </a:cubicBezTo>
                  <a:close/>
                </a:path>
              </a:pathLst>
            </a:custGeom>
            <a:solidFill>
              <a:srgbClr val="FFFFFF"/>
            </a:solidFill>
            <a:ln w="2286" cap="flat">
              <a:noFill/>
              <a:prstDash val="solid"/>
              <a:miter/>
            </a:ln>
          </p:spPr>
          <p:txBody>
            <a:bodyPr rtlCol="0" anchor="ctr"/>
            <a:lstStyle/>
            <a:p>
              <a:endParaRPr lang="en-US"/>
            </a:p>
          </p:txBody>
        </p:sp>
        <p:sp>
          <p:nvSpPr>
            <p:cNvPr id="17" name="Freeform 934">
              <a:extLst>
                <a:ext uri="{FF2B5EF4-FFF2-40B4-BE49-F238E27FC236}">
                  <a16:creationId xmlns:a16="http://schemas.microsoft.com/office/drawing/2014/main" id="{1BE5349C-261C-C42F-A730-B450794D99BE}"/>
                </a:ext>
              </a:extLst>
            </p:cNvPr>
            <p:cNvSpPr/>
            <p:nvPr/>
          </p:nvSpPr>
          <p:spPr>
            <a:xfrm>
              <a:off x="8674279" y="5065318"/>
              <a:ext cx="228" cy="5257"/>
            </a:xfrm>
            <a:custGeom>
              <a:avLst/>
              <a:gdLst>
                <a:gd name="connsiteX0" fmla="*/ 0 w 228"/>
                <a:gd name="connsiteY0" fmla="*/ 0 h 5257"/>
                <a:gd name="connsiteX1" fmla="*/ 229 w 228"/>
                <a:gd name="connsiteY1" fmla="*/ 5258 h 5257"/>
                <a:gd name="connsiteX2" fmla="*/ 0 w 228"/>
                <a:gd name="connsiteY2" fmla="*/ 0 h 5257"/>
              </a:gdLst>
              <a:ahLst/>
              <a:cxnLst>
                <a:cxn ang="0">
                  <a:pos x="connsiteX0" y="connsiteY0"/>
                </a:cxn>
                <a:cxn ang="0">
                  <a:pos x="connsiteX1" y="connsiteY1"/>
                </a:cxn>
                <a:cxn ang="0">
                  <a:pos x="connsiteX2" y="connsiteY2"/>
                </a:cxn>
              </a:cxnLst>
              <a:rect l="l" t="t" r="r" b="b"/>
              <a:pathLst>
                <a:path w="228" h="5257">
                  <a:moveTo>
                    <a:pt x="0" y="0"/>
                  </a:moveTo>
                  <a:cubicBezTo>
                    <a:pt x="0" y="1829"/>
                    <a:pt x="229" y="3429"/>
                    <a:pt x="229" y="5258"/>
                  </a:cubicBezTo>
                  <a:cubicBezTo>
                    <a:pt x="229" y="3429"/>
                    <a:pt x="229" y="1829"/>
                    <a:pt x="0" y="0"/>
                  </a:cubicBezTo>
                  <a:close/>
                </a:path>
              </a:pathLst>
            </a:custGeom>
            <a:solidFill>
              <a:srgbClr val="FFFFFF"/>
            </a:solidFill>
            <a:ln w="2286" cap="flat">
              <a:noFill/>
              <a:prstDash val="solid"/>
              <a:miter/>
            </a:ln>
          </p:spPr>
          <p:txBody>
            <a:bodyPr rtlCol="0" anchor="ctr"/>
            <a:lstStyle/>
            <a:p>
              <a:endParaRPr lang="en-US"/>
            </a:p>
          </p:txBody>
        </p:sp>
        <p:sp>
          <p:nvSpPr>
            <p:cNvPr id="18" name="Freeform 935">
              <a:extLst>
                <a:ext uri="{FF2B5EF4-FFF2-40B4-BE49-F238E27FC236}">
                  <a16:creationId xmlns:a16="http://schemas.microsoft.com/office/drawing/2014/main" id="{F9CB37AF-8E84-2C6A-0ABE-69A79DAC7E54}"/>
                </a:ext>
              </a:extLst>
            </p:cNvPr>
            <p:cNvSpPr/>
            <p:nvPr/>
          </p:nvSpPr>
          <p:spPr>
            <a:xfrm>
              <a:off x="8442765" y="4341700"/>
              <a:ext cx="560645" cy="668982"/>
            </a:xfrm>
            <a:custGeom>
              <a:avLst/>
              <a:gdLst>
                <a:gd name="connsiteX0" fmla="*/ 118129 w 560645"/>
                <a:gd name="connsiteY0" fmla="*/ 605204 h 668982"/>
                <a:gd name="connsiteX1" fmla="*/ 163620 w 560645"/>
                <a:gd name="connsiteY1" fmla="*/ 638351 h 668982"/>
                <a:gd name="connsiteX2" fmla="*/ 227171 w 560645"/>
                <a:gd name="connsiteY2" fmla="*/ 660297 h 668982"/>
                <a:gd name="connsiteX3" fmla="*/ 227857 w 560645"/>
                <a:gd name="connsiteY3" fmla="*/ 668983 h 668982"/>
                <a:gd name="connsiteX4" fmla="*/ 217570 w 560645"/>
                <a:gd name="connsiteY4" fmla="*/ 545311 h 668982"/>
                <a:gd name="connsiteX5" fmla="*/ 186023 w 560645"/>
                <a:gd name="connsiteY5" fmla="*/ 486332 h 668982"/>
                <a:gd name="connsiteX6" fmla="*/ 211397 w 560645"/>
                <a:gd name="connsiteY6" fmla="*/ 456157 h 668982"/>
                <a:gd name="connsiteX7" fmla="*/ 281349 w 560645"/>
                <a:gd name="connsiteY7" fmla="*/ 481074 h 668982"/>
                <a:gd name="connsiteX8" fmla="*/ 322954 w 560645"/>
                <a:gd name="connsiteY8" fmla="*/ 485646 h 668982"/>
                <a:gd name="connsiteX9" fmla="*/ 386048 w 560645"/>
                <a:gd name="connsiteY9" fmla="*/ 456157 h 668982"/>
                <a:gd name="connsiteX10" fmla="*/ 420338 w 560645"/>
                <a:gd name="connsiteY10" fmla="*/ 471016 h 668982"/>
                <a:gd name="connsiteX11" fmla="*/ 413480 w 560645"/>
                <a:gd name="connsiteY11" fmla="*/ 503020 h 668982"/>
                <a:gd name="connsiteX12" fmla="*/ 391077 w 560645"/>
                <a:gd name="connsiteY12" fmla="*/ 524051 h 668982"/>
                <a:gd name="connsiteX13" fmla="*/ 360216 w 560645"/>
                <a:gd name="connsiteY13" fmla="*/ 582115 h 668982"/>
                <a:gd name="connsiteX14" fmla="*/ 351529 w 560645"/>
                <a:gd name="connsiteY14" fmla="*/ 642923 h 668982"/>
                <a:gd name="connsiteX15" fmla="*/ 385591 w 560645"/>
                <a:gd name="connsiteY15" fmla="*/ 624864 h 668982"/>
                <a:gd name="connsiteX16" fmla="*/ 430396 w 560645"/>
                <a:gd name="connsiteY16" fmla="*/ 588288 h 668982"/>
                <a:gd name="connsiteX17" fmla="*/ 467201 w 560645"/>
                <a:gd name="connsiteY17" fmla="*/ 542568 h 668982"/>
                <a:gd name="connsiteX18" fmla="*/ 535781 w 560645"/>
                <a:gd name="connsiteY18" fmla="*/ 392149 h 668982"/>
                <a:gd name="connsiteX19" fmla="*/ 559098 w 560645"/>
                <a:gd name="connsiteY19" fmla="*/ 280363 h 668982"/>
                <a:gd name="connsiteX20" fmla="*/ 552469 w 560645"/>
                <a:gd name="connsiteY20" fmla="*/ 174979 h 668982"/>
                <a:gd name="connsiteX21" fmla="*/ 514521 w 560645"/>
                <a:gd name="connsiteY21" fmla="*/ 72794 h 668982"/>
                <a:gd name="connsiteX22" fmla="*/ 502405 w 560645"/>
                <a:gd name="connsiteY22" fmla="*/ 50620 h 668982"/>
                <a:gd name="connsiteX23" fmla="*/ 241344 w 560645"/>
                <a:gd name="connsiteY23" fmla="*/ 6272 h 668982"/>
                <a:gd name="connsiteX24" fmla="*/ 72637 w 560645"/>
                <a:gd name="connsiteY24" fmla="*/ 100912 h 668982"/>
                <a:gd name="connsiteX25" fmla="*/ 7943 w 560645"/>
                <a:gd name="connsiteY25" fmla="*/ 365631 h 668982"/>
                <a:gd name="connsiteX26" fmla="*/ 81324 w 560645"/>
                <a:gd name="connsiteY26" fmla="*/ 550340 h 668982"/>
                <a:gd name="connsiteX27" fmla="*/ 132073 w 560645"/>
                <a:gd name="connsiteY27" fmla="*/ 631722 h 668982"/>
                <a:gd name="connsiteX28" fmla="*/ 109213 w 560645"/>
                <a:gd name="connsiteY28" fmla="*/ 596746 h 668982"/>
                <a:gd name="connsiteX29" fmla="*/ 118129 w 560645"/>
                <a:gd name="connsiteY29" fmla="*/ 605204 h 668982"/>
                <a:gd name="connsiteX30" fmla="*/ 23717 w 560645"/>
                <a:gd name="connsiteY30" fmla="*/ 301623 h 668982"/>
                <a:gd name="connsiteX31" fmla="*/ 147847 w 560645"/>
                <a:gd name="connsiteY31" fmla="*/ 57707 h 668982"/>
                <a:gd name="connsiteX32" fmla="*/ 213912 w 560645"/>
                <a:gd name="connsiteY32" fmla="*/ 32104 h 668982"/>
                <a:gd name="connsiteX33" fmla="*/ 87496 w 560645"/>
                <a:gd name="connsiteY33" fmla="*/ 156691 h 668982"/>
                <a:gd name="connsiteX34" fmla="*/ 23717 w 560645"/>
                <a:gd name="connsiteY34" fmla="*/ 301623 h 66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0645" h="668982">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w="2286" cap="flat">
              <a:noFill/>
              <a:prstDash val="solid"/>
              <a:miter/>
            </a:ln>
          </p:spPr>
          <p:txBody>
            <a:bodyPr rtlCol="0" anchor="ctr"/>
            <a:lstStyle/>
            <a:p>
              <a:endParaRPr lang="en-US"/>
            </a:p>
          </p:txBody>
        </p:sp>
        <p:sp>
          <p:nvSpPr>
            <p:cNvPr id="19" name="Freeform 936">
              <a:extLst>
                <a:ext uri="{FF2B5EF4-FFF2-40B4-BE49-F238E27FC236}">
                  <a16:creationId xmlns:a16="http://schemas.microsoft.com/office/drawing/2014/main" id="{CCB59C19-0C93-91FB-0D88-F8D7B48840E3}"/>
                </a:ext>
              </a:extLst>
            </p:cNvPr>
            <p:cNvSpPr/>
            <p:nvPr/>
          </p:nvSpPr>
          <p:spPr>
            <a:xfrm>
              <a:off x="8674965" y="5078577"/>
              <a:ext cx="228" cy="4343"/>
            </a:xfrm>
            <a:custGeom>
              <a:avLst/>
              <a:gdLst>
                <a:gd name="connsiteX0" fmla="*/ 0 w 228"/>
                <a:gd name="connsiteY0" fmla="*/ 0 h 4343"/>
                <a:gd name="connsiteX1" fmla="*/ 229 w 228"/>
                <a:gd name="connsiteY1" fmla="*/ 4343 h 4343"/>
                <a:gd name="connsiteX2" fmla="*/ 0 w 228"/>
                <a:gd name="connsiteY2" fmla="*/ 0 h 4343"/>
              </a:gdLst>
              <a:ahLst/>
              <a:cxnLst>
                <a:cxn ang="0">
                  <a:pos x="connsiteX0" y="connsiteY0"/>
                </a:cxn>
                <a:cxn ang="0">
                  <a:pos x="connsiteX1" y="connsiteY1"/>
                </a:cxn>
                <a:cxn ang="0">
                  <a:pos x="connsiteX2" y="connsiteY2"/>
                </a:cxn>
              </a:cxnLst>
              <a:rect l="l" t="t" r="r" b="b"/>
              <a:pathLst>
                <a:path w="228" h="4343">
                  <a:moveTo>
                    <a:pt x="0" y="0"/>
                  </a:moveTo>
                  <a:cubicBezTo>
                    <a:pt x="0" y="1371"/>
                    <a:pt x="229" y="2971"/>
                    <a:pt x="229" y="4343"/>
                  </a:cubicBezTo>
                  <a:cubicBezTo>
                    <a:pt x="229" y="2971"/>
                    <a:pt x="0" y="1371"/>
                    <a:pt x="0" y="0"/>
                  </a:cubicBezTo>
                  <a:close/>
                </a:path>
              </a:pathLst>
            </a:custGeom>
            <a:solidFill>
              <a:srgbClr val="FFFFFF"/>
            </a:solidFill>
            <a:ln w="2286" cap="flat">
              <a:noFill/>
              <a:prstDash val="solid"/>
              <a:miter/>
            </a:ln>
          </p:spPr>
          <p:txBody>
            <a:bodyPr rtlCol="0" anchor="ctr"/>
            <a:lstStyle/>
            <a:p>
              <a:endParaRPr lang="en-US"/>
            </a:p>
          </p:txBody>
        </p:sp>
        <p:sp>
          <p:nvSpPr>
            <p:cNvPr id="20" name="Freeform 937">
              <a:extLst>
                <a:ext uri="{FF2B5EF4-FFF2-40B4-BE49-F238E27FC236}">
                  <a16:creationId xmlns:a16="http://schemas.microsoft.com/office/drawing/2014/main" id="{7CA3EB8F-47CB-59DF-8155-416ED9141192}"/>
                </a:ext>
              </a:extLst>
            </p:cNvPr>
            <p:cNvSpPr/>
            <p:nvPr/>
          </p:nvSpPr>
          <p:spPr>
            <a:xfrm>
              <a:off x="8672679" y="5039715"/>
              <a:ext cx="457" cy="6172"/>
            </a:xfrm>
            <a:custGeom>
              <a:avLst/>
              <a:gdLst>
                <a:gd name="connsiteX0" fmla="*/ 0 w 457"/>
                <a:gd name="connsiteY0" fmla="*/ 0 h 6172"/>
                <a:gd name="connsiteX1" fmla="*/ 457 w 457"/>
                <a:gd name="connsiteY1" fmla="*/ 6172 h 6172"/>
                <a:gd name="connsiteX2" fmla="*/ 0 w 457"/>
                <a:gd name="connsiteY2" fmla="*/ 0 h 6172"/>
              </a:gdLst>
              <a:ahLst/>
              <a:cxnLst>
                <a:cxn ang="0">
                  <a:pos x="connsiteX0" y="connsiteY0"/>
                </a:cxn>
                <a:cxn ang="0">
                  <a:pos x="connsiteX1" y="connsiteY1"/>
                </a:cxn>
                <a:cxn ang="0">
                  <a:pos x="connsiteX2" y="connsiteY2"/>
                </a:cxn>
              </a:cxnLst>
              <a:rect l="l" t="t" r="r" b="b"/>
              <a:pathLst>
                <a:path w="457" h="6172">
                  <a:moveTo>
                    <a:pt x="0" y="0"/>
                  </a:moveTo>
                  <a:cubicBezTo>
                    <a:pt x="229" y="2057"/>
                    <a:pt x="229" y="4114"/>
                    <a:pt x="457" y="6172"/>
                  </a:cubicBezTo>
                  <a:cubicBezTo>
                    <a:pt x="457" y="4114"/>
                    <a:pt x="229" y="2057"/>
                    <a:pt x="0" y="0"/>
                  </a:cubicBezTo>
                  <a:close/>
                </a:path>
              </a:pathLst>
            </a:custGeom>
            <a:solidFill>
              <a:srgbClr val="FFFFFF"/>
            </a:solidFill>
            <a:ln w="2286" cap="flat">
              <a:noFill/>
              <a:prstDash val="solid"/>
              <a:miter/>
            </a:ln>
          </p:spPr>
          <p:txBody>
            <a:bodyPr rtlCol="0" anchor="ctr"/>
            <a:lstStyle/>
            <a:p>
              <a:endParaRPr lang="en-US"/>
            </a:p>
          </p:txBody>
        </p:sp>
        <p:sp>
          <p:nvSpPr>
            <p:cNvPr id="21" name="Freeform 938">
              <a:extLst>
                <a:ext uri="{FF2B5EF4-FFF2-40B4-BE49-F238E27FC236}">
                  <a16:creationId xmlns:a16="http://schemas.microsoft.com/office/drawing/2014/main" id="{F36E8E7C-E5B6-2E83-A242-0F960229319E}"/>
                </a:ext>
              </a:extLst>
            </p:cNvPr>
            <p:cNvSpPr/>
            <p:nvPr/>
          </p:nvSpPr>
          <p:spPr>
            <a:xfrm>
              <a:off x="8959800" y="4402150"/>
              <a:ext cx="6858" cy="5029"/>
            </a:xfrm>
            <a:custGeom>
              <a:avLst/>
              <a:gdLst>
                <a:gd name="connsiteX0" fmla="*/ 0 w 6858"/>
                <a:gd name="connsiteY0" fmla="*/ 0 h 5029"/>
                <a:gd name="connsiteX1" fmla="*/ 6858 w 6858"/>
                <a:gd name="connsiteY1" fmla="*/ 5029 h 5029"/>
                <a:gd name="connsiteX2" fmla="*/ 0 w 6858"/>
                <a:gd name="connsiteY2" fmla="*/ 0 h 5029"/>
              </a:gdLst>
              <a:ahLst/>
              <a:cxnLst>
                <a:cxn ang="0">
                  <a:pos x="connsiteX0" y="connsiteY0"/>
                </a:cxn>
                <a:cxn ang="0">
                  <a:pos x="connsiteX1" y="connsiteY1"/>
                </a:cxn>
                <a:cxn ang="0">
                  <a:pos x="connsiteX2" y="connsiteY2"/>
                </a:cxn>
              </a:cxnLst>
              <a:rect l="l" t="t" r="r" b="b"/>
              <a:pathLst>
                <a:path w="6858" h="5029">
                  <a:moveTo>
                    <a:pt x="0" y="0"/>
                  </a:moveTo>
                  <a:cubicBezTo>
                    <a:pt x="2286" y="1600"/>
                    <a:pt x="4572" y="3200"/>
                    <a:pt x="6858" y="5029"/>
                  </a:cubicBezTo>
                  <a:cubicBezTo>
                    <a:pt x="4572" y="3200"/>
                    <a:pt x="2286" y="1600"/>
                    <a:pt x="0" y="0"/>
                  </a:cubicBezTo>
                  <a:close/>
                </a:path>
              </a:pathLst>
            </a:custGeom>
            <a:solidFill>
              <a:srgbClr val="FFFFFF"/>
            </a:solidFill>
            <a:ln w="2286" cap="flat">
              <a:noFill/>
              <a:prstDash val="solid"/>
              <a:miter/>
            </a:ln>
          </p:spPr>
          <p:txBody>
            <a:bodyPr rtlCol="0" anchor="ctr"/>
            <a:lstStyle/>
            <a:p>
              <a:endParaRPr lang="en-US"/>
            </a:p>
          </p:txBody>
        </p:sp>
        <p:sp>
          <p:nvSpPr>
            <p:cNvPr id="22" name="Freeform 939">
              <a:extLst>
                <a:ext uri="{FF2B5EF4-FFF2-40B4-BE49-F238E27FC236}">
                  <a16:creationId xmlns:a16="http://schemas.microsoft.com/office/drawing/2014/main" id="{39178C7C-54B1-9548-1214-4EA9C78F3FCA}"/>
                </a:ext>
              </a:extLst>
            </p:cNvPr>
            <p:cNvSpPr/>
            <p:nvPr/>
          </p:nvSpPr>
          <p:spPr>
            <a:xfrm>
              <a:off x="8967344" y="4407865"/>
              <a:ext cx="6629" cy="5257"/>
            </a:xfrm>
            <a:custGeom>
              <a:avLst/>
              <a:gdLst>
                <a:gd name="connsiteX0" fmla="*/ 0 w 6629"/>
                <a:gd name="connsiteY0" fmla="*/ 0 h 5257"/>
                <a:gd name="connsiteX1" fmla="*/ 6630 w 6629"/>
                <a:gd name="connsiteY1" fmla="*/ 5258 h 5257"/>
                <a:gd name="connsiteX2" fmla="*/ 0 w 6629"/>
                <a:gd name="connsiteY2" fmla="*/ 0 h 5257"/>
              </a:gdLst>
              <a:ahLst/>
              <a:cxnLst>
                <a:cxn ang="0">
                  <a:pos x="connsiteX0" y="connsiteY0"/>
                </a:cxn>
                <a:cxn ang="0">
                  <a:pos x="connsiteX1" y="connsiteY1"/>
                </a:cxn>
                <a:cxn ang="0">
                  <a:pos x="connsiteX2" y="connsiteY2"/>
                </a:cxn>
              </a:cxnLst>
              <a:rect l="l" t="t" r="r" b="b"/>
              <a:pathLst>
                <a:path w="6629" h="5257">
                  <a:moveTo>
                    <a:pt x="0" y="0"/>
                  </a:moveTo>
                  <a:cubicBezTo>
                    <a:pt x="2286" y="1829"/>
                    <a:pt x="4572" y="3429"/>
                    <a:pt x="6630" y="5258"/>
                  </a:cubicBezTo>
                  <a:cubicBezTo>
                    <a:pt x="4572" y="3429"/>
                    <a:pt x="2286" y="1600"/>
                    <a:pt x="0" y="0"/>
                  </a:cubicBezTo>
                  <a:close/>
                </a:path>
              </a:pathLst>
            </a:custGeom>
            <a:solidFill>
              <a:srgbClr val="FFFFFF"/>
            </a:solidFill>
            <a:ln w="2286" cap="flat">
              <a:noFill/>
              <a:prstDash val="solid"/>
              <a:miter/>
            </a:ln>
          </p:spPr>
          <p:txBody>
            <a:bodyPr rtlCol="0" anchor="ctr"/>
            <a:lstStyle/>
            <a:p>
              <a:endParaRPr lang="en-US"/>
            </a:p>
          </p:txBody>
        </p:sp>
        <p:sp>
          <p:nvSpPr>
            <p:cNvPr id="23" name="Freeform 940">
              <a:extLst>
                <a:ext uri="{FF2B5EF4-FFF2-40B4-BE49-F238E27FC236}">
                  <a16:creationId xmlns:a16="http://schemas.microsoft.com/office/drawing/2014/main" id="{94AD73B5-3919-B01B-DE79-59F2270DA3DA}"/>
                </a:ext>
              </a:extLst>
            </p:cNvPr>
            <p:cNvSpPr/>
            <p:nvPr/>
          </p:nvSpPr>
          <p:spPr>
            <a:xfrm>
              <a:off x="8952485" y="4397121"/>
              <a:ext cx="7315" cy="5029"/>
            </a:xfrm>
            <a:custGeom>
              <a:avLst/>
              <a:gdLst>
                <a:gd name="connsiteX0" fmla="*/ 0 w 7315"/>
                <a:gd name="connsiteY0" fmla="*/ 0 h 5029"/>
                <a:gd name="connsiteX1" fmla="*/ 7316 w 7315"/>
                <a:gd name="connsiteY1" fmla="*/ 5029 h 5029"/>
                <a:gd name="connsiteX2" fmla="*/ 0 w 7315"/>
                <a:gd name="connsiteY2" fmla="*/ 0 h 5029"/>
              </a:gdLst>
              <a:ahLst/>
              <a:cxnLst>
                <a:cxn ang="0">
                  <a:pos x="connsiteX0" y="connsiteY0"/>
                </a:cxn>
                <a:cxn ang="0">
                  <a:pos x="connsiteX1" y="connsiteY1"/>
                </a:cxn>
                <a:cxn ang="0">
                  <a:pos x="connsiteX2" y="connsiteY2"/>
                </a:cxn>
              </a:cxnLst>
              <a:rect l="l" t="t" r="r" b="b"/>
              <a:pathLst>
                <a:path w="7315" h="5029">
                  <a:moveTo>
                    <a:pt x="0" y="0"/>
                  </a:moveTo>
                  <a:cubicBezTo>
                    <a:pt x="2515" y="1600"/>
                    <a:pt x="4801" y="3200"/>
                    <a:pt x="7316" y="5029"/>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4" name="Freeform 941">
              <a:extLst>
                <a:ext uri="{FF2B5EF4-FFF2-40B4-BE49-F238E27FC236}">
                  <a16:creationId xmlns:a16="http://schemas.microsoft.com/office/drawing/2014/main" id="{7D7CBF6B-5AA2-FDBA-01CB-ED7688AD110A}"/>
                </a:ext>
              </a:extLst>
            </p:cNvPr>
            <p:cNvSpPr/>
            <p:nvPr/>
          </p:nvSpPr>
          <p:spPr>
            <a:xfrm>
              <a:off x="8671764" y="5027142"/>
              <a:ext cx="457" cy="6629"/>
            </a:xfrm>
            <a:custGeom>
              <a:avLst/>
              <a:gdLst>
                <a:gd name="connsiteX0" fmla="*/ 0 w 457"/>
                <a:gd name="connsiteY0" fmla="*/ 0 h 6629"/>
                <a:gd name="connsiteX1" fmla="*/ 457 w 457"/>
                <a:gd name="connsiteY1" fmla="*/ 6629 h 6629"/>
                <a:gd name="connsiteX2" fmla="*/ 0 w 457"/>
                <a:gd name="connsiteY2" fmla="*/ 0 h 6629"/>
              </a:gdLst>
              <a:ahLst/>
              <a:cxnLst>
                <a:cxn ang="0">
                  <a:pos x="connsiteX0" y="connsiteY0"/>
                </a:cxn>
                <a:cxn ang="0">
                  <a:pos x="connsiteX1" y="connsiteY1"/>
                </a:cxn>
                <a:cxn ang="0">
                  <a:pos x="connsiteX2" y="connsiteY2"/>
                </a:cxn>
              </a:cxnLst>
              <a:rect l="l" t="t" r="r" b="b"/>
              <a:pathLst>
                <a:path w="457" h="6629">
                  <a:moveTo>
                    <a:pt x="0" y="0"/>
                  </a:moveTo>
                  <a:cubicBezTo>
                    <a:pt x="228" y="2286"/>
                    <a:pt x="228" y="4572"/>
                    <a:pt x="457" y="6629"/>
                  </a:cubicBezTo>
                  <a:cubicBezTo>
                    <a:pt x="457" y="4572"/>
                    <a:pt x="228" y="2286"/>
                    <a:pt x="0" y="0"/>
                  </a:cubicBezTo>
                  <a:close/>
                </a:path>
              </a:pathLst>
            </a:custGeom>
            <a:solidFill>
              <a:srgbClr val="FFFFFF"/>
            </a:solidFill>
            <a:ln w="2286" cap="flat">
              <a:noFill/>
              <a:prstDash val="solid"/>
              <a:miter/>
            </a:ln>
          </p:spPr>
          <p:txBody>
            <a:bodyPr rtlCol="0" anchor="ctr"/>
            <a:lstStyle/>
            <a:p>
              <a:endParaRPr lang="en-US"/>
            </a:p>
          </p:txBody>
        </p:sp>
        <p:sp>
          <p:nvSpPr>
            <p:cNvPr id="25" name="Freeform 942">
              <a:extLst>
                <a:ext uri="{FF2B5EF4-FFF2-40B4-BE49-F238E27FC236}">
                  <a16:creationId xmlns:a16="http://schemas.microsoft.com/office/drawing/2014/main" id="{5E778E78-E8C8-3BF1-D1C1-04AE984CDC70}"/>
                </a:ext>
              </a:extLst>
            </p:cNvPr>
            <p:cNvSpPr/>
            <p:nvPr/>
          </p:nvSpPr>
          <p:spPr>
            <a:xfrm>
              <a:off x="8944713" y="4392091"/>
              <a:ext cx="7315" cy="4572"/>
            </a:xfrm>
            <a:custGeom>
              <a:avLst/>
              <a:gdLst>
                <a:gd name="connsiteX0" fmla="*/ 0 w 7315"/>
                <a:gd name="connsiteY0" fmla="*/ 0 h 4572"/>
                <a:gd name="connsiteX1" fmla="*/ 7315 w 7315"/>
                <a:gd name="connsiteY1" fmla="*/ 4572 h 4572"/>
                <a:gd name="connsiteX2" fmla="*/ 0 w 7315"/>
                <a:gd name="connsiteY2" fmla="*/ 0 h 4572"/>
              </a:gdLst>
              <a:ahLst/>
              <a:cxnLst>
                <a:cxn ang="0">
                  <a:pos x="connsiteX0" y="connsiteY0"/>
                </a:cxn>
                <a:cxn ang="0">
                  <a:pos x="connsiteX1" y="connsiteY1"/>
                </a:cxn>
                <a:cxn ang="0">
                  <a:pos x="connsiteX2" y="connsiteY2"/>
                </a:cxn>
              </a:cxnLst>
              <a:rect l="l" t="t" r="r" b="b"/>
              <a:pathLst>
                <a:path w="7315" h="4572">
                  <a:moveTo>
                    <a:pt x="0" y="0"/>
                  </a:moveTo>
                  <a:cubicBezTo>
                    <a:pt x="2515" y="1600"/>
                    <a:pt x="4801" y="2972"/>
                    <a:pt x="7315" y="4572"/>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6" name="Freeform 943">
              <a:extLst>
                <a:ext uri="{FF2B5EF4-FFF2-40B4-BE49-F238E27FC236}">
                  <a16:creationId xmlns:a16="http://schemas.microsoft.com/office/drawing/2014/main" id="{507BBB7D-A06D-9D05-1E7F-73AAC3F51C90}"/>
                </a:ext>
              </a:extLst>
            </p:cNvPr>
            <p:cNvSpPr/>
            <p:nvPr/>
          </p:nvSpPr>
          <p:spPr>
            <a:xfrm>
              <a:off x="8995462" y="4432554"/>
              <a:ext cx="5715" cy="6172"/>
            </a:xfrm>
            <a:custGeom>
              <a:avLst/>
              <a:gdLst>
                <a:gd name="connsiteX0" fmla="*/ 0 w 5715"/>
                <a:gd name="connsiteY0" fmla="*/ 0 h 6172"/>
                <a:gd name="connsiteX1" fmla="*/ 5715 w 5715"/>
                <a:gd name="connsiteY1" fmla="*/ 6172 h 6172"/>
                <a:gd name="connsiteX2" fmla="*/ 0 w 5715"/>
                <a:gd name="connsiteY2" fmla="*/ 0 h 6172"/>
              </a:gdLst>
              <a:ahLst/>
              <a:cxnLst>
                <a:cxn ang="0">
                  <a:pos x="connsiteX0" y="connsiteY0"/>
                </a:cxn>
                <a:cxn ang="0">
                  <a:pos x="connsiteX1" y="connsiteY1"/>
                </a:cxn>
                <a:cxn ang="0">
                  <a:pos x="connsiteX2" y="connsiteY2"/>
                </a:cxn>
              </a:cxnLst>
              <a:rect l="l" t="t" r="r" b="b"/>
              <a:pathLst>
                <a:path w="5715" h="6172">
                  <a:moveTo>
                    <a:pt x="0" y="0"/>
                  </a:moveTo>
                  <a:cubicBezTo>
                    <a:pt x="2058" y="2057"/>
                    <a:pt x="3886" y="4115"/>
                    <a:pt x="5715" y="6172"/>
                  </a:cubicBezTo>
                  <a:cubicBezTo>
                    <a:pt x="3886" y="4115"/>
                    <a:pt x="2058" y="2057"/>
                    <a:pt x="0" y="0"/>
                  </a:cubicBezTo>
                  <a:close/>
                </a:path>
              </a:pathLst>
            </a:custGeom>
            <a:solidFill>
              <a:srgbClr val="FFFFFF"/>
            </a:solidFill>
            <a:ln w="2286" cap="flat">
              <a:noFill/>
              <a:prstDash val="solid"/>
              <a:miter/>
            </a:ln>
          </p:spPr>
          <p:txBody>
            <a:bodyPr rtlCol="0" anchor="ctr"/>
            <a:lstStyle/>
            <a:p>
              <a:endParaRPr lang="en-US"/>
            </a:p>
          </p:txBody>
        </p:sp>
        <p:sp>
          <p:nvSpPr>
            <p:cNvPr id="27" name="Freeform 944">
              <a:extLst>
                <a:ext uri="{FF2B5EF4-FFF2-40B4-BE49-F238E27FC236}">
                  <a16:creationId xmlns:a16="http://schemas.microsoft.com/office/drawing/2014/main" id="{A4C0C8DA-2351-106C-CCD0-968FB50E68A0}"/>
                </a:ext>
              </a:extLst>
            </p:cNvPr>
            <p:cNvSpPr/>
            <p:nvPr/>
          </p:nvSpPr>
          <p:spPr>
            <a:xfrm>
              <a:off x="8670850" y="5014569"/>
              <a:ext cx="457" cy="7543"/>
            </a:xfrm>
            <a:custGeom>
              <a:avLst/>
              <a:gdLst>
                <a:gd name="connsiteX0" fmla="*/ 0 w 457"/>
                <a:gd name="connsiteY0" fmla="*/ 0 h 7543"/>
                <a:gd name="connsiteX1" fmla="*/ 457 w 457"/>
                <a:gd name="connsiteY1" fmla="*/ 7543 h 7543"/>
                <a:gd name="connsiteX2" fmla="*/ 0 w 457"/>
                <a:gd name="connsiteY2" fmla="*/ 0 h 7543"/>
              </a:gdLst>
              <a:ahLst/>
              <a:cxnLst>
                <a:cxn ang="0">
                  <a:pos x="connsiteX0" y="connsiteY0"/>
                </a:cxn>
                <a:cxn ang="0">
                  <a:pos x="connsiteX1" y="connsiteY1"/>
                </a:cxn>
                <a:cxn ang="0">
                  <a:pos x="connsiteX2" y="connsiteY2"/>
                </a:cxn>
              </a:cxnLst>
              <a:rect l="l" t="t" r="r" b="b"/>
              <a:pathLst>
                <a:path w="457" h="7543">
                  <a:moveTo>
                    <a:pt x="0" y="0"/>
                  </a:moveTo>
                  <a:cubicBezTo>
                    <a:pt x="229" y="2514"/>
                    <a:pt x="457" y="5029"/>
                    <a:pt x="457" y="7543"/>
                  </a:cubicBezTo>
                  <a:cubicBezTo>
                    <a:pt x="457" y="5029"/>
                    <a:pt x="229" y="2514"/>
                    <a:pt x="0" y="0"/>
                  </a:cubicBezTo>
                  <a:close/>
                </a:path>
              </a:pathLst>
            </a:custGeom>
            <a:solidFill>
              <a:srgbClr val="FFFFFF"/>
            </a:solidFill>
            <a:ln w="2286" cap="flat">
              <a:noFill/>
              <a:prstDash val="solid"/>
              <a:miter/>
            </a:ln>
          </p:spPr>
          <p:txBody>
            <a:bodyPr rtlCol="0" anchor="ctr"/>
            <a:lstStyle/>
            <a:p>
              <a:endParaRPr lang="en-US"/>
            </a:p>
          </p:txBody>
        </p:sp>
        <p:sp>
          <p:nvSpPr>
            <p:cNvPr id="28" name="Freeform 945">
              <a:extLst>
                <a:ext uri="{FF2B5EF4-FFF2-40B4-BE49-F238E27FC236}">
                  <a16:creationId xmlns:a16="http://schemas.microsoft.com/office/drawing/2014/main" id="{1510A584-566B-EEC3-2479-71C2B3CD903F}"/>
                </a:ext>
              </a:extLst>
            </p:cNvPr>
            <p:cNvSpPr/>
            <p:nvPr/>
          </p:nvSpPr>
          <p:spPr>
            <a:xfrm>
              <a:off x="8988375" y="4425696"/>
              <a:ext cx="5715" cy="5486"/>
            </a:xfrm>
            <a:custGeom>
              <a:avLst/>
              <a:gdLst>
                <a:gd name="connsiteX0" fmla="*/ 0 w 5715"/>
                <a:gd name="connsiteY0" fmla="*/ 0 h 5486"/>
                <a:gd name="connsiteX1" fmla="*/ 5715 w 5715"/>
                <a:gd name="connsiteY1" fmla="*/ 5486 h 5486"/>
                <a:gd name="connsiteX2" fmla="*/ 0 w 5715"/>
                <a:gd name="connsiteY2" fmla="*/ 0 h 5486"/>
              </a:gdLst>
              <a:ahLst/>
              <a:cxnLst>
                <a:cxn ang="0">
                  <a:pos x="connsiteX0" y="connsiteY0"/>
                </a:cxn>
                <a:cxn ang="0">
                  <a:pos x="connsiteX1" y="connsiteY1"/>
                </a:cxn>
                <a:cxn ang="0">
                  <a:pos x="connsiteX2" y="connsiteY2"/>
                </a:cxn>
              </a:cxnLst>
              <a:rect l="l" t="t" r="r" b="b"/>
              <a:pathLst>
                <a:path w="5715" h="5486">
                  <a:moveTo>
                    <a:pt x="0" y="0"/>
                  </a:moveTo>
                  <a:cubicBezTo>
                    <a:pt x="1828" y="1829"/>
                    <a:pt x="3886" y="3658"/>
                    <a:pt x="5715" y="5486"/>
                  </a:cubicBezTo>
                  <a:cubicBezTo>
                    <a:pt x="3657" y="3658"/>
                    <a:pt x="1828" y="1600"/>
                    <a:pt x="0" y="0"/>
                  </a:cubicBezTo>
                  <a:close/>
                </a:path>
              </a:pathLst>
            </a:custGeom>
            <a:solidFill>
              <a:srgbClr val="FFFFFF"/>
            </a:solidFill>
            <a:ln w="2286" cap="flat">
              <a:noFill/>
              <a:prstDash val="solid"/>
              <a:miter/>
            </a:ln>
          </p:spPr>
          <p:txBody>
            <a:bodyPr rtlCol="0" anchor="ctr"/>
            <a:lstStyle/>
            <a:p>
              <a:endParaRPr lang="en-US"/>
            </a:p>
          </p:txBody>
        </p:sp>
        <p:sp>
          <p:nvSpPr>
            <p:cNvPr id="29" name="Freeform 946">
              <a:extLst>
                <a:ext uri="{FF2B5EF4-FFF2-40B4-BE49-F238E27FC236}">
                  <a16:creationId xmlns:a16="http://schemas.microsoft.com/office/drawing/2014/main" id="{DA821DB9-404A-AC55-2080-8FECF8116C5A}"/>
                </a:ext>
              </a:extLst>
            </p:cNvPr>
            <p:cNvSpPr/>
            <p:nvPr/>
          </p:nvSpPr>
          <p:spPr>
            <a:xfrm>
              <a:off x="8981746" y="4419752"/>
              <a:ext cx="6172" cy="5715"/>
            </a:xfrm>
            <a:custGeom>
              <a:avLst/>
              <a:gdLst>
                <a:gd name="connsiteX0" fmla="*/ 0 w 6172"/>
                <a:gd name="connsiteY0" fmla="*/ 0 h 5715"/>
                <a:gd name="connsiteX1" fmla="*/ 6172 w 6172"/>
                <a:gd name="connsiteY1" fmla="*/ 5715 h 5715"/>
                <a:gd name="connsiteX2" fmla="*/ 0 w 6172"/>
                <a:gd name="connsiteY2" fmla="*/ 0 h 5715"/>
              </a:gdLst>
              <a:ahLst/>
              <a:cxnLst>
                <a:cxn ang="0">
                  <a:pos x="connsiteX0" y="connsiteY0"/>
                </a:cxn>
                <a:cxn ang="0">
                  <a:pos x="connsiteX1" y="connsiteY1"/>
                </a:cxn>
                <a:cxn ang="0">
                  <a:pos x="connsiteX2" y="connsiteY2"/>
                </a:cxn>
              </a:cxnLst>
              <a:rect l="l" t="t" r="r" b="b"/>
              <a:pathLst>
                <a:path w="6172" h="5715">
                  <a:moveTo>
                    <a:pt x="0" y="0"/>
                  </a:moveTo>
                  <a:cubicBezTo>
                    <a:pt x="2058" y="1829"/>
                    <a:pt x="4115" y="3658"/>
                    <a:pt x="6172" y="5715"/>
                  </a:cubicBezTo>
                  <a:cubicBezTo>
                    <a:pt x="4344" y="3658"/>
                    <a:pt x="2286" y="1829"/>
                    <a:pt x="0" y="0"/>
                  </a:cubicBezTo>
                  <a:close/>
                </a:path>
              </a:pathLst>
            </a:custGeom>
            <a:solidFill>
              <a:srgbClr val="FFFFFF"/>
            </a:solidFill>
            <a:ln w="2286" cap="flat">
              <a:noFill/>
              <a:prstDash val="solid"/>
              <a:miter/>
            </a:ln>
          </p:spPr>
          <p:txBody>
            <a:bodyPr rtlCol="0" anchor="ctr"/>
            <a:lstStyle/>
            <a:p>
              <a:endParaRPr lang="en-US"/>
            </a:p>
          </p:txBody>
        </p:sp>
        <p:sp>
          <p:nvSpPr>
            <p:cNvPr id="30" name="Freeform 947">
              <a:extLst>
                <a:ext uri="{FF2B5EF4-FFF2-40B4-BE49-F238E27FC236}">
                  <a16:creationId xmlns:a16="http://schemas.microsoft.com/office/drawing/2014/main" id="{EDC80FA9-16E9-3214-0787-C83A6DA27AE3}"/>
                </a:ext>
              </a:extLst>
            </p:cNvPr>
            <p:cNvSpPr/>
            <p:nvPr/>
          </p:nvSpPr>
          <p:spPr>
            <a:xfrm>
              <a:off x="8974431" y="4413351"/>
              <a:ext cx="6172" cy="5257"/>
            </a:xfrm>
            <a:custGeom>
              <a:avLst/>
              <a:gdLst>
                <a:gd name="connsiteX0" fmla="*/ 0 w 6172"/>
                <a:gd name="connsiteY0" fmla="*/ 0 h 5257"/>
                <a:gd name="connsiteX1" fmla="*/ 6172 w 6172"/>
                <a:gd name="connsiteY1" fmla="*/ 5258 h 5257"/>
                <a:gd name="connsiteX2" fmla="*/ 0 w 6172"/>
                <a:gd name="connsiteY2" fmla="*/ 0 h 5257"/>
              </a:gdLst>
              <a:ahLst/>
              <a:cxnLst>
                <a:cxn ang="0">
                  <a:pos x="connsiteX0" y="connsiteY0"/>
                </a:cxn>
                <a:cxn ang="0">
                  <a:pos x="connsiteX1" y="connsiteY1"/>
                </a:cxn>
                <a:cxn ang="0">
                  <a:pos x="connsiteX2" y="connsiteY2"/>
                </a:cxn>
              </a:cxnLst>
              <a:rect l="l" t="t" r="r" b="b"/>
              <a:pathLst>
                <a:path w="6172" h="5257">
                  <a:moveTo>
                    <a:pt x="0" y="0"/>
                  </a:moveTo>
                  <a:cubicBezTo>
                    <a:pt x="2057" y="1600"/>
                    <a:pt x="4115" y="3429"/>
                    <a:pt x="6172" y="5258"/>
                  </a:cubicBezTo>
                  <a:cubicBezTo>
                    <a:pt x="4115" y="3429"/>
                    <a:pt x="2057" y="1600"/>
                    <a:pt x="0" y="0"/>
                  </a:cubicBezTo>
                  <a:close/>
                </a:path>
              </a:pathLst>
            </a:custGeom>
            <a:solidFill>
              <a:srgbClr val="FFFFFF"/>
            </a:solidFill>
            <a:ln w="2286" cap="flat">
              <a:noFill/>
              <a:prstDash val="solid"/>
              <a:miter/>
            </a:ln>
          </p:spPr>
          <p:txBody>
            <a:bodyPr rtlCol="0" anchor="ctr"/>
            <a:lstStyle/>
            <a:p>
              <a:endParaRPr lang="en-US"/>
            </a:p>
          </p:txBody>
        </p:sp>
        <p:sp>
          <p:nvSpPr>
            <p:cNvPr id="31" name="Freeform 948">
              <a:extLst>
                <a:ext uri="{FF2B5EF4-FFF2-40B4-BE49-F238E27FC236}">
                  <a16:creationId xmlns:a16="http://schemas.microsoft.com/office/drawing/2014/main" id="{7C0EC7BD-E2B8-5657-7F21-6EC0F69C7369}"/>
                </a:ext>
              </a:extLst>
            </p:cNvPr>
            <p:cNvSpPr/>
            <p:nvPr/>
          </p:nvSpPr>
          <p:spPr>
            <a:xfrm>
              <a:off x="8682508" y="4990338"/>
              <a:ext cx="97612" cy="119661"/>
            </a:xfrm>
            <a:custGeom>
              <a:avLst/>
              <a:gdLst>
                <a:gd name="connsiteX0" fmla="*/ 80010 w 97612"/>
                <a:gd name="connsiteY0" fmla="*/ 117500 h 119661"/>
                <a:gd name="connsiteX1" fmla="*/ 80010 w 97612"/>
                <a:gd name="connsiteY1" fmla="*/ 117500 h 119661"/>
                <a:gd name="connsiteX2" fmla="*/ 80924 w 97612"/>
                <a:gd name="connsiteY2" fmla="*/ 117043 h 119661"/>
                <a:gd name="connsiteX3" fmla="*/ 80924 w 97612"/>
                <a:gd name="connsiteY3" fmla="*/ 117043 h 119661"/>
                <a:gd name="connsiteX4" fmla="*/ 81610 w 97612"/>
                <a:gd name="connsiteY4" fmla="*/ 116586 h 119661"/>
                <a:gd name="connsiteX5" fmla="*/ 81610 w 97612"/>
                <a:gd name="connsiteY5" fmla="*/ 116586 h 119661"/>
                <a:gd name="connsiteX6" fmla="*/ 83439 w 97612"/>
                <a:gd name="connsiteY6" fmla="*/ 114300 h 119661"/>
                <a:gd name="connsiteX7" fmla="*/ 83439 w 97612"/>
                <a:gd name="connsiteY7" fmla="*/ 114300 h 119661"/>
                <a:gd name="connsiteX8" fmla="*/ 83896 w 97612"/>
                <a:gd name="connsiteY8" fmla="*/ 113386 h 119661"/>
                <a:gd name="connsiteX9" fmla="*/ 83896 w 97612"/>
                <a:gd name="connsiteY9" fmla="*/ 113157 h 119661"/>
                <a:gd name="connsiteX10" fmla="*/ 84353 w 97612"/>
                <a:gd name="connsiteY10" fmla="*/ 112243 h 119661"/>
                <a:gd name="connsiteX11" fmla="*/ 84353 w 97612"/>
                <a:gd name="connsiteY11" fmla="*/ 112014 h 119661"/>
                <a:gd name="connsiteX12" fmla="*/ 84810 w 97612"/>
                <a:gd name="connsiteY12" fmla="*/ 111100 h 119661"/>
                <a:gd name="connsiteX13" fmla="*/ 84810 w 97612"/>
                <a:gd name="connsiteY13" fmla="*/ 110871 h 119661"/>
                <a:gd name="connsiteX14" fmla="*/ 85496 w 97612"/>
                <a:gd name="connsiteY14" fmla="*/ 108128 h 119661"/>
                <a:gd name="connsiteX15" fmla="*/ 85496 w 97612"/>
                <a:gd name="connsiteY15" fmla="*/ 107899 h 119661"/>
                <a:gd name="connsiteX16" fmla="*/ 85725 w 97612"/>
                <a:gd name="connsiteY16" fmla="*/ 106528 h 119661"/>
                <a:gd name="connsiteX17" fmla="*/ 85725 w 97612"/>
                <a:gd name="connsiteY17" fmla="*/ 106070 h 119661"/>
                <a:gd name="connsiteX18" fmla="*/ 85953 w 97612"/>
                <a:gd name="connsiteY18" fmla="*/ 104927 h 119661"/>
                <a:gd name="connsiteX19" fmla="*/ 85953 w 97612"/>
                <a:gd name="connsiteY19" fmla="*/ 104470 h 119661"/>
                <a:gd name="connsiteX20" fmla="*/ 86182 w 97612"/>
                <a:gd name="connsiteY20" fmla="*/ 103327 h 119661"/>
                <a:gd name="connsiteX21" fmla="*/ 86182 w 97612"/>
                <a:gd name="connsiteY21" fmla="*/ 102870 h 119661"/>
                <a:gd name="connsiteX22" fmla="*/ 86411 w 97612"/>
                <a:gd name="connsiteY22" fmla="*/ 101498 h 119661"/>
                <a:gd name="connsiteX23" fmla="*/ 86411 w 97612"/>
                <a:gd name="connsiteY23" fmla="*/ 101041 h 119661"/>
                <a:gd name="connsiteX24" fmla="*/ 86639 w 97612"/>
                <a:gd name="connsiteY24" fmla="*/ 98984 h 119661"/>
                <a:gd name="connsiteX25" fmla="*/ 93497 w 97612"/>
                <a:gd name="connsiteY25" fmla="*/ 44577 h 119661"/>
                <a:gd name="connsiteX26" fmla="*/ 94183 w 97612"/>
                <a:gd name="connsiteY26" fmla="*/ 34290 h 119661"/>
                <a:gd name="connsiteX27" fmla="*/ 94412 w 97612"/>
                <a:gd name="connsiteY27" fmla="*/ 31318 h 119661"/>
                <a:gd name="connsiteX28" fmla="*/ 95097 w 97612"/>
                <a:gd name="connsiteY28" fmla="*/ 23774 h 119661"/>
                <a:gd name="connsiteX29" fmla="*/ 95326 w 97612"/>
                <a:gd name="connsiteY29" fmla="*/ 20803 h 119661"/>
                <a:gd name="connsiteX30" fmla="*/ 96240 w 97612"/>
                <a:gd name="connsiteY30" fmla="*/ 12344 h 119661"/>
                <a:gd name="connsiteX31" fmla="*/ 96469 w 97612"/>
                <a:gd name="connsiteY31" fmla="*/ 10744 h 119661"/>
                <a:gd name="connsiteX32" fmla="*/ 97612 w 97612"/>
                <a:gd name="connsiteY32" fmla="*/ 0 h 119661"/>
                <a:gd name="connsiteX33" fmla="*/ 93040 w 97612"/>
                <a:gd name="connsiteY33" fmla="*/ 1829 h 119661"/>
                <a:gd name="connsiteX34" fmla="*/ 34518 w 97612"/>
                <a:gd name="connsiteY34" fmla="*/ 13716 h 119661"/>
                <a:gd name="connsiteX35" fmla="*/ 0 w 97612"/>
                <a:gd name="connsiteY35" fmla="*/ 13945 h 119661"/>
                <a:gd name="connsiteX36" fmla="*/ 0 w 97612"/>
                <a:gd name="connsiteY36" fmla="*/ 14173 h 119661"/>
                <a:gd name="connsiteX37" fmla="*/ 2514 w 97612"/>
                <a:gd name="connsiteY37" fmla="*/ 45949 h 119661"/>
                <a:gd name="connsiteX38" fmla="*/ 3429 w 97612"/>
                <a:gd name="connsiteY38" fmla="*/ 56464 h 119661"/>
                <a:gd name="connsiteX39" fmla="*/ 6401 w 97612"/>
                <a:gd name="connsiteY39" fmla="*/ 93269 h 119661"/>
                <a:gd name="connsiteX40" fmla="*/ 14859 w 97612"/>
                <a:gd name="connsiteY40" fmla="*/ 114071 h 119661"/>
                <a:gd name="connsiteX41" fmla="*/ 30404 w 97612"/>
                <a:gd name="connsiteY41" fmla="*/ 117958 h 119661"/>
                <a:gd name="connsiteX42" fmla="*/ 52349 w 97612"/>
                <a:gd name="connsiteY42" fmla="*/ 119101 h 119661"/>
                <a:gd name="connsiteX43" fmla="*/ 52349 w 97612"/>
                <a:gd name="connsiteY43" fmla="*/ 118872 h 119661"/>
                <a:gd name="connsiteX44" fmla="*/ 61036 w 97612"/>
                <a:gd name="connsiteY44" fmla="*/ 119558 h 119661"/>
                <a:gd name="connsiteX45" fmla="*/ 78410 w 97612"/>
                <a:gd name="connsiteY45" fmla="*/ 117958 h 119661"/>
                <a:gd name="connsiteX46" fmla="*/ 78410 w 97612"/>
                <a:gd name="connsiteY46" fmla="*/ 117958 h 119661"/>
                <a:gd name="connsiteX47" fmla="*/ 80010 w 97612"/>
                <a:gd name="connsiteY47" fmla="*/ 117500 h 11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612" h="119661">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w="2286" cap="flat">
              <a:noFill/>
              <a:prstDash val="solid"/>
              <a:miter/>
            </a:ln>
          </p:spPr>
          <p:txBody>
            <a:bodyPr rtlCol="0" anchor="ctr"/>
            <a:lstStyle/>
            <a:p>
              <a:endParaRPr lang="en-US"/>
            </a:p>
          </p:txBody>
        </p:sp>
        <p:sp>
          <p:nvSpPr>
            <p:cNvPr id="32" name="Freeform 949">
              <a:extLst>
                <a:ext uri="{FF2B5EF4-FFF2-40B4-BE49-F238E27FC236}">
                  <a16:creationId xmlns:a16="http://schemas.microsoft.com/office/drawing/2014/main" id="{590F1312-94A1-7B76-1D23-51A1BAEAC0E3}"/>
                </a:ext>
              </a:extLst>
            </p:cNvPr>
            <p:cNvSpPr/>
            <p:nvPr/>
          </p:nvSpPr>
          <p:spPr>
            <a:xfrm>
              <a:off x="8627761" y="5162702"/>
              <a:ext cx="224826" cy="64355"/>
            </a:xfrm>
            <a:custGeom>
              <a:avLst/>
              <a:gdLst>
                <a:gd name="connsiteX0" fmla="*/ 222540 w 224826"/>
                <a:gd name="connsiteY0" fmla="*/ 0 h 64355"/>
                <a:gd name="connsiteX1" fmla="*/ 212025 w 224826"/>
                <a:gd name="connsiteY1" fmla="*/ 1372 h 64355"/>
                <a:gd name="connsiteX2" fmla="*/ 199680 w 224826"/>
                <a:gd name="connsiteY2" fmla="*/ 5944 h 64355"/>
                <a:gd name="connsiteX3" fmla="*/ 44004 w 224826"/>
                <a:gd name="connsiteY3" fmla="*/ 13716 h 64355"/>
                <a:gd name="connsiteX4" fmla="*/ 1713 w 224826"/>
                <a:gd name="connsiteY4" fmla="*/ 5487 h 64355"/>
                <a:gd name="connsiteX5" fmla="*/ 35545 w 224826"/>
                <a:gd name="connsiteY5" fmla="*/ 55779 h 64355"/>
                <a:gd name="connsiteX6" fmla="*/ 178878 w 224826"/>
                <a:gd name="connsiteY6" fmla="*/ 58522 h 64355"/>
                <a:gd name="connsiteX7" fmla="*/ 224826 w 224826"/>
                <a:gd name="connsiteY7" fmla="*/ 4572 h 64355"/>
                <a:gd name="connsiteX8" fmla="*/ 222540 w 224826"/>
                <a:gd name="connsiteY8" fmla="*/ 0 h 6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26" h="64355">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w="2286" cap="flat">
              <a:noFill/>
              <a:prstDash val="solid"/>
              <a:miter/>
            </a:ln>
          </p:spPr>
          <p:txBody>
            <a:bodyPr rtlCol="0" anchor="ctr"/>
            <a:lstStyle/>
            <a:p>
              <a:endParaRPr lang="en-US"/>
            </a:p>
          </p:txBody>
        </p:sp>
        <p:sp>
          <p:nvSpPr>
            <p:cNvPr id="33" name="Freeform 950">
              <a:extLst>
                <a:ext uri="{FF2B5EF4-FFF2-40B4-BE49-F238E27FC236}">
                  <a16:creationId xmlns:a16="http://schemas.microsoft.com/office/drawing/2014/main" id="{D6CA29D7-2458-1834-4970-606E6B937C5A}"/>
                </a:ext>
              </a:extLst>
            </p:cNvPr>
            <p:cNvSpPr/>
            <p:nvPr/>
          </p:nvSpPr>
          <p:spPr>
            <a:xfrm>
              <a:off x="8622158" y="5103089"/>
              <a:ext cx="233716" cy="73070"/>
            </a:xfrm>
            <a:custGeom>
              <a:avLst/>
              <a:gdLst>
                <a:gd name="connsiteX0" fmla="*/ 204597 w 233716"/>
                <a:gd name="connsiteY0" fmla="*/ 6121 h 73070"/>
                <a:gd name="connsiteX1" fmla="*/ 181966 w 233716"/>
                <a:gd name="connsiteY1" fmla="*/ 14351 h 73070"/>
                <a:gd name="connsiteX2" fmla="*/ 147676 w 233716"/>
                <a:gd name="connsiteY2" fmla="*/ 21209 h 73070"/>
                <a:gd name="connsiteX3" fmla="*/ 24003 w 233716"/>
                <a:gd name="connsiteY3" fmla="*/ 7264 h 73070"/>
                <a:gd name="connsiteX4" fmla="*/ 0 w 233716"/>
                <a:gd name="connsiteY4" fmla="*/ 26466 h 73070"/>
                <a:gd name="connsiteX5" fmla="*/ 22860 w 233716"/>
                <a:gd name="connsiteY5" fmla="*/ 55956 h 73070"/>
                <a:gd name="connsiteX6" fmla="*/ 84811 w 233716"/>
                <a:gd name="connsiteY6" fmla="*/ 70129 h 73070"/>
                <a:gd name="connsiteX7" fmla="*/ 216942 w 233716"/>
                <a:gd name="connsiteY7" fmla="*/ 50241 h 73070"/>
                <a:gd name="connsiteX8" fmla="*/ 225400 w 233716"/>
                <a:gd name="connsiteY8" fmla="*/ 43611 h 73070"/>
                <a:gd name="connsiteX9" fmla="*/ 229743 w 233716"/>
                <a:gd name="connsiteY9" fmla="*/ 5435 h 73070"/>
                <a:gd name="connsiteX10" fmla="*/ 204597 w 233716"/>
                <a:gd name="connsiteY10" fmla="*/ 6121 h 7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716" h="73070">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w="2286" cap="flat">
              <a:noFill/>
              <a:prstDash val="solid"/>
              <a:miter/>
            </a:ln>
          </p:spPr>
          <p:txBody>
            <a:bodyPr rtlCol="0" anchor="ctr"/>
            <a:lstStyle/>
            <a:p>
              <a:endParaRPr lang="en-US"/>
            </a:p>
          </p:txBody>
        </p:sp>
        <p:sp>
          <p:nvSpPr>
            <p:cNvPr id="34" name="Freeform 951">
              <a:extLst>
                <a:ext uri="{FF2B5EF4-FFF2-40B4-BE49-F238E27FC236}">
                  <a16:creationId xmlns:a16="http://schemas.microsoft.com/office/drawing/2014/main" id="{EDBEB5AC-F718-4D36-4080-FAB44E3F1EF4}"/>
                </a:ext>
              </a:extLst>
            </p:cNvPr>
            <p:cNvSpPr/>
            <p:nvPr/>
          </p:nvSpPr>
          <p:spPr>
            <a:xfrm>
              <a:off x="8781695" y="4391863"/>
              <a:ext cx="283983" cy="715060"/>
            </a:xfrm>
            <a:custGeom>
              <a:avLst/>
              <a:gdLst>
                <a:gd name="connsiteX0" fmla="*/ 219710 w 283983"/>
                <a:gd name="connsiteY0" fmla="*/ 46863 h 715060"/>
                <a:gd name="connsiteX1" fmla="*/ 213995 w 283983"/>
                <a:gd name="connsiteY1" fmla="*/ 40691 h 715060"/>
                <a:gd name="connsiteX2" fmla="*/ 212623 w 283983"/>
                <a:gd name="connsiteY2" fmla="*/ 39091 h 715060"/>
                <a:gd name="connsiteX3" fmla="*/ 206908 w 283983"/>
                <a:gd name="connsiteY3" fmla="*/ 33604 h 715060"/>
                <a:gd name="connsiteX4" fmla="*/ 206680 w 283983"/>
                <a:gd name="connsiteY4" fmla="*/ 33376 h 715060"/>
                <a:gd name="connsiteX5" fmla="*/ 200508 w 283983"/>
                <a:gd name="connsiteY5" fmla="*/ 27661 h 715060"/>
                <a:gd name="connsiteX6" fmla="*/ 199136 w 283983"/>
                <a:gd name="connsiteY6" fmla="*/ 26518 h 715060"/>
                <a:gd name="connsiteX7" fmla="*/ 192964 w 283983"/>
                <a:gd name="connsiteY7" fmla="*/ 21260 h 715060"/>
                <a:gd name="connsiteX8" fmla="*/ 192735 w 283983"/>
                <a:gd name="connsiteY8" fmla="*/ 21031 h 715060"/>
                <a:gd name="connsiteX9" fmla="*/ 186106 w 283983"/>
                <a:gd name="connsiteY9" fmla="*/ 15773 h 715060"/>
                <a:gd name="connsiteX10" fmla="*/ 185191 w 283983"/>
                <a:gd name="connsiteY10" fmla="*/ 15088 h 715060"/>
                <a:gd name="connsiteX11" fmla="*/ 178333 w 283983"/>
                <a:gd name="connsiteY11" fmla="*/ 10058 h 715060"/>
                <a:gd name="connsiteX12" fmla="*/ 178333 w 283983"/>
                <a:gd name="connsiteY12" fmla="*/ 10058 h 715060"/>
                <a:gd name="connsiteX13" fmla="*/ 171018 w 283983"/>
                <a:gd name="connsiteY13" fmla="*/ 5029 h 715060"/>
                <a:gd name="connsiteX14" fmla="*/ 170561 w 283983"/>
                <a:gd name="connsiteY14" fmla="*/ 4572 h 715060"/>
                <a:gd name="connsiteX15" fmla="*/ 163246 w 283983"/>
                <a:gd name="connsiteY15" fmla="*/ 0 h 715060"/>
                <a:gd name="connsiteX16" fmla="*/ 163246 w 283983"/>
                <a:gd name="connsiteY16" fmla="*/ 0 h 715060"/>
                <a:gd name="connsiteX17" fmla="*/ 175362 w 283983"/>
                <a:gd name="connsiteY17" fmla="*/ 22174 h 715060"/>
                <a:gd name="connsiteX18" fmla="*/ 213309 w 283983"/>
                <a:gd name="connsiteY18" fmla="*/ 124358 h 715060"/>
                <a:gd name="connsiteX19" fmla="*/ 219939 w 283983"/>
                <a:gd name="connsiteY19" fmla="*/ 229743 h 715060"/>
                <a:gd name="connsiteX20" fmla="*/ 196621 w 283983"/>
                <a:gd name="connsiteY20" fmla="*/ 341529 h 715060"/>
                <a:gd name="connsiteX21" fmla="*/ 128041 w 283983"/>
                <a:gd name="connsiteY21" fmla="*/ 491947 h 715060"/>
                <a:gd name="connsiteX22" fmla="*/ 91237 w 283983"/>
                <a:gd name="connsiteY22" fmla="*/ 537667 h 715060"/>
                <a:gd name="connsiteX23" fmla="*/ 46431 w 283983"/>
                <a:gd name="connsiteY23" fmla="*/ 574243 h 715060"/>
                <a:gd name="connsiteX24" fmla="*/ 12370 w 283983"/>
                <a:gd name="connsiteY24" fmla="*/ 592303 h 715060"/>
                <a:gd name="connsiteX25" fmla="*/ 10312 w 283983"/>
                <a:gd name="connsiteY25" fmla="*/ 607619 h 715060"/>
                <a:gd name="connsiteX26" fmla="*/ 25 w 283983"/>
                <a:gd name="connsiteY26" fmla="*/ 703631 h 715060"/>
                <a:gd name="connsiteX27" fmla="*/ 1626 w 283983"/>
                <a:gd name="connsiteY27" fmla="*/ 713918 h 715060"/>
                <a:gd name="connsiteX28" fmla="*/ 12370 w 283983"/>
                <a:gd name="connsiteY28" fmla="*/ 714147 h 715060"/>
                <a:gd name="connsiteX29" fmla="*/ 66777 w 283983"/>
                <a:gd name="connsiteY29" fmla="*/ 677113 h 715060"/>
                <a:gd name="connsiteX30" fmla="*/ 148158 w 283983"/>
                <a:gd name="connsiteY30" fmla="*/ 551841 h 715060"/>
                <a:gd name="connsiteX31" fmla="*/ 243942 w 283983"/>
                <a:gd name="connsiteY31" fmla="*/ 391821 h 715060"/>
                <a:gd name="connsiteX32" fmla="*/ 280975 w 283983"/>
                <a:gd name="connsiteY32" fmla="*/ 187681 h 715060"/>
                <a:gd name="connsiteX33" fmla="*/ 219710 w 283983"/>
                <a:gd name="connsiteY33" fmla="*/ 46863 h 71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3983" h="715060">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w="2286" cap="flat">
              <a:noFill/>
              <a:prstDash val="solid"/>
              <a:miter/>
            </a:ln>
          </p:spPr>
          <p:txBody>
            <a:bodyPr rtlCol="0" anchor="ctr"/>
            <a:lstStyle/>
            <a:p>
              <a:endParaRPr lang="en-US"/>
            </a:p>
          </p:txBody>
        </p:sp>
        <p:sp>
          <p:nvSpPr>
            <p:cNvPr id="35" name="Freeform 952">
              <a:extLst>
                <a:ext uri="{FF2B5EF4-FFF2-40B4-BE49-F238E27FC236}">
                  <a16:creationId xmlns:a16="http://schemas.microsoft.com/office/drawing/2014/main" id="{19E9FE82-880D-99CF-8726-1F9F9A94C799}"/>
                </a:ext>
              </a:extLst>
            </p:cNvPr>
            <p:cNvSpPr/>
            <p:nvPr/>
          </p:nvSpPr>
          <p:spPr>
            <a:xfrm>
              <a:off x="8551063" y="4938445"/>
              <a:ext cx="124452" cy="163924"/>
            </a:xfrm>
            <a:custGeom>
              <a:avLst/>
              <a:gdLst>
                <a:gd name="connsiteX0" fmla="*/ 124130 w 124452"/>
                <a:gd name="connsiteY0" fmla="*/ 144475 h 163924"/>
                <a:gd name="connsiteX1" fmla="*/ 123901 w 124452"/>
                <a:gd name="connsiteY1" fmla="*/ 140132 h 163924"/>
                <a:gd name="connsiteX2" fmla="*/ 123444 w 124452"/>
                <a:gd name="connsiteY2" fmla="*/ 132131 h 163924"/>
                <a:gd name="connsiteX3" fmla="*/ 123215 w 124452"/>
                <a:gd name="connsiteY3" fmla="*/ 126873 h 163924"/>
                <a:gd name="connsiteX4" fmla="*/ 122758 w 124452"/>
                <a:gd name="connsiteY4" fmla="*/ 119786 h 163924"/>
                <a:gd name="connsiteX5" fmla="*/ 122301 w 124452"/>
                <a:gd name="connsiteY5" fmla="*/ 114071 h 163924"/>
                <a:gd name="connsiteX6" fmla="*/ 121844 w 124452"/>
                <a:gd name="connsiteY6" fmla="*/ 107670 h 163924"/>
                <a:gd name="connsiteX7" fmla="*/ 121386 w 124452"/>
                <a:gd name="connsiteY7" fmla="*/ 101498 h 163924"/>
                <a:gd name="connsiteX8" fmla="*/ 120929 w 124452"/>
                <a:gd name="connsiteY8" fmla="*/ 95555 h 163924"/>
                <a:gd name="connsiteX9" fmla="*/ 120472 w 124452"/>
                <a:gd name="connsiteY9" fmla="*/ 88925 h 163924"/>
                <a:gd name="connsiteX10" fmla="*/ 120015 w 124452"/>
                <a:gd name="connsiteY10" fmla="*/ 83896 h 163924"/>
                <a:gd name="connsiteX11" fmla="*/ 119558 w 124452"/>
                <a:gd name="connsiteY11" fmla="*/ 76352 h 163924"/>
                <a:gd name="connsiteX12" fmla="*/ 119329 w 124452"/>
                <a:gd name="connsiteY12" fmla="*/ 72695 h 163924"/>
                <a:gd name="connsiteX13" fmla="*/ 118643 w 124452"/>
                <a:gd name="connsiteY13" fmla="*/ 64008 h 163924"/>
                <a:gd name="connsiteX14" fmla="*/ 55092 w 124452"/>
                <a:gd name="connsiteY14" fmla="*/ 42062 h 163924"/>
                <a:gd name="connsiteX15" fmla="*/ 9601 w 124452"/>
                <a:gd name="connsiteY15" fmla="*/ 8915 h 163924"/>
                <a:gd name="connsiteX16" fmla="*/ 0 w 124452"/>
                <a:gd name="connsiteY16" fmla="*/ 0 h 163924"/>
                <a:gd name="connsiteX17" fmla="*/ 22860 w 124452"/>
                <a:gd name="connsiteY17" fmla="*/ 34976 h 163924"/>
                <a:gd name="connsiteX18" fmla="*/ 32004 w 124452"/>
                <a:gd name="connsiteY18" fmla="*/ 48920 h 163924"/>
                <a:gd name="connsiteX19" fmla="*/ 33375 w 124452"/>
                <a:gd name="connsiteY19" fmla="*/ 50749 h 163924"/>
                <a:gd name="connsiteX20" fmla="*/ 43891 w 124452"/>
                <a:gd name="connsiteY20" fmla="*/ 66980 h 163924"/>
                <a:gd name="connsiteX21" fmla="*/ 77724 w 124452"/>
                <a:gd name="connsiteY21" fmla="*/ 130988 h 163924"/>
                <a:gd name="connsiteX22" fmla="*/ 122758 w 124452"/>
                <a:gd name="connsiteY22" fmla="*/ 163449 h 163924"/>
                <a:gd name="connsiteX23" fmla="*/ 124358 w 124452"/>
                <a:gd name="connsiteY23" fmla="*/ 157277 h 163924"/>
                <a:gd name="connsiteX24" fmla="*/ 124130 w 124452"/>
                <a:gd name="connsiteY24" fmla="*/ 144475 h 16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452" h="163924">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w="2286" cap="flat">
              <a:noFill/>
              <a:prstDash val="solid"/>
              <a:miter/>
            </a:ln>
          </p:spPr>
          <p:txBody>
            <a:bodyPr rtlCol="0" anchor="ctr"/>
            <a:lstStyle/>
            <a:p>
              <a:endParaRPr lang="en-US"/>
            </a:p>
          </p:txBody>
        </p:sp>
        <p:sp>
          <p:nvSpPr>
            <p:cNvPr id="36" name="Freeform 953">
              <a:extLst>
                <a:ext uri="{FF2B5EF4-FFF2-40B4-BE49-F238E27FC236}">
                  <a16:creationId xmlns:a16="http://schemas.microsoft.com/office/drawing/2014/main" id="{5C10F7AD-FB1E-2364-0989-E1AF7CFE992E}"/>
                </a:ext>
              </a:extLst>
            </p:cNvPr>
            <p:cNvSpPr/>
            <p:nvPr/>
          </p:nvSpPr>
          <p:spPr>
            <a:xfrm>
              <a:off x="8053969" y="4612547"/>
              <a:ext cx="150328" cy="146779"/>
            </a:xfrm>
            <a:custGeom>
              <a:avLst/>
              <a:gdLst>
                <a:gd name="connsiteX0" fmla="*/ 82185 w 150328"/>
                <a:gd name="connsiteY0" fmla="*/ 145990 h 146779"/>
                <a:gd name="connsiteX1" fmla="*/ 134991 w 150328"/>
                <a:gd name="connsiteY1" fmla="*/ 117643 h 146779"/>
                <a:gd name="connsiteX2" fmla="*/ 126305 w 150328"/>
                <a:gd name="connsiteY2" fmla="*/ 17288 h 146779"/>
                <a:gd name="connsiteX3" fmla="*/ 26406 w 150328"/>
                <a:gd name="connsiteY3" fmla="*/ 18202 h 146779"/>
                <a:gd name="connsiteX4" fmla="*/ 8804 w 150328"/>
                <a:gd name="connsiteY4" fmla="*/ 105527 h 146779"/>
                <a:gd name="connsiteX5" fmla="*/ 82185 w 150328"/>
                <a:gd name="connsiteY5" fmla="*/ 145990 h 14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28" h="146779">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w="2286" cap="flat">
              <a:noFill/>
              <a:prstDash val="solid"/>
              <a:miter/>
            </a:ln>
          </p:spPr>
          <p:txBody>
            <a:bodyPr rtlCol="0" anchor="ctr"/>
            <a:lstStyle/>
            <a:p>
              <a:endParaRPr lang="en-US"/>
            </a:p>
          </p:txBody>
        </p:sp>
        <p:sp>
          <p:nvSpPr>
            <p:cNvPr id="37" name="Freeform 954">
              <a:extLst>
                <a:ext uri="{FF2B5EF4-FFF2-40B4-BE49-F238E27FC236}">
                  <a16:creationId xmlns:a16="http://schemas.microsoft.com/office/drawing/2014/main" id="{136B0C43-05F3-9BD8-9776-0CA6EB08CAF3}"/>
                </a:ext>
              </a:extLst>
            </p:cNvPr>
            <p:cNvSpPr/>
            <p:nvPr/>
          </p:nvSpPr>
          <p:spPr>
            <a:xfrm>
              <a:off x="8633359" y="5223052"/>
              <a:ext cx="210769" cy="55978"/>
            </a:xfrm>
            <a:custGeom>
              <a:avLst/>
              <a:gdLst>
                <a:gd name="connsiteX0" fmla="*/ 0 w 210769"/>
                <a:gd name="connsiteY0" fmla="*/ 0 h 55978"/>
                <a:gd name="connsiteX1" fmla="*/ 11201 w 210769"/>
                <a:gd name="connsiteY1" fmla="*/ 36347 h 55978"/>
                <a:gd name="connsiteX2" fmla="*/ 61036 w 210769"/>
                <a:gd name="connsiteY2" fmla="*/ 53721 h 55978"/>
                <a:gd name="connsiteX3" fmla="*/ 158648 w 210769"/>
                <a:gd name="connsiteY3" fmla="*/ 53721 h 55978"/>
                <a:gd name="connsiteX4" fmla="*/ 210769 w 210769"/>
                <a:gd name="connsiteY4" fmla="*/ 1371 h 55978"/>
                <a:gd name="connsiteX5" fmla="*/ 105384 w 210769"/>
                <a:gd name="connsiteY5" fmla="*/ 15773 h 55978"/>
                <a:gd name="connsiteX6" fmla="*/ 0 w 210769"/>
                <a:gd name="connsiteY6" fmla="*/ 0 h 5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69" h="55978">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w="2286" cap="flat">
              <a:noFill/>
              <a:prstDash val="solid"/>
              <a:miter/>
            </a:ln>
          </p:spPr>
          <p:txBody>
            <a:bodyPr rtlCol="0" anchor="ctr"/>
            <a:lstStyle/>
            <a:p>
              <a:endParaRPr lang="en-US"/>
            </a:p>
          </p:txBody>
        </p:sp>
        <p:sp>
          <p:nvSpPr>
            <p:cNvPr id="38" name="Freeform 955">
              <a:extLst>
                <a:ext uri="{FF2B5EF4-FFF2-40B4-BE49-F238E27FC236}">
                  <a16:creationId xmlns:a16="http://schemas.microsoft.com/office/drawing/2014/main" id="{F87C3AEC-AEB0-AB66-D5BE-C7E9619644C4}"/>
                </a:ext>
              </a:extLst>
            </p:cNvPr>
            <p:cNvSpPr/>
            <p:nvPr/>
          </p:nvSpPr>
          <p:spPr>
            <a:xfrm>
              <a:off x="8014648" y="4768617"/>
              <a:ext cx="271771" cy="468507"/>
            </a:xfrm>
            <a:custGeom>
              <a:avLst/>
              <a:gdLst>
                <a:gd name="connsiteX0" fmla="*/ 170883 w 271771"/>
                <a:gd name="connsiteY0" fmla="*/ 19180 h 468507"/>
                <a:gd name="connsiteX1" fmla="*/ 107333 w 271771"/>
                <a:gd name="connsiteY1" fmla="*/ 1350 h 468507"/>
                <a:gd name="connsiteX2" fmla="*/ 33952 w 271771"/>
                <a:gd name="connsiteY2" fmla="*/ 55071 h 468507"/>
                <a:gd name="connsiteX3" fmla="*/ 22979 w 271771"/>
                <a:gd name="connsiteY3" fmla="*/ 95304 h 468507"/>
                <a:gd name="connsiteX4" fmla="*/ 119 w 271771"/>
                <a:gd name="connsiteY4" fmla="*/ 240008 h 468507"/>
                <a:gd name="connsiteX5" fmla="*/ 15207 w 271771"/>
                <a:gd name="connsiteY5" fmla="*/ 268126 h 468507"/>
                <a:gd name="connsiteX6" fmla="*/ 27323 w 271771"/>
                <a:gd name="connsiteY6" fmla="*/ 262182 h 468507"/>
                <a:gd name="connsiteX7" fmla="*/ 41039 w 271771"/>
                <a:gd name="connsiteY7" fmla="*/ 135538 h 468507"/>
                <a:gd name="connsiteX8" fmla="*/ 41953 w 271771"/>
                <a:gd name="connsiteY8" fmla="*/ 117936 h 468507"/>
                <a:gd name="connsiteX9" fmla="*/ 48582 w 271771"/>
                <a:gd name="connsiteY9" fmla="*/ 111078 h 468507"/>
                <a:gd name="connsiteX10" fmla="*/ 52697 w 271771"/>
                <a:gd name="connsiteY10" fmla="*/ 117936 h 468507"/>
                <a:gd name="connsiteX11" fmla="*/ 51326 w 271771"/>
                <a:gd name="connsiteY11" fmla="*/ 141939 h 468507"/>
                <a:gd name="connsiteX12" fmla="*/ 41267 w 271771"/>
                <a:gd name="connsiteY12" fmla="*/ 233607 h 468507"/>
                <a:gd name="connsiteX13" fmla="*/ 29380 w 271771"/>
                <a:gd name="connsiteY13" fmla="*/ 367110 h 468507"/>
                <a:gd name="connsiteX14" fmla="*/ 20465 w 271771"/>
                <a:gd name="connsiteY14" fmla="*/ 443691 h 468507"/>
                <a:gd name="connsiteX15" fmla="*/ 43096 w 271771"/>
                <a:gd name="connsiteY15" fmla="*/ 468151 h 468507"/>
                <a:gd name="connsiteX16" fmla="*/ 68699 w 271771"/>
                <a:gd name="connsiteY16" fmla="*/ 448034 h 468507"/>
                <a:gd name="connsiteX17" fmla="*/ 104361 w 271771"/>
                <a:gd name="connsiteY17" fmla="*/ 275670 h 468507"/>
                <a:gd name="connsiteX18" fmla="*/ 121049 w 271771"/>
                <a:gd name="connsiteY18" fmla="*/ 260353 h 468507"/>
                <a:gd name="connsiteX19" fmla="*/ 132479 w 271771"/>
                <a:gd name="connsiteY19" fmla="*/ 274069 h 468507"/>
                <a:gd name="connsiteX20" fmla="*/ 148023 w 271771"/>
                <a:gd name="connsiteY20" fmla="*/ 431118 h 468507"/>
                <a:gd name="connsiteX21" fmla="*/ 190314 w 271771"/>
                <a:gd name="connsiteY21" fmla="*/ 464950 h 468507"/>
                <a:gd name="connsiteX22" fmla="*/ 203345 w 271771"/>
                <a:gd name="connsiteY22" fmla="*/ 446205 h 468507"/>
                <a:gd name="connsiteX23" fmla="*/ 201744 w 271771"/>
                <a:gd name="connsiteY23" fmla="*/ 408943 h 468507"/>
                <a:gd name="connsiteX24" fmla="*/ 188486 w 271771"/>
                <a:gd name="connsiteY24" fmla="*/ 185830 h 468507"/>
                <a:gd name="connsiteX25" fmla="*/ 179799 w 271771"/>
                <a:gd name="connsiteY25" fmla="*/ 104905 h 468507"/>
                <a:gd name="connsiteX26" fmla="*/ 206774 w 271771"/>
                <a:gd name="connsiteY26" fmla="*/ 147425 h 468507"/>
                <a:gd name="connsiteX27" fmla="*/ 240149 w 271771"/>
                <a:gd name="connsiteY27" fmla="*/ 232236 h 468507"/>
                <a:gd name="connsiteX28" fmla="*/ 243578 w 271771"/>
                <a:gd name="connsiteY28" fmla="*/ 240237 h 468507"/>
                <a:gd name="connsiteX29" fmla="*/ 267810 w 271771"/>
                <a:gd name="connsiteY29" fmla="*/ 241608 h 468507"/>
                <a:gd name="connsiteX30" fmla="*/ 269639 w 271771"/>
                <a:gd name="connsiteY30" fmla="*/ 214405 h 468507"/>
                <a:gd name="connsiteX31" fmla="*/ 170883 w 271771"/>
                <a:gd name="connsiteY31" fmla="*/ 19180 h 46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1771" h="468507">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w="2286" cap="flat">
              <a:noFill/>
              <a:prstDash val="solid"/>
              <a:miter/>
            </a:ln>
          </p:spPr>
          <p:txBody>
            <a:bodyPr rtlCol="0" anchor="ctr"/>
            <a:lstStyle/>
            <a:p>
              <a:endParaRPr lang="en-US"/>
            </a:p>
          </p:txBody>
        </p:sp>
        <p:sp>
          <p:nvSpPr>
            <p:cNvPr id="39" name="Freeform 956">
              <a:extLst>
                <a:ext uri="{FF2B5EF4-FFF2-40B4-BE49-F238E27FC236}">
                  <a16:creationId xmlns:a16="http://schemas.microsoft.com/office/drawing/2014/main" id="{C18E9B03-352A-D360-7E74-996A29AD844D}"/>
                </a:ext>
              </a:extLst>
            </p:cNvPr>
            <p:cNvSpPr/>
            <p:nvPr/>
          </p:nvSpPr>
          <p:spPr>
            <a:xfrm>
              <a:off x="8466054" y="4373038"/>
              <a:ext cx="191301" cy="271405"/>
            </a:xfrm>
            <a:custGeom>
              <a:avLst/>
              <a:gdLst>
                <a:gd name="connsiteX0" fmla="*/ 190394 w 191301"/>
                <a:gd name="connsiteY0" fmla="*/ 766 h 271405"/>
                <a:gd name="connsiteX1" fmla="*/ 124329 w 191301"/>
                <a:gd name="connsiteY1" fmla="*/ 26369 h 271405"/>
                <a:gd name="connsiteX2" fmla="*/ 199 w 191301"/>
                <a:gd name="connsiteY2" fmla="*/ 270285 h 271405"/>
                <a:gd name="connsiteX3" fmla="*/ 63750 w 191301"/>
                <a:gd name="connsiteY3" fmla="*/ 125353 h 271405"/>
                <a:gd name="connsiteX4" fmla="*/ 190394 w 191301"/>
                <a:gd name="connsiteY4" fmla="*/ 766 h 27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01" h="271405">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w="2286" cap="flat">
              <a:noFill/>
              <a:prstDash val="solid"/>
              <a:miter/>
            </a:ln>
          </p:spPr>
          <p:txBody>
            <a:bodyPr rtlCol="0" anchor="ctr"/>
            <a:lstStyle/>
            <a:p>
              <a:endParaRPr lang="en-US"/>
            </a:p>
          </p:txBody>
        </p:sp>
        <p:sp>
          <p:nvSpPr>
            <p:cNvPr id="40" name="Freeform 957">
              <a:extLst>
                <a:ext uri="{FF2B5EF4-FFF2-40B4-BE49-F238E27FC236}">
                  <a16:creationId xmlns:a16="http://schemas.microsoft.com/office/drawing/2014/main" id="{74C790B1-772B-4DBE-216B-DC7D23D53940}"/>
                </a:ext>
              </a:extLst>
            </p:cNvPr>
            <p:cNvSpPr/>
            <p:nvPr/>
          </p:nvSpPr>
          <p:spPr>
            <a:xfrm>
              <a:off x="8768919" y="5094351"/>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457"/>
                    <a:pt x="0" y="229"/>
                    <a:pt x="0" y="0"/>
                  </a:cubicBezTo>
                  <a:close/>
                </a:path>
              </a:pathLst>
            </a:custGeom>
            <a:solidFill>
              <a:srgbClr val="000000"/>
            </a:solidFill>
            <a:ln w="2286" cap="flat">
              <a:noFill/>
              <a:prstDash val="solid"/>
              <a:miter/>
            </a:ln>
          </p:spPr>
          <p:txBody>
            <a:bodyPr rtlCol="0" anchor="ctr"/>
            <a:lstStyle/>
            <a:p>
              <a:endParaRPr lang="en-US"/>
            </a:p>
          </p:txBody>
        </p:sp>
        <p:sp>
          <p:nvSpPr>
            <p:cNvPr id="41" name="Freeform 958">
              <a:extLst>
                <a:ext uri="{FF2B5EF4-FFF2-40B4-BE49-F238E27FC236}">
                  <a16:creationId xmlns:a16="http://schemas.microsoft.com/office/drawing/2014/main" id="{7B464BC1-0941-927A-139D-8DEA8249A27F}"/>
                </a:ext>
              </a:extLst>
            </p:cNvPr>
            <p:cNvSpPr/>
            <p:nvPr/>
          </p:nvSpPr>
          <p:spPr>
            <a:xfrm>
              <a:off x="8768233" y="509800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2" name="Freeform 959">
              <a:extLst>
                <a:ext uri="{FF2B5EF4-FFF2-40B4-BE49-F238E27FC236}">
                  <a16:creationId xmlns:a16="http://schemas.microsoft.com/office/drawing/2014/main" id="{9FF537D6-5DE8-F2D2-F3EE-8E0973380709}"/>
                </a:ext>
              </a:extLst>
            </p:cNvPr>
            <p:cNvSpPr/>
            <p:nvPr/>
          </p:nvSpPr>
          <p:spPr>
            <a:xfrm>
              <a:off x="8767548" y="510075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3" name="Freeform 960">
              <a:extLst>
                <a:ext uri="{FF2B5EF4-FFF2-40B4-BE49-F238E27FC236}">
                  <a16:creationId xmlns:a16="http://schemas.microsoft.com/office/drawing/2014/main" id="{53492C37-227C-90E2-3FAE-051E640E70B4}"/>
                </a:ext>
              </a:extLst>
            </p:cNvPr>
            <p:cNvSpPr/>
            <p:nvPr/>
          </p:nvSpPr>
          <p:spPr>
            <a:xfrm>
              <a:off x="8769376" y="5090922"/>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4" name="Freeform 961">
              <a:extLst>
                <a:ext uri="{FF2B5EF4-FFF2-40B4-BE49-F238E27FC236}">
                  <a16:creationId xmlns:a16="http://schemas.microsoft.com/office/drawing/2014/main" id="{217DCEFE-9C6E-549D-3BD1-E41990EF2139}"/>
                </a:ext>
              </a:extLst>
            </p:cNvPr>
            <p:cNvSpPr/>
            <p:nvPr/>
          </p:nvSpPr>
          <p:spPr>
            <a:xfrm>
              <a:off x="8766176" y="5103952"/>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5" name="Freeform 962">
              <a:extLst>
                <a:ext uri="{FF2B5EF4-FFF2-40B4-BE49-F238E27FC236}">
                  <a16:creationId xmlns:a16="http://schemas.microsoft.com/office/drawing/2014/main" id="{ADF54BC5-D7DC-907F-9813-07524AA4BE7D}"/>
                </a:ext>
              </a:extLst>
            </p:cNvPr>
            <p:cNvSpPr/>
            <p:nvPr/>
          </p:nvSpPr>
          <p:spPr>
            <a:xfrm>
              <a:off x="8769148" y="5092750"/>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457"/>
                    <a:pt x="0" y="457"/>
                  </a:cubicBezTo>
                  <a:cubicBezTo>
                    <a:pt x="0" y="228"/>
                    <a:pt x="0" y="228"/>
                    <a:pt x="0" y="0"/>
                  </a:cubicBezTo>
                  <a:close/>
                </a:path>
              </a:pathLst>
            </a:custGeom>
            <a:solidFill>
              <a:srgbClr val="000000"/>
            </a:solidFill>
            <a:ln w="2286" cap="flat">
              <a:noFill/>
              <a:prstDash val="solid"/>
              <a:miter/>
            </a:ln>
          </p:spPr>
          <p:txBody>
            <a:bodyPr rtlCol="0" anchor="ctr"/>
            <a:lstStyle/>
            <a:p>
              <a:endParaRPr lang="en-US"/>
            </a:p>
          </p:txBody>
        </p:sp>
        <p:sp>
          <p:nvSpPr>
            <p:cNvPr id="46" name="Freeform 963">
              <a:extLst>
                <a:ext uri="{FF2B5EF4-FFF2-40B4-BE49-F238E27FC236}">
                  <a16:creationId xmlns:a16="http://schemas.microsoft.com/office/drawing/2014/main" id="{2B83BBFD-F6BB-412B-D8D8-5FB10A0478C6}"/>
                </a:ext>
              </a:extLst>
            </p:cNvPr>
            <p:cNvSpPr/>
            <p:nvPr/>
          </p:nvSpPr>
          <p:spPr>
            <a:xfrm>
              <a:off x="8767090" y="5101894"/>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8"/>
                    <a:pt x="0" y="0"/>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7" name="Freeform 964">
              <a:extLst>
                <a:ext uri="{FF2B5EF4-FFF2-40B4-BE49-F238E27FC236}">
                  <a16:creationId xmlns:a16="http://schemas.microsoft.com/office/drawing/2014/main" id="{BB354553-7507-5B7B-D0A3-525D2104FD0A}"/>
                </a:ext>
              </a:extLst>
            </p:cNvPr>
            <p:cNvSpPr/>
            <p:nvPr/>
          </p:nvSpPr>
          <p:spPr>
            <a:xfrm>
              <a:off x="8764176" y="5106466"/>
              <a:ext cx="171" cy="2286"/>
            </a:xfrm>
            <a:custGeom>
              <a:avLst/>
              <a:gdLst>
                <a:gd name="connsiteX0" fmla="*/ 172 w 171"/>
                <a:gd name="connsiteY0" fmla="*/ 0 h 2286"/>
                <a:gd name="connsiteX1" fmla="*/ 172 w 171"/>
                <a:gd name="connsiteY1" fmla="*/ 0 h 2286"/>
                <a:gd name="connsiteX2" fmla="*/ 172 w 171"/>
                <a:gd name="connsiteY2" fmla="*/ 0 h 2286"/>
              </a:gdLst>
              <a:ahLst/>
              <a:cxnLst>
                <a:cxn ang="0">
                  <a:pos x="connsiteX0" y="connsiteY0"/>
                </a:cxn>
                <a:cxn ang="0">
                  <a:pos x="connsiteX1" y="connsiteY1"/>
                </a:cxn>
                <a:cxn ang="0">
                  <a:pos x="connsiteX2" y="connsiteY2"/>
                </a:cxn>
              </a:cxnLst>
              <a:rect l="l" t="t" r="r" b="b"/>
              <a:pathLst>
                <a:path w="171" h="2286">
                  <a:moveTo>
                    <a:pt x="172" y="0"/>
                  </a:moveTo>
                  <a:cubicBezTo>
                    <a:pt x="-57" y="0"/>
                    <a:pt x="-57" y="0"/>
                    <a:pt x="172" y="0"/>
                  </a:cubicBezTo>
                  <a:cubicBezTo>
                    <a:pt x="-57" y="0"/>
                    <a:pt x="-57" y="0"/>
                    <a:pt x="172" y="0"/>
                  </a:cubicBezTo>
                  <a:close/>
                </a:path>
              </a:pathLst>
            </a:custGeom>
            <a:solidFill>
              <a:srgbClr val="000000"/>
            </a:solidFill>
            <a:ln w="2286" cap="flat">
              <a:noFill/>
              <a:prstDash val="solid"/>
              <a:miter/>
            </a:ln>
          </p:spPr>
          <p:txBody>
            <a:bodyPr rtlCol="0" anchor="ctr"/>
            <a:lstStyle/>
            <a:p>
              <a:endParaRPr lang="en-US"/>
            </a:p>
          </p:txBody>
        </p:sp>
        <p:sp>
          <p:nvSpPr>
            <p:cNvPr id="48" name="Freeform 965">
              <a:extLst>
                <a:ext uri="{FF2B5EF4-FFF2-40B4-BE49-F238E27FC236}">
                  <a16:creationId xmlns:a16="http://schemas.microsoft.com/office/drawing/2014/main" id="{2DA39F77-279B-4A87-E66F-1EE8C79D2295}"/>
                </a:ext>
              </a:extLst>
            </p:cNvPr>
            <p:cNvSpPr/>
            <p:nvPr/>
          </p:nvSpPr>
          <p:spPr>
            <a:xfrm>
              <a:off x="8768462" y="5096179"/>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228"/>
                    <a:pt x="0" y="457"/>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9" name="Freeform 966">
              <a:extLst>
                <a:ext uri="{FF2B5EF4-FFF2-40B4-BE49-F238E27FC236}">
                  <a16:creationId xmlns:a16="http://schemas.microsoft.com/office/drawing/2014/main" id="{3A2AE8CE-5FC7-0EDB-92CB-1DCBE2D96847}"/>
                </a:ext>
              </a:extLst>
            </p:cNvPr>
            <p:cNvSpPr/>
            <p:nvPr/>
          </p:nvSpPr>
          <p:spPr>
            <a:xfrm>
              <a:off x="8763433" y="5107152"/>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0" name="Freeform 967">
              <a:extLst>
                <a:ext uri="{FF2B5EF4-FFF2-40B4-BE49-F238E27FC236}">
                  <a16:creationId xmlns:a16="http://schemas.microsoft.com/office/drawing/2014/main" id="{C45E27C8-F86C-203A-B852-344CDBDE96C0}"/>
                </a:ext>
              </a:extLst>
            </p:cNvPr>
            <p:cNvSpPr/>
            <p:nvPr/>
          </p:nvSpPr>
          <p:spPr>
            <a:xfrm>
              <a:off x="8004037" y="4330236"/>
              <a:ext cx="1072653" cy="961897"/>
            </a:xfrm>
            <a:custGeom>
              <a:avLst/>
              <a:gdLst>
                <a:gd name="connsiteX0" fmla="*/ 928559 w 1072653"/>
                <a:gd name="connsiteY0" fmla="*/ 39909 h 961897"/>
                <a:gd name="connsiteX1" fmla="*/ 710704 w 1072653"/>
                <a:gd name="connsiteY1" fmla="*/ 1505 h 961897"/>
                <a:gd name="connsiteX2" fmla="*/ 510679 w 1072653"/>
                <a:gd name="connsiteY2" fmla="*/ 91344 h 961897"/>
                <a:gd name="connsiteX3" fmla="*/ 433412 w 1072653"/>
                <a:gd name="connsiteY3" fmla="*/ 388296 h 961897"/>
                <a:gd name="connsiteX4" fmla="*/ 489876 w 1072653"/>
                <a:gd name="connsiteY4" fmla="*/ 535514 h 961897"/>
                <a:gd name="connsiteX5" fmla="*/ 571943 w 1072653"/>
                <a:gd name="connsiteY5" fmla="*/ 668102 h 961897"/>
                <a:gd name="connsiteX6" fmla="*/ 614920 w 1072653"/>
                <a:gd name="connsiteY6" fmla="*/ 749712 h 961897"/>
                <a:gd name="connsiteX7" fmla="*/ 612177 w 1072653"/>
                <a:gd name="connsiteY7" fmla="*/ 766857 h 961897"/>
                <a:gd name="connsiteX8" fmla="*/ 605319 w 1072653"/>
                <a:gd name="connsiteY8" fmla="*/ 786974 h 961897"/>
                <a:gd name="connsiteX9" fmla="*/ 608062 w 1072653"/>
                <a:gd name="connsiteY9" fmla="*/ 832923 h 961897"/>
                <a:gd name="connsiteX10" fmla="*/ 621092 w 1072653"/>
                <a:gd name="connsiteY10" fmla="*/ 925963 h 961897"/>
                <a:gd name="connsiteX11" fmla="*/ 473645 w 1072653"/>
                <a:gd name="connsiteY11" fmla="*/ 892587 h 961897"/>
                <a:gd name="connsiteX12" fmla="*/ 438441 w 1072653"/>
                <a:gd name="connsiteY12" fmla="*/ 840009 h 961897"/>
                <a:gd name="connsiteX13" fmla="*/ 373747 w 1072653"/>
                <a:gd name="connsiteY13" fmla="*/ 845724 h 961897"/>
                <a:gd name="connsiteX14" fmla="*/ 350659 w 1072653"/>
                <a:gd name="connsiteY14" fmla="*/ 872470 h 961897"/>
                <a:gd name="connsiteX15" fmla="*/ 371233 w 1072653"/>
                <a:gd name="connsiteY15" fmla="*/ 903789 h 961897"/>
                <a:gd name="connsiteX16" fmla="*/ 421982 w 1072653"/>
                <a:gd name="connsiteY16" fmla="*/ 911104 h 961897"/>
                <a:gd name="connsiteX17" fmla="*/ 338543 w 1072653"/>
                <a:gd name="connsiteY17" fmla="*/ 924363 h 961897"/>
                <a:gd name="connsiteX18" fmla="*/ 290308 w 1072653"/>
                <a:gd name="connsiteY18" fmla="*/ 863555 h 961897"/>
                <a:gd name="connsiteX19" fmla="*/ 321855 w 1072653"/>
                <a:gd name="connsiteY19" fmla="*/ 784231 h 961897"/>
                <a:gd name="connsiteX20" fmla="*/ 337171 w 1072653"/>
                <a:gd name="connsiteY20" fmla="*/ 711765 h 961897"/>
                <a:gd name="connsiteX21" fmla="*/ 307225 w 1072653"/>
                <a:gd name="connsiteY21" fmla="*/ 668102 h 961897"/>
                <a:gd name="connsiteX22" fmla="*/ 291908 w 1072653"/>
                <a:gd name="connsiteY22" fmla="*/ 649585 h 961897"/>
                <a:gd name="connsiteX23" fmla="*/ 289394 w 1072653"/>
                <a:gd name="connsiteY23" fmla="*/ 634498 h 961897"/>
                <a:gd name="connsiteX24" fmla="*/ 188581 w 1072653"/>
                <a:gd name="connsiteY24" fmla="*/ 449332 h 961897"/>
                <a:gd name="connsiteX25" fmla="*/ 170979 w 1072653"/>
                <a:gd name="connsiteY25" fmla="*/ 427843 h 961897"/>
                <a:gd name="connsiteX26" fmla="*/ 209841 w 1072653"/>
                <a:gd name="connsiteY26" fmla="*/ 367722 h 961897"/>
                <a:gd name="connsiteX27" fmla="*/ 182866 w 1072653"/>
                <a:gd name="connsiteY27" fmla="*/ 291598 h 961897"/>
                <a:gd name="connsiteX28" fmla="*/ 77482 w 1072653"/>
                <a:gd name="connsiteY28" fmla="*/ 286797 h 961897"/>
                <a:gd name="connsiteX29" fmla="*/ 56679 w 1072653"/>
                <a:gd name="connsiteY29" fmla="*/ 407041 h 961897"/>
                <a:gd name="connsiteX30" fmla="*/ 80453 w 1072653"/>
                <a:gd name="connsiteY30" fmla="*/ 428301 h 961897"/>
                <a:gd name="connsiteX31" fmla="*/ 72224 w 1072653"/>
                <a:gd name="connsiteY31" fmla="*/ 435844 h 961897"/>
                <a:gd name="connsiteX32" fmla="*/ 29933 w 1072653"/>
                <a:gd name="connsiteY32" fmla="*/ 492766 h 961897"/>
                <a:gd name="connsiteX33" fmla="*/ 6387 w 1072653"/>
                <a:gd name="connsiteY33" fmla="*/ 633355 h 961897"/>
                <a:gd name="connsiteX34" fmla="*/ 215 w 1072653"/>
                <a:gd name="connsiteY34" fmla="*/ 679075 h 961897"/>
                <a:gd name="connsiteX35" fmla="*/ 22618 w 1072653"/>
                <a:gd name="connsiteY35" fmla="*/ 716565 h 961897"/>
                <a:gd name="connsiteX36" fmla="*/ 34276 w 1072653"/>
                <a:gd name="connsiteY36" fmla="*/ 736911 h 961897"/>
                <a:gd name="connsiteX37" fmla="*/ 18960 w 1072653"/>
                <a:gd name="connsiteY37" fmla="*/ 885501 h 961897"/>
                <a:gd name="connsiteX38" fmla="*/ 38620 w 1072653"/>
                <a:gd name="connsiteY38" fmla="*/ 916362 h 961897"/>
                <a:gd name="connsiteX39" fmla="*/ 90283 w 1072653"/>
                <a:gd name="connsiteY39" fmla="*/ 890530 h 961897"/>
                <a:gd name="connsiteX40" fmla="*/ 131203 w 1072653"/>
                <a:gd name="connsiteY40" fmla="*/ 717708 h 961897"/>
                <a:gd name="connsiteX41" fmla="*/ 141718 w 1072653"/>
                <a:gd name="connsiteY41" fmla="*/ 806176 h 961897"/>
                <a:gd name="connsiteX42" fmla="*/ 169379 w 1072653"/>
                <a:gd name="connsiteY42" fmla="*/ 915219 h 961897"/>
                <a:gd name="connsiteX43" fmla="*/ 200011 w 1072653"/>
                <a:gd name="connsiteY43" fmla="*/ 914304 h 961897"/>
                <a:gd name="connsiteX44" fmla="*/ 225614 w 1072653"/>
                <a:gd name="connsiteY44" fmla="*/ 876814 h 961897"/>
                <a:gd name="connsiteX45" fmla="*/ 202754 w 1072653"/>
                <a:gd name="connsiteY45" fmla="*/ 581691 h 961897"/>
                <a:gd name="connsiteX46" fmla="*/ 235216 w 1072653"/>
                <a:gd name="connsiteY46" fmla="*/ 667645 h 961897"/>
                <a:gd name="connsiteX47" fmla="*/ 254418 w 1072653"/>
                <a:gd name="connsiteY47" fmla="*/ 699192 h 961897"/>
                <a:gd name="connsiteX48" fmla="*/ 292366 w 1072653"/>
                <a:gd name="connsiteY48" fmla="*/ 683418 h 961897"/>
                <a:gd name="connsiteX49" fmla="*/ 308825 w 1072653"/>
                <a:gd name="connsiteY49" fmla="*/ 680904 h 961897"/>
                <a:gd name="connsiteX50" fmla="*/ 324370 w 1072653"/>
                <a:gd name="connsiteY50" fmla="*/ 712679 h 961897"/>
                <a:gd name="connsiteX51" fmla="*/ 298766 w 1072653"/>
                <a:gd name="connsiteY51" fmla="*/ 802519 h 961897"/>
                <a:gd name="connsiteX52" fmla="*/ 273392 w 1072653"/>
                <a:gd name="connsiteY52" fmla="*/ 885729 h 961897"/>
                <a:gd name="connsiteX53" fmla="*/ 281621 w 1072653"/>
                <a:gd name="connsiteY53" fmla="*/ 909961 h 961897"/>
                <a:gd name="connsiteX54" fmla="*/ 335800 w 1072653"/>
                <a:gd name="connsiteY54" fmla="*/ 935107 h 961897"/>
                <a:gd name="connsiteX55" fmla="*/ 435012 w 1072653"/>
                <a:gd name="connsiteY55" fmla="*/ 919105 h 961897"/>
                <a:gd name="connsiteX56" fmla="*/ 514565 w 1072653"/>
                <a:gd name="connsiteY56" fmla="*/ 914076 h 961897"/>
                <a:gd name="connsiteX57" fmla="*/ 632980 w 1072653"/>
                <a:gd name="connsiteY57" fmla="*/ 946994 h 961897"/>
                <a:gd name="connsiteX58" fmla="*/ 786142 w 1072653"/>
                <a:gd name="connsiteY58" fmla="*/ 959567 h 961897"/>
                <a:gd name="connsiteX59" fmla="*/ 849464 w 1072653"/>
                <a:gd name="connsiteY59" fmla="*/ 911332 h 961897"/>
                <a:gd name="connsiteX60" fmla="*/ 864323 w 1072653"/>
                <a:gd name="connsiteY60" fmla="*/ 787431 h 961897"/>
                <a:gd name="connsiteX61" fmla="*/ 859065 w 1072653"/>
                <a:gd name="connsiteY61" fmla="*/ 769143 h 961897"/>
                <a:gd name="connsiteX62" fmla="*/ 856779 w 1072653"/>
                <a:gd name="connsiteY62" fmla="*/ 739882 h 961897"/>
                <a:gd name="connsiteX63" fmla="*/ 871867 w 1072653"/>
                <a:gd name="connsiteY63" fmla="*/ 715651 h 961897"/>
                <a:gd name="connsiteX64" fmla="*/ 1019999 w 1072653"/>
                <a:gd name="connsiteY64" fmla="*/ 481793 h 961897"/>
                <a:gd name="connsiteX65" fmla="*/ 1070520 w 1072653"/>
                <a:gd name="connsiteY65" fmla="*/ 335489 h 961897"/>
                <a:gd name="connsiteX66" fmla="*/ 1059319 w 1072653"/>
                <a:gd name="connsiteY66" fmla="*/ 198558 h 961897"/>
                <a:gd name="connsiteX67" fmla="*/ 928559 w 1072653"/>
                <a:gd name="connsiteY67" fmla="*/ 39909 h 961897"/>
                <a:gd name="connsiteX68" fmla="*/ 58736 w 1072653"/>
                <a:gd name="connsiteY68" fmla="*/ 388067 h 961897"/>
                <a:gd name="connsiteX69" fmla="*/ 76339 w 1072653"/>
                <a:gd name="connsiteY69" fmla="*/ 300742 h 961897"/>
                <a:gd name="connsiteX70" fmla="*/ 176237 w 1072653"/>
                <a:gd name="connsiteY70" fmla="*/ 299828 h 961897"/>
                <a:gd name="connsiteX71" fmla="*/ 184924 w 1072653"/>
                <a:gd name="connsiteY71" fmla="*/ 400183 h 961897"/>
                <a:gd name="connsiteX72" fmla="*/ 132117 w 1072653"/>
                <a:gd name="connsiteY72" fmla="*/ 428529 h 961897"/>
                <a:gd name="connsiteX73" fmla="*/ 58736 w 1072653"/>
                <a:gd name="connsiteY73" fmla="*/ 388067 h 961897"/>
                <a:gd name="connsiteX74" fmla="*/ 278421 w 1072653"/>
                <a:gd name="connsiteY74" fmla="*/ 680446 h 961897"/>
                <a:gd name="connsiteX75" fmla="*/ 254189 w 1072653"/>
                <a:gd name="connsiteY75" fmla="*/ 679075 h 961897"/>
                <a:gd name="connsiteX76" fmla="*/ 250760 w 1072653"/>
                <a:gd name="connsiteY76" fmla="*/ 671074 h 961897"/>
                <a:gd name="connsiteX77" fmla="*/ 217385 w 1072653"/>
                <a:gd name="connsiteY77" fmla="*/ 586263 h 961897"/>
                <a:gd name="connsiteX78" fmla="*/ 190410 w 1072653"/>
                <a:gd name="connsiteY78" fmla="*/ 543744 h 961897"/>
                <a:gd name="connsiteX79" fmla="*/ 199097 w 1072653"/>
                <a:gd name="connsiteY79" fmla="*/ 624668 h 961897"/>
                <a:gd name="connsiteX80" fmla="*/ 212356 w 1072653"/>
                <a:gd name="connsiteY80" fmla="*/ 847782 h 961897"/>
                <a:gd name="connsiteX81" fmla="*/ 213956 w 1072653"/>
                <a:gd name="connsiteY81" fmla="*/ 885043 h 961897"/>
                <a:gd name="connsiteX82" fmla="*/ 200926 w 1072653"/>
                <a:gd name="connsiteY82" fmla="*/ 903789 h 961897"/>
                <a:gd name="connsiteX83" fmla="*/ 158635 w 1072653"/>
                <a:gd name="connsiteY83" fmla="*/ 869956 h 961897"/>
                <a:gd name="connsiteX84" fmla="*/ 143090 w 1072653"/>
                <a:gd name="connsiteY84" fmla="*/ 712908 h 961897"/>
                <a:gd name="connsiteX85" fmla="*/ 131660 w 1072653"/>
                <a:gd name="connsiteY85" fmla="*/ 699192 h 961897"/>
                <a:gd name="connsiteX86" fmla="*/ 114972 w 1072653"/>
                <a:gd name="connsiteY86" fmla="*/ 714508 h 961897"/>
                <a:gd name="connsiteX87" fmla="*/ 79310 w 1072653"/>
                <a:gd name="connsiteY87" fmla="*/ 886872 h 961897"/>
                <a:gd name="connsiteX88" fmla="*/ 53707 w 1072653"/>
                <a:gd name="connsiteY88" fmla="*/ 906989 h 961897"/>
                <a:gd name="connsiteX89" fmla="*/ 31076 w 1072653"/>
                <a:gd name="connsiteY89" fmla="*/ 882529 h 961897"/>
                <a:gd name="connsiteX90" fmla="*/ 39991 w 1072653"/>
                <a:gd name="connsiteY90" fmla="*/ 805948 h 961897"/>
                <a:gd name="connsiteX91" fmla="*/ 51878 w 1072653"/>
                <a:gd name="connsiteY91" fmla="*/ 672445 h 961897"/>
                <a:gd name="connsiteX92" fmla="*/ 61937 w 1072653"/>
                <a:gd name="connsiteY92" fmla="*/ 580777 h 961897"/>
                <a:gd name="connsiteX93" fmla="*/ 63308 w 1072653"/>
                <a:gd name="connsiteY93" fmla="*/ 556774 h 961897"/>
                <a:gd name="connsiteX94" fmla="*/ 59194 w 1072653"/>
                <a:gd name="connsiteY94" fmla="*/ 549916 h 961897"/>
                <a:gd name="connsiteX95" fmla="*/ 52564 w 1072653"/>
                <a:gd name="connsiteY95" fmla="*/ 556774 h 961897"/>
                <a:gd name="connsiteX96" fmla="*/ 51650 w 1072653"/>
                <a:gd name="connsiteY96" fmla="*/ 574376 h 961897"/>
                <a:gd name="connsiteX97" fmla="*/ 37934 w 1072653"/>
                <a:gd name="connsiteY97" fmla="*/ 701020 h 961897"/>
                <a:gd name="connsiteX98" fmla="*/ 25818 w 1072653"/>
                <a:gd name="connsiteY98" fmla="*/ 706964 h 961897"/>
                <a:gd name="connsiteX99" fmla="*/ 10730 w 1072653"/>
                <a:gd name="connsiteY99" fmla="*/ 678846 h 961897"/>
                <a:gd name="connsiteX100" fmla="*/ 33590 w 1072653"/>
                <a:gd name="connsiteY100" fmla="*/ 534142 h 961897"/>
                <a:gd name="connsiteX101" fmla="*/ 44563 w 1072653"/>
                <a:gd name="connsiteY101" fmla="*/ 493909 h 961897"/>
                <a:gd name="connsiteX102" fmla="*/ 117944 w 1072653"/>
                <a:gd name="connsiteY102" fmla="*/ 440188 h 961897"/>
                <a:gd name="connsiteX103" fmla="*/ 181495 w 1072653"/>
                <a:gd name="connsiteY103" fmla="*/ 458019 h 961897"/>
                <a:gd name="connsiteX104" fmla="*/ 280250 w 1072653"/>
                <a:gd name="connsiteY104" fmla="*/ 653700 h 961897"/>
                <a:gd name="connsiteX105" fmla="*/ 278421 w 1072653"/>
                <a:gd name="connsiteY105" fmla="*/ 680446 h 961897"/>
                <a:gd name="connsiteX106" fmla="*/ 445299 w 1072653"/>
                <a:gd name="connsiteY106" fmla="*/ 900588 h 961897"/>
                <a:gd name="connsiteX107" fmla="*/ 425411 w 1072653"/>
                <a:gd name="connsiteY107" fmla="*/ 901731 h 961897"/>
                <a:gd name="connsiteX108" fmla="*/ 386777 w 1072653"/>
                <a:gd name="connsiteY108" fmla="*/ 897616 h 961897"/>
                <a:gd name="connsiteX109" fmla="*/ 366203 w 1072653"/>
                <a:gd name="connsiteY109" fmla="*/ 875214 h 961897"/>
                <a:gd name="connsiteX110" fmla="*/ 386777 w 1072653"/>
                <a:gd name="connsiteY110" fmla="*/ 855325 h 961897"/>
                <a:gd name="connsiteX111" fmla="*/ 461301 w 1072653"/>
                <a:gd name="connsiteY111" fmla="*/ 871099 h 961897"/>
                <a:gd name="connsiteX112" fmla="*/ 445299 w 1072653"/>
                <a:gd name="connsiteY112" fmla="*/ 900588 h 961897"/>
                <a:gd name="connsiteX113" fmla="*/ 787742 w 1072653"/>
                <a:gd name="connsiteY113" fmla="*/ 946308 h 961897"/>
                <a:gd name="connsiteX114" fmla="*/ 690130 w 1072653"/>
                <a:gd name="connsiteY114" fmla="*/ 946308 h 961897"/>
                <a:gd name="connsiteX115" fmla="*/ 640295 w 1072653"/>
                <a:gd name="connsiteY115" fmla="*/ 928935 h 961897"/>
                <a:gd name="connsiteX116" fmla="*/ 629093 w 1072653"/>
                <a:gd name="connsiteY116" fmla="*/ 892587 h 961897"/>
                <a:gd name="connsiteX117" fmla="*/ 734249 w 1072653"/>
                <a:gd name="connsiteY117" fmla="*/ 908361 h 961897"/>
                <a:gd name="connsiteX118" fmla="*/ 839634 w 1072653"/>
                <a:gd name="connsiteY118" fmla="*/ 893959 h 961897"/>
                <a:gd name="connsiteX119" fmla="*/ 787742 w 1072653"/>
                <a:gd name="connsiteY119" fmla="*/ 946308 h 961897"/>
                <a:gd name="connsiteX120" fmla="*/ 802829 w 1072653"/>
                <a:gd name="connsiteY120" fmla="*/ 890758 h 961897"/>
                <a:gd name="connsiteX121" fmla="*/ 659497 w 1072653"/>
                <a:gd name="connsiteY121" fmla="*/ 888015 h 961897"/>
                <a:gd name="connsiteX122" fmla="*/ 625664 w 1072653"/>
                <a:gd name="connsiteY122" fmla="*/ 837723 h 961897"/>
                <a:gd name="connsiteX123" fmla="*/ 667955 w 1072653"/>
                <a:gd name="connsiteY123" fmla="*/ 845953 h 961897"/>
                <a:gd name="connsiteX124" fmla="*/ 823632 w 1072653"/>
                <a:gd name="connsiteY124" fmla="*/ 838180 h 961897"/>
                <a:gd name="connsiteX125" fmla="*/ 835976 w 1072653"/>
                <a:gd name="connsiteY125" fmla="*/ 833608 h 961897"/>
                <a:gd name="connsiteX126" fmla="*/ 846492 w 1072653"/>
                <a:gd name="connsiteY126" fmla="*/ 832237 h 961897"/>
                <a:gd name="connsiteX127" fmla="*/ 848778 w 1072653"/>
                <a:gd name="connsiteY127" fmla="*/ 836580 h 961897"/>
                <a:gd name="connsiteX128" fmla="*/ 802829 w 1072653"/>
                <a:gd name="connsiteY128" fmla="*/ 890758 h 961897"/>
                <a:gd name="connsiteX129" fmla="*/ 843749 w 1072653"/>
                <a:gd name="connsiteY129" fmla="*/ 816006 h 961897"/>
                <a:gd name="connsiteX130" fmla="*/ 835291 w 1072653"/>
                <a:gd name="connsiteY130" fmla="*/ 822636 h 961897"/>
                <a:gd name="connsiteX131" fmla="*/ 703160 w 1072653"/>
                <a:gd name="connsiteY131" fmla="*/ 842524 h 961897"/>
                <a:gd name="connsiteX132" fmla="*/ 641209 w 1072653"/>
                <a:gd name="connsiteY132" fmla="*/ 828351 h 961897"/>
                <a:gd name="connsiteX133" fmla="*/ 618349 w 1072653"/>
                <a:gd name="connsiteY133" fmla="*/ 798861 h 961897"/>
                <a:gd name="connsiteX134" fmla="*/ 642352 w 1072653"/>
                <a:gd name="connsiteY134" fmla="*/ 779659 h 961897"/>
                <a:gd name="connsiteX135" fmla="*/ 766025 w 1072653"/>
                <a:gd name="connsiteY135" fmla="*/ 793603 h 961897"/>
                <a:gd name="connsiteX136" fmla="*/ 800315 w 1072653"/>
                <a:gd name="connsiteY136" fmla="*/ 786745 h 961897"/>
                <a:gd name="connsiteX137" fmla="*/ 822946 w 1072653"/>
                <a:gd name="connsiteY137" fmla="*/ 778516 h 961897"/>
                <a:gd name="connsiteX138" fmla="*/ 848321 w 1072653"/>
                <a:gd name="connsiteY138" fmla="*/ 777601 h 961897"/>
                <a:gd name="connsiteX139" fmla="*/ 843749 w 1072653"/>
                <a:gd name="connsiteY139" fmla="*/ 816006 h 961897"/>
                <a:gd name="connsiteX140" fmla="*/ 1021828 w 1072653"/>
                <a:gd name="connsiteY140" fmla="*/ 454361 h 961897"/>
                <a:gd name="connsiteX141" fmla="*/ 926045 w 1072653"/>
                <a:gd name="connsiteY141" fmla="*/ 614381 h 961897"/>
                <a:gd name="connsiteX142" fmla="*/ 844663 w 1072653"/>
                <a:gd name="connsiteY142" fmla="*/ 739654 h 961897"/>
                <a:gd name="connsiteX143" fmla="*/ 790256 w 1072653"/>
                <a:gd name="connsiteY143" fmla="*/ 776687 h 961897"/>
                <a:gd name="connsiteX144" fmla="*/ 779512 w 1072653"/>
                <a:gd name="connsiteY144" fmla="*/ 776458 h 961897"/>
                <a:gd name="connsiteX145" fmla="*/ 779741 w 1072653"/>
                <a:gd name="connsiteY145" fmla="*/ 777144 h 961897"/>
                <a:gd name="connsiteX146" fmla="*/ 763053 w 1072653"/>
                <a:gd name="connsiteY146" fmla="*/ 778059 h 961897"/>
                <a:gd name="connsiteX147" fmla="*/ 758024 w 1072653"/>
                <a:gd name="connsiteY147" fmla="*/ 778287 h 961897"/>
                <a:gd name="connsiteX148" fmla="*/ 740650 w 1072653"/>
                <a:gd name="connsiteY148" fmla="*/ 779887 h 961897"/>
                <a:gd name="connsiteX149" fmla="*/ 731963 w 1072653"/>
                <a:gd name="connsiteY149" fmla="*/ 779202 h 961897"/>
                <a:gd name="connsiteX150" fmla="*/ 731963 w 1072653"/>
                <a:gd name="connsiteY150" fmla="*/ 779430 h 961897"/>
                <a:gd name="connsiteX151" fmla="*/ 710018 w 1072653"/>
                <a:gd name="connsiteY151" fmla="*/ 778287 h 961897"/>
                <a:gd name="connsiteX152" fmla="*/ 694473 w 1072653"/>
                <a:gd name="connsiteY152" fmla="*/ 774401 h 961897"/>
                <a:gd name="connsiteX153" fmla="*/ 695616 w 1072653"/>
                <a:gd name="connsiteY153" fmla="*/ 776001 h 961897"/>
                <a:gd name="connsiteX154" fmla="*/ 670241 w 1072653"/>
                <a:gd name="connsiteY154" fmla="*/ 772801 h 961897"/>
                <a:gd name="connsiteX155" fmla="*/ 670470 w 1072653"/>
                <a:gd name="connsiteY155" fmla="*/ 771658 h 961897"/>
                <a:gd name="connsiteX156" fmla="*/ 625436 w 1072653"/>
                <a:gd name="connsiteY156" fmla="*/ 739197 h 961897"/>
                <a:gd name="connsiteX157" fmla="*/ 591603 w 1072653"/>
                <a:gd name="connsiteY157" fmla="*/ 675189 h 961897"/>
                <a:gd name="connsiteX158" fmla="*/ 581087 w 1072653"/>
                <a:gd name="connsiteY158" fmla="*/ 658958 h 961897"/>
                <a:gd name="connsiteX159" fmla="*/ 579716 w 1072653"/>
                <a:gd name="connsiteY159" fmla="*/ 657129 h 961897"/>
                <a:gd name="connsiteX160" fmla="*/ 570572 w 1072653"/>
                <a:gd name="connsiteY160" fmla="*/ 643185 h 961897"/>
                <a:gd name="connsiteX161" fmla="*/ 519823 w 1072653"/>
                <a:gd name="connsiteY161" fmla="*/ 561803 h 961897"/>
                <a:gd name="connsiteX162" fmla="*/ 446442 w 1072653"/>
                <a:gd name="connsiteY162" fmla="*/ 377094 h 961897"/>
                <a:gd name="connsiteX163" fmla="*/ 511136 w 1072653"/>
                <a:gd name="connsiteY163" fmla="*/ 112376 h 961897"/>
                <a:gd name="connsiteX164" fmla="*/ 679843 w 1072653"/>
                <a:gd name="connsiteY164" fmla="*/ 17735 h 961897"/>
                <a:gd name="connsiteX165" fmla="*/ 940904 w 1072653"/>
                <a:gd name="connsiteY165" fmla="*/ 62084 h 961897"/>
                <a:gd name="connsiteX166" fmla="*/ 940904 w 1072653"/>
                <a:gd name="connsiteY166" fmla="*/ 62084 h 961897"/>
                <a:gd name="connsiteX167" fmla="*/ 948219 w 1072653"/>
                <a:gd name="connsiteY167" fmla="*/ 66656 h 961897"/>
                <a:gd name="connsiteX168" fmla="*/ 948676 w 1072653"/>
                <a:gd name="connsiteY168" fmla="*/ 67113 h 961897"/>
                <a:gd name="connsiteX169" fmla="*/ 955991 w 1072653"/>
                <a:gd name="connsiteY169" fmla="*/ 72142 h 961897"/>
                <a:gd name="connsiteX170" fmla="*/ 955991 w 1072653"/>
                <a:gd name="connsiteY170" fmla="*/ 72142 h 961897"/>
                <a:gd name="connsiteX171" fmla="*/ 962849 w 1072653"/>
                <a:gd name="connsiteY171" fmla="*/ 77171 h 961897"/>
                <a:gd name="connsiteX172" fmla="*/ 963764 w 1072653"/>
                <a:gd name="connsiteY172" fmla="*/ 77857 h 961897"/>
                <a:gd name="connsiteX173" fmla="*/ 970393 w 1072653"/>
                <a:gd name="connsiteY173" fmla="*/ 83115 h 961897"/>
                <a:gd name="connsiteX174" fmla="*/ 970622 w 1072653"/>
                <a:gd name="connsiteY174" fmla="*/ 83343 h 961897"/>
                <a:gd name="connsiteX175" fmla="*/ 976794 w 1072653"/>
                <a:gd name="connsiteY175" fmla="*/ 88601 h 961897"/>
                <a:gd name="connsiteX176" fmla="*/ 978166 w 1072653"/>
                <a:gd name="connsiteY176" fmla="*/ 89744 h 961897"/>
                <a:gd name="connsiteX177" fmla="*/ 984338 w 1072653"/>
                <a:gd name="connsiteY177" fmla="*/ 95459 h 961897"/>
                <a:gd name="connsiteX178" fmla="*/ 984566 w 1072653"/>
                <a:gd name="connsiteY178" fmla="*/ 95688 h 961897"/>
                <a:gd name="connsiteX179" fmla="*/ 990281 w 1072653"/>
                <a:gd name="connsiteY179" fmla="*/ 101174 h 961897"/>
                <a:gd name="connsiteX180" fmla="*/ 991653 w 1072653"/>
                <a:gd name="connsiteY180" fmla="*/ 102774 h 961897"/>
                <a:gd name="connsiteX181" fmla="*/ 997368 w 1072653"/>
                <a:gd name="connsiteY181" fmla="*/ 108947 h 961897"/>
                <a:gd name="connsiteX182" fmla="*/ 1058862 w 1072653"/>
                <a:gd name="connsiteY182" fmla="*/ 250679 h 961897"/>
                <a:gd name="connsiteX183" fmla="*/ 1021828 w 1072653"/>
                <a:gd name="connsiteY183" fmla="*/ 454361 h 96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072653" h="961897">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w="2286" cap="flat">
              <a:noFill/>
              <a:prstDash val="solid"/>
              <a:miter/>
            </a:ln>
          </p:spPr>
          <p:txBody>
            <a:bodyPr rtlCol="0" anchor="ctr"/>
            <a:lstStyle/>
            <a:p>
              <a:endParaRPr lang="en-US"/>
            </a:p>
          </p:txBody>
        </p:sp>
        <p:sp>
          <p:nvSpPr>
            <p:cNvPr id="51" name="Freeform 968">
              <a:extLst>
                <a:ext uri="{FF2B5EF4-FFF2-40B4-BE49-F238E27FC236}">
                  <a16:creationId xmlns:a16="http://schemas.microsoft.com/office/drawing/2014/main" id="{C1122256-E9A0-CC11-6915-783BE5FD9587}"/>
                </a:ext>
              </a:extLst>
            </p:cNvPr>
            <p:cNvSpPr/>
            <p:nvPr/>
          </p:nvSpPr>
          <p:spPr>
            <a:xfrm>
              <a:off x="8766633" y="510303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2" name="Freeform 969">
              <a:extLst>
                <a:ext uri="{FF2B5EF4-FFF2-40B4-BE49-F238E27FC236}">
                  <a16:creationId xmlns:a16="http://schemas.microsoft.com/office/drawing/2014/main" id="{46EAEEAA-99B0-C90B-5F80-5312AEF51D78}"/>
                </a:ext>
              </a:extLst>
            </p:cNvPr>
            <p:cNvSpPr/>
            <p:nvPr/>
          </p:nvSpPr>
          <p:spPr>
            <a:xfrm>
              <a:off x="8762747" y="510760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3" name="Freeform 970">
              <a:extLst>
                <a:ext uri="{FF2B5EF4-FFF2-40B4-BE49-F238E27FC236}">
                  <a16:creationId xmlns:a16="http://schemas.microsoft.com/office/drawing/2014/main" id="{F8C1E552-BB02-D33D-3C38-246F5FDD143A}"/>
                </a:ext>
              </a:extLst>
            </p:cNvPr>
            <p:cNvSpPr/>
            <p:nvPr/>
          </p:nvSpPr>
          <p:spPr>
            <a:xfrm>
              <a:off x="8862848" y="5255971"/>
              <a:ext cx="139014" cy="13180"/>
            </a:xfrm>
            <a:custGeom>
              <a:avLst/>
              <a:gdLst>
                <a:gd name="connsiteX0" fmla="*/ 120270 w 139014"/>
                <a:gd name="connsiteY0" fmla="*/ 1143 h 13180"/>
                <a:gd name="connsiteX1" fmla="*/ 48261 w 139014"/>
                <a:gd name="connsiteY1" fmla="*/ 0 h 13180"/>
                <a:gd name="connsiteX2" fmla="*/ 9170 w 139014"/>
                <a:gd name="connsiteY2" fmla="*/ 686 h 13180"/>
                <a:gd name="connsiteX3" fmla="*/ 26 w 139014"/>
                <a:gd name="connsiteY3" fmla="*/ 7544 h 13180"/>
                <a:gd name="connsiteX4" fmla="*/ 8256 w 139014"/>
                <a:gd name="connsiteY4" fmla="*/ 12802 h 13180"/>
                <a:gd name="connsiteX5" fmla="*/ 23572 w 139014"/>
                <a:gd name="connsiteY5" fmla="*/ 13030 h 13180"/>
                <a:gd name="connsiteX6" fmla="*/ 95581 w 139014"/>
                <a:gd name="connsiteY6" fmla="*/ 11659 h 13180"/>
                <a:gd name="connsiteX7" fmla="*/ 139015 w 139014"/>
                <a:gd name="connsiteY7" fmla="*/ 9830 h 13180"/>
                <a:gd name="connsiteX8" fmla="*/ 120270 w 139014"/>
                <a:gd name="connsiteY8" fmla="*/ 1143 h 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14" h="13180">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w="2286" cap="flat">
              <a:noFill/>
              <a:prstDash val="solid"/>
              <a:miter/>
            </a:ln>
          </p:spPr>
          <p:txBody>
            <a:bodyPr rtlCol="0" anchor="ctr"/>
            <a:lstStyle/>
            <a:p>
              <a:endParaRPr lang="en-US"/>
            </a:p>
          </p:txBody>
        </p:sp>
        <p:sp>
          <p:nvSpPr>
            <p:cNvPr id="54" name="Freeform 971">
              <a:extLst>
                <a:ext uri="{FF2B5EF4-FFF2-40B4-BE49-F238E27FC236}">
                  <a16:creationId xmlns:a16="http://schemas.microsoft.com/office/drawing/2014/main" id="{FC84AEFF-4948-36A5-0EB9-B4B7E63F1427}"/>
                </a:ext>
              </a:extLst>
            </p:cNvPr>
            <p:cNvSpPr/>
            <p:nvPr/>
          </p:nvSpPr>
          <p:spPr>
            <a:xfrm>
              <a:off x="8281222" y="4830303"/>
              <a:ext cx="57015" cy="109742"/>
            </a:xfrm>
            <a:custGeom>
              <a:avLst/>
              <a:gdLst>
                <a:gd name="connsiteX0" fmla="*/ 3980 w 57015"/>
                <a:gd name="connsiteY0" fmla="*/ 11902 h 109742"/>
                <a:gd name="connsiteX1" fmla="*/ 45128 w 57015"/>
                <a:gd name="connsiteY1" fmla="*/ 89854 h 109742"/>
                <a:gd name="connsiteX2" fmla="*/ 57015 w 57015"/>
                <a:gd name="connsiteY2" fmla="*/ 109742 h 109742"/>
                <a:gd name="connsiteX3" fmla="*/ 26154 w 57015"/>
                <a:gd name="connsiteY3" fmla="*/ 14416 h 109742"/>
                <a:gd name="connsiteX4" fmla="*/ 11295 w 57015"/>
                <a:gd name="connsiteY4" fmla="*/ 1615 h 109742"/>
                <a:gd name="connsiteX5" fmla="*/ 1237 w 57015"/>
                <a:gd name="connsiteY5" fmla="*/ 2529 h 109742"/>
                <a:gd name="connsiteX6" fmla="*/ 3980 w 57015"/>
                <a:gd name="connsiteY6" fmla="*/ 11902 h 10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15" h="109742">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w="2286" cap="flat">
              <a:noFill/>
              <a:prstDash val="solid"/>
              <a:miter/>
            </a:ln>
          </p:spPr>
          <p:txBody>
            <a:bodyPr rtlCol="0" anchor="ctr"/>
            <a:lstStyle/>
            <a:p>
              <a:endParaRPr lang="en-US"/>
            </a:p>
          </p:txBody>
        </p:sp>
        <p:sp>
          <p:nvSpPr>
            <p:cNvPr id="55" name="Freeform 972">
              <a:extLst>
                <a:ext uri="{FF2B5EF4-FFF2-40B4-BE49-F238E27FC236}">
                  <a16:creationId xmlns:a16="http://schemas.microsoft.com/office/drawing/2014/main" id="{9A4A7517-7753-7648-D664-096196D59617}"/>
                </a:ext>
              </a:extLst>
            </p:cNvPr>
            <p:cNvSpPr/>
            <p:nvPr/>
          </p:nvSpPr>
          <p:spPr>
            <a:xfrm>
              <a:off x="7903196" y="5238826"/>
              <a:ext cx="123687" cy="14259"/>
            </a:xfrm>
            <a:custGeom>
              <a:avLst/>
              <a:gdLst>
                <a:gd name="connsiteX0" fmla="*/ 38191 w 123687"/>
                <a:gd name="connsiteY0" fmla="*/ 1372 h 14259"/>
                <a:gd name="connsiteX1" fmla="*/ 5501 w 123687"/>
                <a:gd name="connsiteY1" fmla="*/ 0 h 14259"/>
                <a:gd name="connsiteX2" fmla="*/ 14 w 123687"/>
                <a:gd name="connsiteY2" fmla="*/ 5487 h 14259"/>
                <a:gd name="connsiteX3" fmla="*/ 3672 w 123687"/>
                <a:gd name="connsiteY3" fmla="*/ 10287 h 14259"/>
                <a:gd name="connsiteX4" fmla="*/ 14188 w 123687"/>
                <a:gd name="connsiteY4" fmla="*/ 12573 h 14259"/>
                <a:gd name="connsiteX5" fmla="*/ 123687 w 123687"/>
                <a:gd name="connsiteY5" fmla="*/ 10059 h 14259"/>
                <a:gd name="connsiteX6" fmla="*/ 109971 w 123687"/>
                <a:gd name="connsiteY6" fmla="*/ 2286 h 14259"/>
                <a:gd name="connsiteX7" fmla="*/ 38191 w 123687"/>
                <a:gd name="connsiteY7" fmla="*/ 1372 h 1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87" h="14259">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w="2286" cap="flat">
              <a:noFill/>
              <a:prstDash val="solid"/>
              <a:miter/>
            </a:ln>
          </p:spPr>
          <p:txBody>
            <a:bodyPr rtlCol="0" anchor="ctr"/>
            <a:lstStyle/>
            <a:p>
              <a:endParaRPr lang="en-US"/>
            </a:p>
          </p:txBody>
        </p:sp>
        <p:sp>
          <p:nvSpPr>
            <p:cNvPr id="56" name="Freeform 973">
              <a:extLst>
                <a:ext uri="{FF2B5EF4-FFF2-40B4-BE49-F238E27FC236}">
                  <a16:creationId xmlns:a16="http://schemas.microsoft.com/office/drawing/2014/main" id="{FF850EDC-1D8B-E153-146A-56566190E551}"/>
                </a:ext>
              </a:extLst>
            </p:cNvPr>
            <p:cNvSpPr/>
            <p:nvPr/>
          </p:nvSpPr>
          <p:spPr>
            <a:xfrm>
              <a:off x="8906628" y="5100760"/>
              <a:ext cx="20954" cy="97831"/>
            </a:xfrm>
            <a:custGeom>
              <a:avLst/>
              <a:gdLst>
                <a:gd name="connsiteX0" fmla="*/ 1280 w 20954"/>
                <a:gd name="connsiteY0" fmla="*/ 97832 h 97831"/>
                <a:gd name="connsiteX1" fmla="*/ 20254 w 20954"/>
                <a:gd name="connsiteY1" fmla="*/ 43196 h 97831"/>
                <a:gd name="connsiteX2" fmla="*/ 15682 w 20954"/>
                <a:gd name="connsiteY2" fmla="*/ 6620 h 97831"/>
                <a:gd name="connsiteX3" fmla="*/ 6081 w 20954"/>
                <a:gd name="connsiteY3" fmla="*/ 677 h 97831"/>
                <a:gd name="connsiteX4" fmla="*/ 3338 w 20954"/>
                <a:gd name="connsiteY4" fmla="*/ 11878 h 97831"/>
                <a:gd name="connsiteX5" fmla="*/ 4024 w 20954"/>
                <a:gd name="connsiteY5" fmla="*/ 70171 h 97831"/>
                <a:gd name="connsiteX6" fmla="*/ 1280 w 20954"/>
                <a:gd name="connsiteY6" fmla="*/ 97832 h 9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4" h="97831">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w="2286" cap="flat">
              <a:noFill/>
              <a:prstDash val="solid"/>
              <a:miter/>
            </a:ln>
          </p:spPr>
          <p:txBody>
            <a:bodyPr rtlCol="0" anchor="ctr"/>
            <a:lstStyle/>
            <a:p>
              <a:endParaRPr lang="en-US"/>
            </a:p>
          </p:txBody>
        </p:sp>
        <p:sp>
          <p:nvSpPr>
            <p:cNvPr id="57" name="Freeform 974">
              <a:extLst>
                <a:ext uri="{FF2B5EF4-FFF2-40B4-BE49-F238E27FC236}">
                  <a16:creationId xmlns:a16="http://schemas.microsoft.com/office/drawing/2014/main" id="{0961ADD6-6956-6393-1EDD-0CD5F55B1BC5}"/>
                </a:ext>
              </a:extLst>
            </p:cNvPr>
            <p:cNvSpPr/>
            <p:nvPr/>
          </p:nvSpPr>
          <p:spPr>
            <a:xfrm>
              <a:off x="9083647" y="4498485"/>
              <a:ext cx="81435" cy="22385"/>
            </a:xfrm>
            <a:custGeom>
              <a:avLst/>
              <a:gdLst>
                <a:gd name="connsiteX0" fmla="*/ 67948 w 81435"/>
                <a:gd name="connsiteY0" fmla="*/ 591 h 22385"/>
                <a:gd name="connsiteX1" fmla="*/ 5997 w 81435"/>
                <a:gd name="connsiteY1" fmla="*/ 8592 h 22385"/>
                <a:gd name="connsiteX2" fmla="*/ 54 w 81435"/>
                <a:gd name="connsiteY2" fmla="*/ 13392 h 22385"/>
                <a:gd name="connsiteX3" fmla="*/ 4626 w 81435"/>
                <a:gd name="connsiteY3" fmla="*/ 20022 h 22385"/>
                <a:gd name="connsiteX4" fmla="*/ 45317 w 81435"/>
                <a:gd name="connsiteY4" fmla="*/ 17736 h 22385"/>
                <a:gd name="connsiteX5" fmla="*/ 81435 w 81435"/>
                <a:gd name="connsiteY5" fmla="*/ 4248 h 22385"/>
                <a:gd name="connsiteX6" fmla="*/ 67948 w 81435"/>
                <a:gd name="connsiteY6" fmla="*/ 591 h 2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435" h="2238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w="2286" cap="flat">
              <a:noFill/>
              <a:prstDash val="solid"/>
              <a:miter/>
            </a:ln>
          </p:spPr>
          <p:txBody>
            <a:bodyPr rtlCol="0" anchor="ctr"/>
            <a:lstStyle/>
            <a:p>
              <a:endParaRPr lang="en-US"/>
            </a:p>
          </p:txBody>
        </p:sp>
        <p:sp>
          <p:nvSpPr>
            <p:cNvPr id="58" name="Freeform 975">
              <a:extLst>
                <a:ext uri="{FF2B5EF4-FFF2-40B4-BE49-F238E27FC236}">
                  <a16:creationId xmlns:a16="http://schemas.microsoft.com/office/drawing/2014/main" id="{2CB055C7-6B4A-BFE4-3CD8-C18B2E487060}"/>
                </a:ext>
              </a:extLst>
            </p:cNvPr>
            <p:cNvSpPr/>
            <p:nvPr/>
          </p:nvSpPr>
          <p:spPr>
            <a:xfrm>
              <a:off x="8423047" y="4348286"/>
              <a:ext cx="74178" cy="51239"/>
            </a:xfrm>
            <a:custGeom>
              <a:avLst/>
              <a:gdLst>
                <a:gd name="connsiteX0" fmla="*/ 24231 w 74178"/>
                <a:gd name="connsiteY0" fmla="*/ 8144 h 51239"/>
                <a:gd name="connsiteX1" fmla="*/ 0 w 74178"/>
                <a:gd name="connsiteY1" fmla="*/ 600 h 51239"/>
                <a:gd name="connsiteX2" fmla="*/ 49377 w 74178"/>
                <a:gd name="connsiteY2" fmla="*/ 40148 h 51239"/>
                <a:gd name="connsiteX3" fmla="*/ 65837 w 74178"/>
                <a:gd name="connsiteY3" fmla="*/ 50664 h 51239"/>
                <a:gd name="connsiteX4" fmla="*/ 73380 w 74178"/>
                <a:gd name="connsiteY4" fmla="*/ 47920 h 51239"/>
                <a:gd name="connsiteX5" fmla="*/ 70637 w 74178"/>
                <a:gd name="connsiteY5" fmla="*/ 40834 h 51239"/>
                <a:gd name="connsiteX6" fmla="*/ 24231 w 74178"/>
                <a:gd name="connsiteY6" fmla="*/ 8144 h 5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8" h="51239">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w="2286" cap="flat">
              <a:noFill/>
              <a:prstDash val="solid"/>
              <a:miter/>
            </a:ln>
          </p:spPr>
          <p:txBody>
            <a:bodyPr rtlCol="0" anchor="ctr"/>
            <a:lstStyle/>
            <a:p>
              <a:endParaRPr lang="en-US"/>
            </a:p>
          </p:txBody>
        </p:sp>
        <p:sp>
          <p:nvSpPr>
            <p:cNvPr id="59" name="Freeform 976">
              <a:extLst>
                <a:ext uri="{FF2B5EF4-FFF2-40B4-BE49-F238E27FC236}">
                  <a16:creationId xmlns:a16="http://schemas.microsoft.com/office/drawing/2014/main" id="{37DBB657-F4C7-DA44-8B7D-CF163CF44F6E}"/>
                </a:ext>
              </a:extLst>
            </p:cNvPr>
            <p:cNvSpPr/>
            <p:nvPr/>
          </p:nvSpPr>
          <p:spPr>
            <a:xfrm>
              <a:off x="8303032" y="4584748"/>
              <a:ext cx="91668" cy="16741"/>
            </a:xfrm>
            <a:custGeom>
              <a:avLst/>
              <a:gdLst>
                <a:gd name="connsiteX0" fmla="*/ 0 w 91668"/>
                <a:gd name="connsiteY0" fmla="*/ 2797 h 16741"/>
                <a:gd name="connsiteX1" fmla="*/ 91668 w 91668"/>
                <a:gd name="connsiteY1" fmla="*/ 16741 h 16741"/>
                <a:gd name="connsiteX2" fmla="*/ 0 w 91668"/>
                <a:gd name="connsiteY2" fmla="*/ 2797 h 16741"/>
              </a:gdLst>
              <a:ahLst/>
              <a:cxnLst>
                <a:cxn ang="0">
                  <a:pos x="connsiteX0" y="connsiteY0"/>
                </a:cxn>
                <a:cxn ang="0">
                  <a:pos x="connsiteX1" y="connsiteY1"/>
                </a:cxn>
                <a:cxn ang="0">
                  <a:pos x="connsiteX2" y="connsiteY2"/>
                </a:cxn>
              </a:cxnLst>
              <a:rect l="l" t="t" r="r" b="b"/>
              <a:pathLst>
                <a:path w="91668" h="16741">
                  <a:moveTo>
                    <a:pt x="0" y="2797"/>
                  </a:moveTo>
                  <a:cubicBezTo>
                    <a:pt x="30632" y="7369"/>
                    <a:pt x="58979" y="11712"/>
                    <a:pt x="91668" y="16741"/>
                  </a:cubicBezTo>
                  <a:cubicBezTo>
                    <a:pt x="76124" y="2111"/>
                    <a:pt x="31089" y="-4061"/>
                    <a:pt x="0" y="2797"/>
                  </a:cubicBezTo>
                  <a:close/>
                </a:path>
              </a:pathLst>
            </a:custGeom>
            <a:solidFill>
              <a:srgbClr val="000000"/>
            </a:solidFill>
            <a:ln w="2286" cap="flat">
              <a:noFill/>
              <a:prstDash val="solid"/>
              <a:miter/>
            </a:ln>
          </p:spPr>
          <p:txBody>
            <a:bodyPr rtlCol="0" anchor="ctr"/>
            <a:lstStyle/>
            <a:p>
              <a:endParaRPr lang="en-US"/>
            </a:p>
          </p:txBody>
        </p:sp>
        <p:sp>
          <p:nvSpPr>
            <p:cNvPr id="60" name="Freeform 977">
              <a:extLst>
                <a:ext uri="{FF2B5EF4-FFF2-40B4-BE49-F238E27FC236}">
                  <a16:creationId xmlns:a16="http://schemas.microsoft.com/office/drawing/2014/main" id="{1C71E368-D444-9999-4FF8-E82A861336E4}"/>
                </a:ext>
              </a:extLst>
            </p:cNvPr>
            <p:cNvSpPr/>
            <p:nvPr/>
          </p:nvSpPr>
          <p:spPr>
            <a:xfrm>
              <a:off x="8374584" y="4825288"/>
              <a:ext cx="70180" cy="34518"/>
            </a:xfrm>
            <a:custGeom>
              <a:avLst/>
              <a:gdLst>
                <a:gd name="connsiteX0" fmla="*/ 70180 w 70180"/>
                <a:gd name="connsiteY0" fmla="*/ 0 h 34518"/>
                <a:gd name="connsiteX1" fmla="*/ 0 w 70180"/>
                <a:gd name="connsiteY1" fmla="*/ 34518 h 34518"/>
                <a:gd name="connsiteX2" fmla="*/ 70180 w 70180"/>
                <a:gd name="connsiteY2" fmla="*/ 0 h 34518"/>
              </a:gdLst>
              <a:ahLst/>
              <a:cxnLst>
                <a:cxn ang="0">
                  <a:pos x="connsiteX0" y="connsiteY0"/>
                </a:cxn>
                <a:cxn ang="0">
                  <a:pos x="connsiteX1" y="connsiteY1"/>
                </a:cxn>
                <a:cxn ang="0">
                  <a:pos x="connsiteX2" y="connsiteY2"/>
                </a:cxn>
              </a:cxnLst>
              <a:rect l="l" t="t" r="r" b="b"/>
              <a:pathLst>
                <a:path w="70180" h="34518">
                  <a:moveTo>
                    <a:pt x="70180" y="0"/>
                  </a:moveTo>
                  <a:cubicBezTo>
                    <a:pt x="51435" y="2057"/>
                    <a:pt x="5486" y="25374"/>
                    <a:pt x="0" y="34518"/>
                  </a:cubicBezTo>
                  <a:cubicBezTo>
                    <a:pt x="23774" y="23317"/>
                    <a:pt x="52806" y="23774"/>
                    <a:pt x="70180" y="0"/>
                  </a:cubicBezTo>
                  <a:close/>
                </a:path>
              </a:pathLst>
            </a:custGeom>
            <a:solidFill>
              <a:srgbClr val="000000"/>
            </a:solidFill>
            <a:ln w="2286" cap="flat">
              <a:noFill/>
              <a:prstDash val="solid"/>
              <a:miter/>
            </a:ln>
          </p:spPr>
          <p:txBody>
            <a:bodyPr rtlCol="0" anchor="ctr"/>
            <a:lstStyle/>
            <a:p>
              <a:endParaRPr lang="en-US"/>
            </a:p>
          </p:txBody>
        </p:sp>
        <p:sp>
          <p:nvSpPr>
            <p:cNvPr id="61" name="Freeform 978">
              <a:extLst>
                <a:ext uri="{FF2B5EF4-FFF2-40B4-BE49-F238E27FC236}">
                  <a16:creationId xmlns:a16="http://schemas.microsoft.com/office/drawing/2014/main" id="{BA0CD6F2-1B04-8674-822E-5DE4383199A0}"/>
                </a:ext>
              </a:extLst>
            </p:cNvPr>
            <p:cNvSpPr/>
            <p:nvPr/>
          </p:nvSpPr>
          <p:spPr>
            <a:xfrm>
              <a:off x="8946054" y="4295622"/>
              <a:ext cx="45750" cy="51426"/>
            </a:xfrm>
            <a:custGeom>
              <a:avLst/>
              <a:gdLst>
                <a:gd name="connsiteX0" fmla="*/ 10545 w 45750"/>
                <a:gd name="connsiteY0" fmla="*/ 47549 h 51426"/>
                <a:gd name="connsiteX1" fmla="*/ 33177 w 45750"/>
                <a:gd name="connsiteY1" fmla="*/ 18517 h 51426"/>
                <a:gd name="connsiteX2" fmla="*/ 45750 w 45750"/>
                <a:gd name="connsiteY2" fmla="*/ 0 h 51426"/>
                <a:gd name="connsiteX3" fmla="*/ 1401 w 45750"/>
                <a:gd name="connsiteY3" fmla="*/ 42062 h 51426"/>
                <a:gd name="connsiteX4" fmla="*/ 1858 w 45750"/>
                <a:gd name="connsiteY4" fmla="*/ 49835 h 51426"/>
                <a:gd name="connsiteX5" fmla="*/ 10545 w 45750"/>
                <a:gd name="connsiteY5" fmla="*/ 47549 h 5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0" h="51426">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w="2286" cap="flat">
              <a:noFill/>
              <a:prstDash val="solid"/>
              <a:miter/>
            </a:ln>
          </p:spPr>
          <p:txBody>
            <a:bodyPr rtlCol="0" anchor="ctr"/>
            <a:lstStyle/>
            <a:p>
              <a:endParaRPr lang="en-US"/>
            </a:p>
          </p:txBody>
        </p:sp>
        <p:sp>
          <p:nvSpPr>
            <p:cNvPr id="62" name="Freeform 979">
              <a:extLst>
                <a:ext uri="{FF2B5EF4-FFF2-40B4-BE49-F238E27FC236}">
                  <a16:creationId xmlns:a16="http://schemas.microsoft.com/office/drawing/2014/main" id="{606168F1-1410-3EC9-0C84-91C974123A12}"/>
                </a:ext>
              </a:extLst>
            </p:cNvPr>
            <p:cNvSpPr/>
            <p:nvPr/>
          </p:nvSpPr>
          <p:spPr>
            <a:xfrm>
              <a:off x="9098517" y="4694046"/>
              <a:ext cx="61765" cy="24232"/>
            </a:xfrm>
            <a:custGeom>
              <a:avLst/>
              <a:gdLst>
                <a:gd name="connsiteX0" fmla="*/ 8273 w 61765"/>
                <a:gd name="connsiteY0" fmla="*/ 254 h 24232"/>
                <a:gd name="connsiteX1" fmla="*/ 44 w 61765"/>
                <a:gd name="connsiteY1" fmla="*/ 4369 h 24232"/>
                <a:gd name="connsiteX2" fmla="*/ 6673 w 61765"/>
                <a:gd name="connsiteY2" fmla="*/ 11455 h 24232"/>
                <a:gd name="connsiteX3" fmla="*/ 40049 w 61765"/>
                <a:gd name="connsiteY3" fmla="*/ 21514 h 24232"/>
                <a:gd name="connsiteX4" fmla="*/ 61766 w 61765"/>
                <a:gd name="connsiteY4" fmla="*/ 21285 h 24232"/>
                <a:gd name="connsiteX5" fmla="*/ 33419 w 61765"/>
                <a:gd name="connsiteY5" fmla="*/ 7569 h 24232"/>
                <a:gd name="connsiteX6" fmla="*/ 8273 w 61765"/>
                <a:gd name="connsiteY6" fmla="*/ 254 h 2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65" h="24232">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w="2286" cap="flat">
              <a:noFill/>
              <a:prstDash val="solid"/>
              <a:miter/>
            </a:ln>
          </p:spPr>
          <p:txBody>
            <a:bodyPr rtlCol="0" anchor="ctr"/>
            <a:lstStyle/>
            <a:p>
              <a:endParaRPr lang="en-US"/>
            </a:p>
          </p:txBody>
        </p:sp>
        <p:sp>
          <p:nvSpPr>
            <p:cNvPr id="63" name="Freeform 980">
              <a:extLst>
                <a:ext uri="{FF2B5EF4-FFF2-40B4-BE49-F238E27FC236}">
                  <a16:creationId xmlns:a16="http://schemas.microsoft.com/office/drawing/2014/main" id="{537738D7-F6DC-2B2C-6F77-4962DF7CF077}"/>
                </a:ext>
              </a:extLst>
            </p:cNvPr>
            <p:cNvSpPr/>
            <p:nvPr/>
          </p:nvSpPr>
          <p:spPr>
            <a:xfrm>
              <a:off x="8705399" y="4237101"/>
              <a:ext cx="13897" cy="70016"/>
            </a:xfrm>
            <a:custGeom>
              <a:avLst/>
              <a:gdLst>
                <a:gd name="connsiteX0" fmla="*/ 2256 w 13897"/>
                <a:gd name="connsiteY0" fmla="*/ 64465 h 70016"/>
                <a:gd name="connsiteX1" fmla="*/ 10028 w 13897"/>
                <a:gd name="connsiteY1" fmla="*/ 69723 h 70016"/>
                <a:gd name="connsiteX2" fmla="*/ 13686 w 13897"/>
                <a:gd name="connsiteY2" fmla="*/ 62865 h 70016"/>
                <a:gd name="connsiteX3" fmla="*/ 3170 w 13897"/>
                <a:gd name="connsiteY3" fmla="*/ 0 h 70016"/>
                <a:gd name="connsiteX4" fmla="*/ 2256 w 13897"/>
                <a:gd name="connsiteY4" fmla="*/ 64465 h 7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 h="70016">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w="2286" cap="flat">
              <a:noFill/>
              <a:prstDash val="solid"/>
              <a:miter/>
            </a:ln>
          </p:spPr>
          <p:txBody>
            <a:bodyPr rtlCol="0" anchor="ctr"/>
            <a:lstStyle/>
            <a:p>
              <a:endParaRPr lang="en-US"/>
            </a:p>
          </p:txBody>
        </p:sp>
        <p:sp>
          <p:nvSpPr>
            <p:cNvPr id="64" name="Freeform 981">
              <a:extLst>
                <a:ext uri="{FF2B5EF4-FFF2-40B4-BE49-F238E27FC236}">
                  <a16:creationId xmlns:a16="http://schemas.microsoft.com/office/drawing/2014/main" id="{AA2E2BAB-9061-A0E4-37C2-B98624746B93}"/>
                </a:ext>
              </a:extLst>
            </p:cNvPr>
            <p:cNvSpPr/>
            <p:nvPr/>
          </p:nvSpPr>
          <p:spPr>
            <a:xfrm>
              <a:off x="9009414" y="4882112"/>
              <a:ext cx="39415" cy="37588"/>
            </a:xfrm>
            <a:custGeom>
              <a:avLst/>
              <a:gdLst>
                <a:gd name="connsiteX0" fmla="*/ 9594 w 39415"/>
                <a:gd name="connsiteY0" fmla="*/ 2155 h 37588"/>
                <a:gd name="connsiteX1" fmla="*/ 1822 w 39415"/>
                <a:gd name="connsiteY1" fmla="*/ 1240 h 37588"/>
                <a:gd name="connsiteX2" fmla="*/ 3193 w 39415"/>
                <a:gd name="connsiteY2" fmla="*/ 10613 h 37588"/>
                <a:gd name="connsiteX3" fmla="*/ 35426 w 39415"/>
                <a:gd name="connsiteY3" fmla="*/ 37588 h 37588"/>
                <a:gd name="connsiteX4" fmla="*/ 38855 w 39415"/>
                <a:gd name="connsiteY4" fmla="*/ 30730 h 37588"/>
                <a:gd name="connsiteX5" fmla="*/ 9594 w 39415"/>
                <a:gd name="connsiteY5" fmla="*/ 2155 h 3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15" h="37588">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w="2286" cap="flat">
              <a:noFill/>
              <a:prstDash val="solid"/>
              <a:miter/>
            </a:ln>
          </p:spPr>
          <p:txBody>
            <a:bodyPr rtlCol="0" anchor="ctr"/>
            <a:lstStyle/>
            <a:p>
              <a:endParaRPr lang="en-US"/>
            </a:p>
          </p:txBody>
        </p:sp>
        <p:sp>
          <p:nvSpPr>
            <p:cNvPr id="65" name="Freeform 982">
              <a:extLst>
                <a:ext uri="{FF2B5EF4-FFF2-40B4-BE49-F238E27FC236}">
                  <a16:creationId xmlns:a16="http://schemas.microsoft.com/office/drawing/2014/main" id="{50541B29-07CA-8B6F-4C66-FE2B766735CA}"/>
                </a:ext>
              </a:extLst>
            </p:cNvPr>
            <p:cNvSpPr/>
            <p:nvPr/>
          </p:nvSpPr>
          <p:spPr>
            <a:xfrm>
              <a:off x="8626785" y="4797491"/>
              <a:ext cx="238837" cy="310575"/>
            </a:xfrm>
            <a:custGeom>
              <a:avLst/>
              <a:gdLst>
                <a:gd name="connsiteX0" fmla="*/ 154936 w 238837"/>
                <a:gd name="connsiteY0" fmla="*/ 298688 h 310575"/>
                <a:gd name="connsiteX1" fmla="*/ 165223 w 238837"/>
                <a:gd name="connsiteY1" fmla="*/ 202676 h 310575"/>
                <a:gd name="connsiteX2" fmla="*/ 167280 w 238837"/>
                <a:gd name="connsiteY2" fmla="*/ 187360 h 310575"/>
                <a:gd name="connsiteX3" fmla="*/ 175967 w 238837"/>
                <a:gd name="connsiteY3" fmla="*/ 126552 h 310575"/>
                <a:gd name="connsiteX4" fmla="*/ 206828 w 238837"/>
                <a:gd name="connsiteY4" fmla="*/ 68488 h 310575"/>
                <a:gd name="connsiteX5" fmla="*/ 229231 w 238837"/>
                <a:gd name="connsiteY5" fmla="*/ 47457 h 310575"/>
                <a:gd name="connsiteX6" fmla="*/ 236089 w 238837"/>
                <a:gd name="connsiteY6" fmla="*/ 15453 h 310575"/>
                <a:gd name="connsiteX7" fmla="*/ 201799 w 238837"/>
                <a:gd name="connsiteY7" fmla="*/ 594 h 310575"/>
                <a:gd name="connsiteX8" fmla="*/ 138705 w 238837"/>
                <a:gd name="connsiteY8" fmla="*/ 30083 h 310575"/>
                <a:gd name="connsiteX9" fmla="*/ 97100 w 238837"/>
                <a:gd name="connsiteY9" fmla="*/ 25511 h 310575"/>
                <a:gd name="connsiteX10" fmla="*/ 27149 w 238837"/>
                <a:gd name="connsiteY10" fmla="*/ 594 h 310575"/>
                <a:gd name="connsiteX11" fmla="*/ 1774 w 238837"/>
                <a:gd name="connsiteY11" fmla="*/ 30769 h 310575"/>
                <a:gd name="connsiteX12" fmla="*/ 33321 w 238837"/>
                <a:gd name="connsiteY12" fmla="*/ 89748 h 310575"/>
                <a:gd name="connsiteX13" fmla="*/ 43608 w 238837"/>
                <a:gd name="connsiteY13" fmla="*/ 213420 h 310575"/>
                <a:gd name="connsiteX14" fmla="*/ 43836 w 238837"/>
                <a:gd name="connsiteY14" fmla="*/ 217078 h 310575"/>
                <a:gd name="connsiteX15" fmla="*/ 44294 w 238837"/>
                <a:gd name="connsiteY15" fmla="*/ 224622 h 310575"/>
                <a:gd name="connsiteX16" fmla="*/ 44751 w 238837"/>
                <a:gd name="connsiteY16" fmla="*/ 229651 h 310575"/>
                <a:gd name="connsiteX17" fmla="*/ 45208 w 238837"/>
                <a:gd name="connsiteY17" fmla="*/ 236280 h 310575"/>
                <a:gd name="connsiteX18" fmla="*/ 45665 w 238837"/>
                <a:gd name="connsiteY18" fmla="*/ 242224 h 310575"/>
                <a:gd name="connsiteX19" fmla="*/ 46122 w 238837"/>
                <a:gd name="connsiteY19" fmla="*/ 248396 h 310575"/>
                <a:gd name="connsiteX20" fmla="*/ 46580 w 238837"/>
                <a:gd name="connsiteY20" fmla="*/ 254797 h 310575"/>
                <a:gd name="connsiteX21" fmla="*/ 47037 w 238837"/>
                <a:gd name="connsiteY21" fmla="*/ 260512 h 310575"/>
                <a:gd name="connsiteX22" fmla="*/ 47494 w 238837"/>
                <a:gd name="connsiteY22" fmla="*/ 267599 h 310575"/>
                <a:gd name="connsiteX23" fmla="*/ 47723 w 238837"/>
                <a:gd name="connsiteY23" fmla="*/ 272856 h 310575"/>
                <a:gd name="connsiteX24" fmla="*/ 48180 w 238837"/>
                <a:gd name="connsiteY24" fmla="*/ 280857 h 310575"/>
                <a:gd name="connsiteX25" fmla="*/ 48408 w 238837"/>
                <a:gd name="connsiteY25" fmla="*/ 285201 h 310575"/>
                <a:gd name="connsiteX26" fmla="*/ 48866 w 238837"/>
                <a:gd name="connsiteY26" fmla="*/ 297545 h 310575"/>
                <a:gd name="connsiteX27" fmla="*/ 47265 w 238837"/>
                <a:gd name="connsiteY27" fmla="*/ 303717 h 310575"/>
                <a:gd name="connsiteX28" fmla="*/ 47037 w 238837"/>
                <a:gd name="connsiteY28" fmla="*/ 304860 h 310575"/>
                <a:gd name="connsiteX29" fmla="*/ 72411 w 238837"/>
                <a:gd name="connsiteY29" fmla="*/ 308061 h 310575"/>
                <a:gd name="connsiteX30" fmla="*/ 71268 w 238837"/>
                <a:gd name="connsiteY30" fmla="*/ 306461 h 310575"/>
                <a:gd name="connsiteX31" fmla="*/ 62810 w 238837"/>
                <a:gd name="connsiteY31" fmla="*/ 285658 h 310575"/>
                <a:gd name="connsiteX32" fmla="*/ 59838 w 238837"/>
                <a:gd name="connsiteY32" fmla="*/ 248853 h 310575"/>
                <a:gd name="connsiteX33" fmla="*/ 58924 w 238837"/>
                <a:gd name="connsiteY33" fmla="*/ 238338 h 310575"/>
                <a:gd name="connsiteX34" fmla="*/ 56409 w 238837"/>
                <a:gd name="connsiteY34" fmla="*/ 206562 h 310575"/>
                <a:gd name="connsiteX35" fmla="*/ 56409 w 238837"/>
                <a:gd name="connsiteY35" fmla="*/ 206334 h 310575"/>
                <a:gd name="connsiteX36" fmla="*/ 53438 w 238837"/>
                <a:gd name="connsiteY36" fmla="*/ 167472 h 310575"/>
                <a:gd name="connsiteX37" fmla="*/ 46808 w 238837"/>
                <a:gd name="connsiteY37" fmla="*/ 79918 h 310575"/>
                <a:gd name="connsiteX38" fmla="*/ 39036 w 238837"/>
                <a:gd name="connsiteY38" fmla="*/ 62544 h 310575"/>
                <a:gd name="connsiteX39" fmla="*/ 18005 w 238837"/>
                <a:gd name="connsiteY39" fmla="*/ 29626 h 310575"/>
                <a:gd name="connsiteX40" fmla="*/ 31949 w 238837"/>
                <a:gd name="connsiteY40" fmla="*/ 12710 h 310575"/>
                <a:gd name="connsiteX41" fmla="*/ 77441 w 238837"/>
                <a:gd name="connsiteY41" fmla="*/ 28712 h 310575"/>
                <a:gd name="connsiteX42" fmla="*/ 84984 w 238837"/>
                <a:gd name="connsiteY42" fmla="*/ 33284 h 310575"/>
                <a:gd name="connsiteX43" fmla="*/ 178253 w 238837"/>
                <a:gd name="connsiteY43" fmla="*/ 27797 h 310575"/>
                <a:gd name="connsiteX44" fmla="*/ 200885 w 238837"/>
                <a:gd name="connsiteY44" fmla="*/ 14767 h 310575"/>
                <a:gd name="connsiteX45" fmla="*/ 224430 w 238837"/>
                <a:gd name="connsiteY45" fmla="*/ 21854 h 310575"/>
                <a:gd name="connsiteX46" fmla="*/ 218258 w 238837"/>
                <a:gd name="connsiteY46" fmla="*/ 40827 h 310575"/>
                <a:gd name="connsiteX47" fmla="*/ 183054 w 238837"/>
                <a:gd name="connsiteY47" fmla="*/ 70545 h 310575"/>
                <a:gd name="connsiteX48" fmla="*/ 166823 w 238837"/>
                <a:gd name="connsiteY48" fmla="*/ 97749 h 310575"/>
                <a:gd name="connsiteX49" fmla="*/ 154022 w 238837"/>
                <a:gd name="connsiteY49" fmla="*/ 192618 h 310575"/>
                <a:gd name="connsiteX50" fmla="*/ 152879 w 238837"/>
                <a:gd name="connsiteY50" fmla="*/ 203362 h 310575"/>
                <a:gd name="connsiteX51" fmla="*/ 152650 w 238837"/>
                <a:gd name="connsiteY51" fmla="*/ 204962 h 310575"/>
                <a:gd name="connsiteX52" fmla="*/ 151736 w 238837"/>
                <a:gd name="connsiteY52" fmla="*/ 213420 h 310575"/>
                <a:gd name="connsiteX53" fmla="*/ 151507 w 238837"/>
                <a:gd name="connsiteY53" fmla="*/ 216392 h 310575"/>
                <a:gd name="connsiteX54" fmla="*/ 150821 w 238837"/>
                <a:gd name="connsiteY54" fmla="*/ 223936 h 310575"/>
                <a:gd name="connsiteX55" fmla="*/ 150593 w 238837"/>
                <a:gd name="connsiteY55" fmla="*/ 226908 h 310575"/>
                <a:gd name="connsiteX56" fmla="*/ 149907 w 238837"/>
                <a:gd name="connsiteY56" fmla="*/ 237195 h 310575"/>
                <a:gd name="connsiteX57" fmla="*/ 143049 w 238837"/>
                <a:gd name="connsiteY57" fmla="*/ 291602 h 310575"/>
                <a:gd name="connsiteX58" fmla="*/ 142820 w 238837"/>
                <a:gd name="connsiteY58" fmla="*/ 293659 h 310575"/>
                <a:gd name="connsiteX59" fmla="*/ 142820 w 238837"/>
                <a:gd name="connsiteY59" fmla="*/ 294116 h 310575"/>
                <a:gd name="connsiteX60" fmla="*/ 142592 w 238837"/>
                <a:gd name="connsiteY60" fmla="*/ 295488 h 310575"/>
                <a:gd name="connsiteX61" fmla="*/ 142592 w 238837"/>
                <a:gd name="connsiteY61" fmla="*/ 295945 h 310575"/>
                <a:gd name="connsiteX62" fmla="*/ 142363 w 238837"/>
                <a:gd name="connsiteY62" fmla="*/ 297088 h 310575"/>
                <a:gd name="connsiteX63" fmla="*/ 142363 w 238837"/>
                <a:gd name="connsiteY63" fmla="*/ 297545 h 310575"/>
                <a:gd name="connsiteX64" fmla="*/ 142134 w 238837"/>
                <a:gd name="connsiteY64" fmla="*/ 298688 h 310575"/>
                <a:gd name="connsiteX65" fmla="*/ 142134 w 238837"/>
                <a:gd name="connsiteY65" fmla="*/ 299145 h 310575"/>
                <a:gd name="connsiteX66" fmla="*/ 141906 w 238837"/>
                <a:gd name="connsiteY66" fmla="*/ 300517 h 310575"/>
                <a:gd name="connsiteX67" fmla="*/ 141906 w 238837"/>
                <a:gd name="connsiteY67" fmla="*/ 300746 h 310575"/>
                <a:gd name="connsiteX68" fmla="*/ 141220 w 238837"/>
                <a:gd name="connsiteY68" fmla="*/ 303489 h 310575"/>
                <a:gd name="connsiteX69" fmla="*/ 141220 w 238837"/>
                <a:gd name="connsiteY69" fmla="*/ 303717 h 310575"/>
                <a:gd name="connsiteX70" fmla="*/ 140763 w 238837"/>
                <a:gd name="connsiteY70" fmla="*/ 304632 h 310575"/>
                <a:gd name="connsiteX71" fmla="*/ 140763 w 238837"/>
                <a:gd name="connsiteY71" fmla="*/ 304860 h 310575"/>
                <a:gd name="connsiteX72" fmla="*/ 140306 w 238837"/>
                <a:gd name="connsiteY72" fmla="*/ 305775 h 310575"/>
                <a:gd name="connsiteX73" fmla="*/ 140306 w 238837"/>
                <a:gd name="connsiteY73" fmla="*/ 306003 h 310575"/>
                <a:gd name="connsiteX74" fmla="*/ 139848 w 238837"/>
                <a:gd name="connsiteY74" fmla="*/ 306918 h 310575"/>
                <a:gd name="connsiteX75" fmla="*/ 139848 w 238837"/>
                <a:gd name="connsiteY75" fmla="*/ 306918 h 310575"/>
                <a:gd name="connsiteX76" fmla="*/ 138020 w 238837"/>
                <a:gd name="connsiteY76" fmla="*/ 309204 h 310575"/>
                <a:gd name="connsiteX77" fmla="*/ 138020 w 238837"/>
                <a:gd name="connsiteY77" fmla="*/ 309204 h 310575"/>
                <a:gd name="connsiteX78" fmla="*/ 137334 w 238837"/>
                <a:gd name="connsiteY78" fmla="*/ 309661 h 310575"/>
                <a:gd name="connsiteX79" fmla="*/ 137334 w 238837"/>
                <a:gd name="connsiteY79" fmla="*/ 309661 h 310575"/>
                <a:gd name="connsiteX80" fmla="*/ 136648 w 238837"/>
                <a:gd name="connsiteY80" fmla="*/ 310118 h 310575"/>
                <a:gd name="connsiteX81" fmla="*/ 136648 w 238837"/>
                <a:gd name="connsiteY81" fmla="*/ 310118 h 310575"/>
                <a:gd name="connsiteX82" fmla="*/ 135734 w 238837"/>
                <a:gd name="connsiteY82" fmla="*/ 310575 h 310575"/>
                <a:gd name="connsiteX83" fmla="*/ 135734 w 238837"/>
                <a:gd name="connsiteY83" fmla="*/ 310575 h 310575"/>
                <a:gd name="connsiteX84" fmla="*/ 140763 w 238837"/>
                <a:gd name="connsiteY84" fmla="*/ 310347 h 310575"/>
                <a:gd name="connsiteX85" fmla="*/ 157451 w 238837"/>
                <a:gd name="connsiteY85" fmla="*/ 309432 h 310575"/>
                <a:gd name="connsiteX86" fmla="*/ 157222 w 238837"/>
                <a:gd name="connsiteY86" fmla="*/ 308747 h 310575"/>
                <a:gd name="connsiteX87" fmla="*/ 154936 w 238837"/>
                <a:gd name="connsiteY87" fmla="*/ 298688 h 31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38837" h="310575">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w="2286" cap="flat">
              <a:noFill/>
              <a:prstDash val="solid"/>
              <a:miter/>
            </a:ln>
          </p:spPr>
          <p:txBody>
            <a:bodyPr rtlCol="0" anchor="ctr"/>
            <a:lstStyle/>
            <a:p>
              <a:endParaRPr lang="en-US"/>
            </a:p>
          </p:txBody>
        </p:sp>
      </p:grpSp>
      <p:pic>
        <p:nvPicPr>
          <p:cNvPr id="66" name="Graphic 65" descr="Document with solid fill">
            <a:hlinkClick r:id="rId7"/>
            <a:extLst>
              <a:ext uri="{FF2B5EF4-FFF2-40B4-BE49-F238E27FC236}">
                <a16:creationId xmlns:a16="http://schemas.microsoft.com/office/drawing/2014/main" id="{677A4E1D-CB32-EDFA-3941-E9EC988EBA8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860702" y="3284679"/>
            <a:ext cx="1950785" cy="1950785"/>
          </a:xfrm>
          <a:prstGeom prst="rect">
            <a:avLst/>
          </a:prstGeom>
        </p:spPr>
      </p:pic>
      <p:sp>
        <p:nvSpPr>
          <p:cNvPr id="67" name="TextBox 66">
            <a:extLst>
              <a:ext uri="{FF2B5EF4-FFF2-40B4-BE49-F238E27FC236}">
                <a16:creationId xmlns:a16="http://schemas.microsoft.com/office/drawing/2014/main" id="{D80F16BD-38D0-A755-4715-00383D9546E6}"/>
              </a:ext>
            </a:extLst>
          </p:cNvPr>
          <p:cNvSpPr txBox="1"/>
          <p:nvPr/>
        </p:nvSpPr>
        <p:spPr>
          <a:xfrm>
            <a:off x="9928285" y="5194599"/>
            <a:ext cx="1872578" cy="646331"/>
          </a:xfrm>
          <a:prstGeom prst="rect">
            <a:avLst/>
          </a:prstGeom>
          <a:noFill/>
        </p:spPr>
        <p:txBody>
          <a:bodyPr wrap="square" rtlCol="0">
            <a:spAutoFit/>
          </a:bodyPr>
          <a:lstStyle/>
          <a:p>
            <a:pPr algn="ctr"/>
            <a:r>
              <a:rPr lang="en-IE" dirty="0">
                <a:solidFill>
                  <a:schemeClr val="bg1"/>
                </a:solidFill>
                <a:hlinkClick r:id="rId7">
                  <a:extLst>
                    <a:ext uri="{A12FA001-AC4F-418D-AE19-62706E023703}">
                      <ahyp:hlinkClr xmlns:ahyp="http://schemas.microsoft.com/office/drawing/2018/hyperlinkcolor" val="tx"/>
                    </a:ext>
                  </a:extLst>
                </a:hlinkClick>
              </a:rPr>
              <a:t>Forschungsartikel lesen</a:t>
            </a:r>
            <a:endParaRPr lang="en-IE" dirty="0">
              <a:solidFill>
                <a:schemeClr val="bg1"/>
              </a:solidFill>
            </a:endParaRPr>
          </a:p>
        </p:txBody>
      </p:sp>
      <p:sp>
        <p:nvSpPr>
          <p:cNvPr id="3" name="TextBox 2">
            <a:extLst>
              <a:ext uri="{FF2B5EF4-FFF2-40B4-BE49-F238E27FC236}">
                <a16:creationId xmlns:a16="http://schemas.microsoft.com/office/drawing/2014/main" id="{89AF618A-3365-4F3B-2379-D67CE9303ED0}"/>
              </a:ext>
            </a:extLst>
          </p:cNvPr>
          <p:cNvSpPr txBox="1"/>
          <p:nvPr/>
        </p:nvSpPr>
        <p:spPr>
          <a:xfrm>
            <a:off x="3068215" y="5745775"/>
            <a:ext cx="7100046" cy="369332"/>
          </a:xfrm>
          <a:prstGeom prst="rect">
            <a:avLst/>
          </a:prstGeom>
          <a:noFill/>
        </p:spPr>
        <p:txBody>
          <a:bodyPr wrap="square">
            <a:spAutoFit/>
          </a:bodyPr>
          <a:lstStyle/>
          <a:p>
            <a:r>
              <a:rPr lang="en-IE" dirty="0">
                <a:solidFill>
                  <a:schemeClr val="bg1"/>
                </a:solidFill>
                <a:hlinkClick r:id="rId7">
                  <a:extLst>
                    <a:ext uri="{A12FA001-AC4F-418D-AE19-62706E023703}">
                      <ahyp:hlinkClr xmlns:ahyp="http://schemas.microsoft.com/office/drawing/2018/hyperlinkcolor" val="tx"/>
                    </a:ext>
                  </a:extLst>
                </a:hlinkClick>
              </a:rPr>
              <a:t>https://www.sciencedirect.com/science/article/pii/S2212571X22000208</a:t>
            </a:r>
            <a:endParaRPr lang="en-IE" dirty="0">
              <a:solidFill>
                <a:schemeClr val="bg1"/>
              </a:solidFill>
            </a:endParaRPr>
          </a:p>
        </p:txBody>
      </p:sp>
    </p:spTree>
    <p:extLst>
      <p:ext uri="{BB962C8B-B14F-4D97-AF65-F5344CB8AC3E}">
        <p14:creationId xmlns:p14="http://schemas.microsoft.com/office/powerpoint/2010/main" val="41547688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B679F844-E049-1B20-D042-8991852C1F99}"/>
              </a:ext>
            </a:extLst>
          </p:cNvPr>
          <p:cNvSpPr>
            <a:spLocks noGrp="1"/>
          </p:cNvSpPr>
          <p:nvPr>
            <p:ph type="body" sz="quarter" idx="18"/>
          </p:nvPr>
        </p:nvSpPr>
        <p:spPr>
          <a:xfrm>
            <a:off x="734714" y="1757011"/>
            <a:ext cx="9862529" cy="3867704"/>
          </a:xfrm>
        </p:spPr>
        <p:txBody>
          <a:bodyPr/>
          <a:lstStyle/>
          <a:p>
            <a:pPr marL="0"/>
            <a:r>
              <a:rPr lang="en-GB" dirty="0"/>
              <a:t>Der Zeitraum der "kurz- bis mittelfristigen" Reaktion auf ein Krisenereignis kann für einen Tourismusveranstalter je nach den Auswirkungen des Ereignisses variieren. In der Regel kann er bis zu 14 Tage betragen. Er kann jedoch auch länger sein, wenn ein Unternehmen direkt betroffen ist und die Wiedereröffnung des Betriebs einen erheblichen Arbeitsaufwand erfordert. Er kann auch länger dauern, wenn ein Unternehmen zwar geöffnet ist, aber die Region bzw. das örtliche Gebiet für den Geschäftsverkehr gesperrt ist (z. B. weil es zu stark von Überschwemmungen oder Bränden betroffen ist, um Besucher zu empfangen). Die folgenden Schritte sind so lange relevant, wie Ihr Unternehmen oder Ihre Region / Ihr lokales Gebiet für den Handel </a:t>
            </a:r>
            <a:r>
              <a:rPr lang="en-GB" dirty="0" err="1"/>
              <a:t>geschlossen</a:t>
            </a:r>
            <a:r>
              <a:rPr lang="en-GB" dirty="0"/>
              <a:t> </a:t>
            </a:r>
            <a:r>
              <a:rPr lang="en-GB" dirty="0" err="1"/>
              <a:t>ist</a:t>
            </a:r>
            <a:r>
              <a:rPr lang="en-GB" dirty="0"/>
              <a:t>.</a:t>
            </a:r>
            <a:endParaRPr lang="en-IE" dirty="0"/>
          </a:p>
          <a:p>
            <a:endParaRPr lang="en-IE" dirty="0"/>
          </a:p>
        </p:txBody>
      </p:sp>
      <p:sp>
        <p:nvSpPr>
          <p:cNvPr id="9" name="Text Placeholder 4">
            <a:extLst>
              <a:ext uri="{FF2B5EF4-FFF2-40B4-BE49-F238E27FC236}">
                <a16:creationId xmlns:a16="http://schemas.microsoft.com/office/drawing/2014/main" id="{AA506BD4-48C0-0BC0-9BCC-9EE3009F15E2}"/>
              </a:ext>
            </a:extLst>
          </p:cNvPr>
          <p:cNvSpPr>
            <a:spLocks noGrp="1"/>
          </p:cNvSpPr>
          <p:nvPr>
            <p:ph type="body" sz="quarter" idx="16"/>
          </p:nvPr>
        </p:nvSpPr>
        <p:spPr>
          <a:xfrm>
            <a:off x="734714" y="576297"/>
            <a:ext cx="9862529" cy="1114039"/>
          </a:xfrm>
        </p:spPr>
        <p:txBody>
          <a:bodyPr>
            <a:normAutofit fontScale="62500" lnSpcReduction="20000"/>
          </a:bodyPr>
          <a:lstStyle/>
          <a:p>
            <a:r>
              <a:rPr lang="en-GB" sz="8400" dirty="0"/>
              <a:t>Schritt 5</a:t>
            </a:r>
          </a:p>
          <a:p>
            <a:r>
              <a:rPr lang="en-GB" dirty="0"/>
              <a:t>Kurz- bis mittelfristige Maßnahmen (Tag 2-14)</a:t>
            </a:r>
            <a:endParaRPr lang="en-IE" dirty="0"/>
          </a:p>
        </p:txBody>
      </p:sp>
    </p:spTree>
    <p:extLst>
      <p:ext uri="{BB962C8B-B14F-4D97-AF65-F5344CB8AC3E}">
        <p14:creationId xmlns:p14="http://schemas.microsoft.com/office/powerpoint/2010/main" val="26418751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44A0FE35-360B-62CD-D46F-1E26A7A1790B}"/>
              </a:ext>
            </a:extLst>
          </p:cNvPr>
          <p:cNvSpPr>
            <a:spLocks noGrp="1"/>
          </p:cNvSpPr>
          <p:nvPr>
            <p:ph type="body" sz="quarter" idx="18"/>
          </p:nvPr>
        </p:nvSpPr>
        <p:spPr>
          <a:xfrm>
            <a:off x="431922" y="1334763"/>
            <a:ext cx="5965959" cy="5706117"/>
          </a:xfrm>
        </p:spPr>
        <p:txBody>
          <a:bodyPr>
            <a:normAutofit fontScale="85000" lnSpcReduction="20000"/>
          </a:bodyPr>
          <a:lstStyle/>
          <a:p>
            <a:endParaRPr lang="en-GB" b="1" dirty="0"/>
          </a:p>
          <a:p>
            <a:r>
              <a:rPr lang="en-GB" sz="2400" b="1" dirty="0"/>
              <a:t>Bewerten Sie die Krise </a:t>
            </a:r>
          </a:p>
          <a:p>
            <a:pPr marL="0"/>
            <a:r>
              <a:rPr lang="en-GB" sz="2400" dirty="0"/>
              <a:t>Führen Sie eine kurze Momentaufnahme der Auswirkungen durch, um von einem repräsentativen Querschnitt der Tourismusunternehmen in der Region ein Feedback zu den ersten Auswirkungen des Vorfalls auf den Tourismus zu erhalten. Stellen Sie sicher, dass Sie Tourismusunternehmen einbeziehen, die sowohl direkt als auch indirekt </a:t>
            </a:r>
            <a:r>
              <a:rPr lang="en-GB" sz="2400" dirty="0" err="1"/>
              <a:t>betroffen</a:t>
            </a:r>
            <a:r>
              <a:rPr lang="en-GB" sz="2400" dirty="0"/>
              <a:t> </a:t>
            </a:r>
            <a:r>
              <a:rPr lang="en-GB" sz="2400" dirty="0" err="1"/>
              <a:t>sind</a:t>
            </a:r>
            <a:r>
              <a:rPr lang="en-GB" sz="2400" dirty="0"/>
              <a:t>.</a:t>
            </a:r>
          </a:p>
          <a:p>
            <a:endParaRPr lang="en-GB" sz="2400" b="1" dirty="0"/>
          </a:p>
          <a:p>
            <a:r>
              <a:rPr lang="en-GB" sz="2400" b="1" dirty="0"/>
              <a:t>Wiedereinberufung des TKMT</a:t>
            </a:r>
          </a:p>
          <a:p>
            <a:pPr marL="342900" indent="-342900">
              <a:buFont typeface="Wingdings" panose="05000000000000000000" pitchFamily="2" charset="2"/>
              <a:buChar char="v"/>
            </a:pPr>
            <a:r>
              <a:rPr lang="en-GB" dirty="0"/>
              <a:t>Das </a:t>
            </a:r>
            <a:r>
              <a:rPr lang="en-GB" sz="2400" dirty="0"/>
              <a:t>TKMT sollte so oft wie nötig zusammentreten, um die Reaktionsmaßnahmen der Tourismusbranche zu steuern. </a:t>
            </a:r>
          </a:p>
          <a:p>
            <a:pPr marL="342900" indent="-342900">
              <a:buFont typeface="Wingdings" panose="05000000000000000000" pitchFamily="2" charset="2"/>
              <a:buChar char="v"/>
            </a:pPr>
            <a:r>
              <a:rPr lang="en-GB" sz="2400" dirty="0"/>
              <a:t>Aktualisieren Sie weiterhin das </a:t>
            </a:r>
            <a:r>
              <a:rPr lang="en-GB" sz="2400" dirty="0" err="1"/>
              <a:t>Kommunikations-programm</a:t>
            </a:r>
            <a:r>
              <a:rPr lang="en-GB" sz="2400" dirty="0"/>
              <a:t> im Krisenmanagementplan für den Tourismus, um die Besonderheiten des Ereignisses zu berücksichtigen. Aktualisieren Sie alle relevanten Interessengruppen und Zielgruppen, die im Abschnitt Krisenkommunikation aufgeführt sind. </a:t>
            </a:r>
            <a:endParaRPr lang="en-GB" sz="2100" dirty="0"/>
          </a:p>
          <a:p>
            <a:endParaRPr lang="en-IE" dirty="0"/>
          </a:p>
        </p:txBody>
      </p:sp>
      <p:pic>
        <p:nvPicPr>
          <p:cNvPr id="10" name="Picture Placeholder 9" descr="A picture containing text&#10;&#10;Description automatically generated">
            <a:extLst>
              <a:ext uri="{FF2B5EF4-FFF2-40B4-BE49-F238E27FC236}">
                <a16:creationId xmlns:a16="http://schemas.microsoft.com/office/drawing/2014/main" id="{D1E4E823-754F-8F86-148E-24F17FBD0860}"/>
              </a:ext>
            </a:extLst>
          </p:cNvPr>
          <p:cNvPicPr>
            <a:picLocks noGrp="1" noChangeAspect="1"/>
          </p:cNvPicPr>
          <p:nvPr>
            <p:ph type="pic" sz="quarter" idx="10"/>
          </p:nvPr>
        </p:nvPicPr>
        <p:blipFill>
          <a:blip r:embed="rId2"/>
          <a:srcRect l="7447" r="7447"/>
          <a:stretch>
            <a:fillRect/>
          </a:stretch>
        </p:blipFill>
        <p:spPr/>
      </p:pic>
      <p:sp>
        <p:nvSpPr>
          <p:cNvPr id="8" name="TextBox 7">
            <a:extLst>
              <a:ext uri="{FF2B5EF4-FFF2-40B4-BE49-F238E27FC236}">
                <a16:creationId xmlns:a16="http://schemas.microsoft.com/office/drawing/2014/main" id="{9C8A8A0E-5C7D-49FF-16D7-10E81CA15828}"/>
              </a:ext>
            </a:extLst>
          </p:cNvPr>
          <p:cNvSpPr txBox="1"/>
          <p:nvPr/>
        </p:nvSpPr>
        <p:spPr>
          <a:xfrm>
            <a:off x="320542" y="-24231"/>
            <a:ext cx="6071758" cy="1631216"/>
          </a:xfrm>
          <a:prstGeom prst="rect">
            <a:avLst/>
          </a:prstGeom>
          <a:noFill/>
        </p:spPr>
        <p:txBody>
          <a:bodyPr wrap="square" rtlCol="0">
            <a:spAutoFit/>
          </a:bodyPr>
          <a:lstStyle/>
          <a:p>
            <a:r>
              <a:rPr lang="en-GB" sz="4000" b="1" dirty="0">
                <a:solidFill>
                  <a:schemeClr val="bg1"/>
                </a:solidFill>
              </a:rPr>
              <a:t>Schritt 5 </a:t>
            </a:r>
          </a:p>
          <a:p>
            <a:r>
              <a:rPr lang="en-GB" sz="3200" b="1" dirty="0">
                <a:solidFill>
                  <a:schemeClr val="bg1"/>
                </a:solidFill>
              </a:rPr>
              <a:t>Tag 2-14 </a:t>
            </a:r>
          </a:p>
          <a:p>
            <a:r>
              <a:rPr lang="en-GB" sz="2800" dirty="0" err="1">
                <a:solidFill>
                  <a:schemeClr val="bg1"/>
                </a:solidFill>
              </a:rPr>
              <a:t>Bewertung</a:t>
            </a:r>
            <a:r>
              <a:rPr lang="en-GB" sz="2800" dirty="0">
                <a:solidFill>
                  <a:schemeClr val="bg1"/>
                </a:solidFill>
              </a:rPr>
              <a:t> und Anleitung fortsetzen</a:t>
            </a:r>
            <a:endParaRPr lang="en-IE" sz="2800" dirty="0"/>
          </a:p>
        </p:txBody>
      </p:sp>
    </p:spTree>
    <p:extLst>
      <p:ext uri="{BB962C8B-B14F-4D97-AF65-F5344CB8AC3E}">
        <p14:creationId xmlns:p14="http://schemas.microsoft.com/office/powerpoint/2010/main" val="6135353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B8E115-3D65-9DD1-A603-BB056E8B1267}"/>
              </a:ext>
            </a:extLst>
          </p:cNvPr>
          <p:cNvSpPr>
            <a:spLocks noGrp="1"/>
          </p:cNvSpPr>
          <p:nvPr>
            <p:ph type="body" sz="quarter" idx="18"/>
          </p:nvPr>
        </p:nvSpPr>
        <p:spPr>
          <a:xfrm>
            <a:off x="466128" y="1695725"/>
            <a:ext cx="5608935" cy="5362574"/>
          </a:xfrm>
        </p:spPr>
        <p:txBody>
          <a:bodyPr>
            <a:noAutofit/>
          </a:bodyPr>
          <a:lstStyle/>
          <a:p>
            <a:pPr marL="0"/>
            <a:r>
              <a:rPr lang="en-GB" sz="2200" dirty="0"/>
              <a:t>Legen Sie fest, wie, wer und wann diese Beteiligten informiert/konsultiert werden, einschließlich: </a:t>
            </a:r>
          </a:p>
          <a:p>
            <a:pPr marL="342900" indent="-342900">
              <a:buFont typeface="Wingdings" panose="05000000000000000000" pitchFamily="2" charset="2"/>
              <a:buChar char="§"/>
            </a:pPr>
            <a:r>
              <a:rPr lang="en-GB" sz="2200" b="1" dirty="0"/>
              <a:t>Überwachung und Steuerung der öffentlichen Wahrnehmung. </a:t>
            </a:r>
            <a:r>
              <a:rPr lang="en-GB" sz="2200" dirty="0" err="1"/>
              <a:t>Unterstützung</a:t>
            </a:r>
            <a:r>
              <a:rPr lang="en-GB" sz="2200" dirty="0"/>
              <a:t> der Medien beim Verfassen von Berichten nach der Krise. Rechtzeitige Übermittlung krisenbezogener </a:t>
            </a:r>
            <a:r>
              <a:rPr lang="en-GB" sz="2200" b="1" dirty="0"/>
              <a:t>Schlüsselbotschaften und Marketingmaßnahmen </a:t>
            </a:r>
            <a:r>
              <a:rPr lang="en-GB" sz="2200" dirty="0"/>
              <a:t>an die </a:t>
            </a:r>
            <a:r>
              <a:rPr lang="en-GB" sz="2200" dirty="0" err="1"/>
              <a:t>Medien</a:t>
            </a:r>
            <a:r>
              <a:rPr lang="en-GB" sz="2200" dirty="0"/>
              <a:t> </a:t>
            </a:r>
          </a:p>
          <a:p>
            <a:pPr marL="342900" indent="-342900">
              <a:buFont typeface="Wingdings" panose="05000000000000000000" pitchFamily="2" charset="2"/>
              <a:buChar char="§"/>
            </a:pPr>
            <a:r>
              <a:rPr lang="en-GB" sz="2200" b="1" dirty="0" err="1"/>
              <a:t>Informieren</a:t>
            </a:r>
            <a:r>
              <a:rPr lang="en-GB" sz="2200" b="1" dirty="0"/>
              <a:t> der </a:t>
            </a:r>
            <a:r>
              <a:rPr lang="en-GB" sz="2200" b="1" dirty="0" err="1"/>
              <a:t>Reiseveranstalter</a:t>
            </a:r>
            <a:r>
              <a:rPr lang="en-GB" sz="2200" dirty="0"/>
              <a:t>, arbeiten Sie mit den Behörden und anderen Beteiligten zusammen </a:t>
            </a:r>
            <a:r>
              <a:rPr lang="en-GB" sz="2200" i="1" dirty="0"/>
              <a:t>(z. B. über den Wiederaufbauprozess und halten Sie sie mit Informationen der Notdienste auf </a:t>
            </a:r>
            <a:r>
              <a:rPr lang="en-GB" sz="2200" i="1" dirty="0" err="1"/>
              <a:t>dem</a:t>
            </a:r>
            <a:r>
              <a:rPr lang="en-GB" sz="2200" i="1" dirty="0"/>
              <a:t> </a:t>
            </a:r>
            <a:r>
              <a:rPr lang="en-GB" sz="2200" i="1" dirty="0" err="1"/>
              <a:t>Laufenden</a:t>
            </a:r>
            <a:r>
              <a:rPr lang="en-GB" sz="2200" i="1" dirty="0"/>
              <a:t>)</a:t>
            </a:r>
          </a:p>
        </p:txBody>
      </p:sp>
      <p:pic>
        <p:nvPicPr>
          <p:cNvPr id="6" name="Picture Placeholder 5" descr="A picture containing stationary, vector graphics, envelope, businesscard&#10;&#10;Description automatically generated">
            <a:extLst>
              <a:ext uri="{FF2B5EF4-FFF2-40B4-BE49-F238E27FC236}">
                <a16:creationId xmlns:a16="http://schemas.microsoft.com/office/drawing/2014/main" id="{7E3F652D-475C-684D-D8B3-98D93346FA98}"/>
              </a:ext>
            </a:extLst>
          </p:cNvPr>
          <p:cNvPicPr>
            <a:picLocks noGrp="1" noChangeAspect="1"/>
          </p:cNvPicPr>
          <p:nvPr>
            <p:ph type="pic" sz="quarter" idx="10"/>
          </p:nvPr>
        </p:nvPicPr>
        <p:blipFill>
          <a:blip r:embed="rId2"/>
          <a:srcRect t="1041" b="1041"/>
          <a:stretch>
            <a:fillRect/>
          </a:stretch>
        </p:blipFill>
        <p:spPr>
          <a:xfrm>
            <a:off x="6479126" y="228600"/>
            <a:ext cx="5478057" cy="5362575"/>
          </a:xfrm>
        </p:spPr>
      </p:pic>
      <p:sp>
        <p:nvSpPr>
          <p:cNvPr id="7" name="TextBox 6">
            <a:extLst>
              <a:ext uri="{FF2B5EF4-FFF2-40B4-BE49-F238E27FC236}">
                <a16:creationId xmlns:a16="http://schemas.microsoft.com/office/drawing/2014/main" id="{2DB08B7A-4BAC-DA2A-15A7-2B3CE12832D4}"/>
              </a:ext>
            </a:extLst>
          </p:cNvPr>
          <p:cNvSpPr txBox="1"/>
          <p:nvPr/>
        </p:nvSpPr>
        <p:spPr>
          <a:xfrm>
            <a:off x="320542" y="-24231"/>
            <a:ext cx="7186248" cy="1631216"/>
          </a:xfrm>
          <a:prstGeom prst="rect">
            <a:avLst/>
          </a:prstGeom>
          <a:noFill/>
        </p:spPr>
        <p:txBody>
          <a:bodyPr wrap="square" rtlCol="0">
            <a:spAutoFit/>
          </a:bodyPr>
          <a:lstStyle/>
          <a:p>
            <a:r>
              <a:rPr lang="en-GB" sz="4000" b="1" dirty="0">
                <a:solidFill>
                  <a:schemeClr val="bg1"/>
                </a:solidFill>
              </a:rPr>
              <a:t>Schritt 6 </a:t>
            </a:r>
          </a:p>
          <a:p>
            <a:r>
              <a:rPr lang="en-GB" sz="3200" b="1" dirty="0">
                <a:solidFill>
                  <a:schemeClr val="bg1"/>
                </a:solidFill>
              </a:rPr>
              <a:t>Tag 2-14 </a:t>
            </a:r>
          </a:p>
          <a:p>
            <a:r>
              <a:rPr lang="en-GB" sz="2800" dirty="0" err="1">
                <a:solidFill>
                  <a:schemeClr val="bg1"/>
                </a:solidFill>
              </a:rPr>
              <a:t>Bewertung</a:t>
            </a:r>
            <a:r>
              <a:rPr lang="en-GB" sz="2800" dirty="0">
                <a:solidFill>
                  <a:schemeClr val="bg1"/>
                </a:solidFill>
              </a:rPr>
              <a:t> und </a:t>
            </a:r>
            <a:r>
              <a:rPr lang="en-GB" sz="2800" dirty="0" err="1">
                <a:solidFill>
                  <a:schemeClr val="bg1"/>
                </a:solidFill>
              </a:rPr>
              <a:t>Anleitung</a:t>
            </a:r>
            <a:r>
              <a:rPr lang="en-GB" sz="2800" dirty="0">
                <a:solidFill>
                  <a:schemeClr val="bg1"/>
                </a:solidFill>
              </a:rPr>
              <a:t> fortsetzen</a:t>
            </a:r>
            <a:endParaRPr lang="en-IE" sz="2800" dirty="0"/>
          </a:p>
        </p:txBody>
      </p:sp>
    </p:spTree>
    <p:extLst>
      <p:ext uri="{BB962C8B-B14F-4D97-AF65-F5344CB8AC3E}">
        <p14:creationId xmlns:p14="http://schemas.microsoft.com/office/powerpoint/2010/main" val="35687999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B8E115-3D65-9DD1-A603-BB056E8B1267}"/>
              </a:ext>
            </a:extLst>
          </p:cNvPr>
          <p:cNvSpPr>
            <a:spLocks noGrp="1"/>
          </p:cNvSpPr>
          <p:nvPr>
            <p:ph type="body" sz="quarter" idx="18"/>
          </p:nvPr>
        </p:nvSpPr>
        <p:spPr>
          <a:xfrm>
            <a:off x="401339" y="1294758"/>
            <a:ext cx="5608935" cy="5362574"/>
          </a:xfrm>
        </p:spPr>
        <p:txBody>
          <a:bodyPr>
            <a:noAutofit/>
          </a:bodyPr>
          <a:lstStyle/>
          <a:p>
            <a:pPr marL="342900" indent="-342900" algn="l">
              <a:buFont typeface="Wingdings" panose="05000000000000000000" pitchFamily="2" charset="2"/>
              <a:buChar char="v"/>
            </a:pPr>
            <a:r>
              <a:rPr lang="en-GB" sz="2200" b="0" i="0" dirty="0">
                <a:effectLst/>
              </a:rPr>
              <a:t>Konsultieren Sie zuverlässige Quellen, die die aktuellsten Informationen über die Krise bieten.</a:t>
            </a:r>
          </a:p>
          <a:p>
            <a:pPr marL="342900" indent="-342900" algn="l">
              <a:buFont typeface="Wingdings" panose="05000000000000000000" pitchFamily="2" charset="2"/>
              <a:buChar char="v"/>
            </a:pPr>
            <a:r>
              <a:rPr lang="en-GB" sz="2200" b="0" i="0" dirty="0">
                <a:effectLst/>
              </a:rPr>
              <a:t>Halten Sie den Kontakt zu allen Beteiligten mit den aktuellsten Informationen aufrecht. </a:t>
            </a:r>
            <a:r>
              <a:rPr lang="en-GB" sz="2200" dirty="0" err="1"/>
              <a:t>Beantworten</a:t>
            </a:r>
            <a:r>
              <a:rPr lang="en-GB" sz="2200" dirty="0"/>
              <a:t> Sie </a:t>
            </a:r>
            <a:r>
              <a:rPr lang="en-GB" sz="2200" b="0" i="0" dirty="0">
                <a:effectLst/>
              </a:rPr>
              <a:t>alle Anfragen umgehend und ehrlich. Machen Sie niemals Versprechungen, die nicht gehalten werden können.</a:t>
            </a:r>
          </a:p>
          <a:p>
            <a:pPr marL="342900" indent="-342900" algn="l">
              <a:buFont typeface="Wingdings" panose="05000000000000000000" pitchFamily="2" charset="2"/>
              <a:buChar char="v"/>
            </a:pPr>
            <a:r>
              <a:rPr lang="en-GB" sz="2200" dirty="0"/>
              <a:t>Gute Kommunikation bedeutet, dass man weiß, wann man nicht kommunizieren sollte. Die Regionen sollten </a:t>
            </a:r>
            <a:r>
              <a:rPr lang="en-GB" sz="2200" b="0" i="0" dirty="0">
                <a:effectLst/>
              </a:rPr>
              <a:t>jetzt keine touristischen </a:t>
            </a:r>
            <a:r>
              <a:rPr lang="en-GB" sz="2200" b="0" i="0" dirty="0" err="1">
                <a:effectLst/>
              </a:rPr>
              <a:t>Produkte</a:t>
            </a:r>
            <a:r>
              <a:rPr lang="en-GB" sz="2200" b="0" i="0" dirty="0">
                <a:effectLst/>
              </a:rPr>
              <a:t> </a:t>
            </a:r>
            <a:r>
              <a:rPr lang="en-GB" sz="2200" b="0" i="0" dirty="0" err="1">
                <a:effectLst/>
              </a:rPr>
              <a:t>vermarkten</a:t>
            </a:r>
            <a:r>
              <a:rPr lang="en-GB" sz="2200" b="0" i="0" dirty="0">
                <a:effectLst/>
              </a:rPr>
              <a:t>.</a:t>
            </a:r>
          </a:p>
          <a:p>
            <a:pPr marL="342900" indent="-342900" algn="l">
              <a:buFont typeface="Wingdings" panose="05000000000000000000" pitchFamily="2" charset="2"/>
              <a:buChar char="v"/>
            </a:pPr>
            <a:r>
              <a:rPr lang="en-GB" sz="2200" b="0" i="0" dirty="0">
                <a:effectLst/>
              </a:rPr>
              <a:t>Sehen Sie, wie </a:t>
            </a:r>
            <a:r>
              <a:rPr lang="en-GB" sz="2200" b="0" i="0" u="none" strike="noStrike" dirty="0">
                <a:effectLst/>
                <a:hlinkClick r:id="rId2">
                  <a:extLst>
                    <a:ext uri="{A12FA001-AC4F-418D-AE19-62706E023703}">
                      <ahyp:hlinkClr xmlns:ahyp="http://schemas.microsoft.com/office/drawing/2018/hyperlinkcolor" val="tx"/>
                    </a:ext>
                  </a:extLst>
                </a:hlinkClick>
              </a:rPr>
              <a:t>NepalNOW </a:t>
            </a:r>
            <a:r>
              <a:rPr lang="en-GB" sz="2200" b="0" i="0" dirty="0">
                <a:effectLst/>
              </a:rPr>
              <a:t>mit verschiedenen Blogs und Berichten auf die aktuelle Covid-19-Krise reagiert hat.</a:t>
            </a:r>
          </a:p>
        </p:txBody>
      </p:sp>
      <p:sp>
        <p:nvSpPr>
          <p:cNvPr id="7" name="TextBox 6">
            <a:extLst>
              <a:ext uri="{FF2B5EF4-FFF2-40B4-BE49-F238E27FC236}">
                <a16:creationId xmlns:a16="http://schemas.microsoft.com/office/drawing/2014/main" id="{2DB08B7A-4BAC-DA2A-15A7-2B3CE12832D4}"/>
              </a:ext>
            </a:extLst>
          </p:cNvPr>
          <p:cNvSpPr txBox="1"/>
          <p:nvPr/>
        </p:nvSpPr>
        <p:spPr>
          <a:xfrm>
            <a:off x="320541" y="-24231"/>
            <a:ext cx="7204209" cy="1200329"/>
          </a:xfrm>
          <a:prstGeom prst="rect">
            <a:avLst/>
          </a:prstGeom>
          <a:noFill/>
        </p:spPr>
        <p:txBody>
          <a:bodyPr wrap="square" rtlCol="0">
            <a:spAutoFit/>
          </a:bodyPr>
          <a:lstStyle/>
          <a:p>
            <a:r>
              <a:rPr lang="en-GB" sz="4000" b="1" dirty="0">
                <a:solidFill>
                  <a:schemeClr val="bg1"/>
                </a:solidFill>
              </a:rPr>
              <a:t>Schritt 6 </a:t>
            </a:r>
          </a:p>
          <a:p>
            <a:r>
              <a:rPr lang="en-GB" sz="3200" b="1" dirty="0">
                <a:solidFill>
                  <a:schemeClr val="bg1"/>
                </a:solidFill>
              </a:rPr>
              <a:t>Tag 2-14 </a:t>
            </a:r>
            <a:r>
              <a:rPr lang="en-GB" sz="2800" dirty="0">
                <a:solidFill>
                  <a:schemeClr val="bg1"/>
                </a:solidFill>
              </a:rPr>
              <a:t>Kommunizieren Sie weiter</a:t>
            </a:r>
            <a:endParaRPr lang="en-IE" sz="2800" dirty="0"/>
          </a:p>
        </p:txBody>
      </p:sp>
      <p:pic>
        <p:nvPicPr>
          <p:cNvPr id="3" name="Picture Placeholder 7" descr="A group of people working on computers&#10;&#10;Description automatically generated with low confidence">
            <a:extLst>
              <a:ext uri="{FF2B5EF4-FFF2-40B4-BE49-F238E27FC236}">
                <a16:creationId xmlns:a16="http://schemas.microsoft.com/office/drawing/2014/main" id="{EBEE0DB2-A66E-8729-1264-402F20C02309}"/>
              </a:ext>
            </a:extLst>
          </p:cNvPr>
          <p:cNvPicPr>
            <a:picLocks noGrp="1" noChangeAspect="1"/>
          </p:cNvPicPr>
          <p:nvPr>
            <p:ph type="pic" sz="quarter" idx="10"/>
          </p:nvPr>
        </p:nvPicPr>
        <p:blipFill>
          <a:blip r:embed="rId3"/>
          <a:srcRect t="17361" b="17361"/>
          <a:stretch>
            <a:fillRect/>
          </a:stretch>
        </p:blipFill>
        <p:spPr>
          <a:xfrm>
            <a:off x="6392863" y="228600"/>
            <a:ext cx="5564187" cy="5448300"/>
          </a:xfrm>
        </p:spPr>
      </p:pic>
    </p:spTree>
    <p:extLst>
      <p:ext uri="{BB962C8B-B14F-4D97-AF65-F5344CB8AC3E}">
        <p14:creationId xmlns:p14="http://schemas.microsoft.com/office/powerpoint/2010/main" val="39884867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1192CC8-C332-4390-3777-68964A872ACB}"/>
              </a:ext>
            </a:extLst>
          </p:cNvPr>
          <p:cNvSpPr>
            <a:spLocks noGrp="1"/>
          </p:cNvSpPr>
          <p:nvPr>
            <p:ph type="body" sz="quarter" idx="18"/>
          </p:nvPr>
        </p:nvSpPr>
        <p:spPr>
          <a:xfrm>
            <a:off x="542925" y="906437"/>
            <a:ext cx="5466227" cy="5839468"/>
          </a:xfrm>
        </p:spPr>
        <p:txBody>
          <a:bodyPr>
            <a:noAutofit/>
          </a:bodyPr>
          <a:lstStyle/>
          <a:p>
            <a:pPr marL="0"/>
            <a:r>
              <a:rPr lang="en-GB" sz="2000" b="1" dirty="0"/>
              <a:t>Zu den Zielgruppen, mit denen eine Region möglicherweise kommunizieren muss, gehören: </a:t>
            </a:r>
          </a:p>
          <a:p>
            <a:pPr marL="342900" indent="-342900">
              <a:buFont typeface="Wingdings" panose="05000000000000000000" pitchFamily="2" charset="2"/>
              <a:buChar char="v"/>
            </a:pPr>
            <a:r>
              <a:rPr lang="en-GB" sz="2000" dirty="0"/>
              <a:t>Derzeitige Besucher (und möglicherweise ihre Familien anderswo) </a:t>
            </a:r>
          </a:p>
          <a:p>
            <a:pPr marL="342900" indent="-342900">
              <a:buFont typeface="Wingdings" panose="05000000000000000000" pitchFamily="2" charset="2"/>
              <a:buChar char="v"/>
            </a:pPr>
            <a:r>
              <a:rPr lang="en-GB" sz="2000" dirty="0"/>
              <a:t>Potenzielle Besucher </a:t>
            </a:r>
          </a:p>
          <a:p>
            <a:pPr marL="342900" indent="-342900">
              <a:buFont typeface="Wingdings" panose="05000000000000000000" pitchFamily="2" charset="2"/>
              <a:buChar char="v"/>
            </a:pPr>
            <a:r>
              <a:rPr lang="en-GB" sz="2000" dirty="0"/>
              <a:t>Medien - sowohl lokal als auch überregional</a:t>
            </a:r>
          </a:p>
          <a:p>
            <a:pPr marL="342900" indent="-342900">
              <a:buFont typeface="Wingdings" panose="05000000000000000000" pitchFamily="2" charset="2"/>
              <a:buChar char="v"/>
            </a:pPr>
            <a:r>
              <a:rPr lang="en-GB" sz="2000" dirty="0"/>
              <a:t>Lokale Fremdenverkehrsunternehmen und Beschäftigte im Tourismus </a:t>
            </a:r>
          </a:p>
          <a:p>
            <a:pPr marL="342900" indent="-342900">
              <a:buFont typeface="Wingdings" panose="05000000000000000000" pitchFamily="2" charset="2"/>
              <a:buChar char="v"/>
            </a:pPr>
            <a:r>
              <a:rPr lang="en-GB" sz="2000" dirty="0"/>
              <a:t>Lokale Gemeinschaft, lokale Regierung, Ratsmitglieder </a:t>
            </a:r>
          </a:p>
          <a:p>
            <a:pPr marL="342900" indent="-342900">
              <a:buFont typeface="Wingdings" panose="05000000000000000000" pitchFamily="2" charset="2"/>
              <a:buChar char="v"/>
            </a:pPr>
            <a:r>
              <a:rPr lang="en-GB" sz="2000" dirty="0"/>
              <a:t>Lokale Geschäftswelt und Tourismusverband</a:t>
            </a:r>
          </a:p>
          <a:p>
            <a:pPr marL="342900" indent="-342900">
              <a:buFont typeface="Wingdings" panose="05000000000000000000" pitchFamily="2" charset="2"/>
              <a:buChar char="v"/>
            </a:pPr>
            <a:r>
              <a:rPr lang="en-GB" sz="2000" dirty="0"/>
              <a:t>Überregionales Reisegewerbe</a:t>
            </a:r>
          </a:p>
          <a:p>
            <a:pPr marL="342900" indent="-342900">
              <a:buFont typeface="Wingdings" panose="05000000000000000000" pitchFamily="2" charset="2"/>
              <a:buChar char="v"/>
            </a:pPr>
            <a:r>
              <a:rPr lang="en-GB" sz="2000" dirty="0"/>
              <a:t>Internationale </a:t>
            </a:r>
            <a:r>
              <a:rPr lang="en-GB" sz="2000" dirty="0" err="1"/>
              <a:t>Reiseveranstalter</a:t>
            </a:r>
            <a:r>
              <a:rPr lang="en-GB" sz="2000" dirty="0"/>
              <a:t>/</a:t>
            </a:r>
          </a:p>
          <a:p>
            <a:pPr marL="342900" indent="-342900">
              <a:buFont typeface="Wingdings" panose="05000000000000000000" pitchFamily="2" charset="2"/>
              <a:buChar char="v"/>
            </a:pPr>
            <a:r>
              <a:rPr lang="en-GB" sz="2000" dirty="0" err="1"/>
              <a:t>Nationale</a:t>
            </a:r>
            <a:r>
              <a:rPr lang="en-GB" sz="2000" dirty="0"/>
              <a:t> und lokale Regierungen - Minister für Tourismus </a:t>
            </a:r>
          </a:p>
          <a:p>
            <a:pPr marL="342900" indent="-342900">
              <a:buFont typeface="Wingdings" panose="05000000000000000000" pitchFamily="2" charset="2"/>
              <a:buChar char="v"/>
            </a:pPr>
            <a:r>
              <a:rPr lang="en-GB" sz="2000" dirty="0" err="1"/>
              <a:t>Nationale</a:t>
            </a:r>
            <a:r>
              <a:rPr lang="en-GB" sz="2000" dirty="0"/>
              <a:t> Fremdenverkehrsbehörden</a:t>
            </a:r>
          </a:p>
          <a:p>
            <a:endParaRPr lang="en-IE" sz="2000" dirty="0"/>
          </a:p>
        </p:txBody>
      </p:sp>
      <p:sp>
        <p:nvSpPr>
          <p:cNvPr id="4" name="Text Placeholder 3">
            <a:extLst>
              <a:ext uri="{FF2B5EF4-FFF2-40B4-BE49-F238E27FC236}">
                <a16:creationId xmlns:a16="http://schemas.microsoft.com/office/drawing/2014/main" id="{D97318C4-A52C-E78A-7EB0-102651B8A58D}"/>
              </a:ext>
            </a:extLst>
          </p:cNvPr>
          <p:cNvSpPr>
            <a:spLocks noGrp="1"/>
          </p:cNvSpPr>
          <p:nvPr>
            <p:ph type="body" sz="quarter" idx="16"/>
          </p:nvPr>
        </p:nvSpPr>
        <p:spPr>
          <a:xfrm>
            <a:off x="733243" y="351861"/>
            <a:ext cx="5085159" cy="582221"/>
          </a:xfrm>
        </p:spPr>
        <p:txBody>
          <a:bodyPr>
            <a:normAutofit fontScale="92500"/>
          </a:bodyPr>
          <a:lstStyle/>
          <a:p>
            <a:r>
              <a:rPr lang="en-IE" dirty="0"/>
              <a:t>Regionale Krisenzielgruppen </a:t>
            </a:r>
          </a:p>
        </p:txBody>
      </p:sp>
      <p:pic>
        <p:nvPicPr>
          <p:cNvPr id="2" name="Picture Placeholder 9" descr="A group of people in clothing&#10;&#10;Description automatically generated with low confidence">
            <a:extLst>
              <a:ext uri="{FF2B5EF4-FFF2-40B4-BE49-F238E27FC236}">
                <a16:creationId xmlns:a16="http://schemas.microsoft.com/office/drawing/2014/main" id="{2D59EA3F-A993-5998-3293-ED66849D4562}"/>
              </a:ext>
            </a:extLst>
          </p:cNvPr>
          <p:cNvPicPr>
            <a:picLocks noGrp="1" noChangeAspect="1"/>
          </p:cNvPicPr>
          <p:nvPr>
            <p:ph type="pic" sz="quarter" idx="10"/>
          </p:nvPr>
        </p:nvPicPr>
        <p:blipFill>
          <a:blip r:embed="rId2"/>
          <a:srcRect l="15908" r="15908"/>
          <a:stretch>
            <a:fillRect/>
          </a:stretch>
        </p:blipFill>
        <p:spPr>
          <a:xfrm>
            <a:off x="6373599" y="375912"/>
            <a:ext cx="5818401" cy="5697220"/>
          </a:xfrm>
        </p:spPr>
      </p:pic>
    </p:spTree>
    <p:extLst>
      <p:ext uri="{BB962C8B-B14F-4D97-AF65-F5344CB8AC3E}">
        <p14:creationId xmlns:p14="http://schemas.microsoft.com/office/powerpoint/2010/main" val="41608315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B8E115-3D65-9DD1-A603-BB056E8B1267}"/>
              </a:ext>
            </a:extLst>
          </p:cNvPr>
          <p:cNvSpPr>
            <a:spLocks noGrp="1"/>
          </p:cNvSpPr>
          <p:nvPr>
            <p:ph type="body" sz="quarter" idx="18"/>
          </p:nvPr>
        </p:nvSpPr>
        <p:spPr>
          <a:xfrm>
            <a:off x="487064" y="1294758"/>
            <a:ext cx="5608935" cy="5362574"/>
          </a:xfrm>
        </p:spPr>
        <p:txBody>
          <a:bodyPr>
            <a:noAutofit/>
          </a:bodyPr>
          <a:lstStyle/>
          <a:p>
            <a:pPr marL="0"/>
            <a:r>
              <a:rPr lang="en-GB" sz="2200" dirty="0"/>
              <a:t>Legen Sie fest, wie, wer und wann diese Beteiligten informiert/konsultiert werden, einschließlich: </a:t>
            </a:r>
          </a:p>
          <a:p>
            <a:pPr marL="342900" indent="-342900">
              <a:buFont typeface="Wingdings" panose="05000000000000000000" pitchFamily="2" charset="2"/>
              <a:buChar char="§"/>
            </a:pPr>
            <a:endParaRPr lang="en-GB" sz="2200" b="1" dirty="0"/>
          </a:p>
          <a:p>
            <a:pPr marL="342900" indent="-342900">
              <a:buFont typeface="Wingdings" panose="05000000000000000000" pitchFamily="2" charset="2"/>
              <a:buChar char="§"/>
            </a:pPr>
            <a:r>
              <a:rPr lang="en-GB" sz="2200" b="1" dirty="0"/>
              <a:t>Kommunikations- und Marketingstrategien für die Verbraucher </a:t>
            </a:r>
            <a:r>
              <a:rPr lang="en-GB" sz="2200" dirty="0"/>
              <a:t>(als Teil des Reaktions- und </a:t>
            </a:r>
            <a:r>
              <a:rPr lang="en-GB" sz="2200" dirty="0" err="1"/>
              <a:t>Wiederherstellungsprozesses</a:t>
            </a:r>
            <a:r>
              <a:rPr lang="en-GB" sz="2200" dirty="0"/>
              <a:t>). Das Wiederherstellungsmarketing sollte bereits in vollem </a:t>
            </a:r>
            <a:r>
              <a:rPr lang="en-GB" sz="2200" dirty="0" err="1"/>
              <a:t>Gange</a:t>
            </a:r>
            <a:r>
              <a:rPr lang="en-GB" sz="2200" dirty="0"/>
              <a:t> sein, um die Region in allen wichtigen Besuchermärkten wiederzubeleben.</a:t>
            </a:r>
          </a:p>
          <a:p>
            <a:pPr marL="342900" indent="-342900">
              <a:buFont typeface="Wingdings" panose="05000000000000000000" pitchFamily="2" charset="2"/>
              <a:buChar char="§"/>
            </a:pPr>
            <a:endParaRPr lang="en-GB" sz="2200" dirty="0"/>
          </a:p>
          <a:p>
            <a:pPr marL="342900" indent="-342900">
              <a:buFont typeface="Wingdings" panose="05000000000000000000" pitchFamily="2" charset="2"/>
              <a:buChar char="§"/>
            </a:pPr>
            <a:r>
              <a:rPr lang="en-GB" sz="2200" dirty="0"/>
              <a:t>Sehen Sie sich die verschiedenen Marketing- und Kommunikationsstrategien Kroatiens in den einzelnen Phasen und Jahren </a:t>
            </a:r>
            <a:r>
              <a:rPr lang="en-GB" sz="2200" dirty="0" err="1"/>
              <a:t>während</a:t>
            </a:r>
            <a:r>
              <a:rPr lang="en-GB" sz="2200" dirty="0"/>
              <a:t> der Corona-</a:t>
            </a:r>
            <a:r>
              <a:rPr lang="en-GB" sz="2200" dirty="0" err="1"/>
              <a:t>Pandemie</a:t>
            </a:r>
            <a:r>
              <a:rPr lang="en-GB" sz="2200" dirty="0"/>
              <a:t> an. </a:t>
            </a:r>
          </a:p>
          <a:p>
            <a:pPr marL="342900" indent="-342900">
              <a:buFont typeface="Wingdings" panose="05000000000000000000" pitchFamily="2" charset="2"/>
              <a:buChar char="§"/>
            </a:pPr>
            <a:endParaRPr lang="en-GB" sz="2200" dirty="0"/>
          </a:p>
          <a:p>
            <a:pPr marL="342900" indent="-342900">
              <a:buFont typeface="Wingdings" panose="05000000000000000000" pitchFamily="2" charset="2"/>
              <a:buChar char="§"/>
            </a:pPr>
            <a:endParaRPr lang="en-GB" sz="2200" dirty="0"/>
          </a:p>
        </p:txBody>
      </p:sp>
      <p:sp>
        <p:nvSpPr>
          <p:cNvPr id="7" name="TextBox 6">
            <a:extLst>
              <a:ext uri="{FF2B5EF4-FFF2-40B4-BE49-F238E27FC236}">
                <a16:creationId xmlns:a16="http://schemas.microsoft.com/office/drawing/2014/main" id="{2DB08B7A-4BAC-DA2A-15A7-2B3CE12832D4}"/>
              </a:ext>
            </a:extLst>
          </p:cNvPr>
          <p:cNvSpPr txBox="1"/>
          <p:nvPr/>
        </p:nvSpPr>
        <p:spPr>
          <a:xfrm>
            <a:off x="320541" y="-24231"/>
            <a:ext cx="7204209" cy="1200329"/>
          </a:xfrm>
          <a:prstGeom prst="rect">
            <a:avLst/>
          </a:prstGeom>
          <a:noFill/>
        </p:spPr>
        <p:txBody>
          <a:bodyPr wrap="square" rtlCol="0">
            <a:spAutoFit/>
          </a:bodyPr>
          <a:lstStyle/>
          <a:p>
            <a:r>
              <a:rPr lang="en-GB" sz="4000" b="1" dirty="0">
                <a:solidFill>
                  <a:schemeClr val="bg1"/>
                </a:solidFill>
              </a:rPr>
              <a:t>Schritt 6 </a:t>
            </a:r>
          </a:p>
          <a:p>
            <a:r>
              <a:rPr lang="en-GB" sz="3200" b="1" dirty="0">
                <a:solidFill>
                  <a:schemeClr val="bg1"/>
                </a:solidFill>
              </a:rPr>
              <a:t>Tag 2-14 </a:t>
            </a:r>
            <a:r>
              <a:rPr lang="en-GB" sz="2800" dirty="0">
                <a:solidFill>
                  <a:schemeClr val="bg1"/>
                </a:solidFill>
              </a:rPr>
              <a:t>Weiter kommunizieren</a:t>
            </a:r>
            <a:endParaRPr lang="en-IE" sz="2800" dirty="0"/>
          </a:p>
        </p:txBody>
      </p:sp>
      <p:pic>
        <p:nvPicPr>
          <p:cNvPr id="5" name="Picture 4">
            <a:hlinkClick r:id="rId2"/>
            <a:extLst>
              <a:ext uri="{FF2B5EF4-FFF2-40B4-BE49-F238E27FC236}">
                <a16:creationId xmlns:a16="http://schemas.microsoft.com/office/drawing/2014/main" id="{318FFB8E-8F4C-476B-D47A-2BB56C271349}"/>
              </a:ext>
            </a:extLst>
          </p:cNvPr>
          <p:cNvPicPr>
            <a:picLocks noChangeAspect="1"/>
          </p:cNvPicPr>
          <p:nvPr/>
        </p:nvPicPr>
        <p:blipFill>
          <a:blip r:embed="rId3"/>
          <a:stretch>
            <a:fillRect/>
          </a:stretch>
        </p:blipFill>
        <p:spPr>
          <a:xfrm>
            <a:off x="6427108" y="0"/>
            <a:ext cx="5764892" cy="3115991"/>
          </a:xfrm>
          <a:prstGeom prst="rect">
            <a:avLst/>
          </a:prstGeom>
        </p:spPr>
      </p:pic>
      <p:pic>
        <p:nvPicPr>
          <p:cNvPr id="9" name="Picture 8">
            <a:hlinkClick r:id="rId2"/>
            <a:extLst>
              <a:ext uri="{FF2B5EF4-FFF2-40B4-BE49-F238E27FC236}">
                <a16:creationId xmlns:a16="http://schemas.microsoft.com/office/drawing/2014/main" id="{3FCD83B3-ABAA-FA15-A630-C5A8B9ECC469}"/>
              </a:ext>
            </a:extLst>
          </p:cNvPr>
          <p:cNvPicPr>
            <a:picLocks noChangeAspect="1"/>
          </p:cNvPicPr>
          <p:nvPr/>
        </p:nvPicPr>
        <p:blipFill>
          <a:blip r:embed="rId4"/>
          <a:stretch>
            <a:fillRect/>
          </a:stretch>
        </p:blipFill>
        <p:spPr>
          <a:xfrm>
            <a:off x="6482140" y="3133193"/>
            <a:ext cx="5709860" cy="2821838"/>
          </a:xfrm>
          <a:prstGeom prst="rect">
            <a:avLst/>
          </a:prstGeom>
        </p:spPr>
      </p:pic>
      <p:pic>
        <p:nvPicPr>
          <p:cNvPr id="10" name="Graphic 9" descr="Touchscreen with solid fill">
            <a:extLst>
              <a:ext uri="{FF2B5EF4-FFF2-40B4-BE49-F238E27FC236}">
                <a16:creationId xmlns:a16="http://schemas.microsoft.com/office/drawing/2014/main" id="{51E889BE-73F8-42B4-8470-7E7B7794A14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638761" y="1513833"/>
            <a:ext cx="1372634" cy="1372634"/>
          </a:xfrm>
          <a:prstGeom prst="rect">
            <a:avLst/>
          </a:prstGeom>
        </p:spPr>
      </p:pic>
    </p:spTree>
    <p:extLst>
      <p:ext uri="{BB962C8B-B14F-4D97-AF65-F5344CB8AC3E}">
        <p14:creationId xmlns:p14="http://schemas.microsoft.com/office/powerpoint/2010/main" val="33629267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450FD9B-9CD3-8ACD-3DEC-8624573000DF}"/>
              </a:ext>
            </a:extLst>
          </p:cNvPr>
          <p:cNvSpPr>
            <a:spLocks noGrp="1"/>
          </p:cNvSpPr>
          <p:nvPr>
            <p:ph type="body" sz="quarter" idx="18"/>
          </p:nvPr>
        </p:nvSpPr>
        <p:spPr/>
        <p:txBody>
          <a:bodyPr/>
          <a:lstStyle/>
          <a:p>
            <a:endParaRPr lang="en-IE"/>
          </a:p>
        </p:txBody>
      </p:sp>
      <p:sp>
        <p:nvSpPr>
          <p:cNvPr id="5" name="Text Placeholder 4">
            <a:extLst>
              <a:ext uri="{FF2B5EF4-FFF2-40B4-BE49-F238E27FC236}">
                <a16:creationId xmlns:a16="http://schemas.microsoft.com/office/drawing/2014/main" id="{0E9B577A-479F-1C21-1DE1-D271A31078AC}"/>
              </a:ext>
            </a:extLst>
          </p:cNvPr>
          <p:cNvSpPr>
            <a:spLocks noGrp="1"/>
          </p:cNvSpPr>
          <p:nvPr>
            <p:ph type="body" sz="quarter" idx="16"/>
          </p:nvPr>
        </p:nvSpPr>
        <p:spPr/>
        <p:txBody>
          <a:bodyPr>
            <a:normAutofit lnSpcReduction="10000"/>
          </a:bodyPr>
          <a:lstStyle/>
          <a:p>
            <a:endParaRPr lang="en-IE"/>
          </a:p>
        </p:txBody>
      </p:sp>
      <p:pic>
        <p:nvPicPr>
          <p:cNvPr id="10" name="Picture 9">
            <a:hlinkClick r:id="rId2"/>
            <a:extLst>
              <a:ext uri="{FF2B5EF4-FFF2-40B4-BE49-F238E27FC236}">
                <a16:creationId xmlns:a16="http://schemas.microsoft.com/office/drawing/2014/main" id="{59B9BD13-157D-F024-BB7A-5AB3F433A2C9}"/>
              </a:ext>
            </a:extLst>
          </p:cNvPr>
          <p:cNvPicPr>
            <a:picLocks noChangeAspect="1"/>
          </p:cNvPicPr>
          <p:nvPr/>
        </p:nvPicPr>
        <p:blipFill>
          <a:blip r:embed="rId3"/>
          <a:stretch>
            <a:fillRect/>
          </a:stretch>
        </p:blipFill>
        <p:spPr>
          <a:xfrm>
            <a:off x="316478" y="0"/>
            <a:ext cx="11799856" cy="6720839"/>
          </a:xfrm>
          <a:prstGeom prst="rect">
            <a:avLst/>
          </a:prstGeom>
        </p:spPr>
      </p:pic>
      <p:pic>
        <p:nvPicPr>
          <p:cNvPr id="11" name="Graphic 10" descr="Touchscreen with solid fill">
            <a:extLst>
              <a:ext uri="{FF2B5EF4-FFF2-40B4-BE49-F238E27FC236}">
                <a16:creationId xmlns:a16="http://schemas.microsoft.com/office/drawing/2014/main" id="{DB81551F-3724-EA32-CEC3-B85FB1D5298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47811" y="4938398"/>
            <a:ext cx="1372634" cy="1372634"/>
          </a:xfrm>
          <a:prstGeom prst="rect">
            <a:avLst/>
          </a:prstGeom>
        </p:spPr>
      </p:pic>
    </p:spTree>
    <p:extLst>
      <p:ext uri="{BB962C8B-B14F-4D97-AF65-F5344CB8AC3E}">
        <p14:creationId xmlns:p14="http://schemas.microsoft.com/office/powerpoint/2010/main" val="10029759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724D7CB0-A666-6E27-6CED-81D9925D5E21}"/>
              </a:ext>
            </a:extLst>
          </p:cNvPr>
          <p:cNvGraphicFramePr>
            <a:graphicFrameLocks noGrp="1"/>
          </p:cNvGraphicFramePr>
          <p:nvPr/>
        </p:nvGraphicFramePr>
        <p:xfrm>
          <a:off x="30956" y="1163949"/>
          <a:ext cx="12192001" cy="5638122"/>
        </p:xfrm>
        <a:graphic>
          <a:graphicData uri="http://schemas.openxmlformats.org/drawingml/2006/table">
            <a:tbl>
              <a:tblPr firstRow="1" bandRow="1">
                <a:tableStyleId>{5C22544A-7EE6-4342-B048-85BDC9FD1C3A}</a:tableStyleId>
              </a:tblPr>
              <a:tblGrid>
                <a:gridCol w="3857625">
                  <a:extLst>
                    <a:ext uri="{9D8B030D-6E8A-4147-A177-3AD203B41FA5}">
                      <a16:colId xmlns:a16="http://schemas.microsoft.com/office/drawing/2014/main" val="3397093220"/>
                    </a:ext>
                  </a:extLst>
                </a:gridCol>
                <a:gridCol w="4314826">
                  <a:extLst>
                    <a:ext uri="{9D8B030D-6E8A-4147-A177-3AD203B41FA5}">
                      <a16:colId xmlns:a16="http://schemas.microsoft.com/office/drawing/2014/main" val="3284956068"/>
                    </a:ext>
                  </a:extLst>
                </a:gridCol>
                <a:gridCol w="4019550">
                  <a:extLst>
                    <a:ext uri="{9D8B030D-6E8A-4147-A177-3AD203B41FA5}">
                      <a16:colId xmlns:a16="http://schemas.microsoft.com/office/drawing/2014/main" val="2549890576"/>
                    </a:ext>
                  </a:extLst>
                </a:gridCol>
              </a:tblGrid>
              <a:tr h="13697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3200" b="1" kern="1200" dirty="0">
                        <a:solidFill>
                          <a:srgbClr val="FF5353"/>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A547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1600" b="0" kern="1200" dirty="0">
                        <a:solidFill>
                          <a:schemeClr val="bg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A547C"/>
                    </a:solidFill>
                  </a:tcPr>
                </a:tc>
                <a:tc>
                  <a:txBody>
                    <a:bodyPr/>
                    <a:lstStyle/>
                    <a:p>
                      <a:pPr marL="0" algn="l" defTabSz="914400" rtl="0" eaLnBrk="1" latinLnBrk="0" hangingPunct="1"/>
                      <a:endParaRPr lang="en-IE" sz="1600" b="0" kern="1200" dirty="0">
                        <a:solidFill>
                          <a:schemeClr val="bg1"/>
                        </a:solidFill>
                        <a:latin typeface="+mn-lt"/>
                        <a:ea typeface="+mn-ea"/>
                        <a:cs typeface="+mn-cs"/>
                      </a:endParaRPr>
                    </a:p>
                    <a:p>
                      <a:pPr marL="0" algn="l" defTabSz="914400" rtl="0" eaLnBrk="1" latinLnBrk="0" hangingPunct="1"/>
                      <a:endParaRPr lang="en-IE" sz="1600" b="0" kern="1200" dirty="0">
                        <a:solidFill>
                          <a:schemeClr val="bg1"/>
                        </a:solidFill>
                        <a:latin typeface="+mn-lt"/>
                        <a:ea typeface="+mn-ea"/>
                        <a:cs typeface="+mn-cs"/>
                      </a:endParaRPr>
                    </a:p>
                    <a:p>
                      <a:pPr marL="0" algn="l" defTabSz="914400" rtl="0" eaLnBrk="1" latinLnBrk="0" hangingPunct="1"/>
                      <a:endParaRPr lang="en-IE" sz="1600" b="0" kern="1200" dirty="0">
                        <a:solidFill>
                          <a:schemeClr val="bg1"/>
                        </a:solidFill>
                        <a:latin typeface="+mn-lt"/>
                        <a:ea typeface="+mn-ea"/>
                        <a:cs typeface="+mn-cs"/>
                      </a:endParaRPr>
                    </a:p>
                    <a:p>
                      <a:pPr marL="0" algn="l" defTabSz="914400" rtl="0" eaLnBrk="1" latinLnBrk="0" hangingPunct="1"/>
                      <a:endParaRPr lang="en-IE" sz="1600" b="0" kern="1200" dirty="0">
                        <a:solidFill>
                          <a:schemeClr val="bg1"/>
                        </a:solidFill>
                        <a:latin typeface="+mn-lt"/>
                        <a:ea typeface="+mn-ea"/>
                        <a:cs typeface="+mn-cs"/>
                      </a:endParaRPr>
                    </a:p>
                    <a:p>
                      <a:pPr marL="0" algn="l" defTabSz="914400" rtl="0" eaLnBrk="1" latinLnBrk="0" hangingPunct="1"/>
                      <a:endParaRPr lang="en-IE" sz="1600" b="0" kern="1200" dirty="0">
                        <a:solidFill>
                          <a:schemeClr val="bg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A547C"/>
                    </a:solidFill>
                  </a:tcPr>
                </a:tc>
                <a:extLst>
                  <a:ext uri="{0D108BD9-81ED-4DB2-BD59-A6C34878D82A}">
                    <a16:rowId xmlns:a16="http://schemas.microsoft.com/office/drawing/2014/main" val="3670043815"/>
                  </a:ext>
                </a:extLst>
              </a:tr>
              <a:tr h="1624544">
                <a:tc>
                  <a:txBody>
                    <a:bodyPr/>
                    <a:lstStyle/>
                    <a:p>
                      <a:endParaRPr lang="en-IE" sz="1600" i="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A547C"/>
                    </a:solidFill>
                  </a:tcPr>
                </a:tc>
                <a:tc>
                  <a:txBody>
                    <a:bodyPr/>
                    <a:lstStyle/>
                    <a:p>
                      <a:endParaRPr lang="en-IE" sz="1600" b="0" kern="1200" dirty="0">
                        <a:solidFill>
                          <a:schemeClr val="bg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7B5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3200" b="1" kern="1200" dirty="0">
                          <a:solidFill>
                            <a:srgbClr val="FF5353"/>
                          </a:solidFill>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3200" b="1" kern="1200" dirty="0">
                        <a:solidFill>
                          <a:srgbClr val="FF5353"/>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800" b="1" kern="1200" dirty="0">
                        <a:solidFill>
                          <a:srgbClr val="FF5353"/>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4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7B55"/>
                    </a:solidFill>
                  </a:tcPr>
                </a:tc>
                <a:extLst>
                  <a:ext uri="{0D108BD9-81ED-4DB2-BD59-A6C34878D82A}">
                    <a16:rowId xmlns:a16="http://schemas.microsoft.com/office/drawing/2014/main" val="3085167703"/>
                  </a:ext>
                </a:extLst>
              </a:tr>
              <a:tr h="2643865">
                <a:tc>
                  <a:txBody>
                    <a:bodyPr/>
                    <a:lstStyle/>
                    <a:p>
                      <a:endParaRPr lang="en-IE" dirty="0"/>
                    </a:p>
                    <a:p>
                      <a:endParaRPr lang="en-IE" dirty="0"/>
                    </a:p>
                    <a:p>
                      <a:endParaRPr lang="en-IE" dirty="0"/>
                    </a:p>
                    <a:p>
                      <a:endParaRPr lang="en-IE" dirty="0"/>
                    </a:p>
                    <a:p>
                      <a:endParaRPr lang="en-IE" dirty="0"/>
                    </a:p>
                    <a:p>
                      <a:endParaRPr lang="en-IE" dirty="0"/>
                    </a:p>
                    <a:p>
                      <a:endParaRPr lang="en-IE" dirty="0"/>
                    </a:p>
                    <a:p>
                      <a:endParaRPr lang="en-I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AA091"/>
                    </a:solidFill>
                  </a:tcPr>
                </a:tc>
                <a:tc>
                  <a:txBody>
                    <a:bodyPr/>
                    <a:lstStyle/>
                    <a:p>
                      <a:pPr marL="0" algn="l" defTabSz="914400" rtl="0" eaLnBrk="1" latinLnBrk="0" hangingPunct="1"/>
                      <a:endParaRPr lang="en-IE" sz="1600" kern="1200" dirty="0">
                        <a:solidFill>
                          <a:schemeClr val="bg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AA091"/>
                    </a:solidFill>
                  </a:tcPr>
                </a:tc>
                <a:tc>
                  <a:txBody>
                    <a:bodyPr/>
                    <a:lstStyle/>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AA091"/>
                    </a:solidFill>
                  </a:tcPr>
                </a:tc>
                <a:extLst>
                  <a:ext uri="{0D108BD9-81ED-4DB2-BD59-A6C34878D82A}">
                    <a16:rowId xmlns:a16="http://schemas.microsoft.com/office/drawing/2014/main" val="3959722406"/>
                  </a:ext>
                </a:extLst>
              </a:tr>
            </a:tbl>
          </a:graphicData>
        </a:graphic>
      </p:graphicFrame>
      <p:sp>
        <p:nvSpPr>
          <p:cNvPr id="3" name="TextBox 2">
            <a:extLst>
              <a:ext uri="{FF2B5EF4-FFF2-40B4-BE49-F238E27FC236}">
                <a16:creationId xmlns:a16="http://schemas.microsoft.com/office/drawing/2014/main" id="{55262975-0358-9E6B-C8F2-A6FDAA4B82BE}"/>
              </a:ext>
            </a:extLst>
          </p:cNvPr>
          <p:cNvSpPr txBox="1"/>
          <p:nvPr/>
        </p:nvSpPr>
        <p:spPr>
          <a:xfrm>
            <a:off x="4803893" y="1202638"/>
            <a:ext cx="3390900" cy="1354217"/>
          </a:xfrm>
          <a:prstGeom prst="rect">
            <a:avLst/>
          </a:prstGeom>
          <a:noFill/>
        </p:spPr>
        <p:txBody>
          <a:bodyPr wrap="square" rtlCol="0">
            <a:spAutoFit/>
          </a:bodyPr>
          <a:lstStyle/>
          <a:p>
            <a:r>
              <a:rPr lang="en-IE" b="1" kern="1200" dirty="0">
                <a:solidFill>
                  <a:schemeClr val="bg1"/>
                </a:solidFill>
                <a:latin typeface="+mn-lt"/>
                <a:ea typeface="+mn-ea"/>
                <a:cs typeface="+mn-cs"/>
              </a:rPr>
              <a:t>Regionale Risikoanalyse </a:t>
            </a:r>
          </a:p>
          <a:p>
            <a:r>
              <a:rPr lang="en-IE" sz="1600" b="0" kern="1200" dirty="0">
                <a:solidFill>
                  <a:schemeClr val="bg1"/>
                </a:solidFill>
                <a:latin typeface="+mn-lt"/>
                <a:ea typeface="+mn-ea"/>
                <a:cs typeface="+mn-cs"/>
              </a:rPr>
              <a:t>Bewertung der wahrscheinlichsten Krise, mit der eine Region konfrontiert wird, und der vorrangigen Maßnahmen </a:t>
            </a:r>
            <a:r>
              <a:rPr lang="en-IE" sz="1600" dirty="0" err="1">
                <a:solidFill>
                  <a:schemeClr val="bg1"/>
                </a:solidFill>
              </a:rPr>
              <a:t>zur</a:t>
            </a:r>
            <a:r>
              <a:rPr lang="en-IE" sz="1600" dirty="0">
                <a:solidFill>
                  <a:schemeClr val="bg1"/>
                </a:solidFill>
              </a:rPr>
              <a:t> </a:t>
            </a:r>
            <a:r>
              <a:rPr lang="en-IE" sz="1600" b="0" kern="1200" dirty="0" err="1">
                <a:solidFill>
                  <a:schemeClr val="bg1"/>
                </a:solidFill>
                <a:latin typeface="+mn-lt"/>
                <a:ea typeface="+mn-ea"/>
                <a:cs typeface="+mn-cs"/>
              </a:rPr>
              <a:t>Risikominderung</a:t>
            </a:r>
            <a:endParaRPr lang="en-IE" sz="1600" dirty="0"/>
          </a:p>
        </p:txBody>
      </p:sp>
      <p:sp>
        <p:nvSpPr>
          <p:cNvPr id="5" name="Flowchart: Connector 4">
            <a:extLst>
              <a:ext uri="{FF2B5EF4-FFF2-40B4-BE49-F238E27FC236}">
                <a16:creationId xmlns:a16="http://schemas.microsoft.com/office/drawing/2014/main" id="{596B3A26-00CF-4784-952F-37EF71972A2A}"/>
              </a:ext>
            </a:extLst>
          </p:cNvPr>
          <p:cNvSpPr/>
          <p:nvPr/>
        </p:nvSpPr>
        <p:spPr>
          <a:xfrm>
            <a:off x="81950" y="1258166"/>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7A547C"/>
                </a:solidFill>
              </a:rPr>
              <a:t>1</a:t>
            </a:r>
          </a:p>
        </p:txBody>
      </p:sp>
      <p:sp>
        <p:nvSpPr>
          <p:cNvPr id="6" name="TextBox 5">
            <a:extLst>
              <a:ext uri="{FF2B5EF4-FFF2-40B4-BE49-F238E27FC236}">
                <a16:creationId xmlns:a16="http://schemas.microsoft.com/office/drawing/2014/main" id="{98E7691F-C000-2B23-70EB-EF7C644DCDFA}"/>
              </a:ext>
            </a:extLst>
          </p:cNvPr>
          <p:cNvSpPr txBox="1"/>
          <p:nvPr/>
        </p:nvSpPr>
        <p:spPr>
          <a:xfrm>
            <a:off x="8951820" y="1188669"/>
            <a:ext cx="3505200"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kern="1200" dirty="0">
                <a:solidFill>
                  <a:schemeClr val="bg1"/>
                </a:solidFill>
                <a:latin typeface="+mn-lt"/>
                <a:ea typeface="+mn-ea"/>
                <a:cs typeface="+mn-cs"/>
              </a:rPr>
              <a:t>SWOT-Analyse</a:t>
            </a:r>
          </a:p>
          <a:p>
            <a:pPr marL="0" marR="0" lvl="0" indent="0" algn="l" defTabSz="914400" rtl="0" eaLnBrk="1" fontAlgn="auto" latinLnBrk="0" hangingPunct="1">
              <a:lnSpc>
                <a:spcPct val="100000"/>
              </a:lnSpc>
              <a:spcBef>
                <a:spcPts val="0"/>
              </a:spcBef>
              <a:spcAft>
                <a:spcPts val="0"/>
              </a:spcAft>
              <a:buClrTx/>
              <a:buSzTx/>
              <a:buFontTx/>
              <a:buNone/>
              <a:tabLst/>
              <a:defRPr/>
            </a:pPr>
            <a:r>
              <a:rPr lang="en-IE" sz="1600" kern="1200" dirty="0">
                <a:solidFill>
                  <a:schemeClr val="bg1"/>
                </a:solidFill>
                <a:latin typeface="+mn-lt"/>
                <a:ea typeface="+mn-ea"/>
                <a:cs typeface="+mn-cs"/>
              </a:rPr>
              <a:t>Analyse von </a:t>
            </a:r>
            <a:r>
              <a:rPr lang="en-IE" sz="1600" b="0" kern="1200" dirty="0">
                <a:solidFill>
                  <a:schemeClr val="bg1"/>
                </a:solidFill>
                <a:latin typeface="+mn-lt"/>
                <a:ea typeface="+mn-ea"/>
                <a:cs typeface="+mn-cs"/>
              </a:rPr>
              <a:t>Stärken, Chancen und Risiken zur Überprüfung und Stärkung </a:t>
            </a:r>
            <a:r>
              <a:rPr lang="en-IE" sz="1600" b="0" kern="1200" dirty="0" err="1">
                <a:solidFill>
                  <a:schemeClr val="bg1"/>
                </a:solidFill>
                <a:latin typeface="+mn-lt"/>
                <a:ea typeface="+mn-ea"/>
                <a:cs typeface="+mn-cs"/>
              </a:rPr>
              <a:t>einer</a:t>
            </a:r>
            <a:r>
              <a:rPr lang="en-IE" sz="1600" b="0" kern="1200" dirty="0">
                <a:solidFill>
                  <a:schemeClr val="bg1"/>
                </a:solidFill>
                <a:latin typeface="+mn-lt"/>
                <a:ea typeface="+mn-ea"/>
                <a:cs typeface="+mn-cs"/>
              </a:rPr>
              <a:t> </a:t>
            </a:r>
            <a:r>
              <a:rPr lang="en-IE" sz="1600" b="0" kern="1200" dirty="0" err="1">
                <a:solidFill>
                  <a:schemeClr val="bg1"/>
                </a:solidFill>
                <a:latin typeface="+mn-lt"/>
                <a:ea typeface="+mn-ea"/>
                <a:cs typeface="+mn-cs"/>
              </a:rPr>
              <a:t>Tourismusregion</a:t>
            </a:r>
            <a:endParaRPr lang="en-IE" sz="1600" b="0" kern="1200" dirty="0">
              <a:solidFill>
                <a:schemeClr val="bg1"/>
              </a:solidFill>
              <a:latin typeface="+mn-lt"/>
              <a:ea typeface="+mn-ea"/>
              <a:cs typeface="+mn-cs"/>
            </a:endParaRPr>
          </a:p>
          <a:p>
            <a:endParaRPr lang="en-IE" sz="1600" dirty="0"/>
          </a:p>
        </p:txBody>
      </p:sp>
      <p:sp>
        <p:nvSpPr>
          <p:cNvPr id="8" name="TextBox 7">
            <a:extLst>
              <a:ext uri="{FF2B5EF4-FFF2-40B4-BE49-F238E27FC236}">
                <a16:creationId xmlns:a16="http://schemas.microsoft.com/office/drawing/2014/main" id="{F2487019-265E-7BA8-A4FC-5F3DA7F357C6}"/>
              </a:ext>
            </a:extLst>
          </p:cNvPr>
          <p:cNvSpPr txBox="1"/>
          <p:nvPr/>
        </p:nvSpPr>
        <p:spPr>
          <a:xfrm>
            <a:off x="811165" y="2667636"/>
            <a:ext cx="3045620" cy="1354217"/>
          </a:xfrm>
          <a:prstGeom prst="rect">
            <a:avLst/>
          </a:prstGeom>
          <a:noFill/>
        </p:spPr>
        <p:txBody>
          <a:bodyPr wrap="square" rtlCol="0">
            <a:spAutoFit/>
          </a:bodyPr>
          <a:lstStyle/>
          <a:p>
            <a:r>
              <a:rPr lang="en-IE" b="1" kern="1200" dirty="0">
                <a:solidFill>
                  <a:schemeClr val="bg1"/>
                </a:solidFill>
                <a:latin typeface="+mn-lt"/>
                <a:ea typeface="+mn-ea"/>
                <a:cs typeface="+mn-cs"/>
              </a:rPr>
              <a:t>Regionales Krisenaudit</a:t>
            </a:r>
          </a:p>
          <a:p>
            <a:r>
              <a:rPr lang="en-IE" sz="1600" dirty="0">
                <a:solidFill>
                  <a:schemeClr val="bg1"/>
                </a:solidFill>
              </a:rPr>
              <a:t>Prüfung der </a:t>
            </a:r>
            <a:r>
              <a:rPr lang="en-IE" sz="1600" dirty="0" err="1">
                <a:solidFill>
                  <a:schemeClr val="bg1"/>
                </a:solidFill>
              </a:rPr>
              <a:t>regionalen</a:t>
            </a:r>
            <a:r>
              <a:rPr lang="en-IE" sz="1600" dirty="0">
                <a:solidFill>
                  <a:schemeClr val="bg1"/>
                </a:solidFill>
              </a:rPr>
              <a:t> Lücken und des Bedarfs zur Umsetzung der Risiko- und SWOT-</a:t>
            </a:r>
            <a:r>
              <a:rPr lang="en-IE" sz="1600" dirty="0" err="1">
                <a:solidFill>
                  <a:schemeClr val="bg1"/>
                </a:solidFill>
              </a:rPr>
              <a:t>Prioritäten</a:t>
            </a:r>
            <a:r>
              <a:rPr lang="en-IE" sz="1600" dirty="0">
                <a:solidFill>
                  <a:schemeClr val="bg1"/>
                </a:solidFill>
              </a:rPr>
              <a:t> und </a:t>
            </a:r>
            <a:r>
              <a:rPr lang="en-IE" sz="1600" dirty="0" err="1">
                <a:solidFill>
                  <a:schemeClr val="bg1"/>
                </a:solidFill>
              </a:rPr>
              <a:t>Maßnahmen</a:t>
            </a:r>
            <a:endParaRPr lang="en-IE" sz="1600" dirty="0">
              <a:solidFill>
                <a:schemeClr val="bg1"/>
              </a:solidFill>
            </a:endParaRPr>
          </a:p>
        </p:txBody>
      </p:sp>
      <p:sp>
        <p:nvSpPr>
          <p:cNvPr id="10" name="TextBox 9">
            <a:extLst>
              <a:ext uri="{FF2B5EF4-FFF2-40B4-BE49-F238E27FC236}">
                <a16:creationId xmlns:a16="http://schemas.microsoft.com/office/drawing/2014/main" id="{7FB03BD2-75BA-BAA3-6880-EE584807A1FC}"/>
              </a:ext>
            </a:extLst>
          </p:cNvPr>
          <p:cNvSpPr txBox="1"/>
          <p:nvPr/>
        </p:nvSpPr>
        <p:spPr>
          <a:xfrm>
            <a:off x="800244" y="1157891"/>
            <a:ext cx="3174905" cy="1415772"/>
          </a:xfrm>
          <a:prstGeom prst="rect">
            <a:avLst/>
          </a:prstGeom>
          <a:noFill/>
        </p:spPr>
        <p:txBody>
          <a:bodyPr wrap="square" rtlCol="0">
            <a:spAutoFit/>
          </a:bodyPr>
          <a:lstStyle/>
          <a:p>
            <a:r>
              <a:rPr lang="en-IE" b="1" kern="1200" dirty="0">
                <a:solidFill>
                  <a:schemeClr val="bg1"/>
                </a:solidFill>
                <a:latin typeface="+mn-lt"/>
                <a:ea typeface="+mn-ea"/>
                <a:cs typeface="+mn-cs"/>
              </a:rPr>
              <a:t>Regionales </a:t>
            </a:r>
            <a:r>
              <a:rPr lang="en-IE" b="1" kern="1200" dirty="0" err="1">
                <a:solidFill>
                  <a:schemeClr val="bg1"/>
                </a:solidFill>
                <a:latin typeface="+mn-lt"/>
                <a:ea typeface="+mn-ea"/>
                <a:cs typeface="+mn-cs"/>
              </a:rPr>
              <a:t>Tourismus-Krisenmanagementteam</a:t>
            </a:r>
            <a:r>
              <a:rPr lang="en-IE" b="1" kern="1200" dirty="0">
                <a:solidFill>
                  <a:schemeClr val="bg1"/>
                </a:solidFill>
                <a:latin typeface="+mn-lt"/>
                <a:ea typeface="+mn-ea"/>
                <a:cs typeface="+mn-cs"/>
              </a:rPr>
              <a:t> </a:t>
            </a:r>
            <a:r>
              <a:rPr lang="en-IE" sz="1600" dirty="0" err="1">
                <a:solidFill>
                  <a:schemeClr val="bg1"/>
                </a:solidFill>
              </a:rPr>
              <a:t>Schaffung</a:t>
            </a:r>
            <a:r>
              <a:rPr lang="en-IE" sz="1600" dirty="0">
                <a:solidFill>
                  <a:schemeClr val="bg1"/>
                </a:solidFill>
              </a:rPr>
              <a:t> einer gemeinsamen, koordinierten </a:t>
            </a:r>
            <a:r>
              <a:rPr lang="en-IE" sz="1600" kern="1200" dirty="0">
                <a:solidFill>
                  <a:schemeClr val="bg1"/>
                </a:solidFill>
                <a:latin typeface="+mn-lt"/>
                <a:ea typeface="+mn-ea"/>
                <a:cs typeface="+mn-cs"/>
              </a:rPr>
              <a:t>Reaktion auf eine Krise</a:t>
            </a:r>
            <a:endParaRPr lang="en-IE" sz="1600" dirty="0"/>
          </a:p>
        </p:txBody>
      </p:sp>
      <p:sp>
        <p:nvSpPr>
          <p:cNvPr id="12" name="TextBox 11">
            <a:extLst>
              <a:ext uri="{FF2B5EF4-FFF2-40B4-BE49-F238E27FC236}">
                <a16:creationId xmlns:a16="http://schemas.microsoft.com/office/drawing/2014/main" id="{BC9B00F2-7362-0E07-8042-5085FD9D362E}"/>
              </a:ext>
            </a:extLst>
          </p:cNvPr>
          <p:cNvSpPr txBox="1"/>
          <p:nvPr/>
        </p:nvSpPr>
        <p:spPr>
          <a:xfrm>
            <a:off x="4657689" y="2573664"/>
            <a:ext cx="3641774" cy="1600438"/>
          </a:xfrm>
          <a:prstGeom prst="rect">
            <a:avLst/>
          </a:prstGeom>
          <a:noFill/>
        </p:spPr>
        <p:txBody>
          <a:bodyPr wrap="square" rtlCol="0">
            <a:spAutoFit/>
          </a:bodyPr>
          <a:lstStyle/>
          <a:p>
            <a:r>
              <a:rPr lang="en-IE" b="1" dirty="0" err="1">
                <a:solidFill>
                  <a:schemeClr val="bg1"/>
                </a:solidFill>
              </a:rPr>
              <a:t>Krisenmanagementstrategie</a:t>
            </a:r>
            <a:r>
              <a:rPr lang="en-IE" b="1">
                <a:solidFill>
                  <a:schemeClr val="bg1"/>
                </a:solidFill>
              </a:rPr>
              <a:t> (KMS)</a:t>
            </a:r>
          </a:p>
          <a:p>
            <a:r>
              <a:rPr lang="en-IE" sz="1600">
                <a:solidFill>
                  <a:schemeClr val="bg1"/>
                </a:solidFill>
              </a:rPr>
              <a:t>Entwicklung</a:t>
            </a:r>
            <a:r>
              <a:rPr lang="en-IE" sz="1600" dirty="0">
                <a:solidFill>
                  <a:schemeClr val="bg1"/>
                </a:solidFill>
              </a:rPr>
              <a:t> </a:t>
            </a:r>
            <a:r>
              <a:rPr lang="en-IE" sz="1600" dirty="0" err="1">
                <a:solidFill>
                  <a:schemeClr val="bg1"/>
                </a:solidFill>
              </a:rPr>
              <a:t>einer</a:t>
            </a:r>
            <a:r>
              <a:rPr lang="en-IE" sz="1600" dirty="0">
                <a:solidFill>
                  <a:schemeClr val="bg1"/>
                </a:solidFill>
              </a:rPr>
              <a:t> </a:t>
            </a:r>
            <a:r>
              <a:rPr lang="en-IE" sz="1600" dirty="0" err="1">
                <a:solidFill>
                  <a:schemeClr val="bg1"/>
                </a:solidFill>
              </a:rPr>
              <a:t>Krisenmanagement-strategie</a:t>
            </a:r>
            <a:r>
              <a:rPr lang="en-IE" sz="1600" dirty="0">
                <a:solidFill>
                  <a:schemeClr val="bg1"/>
                </a:solidFill>
              </a:rPr>
              <a:t>, damit eine Tourismusregion einen langfristigen Plan zur </a:t>
            </a:r>
            <a:r>
              <a:rPr lang="en-IE" sz="1600" dirty="0" err="1">
                <a:solidFill>
                  <a:schemeClr val="bg1"/>
                </a:solidFill>
              </a:rPr>
              <a:t>Abschwächung</a:t>
            </a:r>
            <a:r>
              <a:rPr lang="en-IE" sz="1600" dirty="0">
                <a:solidFill>
                  <a:schemeClr val="bg1"/>
                </a:solidFill>
              </a:rPr>
              <a:t> der </a:t>
            </a:r>
            <a:r>
              <a:rPr lang="en-IE" sz="1600" dirty="0" err="1">
                <a:solidFill>
                  <a:schemeClr val="bg1"/>
                </a:solidFill>
              </a:rPr>
              <a:t>Krisenauswirkungen</a:t>
            </a:r>
            <a:r>
              <a:rPr lang="en-IE" sz="1600" dirty="0">
                <a:solidFill>
                  <a:schemeClr val="bg1"/>
                </a:solidFill>
              </a:rPr>
              <a:t> </a:t>
            </a:r>
            <a:r>
              <a:rPr lang="en-IE" sz="1600" dirty="0" err="1">
                <a:solidFill>
                  <a:schemeClr val="bg1"/>
                </a:solidFill>
              </a:rPr>
              <a:t>verfolgen</a:t>
            </a:r>
            <a:r>
              <a:rPr lang="en-IE" sz="1600" dirty="0">
                <a:solidFill>
                  <a:schemeClr val="bg1"/>
                </a:solidFill>
              </a:rPr>
              <a:t> kann</a:t>
            </a:r>
          </a:p>
        </p:txBody>
      </p:sp>
      <p:sp>
        <p:nvSpPr>
          <p:cNvPr id="15" name="TextBox 14">
            <a:extLst>
              <a:ext uri="{FF2B5EF4-FFF2-40B4-BE49-F238E27FC236}">
                <a16:creationId xmlns:a16="http://schemas.microsoft.com/office/drawing/2014/main" id="{A62EEDC9-742F-7BAC-F6E6-FF916011BDFB}"/>
              </a:ext>
            </a:extLst>
          </p:cNvPr>
          <p:cNvSpPr txBox="1"/>
          <p:nvPr/>
        </p:nvSpPr>
        <p:spPr>
          <a:xfrm>
            <a:off x="8951820" y="2619746"/>
            <a:ext cx="3302094" cy="1877437"/>
          </a:xfrm>
          <a:prstGeom prst="rect">
            <a:avLst/>
          </a:prstGeom>
          <a:noFill/>
        </p:spPr>
        <p:txBody>
          <a:bodyPr wrap="square" rtlCol="0">
            <a:spAutoFit/>
          </a:bodyPr>
          <a:lstStyle/>
          <a:p>
            <a:r>
              <a:rPr lang="en-IE" b="1" kern="1200" dirty="0" err="1">
                <a:solidFill>
                  <a:schemeClr val="bg1"/>
                </a:solidFill>
                <a:latin typeface="+mn-lt"/>
                <a:ea typeface="+mn-ea"/>
                <a:cs typeface="+mn-cs"/>
              </a:rPr>
              <a:t>Krisenmanagementplan</a:t>
            </a:r>
            <a:r>
              <a:rPr lang="en-IE" b="1" kern="1200" dirty="0">
                <a:solidFill>
                  <a:schemeClr val="bg1"/>
                </a:solidFill>
                <a:latin typeface="+mn-lt"/>
                <a:ea typeface="+mn-ea"/>
                <a:cs typeface="+mn-cs"/>
              </a:rPr>
              <a:t> (KMP)</a:t>
            </a:r>
          </a:p>
          <a:p>
            <a:r>
              <a:rPr lang="en-IE" sz="1600" dirty="0">
                <a:solidFill>
                  <a:schemeClr val="bg1"/>
                </a:solidFill>
              </a:rPr>
              <a:t>Entwicklung </a:t>
            </a:r>
            <a:r>
              <a:rPr lang="en-IE" sz="1600" dirty="0" err="1">
                <a:solidFill>
                  <a:schemeClr val="bg1"/>
                </a:solidFill>
              </a:rPr>
              <a:t>eines</a:t>
            </a:r>
            <a:r>
              <a:rPr lang="en-IE" sz="1600" dirty="0">
                <a:solidFill>
                  <a:schemeClr val="bg1"/>
                </a:solidFill>
              </a:rPr>
              <a:t> KMP, damit eine Tourismusregion einen kurzfristigen Plan für die Reaktion auf und die Erholung von einer Krise verfolgen kann</a:t>
            </a:r>
          </a:p>
          <a:p>
            <a:endParaRPr lang="en-IE" sz="1600" dirty="0"/>
          </a:p>
        </p:txBody>
      </p:sp>
      <p:sp>
        <p:nvSpPr>
          <p:cNvPr id="19" name="TextBox 18">
            <a:extLst>
              <a:ext uri="{FF2B5EF4-FFF2-40B4-BE49-F238E27FC236}">
                <a16:creationId xmlns:a16="http://schemas.microsoft.com/office/drawing/2014/main" id="{7B0DE5EB-47F7-E6D9-3190-BFBE473832AA}"/>
              </a:ext>
            </a:extLst>
          </p:cNvPr>
          <p:cNvSpPr txBox="1"/>
          <p:nvPr/>
        </p:nvSpPr>
        <p:spPr>
          <a:xfrm>
            <a:off x="842825" y="4311926"/>
            <a:ext cx="3045620" cy="2369880"/>
          </a:xfrm>
          <a:prstGeom prst="rect">
            <a:avLst/>
          </a:prstGeom>
          <a:solidFill>
            <a:srgbClr val="3AA091"/>
          </a:solidFill>
        </p:spPr>
        <p:txBody>
          <a:bodyPr wrap="square" rtlCol="0">
            <a:spAutoFit/>
          </a:bodyPr>
          <a:lstStyle/>
          <a:p>
            <a:r>
              <a:rPr lang="en-IE" b="1" dirty="0">
                <a:solidFill>
                  <a:schemeClr val="bg1"/>
                </a:solidFill>
              </a:rPr>
              <a:t>Aktivieren einer Reaktion auf eine regionale Krise</a:t>
            </a:r>
          </a:p>
          <a:p>
            <a:r>
              <a:rPr lang="en-IE" sz="1600" dirty="0">
                <a:solidFill>
                  <a:schemeClr val="bg1"/>
                </a:solidFill>
              </a:rPr>
              <a:t>Maßnahmen zur Aktivierung der Krisenreaktion, Protokolle, Kommunikationssysteme und Informationsaustausch mit internen Akteuren der Branche, um eine abgestimmte Reaktion </a:t>
            </a:r>
            <a:r>
              <a:rPr lang="en-IE" sz="1600" dirty="0" err="1">
                <a:solidFill>
                  <a:schemeClr val="bg1"/>
                </a:solidFill>
              </a:rPr>
              <a:t>zu</a:t>
            </a:r>
            <a:r>
              <a:rPr lang="en-IE" sz="1600" dirty="0">
                <a:solidFill>
                  <a:schemeClr val="bg1"/>
                </a:solidFill>
              </a:rPr>
              <a:t> </a:t>
            </a:r>
            <a:r>
              <a:rPr lang="en-IE" sz="1600" dirty="0" err="1">
                <a:solidFill>
                  <a:schemeClr val="bg1"/>
                </a:solidFill>
              </a:rPr>
              <a:t>gewährleisten</a:t>
            </a:r>
            <a:endParaRPr lang="en-IE" sz="1600" dirty="0">
              <a:solidFill>
                <a:schemeClr val="bg1"/>
              </a:solidFill>
            </a:endParaRPr>
          </a:p>
        </p:txBody>
      </p:sp>
      <p:sp>
        <p:nvSpPr>
          <p:cNvPr id="21" name="TextBox 20">
            <a:extLst>
              <a:ext uri="{FF2B5EF4-FFF2-40B4-BE49-F238E27FC236}">
                <a16:creationId xmlns:a16="http://schemas.microsoft.com/office/drawing/2014/main" id="{8739F42F-0B72-9ECC-18EE-FFC114E59680}"/>
              </a:ext>
            </a:extLst>
          </p:cNvPr>
          <p:cNvSpPr txBox="1"/>
          <p:nvPr/>
        </p:nvSpPr>
        <p:spPr>
          <a:xfrm>
            <a:off x="4815587" y="4296538"/>
            <a:ext cx="3379205" cy="2369880"/>
          </a:xfrm>
          <a:prstGeom prst="rect">
            <a:avLst/>
          </a:prstGeom>
          <a:noFill/>
        </p:spPr>
        <p:txBody>
          <a:bodyPr wrap="square" rtlCol="0">
            <a:spAutoFit/>
          </a:bodyPr>
          <a:lstStyle/>
          <a:p>
            <a:r>
              <a:rPr lang="en-IE" b="1" dirty="0">
                <a:solidFill>
                  <a:schemeClr val="bg1"/>
                </a:solidFill>
              </a:rPr>
              <a:t>Externe Kommunikation mit PR, Medien und Tourismusmarketing </a:t>
            </a:r>
            <a:r>
              <a:rPr lang="en-IE" sz="1600" dirty="0">
                <a:solidFill>
                  <a:schemeClr val="bg1"/>
                </a:solidFill>
              </a:rPr>
              <a:t>Regionale Reaktionen und Kommunikationsansätze mit verschiedenen </a:t>
            </a:r>
            <a:r>
              <a:rPr lang="en-IE" sz="1600" dirty="0" err="1">
                <a:solidFill>
                  <a:schemeClr val="bg1"/>
                </a:solidFill>
              </a:rPr>
              <a:t>externen</a:t>
            </a:r>
            <a:r>
              <a:rPr lang="en-IE" sz="1600" dirty="0">
                <a:solidFill>
                  <a:schemeClr val="bg1"/>
                </a:solidFill>
              </a:rPr>
              <a:t> </a:t>
            </a:r>
            <a:r>
              <a:rPr lang="en-IE" sz="1600" dirty="0" err="1">
                <a:solidFill>
                  <a:schemeClr val="bg1"/>
                </a:solidFill>
              </a:rPr>
              <a:t>Interessengruppen</a:t>
            </a:r>
            <a:r>
              <a:rPr lang="en-IE" sz="1600" dirty="0">
                <a:solidFill>
                  <a:schemeClr val="bg1"/>
                </a:solidFill>
              </a:rPr>
              <a:t> und </a:t>
            </a:r>
            <a:r>
              <a:rPr lang="en-IE" sz="1600" dirty="0" err="1">
                <a:solidFill>
                  <a:schemeClr val="bg1"/>
                </a:solidFill>
              </a:rPr>
              <a:t>wie</a:t>
            </a:r>
            <a:r>
              <a:rPr lang="en-IE" sz="1600" dirty="0">
                <a:solidFill>
                  <a:schemeClr val="bg1"/>
                </a:solidFill>
              </a:rPr>
              <a:t> unterschiedlich sie in Bezug auf Botschaften, Herangehensweise und Zeitplanung behandelt werden.</a:t>
            </a:r>
          </a:p>
        </p:txBody>
      </p:sp>
      <p:sp>
        <p:nvSpPr>
          <p:cNvPr id="22" name="TextBox 21">
            <a:extLst>
              <a:ext uri="{FF2B5EF4-FFF2-40B4-BE49-F238E27FC236}">
                <a16:creationId xmlns:a16="http://schemas.microsoft.com/office/drawing/2014/main" id="{87472D22-2C8A-156F-5F38-0F439A200F9E}"/>
              </a:ext>
            </a:extLst>
          </p:cNvPr>
          <p:cNvSpPr txBox="1"/>
          <p:nvPr/>
        </p:nvSpPr>
        <p:spPr>
          <a:xfrm>
            <a:off x="9005261" y="4232052"/>
            <a:ext cx="3302094" cy="2369880"/>
          </a:xfrm>
          <a:prstGeom prst="rect">
            <a:avLst/>
          </a:prstGeom>
          <a:noFill/>
        </p:spPr>
        <p:txBody>
          <a:bodyPr wrap="square" rtlCol="0">
            <a:spAutoFit/>
          </a:bodyPr>
          <a:lstStyle/>
          <a:p>
            <a:r>
              <a:rPr lang="en-IE" b="1" dirty="0">
                <a:solidFill>
                  <a:schemeClr val="bg1"/>
                </a:solidFill>
              </a:rPr>
              <a:t>Wiederaufbau, Erholung und </a:t>
            </a:r>
            <a:r>
              <a:rPr lang="en-IE" b="1" dirty="0" err="1">
                <a:solidFill>
                  <a:schemeClr val="bg1"/>
                </a:solidFill>
              </a:rPr>
              <a:t>Resilienz</a:t>
            </a:r>
            <a:r>
              <a:rPr lang="en-IE" b="1" dirty="0">
                <a:solidFill>
                  <a:schemeClr val="bg1"/>
                </a:solidFill>
              </a:rPr>
              <a:t> </a:t>
            </a:r>
            <a:r>
              <a:rPr lang="en-IE" sz="1600" dirty="0">
                <a:solidFill>
                  <a:schemeClr val="bg1"/>
                </a:solidFill>
              </a:rPr>
              <a:t>Wiederaufbau von Tourismusregionen zu einer "neuen Normalität" unter Verwendung von Geschäftskontinuitäts- und </a:t>
            </a:r>
            <a:r>
              <a:rPr lang="en-IE" sz="1600" dirty="0" err="1">
                <a:solidFill>
                  <a:schemeClr val="bg1"/>
                </a:solidFill>
              </a:rPr>
              <a:t>Resilienzkonzepten</a:t>
            </a:r>
            <a:r>
              <a:rPr lang="en-IE" sz="1600" dirty="0">
                <a:solidFill>
                  <a:schemeClr val="bg1"/>
                </a:solidFill>
              </a:rPr>
              <a:t>, Entdeckung der Notwendigkeit, dem Wandel Vorrang zu geben, und Anpassung an die "neue Norm".</a:t>
            </a:r>
          </a:p>
        </p:txBody>
      </p:sp>
      <p:sp>
        <p:nvSpPr>
          <p:cNvPr id="24" name="TextBox 23">
            <a:extLst>
              <a:ext uri="{FF2B5EF4-FFF2-40B4-BE49-F238E27FC236}">
                <a16:creationId xmlns:a16="http://schemas.microsoft.com/office/drawing/2014/main" id="{9DDA7FBF-AC1F-D31A-5F15-A0F562955505}"/>
              </a:ext>
            </a:extLst>
          </p:cNvPr>
          <p:cNvSpPr txBox="1"/>
          <p:nvPr/>
        </p:nvSpPr>
        <p:spPr>
          <a:xfrm>
            <a:off x="0" y="171587"/>
            <a:ext cx="12192000" cy="769441"/>
          </a:xfrm>
          <a:prstGeom prst="rect">
            <a:avLst/>
          </a:prstGeom>
          <a:solidFill>
            <a:schemeClr val="bg1"/>
          </a:solidFill>
        </p:spPr>
        <p:txBody>
          <a:bodyPr wrap="square" rtlCol="0">
            <a:spAutoFit/>
          </a:bodyPr>
          <a:lstStyle/>
          <a:p>
            <a:pPr algn="ctr"/>
            <a:r>
              <a:rPr lang="en-IE" sz="2400" b="1" dirty="0" err="1">
                <a:solidFill>
                  <a:srgbClr val="086D6E"/>
                </a:solidFill>
              </a:rPr>
              <a:t>Regionale</a:t>
            </a:r>
            <a:r>
              <a:rPr lang="en-IE" sz="2400" b="1" dirty="0">
                <a:solidFill>
                  <a:srgbClr val="086D6E"/>
                </a:solidFill>
              </a:rPr>
              <a:t> </a:t>
            </a:r>
            <a:r>
              <a:rPr lang="en-IE" sz="2400" b="1" dirty="0" err="1">
                <a:solidFill>
                  <a:srgbClr val="086D6E"/>
                </a:solidFill>
              </a:rPr>
              <a:t>Tourismus</a:t>
            </a:r>
            <a:r>
              <a:rPr lang="en-IE" sz="2400" b="1" dirty="0">
                <a:solidFill>
                  <a:srgbClr val="086D6E"/>
                </a:solidFill>
              </a:rPr>
              <a:t> Roadmap zur Bewältigung einer Krise</a:t>
            </a:r>
          </a:p>
          <a:p>
            <a:pPr algn="ctr"/>
            <a:r>
              <a:rPr lang="en-IE" sz="2000" i="1" dirty="0">
                <a:solidFill>
                  <a:srgbClr val="086D6E"/>
                </a:solidFill>
              </a:rPr>
              <a:t>(Vorbereiten, Vorbeugen, Abmildern, Planen, Reagieren, Erholen und Wiederherstellen)</a:t>
            </a:r>
          </a:p>
        </p:txBody>
      </p:sp>
      <p:sp>
        <p:nvSpPr>
          <p:cNvPr id="2" name="Flowchart: Connector 1">
            <a:extLst>
              <a:ext uri="{FF2B5EF4-FFF2-40B4-BE49-F238E27FC236}">
                <a16:creationId xmlns:a16="http://schemas.microsoft.com/office/drawing/2014/main" id="{5073AB51-7472-7828-E94D-EE4F10923967}"/>
              </a:ext>
            </a:extLst>
          </p:cNvPr>
          <p:cNvSpPr/>
          <p:nvPr/>
        </p:nvSpPr>
        <p:spPr>
          <a:xfrm>
            <a:off x="4014372" y="1238868"/>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7A547C"/>
                </a:solidFill>
              </a:rPr>
              <a:t>2</a:t>
            </a:r>
          </a:p>
        </p:txBody>
      </p:sp>
      <p:sp>
        <p:nvSpPr>
          <p:cNvPr id="14" name="Flowchart: Connector 13">
            <a:extLst>
              <a:ext uri="{FF2B5EF4-FFF2-40B4-BE49-F238E27FC236}">
                <a16:creationId xmlns:a16="http://schemas.microsoft.com/office/drawing/2014/main" id="{8D7A3F2D-6E2B-CB42-4668-D26C947EEDB7}"/>
              </a:ext>
            </a:extLst>
          </p:cNvPr>
          <p:cNvSpPr/>
          <p:nvPr/>
        </p:nvSpPr>
        <p:spPr>
          <a:xfrm>
            <a:off x="8233526" y="1254657"/>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7A547C"/>
                </a:solidFill>
              </a:rPr>
              <a:t>3</a:t>
            </a:r>
          </a:p>
        </p:txBody>
      </p:sp>
      <p:sp>
        <p:nvSpPr>
          <p:cNvPr id="17" name="Flowchart: Connector 16">
            <a:extLst>
              <a:ext uri="{FF2B5EF4-FFF2-40B4-BE49-F238E27FC236}">
                <a16:creationId xmlns:a16="http://schemas.microsoft.com/office/drawing/2014/main" id="{24F5DF37-983E-6A94-E40F-D66B5F4DB793}"/>
              </a:ext>
            </a:extLst>
          </p:cNvPr>
          <p:cNvSpPr/>
          <p:nvPr/>
        </p:nvSpPr>
        <p:spPr>
          <a:xfrm>
            <a:off x="109683" y="2667636"/>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7A547C"/>
                </a:solidFill>
              </a:rPr>
              <a:t>4</a:t>
            </a:r>
          </a:p>
        </p:txBody>
      </p:sp>
      <p:sp>
        <p:nvSpPr>
          <p:cNvPr id="25" name="Flowchart: Connector 24">
            <a:extLst>
              <a:ext uri="{FF2B5EF4-FFF2-40B4-BE49-F238E27FC236}">
                <a16:creationId xmlns:a16="http://schemas.microsoft.com/office/drawing/2014/main" id="{BCED203A-65CC-C011-66D0-5825F70727CF}"/>
              </a:ext>
            </a:extLst>
          </p:cNvPr>
          <p:cNvSpPr/>
          <p:nvPr/>
        </p:nvSpPr>
        <p:spPr>
          <a:xfrm>
            <a:off x="3975149" y="2695263"/>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F77B55"/>
                </a:solidFill>
              </a:rPr>
              <a:t>5</a:t>
            </a:r>
          </a:p>
        </p:txBody>
      </p:sp>
      <p:sp>
        <p:nvSpPr>
          <p:cNvPr id="26" name="Flowchart: Connector 25">
            <a:extLst>
              <a:ext uri="{FF2B5EF4-FFF2-40B4-BE49-F238E27FC236}">
                <a16:creationId xmlns:a16="http://schemas.microsoft.com/office/drawing/2014/main" id="{7D30FE9E-A7B6-2948-D1D6-277EB3F5CB27}"/>
              </a:ext>
            </a:extLst>
          </p:cNvPr>
          <p:cNvSpPr/>
          <p:nvPr/>
        </p:nvSpPr>
        <p:spPr>
          <a:xfrm>
            <a:off x="8249422" y="2695263"/>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F77B55"/>
                </a:solidFill>
              </a:rPr>
              <a:t>6</a:t>
            </a:r>
          </a:p>
        </p:txBody>
      </p:sp>
      <p:sp>
        <p:nvSpPr>
          <p:cNvPr id="27" name="Flowchart: Connector 26">
            <a:extLst>
              <a:ext uri="{FF2B5EF4-FFF2-40B4-BE49-F238E27FC236}">
                <a16:creationId xmlns:a16="http://schemas.microsoft.com/office/drawing/2014/main" id="{9352668B-B994-53CA-17C9-05ACE4922396}"/>
              </a:ext>
            </a:extLst>
          </p:cNvPr>
          <p:cNvSpPr/>
          <p:nvPr/>
        </p:nvSpPr>
        <p:spPr>
          <a:xfrm>
            <a:off x="118370" y="4404850"/>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3AA091"/>
                </a:solidFill>
              </a:rPr>
              <a:t>7</a:t>
            </a:r>
          </a:p>
        </p:txBody>
      </p:sp>
      <p:sp>
        <p:nvSpPr>
          <p:cNvPr id="28" name="Flowchart: Connector 27">
            <a:extLst>
              <a:ext uri="{FF2B5EF4-FFF2-40B4-BE49-F238E27FC236}">
                <a16:creationId xmlns:a16="http://schemas.microsoft.com/office/drawing/2014/main" id="{0EF0FABC-98E2-4BE6-3CD8-5CF37499B1A6}"/>
              </a:ext>
            </a:extLst>
          </p:cNvPr>
          <p:cNvSpPr/>
          <p:nvPr/>
        </p:nvSpPr>
        <p:spPr>
          <a:xfrm>
            <a:off x="4046515" y="4341957"/>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3AA091"/>
                </a:solidFill>
              </a:rPr>
              <a:t>8</a:t>
            </a:r>
          </a:p>
        </p:txBody>
      </p:sp>
      <p:sp>
        <p:nvSpPr>
          <p:cNvPr id="29" name="Flowchart: Connector 28">
            <a:extLst>
              <a:ext uri="{FF2B5EF4-FFF2-40B4-BE49-F238E27FC236}">
                <a16:creationId xmlns:a16="http://schemas.microsoft.com/office/drawing/2014/main" id="{330C94BA-0135-4ACB-C48F-689035375231}"/>
              </a:ext>
            </a:extLst>
          </p:cNvPr>
          <p:cNvSpPr/>
          <p:nvPr/>
        </p:nvSpPr>
        <p:spPr>
          <a:xfrm>
            <a:off x="8301103" y="4388105"/>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3AA091"/>
                </a:solidFill>
              </a:rPr>
              <a:t>9</a:t>
            </a:r>
          </a:p>
        </p:txBody>
      </p:sp>
    </p:spTree>
    <p:extLst>
      <p:ext uri="{BB962C8B-B14F-4D97-AF65-F5344CB8AC3E}">
        <p14:creationId xmlns:p14="http://schemas.microsoft.com/office/powerpoint/2010/main" val="39891472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1182F8B-4FA0-47F6-F380-4A018C7B529A}"/>
              </a:ext>
            </a:extLst>
          </p:cNvPr>
          <p:cNvSpPr>
            <a:spLocks noGrp="1"/>
          </p:cNvSpPr>
          <p:nvPr>
            <p:ph type="body" sz="quarter" idx="18"/>
          </p:nvPr>
        </p:nvSpPr>
        <p:spPr>
          <a:xfrm>
            <a:off x="458490" y="1046463"/>
            <a:ext cx="5637510" cy="5706117"/>
          </a:xfrm>
        </p:spPr>
        <p:txBody>
          <a:bodyPr>
            <a:normAutofit fontScale="62500" lnSpcReduction="20000"/>
          </a:bodyPr>
          <a:lstStyle/>
          <a:p>
            <a:pPr marL="0"/>
            <a:r>
              <a:rPr lang="en-GB" sz="2900" dirty="0"/>
              <a:t>Deaktivierung des Krisenmanagementteams für den Tourismus. Der Zeitplan hängt von der Art der Krise ab, und die Verantwortung für die langfristigen strategischen Wiederherstellungsaktivitäten sollte nach Abschluss der taktischen Wiederherstellungsaktivitäten des TKMT auf das zuständige regionale Tourismusamt übergehen. </a:t>
            </a:r>
          </a:p>
          <a:p>
            <a:pPr marL="0"/>
            <a:endParaRPr lang="en-GB" sz="2900" dirty="0"/>
          </a:p>
          <a:p>
            <a:pPr marL="0"/>
            <a:r>
              <a:rPr lang="en-GB" sz="2900" dirty="0"/>
              <a:t>Neuentwicklung von Produkten und Erfahrungen. Das TKMT sollte sich daran beteiligen, seine Märkte zu verstehen und festzustellen, ob sie sich verändert haben (z. B. ob es einen "neuen Normalzustand" oder einen "neuen Touristen" gibt). Sie sollten sich an der Planung mit den zuständigen Behörden beteiligen, um wichtige Besucherinfrastrukturen und öffentliche Attraktionen wiederherzustellen.</a:t>
            </a:r>
          </a:p>
          <a:p>
            <a:pPr marL="0"/>
            <a:endParaRPr lang="en-GB" sz="2900" dirty="0"/>
          </a:p>
          <a:p>
            <a:pPr marL="0"/>
            <a:r>
              <a:rPr lang="en-GB" sz="2900" dirty="0"/>
              <a:t>Das TKMT </a:t>
            </a:r>
            <a:r>
              <a:rPr lang="en-GB" sz="2900" dirty="0" err="1"/>
              <a:t>sollte</a:t>
            </a:r>
            <a:r>
              <a:rPr lang="en-GB" sz="2900" dirty="0"/>
              <a:t> die KMS und den KMP sowie die Website entsprechend überprüfen und aktualisieren und die Erkenntnisse durch Szenarienplanung und Schulungen weitergeben, falls erforderlich. </a:t>
            </a:r>
          </a:p>
          <a:p>
            <a:pPr marL="0"/>
            <a:endParaRPr lang="en-GB" sz="2900" dirty="0"/>
          </a:p>
          <a:p>
            <a:pPr marL="0"/>
            <a:r>
              <a:rPr lang="en-GB" sz="2900" dirty="0"/>
              <a:t>Diese Schritte können an die Bedürfnisse der jeweiligen Region angepasst werden. Es sollte festgelegt werden, wer die einzelnen Aktivitäten durchführen soll, und sie sollten in den Krisenmanagementplan aufgenommen werden.</a:t>
            </a:r>
            <a:endParaRPr lang="en-IE" sz="2900" dirty="0"/>
          </a:p>
          <a:p>
            <a:endParaRPr lang="en-IE" dirty="0"/>
          </a:p>
        </p:txBody>
      </p:sp>
      <p:sp>
        <p:nvSpPr>
          <p:cNvPr id="6" name="Text Placeholder 5">
            <a:extLst>
              <a:ext uri="{FF2B5EF4-FFF2-40B4-BE49-F238E27FC236}">
                <a16:creationId xmlns:a16="http://schemas.microsoft.com/office/drawing/2014/main" id="{83428EDC-7673-0BEB-13BE-AA913555A5E2}"/>
              </a:ext>
            </a:extLst>
          </p:cNvPr>
          <p:cNvSpPr>
            <a:spLocks noGrp="1"/>
          </p:cNvSpPr>
          <p:nvPr>
            <p:ph type="body" sz="quarter" idx="16"/>
          </p:nvPr>
        </p:nvSpPr>
        <p:spPr>
          <a:xfrm>
            <a:off x="458490" y="83795"/>
            <a:ext cx="6139534" cy="1028056"/>
          </a:xfrm>
        </p:spPr>
        <p:txBody>
          <a:bodyPr>
            <a:normAutofit fontScale="55000" lnSpcReduction="20000"/>
          </a:bodyPr>
          <a:lstStyle/>
          <a:p>
            <a:r>
              <a:rPr lang="en-GB" sz="6400" b="1" dirty="0"/>
              <a:t>Schritt 7 </a:t>
            </a:r>
            <a:r>
              <a:rPr lang="en-GB" sz="4400" b="1" dirty="0"/>
              <a:t>Deaktivieren des TKMT</a:t>
            </a:r>
          </a:p>
          <a:p>
            <a:r>
              <a:rPr lang="en-GB" sz="4400" b="1" dirty="0"/>
              <a:t>Langfristige Maßnahmen: Tag 15 und danach</a:t>
            </a:r>
            <a:endParaRPr lang="en-IE" sz="4400" b="1" dirty="0"/>
          </a:p>
          <a:p>
            <a:endParaRPr lang="en-IE" dirty="0"/>
          </a:p>
        </p:txBody>
      </p:sp>
      <p:sp>
        <p:nvSpPr>
          <p:cNvPr id="3" name="Bildplatzhalter 2">
            <a:extLst>
              <a:ext uri="{FF2B5EF4-FFF2-40B4-BE49-F238E27FC236}">
                <a16:creationId xmlns:a16="http://schemas.microsoft.com/office/drawing/2014/main" id="{82B85DEB-6ED6-56E5-F82A-7AA2B48DB9C0}"/>
              </a:ext>
            </a:extLst>
          </p:cNvPr>
          <p:cNvSpPr>
            <a:spLocks noGrp="1"/>
          </p:cNvSpPr>
          <p:nvPr>
            <p:ph type="pic" sz="quarter" idx="10"/>
          </p:nvPr>
        </p:nvSpPr>
        <p:spPr/>
      </p:sp>
      <p:pic>
        <p:nvPicPr>
          <p:cNvPr id="2" name="Picture Placeholder 12" descr="A group of hands holding a plant&#10;&#10;Description automatically generated with low confidence">
            <a:extLst>
              <a:ext uri="{FF2B5EF4-FFF2-40B4-BE49-F238E27FC236}">
                <a16:creationId xmlns:a16="http://schemas.microsoft.com/office/drawing/2014/main" id="{45C9DD5F-AA32-C98E-5474-3C6CAC28162D}"/>
              </a:ext>
            </a:extLst>
          </p:cNvPr>
          <p:cNvPicPr>
            <a:picLocks noChangeAspect="1"/>
          </p:cNvPicPr>
          <p:nvPr/>
        </p:nvPicPr>
        <p:blipFill rotWithShape="1">
          <a:blip r:embed="rId2"/>
          <a:srcRect l="11255" r="40553"/>
          <a:stretch/>
        </p:blipFill>
        <p:spPr>
          <a:xfrm>
            <a:off x="6392299" y="333375"/>
            <a:ext cx="5564883" cy="5447571"/>
          </a:xfrm>
          <a:prstGeom prst="rect">
            <a:avLst/>
          </a:prstGeom>
          <a:solidFill>
            <a:schemeClr val="bg1"/>
          </a:solidFill>
        </p:spPr>
      </p:pic>
    </p:spTree>
    <p:extLst>
      <p:ext uri="{BB962C8B-B14F-4D97-AF65-F5344CB8AC3E}">
        <p14:creationId xmlns:p14="http://schemas.microsoft.com/office/powerpoint/2010/main" val="10902707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83AB6786-ED78-52D6-CDF0-5345534EEFC4}"/>
              </a:ext>
            </a:extLst>
          </p:cNvPr>
          <p:cNvSpPr>
            <a:spLocks noGrp="1"/>
          </p:cNvSpPr>
          <p:nvPr>
            <p:ph type="body" sz="quarter" idx="16"/>
          </p:nvPr>
        </p:nvSpPr>
        <p:spPr>
          <a:xfrm>
            <a:off x="6378658" y="1092631"/>
            <a:ext cx="5601176" cy="582221"/>
          </a:xfrm>
        </p:spPr>
        <p:txBody>
          <a:bodyPr>
            <a:noAutofit/>
          </a:bodyPr>
          <a:lstStyle/>
          <a:p>
            <a:r>
              <a:rPr lang="en-IE" b="0" dirty="0"/>
              <a:t>3.  Optimierung der regionalen Krisenaufklärung</a:t>
            </a:r>
          </a:p>
        </p:txBody>
      </p:sp>
      <p:sp>
        <p:nvSpPr>
          <p:cNvPr id="8" name="Text Placeholder 7">
            <a:extLst>
              <a:ext uri="{FF2B5EF4-FFF2-40B4-BE49-F238E27FC236}">
                <a16:creationId xmlns:a16="http://schemas.microsoft.com/office/drawing/2014/main" id="{0CE94DDE-E5F7-C54D-14D7-EF3077043E6F}"/>
              </a:ext>
            </a:extLst>
          </p:cNvPr>
          <p:cNvSpPr>
            <a:spLocks noGrp="1"/>
          </p:cNvSpPr>
          <p:nvPr>
            <p:ph type="body" sz="quarter" idx="18"/>
          </p:nvPr>
        </p:nvSpPr>
        <p:spPr>
          <a:xfrm>
            <a:off x="6378658" y="2190711"/>
            <a:ext cx="5813342" cy="851567"/>
          </a:xfrm>
        </p:spPr>
        <p:txBody>
          <a:bodyPr>
            <a:noAutofit/>
          </a:bodyPr>
          <a:lstStyle/>
          <a:p>
            <a:pPr marL="0"/>
            <a:r>
              <a:rPr lang="en-IE" i="1" dirty="0"/>
              <a:t>So kann eine Region die Krisensituation optimal verstehen, die </a:t>
            </a:r>
            <a:r>
              <a:rPr lang="en-IE" i="1" dirty="0" err="1"/>
              <a:t>Reaktion</a:t>
            </a:r>
            <a:r>
              <a:rPr lang="en-IE" i="1" dirty="0"/>
              <a:t> </a:t>
            </a:r>
            <a:r>
              <a:rPr lang="en-IE" i="1" dirty="0" err="1"/>
              <a:t>anpassen</a:t>
            </a:r>
            <a:r>
              <a:rPr lang="en-IE" i="1" dirty="0"/>
              <a:t> und schnell zur Normalität zurückkehren</a:t>
            </a:r>
          </a:p>
        </p:txBody>
      </p:sp>
      <p:pic>
        <p:nvPicPr>
          <p:cNvPr id="2" name="Picture Placeholder 2" descr="A person standing in front of a group of people sitting at a table&#10;&#10;Description automatically generated with medium confidence">
            <a:extLst>
              <a:ext uri="{FF2B5EF4-FFF2-40B4-BE49-F238E27FC236}">
                <a16:creationId xmlns:a16="http://schemas.microsoft.com/office/drawing/2014/main" id="{4F65743E-BA15-7CAE-08AE-CEBB5B1D64DC}"/>
              </a:ext>
            </a:extLst>
          </p:cNvPr>
          <p:cNvPicPr>
            <a:picLocks noGrp="1" noChangeAspect="1"/>
          </p:cNvPicPr>
          <p:nvPr>
            <p:ph type="pic" sz="quarter" idx="10"/>
          </p:nvPr>
        </p:nvPicPr>
        <p:blipFill>
          <a:blip r:embed="rId2"/>
          <a:srcRect t="13090" b="13090"/>
          <a:stretch>
            <a:fillRect/>
          </a:stretch>
        </p:blipFill>
        <p:spPr>
          <a:xfrm>
            <a:off x="241300" y="228600"/>
            <a:ext cx="11696700" cy="5764213"/>
          </a:xfrm>
        </p:spPr>
      </p:pic>
    </p:spTree>
    <p:extLst>
      <p:ext uri="{BB962C8B-B14F-4D97-AF65-F5344CB8AC3E}">
        <p14:creationId xmlns:p14="http://schemas.microsoft.com/office/powerpoint/2010/main" val="11938515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1C8D95A-11EB-1EB3-75BB-A603DE01ED6C}"/>
              </a:ext>
            </a:extLst>
          </p:cNvPr>
          <p:cNvSpPr txBox="1"/>
          <p:nvPr/>
        </p:nvSpPr>
        <p:spPr>
          <a:xfrm>
            <a:off x="8112752" y="6488668"/>
            <a:ext cx="4161732" cy="369332"/>
          </a:xfrm>
          <a:prstGeom prst="rect">
            <a:avLst/>
          </a:prstGeom>
          <a:solidFill>
            <a:schemeClr val="accent2"/>
          </a:solidFill>
        </p:spPr>
        <p:txBody>
          <a:bodyPr wrap="square" rtlCol="0">
            <a:spAutoFit/>
          </a:bodyPr>
          <a:lstStyle/>
          <a:p>
            <a:r>
              <a:rPr lang="en-IE" dirty="0">
                <a:solidFill>
                  <a:schemeClr val="bg1"/>
                </a:solidFill>
                <a:hlinkClick r:id="rId2">
                  <a:extLst>
                    <a:ext uri="{A12FA001-AC4F-418D-AE19-62706E023703}">
                      <ahyp:hlinkClr xmlns:ahyp="http://schemas.microsoft.com/office/drawing/2018/hyperlinkcolor" val="tx"/>
                    </a:ext>
                  </a:extLst>
                </a:hlinkClick>
              </a:rPr>
              <a:t>How to Manage Risks in Tourism</a:t>
            </a:r>
            <a:endParaRPr lang="en-IE" dirty="0">
              <a:solidFill>
                <a:schemeClr val="bg1"/>
              </a:solidFill>
            </a:endParaRPr>
          </a:p>
        </p:txBody>
      </p:sp>
      <p:sp>
        <p:nvSpPr>
          <p:cNvPr id="7" name="Text Placeholder 6">
            <a:extLst>
              <a:ext uri="{FF2B5EF4-FFF2-40B4-BE49-F238E27FC236}">
                <a16:creationId xmlns:a16="http://schemas.microsoft.com/office/drawing/2014/main" id="{9289C617-D286-94FE-99A4-C669FEF29D75}"/>
              </a:ext>
            </a:extLst>
          </p:cNvPr>
          <p:cNvSpPr>
            <a:spLocks noGrp="1"/>
          </p:cNvSpPr>
          <p:nvPr>
            <p:ph type="body" sz="quarter" idx="18"/>
          </p:nvPr>
        </p:nvSpPr>
        <p:spPr>
          <a:xfrm>
            <a:off x="1175249" y="705645"/>
            <a:ext cx="5511019" cy="5446709"/>
          </a:xfrm>
        </p:spPr>
        <p:txBody>
          <a:bodyPr>
            <a:noAutofit/>
          </a:bodyPr>
          <a:lstStyle/>
          <a:p>
            <a:pPr marL="0" algn="l"/>
            <a:r>
              <a:rPr lang="en-GB" sz="2000" b="0" i="0" dirty="0">
                <a:effectLst/>
              </a:rPr>
              <a:t>Wie gut eine Region aus einer Krise herauskommt, hängt davon ab, wie schnell sie die Situation begreift und wie schnell sie sich an die neue Normalität anpassen kann. </a:t>
            </a:r>
          </a:p>
          <a:p>
            <a:pPr algn="l"/>
            <a:endParaRPr lang="en-GB" sz="2000" dirty="0"/>
          </a:p>
          <a:p>
            <a:pPr marL="0" algn="l"/>
            <a:r>
              <a:rPr lang="en-GB" sz="2000" b="0" i="0" dirty="0">
                <a:effectLst/>
              </a:rPr>
              <a:t>Das Wichtigste ist, </a:t>
            </a:r>
            <a:r>
              <a:rPr lang="en-GB" sz="2000" b="0" i="0" dirty="0" err="1">
                <a:effectLst/>
              </a:rPr>
              <a:t>dass</a:t>
            </a:r>
            <a:r>
              <a:rPr lang="en-GB" sz="2000" b="0" i="0" dirty="0">
                <a:effectLst/>
              </a:rPr>
              <a:t> das TKMT gut informiert bleibt und sein Fachwissen nutzt, um zum richtigen Zeitpunkt zu reagieren, wenn sich die Krise zu entspannen beginnt und der Zugang zu den Märkten so schnell wie möglich verbessert wird.</a:t>
            </a:r>
          </a:p>
          <a:p>
            <a:pPr algn="l"/>
            <a:endParaRPr lang="en-GB" sz="2000" b="0" i="0" dirty="0">
              <a:effectLst/>
            </a:endParaRPr>
          </a:p>
          <a:p>
            <a:pPr marL="0" algn="l"/>
            <a:r>
              <a:rPr lang="en-GB" sz="2000" dirty="0"/>
              <a:t>Eine Region entwickelt ihre </a:t>
            </a:r>
            <a:r>
              <a:rPr lang="en-GB" sz="2000" b="0" i="0" dirty="0">
                <a:effectLst/>
              </a:rPr>
              <a:t>Instrumente zur Sammlung von Marktinformationen wie folgt:</a:t>
            </a:r>
          </a:p>
          <a:p>
            <a:pPr algn="l"/>
            <a:endParaRPr lang="en-GB" sz="2000" b="0" i="0" dirty="0">
              <a:effectLst/>
            </a:endParaRPr>
          </a:p>
          <a:p>
            <a:pPr marL="342900" indent="-342900" algn="l">
              <a:buFont typeface="Wingdings" panose="05000000000000000000" pitchFamily="2" charset="2"/>
              <a:buChar char="v"/>
            </a:pPr>
            <a:r>
              <a:rPr lang="en-GB" sz="2000" b="0" i="0" dirty="0">
                <a:effectLst/>
              </a:rPr>
              <a:t>Erkundigen Sie sich nach Online-Webinaren und -Schulungen, die für die Region </a:t>
            </a:r>
            <a:r>
              <a:rPr lang="en-GB" sz="2000" b="0" i="0" dirty="0" err="1">
                <a:effectLst/>
              </a:rPr>
              <a:t>geeignet</a:t>
            </a:r>
            <a:r>
              <a:rPr lang="en-GB" sz="2000" b="0" i="0" dirty="0">
                <a:effectLst/>
              </a:rPr>
              <a:t> </a:t>
            </a:r>
            <a:r>
              <a:rPr lang="en-GB" sz="2000" b="0" i="0" dirty="0" err="1">
                <a:effectLst/>
              </a:rPr>
              <a:t>sind</a:t>
            </a:r>
            <a:r>
              <a:rPr lang="en-GB" sz="2000" b="0" i="0" dirty="0">
                <a:effectLst/>
              </a:rPr>
              <a:t>. </a:t>
            </a:r>
            <a:r>
              <a:rPr lang="en-GB" sz="2000" b="0" i="0" dirty="0" err="1">
                <a:effectLst/>
              </a:rPr>
              <a:t>Beauftragen</a:t>
            </a:r>
            <a:r>
              <a:rPr lang="en-GB" sz="2000" b="0" i="0" dirty="0">
                <a:effectLst/>
              </a:rPr>
              <a:t> Sie bestimmte Teammitglieder mit der Durchführung dieser und regionaler Schulungen.</a:t>
            </a:r>
          </a:p>
          <a:p>
            <a:endParaRPr lang="en-IE" sz="2000" dirty="0"/>
          </a:p>
        </p:txBody>
      </p:sp>
      <p:sp>
        <p:nvSpPr>
          <p:cNvPr id="6" name="Text Placeholder 5">
            <a:extLst>
              <a:ext uri="{FF2B5EF4-FFF2-40B4-BE49-F238E27FC236}">
                <a16:creationId xmlns:a16="http://schemas.microsoft.com/office/drawing/2014/main" id="{4A8D8C5F-0A80-F081-89FF-3C1C7C80BBF6}"/>
              </a:ext>
            </a:extLst>
          </p:cNvPr>
          <p:cNvSpPr>
            <a:spLocks noGrp="1"/>
          </p:cNvSpPr>
          <p:nvPr>
            <p:ph type="body" sz="quarter" idx="16"/>
          </p:nvPr>
        </p:nvSpPr>
        <p:spPr>
          <a:xfrm>
            <a:off x="1336893" y="123424"/>
            <a:ext cx="5187729" cy="582221"/>
          </a:xfrm>
        </p:spPr>
        <p:txBody>
          <a:bodyPr>
            <a:normAutofit fontScale="85000" lnSpcReduction="10000"/>
          </a:bodyPr>
          <a:lstStyle/>
          <a:p>
            <a:pPr algn="ctr"/>
            <a:r>
              <a:rPr lang="en-IE" dirty="0"/>
              <a:t>Das TKMT bleibt gut informiert</a:t>
            </a:r>
          </a:p>
        </p:txBody>
      </p:sp>
      <p:pic>
        <p:nvPicPr>
          <p:cNvPr id="2" name="Picture Placeholder 10" descr="A person talking to a person&#10;&#10;Description automatically generated with low confidence">
            <a:extLst>
              <a:ext uri="{FF2B5EF4-FFF2-40B4-BE49-F238E27FC236}">
                <a16:creationId xmlns:a16="http://schemas.microsoft.com/office/drawing/2014/main" id="{CEEFCD35-51AA-5ED8-0769-68969A5953DC}"/>
              </a:ext>
            </a:extLst>
          </p:cNvPr>
          <p:cNvPicPr>
            <a:picLocks noGrp="1" noChangeAspect="1"/>
          </p:cNvPicPr>
          <p:nvPr>
            <p:ph type="pic" sz="quarter" idx="10"/>
          </p:nvPr>
        </p:nvPicPr>
        <p:blipFill>
          <a:blip r:embed="rId3"/>
          <a:srcRect l="25796" r="25796"/>
          <a:stretch>
            <a:fillRect/>
          </a:stretch>
        </p:blipFill>
        <p:spPr>
          <a:xfrm>
            <a:off x="7343775" y="-439221"/>
            <a:ext cx="4613275" cy="6362700"/>
          </a:xfrm>
        </p:spPr>
      </p:pic>
      <p:pic>
        <p:nvPicPr>
          <p:cNvPr id="8" name="Graphic 7" descr="Document with solid fill">
            <a:hlinkClick r:id="rId4"/>
            <a:extLst>
              <a:ext uri="{FF2B5EF4-FFF2-40B4-BE49-F238E27FC236}">
                <a16:creationId xmlns:a16="http://schemas.microsoft.com/office/drawing/2014/main" id="{64F35FCB-8337-7B71-3685-45BE4FA0C07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10400" y="5743575"/>
            <a:ext cx="1419785" cy="1262056"/>
          </a:xfrm>
          <a:prstGeom prst="rect">
            <a:avLst/>
          </a:prstGeom>
        </p:spPr>
      </p:pic>
    </p:spTree>
    <p:extLst>
      <p:ext uri="{BB962C8B-B14F-4D97-AF65-F5344CB8AC3E}">
        <p14:creationId xmlns:p14="http://schemas.microsoft.com/office/powerpoint/2010/main" val="36582287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289C617-D286-94FE-99A4-C669FEF29D75}"/>
              </a:ext>
            </a:extLst>
          </p:cNvPr>
          <p:cNvSpPr>
            <a:spLocks noGrp="1"/>
          </p:cNvSpPr>
          <p:nvPr>
            <p:ph type="body" sz="quarter" idx="18"/>
          </p:nvPr>
        </p:nvSpPr>
        <p:spPr>
          <a:xfrm>
            <a:off x="1350333" y="498336"/>
            <a:ext cx="5440991" cy="5446709"/>
          </a:xfrm>
        </p:spPr>
        <p:txBody>
          <a:bodyPr>
            <a:noAutofit/>
          </a:bodyPr>
          <a:lstStyle/>
          <a:p>
            <a:pPr marL="342900" indent="-342900" algn="l">
              <a:spcBef>
                <a:spcPts val="1200"/>
              </a:spcBef>
              <a:buFont typeface="Wingdings" panose="05000000000000000000" pitchFamily="2" charset="2"/>
              <a:buChar char="v"/>
            </a:pPr>
            <a:r>
              <a:rPr lang="en-GB" sz="2200" b="0" i="0" dirty="0">
                <a:effectLst/>
              </a:rPr>
              <a:t>Beauftragen Sie Teammitglieder damit, </a:t>
            </a:r>
            <a:r>
              <a:rPr lang="en-GB" sz="2200" b="0" i="0" dirty="0" err="1">
                <a:effectLst/>
              </a:rPr>
              <a:t>fortwährend</a:t>
            </a:r>
            <a:r>
              <a:rPr lang="en-GB" sz="2200" b="0" i="0" dirty="0">
                <a:effectLst/>
              </a:rPr>
              <a:t> aus Online-Diskussionen zu lernen.</a:t>
            </a:r>
          </a:p>
          <a:p>
            <a:pPr marL="342900" indent="-342900" algn="l">
              <a:spcBef>
                <a:spcPts val="1200"/>
              </a:spcBef>
              <a:buFont typeface="Wingdings" panose="05000000000000000000" pitchFamily="2" charset="2"/>
              <a:buChar char="v"/>
            </a:pPr>
            <a:r>
              <a:rPr lang="en-GB" sz="2200" b="0" i="0" dirty="0">
                <a:effectLst/>
              </a:rPr>
              <a:t>Regelmäßige Informationssitzungen zum Austausch von Informationen mit dem gesamten Team.</a:t>
            </a:r>
          </a:p>
          <a:p>
            <a:pPr marL="342900" indent="-342900" algn="l">
              <a:spcBef>
                <a:spcPts val="1200"/>
              </a:spcBef>
              <a:buFont typeface="Wingdings" panose="05000000000000000000" pitchFamily="2" charset="2"/>
              <a:buChar char="v"/>
            </a:pPr>
            <a:r>
              <a:rPr lang="en-GB" sz="2200" b="0" i="0" dirty="0">
                <a:effectLst/>
              </a:rPr>
              <a:t>Informieren Sie sich über die staatlichen Reisehinweise für die Herkunftsländer. Diese haben Auswirkungen auf </a:t>
            </a:r>
            <a:r>
              <a:rPr lang="en-GB" sz="2200" b="0" i="0" dirty="0" err="1">
                <a:effectLst/>
              </a:rPr>
              <a:t>persönliche</a:t>
            </a:r>
            <a:r>
              <a:rPr lang="en-GB" sz="2200" b="0" i="0" dirty="0">
                <a:effectLst/>
              </a:rPr>
              <a:t> </a:t>
            </a:r>
            <a:r>
              <a:rPr lang="en-GB" sz="2200" b="0" i="0" dirty="0" err="1">
                <a:effectLst/>
              </a:rPr>
              <a:t>Reiseentscheidungen</a:t>
            </a:r>
            <a:r>
              <a:rPr lang="en-GB" sz="2200" b="0" i="0" dirty="0">
                <a:effectLst/>
              </a:rPr>
              <a:t> (</a:t>
            </a:r>
            <a:r>
              <a:rPr lang="en-GB" sz="2200" b="0" i="0" dirty="0" err="1">
                <a:effectLst/>
              </a:rPr>
              <a:t>Stornierun</a:t>
            </a:r>
            <a:r>
              <a:rPr lang="en-GB" sz="2200" dirty="0" err="1"/>
              <a:t>g</a:t>
            </a:r>
            <a:r>
              <a:rPr lang="en-GB" sz="2200" dirty="0"/>
              <a:t>, </a:t>
            </a:r>
            <a:r>
              <a:rPr lang="en-GB" sz="2200" dirty="0" err="1"/>
              <a:t>Reiseversicherungen</a:t>
            </a:r>
            <a:r>
              <a:rPr lang="en-GB" sz="2200" dirty="0"/>
              <a:t> etc.)</a:t>
            </a:r>
          </a:p>
          <a:p>
            <a:pPr marL="342900" indent="-342900" algn="l">
              <a:spcBef>
                <a:spcPts val="1200"/>
              </a:spcBef>
              <a:buFont typeface="Wingdings" panose="05000000000000000000" pitchFamily="2" charset="2"/>
              <a:buChar char="v"/>
            </a:pPr>
            <a:r>
              <a:rPr lang="en-GB" sz="2200" b="0" i="0" dirty="0">
                <a:effectLst/>
              </a:rPr>
              <a:t>Die Region muss sich vergewissern, dass sie über alle Beschränkungen informiert ist, die die Regierung möglicherweise für einreisende Besucher erlassen hat.</a:t>
            </a:r>
          </a:p>
          <a:p>
            <a:pPr marL="342900" indent="-342900" algn="l">
              <a:spcBef>
                <a:spcPts val="1200"/>
              </a:spcBef>
              <a:buFont typeface="Wingdings" panose="05000000000000000000" pitchFamily="2" charset="2"/>
              <a:buChar char="v"/>
            </a:pPr>
            <a:r>
              <a:rPr lang="en-GB" sz="2200" b="0" i="0" dirty="0">
                <a:effectLst/>
              </a:rPr>
              <a:t>Erstellen Sie einen Online-Ordner, auf den jeder Zugriff hat, um alle </a:t>
            </a:r>
            <a:r>
              <a:rPr lang="en-GB" sz="2200" b="0" i="0" dirty="0" err="1">
                <a:effectLst/>
              </a:rPr>
              <a:t>Dateien</a:t>
            </a:r>
            <a:r>
              <a:rPr lang="en-GB" sz="2200" b="0" i="0" dirty="0">
                <a:effectLst/>
              </a:rPr>
              <a:t> zu speichern.</a:t>
            </a:r>
          </a:p>
          <a:p>
            <a:pPr>
              <a:spcBef>
                <a:spcPts val="1200"/>
              </a:spcBef>
            </a:pPr>
            <a:endParaRPr lang="en-IE" sz="2200" dirty="0"/>
          </a:p>
        </p:txBody>
      </p:sp>
      <p:pic>
        <p:nvPicPr>
          <p:cNvPr id="2" name="Picture Placeholder 7" descr="Two people sitting at a table with a computer&#10;&#10;Description automatically generated with medium confidence">
            <a:extLst>
              <a:ext uri="{FF2B5EF4-FFF2-40B4-BE49-F238E27FC236}">
                <a16:creationId xmlns:a16="http://schemas.microsoft.com/office/drawing/2014/main" id="{AB3EA77B-77F5-5450-D125-C2F896695369}"/>
              </a:ext>
            </a:extLst>
          </p:cNvPr>
          <p:cNvPicPr>
            <a:picLocks noGrp="1" noChangeAspect="1"/>
          </p:cNvPicPr>
          <p:nvPr>
            <p:ph type="pic" sz="quarter" idx="10"/>
          </p:nvPr>
        </p:nvPicPr>
        <p:blipFill>
          <a:blip r:embed="rId2"/>
          <a:srcRect t="4026" b="4026"/>
          <a:stretch>
            <a:fillRect/>
          </a:stretch>
        </p:blipFill>
        <p:spPr>
          <a:xfrm>
            <a:off x="7343775" y="228600"/>
            <a:ext cx="4613275" cy="6362700"/>
          </a:xfrm>
        </p:spPr>
      </p:pic>
    </p:spTree>
    <p:extLst>
      <p:ext uri="{BB962C8B-B14F-4D97-AF65-F5344CB8AC3E}">
        <p14:creationId xmlns:p14="http://schemas.microsoft.com/office/powerpoint/2010/main" val="32843740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289C617-D286-94FE-99A4-C669FEF29D75}"/>
              </a:ext>
            </a:extLst>
          </p:cNvPr>
          <p:cNvSpPr>
            <a:spLocks noGrp="1"/>
          </p:cNvSpPr>
          <p:nvPr>
            <p:ph type="body" sz="quarter" idx="18"/>
          </p:nvPr>
        </p:nvSpPr>
        <p:spPr>
          <a:xfrm>
            <a:off x="1350333" y="705645"/>
            <a:ext cx="5440991" cy="5446709"/>
          </a:xfrm>
        </p:spPr>
        <p:txBody>
          <a:bodyPr>
            <a:noAutofit/>
          </a:bodyPr>
          <a:lstStyle/>
          <a:p>
            <a:pPr marL="342900" indent="-342900" algn="l">
              <a:spcBef>
                <a:spcPts val="1200"/>
              </a:spcBef>
              <a:buFont typeface="Wingdings" panose="05000000000000000000" pitchFamily="2" charset="2"/>
              <a:buChar char="v"/>
            </a:pPr>
            <a:r>
              <a:rPr lang="en-GB" sz="2200" dirty="0" err="1"/>
              <a:t>V</a:t>
            </a:r>
            <a:r>
              <a:rPr lang="en-GB" sz="2200" b="0" i="0" dirty="0" err="1">
                <a:effectLst/>
              </a:rPr>
              <a:t>erpflichten</a:t>
            </a:r>
            <a:r>
              <a:rPr lang="en-GB" sz="2200" b="0" i="0" dirty="0">
                <a:effectLst/>
              </a:rPr>
              <a:t> Sie </a:t>
            </a:r>
            <a:r>
              <a:rPr lang="en-GB" sz="2200" b="0" i="0" dirty="0" err="1">
                <a:effectLst/>
              </a:rPr>
              <a:t>sich</a:t>
            </a:r>
            <a:r>
              <a:rPr lang="en-GB" sz="2200" b="0" i="0" dirty="0">
                <a:effectLst/>
              </a:rPr>
              <a:t> </a:t>
            </a:r>
            <a:r>
              <a:rPr lang="en-GB" sz="2200" b="0" i="0" dirty="0" err="1">
                <a:effectLst/>
              </a:rPr>
              <a:t>persönlich</a:t>
            </a:r>
            <a:r>
              <a:rPr lang="en-GB" sz="2200" b="0" i="0" dirty="0">
                <a:effectLst/>
              </a:rPr>
              <a:t>, mehr über die aktuelle Krise und ihre Auswirkungen zu erfahren. Halten Sie das Team über die gewonnenen Erkenntnisse auf dem Laufenden. </a:t>
            </a:r>
          </a:p>
          <a:p>
            <a:pPr marL="342900" indent="-342900" algn="l">
              <a:spcBef>
                <a:spcPts val="1200"/>
              </a:spcBef>
              <a:buFont typeface="Wingdings" panose="05000000000000000000" pitchFamily="2" charset="2"/>
              <a:buChar char="v"/>
            </a:pPr>
            <a:r>
              <a:rPr lang="en-GB" sz="2200" b="0" i="0" dirty="0">
                <a:effectLst/>
              </a:rPr>
              <a:t>Identifizieren Sie </a:t>
            </a:r>
            <a:r>
              <a:rPr lang="en-GB" sz="2200" b="0" i="0" dirty="0" err="1">
                <a:effectLst/>
              </a:rPr>
              <a:t>verschiedene</a:t>
            </a:r>
            <a:r>
              <a:rPr lang="en-GB" sz="2200" b="0" i="0" dirty="0">
                <a:effectLst/>
              </a:rPr>
              <a:t> </a:t>
            </a:r>
            <a:r>
              <a:rPr lang="de-DE" sz="2200" dirty="0"/>
              <a:t>„Lauschposten“</a:t>
            </a:r>
            <a:r>
              <a:rPr lang="en-GB" sz="2200" b="0" i="0" dirty="0" err="1">
                <a:effectLst/>
              </a:rPr>
              <a:t>wie</a:t>
            </a:r>
            <a:r>
              <a:rPr lang="en-GB" sz="2200" b="0" i="0" dirty="0">
                <a:effectLst/>
              </a:rPr>
              <a:t> Webinare, Online-Schulungen, Status-Updates, Nachrichten und soziale Medien.</a:t>
            </a:r>
          </a:p>
          <a:p>
            <a:pPr marL="342900" indent="-342900" algn="l">
              <a:spcBef>
                <a:spcPts val="1200"/>
              </a:spcBef>
              <a:buFont typeface="Wingdings" panose="05000000000000000000" pitchFamily="2" charset="2"/>
              <a:buChar char="v"/>
            </a:pPr>
            <a:r>
              <a:rPr lang="en-GB" sz="2200" b="0" i="0" dirty="0">
                <a:effectLst/>
              </a:rPr>
              <a:t>Führen Sie regelmäßige Sitzungen durch und nutzen Sie Online-Speicher-Tools, um Marktinformationen zu sammeln.</a:t>
            </a:r>
          </a:p>
          <a:p>
            <a:pPr>
              <a:spcBef>
                <a:spcPts val="1200"/>
              </a:spcBef>
            </a:pPr>
            <a:endParaRPr lang="en-IE" sz="2200" dirty="0"/>
          </a:p>
        </p:txBody>
      </p:sp>
      <p:pic>
        <p:nvPicPr>
          <p:cNvPr id="2" name="Bildplatzhalter 1">
            <a:extLst>
              <a:ext uri="{FF2B5EF4-FFF2-40B4-BE49-F238E27FC236}">
                <a16:creationId xmlns:a16="http://schemas.microsoft.com/office/drawing/2014/main" id="{662C4099-B6B5-574B-E173-F06E30F2C6B4}"/>
              </a:ext>
            </a:extLst>
          </p:cNvPr>
          <p:cNvPicPr>
            <a:picLocks noGrp="1" noChangeAspect="1"/>
          </p:cNvPicPr>
          <p:nvPr>
            <p:ph type="pic" sz="quarter" idx="10"/>
          </p:nvPr>
        </p:nvPicPr>
        <p:blipFill>
          <a:blip r:embed="rId2"/>
          <a:srcRect t="15" b="15"/>
          <a:stretch>
            <a:fillRect/>
          </a:stretch>
        </p:blipFill>
        <p:spPr>
          <a:prstGeom prst="rect">
            <a:avLst/>
          </a:prstGeom>
        </p:spPr>
      </p:pic>
    </p:spTree>
    <p:extLst>
      <p:ext uri="{BB962C8B-B14F-4D97-AF65-F5344CB8AC3E}">
        <p14:creationId xmlns:p14="http://schemas.microsoft.com/office/powerpoint/2010/main" val="32691372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158F43F-E99F-4DDA-B5E3-9893B1CC6249}"/>
              </a:ext>
            </a:extLst>
          </p:cNvPr>
          <p:cNvSpPr>
            <a:spLocks noGrp="1"/>
          </p:cNvSpPr>
          <p:nvPr>
            <p:ph type="body" sz="quarter" idx="16"/>
          </p:nvPr>
        </p:nvSpPr>
        <p:spPr>
          <a:xfrm>
            <a:off x="1353839" y="208438"/>
            <a:ext cx="9862529" cy="582221"/>
          </a:xfrm>
        </p:spPr>
        <p:txBody>
          <a:bodyPr>
            <a:normAutofit fontScale="62500" lnSpcReduction="20000"/>
          </a:bodyPr>
          <a:lstStyle/>
          <a:p>
            <a:r>
              <a:rPr lang="en-IE" dirty="0"/>
              <a:t>Bleiben Sie </a:t>
            </a:r>
            <a:r>
              <a:rPr lang="en-IE" dirty="0" err="1"/>
              <a:t>mit</a:t>
            </a:r>
            <a:r>
              <a:rPr lang="en-IE" dirty="0"/>
              <a:t> der </a:t>
            </a:r>
            <a:r>
              <a:rPr lang="en-IE" dirty="0" err="1"/>
              <a:t>Unterstützung</a:t>
            </a:r>
            <a:r>
              <a:rPr lang="en-IE" dirty="0"/>
              <a:t> von Experten und Beratern auf dem Laufenden</a:t>
            </a:r>
          </a:p>
        </p:txBody>
      </p:sp>
      <p:pic>
        <p:nvPicPr>
          <p:cNvPr id="7" name="Picture 6">
            <a:extLst>
              <a:ext uri="{FF2B5EF4-FFF2-40B4-BE49-F238E27FC236}">
                <a16:creationId xmlns:a16="http://schemas.microsoft.com/office/drawing/2014/main" id="{B92796C5-5506-B79A-AE17-CB0FD59068F6}"/>
              </a:ext>
            </a:extLst>
          </p:cNvPr>
          <p:cNvPicPr>
            <a:picLocks noChangeAspect="1"/>
          </p:cNvPicPr>
          <p:nvPr/>
        </p:nvPicPr>
        <p:blipFill rotWithShape="1">
          <a:blip r:embed="rId2">
            <a:extLst>
              <a:ext uri="{28A0092B-C50C-407E-A947-70E740481C1C}">
                <a14:useLocalDpi xmlns:a14="http://schemas.microsoft.com/office/drawing/2010/main" val="0"/>
              </a:ext>
            </a:extLst>
          </a:blip>
          <a:srcRect l="4746" t="5421" b="3674"/>
          <a:stretch/>
        </p:blipFill>
        <p:spPr>
          <a:xfrm>
            <a:off x="3356683" y="886889"/>
            <a:ext cx="5478635" cy="5429251"/>
          </a:xfrm>
          <a:prstGeom prst="rect">
            <a:avLst/>
          </a:prstGeom>
        </p:spPr>
      </p:pic>
      <p:sp>
        <p:nvSpPr>
          <p:cNvPr id="10" name="Text Placeholder 5">
            <a:extLst>
              <a:ext uri="{FF2B5EF4-FFF2-40B4-BE49-F238E27FC236}">
                <a16:creationId xmlns:a16="http://schemas.microsoft.com/office/drawing/2014/main" id="{4D0F0820-0543-2F43-6591-5B10A93A2CE3}"/>
              </a:ext>
            </a:extLst>
          </p:cNvPr>
          <p:cNvSpPr txBox="1">
            <a:spLocks/>
          </p:cNvSpPr>
          <p:nvPr/>
        </p:nvSpPr>
        <p:spPr>
          <a:xfrm>
            <a:off x="317551" y="1105065"/>
            <a:ext cx="3641623" cy="86861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IE" sz="1800" b="1" dirty="0">
                <a:solidFill>
                  <a:srgbClr val="79527B"/>
                </a:solidFill>
              </a:rPr>
              <a:t>Planung der Reaktion auf Vorfälle</a:t>
            </a:r>
          </a:p>
        </p:txBody>
      </p:sp>
      <p:sp>
        <p:nvSpPr>
          <p:cNvPr id="11" name="Text Placeholder 5">
            <a:extLst>
              <a:ext uri="{FF2B5EF4-FFF2-40B4-BE49-F238E27FC236}">
                <a16:creationId xmlns:a16="http://schemas.microsoft.com/office/drawing/2014/main" id="{4CFE2E3D-9094-3103-87F6-5300146BB224}"/>
              </a:ext>
            </a:extLst>
          </p:cNvPr>
          <p:cNvSpPr txBox="1">
            <a:spLocks/>
          </p:cNvSpPr>
          <p:nvPr/>
        </p:nvSpPr>
        <p:spPr>
          <a:xfrm>
            <a:off x="5614413" y="3274300"/>
            <a:ext cx="970047" cy="42370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380"/>
              </a:lnSpc>
              <a:spcBef>
                <a:spcPts val="0"/>
              </a:spcBef>
            </a:pPr>
            <a:r>
              <a:rPr lang="en-IE" sz="1400" b="1" dirty="0" err="1"/>
              <a:t>Frühwarn-systeme</a:t>
            </a:r>
            <a:endParaRPr lang="en-IE" sz="1400" b="1" dirty="0"/>
          </a:p>
        </p:txBody>
      </p:sp>
      <p:sp>
        <p:nvSpPr>
          <p:cNvPr id="12" name="Text Placeholder 5">
            <a:extLst>
              <a:ext uri="{FF2B5EF4-FFF2-40B4-BE49-F238E27FC236}">
                <a16:creationId xmlns:a16="http://schemas.microsoft.com/office/drawing/2014/main" id="{28E97BC9-8AB5-0014-7017-B0D97898D4F3}"/>
              </a:ext>
            </a:extLst>
          </p:cNvPr>
          <p:cNvSpPr txBox="1">
            <a:spLocks/>
          </p:cNvSpPr>
          <p:nvPr/>
        </p:nvSpPr>
        <p:spPr>
          <a:xfrm>
            <a:off x="6099436" y="2404246"/>
            <a:ext cx="970047" cy="42370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080"/>
              </a:lnSpc>
              <a:spcBef>
                <a:spcPts val="0"/>
              </a:spcBef>
            </a:pPr>
            <a:r>
              <a:rPr lang="en-IE" sz="1100" dirty="0" err="1"/>
              <a:t>Öffentliche</a:t>
            </a:r>
            <a:r>
              <a:rPr lang="en-IE" sz="1100" dirty="0"/>
              <a:t> </a:t>
            </a:r>
            <a:r>
              <a:rPr lang="en-IE" sz="1100" dirty="0" err="1"/>
              <a:t>Notfallwarn-sendungen</a:t>
            </a:r>
            <a:endParaRPr lang="en-IE" sz="1100" dirty="0"/>
          </a:p>
        </p:txBody>
      </p:sp>
      <p:sp>
        <p:nvSpPr>
          <p:cNvPr id="13" name="Text Placeholder 5">
            <a:extLst>
              <a:ext uri="{FF2B5EF4-FFF2-40B4-BE49-F238E27FC236}">
                <a16:creationId xmlns:a16="http://schemas.microsoft.com/office/drawing/2014/main" id="{D58BB584-803E-E246-0C7C-973DA24FB1E9}"/>
              </a:ext>
            </a:extLst>
          </p:cNvPr>
          <p:cNvSpPr txBox="1">
            <a:spLocks/>
          </p:cNvSpPr>
          <p:nvPr/>
        </p:nvSpPr>
        <p:spPr>
          <a:xfrm>
            <a:off x="5129389" y="2590634"/>
            <a:ext cx="970047" cy="42370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080"/>
              </a:lnSpc>
              <a:spcBef>
                <a:spcPts val="0"/>
              </a:spcBef>
            </a:pPr>
            <a:r>
              <a:rPr lang="en-IE" sz="1100" dirty="0"/>
              <a:t>Amt für Meteorologie</a:t>
            </a:r>
          </a:p>
        </p:txBody>
      </p:sp>
      <p:sp>
        <p:nvSpPr>
          <p:cNvPr id="14" name="Text Placeholder 5">
            <a:extLst>
              <a:ext uri="{FF2B5EF4-FFF2-40B4-BE49-F238E27FC236}">
                <a16:creationId xmlns:a16="http://schemas.microsoft.com/office/drawing/2014/main" id="{F6762D05-DFE8-E1EF-9E6F-7E6A77711953}"/>
              </a:ext>
            </a:extLst>
          </p:cNvPr>
          <p:cNvSpPr txBox="1">
            <a:spLocks/>
          </p:cNvSpPr>
          <p:nvPr/>
        </p:nvSpPr>
        <p:spPr>
          <a:xfrm>
            <a:off x="4727456" y="3217149"/>
            <a:ext cx="1060395" cy="42370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080"/>
              </a:lnSpc>
              <a:spcBef>
                <a:spcPts val="0"/>
              </a:spcBef>
            </a:pPr>
            <a:r>
              <a:rPr lang="en-IE" sz="1100" dirty="0"/>
              <a:t>Internet-</a:t>
            </a:r>
          </a:p>
          <a:p>
            <a:pPr>
              <a:lnSpc>
                <a:spcPts val="1080"/>
              </a:lnSpc>
              <a:spcBef>
                <a:spcPts val="0"/>
              </a:spcBef>
            </a:pPr>
            <a:r>
              <a:rPr lang="en-IE" sz="1100" dirty="0" err="1"/>
              <a:t>basierte</a:t>
            </a:r>
            <a:r>
              <a:rPr lang="en-IE" sz="1100" dirty="0"/>
              <a:t> </a:t>
            </a:r>
            <a:r>
              <a:rPr lang="en-IE" sz="1100" dirty="0" err="1"/>
              <a:t>Informations-verbreitung</a:t>
            </a:r>
            <a:endParaRPr lang="en-IE" sz="1100" dirty="0"/>
          </a:p>
        </p:txBody>
      </p:sp>
      <p:sp>
        <p:nvSpPr>
          <p:cNvPr id="15" name="Text Placeholder 5">
            <a:extLst>
              <a:ext uri="{FF2B5EF4-FFF2-40B4-BE49-F238E27FC236}">
                <a16:creationId xmlns:a16="http://schemas.microsoft.com/office/drawing/2014/main" id="{5C252B16-15B4-5361-F4FF-21B1E05A6500}"/>
              </a:ext>
            </a:extLst>
          </p:cNvPr>
          <p:cNvSpPr txBox="1">
            <a:spLocks/>
          </p:cNvSpPr>
          <p:nvPr/>
        </p:nvSpPr>
        <p:spPr>
          <a:xfrm>
            <a:off x="5038313" y="4109984"/>
            <a:ext cx="1152199" cy="42370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080"/>
              </a:lnSpc>
              <a:spcBef>
                <a:spcPts val="0"/>
              </a:spcBef>
            </a:pPr>
            <a:r>
              <a:rPr lang="en-IE" sz="1100" dirty="0"/>
              <a:t>Call-Center-Vereinbarungen</a:t>
            </a:r>
          </a:p>
        </p:txBody>
      </p:sp>
      <p:sp>
        <p:nvSpPr>
          <p:cNvPr id="16" name="Text Placeholder 5">
            <a:extLst>
              <a:ext uri="{FF2B5EF4-FFF2-40B4-BE49-F238E27FC236}">
                <a16:creationId xmlns:a16="http://schemas.microsoft.com/office/drawing/2014/main" id="{90429C0B-208C-4FD7-36A3-0EF49F7B6DBE}"/>
              </a:ext>
            </a:extLst>
          </p:cNvPr>
          <p:cNvSpPr txBox="1">
            <a:spLocks/>
          </p:cNvSpPr>
          <p:nvPr/>
        </p:nvSpPr>
        <p:spPr>
          <a:xfrm>
            <a:off x="6119194" y="4109984"/>
            <a:ext cx="1060395" cy="42370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080"/>
              </a:lnSpc>
              <a:spcBef>
                <a:spcPts val="0"/>
              </a:spcBef>
            </a:pPr>
            <a:r>
              <a:rPr lang="en-IE" sz="1100" dirty="0"/>
              <a:t>Notfall-Alarm (EA)</a:t>
            </a:r>
          </a:p>
        </p:txBody>
      </p:sp>
      <p:sp>
        <p:nvSpPr>
          <p:cNvPr id="17" name="Text Placeholder 5">
            <a:extLst>
              <a:ext uri="{FF2B5EF4-FFF2-40B4-BE49-F238E27FC236}">
                <a16:creationId xmlns:a16="http://schemas.microsoft.com/office/drawing/2014/main" id="{49CE9769-4057-CA06-EACB-734B402D1422}"/>
              </a:ext>
            </a:extLst>
          </p:cNvPr>
          <p:cNvSpPr txBox="1">
            <a:spLocks/>
          </p:cNvSpPr>
          <p:nvPr/>
        </p:nvSpPr>
        <p:spPr>
          <a:xfrm>
            <a:off x="6550057" y="3239618"/>
            <a:ext cx="869171" cy="42370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080"/>
              </a:lnSpc>
              <a:spcBef>
                <a:spcPts val="0"/>
              </a:spcBef>
            </a:pPr>
            <a:r>
              <a:rPr lang="en-IE" sz="1100" dirty="0"/>
              <a:t>Standard-</a:t>
            </a:r>
            <a:r>
              <a:rPr lang="en-IE" sz="1100" dirty="0" err="1"/>
              <a:t>Notwarn</a:t>
            </a:r>
            <a:r>
              <a:rPr lang="en-IE" sz="1100" dirty="0"/>
              <a:t>-signal (SWES)</a:t>
            </a:r>
          </a:p>
        </p:txBody>
      </p:sp>
      <p:sp>
        <p:nvSpPr>
          <p:cNvPr id="18" name="Text Placeholder 5">
            <a:extLst>
              <a:ext uri="{FF2B5EF4-FFF2-40B4-BE49-F238E27FC236}">
                <a16:creationId xmlns:a16="http://schemas.microsoft.com/office/drawing/2014/main" id="{6A379DCE-FDEE-DDB5-A025-EE45091AA80F}"/>
              </a:ext>
            </a:extLst>
          </p:cNvPr>
          <p:cNvSpPr txBox="1">
            <a:spLocks/>
          </p:cNvSpPr>
          <p:nvPr/>
        </p:nvSpPr>
        <p:spPr>
          <a:xfrm>
            <a:off x="6126137" y="1288215"/>
            <a:ext cx="1607650" cy="95002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IE" sz="800" dirty="0">
                <a:solidFill>
                  <a:srgbClr val="79527B"/>
                </a:solidFill>
              </a:rPr>
              <a:t>In Situationen, in denen Personen, Eigentum oder die Umwelt akut oder unmittelbar bedroht sind, werden die Medien um Unterstützung gebeten, um Notfallwarnungen an die Öffentlichkeit zu senden.</a:t>
            </a:r>
          </a:p>
        </p:txBody>
      </p:sp>
      <p:sp>
        <p:nvSpPr>
          <p:cNvPr id="19" name="Text Placeholder 5">
            <a:extLst>
              <a:ext uri="{FF2B5EF4-FFF2-40B4-BE49-F238E27FC236}">
                <a16:creationId xmlns:a16="http://schemas.microsoft.com/office/drawing/2014/main" id="{88D17F32-1001-A3A3-85F0-EE79E327D192}"/>
              </a:ext>
            </a:extLst>
          </p:cNvPr>
          <p:cNvSpPr txBox="1">
            <a:spLocks/>
          </p:cNvSpPr>
          <p:nvPr/>
        </p:nvSpPr>
        <p:spPr>
          <a:xfrm>
            <a:off x="7419228" y="2867635"/>
            <a:ext cx="1115172" cy="159216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IE" sz="800" dirty="0">
                <a:solidFill>
                  <a:srgbClr val="79527B"/>
                </a:solidFill>
              </a:rPr>
              <a:t>Ein heulender Sirenenton, der überall in Australien im Radio oder Fernsehen ausgestrahlt werden kann, um die Aufmerksamkeit auf eine dringende Sicherheitsmeldung </a:t>
            </a:r>
            <a:r>
              <a:rPr lang="en-IE" sz="800" dirty="0" err="1">
                <a:solidFill>
                  <a:srgbClr val="79527B"/>
                </a:solidFill>
              </a:rPr>
              <a:t>zu</a:t>
            </a:r>
            <a:r>
              <a:rPr lang="en-IE" sz="800" dirty="0">
                <a:solidFill>
                  <a:srgbClr val="79527B"/>
                </a:solidFill>
              </a:rPr>
              <a:t> </a:t>
            </a:r>
            <a:r>
              <a:rPr lang="en-IE" sz="800" dirty="0" err="1">
                <a:solidFill>
                  <a:srgbClr val="79527B"/>
                </a:solidFill>
              </a:rPr>
              <a:t>lenken</a:t>
            </a:r>
            <a:r>
              <a:rPr lang="en-IE" sz="800" dirty="0">
                <a:solidFill>
                  <a:srgbClr val="79527B"/>
                </a:solidFill>
              </a:rPr>
              <a:t>.</a:t>
            </a:r>
          </a:p>
        </p:txBody>
      </p:sp>
      <p:sp>
        <p:nvSpPr>
          <p:cNvPr id="20" name="Text Placeholder 5">
            <a:extLst>
              <a:ext uri="{FF2B5EF4-FFF2-40B4-BE49-F238E27FC236}">
                <a16:creationId xmlns:a16="http://schemas.microsoft.com/office/drawing/2014/main" id="{D543ACAF-6C77-2FB3-A525-5228670E4245}"/>
              </a:ext>
            </a:extLst>
          </p:cNvPr>
          <p:cNvSpPr txBox="1">
            <a:spLocks/>
          </p:cNvSpPr>
          <p:nvPr/>
        </p:nvSpPr>
        <p:spPr>
          <a:xfrm>
            <a:off x="6131969" y="4882347"/>
            <a:ext cx="1844845" cy="586765"/>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IE" sz="800" dirty="0">
                <a:solidFill>
                  <a:srgbClr val="79527B"/>
                </a:solidFill>
              </a:rPr>
              <a:t>Damit können derzeit Notfallwarnungen / Sprachnachrichten an Festnetztelefone und SMS-Warnungen an Mobiltelefone gesendet werden. </a:t>
            </a:r>
          </a:p>
        </p:txBody>
      </p:sp>
      <p:sp>
        <p:nvSpPr>
          <p:cNvPr id="21" name="Text Placeholder 5">
            <a:extLst>
              <a:ext uri="{FF2B5EF4-FFF2-40B4-BE49-F238E27FC236}">
                <a16:creationId xmlns:a16="http://schemas.microsoft.com/office/drawing/2014/main" id="{28BCCB22-EA81-C749-8344-ECBE50D32FBD}"/>
              </a:ext>
            </a:extLst>
          </p:cNvPr>
          <p:cNvSpPr txBox="1">
            <a:spLocks/>
          </p:cNvSpPr>
          <p:nvPr/>
        </p:nvSpPr>
        <p:spPr>
          <a:xfrm>
            <a:off x="4305308" y="4838147"/>
            <a:ext cx="1844845" cy="586765"/>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IE" sz="800" dirty="0">
                <a:solidFill>
                  <a:srgbClr val="79527B"/>
                </a:solidFill>
              </a:rPr>
              <a:t>Die Kontrollbehörden und die für das Gefahrenmanagement zuständigen Behörden sind dafür verantwortlich, dass geeignete Vorkehrungen für Callcenter getroffen werden.</a:t>
            </a:r>
          </a:p>
        </p:txBody>
      </p:sp>
      <p:sp>
        <p:nvSpPr>
          <p:cNvPr id="22" name="Text Placeholder 5">
            <a:extLst>
              <a:ext uri="{FF2B5EF4-FFF2-40B4-BE49-F238E27FC236}">
                <a16:creationId xmlns:a16="http://schemas.microsoft.com/office/drawing/2014/main" id="{12D9B43B-8099-E1B2-BC4B-CF8B1C8273F4}"/>
              </a:ext>
            </a:extLst>
          </p:cNvPr>
          <p:cNvSpPr txBox="1">
            <a:spLocks/>
          </p:cNvSpPr>
          <p:nvPr/>
        </p:nvSpPr>
        <p:spPr>
          <a:xfrm>
            <a:off x="3583668" y="3093307"/>
            <a:ext cx="1115172" cy="97284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IE" sz="800" dirty="0">
                <a:solidFill>
                  <a:srgbClr val="79527B"/>
                </a:solidFill>
              </a:rPr>
              <a:t>Informationen über Katastrophen größeren Ausmaßes werden von der Polizei, den Notdiensten oder </a:t>
            </a:r>
            <a:r>
              <a:rPr lang="en-IE" sz="800" dirty="0" err="1">
                <a:solidFill>
                  <a:srgbClr val="79527B"/>
                </a:solidFill>
              </a:rPr>
              <a:t>dem</a:t>
            </a:r>
            <a:r>
              <a:rPr lang="en-IE" sz="800" dirty="0">
                <a:solidFill>
                  <a:srgbClr val="79527B"/>
                </a:solidFill>
              </a:rPr>
              <a:t> Amt für </a:t>
            </a:r>
            <a:r>
              <a:rPr lang="en-IE" sz="800" dirty="0" err="1">
                <a:solidFill>
                  <a:srgbClr val="79527B"/>
                </a:solidFill>
              </a:rPr>
              <a:t>Meteorologie</a:t>
            </a:r>
            <a:r>
              <a:rPr lang="en-IE" sz="800" dirty="0">
                <a:solidFill>
                  <a:srgbClr val="79527B"/>
                </a:solidFill>
              </a:rPr>
              <a:t> auf ihren Websites verbreitet.</a:t>
            </a:r>
          </a:p>
        </p:txBody>
      </p:sp>
      <p:sp>
        <p:nvSpPr>
          <p:cNvPr id="23" name="Text Placeholder 5">
            <a:extLst>
              <a:ext uri="{FF2B5EF4-FFF2-40B4-BE49-F238E27FC236}">
                <a16:creationId xmlns:a16="http://schemas.microsoft.com/office/drawing/2014/main" id="{0DE8F768-D18D-1964-591E-740FB57849EE}"/>
              </a:ext>
            </a:extLst>
          </p:cNvPr>
          <p:cNvSpPr txBox="1">
            <a:spLocks/>
          </p:cNvSpPr>
          <p:nvPr/>
        </p:nvSpPr>
        <p:spPr>
          <a:xfrm>
            <a:off x="4320501" y="1609080"/>
            <a:ext cx="1745363" cy="586765"/>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IE" sz="800" dirty="0">
                <a:solidFill>
                  <a:srgbClr val="79527B"/>
                </a:solidFill>
              </a:rPr>
              <a:t>Das Amt für Meteorologie verteilt in Abstimmung mit den Notfalldiensten Informationen und Handlungsanweisungen für die Öffentlichkeit.</a:t>
            </a:r>
          </a:p>
        </p:txBody>
      </p:sp>
    </p:spTree>
    <p:extLst>
      <p:ext uri="{BB962C8B-B14F-4D97-AF65-F5344CB8AC3E}">
        <p14:creationId xmlns:p14="http://schemas.microsoft.com/office/powerpoint/2010/main" val="5170754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289C617-D286-94FE-99A4-C669FEF29D75}"/>
              </a:ext>
            </a:extLst>
          </p:cNvPr>
          <p:cNvSpPr>
            <a:spLocks noGrp="1"/>
          </p:cNvSpPr>
          <p:nvPr>
            <p:ph type="body" sz="quarter" idx="18"/>
          </p:nvPr>
        </p:nvSpPr>
        <p:spPr>
          <a:xfrm>
            <a:off x="1004887" y="1189108"/>
            <a:ext cx="6219825" cy="5446709"/>
          </a:xfrm>
        </p:spPr>
        <p:txBody>
          <a:bodyPr>
            <a:noAutofit/>
          </a:bodyPr>
          <a:lstStyle/>
          <a:p>
            <a:pPr marL="342900" indent="-342900">
              <a:buFont typeface="Wingdings" panose="05000000000000000000" pitchFamily="2" charset="2"/>
              <a:buChar char="v"/>
            </a:pPr>
            <a:r>
              <a:rPr lang="en-GB" sz="2100" dirty="0"/>
              <a:t>Stellen Sie den Kontakt zum Notfallteam her und halten Sie ihn aufrecht, um regelmäßig Informationen zu erhalten. </a:t>
            </a:r>
          </a:p>
          <a:p>
            <a:pPr marL="342900" indent="-342900">
              <a:buFont typeface="Wingdings" panose="05000000000000000000" pitchFamily="2" charset="2"/>
              <a:buChar char="v"/>
            </a:pPr>
            <a:r>
              <a:rPr lang="en-GB" sz="2100" dirty="0"/>
              <a:t>Bewertung der unmittelbaren Auswirkungen auf den </a:t>
            </a:r>
            <a:r>
              <a:rPr lang="en-GB" sz="2100" dirty="0" err="1"/>
              <a:t>regionalen</a:t>
            </a:r>
            <a:r>
              <a:rPr lang="en-GB" sz="2100" dirty="0"/>
              <a:t> </a:t>
            </a:r>
            <a:r>
              <a:rPr lang="en-GB" sz="2100" dirty="0" err="1"/>
              <a:t>Tourismus</a:t>
            </a:r>
            <a:r>
              <a:rPr lang="en-GB" sz="2100" dirty="0"/>
              <a:t>.</a:t>
            </a:r>
          </a:p>
          <a:p>
            <a:pPr marL="342900" indent="-342900">
              <a:buFont typeface="Wingdings" panose="05000000000000000000" pitchFamily="2" charset="2"/>
              <a:buChar char="v"/>
            </a:pPr>
            <a:r>
              <a:rPr lang="en-GB" sz="2100" dirty="0" err="1"/>
              <a:t>Ermitteln</a:t>
            </a:r>
            <a:r>
              <a:rPr lang="en-GB" sz="2100" dirty="0"/>
              <a:t> Sie die erforderlichen Sofortmaßnahmen für die Krise. </a:t>
            </a:r>
          </a:p>
          <a:p>
            <a:pPr marL="342900" indent="-342900">
              <a:buFont typeface="Wingdings" panose="05000000000000000000" pitchFamily="2" charset="2"/>
              <a:buChar char="v"/>
            </a:pPr>
            <a:r>
              <a:rPr lang="en-GB" sz="2100" dirty="0"/>
              <a:t>Festlegung von Schlüsselthemen und -botschaften für die </a:t>
            </a:r>
            <a:r>
              <a:rPr lang="en-GB" sz="2100" dirty="0" err="1"/>
              <a:t>gesamte</a:t>
            </a:r>
            <a:r>
              <a:rPr lang="en-GB" sz="2100" dirty="0"/>
              <a:t> </a:t>
            </a:r>
            <a:r>
              <a:rPr lang="en-GB" sz="2100" dirty="0" err="1"/>
              <a:t>Kommunikation</a:t>
            </a:r>
            <a:r>
              <a:rPr lang="en-GB" sz="2100" dirty="0"/>
              <a:t>.</a:t>
            </a:r>
          </a:p>
          <a:p>
            <a:pPr marL="342900" indent="-342900">
              <a:buFont typeface="Wingdings" panose="05000000000000000000" pitchFamily="2" charset="2"/>
              <a:buChar char="v"/>
            </a:pPr>
            <a:r>
              <a:rPr lang="en-GB" sz="2100" dirty="0"/>
              <a:t>Bestimmen Sie die geeignetsten Kommunikationsmittel, um die wichtigsten Interessengruppen und Zielgruppen zu erreichen. </a:t>
            </a:r>
          </a:p>
          <a:p>
            <a:pPr marL="342900" indent="-342900">
              <a:buFont typeface="Wingdings" panose="05000000000000000000" pitchFamily="2" charset="2"/>
              <a:buChar char="v"/>
            </a:pPr>
            <a:r>
              <a:rPr lang="en-GB" sz="2100" dirty="0"/>
              <a:t>Koordinierung regelmäßiger Aktualisierungen der Informationen für die Beteiligten. </a:t>
            </a:r>
          </a:p>
          <a:p>
            <a:pPr marL="342900" indent="-342900">
              <a:buFont typeface="Wingdings" panose="05000000000000000000" pitchFamily="2" charset="2"/>
              <a:buChar char="v"/>
            </a:pPr>
            <a:r>
              <a:rPr lang="en-GB" sz="2100" dirty="0" err="1"/>
              <a:t>Teilnahme</a:t>
            </a:r>
            <a:r>
              <a:rPr lang="en-GB" sz="2100" dirty="0"/>
              <a:t> an der </a:t>
            </a:r>
            <a:r>
              <a:rPr lang="en-GB" sz="2100" dirty="0" err="1"/>
              <a:t>Beratung</a:t>
            </a:r>
            <a:r>
              <a:rPr lang="en-GB" sz="2100" dirty="0"/>
              <a:t> über Lücken bei der </a:t>
            </a:r>
            <a:r>
              <a:rPr lang="en-GB" sz="2100" dirty="0" err="1"/>
              <a:t>Bereitstellung</a:t>
            </a:r>
            <a:r>
              <a:rPr lang="en-GB" sz="2100" dirty="0"/>
              <a:t> von </a:t>
            </a:r>
            <a:r>
              <a:rPr lang="en-GB" sz="2100" dirty="0" err="1"/>
              <a:t>Informationen</a:t>
            </a:r>
            <a:r>
              <a:rPr lang="en-GB" sz="2100" dirty="0"/>
              <a:t>.</a:t>
            </a:r>
            <a:r>
              <a:rPr lang="en-GB" sz="2200" dirty="0"/>
              <a:t> </a:t>
            </a:r>
            <a:endParaRPr lang="en-IE" sz="2200" dirty="0"/>
          </a:p>
          <a:p>
            <a:endParaRPr lang="en-IE" sz="2200" dirty="0"/>
          </a:p>
        </p:txBody>
      </p:sp>
      <p:sp>
        <p:nvSpPr>
          <p:cNvPr id="6" name="Text Placeholder 5">
            <a:extLst>
              <a:ext uri="{FF2B5EF4-FFF2-40B4-BE49-F238E27FC236}">
                <a16:creationId xmlns:a16="http://schemas.microsoft.com/office/drawing/2014/main" id="{4A8D8C5F-0A80-F081-89FF-3C1C7C80BBF6}"/>
              </a:ext>
            </a:extLst>
          </p:cNvPr>
          <p:cNvSpPr>
            <a:spLocks noGrp="1"/>
          </p:cNvSpPr>
          <p:nvPr>
            <p:ph type="body" sz="quarter" idx="16"/>
          </p:nvPr>
        </p:nvSpPr>
        <p:spPr>
          <a:xfrm>
            <a:off x="962025" y="214509"/>
            <a:ext cx="6305550" cy="582221"/>
          </a:xfrm>
        </p:spPr>
        <p:txBody>
          <a:bodyPr>
            <a:noAutofit/>
          </a:bodyPr>
          <a:lstStyle/>
          <a:p>
            <a:pPr algn="ctr"/>
            <a:r>
              <a:rPr lang="en-IE" sz="2600" dirty="0"/>
              <a:t>Checkliste zur Aufrechterhaltung der Relevanz der Kommunikation</a:t>
            </a:r>
          </a:p>
        </p:txBody>
      </p:sp>
      <p:sp>
        <p:nvSpPr>
          <p:cNvPr id="4" name="Bildplatzhalter 3">
            <a:extLst>
              <a:ext uri="{FF2B5EF4-FFF2-40B4-BE49-F238E27FC236}">
                <a16:creationId xmlns:a16="http://schemas.microsoft.com/office/drawing/2014/main" id="{22910792-D420-20B1-2B94-B6DCF486EC77}"/>
              </a:ext>
            </a:extLst>
          </p:cNvPr>
          <p:cNvSpPr>
            <a:spLocks noGrp="1"/>
          </p:cNvSpPr>
          <p:nvPr>
            <p:ph type="pic" sz="quarter" idx="10"/>
          </p:nvPr>
        </p:nvSpPr>
        <p:spPr/>
      </p:sp>
      <p:pic>
        <p:nvPicPr>
          <p:cNvPr id="2" name="Grafik 1">
            <a:extLst>
              <a:ext uri="{FF2B5EF4-FFF2-40B4-BE49-F238E27FC236}">
                <a16:creationId xmlns:a16="http://schemas.microsoft.com/office/drawing/2014/main" id="{CCA8DC6C-DDA4-52C6-4A13-B1989A922177}"/>
              </a:ext>
            </a:extLst>
          </p:cNvPr>
          <p:cNvPicPr>
            <a:picLocks noChangeAspect="1"/>
          </p:cNvPicPr>
          <p:nvPr/>
        </p:nvPicPr>
        <p:blipFill>
          <a:blip r:embed="rId2"/>
          <a:stretch>
            <a:fillRect/>
          </a:stretch>
        </p:blipFill>
        <p:spPr>
          <a:xfrm>
            <a:off x="7343950" y="214509"/>
            <a:ext cx="4608975" cy="6358679"/>
          </a:xfrm>
          <a:prstGeom prst="rect">
            <a:avLst/>
          </a:prstGeom>
        </p:spPr>
      </p:pic>
    </p:spTree>
    <p:extLst>
      <p:ext uri="{BB962C8B-B14F-4D97-AF65-F5344CB8AC3E}">
        <p14:creationId xmlns:p14="http://schemas.microsoft.com/office/powerpoint/2010/main" val="23814010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EA37798-9BAE-75AD-53A0-5DC30030077E}"/>
              </a:ext>
            </a:extLst>
          </p:cNvPr>
          <p:cNvSpPr>
            <a:spLocks noGrp="1"/>
          </p:cNvSpPr>
          <p:nvPr>
            <p:ph type="body" sz="quarter" idx="18"/>
          </p:nvPr>
        </p:nvSpPr>
        <p:spPr>
          <a:xfrm>
            <a:off x="770536" y="1633738"/>
            <a:ext cx="8901204" cy="4347961"/>
          </a:xfrm>
        </p:spPr>
        <p:txBody>
          <a:bodyPr>
            <a:noAutofit/>
          </a:bodyPr>
          <a:lstStyle/>
          <a:p>
            <a:pPr marL="0" algn="l"/>
            <a:r>
              <a:rPr lang="en-GB" sz="2000" dirty="0"/>
              <a:t>Eine Person oder ein Team von Personen, die für die sofortige Entscheidungsfindung in einer Krise verantwortlich sind, muss schon aufgrund der Definition dieser Aufgabe willensstark und belastbar sein. Die Teammitglieder müssen in der Lage sein, mit einer Vielzahl unerwarteter Hindernisse bei der Lösung einer Krise umzugehen, einen kühlen Kopf und ein ruhiges </a:t>
            </a:r>
            <a:r>
              <a:rPr lang="en-GB" sz="2000" dirty="0" err="1"/>
              <a:t>Auftreten zu </a:t>
            </a:r>
            <a:r>
              <a:rPr lang="en-GB" sz="2000" dirty="0"/>
              <a:t>bewahren und - was am wichtigsten ist - die Fähigkeit zum Multitasking besitzen.</a:t>
            </a:r>
          </a:p>
          <a:p>
            <a:pPr marL="0" algn="l"/>
            <a:r>
              <a:rPr lang="en-GB" sz="2000" dirty="0"/>
              <a:t>Die Fähigkeit eines Einzelnen, mit Autorität Ratschläge und Anweisungen zu geben, ist ein wesentlicher Bestandteil des Entscheidungsprozesses. Es bleibt keine Zeit für Debatten, keine Kompromisse und keine Zeit, sich mit der Unternehmenshierarchie, der Genehmigung usw. auseinanderzusetzen. Den Mitgliedern des Krisenreaktionsteams sollte die Freiheit zugestanden werden, bedingungslos und mit direkter Autorität zu handeln, wenn es darum geht, die Sicherheit von Mitarbeitern oder anderen Personen zu gewährleisten.</a:t>
            </a:r>
          </a:p>
        </p:txBody>
      </p:sp>
      <p:grpSp>
        <p:nvGrpSpPr>
          <p:cNvPr id="8" name="Graphic 2">
            <a:extLst>
              <a:ext uri="{FF2B5EF4-FFF2-40B4-BE49-F238E27FC236}">
                <a16:creationId xmlns:a16="http://schemas.microsoft.com/office/drawing/2014/main" id="{D5C6D5EF-F0B6-D850-774D-32E3D3984A1E}"/>
              </a:ext>
            </a:extLst>
          </p:cNvPr>
          <p:cNvGrpSpPr/>
          <p:nvPr/>
        </p:nvGrpSpPr>
        <p:grpSpPr>
          <a:xfrm>
            <a:off x="9945283" y="1255566"/>
            <a:ext cx="1866204" cy="1526432"/>
            <a:chOff x="7903196" y="4237101"/>
            <a:chExt cx="1261886" cy="1055032"/>
          </a:xfrm>
        </p:grpSpPr>
        <p:sp>
          <p:nvSpPr>
            <p:cNvPr id="9" name="Freeform 926">
              <a:extLst>
                <a:ext uri="{FF2B5EF4-FFF2-40B4-BE49-F238E27FC236}">
                  <a16:creationId xmlns:a16="http://schemas.microsoft.com/office/drawing/2014/main" id="{F23371F4-D9F3-11DF-5586-5D601E5A6CFA}"/>
                </a:ext>
              </a:extLst>
            </p:cNvPr>
            <p:cNvSpPr/>
            <p:nvPr/>
          </p:nvSpPr>
          <p:spPr>
            <a:xfrm>
              <a:off x="8778292" y="5010683"/>
              <a:ext cx="228" cy="2971"/>
            </a:xfrm>
            <a:custGeom>
              <a:avLst/>
              <a:gdLst>
                <a:gd name="connsiteX0" fmla="*/ 229 w 228"/>
                <a:gd name="connsiteY0" fmla="*/ 0 h 2971"/>
                <a:gd name="connsiteX1" fmla="*/ 0 w 228"/>
                <a:gd name="connsiteY1" fmla="*/ 2972 h 2971"/>
                <a:gd name="connsiteX2" fmla="*/ 229 w 228"/>
                <a:gd name="connsiteY2" fmla="*/ 0 h 2971"/>
              </a:gdLst>
              <a:ahLst/>
              <a:cxnLst>
                <a:cxn ang="0">
                  <a:pos x="connsiteX0" y="connsiteY0"/>
                </a:cxn>
                <a:cxn ang="0">
                  <a:pos x="connsiteX1" y="connsiteY1"/>
                </a:cxn>
                <a:cxn ang="0">
                  <a:pos x="connsiteX2" y="connsiteY2"/>
                </a:cxn>
              </a:cxnLst>
              <a:rect l="l" t="t" r="r" b="b"/>
              <a:pathLst>
                <a:path w="228" h="2971">
                  <a:moveTo>
                    <a:pt x="229" y="0"/>
                  </a:moveTo>
                  <a:cubicBezTo>
                    <a:pt x="229" y="915"/>
                    <a:pt x="0" y="2058"/>
                    <a:pt x="0" y="2972"/>
                  </a:cubicBezTo>
                  <a:cubicBezTo>
                    <a:pt x="229" y="2058"/>
                    <a:pt x="229" y="1143"/>
                    <a:pt x="229" y="0"/>
                  </a:cubicBezTo>
                  <a:close/>
                </a:path>
              </a:pathLst>
            </a:custGeom>
            <a:solidFill>
              <a:srgbClr val="FFFFFF"/>
            </a:solidFill>
            <a:ln w="2286" cap="flat">
              <a:noFill/>
              <a:prstDash val="solid"/>
              <a:miter/>
            </a:ln>
          </p:spPr>
          <p:txBody>
            <a:bodyPr rtlCol="0" anchor="ctr"/>
            <a:lstStyle/>
            <a:p>
              <a:endParaRPr lang="en-US"/>
            </a:p>
          </p:txBody>
        </p:sp>
        <p:sp>
          <p:nvSpPr>
            <p:cNvPr id="10" name="Freeform 927">
              <a:extLst>
                <a:ext uri="{FF2B5EF4-FFF2-40B4-BE49-F238E27FC236}">
                  <a16:creationId xmlns:a16="http://schemas.microsoft.com/office/drawing/2014/main" id="{F700F1C0-D7F6-E024-4901-FFBF28787B3A}"/>
                </a:ext>
              </a:extLst>
            </p:cNvPr>
            <p:cNvSpPr/>
            <p:nvPr/>
          </p:nvSpPr>
          <p:spPr>
            <a:xfrm>
              <a:off x="8686623" y="5046573"/>
              <a:ext cx="2971" cy="36804"/>
            </a:xfrm>
            <a:custGeom>
              <a:avLst/>
              <a:gdLst>
                <a:gd name="connsiteX0" fmla="*/ 2971 w 2971"/>
                <a:gd name="connsiteY0" fmla="*/ 36804 h 36804"/>
                <a:gd name="connsiteX1" fmla="*/ 0 w 2971"/>
                <a:gd name="connsiteY1" fmla="*/ 0 h 36804"/>
                <a:gd name="connsiteX2" fmla="*/ 2971 w 2971"/>
                <a:gd name="connsiteY2" fmla="*/ 36804 h 36804"/>
              </a:gdLst>
              <a:ahLst/>
              <a:cxnLst>
                <a:cxn ang="0">
                  <a:pos x="connsiteX0" y="connsiteY0"/>
                </a:cxn>
                <a:cxn ang="0">
                  <a:pos x="connsiteX1" y="connsiteY1"/>
                </a:cxn>
                <a:cxn ang="0">
                  <a:pos x="connsiteX2" y="connsiteY2"/>
                </a:cxn>
              </a:cxnLst>
              <a:rect l="l" t="t" r="r" b="b"/>
              <a:pathLst>
                <a:path w="2971" h="36804">
                  <a:moveTo>
                    <a:pt x="2971" y="36804"/>
                  </a:moveTo>
                  <a:cubicBezTo>
                    <a:pt x="1828" y="24460"/>
                    <a:pt x="914" y="12115"/>
                    <a:pt x="0" y="0"/>
                  </a:cubicBezTo>
                  <a:cubicBezTo>
                    <a:pt x="914" y="12115"/>
                    <a:pt x="1828" y="24460"/>
                    <a:pt x="2971" y="36804"/>
                  </a:cubicBezTo>
                  <a:close/>
                </a:path>
              </a:pathLst>
            </a:custGeom>
            <a:solidFill>
              <a:srgbClr val="FFFFFF"/>
            </a:solidFill>
            <a:ln w="2286" cap="flat">
              <a:noFill/>
              <a:prstDash val="solid"/>
              <a:miter/>
            </a:ln>
          </p:spPr>
          <p:txBody>
            <a:bodyPr rtlCol="0" anchor="ctr"/>
            <a:lstStyle/>
            <a:p>
              <a:endParaRPr lang="en-US"/>
            </a:p>
          </p:txBody>
        </p:sp>
        <p:sp>
          <p:nvSpPr>
            <p:cNvPr id="11" name="Freeform 928">
              <a:extLst>
                <a:ext uri="{FF2B5EF4-FFF2-40B4-BE49-F238E27FC236}">
                  <a16:creationId xmlns:a16="http://schemas.microsoft.com/office/drawing/2014/main" id="{174C46EA-8533-2F3F-A71D-3568D3975BFD}"/>
                </a:ext>
              </a:extLst>
            </p:cNvPr>
            <p:cNvSpPr/>
            <p:nvPr/>
          </p:nvSpPr>
          <p:spPr>
            <a:xfrm>
              <a:off x="8779435" y="5000625"/>
              <a:ext cx="228" cy="1600"/>
            </a:xfrm>
            <a:custGeom>
              <a:avLst/>
              <a:gdLst>
                <a:gd name="connsiteX0" fmla="*/ 229 w 228"/>
                <a:gd name="connsiteY0" fmla="*/ 0 h 1600"/>
                <a:gd name="connsiteX1" fmla="*/ 0 w 228"/>
                <a:gd name="connsiteY1" fmla="*/ 1600 h 1600"/>
                <a:gd name="connsiteX2" fmla="*/ 229 w 228"/>
                <a:gd name="connsiteY2" fmla="*/ 0 h 1600"/>
              </a:gdLst>
              <a:ahLst/>
              <a:cxnLst>
                <a:cxn ang="0">
                  <a:pos x="connsiteX0" y="connsiteY0"/>
                </a:cxn>
                <a:cxn ang="0">
                  <a:pos x="connsiteX1" y="connsiteY1"/>
                </a:cxn>
                <a:cxn ang="0">
                  <a:pos x="connsiteX2" y="connsiteY2"/>
                </a:cxn>
              </a:cxnLst>
              <a:rect l="l" t="t" r="r" b="b"/>
              <a:pathLst>
                <a:path w="228" h="1600">
                  <a:moveTo>
                    <a:pt x="229" y="0"/>
                  </a:moveTo>
                  <a:cubicBezTo>
                    <a:pt x="229" y="457"/>
                    <a:pt x="0" y="1143"/>
                    <a:pt x="0" y="1600"/>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12" name="Freeform 929">
              <a:extLst>
                <a:ext uri="{FF2B5EF4-FFF2-40B4-BE49-F238E27FC236}">
                  <a16:creationId xmlns:a16="http://schemas.microsoft.com/office/drawing/2014/main" id="{F8A81B13-D2AF-FE4D-6129-5018DCD2BAB5}"/>
                </a:ext>
              </a:extLst>
            </p:cNvPr>
            <p:cNvSpPr/>
            <p:nvPr/>
          </p:nvSpPr>
          <p:spPr>
            <a:xfrm>
              <a:off x="8683194" y="5004054"/>
              <a:ext cx="2514" cy="31775"/>
            </a:xfrm>
            <a:custGeom>
              <a:avLst/>
              <a:gdLst>
                <a:gd name="connsiteX0" fmla="*/ 2514 w 2514"/>
                <a:gd name="connsiteY0" fmla="*/ 31775 h 31775"/>
                <a:gd name="connsiteX1" fmla="*/ 0 w 2514"/>
                <a:gd name="connsiteY1" fmla="*/ 0 h 31775"/>
                <a:gd name="connsiteX2" fmla="*/ 2514 w 2514"/>
                <a:gd name="connsiteY2" fmla="*/ 31775 h 31775"/>
              </a:gdLst>
              <a:ahLst/>
              <a:cxnLst>
                <a:cxn ang="0">
                  <a:pos x="connsiteX0" y="connsiteY0"/>
                </a:cxn>
                <a:cxn ang="0">
                  <a:pos x="connsiteX1" y="connsiteY1"/>
                </a:cxn>
                <a:cxn ang="0">
                  <a:pos x="connsiteX2" y="connsiteY2"/>
                </a:cxn>
              </a:cxnLst>
              <a:rect l="l" t="t" r="r" b="b"/>
              <a:pathLst>
                <a:path w="2514" h="31775">
                  <a:moveTo>
                    <a:pt x="2514" y="31775"/>
                  </a:moveTo>
                  <a:cubicBezTo>
                    <a:pt x="1600" y="21260"/>
                    <a:pt x="914" y="10516"/>
                    <a:pt x="0" y="0"/>
                  </a:cubicBezTo>
                  <a:cubicBezTo>
                    <a:pt x="914" y="10516"/>
                    <a:pt x="1600" y="21260"/>
                    <a:pt x="2514" y="31775"/>
                  </a:cubicBezTo>
                  <a:close/>
                </a:path>
              </a:pathLst>
            </a:custGeom>
            <a:solidFill>
              <a:srgbClr val="FFFFFF"/>
            </a:solidFill>
            <a:ln w="2286" cap="flat">
              <a:noFill/>
              <a:prstDash val="solid"/>
              <a:miter/>
            </a:ln>
          </p:spPr>
          <p:txBody>
            <a:bodyPr rtlCol="0" anchor="ctr"/>
            <a:lstStyle/>
            <a:p>
              <a:endParaRPr lang="en-US"/>
            </a:p>
          </p:txBody>
        </p:sp>
        <p:sp>
          <p:nvSpPr>
            <p:cNvPr id="13" name="Freeform 930">
              <a:extLst>
                <a:ext uri="{FF2B5EF4-FFF2-40B4-BE49-F238E27FC236}">
                  <a16:creationId xmlns:a16="http://schemas.microsoft.com/office/drawing/2014/main" id="{57D0CCB8-A621-3C11-F1A4-CCC55F52F8CF}"/>
                </a:ext>
              </a:extLst>
            </p:cNvPr>
            <p:cNvSpPr/>
            <p:nvPr/>
          </p:nvSpPr>
          <p:spPr>
            <a:xfrm>
              <a:off x="8642734" y="4809429"/>
              <a:ext cx="210286" cy="195195"/>
            </a:xfrm>
            <a:custGeom>
              <a:avLst/>
              <a:gdLst>
                <a:gd name="connsiteX0" fmla="*/ 74979 w 210286"/>
                <a:gd name="connsiteY0" fmla="*/ 194167 h 195195"/>
                <a:gd name="connsiteX1" fmla="*/ 133500 w 210286"/>
                <a:gd name="connsiteY1" fmla="*/ 182280 h 195195"/>
                <a:gd name="connsiteX2" fmla="*/ 138072 w 210286"/>
                <a:gd name="connsiteY2" fmla="*/ 180451 h 195195"/>
                <a:gd name="connsiteX3" fmla="*/ 150874 w 210286"/>
                <a:gd name="connsiteY3" fmla="*/ 85582 h 195195"/>
                <a:gd name="connsiteX4" fmla="*/ 167105 w 210286"/>
                <a:gd name="connsiteY4" fmla="*/ 58378 h 195195"/>
                <a:gd name="connsiteX5" fmla="*/ 202309 w 210286"/>
                <a:gd name="connsiteY5" fmla="*/ 28660 h 195195"/>
                <a:gd name="connsiteX6" fmla="*/ 208481 w 210286"/>
                <a:gd name="connsiteY6" fmla="*/ 9687 h 195195"/>
                <a:gd name="connsiteX7" fmla="*/ 184935 w 210286"/>
                <a:gd name="connsiteY7" fmla="*/ 2600 h 195195"/>
                <a:gd name="connsiteX8" fmla="*/ 162304 w 210286"/>
                <a:gd name="connsiteY8" fmla="*/ 15630 h 195195"/>
                <a:gd name="connsiteX9" fmla="*/ 69035 w 210286"/>
                <a:gd name="connsiteY9" fmla="*/ 21117 h 195195"/>
                <a:gd name="connsiteX10" fmla="*/ 61491 w 210286"/>
                <a:gd name="connsiteY10" fmla="*/ 16545 h 195195"/>
                <a:gd name="connsiteX11" fmla="*/ 16000 w 210286"/>
                <a:gd name="connsiteY11" fmla="*/ 543 h 195195"/>
                <a:gd name="connsiteX12" fmla="*/ 2055 w 210286"/>
                <a:gd name="connsiteY12" fmla="*/ 17459 h 195195"/>
                <a:gd name="connsiteX13" fmla="*/ 23087 w 210286"/>
                <a:gd name="connsiteY13" fmla="*/ 50377 h 195195"/>
                <a:gd name="connsiteX14" fmla="*/ 30859 w 210286"/>
                <a:gd name="connsiteY14" fmla="*/ 67751 h 195195"/>
                <a:gd name="connsiteX15" fmla="*/ 37488 w 210286"/>
                <a:gd name="connsiteY15" fmla="*/ 155305 h 195195"/>
                <a:gd name="connsiteX16" fmla="*/ 40460 w 210286"/>
                <a:gd name="connsiteY16" fmla="*/ 194167 h 195195"/>
                <a:gd name="connsiteX17" fmla="*/ 74979 w 210286"/>
                <a:gd name="connsiteY17" fmla="*/ 194167 h 1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286" h="195195">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w="2286" cap="flat">
              <a:noFill/>
              <a:prstDash val="solid"/>
              <a:miter/>
            </a:ln>
          </p:spPr>
          <p:txBody>
            <a:bodyPr rtlCol="0" anchor="ctr"/>
            <a:lstStyle/>
            <a:p>
              <a:endParaRPr lang="en-US"/>
            </a:p>
          </p:txBody>
        </p:sp>
        <p:sp>
          <p:nvSpPr>
            <p:cNvPr id="14" name="Freeform 931">
              <a:extLst>
                <a:ext uri="{FF2B5EF4-FFF2-40B4-BE49-F238E27FC236}">
                  <a16:creationId xmlns:a16="http://schemas.microsoft.com/office/drawing/2014/main" id="{CD575DBA-5E37-D00C-890D-81C684724B2C}"/>
                </a:ext>
              </a:extLst>
            </p:cNvPr>
            <p:cNvSpPr/>
            <p:nvPr/>
          </p:nvSpPr>
          <p:spPr>
            <a:xfrm>
              <a:off x="8777377" y="5021199"/>
              <a:ext cx="228" cy="2971"/>
            </a:xfrm>
            <a:custGeom>
              <a:avLst/>
              <a:gdLst>
                <a:gd name="connsiteX0" fmla="*/ 228 w 228"/>
                <a:gd name="connsiteY0" fmla="*/ 0 h 2971"/>
                <a:gd name="connsiteX1" fmla="*/ 0 w 228"/>
                <a:gd name="connsiteY1" fmla="*/ 2972 h 2971"/>
                <a:gd name="connsiteX2" fmla="*/ 228 w 228"/>
                <a:gd name="connsiteY2" fmla="*/ 0 h 2971"/>
              </a:gdLst>
              <a:ahLst/>
              <a:cxnLst>
                <a:cxn ang="0">
                  <a:pos x="connsiteX0" y="connsiteY0"/>
                </a:cxn>
                <a:cxn ang="0">
                  <a:pos x="connsiteX1" y="connsiteY1"/>
                </a:cxn>
                <a:cxn ang="0">
                  <a:pos x="connsiteX2" y="connsiteY2"/>
                </a:cxn>
              </a:cxnLst>
              <a:rect l="l" t="t" r="r" b="b"/>
              <a:pathLst>
                <a:path w="228" h="2971">
                  <a:moveTo>
                    <a:pt x="228" y="0"/>
                  </a:moveTo>
                  <a:cubicBezTo>
                    <a:pt x="228" y="914"/>
                    <a:pt x="0" y="2057"/>
                    <a:pt x="0" y="2972"/>
                  </a:cubicBezTo>
                  <a:cubicBezTo>
                    <a:pt x="0" y="2057"/>
                    <a:pt x="228" y="1143"/>
                    <a:pt x="228" y="0"/>
                  </a:cubicBezTo>
                  <a:close/>
                </a:path>
              </a:pathLst>
            </a:custGeom>
            <a:solidFill>
              <a:srgbClr val="FFFFFF"/>
            </a:solidFill>
            <a:ln w="2286" cap="flat">
              <a:noFill/>
              <a:prstDash val="solid"/>
              <a:miter/>
            </a:ln>
          </p:spPr>
          <p:txBody>
            <a:bodyPr rtlCol="0" anchor="ctr"/>
            <a:lstStyle/>
            <a:p>
              <a:endParaRPr lang="en-US"/>
            </a:p>
          </p:txBody>
        </p:sp>
        <p:sp>
          <p:nvSpPr>
            <p:cNvPr id="15" name="Freeform 932">
              <a:extLst>
                <a:ext uri="{FF2B5EF4-FFF2-40B4-BE49-F238E27FC236}">
                  <a16:creationId xmlns:a16="http://schemas.microsoft.com/office/drawing/2014/main" id="{FFDEE7C7-946D-A182-E42C-F2625FF72D74}"/>
                </a:ext>
              </a:extLst>
            </p:cNvPr>
            <p:cNvSpPr/>
            <p:nvPr/>
          </p:nvSpPr>
          <p:spPr>
            <a:xfrm>
              <a:off x="8673593" y="5052517"/>
              <a:ext cx="457" cy="5715"/>
            </a:xfrm>
            <a:custGeom>
              <a:avLst/>
              <a:gdLst>
                <a:gd name="connsiteX0" fmla="*/ 0 w 457"/>
                <a:gd name="connsiteY0" fmla="*/ 0 h 5715"/>
                <a:gd name="connsiteX1" fmla="*/ 458 w 457"/>
                <a:gd name="connsiteY1" fmla="*/ 5715 h 5715"/>
                <a:gd name="connsiteX2" fmla="*/ 0 w 457"/>
                <a:gd name="connsiteY2" fmla="*/ 0 h 5715"/>
              </a:gdLst>
              <a:ahLst/>
              <a:cxnLst>
                <a:cxn ang="0">
                  <a:pos x="connsiteX0" y="connsiteY0"/>
                </a:cxn>
                <a:cxn ang="0">
                  <a:pos x="connsiteX1" y="connsiteY1"/>
                </a:cxn>
                <a:cxn ang="0">
                  <a:pos x="connsiteX2" y="connsiteY2"/>
                </a:cxn>
              </a:cxnLst>
              <a:rect l="l" t="t" r="r" b="b"/>
              <a:pathLst>
                <a:path w="457" h="5715">
                  <a:moveTo>
                    <a:pt x="0" y="0"/>
                  </a:moveTo>
                  <a:cubicBezTo>
                    <a:pt x="229" y="1829"/>
                    <a:pt x="229" y="3886"/>
                    <a:pt x="458" y="5715"/>
                  </a:cubicBezTo>
                  <a:cubicBezTo>
                    <a:pt x="229" y="3886"/>
                    <a:pt x="0" y="1829"/>
                    <a:pt x="0" y="0"/>
                  </a:cubicBezTo>
                  <a:close/>
                </a:path>
              </a:pathLst>
            </a:custGeom>
            <a:solidFill>
              <a:srgbClr val="FFFFFF"/>
            </a:solidFill>
            <a:ln w="2286" cap="flat">
              <a:noFill/>
              <a:prstDash val="solid"/>
              <a:miter/>
            </a:ln>
          </p:spPr>
          <p:txBody>
            <a:bodyPr rtlCol="0" anchor="ctr"/>
            <a:lstStyle/>
            <a:p>
              <a:endParaRPr lang="en-US"/>
            </a:p>
          </p:txBody>
        </p:sp>
        <p:sp>
          <p:nvSpPr>
            <p:cNvPr id="16" name="Freeform 933">
              <a:extLst>
                <a:ext uri="{FF2B5EF4-FFF2-40B4-BE49-F238E27FC236}">
                  <a16:creationId xmlns:a16="http://schemas.microsoft.com/office/drawing/2014/main" id="{C989F4FF-08AB-7B3F-1F64-08C0F10BC9B1}"/>
                </a:ext>
              </a:extLst>
            </p:cNvPr>
            <p:cNvSpPr/>
            <p:nvPr/>
          </p:nvSpPr>
          <p:spPr>
            <a:xfrm>
              <a:off x="8583296" y="4987137"/>
              <a:ext cx="1371" cy="1828"/>
            </a:xfrm>
            <a:custGeom>
              <a:avLst/>
              <a:gdLst>
                <a:gd name="connsiteX0" fmla="*/ 1372 w 1371"/>
                <a:gd name="connsiteY0" fmla="*/ 1828 h 1828"/>
                <a:gd name="connsiteX1" fmla="*/ 0 w 1371"/>
                <a:gd name="connsiteY1" fmla="*/ 0 h 1828"/>
                <a:gd name="connsiteX2" fmla="*/ 1372 w 1371"/>
                <a:gd name="connsiteY2" fmla="*/ 1828 h 1828"/>
              </a:gdLst>
              <a:ahLst/>
              <a:cxnLst>
                <a:cxn ang="0">
                  <a:pos x="connsiteX0" y="connsiteY0"/>
                </a:cxn>
                <a:cxn ang="0">
                  <a:pos x="connsiteX1" y="connsiteY1"/>
                </a:cxn>
                <a:cxn ang="0">
                  <a:pos x="connsiteX2" y="connsiteY2"/>
                </a:cxn>
              </a:cxnLst>
              <a:rect l="l" t="t" r="r" b="b"/>
              <a:pathLst>
                <a:path w="1371" h="1828">
                  <a:moveTo>
                    <a:pt x="1372" y="1828"/>
                  </a:moveTo>
                  <a:cubicBezTo>
                    <a:pt x="915" y="1143"/>
                    <a:pt x="458" y="457"/>
                    <a:pt x="0" y="0"/>
                  </a:cubicBezTo>
                  <a:cubicBezTo>
                    <a:pt x="686" y="457"/>
                    <a:pt x="915" y="1143"/>
                    <a:pt x="1372" y="1828"/>
                  </a:cubicBezTo>
                  <a:close/>
                </a:path>
              </a:pathLst>
            </a:custGeom>
            <a:solidFill>
              <a:srgbClr val="FFFFFF"/>
            </a:solidFill>
            <a:ln w="2286" cap="flat">
              <a:noFill/>
              <a:prstDash val="solid"/>
              <a:miter/>
            </a:ln>
          </p:spPr>
          <p:txBody>
            <a:bodyPr rtlCol="0" anchor="ctr"/>
            <a:lstStyle/>
            <a:p>
              <a:endParaRPr lang="en-US"/>
            </a:p>
          </p:txBody>
        </p:sp>
        <p:sp>
          <p:nvSpPr>
            <p:cNvPr id="17" name="Freeform 934">
              <a:extLst>
                <a:ext uri="{FF2B5EF4-FFF2-40B4-BE49-F238E27FC236}">
                  <a16:creationId xmlns:a16="http://schemas.microsoft.com/office/drawing/2014/main" id="{1BE5349C-261C-C42F-A730-B450794D99BE}"/>
                </a:ext>
              </a:extLst>
            </p:cNvPr>
            <p:cNvSpPr/>
            <p:nvPr/>
          </p:nvSpPr>
          <p:spPr>
            <a:xfrm>
              <a:off x="8674279" y="5065318"/>
              <a:ext cx="228" cy="5257"/>
            </a:xfrm>
            <a:custGeom>
              <a:avLst/>
              <a:gdLst>
                <a:gd name="connsiteX0" fmla="*/ 0 w 228"/>
                <a:gd name="connsiteY0" fmla="*/ 0 h 5257"/>
                <a:gd name="connsiteX1" fmla="*/ 229 w 228"/>
                <a:gd name="connsiteY1" fmla="*/ 5258 h 5257"/>
                <a:gd name="connsiteX2" fmla="*/ 0 w 228"/>
                <a:gd name="connsiteY2" fmla="*/ 0 h 5257"/>
              </a:gdLst>
              <a:ahLst/>
              <a:cxnLst>
                <a:cxn ang="0">
                  <a:pos x="connsiteX0" y="connsiteY0"/>
                </a:cxn>
                <a:cxn ang="0">
                  <a:pos x="connsiteX1" y="connsiteY1"/>
                </a:cxn>
                <a:cxn ang="0">
                  <a:pos x="connsiteX2" y="connsiteY2"/>
                </a:cxn>
              </a:cxnLst>
              <a:rect l="l" t="t" r="r" b="b"/>
              <a:pathLst>
                <a:path w="228" h="5257">
                  <a:moveTo>
                    <a:pt x="0" y="0"/>
                  </a:moveTo>
                  <a:cubicBezTo>
                    <a:pt x="0" y="1829"/>
                    <a:pt x="229" y="3429"/>
                    <a:pt x="229" y="5258"/>
                  </a:cubicBezTo>
                  <a:cubicBezTo>
                    <a:pt x="229" y="3429"/>
                    <a:pt x="229" y="1829"/>
                    <a:pt x="0" y="0"/>
                  </a:cubicBezTo>
                  <a:close/>
                </a:path>
              </a:pathLst>
            </a:custGeom>
            <a:solidFill>
              <a:srgbClr val="FFFFFF"/>
            </a:solidFill>
            <a:ln w="2286" cap="flat">
              <a:noFill/>
              <a:prstDash val="solid"/>
              <a:miter/>
            </a:ln>
          </p:spPr>
          <p:txBody>
            <a:bodyPr rtlCol="0" anchor="ctr"/>
            <a:lstStyle/>
            <a:p>
              <a:endParaRPr lang="en-US"/>
            </a:p>
          </p:txBody>
        </p:sp>
        <p:sp>
          <p:nvSpPr>
            <p:cNvPr id="18" name="Freeform 935">
              <a:extLst>
                <a:ext uri="{FF2B5EF4-FFF2-40B4-BE49-F238E27FC236}">
                  <a16:creationId xmlns:a16="http://schemas.microsoft.com/office/drawing/2014/main" id="{F9CB37AF-8E84-2C6A-0ABE-69A79DAC7E54}"/>
                </a:ext>
              </a:extLst>
            </p:cNvPr>
            <p:cNvSpPr/>
            <p:nvPr/>
          </p:nvSpPr>
          <p:spPr>
            <a:xfrm>
              <a:off x="8442765" y="4341700"/>
              <a:ext cx="560645" cy="668982"/>
            </a:xfrm>
            <a:custGeom>
              <a:avLst/>
              <a:gdLst>
                <a:gd name="connsiteX0" fmla="*/ 118129 w 560645"/>
                <a:gd name="connsiteY0" fmla="*/ 605204 h 668982"/>
                <a:gd name="connsiteX1" fmla="*/ 163620 w 560645"/>
                <a:gd name="connsiteY1" fmla="*/ 638351 h 668982"/>
                <a:gd name="connsiteX2" fmla="*/ 227171 w 560645"/>
                <a:gd name="connsiteY2" fmla="*/ 660297 h 668982"/>
                <a:gd name="connsiteX3" fmla="*/ 227857 w 560645"/>
                <a:gd name="connsiteY3" fmla="*/ 668983 h 668982"/>
                <a:gd name="connsiteX4" fmla="*/ 217570 w 560645"/>
                <a:gd name="connsiteY4" fmla="*/ 545311 h 668982"/>
                <a:gd name="connsiteX5" fmla="*/ 186023 w 560645"/>
                <a:gd name="connsiteY5" fmla="*/ 486332 h 668982"/>
                <a:gd name="connsiteX6" fmla="*/ 211397 w 560645"/>
                <a:gd name="connsiteY6" fmla="*/ 456157 h 668982"/>
                <a:gd name="connsiteX7" fmla="*/ 281349 w 560645"/>
                <a:gd name="connsiteY7" fmla="*/ 481074 h 668982"/>
                <a:gd name="connsiteX8" fmla="*/ 322954 w 560645"/>
                <a:gd name="connsiteY8" fmla="*/ 485646 h 668982"/>
                <a:gd name="connsiteX9" fmla="*/ 386048 w 560645"/>
                <a:gd name="connsiteY9" fmla="*/ 456157 h 668982"/>
                <a:gd name="connsiteX10" fmla="*/ 420338 w 560645"/>
                <a:gd name="connsiteY10" fmla="*/ 471016 h 668982"/>
                <a:gd name="connsiteX11" fmla="*/ 413480 w 560645"/>
                <a:gd name="connsiteY11" fmla="*/ 503020 h 668982"/>
                <a:gd name="connsiteX12" fmla="*/ 391077 w 560645"/>
                <a:gd name="connsiteY12" fmla="*/ 524051 h 668982"/>
                <a:gd name="connsiteX13" fmla="*/ 360216 w 560645"/>
                <a:gd name="connsiteY13" fmla="*/ 582115 h 668982"/>
                <a:gd name="connsiteX14" fmla="*/ 351529 w 560645"/>
                <a:gd name="connsiteY14" fmla="*/ 642923 h 668982"/>
                <a:gd name="connsiteX15" fmla="*/ 385591 w 560645"/>
                <a:gd name="connsiteY15" fmla="*/ 624864 h 668982"/>
                <a:gd name="connsiteX16" fmla="*/ 430396 w 560645"/>
                <a:gd name="connsiteY16" fmla="*/ 588288 h 668982"/>
                <a:gd name="connsiteX17" fmla="*/ 467201 w 560645"/>
                <a:gd name="connsiteY17" fmla="*/ 542568 h 668982"/>
                <a:gd name="connsiteX18" fmla="*/ 535781 w 560645"/>
                <a:gd name="connsiteY18" fmla="*/ 392149 h 668982"/>
                <a:gd name="connsiteX19" fmla="*/ 559098 w 560645"/>
                <a:gd name="connsiteY19" fmla="*/ 280363 h 668982"/>
                <a:gd name="connsiteX20" fmla="*/ 552469 w 560645"/>
                <a:gd name="connsiteY20" fmla="*/ 174979 h 668982"/>
                <a:gd name="connsiteX21" fmla="*/ 514521 w 560645"/>
                <a:gd name="connsiteY21" fmla="*/ 72794 h 668982"/>
                <a:gd name="connsiteX22" fmla="*/ 502405 w 560645"/>
                <a:gd name="connsiteY22" fmla="*/ 50620 h 668982"/>
                <a:gd name="connsiteX23" fmla="*/ 241344 w 560645"/>
                <a:gd name="connsiteY23" fmla="*/ 6272 h 668982"/>
                <a:gd name="connsiteX24" fmla="*/ 72637 w 560645"/>
                <a:gd name="connsiteY24" fmla="*/ 100912 h 668982"/>
                <a:gd name="connsiteX25" fmla="*/ 7943 w 560645"/>
                <a:gd name="connsiteY25" fmla="*/ 365631 h 668982"/>
                <a:gd name="connsiteX26" fmla="*/ 81324 w 560645"/>
                <a:gd name="connsiteY26" fmla="*/ 550340 h 668982"/>
                <a:gd name="connsiteX27" fmla="*/ 132073 w 560645"/>
                <a:gd name="connsiteY27" fmla="*/ 631722 h 668982"/>
                <a:gd name="connsiteX28" fmla="*/ 109213 w 560645"/>
                <a:gd name="connsiteY28" fmla="*/ 596746 h 668982"/>
                <a:gd name="connsiteX29" fmla="*/ 118129 w 560645"/>
                <a:gd name="connsiteY29" fmla="*/ 605204 h 668982"/>
                <a:gd name="connsiteX30" fmla="*/ 23717 w 560645"/>
                <a:gd name="connsiteY30" fmla="*/ 301623 h 668982"/>
                <a:gd name="connsiteX31" fmla="*/ 147847 w 560645"/>
                <a:gd name="connsiteY31" fmla="*/ 57707 h 668982"/>
                <a:gd name="connsiteX32" fmla="*/ 213912 w 560645"/>
                <a:gd name="connsiteY32" fmla="*/ 32104 h 668982"/>
                <a:gd name="connsiteX33" fmla="*/ 87496 w 560645"/>
                <a:gd name="connsiteY33" fmla="*/ 156691 h 668982"/>
                <a:gd name="connsiteX34" fmla="*/ 23717 w 560645"/>
                <a:gd name="connsiteY34" fmla="*/ 301623 h 66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0645" h="668982">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w="2286" cap="flat">
              <a:noFill/>
              <a:prstDash val="solid"/>
              <a:miter/>
            </a:ln>
          </p:spPr>
          <p:txBody>
            <a:bodyPr rtlCol="0" anchor="ctr"/>
            <a:lstStyle/>
            <a:p>
              <a:endParaRPr lang="en-US"/>
            </a:p>
          </p:txBody>
        </p:sp>
        <p:sp>
          <p:nvSpPr>
            <p:cNvPr id="19" name="Freeform 936">
              <a:extLst>
                <a:ext uri="{FF2B5EF4-FFF2-40B4-BE49-F238E27FC236}">
                  <a16:creationId xmlns:a16="http://schemas.microsoft.com/office/drawing/2014/main" id="{CCB59C19-0C93-91FB-0D88-F8D7B48840E3}"/>
                </a:ext>
              </a:extLst>
            </p:cNvPr>
            <p:cNvSpPr/>
            <p:nvPr/>
          </p:nvSpPr>
          <p:spPr>
            <a:xfrm>
              <a:off x="8674965" y="5078577"/>
              <a:ext cx="228" cy="4343"/>
            </a:xfrm>
            <a:custGeom>
              <a:avLst/>
              <a:gdLst>
                <a:gd name="connsiteX0" fmla="*/ 0 w 228"/>
                <a:gd name="connsiteY0" fmla="*/ 0 h 4343"/>
                <a:gd name="connsiteX1" fmla="*/ 229 w 228"/>
                <a:gd name="connsiteY1" fmla="*/ 4343 h 4343"/>
                <a:gd name="connsiteX2" fmla="*/ 0 w 228"/>
                <a:gd name="connsiteY2" fmla="*/ 0 h 4343"/>
              </a:gdLst>
              <a:ahLst/>
              <a:cxnLst>
                <a:cxn ang="0">
                  <a:pos x="connsiteX0" y="connsiteY0"/>
                </a:cxn>
                <a:cxn ang="0">
                  <a:pos x="connsiteX1" y="connsiteY1"/>
                </a:cxn>
                <a:cxn ang="0">
                  <a:pos x="connsiteX2" y="connsiteY2"/>
                </a:cxn>
              </a:cxnLst>
              <a:rect l="l" t="t" r="r" b="b"/>
              <a:pathLst>
                <a:path w="228" h="4343">
                  <a:moveTo>
                    <a:pt x="0" y="0"/>
                  </a:moveTo>
                  <a:cubicBezTo>
                    <a:pt x="0" y="1371"/>
                    <a:pt x="229" y="2971"/>
                    <a:pt x="229" y="4343"/>
                  </a:cubicBezTo>
                  <a:cubicBezTo>
                    <a:pt x="229" y="2971"/>
                    <a:pt x="0" y="1371"/>
                    <a:pt x="0" y="0"/>
                  </a:cubicBezTo>
                  <a:close/>
                </a:path>
              </a:pathLst>
            </a:custGeom>
            <a:solidFill>
              <a:srgbClr val="FFFFFF"/>
            </a:solidFill>
            <a:ln w="2286" cap="flat">
              <a:noFill/>
              <a:prstDash val="solid"/>
              <a:miter/>
            </a:ln>
          </p:spPr>
          <p:txBody>
            <a:bodyPr rtlCol="0" anchor="ctr"/>
            <a:lstStyle/>
            <a:p>
              <a:endParaRPr lang="en-US"/>
            </a:p>
          </p:txBody>
        </p:sp>
        <p:sp>
          <p:nvSpPr>
            <p:cNvPr id="20" name="Freeform 937">
              <a:extLst>
                <a:ext uri="{FF2B5EF4-FFF2-40B4-BE49-F238E27FC236}">
                  <a16:creationId xmlns:a16="http://schemas.microsoft.com/office/drawing/2014/main" id="{7CA3EB8F-47CB-59DF-8155-416ED9141192}"/>
                </a:ext>
              </a:extLst>
            </p:cNvPr>
            <p:cNvSpPr/>
            <p:nvPr/>
          </p:nvSpPr>
          <p:spPr>
            <a:xfrm>
              <a:off x="8672679" y="5039715"/>
              <a:ext cx="457" cy="6172"/>
            </a:xfrm>
            <a:custGeom>
              <a:avLst/>
              <a:gdLst>
                <a:gd name="connsiteX0" fmla="*/ 0 w 457"/>
                <a:gd name="connsiteY0" fmla="*/ 0 h 6172"/>
                <a:gd name="connsiteX1" fmla="*/ 457 w 457"/>
                <a:gd name="connsiteY1" fmla="*/ 6172 h 6172"/>
                <a:gd name="connsiteX2" fmla="*/ 0 w 457"/>
                <a:gd name="connsiteY2" fmla="*/ 0 h 6172"/>
              </a:gdLst>
              <a:ahLst/>
              <a:cxnLst>
                <a:cxn ang="0">
                  <a:pos x="connsiteX0" y="connsiteY0"/>
                </a:cxn>
                <a:cxn ang="0">
                  <a:pos x="connsiteX1" y="connsiteY1"/>
                </a:cxn>
                <a:cxn ang="0">
                  <a:pos x="connsiteX2" y="connsiteY2"/>
                </a:cxn>
              </a:cxnLst>
              <a:rect l="l" t="t" r="r" b="b"/>
              <a:pathLst>
                <a:path w="457" h="6172">
                  <a:moveTo>
                    <a:pt x="0" y="0"/>
                  </a:moveTo>
                  <a:cubicBezTo>
                    <a:pt x="229" y="2057"/>
                    <a:pt x="229" y="4114"/>
                    <a:pt x="457" y="6172"/>
                  </a:cubicBezTo>
                  <a:cubicBezTo>
                    <a:pt x="457" y="4114"/>
                    <a:pt x="229" y="2057"/>
                    <a:pt x="0" y="0"/>
                  </a:cubicBezTo>
                  <a:close/>
                </a:path>
              </a:pathLst>
            </a:custGeom>
            <a:solidFill>
              <a:srgbClr val="FFFFFF"/>
            </a:solidFill>
            <a:ln w="2286" cap="flat">
              <a:noFill/>
              <a:prstDash val="solid"/>
              <a:miter/>
            </a:ln>
          </p:spPr>
          <p:txBody>
            <a:bodyPr rtlCol="0" anchor="ctr"/>
            <a:lstStyle/>
            <a:p>
              <a:endParaRPr lang="en-US"/>
            </a:p>
          </p:txBody>
        </p:sp>
        <p:sp>
          <p:nvSpPr>
            <p:cNvPr id="21" name="Freeform 938">
              <a:extLst>
                <a:ext uri="{FF2B5EF4-FFF2-40B4-BE49-F238E27FC236}">
                  <a16:creationId xmlns:a16="http://schemas.microsoft.com/office/drawing/2014/main" id="{F36E8E7C-E5B6-2E83-A242-0F960229319E}"/>
                </a:ext>
              </a:extLst>
            </p:cNvPr>
            <p:cNvSpPr/>
            <p:nvPr/>
          </p:nvSpPr>
          <p:spPr>
            <a:xfrm>
              <a:off x="8959800" y="4402150"/>
              <a:ext cx="6858" cy="5029"/>
            </a:xfrm>
            <a:custGeom>
              <a:avLst/>
              <a:gdLst>
                <a:gd name="connsiteX0" fmla="*/ 0 w 6858"/>
                <a:gd name="connsiteY0" fmla="*/ 0 h 5029"/>
                <a:gd name="connsiteX1" fmla="*/ 6858 w 6858"/>
                <a:gd name="connsiteY1" fmla="*/ 5029 h 5029"/>
                <a:gd name="connsiteX2" fmla="*/ 0 w 6858"/>
                <a:gd name="connsiteY2" fmla="*/ 0 h 5029"/>
              </a:gdLst>
              <a:ahLst/>
              <a:cxnLst>
                <a:cxn ang="0">
                  <a:pos x="connsiteX0" y="connsiteY0"/>
                </a:cxn>
                <a:cxn ang="0">
                  <a:pos x="connsiteX1" y="connsiteY1"/>
                </a:cxn>
                <a:cxn ang="0">
                  <a:pos x="connsiteX2" y="connsiteY2"/>
                </a:cxn>
              </a:cxnLst>
              <a:rect l="l" t="t" r="r" b="b"/>
              <a:pathLst>
                <a:path w="6858" h="5029">
                  <a:moveTo>
                    <a:pt x="0" y="0"/>
                  </a:moveTo>
                  <a:cubicBezTo>
                    <a:pt x="2286" y="1600"/>
                    <a:pt x="4572" y="3200"/>
                    <a:pt x="6858" y="5029"/>
                  </a:cubicBezTo>
                  <a:cubicBezTo>
                    <a:pt x="4572" y="3200"/>
                    <a:pt x="2286" y="1600"/>
                    <a:pt x="0" y="0"/>
                  </a:cubicBezTo>
                  <a:close/>
                </a:path>
              </a:pathLst>
            </a:custGeom>
            <a:solidFill>
              <a:srgbClr val="FFFFFF"/>
            </a:solidFill>
            <a:ln w="2286" cap="flat">
              <a:noFill/>
              <a:prstDash val="solid"/>
              <a:miter/>
            </a:ln>
          </p:spPr>
          <p:txBody>
            <a:bodyPr rtlCol="0" anchor="ctr"/>
            <a:lstStyle/>
            <a:p>
              <a:endParaRPr lang="en-US"/>
            </a:p>
          </p:txBody>
        </p:sp>
        <p:sp>
          <p:nvSpPr>
            <p:cNvPr id="22" name="Freeform 939">
              <a:extLst>
                <a:ext uri="{FF2B5EF4-FFF2-40B4-BE49-F238E27FC236}">
                  <a16:creationId xmlns:a16="http://schemas.microsoft.com/office/drawing/2014/main" id="{39178C7C-54B1-9548-1214-4EA9C78F3FCA}"/>
                </a:ext>
              </a:extLst>
            </p:cNvPr>
            <p:cNvSpPr/>
            <p:nvPr/>
          </p:nvSpPr>
          <p:spPr>
            <a:xfrm>
              <a:off x="8967344" y="4407865"/>
              <a:ext cx="6629" cy="5257"/>
            </a:xfrm>
            <a:custGeom>
              <a:avLst/>
              <a:gdLst>
                <a:gd name="connsiteX0" fmla="*/ 0 w 6629"/>
                <a:gd name="connsiteY0" fmla="*/ 0 h 5257"/>
                <a:gd name="connsiteX1" fmla="*/ 6630 w 6629"/>
                <a:gd name="connsiteY1" fmla="*/ 5258 h 5257"/>
                <a:gd name="connsiteX2" fmla="*/ 0 w 6629"/>
                <a:gd name="connsiteY2" fmla="*/ 0 h 5257"/>
              </a:gdLst>
              <a:ahLst/>
              <a:cxnLst>
                <a:cxn ang="0">
                  <a:pos x="connsiteX0" y="connsiteY0"/>
                </a:cxn>
                <a:cxn ang="0">
                  <a:pos x="connsiteX1" y="connsiteY1"/>
                </a:cxn>
                <a:cxn ang="0">
                  <a:pos x="connsiteX2" y="connsiteY2"/>
                </a:cxn>
              </a:cxnLst>
              <a:rect l="l" t="t" r="r" b="b"/>
              <a:pathLst>
                <a:path w="6629" h="5257">
                  <a:moveTo>
                    <a:pt x="0" y="0"/>
                  </a:moveTo>
                  <a:cubicBezTo>
                    <a:pt x="2286" y="1829"/>
                    <a:pt x="4572" y="3429"/>
                    <a:pt x="6630" y="5258"/>
                  </a:cubicBezTo>
                  <a:cubicBezTo>
                    <a:pt x="4572" y="3429"/>
                    <a:pt x="2286" y="1600"/>
                    <a:pt x="0" y="0"/>
                  </a:cubicBezTo>
                  <a:close/>
                </a:path>
              </a:pathLst>
            </a:custGeom>
            <a:solidFill>
              <a:srgbClr val="FFFFFF"/>
            </a:solidFill>
            <a:ln w="2286" cap="flat">
              <a:noFill/>
              <a:prstDash val="solid"/>
              <a:miter/>
            </a:ln>
          </p:spPr>
          <p:txBody>
            <a:bodyPr rtlCol="0" anchor="ctr"/>
            <a:lstStyle/>
            <a:p>
              <a:endParaRPr lang="en-US"/>
            </a:p>
          </p:txBody>
        </p:sp>
        <p:sp>
          <p:nvSpPr>
            <p:cNvPr id="23" name="Freeform 940">
              <a:extLst>
                <a:ext uri="{FF2B5EF4-FFF2-40B4-BE49-F238E27FC236}">
                  <a16:creationId xmlns:a16="http://schemas.microsoft.com/office/drawing/2014/main" id="{94AD73B5-3919-B01B-DE79-59F2270DA3DA}"/>
                </a:ext>
              </a:extLst>
            </p:cNvPr>
            <p:cNvSpPr/>
            <p:nvPr/>
          </p:nvSpPr>
          <p:spPr>
            <a:xfrm>
              <a:off x="8952485" y="4397121"/>
              <a:ext cx="7315" cy="5029"/>
            </a:xfrm>
            <a:custGeom>
              <a:avLst/>
              <a:gdLst>
                <a:gd name="connsiteX0" fmla="*/ 0 w 7315"/>
                <a:gd name="connsiteY0" fmla="*/ 0 h 5029"/>
                <a:gd name="connsiteX1" fmla="*/ 7316 w 7315"/>
                <a:gd name="connsiteY1" fmla="*/ 5029 h 5029"/>
                <a:gd name="connsiteX2" fmla="*/ 0 w 7315"/>
                <a:gd name="connsiteY2" fmla="*/ 0 h 5029"/>
              </a:gdLst>
              <a:ahLst/>
              <a:cxnLst>
                <a:cxn ang="0">
                  <a:pos x="connsiteX0" y="connsiteY0"/>
                </a:cxn>
                <a:cxn ang="0">
                  <a:pos x="connsiteX1" y="connsiteY1"/>
                </a:cxn>
                <a:cxn ang="0">
                  <a:pos x="connsiteX2" y="connsiteY2"/>
                </a:cxn>
              </a:cxnLst>
              <a:rect l="l" t="t" r="r" b="b"/>
              <a:pathLst>
                <a:path w="7315" h="5029">
                  <a:moveTo>
                    <a:pt x="0" y="0"/>
                  </a:moveTo>
                  <a:cubicBezTo>
                    <a:pt x="2515" y="1600"/>
                    <a:pt x="4801" y="3200"/>
                    <a:pt x="7316" y="5029"/>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4" name="Freeform 941">
              <a:extLst>
                <a:ext uri="{FF2B5EF4-FFF2-40B4-BE49-F238E27FC236}">
                  <a16:creationId xmlns:a16="http://schemas.microsoft.com/office/drawing/2014/main" id="{7D7CBF6B-5AA2-FDBA-01CB-ED7688AD110A}"/>
                </a:ext>
              </a:extLst>
            </p:cNvPr>
            <p:cNvSpPr/>
            <p:nvPr/>
          </p:nvSpPr>
          <p:spPr>
            <a:xfrm>
              <a:off x="8671764" y="5027142"/>
              <a:ext cx="457" cy="6629"/>
            </a:xfrm>
            <a:custGeom>
              <a:avLst/>
              <a:gdLst>
                <a:gd name="connsiteX0" fmla="*/ 0 w 457"/>
                <a:gd name="connsiteY0" fmla="*/ 0 h 6629"/>
                <a:gd name="connsiteX1" fmla="*/ 457 w 457"/>
                <a:gd name="connsiteY1" fmla="*/ 6629 h 6629"/>
                <a:gd name="connsiteX2" fmla="*/ 0 w 457"/>
                <a:gd name="connsiteY2" fmla="*/ 0 h 6629"/>
              </a:gdLst>
              <a:ahLst/>
              <a:cxnLst>
                <a:cxn ang="0">
                  <a:pos x="connsiteX0" y="connsiteY0"/>
                </a:cxn>
                <a:cxn ang="0">
                  <a:pos x="connsiteX1" y="connsiteY1"/>
                </a:cxn>
                <a:cxn ang="0">
                  <a:pos x="connsiteX2" y="connsiteY2"/>
                </a:cxn>
              </a:cxnLst>
              <a:rect l="l" t="t" r="r" b="b"/>
              <a:pathLst>
                <a:path w="457" h="6629">
                  <a:moveTo>
                    <a:pt x="0" y="0"/>
                  </a:moveTo>
                  <a:cubicBezTo>
                    <a:pt x="228" y="2286"/>
                    <a:pt x="228" y="4572"/>
                    <a:pt x="457" y="6629"/>
                  </a:cubicBezTo>
                  <a:cubicBezTo>
                    <a:pt x="457" y="4572"/>
                    <a:pt x="228" y="2286"/>
                    <a:pt x="0" y="0"/>
                  </a:cubicBezTo>
                  <a:close/>
                </a:path>
              </a:pathLst>
            </a:custGeom>
            <a:solidFill>
              <a:srgbClr val="FFFFFF"/>
            </a:solidFill>
            <a:ln w="2286" cap="flat">
              <a:noFill/>
              <a:prstDash val="solid"/>
              <a:miter/>
            </a:ln>
          </p:spPr>
          <p:txBody>
            <a:bodyPr rtlCol="0" anchor="ctr"/>
            <a:lstStyle/>
            <a:p>
              <a:endParaRPr lang="en-US"/>
            </a:p>
          </p:txBody>
        </p:sp>
        <p:sp>
          <p:nvSpPr>
            <p:cNvPr id="25" name="Freeform 942">
              <a:extLst>
                <a:ext uri="{FF2B5EF4-FFF2-40B4-BE49-F238E27FC236}">
                  <a16:creationId xmlns:a16="http://schemas.microsoft.com/office/drawing/2014/main" id="{5E778E78-E8C8-3BF1-D1C1-04AE984CDC70}"/>
                </a:ext>
              </a:extLst>
            </p:cNvPr>
            <p:cNvSpPr/>
            <p:nvPr/>
          </p:nvSpPr>
          <p:spPr>
            <a:xfrm>
              <a:off x="8944713" y="4392091"/>
              <a:ext cx="7315" cy="4572"/>
            </a:xfrm>
            <a:custGeom>
              <a:avLst/>
              <a:gdLst>
                <a:gd name="connsiteX0" fmla="*/ 0 w 7315"/>
                <a:gd name="connsiteY0" fmla="*/ 0 h 4572"/>
                <a:gd name="connsiteX1" fmla="*/ 7315 w 7315"/>
                <a:gd name="connsiteY1" fmla="*/ 4572 h 4572"/>
                <a:gd name="connsiteX2" fmla="*/ 0 w 7315"/>
                <a:gd name="connsiteY2" fmla="*/ 0 h 4572"/>
              </a:gdLst>
              <a:ahLst/>
              <a:cxnLst>
                <a:cxn ang="0">
                  <a:pos x="connsiteX0" y="connsiteY0"/>
                </a:cxn>
                <a:cxn ang="0">
                  <a:pos x="connsiteX1" y="connsiteY1"/>
                </a:cxn>
                <a:cxn ang="0">
                  <a:pos x="connsiteX2" y="connsiteY2"/>
                </a:cxn>
              </a:cxnLst>
              <a:rect l="l" t="t" r="r" b="b"/>
              <a:pathLst>
                <a:path w="7315" h="4572">
                  <a:moveTo>
                    <a:pt x="0" y="0"/>
                  </a:moveTo>
                  <a:cubicBezTo>
                    <a:pt x="2515" y="1600"/>
                    <a:pt x="4801" y="2972"/>
                    <a:pt x="7315" y="4572"/>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6" name="Freeform 943">
              <a:extLst>
                <a:ext uri="{FF2B5EF4-FFF2-40B4-BE49-F238E27FC236}">
                  <a16:creationId xmlns:a16="http://schemas.microsoft.com/office/drawing/2014/main" id="{507BBB7D-A06D-9D05-1E7F-73AAC3F51C90}"/>
                </a:ext>
              </a:extLst>
            </p:cNvPr>
            <p:cNvSpPr/>
            <p:nvPr/>
          </p:nvSpPr>
          <p:spPr>
            <a:xfrm>
              <a:off x="8995462" y="4432554"/>
              <a:ext cx="5715" cy="6172"/>
            </a:xfrm>
            <a:custGeom>
              <a:avLst/>
              <a:gdLst>
                <a:gd name="connsiteX0" fmla="*/ 0 w 5715"/>
                <a:gd name="connsiteY0" fmla="*/ 0 h 6172"/>
                <a:gd name="connsiteX1" fmla="*/ 5715 w 5715"/>
                <a:gd name="connsiteY1" fmla="*/ 6172 h 6172"/>
                <a:gd name="connsiteX2" fmla="*/ 0 w 5715"/>
                <a:gd name="connsiteY2" fmla="*/ 0 h 6172"/>
              </a:gdLst>
              <a:ahLst/>
              <a:cxnLst>
                <a:cxn ang="0">
                  <a:pos x="connsiteX0" y="connsiteY0"/>
                </a:cxn>
                <a:cxn ang="0">
                  <a:pos x="connsiteX1" y="connsiteY1"/>
                </a:cxn>
                <a:cxn ang="0">
                  <a:pos x="connsiteX2" y="connsiteY2"/>
                </a:cxn>
              </a:cxnLst>
              <a:rect l="l" t="t" r="r" b="b"/>
              <a:pathLst>
                <a:path w="5715" h="6172">
                  <a:moveTo>
                    <a:pt x="0" y="0"/>
                  </a:moveTo>
                  <a:cubicBezTo>
                    <a:pt x="2058" y="2057"/>
                    <a:pt x="3886" y="4115"/>
                    <a:pt x="5715" y="6172"/>
                  </a:cubicBezTo>
                  <a:cubicBezTo>
                    <a:pt x="3886" y="4115"/>
                    <a:pt x="2058" y="2057"/>
                    <a:pt x="0" y="0"/>
                  </a:cubicBezTo>
                  <a:close/>
                </a:path>
              </a:pathLst>
            </a:custGeom>
            <a:solidFill>
              <a:srgbClr val="FFFFFF"/>
            </a:solidFill>
            <a:ln w="2286" cap="flat">
              <a:noFill/>
              <a:prstDash val="solid"/>
              <a:miter/>
            </a:ln>
          </p:spPr>
          <p:txBody>
            <a:bodyPr rtlCol="0" anchor="ctr"/>
            <a:lstStyle/>
            <a:p>
              <a:endParaRPr lang="en-US"/>
            </a:p>
          </p:txBody>
        </p:sp>
        <p:sp>
          <p:nvSpPr>
            <p:cNvPr id="27" name="Freeform 944">
              <a:extLst>
                <a:ext uri="{FF2B5EF4-FFF2-40B4-BE49-F238E27FC236}">
                  <a16:creationId xmlns:a16="http://schemas.microsoft.com/office/drawing/2014/main" id="{A4C0C8DA-2351-106C-CCD0-968FB50E68A0}"/>
                </a:ext>
              </a:extLst>
            </p:cNvPr>
            <p:cNvSpPr/>
            <p:nvPr/>
          </p:nvSpPr>
          <p:spPr>
            <a:xfrm>
              <a:off x="8670850" y="5014569"/>
              <a:ext cx="457" cy="7543"/>
            </a:xfrm>
            <a:custGeom>
              <a:avLst/>
              <a:gdLst>
                <a:gd name="connsiteX0" fmla="*/ 0 w 457"/>
                <a:gd name="connsiteY0" fmla="*/ 0 h 7543"/>
                <a:gd name="connsiteX1" fmla="*/ 457 w 457"/>
                <a:gd name="connsiteY1" fmla="*/ 7543 h 7543"/>
                <a:gd name="connsiteX2" fmla="*/ 0 w 457"/>
                <a:gd name="connsiteY2" fmla="*/ 0 h 7543"/>
              </a:gdLst>
              <a:ahLst/>
              <a:cxnLst>
                <a:cxn ang="0">
                  <a:pos x="connsiteX0" y="connsiteY0"/>
                </a:cxn>
                <a:cxn ang="0">
                  <a:pos x="connsiteX1" y="connsiteY1"/>
                </a:cxn>
                <a:cxn ang="0">
                  <a:pos x="connsiteX2" y="connsiteY2"/>
                </a:cxn>
              </a:cxnLst>
              <a:rect l="l" t="t" r="r" b="b"/>
              <a:pathLst>
                <a:path w="457" h="7543">
                  <a:moveTo>
                    <a:pt x="0" y="0"/>
                  </a:moveTo>
                  <a:cubicBezTo>
                    <a:pt x="229" y="2514"/>
                    <a:pt x="457" y="5029"/>
                    <a:pt x="457" y="7543"/>
                  </a:cubicBezTo>
                  <a:cubicBezTo>
                    <a:pt x="457" y="5029"/>
                    <a:pt x="229" y="2514"/>
                    <a:pt x="0" y="0"/>
                  </a:cubicBezTo>
                  <a:close/>
                </a:path>
              </a:pathLst>
            </a:custGeom>
            <a:solidFill>
              <a:srgbClr val="FFFFFF"/>
            </a:solidFill>
            <a:ln w="2286" cap="flat">
              <a:noFill/>
              <a:prstDash val="solid"/>
              <a:miter/>
            </a:ln>
          </p:spPr>
          <p:txBody>
            <a:bodyPr rtlCol="0" anchor="ctr"/>
            <a:lstStyle/>
            <a:p>
              <a:endParaRPr lang="en-US"/>
            </a:p>
          </p:txBody>
        </p:sp>
        <p:sp>
          <p:nvSpPr>
            <p:cNvPr id="28" name="Freeform 945">
              <a:extLst>
                <a:ext uri="{FF2B5EF4-FFF2-40B4-BE49-F238E27FC236}">
                  <a16:creationId xmlns:a16="http://schemas.microsoft.com/office/drawing/2014/main" id="{1510A584-566B-EEC3-2479-71C2B3CD903F}"/>
                </a:ext>
              </a:extLst>
            </p:cNvPr>
            <p:cNvSpPr/>
            <p:nvPr/>
          </p:nvSpPr>
          <p:spPr>
            <a:xfrm>
              <a:off x="8988375" y="4425696"/>
              <a:ext cx="5715" cy="5486"/>
            </a:xfrm>
            <a:custGeom>
              <a:avLst/>
              <a:gdLst>
                <a:gd name="connsiteX0" fmla="*/ 0 w 5715"/>
                <a:gd name="connsiteY0" fmla="*/ 0 h 5486"/>
                <a:gd name="connsiteX1" fmla="*/ 5715 w 5715"/>
                <a:gd name="connsiteY1" fmla="*/ 5486 h 5486"/>
                <a:gd name="connsiteX2" fmla="*/ 0 w 5715"/>
                <a:gd name="connsiteY2" fmla="*/ 0 h 5486"/>
              </a:gdLst>
              <a:ahLst/>
              <a:cxnLst>
                <a:cxn ang="0">
                  <a:pos x="connsiteX0" y="connsiteY0"/>
                </a:cxn>
                <a:cxn ang="0">
                  <a:pos x="connsiteX1" y="connsiteY1"/>
                </a:cxn>
                <a:cxn ang="0">
                  <a:pos x="connsiteX2" y="connsiteY2"/>
                </a:cxn>
              </a:cxnLst>
              <a:rect l="l" t="t" r="r" b="b"/>
              <a:pathLst>
                <a:path w="5715" h="5486">
                  <a:moveTo>
                    <a:pt x="0" y="0"/>
                  </a:moveTo>
                  <a:cubicBezTo>
                    <a:pt x="1828" y="1829"/>
                    <a:pt x="3886" y="3658"/>
                    <a:pt x="5715" y="5486"/>
                  </a:cubicBezTo>
                  <a:cubicBezTo>
                    <a:pt x="3657" y="3658"/>
                    <a:pt x="1828" y="1600"/>
                    <a:pt x="0" y="0"/>
                  </a:cubicBezTo>
                  <a:close/>
                </a:path>
              </a:pathLst>
            </a:custGeom>
            <a:solidFill>
              <a:srgbClr val="FFFFFF"/>
            </a:solidFill>
            <a:ln w="2286" cap="flat">
              <a:noFill/>
              <a:prstDash val="solid"/>
              <a:miter/>
            </a:ln>
          </p:spPr>
          <p:txBody>
            <a:bodyPr rtlCol="0" anchor="ctr"/>
            <a:lstStyle/>
            <a:p>
              <a:endParaRPr lang="en-US"/>
            </a:p>
          </p:txBody>
        </p:sp>
        <p:sp>
          <p:nvSpPr>
            <p:cNvPr id="29" name="Freeform 946">
              <a:extLst>
                <a:ext uri="{FF2B5EF4-FFF2-40B4-BE49-F238E27FC236}">
                  <a16:creationId xmlns:a16="http://schemas.microsoft.com/office/drawing/2014/main" id="{DA821DB9-404A-AC55-2080-8FECF8116C5A}"/>
                </a:ext>
              </a:extLst>
            </p:cNvPr>
            <p:cNvSpPr/>
            <p:nvPr/>
          </p:nvSpPr>
          <p:spPr>
            <a:xfrm>
              <a:off x="8981746" y="4419752"/>
              <a:ext cx="6172" cy="5715"/>
            </a:xfrm>
            <a:custGeom>
              <a:avLst/>
              <a:gdLst>
                <a:gd name="connsiteX0" fmla="*/ 0 w 6172"/>
                <a:gd name="connsiteY0" fmla="*/ 0 h 5715"/>
                <a:gd name="connsiteX1" fmla="*/ 6172 w 6172"/>
                <a:gd name="connsiteY1" fmla="*/ 5715 h 5715"/>
                <a:gd name="connsiteX2" fmla="*/ 0 w 6172"/>
                <a:gd name="connsiteY2" fmla="*/ 0 h 5715"/>
              </a:gdLst>
              <a:ahLst/>
              <a:cxnLst>
                <a:cxn ang="0">
                  <a:pos x="connsiteX0" y="connsiteY0"/>
                </a:cxn>
                <a:cxn ang="0">
                  <a:pos x="connsiteX1" y="connsiteY1"/>
                </a:cxn>
                <a:cxn ang="0">
                  <a:pos x="connsiteX2" y="connsiteY2"/>
                </a:cxn>
              </a:cxnLst>
              <a:rect l="l" t="t" r="r" b="b"/>
              <a:pathLst>
                <a:path w="6172" h="5715">
                  <a:moveTo>
                    <a:pt x="0" y="0"/>
                  </a:moveTo>
                  <a:cubicBezTo>
                    <a:pt x="2058" y="1829"/>
                    <a:pt x="4115" y="3658"/>
                    <a:pt x="6172" y="5715"/>
                  </a:cubicBezTo>
                  <a:cubicBezTo>
                    <a:pt x="4344" y="3658"/>
                    <a:pt x="2286" y="1829"/>
                    <a:pt x="0" y="0"/>
                  </a:cubicBezTo>
                  <a:close/>
                </a:path>
              </a:pathLst>
            </a:custGeom>
            <a:solidFill>
              <a:srgbClr val="FFFFFF"/>
            </a:solidFill>
            <a:ln w="2286" cap="flat">
              <a:noFill/>
              <a:prstDash val="solid"/>
              <a:miter/>
            </a:ln>
          </p:spPr>
          <p:txBody>
            <a:bodyPr rtlCol="0" anchor="ctr"/>
            <a:lstStyle/>
            <a:p>
              <a:endParaRPr lang="en-US"/>
            </a:p>
          </p:txBody>
        </p:sp>
        <p:sp>
          <p:nvSpPr>
            <p:cNvPr id="30" name="Freeform 947">
              <a:extLst>
                <a:ext uri="{FF2B5EF4-FFF2-40B4-BE49-F238E27FC236}">
                  <a16:creationId xmlns:a16="http://schemas.microsoft.com/office/drawing/2014/main" id="{EDC80FA9-16E9-3214-0787-C83A6DA27AE3}"/>
                </a:ext>
              </a:extLst>
            </p:cNvPr>
            <p:cNvSpPr/>
            <p:nvPr/>
          </p:nvSpPr>
          <p:spPr>
            <a:xfrm>
              <a:off x="8974431" y="4413351"/>
              <a:ext cx="6172" cy="5257"/>
            </a:xfrm>
            <a:custGeom>
              <a:avLst/>
              <a:gdLst>
                <a:gd name="connsiteX0" fmla="*/ 0 w 6172"/>
                <a:gd name="connsiteY0" fmla="*/ 0 h 5257"/>
                <a:gd name="connsiteX1" fmla="*/ 6172 w 6172"/>
                <a:gd name="connsiteY1" fmla="*/ 5258 h 5257"/>
                <a:gd name="connsiteX2" fmla="*/ 0 w 6172"/>
                <a:gd name="connsiteY2" fmla="*/ 0 h 5257"/>
              </a:gdLst>
              <a:ahLst/>
              <a:cxnLst>
                <a:cxn ang="0">
                  <a:pos x="connsiteX0" y="connsiteY0"/>
                </a:cxn>
                <a:cxn ang="0">
                  <a:pos x="connsiteX1" y="connsiteY1"/>
                </a:cxn>
                <a:cxn ang="0">
                  <a:pos x="connsiteX2" y="connsiteY2"/>
                </a:cxn>
              </a:cxnLst>
              <a:rect l="l" t="t" r="r" b="b"/>
              <a:pathLst>
                <a:path w="6172" h="5257">
                  <a:moveTo>
                    <a:pt x="0" y="0"/>
                  </a:moveTo>
                  <a:cubicBezTo>
                    <a:pt x="2057" y="1600"/>
                    <a:pt x="4115" y="3429"/>
                    <a:pt x="6172" y="5258"/>
                  </a:cubicBezTo>
                  <a:cubicBezTo>
                    <a:pt x="4115" y="3429"/>
                    <a:pt x="2057" y="1600"/>
                    <a:pt x="0" y="0"/>
                  </a:cubicBezTo>
                  <a:close/>
                </a:path>
              </a:pathLst>
            </a:custGeom>
            <a:solidFill>
              <a:srgbClr val="FFFFFF"/>
            </a:solidFill>
            <a:ln w="2286" cap="flat">
              <a:noFill/>
              <a:prstDash val="solid"/>
              <a:miter/>
            </a:ln>
          </p:spPr>
          <p:txBody>
            <a:bodyPr rtlCol="0" anchor="ctr"/>
            <a:lstStyle/>
            <a:p>
              <a:endParaRPr lang="en-US"/>
            </a:p>
          </p:txBody>
        </p:sp>
        <p:sp>
          <p:nvSpPr>
            <p:cNvPr id="31" name="Freeform 948">
              <a:extLst>
                <a:ext uri="{FF2B5EF4-FFF2-40B4-BE49-F238E27FC236}">
                  <a16:creationId xmlns:a16="http://schemas.microsoft.com/office/drawing/2014/main" id="{7C0EC7BD-E2B8-5657-7F21-6EC0F69C7369}"/>
                </a:ext>
              </a:extLst>
            </p:cNvPr>
            <p:cNvSpPr/>
            <p:nvPr/>
          </p:nvSpPr>
          <p:spPr>
            <a:xfrm>
              <a:off x="8682508" y="4990338"/>
              <a:ext cx="97612" cy="119661"/>
            </a:xfrm>
            <a:custGeom>
              <a:avLst/>
              <a:gdLst>
                <a:gd name="connsiteX0" fmla="*/ 80010 w 97612"/>
                <a:gd name="connsiteY0" fmla="*/ 117500 h 119661"/>
                <a:gd name="connsiteX1" fmla="*/ 80010 w 97612"/>
                <a:gd name="connsiteY1" fmla="*/ 117500 h 119661"/>
                <a:gd name="connsiteX2" fmla="*/ 80924 w 97612"/>
                <a:gd name="connsiteY2" fmla="*/ 117043 h 119661"/>
                <a:gd name="connsiteX3" fmla="*/ 80924 w 97612"/>
                <a:gd name="connsiteY3" fmla="*/ 117043 h 119661"/>
                <a:gd name="connsiteX4" fmla="*/ 81610 w 97612"/>
                <a:gd name="connsiteY4" fmla="*/ 116586 h 119661"/>
                <a:gd name="connsiteX5" fmla="*/ 81610 w 97612"/>
                <a:gd name="connsiteY5" fmla="*/ 116586 h 119661"/>
                <a:gd name="connsiteX6" fmla="*/ 83439 w 97612"/>
                <a:gd name="connsiteY6" fmla="*/ 114300 h 119661"/>
                <a:gd name="connsiteX7" fmla="*/ 83439 w 97612"/>
                <a:gd name="connsiteY7" fmla="*/ 114300 h 119661"/>
                <a:gd name="connsiteX8" fmla="*/ 83896 w 97612"/>
                <a:gd name="connsiteY8" fmla="*/ 113386 h 119661"/>
                <a:gd name="connsiteX9" fmla="*/ 83896 w 97612"/>
                <a:gd name="connsiteY9" fmla="*/ 113157 h 119661"/>
                <a:gd name="connsiteX10" fmla="*/ 84353 w 97612"/>
                <a:gd name="connsiteY10" fmla="*/ 112243 h 119661"/>
                <a:gd name="connsiteX11" fmla="*/ 84353 w 97612"/>
                <a:gd name="connsiteY11" fmla="*/ 112014 h 119661"/>
                <a:gd name="connsiteX12" fmla="*/ 84810 w 97612"/>
                <a:gd name="connsiteY12" fmla="*/ 111100 h 119661"/>
                <a:gd name="connsiteX13" fmla="*/ 84810 w 97612"/>
                <a:gd name="connsiteY13" fmla="*/ 110871 h 119661"/>
                <a:gd name="connsiteX14" fmla="*/ 85496 w 97612"/>
                <a:gd name="connsiteY14" fmla="*/ 108128 h 119661"/>
                <a:gd name="connsiteX15" fmla="*/ 85496 w 97612"/>
                <a:gd name="connsiteY15" fmla="*/ 107899 h 119661"/>
                <a:gd name="connsiteX16" fmla="*/ 85725 w 97612"/>
                <a:gd name="connsiteY16" fmla="*/ 106528 h 119661"/>
                <a:gd name="connsiteX17" fmla="*/ 85725 w 97612"/>
                <a:gd name="connsiteY17" fmla="*/ 106070 h 119661"/>
                <a:gd name="connsiteX18" fmla="*/ 85953 w 97612"/>
                <a:gd name="connsiteY18" fmla="*/ 104927 h 119661"/>
                <a:gd name="connsiteX19" fmla="*/ 85953 w 97612"/>
                <a:gd name="connsiteY19" fmla="*/ 104470 h 119661"/>
                <a:gd name="connsiteX20" fmla="*/ 86182 w 97612"/>
                <a:gd name="connsiteY20" fmla="*/ 103327 h 119661"/>
                <a:gd name="connsiteX21" fmla="*/ 86182 w 97612"/>
                <a:gd name="connsiteY21" fmla="*/ 102870 h 119661"/>
                <a:gd name="connsiteX22" fmla="*/ 86411 w 97612"/>
                <a:gd name="connsiteY22" fmla="*/ 101498 h 119661"/>
                <a:gd name="connsiteX23" fmla="*/ 86411 w 97612"/>
                <a:gd name="connsiteY23" fmla="*/ 101041 h 119661"/>
                <a:gd name="connsiteX24" fmla="*/ 86639 w 97612"/>
                <a:gd name="connsiteY24" fmla="*/ 98984 h 119661"/>
                <a:gd name="connsiteX25" fmla="*/ 93497 w 97612"/>
                <a:gd name="connsiteY25" fmla="*/ 44577 h 119661"/>
                <a:gd name="connsiteX26" fmla="*/ 94183 w 97612"/>
                <a:gd name="connsiteY26" fmla="*/ 34290 h 119661"/>
                <a:gd name="connsiteX27" fmla="*/ 94412 w 97612"/>
                <a:gd name="connsiteY27" fmla="*/ 31318 h 119661"/>
                <a:gd name="connsiteX28" fmla="*/ 95097 w 97612"/>
                <a:gd name="connsiteY28" fmla="*/ 23774 h 119661"/>
                <a:gd name="connsiteX29" fmla="*/ 95326 w 97612"/>
                <a:gd name="connsiteY29" fmla="*/ 20803 h 119661"/>
                <a:gd name="connsiteX30" fmla="*/ 96240 w 97612"/>
                <a:gd name="connsiteY30" fmla="*/ 12344 h 119661"/>
                <a:gd name="connsiteX31" fmla="*/ 96469 w 97612"/>
                <a:gd name="connsiteY31" fmla="*/ 10744 h 119661"/>
                <a:gd name="connsiteX32" fmla="*/ 97612 w 97612"/>
                <a:gd name="connsiteY32" fmla="*/ 0 h 119661"/>
                <a:gd name="connsiteX33" fmla="*/ 93040 w 97612"/>
                <a:gd name="connsiteY33" fmla="*/ 1829 h 119661"/>
                <a:gd name="connsiteX34" fmla="*/ 34518 w 97612"/>
                <a:gd name="connsiteY34" fmla="*/ 13716 h 119661"/>
                <a:gd name="connsiteX35" fmla="*/ 0 w 97612"/>
                <a:gd name="connsiteY35" fmla="*/ 13945 h 119661"/>
                <a:gd name="connsiteX36" fmla="*/ 0 w 97612"/>
                <a:gd name="connsiteY36" fmla="*/ 14173 h 119661"/>
                <a:gd name="connsiteX37" fmla="*/ 2514 w 97612"/>
                <a:gd name="connsiteY37" fmla="*/ 45949 h 119661"/>
                <a:gd name="connsiteX38" fmla="*/ 3429 w 97612"/>
                <a:gd name="connsiteY38" fmla="*/ 56464 h 119661"/>
                <a:gd name="connsiteX39" fmla="*/ 6401 w 97612"/>
                <a:gd name="connsiteY39" fmla="*/ 93269 h 119661"/>
                <a:gd name="connsiteX40" fmla="*/ 14859 w 97612"/>
                <a:gd name="connsiteY40" fmla="*/ 114071 h 119661"/>
                <a:gd name="connsiteX41" fmla="*/ 30404 w 97612"/>
                <a:gd name="connsiteY41" fmla="*/ 117958 h 119661"/>
                <a:gd name="connsiteX42" fmla="*/ 52349 w 97612"/>
                <a:gd name="connsiteY42" fmla="*/ 119101 h 119661"/>
                <a:gd name="connsiteX43" fmla="*/ 52349 w 97612"/>
                <a:gd name="connsiteY43" fmla="*/ 118872 h 119661"/>
                <a:gd name="connsiteX44" fmla="*/ 61036 w 97612"/>
                <a:gd name="connsiteY44" fmla="*/ 119558 h 119661"/>
                <a:gd name="connsiteX45" fmla="*/ 78410 w 97612"/>
                <a:gd name="connsiteY45" fmla="*/ 117958 h 119661"/>
                <a:gd name="connsiteX46" fmla="*/ 78410 w 97612"/>
                <a:gd name="connsiteY46" fmla="*/ 117958 h 119661"/>
                <a:gd name="connsiteX47" fmla="*/ 80010 w 97612"/>
                <a:gd name="connsiteY47" fmla="*/ 117500 h 11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612" h="119661">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w="2286" cap="flat">
              <a:noFill/>
              <a:prstDash val="solid"/>
              <a:miter/>
            </a:ln>
          </p:spPr>
          <p:txBody>
            <a:bodyPr rtlCol="0" anchor="ctr"/>
            <a:lstStyle/>
            <a:p>
              <a:endParaRPr lang="en-US"/>
            </a:p>
          </p:txBody>
        </p:sp>
        <p:sp>
          <p:nvSpPr>
            <p:cNvPr id="32" name="Freeform 949">
              <a:extLst>
                <a:ext uri="{FF2B5EF4-FFF2-40B4-BE49-F238E27FC236}">
                  <a16:creationId xmlns:a16="http://schemas.microsoft.com/office/drawing/2014/main" id="{590F1312-94A1-7B76-1D23-51A1BAEAC0E3}"/>
                </a:ext>
              </a:extLst>
            </p:cNvPr>
            <p:cNvSpPr/>
            <p:nvPr/>
          </p:nvSpPr>
          <p:spPr>
            <a:xfrm>
              <a:off x="8627761" y="5162702"/>
              <a:ext cx="224826" cy="64355"/>
            </a:xfrm>
            <a:custGeom>
              <a:avLst/>
              <a:gdLst>
                <a:gd name="connsiteX0" fmla="*/ 222540 w 224826"/>
                <a:gd name="connsiteY0" fmla="*/ 0 h 64355"/>
                <a:gd name="connsiteX1" fmla="*/ 212025 w 224826"/>
                <a:gd name="connsiteY1" fmla="*/ 1372 h 64355"/>
                <a:gd name="connsiteX2" fmla="*/ 199680 w 224826"/>
                <a:gd name="connsiteY2" fmla="*/ 5944 h 64355"/>
                <a:gd name="connsiteX3" fmla="*/ 44004 w 224826"/>
                <a:gd name="connsiteY3" fmla="*/ 13716 h 64355"/>
                <a:gd name="connsiteX4" fmla="*/ 1713 w 224826"/>
                <a:gd name="connsiteY4" fmla="*/ 5487 h 64355"/>
                <a:gd name="connsiteX5" fmla="*/ 35545 w 224826"/>
                <a:gd name="connsiteY5" fmla="*/ 55779 h 64355"/>
                <a:gd name="connsiteX6" fmla="*/ 178878 w 224826"/>
                <a:gd name="connsiteY6" fmla="*/ 58522 h 64355"/>
                <a:gd name="connsiteX7" fmla="*/ 224826 w 224826"/>
                <a:gd name="connsiteY7" fmla="*/ 4572 h 64355"/>
                <a:gd name="connsiteX8" fmla="*/ 222540 w 224826"/>
                <a:gd name="connsiteY8" fmla="*/ 0 h 6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26" h="64355">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w="2286" cap="flat">
              <a:noFill/>
              <a:prstDash val="solid"/>
              <a:miter/>
            </a:ln>
          </p:spPr>
          <p:txBody>
            <a:bodyPr rtlCol="0" anchor="ctr"/>
            <a:lstStyle/>
            <a:p>
              <a:endParaRPr lang="en-US"/>
            </a:p>
          </p:txBody>
        </p:sp>
        <p:sp>
          <p:nvSpPr>
            <p:cNvPr id="33" name="Freeform 950">
              <a:extLst>
                <a:ext uri="{FF2B5EF4-FFF2-40B4-BE49-F238E27FC236}">
                  <a16:creationId xmlns:a16="http://schemas.microsoft.com/office/drawing/2014/main" id="{D6CA29D7-2458-1834-4970-606E6B937C5A}"/>
                </a:ext>
              </a:extLst>
            </p:cNvPr>
            <p:cNvSpPr/>
            <p:nvPr/>
          </p:nvSpPr>
          <p:spPr>
            <a:xfrm>
              <a:off x="8622158" y="5103089"/>
              <a:ext cx="233716" cy="73070"/>
            </a:xfrm>
            <a:custGeom>
              <a:avLst/>
              <a:gdLst>
                <a:gd name="connsiteX0" fmla="*/ 204597 w 233716"/>
                <a:gd name="connsiteY0" fmla="*/ 6121 h 73070"/>
                <a:gd name="connsiteX1" fmla="*/ 181966 w 233716"/>
                <a:gd name="connsiteY1" fmla="*/ 14351 h 73070"/>
                <a:gd name="connsiteX2" fmla="*/ 147676 w 233716"/>
                <a:gd name="connsiteY2" fmla="*/ 21209 h 73070"/>
                <a:gd name="connsiteX3" fmla="*/ 24003 w 233716"/>
                <a:gd name="connsiteY3" fmla="*/ 7264 h 73070"/>
                <a:gd name="connsiteX4" fmla="*/ 0 w 233716"/>
                <a:gd name="connsiteY4" fmla="*/ 26466 h 73070"/>
                <a:gd name="connsiteX5" fmla="*/ 22860 w 233716"/>
                <a:gd name="connsiteY5" fmla="*/ 55956 h 73070"/>
                <a:gd name="connsiteX6" fmla="*/ 84811 w 233716"/>
                <a:gd name="connsiteY6" fmla="*/ 70129 h 73070"/>
                <a:gd name="connsiteX7" fmla="*/ 216942 w 233716"/>
                <a:gd name="connsiteY7" fmla="*/ 50241 h 73070"/>
                <a:gd name="connsiteX8" fmla="*/ 225400 w 233716"/>
                <a:gd name="connsiteY8" fmla="*/ 43611 h 73070"/>
                <a:gd name="connsiteX9" fmla="*/ 229743 w 233716"/>
                <a:gd name="connsiteY9" fmla="*/ 5435 h 73070"/>
                <a:gd name="connsiteX10" fmla="*/ 204597 w 233716"/>
                <a:gd name="connsiteY10" fmla="*/ 6121 h 7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716" h="73070">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w="2286" cap="flat">
              <a:noFill/>
              <a:prstDash val="solid"/>
              <a:miter/>
            </a:ln>
          </p:spPr>
          <p:txBody>
            <a:bodyPr rtlCol="0" anchor="ctr"/>
            <a:lstStyle/>
            <a:p>
              <a:endParaRPr lang="en-US"/>
            </a:p>
          </p:txBody>
        </p:sp>
        <p:sp>
          <p:nvSpPr>
            <p:cNvPr id="34" name="Freeform 951">
              <a:extLst>
                <a:ext uri="{FF2B5EF4-FFF2-40B4-BE49-F238E27FC236}">
                  <a16:creationId xmlns:a16="http://schemas.microsoft.com/office/drawing/2014/main" id="{EDBEB5AC-F718-4D36-4080-FAB44E3F1EF4}"/>
                </a:ext>
              </a:extLst>
            </p:cNvPr>
            <p:cNvSpPr/>
            <p:nvPr/>
          </p:nvSpPr>
          <p:spPr>
            <a:xfrm>
              <a:off x="8781695" y="4391863"/>
              <a:ext cx="283983" cy="715060"/>
            </a:xfrm>
            <a:custGeom>
              <a:avLst/>
              <a:gdLst>
                <a:gd name="connsiteX0" fmla="*/ 219710 w 283983"/>
                <a:gd name="connsiteY0" fmla="*/ 46863 h 715060"/>
                <a:gd name="connsiteX1" fmla="*/ 213995 w 283983"/>
                <a:gd name="connsiteY1" fmla="*/ 40691 h 715060"/>
                <a:gd name="connsiteX2" fmla="*/ 212623 w 283983"/>
                <a:gd name="connsiteY2" fmla="*/ 39091 h 715060"/>
                <a:gd name="connsiteX3" fmla="*/ 206908 w 283983"/>
                <a:gd name="connsiteY3" fmla="*/ 33604 h 715060"/>
                <a:gd name="connsiteX4" fmla="*/ 206680 w 283983"/>
                <a:gd name="connsiteY4" fmla="*/ 33376 h 715060"/>
                <a:gd name="connsiteX5" fmla="*/ 200508 w 283983"/>
                <a:gd name="connsiteY5" fmla="*/ 27661 h 715060"/>
                <a:gd name="connsiteX6" fmla="*/ 199136 w 283983"/>
                <a:gd name="connsiteY6" fmla="*/ 26518 h 715060"/>
                <a:gd name="connsiteX7" fmla="*/ 192964 w 283983"/>
                <a:gd name="connsiteY7" fmla="*/ 21260 h 715060"/>
                <a:gd name="connsiteX8" fmla="*/ 192735 w 283983"/>
                <a:gd name="connsiteY8" fmla="*/ 21031 h 715060"/>
                <a:gd name="connsiteX9" fmla="*/ 186106 w 283983"/>
                <a:gd name="connsiteY9" fmla="*/ 15773 h 715060"/>
                <a:gd name="connsiteX10" fmla="*/ 185191 w 283983"/>
                <a:gd name="connsiteY10" fmla="*/ 15088 h 715060"/>
                <a:gd name="connsiteX11" fmla="*/ 178333 w 283983"/>
                <a:gd name="connsiteY11" fmla="*/ 10058 h 715060"/>
                <a:gd name="connsiteX12" fmla="*/ 178333 w 283983"/>
                <a:gd name="connsiteY12" fmla="*/ 10058 h 715060"/>
                <a:gd name="connsiteX13" fmla="*/ 171018 w 283983"/>
                <a:gd name="connsiteY13" fmla="*/ 5029 h 715060"/>
                <a:gd name="connsiteX14" fmla="*/ 170561 w 283983"/>
                <a:gd name="connsiteY14" fmla="*/ 4572 h 715060"/>
                <a:gd name="connsiteX15" fmla="*/ 163246 w 283983"/>
                <a:gd name="connsiteY15" fmla="*/ 0 h 715060"/>
                <a:gd name="connsiteX16" fmla="*/ 163246 w 283983"/>
                <a:gd name="connsiteY16" fmla="*/ 0 h 715060"/>
                <a:gd name="connsiteX17" fmla="*/ 175362 w 283983"/>
                <a:gd name="connsiteY17" fmla="*/ 22174 h 715060"/>
                <a:gd name="connsiteX18" fmla="*/ 213309 w 283983"/>
                <a:gd name="connsiteY18" fmla="*/ 124358 h 715060"/>
                <a:gd name="connsiteX19" fmla="*/ 219939 w 283983"/>
                <a:gd name="connsiteY19" fmla="*/ 229743 h 715060"/>
                <a:gd name="connsiteX20" fmla="*/ 196621 w 283983"/>
                <a:gd name="connsiteY20" fmla="*/ 341529 h 715060"/>
                <a:gd name="connsiteX21" fmla="*/ 128041 w 283983"/>
                <a:gd name="connsiteY21" fmla="*/ 491947 h 715060"/>
                <a:gd name="connsiteX22" fmla="*/ 91237 w 283983"/>
                <a:gd name="connsiteY22" fmla="*/ 537667 h 715060"/>
                <a:gd name="connsiteX23" fmla="*/ 46431 w 283983"/>
                <a:gd name="connsiteY23" fmla="*/ 574243 h 715060"/>
                <a:gd name="connsiteX24" fmla="*/ 12370 w 283983"/>
                <a:gd name="connsiteY24" fmla="*/ 592303 h 715060"/>
                <a:gd name="connsiteX25" fmla="*/ 10312 w 283983"/>
                <a:gd name="connsiteY25" fmla="*/ 607619 h 715060"/>
                <a:gd name="connsiteX26" fmla="*/ 25 w 283983"/>
                <a:gd name="connsiteY26" fmla="*/ 703631 h 715060"/>
                <a:gd name="connsiteX27" fmla="*/ 1626 w 283983"/>
                <a:gd name="connsiteY27" fmla="*/ 713918 h 715060"/>
                <a:gd name="connsiteX28" fmla="*/ 12370 w 283983"/>
                <a:gd name="connsiteY28" fmla="*/ 714147 h 715060"/>
                <a:gd name="connsiteX29" fmla="*/ 66777 w 283983"/>
                <a:gd name="connsiteY29" fmla="*/ 677113 h 715060"/>
                <a:gd name="connsiteX30" fmla="*/ 148158 w 283983"/>
                <a:gd name="connsiteY30" fmla="*/ 551841 h 715060"/>
                <a:gd name="connsiteX31" fmla="*/ 243942 w 283983"/>
                <a:gd name="connsiteY31" fmla="*/ 391821 h 715060"/>
                <a:gd name="connsiteX32" fmla="*/ 280975 w 283983"/>
                <a:gd name="connsiteY32" fmla="*/ 187681 h 715060"/>
                <a:gd name="connsiteX33" fmla="*/ 219710 w 283983"/>
                <a:gd name="connsiteY33" fmla="*/ 46863 h 71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3983" h="715060">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w="2286" cap="flat">
              <a:noFill/>
              <a:prstDash val="solid"/>
              <a:miter/>
            </a:ln>
          </p:spPr>
          <p:txBody>
            <a:bodyPr rtlCol="0" anchor="ctr"/>
            <a:lstStyle/>
            <a:p>
              <a:endParaRPr lang="en-US"/>
            </a:p>
          </p:txBody>
        </p:sp>
        <p:sp>
          <p:nvSpPr>
            <p:cNvPr id="35" name="Freeform 952">
              <a:extLst>
                <a:ext uri="{FF2B5EF4-FFF2-40B4-BE49-F238E27FC236}">
                  <a16:creationId xmlns:a16="http://schemas.microsoft.com/office/drawing/2014/main" id="{19E9FE82-880D-99CF-8726-1F9F9A94C799}"/>
                </a:ext>
              </a:extLst>
            </p:cNvPr>
            <p:cNvSpPr/>
            <p:nvPr/>
          </p:nvSpPr>
          <p:spPr>
            <a:xfrm>
              <a:off x="8551063" y="4938445"/>
              <a:ext cx="124452" cy="163924"/>
            </a:xfrm>
            <a:custGeom>
              <a:avLst/>
              <a:gdLst>
                <a:gd name="connsiteX0" fmla="*/ 124130 w 124452"/>
                <a:gd name="connsiteY0" fmla="*/ 144475 h 163924"/>
                <a:gd name="connsiteX1" fmla="*/ 123901 w 124452"/>
                <a:gd name="connsiteY1" fmla="*/ 140132 h 163924"/>
                <a:gd name="connsiteX2" fmla="*/ 123444 w 124452"/>
                <a:gd name="connsiteY2" fmla="*/ 132131 h 163924"/>
                <a:gd name="connsiteX3" fmla="*/ 123215 w 124452"/>
                <a:gd name="connsiteY3" fmla="*/ 126873 h 163924"/>
                <a:gd name="connsiteX4" fmla="*/ 122758 w 124452"/>
                <a:gd name="connsiteY4" fmla="*/ 119786 h 163924"/>
                <a:gd name="connsiteX5" fmla="*/ 122301 w 124452"/>
                <a:gd name="connsiteY5" fmla="*/ 114071 h 163924"/>
                <a:gd name="connsiteX6" fmla="*/ 121844 w 124452"/>
                <a:gd name="connsiteY6" fmla="*/ 107670 h 163924"/>
                <a:gd name="connsiteX7" fmla="*/ 121386 w 124452"/>
                <a:gd name="connsiteY7" fmla="*/ 101498 h 163924"/>
                <a:gd name="connsiteX8" fmla="*/ 120929 w 124452"/>
                <a:gd name="connsiteY8" fmla="*/ 95555 h 163924"/>
                <a:gd name="connsiteX9" fmla="*/ 120472 w 124452"/>
                <a:gd name="connsiteY9" fmla="*/ 88925 h 163924"/>
                <a:gd name="connsiteX10" fmla="*/ 120015 w 124452"/>
                <a:gd name="connsiteY10" fmla="*/ 83896 h 163924"/>
                <a:gd name="connsiteX11" fmla="*/ 119558 w 124452"/>
                <a:gd name="connsiteY11" fmla="*/ 76352 h 163924"/>
                <a:gd name="connsiteX12" fmla="*/ 119329 w 124452"/>
                <a:gd name="connsiteY12" fmla="*/ 72695 h 163924"/>
                <a:gd name="connsiteX13" fmla="*/ 118643 w 124452"/>
                <a:gd name="connsiteY13" fmla="*/ 64008 h 163924"/>
                <a:gd name="connsiteX14" fmla="*/ 55092 w 124452"/>
                <a:gd name="connsiteY14" fmla="*/ 42062 h 163924"/>
                <a:gd name="connsiteX15" fmla="*/ 9601 w 124452"/>
                <a:gd name="connsiteY15" fmla="*/ 8915 h 163924"/>
                <a:gd name="connsiteX16" fmla="*/ 0 w 124452"/>
                <a:gd name="connsiteY16" fmla="*/ 0 h 163924"/>
                <a:gd name="connsiteX17" fmla="*/ 22860 w 124452"/>
                <a:gd name="connsiteY17" fmla="*/ 34976 h 163924"/>
                <a:gd name="connsiteX18" fmla="*/ 32004 w 124452"/>
                <a:gd name="connsiteY18" fmla="*/ 48920 h 163924"/>
                <a:gd name="connsiteX19" fmla="*/ 33375 w 124452"/>
                <a:gd name="connsiteY19" fmla="*/ 50749 h 163924"/>
                <a:gd name="connsiteX20" fmla="*/ 43891 w 124452"/>
                <a:gd name="connsiteY20" fmla="*/ 66980 h 163924"/>
                <a:gd name="connsiteX21" fmla="*/ 77724 w 124452"/>
                <a:gd name="connsiteY21" fmla="*/ 130988 h 163924"/>
                <a:gd name="connsiteX22" fmla="*/ 122758 w 124452"/>
                <a:gd name="connsiteY22" fmla="*/ 163449 h 163924"/>
                <a:gd name="connsiteX23" fmla="*/ 124358 w 124452"/>
                <a:gd name="connsiteY23" fmla="*/ 157277 h 163924"/>
                <a:gd name="connsiteX24" fmla="*/ 124130 w 124452"/>
                <a:gd name="connsiteY24" fmla="*/ 144475 h 16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452" h="163924">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w="2286" cap="flat">
              <a:noFill/>
              <a:prstDash val="solid"/>
              <a:miter/>
            </a:ln>
          </p:spPr>
          <p:txBody>
            <a:bodyPr rtlCol="0" anchor="ctr"/>
            <a:lstStyle/>
            <a:p>
              <a:endParaRPr lang="en-US"/>
            </a:p>
          </p:txBody>
        </p:sp>
        <p:sp>
          <p:nvSpPr>
            <p:cNvPr id="36" name="Freeform 953">
              <a:extLst>
                <a:ext uri="{FF2B5EF4-FFF2-40B4-BE49-F238E27FC236}">
                  <a16:creationId xmlns:a16="http://schemas.microsoft.com/office/drawing/2014/main" id="{5C10F7AD-FB1E-2364-0989-E1AF7CFE992E}"/>
                </a:ext>
              </a:extLst>
            </p:cNvPr>
            <p:cNvSpPr/>
            <p:nvPr/>
          </p:nvSpPr>
          <p:spPr>
            <a:xfrm>
              <a:off x="8053969" y="4612547"/>
              <a:ext cx="150328" cy="146779"/>
            </a:xfrm>
            <a:custGeom>
              <a:avLst/>
              <a:gdLst>
                <a:gd name="connsiteX0" fmla="*/ 82185 w 150328"/>
                <a:gd name="connsiteY0" fmla="*/ 145990 h 146779"/>
                <a:gd name="connsiteX1" fmla="*/ 134991 w 150328"/>
                <a:gd name="connsiteY1" fmla="*/ 117643 h 146779"/>
                <a:gd name="connsiteX2" fmla="*/ 126305 w 150328"/>
                <a:gd name="connsiteY2" fmla="*/ 17288 h 146779"/>
                <a:gd name="connsiteX3" fmla="*/ 26406 w 150328"/>
                <a:gd name="connsiteY3" fmla="*/ 18202 h 146779"/>
                <a:gd name="connsiteX4" fmla="*/ 8804 w 150328"/>
                <a:gd name="connsiteY4" fmla="*/ 105527 h 146779"/>
                <a:gd name="connsiteX5" fmla="*/ 82185 w 150328"/>
                <a:gd name="connsiteY5" fmla="*/ 145990 h 14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28" h="146779">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w="2286" cap="flat">
              <a:noFill/>
              <a:prstDash val="solid"/>
              <a:miter/>
            </a:ln>
          </p:spPr>
          <p:txBody>
            <a:bodyPr rtlCol="0" anchor="ctr"/>
            <a:lstStyle/>
            <a:p>
              <a:endParaRPr lang="en-US"/>
            </a:p>
          </p:txBody>
        </p:sp>
        <p:sp>
          <p:nvSpPr>
            <p:cNvPr id="37" name="Freeform 954">
              <a:extLst>
                <a:ext uri="{FF2B5EF4-FFF2-40B4-BE49-F238E27FC236}">
                  <a16:creationId xmlns:a16="http://schemas.microsoft.com/office/drawing/2014/main" id="{136B0C43-05F3-9BD8-9776-0CA6EB08CAF3}"/>
                </a:ext>
              </a:extLst>
            </p:cNvPr>
            <p:cNvSpPr/>
            <p:nvPr/>
          </p:nvSpPr>
          <p:spPr>
            <a:xfrm>
              <a:off x="8633359" y="5223052"/>
              <a:ext cx="210769" cy="55978"/>
            </a:xfrm>
            <a:custGeom>
              <a:avLst/>
              <a:gdLst>
                <a:gd name="connsiteX0" fmla="*/ 0 w 210769"/>
                <a:gd name="connsiteY0" fmla="*/ 0 h 55978"/>
                <a:gd name="connsiteX1" fmla="*/ 11201 w 210769"/>
                <a:gd name="connsiteY1" fmla="*/ 36347 h 55978"/>
                <a:gd name="connsiteX2" fmla="*/ 61036 w 210769"/>
                <a:gd name="connsiteY2" fmla="*/ 53721 h 55978"/>
                <a:gd name="connsiteX3" fmla="*/ 158648 w 210769"/>
                <a:gd name="connsiteY3" fmla="*/ 53721 h 55978"/>
                <a:gd name="connsiteX4" fmla="*/ 210769 w 210769"/>
                <a:gd name="connsiteY4" fmla="*/ 1371 h 55978"/>
                <a:gd name="connsiteX5" fmla="*/ 105384 w 210769"/>
                <a:gd name="connsiteY5" fmla="*/ 15773 h 55978"/>
                <a:gd name="connsiteX6" fmla="*/ 0 w 210769"/>
                <a:gd name="connsiteY6" fmla="*/ 0 h 5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69" h="55978">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w="2286" cap="flat">
              <a:noFill/>
              <a:prstDash val="solid"/>
              <a:miter/>
            </a:ln>
          </p:spPr>
          <p:txBody>
            <a:bodyPr rtlCol="0" anchor="ctr"/>
            <a:lstStyle/>
            <a:p>
              <a:endParaRPr lang="en-US"/>
            </a:p>
          </p:txBody>
        </p:sp>
        <p:sp>
          <p:nvSpPr>
            <p:cNvPr id="38" name="Freeform 955">
              <a:extLst>
                <a:ext uri="{FF2B5EF4-FFF2-40B4-BE49-F238E27FC236}">
                  <a16:creationId xmlns:a16="http://schemas.microsoft.com/office/drawing/2014/main" id="{F87C3AEC-AEB0-AB66-D5BE-C7E9619644C4}"/>
                </a:ext>
              </a:extLst>
            </p:cNvPr>
            <p:cNvSpPr/>
            <p:nvPr/>
          </p:nvSpPr>
          <p:spPr>
            <a:xfrm>
              <a:off x="8014648" y="4768617"/>
              <a:ext cx="271771" cy="468507"/>
            </a:xfrm>
            <a:custGeom>
              <a:avLst/>
              <a:gdLst>
                <a:gd name="connsiteX0" fmla="*/ 170883 w 271771"/>
                <a:gd name="connsiteY0" fmla="*/ 19180 h 468507"/>
                <a:gd name="connsiteX1" fmla="*/ 107333 w 271771"/>
                <a:gd name="connsiteY1" fmla="*/ 1350 h 468507"/>
                <a:gd name="connsiteX2" fmla="*/ 33952 w 271771"/>
                <a:gd name="connsiteY2" fmla="*/ 55071 h 468507"/>
                <a:gd name="connsiteX3" fmla="*/ 22979 w 271771"/>
                <a:gd name="connsiteY3" fmla="*/ 95304 h 468507"/>
                <a:gd name="connsiteX4" fmla="*/ 119 w 271771"/>
                <a:gd name="connsiteY4" fmla="*/ 240008 h 468507"/>
                <a:gd name="connsiteX5" fmla="*/ 15207 w 271771"/>
                <a:gd name="connsiteY5" fmla="*/ 268126 h 468507"/>
                <a:gd name="connsiteX6" fmla="*/ 27323 w 271771"/>
                <a:gd name="connsiteY6" fmla="*/ 262182 h 468507"/>
                <a:gd name="connsiteX7" fmla="*/ 41039 w 271771"/>
                <a:gd name="connsiteY7" fmla="*/ 135538 h 468507"/>
                <a:gd name="connsiteX8" fmla="*/ 41953 w 271771"/>
                <a:gd name="connsiteY8" fmla="*/ 117936 h 468507"/>
                <a:gd name="connsiteX9" fmla="*/ 48582 w 271771"/>
                <a:gd name="connsiteY9" fmla="*/ 111078 h 468507"/>
                <a:gd name="connsiteX10" fmla="*/ 52697 w 271771"/>
                <a:gd name="connsiteY10" fmla="*/ 117936 h 468507"/>
                <a:gd name="connsiteX11" fmla="*/ 51326 w 271771"/>
                <a:gd name="connsiteY11" fmla="*/ 141939 h 468507"/>
                <a:gd name="connsiteX12" fmla="*/ 41267 w 271771"/>
                <a:gd name="connsiteY12" fmla="*/ 233607 h 468507"/>
                <a:gd name="connsiteX13" fmla="*/ 29380 w 271771"/>
                <a:gd name="connsiteY13" fmla="*/ 367110 h 468507"/>
                <a:gd name="connsiteX14" fmla="*/ 20465 w 271771"/>
                <a:gd name="connsiteY14" fmla="*/ 443691 h 468507"/>
                <a:gd name="connsiteX15" fmla="*/ 43096 w 271771"/>
                <a:gd name="connsiteY15" fmla="*/ 468151 h 468507"/>
                <a:gd name="connsiteX16" fmla="*/ 68699 w 271771"/>
                <a:gd name="connsiteY16" fmla="*/ 448034 h 468507"/>
                <a:gd name="connsiteX17" fmla="*/ 104361 w 271771"/>
                <a:gd name="connsiteY17" fmla="*/ 275670 h 468507"/>
                <a:gd name="connsiteX18" fmla="*/ 121049 w 271771"/>
                <a:gd name="connsiteY18" fmla="*/ 260353 h 468507"/>
                <a:gd name="connsiteX19" fmla="*/ 132479 w 271771"/>
                <a:gd name="connsiteY19" fmla="*/ 274069 h 468507"/>
                <a:gd name="connsiteX20" fmla="*/ 148023 w 271771"/>
                <a:gd name="connsiteY20" fmla="*/ 431118 h 468507"/>
                <a:gd name="connsiteX21" fmla="*/ 190314 w 271771"/>
                <a:gd name="connsiteY21" fmla="*/ 464950 h 468507"/>
                <a:gd name="connsiteX22" fmla="*/ 203345 w 271771"/>
                <a:gd name="connsiteY22" fmla="*/ 446205 h 468507"/>
                <a:gd name="connsiteX23" fmla="*/ 201744 w 271771"/>
                <a:gd name="connsiteY23" fmla="*/ 408943 h 468507"/>
                <a:gd name="connsiteX24" fmla="*/ 188486 w 271771"/>
                <a:gd name="connsiteY24" fmla="*/ 185830 h 468507"/>
                <a:gd name="connsiteX25" fmla="*/ 179799 w 271771"/>
                <a:gd name="connsiteY25" fmla="*/ 104905 h 468507"/>
                <a:gd name="connsiteX26" fmla="*/ 206774 w 271771"/>
                <a:gd name="connsiteY26" fmla="*/ 147425 h 468507"/>
                <a:gd name="connsiteX27" fmla="*/ 240149 w 271771"/>
                <a:gd name="connsiteY27" fmla="*/ 232236 h 468507"/>
                <a:gd name="connsiteX28" fmla="*/ 243578 w 271771"/>
                <a:gd name="connsiteY28" fmla="*/ 240237 h 468507"/>
                <a:gd name="connsiteX29" fmla="*/ 267810 w 271771"/>
                <a:gd name="connsiteY29" fmla="*/ 241608 h 468507"/>
                <a:gd name="connsiteX30" fmla="*/ 269639 w 271771"/>
                <a:gd name="connsiteY30" fmla="*/ 214405 h 468507"/>
                <a:gd name="connsiteX31" fmla="*/ 170883 w 271771"/>
                <a:gd name="connsiteY31" fmla="*/ 19180 h 46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1771" h="468507">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w="2286" cap="flat">
              <a:noFill/>
              <a:prstDash val="solid"/>
              <a:miter/>
            </a:ln>
          </p:spPr>
          <p:txBody>
            <a:bodyPr rtlCol="0" anchor="ctr"/>
            <a:lstStyle/>
            <a:p>
              <a:endParaRPr lang="en-US"/>
            </a:p>
          </p:txBody>
        </p:sp>
        <p:sp>
          <p:nvSpPr>
            <p:cNvPr id="39" name="Freeform 956">
              <a:extLst>
                <a:ext uri="{FF2B5EF4-FFF2-40B4-BE49-F238E27FC236}">
                  <a16:creationId xmlns:a16="http://schemas.microsoft.com/office/drawing/2014/main" id="{C18E9B03-352A-D360-7E74-996A29AD844D}"/>
                </a:ext>
              </a:extLst>
            </p:cNvPr>
            <p:cNvSpPr/>
            <p:nvPr/>
          </p:nvSpPr>
          <p:spPr>
            <a:xfrm>
              <a:off x="8466054" y="4373038"/>
              <a:ext cx="191301" cy="271405"/>
            </a:xfrm>
            <a:custGeom>
              <a:avLst/>
              <a:gdLst>
                <a:gd name="connsiteX0" fmla="*/ 190394 w 191301"/>
                <a:gd name="connsiteY0" fmla="*/ 766 h 271405"/>
                <a:gd name="connsiteX1" fmla="*/ 124329 w 191301"/>
                <a:gd name="connsiteY1" fmla="*/ 26369 h 271405"/>
                <a:gd name="connsiteX2" fmla="*/ 199 w 191301"/>
                <a:gd name="connsiteY2" fmla="*/ 270285 h 271405"/>
                <a:gd name="connsiteX3" fmla="*/ 63750 w 191301"/>
                <a:gd name="connsiteY3" fmla="*/ 125353 h 271405"/>
                <a:gd name="connsiteX4" fmla="*/ 190394 w 191301"/>
                <a:gd name="connsiteY4" fmla="*/ 766 h 27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01" h="271405">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w="2286" cap="flat">
              <a:noFill/>
              <a:prstDash val="solid"/>
              <a:miter/>
            </a:ln>
          </p:spPr>
          <p:txBody>
            <a:bodyPr rtlCol="0" anchor="ctr"/>
            <a:lstStyle/>
            <a:p>
              <a:endParaRPr lang="en-US"/>
            </a:p>
          </p:txBody>
        </p:sp>
        <p:sp>
          <p:nvSpPr>
            <p:cNvPr id="40" name="Freeform 957">
              <a:extLst>
                <a:ext uri="{FF2B5EF4-FFF2-40B4-BE49-F238E27FC236}">
                  <a16:creationId xmlns:a16="http://schemas.microsoft.com/office/drawing/2014/main" id="{74C790B1-772B-4DBE-216B-DC7D23D53940}"/>
                </a:ext>
              </a:extLst>
            </p:cNvPr>
            <p:cNvSpPr/>
            <p:nvPr/>
          </p:nvSpPr>
          <p:spPr>
            <a:xfrm>
              <a:off x="8768919" y="5094351"/>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457"/>
                    <a:pt x="0" y="229"/>
                    <a:pt x="0" y="0"/>
                  </a:cubicBezTo>
                  <a:close/>
                </a:path>
              </a:pathLst>
            </a:custGeom>
            <a:solidFill>
              <a:srgbClr val="000000"/>
            </a:solidFill>
            <a:ln w="2286" cap="flat">
              <a:noFill/>
              <a:prstDash val="solid"/>
              <a:miter/>
            </a:ln>
          </p:spPr>
          <p:txBody>
            <a:bodyPr rtlCol="0" anchor="ctr"/>
            <a:lstStyle/>
            <a:p>
              <a:endParaRPr lang="en-US"/>
            </a:p>
          </p:txBody>
        </p:sp>
        <p:sp>
          <p:nvSpPr>
            <p:cNvPr id="41" name="Freeform 958">
              <a:extLst>
                <a:ext uri="{FF2B5EF4-FFF2-40B4-BE49-F238E27FC236}">
                  <a16:creationId xmlns:a16="http://schemas.microsoft.com/office/drawing/2014/main" id="{7B464BC1-0941-927A-139D-8DEA8249A27F}"/>
                </a:ext>
              </a:extLst>
            </p:cNvPr>
            <p:cNvSpPr/>
            <p:nvPr/>
          </p:nvSpPr>
          <p:spPr>
            <a:xfrm>
              <a:off x="8768233" y="509800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2" name="Freeform 959">
              <a:extLst>
                <a:ext uri="{FF2B5EF4-FFF2-40B4-BE49-F238E27FC236}">
                  <a16:creationId xmlns:a16="http://schemas.microsoft.com/office/drawing/2014/main" id="{9FF537D6-5DE8-F2D2-F3EE-8E0973380709}"/>
                </a:ext>
              </a:extLst>
            </p:cNvPr>
            <p:cNvSpPr/>
            <p:nvPr/>
          </p:nvSpPr>
          <p:spPr>
            <a:xfrm>
              <a:off x="8767548" y="510075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3" name="Freeform 960">
              <a:extLst>
                <a:ext uri="{FF2B5EF4-FFF2-40B4-BE49-F238E27FC236}">
                  <a16:creationId xmlns:a16="http://schemas.microsoft.com/office/drawing/2014/main" id="{53492C37-227C-90E2-3FAE-051E640E70B4}"/>
                </a:ext>
              </a:extLst>
            </p:cNvPr>
            <p:cNvSpPr/>
            <p:nvPr/>
          </p:nvSpPr>
          <p:spPr>
            <a:xfrm>
              <a:off x="8769376" y="5090922"/>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4" name="Freeform 961">
              <a:extLst>
                <a:ext uri="{FF2B5EF4-FFF2-40B4-BE49-F238E27FC236}">
                  <a16:creationId xmlns:a16="http://schemas.microsoft.com/office/drawing/2014/main" id="{217DCEFE-9C6E-549D-3BD1-E41990EF2139}"/>
                </a:ext>
              </a:extLst>
            </p:cNvPr>
            <p:cNvSpPr/>
            <p:nvPr/>
          </p:nvSpPr>
          <p:spPr>
            <a:xfrm>
              <a:off x="8766176" y="5103952"/>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5" name="Freeform 962">
              <a:extLst>
                <a:ext uri="{FF2B5EF4-FFF2-40B4-BE49-F238E27FC236}">
                  <a16:creationId xmlns:a16="http://schemas.microsoft.com/office/drawing/2014/main" id="{ADF54BC5-D7DC-907F-9813-07524AA4BE7D}"/>
                </a:ext>
              </a:extLst>
            </p:cNvPr>
            <p:cNvSpPr/>
            <p:nvPr/>
          </p:nvSpPr>
          <p:spPr>
            <a:xfrm>
              <a:off x="8769148" y="5092750"/>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457"/>
                    <a:pt x="0" y="457"/>
                  </a:cubicBezTo>
                  <a:cubicBezTo>
                    <a:pt x="0" y="228"/>
                    <a:pt x="0" y="228"/>
                    <a:pt x="0" y="0"/>
                  </a:cubicBezTo>
                  <a:close/>
                </a:path>
              </a:pathLst>
            </a:custGeom>
            <a:solidFill>
              <a:srgbClr val="000000"/>
            </a:solidFill>
            <a:ln w="2286" cap="flat">
              <a:noFill/>
              <a:prstDash val="solid"/>
              <a:miter/>
            </a:ln>
          </p:spPr>
          <p:txBody>
            <a:bodyPr rtlCol="0" anchor="ctr"/>
            <a:lstStyle/>
            <a:p>
              <a:endParaRPr lang="en-US"/>
            </a:p>
          </p:txBody>
        </p:sp>
        <p:sp>
          <p:nvSpPr>
            <p:cNvPr id="46" name="Freeform 963">
              <a:extLst>
                <a:ext uri="{FF2B5EF4-FFF2-40B4-BE49-F238E27FC236}">
                  <a16:creationId xmlns:a16="http://schemas.microsoft.com/office/drawing/2014/main" id="{2B83BBFD-F6BB-412B-D8D8-5FB10A0478C6}"/>
                </a:ext>
              </a:extLst>
            </p:cNvPr>
            <p:cNvSpPr/>
            <p:nvPr/>
          </p:nvSpPr>
          <p:spPr>
            <a:xfrm>
              <a:off x="8767090" y="5101894"/>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8"/>
                    <a:pt x="0" y="0"/>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7" name="Freeform 964">
              <a:extLst>
                <a:ext uri="{FF2B5EF4-FFF2-40B4-BE49-F238E27FC236}">
                  <a16:creationId xmlns:a16="http://schemas.microsoft.com/office/drawing/2014/main" id="{BB354553-7507-5B7B-D0A3-525D2104FD0A}"/>
                </a:ext>
              </a:extLst>
            </p:cNvPr>
            <p:cNvSpPr/>
            <p:nvPr/>
          </p:nvSpPr>
          <p:spPr>
            <a:xfrm>
              <a:off x="8764176" y="5106466"/>
              <a:ext cx="171" cy="2286"/>
            </a:xfrm>
            <a:custGeom>
              <a:avLst/>
              <a:gdLst>
                <a:gd name="connsiteX0" fmla="*/ 172 w 171"/>
                <a:gd name="connsiteY0" fmla="*/ 0 h 2286"/>
                <a:gd name="connsiteX1" fmla="*/ 172 w 171"/>
                <a:gd name="connsiteY1" fmla="*/ 0 h 2286"/>
                <a:gd name="connsiteX2" fmla="*/ 172 w 171"/>
                <a:gd name="connsiteY2" fmla="*/ 0 h 2286"/>
              </a:gdLst>
              <a:ahLst/>
              <a:cxnLst>
                <a:cxn ang="0">
                  <a:pos x="connsiteX0" y="connsiteY0"/>
                </a:cxn>
                <a:cxn ang="0">
                  <a:pos x="connsiteX1" y="connsiteY1"/>
                </a:cxn>
                <a:cxn ang="0">
                  <a:pos x="connsiteX2" y="connsiteY2"/>
                </a:cxn>
              </a:cxnLst>
              <a:rect l="l" t="t" r="r" b="b"/>
              <a:pathLst>
                <a:path w="171" h="2286">
                  <a:moveTo>
                    <a:pt x="172" y="0"/>
                  </a:moveTo>
                  <a:cubicBezTo>
                    <a:pt x="-57" y="0"/>
                    <a:pt x="-57" y="0"/>
                    <a:pt x="172" y="0"/>
                  </a:cubicBezTo>
                  <a:cubicBezTo>
                    <a:pt x="-57" y="0"/>
                    <a:pt x="-57" y="0"/>
                    <a:pt x="172" y="0"/>
                  </a:cubicBezTo>
                  <a:close/>
                </a:path>
              </a:pathLst>
            </a:custGeom>
            <a:solidFill>
              <a:srgbClr val="000000"/>
            </a:solidFill>
            <a:ln w="2286" cap="flat">
              <a:noFill/>
              <a:prstDash val="solid"/>
              <a:miter/>
            </a:ln>
          </p:spPr>
          <p:txBody>
            <a:bodyPr rtlCol="0" anchor="ctr"/>
            <a:lstStyle/>
            <a:p>
              <a:endParaRPr lang="en-US"/>
            </a:p>
          </p:txBody>
        </p:sp>
        <p:sp>
          <p:nvSpPr>
            <p:cNvPr id="48" name="Freeform 965">
              <a:extLst>
                <a:ext uri="{FF2B5EF4-FFF2-40B4-BE49-F238E27FC236}">
                  <a16:creationId xmlns:a16="http://schemas.microsoft.com/office/drawing/2014/main" id="{2DA39F77-279B-4A87-E66F-1EE8C79D2295}"/>
                </a:ext>
              </a:extLst>
            </p:cNvPr>
            <p:cNvSpPr/>
            <p:nvPr/>
          </p:nvSpPr>
          <p:spPr>
            <a:xfrm>
              <a:off x="8768462" y="5096179"/>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228"/>
                    <a:pt x="0" y="457"/>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9" name="Freeform 966">
              <a:extLst>
                <a:ext uri="{FF2B5EF4-FFF2-40B4-BE49-F238E27FC236}">
                  <a16:creationId xmlns:a16="http://schemas.microsoft.com/office/drawing/2014/main" id="{3A2AE8CE-5FC7-0EDB-92CB-1DCBE2D96847}"/>
                </a:ext>
              </a:extLst>
            </p:cNvPr>
            <p:cNvSpPr/>
            <p:nvPr/>
          </p:nvSpPr>
          <p:spPr>
            <a:xfrm>
              <a:off x="8763433" y="5107152"/>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0" name="Freeform 967">
              <a:extLst>
                <a:ext uri="{FF2B5EF4-FFF2-40B4-BE49-F238E27FC236}">
                  <a16:creationId xmlns:a16="http://schemas.microsoft.com/office/drawing/2014/main" id="{C45E27C8-F86C-203A-B852-344CDBDE96C0}"/>
                </a:ext>
              </a:extLst>
            </p:cNvPr>
            <p:cNvSpPr/>
            <p:nvPr/>
          </p:nvSpPr>
          <p:spPr>
            <a:xfrm>
              <a:off x="8004037" y="4330236"/>
              <a:ext cx="1072653" cy="961897"/>
            </a:xfrm>
            <a:custGeom>
              <a:avLst/>
              <a:gdLst>
                <a:gd name="connsiteX0" fmla="*/ 928559 w 1072653"/>
                <a:gd name="connsiteY0" fmla="*/ 39909 h 961897"/>
                <a:gd name="connsiteX1" fmla="*/ 710704 w 1072653"/>
                <a:gd name="connsiteY1" fmla="*/ 1505 h 961897"/>
                <a:gd name="connsiteX2" fmla="*/ 510679 w 1072653"/>
                <a:gd name="connsiteY2" fmla="*/ 91344 h 961897"/>
                <a:gd name="connsiteX3" fmla="*/ 433412 w 1072653"/>
                <a:gd name="connsiteY3" fmla="*/ 388296 h 961897"/>
                <a:gd name="connsiteX4" fmla="*/ 489876 w 1072653"/>
                <a:gd name="connsiteY4" fmla="*/ 535514 h 961897"/>
                <a:gd name="connsiteX5" fmla="*/ 571943 w 1072653"/>
                <a:gd name="connsiteY5" fmla="*/ 668102 h 961897"/>
                <a:gd name="connsiteX6" fmla="*/ 614920 w 1072653"/>
                <a:gd name="connsiteY6" fmla="*/ 749712 h 961897"/>
                <a:gd name="connsiteX7" fmla="*/ 612177 w 1072653"/>
                <a:gd name="connsiteY7" fmla="*/ 766857 h 961897"/>
                <a:gd name="connsiteX8" fmla="*/ 605319 w 1072653"/>
                <a:gd name="connsiteY8" fmla="*/ 786974 h 961897"/>
                <a:gd name="connsiteX9" fmla="*/ 608062 w 1072653"/>
                <a:gd name="connsiteY9" fmla="*/ 832923 h 961897"/>
                <a:gd name="connsiteX10" fmla="*/ 621092 w 1072653"/>
                <a:gd name="connsiteY10" fmla="*/ 925963 h 961897"/>
                <a:gd name="connsiteX11" fmla="*/ 473645 w 1072653"/>
                <a:gd name="connsiteY11" fmla="*/ 892587 h 961897"/>
                <a:gd name="connsiteX12" fmla="*/ 438441 w 1072653"/>
                <a:gd name="connsiteY12" fmla="*/ 840009 h 961897"/>
                <a:gd name="connsiteX13" fmla="*/ 373747 w 1072653"/>
                <a:gd name="connsiteY13" fmla="*/ 845724 h 961897"/>
                <a:gd name="connsiteX14" fmla="*/ 350659 w 1072653"/>
                <a:gd name="connsiteY14" fmla="*/ 872470 h 961897"/>
                <a:gd name="connsiteX15" fmla="*/ 371233 w 1072653"/>
                <a:gd name="connsiteY15" fmla="*/ 903789 h 961897"/>
                <a:gd name="connsiteX16" fmla="*/ 421982 w 1072653"/>
                <a:gd name="connsiteY16" fmla="*/ 911104 h 961897"/>
                <a:gd name="connsiteX17" fmla="*/ 338543 w 1072653"/>
                <a:gd name="connsiteY17" fmla="*/ 924363 h 961897"/>
                <a:gd name="connsiteX18" fmla="*/ 290308 w 1072653"/>
                <a:gd name="connsiteY18" fmla="*/ 863555 h 961897"/>
                <a:gd name="connsiteX19" fmla="*/ 321855 w 1072653"/>
                <a:gd name="connsiteY19" fmla="*/ 784231 h 961897"/>
                <a:gd name="connsiteX20" fmla="*/ 337171 w 1072653"/>
                <a:gd name="connsiteY20" fmla="*/ 711765 h 961897"/>
                <a:gd name="connsiteX21" fmla="*/ 307225 w 1072653"/>
                <a:gd name="connsiteY21" fmla="*/ 668102 h 961897"/>
                <a:gd name="connsiteX22" fmla="*/ 291908 w 1072653"/>
                <a:gd name="connsiteY22" fmla="*/ 649585 h 961897"/>
                <a:gd name="connsiteX23" fmla="*/ 289394 w 1072653"/>
                <a:gd name="connsiteY23" fmla="*/ 634498 h 961897"/>
                <a:gd name="connsiteX24" fmla="*/ 188581 w 1072653"/>
                <a:gd name="connsiteY24" fmla="*/ 449332 h 961897"/>
                <a:gd name="connsiteX25" fmla="*/ 170979 w 1072653"/>
                <a:gd name="connsiteY25" fmla="*/ 427843 h 961897"/>
                <a:gd name="connsiteX26" fmla="*/ 209841 w 1072653"/>
                <a:gd name="connsiteY26" fmla="*/ 367722 h 961897"/>
                <a:gd name="connsiteX27" fmla="*/ 182866 w 1072653"/>
                <a:gd name="connsiteY27" fmla="*/ 291598 h 961897"/>
                <a:gd name="connsiteX28" fmla="*/ 77482 w 1072653"/>
                <a:gd name="connsiteY28" fmla="*/ 286797 h 961897"/>
                <a:gd name="connsiteX29" fmla="*/ 56679 w 1072653"/>
                <a:gd name="connsiteY29" fmla="*/ 407041 h 961897"/>
                <a:gd name="connsiteX30" fmla="*/ 80453 w 1072653"/>
                <a:gd name="connsiteY30" fmla="*/ 428301 h 961897"/>
                <a:gd name="connsiteX31" fmla="*/ 72224 w 1072653"/>
                <a:gd name="connsiteY31" fmla="*/ 435844 h 961897"/>
                <a:gd name="connsiteX32" fmla="*/ 29933 w 1072653"/>
                <a:gd name="connsiteY32" fmla="*/ 492766 h 961897"/>
                <a:gd name="connsiteX33" fmla="*/ 6387 w 1072653"/>
                <a:gd name="connsiteY33" fmla="*/ 633355 h 961897"/>
                <a:gd name="connsiteX34" fmla="*/ 215 w 1072653"/>
                <a:gd name="connsiteY34" fmla="*/ 679075 h 961897"/>
                <a:gd name="connsiteX35" fmla="*/ 22618 w 1072653"/>
                <a:gd name="connsiteY35" fmla="*/ 716565 h 961897"/>
                <a:gd name="connsiteX36" fmla="*/ 34276 w 1072653"/>
                <a:gd name="connsiteY36" fmla="*/ 736911 h 961897"/>
                <a:gd name="connsiteX37" fmla="*/ 18960 w 1072653"/>
                <a:gd name="connsiteY37" fmla="*/ 885501 h 961897"/>
                <a:gd name="connsiteX38" fmla="*/ 38620 w 1072653"/>
                <a:gd name="connsiteY38" fmla="*/ 916362 h 961897"/>
                <a:gd name="connsiteX39" fmla="*/ 90283 w 1072653"/>
                <a:gd name="connsiteY39" fmla="*/ 890530 h 961897"/>
                <a:gd name="connsiteX40" fmla="*/ 131203 w 1072653"/>
                <a:gd name="connsiteY40" fmla="*/ 717708 h 961897"/>
                <a:gd name="connsiteX41" fmla="*/ 141718 w 1072653"/>
                <a:gd name="connsiteY41" fmla="*/ 806176 h 961897"/>
                <a:gd name="connsiteX42" fmla="*/ 169379 w 1072653"/>
                <a:gd name="connsiteY42" fmla="*/ 915219 h 961897"/>
                <a:gd name="connsiteX43" fmla="*/ 200011 w 1072653"/>
                <a:gd name="connsiteY43" fmla="*/ 914304 h 961897"/>
                <a:gd name="connsiteX44" fmla="*/ 225614 w 1072653"/>
                <a:gd name="connsiteY44" fmla="*/ 876814 h 961897"/>
                <a:gd name="connsiteX45" fmla="*/ 202754 w 1072653"/>
                <a:gd name="connsiteY45" fmla="*/ 581691 h 961897"/>
                <a:gd name="connsiteX46" fmla="*/ 235216 w 1072653"/>
                <a:gd name="connsiteY46" fmla="*/ 667645 h 961897"/>
                <a:gd name="connsiteX47" fmla="*/ 254418 w 1072653"/>
                <a:gd name="connsiteY47" fmla="*/ 699192 h 961897"/>
                <a:gd name="connsiteX48" fmla="*/ 292366 w 1072653"/>
                <a:gd name="connsiteY48" fmla="*/ 683418 h 961897"/>
                <a:gd name="connsiteX49" fmla="*/ 308825 w 1072653"/>
                <a:gd name="connsiteY49" fmla="*/ 680904 h 961897"/>
                <a:gd name="connsiteX50" fmla="*/ 324370 w 1072653"/>
                <a:gd name="connsiteY50" fmla="*/ 712679 h 961897"/>
                <a:gd name="connsiteX51" fmla="*/ 298766 w 1072653"/>
                <a:gd name="connsiteY51" fmla="*/ 802519 h 961897"/>
                <a:gd name="connsiteX52" fmla="*/ 273392 w 1072653"/>
                <a:gd name="connsiteY52" fmla="*/ 885729 h 961897"/>
                <a:gd name="connsiteX53" fmla="*/ 281621 w 1072653"/>
                <a:gd name="connsiteY53" fmla="*/ 909961 h 961897"/>
                <a:gd name="connsiteX54" fmla="*/ 335800 w 1072653"/>
                <a:gd name="connsiteY54" fmla="*/ 935107 h 961897"/>
                <a:gd name="connsiteX55" fmla="*/ 435012 w 1072653"/>
                <a:gd name="connsiteY55" fmla="*/ 919105 h 961897"/>
                <a:gd name="connsiteX56" fmla="*/ 514565 w 1072653"/>
                <a:gd name="connsiteY56" fmla="*/ 914076 h 961897"/>
                <a:gd name="connsiteX57" fmla="*/ 632980 w 1072653"/>
                <a:gd name="connsiteY57" fmla="*/ 946994 h 961897"/>
                <a:gd name="connsiteX58" fmla="*/ 786142 w 1072653"/>
                <a:gd name="connsiteY58" fmla="*/ 959567 h 961897"/>
                <a:gd name="connsiteX59" fmla="*/ 849464 w 1072653"/>
                <a:gd name="connsiteY59" fmla="*/ 911332 h 961897"/>
                <a:gd name="connsiteX60" fmla="*/ 864323 w 1072653"/>
                <a:gd name="connsiteY60" fmla="*/ 787431 h 961897"/>
                <a:gd name="connsiteX61" fmla="*/ 859065 w 1072653"/>
                <a:gd name="connsiteY61" fmla="*/ 769143 h 961897"/>
                <a:gd name="connsiteX62" fmla="*/ 856779 w 1072653"/>
                <a:gd name="connsiteY62" fmla="*/ 739882 h 961897"/>
                <a:gd name="connsiteX63" fmla="*/ 871867 w 1072653"/>
                <a:gd name="connsiteY63" fmla="*/ 715651 h 961897"/>
                <a:gd name="connsiteX64" fmla="*/ 1019999 w 1072653"/>
                <a:gd name="connsiteY64" fmla="*/ 481793 h 961897"/>
                <a:gd name="connsiteX65" fmla="*/ 1070520 w 1072653"/>
                <a:gd name="connsiteY65" fmla="*/ 335489 h 961897"/>
                <a:gd name="connsiteX66" fmla="*/ 1059319 w 1072653"/>
                <a:gd name="connsiteY66" fmla="*/ 198558 h 961897"/>
                <a:gd name="connsiteX67" fmla="*/ 928559 w 1072653"/>
                <a:gd name="connsiteY67" fmla="*/ 39909 h 961897"/>
                <a:gd name="connsiteX68" fmla="*/ 58736 w 1072653"/>
                <a:gd name="connsiteY68" fmla="*/ 388067 h 961897"/>
                <a:gd name="connsiteX69" fmla="*/ 76339 w 1072653"/>
                <a:gd name="connsiteY69" fmla="*/ 300742 h 961897"/>
                <a:gd name="connsiteX70" fmla="*/ 176237 w 1072653"/>
                <a:gd name="connsiteY70" fmla="*/ 299828 h 961897"/>
                <a:gd name="connsiteX71" fmla="*/ 184924 w 1072653"/>
                <a:gd name="connsiteY71" fmla="*/ 400183 h 961897"/>
                <a:gd name="connsiteX72" fmla="*/ 132117 w 1072653"/>
                <a:gd name="connsiteY72" fmla="*/ 428529 h 961897"/>
                <a:gd name="connsiteX73" fmla="*/ 58736 w 1072653"/>
                <a:gd name="connsiteY73" fmla="*/ 388067 h 961897"/>
                <a:gd name="connsiteX74" fmla="*/ 278421 w 1072653"/>
                <a:gd name="connsiteY74" fmla="*/ 680446 h 961897"/>
                <a:gd name="connsiteX75" fmla="*/ 254189 w 1072653"/>
                <a:gd name="connsiteY75" fmla="*/ 679075 h 961897"/>
                <a:gd name="connsiteX76" fmla="*/ 250760 w 1072653"/>
                <a:gd name="connsiteY76" fmla="*/ 671074 h 961897"/>
                <a:gd name="connsiteX77" fmla="*/ 217385 w 1072653"/>
                <a:gd name="connsiteY77" fmla="*/ 586263 h 961897"/>
                <a:gd name="connsiteX78" fmla="*/ 190410 w 1072653"/>
                <a:gd name="connsiteY78" fmla="*/ 543744 h 961897"/>
                <a:gd name="connsiteX79" fmla="*/ 199097 w 1072653"/>
                <a:gd name="connsiteY79" fmla="*/ 624668 h 961897"/>
                <a:gd name="connsiteX80" fmla="*/ 212356 w 1072653"/>
                <a:gd name="connsiteY80" fmla="*/ 847782 h 961897"/>
                <a:gd name="connsiteX81" fmla="*/ 213956 w 1072653"/>
                <a:gd name="connsiteY81" fmla="*/ 885043 h 961897"/>
                <a:gd name="connsiteX82" fmla="*/ 200926 w 1072653"/>
                <a:gd name="connsiteY82" fmla="*/ 903789 h 961897"/>
                <a:gd name="connsiteX83" fmla="*/ 158635 w 1072653"/>
                <a:gd name="connsiteY83" fmla="*/ 869956 h 961897"/>
                <a:gd name="connsiteX84" fmla="*/ 143090 w 1072653"/>
                <a:gd name="connsiteY84" fmla="*/ 712908 h 961897"/>
                <a:gd name="connsiteX85" fmla="*/ 131660 w 1072653"/>
                <a:gd name="connsiteY85" fmla="*/ 699192 h 961897"/>
                <a:gd name="connsiteX86" fmla="*/ 114972 w 1072653"/>
                <a:gd name="connsiteY86" fmla="*/ 714508 h 961897"/>
                <a:gd name="connsiteX87" fmla="*/ 79310 w 1072653"/>
                <a:gd name="connsiteY87" fmla="*/ 886872 h 961897"/>
                <a:gd name="connsiteX88" fmla="*/ 53707 w 1072653"/>
                <a:gd name="connsiteY88" fmla="*/ 906989 h 961897"/>
                <a:gd name="connsiteX89" fmla="*/ 31076 w 1072653"/>
                <a:gd name="connsiteY89" fmla="*/ 882529 h 961897"/>
                <a:gd name="connsiteX90" fmla="*/ 39991 w 1072653"/>
                <a:gd name="connsiteY90" fmla="*/ 805948 h 961897"/>
                <a:gd name="connsiteX91" fmla="*/ 51878 w 1072653"/>
                <a:gd name="connsiteY91" fmla="*/ 672445 h 961897"/>
                <a:gd name="connsiteX92" fmla="*/ 61937 w 1072653"/>
                <a:gd name="connsiteY92" fmla="*/ 580777 h 961897"/>
                <a:gd name="connsiteX93" fmla="*/ 63308 w 1072653"/>
                <a:gd name="connsiteY93" fmla="*/ 556774 h 961897"/>
                <a:gd name="connsiteX94" fmla="*/ 59194 w 1072653"/>
                <a:gd name="connsiteY94" fmla="*/ 549916 h 961897"/>
                <a:gd name="connsiteX95" fmla="*/ 52564 w 1072653"/>
                <a:gd name="connsiteY95" fmla="*/ 556774 h 961897"/>
                <a:gd name="connsiteX96" fmla="*/ 51650 w 1072653"/>
                <a:gd name="connsiteY96" fmla="*/ 574376 h 961897"/>
                <a:gd name="connsiteX97" fmla="*/ 37934 w 1072653"/>
                <a:gd name="connsiteY97" fmla="*/ 701020 h 961897"/>
                <a:gd name="connsiteX98" fmla="*/ 25818 w 1072653"/>
                <a:gd name="connsiteY98" fmla="*/ 706964 h 961897"/>
                <a:gd name="connsiteX99" fmla="*/ 10730 w 1072653"/>
                <a:gd name="connsiteY99" fmla="*/ 678846 h 961897"/>
                <a:gd name="connsiteX100" fmla="*/ 33590 w 1072653"/>
                <a:gd name="connsiteY100" fmla="*/ 534142 h 961897"/>
                <a:gd name="connsiteX101" fmla="*/ 44563 w 1072653"/>
                <a:gd name="connsiteY101" fmla="*/ 493909 h 961897"/>
                <a:gd name="connsiteX102" fmla="*/ 117944 w 1072653"/>
                <a:gd name="connsiteY102" fmla="*/ 440188 h 961897"/>
                <a:gd name="connsiteX103" fmla="*/ 181495 w 1072653"/>
                <a:gd name="connsiteY103" fmla="*/ 458019 h 961897"/>
                <a:gd name="connsiteX104" fmla="*/ 280250 w 1072653"/>
                <a:gd name="connsiteY104" fmla="*/ 653700 h 961897"/>
                <a:gd name="connsiteX105" fmla="*/ 278421 w 1072653"/>
                <a:gd name="connsiteY105" fmla="*/ 680446 h 961897"/>
                <a:gd name="connsiteX106" fmla="*/ 445299 w 1072653"/>
                <a:gd name="connsiteY106" fmla="*/ 900588 h 961897"/>
                <a:gd name="connsiteX107" fmla="*/ 425411 w 1072653"/>
                <a:gd name="connsiteY107" fmla="*/ 901731 h 961897"/>
                <a:gd name="connsiteX108" fmla="*/ 386777 w 1072653"/>
                <a:gd name="connsiteY108" fmla="*/ 897616 h 961897"/>
                <a:gd name="connsiteX109" fmla="*/ 366203 w 1072653"/>
                <a:gd name="connsiteY109" fmla="*/ 875214 h 961897"/>
                <a:gd name="connsiteX110" fmla="*/ 386777 w 1072653"/>
                <a:gd name="connsiteY110" fmla="*/ 855325 h 961897"/>
                <a:gd name="connsiteX111" fmla="*/ 461301 w 1072653"/>
                <a:gd name="connsiteY111" fmla="*/ 871099 h 961897"/>
                <a:gd name="connsiteX112" fmla="*/ 445299 w 1072653"/>
                <a:gd name="connsiteY112" fmla="*/ 900588 h 961897"/>
                <a:gd name="connsiteX113" fmla="*/ 787742 w 1072653"/>
                <a:gd name="connsiteY113" fmla="*/ 946308 h 961897"/>
                <a:gd name="connsiteX114" fmla="*/ 690130 w 1072653"/>
                <a:gd name="connsiteY114" fmla="*/ 946308 h 961897"/>
                <a:gd name="connsiteX115" fmla="*/ 640295 w 1072653"/>
                <a:gd name="connsiteY115" fmla="*/ 928935 h 961897"/>
                <a:gd name="connsiteX116" fmla="*/ 629093 w 1072653"/>
                <a:gd name="connsiteY116" fmla="*/ 892587 h 961897"/>
                <a:gd name="connsiteX117" fmla="*/ 734249 w 1072653"/>
                <a:gd name="connsiteY117" fmla="*/ 908361 h 961897"/>
                <a:gd name="connsiteX118" fmla="*/ 839634 w 1072653"/>
                <a:gd name="connsiteY118" fmla="*/ 893959 h 961897"/>
                <a:gd name="connsiteX119" fmla="*/ 787742 w 1072653"/>
                <a:gd name="connsiteY119" fmla="*/ 946308 h 961897"/>
                <a:gd name="connsiteX120" fmla="*/ 802829 w 1072653"/>
                <a:gd name="connsiteY120" fmla="*/ 890758 h 961897"/>
                <a:gd name="connsiteX121" fmla="*/ 659497 w 1072653"/>
                <a:gd name="connsiteY121" fmla="*/ 888015 h 961897"/>
                <a:gd name="connsiteX122" fmla="*/ 625664 w 1072653"/>
                <a:gd name="connsiteY122" fmla="*/ 837723 h 961897"/>
                <a:gd name="connsiteX123" fmla="*/ 667955 w 1072653"/>
                <a:gd name="connsiteY123" fmla="*/ 845953 h 961897"/>
                <a:gd name="connsiteX124" fmla="*/ 823632 w 1072653"/>
                <a:gd name="connsiteY124" fmla="*/ 838180 h 961897"/>
                <a:gd name="connsiteX125" fmla="*/ 835976 w 1072653"/>
                <a:gd name="connsiteY125" fmla="*/ 833608 h 961897"/>
                <a:gd name="connsiteX126" fmla="*/ 846492 w 1072653"/>
                <a:gd name="connsiteY126" fmla="*/ 832237 h 961897"/>
                <a:gd name="connsiteX127" fmla="*/ 848778 w 1072653"/>
                <a:gd name="connsiteY127" fmla="*/ 836580 h 961897"/>
                <a:gd name="connsiteX128" fmla="*/ 802829 w 1072653"/>
                <a:gd name="connsiteY128" fmla="*/ 890758 h 961897"/>
                <a:gd name="connsiteX129" fmla="*/ 843749 w 1072653"/>
                <a:gd name="connsiteY129" fmla="*/ 816006 h 961897"/>
                <a:gd name="connsiteX130" fmla="*/ 835291 w 1072653"/>
                <a:gd name="connsiteY130" fmla="*/ 822636 h 961897"/>
                <a:gd name="connsiteX131" fmla="*/ 703160 w 1072653"/>
                <a:gd name="connsiteY131" fmla="*/ 842524 h 961897"/>
                <a:gd name="connsiteX132" fmla="*/ 641209 w 1072653"/>
                <a:gd name="connsiteY132" fmla="*/ 828351 h 961897"/>
                <a:gd name="connsiteX133" fmla="*/ 618349 w 1072653"/>
                <a:gd name="connsiteY133" fmla="*/ 798861 h 961897"/>
                <a:gd name="connsiteX134" fmla="*/ 642352 w 1072653"/>
                <a:gd name="connsiteY134" fmla="*/ 779659 h 961897"/>
                <a:gd name="connsiteX135" fmla="*/ 766025 w 1072653"/>
                <a:gd name="connsiteY135" fmla="*/ 793603 h 961897"/>
                <a:gd name="connsiteX136" fmla="*/ 800315 w 1072653"/>
                <a:gd name="connsiteY136" fmla="*/ 786745 h 961897"/>
                <a:gd name="connsiteX137" fmla="*/ 822946 w 1072653"/>
                <a:gd name="connsiteY137" fmla="*/ 778516 h 961897"/>
                <a:gd name="connsiteX138" fmla="*/ 848321 w 1072653"/>
                <a:gd name="connsiteY138" fmla="*/ 777601 h 961897"/>
                <a:gd name="connsiteX139" fmla="*/ 843749 w 1072653"/>
                <a:gd name="connsiteY139" fmla="*/ 816006 h 961897"/>
                <a:gd name="connsiteX140" fmla="*/ 1021828 w 1072653"/>
                <a:gd name="connsiteY140" fmla="*/ 454361 h 961897"/>
                <a:gd name="connsiteX141" fmla="*/ 926045 w 1072653"/>
                <a:gd name="connsiteY141" fmla="*/ 614381 h 961897"/>
                <a:gd name="connsiteX142" fmla="*/ 844663 w 1072653"/>
                <a:gd name="connsiteY142" fmla="*/ 739654 h 961897"/>
                <a:gd name="connsiteX143" fmla="*/ 790256 w 1072653"/>
                <a:gd name="connsiteY143" fmla="*/ 776687 h 961897"/>
                <a:gd name="connsiteX144" fmla="*/ 779512 w 1072653"/>
                <a:gd name="connsiteY144" fmla="*/ 776458 h 961897"/>
                <a:gd name="connsiteX145" fmla="*/ 779741 w 1072653"/>
                <a:gd name="connsiteY145" fmla="*/ 777144 h 961897"/>
                <a:gd name="connsiteX146" fmla="*/ 763053 w 1072653"/>
                <a:gd name="connsiteY146" fmla="*/ 778059 h 961897"/>
                <a:gd name="connsiteX147" fmla="*/ 758024 w 1072653"/>
                <a:gd name="connsiteY147" fmla="*/ 778287 h 961897"/>
                <a:gd name="connsiteX148" fmla="*/ 740650 w 1072653"/>
                <a:gd name="connsiteY148" fmla="*/ 779887 h 961897"/>
                <a:gd name="connsiteX149" fmla="*/ 731963 w 1072653"/>
                <a:gd name="connsiteY149" fmla="*/ 779202 h 961897"/>
                <a:gd name="connsiteX150" fmla="*/ 731963 w 1072653"/>
                <a:gd name="connsiteY150" fmla="*/ 779430 h 961897"/>
                <a:gd name="connsiteX151" fmla="*/ 710018 w 1072653"/>
                <a:gd name="connsiteY151" fmla="*/ 778287 h 961897"/>
                <a:gd name="connsiteX152" fmla="*/ 694473 w 1072653"/>
                <a:gd name="connsiteY152" fmla="*/ 774401 h 961897"/>
                <a:gd name="connsiteX153" fmla="*/ 695616 w 1072653"/>
                <a:gd name="connsiteY153" fmla="*/ 776001 h 961897"/>
                <a:gd name="connsiteX154" fmla="*/ 670241 w 1072653"/>
                <a:gd name="connsiteY154" fmla="*/ 772801 h 961897"/>
                <a:gd name="connsiteX155" fmla="*/ 670470 w 1072653"/>
                <a:gd name="connsiteY155" fmla="*/ 771658 h 961897"/>
                <a:gd name="connsiteX156" fmla="*/ 625436 w 1072653"/>
                <a:gd name="connsiteY156" fmla="*/ 739197 h 961897"/>
                <a:gd name="connsiteX157" fmla="*/ 591603 w 1072653"/>
                <a:gd name="connsiteY157" fmla="*/ 675189 h 961897"/>
                <a:gd name="connsiteX158" fmla="*/ 581087 w 1072653"/>
                <a:gd name="connsiteY158" fmla="*/ 658958 h 961897"/>
                <a:gd name="connsiteX159" fmla="*/ 579716 w 1072653"/>
                <a:gd name="connsiteY159" fmla="*/ 657129 h 961897"/>
                <a:gd name="connsiteX160" fmla="*/ 570572 w 1072653"/>
                <a:gd name="connsiteY160" fmla="*/ 643185 h 961897"/>
                <a:gd name="connsiteX161" fmla="*/ 519823 w 1072653"/>
                <a:gd name="connsiteY161" fmla="*/ 561803 h 961897"/>
                <a:gd name="connsiteX162" fmla="*/ 446442 w 1072653"/>
                <a:gd name="connsiteY162" fmla="*/ 377094 h 961897"/>
                <a:gd name="connsiteX163" fmla="*/ 511136 w 1072653"/>
                <a:gd name="connsiteY163" fmla="*/ 112376 h 961897"/>
                <a:gd name="connsiteX164" fmla="*/ 679843 w 1072653"/>
                <a:gd name="connsiteY164" fmla="*/ 17735 h 961897"/>
                <a:gd name="connsiteX165" fmla="*/ 940904 w 1072653"/>
                <a:gd name="connsiteY165" fmla="*/ 62084 h 961897"/>
                <a:gd name="connsiteX166" fmla="*/ 940904 w 1072653"/>
                <a:gd name="connsiteY166" fmla="*/ 62084 h 961897"/>
                <a:gd name="connsiteX167" fmla="*/ 948219 w 1072653"/>
                <a:gd name="connsiteY167" fmla="*/ 66656 h 961897"/>
                <a:gd name="connsiteX168" fmla="*/ 948676 w 1072653"/>
                <a:gd name="connsiteY168" fmla="*/ 67113 h 961897"/>
                <a:gd name="connsiteX169" fmla="*/ 955991 w 1072653"/>
                <a:gd name="connsiteY169" fmla="*/ 72142 h 961897"/>
                <a:gd name="connsiteX170" fmla="*/ 955991 w 1072653"/>
                <a:gd name="connsiteY170" fmla="*/ 72142 h 961897"/>
                <a:gd name="connsiteX171" fmla="*/ 962849 w 1072653"/>
                <a:gd name="connsiteY171" fmla="*/ 77171 h 961897"/>
                <a:gd name="connsiteX172" fmla="*/ 963764 w 1072653"/>
                <a:gd name="connsiteY172" fmla="*/ 77857 h 961897"/>
                <a:gd name="connsiteX173" fmla="*/ 970393 w 1072653"/>
                <a:gd name="connsiteY173" fmla="*/ 83115 h 961897"/>
                <a:gd name="connsiteX174" fmla="*/ 970622 w 1072653"/>
                <a:gd name="connsiteY174" fmla="*/ 83343 h 961897"/>
                <a:gd name="connsiteX175" fmla="*/ 976794 w 1072653"/>
                <a:gd name="connsiteY175" fmla="*/ 88601 h 961897"/>
                <a:gd name="connsiteX176" fmla="*/ 978166 w 1072653"/>
                <a:gd name="connsiteY176" fmla="*/ 89744 h 961897"/>
                <a:gd name="connsiteX177" fmla="*/ 984338 w 1072653"/>
                <a:gd name="connsiteY177" fmla="*/ 95459 h 961897"/>
                <a:gd name="connsiteX178" fmla="*/ 984566 w 1072653"/>
                <a:gd name="connsiteY178" fmla="*/ 95688 h 961897"/>
                <a:gd name="connsiteX179" fmla="*/ 990281 w 1072653"/>
                <a:gd name="connsiteY179" fmla="*/ 101174 h 961897"/>
                <a:gd name="connsiteX180" fmla="*/ 991653 w 1072653"/>
                <a:gd name="connsiteY180" fmla="*/ 102774 h 961897"/>
                <a:gd name="connsiteX181" fmla="*/ 997368 w 1072653"/>
                <a:gd name="connsiteY181" fmla="*/ 108947 h 961897"/>
                <a:gd name="connsiteX182" fmla="*/ 1058862 w 1072653"/>
                <a:gd name="connsiteY182" fmla="*/ 250679 h 961897"/>
                <a:gd name="connsiteX183" fmla="*/ 1021828 w 1072653"/>
                <a:gd name="connsiteY183" fmla="*/ 454361 h 96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072653" h="961897">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w="2286" cap="flat">
              <a:noFill/>
              <a:prstDash val="solid"/>
              <a:miter/>
            </a:ln>
          </p:spPr>
          <p:txBody>
            <a:bodyPr rtlCol="0" anchor="ctr"/>
            <a:lstStyle/>
            <a:p>
              <a:endParaRPr lang="en-US"/>
            </a:p>
          </p:txBody>
        </p:sp>
        <p:sp>
          <p:nvSpPr>
            <p:cNvPr id="51" name="Freeform 968">
              <a:extLst>
                <a:ext uri="{FF2B5EF4-FFF2-40B4-BE49-F238E27FC236}">
                  <a16:creationId xmlns:a16="http://schemas.microsoft.com/office/drawing/2014/main" id="{C1122256-E9A0-CC11-6915-783BE5FD9587}"/>
                </a:ext>
              </a:extLst>
            </p:cNvPr>
            <p:cNvSpPr/>
            <p:nvPr/>
          </p:nvSpPr>
          <p:spPr>
            <a:xfrm>
              <a:off x="8766633" y="510303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2" name="Freeform 969">
              <a:extLst>
                <a:ext uri="{FF2B5EF4-FFF2-40B4-BE49-F238E27FC236}">
                  <a16:creationId xmlns:a16="http://schemas.microsoft.com/office/drawing/2014/main" id="{46EAEEAA-99B0-C90B-5F80-5312AEF51D78}"/>
                </a:ext>
              </a:extLst>
            </p:cNvPr>
            <p:cNvSpPr/>
            <p:nvPr/>
          </p:nvSpPr>
          <p:spPr>
            <a:xfrm>
              <a:off x="8762747" y="510760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3" name="Freeform 970">
              <a:extLst>
                <a:ext uri="{FF2B5EF4-FFF2-40B4-BE49-F238E27FC236}">
                  <a16:creationId xmlns:a16="http://schemas.microsoft.com/office/drawing/2014/main" id="{F8C1E552-BB02-D33D-3C38-246F5FDD143A}"/>
                </a:ext>
              </a:extLst>
            </p:cNvPr>
            <p:cNvSpPr/>
            <p:nvPr/>
          </p:nvSpPr>
          <p:spPr>
            <a:xfrm>
              <a:off x="8862848" y="5255971"/>
              <a:ext cx="139014" cy="13180"/>
            </a:xfrm>
            <a:custGeom>
              <a:avLst/>
              <a:gdLst>
                <a:gd name="connsiteX0" fmla="*/ 120270 w 139014"/>
                <a:gd name="connsiteY0" fmla="*/ 1143 h 13180"/>
                <a:gd name="connsiteX1" fmla="*/ 48261 w 139014"/>
                <a:gd name="connsiteY1" fmla="*/ 0 h 13180"/>
                <a:gd name="connsiteX2" fmla="*/ 9170 w 139014"/>
                <a:gd name="connsiteY2" fmla="*/ 686 h 13180"/>
                <a:gd name="connsiteX3" fmla="*/ 26 w 139014"/>
                <a:gd name="connsiteY3" fmla="*/ 7544 h 13180"/>
                <a:gd name="connsiteX4" fmla="*/ 8256 w 139014"/>
                <a:gd name="connsiteY4" fmla="*/ 12802 h 13180"/>
                <a:gd name="connsiteX5" fmla="*/ 23572 w 139014"/>
                <a:gd name="connsiteY5" fmla="*/ 13030 h 13180"/>
                <a:gd name="connsiteX6" fmla="*/ 95581 w 139014"/>
                <a:gd name="connsiteY6" fmla="*/ 11659 h 13180"/>
                <a:gd name="connsiteX7" fmla="*/ 139015 w 139014"/>
                <a:gd name="connsiteY7" fmla="*/ 9830 h 13180"/>
                <a:gd name="connsiteX8" fmla="*/ 120270 w 139014"/>
                <a:gd name="connsiteY8" fmla="*/ 1143 h 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14" h="13180">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w="2286" cap="flat">
              <a:noFill/>
              <a:prstDash val="solid"/>
              <a:miter/>
            </a:ln>
          </p:spPr>
          <p:txBody>
            <a:bodyPr rtlCol="0" anchor="ctr"/>
            <a:lstStyle/>
            <a:p>
              <a:endParaRPr lang="en-US"/>
            </a:p>
          </p:txBody>
        </p:sp>
        <p:sp>
          <p:nvSpPr>
            <p:cNvPr id="54" name="Freeform 971">
              <a:extLst>
                <a:ext uri="{FF2B5EF4-FFF2-40B4-BE49-F238E27FC236}">
                  <a16:creationId xmlns:a16="http://schemas.microsoft.com/office/drawing/2014/main" id="{FC84AEFF-4948-36A5-0EB9-B4B7E63F1427}"/>
                </a:ext>
              </a:extLst>
            </p:cNvPr>
            <p:cNvSpPr/>
            <p:nvPr/>
          </p:nvSpPr>
          <p:spPr>
            <a:xfrm>
              <a:off x="8281222" y="4830303"/>
              <a:ext cx="57015" cy="109742"/>
            </a:xfrm>
            <a:custGeom>
              <a:avLst/>
              <a:gdLst>
                <a:gd name="connsiteX0" fmla="*/ 3980 w 57015"/>
                <a:gd name="connsiteY0" fmla="*/ 11902 h 109742"/>
                <a:gd name="connsiteX1" fmla="*/ 45128 w 57015"/>
                <a:gd name="connsiteY1" fmla="*/ 89854 h 109742"/>
                <a:gd name="connsiteX2" fmla="*/ 57015 w 57015"/>
                <a:gd name="connsiteY2" fmla="*/ 109742 h 109742"/>
                <a:gd name="connsiteX3" fmla="*/ 26154 w 57015"/>
                <a:gd name="connsiteY3" fmla="*/ 14416 h 109742"/>
                <a:gd name="connsiteX4" fmla="*/ 11295 w 57015"/>
                <a:gd name="connsiteY4" fmla="*/ 1615 h 109742"/>
                <a:gd name="connsiteX5" fmla="*/ 1237 w 57015"/>
                <a:gd name="connsiteY5" fmla="*/ 2529 h 109742"/>
                <a:gd name="connsiteX6" fmla="*/ 3980 w 57015"/>
                <a:gd name="connsiteY6" fmla="*/ 11902 h 10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15" h="109742">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w="2286" cap="flat">
              <a:noFill/>
              <a:prstDash val="solid"/>
              <a:miter/>
            </a:ln>
          </p:spPr>
          <p:txBody>
            <a:bodyPr rtlCol="0" anchor="ctr"/>
            <a:lstStyle/>
            <a:p>
              <a:endParaRPr lang="en-US"/>
            </a:p>
          </p:txBody>
        </p:sp>
        <p:sp>
          <p:nvSpPr>
            <p:cNvPr id="55" name="Freeform 972">
              <a:extLst>
                <a:ext uri="{FF2B5EF4-FFF2-40B4-BE49-F238E27FC236}">
                  <a16:creationId xmlns:a16="http://schemas.microsoft.com/office/drawing/2014/main" id="{9A4A7517-7753-7648-D664-096196D59617}"/>
                </a:ext>
              </a:extLst>
            </p:cNvPr>
            <p:cNvSpPr/>
            <p:nvPr/>
          </p:nvSpPr>
          <p:spPr>
            <a:xfrm>
              <a:off x="7903196" y="5238826"/>
              <a:ext cx="123687" cy="14259"/>
            </a:xfrm>
            <a:custGeom>
              <a:avLst/>
              <a:gdLst>
                <a:gd name="connsiteX0" fmla="*/ 38191 w 123687"/>
                <a:gd name="connsiteY0" fmla="*/ 1372 h 14259"/>
                <a:gd name="connsiteX1" fmla="*/ 5501 w 123687"/>
                <a:gd name="connsiteY1" fmla="*/ 0 h 14259"/>
                <a:gd name="connsiteX2" fmla="*/ 14 w 123687"/>
                <a:gd name="connsiteY2" fmla="*/ 5487 h 14259"/>
                <a:gd name="connsiteX3" fmla="*/ 3672 w 123687"/>
                <a:gd name="connsiteY3" fmla="*/ 10287 h 14259"/>
                <a:gd name="connsiteX4" fmla="*/ 14188 w 123687"/>
                <a:gd name="connsiteY4" fmla="*/ 12573 h 14259"/>
                <a:gd name="connsiteX5" fmla="*/ 123687 w 123687"/>
                <a:gd name="connsiteY5" fmla="*/ 10059 h 14259"/>
                <a:gd name="connsiteX6" fmla="*/ 109971 w 123687"/>
                <a:gd name="connsiteY6" fmla="*/ 2286 h 14259"/>
                <a:gd name="connsiteX7" fmla="*/ 38191 w 123687"/>
                <a:gd name="connsiteY7" fmla="*/ 1372 h 1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87" h="14259">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w="2286" cap="flat">
              <a:noFill/>
              <a:prstDash val="solid"/>
              <a:miter/>
            </a:ln>
          </p:spPr>
          <p:txBody>
            <a:bodyPr rtlCol="0" anchor="ctr"/>
            <a:lstStyle/>
            <a:p>
              <a:endParaRPr lang="en-US"/>
            </a:p>
          </p:txBody>
        </p:sp>
        <p:sp>
          <p:nvSpPr>
            <p:cNvPr id="56" name="Freeform 973">
              <a:extLst>
                <a:ext uri="{FF2B5EF4-FFF2-40B4-BE49-F238E27FC236}">
                  <a16:creationId xmlns:a16="http://schemas.microsoft.com/office/drawing/2014/main" id="{FF850EDC-1D8B-E153-146A-56566190E551}"/>
                </a:ext>
              </a:extLst>
            </p:cNvPr>
            <p:cNvSpPr/>
            <p:nvPr/>
          </p:nvSpPr>
          <p:spPr>
            <a:xfrm>
              <a:off x="8906628" y="5100760"/>
              <a:ext cx="20954" cy="97831"/>
            </a:xfrm>
            <a:custGeom>
              <a:avLst/>
              <a:gdLst>
                <a:gd name="connsiteX0" fmla="*/ 1280 w 20954"/>
                <a:gd name="connsiteY0" fmla="*/ 97832 h 97831"/>
                <a:gd name="connsiteX1" fmla="*/ 20254 w 20954"/>
                <a:gd name="connsiteY1" fmla="*/ 43196 h 97831"/>
                <a:gd name="connsiteX2" fmla="*/ 15682 w 20954"/>
                <a:gd name="connsiteY2" fmla="*/ 6620 h 97831"/>
                <a:gd name="connsiteX3" fmla="*/ 6081 w 20954"/>
                <a:gd name="connsiteY3" fmla="*/ 677 h 97831"/>
                <a:gd name="connsiteX4" fmla="*/ 3338 w 20954"/>
                <a:gd name="connsiteY4" fmla="*/ 11878 h 97831"/>
                <a:gd name="connsiteX5" fmla="*/ 4024 w 20954"/>
                <a:gd name="connsiteY5" fmla="*/ 70171 h 97831"/>
                <a:gd name="connsiteX6" fmla="*/ 1280 w 20954"/>
                <a:gd name="connsiteY6" fmla="*/ 97832 h 9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4" h="97831">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w="2286" cap="flat">
              <a:noFill/>
              <a:prstDash val="solid"/>
              <a:miter/>
            </a:ln>
          </p:spPr>
          <p:txBody>
            <a:bodyPr rtlCol="0" anchor="ctr"/>
            <a:lstStyle/>
            <a:p>
              <a:endParaRPr lang="en-US"/>
            </a:p>
          </p:txBody>
        </p:sp>
        <p:sp>
          <p:nvSpPr>
            <p:cNvPr id="57" name="Freeform 974">
              <a:extLst>
                <a:ext uri="{FF2B5EF4-FFF2-40B4-BE49-F238E27FC236}">
                  <a16:creationId xmlns:a16="http://schemas.microsoft.com/office/drawing/2014/main" id="{0961ADD6-6956-6393-1EDD-0CD5F55B1BC5}"/>
                </a:ext>
              </a:extLst>
            </p:cNvPr>
            <p:cNvSpPr/>
            <p:nvPr/>
          </p:nvSpPr>
          <p:spPr>
            <a:xfrm>
              <a:off x="9083647" y="4498485"/>
              <a:ext cx="81435" cy="22385"/>
            </a:xfrm>
            <a:custGeom>
              <a:avLst/>
              <a:gdLst>
                <a:gd name="connsiteX0" fmla="*/ 67948 w 81435"/>
                <a:gd name="connsiteY0" fmla="*/ 591 h 22385"/>
                <a:gd name="connsiteX1" fmla="*/ 5997 w 81435"/>
                <a:gd name="connsiteY1" fmla="*/ 8592 h 22385"/>
                <a:gd name="connsiteX2" fmla="*/ 54 w 81435"/>
                <a:gd name="connsiteY2" fmla="*/ 13392 h 22385"/>
                <a:gd name="connsiteX3" fmla="*/ 4626 w 81435"/>
                <a:gd name="connsiteY3" fmla="*/ 20022 h 22385"/>
                <a:gd name="connsiteX4" fmla="*/ 45317 w 81435"/>
                <a:gd name="connsiteY4" fmla="*/ 17736 h 22385"/>
                <a:gd name="connsiteX5" fmla="*/ 81435 w 81435"/>
                <a:gd name="connsiteY5" fmla="*/ 4248 h 22385"/>
                <a:gd name="connsiteX6" fmla="*/ 67948 w 81435"/>
                <a:gd name="connsiteY6" fmla="*/ 591 h 2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435" h="2238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w="2286" cap="flat">
              <a:noFill/>
              <a:prstDash val="solid"/>
              <a:miter/>
            </a:ln>
          </p:spPr>
          <p:txBody>
            <a:bodyPr rtlCol="0" anchor="ctr"/>
            <a:lstStyle/>
            <a:p>
              <a:endParaRPr lang="en-US"/>
            </a:p>
          </p:txBody>
        </p:sp>
        <p:sp>
          <p:nvSpPr>
            <p:cNvPr id="58" name="Freeform 975">
              <a:extLst>
                <a:ext uri="{FF2B5EF4-FFF2-40B4-BE49-F238E27FC236}">
                  <a16:creationId xmlns:a16="http://schemas.microsoft.com/office/drawing/2014/main" id="{2CB055C7-6B4A-BFE4-3CD8-C18B2E487060}"/>
                </a:ext>
              </a:extLst>
            </p:cNvPr>
            <p:cNvSpPr/>
            <p:nvPr/>
          </p:nvSpPr>
          <p:spPr>
            <a:xfrm>
              <a:off x="8423047" y="4348286"/>
              <a:ext cx="74178" cy="51239"/>
            </a:xfrm>
            <a:custGeom>
              <a:avLst/>
              <a:gdLst>
                <a:gd name="connsiteX0" fmla="*/ 24231 w 74178"/>
                <a:gd name="connsiteY0" fmla="*/ 8144 h 51239"/>
                <a:gd name="connsiteX1" fmla="*/ 0 w 74178"/>
                <a:gd name="connsiteY1" fmla="*/ 600 h 51239"/>
                <a:gd name="connsiteX2" fmla="*/ 49377 w 74178"/>
                <a:gd name="connsiteY2" fmla="*/ 40148 h 51239"/>
                <a:gd name="connsiteX3" fmla="*/ 65837 w 74178"/>
                <a:gd name="connsiteY3" fmla="*/ 50664 h 51239"/>
                <a:gd name="connsiteX4" fmla="*/ 73380 w 74178"/>
                <a:gd name="connsiteY4" fmla="*/ 47920 h 51239"/>
                <a:gd name="connsiteX5" fmla="*/ 70637 w 74178"/>
                <a:gd name="connsiteY5" fmla="*/ 40834 h 51239"/>
                <a:gd name="connsiteX6" fmla="*/ 24231 w 74178"/>
                <a:gd name="connsiteY6" fmla="*/ 8144 h 5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8" h="51239">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w="2286" cap="flat">
              <a:noFill/>
              <a:prstDash val="solid"/>
              <a:miter/>
            </a:ln>
          </p:spPr>
          <p:txBody>
            <a:bodyPr rtlCol="0" anchor="ctr"/>
            <a:lstStyle/>
            <a:p>
              <a:endParaRPr lang="en-US"/>
            </a:p>
          </p:txBody>
        </p:sp>
        <p:sp>
          <p:nvSpPr>
            <p:cNvPr id="59" name="Freeform 976">
              <a:extLst>
                <a:ext uri="{FF2B5EF4-FFF2-40B4-BE49-F238E27FC236}">
                  <a16:creationId xmlns:a16="http://schemas.microsoft.com/office/drawing/2014/main" id="{37DBB657-F4C7-DA44-8B7D-CF163CF44F6E}"/>
                </a:ext>
              </a:extLst>
            </p:cNvPr>
            <p:cNvSpPr/>
            <p:nvPr/>
          </p:nvSpPr>
          <p:spPr>
            <a:xfrm>
              <a:off x="8303032" y="4584748"/>
              <a:ext cx="91668" cy="16741"/>
            </a:xfrm>
            <a:custGeom>
              <a:avLst/>
              <a:gdLst>
                <a:gd name="connsiteX0" fmla="*/ 0 w 91668"/>
                <a:gd name="connsiteY0" fmla="*/ 2797 h 16741"/>
                <a:gd name="connsiteX1" fmla="*/ 91668 w 91668"/>
                <a:gd name="connsiteY1" fmla="*/ 16741 h 16741"/>
                <a:gd name="connsiteX2" fmla="*/ 0 w 91668"/>
                <a:gd name="connsiteY2" fmla="*/ 2797 h 16741"/>
              </a:gdLst>
              <a:ahLst/>
              <a:cxnLst>
                <a:cxn ang="0">
                  <a:pos x="connsiteX0" y="connsiteY0"/>
                </a:cxn>
                <a:cxn ang="0">
                  <a:pos x="connsiteX1" y="connsiteY1"/>
                </a:cxn>
                <a:cxn ang="0">
                  <a:pos x="connsiteX2" y="connsiteY2"/>
                </a:cxn>
              </a:cxnLst>
              <a:rect l="l" t="t" r="r" b="b"/>
              <a:pathLst>
                <a:path w="91668" h="16741">
                  <a:moveTo>
                    <a:pt x="0" y="2797"/>
                  </a:moveTo>
                  <a:cubicBezTo>
                    <a:pt x="30632" y="7369"/>
                    <a:pt x="58979" y="11712"/>
                    <a:pt x="91668" y="16741"/>
                  </a:cubicBezTo>
                  <a:cubicBezTo>
                    <a:pt x="76124" y="2111"/>
                    <a:pt x="31089" y="-4061"/>
                    <a:pt x="0" y="2797"/>
                  </a:cubicBezTo>
                  <a:close/>
                </a:path>
              </a:pathLst>
            </a:custGeom>
            <a:solidFill>
              <a:srgbClr val="000000"/>
            </a:solidFill>
            <a:ln w="2286" cap="flat">
              <a:noFill/>
              <a:prstDash val="solid"/>
              <a:miter/>
            </a:ln>
          </p:spPr>
          <p:txBody>
            <a:bodyPr rtlCol="0" anchor="ctr"/>
            <a:lstStyle/>
            <a:p>
              <a:endParaRPr lang="en-US"/>
            </a:p>
          </p:txBody>
        </p:sp>
        <p:sp>
          <p:nvSpPr>
            <p:cNvPr id="60" name="Freeform 977">
              <a:extLst>
                <a:ext uri="{FF2B5EF4-FFF2-40B4-BE49-F238E27FC236}">
                  <a16:creationId xmlns:a16="http://schemas.microsoft.com/office/drawing/2014/main" id="{1C71E368-D444-9999-4FF8-E82A861336E4}"/>
                </a:ext>
              </a:extLst>
            </p:cNvPr>
            <p:cNvSpPr/>
            <p:nvPr/>
          </p:nvSpPr>
          <p:spPr>
            <a:xfrm>
              <a:off x="8374584" y="4825288"/>
              <a:ext cx="70180" cy="34518"/>
            </a:xfrm>
            <a:custGeom>
              <a:avLst/>
              <a:gdLst>
                <a:gd name="connsiteX0" fmla="*/ 70180 w 70180"/>
                <a:gd name="connsiteY0" fmla="*/ 0 h 34518"/>
                <a:gd name="connsiteX1" fmla="*/ 0 w 70180"/>
                <a:gd name="connsiteY1" fmla="*/ 34518 h 34518"/>
                <a:gd name="connsiteX2" fmla="*/ 70180 w 70180"/>
                <a:gd name="connsiteY2" fmla="*/ 0 h 34518"/>
              </a:gdLst>
              <a:ahLst/>
              <a:cxnLst>
                <a:cxn ang="0">
                  <a:pos x="connsiteX0" y="connsiteY0"/>
                </a:cxn>
                <a:cxn ang="0">
                  <a:pos x="connsiteX1" y="connsiteY1"/>
                </a:cxn>
                <a:cxn ang="0">
                  <a:pos x="connsiteX2" y="connsiteY2"/>
                </a:cxn>
              </a:cxnLst>
              <a:rect l="l" t="t" r="r" b="b"/>
              <a:pathLst>
                <a:path w="70180" h="34518">
                  <a:moveTo>
                    <a:pt x="70180" y="0"/>
                  </a:moveTo>
                  <a:cubicBezTo>
                    <a:pt x="51435" y="2057"/>
                    <a:pt x="5486" y="25374"/>
                    <a:pt x="0" y="34518"/>
                  </a:cubicBezTo>
                  <a:cubicBezTo>
                    <a:pt x="23774" y="23317"/>
                    <a:pt x="52806" y="23774"/>
                    <a:pt x="70180" y="0"/>
                  </a:cubicBezTo>
                  <a:close/>
                </a:path>
              </a:pathLst>
            </a:custGeom>
            <a:solidFill>
              <a:srgbClr val="000000"/>
            </a:solidFill>
            <a:ln w="2286" cap="flat">
              <a:noFill/>
              <a:prstDash val="solid"/>
              <a:miter/>
            </a:ln>
          </p:spPr>
          <p:txBody>
            <a:bodyPr rtlCol="0" anchor="ctr"/>
            <a:lstStyle/>
            <a:p>
              <a:endParaRPr lang="en-US"/>
            </a:p>
          </p:txBody>
        </p:sp>
        <p:sp>
          <p:nvSpPr>
            <p:cNvPr id="61" name="Freeform 978">
              <a:extLst>
                <a:ext uri="{FF2B5EF4-FFF2-40B4-BE49-F238E27FC236}">
                  <a16:creationId xmlns:a16="http://schemas.microsoft.com/office/drawing/2014/main" id="{BA0CD6F2-1B04-8674-822E-5DE4383199A0}"/>
                </a:ext>
              </a:extLst>
            </p:cNvPr>
            <p:cNvSpPr/>
            <p:nvPr/>
          </p:nvSpPr>
          <p:spPr>
            <a:xfrm>
              <a:off x="8946054" y="4295622"/>
              <a:ext cx="45750" cy="51426"/>
            </a:xfrm>
            <a:custGeom>
              <a:avLst/>
              <a:gdLst>
                <a:gd name="connsiteX0" fmla="*/ 10545 w 45750"/>
                <a:gd name="connsiteY0" fmla="*/ 47549 h 51426"/>
                <a:gd name="connsiteX1" fmla="*/ 33177 w 45750"/>
                <a:gd name="connsiteY1" fmla="*/ 18517 h 51426"/>
                <a:gd name="connsiteX2" fmla="*/ 45750 w 45750"/>
                <a:gd name="connsiteY2" fmla="*/ 0 h 51426"/>
                <a:gd name="connsiteX3" fmla="*/ 1401 w 45750"/>
                <a:gd name="connsiteY3" fmla="*/ 42062 h 51426"/>
                <a:gd name="connsiteX4" fmla="*/ 1858 w 45750"/>
                <a:gd name="connsiteY4" fmla="*/ 49835 h 51426"/>
                <a:gd name="connsiteX5" fmla="*/ 10545 w 45750"/>
                <a:gd name="connsiteY5" fmla="*/ 47549 h 5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0" h="51426">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w="2286" cap="flat">
              <a:noFill/>
              <a:prstDash val="solid"/>
              <a:miter/>
            </a:ln>
          </p:spPr>
          <p:txBody>
            <a:bodyPr rtlCol="0" anchor="ctr"/>
            <a:lstStyle/>
            <a:p>
              <a:endParaRPr lang="en-US"/>
            </a:p>
          </p:txBody>
        </p:sp>
        <p:sp>
          <p:nvSpPr>
            <p:cNvPr id="62" name="Freeform 979">
              <a:extLst>
                <a:ext uri="{FF2B5EF4-FFF2-40B4-BE49-F238E27FC236}">
                  <a16:creationId xmlns:a16="http://schemas.microsoft.com/office/drawing/2014/main" id="{606168F1-1410-3EC9-0C84-91C974123A12}"/>
                </a:ext>
              </a:extLst>
            </p:cNvPr>
            <p:cNvSpPr/>
            <p:nvPr/>
          </p:nvSpPr>
          <p:spPr>
            <a:xfrm>
              <a:off x="9098517" y="4694046"/>
              <a:ext cx="61765" cy="24232"/>
            </a:xfrm>
            <a:custGeom>
              <a:avLst/>
              <a:gdLst>
                <a:gd name="connsiteX0" fmla="*/ 8273 w 61765"/>
                <a:gd name="connsiteY0" fmla="*/ 254 h 24232"/>
                <a:gd name="connsiteX1" fmla="*/ 44 w 61765"/>
                <a:gd name="connsiteY1" fmla="*/ 4369 h 24232"/>
                <a:gd name="connsiteX2" fmla="*/ 6673 w 61765"/>
                <a:gd name="connsiteY2" fmla="*/ 11455 h 24232"/>
                <a:gd name="connsiteX3" fmla="*/ 40049 w 61765"/>
                <a:gd name="connsiteY3" fmla="*/ 21514 h 24232"/>
                <a:gd name="connsiteX4" fmla="*/ 61766 w 61765"/>
                <a:gd name="connsiteY4" fmla="*/ 21285 h 24232"/>
                <a:gd name="connsiteX5" fmla="*/ 33419 w 61765"/>
                <a:gd name="connsiteY5" fmla="*/ 7569 h 24232"/>
                <a:gd name="connsiteX6" fmla="*/ 8273 w 61765"/>
                <a:gd name="connsiteY6" fmla="*/ 254 h 2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65" h="24232">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w="2286" cap="flat">
              <a:noFill/>
              <a:prstDash val="solid"/>
              <a:miter/>
            </a:ln>
          </p:spPr>
          <p:txBody>
            <a:bodyPr rtlCol="0" anchor="ctr"/>
            <a:lstStyle/>
            <a:p>
              <a:endParaRPr lang="en-US"/>
            </a:p>
          </p:txBody>
        </p:sp>
        <p:sp>
          <p:nvSpPr>
            <p:cNvPr id="63" name="Freeform 980">
              <a:extLst>
                <a:ext uri="{FF2B5EF4-FFF2-40B4-BE49-F238E27FC236}">
                  <a16:creationId xmlns:a16="http://schemas.microsoft.com/office/drawing/2014/main" id="{537738D7-F6DC-2B2C-6F77-4962DF7CF077}"/>
                </a:ext>
              </a:extLst>
            </p:cNvPr>
            <p:cNvSpPr/>
            <p:nvPr/>
          </p:nvSpPr>
          <p:spPr>
            <a:xfrm>
              <a:off x="8705399" y="4237101"/>
              <a:ext cx="13897" cy="70016"/>
            </a:xfrm>
            <a:custGeom>
              <a:avLst/>
              <a:gdLst>
                <a:gd name="connsiteX0" fmla="*/ 2256 w 13897"/>
                <a:gd name="connsiteY0" fmla="*/ 64465 h 70016"/>
                <a:gd name="connsiteX1" fmla="*/ 10028 w 13897"/>
                <a:gd name="connsiteY1" fmla="*/ 69723 h 70016"/>
                <a:gd name="connsiteX2" fmla="*/ 13686 w 13897"/>
                <a:gd name="connsiteY2" fmla="*/ 62865 h 70016"/>
                <a:gd name="connsiteX3" fmla="*/ 3170 w 13897"/>
                <a:gd name="connsiteY3" fmla="*/ 0 h 70016"/>
                <a:gd name="connsiteX4" fmla="*/ 2256 w 13897"/>
                <a:gd name="connsiteY4" fmla="*/ 64465 h 7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 h="70016">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w="2286" cap="flat">
              <a:noFill/>
              <a:prstDash val="solid"/>
              <a:miter/>
            </a:ln>
          </p:spPr>
          <p:txBody>
            <a:bodyPr rtlCol="0" anchor="ctr"/>
            <a:lstStyle/>
            <a:p>
              <a:endParaRPr lang="en-US"/>
            </a:p>
          </p:txBody>
        </p:sp>
        <p:sp>
          <p:nvSpPr>
            <p:cNvPr id="64" name="Freeform 981">
              <a:extLst>
                <a:ext uri="{FF2B5EF4-FFF2-40B4-BE49-F238E27FC236}">
                  <a16:creationId xmlns:a16="http://schemas.microsoft.com/office/drawing/2014/main" id="{AA2E2BAB-9061-A0E4-37C2-B98624746B93}"/>
                </a:ext>
              </a:extLst>
            </p:cNvPr>
            <p:cNvSpPr/>
            <p:nvPr/>
          </p:nvSpPr>
          <p:spPr>
            <a:xfrm>
              <a:off x="9009414" y="4882112"/>
              <a:ext cx="39415" cy="37588"/>
            </a:xfrm>
            <a:custGeom>
              <a:avLst/>
              <a:gdLst>
                <a:gd name="connsiteX0" fmla="*/ 9594 w 39415"/>
                <a:gd name="connsiteY0" fmla="*/ 2155 h 37588"/>
                <a:gd name="connsiteX1" fmla="*/ 1822 w 39415"/>
                <a:gd name="connsiteY1" fmla="*/ 1240 h 37588"/>
                <a:gd name="connsiteX2" fmla="*/ 3193 w 39415"/>
                <a:gd name="connsiteY2" fmla="*/ 10613 h 37588"/>
                <a:gd name="connsiteX3" fmla="*/ 35426 w 39415"/>
                <a:gd name="connsiteY3" fmla="*/ 37588 h 37588"/>
                <a:gd name="connsiteX4" fmla="*/ 38855 w 39415"/>
                <a:gd name="connsiteY4" fmla="*/ 30730 h 37588"/>
                <a:gd name="connsiteX5" fmla="*/ 9594 w 39415"/>
                <a:gd name="connsiteY5" fmla="*/ 2155 h 3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15" h="37588">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w="2286" cap="flat">
              <a:noFill/>
              <a:prstDash val="solid"/>
              <a:miter/>
            </a:ln>
          </p:spPr>
          <p:txBody>
            <a:bodyPr rtlCol="0" anchor="ctr"/>
            <a:lstStyle/>
            <a:p>
              <a:endParaRPr lang="en-US"/>
            </a:p>
          </p:txBody>
        </p:sp>
        <p:sp>
          <p:nvSpPr>
            <p:cNvPr id="65" name="Freeform 982">
              <a:extLst>
                <a:ext uri="{FF2B5EF4-FFF2-40B4-BE49-F238E27FC236}">
                  <a16:creationId xmlns:a16="http://schemas.microsoft.com/office/drawing/2014/main" id="{50541B29-07CA-8B6F-4C66-FE2B766735CA}"/>
                </a:ext>
              </a:extLst>
            </p:cNvPr>
            <p:cNvSpPr/>
            <p:nvPr/>
          </p:nvSpPr>
          <p:spPr>
            <a:xfrm>
              <a:off x="8626785" y="4797491"/>
              <a:ext cx="238837" cy="310575"/>
            </a:xfrm>
            <a:custGeom>
              <a:avLst/>
              <a:gdLst>
                <a:gd name="connsiteX0" fmla="*/ 154936 w 238837"/>
                <a:gd name="connsiteY0" fmla="*/ 298688 h 310575"/>
                <a:gd name="connsiteX1" fmla="*/ 165223 w 238837"/>
                <a:gd name="connsiteY1" fmla="*/ 202676 h 310575"/>
                <a:gd name="connsiteX2" fmla="*/ 167280 w 238837"/>
                <a:gd name="connsiteY2" fmla="*/ 187360 h 310575"/>
                <a:gd name="connsiteX3" fmla="*/ 175967 w 238837"/>
                <a:gd name="connsiteY3" fmla="*/ 126552 h 310575"/>
                <a:gd name="connsiteX4" fmla="*/ 206828 w 238837"/>
                <a:gd name="connsiteY4" fmla="*/ 68488 h 310575"/>
                <a:gd name="connsiteX5" fmla="*/ 229231 w 238837"/>
                <a:gd name="connsiteY5" fmla="*/ 47457 h 310575"/>
                <a:gd name="connsiteX6" fmla="*/ 236089 w 238837"/>
                <a:gd name="connsiteY6" fmla="*/ 15453 h 310575"/>
                <a:gd name="connsiteX7" fmla="*/ 201799 w 238837"/>
                <a:gd name="connsiteY7" fmla="*/ 594 h 310575"/>
                <a:gd name="connsiteX8" fmla="*/ 138705 w 238837"/>
                <a:gd name="connsiteY8" fmla="*/ 30083 h 310575"/>
                <a:gd name="connsiteX9" fmla="*/ 97100 w 238837"/>
                <a:gd name="connsiteY9" fmla="*/ 25511 h 310575"/>
                <a:gd name="connsiteX10" fmla="*/ 27149 w 238837"/>
                <a:gd name="connsiteY10" fmla="*/ 594 h 310575"/>
                <a:gd name="connsiteX11" fmla="*/ 1774 w 238837"/>
                <a:gd name="connsiteY11" fmla="*/ 30769 h 310575"/>
                <a:gd name="connsiteX12" fmla="*/ 33321 w 238837"/>
                <a:gd name="connsiteY12" fmla="*/ 89748 h 310575"/>
                <a:gd name="connsiteX13" fmla="*/ 43608 w 238837"/>
                <a:gd name="connsiteY13" fmla="*/ 213420 h 310575"/>
                <a:gd name="connsiteX14" fmla="*/ 43836 w 238837"/>
                <a:gd name="connsiteY14" fmla="*/ 217078 h 310575"/>
                <a:gd name="connsiteX15" fmla="*/ 44294 w 238837"/>
                <a:gd name="connsiteY15" fmla="*/ 224622 h 310575"/>
                <a:gd name="connsiteX16" fmla="*/ 44751 w 238837"/>
                <a:gd name="connsiteY16" fmla="*/ 229651 h 310575"/>
                <a:gd name="connsiteX17" fmla="*/ 45208 w 238837"/>
                <a:gd name="connsiteY17" fmla="*/ 236280 h 310575"/>
                <a:gd name="connsiteX18" fmla="*/ 45665 w 238837"/>
                <a:gd name="connsiteY18" fmla="*/ 242224 h 310575"/>
                <a:gd name="connsiteX19" fmla="*/ 46122 w 238837"/>
                <a:gd name="connsiteY19" fmla="*/ 248396 h 310575"/>
                <a:gd name="connsiteX20" fmla="*/ 46580 w 238837"/>
                <a:gd name="connsiteY20" fmla="*/ 254797 h 310575"/>
                <a:gd name="connsiteX21" fmla="*/ 47037 w 238837"/>
                <a:gd name="connsiteY21" fmla="*/ 260512 h 310575"/>
                <a:gd name="connsiteX22" fmla="*/ 47494 w 238837"/>
                <a:gd name="connsiteY22" fmla="*/ 267599 h 310575"/>
                <a:gd name="connsiteX23" fmla="*/ 47723 w 238837"/>
                <a:gd name="connsiteY23" fmla="*/ 272856 h 310575"/>
                <a:gd name="connsiteX24" fmla="*/ 48180 w 238837"/>
                <a:gd name="connsiteY24" fmla="*/ 280857 h 310575"/>
                <a:gd name="connsiteX25" fmla="*/ 48408 w 238837"/>
                <a:gd name="connsiteY25" fmla="*/ 285201 h 310575"/>
                <a:gd name="connsiteX26" fmla="*/ 48866 w 238837"/>
                <a:gd name="connsiteY26" fmla="*/ 297545 h 310575"/>
                <a:gd name="connsiteX27" fmla="*/ 47265 w 238837"/>
                <a:gd name="connsiteY27" fmla="*/ 303717 h 310575"/>
                <a:gd name="connsiteX28" fmla="*/ 47037 w 238837"/>
                <a:gd name="connsiteY28" fmla="*/ 304860 h 310575"/>
                <a:gd name="connsiteX29" fmla="*/ 72411 w 238837"/>
                <a:gd name="connsiteY29" fmla="*/ 308061 h 310575"/>
                <a:gd name="connsiteX30" fmla="*/ 71268 w 238837"/>
                <a:gd name="connsiteY30" fmla="*/ 306461 h 310575"/>
                <a:gd name="connsiteX31" fmla="*/ 62810 w 238837"/>
                <a:gd name="connsiteY31" fmla="*/ 285658 h 310575"/>
                <a:gd name="connsiteX32" fmla="*/ 59838 w 238837"/>
                <a:gd name="connsiteY32" fmla="*/ 248853 h 310575"/>
                <a:gd name="connsiteX33" fmla="*/ 58924 w 238837"/>
                <a:gd name="connsiteY33" fmla="*/ 238338 h 310575"/>
                <a:gd name="connsiteX34" fmla="*/ 56409 w 238837"/>
                <a:gd name="connsiteY34" fmla="*/ 206562 h 310575"/>
                <a:gd name="connsiteX35" fmla="*/ 56409 w 238837"/>
                <a:gd name="connsiteY35" fmla="*/ 206334 h 310575"/>
                <a:gd name="connsiteX36" fmla="*/ 53438 w 238837"/>
                <a:gd name="connsiteY36" fmla="*/ 167472 h 310575"/>
                <a:gd name="connsiteX37" fmla="*/ 46808 w 238837"/>
                <a:gd name="connsiteY37" fmla="*/ 79918 h 310575"/>
                <a:gd name="connsiteX38" fmla="*/ 39036 w 238837"/>
                <a:gd name="connsiteY38" fmla="*/ 62544 h 310575"/>
                <a:gd name="connsiteX39" fmla="*/ 18005 w 238837"/>
                <a:gd name="connsiteY39" fmla="*/ 29626 h 310575"/>
                <a:gd name="connsiteX40" fmla="*/ 31949 w 238837"/>
                <a:gd name="connsiteY40" fmla="*/ 12710 h 310575"/>
                <a:gd name="connsiteX41" fmla="*/ 77441 w 238837"/>
                <a:gd name="connsiteY41" fmla="*/ 28712 h 310575"/>
                <a:gd name="connsiteX42" fmla="*/ 84984 w 238837"/>
                <a:gd name="connsiteY42" fmla="*/ 33284 h 310575"/>
                <a:gd name="connsiteX43" fmla="*/ 178253 w 238837"/>
                <a:gd name="connsiteY43" fmla="*/ 27797 h 310575"/>
                <a:gd name="connsiteX44" fmla="*/ 200885 w 238837"/>
                <a:gd name="connsiteY44" fmla="*/ 14767 h 310575"/>
                <a:gd name="connsiteX45" fmla="*/ 224430 w 238837"/>
                <a:gd name="connsiteY45" fmla="*/ 21854 h 310575"/>
                <a:gd name="connsiteX46" fmla="*/ 218258 w 238837"/>
                <a:gd name="connsiteY46" fmla="*/ 40827 h 310575"/>
                <a:gd name="connsiteX47" fmla="*/ 183054 w 238837"/>
                <a:gd name="connsiteY47" fmla="*/ 70545 h 310575"/>
                <a:gd name="connsiteX48" fmla="*/ 166823 w 238837"/>
                <a:gd name="connsiteY48" fmla="*/ 97749 h 310575"/>
                <a:gd name="connsiteX49" fmla="*/ 154022 w 238837"/>
                <a:gd name="connsiteY49" fmla="*/ 192618 h 310575"/>
                <a:gd name="connsiteX50" fmla="*/ 152879 w 238837"/>
                <a:gd name="connsiteY50" fmla="*/ 203362 h 310575"/>
                <a:gd name="connsiteX51" fmla="*/ 152650 w 238837"/>
                <a:gd name="connsiteY51" fmla="*/ 204962 h 310575"/>
                <a:gd name="connsiteX52" fmla="*/ 151736 w 238837"/>
                <a:gd name="connsiteY52" fmla="*/ 213420 h 310575"/>
                <a:gd name="connsiteX53" fmla="*/ 151507 w 238837"/>
                <a:gd name="connsiteY53" fmla="*/ 216392 h 310575"/>
                <a:gd name="connsiteX54" fmla="*/ 150821 w 238837"/>
                <a:gd name="connsiteY54" fmla="*/ 223936 h 310575"/>
                <a:gd name="connsiteX55" fmla="*/ 150593 w 238837"/>
                <a:gd name="connsiteY55" fmla="*/ 226908 h 310575"/>
                <a:gd name="connsiteX56" fmla="*/ 149907 w 238837"/>
                <a:gd name="connsiteY56" fmla="*/ 237195 h 310575"/>
                <a:gd name="connsiteX57" fmla="*/ 143049 w 238837"/>
                <a:gd name="connsiteY57" fmla="*/ 291602 h 310575"/>
                <a:gd name="connsiteX58" fmla="*/ 142820 w 238837"/>
                <a:gd name="connsiteY58" fmla="*/ 293659 h 310575"/>
                <a:gd name="connsiteX59" fmla="*/ 142820 w 238837"/>
                <a:gd name="connsiteY59" fmla="*/ 294116 h 310575"/>
                <a:gd name="connsiteX60" fmla="*/ 142592 w 238837"/>
                <a:gd name="connsiteY60" fmla="*/ 295488 h 310575"/>
                <a:gd name="connsiteX61" fmla="*/ 142592 w 238837"/>
                <a:gd name="connsiteY61" fmla="*/ 295945 h 310575"/>
                <a:gd name="connsiteX62" fmla="*/ 142363 w 238837"/>
                <a:gd name="connsiteY62" fmla="*/ 297088 h 310575"/>
                <a:gd name="connsiteX63" fmla="*/ 142363 w 238837"/>
                <a:gd name="connsiteY63" fmla="*/ 297545 h 310575"/>
                <a:gd name="connsiteX64" fmla="*/ 142134 w 238837"/>
                <a:gd name="connsiteY64" fmla="*/ 298688 h 310575"/>
                <a:gd name="connsiteX65" fmla="*/ 142134 w 238837"/>
                <a:gd name="connsiteY65" fmla="*/ 299145 h 310575"/>
                <a:gd name="connsiteX66" fmla="*/ 141906 w 238837"/>
                <a:gd name="connsiteY66" fmla="*/ 300517 h 310575"/>
                <a:gd name="connsiteX67" fmla="*/ 141906 w 238837"/>
                <a:gd name="connsiteY67" fmla="*/ 300746 h 310575"/>
                <a:gd name="connsiteX68" fmla="*/ 141220 w 238837"/>
                <a:gd name="connsiteY68" fmla="*/ 303489 h 310575"/>
                <a:gd name="connsiteX69" fmla="*/ 141220 w 238837"/>
                <a:gd name="connsiteY69" fmla="*/ 303717 h 310575"/>
                <a:gd name="connsiteX70" fmla="*/ 140763 w 238837"/>
                <a:gd name="connsiteY70" fmla="*/ 304632 h 310575"/>
                <a:gd name="connsiteX71" fmla="*/ 140763 w 238837"/>
                <a:gd name="connsiteY71" fmla="*/ 304860 h 310575"/>
                <a:gd name="connsiteX72" fmla="*/ 140306 w 238837"/>
                <a:gd name="connsiteY72" fmla="*/ 305775 h 310575"/>
                <a:gd name="connsiteX73" fmla="*/ 140306 w 238837"/>
                <a:gd name="connsiteY73" fmla="*/ 306003 h 310575"/>
                <a:gd name="connsiteX74" fmla="*/ 139848 w 238837"/>
                <a:gd name="connsiteY74" fmla="*/ 306918 h 310575"/>
                <a:gd name="connsiteX75" fmla="*/ 139848 w 238837"/>
                <a:gd name="connsiteY75" fmla="*/ 306918 h 310575"/>
                <a:gd name="connsiteX76" fmla="*/ 138020 w 238837"/>
                <a:gd name="connsiteY76" fmla="*/ 309204 h 310575"/>
                <a:gd name="connsiteX77" fmla="*/ 138020 w 238837"/>
                <a:gd name="connsiteY77" fmla="*/ 309204 h 310575"/>
                <a:gd name="connsiteX78" fmla="*/ 137334 w 238837"/>
                <a:gd name="connsiteY78" fmla="*/ 309661 h 310575"/>
                <a:gd name="connsiteX79" fmla="*/ 137334 w 238837"/>
                <a:gd name="connsiteY79" fmla="*/ 309661 h 310575"/>
                <a:gd name="connsiteX80" fmla="*/ 136648 w 238837"/>
                <a:gd name="connsiteY80" fmla="*/ 310118 h 310575"/>
                <a:gd name="connsiteX81" fmla="*/ 136648 w 238837"/>
                <a:gd name="connsiteY81" fmla="*/ 310118 h 310575"/>
                <a:gd name="connsiteX82" fmla="*/ 135734 w 238837"/>
                <a:gd name="connsiteY82" fmla="*/ 310575 h 310575"/>
                <a:gd name="connsiteX83" fmla="*/ 135734 w 238837"/>
                <a:gd name="connsiteY83" fmla="*/ 310575 h 310575"/>
                <a:gd name="connsiteX84" fmla="*/ 140763 w 238837"/>
                <a:gd name="connsiteY84" fmla="*/ 310347 h 310575"/>
                <a:gd name="connsiteX85" fmla="*/ 157451 w 238837"/>
                <a:gd name="connsiteY85" fmla="*/ 309432 h 310575"/>
                <a:gd name="connsiteX86" fmla="*/ 157222 w 238837"/>
                <a:gd name="connsiteY86" fmla="*/ 308747 h 310575"/>
                <a:gd name="connsiteX87" fmla="*/ 154936 w 238837"/>
                <a:gd name="connsiteY87" fmla="*/ 298688 h 31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38837" h="310575">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w="2286" cap="flat">
              <a:noFill/>
              <a:prstDash val="solid"/>
              <a:miter/>
            </a:ln>
          </p:spPr>
          <p:txBody>
            <a:bodyPr rtlCol="0" anchor="ctr"/>
            <a:lstStyle/>
            <a:p>
              <a:endParaRPr lang="en-US"/>
            </a:p>
          </p:txBody>
        </p:sp>
      </p:grpSp>
      <p:pic>
        <p:nvPicPr>
          <p:cNvPr id="66" name="Graphic 65" descr="Document with solid fill">
            <a:hlinkClick r:id="rId2"/>
            <a:extLst>
              <a:ext uri="{FF2B5EF4-FFF2-40B4-BE49-F238E27FC236}">
                <a16:creationId xmlns:a16="http://schemas.microsoft.com/office/drawing/2014/main" id="{677A4E1D-CB32-EDFA-3941-E9EC988EBA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60702" y="3284679"/>
            <a:ext cx="1950785" cy="1950785"/>
          </a:xfrm>
          <a:prstGeom prst="rect">
            <a:avLst/>
          </a:prstGeom>
        </p:spPr>
      </p:pic>
      <p:sp>
        <p:nvSpPr>
          <p:cNvPr id="67" name="TextBox 66">
            <a:extLst>
              <a:ext uri="{FF2B5EF4-FFF2-40B4-BE49-F238E27FC236}">
                <a16:creationId xmlns:a16="http://schemas.microsoft.com/office/drawing/2014/main" id="{D80F16BD-38D0-A755-4715-00383D9546E6}"/>
              </a:ext>
            </a:extLst>
          </p:cNvPr>
          <p:cNvSpPr txBox="1"/>
          <p:nvPr/>
        </p:nvSpPr>
        <p:spPr>
          <a:xfrm>
            <a:off x="9928285" y="5194599"/>
            <a:ext cx="1872578" cy="646331"/>
          </a:xfrm>
          <a:prstGeom prst="rect">
            <a:avLst/>
          </a:prstGeom>
          <a:noFill/>
        </p:spPr>
        <p:txBody>
          <a:bodyPr wrap="square" rtlCol="0">
            <a:spAutoFit/>
          </a:bodyPr>
          <a:lstStyle/>
          <a:p>
            <a:pPr algn="ctr"/>
            <a:r>
              <a:rPr lang="en-IE" dirty="0">
                <a:solidFill>
                  <a:schemeClr val="bg1"/>
                </a:solidFill>
                <a:hlinkClick r:id="rId2">
                  <a:extLst>
                    <a:ext uri="{A12FA001-AC4F-418D-AE19-62706E023703}">
                      <ahyp:hlinkClr xmlns:ahyp="http://schemas.microsoft.com/office/drawing/2018/hyperlinkcolor" val="tx"/>
                    </a:ext>
                  </a:extLst>
                </a:hlinkClick>
              </a:rPr>
              <a:t>Forschungsartikel lesen</a:t>
            </a:r>
            <a:endParaRPr lang="en-IE" dirty="0">
              <a:solidFill>
                <a:schemeClr val="bg1"/>
              </a:solidFill>
            </a:endParaRPr>
          </a:p>
        </p:txBody>
      </p:sp>
      <p:sp>
        <p:nvSpPr>
          <p:cNvPr id="2" name="Text Placeholder 5">
            <a:extLst>
              <a:ext uri="{FF2B5EF4-FFF2-40B4-BE49-F238E27FC236}">
                <a16:creationId xmlns:a16="http://schemas.microsoft.com/office/drawing/2014/main" id="{9CDD15A4-EBA4-8E7E-3C5B-6E81419214C6}"/>
              </a:ext>
            </a:extLst>
          </p:cNvPr>
          <p:cNvSpPr txBox="1">
            <a:spLocks/>
          </p:cNvSpPr>
          <p:nvPr/>
        </p:nvSpPr>
        <p:spPr>
          <a:xfrm>
            <a:off x="711040" y="588444"/>
            <a:ext cx="10596674" cy="916887"/>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4D4D4D"/>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4D4D4D"/>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4D4D4D"/>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4D4D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Artikel: </a:t>
            </a:r>
            <a:r>
              <a:rPr lang="en-GB" b="0" dirty="0"/>
              <a:t>Krisenmanager sollten die Befugnis haben, zu handeln, um die Sicherheit zu gewährleisten</a:t>
            </a:r>
            <a:endParaRPr lang="en-IE" dirty="0"/>
          </a:p>
        </p:txBody>
      </p:sp>
    </p:spTree>
    <p:extLst>
      <p:ext uri="{BB962C8B-B14F-4D97-AF65-F5344CB8AC3E}">
        <p14:creationId xmlns:p14="http://schemas.microsoft.com/office/powerpoint/2010/main" val="23138965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C52E7F9-C060-B488-34E0-CD1C68E6A12C}"/>
              </a:ext>
            </a:extLst>
          </p:cNvPr>
          <p:cNvSpPr>
            <a:spLocks noGrp="1"/>
          </p:cNvSpPr>
          <p:nvPr>
            <p:ph type="body" sz="quarter" idx="16"/>
          </p:nvPr>
        </p:nvSpPr>
        <p:spPr>
          <a:xfrm>
            <a:off x="6407795" y="1440549"/>
            <a:ext cx="5530205" cy="582221"/>
          </a:xfrm>
        </p:spPr>
        <p:txBody>
          <a:bodyPr>
            <a:normAutofit fontScale="70000" lnSpcReduction="20000"/>
          </a:bodyPr>
          <a:lstStyle/>
          <a:p>
            <a:r>
              <a:rPr lang="de-DE" sz="3200" b="1" dirty="0"/>
              <a:t>Regionale Kommunikation für ein kohärentes, einheitliches Konzept </a:t>
            </a:r>
          </a:p>
          <a:p>
            <a:endParaRPr lang="de-DE" sz="3200" b="1" dirty="0"/>
          </a:p>
          <a:p>
            <a:r>
              <a:rPr lang="de-DE" sz="3200" b="0" i="1" dirty="0"/>
              <a:t>“Wir stehen das gemeinsam durch”</a:t>
            </a:r>
          </a:p>
        </p:txBody>
      </p:sp>
      <p:pic>
        <p:nvPicPr>
          <p:cNvPr id="2" name="Picture Placeholder 19" descr="A group of people sitting in a living room&#10;&#10;Description automatically generated with medium confidence">
            <a:extLst>
              <a:ext uri="{FF2B5EF4-FFF2-40B4-BE49-F238E27FC236}">
                <a16:creationId xmlns:a16="http://schemas.microsoft.com/office/drawing/2014/main" id="{7FC9E70B-FA11-3CA5-BEDC-0EC52C25475B}"/>
              </a:ext>
            </a:extLst>
          </p:cNvPr>
          <p:cNvPicPr>
            <a:picLocks noGrp="1" noChangeAspect="1"/>
          </p:cNvPicPr>
          <p:nvPr>
            <p:ph type="pic" sz="quarter" idx="10"/>
          </p:nvPr>
        </p:nvPicPr>
        <p:blipFill>
          <a:blip r:embed="rId2"/>
          <a:srcRect t="6109" b="6109"/>
          <a:stretch>
            <a:fillRect/>
          </a:stretch>
        </p:blipFill>
        <p:spPr>
          <a:xfrm>
            <a:off x="241300" y="228600"/>
            <a:ext cx="11696700" cy="5764213"/>
          </a:xfrm>
        </p:spPr>
      </p:pic>
    </p:spTree>
    <p:extLst>
      <p:ext uri="{BB962C8B-B14F-4D97-AF65-F5344CB8AC3E}">
        <p14:creationId xmlns:p14="http://schemas.microsoft.com/office/powerpoint/2010/main" val="12229480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EDDAC77-E330-4B74-139E-853D46049269}"/>
              </a:ext>
            </a:extLst>
          </p:cNvPr>
          <p:cNvSpPr>
            <a:spLocks noGrp="1"/>
          </p:cNvSpPr>
          <p:nvPr>
            <p:ph type="body" sz="quarter" idx="18"/>
          </p:nvPr>
        </p:nvSpPr>
        <p:spPr>
          <a:xfrm>
            <a:off x="1250260" y="1166023"/>
            <a:ext cx="6047478" cy="4525954"/>
          </a:xfrm>
        </p:spPr>
        <p:txBody>
          <a:bodyPr>
            <a:noAutofit/>
          </a:bodyPr>
          <a:lstStyle/>
          <a:p>
            <a:pPr marL="0"/>
            <a:r>
              <a:rPr lang="en-GB" sz="2000" dirty="0"/>
              <a:t>Aufgabe des Krisenmanagementteams für den Tourismus ist es</a:t>
            </a:r>
            <a:r>
              <a:rPr lang="en-GB" sz="2000" b="1" dirty="0"/>
              <a:t>, während einer Krise effektiv mit der </a:t>
            </a:r>
            <a:r>
              <a:rPr lang="en-GB" sz="2000" b="1" dirty="0" err="1"/>
              <a:t>Tourismusbranche</a:t>
            </a:r>
            <a:r>
              <a:rPr lang="en-GB" sz="2000" b="1" dirty="0"/>
              <a:t> der Region zu kommunizieren.  </a:t>
            </a:r>
            <a:r>
              <a:rPr lang="en-GB" sz="2000" dirty="0" err="1"/>
              <a:t>Selbst</a:t>
            </a:r>
            <a:r>
              <a:rPr lang="en-GB" sz="2000" dirty="0"/>
              <a:t> </a:t>
            </a:r>
            <a:r>
              <a:rPr lang="en-GB" sz="2000" dirty="0" err="1"/>
              <a:t>Akteure</a:t>
            </a:r>
            <a:r>
              <a:rPr lang="en-GB" sz="2000" dirty="0"/>
              <a:t>, die nicht direkt von einem Krisenereignis betroffen sind, </a:t>
            </a:r>
            <a:r>
              <a:rPr lang="en-GB" sz="2000" dirty="0" err="1"/>
              <a:t>werden</a:t>
            </a:r>
            <a:r>
              <a:rPr lang="en-GB" sz="2000" dirty="0"/>
              <a:t> an Informationen über den Stand der Krise interessiert sein, da sie sich wahrscheinlich auch auf ihre Branche auswirken wird. </a:t>
            </a:r>
          </a:p>
          <a:p>
            <a:pPr marL="0"/>
            <a:r>
              <a:rPr lang="en-GB" sz="2000" dirty="0"/>
              <a:t>Die Betreiber und </a:t>
            </a:r>
            <a:r>
              <a:rPr lang="en-GB" sz="2000" dirty="0" err="1"/>
              <a:t>Besucherinformationszentren</a:t>
            </a:r>
            <a:r>
              <a:rPr lang="en-GB" sz="2000" dirty="0"/>
              <a:t> werden die Besucher darüber informieren, wie sie sich sicher in der Region bewegen können. </a:t>
            </a:r>
          </a:p>
          <a:p>
            <a:pPr marL="0"/>
            <a:r>
              <a:rPr lang="en-GB" sz="2000" b="1" dirty="0"/>
              <a:t>Der TKMT muss eine aktuelle Datenbank aller relevanten Parteien </a:t>
            </a:r>
            <a:r>
              <a:rPr lang="en-GB" sz="2000" dirty="0"/>
              <a:t>(z. B. Veranstalter, Event-Organisatoren, </a:t>
            </a:r>
            <a:r>
              <a:rPr lang="en-GB" sz="2000" dirty="0" err="1"/>
              <a:t>Besucherinformationszentren</a:t>
            </a:r>
            <a:r>
              <a:rPr lang="en-GB" sz="2000" dirty="0"/>
              <a:t>) </a:t>
            </a:r>
            <a:r>
              <a:rPr lang="en-GB" sz="2000" b="1" dirty="0"/>
              <a:t>führen</a:t>
            </a:r>
            <a:r>
              <a:rPr lang="en-GB" sz="2000" dirty="0"/>
              <a:t>, die so viele Kontaktpunkte wie möglich </a:t>
            </a:r>
            <a:r>
              <a:rPr lang="en-GB" sz="2000" dirty="0" err="1"/>
              <a:t>umfasst</a:t>
            </a:r>
            <a:r>
              <a:rPr lang="en-GB" sz="2000" dirty="0"/>
              <a:t> (</a:t>
            </a:r>
            <a:r>
              <a:rPr lang="en-GB" sz="2000" dirty="0" err="1"/>
              <a:t>Mobiltelefon</a:t>
            </a:r>
            <a:r>
              <a:rPr lang="en-GB" sz="2000" dirty="0"/>
              <a:t>, E-Mail, </a:t>
            </a:r>
            <a:r>
              <a:rPr lang="en-GB" sz="2000" dirty="0" err="1"/>
              <a:t>Adresse</a:t>
            </a:r>
            <a:r>
              <a:rPr lang="en-GB" sz="2000" dirty="0"/>
              <a:t>). </a:t>
            </a:r>
            <a:endParaRPr lang="en-IE" sz="2000" dirty="0"/>
          </a:p>
        </p:txBody>
      </p:sp>
      <p:sp>
        <p:nvSpPr>
          <p:cNvPr id="4" name="Text Placeholder 3">
            <a:extLst>
              <a:ext uri="{FF2B5EF4-FFF2-40B4-BE49-F238E27FC236}">
                <a16:creationId xmlns:a16="http://schemas.microsoft.com/office/drawing/2014/main" id="{71521B88-1219-36FB-1AC7-7885AE4D5D9C}"/>
              </a:ext>
            </a:extLst>
          </p:cNvPr>
          <p:cNvSpPr>
            <a:spLocks noGrp="1"/>
          </p:cNvSpPr>
          <p:nvPr>
            <p:ph type="body" sz="quarter" idx="16"/>
          </p:nvPr>
        </p:nvSpPr>
        <p:spPr>
          <a:xfrm>
            <a:off x="1162051" y="228600"/>
            <a:ext cx="6010274" cy="1101531"/>
          </a:xfrm>
        </p:spPr>
        <p:txBody>
          <a:bodyPr>
            <a:normAutofit fontScale="77500" lnSpcReduction="20000"/>
          </a:bodyPr>
          <a:lstStyle/>
          <a:p>
            <a:r>
              <a:rPr lang="en-IE" dirty="0" err="1"/>
              <a:t>Effektive</a:t>
            </a:r>
            <a:r>
              <a:rPr lang="en-IE" dirty="0"/>
              <a:t> </a:t>
            </a:r>
            <a:r>
              <a:rPr lang="en-IE" dirty="0" err="1"/>
              <a:t>regelmäßige</a:t>
            </a:r>
            <a:r>
              <a:rPr lang="en-IE" dirty="0"/>
              <a:t> und </a:t>
            </a:r>
            <a:r>
              <a:rPr lang="en-IE" dirty="0" err="1"/>
              <a:t>konsistente</a:t>
            </a:r>
            <a:r>
              <a:rPr lang="en-IE" dirty="0"/>
              <a:t> Kommunikation mit den Stakeholdern</a:t>
            </a:r>
          </a:p>
        </p:txBody>
      </p:sp>
      <p:pic>
        <p:nvPicPr>
          <p:cNvPr id="2" name="Picture Placeholder 10" descr="Two people sitting at a table with a computer&#10;&#10;Description automatically generated with medium confidence">
            <a:extLst>
              <a:ext uri="{FF2B5EF4-FFF2-40B4-BE49-F238E27FC236}">
                <a16:creationId xmlns:a16="http://schemas.microsoft.com/office/drawing/2014/main" id="{6DC79C39-5332-51C9-287B-E33512D8A193}"/>
              </a:ext>
            </a:extLst>
          </p:cNvPr>
          <p:cNvPicPr>
            <a:picLocks noGrp="1" noChangeAspect="1"/>
          </p:cNvPicPr>
          <p:nvPr>
            <p:ph type="pic" sz="quarter" idx="10"/>
          </p:nvPr>
        </p:nvPicPr>
        <p:blipFill>
          <a:blip r:embed="rId2"/>
          <a:srcRect t="4480" b="4480"/>
          <a:stretch>
            <a:fillRect/>
          </a:stretch>
        </p:blipFill>
        <p:spPr>
          <a:xfrm>
            <a:off x="7297738" y="228600"/>
            <a:ext cx="4659312" cy="6362700"/>
          </a:xfrm>
        </p:spPr>
      </p:pic>
    </p:spTree>
    <p:extLst>
      <p:ext uri="{BB962C8B-B14F-4D97-AF65-F5344CB8AC3E}">
        <p14:creationId xmlns:p14="http://schemas.microsoft.com/office/powerpoint/2010/main" val="2236246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8AA7BD1-E333-4699-76FA-D9ADC40EC0C1}"/>
              </a:ext>
            </a:extLst>
          </p:cNvPr>
          <p:cNvSpPr/>
          <p:nvPr/>
        </p:nvSpPr>
        <p:spPr>
          <a:xfrm>
            <a:off x="6096605" y="0"/>
            <a:ext cx="6096001" cy="822373"/>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7" name="Text Placeholder 3">
            <a:extLst>
              <a:ext uri="{FF2B5EF4-FFF2-40B4-BE49-F238E27FC236}">
                <a16:creationId xmlns:a16="http://schemas.microsoft.com/office/drawing/2014/main" id="{5EEE4C0D-5AEB-E2D4-C67D-D1F890009902}"/>
              </a:ext>
            </a:extLst>
          </p:cNvPr>
          <p:cNvSpPr>
            <a:spLocks noGrp="1"/>
          </p:cNvSpPr>
          <p:nvPr>
            <p:ph type="body" sz="quarter" idx="15"/>
          </p:nvPr>
        </p:nvSpPr>
        <p:spPr>
          <a:xfrm>
            <a:off x="6781160" y="1049309"/>
            <a:ext cx="511077" cy="635000"/>
          </a:xfrm>
        </p:spPr>
        <p:txBody>
          <a:bodyPr/>
          <a:lstStyle/>
          <a:p>
            <a:r>
              <a:rPr lang="en-IE" sz="2400" b="1" dirty="0"/>
              <a:t>1</a:t>
            </a:r>
          </a:p>
        </p:txBody>
      </p:sp>
      <p:sp>
        <p:nvSpPr>
          <p:cNvPr id="18" name="Text Placeholder 2">
            <a:extLst>
              <a:ext uri="{FF2B5EF4-FFF2-40B4-BE49-F238E27FC236}">
                <a16:creationId xmlns:a16="http://schemas.microsoft.com/office/drawing/2014/main" id="{6E3A8FF5-4C8B-B893-0026-02F2EDE5650D}"/>
              </a:ext>
            </a:extLst>
          </p:cNvPr>
          <p:cNvSpPr>
            <a:spLocks noGrp="1"/>
          </p:cNvSpPr>
          <p:nvPr>
            <p:ph type="body" sz="quarter" idx="14"/>
          </p:nvPr>
        </p:nvSpPr>
        <p:spPr>
          <a:xfrm>
            <a:off x="7511069" y="865480"/>
            <a:ext cx="4465067" cy="822373"/>
          </a:xfrm>
        </p:spPr>
        <p:txBody>
          <a:bodyPr/>
          <a:lstStyle/>
          <a:p>
            <a:pPr>
              <a:lnSpc>
                <a:spcPct val="100000"/>
              </a:lnSpc>
              <a:spcBef>
                <a:spcPts val="0"/>
              </a:spcBef>
            </a:pPr>
            <a:r>
              <a:rPr lang="en-IE" sz="2000" b="1" dirty="0"/>
              <a:t>Reaktion auf eine regionale Tourismuskrise</a:t>
            </a:r>
          </a:p>
        </p:txBody>
      </p:sp>
      <p:sp>
        <p:nvSpPr>
          <p:cNvPr id="19" name="Text Placeholder 7">
            <a:extLst>
              <a:ext uri="{FF2B5EF4-FFF2-40B4-BE49-F238E27FC236}">
                <a16:creationId xmlns:a16="http://schemas.microsoft.com/office/drawing/2014/main" id="{C5E69046-CE42-EDCE-C523-78E2FAD38986}"/>
              </a:ext>
            </a:extLst>
          </p:cNvPr>
          <p:cNvSpPr txBox="1">
            <a:spLocks/>
          </p:cNvSpPr>
          <p:nvPr/>
        </p:nvSpPr>
        <p:spPr>
          <a:xfrm>
            <a:off x="7511069" y="2244120"/>
            <a:ext cx="4465067" cy="82237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595A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IE" sz="2000" b="1" dirty="0"/>
              <a:t>Verstehen der Ebene der Krisenaktivierung und -reaktion</a:t>
            </a:r>
            <a:endParaRPr lang="en-IE" sz="1800" b="1" i="1" dirty="0"/>
          </a:p>
        </p:txBody>
      </p:sp>
      <p:sp>
        <p:nvSpPr>
          <p:cNvPr id="20" name="Text Placeholder 8">
            <a:extLst>
              <a:ext uri="{FF2B5EF4-FFF2-40B4-BE49-F238E27FC236}">
                <a16:creationId xmlns:a16="http://schemas.microsoft.com/office/drawing/2014/main" id="{F80ADE41-52F3-1116-D8DC-34A97C1C247A}"/>
              </a:ext>
            </a:extLst>
          </p:cNvPr>
          <p:cNvSpPr txBox="1">
            <a:spLocks/>
          </p:cNvSpPr>
          <p:nvPr/>
        </p:nvSpPr>
        <p:spPr>
          <a:xfrm>
            <a:off x="6791682" y="3781479"/>
            <a:ext cx="511077" cy="635000"/>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b="1" dirty="0"/>
              <a:t>3</a:t>
            </a:r>
          </a:p>
        </p:txBody>
      </p:sp>
      <p:sp>
        <p:nvSpPr>
          <p:cNvPr id="21" name="Text Placeholder 9">
            <a:extLst>
              <a:ext uri="{FF2B5EF4-FFF2-40B4-BE49-F238E27FC236}">
                <a16:creationId xmlns:a16="http://schemas.microsoft.com/office/drawing/2014/main" id="{F9F9552F-B0CA-7394-6982-FBF91E4C8B8B}"/>
              </a:ext>
            </a:extLst>
          </p:cNvPr>
          <p:cNvSpPr txBox="1">
            <a:spLocks/>
          </p:cNvSpPr>
          <p:nvPr/>
        </p:nvSpPr>
        <p:spPr>
          <a:xfrm>
            <a:off x="7495059" y="3374294"/>
            <a:ext cx="4465067" cy="82237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595A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IE" sz="2000" b="1" dirty="0"/>
              <a:t>Optimierung der regionalen Krisenaufklärung</a:t>
            </a:r>
          </a:p>
        </p:txBody>
      </p:sp>
      <p:sp>
        <p:nvSpPr>
          <p:cNvPr id="22" name="Text Placeholder 10">
            <a:extLst>
              <a:ext uri="{FF2B5EF4-FFF2-40B4-BE49-F238E27FC236}">
                <a16:creationId xmlns:a16="http://schemas.microsoft.com/office/drawing/2014/main" id="{5FDB09AE-D1D4-DBC7-6063-2E577518C181}"/>
              </a:ext>
            </a:extLst>
          </p:cNvPr>
          <p:cNvSpPr txBox="1">
            <a:spLocks/>
          </p:cNvSpPr>
          <p:nvPr/>
        </p:nvSpPr>
        <p:spPr>
          <a:xfrm>
            <a:off x="6767305" y="4241885"/>
            <a:ext cx="511077" cy="635000"/>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IE" b="1" dirty="0"/>
          </a:p>
        </p:txBody>
      </p:sp>
      <p:sp>
        <p:nvSpPr>
          <p:cNvPr id="23" name="Text Placeholder 11">
            <a:extLst>
              <a:ext uri="{FF2B5EF4-FFF2-40B4-BE49-F238E27FC236}">
                <a16:creationId xmlns:a16="http://schemas.microsoft.com/office/drawing/2014/main" id="{C1C25850-9B2E-F83E-70FD-4193D16ACF90}"/>
              </a:ext>
            </a:extLst>
          </p:cNvPr>
          <p:cNvSpPr txBox="1">
            <a:spLocks/>
          </p:cNvSpPr>
          <p:nvPr/>
        </p:nvSpPr>
        <p:spPr>
          <a:xfrm>
            <a:off x="7543087" y="5111256"/>
            <a:ext cx="4465067" cy="1276457"/>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595A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IE" sz="2000" b="1" dirty="0">
                <a:solidFill>
                  <a:srgbClr val="4D4D4D"/>
                </a:solidFill>
              </a:rPr>
              <a:t>Regionale Kommunikation für ein kohärentes, einheitliches Konzept </a:t>
            </a:r>
          </a:p>
          <a:p>
            <a:pPr>
              <a:lnSpc>
                <a:spcPct val="100000"/>
              </a:lnSpc>
              <a:spcBef>
                <a:spcPts val="0"/>
              </a:spcBef>
            </a:pPr>
            <a:r>
              <a:rPr lang="en-IE" sz="1800" i="1" dirty="0"/>
              <a:t>“</a:t>
            </a:r>
            <a:r>
              <a:rPr lang="en-IE" sz="1800" i="1" dirty="0" err="1"/>
              <a:t>Wir</a:t>
            </a:r>
            <a:r>
              <a:rPr lang="en-IE" sz="1800" i="1" dirty="0"/>
              <a:t> </a:t>
            </a:r>
            <a:r>
              <a:rPr lang="en-IE" sz="1800" i="1" dirty="0" err="1"/>
              <a:t>stehen</a:t>
            </a:r>
            <a:r>
              <a:rPr lang="en-IE" sz="1800" i="1" dirty="0"/>
              <a:t> das </a:t>
            </a:r>
            <a:r>
              <a:rPr lang="en-IE" sz="1800" i="1" dirty="0" err="1"/>
              <a:t>gemeinsam</a:t>
            </a:r>
            <a:r>
              <a:rPr lang="en-IE" sz="1800" i="1" dirty="0"/>
              <a:t> </a:t>
            </a:r>
            <a:r>
              <a:rPr lang="en-IE" sz="1800" i="1" dirty="0" err="1"/>
              <a:t>durch</a:t>
            </a:r>
            <a:r>
              <a:rPr lang="en-IE" sz="1800" i="1" dirty="0"/>
              <a:t>”</a:t>
            </a:r>
          </a:p>
        </p:txBody>
      </p:sp>
      <p:sp>
        <p:nvSpPr>
          <p:cNvPr id="24" name="Text Placeholder 4">
            <a:extLst>
              <a:ext uri="{FF2B5EF4-FFF2-40B4-BE49-F238E27FC236}">
                <a16:creationId xmlns:a16="http://schemas.microsoft.com/office/drawing/2014/main" id="{2E5FB08D-B471-2455-01FC-DF8E08AFE5DF}"/>
              </a:ext>
            </a:extLst>
          </p:cNvPr>
          <p:cNvSpPr txBox="1">
            <a:spLocks/>
          </p:cNvSpPr>
          <p:nvPr/>
        </p:nvSpPr>
        <p:spPr>
          <a:xfrm>
            <a:off x="1295400" y="191861"/>
            <a:ext cx="4800599" cy="60363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3200" b="1"/>
              <a:t>Inhaltsübersicht</a:t>
            </a:r>
            <a:endParaRPr lang="en-IE" sz="3200" dirty="0"/>
          </a:p>
        </p:txBody>
      </p:sp>
      <p:sp>
        <p:nvSpPr>
          <p:cNvPr id="25" name="Text Placeholder 3">
            <a:extLst>
              <a:ext uri="{FF2B5EF4-FFF2-40B4-BE49-F238E27FC236}">
                <a16:creationId xmlns:a16="http://schemas.microsoft.com/office/drawing/2014/main" id="{4DB249A3-4BC8-9AFC-D671-7FAD06952837}"/>
              </a:ext>
            </a:extLst>
          </p:cNvPr>
          <p:cNvSpPr txBox="1">
            <a:spLocks/>
          </p:cNvSpPr>
          <p:nvPr/>
        </p:nvSpPr>
        <p:spPr>
          <a:xfrm>
            <a:off x="6781160" y="2331814"/>
            <a:ext cx="511077" cy="635000"/>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2400" b="1" dirty="0"/>
              <a:t>2</a:t>
            </a:r>
          </a:p>
        </p:txBody>
      </p:sp>
      <p:sp>
        <p:nvSpPr>
          <p:cNvPr id="26" name="Text Placeholder 3">
            <a:extLst>
              <a:ext uri="{FF2B5EF4-FFF2-40B4-BE49-F238E27FC236}">
                <a16:creationId xmlns:a16="http://schemas.microsoft.com/office/drawing/2014/main" id="{9A71428C-FF1B-BA75-AD97-E413D9FAAE8D}"/>
              </a:ext>
            </a:extLst>
          </p:cNvPr>
          <p:cNvSpPr txBox="1">
            <a:spLocks/>
          </p:cNvSpPr>
          <p:nvPr/>
        </p:nvSpPr>
        <p:spPr>
          <a:xfrm>
            <a:off x="1053603" y="668257"/>
            <a:ext cx="5257549" cy="361933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2000" b="0" dirty="0"/>
              <a:t>Aktivierung der Reaktion und Kommunikation mit der Branche für regionale Zusammenarbeit</a:t>
            </a:r>
          </a:p>
          <a:p>
            <a:pPr marL="0" indent="0" algn="l">
              <a:lnSpc>
                <a:spcPct val="100000"/>
              </a:lnSpc>
              <a:spcBef>
                <a:spcPts val="0"/>
              </a:spcBef>
            </a:pPr>
            <a:endParaRPr lang="en-GB" sz="1000" i="0" dirty="0">
              <a:effectLst/>
            </a:endParaRPr>
          </a:p>
          <a:p>
            <a:pPr marL="0" indent="0">
              <a:lnSpc>
                <a:spcPct val="100000"/>
              </a:lnSpc>
              <a:spcBef>
                <a:spcPts val="0"/>
              </a:spcBef>
            </a:pPr>
            <a:r>
              <a:rPr lang="en-GB" sz="2000" dirty="0"/>
              <a:t>Dieses Modul gibt eine Anleitung, wie Regionen bei einer Krisenreaktion vorgehen sollten, angefangen von der ersten Stunde und der sofortigen Aktivierung bis zum Beginn der Erholungsphase. Es gibt Hinweise zum Aktivierungsgrad und zu den Ansätzen für das </a:t>
            </a:r>
            <a:r>
              <a:rPr lang="en-GB" sz="2000" b="0" i="0" dirty="0">
                <a:solidFill>
                  <a:schemeClr val="bg1"/>
                </a:solidFill>
                <a:effectLst/>
              </a:rPr>
              <a:t>regionale Krisenmanagement im Tourismus und zeigt </a:t>
            </a:r>
            <a:r>
              <a:rPr lang="en-GB" sz="2000" dirty="0"/>
              <a:t>auf, wie die Regionen </a:t>
            </a:r>
            <a:r>
              <a:rPr lang="en-GB" sz="2000" b="0" i="0" dirty="0">
                <a:solidFill>
                  <a:schemeClr val="bg1"/>
                </a:solidFill>
                <a:effectLst/>
              </a:rPr>
              <a:t>mit Notdiensten, Interessengruppen und anderen Regionen </a:t>
            </a:r>
            <a:r>
              <a:rPr lang="en-GB" sz="2000" dirty="0"/>
              <a:t>zusammenarbeiten können</a:t>
            </a:r>
            <a:r>
              <a:rPr lang="en-GB" sz="2000" b="0" i="0" dirty="0">
                <a:solidFill>
                  <a:schemeClr val="bg1"/>
                </a:solidFill>
                <a:effectLst/>
              </a:rPr>
              <a:t>, um ein einheitliches, kohärentes Vorgehen zu gewährleisten. Es wird aufgezeigt, welche Rolle jeder Einzelne bei der Eindämmung und Bewältigung einer Krise zu spielen hat. </a:t>
            </a:r>
          </a:p>
        </p:txBody>
      </p:sp>
      <p:sp>
        <p:nvSpPr>
          <p:cNvPr id="27" name="TextBox 26">
            <a:extLst>
              <a:ext uri="{FF2B5EF4-FFF2-40B4-BE49-F238E27FC236}">
                <a16:creationId xmlns:a16="http://schemas.microsoft.com/office/drawing/2014/main" id="{8E233F10-736D-1518-DD4A-087217C402AF}"/>
              </a:ext>
            </a:extLst>
          </p:cNvPr>
          <p:cNvSpPr txBox="1"/>
          <p:nvPr/>
        </p:nvSpPr>
        <p:spPr>
          <a:xfrm>
            <a:off x="6096605" y="191861"/>
            <a:ext cx="6096001" cy="523220"/>
          </a:xfrm>
          <a:prstGeom prst="rect">
            <a:avLst/>
          </a:prstGeom>
          <a:solidFill>
            <a:srgbClr val="F27954"/>
          </a:solidFill>
        </p:spPr>
        <p:txBody>
          <a:bodyPr wrap="square" rtlCol="0">
            <a:spAutoFit/>
          </a:bodyPr>
          <a:lstStyle/>
          <a:p>
            <a:pPr algn="ctr"/>
            <a:r>
              <a:rPr lang="en-IE" sz="2800" dirty="0">
                <a:solidFill>
                  <a:schemeClr val="bg1"/>
                </a:solidFill>
              </a:rPr>
              <a:t>Abschnitte 1 - 4</a:t>
            </a:r>
          </a:p>
        </p:txBody>
      </p:sp>
      <p:sp>
        <p:nvSpPr>
          <p:cNvPr id="28" name="Text Placeholder 8">
            <a:extLst>
              <a:ext uri="{FF2B5EF4-FFF2-40B4-BE49-F238E27FC236}">
                <a16:creationId xmlns:a16="http://schemas.microsoft.com/office/drawing/2014/main" id="{E86715B3-F778-3A2E-7037-5DB931146D69}"/>
              </a:ext>
            </a:extLst>
          </p:cNvPr>
          <p:cNvSpPr txBox="1">
            <a:spLocks/>
          </p:cNvSpPr>
          <p:nvPr/>
        </p:nvSpPr>
        <p:spPr>
          <a:xfrm>
            <a:off x="6791682" y="5337291"/>
            <a:ext cx="462322" cy="653195"/>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b="1" dirty="0"/>
              <a:t>4</a:t>
            </a:r>
          </a:p>
        </p:txBody>
      </p:sp>
      <p:sp>
        <p:nvSpPr>
          <p:cNvPr id="29" name="Text Placeholder 4">
            <a:extLst>
              <a:ext uri="{FF2B5EF4-FFF2-40B4-BE49-F238E27FC236}">
                <a16:creationId xmlns:a16="http://schemas.microsoft.com/office/drawing/2014/main" id="{7750FFA1-5879-36DF-5478-0A6863275A22}"/>
              </a:ext>
            </a:extLst>
          </p:cNvPr>
          <p:cNvSpPr txBox="1">
            <a:spLocks/>
          </p:cNvSpPr>
          <p:nvPr/>
        </p:nvSpPr>
        <p:spPr>
          <a:xfrm>
            <a:off x="7479051" y="4101970"/>
            <a:ext cx="4497085" cy="108695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1800" i="1" dirty="0">
                <a:solidFill>
                  <a:srgbClr val="4D4D4D"/>
                </a:solidFill>
              </a:rPr>
              <a:t>So kann eine Region die Krisensituation optimal verstehen, die Reaktion gegebenenfalls anpassen und schnell zur Normalität zurückkehren</a:t>
            </a:r>
          </a:p>
        </p:txBody>
      </p:sp>
      <p:sp>
        <p:nvSpPr>
          <p:cNvPr id="30" name="Text Placeholder 4">
            <a:extLst>
              <a:ext uri="{FF2B5EF4-FFF2-40B4-BE49-F238E27FC236}">
                <a16:creationId xmlns:a16="http://schemas.microsoft.com/office/drawing/2014/main" id="{C9128354-F69E-3233-32E6-6F29BC046FFC}"/>
              </a:ext>
            </a:extLst>
          </p:cNvPr>
          <p:cNvSpPr txBox="1">
            <a:spLocks/>
          </p:cNvSpPr>
          <p:nvPr/>
        </p:nvSpPr>
        <p:spPr>
          <a:xfrm>
            <a:off x="7511069" y="1520519"/>
            <a:ext cx="4497085" cy="108695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1800" i="1" dirty="0">
                <a:solidFill>
                  <a:srgbClr val="4D4D4D"/>
                </a:solidFill>
              </a:rPr>
              <a:t>Vorbereitung der europäischen Regionen auf eine drohende Krise</a:t>
            </a:r>
          </a:p>
        </p:txBody>
      </p:sp>
    </p:spTree>
    <p:extLst>
      <p:ext uri="{BB962C8B-B14F-4D97-AF65-F5344CB8AC3E}">
        <p14:creationId xmlns:p14="http://schemas.microsoft.com/office/powerpoint/2010/main" val="15255422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EDDAC77-E330-4B74-139E-853D46049269}"/>
              </a:ext>
            </a:extLst>
          </p:cNvPr>
          <p:cNvSpPr>
            <a:spLocks noGrp="1"/>
          </p:cNvSpPr>
          <p:nvPr>
            <p:ph type="body" sz="quarter" idx="18"/>
          </p:nvPr>
        </p:nvSpPr>
        <p:spPr>
          <a:xfrm>
            <a:off x="1179412" y="1331493"/>
            <a:ext cx="5798240" cy="4525954"/>
          </a:xfrm>
        </p:spPr>
        <p:txBody>
          <a:bodyPr>
            <a:noAutofit/>
          </a:bodyPr>
          <a:lstStyle/>
          <a:p>
            <a:pPr marL="0"/>
            <a:r>
              <a:rPr lang="en-GB" sz="2400" dirty="0"/>
              <a:t>Die Regionen sollten die wichtigsten Interessengruppen am </a:t>
            </a:r>
            <a:r>
              <a:rPr lang="en-GB" sz="2400" dirty="0" err="1"/>
              <a:t>Zielort</a:t>
            </a:r>
            <a:r>
              <a:rPr lang="en-GB" sz="2400" dirty="0"/>
              <a:t> </a:t>
            </a:r>
            <a:r>
              <a:rPr lang="en-GB" sz="2400" dirty="0" err="1"/>
              <a:t>versammeln</a:t>
            </a:r>
            <a:r>
              <a:rPr lang="en-GB" sz="2400" dirty="0"/>
              <a:t> und </a:t>
            </a:r>
            <a:r>
              <a:rPr lang="en-GB" sz="2400" dirty="0" err="1"/>
              <a:t>regelmäßige</a:t>
            </a:r>
            <a:r>
              <a:rPr lang="en-GB" sz="2400" dirty="0"/>
              <a:t> </a:t>
            </a:r>
            <a:r>
              <a:rPr lang="en-GB" sz="2400" dirty="0" err="1"/>
              <a:t>Treffen</a:t>
            </a:r>
            <a:r>
              <a:rPr lang="en-GB" sz="2400" dirty="0"/>
              <a:t> </a:t>
            </a:r>
            <a:r>
              <a:rPr lang="en-GB" sz="2400" dirty="0" err="1"/>
              <a:t>vereinbaren</a:t>
            </a:r>
            <a:r>
              <a:rPr lang="en-GB" sz="2400" dirty="0"/>
              <a:t>, um sicherzustellen, dass sie bei der Krisenreaktion koordiniert vorgehen und schnell Entscheidungen treffen können. </a:t>
            </a:r>
          </a:p>
          <a:p>
            <a:pPr marL="0"/>
            <a:endParaRPr lang="en-GB" dirty="0"/>
          </a:p>
          <a:p>
            <a:pPr marL="0"/>
            <a:r>
              <a:rPr lang="en-GB" sz="2400" dirty="0"/>
              <a:t>Das ist es, was professionelle Krisenreaktionsorganisationen - wie das Gesundheitswesen, Polizeiorganisationen und das Militär - tun, wenn eine Krise eintritt. Sie haben immer wieder geübt, was zu tun ist, wer was tut und wie man kommuniziert, um vorbereitet zu sein. (</a:t>
            </a:r>
            <a:r>
              <a:rPr lang="en-GB" sz="2400" dirty="0">
                <a:hlinkClick r:id="rId3">
                  <a:extLst>
                    <a:ext uri="{A12FA001-AC4F-418D-AE19-62706E023703}">
                      <ahyp:hlinkClr xmlns:ahyp="http://schemas.microsoft.com/office/drawing/2018/hyperlinkcolor" val="tx"/>
                    </a:ext>
                  </a:extLst>
                </a:hlinkClick>
              </a:rPr>
              <a:t>Quelle</a:t>
            </a:r>
            <a:r>
              <a:rPr lang="en-GB" sz="2400" dirty="0"/>
              <a:t>)</a:t>
            </a:r>
          </a:p>
          <a:p>
            <a:pPr marL="0"/>
            <a:r>
              <a:rPr lang="en-GB" sz="2400" dirty="0"/>
              <a:t> </a:t>
            </a:r>
            <a:endParaRPr lang="en-IE" sz="2000" dirty="0"/>
          </a:p>
        </p:txBody>
      </p:sp>
      <p:sp>
        <p:nvSpPr>
          <p:cNvPr id="4" name="Text Placeholder 3">
            <a:extLst>
              <a:ext uri="{FF2B5EF4-FFF2-40B4-BE49-F238E27FC236}">
                <a16:creationId xmlns:a16="http://schemas.microsoft.com/office/drawing/2014/main" id="{71521B88-1219-36FB-1AC7-7885AE4D5D9C}"/>
              </a:ext>
            </a:extLst>
          </p:cNvPr>
          <p:cNvSpPr>
            <a:spLocks noGrp="1"/>
          </p:cNvSpPr>
          <p:nvPr>
            <p:ph type="body" sz="quarter" idx="16"/>
          </p:nvPr>
        </p:nvSpPr>
        <p:spPr>
          <a:xfrm>
            <a:off x="1162051" y="228600"/>
            <a:ext cx="6010274" cy="1101531"/>
          </a:xfrm>
        </p:spPr>
        <p:txBody>
          <a:bodyPr>
            <a:normAutofit/>
          </a:bodyPr>
          <a:lstStyle/>
          <a:p>
            <a:r>
              <a:rPr lang="en-IE" dirty="0"/>
              <a:t>Zusammenarbeit mit Stakeholdern</a:t>
            </a:r>
          </a:p>
        </p:txBody>
      </p:sp>
      <p:pic>
        <p:nvPicPr>
          <p:cNvPr id="6" name="Grafik 5">
            <a:extLst>
              <a:ext uri="{FF2B5EF4-FFF2-40B4-BE49-F238E27FC236}">
                <a16:creationId xmlns:a16="http://schemas.microsoft.com/office/drawing/2014/main" id="{D986A40F-5BA8-7637-7017-E74BABABD428}"/>
              </a:ext>
            </a:extLst>
          </p:cNvPr>
          <p:cNvPicPr>
            <a:picLocks noChangeAspect="1"/>
          </p:cNvPicPr>
          <p:nvPr/>
        </p:nvPicPr>
        <p:blipFill>
          <a:blip r:embed="rId4"/>
          <a:stretch>
            <a:fillRect/>
          </a:stretch>
        </p:blipFill>
        <p:spPr>
          <a:xfrm>
            <a:off x="7260534" y="0"/>
            <a:ext cx="4657748" cy="6358679"/>
          </a:xfrm>
          <a:prstGeom prst="rect">
            <a:avLst/>
          </a:prstGeom>
        </p:spPr>
      </p:pic>
    </p:spTree>
    <p:extLst>
      <p:ext uri="{BB962C8B-B14F-4D97-AF65-F5344CB8AC3E}">
        <p14:creationId xmlns:p14="http://schemas.microsoft.com/office/powerpoint/2010/main" val="37625724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1A0A9F2-591C-FE6A-CC1A-43E7930AA58A}"/>
              </a:ext>
            </a:extLst>
          </p:cNvPr>
          <p:cNvSpPr>
            <a:spLocks noGrp="1"/>
          </p:cNvSpPr>
          <p:nvPr>
            <p:ph type="body" sz="quarter" idx="18"/>
          </p:nvPr>
        </p:nvSpPr>
        <p:spPr>
          <a:xfrm>
            <a:off x="1179174" y="1023727"/>
            <a:ext cx="5909422" cy="4525954"/>
          </a:xfrm>
        </p:spPr>
        <p:txBody>
          <a:bodyPr>
            <a:noAutofit/>
          </a:bodyPr>
          <a:lstStyle/>
          <a:p>
            <a:pPr marL="0"/>
            <a:r>
              <a:rPr lang="en-GB" sz="2000" dirty="0"/>
              <a:t>Eine klare Kommunikation mit den Tourismusakteuren ist unerlässlich, um </a:t>
            </a:r>
            <a:r>
              <a:rPr lang="en-GB" sz="2000" dirty="0" err="1"/>
              <a:t>Missverständnisse</a:t>
            </a:r>
            <a:r>
              <a:rPr lang="en-GB" sz="2000" dirty="0"/>
              <a:t> und </a:t>
            </a:r>
            <a:r>
              <a:rPr lang="en-GB" sz="2000" dirty="0" err="1"/>
              <a:t>Spekulationen</a:t>
            </a:r>
            <a:r>
              <a:rPr lang="en-GB" sz="2000" dirty="0"/>
              <a:t> zu vermeiden. Die Kommunikation mit den Reiseveranstaltern </a:t>
            </a:r>
            <a:r>
              <a:rPr lang="en-GB" sz="2000" dirty="0" err="1"/>
              <a:t>sollte</a:t>
            </a:r>
            <a:r>
              <a:rPr lang="en-GB" sz="2000" dirty="0"/>
              <a:t> </a:t>
            </a:r>
            <a:r>
              <a:rPr lang="en-GB" sz="2000" dirty="0" err="1"/>
              <a:t>folgendes</a:t>
            </a:r>
            <a:r>
              <a:rPr lang="en-GB" sz="2000" dirty="0"/>
              <a:t> beinhalten: </a:t>
            </a:r>
          </a:p>
          <a:p>
            <a:pPr marL="342900" indent="-342900">
              <a:buFont typeface="Wingdings" panose="05000000000000000000" pitchFamily="2" charset="2"/>
              <a:buChar char="v"/>
            </a:pPr>
            <a:r>
              <a:rPr lang="en-GB" sz="2000" dirty="0"/>
              <a:t>Alle Medienerklärungen des Krisenstabs Tourismus </a:t>
            </a:r>
          </a:p>
          <a:p>
            <a:pPr marL="342900" indent="-342900">
              <a:buFont typeface="Wingdings" panose="05000000000000000000" pitchFamily="2" charset="2"/>
              <a:buChar char="v"/>
            </a:pPr>
            <a:r>
              <a:rPr lang="en-GB" sz="2000" dirty="0"/>
              <a:t>Erläutern Sie, </a:t>
            </a:r>
            <a:r>
              <a:rPr lang="en-GB" sz="2000" dirty="0" err="1"/>
              <a:t>warum</a:t>
            </a:r>
            <a:r>
              <a:rPr lang="en-GB" sz="2000" dirty="0"/>
              <a:t> das TKMT bestimmte Botschaften an die Medien (allgemeine Öffentlichkeit) entwickelt hat.</a:t>
            </a:r>
          </a:p>
          <a:p>
            <a:pPr marL="342900" indent="-342900">
              <a:buFont typeface="Wingdings" panose="05000000000000000000" pitchFamily="2" charset="2"/>
              <a:buChar char="v"/>
            </a:pPr>
            <a:r>
              <a:rPr lang="en-GB" sz="2000" dirty="0"/>
              <a:t>Schlüsselbotschaften zur Unterstützung der Betreiber bei der Beantwortung von Besucheranfragen (z. B. Sicherheits- und Reisehinweise mit Angabe von maßgeblichen Quellen und Ansprechpartnern für Anfragen, alternative </a:t>
            </a:r>
            <a:r>
              <a:rPr lang="en-GB" sz="2000" dirty="0" err="1"/>
              <a:t>Aktivitäten</a:t>
            </a:r>
            <a:r>
              <a:rPr lang="en-GB" sz="2000" dirty="0"/>
              <a:t> </a:t>
            </a:r>
            <a:r>
              <a:rPr lang="en-GB" sz="2000" dirty="0" err="1"/>
              <a:t>usw</a:t>
            </a:r>
            <a:r>
              <a:rPr lang="en-GB" sz="2000" dirty="0"/>
              <a:t>.) </a:t>
            </a:r>
          </a:p>
          <a:p>
            <a:pPr marL="342900" indent="-342900">
              <a:buFont typeface="Wingdings" panose="05000000000000000000" pitchFamily="2" charset="2"/>
              <a:buChar char="v"/>
            </a:pPr>
            <a:r>
              <a:rPr lang="en-GB" sz="2000" dirty="0"/>
              <a:t>Häufig gestellte Fragen (FAQ) für Besucher, Medien, Reiseveranstalter usw. zur Beantwortung allgemeiner Fragen über das </a:t>
            </a:r>
            <a:r>
              <a:rPr lang="en-GB" sz="2000" dirty="0" err="1"/>
              <a:t>Krisenereignis</a:t>
            </a:r>
            <a:r>
              <a:rPr lang="en-GB" sz="2000" dirty="0"/>
              <a:t> </a:t>
            </a:r>
            <a:endParaRPr lang="en-IE" sz="2000" dirty="0"/>
          </a:p>
        </p:txBody>
      </p:sp>
      <p:sp>
        <p:nvSpPr>
          <p:cNvPr id="4" name="Text Placeholder 3">
            <a:extLst>
              <a:ext uri="{FF2B5EF4-FFF2-40B4-BE49-F238E27FC236}">
                <a16:creationId xmlns:a16="http://schemas.microsoft.com/office/drawing/2014/main" id="{0D7A005D-4C65-3C12-E4D5-7ADFE4F4B510}"/>
              </a:ext>
            </a:extLst>
          </p:cNvPr>
          <p:cNvSpPr>
            <a:spLocks noGrp="1"/>
          </p:cNvSpPr>
          <p:nvPr>
            <p:ph type="body" sz="quarter" idx="16"/>
          </p:nvPr>
        </p:nvSpPr>
        <p:spPr>
          <a:xfrm>
            <a:off x="1190625" y="228600"/>
            <a:ext cx="5838825" cy="582221"/>
          </a:xfrm>
        </p:spPr>
        <p:txBody>
          <a:bodyPr>
            <a:noAutofit/>
          </a:bodyPr>
          <a:lstStyle/>
          <a:p>
            <a:r>
              <a:rPr lang="en-IE" sz="2300" dirty="0"/>
              <a:t>Was Sie den Interessenvertretern der Branche mitteilen sollten</a:t>
            </a:r>
          </a:p>
        </p:txBody>
      </p:sp>
      <p:pic>
        <p:nvPicPr>
          <p:cNvPr id="2" name="Picture Placeholder 5" descr="A person writing on a whiteboard&#10;&#10;Description automatically generated with medium confidence">
            <a:extLst>
              <a:ext uri="{FF2B5EF4-FFF2-40B4-BE49-F238E27FC236}">
                <a16:creationId xmlns:a16="http://schemas.microsoft.com/office/drawing/2014/main" id="{F65578B3-569B-78AE-9FED-812C9D4726A0}"/>
              </a:ext>
            </a:extLst>
          </p:cNvPr>
          <p:cNvPicPr>
            <a:picLocks noGrp="1" noChangeAspect="1"/>
          </p:cNvPicPr>
          <p:nvPr>
            <p:ph type="pic" sz="quarter" idx="10"/>
          </p:nvPr>
        </p:nvPicPr>
        <p:blipFill>
          <a:blip r:embed="rId2"/>
          <a:srcRect t="4480" b="4480"/>
          <a:stretch>
            <a:fillRect/>
          </a:stretch>
        </p:blipFill>
        <p:spPr>
          <a:xfrm>
            <a:off x="7297738" y="228600"/>
            <a:ext cx="4659312" cy="6362700"/>
          </a:xfrm>
        </p:spPr>
      </p:pic>
    </p:spTree>
    <p:extLst>
      <p:ext uri="{BB962C8B-B14F-4D97-AF65-F5344CB8AC3E}">
        <p14:creationId xmlns:p14="http://schemas.microsoft.com/office/powerpoint/2010/main" val="21882962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EDDAC77-E330-4B74-139E-853D46049269}"/>
              </a:ext>
            </a:extLst>
          </p:cNvPr>
          <p:cNvSpPr>
            <a:spLocks noGrp="1"/>
          </p:cNvSpPr>
          <p:nvPr>
            <p:ph type="body" sz="quarter" idx="18"/>
          </p:nvPr>
        </p:nvSpPr>
        <p:spPr>
          <a:xfrm>
            <a:off x="1207494" y="901783"/>
            <a:ext cx="5798240" cy="5542559"/>
          </a:xfrm>
        </p:spPr>
        <p:txBody>
          <a:bodyPr>
            <a:noAutofit/>
          </a:bodyPr>
          <a:lstStyle/>
          <a:p>
            <a:pPr marL="0"/>
            <a:r>
              <a:rPr lang="en-GB" sz="2100" dirty="0"/>
              <a:t>Ein offenes Ohr und die Unterstützung der Region für die Unternehmen der </a:t>
            </a:r>
            <a:r>
              <a:rPr lang="en-GB" sz="2100" dirty="0" err="1"/>
              <a:t>Tourismusbranche</a:t>
            </a:r>
            <a:r>
              <a:rPr lang="en-GB" sz="2100" dirty="0"/>
              <a:t> </a:t>
            </a:r>
            <a:r>
              <a:rPr lang="en-GB" sz="2100" dirty="0" err="1"/>
              <a:t>wird</a:t>
            </a:r>
            <a:r>
              <a:rPr lang="en-GB" sz="2100" dirty="0"/>
              <a:t> Sie </a:t>
            </a:r>
            <a:r>
              <a:rPr lang="en-GB" sz="2100" dirty="0" err="1"/>
              <a:t>sehr</a:t>
            </a:r>
            <a:r>
              <a:rPr lang="en-GB" sz="2100" dirty="0"/>
              <a:t> </a:t>
            </a:r>
            <a:r>
              <a:rPr lang="en-GB" sz="2100" dirty="0" err="1"/>
              <a:t>weit</a:t>
            </a:r>
            <a:r>
              <a:rPr lang="en-GB" sz="2100" dirty="0"/>
              <a:t> </a:t>
            </a:r>
            <a:r>
              <a:rPr lang="en-GB" sz="2100" dirty="0" err="1"/>
              <a:t>bringen</a:t>
            </a:r>
            <a:r>
              <a:rPr lang="en-GB" sz="2100" dirty="0"/>
              <a:t>. </a:t>
            </a:r>
          </a:p>
          <a:p>
            <a:pPr marL="0"/>
            <a:r>
              <a:rPr lang="en-GB" sz="2100" dirty="0"/>
              <a:t>Durch die Kontaktaufnahme mit den Unternehmen der Branche </a:t>
            </a:r>
            <a:r>
              <a:rPr lang="en-GB" sz="2100" dirty="0" err="1"/>
              <a:t>erhält</a:t>
            </a:r>
            <a:r>
              <a:rPr lang="en-GB" sz="2100" dirty="0"/>
              <a:t> das TKMT wertvolle Hinweise auf Maßnahmen, die es ergreifen kann, um ihnen zu helfen. </a:t>
            </a:r>
          </a:p>
          <a:p>
            <a:pPr marL="0"/>
            <a:endParaRPr lang="en-GB" sz="2100" dirty="0"/>
          </a:p>
          <a:p>
            <a:pPr marL="0"/>
            <a:r>
              <a:rPr lang="en-GB" sz="2100" dirty="0"/>
              <a:t>Eine Gemeinde in Schweden rief alle Unternehmen der Tourismusbranche an und stellte drei Fragen: </a:t>
            </a:r>
          </a:p>
          <a:p>
            <a:pPr indent="-457200">
              <a:buAutoNum type="arabicPeriod"/>
            </a:pPr>
            <a:r>
              <a:rPr lang="en-GB" sz="2100" dirty="0"/>
              <a:t>Wie geht es Ihrem Unternehmen? </a:t>
            </a:r>
          </a:p>
          <a:p>
            <a:pPr indent="-457200">
              <a:buAutoNum type="arabicPeriod"/>
            </a:pPr>
            <a:r>
              <a:rPr lang="en-GB" sz="2100" dirty="0"/>
              <a:t>Wie geht es Ihnen persönlich? </a:t>
            </a:r>
          </a:p>
          <a:p>
            <a:pPr indent="-457200" defTabSz="444500">
              <a:buAutoNum type="arabicPeriod"/>
            </a:pPr>
            <a:r>
              <a:rPr lang="en-GB" sz="2100" dirty="0" err="1"/>
              <a:t>Brauchen</a:t>
            </a:r>
            <a:r>
              <a:rPr lang="en-GB" sz="2100" dirty="0"/>
              <a:t> Sie ein Business-Coaching </a:t>
            </a:r>
            <a:r>
              <a:rPr lang="en-GB" sz="2100" dirty="0" err="1"/>
              <a:t>durch</a:t>
            </a:r>
            <a:r>
              <a:rPr lang="en-GB" sz="2100" dirty="0"/>
              <a:t> 	</a:t>
            </a:r>
            <a:r>
              <a:rPr lang="en-GB" sz="2100" dirty="0" err="1"/>
              <a:t>einen</a:t>
            </a:r>
            <a:r>
              <a:rPr lang="en-GB" sz="2100" dirty="0"/>
              <a:t> unserer Experten? (</a:t>
            </a:r>
            <a:r>
              <a:rPr lang="en-GB" sz="2100" dirty="0">
                <a:hlinkClick r:id="rId2">
                  <a:extLst>
                    <a:ext uri="{A12FA001-AC4F-418D-AE19-62706E023703}">
                      <ahyp:hlinkClr xmlns:ahyp="http://schemas.microsoft.com/office/drawing/2018/hyperlinkcolor" val="tx"/>
                    </a:ext>
                  </a:extLst>
                </a:hlinkClick>
              </a:rPr>
              <a:t>Quelle</a:t>
            </a:r>
            <a:r>
              <a:rPr lang="en-GB" sz="2100" dirty="0"/>
              <a:t>)</a:t>
            </a:r>
          </a:p>
          <a:p>
            <a:pPr marL="0"/>
            <a:r>
              <a:rPr lang="en-GB" sz="2100" dirty="0"/>
              <a:t> </a:t>
            </a:r>
            <a:endParaRPr lang="en-IE" sz="2100" dirty="0"/>
          </a:p>
        </p:txBody>
      </p:sp>
      <p:sp>
        <p:nvSpPr>
          <p:cNvPr id="4" name="Text Placeholder 3">
            <a:extLst>
              <a:ext uri="{FF2B5EF4-FFF2-40B4-BE49-F238E27FC236}">
                <a16:creationId xmlns:a16="http://schemas.microsoft.com/office/drawing/2014/main" id="{71521B88-1219-36FB-1AC7-7885AE4D5D9C}"/>
              </a:ext>
            </a:extLst>
          </p:cNvPr>
          <p:cNvSpPr>
            <a:spLocks noGrp="1"/>
          </p:cNvSpPr>
          <p:nvPr>
            <p:ph type="body" sz="quarter" idx="16"/>
          </p:nvPr>
        </p:nvSpPr>
        <p:spPr>
          <a:xfrm>
            <a:off x="1162051" y="93067"/>
            <a:ext cx="6010274" cy="1101531"/>
          </a:xfrm>
        </p:spPr>
        <p:txBody>
          <a:bodyPr>
            <a:normAutofit/>
          </a:bodyPr>
          <a:lstStyle/>
          <a:p>
            <a:pPr algn="ctr"/>
            <a:r>
              <a:rPr lang="en-IE" sz="2800" b="1" dirty="0"/>
              <a:t>Fragen Sie die </a:t>
            </a:r>
            <a:r>
              <a:rPr lang="en-IE" sz="2800" b="1" dirty="0" err="1"/>
              <a:t>Unternehmen</a:t>
            </a:r>
            <a:r>
              <a:rPr lang="en-IE" sz="2800" b="1" dirty="0"/>
              <a:t>, wie es ihnen geht!</a:t>
            </a:r>
          </a:p>
        </p:txBody>
      </p:sp>
      <p:pic>
        <p:nvPicPr>
          <p:cNvPr id="2" name="Picture Placeholder 9" descr="A picture containing person, person, standing&#10;&#10;Description automatically generated">
            <a:extLst>
              <a:ext uri="{FF2B5EF4-FFF2-40B4-BE49-F238E27FC236}">
                <a16:creationId xmlns:a16="http://schemas.microsoft.com/office/drawing/2014/main" id="{C50E8DD7-04FE-D0FB-3CFB-2C595E89FB84}"/>
              </a:ext>
            </a:extLst>
          </p:cNvPr>
          <p:cNvPicPr>
            <a:picLocks noGrp="1" noChangeAspect="1"/>
          </p:cNvPicPr>
          <p:nvPr>
            <p:ph type="pic" sz="quarter" idx="10"/>
          </p:nvPr>
        </p:nvPicPr>
        <p:blipFill>
          <a:blip r:embed="rId3"/>
          <a:srcRect t="4493" b="4493"/>
          <a:stretch>
            <a:fillRect/>
          </a:stretch>
        </p:blipFill>
        <p:spPr>
          <a:xfrm>
            <a:off x="7297738" y="228600"/>
            <a:ext cx="4659312" cy="6362700"/>
          </a:xfrm>
        </p:spPr>
      </p:pic>
    </p:spTree>
    <p:extLst>
      <p:ext uri="{BB962C8B-B14F-4D97-AF65-F5344CB8AC3E}">
        <p14:creationId xmlns:p14="http://schemas.microsoft.com/office/powerpoint/2010/main" val="37553499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DCB01F89-B60B-E9C2-0DA8-AB5376AF1470}"/>
              </a:ext>
            </a:extLst>
          </p:cNvPr>
          <p:cNvGraphicFramePr>
            <a:graphicFrameLocks noGrp="1"/>
          </p:cNvGraphicFramePr>
          <p:nvPr>
            <p:extLst>
              <p:ext uri="{D42A27DB-BD31-4B8C-83A1-F6EECF244321}">
                <p14:modId xmlns:p14="http://schemas.microsoft.com/office/powerpoint/2010/main" val="3995012703"/>
              </p:ext>
            </p:extLst>
          </p:nvPr>
        </p:nvGraphicFramePr>
        <p:xfrm>
          <a:off x="-10274" y="-37153"/>
          <a:ext cx="12192000" cy="6525037"/>
        </p:xfrm>
        <a:graphic>
          <a:graphicData uri="http://schemas.openxmlformats.org/drawingml/2006/table">
            <a:tbl>
              <a:tblPr firstRow="1" bandRow="1">
                <a:tableStyleId>{5C22544A-7EE6-4342-B048-85BDC9FD1C3A}</a:tableStyleId>
              </a:tblPr>
              <a:tblGrid>
                <a:gridCol w="2065106">
                  <a:extLst>
                    <a:ext uri="{9D8B030D-6E8A-4147-A177-3AD203B41FA5}">
                      <a16:colId xmlns:a16="http://schemas.microsoft.com/office/drawing/2014/main" val="3584008144"/>
                    </a:ext>
                  </a:extLst>
                </a:gridCol>
                <a:gridCol w="1623316">
                  <a:extLst>
                    <a:ext uri="{9D8B030D-6E8A-4147-A177-3AD203B41FA5}">
                      <a16:colId xmlns:a16="http://schemas.microsoft.com/office/drawing/2014/main" val="2583777858"/>
                    </a:ext>
                  </a:extLst>
                </a:gridCol>
                <a:gridCol w="2137025">
                  <a:extLst>
                    <a:ext uri="{9D8B030D-6E8A-4147-A177-3AD203B41FA5}">
                      <a16:colId xmlns:a16="http://schemas.microsoft.com/office/drawing/2014/main" val="241887237"/>
                    </a:ext>
                  </a:extLst>
                </a:gridCol>
                <a:gridCol w="2337478">
                  <a:extLst>
                    <a:ext uri="{9D8B030D-6E8A-4147-A177-3AD203B41FA5}">
                      <a16:colId xmlns:a16="http://schemas.microsoft.com/office/drawing/2014/main" val="1063287475"/>
                    </a:ext>
                  </a:extLst>
                </a:gridCol>
                <a:gridCol w="4029075">
                  <a:extLst>
                    <a:ext uri="{9D8B030D-6E8A-4147-A177-3AD203B41FA5}">
                      <a16:colId xmlns:a16="http://schemas.microsoft.com/office/drawing/2014/main" val="2212712858"/>
                    </a:ext>
                  </a:extLst>
                </a:gridCol>
              </a:tblGrid>
              <a:tr h="602271">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400" dirty="0"/>
                        <a:t>Muster einer Kommunikationsmatrix für Interessengruppen und Zielgruppen</a:t>
                      </a:r>
                      <a:endParaRPr lang="en-IE" sz="24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24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IE"/>
                    </a:p>
                  </a:txBody>
                  <a:tcPr/>
                </a:tc>
                <a:tc hMerge="1">
                  <a:txBody>
                    <a:bodyPr/>
                    <a:lstStyle/>
                    <a:p>
                      <a:endParaRPr lang="en-IE"/>
                    </a:p>
                  </a:txBody>
                  <a:tcPr/>
                </a:tc>
                <a:tc hMerge="1">
                  <a:txBody>
                    <a:bodyPr/>
                    <a:lstStyle/>
                    <a:p>
                      <a:endParaRPr lang="en-IE"/>
                    </a:p>
                  </a:txBody>
                  <a:tcPr/>
                </a:tc>
                <a:extLst>
                  <a:ext uri="{0D108BD9-81ED-4DB2-BD59-A6C34878D82A}">
                    <a16:rowId xmlns:a16="http://schemas.microsoft.com/office/drawing/2014/main" val="923545946"/>
                  </a:ext>
                </a:extLst>
              </a:tr>
              <a:tr h="658085">
                <a:tc>
                  <a:txBody>
                    <a:bodyPr/>
                    <a:lstStyle/>
                    <a:p>
                      <a:pPr marL="0" indent="0" algn="ctr">
                        <a:buFont typeface="+mj-lt"/>
                        <a:buNone/>
                      </a:pPr>
                      <a:r>
                        <a:rPr lang="en-IE" b="1" dirty="0" err="1">
                          <a:solidFill>
                            <a:schemeClr val="bg1"/>
                          </a:solidFill>
                        </a:rPr>
                        <a:t>Zielgruppe</a:t>
                      </a:r>
                      <a:r>
                        <a:rPr lang="en-IE" b="1" dirty="0">
                          <a:solidFill>
                            <a:schemeClr val="bg1"/>
                          </a:solidFill>
                        </a:rPr>
                        <a:t>/Stake-holder-Gruppe</a:t>
                      </a:r>
                      <a:endParaRPr lang="en-IE" b="1" i="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7954"/>
                    </a:solidFill>
                  </a:tcPr>
                </a:tc>
                <a:tc>
                  <a:txBody>
                    <a:bodyPr/>
                    <a:lstStyle/>
                    <a:p>
                      <a:pPr marL="0" indent="0" algn="ctr">
                        <a:buFont typeface="+mj-lt"/>
                        <a:buNone/>
                      </a:pPr>
                      <a:r>
                        <a:rPr lang="en-IE" b="1" dirty="0">
                          <a:solidFill>
                            <a:schemeClr val="bg1"/>
                          </a:solidFill>
                        </a:rPr>
                        <a:t>Verantwortung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7954"/>
                    </a:solidFill>
                  </a:tcPr>
                </a:tc>
                <a:tc>
                  <a:txBody>
                    <a:bodyPr/>
                    <a:lstStyle/>
                    <a:p>
                      <a:pPr marL="0" indent="0" algn="ctr">
                        <a:buFont typeface="+mj-lt"/>
                        <a:buNone/>
                      </a:pPr>
                      <a:r>
                        <a:rPr lang="en-IE" b="1" dirty="0">
                          <a:solidFill>
                            <a:schemeClr val="bg1"/>
                          </a:solidFill>
                        </a:rPr>
                        <a:t>Methode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7954"/>
                    </a:solidFill>
                  </a:tcPr>
                </a:tc>
                <a:tc>
                  <a:txBody>
                    <a:bodyPr/>
                    <a:lstStyle/>
                    <a:p>
                      <a:pPr marL="0" indent="0" algn="ctr">
                        <a:buFont typeface="+mj-lt"/>
                        <a:buNone/>
                      </a:pPr>
                      <a:r>
                        <a:rPr lang="en-IE" b="1" dirty="0">
                          <a:solidFill>
                            <a:schemeClr val="bg1"/>
                          </a:solidFill>
                        </a:rPr>
                        <a:t>Zeitplan und Häufigkeit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7954"/>
                    </a:solidFill>
                  </a:tcPr>
                </a:tc>
                <a:tc>
                  <a:txBody>
                    <a:bodyPr/>
                    <a:lstStyle/>
                    <a:p>
                      <a:pPr marL="0" indent="0" algn="ctr">
                        <a:buFont typeface="+mj-lt"/>
                        <a:buNone/>
                      </a:pPr>
                      <a:r>
                        <a:rPr lang="en-IE" b="1" dirty="0">
                          <a:solidFill>
                            <a:schemeClr val="bg1"/>
                          </a:solidFill>
                        </a:rPr>
                        <a:t>Informationsbedürfnisse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7954"/>
                    </a:solidFill>
                  </a:tcPr>
                </a:tc>
                <a:extLst>
                  <a:ext uri="{0D108BD9-81ED-4DB2-BD59-A6C34878D82A}">
                    <a16:rowId xmlns:a16="http://schemas.microsoft.com/office/drawing/2014/main" val="3913161899"/>
                  </a:ext>
                </a:extLst>
              </a:tr>
              <a:tr h="1222158">
                <a:tc>
                  <a:txBody>
                    <a:bodyPr/>
                    <a:lstStyle/>
                    <a:p>
                      <a:r>
                        <a:rPr lang="en-IE" dirty="0">
                          <a:solidFill>
                            <a:schemeClr val="bg1"/>
                          </a:solidFill>
                        </a:rPr>
                        <a:t>TKMT-</a:t>
                      </a:r>
                      <a:r>
                        <a:rPr lang="en-IE" dirty="0" err="1">
                          <a:solidFill>
                            <a:schemeClr val="bg1"/>
                          </a:solidFill>
                        </a:rPr>
                        <a:t>Mitglieder</a:t>
                      </a:r>
                      <a:endParaRPr lang="en-IE" b="0" i="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7954"/>
                    </a:solidFill>
                  </a:tcPr>
                </a:tc>
                <a:tc>
                  <a:txBody>
                    <a:bodyPr/>
                    <a:lstStyle/>
                    <a:p>
                      <a:pPr marL="0" indent="0">
                        <a:buFont typeface="+mj-lt"/>
                        <a:buNone/>
                      </a:pPr>
                      <a:r>
                        <a:rPr lang="en-IE" dirty="0" err="1">
                          <a:solidFill>
                            <a:srgbClr val="4D4D4D"/>
                          </a:solidFill>
                        </a:rPr>
                        <a:t>Vorsitz</a:t>
                      </a:r>
                      <a:endParaRPr lang="en-IE" b="0" dirty="0">
                        <a:solidFill>
                          <a:srgbClr val="4D4D4D"/>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buFont typeface="+mj-lt"/>
                        <a:buNone/>
                      </a:pPr>
                      <a:r>
                        <a:rPr lang="en-GB" dirty="0" err="1">
                          <a:solidFill>
                            <a:srgbClr val="4D4D4D"/>
                          </a:solidFill>
                        </a:rPr>
                        <a:t>Telefon</a:t>
                      </a:r>
                      <a:r>
                        <a:rPr lang="en-GB" dirty="0">
                          <a:solidFill>
                            <a:srgbClr val="4D4D4D"/>
                          </a:solidFill>
                        </a:rPr>
                        <a:t>, E-Mail, </a:t>
                      </a:r>
                      <a:r>
                        <a:rPr lang="en-GB" dirty="0" err="1">
                          <a:solidFill>
                            <a:srgbClr val="4D4D4D"/>
                          </a:solidFill>
                        </a:rPr>
                        <a:t>Branchendienste</a:t>
                      </a:r>
                      <a:r>
                        <a:rPr lang="en-GB" dirty="0">
                          <a:solidFill>
                            <a:srgbClr val="4D4D4D"/>
                          </a:solidFill>
                        </a:rPr>
                        <a:t>, </a:t>
                      </a:r>
                      <a:r>
                        <a:rPr lang="en-GB" dirty="0" err="1">
                          <a:solidFill>
                            <a:srgbClr val="4D4D4D"/>
                          </a:solidFill>
                        </a:rPr>
                        <a:t>Pressemitteilungen</a:t>
                      </a:r>
                      <a:endParaRPr lang="en-IE" b="0" dirty="0">
                        <a:solidFill>
                          <a:srgbClr val="4D4D4D"/>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buFont typeface="+mj-lt"/>
                        <a:buNone/>
                      </a:pPr>
                      <a:r>
                        <a:rPr lang="en-GB" dirty="0">
                          <a:solidFill>
                            <a:srgbClr val="4D4D4D"/>
                          </a:solidFill>
                        </a:rPr>
                        <a:t>Sofort, dann alle zwei Tage, dann wöchentlich nach Bedarf</a:t>
                      </a:r>
                      <a:endParaRPr lang="en-IE" b="0" dirty="0">
                        <a:solidFill>
                          <a:srgbClr val="4D4D4D"/>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buFont typeface="+mj-lt"/>
                        <a:buNone/>
                      </a:pPr>
                      <a:r>
                        <a:rPr lang="en-GB" dirty="0">
                          <a:solidFill>
                            <a:srgbClr val="4D4D4D"/>
                          </a:solidFill>
                        </a:rPr>
                        <a:t>Art und </a:t>
                      </a:r>
                      <a:r>
                        <a:rPr lang="en-GB" dirty="0" err="1">
                          <a:solidFill>
                            <a:srgbClr val="4D4D4D"/>
                          </a:solidFill>
                        </a:rPr>
                        <a:t>Ausmaß</a:t>
                      </a:r>
                      <a:r>
                        <a:rPr lang="en-GB" dirty="0">
                          <a:solidFill>
                            <a:srgbClr val="4D4D4D"/>
                          </a:solidFill>
                        </a:rPr>
                        <a:t> der </a:t>
                      </a:r>
                      <a:r>
                        <a:rPr lang="en-GB" dirty="0" err="1">
                          <a:solidFill>
                            <a:srgbClr val="4D4D4D"/>
                          </a:solidFill>
                        </a:rPr>
                        <a:t>Krise</a:t>
                      </a:r>
                      <a:r>
                        <a:rPr lang="en-GB" dirty="0">
                          <a:solidFill>
                            <a:srgbClr val="4D4D4D"/>
                          </a:solidFill>
                        </a:rPr>
                        <a:t>. </a:t>
                      </a:r>
                      <a:r>
                        <a:rPr lang="en-GB" dirty="0" err="1">
                          <a:solidFill>
                            <a:srgbClr val="4D4D4D"/>
                          </a:solidFill>
                        </a:rPr>
                        <a:t>Informationen</a:t>
                      </a:r>
                      <a:r>
                        <a:rPr lang="en-GB" dirty="0">
                          <a:solidFill>
                            <a:srgbClr val="4D4D4D"/>
                          </a:solidFill>
                        </a:rPr>
                        <a:t> über die Auswirkungen auf die Branche. Kommunikationsmaßnahmen für alle Zielgruppen/</a:t>
                      </a:r>
                      <a:r>
                        <a:rPr lang="en-GB" dirty="0" err="1">
                          <a:solidFill>
                            <a:srgbClr val="4D4D4D"/>
                          </a:solidFill>
                        </a:rPr>
                        <a:t>Stakeholdergruppen</a:t>
                      </a:r>
                      <a:r>
                        <a:rPr lang="en-GB" dirty="0">
                          <a:solidFill>
                            <a:srgbClr val="4D4D4D"/>
                          </a:solidFill>
                        </a:rPr>
                        <a:t>.</a:t>
                      </a:r>
                      <a:endParaRPr lang="en-IE" b="0" dirty="0">
                        <a:solidFill>
                          <a:srgbClr val="4D4D4D"/>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59685738"/>
                  </a:ext>
                </a:extLst>
              </a:tr>
              <a:tr h="658085">
                <a:tc>
                  <a:txBody>
                    <a:bodyPr/>
                    <a:lstStyle/>
                    <a:p>
                      <a:pPr marL="0" indent="0">
                        <a:buFontTx/>
                        <a:buNone/>
                      </a:pPr>
                      <a:r>
                        <a:rPr lang="en-IE" dirty="0">
                          <a:solidFill>
                            <a:schemeClr val="bg1"/>
                          </a:solidFill>
                        </a:rPr>
                        <a:t>Notdienststellen</a:t>
                      </a:r>
                      <a:endParaRPr lang="en-IE" b="0" i="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7954"/>
                    </a:solidFill>
                  </a:tcPr>
                </a:tc>
                <a:tc>
                  <a:txBody>
                    <a:bodyPr/>
                    <a:lstStyle/>
                    <a:p>
                      <a:pPr marL="0" indent="0">
                        <a:buFontTx/>
                        <a:buNone/>
                      </a:pPr>
                      <a:r>
                        <a:rPr lang="en-IE" dirty="0" err="1">
                          <a:solidFill>
                            <a:srgbClr val="4D4D4D"/>
                          </a:solidFill>
                        </a:rPr>
                        <a:t>Informations-beauftragter</a:t>
                      </a:r>
                      <a:r>
                        <a:rPr lang="en-IE" dirty="0">
                          <a:solidFill>
                            <a:srgbClr val="4D4D4D"/>
                          </a:solidFill>
                        </a:rPr>
                        <a:t> </a:t>
                      </a:r>
                      <a:endParaRPr lang="en-IE" b="0" dirty="0">
                        <a:solidFill>
                          <a:srgbClr val="4D4D4D"/>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buFontTx/>
                        <a:buNone/>
                      </a:pPr>
                      <a:r>
                        <a:rPr lang="en-IE" dirty="0" err="1">
                          <a:solidFill>
                            <a:srgbClr val="4D4D4D"/>
                          </a:solidFill>
                        </a:rPr>
                        <a:t>Telefon</a:t>
                      </a:r>
                      <a:r>
                        <a:rPr lang="en-IE" dirty="0">
                          <a:solidFill>
                            <a:srgbClr val="4D4D4D"/>
                          </a:solidFill>
                        </a:rPr>
                        <a:t>, E-Mail </a:t>
                      </a:r>
                      <a:endParaRPr lang="en-IE" b="0" dirty="0">
                        <a:solidFill>
                          <a:srgbClr val="4D4D4D"/>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buFontTx/>
                        <a:buNone/>
                      </a:pPr>
                      <a:r>
                        <a:rPr lang="en-GB" dirty="0" err="1">
                          <a:solidFill>
                            <a:srgbClr val="4D4D4D"/>
                          </a:solidFill>
                        </a:rPr>
                        <a:t>s.o</a:t>
                      </a:r>
                      <a:r>
                        <a:rPr lang="en-GB" dirty="0">
                          <a:solidFill>
                            <a:srgbClr val="4D4D4D"/>
                          </a:solidFill>
                        </a:rPr>
                        <a:t>.</a:t>
                      </a:r>
                      <a:endParaRPr lang="en-IE" b="0" dirty="0">
                        <a:solidFill>
                          <a:srgbClr val="4D4D4D"/>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buFontTx/>
                        <a:buNone/>
                      </a:pPr>
                      <a:r>
                        <a:rPr lang="en-GB" dirty="0">
                          <a:solidFill>
                            <a:srgbClr val="4D4D4D"/>
                          </a:solidFill>
                        </a:rPr>
                        <a:t>Schlüsselbotschaften für Besucher und </a:t>
                      </a:r>
                      <a:r>
                        <a:rPr lang="en-GB" dirty="0" err="1">
                          <a:solidFill>
                            <a:srgbClr val="4D4D4D"/>
                          </a:solidFill>
                        </a:rPr>
                        <a:t>Medien</a:t>
                      </a:r>
                      <a:r>
                        <a:rPr lang="en-GB" dirty="0">
                          <a:solidFill>
                            <a:srgbClr val="4D4D4D"/>
                          </a:solidFill>
                        </a:rPr>
                        <a:t>.</a:t>
                      </a:r>
                      <a:endParaRPr lang="en-IE" b="0" dirty="0">
                        <a:solidFill>
                          <a:srgbClr val="4D4D4D"/>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5517448"/>
                  </a:ext>
                </a:extLst>
              </a:tr>
              <a:tr h="1222158">
                <a:tc>
                  <a:txBody>
                    <a:bodyPr/>
                    <a:lstStyle/>
                    <a:p>
                      <a:pPr marL="0" indent="0">
                        <a:buFontTx/>
                        <a:buNone/>
                      </a:pPr>
                      <a:r>
                        <a:rPr lang="en-IE" dirty="0" err="1">
                          <a:solidFill>
                            <a:schemeClr val="bg1"/>
                          </a:solidFill>
                        </a:rPr>
                        <a:t>Tourismus-unternehmen</a:t>
                      </a:r>
                      <a:endParaRPr lang="en-IE" b="0" i="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7954"/>
                    </a:solidFill>
                  </a:tcPr>
                </a:tc>
                <a:tc>
                  <a:txBody>
                    <a:bodyPr/>
                    <a:lstStyle/>
                    <a:p>
                      <a:pPr marL="0" indent="0">
                        <a:buFontTx/>
                        <a:buNone/>
                      </a:pPr>
                      <a:r>
                        <a:rPr lang="en-IE" dirty="0" err="1">
                          <a:solidFill>
                            <a:srgbClr val="4D4D4D"/>
                          </a:solidFill>
                        </a:rPr>
                        <a:t>Informations-beauftragter</a:t>
                      </a:r>
                      <a:r>
                        <a:rPr lang="en-IE" dirty="0">
                          <a:solidFill>
                            <a:srgbClr val="4D4D4D"/>
                          </a:solidFill>
                        </a:rPr>
                        <a:t> </a:t>
                      </a:r>
                      <a:endParaRPr lang="en-IE" b="0" dirty="0">
                        <a:solidFill>
                          <a:srgbClr val="4D4D4D"/>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buFontTx/>
                        <a:buNone/>
                      </a:pPr>
                      <a:r>
                        <a:rPr lang="en-GB" dirty="0" err="1">
                          <a:solidFill>
                            <a:srgbClr val="4D4D4D"/>
                          </a:solidFill>
                        </a:rPr>
                        <a:t>Branchendienste</a:t>
                      </a:r>
                      <a:r>
                        <a:rPr lang="en-GB" dirty="0">
                          <a:solidFill>
                            <a:srgbClr val="4D4D4D"/>
                          </a:solidFill>
                        </a:rPr>
                        <a:t>, </a:t>
                      </a:r>
                      <a:r>
                        <a:rPr lang="en-GB" dirty="0" err="1">
                          <a:solidFill>
                            <a:srgbClr val="4D4D4D"/>
                          </a:solidFill>
                        </a:rPr>
                        <a:t>Pressemitteilungen</a:t>
                      </a:r>
                      <a:r>
                        <a:rPr lang="en-GB" dirty="0">
                          <a:solidFill>
                            <a:srgbClr val="4D4D4D"/>
                          </a:solidFill>
                        </a:rPr>
                        <a:t>, Briefings/Sitzungen</a:t>
                      </a:r>
                      <a:endParaRPr lang="en-IE" b="0" dirty="0">
                        <a:solidFill>
                          <a:srgbClr val="4D4D4D"/>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buFontTx/>
                        <a:buNone/>
                      </a:pPr>
                      <a:r>
                        <a:rPr lang="en-GB" dirty="0">
                          <a:solidFill>
                            <a:srgbClr val="4D4D4D"/>
                          </a:solidFill>
                        </a:rPr>
                        <a:t>Anfänglich innerhalb von zwei Tagen, dann alle 5-7 Tage nach Bedarf</a:t>
                      </a:r>
                      <a:endParaRPr lang="en-IE" b="0" dirty="0">
                        <a:solidFill>
                          <a:srgbClr val="4D4D4D"/>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buFontTx/>
                        <a:buNone/>
                      </a:pPr>
                      <a:r>
                        <a:rPr lang="en-GB" dirty="0">
                          <a:solidFill>
                            <a:srgbClr val="4D4D4D"/>
                          </a:solidFill>
                        </a:rPr>
                        <a:t>Art und Ausmaß der Krise sowie vorgeschlagene Alternativen und Schlüsselinformationen für </a:t>
                      </a:r>
                      <a:r>
                        <a:rPr lang="en-GB" dirty="0" err="1">
                          <a:solidFill>
                            <a:srgbClr val="4D4D4D"/>
                          </a:solidFill>
                        </a:rPr>
                        <a:t>Besuche</a:t>
                      </a:r>
                      <a:r>
                        <a:rPr lang="en-GB" dirty="0">
                          <a:solidFill>
                            <a:srgbClr val="4D4D4D"/>
                          </a:solidFill>
                        </a:rPr>
                        <a:t>. </a:t>
                      </a:r>
                      <a:r>
                        <a:rPr lang="en-GB" dirty="0" err="1">
                          <a:solidFill>
                            <a:srgbClr val="4D4D4D"/>
                          </a:solidFill>
                        </a:rPr>
                        <a:t>Wiederherstellungsmaßnahmen</a:t>
                      </a:r>
                      <a:r>
                        <a:rPr lang="en-GB" dirty="0">
                          <a:solidFill>
                            <a:srgbClr val="4D4D4D"/>
                          </a:solidFill>
                        </a:rPr>
                        <a:t>.</a:t>
                      </a:r>
                      <a:endParaRPr lang="en-IE" b="0" dirty="0">
                        <a:solidFill>
                          <a:srgbClr val="4D4D4D"/>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96100415"/>
                  </a:ext>
                </a:extLst>
              </a:tr>
              <a:tr h="1222158">
                <a:tc>
                  <a:txBody>
                    <a:bodyPr/>
                    <a:lstStyle/>
                    <a:p>
                      <a:pPr marL="0" indent="0">
                        <a:buFontTx/>
                        <a:buNone/>
                      </a:pPr>
                      <a:r>
                        <a:rPr lang="en-IE" dirty="0" err="1">
                          <a:solidFill>
                            <a:schemeClr val="bg1"/>
                          </a:solidFill>
                        </a:rPr>
                        <a:t>Regionale</a:t>
                      </a:r>
                      <a:r>
                        <a:rPr lang="en-IE" dirty="0">
                          <a:solidFill>
                            <a:schemeClr val="bg1"/>
                          </a:solidFill>
                        </a:rPr>
                        <a:t> </a:t>
                      </a:r>
                      <a:r>
                        <a:rPr lang="en-IE" dirty="0" err="1">
                          <a:solidFill>
                            <a:schemeClr val="bg1"/>
                          </a:solidFill>
                        </a:rPr>
                        <a:t>Tourismus</a:t>
                      </a:r>
                      <a:r>
                        <a:rPr lang="en-IE" dirty="0">
                          <a:solidFill>
                            <a:schemeClr val="bg1"/>
                          </a:solidFill>
                        </a:rPr>
                        <a:t>-organisation oder Netzwerk</a:t>
                      </a:r>
                      <a:endParaRPr lang="en-IE" b="0" i="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795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err="1">
                          <a:solidFill>
                            <a:srgbClr val="4D4D4D"/>
                          </a:solidFill>
                        </a:rPr>
                        <a:t>Vorsitz</a:t>
                      </a:r>
                      <a:endParaRPr lang="en-IE" b="0" dirty="0">
                        <a:solidFill>
                          <a:srgbClr val="4D4D4D"/>
                        </a:solidFill>
                      </a:endParaRPr>
                    </a:p>
                    <a:p>
                      <a:pPr marL="0" indent="0">
                        <a:buFontTx/>
                        <a:buNone/>
                      </a:pPr>
                      <a:endParaRPr lang="en-IE" b="0" dirty="0">
                        <a:solidFill>
                          <a:srgbClr val="4D4D4D"/>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err="1">
                          <a:solidFill>
                            <a:srgbClr val="4D4D4D"/>
                          </a:solidFill>
                        </a:rPr>
                        <a:t>Telefon</a:t>
                      </a:r>
                      <a:r>
                        <a:rPr lang="en-IE" dirty="0">
                          <a:solidFill>
                            <a:srgbClr val="4D4D4D"/>
                          </a:solidFill>
                        </a:rPr>
                        <a:t>, E-Mail </a:t>
                      </a:r>
                      <a:endParaRPr lang="en-IE" b="0" dirty="0">
                        <a:solidFill>
                          <a:srgbClr val="4D4D4D"/>
                        </a:solidFill>
                      </a:endParaRPr>
                    </a:p>
                    <a:p>
                      <a:pPr marL="0" indent="0">
                        <a:buFontTx/>
                        <a:buNone/>
                      </a:pPr>
                      <a:endParaRPr lang="en-IE" b="0" dirty="0">
                        <a:solidFill>
                          <a:srgbClr val="4D4D4D"/>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buFontTx/>
                        <a:buNone/>
                      </a:pPr>
                      <a:r>
                        <a:rPr lang="en-GB" dirty="0">
                          <a:solidFill>
                            <a:srgbClr val="4D4D4D"/>
                          </a:solidFill>
                        </a:rPr>
                        <a:t>Zunächst innerhalb von zwei Tagen, dann wöchentlich nach Bedarf</a:t>
                      </a:r>
                      <a:endParaRPr lang="en-IE" b="0" dirty="0">
                        <a:solidFill>
                          <a:srgbClr val="4D4D4D"/>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buFontTx/>
                        <a:buNone/>
                      </a:pPr>
                      <a:r>
                        <a:rPr lang="en-GB" dirty="0">
                          <a:solidFill>
                            <a:srgbClr val="4D4D4D"/>
                          </a:solidFill>
                        </a:rPr>
                        <a:t>Art und Ausmaß der </a:t>
                      </a:r>
                      <a:r>
                        <a:rPr lang="en-GB" dirty="0" err="1">
                          <a:solidFill>
                            <a:srgbClr val="4D4D4D"/>
                          </a:solidFill>
                        </a:rPr>
                        <a:t>Krise</a:t>
                      </a:r>
                      <a:r>
                        <a:rPr lang="en-GB" dirty="0">
                          <a:solidFill>
                            <a:srgbClr val="4D4D4D"/>
                          </a:solidFill>
                        </a:rPr>
                        <a:t>. Informationen zu den Auswirkungen auf die </a:t>
                      </a:r>
                      <a:r>
                        <a:rPr lang="en-GB" dirty="0" err="1">
                          <a:solidFill>
                            <a:srgbClr val="4D4D4D"/>
                          </a:solidFill>
                        </a:rPr>
                        <a:t>Industrie</a:t>
                      </a:r>
                      <a:r>
                        <a:rPr lang="en-GB" dirty="0">
                          <a:solidFill>
                            <a:srgbClr val="4D4D4D"/>
                          </a:solidFill>
                        </a:rPr>
                        <a:t>. Schlüsselbotschaften für den Dialog mit den Interessengruppen.</a:t>
                      </a:r>
                      <a:endParaRPr lang="en-IE" b="0" dirty="0">
                        <a:solidFill>
                          <a:srgbClr val="4D4D4D"/>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36500118"/>
                  </a:ext>
                </a:extLst>
              </a:tr>
              <a:tr h="940122">
                <a:tc>
                  <a:txBody>
                    <a:bodyPr/>
                    <a:lstStyle/>
                    <a:p>
                      <a:r>
                        <a:rPr lang="en-GB" sz="1800" kern="1200" dirty="0" err="1">
                          <a:solidFill>
                            <a:schemeClr val="bg1"/>
                          </a:solidFill>
                          <a:latin typeface="+mn-lt"/>
                          <a:ea typeface="+mn-ea"/>
                          <a:cs typeface="+mn-cs"/>
                        </a:rPr>
                        <a:t>Tourismusbranche</a:t>
                      </a:r>
                      <a:r>
                        <a:rPr lang="en-GB" sz="1800" kern="1200" dirty="0">
                          <a:solidFill>
                            <a:schemeClr val="bg1"/>
                          </a:solidFill>
                          <a:latin typeface="+mn-lt"/>
                          <a:ea typeface="+mn-ea"/>
                          <a:cs typeface="+mn-cs"/>
                        </a:rPr>
                        <a:t> und Reisegewerbe</a:t>
                      </a:r>
                      <a:endParaRPr lang="en-IE" sz="1800" kern="1200" dirty="0">
                        <a:solidFill>
                          <a:schemeClr val="bg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7954"/>
                    </a:solidFill>
                  </a:tcPr>
                </a:tc>
                <a:tc>
                  <a:txBody>
                    <a:bodyPr/>
                    <a:lstStyle/>
                    <a:p>
                      <a:pPr marL="0" indent="0">
                        <a:buFontTx/>
                        <a:buNone/>
                      </a:pPr>
                      <a:r>
                        <a:rPr lang="en-IE" dirty="0" err="1">
                          <a:solidFill>
                            <a:srgbClr val="4D4D4D"/>
                          </a:solidFill>
                        </a:rPr>
                        <a:t>Informations-beauftragter</a:t>
                      </a:r>
                      <a:r>
                        <a:rPr lang="en-IE" dirty="0">
                          <a:solidFill>
                            <a:srgbClr val="4D4D4D"/>
                          </a:solidFill>
                        </a:rPr>
                        <a:t> </a:t>
                      </a:r>
                      <a:endParaRPr lang="en-IE" b="0" dirty="0">
                        <a:solidFill>
                          <a:srgbClr val="4D4D4D"/>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buFont typeface="+mj-lt"/>
                        <a:buNone/>
                      </a:pPr>
                      <a:r>
                        <a:rPr lang="en-IE" dirty="0" err="1">
                          <a:solidFill>
                            <a:srgbClr val="4D4D4D"/>
                          </a:solidFill>
                        </a:rPr>
                        <a:t>Branchendienste</a:t>
                      </a:r>
                      <a:endParaRPr lang="en-IE" b="0" dirty="0">
                        <a:solidFill>
                          <a:srgbClr val="4D4D4D"/>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buFont typeface="+mj-lt"/>
                        <a:buNone/>
                      </a:pPr>
                      <a:r>
                        <a:rPr lang="en-GB" dirty="0">
                          <a:solidFill>
                            <a:srgbClr val="4D4D4D"/>
                          </a:solidFill>
                        </a:rPr>
                        <a:t>Zunächst innerhalb von zwei Tagen, </a:t>
                      </a:r>
                      <a:r>
                        <a:rPr lang="en-GB" dirty="0" err="1">
                          <a:solidFill>
                            <a:srgbClr val="4D4D4D"/>
                          </a:solidFill>
                        </a:rPr>
                        <a:t>dann</a:t>
                      </a:r>
                      <a:r>
                        <a:rPr lang="en-GB" dirty="0">
                          <a:solidFill>
                            <a:srgbClr val="4D4D4D"/>
                          </a:solidFill>
                        </a:rPr>
                        <a:t> alle </a:t>
                      </a:r>
                      <a:r>
                        <a:rPr lang="en-GB" dirty="0" err="1">
                          <a:solidFill>
                            <a:srgbClr val="4D4D4D"/>
                          </a:solidFill>
                        </a:rPr>
                        <a:t>zwei</a:t>
                      </a:r>
                      <a:r>
                        <a:rPr lang="en-GB" dirty="0">
                          <a:solidFill>
                            <a:srgbClr val="4D4D4D"/>
                          </a:solidFill>
                        </a:rPr>
                        <a:t> </a:t>
                      </a:r>
                      <a:r>
                        <a:rPr lang="en-GB" dirty="0" err="1">
                          <a:solidFill>
                            <a:srgbClr val="4D4D4D"/>
                          </a:solidFill>
                        </a:rPr>
                        <a:t>Wochen</a:t>
                      </a:r>
                      <a:endParaRPr lang="en-IE" b="0" dirty="0">
                        <a:solidFill>
                          <a:srgbClr val="4D4D4D"/>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buFont typeface="+mj-lt"/>
                        <a:buNone/>
                      </a:pPr>
                      <a:r>
                        <a:rPr lang="en-GB" dirty="0">
                          <a:solidFill>
                            <a:srgbClr val="4D4D4D"/>
                          </a:solidFill>
                        </a:rPr>
                        <a:t>Art und Ausmaß der Krise und die </a:t>
                      </a:r>
                      <a:r>
                        <a:rPr lang="en-GB" dirty="0" err="1">
                          <a:solidFill>
                            <a:srgbClr val="4D4D4D"/>
                          </a:solidFill>
                        </a:rPr>
                        <a:t>Reaktion</a:t>
                      </a:r>
                      <a:r>
                        <a:rPr lang="en-GB" dirty="0">
                          <a:solidFill>
                            <a:srgbClr val="4D4D4D"/>
                          </a:solidFill>
                        </a:rPr>
                        <a:t> auf die </a:t>
                      </a:r>
                      <a:r>
                        <a:rPr lang="en-GB" dirty="0" err="1">
                          <a:solidFill>
                            <a:srgbClr val="4D4D4D"/>
                          </a:solidFill>
                        </a:rPr>
                        <a:t>Krise</a:t>
                      </a:r>
                      <a:r>
                        <a:rPr lang="en-GB" dirty="0">
                          <a:solidFill>
                            <a:srgbClr val="4D4D4D"/>
                          </a:solidFill>
                        </a:rPr>
                        <a:t>.</a:t>
                      </a:r>
                      <a:endParaRPr lang="en-IE" b="0" dirty="0">
                        <a:solidFill>
                          <a:srgbClr val="4D4D4D"/>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94821959"/>
                  </a:ext>
                </a:extLst>
              </a:tr>
            </a:tbl>
          </a:graphicData>
        </a:graphic>
      </p:graphicFrame>
    </p:spTree>
    <p:extLst>
      <p:ext uri="{BB962C8B-B14F-4D97-AF65-F5344CB8AC3E}">
        <p14:creationId xmlns:p14="http://schemas.microsoft.com/office/powerpoint/2010/main" val="41260017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DCB01F89-B60B-E9C2-0DA8-AB5376AF1470}"/>
              </a:ext>
            </a:extLst>
          </p:cNvPr>
          <p:cNvGraphicFramePr>
            <a:graphicFrameLocks noGrp="1"/>
          </p:cNvGraphicFramePr>
          <p:nvPr>
            <p:extLst>
              <p:ext uri="{D42A27DB-BD31-4B8C-83A1-F6EECF244321}">
                <p14:modId xmlns:p14="http://schemas.microsoft.com/office/powerpoint/2010/main" val="3699322372"/>
              </p:ext>
            </p:extLst>
          </p:nvPr>
        </p:nvGraphicFramePr>
        <p:xfrm>
          <a:off x="0" y="128582"/>
          <a:ext cx="12192000" cy="5706433"/>
        </p:xfrm>
        <a:graphic>
          <a:graphicData uri="http://schemas.openxmlformats.org/drawingml/2006/table">
            <a:tbl>
              <a:tblPr firstRow="1" bandRow="1">
                <a:tableStyleId>{5C22544A-7EE6-4342-B048-85BDC9FD1C3A}</a:tableStyleId>
              </a:tblPr>
              <a:tblGrid>
                <a:gridCol w="1910993">
                  <a:extLst>
                    <a:ext uri="{9D8B030D-6E8A-4147-A177-3AD203B41FA5}">
                      <a16:colId xmlns:a16="http://schemas.microsoft.com/office/drawing/2014/main" val="3584008144"/>
                    </a:ext>
                  </a:extLst>
                </a:gridCol>
                <a:gridCol w="1654140">
                  <a:extLst>
                    <a:ext uri="{9D8B030D-6E8A-4147-A177-3AD203B41FA5}">
                      <a16:colId xmlns:a16="http://schemas.microsoft.com/office/drawing/2014/main" val="2583777858"/>
                    </a:ext>
                  </a:extLst>
                </a:gridCol>
                <a:gridCol w="1910993">
                  <a:extLst>
                    <a:ext uri="{9D8B030D-6E8A-4147-A177-3AD203B41FA5}">
                      <a16:colId xmlns:a16="http://schemas.microsoft.com/office/drawing/2014/main" val="241887237"/>
                    </a:ext>
                  </a:extLst>
                </a:gridCol>
                <a:gridCol w="2686799">
                  <a:extLst>
                    <a:ext uri="{9D8B030D-6E8A-4147-A177-3AD203B41FA5}">
                      <a16:colId xmlns:a16="http://schemas.microsoft.com/office/drawing/2014/main" val="1063287475"/>
                    </a:ext>
                  </a:extLst>
                </a:gridCol>
                <a:gridCol w="4029075">
                  <a:extLst>
                    <a:ext uri="{9D8B030D-6E8A-4147-A177-3AD203B41FA5}">
                      <a16:colId xmlns:a16="http://schemas.microsoft.com/office/drawing/2014/main" val="2212712858"/>
                    </a:ext>
                  </a:extLst>
                </a:gridCol>
              </a:tblGrid>
              <a:tr h="585793">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400" dirty="0"/>
                        <a:t>Muster einer Matrix für die Kommunikation mit Interessengruppen und Zielgruppen</a:t>
                      </a:r>
                      <a:endParaRPr lang="en-IE" sz="24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24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IE"/>
                    </a:p>
                  </a:txBody>
                  <a:tcPr/>
                </a:tc>
                <a:tc hMerge="1">
                  <a:txBody>
                    <a:bodyPr/>
                    <a:lstStyle/>
                    <a:p>
                      <a:endParaRPr lang="en-IE"/>
                    </a:p>
                  </a:txBody>
                  <a:tcPr/>
                </a:tc>
                <a:tc hMerge="1">
                  <a:txBody>
                    <a:bodyPr/>
                    <a:lstStyle/>
                    <a:p>
                      <a:endParaRPr lang="en-IE"/>
                    </a:p>
                  </a:txBody>
                  <a:tcPr/>
                </a:tc>
                <a:extLst>
                  <a:ext uri="{0D108BD9-81ED-4DB2-BD59-A6C34878D82A}">
                    <a16:rowId xmlns:a16="http://schemas.microsoft.com/office/drawing/2014/main" val="923545946"/>
                  </a:ext>
                </a:extLst>
              </a:tr>
              <a:tr h="585793">
                <a:tc>
                  <a:txBody>
                    <a:bodyPr/>
                    <a:lstStyle/>
                    <a:p>
                      <a:pPr marL="0" indent="0" algn="ctr">
                        <a:buFont typeface="+mj-lt"/>
                        <a:buNone/>
                      </a:pPr>
                      <a:r>
                        <a:rPr lang="en-IE" b="1" dirty="0" err="1">
                          <a:solidFill>
                            <a:schemeClr val="bg1"/>
                          </a:solidFill>
                        </a:rPr>
                        <a:t>Zielgruppe</a:t>
                      </a:r>
                      <a:r>
                        <a:rPr lang="en-IE" b="1" dirty="0">
                          <a:solidFill>
                            <a:schemeClr val="bg1"/>
                          </a:solidFill>
                        </a:rPr>
                        <a:t>/Stake-holder-Gruppe</a:t>
                      </a:r>
                      <a:endParaRPr lang="en-IE" b="1" i="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7954"/>
                    </a:solidFill>
                  </a:tcPr>
                </a:tc>
                <a:tc>
                  <a:txBody>
                    <a:bodyPr/>
                    <a:lstStyle/>
                    <a:p>
                      <a:pPr marL="0" indent="0" algn="ctr">
                        <a:buFont typeface="+mj-lt"/>
                        <a:buNone/>
                      </a:pPr>
                      <a:r>
                        <a:rPr lang="en-IE" b="1" dirty="0">
                          <a:solidFill>
                            <a:schemeClr val="bg1"/>
                          </a:solidFill>
                        </a:rPr>
                        <a:t>Verantwortung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7954"/>
                    </a:solidFill>
                  </a:tcPr>
                </a:tc>
                <a:tc>
                  <a:txBody>
                    <a:bodyPr/>
                    <a:lstStyle/>
                    <a:p>
                      <a:pPr marL="0" indent="0" algn="ctr">
                        <a:buFont typeface="+mj-lt"/>
                        <a:buNone/>
                      </a:pPr>
                      <a:r>
                        <a:rPr lang="en-IE" b="1" dirty="0">
                          <a:solidFill>
                            <a:schemeClr val="bg1"/>
                          </a:solidFill>
                        </a:rPr>
                        <a:t>Methode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7954"/>
                    </a:solidFill>
                  </a:tcPr>
                </a:tc>
                <a:tc>
                  <a:txBody>
                    <a:bodyPr/>
                    <a:lstStyle/>
                    <a:p>
                      <a:pPr marL="0" indent="0" algn="ctr">
                        <a:buFont typeface="+mj-lt"/>
                        <a:buNone/>
                      </a:pPr>
                      <a:r>
                        <a:rPr lang="en-IE" b="1" dirty="0">
                          <a:solidFill>
                            <a:schemeClr val="bg1"/>
                          </a:solidFill>
                        </a:rPr>
                        <a:t>Zeitplan und Häufigkeit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7954"/>
                    </a:solidFill>
                  </a:tcPr>
                </a:tc>
                <a:tc>
                  <a:txBody>
                    <a:bodyPr/>
                    <a:lstStyle/>
                    <a:p>
                      <a:pPr marL="0" indent="0" algn="ctr">
                        <a:buFont typeface="+mj-lt"/>
                        <a:buNone/>
                      </a:pPr>
                      <a:r>
                        <a:rPr lang="en-IE" b="1" dirty="0">
                          <a:solidFill>
                            <a:schemeClr val="bg1"/>
                          </a:solidFill>
                        </a:rPr>
                        <a:t>Informationsbedürfnisse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7954"/>
                    </a:solidFill>
                  </a:tcPr>
                </a:tc>
                <a:extLst>
                  <a:ext uri="{0D108BD9-81ED-4DB2-BD59-A6C34878D82A}">
                    <a16:rowId xmlns:a16="http://schemas.microsoft.com/office/drawing/2014/main" val="3913161899"/>
                  </a:ext>
                </a:extLst>
              </a:tr>
              <a:tr h="585793">
                <a:tc>
                  <a:txBody>
                    <a:bodyPr/>
                    <a:lstStyle/>
                    <a:p>
                      <a:pPr marL="0" indent="0">
                        <a:buFontTx/>
                        <a:buNone/>
                      </a:pPr>
                      <a:r>
                        <a:rPr lang="fr-FR" dirty="0">
                          <a:solidFill>
                            <a:schemeClr val="bg1"/>
                          </a:solidFill>
                        </a:rPr>
                        <a:t>Vermittler, </a:t>
                      </a:r>
                      <a:r>
                        <a:rPr lang="fr-FR" dirty="0" err="1">
                          <a:solidFill>
                            <a:schemeClr val="bg1"/>
                          </a:solidFill>
                        </a:rPr>
                        <a:t>z. </a:t>
                      </a:r>
                      <a:r>
                        <a:rPr lang="fr-FR" dirty="0">
                          <a:solidFill>
                            <a:schemeClr val="bg1"/>
                          </a:solidFill>
                        </a:rPr>
                        <a:t>B. </a:t>
                      </a:r>
                      <a:r>
                        <a:rPr lang="fr-FR" dirty="0" err="1">
                          <a:solidFill>
                            <a:schemeClr val="bg1"/>
                          </a:solidFill>
                        </a:rPr>
                        <a:t>Reise</a:t>
                      </a:r>
                      <a:r>
                        <a:rPr lang="fr-FR" dirty="0">
                          <a:solidFill>
                            <a:schemeClr val="bg1"/>
                          </a:solidFill>
                        </a:rPr>
                        <a:t>-unternehmen </a:t>
                      </a:r>
                      <a:endParaRPr lang="en-IE" b="0" i="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7954"/>
                    </a:solidFill>
                  </a:tcPr>
                </a:tc>
                <a:tc>
                  <a:txBody>
                    <a:bodyPr/>
                    <a:lstStyle/>
                    <a:p>
                      <a:pPr marL="0" indent="0">
                        <a:buFontTx/>
                        <a:buNone/>
                      </a:pPr>
                      <a:r>
                        <a:rPr lang="en-IE" sz="1800" kern="1200" dirty="0" err="1">
                          <a:solidFill>
                            <a:srgbClr val="4D4D4D"/>
                          </a:solidFill>
                          <a:latin typeface="+mn-lt"/>
                          <a:ea typeface="+mn-ea"/>
                          <a:cs typeface="+mn-cs"/>
                        </a:rPr>
                        <a:t>Informations-beauftragter</a:t>
                      </a:r>
                      <a:r>
                        <a:rPr lang="en-IE" sz="1800" kern="1200" dirty="0">
                          <a:solidFill>
                            <a:srgbClr val="4D4D4D"/>
                          </a:solidFill>
                          <a:latin typeface="+mn-lt"/>
                          <a:ea typeface="+mn-ea"/>
                          <a:cs typeface="+mn-cs"/>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buFontTx/>
                        <a:buNone/>
                      </a:pPr>
                      <a:r>
                        <a:rPr lang="en-IE" sz="1800" kern="1200" dirty="0">
                          <a:solidFill>
                            <a:srgbClr val="4D4D4D"/>
                          </a:solidFill>
                          <a:latin typeface="+mn-lt"/>
                          <a:ea typeface="+mn-ea"/>
                          <a:cs typeface="+mn-cs"/>
                        </a:rPr>
                        <a:t>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buFontTx/>
                        <a:buNone/>
                      </a:pPr>
                      <a:r>
                        <a:rPr lang="en-GB" sz="1800" kern="1200" dirty="0">
                          <a:solidFill>
                            <a:srgbClr val="4D4D4D"/>
                          </a:solidFill>
                          <a:latin typeface="+mn-lt"/>
                          <a:ea typeface="+mn-ea"/>
                          <a:cs typeface="+mn-cs"/>
                        </a:rPr>
                        <a:t>Zunächst innerhalb von zwei Tagen, </a:t>
                      </a:r>
                      <a:r>
                        <a:rPr lang="en-GB" sz="1800" kern="1200" dirty="0" err="1">
                          <a:solidFill>
                            <a:srgbClr val="4D4D4D"/>
                          </a:solidFill>
                          <a:latin typeface="+mn-lt"/>
                          <a:ea typeface="+mn-ea"/>
                          <a:cs typeface="+mn-cs"/>
                        </a:rPr>
                        <a:t>dann</a:t>
                      </a:r>
                      <a:r>
                        <a:rPr lang="en-GB" sz="1800" kern="1200" dirty="0">
                          <a:solidFill>
                            <a:srgbClr val="4D4D4D"/>
                          </a:solidFill>
                          <a:latin typeface="+mn-lt"/>
                          <a:ea typeface="+mn-ea"/>
                          <a:cs typeface="+mn-cs"/>
                        </a:rPr>
                        <a:t> alle </a:t>
                      </a:r>
                      <a:r>
                        <a:rPr lang="en-GB" sz="1800" kern="1200" dirty="0" err="1">
                          <a:solidFill>
                            <a:srgbClr val="4D4D4D"/>
                          </a:solidFill>
                          <a:latin typeface="+mn-lt"/>
                          <a:ea typeface="+mn-ea"/>
                          <a:cs typeface="+mn-cs"/>
                        </a:rPr>
                        <a:t>zwei</a:t>
                      </a:r>
                      <a:r>
                        <a:rPr lang="en-GB" sz="1800" kern="1200" dirty="0">
                          <a:solidFill>
                            <a:srgbClr val="4D4D4D"/>
                          </a:solidFill>
                          <a:latin typeface="+mn-lt"/>
                          <a:ea typeface="+mn-ea"/>
                          <a:cs typeface="+mn-cs"/>
                        </a:rPr>
                        <a:t> </a:t>
                      </a:r>
                      <a:r>
                        <a:rPr lang="en-GB" sz="1800" kern="1200" dirty="0" err="1">
                          <a:solidFill>
                            <a:srgbClr val="4D4D4D"/>
                          </a:solidFill>
                          <a:latin typeface="+mn-lt"/>
                          <a:ea typeface="+mn-ea"/>
                          <a:cs typeface="+mn-cs"/>
                        </a:rPr>
                        <a:t>Wochen</a:t>
                      </a:r>
                      <a:endParaRPr lang="en-IE" sz="1800"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buFontTx/>
                        <a:buNone/>
                      </a:pPr>
                      <a:r>
                        <a:rPr lang="en-GB" sz="1800" kern="1200" dirty="0">
                          <a:solidFill>
                            <a:srgbClr val="4D4D4D"/>
                          </a:solidFill>
                          <a:latin typeface="+mn-lt"/>
                          <a:ea typeface="+mn-ea"/>
                          <a:cs typeface="+mn-cs"/>
                        </a:rPr>
                        <a:t>Art und Ausmaß der Krise sowie vorgeschlagene Alternativen und wichtige Informationen für Besucher</a:t>
                      </a:r>
                      <a:endParaRPr lang="en-IE" sz="1800"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59685738"/>
                  </a:ext>
                </a:extLst>
              </a:tr>
              <a:tr h="585793">
                <a:tc>
                  <a:txBody>
                    <a:bodyPr/>
                    <a:lstStyle/>
                    <a:p>
                      <a:pPr marL="0" indent="0">
                        <a:buFontTx/>
                        <a:buNone/>
                      </a:pPr>
                      <a:r>
                        <a:rPr lang="en-IE" dirty="0">
                          <a:solidFill>
                            <a:schemeClr val="bg1"/>
                          </a:solidFill>
                        </a:rPr>
                        <a:t>Verbraucher/ Allgemeinheit</a:t>
                      </a:r>
                      <a:endParaRPr lang="en-IE" b="0" i="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7954"/>
                    </a:solidFill>
                  </a:tcPr>
                </a:tc>
                <a:tc>
                  <a:txBody>
                    <a:bodyPr/>
                    <a:lstStyle/>
                    <a:p>
                      <a:pPr marL="0" indent="0">
                        <a:buFontTx/>
                        <a:buNone/>
                      </a:pPr>
                      <a:r>
                        <a:rPr lang="en-IE" sz="1800" kern="1200" dirty="0" err="1">
                          <a:solidFill>
                            <a:srgbClr val="4D4D4D"/>
                          </a:solidFill>
                          <a:latin typeface="+mn-lt"/>
                          <a:ea typeface="+mn-ea"/>
                          <a:cs typeface="+mn-cs"/>
                        </a:rPr>
                        <a:t>Medien-beauftragter</a:t>
                      </a:r>
                      <a:r>
                        <a:rPr lang="en-IE" sz="1800" kern="1200" dirty="0">
                          <a:solidFill>
                            <a:srgbClr val="4D4D4D"/>
                          </a:solidFill>
                          <a:latin typeface="+mn-lt"/>
                          <a:ea typeface="+mn-ea"/>
                          <a:cs typeface="+mn-cs"/>
                        </a:rPr>
                        <a:t> </a:t>
                      </a:r>
                      <a:r>
                        <a:rPr lang="en-IE" sz="1800" kern="1200" dirty="0" err="1">
                          <a:solidFill>
                            <a:srgbClr val="4D4D4D"/>
                          </a:solidFill>
                          <a:latin typeface="+mn-lt"/>
                          <a:ea typeface="+mn-ea"/>
                          <a:cs typeface="+mn-cs"/>
                        </a:rPr>
                        <a:t>Informations-beauftragter</a:t>
                      </a:r>
                      <a:r>
                        <a:rPr lang="en-IE" sz="1800" kern="1200" dirty="0">
                          <a:solidFill>
                            <a:srgbClr val="4D4D4D"/>
                          </a:solidFill>
                          <a:latin typeface="+mn-lt"/>
                          <a:ea typeface="+mn-ea"/>
                          <a:cs typeface="+mn-cs"/>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buFontTx/>
                        <a:buNone/>
                      </a:pPr>
                      <a:r>
                        <a:rPr lang="en-IE" sz="1800" kern="1200" dirty="0">
                          <a:solidFill>
                            <a:srgbClr val="4D4D4D"/>
                          </a:solidFill>
                          <a:latin typeface="+mn-lt"/>
                          <a:ea typeface="+mn-ea"/>
                          <a:cs typeface="+mn-cs"/>
                        </a:rPr>
                        <a:t>Verbraucher-Websites (lokal, regional, staatlich) Reiseberichte Soziale Medien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buFontTx/>
                        <a:buNone/>
                      </a:pPr>
                      <a:r>
                        <a:rPr lang="en-GB" sz="1800" kern="1200" dirty="0">
                          <a:solidFill>
                            <a:srgbClr val="4D4D4D"/>
                          </a:solidFill>
                          <a:latin typeface="+mn-lt"/>
                          <a:ea typeface="+mn-ea"/>
                          <a:cs typeface="+mn-cs"/>
                        </a:rPr>
                        <a:t>Zunächst innerhalb von zwei Tagen, </a:t>
                      </a:r>
                      <a:r>
                        <a:rPr lang="en-GB" sz="1800" kern="1200" dirty="0" err="1">
                          <a:solidFill>
                            <a:srgbClr val="4D4D4D"/>
                          </a:solidFill>
                          <a:latin typeface="+mn-lt"/>
                          <a:ea typeface="+mn-ea"/>
                          <a:cs typeface="+mn-cs"/>
                        </a:rPr>
                        <a:t>dann</a:t>
                      </a:r>
                      <a:r>
                        <a:rPr lang="en-GB" sz="1800" kern="1200" dirty="0">
                          <a:solidFill>
                            <a:srgbClr val="4D4D4D"/>
                          </a:solidFill>
                          <a:latin typeface="+mn-lt"/>
                          <a:ea typeface="+mn-ea"/>
                          <a:cs typeface="+mn-cs"/>
                        </a:rPr>
                        <a:t> alle </a:t>
                      </a:r>
                      <a:r>
                        <a:rPr lang="en-GB" sz="1800" kern="1200" dirty="0" err="1">
                          <a:solidFill>
                            <a:srgbClr val="4D4D4D"/>
                          </a:solidFill>
                          <a:latin typeface="+mn-lt"/>
                          <a:ea typeface="+mn-ea"/>
                          <a:cs typeface="+mn-cs"/>
                        </a:rPr>
                        <a:t>zwei</a:t>
                      </a:r>
                      <a:r>
                        <a:rPr lang="en-GB" sz="1800" kern="1200" dirty="0">
                          <a:solidFill>
                            <a:srgbClr val="4D4D4D"/>
                          </a:solidFill>
                          <a:latin typeface="+mn-lt"/>
                          <a:ea typeface="+mn-ea"/>
                          <a:cs typeface="+mn-cs"/>
                        </a:rPr>
                        <a:t> </a:t>
                      </a:r>
                      <a:r>
                        <a:rPr lang="en-GB" sz="1800" kern="1200" dirty="0" err="1">
                          <a:solidFill>
                            <a:srgbClr val="4D4D4D"/>
                          </a:solidFill>
                          <a:latin typeface="+mn-lt"/>
                          <a:ea typeface="+mn-ea"/>
                          <a:cs typeface="+mn-cs"/>
                        </a:rPr>
                        <a:t>Wochen</a:t>
                      </a:r>
                      <a:endParaRPr lang="en-IE" sz="1800"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buFontTx/>
                        <a:buNone/>
                      </a:pPr>
                      <a:r>
                        <a:rPr lang="en-GB" sz="1800" kern="1200" dirty="0">
                          <a:solidFill>
                            <a:srgbClr val="4D4D4D"/>
                          </a:solidFill>
                          <a:latin typeface="+mn-lt"/>
                          <a:ea typeface="+mn-ea"/>
                          <a:cs typeface="+mn-cs"/>
                        </a:rPr>
                        <a:t>Aktuelle Sachinformationen und alternative Aktivitäten und Orte, vorzugsweise in der Region</a:t>
                      </a:r>
                      <a:endParaRPr lang="en-IE" sz="1800"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5517448"/>
                  </a:ext>
                </a:extLst>
              </a:tr>
              <a:tr h="585793">
                <a:tc>
                  <a:txBody>
                    <a:bodyPr/>
                    <a:lstStyle/>
                    <a:p>
                      <a:pPr marL="0" indent="0">
                        <a:buFontTx/>
                        <a:buNone/>
                      </a:pPr>
                      <a:r>
                        <a:rPr lang="en-IE" dirty="0">
                          <a:solidFill>
                            <a:schemeClr val="bg1"/>
                          </a:solidFill>
                        </a:rPr>
                        <a:t>Medien</a:t>
                      </a:r>
                      <a:endParaRPr lang="en-IE" b="0" i="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7954"/>
                    </a:solidFill>
                  </a:tcPr>
                </a:tc>
                <a:tc>
                  <a:txBody>
                    <a:bodyPr/>
                    <a:lstStyle/>
                    <a:p>
                      <a:pPr marL="0" indent="0">
                        <a:buFontTx/>
                        <a:buNone/>
                      </a:pPr>
                      <a:r>
                        <a:rPr lang="en-IE" sz="1800" kern="1200" dirty="0" err="1">
                          <a:solidFill>
                            <a:srgbClr val="4D4D4D"/>
                          </a:solidFill>
                          <a:latin typeface="+mn-lt"/>
                          <a:ea typeface="+mn-ea"/>
                          <a:cs typeface="+mn-cs"/>
                        </a:rPr>
                        <a:t>Medien-beauftragter</a:t>
                      </a:r>
                      <a:endParaRPr lang="en-IE" sz="1800"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buFontTx/>
                        <a:buNone/>
                      </a:pPr>
                      <a:r>
                        <a:rPr lang="en-IE" sz="1800" kern="1200" dirty="0">
                          <a:solidFill>
                            <a:srgbClr val="4D4D4D"/>
                          </a:solidFill>
                          <a:latin typeface="+mn-lt"/>
                          <a:ea typeface="+mn-ea"/>
                          <a:cs typeface="+mn-cs"/>
                        </a:rPr>
                        <a:t>Stellungnahme der Holding </a:t>
                      </a:r>
                      <a:r>
                        <a:rPr lang="en-IE" sz="1800" kern="1200" dirty="0" err="1">
                          <a:solidFill>
                            <a:srgbClr val="4D4D4D"/>
                          </a:solidFill>
                          <a:latin typeface="+mn-lt"/>
                          <a:ea typeface="+mn-ea"/>
                          <a:cs typeface="+mn-cs"/>
                        </a:rPr>
                        <a:t>Pressemitteilung</a:t>
                      </a:r>
                      <a:r>
                        <a:rPr lang="en-IE" sz="1800" kern="1200" dirty="0">
                          <a:solidFill>
                            <a:srgbClr val="4D4D4D"/>
                          </a:solidFill>
                          <a:latin typeface="+mn-lt"/>
                          <a:ea typeface="+mn-ea"/>
                          <a:cs typeface="+mn-cs"/>
                        </a:rPr>
                        <a:t> Medieninterviews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buFontTx/>
                        <a:buNone/>
                      </a:pPr>
                      <a:r>
                        <a:rPr lang="en-GB" sz="1800" kern="1200" dirty="0">
                          <a:solidFill>
                            <a:srgbClr val="4D4D4D"/>
                          </a:solidFill>
                          <a:latin typeface="+mn-lt"/>
                          <a:ea typeface="+mn-ea"/>
                          <a:cs typeface="+mn-cs"/>
                        </a:rPr>
                        <a:t>Zunächst innerhalb von zwei Tagen, dann vierzehntägig nach Bedarf</a:t>
                      </a:r>
                      <a:endParaRPr lang="en-IE" sz="1800"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buFontTx/>
                        <a:buNone/>
                      </a:pPr>
                      <a:r>
                        <a:rPr lang="en-GB" sz="1800" kern="1200" dirty="0">
                          <a:solidFill>
                            <a:srgbClr val="4D4D4D"/>
                          </a:solidFill>
                          <a:latin typeface="+mn-lt"/>
                          <a:ea typeface="+mn-ea"/>
                          <a:cs typeface="+mn-cs"/>
                        </a:rPr>
                        <a:t>Aktuelle Sachinformationen und alternative Aktivitäten und Orte, vorzugsweise in der Region</a:t>
                      </a:r>
                      <a:endParaRPr lang="en-IE" sz="1800"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96100415"/>
                  </a:ext>
                </a:extLst>
              </a:tr>
              <a:tr h="585793">
                <a:tc>
                  <a:txBody>
                    <a:bodyPr/>
                    <a:lstStyle/>
                    <a:p>
                      <a:pPr marL="0" indent="0">
                        <a:buFontTx/>
                        <a:buNone/>
                      </a:pPr>
                      <a:r>
                        <a:rPr lang="fr-FR" dirty="0" err="1">
                          <a:solidFill>
                            <a:schemeClr val="bg1"/>
                          </a:solidFill>
                        </a:rPr>
                        <a:t>Vermittler</a:t>
                      </a:r>
                      <a:r>
                        <a:rPr lang="fr-FR" dirty="0">
                          <a:solidFill>
                            <a:schemeClr val="bg1"/>
                          </a:solidFill>
                        </a:rPr>
                        <a:t>, </a:t>
                      </a:r>
                      <a:r>
                        <a:rPr lang="fr-FR" dirty="0" err="1">
                          <a:solidFill>
                            <a:schemeClr val="bg1"/>
                          </a:solidFill>
                        </a:rPr>
                        <a:t>z.B</a:t>
                      </a:r>
                      <a:r>
                        <a:rPr lang="fr-FR" dirty="0">
                          <a:solidFill>
                            <a:schemeClr val="bg1"/>
                          </a:solidFill>
                        </a:rPr>
                        <a:t>. </a:t>
                      </a:r>
                      <a:r>
                        <a:rPr lang="fr-FR" dirty="0" err="1">
                          <a:solidFill>
                            <a:schemeClr val="bg1"/>
                          </a:solidFill>
                        </a:rPr>
                        <a:t>Autovermietung</a:t>
                      </a:r>
                      <a:endParaRPr lang="en-IE" b="0" i="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7954"/>
                    </a:solidFill>
                  </a:tcPr>
                </a:tc>
                <a:tc>
                  <a:txBody>
                    <a:bodyPr/>
                    <a:lstStyle/>
                    <a:p>
                      <a:pPr marL="0" indent="0">
                        <a:buFontTx/>
                        <a:buNone/>
                      </a:pPr>
                      <a:r>
                        <a:rPr lang="en-IE" sz="1800" kern="1200" dirty="0" err="1">
                          <a:solidFill>
                            <a:srgbClr val="4D4D4D"/>
                          </a:solidFill>
                          <a:latin typeface="+mn-lt"/>
                          <a:ea typeface="+mn-ea"/>
                          <a:cs typeface="+mn-cs"/>
                        </a:rPr>
                        <a:t>Informations-beauftragter</a:t>
                      </a:r>
                      <a:r>
                        <a:rPr lang="en-IE" sz="1800" kern="1200" dirty="0">
                          <a:solidFill>
                            <a:srgbClr val="4D4D4D"/>
                          </a:solidFill>
                          <a:latin typeface="+mn-lt"/>
                          <a:ea typeface="+mn-ea"/>
                          <a:cs typeface="+mn-cs"/>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buFontTx/>
                        <a:buNone/>
                      </a:pPr>
                      <a:r>
                        <a:rPr lang="en-IE" sz="1800" kern="1200" dirty="0">
                          <a:solidFill>
                            <a:srgbClr val="4D4D4D"/>
                          </a:solidFill>
                          <a:latin typeface="+mn-lt"/>
                          <a:ea typeface="+mn-ea"/>
                          <a:cs typeface="+mn-cs"/>
                        </a:rPr>
                        <a:t>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buFontTx/>
                        <a:buNone/>
                      </a:pPr>
                      <a:r>
                        <a:rPr lang="en-GB" sz="1800" kern="1200" dirty="0">
                          <a:solidFill>
                            <a:srgbClr val="4D4D4D"/>
                          </a:solidFill>
                          <a:latin typeface="+mn-lt"/>
                          <a:ea typeface="+mn-ea"/>
                          <a:cs typeface="+mn-cs"/>
                        </a:rPr>
                        <a:t>Zunächst innerhalb von zwei Tagen, dann vierzehntägig nach Bedarf</a:t>
                      </a:r>
                      <a:endParaRPr lang="en-IE" sz="1800"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buFontTx/>
                        <a:buNone/>
                      </a:pPr>
                      <a:r>
                        <a:rPr lang="en-GB" sz="1800" kern="1200" dirty="0">
                          <a:solidFill>
                            <a:srgbClr val="4D4D4D"/>
                          </a:solidFill>
                          <a:latin typeface="+mn-lt"/>
                          <a:ea typeface="+mn-ea"/>
                          <a:cs typeface="+mn-cs"/>
                        </a:rPr>
                        <a:t>Art und Ausmaß der Krise sowie vorgeschlagene Alternativen und wichtige Informationen für Besucher</a:t>
                      </a:r>
                      <a:endParaRPr lang="en-IE" sz="1800"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36500118"/>
                  </a:ext>
                </a:extLst>
              </a:tr>
            </a:tbl>
          </a:graphicData>
        </a:graphic>
      </p:graphicFrame>
    </p:spTree>
    <p:extLst>
      <p:ext uri="{BB962C8B-B14F-4D97-AF65-F5344CB8AC3E}">
        <p14:creationId xmlns:p14="http://schemas.microsoft.com/office/powerpoint/2010/main" val="13996122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3AB92F72-4885-E4C2-2334-A300B05AEE4B}"/>
              </a:ext>
            </a:extLst>
          </p:cNvPr>
          <p:cNvGrpSpPr/>
          <p:nvPr/>
        </p:nvGrpSpPr>
        <p:grpSpPr>
          <a:xfrm>
            <a:off x="2352167" y="159190"/>
            <a:ext cx="8606549" cy="6707528"/>
            <a:chOff x="1822329" y="95015"/>
            <a:chExt cx="6297496" cy="5129301"/>
          </a:xfrm>
        </p:grpSpPr>
        <p:grpSp>
          <p:nvGrpSpPr>
            <p:cNvPr id="3" name="Graphic 2">
              <a:extLst>
                <a:ext uri="{FF2B5EF4-FFF2-40B4-BE49-F238E27FC236}">
                  <a16:creationId xmlns:a16="http://schemas.microsoft.com/office/drawing/2014/main" id="{1B2CB44E-8C68-C5E4-25A2-891441C8C9B9}"/>
                </a:ext>
              </a:extLst>
            </p:cNvPr>
            <p:cNvGrpSpPr/>
            <p:nvPr/>
          </p:nvGrpSpPr>
          <p:grpSpPr>
            <a:xfrm>
              <a:off x="1822329" y="95015"/>
              <a:ext cx="6297496" cy="1706278"/>
              <a:chOff x="1822329" y="95015"/>
              <a:chExt cx="6297496" cy="1706278"/>
            </a:xfrm>
          </p:grpSpPr>
          <p:grpSp>
            <p:nvGrpSpPr>
              <p:cNvPr id="100" name="Graphic 2">
                <a:extLst>
                  <a:ext uri="{FF2B5EF4-FFF2-40B4-BE49-F238E27FC236}">
                    <a16:creationId xmlns:a16="http://schemas.microsoft.com/office/drawing/2014/main" id="{716513F6-5306-0728-014C-4CED462C9AED}"/>
                  </a:ext>
                </a:extLst>
              </p:cNvPr>
              <p:cNvGrpSpPr/>
              <p:nvPr/>
            </p:nvGrpSpPr>
            <p:grpSpPr>
              <a:xfrm>
                <a:off x="1822329" y="95015"/>
                <a:ext cx="2075870" cy="1706278"/>
                <a:chOff x="1822329" y="95015"/>
                <a:chExt cx="2075870" cy="1706278"/>
              </a:xfrm>
            </p:grpSpPr>
            <p:pic>
              <p:nvPicPr>
                <p:cNvPr id="121" name="Picture 120">
                  <a:extLst>
                    <a:ext uri="{FF2B5EF4-FFF2-40B4-BE49-F238E27FC236}">
                      <a16:creationId xmlns:a16="http://schemas.microsoft.com/office/drawing/2014/main" id="{6B7A49A9-F3D6-05AC-249F-4297BA175FC4}"/>
                    </a:ext>
                  </a:extLst>
                </p:cNvPr>
                <p:cNvPicPr>
                  <a:picLocks noChangeAspect="1"/>
                </p:cNvPicPr>
                <p:nvPr/>
              </p:nvPicPr>
              <p:blipFill>
                <a:blip r:embed="rId2"/>
                <a:stretch>
                  <a:fillRect/>
                </a:stretch>
              </p:blipFill>
              <p:spPr>
                <a:xfrm>
                  <a:off x="1822329" y="406850"/>
                  <a:ext cx="1999244" cy="1394443"/>
                </a:xfrm>
                <a:custGeom>
                  <a:avLst/>
                  <a:gdLst>
                    <a:gd name="connsiteX0" fmla="*/ -1062 w 1999244"/>
                    <a:gd name="connsiteY0" fmla="*/ -788 h 1394443"/>
                    <a:gd name="connsiteX1" fmla="*/ 1998182 w 1999244"/>
                    <a:gd name="connsiteY1" fmla="*/ -788 h 1394443"/>
                    <a:gd name="connsiteX2" fmla="*/ 1998182 w 1999244"/>
                    <a:gd name="connsiteY2" fmla="*/ 1393655 h 1394443"/>
                    <a:gd name="connsiteX3" fmla="*/ -1062 w 1999244"/>
                    <a:gd name="connsiteY3" fmla="*/ 1393655 h 1394443"/>
                  </a:gdLst>
                  <a:ahLst/>
                  <a:cxnLst>
                    <a:cxn ang="0">
                      <a:pos x="connsiteX0" y="connsiteY0"/>
                    </a:cxn>
                    <a:cxn ang="0">
                      <a:pos x="connsiteX1" y="connsiteY1"/>
                    </a:cxn>
                    <a:cxn ang="0">
                      <a:pos x="connsiteX2" y="connsiteY2"/>
                    </a:cxn>
                    <a:cxn ang="0">
                      <a:pos x="connsiteX3" y="connsiteY3"/>
                    </a:cxn>
                  </a:cxnLst>
                  <a:rect l="l" t="t" r="r" b="b"/>
                  <a:pathLst>
                    <a:path w="1999244" h="1394443">
                      <a:moveTo>
                        <a:pt x="-1062" y="-788"/>
                      </a:moveTo>
                      <a:lnTo>
                        <a:pt x="1998182" y="-788"/>
                      </a:lnTo>
                      <a:lnTo>
                        <a:pt x="1998182" y="1393655"/>
                      </a:lnTo>
                      <a:lnTo>
                        <a:pt x="-1062" y="1393655"/>
                      </a:lnTo>
                      <a:close/>
                    </a:path>
                  </a:pathLst>
                </a:custGeom>
              </p:spPr>
            </p:pic>
            <p:sp>
              <p:nvSpPr>
                <p:cNvPr id="122" name="Freeform 8">
                  <a:extLst>
                    <a:ext uri="{FF2B5EF4-FFF2-40B4-BE49-F238E27FC236}">
                      <a16:creationId xmlns:a16="http://schemas.microsoft.com/office/drawing/2014/main" id="{CF114C0F-F432-AD1D-3922-99D00F88DAED}"/>
                    </a:ext>
                  </a:extLst>
                </p:cNvPr>
                <p:cNvSpPr/>
                <p:nvPr/>
              </p:nvSpPr>
              <p:spPr>
                <a:xfrm>
                  <a:off x="2002808" y="296703"/>
                  <a:ext cx="1895391" cy="1306330"/>
                </a:xfrm>
                <a:custGeom>
                  <a:avLst/>
                  <a:gdLst>
                    <a:gd name="connsiteX0" fmla="*/ 1818261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1 w 1895391"/>
                    <a:gd name="connsiteY5" fmla="*/ 1306331 h 1306330"/>
                    <a:gd name="connsiteX6" fmla="*/ 1895391 w 1895391"/>
                    <a:gd name="connsiteY6" fmla="*/ 1229212 h 1306330"/>
                    <a:gd name="connsiteX7" fmla="*/ 1895391 w 1895391"/>
                    <a:gd name="connsiteY7" fmla="*/ 77119 h 1306330"/>
                    <a:gd name="connsiteX8" fmla="*/ 1818261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37"/>
                        <a:pt x="1860850" y="0"/>
                        <a:pt x="1818261" y="0"/>
                      </a:cubicBezTo>
                      <a:close/>
                    </a:path>
                  </a:pathLst>
                </a:custGeom>
                <a:solidFill>
                  <a:srgbClr val="79527B"/>
                </a:solidFill>
                <a:ln w="2286" cap="flat">
                  <a:noFill/>
                  <a:prstDash val="solid"/>
                  <a:miter/>
                </a:ln>
              </p:spPr>
              <p:txBody>
                <a:bodyPr rtlCol="0" anchor="ctr"/>
                <a:lstStyle/>
                <a:p>
                  <a:endParaRPr lang="en-GB"/>
                </a:p>
              </p:txBody>
            </p:sp>
            <p:sp>
              <p:nvSpPr>
                <p:cNvPr id="123" name="Freeform 9">
                  <a:extLst>
                    <a:ext uri="{FF2B5EF4-FFF2-40B4-BE49-F238E27FC236}">
                      <a16:creationId xmlns:a16="http://schemas.microsoft.com/office/drawing/2014/main" id="{6CCA2BF6-5B90-2452-53E2-883FD648E397}"/>
                    </a:ext>
                  </a:extLst>
                </p:cNvPr>
                <p:cNvSpPr/>
                <p:nvPr/>
              </p:nvSpPr>
              <p:spPr>
                <a:xfrm>
                  <a:off x="2065285" y="35917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nvGrpSpPr>
                <p:cNvPr id="124" name="Graphic 2">
                  <a:extLst>
                    <a:ext uri="{FF2B5EF4-FFF2-40B4-BE49-F238E27FC236}">
                      <a16:creationId xmlns:a16="http://schemas.microsoft.com/office/drawing/2014/main" id="{5E37FE55-EC91-A83B-6E03-ABA22AFE838A}"/>
                    </a:ext>
                  </a:extLst>
                </p:cNvPr>
                <p:cNvGrpSpPr/>
                <p:nvPr/>
              </p:nvGrpSpPr>
              <p:grpSpPr>
                <a:xfrm>
                  <a:off x="2175539" y="209916"/>
                  <a:ext cx="379155" cy="225161"/>
                  <a:chOff x="2175539" y="209916"/>
                  <a:chExt cx="379155" cy="225161"/>
                </a:xfrm>
                <a:solidFill>
                  <a:srgbClr val="79527B"/>
                </a:solidFill>
              </p:grpSpPr>
              <p:sp>
                <p:nvSpPr>
                  <p:cNvPr id="128" name="Freeform 11">
                    <a:extLst>
                      <a:ext uri="{FF2B5EF4-FFF2-40B4-BE49-F238E27FC236}">
                        <a16:creationId xmlns:a16="http://schemas.microsoft.com/office/drawing/2014/main" id="{362DC609-9C82-EC1B-4F97-FA7503686AAC}"/>
                      </a:ext>
                    </a:extLst>
                  </p:cNvPr>
                  <p:cNvSpPr/>
                  <p:nvPr/>
                </p:nvSpPr>
                <p:spPr>
                  <a:xfrm>
                    <a:off x="2175539"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sp>
                <p:nvSpPr>
                  <p:cNvPr id="129" name="Freeform 12">
                    <a:extLst>
                      <a:ext uri="{FF2B5EF4-FFF2-40B4-BE49-F238E27FC236}">
                        <a16:creationId xmlns:a16="http://schemas.microsoft.com/office/drawing/2014/main" id="{3D5538CF-F879-8575-CCC4-031BAA2FB4E9}"/>
                      </a:ext>
                    </a:extLst>
                  </p:cNvPr>
                  <p:cNvSpPr/>
                  <p:nvPr/>
                </p:nvSpPr>
                <p:spPr>
                  <a:xfrm>
                    <a:off x="2359676"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grpSp>
            <p:grpSp>
              <p:nvGrpSpPr>
                <p:cNvPr id="125" name="Graphic 2">
                  <a:extLst>
                    <a:ext uri="{FF2B5EF4-FFF2-40B4-BE49-F238E27FC236}">
                      <a16:creationId xmlns:a16="http://schemas.microsoft.com/office/drawing/2014/main" id="{F036BEA9-AE4F-8946-26CF-9EEB74930491}"/>
                    </a:ext>
                  </a:extLst>
                </p:cNvPr>
                <p:cNvGrpSpPr/>
                <p:nvPr/>
              </p:nvGrpSpPr>
              <p:grpSpPr>
                <a:xfrm>
                  <a:off x="2650135" y="95015"/>
                  <a:ext cx="1129009" cy="455900"/>
                  <a:chOff x="2650135" y="95015"/>
                  <a:chExt cx="1129009" cy="455900"/>
                </a:xfrm>
              </p:grpSpPr>
              <p:sp>
                <p:nvSpPr>
                  <p:cNvPr id="126" name="Freeform 14">
                    <a:extLst>
                      <a:ext uri="{FF2B5EF4-FFF2-40B4-BE49-F238E27FC236}">
                        <a16:creationId xmlns:a16="http://schemas.microsoft.com/office/drawing/2014/main" id="{53427BA3-C112-228A-F145-9F47695C8BDF}"/>
                      </a:ext>
                    </a:extLst>
                  </p:cNvPr>
                  <p:cNvSpPr/>
                  <p:nvPr/>
                </p:nvSpPr>
                <p:spPr>
                  <a:xfrm>
                    <a:off x="2679739" y="124637"/>
                    <a:ext cx="1069802" cy="396701"/>
                  </a:xfrm>
                  <a:custGeom>
                    <a:avLst/>
                    <a:gdLst>
                      <a:gd name="connsiteX0" fmla="*/ 871446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46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46"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25" y="88798"/>
                          <a:pt x="980991" y="0"/>
                          <a:pt x="871446" y="0"/>
                        </a:cubicBezTo>
                        <a:close/>
                      </a:path>
                    </a:pathLst>
                  </a:custGeom>
                  <a:solidFill>
                    <a:srgbClr val="FFFFFF"/>
                  </a:solidFill>
                  <a:ln w="2286" cap="flat">
                    <a:noFill/>
                    <a:prstDash val="solid"/>
                    <a:miter/>
                  </a:ln>
                </p:spPr>
                <p:txBody>
                  <a:bodyPr rtlCol="0" anchor="ctr"/>
                  <a:lstStyle/>
                  <a:p>
                    <a:endParaRPr lang="en-GB"/>
                  </a:p>
                </p:txBody>
              </p:sp>
              <p:sp>
                <p:nvSpPr>
                  <p:cNvPr id="127" name="Freeform 15">
                    <a:extLst>
                      <a:ext uri="{FF2B5EF4-FFF2-40B4-BE49-F238E27FC236}">
                        <a16:creationId xmlns:a16="http://schemas.microsoft.com/office/drawing/2014/main" id="{75476238-8B54-153E-792A-82AC4CD4D7AB}"/>
                      </a:ext>
                    </a:extLst>
                  </p:cNvPr>
                  <p:cNvSpPr/>
                  <p:nvPr/>
                </p:nvSpPr>
                <p:spPr>
                  <a:xfrm>
                    <a:off x="2650135" y="95015"/>
                    <a:ext cx="1129009" cy="455900"/>
                  </a:xfrm>
                  <a:custGeom>
                    <a:avLst/>
                    <a:gdLst>
                      <a:gd name="connsiteX0" fmla="*/ 901050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50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79527B"/>
                  </a:solidFill>
                  <a:ln w="2286" cap="flat">
                    <a:noFill/>
                    <a:prstDash val="solid"/>
                    <a:miter/>
                  </a:ln>
                </p:spPr>
                <p:txBody>
                  <a:bodyPr rtlCol="0" anchor="ctr"/>
                  <a:lstStyle/>
                  <a:p>
                    <a:endParaRPr lang="en-GB"/>
                  </a:p>
                </p:txBody>
              </p:sp>
            </p:grpSp>
          </p:grpSp>
          <p:grpSp>
            <p:nvGrpSpPr>
              <p:cNvPr id="101" name="Graphic 2">
                <a:extLst>
                  <a:ext uri="{FF2B5EF4-FFF2-40B4-BE49-F238E27FC236}">
                    <a16:creationId xmlns:a16="http://schemas.microsoft.com/office/drawing/2014/main" id="{99950F29-A0EC-D802-33D2-3D8AE50744B5}"/>
                  </a:ext>
                </a:extLst>
              </p:cNvPr>
              <p:cNvGrpSpPr/>
              <p:nvPr/>
            </p:nvGrpSpPr>
            <p:grpSpPr>
              <a:xfrm>
                <a:off x="3933496" y="95015"/>
                <a:ext cx="2075526" cy="1706278"/>
                <a:chOff x="3933496" y="95015"/>
                <a:chExt cx="2075526" cy="1706278"/>
              </a:xfrm>
            </p:grpSpPr>
            <p:pic>
              <p:nvPicPr>
                <p:cNvPr id="112" name="Picture 111">
                  <a:extLst>
                    <a:ext uri="{FF2B5EF4-FFF2-40B4-BE49-F238E27FC236}">
                      <a16:creationId xmlns:a16="http://schemas.microsoft.com/office/drawing/2014/main" id="{0BC3CE30-256D-E42F-A17A-82DF2CF46D8C}"/>
                    </a:ext>
                  </a:extLst>
                </p:cNvPr>
                <p:cNvPicPr>
                  <a:picLocks noChangeAspect="1"/>
                </p:cNvPicPr>
                <p:nvPr/>
              </p:nvPicPr>
              <p:blipFill>
                <a:blip r:embed="rId3"/>
                <a:stretch>
                  <a:fillRect/>
                </a:stretch>
              </p:blipFill>
              <p:spPr>
                <a:xfrm>
                  <a:off x="3933496" y="406850"/>
                  <a:ext cx="1998695" cy="1394443"/>
                </a:xfrm>
                <a:custGeom>
                  <a:avLst/>
                  <a:gdLst>
                    <a:gd name="connsiteX0" fmla="*/ -138 w 1998695"/>
                    <a:gd name="connsiteY0" fmla="*/ -788 h 1394443"/>
                    <a:gd name="connsiteX1" fmla="*/ 1998557 w 1998695"/>
                    <a:gd name="connsiteY1" fmla="*/ -788 h 1394443"/>
                    <a:gd name="connsiteX2" fmla="*/ 1998557 w 1998695"/>
                    <a:gd name="connsiteY2" fmla="*/ 1393655 h 1394443"/>
                    <a:gd name="connsiteX3" fmla="*/ -138 w 1998695"/>
                    <a:gd name="connsiteY3" fmla="*/ 1393655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138" y="-788"/>
                      </a:moveTo>
                      <a:lnTo>
                        <a:pt x="1998557" y="-788"/>
                      </a:lnTo>
                      <a:lnTo>
                        <a:pt x="1998557" y="1393655"/>
                      </a:lnTo>
                      <a:lnTo>
                        <a:pt x="-138" y="1393655"/>
                      </a:lnTo>
                      <a:close/>
                    </a:path>
                  </a:pathLst>
                </a:custGeom>
              </p:spPr>
            </p:pic>
            <p:sp>
              <p:nvSpPr>
                <p:cNvPr id="113" name="Freeform 18">
                  <a:extLst>
                    <a:ext uri="{FF2B5EF4-FFF2-40B4-BE49-F238E27FC236}">
                      <a16:creationId xmlns:a16="http://schemas.microsoft.com/office/drawing/2014/main" id="{20147098-0D42-7324-DC51-45E1E3BD81EB}"/>
                    </a:ext>
                  </a:extLst>
                </p:cNvPr>
                <p:cNvSpPr/>
                <p:nvPr/>
              </p:nvSpPr>
              <p:spPr>
                <a:xfrm>
                  <a:off x="4113632" y="296703"/>
                  <a:ext cx="1895390" cy="1306330"/>
                </a:xfrm>
                <a:custGeom>
                  <a:avLst/>
                  <a:gdLst>
                    <a:gd name="connsiteX0" fmla="*/ 1818261 w 1895390"/>
                    <a:gd name="connsiteY0" fmla="*/ 0 h 1306330"/>
                    <a:gd name="connsiteX1" fmla="*/ 77130 w 1895390"/>
                    <a:gd name="connsiteY1" fmla="*/ 0 h 1306330"/>
                    <a:gd name="connsiteX2" fmla="*/ 0 w 1895390"/>
                    <a:gd name="connsiteY2" fmla="*/ 77119 h 1306330"/>
                    <a:gd name="connsiteX3" fmla="*/ 0 w 1895390"/>
                    <a:gd name="connsiteY3" fmla="*/ 1229212 h 1306330"/>
                    <a:gd name="connsiteX4" fmla="*/ 77130 w 1895390"/>
                    <a:gd name="connsiteY4" fmla="*/ 1306331 h 1306330"/>
                    <a:gd name="connsiteX5" fmla="*/ 1818261 w 1895390"/>
                    <a:gd name="connsiteY5" fmla="*/ 1306331 h 1306330"/>
                    <a:gd name="connsiteX6" fmla="*/ 1895391 w 1895390"/>
                    <a:gd name="connsiteY6" fmla="*/ 1229212 h 1306330"/>
                    <a:gd name="connsiteX7" fmla="*/ 1895391 w 1895390"/>
                    <a:gd name="connsiteY7" fmla="*/ 77119 h 1306330"/>
                    <a:gd name="connsiteX8" fmla="*/ 1818261 w 1895390"/>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0"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37"/>
                        <a:pt x="1860850" y="0"/>
                        <a:pt x="1818261" y="0"/>
                      </a:cubicBezTo>
                      <a:close/>
                    </a:path>
                  </a:pathLst>
                </a:custGeom>
                <a:solidFill>
                  <a:srgbClr val="79527B"/>
                </a:solidFill>
                <a:ln w="2286" cap="flat">
                  <a:noFill/>
                  <a:prstDash val="solid"/>
                  <a:miter/>
                </a:ln>
              </p:spPr>
              <p:txBody>
                <a:bodyPr rtlCol="0" anchor="ctr"/>
                <a:lstStyle/>
                <a:p>
                  <a:endParaRPr lang="en-GB"/>
                </a:p>
              </p:txBody>
            </p:sp>
            <p:sp>
              <p:nvSpPr>
                <p:cNvPr id="114" name="Freeform 19">
                  <a:extLst>
                    <a:ext uri="{FF2B5EF4-FFF2-40B4-BE49-F238E27FC236}">
                      <a16:creationId xmlns:a16="http://schemas.microsoft.com/office/drawing/2014/main" id="{C0E3B153-CFAC-F2EF-9638-7EA573F06CBA}"/>
                    </a:ext>
                  </a:extLst>
                </p:cNvPr>
                <p:cNvSpPr/>
                <p:nvPr/>
              </p:nvSpPr>
              <p:spPr>
                <a:xfrm>
                  <a:off x="4176086" y="35917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9 w 1770438"/>
                    <a:gd name="connsiteY6" fmla="*/ 1113077 h 1181395"/>
                    <a:gd name="connsiteX7" fmla="*/ 1770439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9" y="1150813"/>
                        <a:pt x="1770439" y="1113077"/>
                      </a:cubicBezTo>
                      <a:lnTo>
                        <a:pt x="1770439" y="68319"/>
                      </a:lnTo>
                      <a:cubicBezTo>
                        <a:pt x="1770439" y="30582"/>
                        <a:pt x="1739852" y="0"/>
                        <a:pt x="1702110" y="0"/>
                      </a:cubicBezTo>
                      <a:close/>
                    </a:path>
                  </a:pathLst>
                </a:custGeom>
                <a:solidFill>
                  <a:srgbClr val="FFFFFF"/>
                </a:solidFill>
                <a:ln w="2286" cap="flat">
                  <a:noFill/>
                  <a:prstDash val="solid"/>
                  <a:miter/>
                </a:ln>
              </p:spPr>
              <p:txBody>
                <a:bodyPr rtlCol="0" anchor="ctr"/>
                <a:lstStyle/>
                <a:p>
                  <a:endParaRPr lang="en-GB"/>
                </a:p>
              </p:txBody>
            </p:sp>
            <p:grpSp>
              <p:nvGrpSpPr>
                <p:cNvPr id="115" name="Graphic 2">
                  <a:extLst>
                    <a:ext uri="{FF2B5EF4-FFF2-40B4-BE49-F238E27FC236}">
                      <a16:creationId xmlns:a16="http://schemas.microsoft.com/office/drawing/2014/main" id="{49DF9706-7402-ACE1-59F9-4957EDDB6F89}"/>
                    </a:ext>
                  </a:extLst>
                </p:cNvPr>
                <p:cNvGrpSpPr/>
                <p:nvPr/>
              </p:nvGrpSpPr>
              <p:grpSpPr>
                <a:xfrm>
                  <a:off x="4286340" y="209916"/>
                  <a:ext cx="379178" cy="225161"/>
                  <a:chOff x="4286340" y="209916"/>
                  <a:chExt cx="379178" cy="225161"/>
                </a:xfrm>
                <a:solidFill>
                  <a:srgbClr val="79527B"/>
                </a:solidFill>
              </p:grpSpPr>
              <p:sp>
                <p:nvSpPr>
                  <p:cNvPr id="119" name="Freeform 21">
                    <a:extLst>
                      <a:ext uri="{FF2B5EF4-FFF2-40B4-BE49-F238E27FC236}">
                        <a16:creationId xmlns:a16="http://schemas.microsoft.com/office/drawing/2014/main" id="{DE2631DF-3E9F-CDE2-161B-71F109C83504}"/>
                      </a:ext>
                    </a:extLst>
                  </p:cNvPr>
                  <p:cNvSpPr/>
                  <p:nvPr/>
                </p:nvSpPr>
                <p:spPr>
                  <a:xfrm>
                    <a:off x="4286340"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sp>
                <p:nvSpPr>
                  <p:cNvPr id="120" name="Freeform 22">
                    <a:extLst>
                      <a:ext uri="{FF2B5EF4-FFF2-40B4-BE49-F238E27FC236}">
                        <a16:creationId xmlns:a16="http://schemas.microsoft.com/office/drawing/2014/main" id="{6E478040-8333-EE7B-11FE-867E2BD3C8DE}"/>
                      </a:ext>
                    </a:extLst>
                  </p:cNvPr>
                  <p:cNvSpPr/>
                  <p:nvPr/>
                </p:nvSpPr>
                <p:spPr>
                  <a:xfrm>
                    <a:off x="4470500"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grpSp>
            <p:grpSp>
              <p:nvGrpSpPr>
                <p:cNvPr id="116" name="Graphic 2">
                  <a:extLst>
                    <a:ext uri="{FF2B5EF4-FFF2-40B4-BE49-F238E27FC236}">
                      <a16:creationId xmlns:a16="http://schemas.microsoft.com/office/drawing/2014/main" id="{849EA8E3-A939-C96B-925B-3A2749927804}"/>
                    </a:ext>
                  </a:extLst>
                </p:cNvPr>
                <p:cNvGrpSpPr/>
                <p:nvPr/>
              </p:nvGrpSpPr>
              <p:grpSpPr>
                <a:xfrm>
                  <a:off x="4760959" y="95015"/>
                  <a:ext cx="1129009" cy="455900"/>
                  <a:chOff x="4760959" y="95015"/>
                  <a:chExt cx="1129009" cy="455900"/>
                </a:xfrm>
              </p:grpSpPr>
              <p:sp>
                <p:nvSpPr>
                  <p:cNvPr id="117" name="Freeform 24">
                    <a:extLst>
                      <a:ext uri="{FF2B5EF4-FFF2-40B4-BE49-F238E27FC236}">
                        <a16:creationId xmlns:a16="http://schemas.microsoft.com/office/drawing/2014/main" id="{8ACF0064-D133-2AC8-D7B8-C48CCA0B102C}"/>
                      </a:ext>
                    </a:extLst>
                  </p:cNvPr>
                  <p:cNvSpPr/>
                  <p:nvPr/>
                </p:nvSpPr>
                <p:spPr>
                  <a:xfrm>
                    <a:off x="4790563" y="124637"/>
                    <a:ext cx="1069801" cy="396701"/>
                  </a:xfrm>
                  <a:custGeom>
                    <a:avLst/>
                    <a:gdLst>
                      <a:gd name="connsiteX0" fmla="*/ 871423 w 1069801"/>
                      <a:gd name="connsiteY0" fmla="*/ 0 h 396701"/>
                      <a:gd name="connsiteX1" fmla="*/ 198379 w 1069801"/>
                      <a:gd name="connsiteY1" fmla="*/ 0 h 396701"/>
                      <a:gd name="connsiteX2" fmla="*/ 0 w 1069801"/>
                      <a:gd name="connsiteY2" fmla="*/ 198351 h 396701"/>
                      <a:gd name="connsiteX3" fmla="*/ 0 w 1069801"/>
                      <a:gd name="connsiteY3" fmla="*/ 198351 h 396701"/>
                      <a:gd name="connsiteX4" fmla="*/ 198379 w 1069801"/>
                      <a:gd name="connsiteY4" fmla="*/ 396701 h 396701"/>
                      <a:gd name="connsiteX5" fmla="*/ 871423 w 1069801"/>
                      <a:gd name="connsiteY5" fmla="*/ 396701 h 396701"/>
                      <a:gd name="connsiteX6" fmla="*/ 1069802 w 1069801"/>
                      <a:gd name="connsiteY6" fmla="*/ 198351 h 396701"/>
                      <a:gd name="connsiteX7" fmla="*/ 1069802 w 1069801"/>
                      <a:gd name="connsiteY7" fmla="*/ 198351 h 396701"/>
                      <a:gd name="connsiteX8" fmla="*/ 871423 w 1069801"/>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1"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02" y="88798"/>
                          <a:pt x="980991" y="0"/>
                          <a:pt x="871423" y="0"/>
                        </a:cubicBezTo>
                        <a:close/>
                      </a:path>
                    </a:pathLst>
                  </a:custGeom>
                  <a:solidFill>
                    <a:srgbClr val="FFFFFF"/>
                  </a:solidFill>
                  <a:ln w="2286" cap="flat">
                    <a:noFill/>
                    <a:prstDash val="solid"/>
                    <a:miter/>
                  </a:ln>
                </p:spPr>
                <p:txBody>
                  <a:bodyPr rtlCol="0" anchor="ctr"/>
                  <a:lstStyle/>
                  <a:p>
                    <a:endParaRPr lang="en-GB"/>
                  </a:p>
                </p:txBody>
              </p:sp>
              <p:sp>
                <p:nvSpPr>
                  <p:cNvPr id="118" name="Freeform 25">
                    <a:extLst>
                      <a:ext uri="{FF2B5EF4-FFF2-40B4-BE49-F238E27FC236}">
                        <a16:creationId xmlns:a16="http://schemas.microsoft.com/office/drawing/2014/main" id="{AF28288E-CC76-F553-6FE2-FBF2176DEA54}"/>
                      </a:ext>
                    </a:extLst>
                  </p:cNvPr>
                  <p:cNvSpPr/>
                  <p:nvPr/>
                </p:nvSpPr>
                <p:spPr>
                  <a:xfrm>
                    <a:off x="4760959" y="9501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27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79527B"/>
                  </a:solidFill>
                  <a:ln w="2286" cap="flat">
                    <a:noFill/>
                    <a:prstDash val="solid"/>
                    <a:miter/>
                  </a:ln>
                </p:spPr>
                <p:txBody>
                  <a:bodyPr rtlCol="0" anchor="ctr"/>
                  <a:lstStyle/>
                  <a:p>
                    <a:endParaRPr lang="en-GB"/>
                  </a:p>
                </p:txBody>
              </p:sp>
            </p:grpSp>
          </p:grpSp>
          <p:grpSp>
            <p:nvGrpSpPr>
              <p:cNvPr id="102" name="Graphic 2">
                <a:extLst>
                  <a:ext uri="{FF2B5EF4-FFF2-40B4-BE49-F238E27FC236}">
                    <a16:creationId xmlns:a16="http://schemas.microsoft.com/office/drawing/2014/main" id="{8C77D689-D8E1-9F3F-28A9-390513224B6D}"/>
                  </a:ext>
                </a:extLst>
              </p:cNvPr>
              <p:cNvGrpSpPr/>
              <p:nvPr/>
            </p:nvGrpSpPr>
            <p:grpSpPr>
              <a:xfrm>
                <a:off x="6044114" y="95015"/>
                <a:ext cx="2075711" cy="1706278"/>
                <a:chOff x="6044114" y="95015"/>
                <a:chExt cx="2075711" cy="1706278"/>
              </a:xfrm>
            </p:grpSpPr>
            <p:pic>
              <p:nvPicPr>
                <p:cNvPr id="103" name="Picture 102">
                  <a:extLst>
                    <a:ext uri="{FF2B5EF4-FFF2-40B4-BE49-F238E27FC236}">
                      <a16:creationId xmlns:a16="http://schemas.microsoft.com/office/drawing/2014/main" id="{B9F21965-4154-5D38-F621-C4A7E074CA0B}"/>
                    </a:ext>
                  </a:extLst>
                </p:cNvPr>
                <p:cNvPicPr>
                  <a:picLocks noChangeAspect="1"/>
                </p:cNvPicPr>
                <p:nvPr/>
              </p:nvPicPr>
              <p:blipFill>
                <a:blip r:embed="rId4"/>
                <a:stretch>
                  <a:fillRect/>
                </a:stretch>
              </p:blipFill>
              <p:spPr>
                <a:xfrm>
                  <a:off x="6044114" y="406850"/>
                  <a:ext cx="1998695" cy="1394443"/>
                </a:xfrm>
                <a:custGeom>
                  <a:avLst/>
                  <a:gdLst>
                    <a:gd name="connsiteX0" fmla="*/ 785 w 1998695"/>
                    <a:gd name="connsiteY0" fmla="*/ -788 h 1394443"/>
                    <a:gd name="connsiteX1" fmla="*/ 1999481 w 1998695"/>
                    <a:gd name="connsiteY1" fmla="*/ -788 h 1394443"/>
                    <a:gd name="connsiteX2" fmla="*/ 1999481 w 1998695"/>
                    <a:gd name="connsiteY2" fmla="*/ 1393655 h 1394443"/>
                    <a:gd name="connsiteX3" fmla="*/ 785 w 1998695"/>
                    <a:gd name="connsiteY3" fmla="*/ 1393655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785" y="-788"/>
                      </a:moveTo>
                      <a:lnTo>
                        <a:pt x="1999481" y="-788"/>
                      </a:lnTo>
                      <a:lnTo>
                        <a:pt x="1999481" y="1393655"/>
                      </a:lnTo>
                      <a:lnTo>
                        <a:pt x="785" y="1393655"/>
                      </a:lnTo>
                      <a:close/>
                    </a:path>
                  </a:pathLst>
                </a:custGeom>
              </p:spPr>
            </p:pic>
            <p:sp>
              <p:nvSpPr>
                <p:cNvPr id="104" name="Freeform 28">
                  <a:extLst>
                    <a:ext uri="{FF2B5EF4-FFF2-40B4-BE49-F238E27FC236}">
                      <a16:creationId xmlns:a16="http://schemas.microsoft.com/office/drawing/2014/main" id="{24AD21CA-9299-B700-2E90-D97079BA7024}"/>
                    </a:ext>
                  </a:extLst>
                </p:cNvPr>
                <p:cNvSpPr/>
                <p:nvPr/>
              </p:nvSpPr>
              <p:spPr>
                <a:xfrm>
                  <a:off x="6224434" y="296703"/>
                  <a:ext cx="1895391" cy="1306330"/>
                </a:xfrm>
                <a:custGeom>
                  <a:avLst/>
                  <a:gdLst>
                    <a:gd name="connsiteX0" fmla="*/ 1818262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2 w 1895391"/>
                    <a:gd name="connsiteY5" fmla="*/ 1306331 h 1306330"/>
                    <a:gd name="connsiteX6" fmla="*/ 1895392 w 1895391"/>
                    <a:gd name="connsiteY6" fmla="*/ 1229212 h 1306330"/>
                    <a:gd name="connsiteX7" fmla="*/ 1895392 w 1895391"/>
                    <a:gd name="connsiteY7" fmla="*/ 77119 h 1306330"/>
                    <a:gd name="connsiteX8" fmla="*/ 1818262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37"/>
                        <a:pt x="1860850" y="0"/>
                        <a:pt x="1818262" y="0"/>
                      </a:cubicBezTo>
                      <a:close/>
                    </a:path>
                  </a:pathLst>
                </a:custGeom>
                <a:solidFill>
                  <a:srgbClr val="79527B"/>
                </a:solidFill>
                <a:ln w="2286" cap="flat">
                  <a:noFill/>
                  <a:prstDash val="solid"/>
                  <a:miter/>
                </a:ln>
              </p:spPr>
              <p:txBody>
                <a:bodyPr rtlCol="0" anchor="ctr"/>
                <a:lstStyle/>
                <a:p>
                  <a:endParaRPr lang="en-GB"/>
                </a:p>
              </p:txBody>
            </p:sp>
            <p:sp>
              <p:nvSpPr>
                <p:cNvPr id="105" name="Freeform 29">
                  <a:extLst>
                    <a:ext uri="{FF2B5EF4-FFF2-40B4-BE49-F238E27FC236}">
                      <a16:creationId xmlns:a16="http://schemas.microsoft.com/office/drawing/2014/main" id="{5D2E3B94-B755-335E-6FCF-1BC7473EE48E}"/>
                    </a:ext>
                  </a:extLst>
                </p:cNvPr>
                <p:cNvSpPr/>
                <p:nvPr/>
              </p:nvSpPr>
              <p:spPr>
                <a:xfrm>
                  <a:off x="6286910" y="359170"/>
                  <a:ext cx="1770438" cy="1181395"/>
                </a:xfrm>
                <a:custGeom>
                  <a:avLst/>
                  <a:gdLst>
                    <a:gd name="connsiteX0" fmla="*/ 1702110 w 1770438"/>
                    <a:gd name="connsiteY0" fmla="*/ 0 h 1181395"/>
                    <a:gd name="connsiteX1" fmla="*/ 68328 w 1770438"/>
                    <a:gd name="connsiteY1" fmla="*/ 0 h 1181395"/>
                    <a:gd name="connsiteX2" fmla="*/ 0 w 1770438"/>
                    <a:gd name="connsiteY2" fmla="*/ 68319 h 1181395"/>
                    <a:gd name="connsiteX3" fmla="*/ 0 w 1770438"/>
                    <a:gd name="connsiteY3" fmla="*/ 1113077 h 1181395"/>
                    <a:gd name="connsiteX4" fmla="*/ 68328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8" y="0"/>
                      </a:lnTo>
                      <a:cubicBezTo>
                        <a:pt x="30587" y="0"/>
                        <a:pt x="0" y="30582"/>
                        <a:pt x="0" y="68319"/>
                      </a:cubicBezTo>
                      <a:lnTo>
                        <a:pt x="0" y="1113077"/>
                      </a:lnTo>
                      <a:cubicBezTo>
                        <a:pt x="0" y="1150813"/>
                        <a:pt x="30587" y="1181396"/>
                        <a:pt x="68328"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nvGrpSpPr>
                <p:cNvPr id="106" name="Graphic 2">
                  <a:extLst>
                    <a:ext uri="{FF2B5EF4-FFF2-40B4-BE49-F238E27FC236}">
                      <a16:creationId xmlns:a16="http://schemas.microsoft.com/office/drawing/2014/main" id="{A67A162C-9DA2-8DE3-A22D-A69CA98AC072}"/>
                    </a:ext>
                  </a:extLst>
                </p:cNvPr>
                <p:cNvGrpSpPr/>
                <p:nvPr/>
              </p:nvGrpSpPr>
              <p:grpSpPr>
                <a:xfrm>
                  <a:off x="6397140" y="209916"/>
                  <a:ext cx="379179" cy="225161"/>
                  <a:chOff x="6397140" y="209916"/>
                  <a:chExt cx="379179" cy="225161"/>
                </a:xfrm>
                <a:solidFill>
                  <a:srgbClr val="79527B"/>
                </a:solidFill>
              </p:grpSpPr>
              <p:sp>
                <p:nvSpPr>
                  <p:cNvPr id="110" name="Freeform 31">
                    <a:extLst>
                      <a:ext uri="{FF2B5EF4-FFF2-40B4-BE49-F238E27FC236}">
                        <a16:creationId xmlns:a16="http://schemas.microsoft.com/office/drawing/2014/main" id="{645D6ADE-8D44-0ACF-467E-3ED477C21C87}"/>
                      </a:ext>
                    </a:extLst>
                  </p:cNvPr>
                  <p:cNvSpPr/>
                  <p:nvPr/>
                </p:nvSpPr>
                <p:spPr>
                  <a:xfrm>
                    <a:off x="6397140" y="209916"/>
                    <a:ext cx="195041" cy="225161"/>
                  </a:xfrm>
                  <a:custGeom>
                    <a:avLst/>
                    <a:gdLst>
                      <a:gd name="connsiteX0" fmla="*/ 195042 w 195041"/>
                      <a:gd name="connsiteY0" fmla="*/ 112592 h 225161"/>
                      <a:gd name="connsiteX1" fmla="*/ 0 w 195041"/>
                      <a:gd name="connsiteY1" fmla="*/ 225162 h 225161"/>
                      <a:gd name="connsiteX2" fmla="*/ 0 w 195041"/>
                      <a:gd name="connsiteY2" fmla="*/ 0 h 225161"/>
                    </a:gdLst>
                    <a:ahLst/>
                    <a:cxnLst>
                      <a:cxn ang="0">
                        <a:pos x="connsiteX0" y="connsiteY0"/>
                      </a:cxn>
                      <a:cxn ang="0">
                        <a:pos x="connsiteX1" y="connsiteY1"/>
                      </a:cxn>
                      <a:cxn ang="0">
                        <a:pos x="connsiteX2" y="connsiteY2"/>
                      </a:cxn>
                    </a:cxnLst>
                    <a:rect l="l" t="t" r="r" b="b"/>
                    <a:pathLst>
                      <a:path w="195041" h="225161">
                        <a:moveTo>
                          <a:pt x="195042"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sp>
                <p:nvSpPr>
                  <p:cNvPr id="111" name="Freeform 32">
                    <a:extLst>
                      <a:ext uri="{FF2B5EF4-FFF2-40B4-BE49-F238E27FC236}">
                        <a16:creationId xmlns:a16="http://schemas.microsoft.com/office/drawing/2014/main" id="{FBD27A14-608A-5C91-F905-F0843AE34726}"/>
                      </a:ext>
                    </a:extLst>
                  </p:cNvPr>
                  <p:cNvSpPr/>
                  <p:nvPr/>
                </p:nvSpPr>
                <p:spPr>
                  <a:xfrm>
                    <a:off x="6581301"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grpSp>
            <p:grpSp>
              <p:nvGrpSpPr>
                <p:cNvPr id="107" name="Graphic 2">
                  <a:extLst>
                    <a:ext uri="{FF2B5EF4-FFF2-40B4-BE49-F238E27FC236}">
                      <a16:creationId xmlns:a16="http://schemas.microsoft.com/office/drawing/2014/main" id="{92A66D6D-DD9F-BDE5-5F62-B22D3A427C5E}"/>
                    </a:ext>
                  </a:extLst>
                </p:cNvPr>
                <p:cNvGrpSpPr/>
                <p:nvPr/>
              </p:nvGrpSpPr>
              <p:grpSpPr>
                <a:xfrm>
                  <a:off x="6871783" y="95015"/>
                  <a:ext cx="1129009" cy="455900"/>
                  <a:chOff x="6871783" y="95015"/>
                  <a:chExt cx="1129009" cy="455900"/>
                </a:xfrm>
              </p:grpSpPr>
              <p:sp>
                <p:nvSpPr>
                  <p:cNvPr id="108" name="Freeform 34">
                    <a:extLst>
                      <a:ext uri="{FF2B5EF4-FFF2-40B4-BE49-F238E27FC236}">
                        <a16:creationId xmlns:a16="http://schemas.microsoft.com/office/drawing/2014/main" id="{32DEE0E6-170B-5360-52BC-244B4BF0E39E}"/>
                      </a:ext>
                    </a:extLst>
                  </p:cNvPr>
                  <p:cNvSpPr/>
                  <p:nvPr/>
                </p:nvSpPr>
                <p:spPr>
                  <a:xfrm>
                    <a:off x="6901387" y="124637"/>
                    <a:ext cx="1069802" cy="396701"/>
                  </a:xfrm>
                  <a:custGeom>
                    <a:avLst/>
                    <a:gdLst>
                      <a:gd name="connsiteX0" fmla="*/ 871423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23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779" y="88798"/>
                          <a:pt x="980968" y="0"/>
                          <a:pt x="871423" y="0"/>
                        </a:cubicBezTo>
                        <a:close/>
                      </a:path>
                    </a:pathLst>
                  </a:custGeom>
                  <a:solidFill>
                    <a:srgbClr val="FFFFFF"/>
                  </a:solidFill>
                  <a:ln w="2286" cap="flat">
                    <a:noFill/>
                    <a:prstDash val="solid"/>
                    <a:miter/>
                  </a:ln>
                </p:spPr>
                <p:txBody>
                  <a:bodyPr rtlCol="0" anchor="ctr"/>
                  <a:lstStyle/>
                  <a:p>
                    <a:endParaRPr lang="en-GB"/>
                  </a:p>
                </p:txBody>
              </p:sp>
              <p:sp>
                <p:nvSpPr>
                  <p:cNvPr id="109" name="Freeform 35">
                    <a:extLst>
                      <a:ext uri="{FF2B5EF4-FFF2-40B4-BE49-F238E27FC236}">
                        <a16:creationId xmlns:a16="http://schemas.microsoft.com/office/drawing/2014/main" id="{0CDCDCD0-A700-5CB9-D97D-9355626B267F}"/>
                      </a:ext>
                    </a:extLst>
                  </p:cNvPr>
                  <p:cNvSpPr/>
                  <p:nvPr/>
                </p:nvSpPr>
                <p:spPr>
                  <a:xfrm>
                    <a:off x="6871783" y="9501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09 w 1129009"/>
                      <a:gd name="connsiteY5" fmla="*/ 227950 h 455900"/>
                      <a:gd name="connsiteX6" fmla="*/ 901027 w 1129009"/>
                      <a:gd name="connsiteY6" fmla="*/ 455900 h 455900"/>
                      <a:gd name="connsiteX7" fmla="*/ 227960 w 1129009"/>
                      <a:gd name="connsiteY7" fmla="*/ 59222 h 455900"/>
                      <a:gd name="connsiteX8" fmla="*/ 59184 w 1129009"/>
                      <a:gd name="connsiteY8" fmla="*/ 227973 h 455900"/>
                      <a:gd name="connsiteX9" fmla="*/ 227960 w 1129009"/>
                      <a:gd name="connsiteY9" fmla="*/ 396724 h 455900"/>
                      <a:gd name="connsiteX10" fmla="*/ 901004 w 1129009"/>
                      <a:gd name="connsiteY10" fmla="*/ 396724 h 455900"/>
                      <a:gd name="connsiteX11" fmla="*/ 1069779 w 1129009"/>
                      <a:gd name="connsiteY11" fmla="*/ 227973 h 455900"/>
                      <a:gd name="connsiteX12" fmla="*/ 901004 w 1129009"/>
                      <a:gd name="connsiteY12" fmla="*/ 59222 h 455900"/>
                      <a:gd name="connsiteX13" fmla="*/ 227960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222"/>
                        </a:moveTo>
                        <a:cubicBezTo>
                          <a:pt x="134897" y="59222"/>
                          <a:pt x="59184" y="134923"/>
                          <a:pt x="59184" y="227973"/>
                        </a:cubicBezTo>
                        <a:cubicBezTo>
                          <a:pt x="59184" y="321023"/>
                          <a:pt x="134897" y="396724"/>
                          <a:pt x="227960" y="396724"/>
                        </a:cubicBezTo>
                        <a:lnTo>
                          <a:pt x="901004" y="396724"/>
                        </a:lnTo>
                        <a:cubicBezTo>
                          <a:pt x="994067" y="396724"/>
                          <a:pt x="1069779" y="321023"/>
                          <a:pt x="1069779" y="227973"/>
                        </a:cubicBezTo>
                        <a:cubicBezTo>
                          <a:pt x="1069779" y="134923"/>
                          <a:pt x="994067" y="59222"/>
                          <a:pt x="901004" y="59222"/>
                        </a:cubicBezTo>
                        <a:lnTo>
                          <a:pt x="227960" y="59222"/>
                        </a:lnTo>
                        <a:close/>
                      </a:path>
                    </a:pathLst>
                  </a:custGeom>
                  <a:solidFill>
                    <a:srgbClr val="79527B"/>
                  </a:solidFill>
                  <a:ln w="2286" cap="flat">
                    <a:noFill/>
                    <a:prstDash val="solid"/>
                    <a:miter/>
                  </a:ln>
                </p:spPr>
                <p:txBody>
                  <a:bodyPr rtlCol="0" anchor="ctr"/>
                  <a:lstStyle/>
                  <a:p>
                    <a:endParaRPr lang="en-GB"/>
                  </a:p>
                </p:txBody>
              </p:sp>
            </p:grpSp>
          </p:grpSp>
        </p:grpSp>
        <p:grpSp>
          <p:nvGrpSpPr>
            <p:cNvPr id="4" name="Graphic 2">
              <a:extLst>
                <a:ext uri="{FF2B5EF4-FFF2-40B4-BE49-F238E27FC236}">
                  <a16:creationId xmlns:a16="http://schemas.microsoft.com/office/drawing/2014/main" id="{47B1B000-9F9A-33C7-736F-FDAB546A5F25}"/>
                </a:ext>
              </a:extLst>
            </p:cNvPr>
            <p:cNvGrpSpPr/>
            <p:nvPr/>
          </p:nvGrpSpPr>
          <p:grpSpPr>
            <a:xfrm>
              <a:off x="1822329" y="1806595"/>
              <a:ext cx="6297496" cy="1706209"/>
              <a:chOff x="1822329" y="1806595"/>
              <a:chExt cx="6297496" cy="1706209"/>
            </a:xfrm>
          </p:grpSpPr>
          <p:grpSp>
            <p:nvGrpSpPr>
              <p:cNvPr id="64" name="Graphic 2">
                <a:extLst>
                  <a:ext uri="{FF2B5EF4-FFF2-40B4-BE49-F238E27FC236}">
                    <a16:creationId xmlns:a16="http://schemas.microsoft.com/office/drawing/2014/main" id="{0BECA2A8-128F-F7B8-C668-552FDE7B75E2}"/>
                  </a:ext>
                </a:extLst>
              </p:cNvPr>
              <p:cNvGrpSpPr/>
              <p:nvPr/>
            </p:nvGrpSpPr>
            <p:grpSpPr>
              <a:xfrm>
                <a:off x="1822329" y="1806595"/>
                <a:ext cx="2075870" cy="1706209"/>
                <a:chOff x="1822329" y="1806595"/>
                <a:chExt cx="2075870" cy="1706209"/>
              </a:xfrm>
            </p:grpSpPr>
            <p:pic>
              <p:nvPicPr>
                <p:cNvPr id="89" name="Picture 88">
                  <a:extLst>
                    <a:ext uri="{FF2B5EF4-FFF2-40B4-BE49-F238E27FC236}">
                      <a16:creationId xmlns:a16="http://schemas.microsoft.com/office/drawing/2014/main" id="{05D5DE33-8066-0905-D5D2-D8B1EA594A86}"/>
                    </a:ext>
                  </a:extLst>
                </p:cNvPr>
                <p:cNvPicPr>
                  <a:picLocks noChangeAspect="1"/>
                </p:cNvPicPr>
                <p:nvPr/>
              </p:nvPicPr>
              <p:blipFill>
                <a:blip r:embed="rId5"/>
                <a:stretch>
                  <a:fillRect/>
                </a:stretch>
              </p:blipFill>
              <p:spPr>
                <a:xfrm>
                  <a:off x="1822329" y="2118361"/>
                  <a:ext cx="1999244" cy="1394443"/>
                </a:xfrm>
                <a:custGeom>
                  <a:avLst/>
                  <a:gdLst>
                    <a:gd name="connsiteX0" fmla="*/ -1062 w 1999244"/>
                    <a:gd name="connsiteY0" fmla="*/ -39 h 1394443"/>
                    <a:gd name="connsiteX1" fmla="*/ 1998182 w 1999244"/>
                    <a:gd name="connsiteY1" fmla="*/ -39 h 1394443"/>
                    <a:gd name="connsiteX2" fmla="*/ 1998182 w 1999244"/>
                    <a:gd name="connsiteY2" fmla="*/ 1394404 h 1394443"/>
                    <a:gd name="connsiteX3" fmla="*/ -1062 w 1999244"/>
                    <a:gd name="connsiteY3" fmla="*/ 1394404 h 1394443"/>
                  </a:gdLst>
                  <a:ahLst/>
                  <a:cxnLst>
                    <a:cxn ang="0">
                      <a:pos x="connsiteX0" y="connsiteY0"/>
                    </a:cxn>
                    <a:cxn ang="0">
                      <a:pos x="connsiteX1" y="connsiteY1"/>
                    </a:cxn>
                    <a:cxn ang="0">
                      <a:pos x="connsiteX2" y="connsiteY2"/>
                    </a:cxn>
                    <a:cxn ang="0">
                      <a:pos x="connsiteX3" y="connsiteY3"/>
                    </a:cxn>
                  </a:cxnLst>
                  <a:rect l="l" t="t" r="r" b="b"/>
                  <a:pathLst>
                    <a:path w="1999244" h="1394443">
                      <a:moveTo>
                        <a:pt x="-1062" y="-39"/>
                      </a:moveTo>
                      <a:lnTo>
                        <a:pt x="1998182" y="-39"/>
                      </a:lnTo>
                      <a:lnTo>
                        <a:pt x="1998182" y="1394404"/>
                      </a:lnTo>
                      <a:lnTo>
                        <a:pt x="-1062" y="1394404"/>
                      </a:lnTo>
                      <a:close/>
                    </a:path>
                  </a:pathLst>
                </a:custGeom>
              </p:spPr>
            </p:pic>
            <p:grpSp>
              <p:nvGrpSpPr>
                <p:cNvPr id="90" name="Graphic 2">
                  <a:extLst>
                    <a:ext uri="{FF2B5EF4-FFF2-40B4-BE49-F238E27FC236}">
                      <a16:creationId xmlns:a16="http://schemas.microsoft.com/office/drawing/2014/main" id="{4CBFA8ED-FDF2-F24B-70FB-042260589F26}"/>
                    </a:ext>
                  </a:extLst>
                </p:cNvPr>
                <p:cNvGrpSpPr/>
                <p:nvPr/>
              </p:nvGrpSpPr>
              <p:grpSpPr>
                <a:xfrm>
                  <a:off x="2002808" y="1806595"/>
                  <a:ext cx="1895391" cy="1508018"/>
                  <a:chOff x="2002808" y="1806595"/>
                  <a:chExt cx="1895391" cy="1508018"/>
                </a:xfrm>
              </p:grpSpPr>
              <p:grpSp>
                <p:nvGrpSpPr>
                  <p:cNvPr id="91" name="Graphic 2">
                    <a:extLst>
                      <a:ext uri="{FF2B5EF4-FFF2-40B4-BE49-F238E27FC236}">
                        <a16:creationId xmlns:a16="http://schemas.microsoft.com/office/drawing/2014/main" id="{BCD1C4CB-2D96-EF85-FEA2-71E0DB5E718A}"/>
                      </a:ext>
                    </a:extLst>
                  </p:cNvPr>
                  <p:cNvGrpSpPr/>
                  <p:nvPr/>
                </p:nvGrpSpPr>
                <p:grpSpPr>
                  <a:xfrm>
                    <a:off x="2002808" y="2008283"/>
                    <a:ext cx="1895391" cy="1306330"/>
                    <a:chOff x="2002808" y="2008283"/>
                    <a:chExt cx="1895391" cy="1306330"/>
                  </a:xfrm>
                </p:grpSpPr>
                <p:sp>
                  <p:nvSpPr>
                    <p:cNvPr id="98" name="Freeform 41">
                      <a:extLst>
                        <a:ext uri="{FF2B5EF4-FFF2-40B4-BE49-F238E27FC236}">
                          <a16:creationId xmlns:a16="http://schemas.microsoft.com/office/drawing/2014/main" id="{A8B2135D-7563-E1B3-B5B1-962CF46853FC}"/>
                        </a:ext>
                      </a:extLst>
                    </p:cNvPr>
                    <p:cNvSpPr/>
                    <p:nvPr/>
                  </p:nvSpPr>
                  <p:spPr>
                    <a:xfrm>
                      <a:off x="2002808" y="2008283"/>
                      <a:ext cx="1895391" cy="1306330"/>
                    </a:xfrm>
                    <a:custGeom>
                      <a:avLst/>
                      <a:gdLst>
                        <a:gd name="connsiteX0" fmla="*/ 1818261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1 w 1895391"/>
                        <a:gd name="connsiteY5" fmla="*/ 1306331 h 1306330"/>
                        <a:gd name="connsiteX6" fmla="*/ 1895391 w 1895391"/>
                        <a:gd name="connsiteY6" fmla="*/ 1229212 h 1306330"/>
                        <a:gd name="connsiteX7" fmla="*/ 1895391 w 1895391"/>
                        <a:gd name="connsiteY7" fmla="*/ 77119 h 1306330"/>
                        <a:gd name="connsiteX8" fmla="*/ 1818261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14"/>
                            <a:pt x="1860850" y="0"/>
                            <a:pt x="1818261" y="0"/>
                          </a:cubicBezTo>
                          <a:close/>
                        </a:path>
                      </a:pathLst>
                    </a:custGeom>
                    <a:solidFill>
                      <a:srgbClr val="F27954"/>
                    </a:solidFill>
                    <a:ln w="2286" cap="flat">
                      <a:noFill/>
                      <a:prstDash val="solid"/>
                      <a:miter/>
                    </a:ln>
                  </p:spPr>
                  <p:txBody>
                    <a:bodyPr rtlCol="0" anchor="ctr"/>
                    <a:lstStyle/>
                    <a:p>
                      <a:endParaRPr lang="en-GB"/>
                    </a:p>
                  </p:txBody>
                </p:sp>
                <p:sp>
                  <p:nvSpPr>
                    <p:cNvPr id="99" name="Freeform 42">
                      <a:extLst>
                        <a:ext uri="{FF2B5EF4-FFF2-40B4-BE49-F238E27FC236}">
                          <a16:creationId xmlns:a16="http://schemas.microsoft.com/office/drawing/2014/main" id="{A6D538A3-756A-3FDE-38ED-F9221CAF19BD}"/>
                        </a:ext>
                      </a:extLst>
                    </p:cNvPr>
                    <p:cNvSpPr/>
                    <p:nvPr/>
                  </p:nvSpPr>
                  <p:spPr>
                    <a:xfrm>
                      <a:off x="2065285" y="207075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92" name="Graphic 2">
                    <a:extLst>
                      <a:ext uri="{FF2B5EF4-FFF2-40B4-BE49-F238E27FC236}">
                        <a16:creationId xmlns:a16="http://schemas.microsoft.com/office/drawing/2014/main" id="{47D29534-FF3E-9961-1821-D9933668156F}"/>
                      </a:ext>
                    </a:extLst>
                  </p:cNvPr>
                  <p:cNvGrpSpPr/>
                  <p:nvPr/>
                </p:nvGrpSpPr>
                <p:grpSpPr>
                  <a:xfrm>
                    <a:off x="2175539" y="1921496"/>
                    <a:ext cx="379155" cy="225161"/>
                    <a:chOff x="2175539" y="1921496"/>
                    <a:chExt cx="379155" cy="225161"/>
                  </a:xfrm>
                  <a:solidFill>
                    <a:srgbClr val="F27954"/>
                  </a:solidFill>
                </p:grpSpPr>
                <p:sp>
                  <p:nvSpPr>
                    <p:cNvPr id="96" name="Freeform 44">
                      <a:extLst>
                        <a:ext uri="{FF2B5EF4-FFF2-40B4-BE49-F238E27FC236}">
                          <a16:creationId xmlns:a16="http://schemas.microsoft.com/office/drawing/2014/main" id="{2DCD316F-3FE9-880E-CFEB-E88B7C8AFEB8}"/>
                        </a:ext>
                      </a:extLst>
                    </p:cNvPr>
                    <p:cNvSpPr/>
                    <p:nvPr/>
                  </p:nvSpPr>
                  <p:spPr>
                    <a:xfrm>
                      <a:off x="2175539"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sp>
                  <p:nvSpPr>
                    <p:cNvPr id="97" name="Freeform 45">
                      <a:extLst>
                        <a:ext uri="{FF2B5EF4-FFF2-40B4-BE49-F238E27FC236}">
                          <a16:creationId xmlns:a16="http://schemas.microsoft.com/office/drawing/2014/main" id="{91278010-141F-AEF9-9F11-7A97354C00A1}"/>
                        </a:ext>
                      </a:extLst>
                    </p:cNvPr>
                    <p:cNvSpPr/>
                    <p:nvPr/>
                  </p:nvSpPr>
                  <p:spPr>
                    <a:xfrm>
                      <a:off x="2359676"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grpSp>
              <p:grpSp>
                <p:nvGrpSpPr>
                  <p:cNvPr id="93" name="Graphic 2">
                    <a:extLst>
                      <a:ext uri="{FF2B5EF4-FFF2-40B4-BE49-F238E27FC236}">
                        <a16:creationId xmlns:a16="http://schemas.microsoft.com/office/drawing/2014/main" id="{11602840-A1B4-8B7C-2B55-7910CDD9F701}"/>
                      </a:ext>
                    </a:extLst>
                  </p:cNvPr>
                  <p:cNvGrpSpPr/>
                  <p:nvPr/>
                </p:nvGrpSpPr>
                <p:grpSpPr>
                  <a:xfrm>
                    <a:off x="2650135" y="1806595"/>
                    <a:ext cx="1129009" cy="455900"/>
                    <a:chOff x="2650135" y="1806595"/>
                    <a:chExt cx="1129009" cy="455900"/>
                  </a:xfrm>
                </p:grpSpPr>
                <p:sp>
                  <p:nvSpPr>
                    <p:cNvPr id="94" name="Freeform 47">
                      <a:extLst>
                        <a:ext uri="{FF2B5EF4-FFF2-40B4-BE49-F238E27FC236}">
                          <a16:creationId xmlns:a16="http://schemas.microsoft.com/office/drawing/2014/main" id="{88D2FF53-127D-6FA4-2768-43C9EA18DA16}"/>
                        </a:ext>
                      </a:extLst>
                    </p:cNvPr>
                    <p:cNvSpPr/>
                    <p:nvPr/>
                  </p:nvSpPr>
                  <p:spPr>
                    <a:xfrm>
                      <a:off x="2679739" y="1836194"/>
                      <a:ext cx="1069802" cy="396701"/>
                    </a:xfrm>
                    <a:custGeom>
                      <a:avLst/>
                      <a:gdLst>
                        <a:gd name="connsiteX0" fmla="*/ 871446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46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46"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25" y="88821"/>
                            <a:pt x="980991" y="0"/>
                            <a:pt x="871446" y="0"/>
                          </a:cubicBezTo>
                          <a:close/>
                        </a:path>
                      </a:pathLst>
                    </a:custGeom>
                    <a:solidFill>
                      <a:srgbClr val="FFFFFF"/>
                    </a:solidFill>
                    <a:ln w="2286" cap="flat">
                      <a:noFill/>
                      <a:prstDash val="solid"/>
                      <a:miter/>
                    </a:ln>
                  </p:spPr>
                  <p:txBody>
                    <a:bodyPr rtlCol="0" anchor="ctr"/>
                    <a:lstStyle/>
                    <a:p>
                      <a:endParaRPr lang="en-GB"/>
                    </a:p>
                  </p:txBody>
                </p:sp>
                <p:sp>
                  <p:nvSpPr>
                    <p:cNvPr id="95" name="Freeform 48">
                      <a:extLst>
                        <a:ext uri="{FF2B5EF4-FFF2-40B4-BE49-F238E27FC236}">
                          <a16:creationId xmlns:a16="http://schemas.microsoft.com/office/drawing/2014/main" id="{F6256D4A-13DA-F770-48DB-CAACC71965F9}"/>
                        </a:ext>
                      </a:extLst>
                    </p:cNvPr>
                    <p:cNvSpPr/>
                    <p:nvPr/>
                  </p:nvSpPr>
                  <p:spPr>
                    <a:xfrm>
                      <a:off x="2650135" y="1806595"/>
                      <a:ext cx="1129009" cy="455900"/>
                    </a:xfrm>
                    <a:custGeom>
                      <a:avLst/>
                      <a:gdLst>
                        <a:gd name="connsiteX0" fmla="*/ 901050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50 w 1129009"/>
                        <a:gd name="connsiteY6" fmla="*/ 455900 h 455900"/>
                        <a:gd name="connsiteX7" fmla="*/ 227983 w 1129009"/>
                        <a:gd name="connsiteY7" fmla="*/ 59199 h 455900"/>
                        <a:gd name="connsiteX8" fmla="*/ 59207 w 1129009"/>
                        <a:gd name="connsiteY8" fmla="*/ 227950 h 455900"/>
                        <a:gd name="connsiteX9" fmla="*/ 227983 w 1129009"/>
                        <a:gd name="connsiteY9" fmla="*/ 396701 h 455900"/>
                        <a:gd name="connsiteX10" fmla="*/ 901027 w 1129009"/>
                        <a:gd name="connsiteY10" fmla="*/ 396701 h 455900"/>
                        <a:gd name="connsiteX11" fmla="*/ 1069802 w 1129009"/>
                        <a:gd name="connsiteY11" fmla="*/ 227950 h 455900"/>
                        <a:gd name="connsiteX12" fmla="*/ 901027 w 1129009"/>
                        <a:gd name="connsiteY12" fmla="*/ 59199 h 455900"/>
                        <a:gd name="connsiteX13" fmla="*/ 227983 w 1129009"/>
                        <a:gd name="connsiteY13" fmla="*/ 59199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199"/>
                          </a:moveTo>
                          <a:cubicBezTo>
                            <a:pt x="134920" y="59199"/>
                            <a:pt x="59207" y="134900"/>
                            <a:pt x="59207" y="227950"/>
                          </a:cubicBezTo>
                          <a:cubicBezTo>
                            <a:pt x="59207" y="321000"/>
                            <a:pt x="134920" y="396701"/>
                            <a:pt x="227983" y="396701"/>
                          </a:cubicBezTo>
                          <a:lnTo>
                            <a:pt x="901027" y="396701"/>
                          </a:lnTo>
                          <a:cubicBezTo>
                            <a:pt x="994090" y="396701"/>
                            <a:pt x="1069802" y="321000"/>
                            <a:pt x="1069802" y="227950"/>
                          </a:cubicBezTo>
                          <a:cubicBezTo>
                            <a:pt x="1069802" y="134900"/>
                            <a:pt x="994090" y="59199"/>
                            <a:pt x="901027" y="59199"/>
                          </a:cubicBezTo>
                          <a:lnTo>
                            <a:pt x="227983" y="59199"/>
                          </a:lnTo>
                          <a:close/>
                        </a:path>
                      </a:pathLst>
                    </a:custGeom>
                    <a:solidFill>
                      <a:srgbClr val="F27954"/>
                    </a:solidFill>
                    <a:ln w="2286" cap="flat">
                      <a:noFill/>
                      <a:prstDash val="solid"/>
                      <a:miter/>
                    </a:ln>
                  </p:spPr>
                  <p:txBody>
                    <a:bodyPr rtlCol="0" anchor="ctr"/>
                    <a:lstStyle/>
                    <a:p>
                      <a:endParaRPr lang="en-GB"/>
                    </a:p>
                  </p:txBody>
                </p:sp>
              </p:grpSp>
            </p:grpSp>
          </p:grpSp>
          <p:grpSp>
            <p:nvGrpSpPr>
              <p:cNvPr id="65" name="Graphic 2">
                <a:extLst>
                  <a:ext uri="{FF2B5EF4-FFF2-40B4-BE49-F238E27FC236}">
                    <a16:creationId xmlns:a16="http://schemas.microsoft.com/office/drawing/2014/main" id="{DFBFCCB8-C820-AF73-6A09-F658E0962398}"/>
                  </a:ext>
                </a:extLst>
              </p:cNvPr>
              <p:cNvGrpSpPr/>
              <p:nvPr/>
            </p:nvGrpSpPr>
            <p:grpSpPr>
              <a:xfrm>
                <a:off x="3933496" y="1806595"/>
                <a:ext cx="2075526" cy="1706209"/>
                <a:chOff x="3933496" y="1806595"/>
                <a:chExt cx="2075526" cy="1706209"/>
              </a:xfrm>
            </p:grpSpPr>
            <p:pic>
              <p:nvPicPr>
                <p:cNvPr id="78" name="Picture 77">
                  <a:extLst>
                    <a:ext uri="{FF2B5EF4-FFF2-40B4-BE49-F238E27FC236}">
                      <a16:creationId xmlns:a16="http://schemas.microsoft.com/office/drawing/2014/main" id="{BF6EAA99-C21D-ACDD-E178-136CF9FED2F4}"/>
                    </a:ext>
                  </a:extLst>
                </p:cNvPr>
                <p:cNvPicPr>
                  <a:picLocks noChangeAspect="1"/>
                </p:cNvPicPr>
                <p:nvPr/>
              </p:nvPicPr>
              <p:blipFill>
                <a:blip r:embed="rId6"/>
                <a:stretch>
                  <a:fillRect/>
                </a:stretch>
              </p:blipFill>
              <p:spPr>
                <a:xfrm>
                  <a:off x="3933496" y="2118361"/>
                  <a:ext cx="1998695" cy="1394443"/>
                </a:xfrm>
                <a:custGeom>
                  <a:avLst/>
                  <a:gdLst>
                    <a:gd name="connsiteX0" fmla="*/ -138 w 1998695"/>
                    <a:gd name="connsiteY0" fmla="*/ -39 h 1394443"/>
                    <a:gd name="connsiteX1" fmla="*/ 1998557 w 1998695"/>
                    <a:gd name="connsiteY1" fmla="*/ -39 h 1394443"/>
                    <a:gd name="connsiteX2" fmla="*/ 1998557 w 1998695"/>
                    <a:gd name="connsiteY2" fmla="*/ 1394404 h 1394443"/>
                    <a:gd name="connsiteX3" fmla="*/ -138 w 1998695"/>
                    <a:gd name="connsiteY3" fmla="*/ 1394404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138" y="-39"/>
                      </a:moveTo>
                      <a:lnTo>
                        <a:pt x="1998557" y="-39"/>
                      </a:lnTo>
                      <a:lnTo>
                        <a:pt x="1998557" y="1394404"/>
                      </a:lnTo>
                      <a:lnTo>
                        <a:pt x="-138" y="1394404"/>
                      </a:lnTo>
                      <a:close/>
                    </a:path>
                  </a:pathLst>
                </a:custGeom>
              </p:spPr>
            </p:pic>
            <p:grpSp>
              <p:nvGrpSpPr>
                <p:cNvPr id="79" name="Graphic 2">
                  <a:extLst>
                    <a:ext uri="{FF2B5EF4-FFF2-40B4-BE49-F238E27FC236}">
                      <a16:creationId xmlns:a16="http://schemas.microsoft.com/office/drawing/2014/main" id="{7E0A07E6-DC8E-660E-157C-BAA138A3FDAE}"/>
                    </a:ext>
                  </a:extLst>
                </p:cNvPr>
                <p:cNvGrpSpPr/>
                <p:nvPr/>
              </p:nvGrpSpPr>
              <p:grpSpPr>
                <a:xfrm>
                  <a:off x="4113632" y="1806595"/>
                  <a:ext cx="1895390" cy="1508018"/>
                  <a:chOff x="4113632" y="1806595"/>
                  <a:chExt cx="1895390" cy="1508018"/>
                </a:xfrm>
              </p:grpSpPr>
              <p:grpSp>
                <p:nvGrpSpPr>
                  <p:cNvPr id="80" name="Graphic 2">
                    <a:extLst>
                      <a:ext uri="{FF2B5EF4-FFF2-40B4-BE49-F238E27FC236}">
                        <a16:creationId xmlns:a16="http://schemas.microsoft.com/office/drawing/2014/main" id="{EF840429-4D68-16BB-96B0-027EDABFEBA6}"/>
                      </a:ext>
                    </a:extLst>
                  </p:cNvPr>
                  <p:cNvGrpSpPr/>
                  <p:nvPr/>
                </p:nvGrpSpPr>
                <p:grpSpPr>
                  <a:xfrm>
                    <a:off x="4113632" y="2008283"/>
                    <a:ext cx="1895390" cy="1306330"/>
                    <a:chOff x="4113632" y="2008283"/>
                    <a:chExt cx="1895390" cy="1306330"/>
                  </a:xfrm>
                </p:grpSpPr>
                <p:sp>
                  <p:nvSpPr>
                    <p:cNvPr id="87" name="Freeform 53">
                      <a:extLst>
                        <a:ext uri="{FF2B5EF4-FFF2-40B4-BE49-F238E27FC236}">
                          <a16:creationId xmlns:a16="http://schemas.microsoft.com/office/drawing/2014/main" id="{A22D2C5C-F711-4216-2D37-0770D53E8F8C}"/>
                        </a:ext>
                      </a:extLst>
                    </p:cNvPr>
                    <p:cNvSpPr/>
                    <p:nvPr/>
                  </p:nvSpPr>
                  <p:spPr>
                    <a:xfrm>
                      <a:off x="4113632" y="2008283"/>
                      <a:ext cx="1895390" cy="1306330"/>
                    </a:xfrm>
                    <a:custGeom>
                      <a:avLst/>
                      <a:gdLst>
                        <a:gd name="connsiteX0" fmla="*/ 1818261 w 1895390"/>
                        <a:gd name="connsiteY0" fmla="*/ 0 h 1306330"/>
                        <a:gd name="connsiteX1" fmla="*/ 77130 w 1895390"/>
                        <a:gd name="connsiteY1" fmla="*/ 0 h 1306330"/>
                        <a:gd name="connsiteX2" fmla="*/ 0 w 1895390"/>
                        <a:gd name="connsiteY2" fmla="*/ 77119 h 1306330"/>
                        <a:gd name="connsiteX3" fmla="*/ 0 w 1895390"/>
                        <a:gd name="connsiteY3" fmla="*/ 1229212 h 1306330"/>
                        <a:gd name="connsiteX4" fmla="*/ 77130 w 1895390"/>
                        <a:gd name="connsiteY4" fmla="*/ 1306331 h 1306330"/>
                        <a:gd name="connsiteX5" fmla="*/ 1818261 w 1895390"/>
                        <a:gd name="connsiteY5" fmla="*/ 1306331 h 1306330"/>
                        <a:gd name="connsiteX6" fmla="*/ 1895391 w 1895390"/>
                        <a:gd name="connsiteY6" fmla="*/ 1229212 h 1306330"/>
                        <a:gd name="connsiteX7" fmla="*/ 1895391 w 1895390"/>
                        <a:gd name="connsiteY7" fmla="*/ 77119 h 1306330"/>
                        <a:gd name="connsiteX8" fmla="*/ 1818261 w 1895390"/>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0"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14"/>
                            <a:pt x="1860850" y="0"/>
                            <a:pt x="1818261" y="0"/>
                          </a:cubicBezTo>
                          <a:close/>
                        </a:path>
                      </a:pathLst>
                    </a:custGeom>
                    <a:solidFill>
                      <a:srgbClr val="F27954"/>
                    </a:solidFill>
                    <a:ln w="2286" cap="flat">
                      <a:noFill/>
                      <a:prstDash val="solid"/>
                      <a:miter/>
                    </a:ln>
                  </p:spPr>
                  <p:txBody>
                    <a:bodyPr rtlCol="0" anchor="ctr"/>
                    <a:lstStyle/>
                    <a:p>
                      <a:endParaRPr lang="en-GB"/>
                    </a:p>
                  </p:txBody>
                </p:sp>
                <p:sp>
                  <p:nvSpPr>
                    <p:cNvPr id="88" name="Freeform 54">
                      <a:extLst>
                        <a:ext uri="{FF2B5EF4-FFF2-40B4-BE49-F238E27FC236}">
                          <a16:creationId xmlns:a16="http://schemas.microsoft.com/office/drawing/2014/main" id="{099594CC-18F2-C666-E01E-FEEE0C17BD04}"/>
                        </a:ext>
                      </a:extLst>
                    </p:cNvPr>
                    <p:cNvSpPr/>
                    <p:nvPr/>
                  </p:nvSpPr>
                  <p:spPr>
                    <a:xfrm>
                      <a:off x="4176086" y="207075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9 w 1770438"/>
                        <a:gd name="connsiteY6" fmla="*/ 1113077 h 1181395"/>
                        <a:gd name="connsiteX7" fmla="*/ 1770439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9" y="1150813"/>
                            <a:pt x="1770439" y="1113077"/>
                          </a:cubicBezTo>
                          <a:lnTo>
                            <a:pt x="1770439" y="68319"/>
                          </a:lnTo>
                          <a:cubicBezTo>
                            <a:pt x="1770439"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81" name="Graphic 2">
                    <a:extLst>
                      <a:ext uri="{FF2B5EF4-FFF2-40B4-BE49-F238E27FC236}">
                        <a16:creationId xmlns:a16="http://schemas.microsoft.com/office/drawing/2014/main" id="{19B755DE-E0CE-0C1C-9CC3-45CB113C6F7B}"/>
                      </a:ext>
                    </a:extLst>
                  </p:cNvPr>
                  <p:cNvGrpSpPr/>
                  <p:nvPr/>
                </p:nvGrpSpPr>
                <p:grpSpPr>
                  <a:xfrm>
                    <a:off x="4286340" y="1921496"/>
                    <a:ext cx="379178" cy="225161"/>
                    <a:chOff x="4286340" y="1921496"/>
                    <a:chExt cx="379178" cy="225161"/>
                  </a:xfrm>
                  <a:solidFill>
                    <a:srgbClr val="F27954"/>
                  </a:solidFill>
                </p:grpSpPr>
                <p:sp>
                  <p:nvSpPr>
                    <p:cNvPr id="85" name="Freeform 56">
                      <a:extLst>
                        <a:ext uri="{FF2B5EF4-FFF2-40B4-BE49-F238E27FC236}">
                          <a16:creationId xmlns:a16="http://schemas.microsoft.com/office/drawing/2014/main" id="{42F91158-A5DC-1A09-C793-C879F116FB62}"/>
                        </a:ext>
                      </a:extLst>
                    </p:cNvPr>
                    <p:cNvSpPr/>
                    <p:nvPr/>
                  </p:nvSpPr>
                  <p:spPr>
                    <a:xfrm>
                      <a:off x="4286340"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sp>
                  <p:nvSpPr>
                    <p:cNvPr id="86" name="Freeform 57">
                      <a:extLst>
                        <a:ext uri="{FF2B5EF4-FFF2-40B4-BE49-F238E27FC236}">
                          <a16:creationId xmlns:a16="http://schemas.microsoft.com/office/drawing/2014/main" id="{F4A9DCB8-6DDB-6F8D-22F1-3C2D40AD45E9}"/>
                        </a:ext>
                      </a:extLst>
                    </p:cNvPr>
                    <p:cNvSpPr/>
                    <p:nvPr/>
                  </p:nvSpPr>
                  <p:spPr>
                    <a:xfrm>
                      <a:off x="4470500"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grpSp>
              <p:grpSp>
                <p:nvGrpSpPr>
                  <p:cNvPr id="82" name="Graphic 2">
                    <a:extLst>
                      <a:ext uri="{FF2B5EF4-FFF2-40B4-BE49-F238E27FC236}">
                        <a16:creationId xmlns:a16="http://schemas.microsoft.com/office/drawing/2014/main" id="{66971DF8-AC3D-A3FD-AFBD-4083E39E21B6}"/>
                      </a:ext>
                    </a:extLst>
                  </p:cNvPr>
                  <p:cNvGrpSpPr/>
                  <p:nvPr/>
                </p:nvGrpSpPr>
                <p:grpSpPr>
                  <a:xfrm>
                    <a:off x="4760959" y="1806595"/>
                    <a:ext cx="1129009" cy="455900"/>
                    <a:chOff x="4760959" y="1806595"/>
                    <a:chExt cx="1129009" cy="455900"/>
                  </a:xfrm>
                </p:grpSpPr>
                <p:sp>
                  <p:nvSpPr>
                    <p:cNvPr id="83" name="Freeform 59">
                      <a:extLst>
                        <a:ext uri="{FF2B5EF4-FFF2-40B4-BE49-F238E27FC236}">
                          <a16:creationId xmlns:a16="http://schemas.microsoft.com/office/drawing/2014/main" id="{E15A974F-998F-61E6-86DD-061F97EE61EC}"/>
                        </a:ext>
                      </a:extLst>
                    </p:cNvPr>
                    <p:cNvSpPr/>
                    <p:nvPr/>
                  </p:nvSpPr>
                  <p:spPr>
                    <a:xfrm>
                      <a:off x="4790563" y="1836194"/>
                      <a:ext cx="1069801" cy="396701"/>
                    </a:xfrm>
                    <a:custGeom>
                      <a:avLst/>
                      <a:gdLst>
                        <a:gd name="connsiteX0" fmla="*/ 871423 w 1069801"/>
                        <a:gd name="connsiteY0" fmla="*/ 0 h 396701"/>
                        <a:gd name="connsiteX1" fmla="*/ 198379 w 1069801"/>
                        <a:gd name="connsiteY1" fmla="*/ 0 h 396701"/>
                        <a:gd name="connsiteX2" fmla="*/ 0 w 1069801"/>
                        <a:gd name="connsiteY2" fmla="*/ 198351 h 396701"/>
                        <a:gd name="connsiteX3" fmla="*/ 0 w 1069801"/>
                        <a:gd name="connsiteY3" fmla="*/ 198351 h 396701"/>
                        <a:gd name="connsiteX4" fmla="*/ 198379 w 1069801"/>
                        <a:gd name="connsiteY4" fmla="*/ 396701 h 396701"/>
                        <a:gd name="connsiteX5" fmla="*/ 871423 w 1069801"/>
                        <a:gd name="connsiteY5" fmla="*/ 396701 h 396701"/>
                        <a:gd name="connsiteX6" fmla="*/ 1069802 w 1069801"/>
                        <a:gd name="connsiteY6" fmla="*/ 198351 h 396701"/>
                        <a:gd name="connsiteX7" fmla="*/ 1069802 w 1069801"/>
                        <a:gd name="connsiteY7" fmla="*/ 198351 h 396701"/>
                        <a:gd name="connsiteX8" fmla="*/ 871423 w 1069801"/>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1"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02" y="88821"/>
                            <a:pt x="980991" y="0"/>
                            <a:pt x="871423" y="0"/>
                          </a:cubicBezTo>
                          <a:close/>
                        </a:path>
                      </a:pathLst>
                    </a:custGeom>
                    <a:solidFill>
                      <a:srgbClr val="FFFFFF"/>
                    </a:solidFill>
                    <a:ln w="2286" cap="flat">
                      <a:noFill/>
                      <a:prstDash val="solid"/>
                      <a:miter/>
                    </a:ln>
                  </p:spPr>
                  <p:txBody>
                    <a:bodyPr rtlCol="0" anchor="ctr"/>
                    <a:lstStyle/>
                    <a:p>
                      <a:endParaRPr lang="en-GB"/>
                    </a:p>
                  </p:txBody>
                </p:sp>
                <p:sp>
                  <p:nvSpPr>
                    <p:cNvPr id="84" name="Freeform 60">
                      <a:extLst>
                        <a:ext uri="{FF2B5EF4-FFF2-40B4-BE49-F238E27FC236}">
                          <a16:creationId xmlns:a16="http://schemas.microsoft.com/office/drawing/2014/main" id="{7EEE4676-43C2-8647-0623-0AF1B79D3E82}"/>
                        </a:ext>
                      </a:extLst>
                    </p:cNvPr>
                    <p:cNvSpPr/>
                    <p:nvPr/>
                  </p:nvSpPr>
                  <p:spPr>
                    <a:xfrm>
                      <a:off x="4760959" y="180659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27 w 1129009"/>
                        <a:gd name="connsiteY6" fmla="*/ 455900 h 455900"/>
                        <a:gd name="connsiteX7" fmla="*/ 227983 w 1129009"/>
                        <a:gd name="connsiteY7" fmla="*/ 59199 h 455900"/>
                        <a:gd name="connsiteX8" fmla="*/ 59207 w 1129009"/>
                        <a:gd name="connsiteY8" fmla="*/ 227950 h 455900"/>
                        <a:gd name="connsiteX9" fmla="*/ 227983 w 1129009"/>
                        <a:gd name="connsiteY9" fmla="*/ 396701 h 455900"/>
                        <a:gd name="connsiteX10" fmla="*/ 901027 w 1129009"/>
                        <a:gd name="connsiteY10" fmla="*/ 396701 h 455900"/>
                        <a:gd name="connsiteX11" fmla="*/ 1069802 w 1129009"/>
                        <a:gd name="connsiteY11" fmla="*/ 227950 h 455900"/>
                        <a:gd name="connsiteX12" fmla="*/ 901027 w 1129009"/>
                        <a:gd name="connsiteY12" fmla="*/ 59199 h 455900"/>
                        <a:gd name="connsiteX13" fmla="*/ 227983 w 1129009"/>
                        <a:gd name="connsiteY13" fmla="*/ 59199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199"/>
                          </a:moveTo>
                          <a:cubicBezTo>
                            <a:pt x="134920" y="59199"/>
                            <a:pt x="59207" y="134900"/>
                            <a:pt x="59207" y="227950"/>
                          </a:cubicBezTo>
                          <a:cubicBezTo>
                            <a:pt x="59207" y="321000"/>
                            <a:pt x="134920" y="396701"/>
                            <a:pt x="227983" y="396701"/>
                          </a:cubicBezTo>
                          <a:lnTo>
                            <a:pt x="901027" y="396701"/>
                          </a:lnTo>
                          <a:cubicBezTo>
                            <a:pt x="994090" y="396701"/>
                            <a:pt x="1069802" y="321000"/>
                            <a:pt x="1069802" y="227950"/>
                          </a:cubicBezTo>
                          <a:cubicBezTo>
                            <a:pt x="1069802" y="134900"/>
                            <a:pt x="994090" y="59199"/>
                            <a:pt x="901027" y="59199"/>
                          </a:cubicBezTo>
                          <a:lnTo>
                            <a:pt x="227983" y="59199"/>
                          </a:lnTo>
                          <a:close/>
                        </a:path>
                      </a:pathLst>
                    </a:custGeom>
                    <a:solidFill>
                      <a:srgbClr val="F27954"/>
                    </a:solidFill>
                    <a:ln w="2286" cap="flat">
                      <a:noFill/>
                      <a:prstDash val="solid"/>
                      <a:miter/>
                    </a:ln>
                  </p:spPr>
                  <p:txBody>
                    <a:bodyPr rtlCol="0" anchor="ctr"/>
                    <a:lstStyle/>
                    <a:p>
                      <a:endParaRPr lang="en-GB"/>
                    </a:p>
                  </p:txBody>
                </p:sp>
              </p:grpSp>
            </p:grpSp>
          </p:grpSp>
          <p:grpSp>
            <p:nvGrpSpPr>
              <p:cNvPr id="66" name="Graphic 2">
                <a:extLst>
                  <a:ext uri="{FF2B5EF4-FFF2-40B4-BE49-F238E27FC236}">
                    <a16:creationId xmlns:a16="http://schemas.microsoft.com/office/drawing/2014/main" id="{251DFB66-ACFB-58BA-6338-58442F9B0083}"/>
                  </a:ext>
                </a:extLst>
              </p:cNvPr>
              <p:cNvGrpSpPr/>
              <p:nvPr/>
            </p:nvGrpSpPr>
            <p:grpSpPr>
              <a:xfrm>
                <a:off x="6044114" y="1806595"/>
                <a:ext cx="2075711" cy="1706209"/>
                <a:chOff x="6044114" y="1806595"/>
                <a:chExt cx="2075711" cy="1706209"/>
              </a:xfrm>
            </p:grpSpPr>
            <p:pic>
              <p:nvPicPr>
                <p:cNvPr id="67" name="Picture 66">
                  <a:extLst>
                    <a:ext uri="{FF2B5EF4-FFF2-40B4-BE49-F238E27FC236}">
                      <a16:creationId xmlns:a16="http://schemas.microsoft.com/office/drawing/2014/main" id="{B9C59FFA-E123-407B-56CC-FA204D7CF872}"/>
                    </a:ext>
                  </a:extLst>
                </p:cNvPr>
                <p:cNvPicPr>
                  <a:picLocks noChangeAspect="1"/>
                </p:cNvPicPr>
                <p:nvPr/>
              </p:nvPicPr>
              <p:blipFill>
                <a:blip r:embed="rId7"/>
                <a:stretch>
                  <a:fillRect/>
                </a:stretch>
              </p:blipFill>
              <p:spPr>
                <a:xfrm>
                  <a:off x="6044114" y="2118361"/>
                  <a:ext cx="1998695" cy="1394443"/>
                </a:xfrm>
                <a:custGeom>
                  <a:avLst/>
                  <a:gdLst>
                    <a:gd name="connsiteX0" fmla="*/ 785 w 1998695"/>
                    <a:gd name="connsiteY0" fmla="*/ -39 h 1394443"/>
                    <a:gd name="connsiteX1" fmla="*/ 1999481 w 1998695"/>
                    <a:gd name="connsiteY1" fmla="*/ -39 h 1394443"/>
                    <a:gd name="connsiteX2" fmla="*/ 1999481 w 1998695"/>
                    <a:gd name="connsiteY2" fmla="*/ 1394404 h 1394443"/>
                    <a:gd name="connsiteX3" fmla="*/ 785 w 1998695"/>
                    <a:gd name="connsiteY3" fmla="*/ 1394404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785" y="-39"/>
                      </a:moveTo>
                      <a:lnTo>
                        <a:pt x="1999481" y="-39"/>
                      </a:lnTo>
                      <a:lnTo>
                        <a:pt x="1999481" y="1394404"/>
                      </a:lnTo>
                      <a:lnTo>
                        <a:pt x="785" y="1394404"/>
                      </a:lnTo>
                      <a:close/>
                    </a:path>
                  </a:pathLst>
                </a:custGeom>
              </p:spPr>
            </p:pic>
            <p:grpSp>
              <p:nvGrpSpPr>
                <p:cNvPr id="68" name="Graphic 2">
                  <a:extLst>
                    <a:ext uri="{FF2B5EF4-FFF2-40B4-BE49-F238E27FC236}">
                      <a16:creationId xmlns:a16="http://schemas.microsoft.com/office/drawing/2014/main" id="{693B8A12-426B-E42B-A78C-20B38E122788}"/>
                    </a:ext>
                  </a:extLst>
                </p:cNvPr>
                <p:cNvGrpSpPr/>
                <p:nvPr/>
              </p:nvGrpSpPr>
              <p:grpSpPr>
                <a:xfrm>
                  <a:off x="6224434" y="1806595"/>
                  <a:ext cx="1895391" cy="1508018"/>
                  <a:chOff x="6224434" y="1806595"/>
                  <a:chExt cx="1895391" cy="1508018"/>
                </a:xfrm>
              </p:grpSpPr>
              <p:grpSp>
                <p:nvGrpSpPr>
                  <p:cNvPr id="69" name="Graphic 2">
                    <a:extLst>
                      <a:ext uri="{FF2B5EF4-FFF2-40B4-BE49-F238E27FC236}">
                        <a16:creationId xmlns:a16="http://schemas.microsoft.com/office/drawing/2014/main" id="{5BDABD1C-27E1-8758-0EE5-2F1D1749281D}"/>
                      </a:ext>
                    </a:extLst>
                  </p:cNvPr>
                  <p:cNvGrpSpPr/>
                  <p:nvPr/>
                </p:nvGrpSpPr>
                <p:grpSpPr>
                  <a:xfrm>
                    <a:off x="6224434" y="2008283"/>
                    <a:ext cx="1895391" cy="1306330"/>
                    <a:chOff x="6224434" y="2008283"/>
                    <a:chExt cx="1895391" cy="1306330"/>
                  </a:xfrm>
                </p:grpSpPr>
                <p:sp>
                  <p:nvSpPr>
                    <p:cNvPr id="76" name="Freeform 257">
                      <a:extLst>
                        <a:ext uri="{FF2B5EF4-FFF2-40B4-BE49-F238E27FC236}">
                          <a16:creationId xmlns:a16="http://schemas.microsoft.com/office/drawing/2014/main" id="{F742E5AD-36DE-2431-FE42-B1BD5E7D940C}"/>
                        </a:ext>
                      </a:extLst>
                    </p:cNvPr>
                    <p:cNvSpPr/>
                    <p:nvPr/>
                  </p:nvSpPr>
                  <p:spPr>
                    <a:xfrm>
                      <a:off x="6224434" y="2008283"/>
                      <a:ext cx="1895391" cy="1306330"/>
                    </a:xfrm>
                    <a:custGeom>
                      <a:avLst/>
                      <a:gdLst>
                        <a:gd name="connsiteX0" fmla="*/ 1818262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2 w 1895391"/>
                        <a:gd name="connsiteY5" fmla="*/ 1306331 h 1306330"/>
                        <a:gd name="connsiteX6" fmla="*/ 1895392 w 1895391"/>
                        <a:gd name="connsiteY6" fmla="*/ 1229212 h 1306330"/>
                        <a:gd name="connsiteX7" fmla="*/ 1895392 w 1895391"/>
                        <a:gd name="connsiteY7" fmla="*/ 77119 h 1306330"/>
                        <a:gd name="connsiteX8" fmla="*/ 1818262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14"/>
                            <a:pt x="1860850" y="0"/>
                            <a:pt x="1818262" y="0"/>
                          </a:cubicBezTo>
                          <a:close/>
                        </a:path>
                      </a:pathLst>
                    </a:custGeom>
                    <a:solidFill>
                      <a:srgbClr val="F27954"/>
                    </a:solidFill>
                    <a:ln w="2286" cap="flat">
                      <a:noFill/>
                      <a:prstDash val="solid"/>
                      <a:miter/>
                    </a:ln>
                  </p:spPr>
                  <p:txBody>
                    <a:bodyPr rtlCol="0" anchor="ctr"/>
                    <a:lstStyle/>
                    <a:p>
                      <a:endParaRPr lang="en-GB"/>
                    </a:p>
                  </p:txBody>
                </p:sp>
                <p:sp>
                  <p:nvSpPr>
                    <p:cNvPr id="77" name="Freeform 258">
                      <a:extLst>
                        <a:ext uri="{FF2B5EF4-FFF2-40B4-BE49-F238E27FC236}">
                          <a16:creationId xmlns:a16="http://schemas.microsoft.com/office/drawing/2014/main" id="{5317A661-AF6A-E98D-B767-15A5C2E46BB4}"/>
                        </a:ext>
                      </a:extLst>
                    </p:cNvPr>
                    <p:cNvSpPr/>
                    <p:nvPr/>
                  </p:nvSpPr>
                  <p:spPr>
                    <a:xfrm>
                      <a:off x="6286910" y="2070750"/>
                      <a:ext cx="1770438" cy="1181395"/>
                    </a:xfrm>
                    <a:custGeom>
                      <a:avLst/>
                      <a:gdLst>
                        <a:gd name="connsiteX0" fmla="*/ 1702110 w 1770438"/>
                        <a:gd name="connsiteY0" fmla="*/ 0 h 1181395"/>
                        <a:gd name="connsiteX1" fmla="*/ 68328 w 1770438"/>
                        <a:gd name="connsiteY1" fmla="*/ 0 h 1181395"/>
                        <a:gd name="connsiteX2" fmla="*/ 0 w 1770438"/>
                        <a:gd name="connsiteY2" fmla="*/ 68319 h 1181395"/>
                        <a:gd name="connsiteX3" fmla="*/ 0 w 1770438"/>
                        <a:gd name="connsiteY3" fmla="*/ 1113077 h 1181395"/>
                        <a:gd name="connsiteX4" fmla="*/ 68328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8" y="0"/>
                          </a:lnTo>
                          <a:cubicBezTo>
                            <a:pt x="30587" y="0"/>
                            <a:pt x="0" y="30582"/>
                            <a:pt x="0" y="68319"/>
                          </a:cubicBezTo>
                          <a:lnTo>
                            <a:pt x="0" y="1113077"/>
                          </a:lnTo>
                          <a:cubicBezTo>
                            <a:pt x="0" y="1150813"/>
                            <a:pt x="30587" y="1181396"/>
                            <a:pt x="68328"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70" name="Graphic 2">
                    <a:extLst>
                      <a:ext uri="{FF2B5EF4-FFF2-40B4-BE49-F238E27FC236}">
                        <a16:creationId xmlns:a16="http://schemas.microsoft.com/office/drawing/2014/main" id="{9E56906A-2374-7B88-3657-1B71D500B88A}"/>
                      </a:ext>
                    </a:extLst>
                  </p:cNvPr>
                  <p:cNvGrpSpPr/>
                  <p:nvPr/>
                </p:nvGrpSpPr>
                <p:grpSpPr>
                  <a:xfrm>
                    <a:off x="6397140" y="1921496"/>
                    <a:ext cx="379179" cy="225161"/>
                    <a:chOff x="6397140" y="1921496"/>
                    <a:chExt cx="379179" cy="225161"/>
                  </a:xfrm>
                  <a:solidFill>
                    <a:srgbClr val="F27954"/>
                  </a:solidFill>
                </p:grpSpPr>
                <p:sp>
                  <p:nvSpPr>
                    <p:cNvPr id="74" name="Freeform 260">
                      <a:extLst>
                        <a:ext uri="{FF2B5EF4-FFF2-40B4-BE49-F238E27FC236}">
                          <a16:creationId xmlns:a16="http://schemas.microsoft.com/office/drawing/2014/main" id="{5D1A2FF7-F3A6-C72C-1835-65DD30E9308C}"/>
                        </a:ext>
                      </a:extLst>
                    </p:cNvPr>
                    <p:cNvSpPr/>
                    <p:nvPr/>
                  </p:nvSpPr>
                  <p:spPr>
                    <a:xfrm>
                      <a:off x="6397140" y="1921496"/>
                      <a:ext cx="195041" cy="225161"/>
                    </a:xfrm>
                    <a:custGeom>
                      <a:avLst/>
                      <a:gdLst>
                        <a:gd name="connsiteX0" fmla="*/ 195042 w 195041"/>
                        <a:gd name="connsiteY0" fmla="*/ 112569 h 225161"/>
                        <a:gd name="connsiteX1" fmla="*/ 0 w 195041"/>
                        <a:gd name="connsiteY1" fmla="*/ 225162 h 225161"/>
                        <a:gd name="connsiteX2" fmla="*/ 0 w 195041"/>
                        <a:gd name="connsiteY2" fmla="*/ 0 h 225161"/>
                      </a:gdLst>
                      <a:ahLst/>
                      <a:cxnLst>
                        <a:cxn ang="0">
                          <a:pos x="connsiteX0" y="connsiteY0"/>
                        </a:cxn>
                        <a:cxn ang="0">
                          <a:pos x="connsiteX1" y="connsiteY1"/>
                        </a:cxn>
                        <a:cxn ang="0">
                          <a:pos x="connsiteX2" y="connsiteY2"/>
                        </a:cxn>
                      </a:cxnLst>
                      <a:rect l="l" t="t" r="r" b="b"/>
                      <a:pathLst>
                        <a:path w="195041" h="225161">
                          <a:moveTo>
                            <a:pt x="195042"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sp>
                  <p:nvSpPr>
                    <p:cNvPr id="75" name="Freeform 261">
                      <a:extLst>
                        <a:ext uri="{FF2B5EF4-FFF2-40B4-BE49-F238E27FC236}">
                          <a16:creationId xmlns:a16="http://schemas.microsoft.com/office/drawing/2014/main" id="{274EB7EB-68FC-2989-04BD-E1F68FA59977}"/>
                        </a:ext>
                      </a:extLst>
                    </p:cNvPr>
                    <p:cNvSpPr/>
                    <p:nvPr/>
                  </p:nvSpPr>
                  <p:spPr>
                    <a:xfrm>
                      <a:off x="6581301"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grpSp>
              <p:grpSp>
                <p:nvGrpSpPr>
                  <p:cNvPr id="71" name="Graphic 2">
                    <a:extLst>
                      <a:ext uri="{FF2B5EF4-FFF2-40B4-BE49-F238E27FC236}">
                        <a16:creationId xmlns:a16="http://schemas.microsoft.com/office/drawing/2014/main" id="{22CC5ED8-C6B5-03B4-6E41-8C2C5B78B1E6}"/>
                      </a:ext>
                    </a:extLst>
                  </p:cNvPr>
                  <p:cNvGrpSpPr/>
                  <p:nvPr/>
                </p:nvGrpSpPr>
                <p:grpSpPr>
                  <a:xfrm>
                    <a:off x="6871783" y="1806595"/>
                    <a:ext cx="1129009" cy="455900"/>
                    <a:chOff x="6871783" y="1806595"/>
                    <a:chExt cx="1129009" cy="455900"/>
                  </a:xfrm>
                </p:grpSpPr>
                <p:sp>
                  <p:nvSpPr>
                    <p:cNvPr id="72" name="Freeform 263">
                      <a:extLst>
                        <a:ext uri="{FF2B5EF4-FFF2-40B4-BE49-F238E27FC236}">
                          <a16:creationId xmlns:a16="http://schemas.microsoft.com/office/drawing/2014/main" id="{D892F922-CD73-0B8F-3151-FBBD1BA2A9A6}"/>
                        </a:ext>
                      </a:extLst>
                    </p:cNvPr>
                    <p:cNvSpPr/>
                    <p:nvPr/>
                  </p:nvSpPr>
                  <p:spPr>
                    <a:xfrm>
                      <a:off x="6901387" y="1836194"/>
                      <a:ext cx="1069802" cy="396701"/>
                    </a:xfrm>
                    <a:custGeom>
                      <a:avLst/>
                      <a:gdLst>
                        <a:gd name="connsiteX0" fmla="*/ 871423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23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779" y="88821"/>
                            <a:pt x="980968" y="0"/>
                            <a:pt x="871423" y="0"/>
                          </a:cubicBezTo>
                          <a:close/>
                        </a:path>
                      </a:pathLst>
                    </a:custGeom>
                    <a:solidFill>
                      <a:srgbClr val="FFFFFF"/>
                    </a:solidFill>
                    <a:ln w="2286" cap="flat">
                      <a:noFill/>
                      <a:prstDash val="solid"/>
                      <a:miter/>
                    </a:ln>
                  </p:spPr>
                  <p:txBody>
                    <a:bodyPr rtlCol="0" anchor="ctr"/>
                    <a:lstStyle/>
                    <a:p>
                      <a:endParaRPr lang="en-GB"/>
                    </a:p>
                  </p:txBody>
                </p:sp>
                <p:sp>
                  <p:nvSpPr>
                    <p:cNvPr id="73" name="Freeform 264">
                      <a:extLst>
                        <a:ext uri="{FF2B5EF4-FFF2-40B4-BE49-F238E27FC236}">
                          <a16:creationId xmlns:a16="http://schemas.microsoft.com/office/drawing/2014/main" id="{0E2EB65C-4A90-6A7F-CDE3-48B8C0559412}"/>
                        </a:ext>
                      </a:extLst>
                    </p:cNvPr>
                    <p:cNvSpPr/>
                    <p:nvPr/>
                  </p:nvSpPr>
                  <p:spPr>
                    <a:xfrm>
                      <a:off x="6871783" y="180659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09 w 1129009"/>
                        <a:gd name="connsiteY5" fmla="*/ 227950 h 455900"/>
                        <a:gd name="connsiteX6" fmla="*/ 901027 w 1129009"/>
                        <a:gd name="connsiteY6" fmla="*/ 455900 h 455900"/>
                        <a:gd name="connsiteX7" fmla="*/ 227960 w 1129009"/>
                        <a:gd name="connsiteY7" fmla="*/ 59199 h 455900"/>
                        <a:gd name="connsiteX8" fmla="*/ 59184 w 1129009"/>
                        <a:gd name="connsiteY8" fmla="*/ 227950 h 455900"/>
                        <a:gd name="connsiteX9" fmla="*/ 227960 w 1129009"/>
                        <a:gd name="connsiteY9" fmla="*/ 396701 h 455900"/>
                        <a:gd name="connsiteX10" fmla="*/ 901004 w 1129009"/>
                        <a:gd name="connsiteY10" fmla="*/ 396701 h 455900"/>
                        <a:gd name="connsiteX11" fmla="*/ 1069779 w 1129009"/>
                        <a:gd name="connsiteY11" fmla="*/ 227950 h 455900"/>
                        <a:gd name="connsiteX12" fmla="*/ 901004 w 1129009"/>
                        <a:gd name="connsiteY12" fmla="*/ 59199 h 455900"/>
                        <a:gd name="connsiteX13" fmla="*/ 227960 w 1129009"/>
                        <a:gd name="connsiteY13" fmla="*/ 59199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199"/>
                          </a:moveTo>
                          <a:cubicBezTo>
                            <a:pt x="134897" y="59199"/>
                            <a:pt x="59184" y="134900"/>
                            <a:pt x="59184" y="227950"/>
                          </a:cubicBezTo>
                          <a:cubicBezTo>
                            <a:pt x="59184" y="321000"/>
                            <a:pt x="134897" y="396701"/>
                            <a:pt x="227960" y="396701"/>
                          </a:cubicBezTo>
                          <a:lnTo>
                            <a:pt x="901004" y="396701"/>
                          </a:lnTo>
                          <a:cubicBezTo>
                            <a:pt x="994067" y="396701"/>
                            <a:pt x="1069779" y="321000"/>
                            <a:pt x="1069779" y="227950"/>
                          </a:cubicBezTo>
                          <a:cubicBezTo>
                            <a:pt x="1069779" y="134900"/>
                            <a:pt x="994067" y="59199"/>
                            <a:pt x="901004" y="59199"/>
                          </a:cubicBezTo>
                          <a:lnTo>
                            <a:pt x="227960" y="59199"/>
                          </a:lnTo>
                          <a:close/>
                        </a:path>
                      </a:pathLst>
                    </a:custGeom>
                    <a:solidFill>
                      <a:srgbClr val="F27954"/>
                    </a:solidFill>
                    <a:ln w="2286" cap="flat">
                      <a:noFill/>
                      <a:prstDash val="solid"/>
                      <a:miter/>
                    </a:ln>
                  </p:spPr>
                  <p:txBody>
                    <a:bodyPr rtlCol="0" anchor="ctr"/>
                    <a:lstStyle/>
                    <a:p>
                      <a:endParaRPr lang="en-GB"/>
                    </a:p>
                  </p:txBody>
                </p:sp>
              </p:grpSp>
            </p:grpSp>
          </p:grpSp>
        </p:grpSp>
        <p:grpSp>
          <p:nvGrpSpPr>
            <p:cNvPr id="5" name="Graphic 2">
              <a:extLst>
                <a:ext uri="{FF2B5EF4-FFF2-40B4-BE49-F238E27FC236}">
                  <a16:creationId xmlns:a16="http://schemas.microsoft.com/office/drawing/2014/main" id="{2AA50967-E3E0-B143-57B2-D4CD15B0ED63}"/>
                </a:ext>
              </a:extLst>
            </p:cNvPr>
            <p:cNvGrpSpPr/>
            <p:nvPr/>
          </p:nvGrpSpPr>
          <p:grpSpPr>
            <a:xfrm>
              <a:off x="1822329" y="3518152"/>
              <a:ext cx="6297496" cy="1706164"/>
              <a:chOff x="1822329" y="3518152"/>
              <a:chExt cx="6297496" cy="1706164"/>
            </a:xfrm>
          </p:grpSpPr>
          <p:grpSp>
            <p:nvGrpSpPr>
              <p:cNvPr id="8" name="Graphic 2">
                <a:extLst>
                  <a:ext uri="{FF2B5EF4-FFF2-40B4-BE49-F238E27FC236}">
                    <a16:creationId xmlns:a16="http://schemas.microsoft.com/office/drawing/2014/main" id="{1073C008-797A-F656-01D4-ECF6FF5C689F}"/>
                  </a:ext>
                </a:extLst>
              </p:cNvPr>
              <p:cNvGrpSpPr/>
              <p:nvPr/>
            </p:nvGrpSpPr>
            <p:grpSpPr>
              <a:xfrm>
                <a:off x="1822329" y="3518152"/>
                <a:ext cx="2075870" cy="1706164"/>
                <a:chOff x="1822329" y="3518152"/>
                <a:chExt cx="2075870" cy="1706164"/>
              </a:xfrm>
            </p:grpSpPr>
            <p:pic>
              <p:nvPicPr>
                <p:cNvPr id="53" name="Picture 52">
                  <a:extLst>
                    <a:ext uri="{FF2B5EF4-FFF2-40B4-BE49-F238E27FC236}">
                      <a16:creationId xmlns:a16="http://schemas.microsoft.com/office/drawing/2014/main" id="{B83BFF21-299E-10EB-3CB7-F3D4F81E5E28}"/>
                    </a:ext>
                  </a:extLst>
                </p:cNvPr>
                <p:cNvPicPr>
                  <a:picLocks noChangeAspect="1"/>
                </p:cNvPicPr>
                <p:nvPr/>
              </p:nvPicPr>
              <p:blipFill>
                <a:blip r:embed="rId8"/>
                <a:stretch>
                  <a:fillRect/>
                </a:stretch>
              </p:blipFill>
              <p:spPr>
                <a:xfrm>
                  <a:off x="1822329" y="3829873"/>
                  <a:ext cx="1999244" cy="1394443"/>
                </a:xfrm>
                <a:custGeom>
                  <a:avLst/>
                  <a:gdLst>
                    <a:gd name="connsiteX0" fmla="*/ -1062 w 1999244"/>
                    <a:gd name="connsiteY0" fmla="*/ 710 h 1394443"/>
                    <a:gd name="connsiteX1" fmla="*/ 1998182 w 1999244"/>
                    <a:gd name="connsiteY1" fmla="*/ 710 h 1394443"/>
                    <a:gd name="connsiteX2" fmla="*/ 1998182 w 1999244"/>
                    <a:gd name="connsiteY2" fmla="*/ 1395153 h 1394443"/>
                    <a:gd name="connsiteX3" fmla="*/ -1062 w 1999244"/>
                    <a:gd name="connsiteY3" fmla="*/ 1395153 h 1394443"/>
                  </a:gdLst>
                  <a:ahLst/>
                  <a:cxnLst>
                    <a:cxn ang="0">
                      <a:pos x="connsiteX0" y="connsiteY0"/>
                    </a:cxn>
                    <a:cxn ang="0">
                      <a:pos x="connsiteX1" y="connsiteY1"/>
                    </a:cxn>
                    <a:cxn ang="0">
                      <a:pos x="connsiteX2" y="connsiteY2"/>
                    </a:cxn>
                    <a:cxn ang="0">
                      <a:pos x="connsiteX3" y="connsiteY3"/>
                    </a:cxn>
                  </a:cxnLst>
                  <a:rect l="l" t="t" r="r" b="b"/>
                  <a:pathLst>
                    <a:path w="1999244" h="1394443">
                      <a:moveTo>
                        <a:pt x="-1062" y="710"/>
                      </a:moveTo>
                      <a:lnTo>
                        <a:pt x="1998182" y="710"/>
                      </a:lnTo>
                      <a:lnTo>
                        <a:pt x="1998182" y="1395153"/>
                      </a:lnTo>
                      <a:lnTo>
                        <a:pt x="-1062" y="1395153"/>
                      </a:lnTo>
                      <a:close/>
                    </a:path>
                  </a:pathLst>
                </a:custGeom>
              </p:spPr>
            </p:pic>
            <p:grpSp>
              <p:nvGrpSpPr>
                <p:cNvPr id="54" name="Graphic 2">
                  <a:extLst>
                    <a:ext uri="{FF2B5EF4-FFF2-40B4-BE49-F238E27FC236}">
                      <a16:creationId xmlns:a16="http://schemas.microsoft.com/office/drawing/2014/main" id="{F6A1DB99-0DE4-BE9F-1E83-FEC3B4B3B8AC}"/>
                    </a:ext>
                  </a:extLst>
                </p:cNvPr>
                <p:cNvGrpSpPr/>
                <p:nvPr/>
              </p:nvGrpSpPr>
              <p:grpSpPr>
                <a:xfrm>
                  <a:off x="2002808" y="3518152"/>
                  <a:ext cx="1895391" cy="1508018"/>
                  <a:chOff x="2002808" y="3518152"/>
                  <a:chExt cx="1895391" cy="1508018"/>
                </a:xfrm>
              </p:grpSpPr>
              <p:grpSp>
                <p:nvGrpSpPr>
                  <p:cNvPr id="55" name="Graphic 2">
                    <a:extLst>
                      <a:ext uri="{FF2B5EF4-FFF2-40B4-BE49-F238E27FC236}">
                        <a16:creationId xmlns:a16="http://schemas.microsoft.com/office/drawing/2014/main" id="{E9A7A9E7-0B8F-4EA9-0667-2E7D88E990B2}"/>
                      </a:ext>
                    </a:extLst>
                  </p:cNvPr>
                  <p:cNvGrpSpPr/>
                  <p:nvPr/>
                </p:nvGrpSpPr>
                <p:grpSpPr>
                  <a:xfrm>
                    <a:off x="2002808" y="3719840"/>
                    <a:ext cx="1895391" cy="1306330"/>
                    <a:chOff x="2002808" y="3719840"/>
                    <a:chExt cx="1895391" cy="1306330"/>
                  </a:xfrm>
                </p:grpSpPr>
                <p:sp>
                  <p:nvSpPr>
                    <p:cNvPr id="62" name="Freeform 270">
                      <a:extLst>
                        <a:ext uri="{FF2B5EF4-FFF2-40B4-BE49-F238E27FC236}">
                          <a16:creationId xmlns:a16="http://schemas.microsoft.com/office/drawing/2014/main" id="{D11557EE-5D0E-07EA-1F5D-26B7E0AF73DD}"/>
                        </a:ext>
                      </a:extLst>
                    </p:cNvPr>
                    <p:cNvSpPr/>
                    <p:nvPr/>
                  </p:nvSpPr>
                  <p:spPr>
                    <a:xfrm>
                      <a:off x="2002808" y="3719840"/>
                      <a:ext cx="1895391" cy="1306330"/>
                    </a:xfrm>
                    <a:custGeom>
                      <a:avLst/>
                      <a:gdLst>
                        <a:gd name="connsiteX0" fmla="*/ 1818261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1 w 1895391"/>
                        <a:gd name="connsiteY5" fmla="*/ 1306331 h 1306330"/>
                        <a:gd name="connsiteX6" fmla="*/ 1895391 w 1895391"/>
                        <a:gd name="connsiteY6" fmla="*/ 1229212 h 1306330"/>
                        <a:gd name="connsiteX7" fmla="*/ 1895391 w 1895391"/>
                        <a:gd name="connsiteY7" fmla="*/ 77119 h 1306330"/>
                        <a:gd name="connsiteX8" fmla="*/ 1818261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36"/>
                            <a:pt x="1860850" y="0"/>
                            <a:pt x="1818261" y="0"/>
                          </a:cubicBezTo>
                          <a:close/>
                        </a:path>
                      </a:pathLst>
                    </a:custGeom>
                    <a:solidFill>
                      <a:srgbClr val="81D1C5"/>
                    </a:solidFill>
                    <a:ln w="2286" cap="flat">
                      <a:noFill/>
                      <a:prstDash val="solid"/>
                      <a:miter/>
                    </a:ln>
                  </p:spPr>
                  <p:txBody>
                    <a:bodyPr rtlCol="0" anchor="ctr"/>
                    <a:lstStyle/>
                    <a:p>
                      <a:endParaRPr lang="en-GB"/>
                    </a:p>
                  </p:txBody>
                </p:sp>
                <p:sp>
                  <p:nvSpPr>
                    <p:cNvPr id="63" name="Freeform 271">
                      <a:extLst>
                        <a:ext uri="{FF2B5EF4-FFF2-40B4-BE49-F238E27FC236}">
                          <a16:creationId xmlns:a16="http://schemas.microsoft.com/office/drawing/2014/main" id="{501919BD-71CC-0AF5-AE62-95F9643826D0}"/>
                        </a:ext>
                      </a:extLst>
                    </p:cNvPr>
                    <p:cNvSpPr/>
                    <p:nvPr/>
                  </p:nvSpPr>
                  <p:spPr>
                    <a:xfrm>
                      <a:off x="2065285" y="3782308"/>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5 h 1181395"/>
                        <a:gd name="connsiteX5" fmla="*/ 1702110 w 1770438"/>
                        <a:gd name="connsiteY5" fmla="*/ 1181395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5"/>
                            <a:pt x="68329" y="1181395"/>
                          </a:cubicBezTo>
                          <a:lnTo>
                            <a:pt x="1702110" y="1181395"/>
                          </a:lnTo>
                          <a:cubicBezTo>
                            <a:pt x="1739852" y="1181395"/>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56" name="Graphic 2">
                    <a:extLst>
                      <a:ext uri="{FF2B5EF4-FFF2-40B4-BE49-F238E27FC236}">
                        <a16:creationId xmlns:a16="http://schemas.microsoft.com/office/drawing/2014/main" id="{E497E1D6-D75D-19D4-25DA-C38A00CDEABF}"/>
                      </a:ext>
                    </a:extLst>
                  </p:cNvPr>
                  <p:cNvGrpSpPr/>
                  <p:nvPr/>
                </p:nvGrpSpPr>
                <p:grpSpPr>
                  <a:xfrm>
                    <a:off x="2175539" y="3633053"/>
                    <a:ext cx="379155" cy="225161"/>
                    <a:chOff x="2175539" y="3633053"/>
                    <a:chExt cx="379155" cy="225161"/>
                  </a:xfrm>
                  <a:solidFill>
                    <a:srgbClr val="81D1C5"/>
                  </a:solidFill>
                </p:grpSpPr>
                <p:sp>
                  <p:nvSpPr>
                    <p:cNvPr id="60" name="Freeform 273">
                      <a:extLst>
                        <a:ext uri="{FF2B5EF4-FFF2-40B4-BE49-F238E27FC236}">
                          <a16:creationId xmlns:a16="http://schemas.microsoft.com/office/drawing/2014/main" id="{9828AA19-E475-D0A2-C916-282046E6C791}"/>
                        </a:ext>
                      </a:extLst>
                    </p:cNvPr>
                    <p:cNvSpPr/>
                    <p:nvPr/>
                  </p:nvSpPr>
                  <p:spPr>
                    <a:xfrm>
                      <a:off x="2175539"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sp>
                  <p:nvSpPr>
                    <p:cNvPr id="61" name="Freeform 274">
                      <a:extLst>
                        <a:ext uri="{FF2B5EF4-FFF2-40B4-BE49-F238E27FC236}">
                          <a16:creationId xmlns:a16="http://schemas.microsoft.com/office/drawing/2014/main" id="{9744EE5A-E4A5-31A8-7569-9A6018104772}"/>
                        </a:ext>
                      </a:extLst>
                    </p:cNvPr>
                    <p:cNvSpPr/>
                    <p:nvPr/>
                  </p:nvSpPr>
                  <p:spPr>
                    <a:xfrm>
                      <a:off x="2359676"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grpSp>
              <p:grpSp>
                <p:nvGrpSpPr>
                  <p:cNvPr id="57" name="Graphic 2">
                    <a:extLst>
                      <a:ext uri="{FF2B5EF4-FFF2-40B4-BE49-F238E27FC236}">
                        <a16:creationId xmlns:a16="http://schemas.microsoft.com/office/drawing/2014/main" id="{896C1DB7-CE4F-34BC-FBDC-5607FC4FF0A2}"/>
                      </a:ext>
                    </a:extLst>
                  </p:cNvPr>
                  <p:cNvGrpSpPr/>
                  <p:nvPr/>
                </p:nvGrpSpPr>
                <p:grpSpPr>
                  <a:xfrm>
                    <a:off x="2650135" y="3518152"/>
                    <a:ext cx="1129009" cy="455900"/>
                    <a:chOff x="2650135" y="3518152"/>
                    <a:chExt cx="1129009" cy="455900"/>
                  </a:xfrm>
                </p:grpSpPr>
                <p:sp>
                  <p:nvSpPr>
                    <p:cNvPr id="58" name="Freeform 276">
                      <a:extLst>
                        <a:ext uri="{FF2B5EF4-FFF2-40B4-BE49-F238E27FC236}">
                          <a16:creationId xmlns:a16="http://schemas.microsoft.com/office/drawing/2014/main" id="{73A33010-B8E0-637C-7A33-CE9EC24EB9F3}"/>
                        </a:ext>
                      </a:extLst>
                    </p:cNvPr>
                    <p:cNvSpPr/>
                    <p:nvPr/>
                  </p:nvSpPr>
                  <p:spPr>
                    <a:xfrm>
                      <a:off x="2679739" y="3547775"/>
                      <a:ext cx="1069802" cy="396701"/>
                    </a:xfrm>
                    <a:custGeom>
                      <a:avLst/>
                      <a:gdLst>
                        <a:gd name="connsiteX0" fmla="*/ 871446 w 1069802"/>
                        <a:gd name="connsiteY0" fmla="*/ 0 h 396701"/>
                        <a:gd name="connsiteX1" fmla="*/ 198379 w 1069802"/>
                        <a:gd name="connsiteY1" fmla="*/ 0 h 396701"/>
                        <a:gd name="connsiteX2" fmla="*/ 0 w 1069802"/>
                        <a:gd name="connsiteY2" fmla="*/ 198350 h 396701"/>
                        <a:gd name="connsiteX3" fmla="*/ 0 w 1069802"/>
                        <a:gd name="connsiteY3" fmla="*/ 198350 h 396701"/>
                        <a:gd name="connsiteX4" fmla="*/ 198379 w 1069802"/>
                        <a:gd name="connsiteY4" fmla="*/ 396701 h 396701"/>
                        <a:gd name="connsiteX5" fmla="*/ 871423 w 1069802"/>
                        <a:gd name="connsiteY5" fmla="*/ 396701 h 396701"/>
                        <a:gd name="connsiteX6" fmla="*/ 1069802 w 1069802"/>
                        <a:gd name="connsiteY6" fmla="*/ 198350 h 396701"/>
                        <a:gd name="connsiteX7" fmla="*/ 1069802 w 1069802"/>
                        <a:gd name="connsiteY7" fmla="*/ 198350 h 396701"/>
                        <a:gd name="connsiteX8" fmla="*/ 871446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46"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825" y="88798"/>
                            <a:pt x="980991" y="0"/>
                            <a:pt x="871446" y="0"/>
                          </a:cubicBezTo>
                          <a:close/>
                        </a:path>
                      </a:pathLst>
                    </a:custGeom>
                    <a:solidFill>
                      <a:srgbClr val="FFFFFF"/>
                    </a:solidFill>
                    <a:ln w="2286" cap="flat">
                      <a:noFill/>
                      <a:prstDash val="solid"/>
                      <a:miter/>
                    </a:ln>
                  </p:spPr>
                  <p:txBody>
                    <a:bodyPr rtlCol="0" anchor="ctr"/>
                    <a:lstStyle/>
                    <a:p>
                      <a:endParaRPr lang="en-GB"/>
                    </a:p>
                  </p:txBody>
                </p:sp>
                <p:sp>
                  <p:nvSpPr>
                    <p:cNvPr id="59" name="Freeform 277">
                      <a:extLst>
                        <a:ext uri="{FF2B5EF4-FFF2-40B4-BE49-F238E27FC236}">
                          <a16:creationId xmlns:a16="http://schemas.microsoft.com/office/drawing/2014/main" id="{53F46787-C3D0-4A47-6AFD-AEB31BBB379E}"/>
                        </a:ext>
                      </a:extLst>
                    </p:cNvPr>
                    <p:cNvSpPr/>
                    <p:nvPr/>
                  </p:nvSpPr>
                  <p:spPr>
                    <a:xfrm>
                      <a:off x="2650135" y="3518152"/>
                      <a:ext cx="1129009" cy="455900"/>
                    </a:xfrm>
                    <a:custGeom>
                      <a:avLst/>
                      <a:gdLst>
                        <a:gd name="connsiteX0" fmla="*/ 901050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50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81D1C5"/>
                    </a:solidFill>
                    <a:ln w="2286" cap="flat">
                      <a:noFill/>
                      <a:prstDash val="solid"/>
                      <a:miter/>
                    </a:ln>
                  </p:spPr>
                  <p:txBody>
                    <a:bodyPr rtlCol="0" anchor="ctr"/>
                    <a:lstStyle/>
                    <a:p>
                      <a:endParaRPr lang="en-GB"/>
                    </a:p>
                  </p:txBody>
                </p:sp>
              </p:grpSp>
            </p:grpSp>
          </p:grpSp>
          <p:grpSp>
            <p:nvGrpSpPr>
              <p:cNvPr id="10" name="Graphic 2">
                <a:extLst>
                  <a:ext uri="{FF2B5EF4-FFF2-40B4-BE49-F238E27FC236}">
                    <a16:creationId xmlns:a16="http://schemas.microsoft.com/office/drawing/2014/main" id="{BA2A2268-E16C-C055-A53D-FCAA45CB4570}"/>
                  </a:ext>
                </a:extLst>
              </p:cNvPr>
              <p:cNvGrpSpPr/>
              <p:nvPr/>
            </p:nvGrpSpPr>
            <p:grpSpPr>
              <a:xfrm>
                <a:off x="3933496" y="3518152"/>
                <a:ext cx="2075526" cy="1706164"/>
                <a:chOff x="3933496" y="3518152"/>
                <a:chExt cx="2075526" cy="1706164"/>
              </a:xfrm>
            </p:grpSpPr>
            <p:pic>
              <p:nvPicPr>
                <p:cNvPr id="42" name="Picture 41">
                  <a:extLst>
                    <a:ext uri="{FF2B5EF4-FFF2-40B4-BE49-F238E27FC236}">
                      <a16:creationId xmlns:a16="http://schemas.microsoft.com/office/drawing/2014/main" id="{05D7D211-7ED5-FAD5-66C6-7FF980BBC6F5}"/>
                    </a:ext>
                  </a:extLst>
                </p:cNvPr>
                <p:cNvPicPr>
                  <a:picLocks noChangeAspect="1"/>
                </p:cNvPicPr>
                <p:nvPr/>
              </p:nvPicPr>
              <p:blipFill>
                <a:blip r:embed="rId9"/>
                <a:stretch>
                  <a:fillRect/>
                </a:stretch>
              </p:blipFill>
              <p:spPr>
                <a:xfrm>
                  <a:off x="3933496" y="3829873"/>
                  <a:ext cx="1998695" cy="1394443"/>
                </a:xfrm>
                <a:custGeom>
                  <a:avLst/>
                  <a:gdLst>
                    <a:gd name="connsiteX0" fmla="*/ -138 w 1998695"/>
                    <a:gd name="connsiteY0" fmla="*/ 710 h 1394443"/>
                    <a:gd name="connsiteX1" fmla="*/ 1998557 w 1998695"/>
                    <a:gd name="connsiteY1" fmla="*/ 710 h 1394443"/>
                    <a:gd name="connsiteX2" fmla="*/ 1998557 w 1998695"/>
                    <a:gd name="connsiteY2" fmla="*/ 1395153 h 1394443"/>
                    <a:gd name="connsiteX3" fmla="*/ -138 w 1998695"/>
                    <a:gd name="connsiteY3" fmla="*/ 1395153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138" y="710"/>
                      </a:moveTo>
                      <a:lnTo>
                        <a:pt x="1998557" y="710"/>
                      </a:lnTo>
                      <a:lnTo>
                        <a:pt x="1998557" y="1395153"/>
                      </a:lnTo>
                      <a:lnTo>
                        <a:pt x="-138" y="1395153"/>
                      </a:lnTo>
                      <a:close/>
                    </a:path>
                  </a:pathLst>
                </a:custGeom>
              </p:spPr>
            </p:pic>
            <p:grpSp>
              <p:nvGrpSpPr>
                <p:cNvPr id="43" name="Graphic 2">
                  <a:extLst>
                    <a:ext uri="{FF2B5EF4-FFF2-40B4-BE49-F238E27FC236}">
                      <a16:creationId xmlns:a16="http://schemas.microsoft.com/office/drawing/2014/main" id="{5661750B-450C-3321-D96B-78090A64C7BD}"/>
                    </a:ext>
                  </a:extLst>
                </p:cNvPr>
                <p:cNvGrpSpPr/>
                <p:nvPr/>
              </p:nvGrpSpPr>
              <p:grpSpPr>
                <a:xfrm>
                  <a:off x="4113632" y="3518152"/>
                  <a:ext cx="1895390" cy="1508018"/>
                  <a:chOff x="4113632" y="3518152"/>
                  <a:chExt cx="1895390" cy="1508018"/>
                </a:xfrm>
              </p:grpSpPr>
              <p:grpSp>
                <p:nvGrpSpPr>
                  <p:cNvPr id="44" name="Graphic 2">
                    <a:extLst>
                      <a:ext uri="{FF2B5EF4-FFF2-40B4-BE49-F238E27FC236}">
                        <a16:creationId xmlns:a16="http://schemas.microsoft.com/office/drawing/2014/main" id="{2882B577-2C9F-316C-E3A0-158598D5D0E7}"/>
                      </a:ext>
                    </a:extLst>
                  </p:cNvPr>
                  <p:cNvGrpSpPr/>
                  <p:nvPr/>
                </p:nvGrpSpPr>
                <p:grpSpPr>
                  <a:xfrm>
                    <a:off x="4113632" y="3719840"/>
                    <a:ext cx="1895390" cy="1306330"/>
                    <a:chOff x="4113632" y="3719840"/>
                    <a:chExt cx="1895390" cy="1306330"/>
                  </a:xfrm>
                </p:grpSpPr>
                <p:sp>
                  <p:nvSpPr>
                    <p:cNvPr id="51" name="Freeform 282">
                      <a:extLst>
                        <a:ext uri="{FF2B5EF4-FFF2-40B4-BE49-F238E27FC236}">
                          <a16:creationId xmlns:a16="http://schemas.microsoft.com/office/drawing/2014/main" id="{F7B97E4A-9FB3-8FB6-061F-B538596FC986}"/>
                        </a:ext>
                      </a:extLst>
                    </p:cNvPr>
                    <p:cNvSpPr/>
                    <p:nvPr/>
                  </p:nvSpPr>
                  <p:spPr>
                    <a:xfrm>
                      <a:off x="4113632" y="3719840"/>
                      <a:ext cx="1895390" cy="1306330"/>
                    </a:xfrm>
                    <a:custGeom>
                      <a:avLst/>
                      <a:gdLst>
                        <a:gd name="connsiteX0" fmla="*/ 1818261 w 1895390"/>
                        <a:gd name="connsiteY0" fmla="*/ 0 h 1306330"/>
                        <a:gd name="connsiteX1" fmla="*/ 77130 w 1895390"/>
                        <a:gd name="connsiteY1" fmla="*/ 0 h 1306330"/>
                        <a:gd name="connsiteX2" fmla="*/ 0 w 1895390"/>
                        <a:gd name="connsiteY2" fmla="*/ 77119 h 1306330"/>
                        <a:gd name="connsiteX3" fmla="*/ 0 w 1895390"/>
                        <a:gd name="connsiteY3" fmla="*/ 1229212 h 1306330"/>
                        <a:gd name="connsiteX4" fmla="*/ 77130 w 1895390"/>
                        <a:gd name="connsiteY4" fmla="*/ 1306331 h 1306330"/>
                        <a:gd name="connsiteX5" fmla="*/ 1818261 w 1895390"/>
                        <a:gd name="connsiteY5" fmla="*/ 1306331 h 1306330"/>
                        <a:gd name="connsiteX6" fmla="*/ 1895391 w 1895390"/>
                        <a:gd name="connsiteY6" fmla="*/ 1229212 h 1306330"/>
                        <a:gd name="connsiteX7" fmla="*/ 1895391 w 1895390"/>
                        <a:gd name="connsiteY7" fmla="*/ 77119 h 1306330"/>
                        <a:gd name="connsiteX8" fmla="*/ 1818261 w 1895390"/>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0"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36"/>
                            <a:pt x="1860850" y="0"/>
                            <a:pt x="1818261" y="0"/>
                          </a:cubicBezTo>
                          <a:close/>
                        </a:path>
                      </a:pathLst>
                    </a:custGeom>
                    <a:solidFill>
                      <a:srgbClr val="81D1C5"/>
                    </a:solidFill>
                    <a:ln w="2286" cap="flat">
                      <a:noFill/>
                      <a:prstDash val="solid"/>
                      <a:miter/>
                    </a:ln>
                  </p:spPr>
                  <p:txBody>
                    <a:bodyPr rtlCol="0" anchor="ctr"/>
                    <a:lstStyle/>
                    <a:p>
                      <a:endParaRPr lang="en-GB"/>
                    </a:p>
                  </p:txBody>
                </p:sp>
                <p:sp>
                  <p:nvSpPr>
                    <p:cNvPr id="52" name="Freeform 283">
                      <a:extLst>
                        <a:ext uri="{FF2B5EF4-FFF2-40B4-BE49-F238E27FC236}">
                          <a16:creationId xmlns:a16="http://schemas.microsoft.com/office/drawing/2014/main" id="{C7B925B3-4A2B-E446-E68C-749C5D03DEA6}"/>
                        </a:ext>
                      </a:extLst>
                    </p:cNvPr>
                    <p:cNvSpPr/>
                    <p:nvPr/>
                  </p:nvSpPr>
                  <p:spPr>
                    <a:xfrm>
                      <a:off x="4176086" y="3782308"/>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5 h 1181395"/>
                        <a:gd name="connsiteX5" fmla="*/ 1702110 w 1770438"/>
                        <a:gd name="connsiteY5" fmla="*/ 1181395 h 1181395"/>
                        <a:gd name="connsiteX6" fmla="*/ 1770439 w 1770438"/>
                        <a:gd name="connsiteY6" fmla="*/ 1113077 h 1181395"/>
                        <a:gd name="connsiteX7" fmla="*/ 1770439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5"/>
                            <a:pt x="68329" y="1181395"/>
                          </a:cubicBezTo>
                          <a:lnTo>
                            <a:pt x="1702110" y="1181395"/>
                          </a:lnTo>
                          <a:cubicBezTo>
                            <a:pt x="1739852" y="1181395"/>
                            <a:pt x="1770439" y="1150813"/>
                            <a:pt x="1770439" y="1113077"/>
                          </a:cubicBezTo>
                          <a:lnTo>
                            <a:pt x="1770439" y="68319"/>
                          </a:lnTo>
                          <a:cubicBezTo>
                            <a:pt x="1770439"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45" name="Graphic 2">
                    <a:extLst>
                      <a:ext uri="{FF2B5EF4-FFF2-40B4-BE49-F238E27FC236}">
                        <a16:creationId xmlns:a16="http://schemas.microsoft.com/office/drawing/2014/main" id="{EACB8894-1611-FB3E-F544-99FB5D733CE9}"/>
                      </a:ext>
                    </a:extLst>
                  </p:cNvPr>
                  <p:cNvGrpSpPr/>
                  <p:nvPr/>
                </p:nvGrpSpPr>
                <p:grpSpPr>
                  <a:xfrm>
                    <a:off x="4286340" y="3633053"/>
                    <a:ext cx="379178" cy="225161"/>
                    <a:chOff x="4286340" y="3633053"/>
                    <a:chExt cx="379178" cy="225161"/>
                  </a:xfrm>
                  <a:solidFill>
                    <a:srgbClr val="81D1C5"/>
                  </a:solidFill>
                </p:grpSpPr>
                <p:sp>
                  <p:nvSpPr>
                    <p:cNvPr id="49" name="Freeform 285">
                      <a:extLst>
                        <a:ext uri="{FF2B5EF4-FFF2-40B4-BE49-F238E27FC236}">
                          <a16:creationId xmlns:a16="http://schemas.microsoft.com/office/drawing/2014/main" id="{D7126818-51D7-C102-A95D-0FB4FD235F53}"/>
                        </a:ext>
                      </a:extLst>
                    </p:cNvPr>
                    <p:cNvSpPr/>
                    <p:nvPr/>
                  </p:nvSpPr>
                  <p:spPr>
                    <a:xfrm>
                      <a:off x="4286340"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sp>
                  <p:nvSpPr>
                    <p:cNvPr id="50" name="Freeform 286">
                      <a:extLst>
                        <a:ext uri="{FF2B5EF4-FFF2-40B4-BE49-F238E27FC236}">
                          <a16:creationId xmlns:a16="http://schemas.microsoft.com/office/drawing/2014/main" id="{32EAEC39-52B5-08B8-4D7F-AFA191206EF6}"/>
                        </a:ext>
                      </a:extLst>
                    </p:cNvPr>
                    <p:cNvSpPr/>
                    <p:nvPr/>
                  </p:nvSpPr>
                  <p:spPr>
                    <a:xfrm>
                      <a:off x="4470500"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grpSp>
              <p:grpSp>
                <p:nvGrpSpPr>
                  <p:cNvPr id="46" name="Graphic 2">
                    <a:extLst>
                      <a:ext uri="{FF2B5EF4-FFF2-40B4-BE49-F238E27FC236}">
                        <a16:creationId xmlns:a16="http://schemas.microsoft.com/office/drawing/2014/main" id="{8320992A-603C-70F9-E3CB-63024A14D896}"/>
                      </a:ext>
                    </a:extLst>
                  </p:cNvPr>
                  <p:cNvGrpSpPr/>
                  <p:nvPr/>
                </p:nvGrpSpPr>
                <p:grpSpPr>
                  <a:xfrm>
                    <a:off x="4760959" y="3518152"/>
                    <a:ext cx="1129009" cy="455900"/>
                    <a:chOff x="4760959" y="3518152"/>
                    <a:chExt cx="1129009" cy="455900"/>
                  </a:xfrm>
                </p:grpSpPr>
                <p:sp>
                  <p:nvSpPr>
                    <p:cNvPr id="47" name="Freeform 288">
                      <a:extLst>
                        <a:ext uri="{FF2B5EF4-FFF2-40B4-BE49-F238E27FC236}">
                          <a16:creationId xmlns:a16="http://schemas.microsoft.com/office/drawing/2014/main" id="{CCD99E0B-8B57-2140-2644-D5976E9F5EC8}"/>
                        </a:ext>
                      </a:extLst>
                    </p:cNvPr>
                    <p:cNvSpPr/>
                    <p:nvPr/>
                  </p:nvSpPr>
                  <p:spPr>
                    <a:xfrm>
                      <a:off x="4790563" y="3547775"/>
                      <a:ext cx="1069801" cy="396701"/>
                    </a:xfrm>
                    <a:custGeom>
                      <a:avLst/>
                      <a:gdLst>
                        <a:gd name="connsiteX0" fmla="*/ 871423 w 1069801"/>
                        <a:gd name="connsiteY0" fmla="*/ 0 h 396701"/>
                        <a:gd name="connsiteX1" fmla="*/ 198379 w 1069801"/>
                        <a:gd name="connsiteY1" fmla="*/ 0 h 396701"/>
                        <a:gd name="connsiteX2" fmla="*/ 0 w 1069801"/>
                        <a:gd name="connsiteY2" fmla="*/ 198350 h 396701"/>
                        <a:gd name="connsiteX3" fmla="*/ 0 w 1069801"/>
                        <a:gd name="connsiteY3" fmla="*/ 198350 h 396701"/>
                        <a:gd name="connsiteX4" fmla="*/ 198379 w 1069801"/>
                        <a:gd name="connsiteY4" fmla="*/ 396701 h 396701"/>
                        <a:gd name="connsiteX5" fmla="*/ 871423 w 1069801"/>
                        <a:gd name="connsiteY5" fmla="*/ 396701 h 396701"/>
                        <a:gd name="connsiteX6" fmla="*/ 1069802 w 1069801"/>
                        <a:gd name="connsiteY6" fmla="*/ 198350 h 396701"/>
                        <a:gd name="connsiteX7" fmla="*/ 1069802 w 1069801"/>
                        <a:gd name="connsiteY7" fmla="*/ 198350 h 396701"/>
                        <a:gd name="connsiteX8" fmla="*/ 871423 w 1069801"/>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1" h="396701">
                          <a:moveTo>
                            <a:pt x="871423"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802" y="88798"/>
                            <a:pt x="980991" y="0"/>
                            <a:pt x="871423" y="0"/>
                          </a:cubicBezTo>
                          <a:close/>
                        </a:path>
                      </a:pathLst>
                    </a:custGeom>
                    <a:solidFill>
                      <a:srgbClr val="FFFFFF"/>
                    </a:solidFill>
                    <a:ln w="2286" cap="flat">
                      <a:noFill/>
                      <a:prstDash val="solid"/>
                      <a:miter/>
                    </a:ln>
                  </p:spPr>
                  <p:txBody>
                    <a:bodyPr rtlCol="0" anchor="ctr"/>
                    <a:lstStyle/>
                    <a:p>
                      <a:endParaRPr lang="en-GB"/>
                    </a:p>
                  </p:txBody>
                </p:sp>
                <p:sp>
                  <p:nvSpPr>
                    <p:cNvPr id="48" name="Freeform 289">
                      <a:extLst>
                        <a:ext uri="{FF2B5EF4-FFF2-40B4-BE49-F238E27FC236}">
                          <a16:creationId xmlns:a16="http://schemas.microsoft.com/office/drawing/2014/main" id="{D176C8E8-28CA-B6F0-446E-3439B4139352}"/>
                        </a:ext>
                      </a:extLst>
                    </p:cNvPr>
                    <p:cNvSpPr/>
                    <p:nvPr/>
                  </p:nvSpPr>
                  <p:spPr>
                    <a:xfrm>
                      <a:off x="4760959" y="3518152"/>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27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81D1C5"/>
                    </a:solidFill>
                    <a:ln w="2286" cap="flat">
                      <a:noFill/>
                      <a:prstDash val="solid"/>
                      <a:miter/>
                    </a:ln>
                  </p:spPr>
                  <p:txBody>
                    <a:bodyPr rtlCol="0" anchor="ctr"/>
                    <a:lstStyle/>
                    <a:p>
                      <a:endParaRPr lang="en-GB"/>
                    </a:p>
                  </p:txBody>
                </p:sp>
              </p:grpSp>
            </p:grpSp>
          </p:grpSp>
          <p:grpSp>
            <p:nvGrpSpPr>
              <p:cNvPr id="24" name="Graphic 2">
                <a:extLst>
                  <a:ext uri="{FF2B5EF4-FFF2-40B4-BE49-F238E27FC236}">
                    <a16:creationId xmlns:a16="http://schemas.microsoft.com/office/drawing/2014/main" id="{27A16336-D435-BA07-BDE4-F3E80A41B94B}"/>
                  </a:ext>
                </a:extLst>
              </p:cNvPr>
              <p:cNvGrpSpPr/>
              <p:nvPr/>
            </p:nvGrpSpPr>
            <p:grpSpPr>
              <a:xfrm>
                <a:off x="6044114" y="3518152"/>
                <a:ext cx="2075711" cy="1706164"/>
                <a:chOff x="6044114" y="3518152"/>
                <a:chExt cx="2075711" cy="1706164"/>
              </a:xfrm>
            </p:grpSpPr>
            <p:pic>
              <p:nvPicPr>
                <p:cNvPr id="26" name="Picture 25">
                  <a:extLst>
                    <a:ext uri="{FF2B5EF4-FFF2-40B4-BE49-F238E27FC236}">
                      <a16:creationId xmlns:a16="http://schemas.microsoft.com/office/drawing/2014/main" id="{1F095392-078D-3235-9256-EF14186B553D}"/>
                    </a:ext>
                  </a:extLst>
                </p:cNvPr>
                <p:cNvPicPr>
                  <a:picLocks noChangeAspect="1"/>
                </p:cNvPicPr>
                <p:nvPr/>
              </p:nvPicPr>
              <p:blipFill>
                <a:blip r:embed="rId10"/>
                <a:stretch>
                  <a:fillRect/>
                </a:stretch>
              </p:blipFill>
              <p:spPr>
                <a:xfrm>
                  <a:off x="6044114" y="3829873"/>
                  <a:ext cx="1998695" cy="1394443"/>
                </a:xfrm>
                <a:custGeom>
                  <a:avLst/>
                  <a:gdLst>
                    <a:gd name="connsiteX0" fmla="*/ 785 w 1998695"/>
                    <a:gd name="connsiteY0" fmla="*/ 710 h 1394443"/>
                    <a:gd name="connsiteX1" fmla="*/ 1999481 w 1998695"/>
                    <a:gd name="connsiteY1" fmla="*/ 710 h 1394443"/>
                    <a:gd name="connsiteX2" fmla="*/ 1999481 w 1998695"/>
                    <a:gd name="connsiteY2" fmla="*/ 1395153 h 1394443"/>
                    <a:gd name="connsiteX3" fmla="*/ 785 w 1998695"/>
                    <a:gd name="connsiteY3" fmla="*/ 1395153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785" y="710"/>
                      </a:moveTo>
                      <a:lnTo>
                        <a:pt x="1999481" y="710"/>
                      </a:lnTo>
                      <a:lnTo>
                        <a:pt x="1999481" y="1395153"/>
                      </a:lnTo>
                      <a:lnTo>
                        <a:pt x="785" y="1395153"/>
                      </a:lnTo>
                      <a:close/>
                    </a:path>
                  </a:pathLst>
                </a:custGeom>
              </p:spPr>
            </p:pic>
            <p:grpSp>
              <p:nvGrpSpPr>
                <p:cNvPr id="28" name="Graphic 2">
                  <a:extLst>
                    <a:ext uri="{FF2B5EF4-FFF2-40B4-BE49-F238E27FC236}">
                      <a16:creationId xmlns:a16="http://schemas.microsoft.com/office/drawing/2014/main" id="{765D9747-722C-8A06-5801-6FE6BA2F00F6}"/>
                    </a:ext>
                  </a:extLst>
                </p:cNvPr>
                <p:cNvGrpSpPr/>
                <p:nvPr/>
              </p:nvGrpSpPr>
              <p:grpSpPr>
                <a:xfrm>
                  <a:off x="6224434" y="3518152"/>
                  <a:ext cx="1895391" cy="1508018"/>
                  <a:chOff x="6224434" y="3518152"/>
                  <a:chExt cx="1895391" cy="1508018"/>
                </a:xfrm>
              </p:grpSpPr>
              <p:grpSp>
                <p:nvGrpSpPr>
                  <p:cNvPr id="29" name="Graphic 2">
                    <a:extLst>
                      <a:ext uri="{FF2B5EF4-FFF2-40B4-BE49-F238E27FC236}">
                        <a16:creationId xmlns:a16="http://schemas.microsoft.com/office/drawing/2014/main" id="{448135AF-05CF-47C5-13A4-080AE033A7CE}"/>
                      </a:ext>
                    </a:extLst>
                  </p:cNvPr>
                  <p:cNvGrpSpPr/>
                  <p:nvPr/>
                </p:nvGrpSpPr>
                <p:grpSpPr>
                  <a:xfrm>
                    <a:off x="6224434" y="3719840"/>
                    <a:ext cx="1895391" cy="1306330"/>
                    <a:chOff x="6224434" y="3719840"/>
                    <a:chExt cx="1895391" cy="1306330"/>
                  </a:xfrm>
                </p:grpSpPr>
                <p:sp>
                  <p:nvSpPr>
                    <p:cNvPr id="38" name="Freeform 323">
                      <a:extLst>
                        <a:ext uri="{FF2B5EF4-FFF2-40B4-BE49-F238E27FC236}">
                          <a16:creationId xmlns:a16="http://schemas.microsoft.com/office/drawing/2014/main" id="{9637A442-79B9-0CD3-3012-8944D50195D8}"/>
                        </a:ext>
                      </a:extLst>
                    </p:cNvPr>
                    <p:cNvSpPr/>
                    <p:nvPr/>
                  </p:nvSpPr>
                  <p:spPr>
                    <a:xfrm>
                      <a:off x="6224434" y="3719840"/>
                      <a:ext cx="1895391" cy="1306330"/>
                    </a:xfrm>
                    <a:custGeom>
                      <a:avLst/>
                      <a:gdLst>
                        <a:gd name="connsiteX0" fmla="*/ 1818262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2 w 1895391"/>
                        <a:gd name="connsiteY5" fmla="*/ 1306331 h 1306330"/>
                        <a:gd name="connsiteX6" fmla="*/ 1895392 w 1895391"/>
                        <a:gd name="connsiteY6" fmla="*/ 1229212 h 1306330"/>
                        <a:gd name="connsiteX7" fmla="*/ 1895392 w 1895391"/>
                        <a:gd name="connsiteY7" fmla="*/ 77119 h 1306330"/>
                        <a:gd name="connsiteX8" fmla="*/ 1818262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36"/>
                            <a:pt x="1860850" y="0"/>
                            <a:pt x="1818262" y="0"/>
                          </a:cubicBezTo>
                          <a:close/>
                        </a:path>
                      </a:pathLst>
                    </a:custGeom>
                    <a:solidFill>
                      <a:srgbClr val="81D1C5"/>
                    </a:solidFill>
                    <a:ln w="2286" cap="flat">
                      <a:noFill/>
                      <a:prstDash val="solid"/>
                      <a:miter/>
                    </a:ln>
                  </p:spPr>
                  <p:txBody>
                    <a:bodyPr rtlCol="0" anchor="ctr"/>
                    <a:lstStyle/>
                    <a:p>
                      <a:endParaRPr lang="en-GB"/>
                    </a:p>
                  </p:txBody>
                </p:sp>
                <p:sp>
                  <p:nvSpPr>
                    <p:cNvPr id="41" name="Freeform 324">
                      <a:extLst>
                        <a:ext uri="{FF2B5EF4-FFF2-40B4-BE49-F238E27FC236}">
                          <a16:creationId xmlns:a16="http://schemas.microsoft.com/office/drawing/2014/main" id="{C386507C-39D8-E1E3-FF2D-443FFFEF2549}"/>
                        </a:ext>
                      </a:extLst>
                    </p:cNvPr>
                    <p:cNvSpPr/>
                    <p:nvPr/>
                  </p:nvSpPr>
                  <p:spPr>
                    <a:xfrm>
                      <a:off x="6286910" y="3782308"/>
                      <a:ext cx="1770438" cy="1181395"/>
                    </a:xfrm>
                    <a:custGeom>
                      <a:avLst/>
                      <a:gdLst>
                        <a:gd name="connsiteX0" fmla="*/ 1702110 w 1770438"/>
                        <a:gd name="connsiteY0" fmla="*/ 0 h 1181395"/>
                        <a:gd name="connsiteX1" fmla="*/ 68328 w 1770438"/>
                        <a:gd name="connsiteY1" fmla="*/ 0 h 1181395"/>
                        <a:gd name="connsiteX2" fmla="*/ 0 w 1770438"/>
                        <a:gd name="connsiteY2" fmla="*/ 68319 h 1181395"/>
                        <a:gd name="connsiteX3" fmla="*/ 0 w 1770438"/>
                        <a:gd name="connsiteY3" fmla="*/ 1113077 h 1181395"/>
                        <a:gd name="connsiteX4" fmla="*/ 68328 w 1770438"/>
                        <a:gd name="connsiteY4" fmla="*/ 1181395 h 1181395"/>
                        <a:gd name="connsiteX5" fmla="*/ 1702110 w 1770438"/>
                        <a:gd name="connsiteY5" fmla="*/ 1181395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8" y="0"/>
                          </a:lnTo>
                          <a:cubicBezTo>
                            <a:pt x="30587" y="0"/>
                            <a:pt x="0" y="30582"/>
                            <a:pt x="0" y="68319"/>
                          </a:cubicBezTo>
                          <a:lnTo>
                            <a:pt x="0" y="1113077"/>
                          </a:lnTo>
                          <a:cubicBezTo>
                            <a:pt x="0" y="1150813"/>
                            <a:pt x="30587" y="1181395"/>
                            <a:pt x="68328" y="1181395"/>
                          </a:cubicBezTo>
                          <a:lnTo>
                            <a:pt x="1702110" y="1181395"/>
                          </a:lnTo>
                          <a:cubicBezTo>
                            <a:pt x="1739852" y="1181395"/>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30" name="Graphic 2">
                    <a:extLst>
                      <a:ext uri="{FF2B5EF4-FFF2-40B4-BE49-F238E27FC236}">
                        <a16:creationId xmlns:a16="http://schemas.microsoft.com/office/drawing/2014/main" id="{0E2BFB3A-16ED-BC94-7159-F4522A731B28}"/>
                      </a:ext>
                    </a:extLst>
                  </p:cNvPr>
                  <p:cNvGrpSpPr/>
                  <p:nvPr/>
                </p:nvGrpSpPr>
                <p:grpSpPr>
                  <a:xfrm>
                    <a:off x="6397140" y="3633053"/>
                    <a:ext cx="379179" cy="225161"/>
                    <a:chOff x="6397140" y="3633053"/>
                    <a:chExt cx="379179" cy="225161"/>
                  </a:xfrm>
                  <a:solidFill>
                    <a:srgbClr val="81D1C5"/>
                  </a:solidFill>
                </p:grpSpPr>
                <p:sp>
                  <p:nvSpPr>
                    <p:cNvPr id="35" name="Freeform 326">
                      <a:extLst>
                        <a:ext uri="{FF2B5EF4-FFF2-40B4-BE49-F238E27FC236}">
                          <a16:creationId xmlns:a16="http://schemas.microsoft.com/office/drawing/2014/main" id="{15715C1D-4DB9-22C3-E689-979053E67396}"/>
                        </a:ext>
                      </a:extLst>
                    </p:cNvPr>
                    <p:cNvSpPr/>
                    <p:nvPr/>
                  </p:nvSpPr>
                  <p:spPr>
                    <a:xfrm>
                      <a:off x="6397140" y="3633053"/>
                      <a:ext cx="195041" cy="225161"/>
                    </a:xfrm>
                    <a:custGeom>
                      <a:avLst/>
                      <a:gdLst>
                        <a:gd name="connsiteX0" fmla="*/ 195042 w 195041"/>
                        <a:gd name="connsiteY0" fmla="*/ 112592 h 225161"/>
                        <a:gd name="connsiteX1" fmla="*/ 0 w 195041"/>
                        <a:gd name="connsiteY1" fmla="*/ 225162 h 225161"/>
                        <a:gd name="connsiteX2" fmla="*/ 0 w 195041"/>
                        <a:gd name="connsiteY2" fmla="*/ 0 h 225161"/>
                      </a:gdLst>
                      <a:ahLst/>
                      <a:cxnLst>
                        <a:cxn ang="0">
                          <a:pos x="connsiteX0" y="connsiteY0"/>
                        </a:cxn>
                        <a:cxn ang="0">
                          <a:pos x="connsiteX1" y="connsiteY1"/>
                        </a:cxn>
                        <a:cxn ang="0">
                          <a:pos x="connsiteX2" y="connsiteY2"/>
                        </a:cxn>
                      </a:cxnLst>
                      <a:rect l="l" t="t" r="r" b="b"/>
                      <a:pathLst>
                        <a:path w="195041" h="225161">
                          <a:moveTo>
                            <a:pt x="195042"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sp>
                  <p:nvSpPr>
                    <p:cNvPr id="36" name="Freeform 327">
                      <a:extLst>
                        <a:ext uri="{FF2B5EF4-FFF2-40B4-BE49-F238E27FC236}">
                          <a16:creationId xmlns:a16="http://schemas.microsoft.com/office/drawing/2014/main" id="{FC0BB149-039D-645C-9C85-A97683B19326}"/>
                        </a:ext>
                      </a:extLst>
                    </p:cNvPr>
                    <p:cNvSpPr/>
                    <p:nvPr/>
                  </p:nvSpPr>
                  <p:spPr>
                    <a:xfrm>
                      <a:off x="6581301"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grpSp>
              <p:grpSp>
                <p:nvGrpSpPr>
                  <p:cNvPr id="31" name="Graphic 2">
                    <a:extLst>
                      <a:ext uri="{FF2B5EF4-FFF2-40B4-BE49-F238E27FC236}">
                        <a16:creationId xmlns:a16="http://schemas.microsoft.com/office/drawing/2014/main" id="{CB7B54EB-5B63-9C03-DEB4-E9708F908D39}"/>
                      </a:ext>
                    </a:extLst>
                  </p:cNvPr>
                  <p:cNvGrpSpPr/>
                  <p:nvPr/>
                </p:nvGrpSpPr>
                <p:grpSpPr>
                  <a:xfrm>
                    <a:off x="6871783" y="3518152"/>
                    <a:ext cx="1129009" cy="455900"/>
                    <a:chOff x="6871783" y="3518152"/>
                    <a:chExt cx="1129009" cy="455900"/>
                  </a:xfrm>
                </p:grpSpPr>
                <p:sp>
                  <p:nvSpPr>
                    <p:cNvPr id="32" name="Freeform 330">
                      <a:extLst>
                        <a:ext uri="{FF2B5EF4-FFF2-40B4-BE49-F238E27FC236}">
                          <a16:creationId xmlns:a16="http://schemas.microsoft.com/office/drawing/2014/main" id="{00EF2423-3AC9-DEEE-27A2-2DCD29835FB0}"/>
                        </a:ext>
                      </a:extLst>
                    </p:cNvPr>
                    <p:cNvSpPr/>
                    <p:nvPr/>
                  </p:nvSpPr>
                  <p:spPr>
                    <a:xfrm>
                      <a:off x="6901387" y="3547775"/>
                      <a:ext cx="1069802" cy="396701"/>
                    </a:xfrm>
                    <a:custGeom>
                      <a:avLst/>
                      <a:gdLst>
                        <a:gd name="connsiteX0" fmla="*/ 871423 w 1069802"/>
                        <a:gd name="connsiteY0" fmla="*/ 0 h 396701"/>
                        <a:gd name="connsiteX1" fmla="*/ 198379 w 1069802"/>
                        <a:gd name="connsiteY1" fmla="*/ 0 h 396701"/>
                        <a:gd name="connsiteX2" fmla="*/ 0 w 1069802"/>
                        <a:gd name="connsiteY2" fmla="*/ 198350 h 396701"/>
                        <a:gd name="connsiteX3" fmla="*/ 0 w 1069802"/>
                        <a:gd name="connsiteY3" fmla="*/ 198350 h 396701"/>
                        <a:gd name="connsiteX4" fmla="*/ 198379 w 1069802"/>
                        <a:gd name="connsiteY4" fmla="*/ 396701 h 396701"/>
                        <a:gd name="connsiteX5" fmla="*/ 871423 w 1069802"/>
                        <a:gd name="connsiteY5" fmla="*/ 396701 h 396701"/>
                        <a:gd name="connsiteX6" fmla="*/ 1069802 w 1069802"/>
                        <a:gd name="connsiteY6" fmla="*/ 198350 h 396701"/>
                        <a:gd name="connsiteX7" fmla="*/ 1069802 w 1069802"/>
                        <a:gd name="connsiteY7" fmla="*/ 198350 h 396701"/>
                        <a:gd name="connsiteX8" fmla="*/ 871423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23"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779" y="88798"/>
                            <a:pt x="980968" y="0"/>
                            <a:pt x="871423" y="0"/>
                          </a:cubicBezTo>
                          <a:close/>
                        </a:path>
                      </a:pathLst>
                    </a:custGeom>
                    <a:solidFill>
                      <a:srgbClr val="FFFFFF"/>
                    </a:solidFill>
                    <a:ln w="2286" cap="flat">
                      <a:noFill/>
                      <a:prstDash val="solid"/>
                      <a:miter/>
                    </a:ln>
                  </p:spPr>
                  <p:txBody>
                    <a:bodyPr rtlCol="0" anchor="ctr"/>
                    <a:lstStyle/>
                    <a:p>
                      <a:endParaRPr lang="en-GB"/>
                    </a:p>
                  </p:txBody>
                </p:sp>
                <p:sp>
                  <p:nvSpPr>
                    <p:cNvPr id="33" name="Freeform 331">
                      <a:extLst>
                        <a:ext uri="{FF2B5EF4-FFF2-40B4-BE49-F238E27FC236}">
                          <a16:creationId xmlns:a16="http://schemas.microsoft.com/office/drawing/2014/main" id="{D67E1842-2808-D3D2-7C6B-E4AD076F46D1}"/>
                        </a:ext>
                      </a:extLst>
                    </p:cNvPr>
                    <p:cNvSpPr/>
                    <p:nvPr/>
                  </p:nvSpPr>
                  <p:spPr>
                    <a:xfrm>
                      <a:off x="6871783" y="3518152"/>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09 w 1129009"/>
                        <a:gd name="connsiteY5" fmla="*/ 227950 h 455900"/>
                        <a:gd name="connsiteX6" fmla="*/ 901027 w 1129009"/>
                        <a:gd name="connsiteY6" fmla="*/ 455900 h 455900"/>
                        <a:gd name="connsiteX7" fmla="*/ 227960 w 1129009"/>
                        <a:gd name="connsiteY7" fmla="*/ 59222 h 455900"/>
                        <a:gd name="connsiteX8" fmla="*/ 59184 w 1129009"/>
                        <a:gd name="connsiteY8" fmla="*/ 227973 h 455900"/>
                        <a:gd name="connsiteX9" fmla="*/ 227960 w 1129009"/>
                        <a:gd name="connsiteY9" fmla="*/ 396724 h 455900"/>
                        <a:gd name="connsiteX10" fmla="*/ 901004 w 1129009"/>
                        <a:gd name="connsiteY10" fmla="*/ 396724 h 455900"/>
                        <a:gd name="connsiteX11" fmla="*/ 1069779 w 1129009"/>
                        <a:gd name="connsiteY11" fmla="*/ 227973 h 455900"/>
                        <a:gd name="connsiteX12" fmla="*/ 901004 w 1129009"/>
                        <a:gd name="connsiteY12" fmla="*/ 59222 h 455900"/>
                        <a:gd name="connsiteX13" fmla="*/ 227960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222"/>
                          </a:moveTo>
                          <a:cubicBezTo>
                            <a:pt x="134897" y="59222"/>
                            <a:pt x="59184" y="134923"/>
                            <a:pt x="59184" y="227973"/>
                          </a:cubicBezTo>
                          <a:cubicBezTo>
                            <a:pt x="59184" y="321023"/>
                            <a:pt x="134897" y="396724"/>
                            <a:pt x="227960" y="396724"/>
                          </a:cubicBezTo>
                          <a:lnTo>
                            <a:pt x="901004" y="396724"/>
                          </a:lnTo>
                          <a:cubicBezTo>
                            <a:pt x="994067" y="396724"/>
                            <a:pt x="1069779" y="321023"/>
                            <a:pt x="1069779" y="227973"/>
                          </a:cubicBezTo>
                          <a:cubicBezTo>
                            <a:pt x="1069779" y="134923"/>
                            <a:pt x="994067" y="59222"/>
                            <a:pt x="901004" y="59222"/>
                          </a:cubicBezTo>
                          <a:lnTo>
                            <a:pt x="227960" y="59222"/>
                          </a:lnTo>
                          <a:close/>
                        </a:path>
                      </a:pathLst>
                    </a:custGeom>
                    <a:solidFill>
                      <a:srgbClr val="81D1C5"/>
                    </a:solidFill>
                    <a:ln w="2286" cap="flat">
                      <a:noFill/>
                      <a:prstDash val="solid"/>
                      <a:miter/>
                    </a:ln>
                  </p:spPr>
                  <p:txBody>
                    <a:bodyPr rtlCol="0" anchor="ctr"/>
                    <a:lstStyle/>
                    <a:p>
                      <a:endParaRPr lang="en-GB"/>
                    </a:p>
                  </p:txBody>
                </p:sp>
              </p:grpSp>
            </p:grpSp>
          </p:grpSp>
        </p:grpSp>
      </p:grpSp>
      <p:pic>
        <p:nvPicPr>
          <p:cNvPr id="6" name="Picture 5" descr="Background pattern&#10;&#10;Description automatically generated">
            <a:extLst>
              <a:ext uri="{FF2B5EF4-FFF2-40B4-BE49-F238E27FC236}">
                <a16:creationId xmlns:a16="http://schemas.microsoft.com/office/drawing/2014/main" id="{4DA7B735-E906-2B9F-FE7C-FA32B433354B}"/>
              </a:ext>
            </a:extLst>
          </p:cNvPr>
          <p:cNvPicPr>
            <a:picLocks noChangeAspect="1"/>
          </p:cNvPicPr>
          <p:nvPr/>
        </p:nvPicPr>
        <p:blipFill rotWithShape="1">
          <a:blip r:embed="rId11"/>
          <a:srcRect l="-9441" t="-3095" r="10580" b="84089"/>
          <a:stretch/>
        </p:blipFill>
        <p:spPr>
          <a:xfrm rot="16200000">
            <a:off x="9205950" y="1780761"/>
            <a:ext cx="4729844" cy="1233285"/>
          </a:xfrm>
          <a:prstGeom prst="rect">
            <a:avLst/>
          </a:prstGeom>
        </p:spPr>
      </p:pic>
      <p:sp>
        <p:nvSpPr>
          <p:cNvPr id="9" name="TextBox 8">
            <a:extLst>
              <a:ext uri="{FF2B5EF4-FFF2-40B4-BE49-F238E27FC236}">
                <a16:creationId xmlns:a16="http://schemas.microsoft.com/office/drawing/2014/main" id="{05DE2E2F-2343-E810-4A20-5B3203D3461F}"/>
              </a:ext>
            </a:extLst>
          </p:cNvPr>
          <p:cNvSpPr txBox="1"/>
          <p:nvPr/>
        </p:nvSpPr>
        <p:spPr>
          <a:xfrm>
            <a:off x="8386027" y="874564"/>
            <a:ext cx="2558487" cy="1200329"/>
          </a:xfrm>
          <a:prstGeom prst="rect">
            <a:avLst/>
          </a:prstGeom>
          <a:noFill/>
        </p:spPr>
        <p:txBody>
          <a:bodyPr wrap="square" rtlCol="0">
            <a:spAutoFit/>
          </a:bodyPr>
          <a:lstStyle/>
          <a:p>
            <a:pPr algn="ctr"/>
            <a:r>
              <a:rPr lang="de-DE" kern="1200" dirty="0">
                <a:solidFill>
                  <a:srgbClr val="79527B"/>
                </a:solidFill>
                <a:latin typeface="+mn-lt"/>
                <a:ea typeface="+mn-ea"/>
                <a:cs typeface="+mn-cs"/>
              </a:rPr>
              <a:t>Führen Sie eine SWOT-Analyse der regionalen Krisenanfälligkeit und ein Reiseziel-Audit durch</a:t>
            </a:r>
            <a:endParaRPr lang="en-IE" dirty="0">
              <a:solidFill>
                <a:srgbClr val="79527B"/>
              </a:solidFill>
            </a:endParaRPr>
          </a:p>
        </p:txBody>
      </p:sp>
      <p:sp>
        <p:nvSpPr>
          <p:cNvPr id="11" name="TextBox 10">
            <a:extLst>
              <a:ext uri="{FF2B5EF4-FFF2-40B4-BE49-F238E27FC236}">
                <a16:creationId xmlns:a16="http://schemas.microsoft.com/office/drawing/2014/main" id="{52068B39-3C00-60C3-4D12-259DFFF70B65}"/>
              </a:ext>
            </a:extLst>
          </p:cNvPr>
          <p:cNvSpPr txBox="1"/>
          <p:nvPr/>
        </p:nvSpPr>
        <p:spPr>
          <a:xfrm>
            <a:off x="563284" y="755365"/>
            <a:ext cx="1891673" cy="1446550"/>
          </a:xfrm>
          <a:prstGeom prst="rect">
            <a:avLst/>
          </a:prstGeom>
          <a:noFill/>
        </p:spPr>
        <p:txBody>
          <a:bodyPr wrap="square" rtlCol="0">
            <a:spAutoFit/>
          </a:bodyPr>
          <a:lstStyle/>
          <a:p>
            <a:r>
              <a:rPr lang="de-DE" sz="2800" b="1" kern="1200" dirty="0">
                <a:solidFill>
                  <a:srgbClr val="79527B"/>
                </a:solidFill>
                <a:latin typeface="+mn-lt"/>
                <a:ea typeface="+mn-ea"/>
                <a:cs typeface="+mn-cs"/>
              </a:rPr>
              <a:t>Phase 1 </a:t>
            </a:r>
            <a:r>
              <a:rPr lang="de-DE" sz="2000" kern="1200" dirty="0">
                <a:solidFill>
                  <a:srgbClr val="79527B"/>
                </a:solidFill>
                <a:latin typeface="+mn-lt"/>
                <a:ea typeface="+mn-ea"/>
                <a:cs typeface="+mn-cs"/>
              </a:rPr>
              <a:t>Vorbereitung &amp; Schadens-begrenzung</a:t>
            </a:r>
            <a:endParaRPr lang="de-DE" sz="2000" dirty="0">
              <a:solidFill>
                <a:srgbClr val="79527B"/>
              </a:solidFill>
            </a:endParaRPr>
          </a:p>
        </p:txBody>
      </p:sp>
      <p:sp>
        <p:nvSpPr>
          <p:cNvPr id="12" name="TextBox 11">
            <a:extLst>
              <a:ext uri="{FF2B5EF4-FFF2-40B4-BE49-F238E27FC236}">
                <a16:creationId xmlns:a16="http://schemas.microsoft.com/office/drawing/2014/main" id="{85A07547-D245-653F-0EBE-DA7A7688C69E}"/>
              </a:ext>
            </a:extLst>
          </p:cNvPr>
          <p:cNvSpPr txBox="1"/>
          <p:nvPr/>
        </p:nvSpPr>
        <p:spPr>
          <a:xfrm>
            <a:off x="567299" y="2687187"/>
            <a:ext cx="1764337" cy="1138773"/>
          </a:xfrm>
          <a:prstGeom prst="rect">
            <a:avLst/>
          </a:prstGeom>
          <a:noFill/>
        </p:spPr>
        <p:txBody>
          <a:bodyPr wrap="square" rtlCol="0">
            <a:spAutoFit/>
          </a:bodyPr>
          <a:lstStyle/>
          <a:p>
            <a:r>
              <a:rPr lang="en-IE" sz="2800" b="1" kern="1200" dirty="0">
                <a:solidFill>
                  <a:srgbClr val="F27954"/>
                </a:solidFill>
                <a:latin typeface="+mn-lt"/>
                <a:ea typeface="+mn-ea"/>
                <a:cs typeface="+mn-cs"/>
              </a:rPr>
              <a:t>Phase 2</a:t>
            </a:r>
            <a:r>
              <a:rPr lang="en-IE" sz="2400" b="1" kern="1200" dirty="0">
                <a:solidFill>
                  <a:srgbClr val="F27954"/>
                </a:solidFill>
                <a:latin typeface="+mn-lt"/>
                <a:ea typeface="+mn-ea"/>
                <a:cs typeface="+mn-cs"/>
              </a:rPr>
              <a:t> </a:t>
            </a:r>
            <a:r>
              <a:rPr lang="en-IE" sz="2000" kern="1200" dirty="0" err="1">
                <a:solidFill>
                  <a:srgbClr val="F27954"/>
                </a:solidFill>
                <a:latin typeface="+mn-lt"/>
                <a:ea typeface="+mn-ea"/>
                <a:cs typeface="+mn-cs"/>
              </a:rPr>
              <a:t>Planung</a:t>
            </a:r>
            <a:r>
              <a:rPr lang="en-IE" sz="2000" kern="1200" dirty="0">
                <a:solidFill>
                  <a:srgbClr val="F27954"/>
                </a:solidFill>
                <a:latin typeface="+mn-lt"/>
                <a:ea typeface="+mn-ea"/>
                <a:cs typeface="+mn-cs"/>
              </a:rPr>
              <a:t> </a:t>
            </a:r>
          </a:p>
          <a:p>
            <a:r>
              <a:rPr lang="en-IE" sz="2000" kern="1200" dirty="0">
                <a:solidFill>
                  <a:srgbClr val="F27954"/>
                </a:solidFill>
                <a:latin typeface="+mn-lt"/>
                <a:ea typeface="+mn-ea"/>
                <a:cs typeface="+mn-cs"/>
              </a:rPr>
              <a:t>&amp; </a:t>
            </a:r>
            <a:r>
              <a:rPr lang="en-IE" sz="2000" kern="1200" dirty="0" err="1">
                <a:solidFill>
                  <a:srgbClr val="F27954"/>
                </a:solidFill>
                <a:latin typeface="+mn-lt"/>
                <a:ea typeface="+mn-ea"/>
                <a:cs typeface="+mn-cs"/>
              </a:rPr>
              <a:t>Reaktion</a:t>
            </a:r>
            <a:endParaRPr lang="en-IE" sz="2000" dirty="0">
              <a:solidFill>
                <a:srgbClr val="F27954"/>
              </a:solidFill>
            </a:endParaRPr>
          </a:p>
        </p:txBody>
      </p:sp>
      <p:sp>
        <p:nvSpPr>
          <p:cNvPr id="13" name="TextBox 12">
            <a:extLst>
              <a:ext uri="{FF2B5EF4-FFF2-40B4-BE49-F238E27FC236}">
                <a16:creationId xmlns:a16="http://schemas.microsoft.com/office/drawing/2014/main" id="{A562338C-C9C8-541D-7A6B-A7F475DD2D26}"/>
              </a:ext>
            </a:extLst>
          </p:cNvPr>
          <p:cNvSpPr txBox="1"/>
          <p:nvPr/>
        </p:nvSpPr>
        <p:spPr>
          <a:xfrm>
            <a:off x="606189" y="4423624"/>
            <a:ext cx="1876920" cy="1446550"/>
          </a:xfrm>
          <a:prstGeom prst="rect">
            <a:avLst/>
          </a:prstGeom>
          <a:solidFill>
            <a:schemeClr val="bg1"/>
          </a:solidFill>
        </p:spPr>
        <p:txBody>
          <a:bodyPr wrap="square" rtlCol="0">
            <a:spAutoFit/>
          </a:bodyPr>
          <a:lstStyle/>
          <a:p>
            <a:r>
              <a:rPr lang="en-IE" sz="2800" b="1" kern="1200" dirty="0">
                <a:solidFill>
                  <a:srgbClr val="44BAA9"/>
                </a:solidFill>
                <a:latin typeface="+mn-lt"/>
                <a:ea typeface="+mn-ea"/>
                <a:cs typeface="+mn-cs"/>
              </a:rPr>
              <a:t>Phase 3</a:t>
            </a:r>
          </a:p>
          <a:p>
            <a:r>
              <a:rPr lang="en-IE" sz="2000" kern="1200" dirty="0" err="1">
                <a:solidFill>
                  <a:srgbClr val="44BAA9"/>
                </a:solidFill>
                <a:latin typeface="+mn-lt"/>
                <a:ea typeface="+mn-ea"/>
                <a:cs typeface="+mn-cs"/>
              </a:rPr>
              <a:t>Erholung</a:t>
            </a:r>
            <a:r>
              <a:rPr lang="en-IE" sz="2000" kern="1200" dirty="0">
                <a:solidFill>
                  <a:srgbClr val="44BAA9"/>
                </a:solidFill>
                <a:latin typeface="+mn-lt"/>
                <a:ea typeface="+mn-ea"/>
                <a:cs typeface="+mn-cs"/>
              </a:rPr>
              <a:t>, </a:t>
            </a:r>
            <a:r>
              <a:rPr lang="en-IE" sz="2000" kern="1200" dirty="0" err="1">
                <a:solidFill>
                  <a:srgbClr val="44BAA9"/>
                </a:solidFill>
                <a:latin typeface="+mn-lt"/>
                <a:ea typeface="+mn-ea"/>
                <a:cs typeface="+mn-cs"/>
              </a:rPr>
              <a:t>Wiederaufbau</a:t>
            </a:r>
            <a:r>
              <a:rPr lang="en-IE" sz="2000" dirty="0">
                <a:solidFill>
                  <a:srgbClr val="44BAA9"/>
                </a:solidFill>
              </a:rPr>
              <a:t> &amp;</a:t>
            </a:r>
            <a:r>
              <a:rPr lang="en-IE" sz="2000" kern="1200" dirty="0">
                <a:solidFill>
                  <a:srgbClr val="44BAA9"/>
                </a:solidFill>
                <a:latin typeface="+mn-lt"/>
                <a:ea typeface="+mn-ea"/>
                <a:cs typeface="+mn-cs"/>
              </a:rPr>
              <a:t> </a:t>
            </a:r>
            <a:r>
              <a:rPr lang="en-IE" sz="2000" kern="1200" dirty="0" err="1">
                <a:solidFill>
                  <a:srgbClr val="44BAA9"/>
                </a:solidFill>
                <a:latin typeface="+mn-lt"/>
                <a:ea typeface="+mn-ea"/>
                <a:cs typeface="+mn-cs"/>
              </a:rPr>
              <a:t>Resilienz</a:t>
            </a:r>
            <a:endParaRPr lang="en-IE" sz="2000" dirty="0">
              <a:solidFill>
                <a:srgbClr val="44BAA9"/>
              </a:solidFill>
            </a:endParaRPr>
          </a:p>
        </p:txBody>
      </p:sp>
      <p:sp>
        <p:nvSpPr>
          <p:cNvPr id="23" name="TextBox 22">
            <a:extLst>
              <a:ext uri="{FF2B5EF4-FFF2-40B4-BE49-F238E27FC236}">
                <a16:creationId xmlns:a16="http://schemas.microsoft.com/office/drawing/2014/main" id="{6AA5E8F5-E176-96D4-B34D-E2141E84EBA6}"/>
              </a:ext>
            </a:extLst>
          </p:cNvPr>
          <p:cNvSpPr txBox="1"/>
          <p:nvPr/>
        </p:nvSpPr>
        <p:spPr>
          <a:xfrm>
            <a:off x="5356859" y="829417"/>
            <a:ext cx="2843787" cy="1200329"/>
          </a:xfrm>
          <a:prstGeom prst="rect">
            <a:avLst/>
          </a:prstGeom>
          <a:noFill/>
        </p:spPr>
        <p:txBody>
          <a:bodyPr wrap="square" rtlCol="0">
            <a:spAutoFit/>
          </a:bodyPr>
          <a:lstStyle/>
          <a:p>
            <a:pPr algn="ctr"/>
            <a:r>
              <a:rPr lang="de-DE" dirty="0">
                <a:solidFill>
                  <a:srgbClr val="79527B"/>
                </a:solidFill>
              </a:rPr>
              <a:t>Richten Sie eine regionale öffentlich-private Part-</a:t>
            </a:r>
            <a:r>
              <a:rPr lang="de-DE" dirty="0" err="1">
                <a:solidFill>
                  <a:srgbClr val="79527B"/>
                </a:solidFill>
              </a:rPr>
              <a:t>nerschaft</a:t>
            </a:r>
            <a:r>
              <a:rPr lang="de-DE" dirty="0">
                <a:solidFill>
                  <a:srgbClr val="79527B"/>
                </a:solidFill>
              </a:rPr>
              <a:t> und ein Krisen-</a:t>
            </a:r>
            <a:r>
              <a:rPr lang="de-DE" dirty="0" err="1">
                <a:solidFill>
                  <a:srgbClr val="79527B"/>
                </a:solidFill>
              </a:rPr>
              <a:t>managementteam</a:t>
            </a:r>
            <a:r>
              <a:rPr lang="de-DE" dirty="0">
                <a:solidFill>
                  <a:srgbClr val="79527B"/>
                </a:solidFill>
              </a:rPr>
              <a:t> ein</a:t>
            </a:r>
            <a:endParaRPr lang="en-IE" dirty="0">
              <a:solidFill>
                <a:srgbClr val="79527B"/>
              </a:solidFill>
            </a:endParaRPr>
          </a:p>
        </p:txBody>
      </p:sp>
      <p:sp>
        <p:nvSpPr>
          <p:cNvPr id="25" name="TextBox 24">
            <a:extLst>
              <a:ext uri="{FF2B5EF4-FFF2-40B4-BE49-F238E27FC236}">
                <a16:creationId xmlns:a16="http://schemas.microsoft.com/office/drawing/2014/main" id="{CE502EDD-988E-1B8E-D6B0-D0F35BBA060C}"/>
              </a:ext>
            </a:extLst>
          </p:cNvPr>
          <p:cNvSpPr txBox="1"/>
          <p:nvPr/>
        </p:nvSpPr>
        <p:spPr>
          <a:xfrm>
            <a:off x="2587470" y="2900912"/>
            <a:ext cx="2491759" cy="1477328"/>
          </a:xfrm>
          <a:prstGeom prst="rect">
            <a:avLst/>
          </a:prstGeom>
          <a:noFill/>
        </p:spPr>
        <p:txBody>
          <a:bodyPr wrap="square" rtlCol="0">
            <a:spAutoFit/>
          </a:bodyPr>
          <a:lstStyle/>
          <a:p>
            <a:pPr algn="ctr"/>
            <a:r>
              <a:rPr lang="de-DE" dirty="0">
                <a:solidFill>
                  <a:srgbClr val="F37C57"/>
                </a:solidFill>
              </a:rPr>
              <a:t>Entwickeln Sie eine regionale Strategie für das Krisenmanagement (</a:t>
            </a:r>
            <a:r>
              <a:rPr lang="de-DE" dirty="0" err="1">
                <a:solidFill>
                  <a:srgbClr val="F37C57"/>
                </a:solidFill>
              </a:rPr>
              <a:t>langfr</a:t>
            </a:r>
            <a:r>
              <a:rPr lang="de-DE" dirty="0">
                <a:solidFill>
                  <a:srgbClr val="F37C57"/>
                </a:solidFill>
              </a:rPr>
              <a:t>. Planung zur Schadensbegrenzung)</a:t>
            </a:r>
            <a:endParaRPr lang="en-IE" i="1" dirty="0">
              <a:solidFill>
                <a:srgbClr val="F37C57"/>
              </a:solidFill>
            </a:endParaRPr>
          </a:p>
        </p:txBody>
      </p:sp>
      <p:sp>
        <p:nvSpPr>
          <p:cNvPr id="27" name="TextBox 26">
            <a:extLst>
              <a:ext uri="{FF2B5EF4-FFF2-40B4-BE49-F238E27FC236}">
                <a16:creationId xmlns:a16="http://schemas.microsoft.com/office/drawing/2014/main" id="{81623343-A1BD-B957-16FF-32FA43BBD2C9}"/>
              </a:ext>
            </a:extLst>
          </p:cNvPr>
          <p:cNvSpPr txBox="1"/>
          <p:nvPr/>
        </p:nvSpPr>
        <p:spPr>
          <a:xfrm>
            <a:off x="8286030" y="2890400"/>
            <a:ext cx="2772921" cy="1477328"/>
          </a:xfrm>
          <a:prstGeom prst="rect">
            <a:avLst/>
          </a:prstGeom>
          <a:noFill/>
        </p:spPr>
        <p:txBody>
          <a:bodyPr wrap="square" rtlCol="0">
            <a:spAutoFit/>
          </a:bodyPr>
          <a:lstStyle/>
          <a:p>
            <a:pPr algn="ctr"/>
            <a:r>
              <a:rPr lang="de-DE" dirty="0">
                <a:solidFill>
                  <a:srgbClr val="F37C57"/>
                </a:solidFill>
              </a:rPr>
              <a:t>Mobilisierung von Maßnahmen und Kommunikation mit der Branche für die reg. Zusammenarbeit</a:t>
            </a:r>
            <a:endParaRPr lang="en-IE" dirty="0">
              <a:solidFill>
                <a:srgbClr val="F37C57"/>
              </a:solidFill>
            </a:endParaRPr>
          </a:p>
        </p:txBody>
      </p:sp>
      <p:sp>
        <p:nvSpPr>
          <p:cNvPr id="34" name="TextBox 33">
            <a:extLst>
              <a:ext uri="{FF2B5EF4-FFF2-40B4-BE49-F238E27FC236}">
                <a16:creationId xmlns:a16="http://schemas.microsoft.com/office/drawing/2014/main" id="{E93438AD-EA15-CD96-A656-CE420AA275E8}"/>
              </a:ext>
            </a:extLst>
          </p:cNvPr>
          <p:cNvSpPr txBox="1"/>
          <p:nvPr/>
        </p:nvSpPr>
        <p:spPr>
          <a:xfrm>
            <a:off x="8231745" y="5091226"/>
            <a:ext cx="2796880" cy="1554272"/>
          </a:xfrm>
          <a:prstGeom prst="rect">
            <a:avLst/>
          </a:prstGeom>
          <a:noFill/>
        </p:spPr>
        <p:txBody>
          <a:bodyPr wrap="square" rtlCol="0">
            <a:spAutoFit/>
          </a:bodyPr>
          <a:lstStyle/>
          <a:p>
            <a:pPr algn="ctr"/>
            <a:r>
              <a:rPr lang="de-DE" sz="1900" dirty="0">
                <a:solidFill>
                  <a:srgbClr val="3AA091"/>
                </a:solidFill>
              </a:rPr>
              <a:t>Regionale Erholung, Wiederaufbau und Resilienz auf dem Weg</a:t>
            </a:r>
          </a:p>
          <a:p>
            <a:pPr algn="ctr"/>
            <a:r>
              <a:rPr lang="de-DE" sz="1900" dirty="0">
                <a:solidFill>
                  <a:srgbClr val="3AA091"/>
                </a:solidFill>
              </a:rPr>
              <a:t> zu einer "neuen Norm" nach der Krise</a:t>
            </a:r>
            <a:endParaRPr lang="en-IE" sz="1900" dirty="0">
              <a:solidFill>
                <a:srgbClr val="3AA091"/>
              </a:solidFill>
            </a:endParaRPr>
          </a:p>
        </p:txBody>
      </p:sp>
      <p:sp>
        <p:nvSpPr>
          <p:cNvPr id="37" name="TextBox 36">
            <a:extLst>
              <a:ext uri="{FF2B5EF4-FFF2-40B4-BE49-F238E27FC236}">
                <a16:creationId xmlns:a16="http://schemas.microsoft.com/office/drawing/2014/main" id="{53EC9D4B-4D3A-99C6-A294-D819C91601AE}"/>
              </a:ext>
            </a:extLst>
          </p:cNvPr>
          <p:cNvSpPr txBox="1"/>
          <p:nvPr/>
        </p:nvSpPr>
        <p:spPr>
          <a:xfrm>
            <a:off x="2492864" y="826156"/>
            <a:ext cx="2738380" cy="1200329"/>
          </a:xfrm>
          <a:prstGeom prst="rect">
            <a:avLst/>
          </a:prstGeom>
          <a:noFill/>
        </p:spPr>
        <p:txBody>
          <a:bodyPr wrap="square" rtlCol="0">
            <a:spAutoFit/>
          </a:bodyPr>
          <a:lstStyle/>
          <a:p>
            <a:pPr algn="ctr"/>
            <a:r>
              <a:rPr lang="de-DE" dirty="0">
                <a:solidFill>
                  <a:srgbClr val="79527B"/>
                </a:solidFill>
              </a:rPr>
              <a:t>Einführung in das regio-nale Tourismus-Krisenmanagement und dessen Komplexität</a:t>
            </a:r>
            <a:endParaRPr lang="en-IE" dirty="0">
              <a:solidFill>
                <a:srgbClr val="79527B"/>
              </a:solidFill>
            </a:endParaRPr>
          </a:p>
        </p:txBody>
      </p:sp>
      <p:sp>
        <p:nvSpPr>
          <p:cNvPr id="39" name="TextBox 38">
            <a:extLst>
              <a:ext uri="{FF2B5EF4-FFF2-40B4-BE49-F238E27FC236}">
                <a16:creationId xmlns:a16="http://schemas.microsoft.com/office/drawing/2014/main" id="{91E70F61-2CF0-4673-9DDE-6DC54F2CEF2D}"/>
              </a:ext>
            </a:extLst>
          </p:cNvPr>
          <p:cNvSpPr txBox="1"/>
          <p:nvPr/>
        </p:nvSpPr>
        <p:spPr>
          <a:xfrm>
            <a:off x="5179193" y="2905306"/>
            <a:ext cx="3026652" cy="1477328"/>
          </a:xfrm>
          <a:prstGeom prst="rect">
            <a:avLst/>
          </a:prstGeom>
          <a:noFill/>
        </p:spPr>
        <p:txBody>
          <a:bodyPr wrap="square" rtlCol="0">
            <a:spAutoFit/>
          </a:bodyPr>
          <a:lstStyle/>
          <a:p>
            <a:pPr algn="ctr"/>
            <a:r>
              <a:rPr lang="de-DE" dirty="0">
                <a:solidFill>
                  <a:srgbClr val="F37C57"/>
                </a:solidFill>
              </a:rPr>
              <a:t>Entwickeln Sie einen regionalen Krisenmanagement-Reaktionsplan (</a:t>
            </a:r>
            <a:r>
              <a:rPr lang="de-DE" dirty="0" err="1">
                <a:solidFill>
                  <a:srgbClr val="F37C57"/>
                </a:solidFill>
              </a:rPr>
              <a:t>kurzfr</a:t>
            </a:r>
            <a:r>
              <a:rPr lang="de-DE" dirty="0">
                <a:solidFill>
                  <a:srgbClr val="F37C57"/>
                </a:solidFill>
              </a:rPr>
              <a:t>. Reaktionsplan)</a:t>
            </a:r>
            <a:endParaRPr lang="en-IE" i="1" dirty="0">
              <a:solidFill>
                <a:srgbClr val="F37C57"/>
              </a:solidFill>
            </a:endParaRPr>
          </a:p>
        </p:txBody>
      </p:sp>
      <p:sp>
        <p:nvSpPr>
          <p:cNvPr id="40" name="TextBox 39">
            <a:extLst>
              <a:ext uri="{FF2B5EF4-FFF2-40B4-BE49-F238E27FC236}">
                <a16:creationId xmlns:a16="http://schemas.microsoft.com/office/drawing/2014/main" id="{3F66F445-3B3D-4075-70A3-D553312FA5CF}"/>
              </a:ext>
            </a:extLst>
          </p:cNvPr>
          <p:cNvSpPr txBox="1"/>
          <p:nvPr/>
        </p:nvSpPr>
        <p:spPr>
          <a:xfrm>
            <a:off x="2696985" y="5255365"/>
            <a:ext cx="2419590" cy="1323439"/>
          </a:xfrm>
          <a:prstGeom prst="rect">
            <a:avLst/>
          </a:prstGeom>
          <a:noFill/>
        </p:spPr>
        <p:txBody>
          <a:bodyPr wrap="square" rtlCol="0">
            <a:spAutoFit/>
          </a:bodyPr>
          <a:lstStyle/>
          <a:p>
            <a:pPr algn="ctr"/>
            <a:r>
              <a:rPr lang="de-DE" sz="2000" dirty="0">
                <a:solidFill>
                  <a:srgbClr val="3AA091"/>
                </a:solidFill>
              </a:rPr>
              <a:t>Kommunikations-strategie und Umgang mit PR und Medien</a:t>
            </a:r>
            <a:endParaRPr lang="en-IE" sz="2000" dirty="0">
              <a:solidFill>
                <a:srgbClr val="3AA091"/>
              </a:solidFill>
            </a:endParaRPr>
          </a:p>
        </p:txBody>
      </p:sp>
      <p:sp>
        <p:nvSpPr>
          <p:cNvPr id="130" name="TextBox 129">
            <a:extLst>
              <a:ext uri="{FF2B5EF4-FFF2-40B4-BE49-F238E27FC236}">
                <a16:creationId xmlns:a16="http://schemas.microsoft.com/office/drawing/2014/main" id="{BC0C15CA-D8DF-5D50-B91F-31D6D4E2D48D}"/>
              </a:ext>
            </a:extLst>
          </p:cNvPr>
          <p:cNvSpPr txBox="1"/>
          <p:nvPr/>
        </p:nvSpPr>
        <p:spPr>
          <a:xfrm>
            <a:off x="3669414" y="351112"/>
            <a:ext cx="1193749" cy="252773"/>
          </a:xfrm>
          <a:prstGeom prst="rect">
            <a:avLst/>
          </a:prstGeom>
          <a:noFill/>
        </p:spPr>
        <p:txBody>
          <a:bodyPr wrap="square" rtlCol="0" anchor="t">
            <a:spAutoFit/>
          </a:bodyPr>
          <a:lstStyle/>
          <a:p>
            <a:pPr algn="ctr">
              <a:lnSpc>
                <a:spcPts val="1020"/>
              </a:lnSpc>
            </a:pPr>
            <a:r>
              <a:rPr lang="en-IE" b="1" kern="1200" dirty="0">
                <a:solidFill>
                  <a:srgbClr val="79527B"/>
                </a:solidFill>
                <a:latin typeface="+mn-lt"/>
                <a:ea typeface="+mn-ea"/>
                <a:cs typeface="+mn-cs"/>
              </a:rPr>
              <a:t>Modul 1</a:t>
            </a:r>
            <a:endParaRPr lang="en-IE" b="1" dirty="0">
              <a:solidFill>
                <a:srgbClr val="79527B"/>
              </a:solidFill>
            </a:endParaRPr>
          </a:p>
        </p:txBody>
      </p:sp>
      <p:sp>
        <p:nvSpPr>
          <p:cNvPr id="131" name="TextBox 130">
            <a:extLst>
              <a:ext uri="{FF2B5EF4-FFF2-40B4-BE49-F238E27FC236}">
                <a16:creationId xmlns:a16="http://schemas.microsoft.com/office/drawing/2014/main" id="{B80D0131-7456-50AC-FC69-079E3D909A5F}"/>
              </a:ext>
            </a:extLst>
          </p:cNvPr>
          <p:cNvSpPr txBox="1"/>
          <p:nvPr/>
        </p:nvSpPr>
        <p:spPr>
          <a:xfrm>
            <a:off x="6453344" y="377865"/>
            <a:ext cx="1193749" cy="252773"/>
          </a:xfrm>
          <a:prstGeom prst="rect">
            <a:avLst/>
          </a:prstGeom>
          <a:noFill/>
        </p:spPr>
        <p:txBody>
          <a:bodyPr wrap="square" rtlCol="0" anchor="t">
            <a:spAutoFit/>
          </a:bodyPr>
          <a:lstStyle/>
          <a:p>
            <a:pPr algn="ctr">
              <a:lnSpc>
                <a:spcPts val="1020"/>
              </a:lnSpc>
            </a:pPr>
            <a:r>
              <a:rPr lang="en-IE" b="1" kern="1200" dirty="0">
                <a:solidFill>
                  <a:srgbClr val="79527B"/>
                </a:solidFill>
                <a:latin typeface="+mn-lt"/>
                <a:ea typeface="+mn-ea"/>
                <a:cs typeface="+mn-cs"/>
              </a:rPr>
              <a:t>Modul 2</a:t>
            </a:r>
            <a:endParaRPr lang="en-IE" b="1" dirty="0">
              <a:solidFill>
                <a:srgbClr val="79527B"/>
              </a:solidFill>
            </a:endParaRPr>
          </a:p>
        </p:txBody>
      </p:sp>
      <p:sp>
        <p:nvSpPr>
          <p:cNvPr id="132" name="TextBox 131">
            <a:extLst>
              <a:ext uri="{FF2B5EF4-FFF2-40B4-BE49-F238E27FC236}">
                <a16:creationId xmlns:a16="http://schemas.microsoft.com/office/drawing/2014/main" id="{78C1540A-AE5C-E178-55A5-57DB0D29C5BF}"/>
              </a:ext>
            </a:extLst>
          </p:cNvPr>
          <p:cNvSpPr txBox="1"/>
          <p:nvPr/>
        </p:nvSpPr>
        <p:spPr>
          <a:xfrm>
            <a:off x="9391403" y="352064"/>
            <a:ext cx="1193749" cy="252773"/>
          </a:xfrm>
          <a:prstGeom prst="rect">
            <a:avLst/>
          </a:prstGeom>
          <a:noFill/>
        </p:spPr>
        <p:txBody>
          <a:bodyPr wrap="square" rtlCol="0" anchor="t">
            <a:spAutoFit/>
          </a:bodyPr>
          <a:lstStyle/>
          <a:p>
            <a:pPr algn="ctr">
              <a:lnSpc>
                <a:spcPts val="1020"/>
              </a:lnSpc>
            </a:pPr>
            <a:r>
              <a:rPr lang="en-IE" b="1" kern="1200" dirty="0">
                <a:solidFill>
                  <a:srgbClr val="79527B"/>
                </a:solidFill>
                <a:latin typeface="+mn-lt"/>
                <a:ea typeface="+mn-ea"/>
                <a:cs typeface="+mn-cs"/>
              </a:rPr>
              <a:t>Modul 3</a:t>
            </a:r>
            <a:endParaRPr lang="en-IE" b="1" dirty="0">
              <a:solidFill>
                <a:srgbClr val="79527B"/>
              </a:solidFill>
            </a:endParaRPr>
          </a:p>
        </p:txBody>
      </p:sp>
      <p:sp>
        <p:nvSpPr>
          <p:cNvPr id="133" name="TextBox 132">
            <a:extLst>
              <a:ext uri="{FF2B5EF4-FFF2-40B4-BE49-F238E27FC236}">
                <a16:creationId xmlns:a16="http://schemas.microsoft.com/office/drawing/2014/main" id="{7A837965-7EC6-3618-5E68-8355523C4EBA}"/>
              </a:ext>
            </a:extLst>
          </p:cNvPr>
          <p:cNvSpPr txBox="1"/>
          <p:nvPr/>
        </p:nvSpPr>
        <p:spPr>
          <a:xfrm>
            <a:off x="3652173" y="2625371"/>
            <a:ext cx="1193749" cy="252773"/>
          </a:xfrm>
          <a:prstGeom prst="rect">
            <a:avLst/>
          </a:prstGeom>
          <a:noFill/>
        </p:spPr>
        <p:txBody>
          <a:bodyPr wrap="square" rtlCol="0" anchor="t">
            <a:spAutoFit/>
          </a:bodyPr>
          <a:lstStyle/>
          <a:p>
            <a:pPr algn="ctr">
              <a:lnSpc>
                <a:spcPts val="1020"/>
              </a:lnSpc>
            </a:pPr>
            <a:r>
              <a:rPr lang="en-IE" b="1" kern="1200" dirty="0">
                <a:solidFill>
                  <a:srgbClr val="F27954"/>
                </a:solidFill>
                <a:latin typeface="+mn-lt"/>
                <a:ea typeface="+mn-ea"/>
                <a:cs typeface="+mn-cs"/>
              </a:rPr>
              <a:t>Modul 4</a:t>
            </a:r>
            <a:endParaRPr lang="en-IE" b="1" dirty="0">
              <a:solidFill>
                <a:srgbClr val="F27954"/>
              </a:solidFill>
            </a:endParaRPr>
          </a:p>
        </p:txBody>
      </p:sp>
      <p:sp>
        <p:nvSpPr>
          <p:cNvPr id="134" name="TextBox 133">
            <a:extLst>
              <a:ext uri="{FF2B5EF4-FFF2-40B4-BE49-F238E27FC236}">
                <a16:creationId xmlns:a16="http://schemas.microsoft.com/office/drawing/2014/main" id="{BB5F536D-24E2-C838-495B-0CB27BA0351C}"/>
              </a:ext>
            </a:extLst>
          </p:cNvPr>
          <p:cNvSpPr txBox="1"/>
          <p:nvPr/>
        </p:nvSpPr>
        <p:spPr>
          <a:xfrm>
            <a:off x="6491070" y="2609242"/>
            <a:ext cx="1193749" cy="252773"/>
          </a:xfrm>
          <a:prstGeom prst="rect">
            <a:avLst/>
          </a:prstGeom>
          <a:noFill/>
        </p:spPr>
        <p:txBody>
          <a:bodyPr wrap="square" rtlCol="0" anchor="t">
            <a:spAutoFit/>
          </a:bodyPr>
          <a:lstStyle/>
          <a:p>
            <a:pPr algn="ctr">
              <a:lnSpc>
                <a:spcPts val="1020"/>
              </a:lnSpc>
            </a:pPr>
            <a:r>
              <a:rPr lang="en-IE" b="1" kern="1200" dirty="0">
                <a:solidFill>
                  <a:srgbClr val="F27954"/>
                </a:solidFill>
                <a:latin typeface="+mn-lt"/>
                <a:ea typeface="+mn-ea"/>
                <a:cs typeface="+mn-cs"/>
              </a:rPr>
              <a:t>Modul 5</a:t>
            </a:r>
            <a:endParaRPr lang="en-IE" b="1" dirty="0">
              <a:solidFill>
                <a:srgbClr val="F27954"/>
              </a:solidFill>
            </a:endParaRPr>
          </a:p>
        </p:txBody>
      </p:sp>
      <p:sp>
        <p:nvSpPr>
          <p:cNvPr id="135" name="TextBox 134">
            <a:extLst>
              <a:ext uri="{FF2B5EF4-FFF2-40B4-BE49-F238E27FC236}">
                <a16:creationId xmlns:a16="http://schemas.microsoft.com/office/drawing/2014/main" id="{5A43CFD7-4DD3-5ECB-4984-BABBB48AAE2F}"/>
              </a:ext>
            </a:extLst>
          </p:cNvPr>
          <p:cNvSpPr txBox="1"/>
          <p:nvPr/>
        </p:nvSpPr>
        <p:spPr>
          <a:xfrm>
            <a:off x="9318312" y="2615458"/>
            <a:ext cx="1193749" cy="252773"/>
          </a:xfrm>
          <a:prstGeom prst="rect">
            <a:avLst/>
          </a:prstGeom>
          <a:noFill/>
        </p:spPr>
        <p:txBody>
          <a:bodyPr wrap="square" rtlCol="0" anchor="t">
            <a:spAutoFit/>
          </a:bodyPr>
          <a:lstStyle/>
          <a:p>
            <a:pPr algn="ctr">
              <a:lnSpc>
                <a:spcPts val="1020"/>
              </a:lnSpc>
            </a:pPr>
            <a:r>
              <a:rPr lang="en-IE" b="1" kern="1200" dirty="0">
                <a:solidFill>
                  <a:srgbClr val="F27954"/>
                </a:solidFill>
                <a:latin typeface="+mn-lt"/>
                <a:ea typeface="+mn-ea"/>
                <a:cs typeface="+mn-cs"/>
              </a:rPr>
              <a:t>Modul 6</a:t>
            </a:r>
            <a:endParaRPr lang="en-IE" b="1" dirty="0">
              <a:solidFill>
                <a:srgbClr val="F27954"/>
              </a:solidFill>
            </a:endParaRPr>
          </a:p>
        </p:txBody>
      </p:sp>
      <p:sp>
        <p:nvSpPr>
          <p:cNvPr id="136" name="TextBox 135">
            <a:extLst>
              <a:ext uri="{FF2B5EF4-FFF2-40B4-BE49-F238E27FC236}">
                <a16:creationId xmlns:a16="http://schemas.microsoft.com/office/drawing/2014/main" id="{60AB4A7A-E634-0066-C66C-785D4810091F}"/>
              </a:ext>
            </a:extLst>
          </p:cNvPr>
          <p:cNvSpPr txBox="1"/>
          <p:nvPr/>
        </p:nvSpPr>
        <p:spPr>
          <a:xfrm>
            <a:off x="3570360" y="4830332"/>
            <a:ext cx="1193749" cy="252773"/>
          </a:xfrm>
          <a:prstGeom prst="rect">
            <a:avLst/>
          </a:prstGeom>
          <a:noFill/>
        </p:spPr>
        <p:txBody>
          <a:bodyPr wrap="square" rtlCol="0" anchor="t">
            <a:spAutoFit/>
          </a:bodyPr>
          <a:lstStyle/>
          <a:p>
            <a:pPr algn="ctr">
              <a:lnSpc>
                <a:spcPts val="1020"/>
              </a:lnSpc>
            </a:pPr>
            <a:r>
              <a:rPr lang="en-IE" b="1" kern="1200" dirty="0">
                <a:solidFill>
                  <a:srgbClr val="44BAA9"/>
                </a:solidFill>
                <a:latin typeface="+mn-lt"/>
                <a:ea typeface="+mn-ea"/>
                <a:cs typeface="+mn-cs"/>
              </a:rPr>
              <a:t>Modul 7</a:t>
            </a:r>
            <a:endParaRPr lang="en-IE" b="1" dirty="0">
              <a:solidFill>
                <a:srgbClr val="44BAA9"/>
              </a:solidFill>
            </a:endParaRPr>
          </a:p>
        </p:txBody>
      </p:sp>
      <p:sp>
        <p:nvSpPr>
          <p:cNvPr id="137" name="TextBox 136">
            <a:extLst>
              <a:ext uri="{FF2B5EF4-FFF2-40B4-BE49-F238E27FC236}">
                <a16:creationId xmlns:a16="http://schemas.microsoft.com/office/drawing/2014/main" id="{0AD0D61D-3E41-8C46-B66A-5F2474B6D43C}"/>
              </a:ext>
            </a:extLst>
          </p:cNvPr>
          <p:cNvSpPr txBox="1"/>
          <p:nvPr/>
        </p:nvSpPr>
        <p:spPr>
          <a:xfrm>
            <a:off x="5466227" y="5152105"/>
            <a:ext cx="2662993" cy="1323439"/>
          </a:xfrm>
          <a:prstGeom prst="rect">
            <a:avLst/>
          </a:prstGeom>
          <a:noFill/>
        </p:spPr>
        <p:txBody>
          <a:bodyPr wrap="square" rtlCol="0">
            <a:spAutoFit/>
          </a:bodyPr>
          <a:lstStyle/>
          <a:p>
            <a:pPr algn="ctr"/>
            <a:r>
              <a:rPr lang="de-DE" sz="2000" dirty="0">
                <a:solidFill>
                  <a:srgbClr val="3AA091"/>
                </a:solidFill>
              </a:rPr>
              <a:t>Strategisches regionales Krisenreaktions- und Erholungsmarketing</a:t>
            </a:r>
            <a:endParaRPr lang="en-IE" sz="2000" dirty="0">
              <a:solidFill>
                <a:srgbClr val="3AA091"/>
              </a:solidFill>
            </a:endParaRPr>
          </a:p>
        </p:txBody>
      </p:sp>
      <p:sp>
        <p:nvSpPr>
          <p:cNvPr id="138" name="TextBox 137">
            <a:extLst>
              <a:ext uri="{FF2B5EF4-FFF2-40B4-BE49-F238E27FC236}">
                <a16:creationId xmlns:a16="http://schemas.microsoft.com/office/drawing/2014/main" id="{E3FC64FD-D8AB-DB46-B5C3-BD64E4235762}"/>
              </a:ext>
            </a:extLst>
          </p:cNvPr>
          <p:cNvSpPr txBox="1"/>
          <p:nvPr/>
        </p:nvSpPr>
        <p:spPr>
          <a:xfrm>
            <a:off x="6453344" y="4857275"/>
            <a:ext cx="1193749" cy="252773"/>
          </a:xfrm>
          <a:prstGeom prst="rect">
            <a:avLst/>
          </a:prstGeom>
          <a:noFill/>
        </p:spPr>
        <p:txBody>
          <a:bodyPr wrap="square" rtlCol="0" anchor="t">
            <a:spAutoFit/>
          </a:bodyPr>
          <a:lstStyle/>
          <a:p>
            <a:pPr algn="ctr">
              <a:lnSpc>
                <a:spcPts val="1020"/>
              </a:lnSpc>
            </a:pPr>
            <a:r>
              <a:rPr lang="en-IE" b="1" kern="1200" dirty="0">
                <a:solidFill>
                  <a:srgbClr val="44BAA9"/>
                </a:solidFill>
                <a:latin typeface="+mn-lt"/>
                <a:ea typeface="+mn-ea"/>
                <a:cs typeface="+mn-cs"/>
              </a:rPr>
              <a:t>Modul 8</a:t>
            </a:r>
            <a:endParaRPr lang="en-IE" b="1" dirty="0">
              <a:solidFill>
                <a:srgbClr val="44BAA9"/>
              </a:solidFill>
            </a:endParaRPr>
          </a:p>
        </p:txBody>
      </p:sp>
      <p:sp>
        <p:nvSpPr>
          <p:cNvPr id="139" name="TextBox 138">
            <a:extLst>
              <a:ext uri="{FF2B5EF4-FFF2-40B4-BE49-F238E27FC236}">
                <a16:creationId xmlns:a16="http://schemas.microsoft.com/office/drawing/2014/main" id="{FE568FEB-17D4-1F0E-936F-5A38CB7EF77F}"/>
              </a:ext>
            </a:extLst>
          </p:cNvPr>
          <p:cNvSpPr txBox="1"/>
          <p:nvPr/>
        </p:nvSpPr>
        <p:spPr>
          <a:xfrm>
            <a:off x="9360735" y="4839123"/>
            <a:ext cx="1193749" cy="252773"/>
          </a:xfrm>
          <a:prstGeom prst="rect">
            <a:avLst/>
          </a:prstGeom>
          <a:noFill/>
        </p:spPr>
        <p:txBody>
          <a:bodyPr wrap="square" rtlCol="0" anchor="t">
            <a:spAutoFit/>
          </a:bodyPr>
          <a:lstStyle/>
          <a:p>
            <a:pPr algn="ctr">
              <a:lnSpc>
                <a:spcPts val="1020"/>
              </a:lnSpc>
            </a:pPr>
            <a:r>
              <a:rPr lang="en-IE" b="1" kern="1200" dirty="0">
                <a:solidFill>
                  <a:srgbClr val="44BAA9"/>
                </a:solidFill>
                <a:latin typeface="+mn-lt"/>
                <a:ea typeface="+mn-ea"/>
                <a:cs typeface="+mn-cs"/>
              </a:rPr>
              <a:t>Modul 9</a:t>
            </a:r>
            <a:endParaRPr lang="en-IE" b="1" dirty="0">
              <a:solidFill>
                <a:srgbClr val="44BAA9"/>
              </a:solidFill>
            </a:endParaRPr>
          </a:p>
        </p:txBody>
      </p:sp>
    </p:spTree>
    <p:extLst>
      <p:ext uri="{BB962C8B-B14F-4D97-AF65-F5344CB8AC3E}">
        <p14:creationId xmlns:p14="http://schemas.microsoft.com/office/powerpoint/2010/main" val="36322417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CE4A1B6-F443-DED6-D74A-018D4AC63695}"/>
              </a:ext>
            </a:extLst>
          </p:cNvPr>
          <p:cNvSpPr>
            <a:spLocks noGrp="1"/>
          </p:cNvSpPr>
          <p:nvPr>
            <p:ph type="body" sz="quarter" idx="25"/>
          </p:nvPr>
        </p:nvSpPr>
        <p:spPr/>
        <p:txBody>
          <a:bodyPr>
            <a:normAutofit/>
          </a:bodyPr>
          <a:lstStyle/>
          <a:p>
            <a:r>
              <a:rPr lang="en-IE" sz="1800" dirty="0">
                <a:hlinkClick r:id="rId2">
                  <a:extLst>
                    <a:ext uri="{A12FA001-AC4F-418D-AE19-62706E023703}">
                      <ahyp:hlinkClr xmlns:ahyp="http://schemas.microsoft.com/office/drawing/2018/hyperlinkcolor" val="tx"/>
                    </a:ext>
                  </a:extLst>
                </a:hlinkClick>
              </a:rPr>
              <a:t>https://www.tourismrecovery.eu/ </a:t>
            </a:r>
          </a:p>
        </p:txBody>
      </p:sp>
      <p:sp>
        <p:nvSpPr>
          <p:cNvPr id="8" name="Text Placeholder 7">
            <a:extLst>
              <a:ext uri="{FF2B5EF4-FFF2-40B4-BE49-F238E27FC236}">
                <a16:creationId xmlns:a16="http://schemas.microsoft.com/office/drawing/2014/main" id="{0C613482-A161-2C8E-DD6C-02BEFDC73BD9}"/>
              </a:ext>
            </a:extLst>
          </p:cNvPr>
          <p:cNvSpPr>
            <a:spLocks noGrp="1"/>
          </p:cNvSpPr>
          <p:nvPr>
            <p:ph type="body" sz="quarter" idx="26"/>
          </p:nvPr>
        </p:nvSpPr>
        <p:spPr>
          <a:xfrm>
            <a:off x="7794217" y="4515939"/>
            <a:ext cx="4075054" cy="361924"/>
          </a:xfrm>
        </p:spPr>
        <p:txBody>
          <a:bodyPr>
            <a:normAutofit fontScale="92500"/>
          </a:bodyPr>
          <a:lstStyle/>
          <a:p>
            <a:r>
              <a:rPr lang="en-IE" sz="1800" dirty="0">
                <a:hlinkClick r:id="rId3">
                  <a:extLst>
                    <a:ext uri="{A12FA001-AC4F-418D-AE19-62706E023703}">
                      <ahyp:hlinkClr xmlns:ahyp="http://schemas.microsoft.com/office/drawing/2018/hyperlinkcolor" val="tx"/>
                    </a:ext>
                  </a:extLst>
                </a:hlinkClick>
              </a:rPr>
              <a:t>Momentum, Irland Entwickler von Modulen</a:t>
            </a:r>
            <a:endParaRPr lang="en-IE" sz="1800" dirty="0"/>
          </a:p>
        </p:txBody>
      </p:sp>
      <p:sp>
        <p:nvSpPr>
          <p:cNvPr id="9" name="Text Placeholder 8">
            <a:extLst>
              <a:ext uri="{FF2B5EF4-FFF2-40B4-BE49-F238E27FC236}">
                <a16:creationId xmlns:a16="http://schemas.microsoft.com/office/drawing/2014/main" id="{4D062689-03B7-BB17-4495-47C4BEC254C8}"/>
              </a:ext>
            </a:extLst>
          </p:cNvPr>
          <p:cNvSpPr>
            <a:spLocks noGrp="1"/>
          </p:cNvSpPr>
          <p:nvPr>
            <p:ph type="body" sz="quarter" idx="27"/>
          </p:nvPr>
        </p:nvSpPr>
        <p:spPr>
          <a:xfrm>
            <a:off x="7794217" y="3887349"/>
            <a:ext cx="3770253" cy="361924"/>
          </a:xfrm>
        </p:spPr>
        <p:txBody>
          <a:bodyPr>
            <a:noAutofit/>
          </a:bodyPr>
          <a:lstStyle/>
          <a:p>
            <a:r>
              <a:rPr lang="en-IE" sz="1800" dirty="0">
                <a:hlinkClick r:id="rId4">
                  <a:extLst>
                    <a:ext uri="{A12FA001-AC4F-418D-AE19-62706E023703}">
                      <ahyp:hlinkClr xmlns:ahyp="http://schemas.microsoft.com/office/drawing/2018/hyperlinkcolor" val="tx"/>
                    </a:ext>
                  </a:extLst>
                </a:hlinkClick>
              </a:rPr>
              <a:t>Facebook</a:t>
            </a:r>
            <a:endParaRPr lang="en-IE" sz="1800" dirty="0"/>
          </a:p>
        </p:txBody>
      </p:sp>
      <p:sp>
        <p:nvSpPr>
          <p:cNvPr id="6" name="Text Placeholder 5">
            <a:extLst>
              <a:ext uri="{FF2B5EF4-FFF2-40B4-BE49-F238E27FC236}">
                <a16:creationId xmlns:a16="http://schemas.microsoft.com/office/drawing/2014/main" id="{9159A0B4-A859-9A15-781A-D7EA204C648F}"/>
              </a:ext>
            </a:extLst>
          </p:cNvPr>
          <p:cNvSpPr>
            <a:spLocks noGrp="1"/>
          </p:cNvSpPr>
          <p:nvPr>
            <p:ph type="body" sz="quarter" idx="20"/>
          </p:nvPr>
        </p:nvSpPr>
        <p:spPr>
          <a:xfrm>
            <a:off x="322729" y="2735673"/>
            <a:ext cx="6096000" cy="2867268"/>
          </a:xfrm>
        </p:spPr>
        <p:txBody>
          <a:bodyPr>
            <a:normAutofit fontScale="25000" lnSpcReduction="20000"/>
          </a:bodyPr>
          <a:lstStyle/>
          <a:p>
            <a:pPr>
              <a:lnSpc>
                <a:spcPct val="120000"/>
              </a:lnSpc>
              <a:spcBef>
                <a:spcPts val="0"/>
              </a:spcBef>
            </a:pPr>
            <a:r>
              <a:rPr lang="de-DE" sz="16100" b="1" dirty="0"/>
              <a:t>Gut gemacht!</a:t>
            </a:r>
          </a:p>
          <a:p>
            <a:pPr>
              <a:lnSpc>
                <a:spcPct val="120000"/>
              </a:lnSpc>
              <a:spcBef>
                <a:spcPts val="0"/>
              </a:spcBef>
            </a:pPr>
            <a:endParaRPr lang="de-DE" sz="10100" b="1" dirty="0"/>
          </a:p>
          <a:p>
            <a:pPr>
              <a:lnSpc>
                <a:spcPct val="120000"/>
              </a:lnSpc>
              <a:spcBef>
                <a:spcPts val="0"/>
              </a:spcBef>
            </a:pPr>
            <a:r>
              <a:rPr lang="de-DE" sz="11000" dirty="0"/>
              <a:t>Sie haben das sechste Modul abgeschlossen.</a:t>
            </a:r>
          </a:p>
        </p:txBody>
      </p:sp>
      <p:pic>
        <p:nvPicPr>
          <p:cNvPr id="1028" name="Picture 4" descr="Well Done Images – Browse 33,622 Stock Photos, Vectors, and Video | Adobe  Stock">
            <a:extLst>
              <a:ext uri="{FF2B5EF4-FFF2-40B4-BE49-F238E27FC236}">
                <a16:creationId xmlns:a16="http://schemas.microsoft.com/office/drawing/2014/main" id="{4A6B94AD-A64C-D4C6-0DFD-2B159C251D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6730" y="212973"/>
            <a:ext cx="3594847" cy="25227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A923C34-F7D7-60C2-F31E-2B64BAD784E8}"/>
              </a:ext>
            </a:extLst>
          </p:cNvPr>
          <p:cNvSpPr/>
          <p:nvPr/>
        </p:nvSpPr>
        <p:spPr>
          <a:xfrm>
            <a:off x="701913" y="5958576"/>
            <a:ext cx="6589536" cy="600164"/>
          </a:xfrm>
          <a:prstGeom prst="rect">
            <a:avLst/>
          </a:prstGeom>
        </p:spPr>
        <p:txBody>
          <a:bodyPr wrap="square">
            <a:spAutoFit/>
          </a:bodyPr>
          <a:lstStyle/>
          <a:p>
            <a:pPr algn="just">
              <a:tabLst>
                <a:tab pos="2865755" algn="ctr"/>
                <a:tab pos="5731510" algn="r"/>
              </a:tabLst>
            </a:pPr>
            <a:r>
              <a:rPr lang="en-GB" sz="1100" dirty="0">
                <a:solidFill>
                  <a:srgbClr val="595A59"/>
                </a:solidFill>
                <a:effectLst/>
                <a:latin typeface="Calibri" panose="020F0502020204030204" pitchFamily="34" charset="0"/>
                <a:ea typeface="Times New Roman" panose="02020603050405020304" pitchFamily="18" charset="0"/>
                <a:cs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2020-1-UK01-KA203-079083</a:t>
            </a:r>
          </a:p>
        </p:txBody>
      </p:sp>
    </p:spTree>
    <p:extLst>
      <p:ext uri="{BB962C8B-B14F-4D97-AF65-F5344CB8AC3E}">
        <p14:creationId xmlns:p14="http://schemas.microsoft.com/office/powerpoint/2010/main" val="12557575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837CC619-22EC-CA2F-4D08-D292AB9DFA14}"/>
              </a:ext>
            </a:extLst>
          </p:cNvPr>
          <p:cNvSpPr>
            <a:spLocks noGrp="1"/>
          </p:cNvSpPr>
          <p:nvPr>
            <p:ph type="body" sz="quarter" idx="16"/>
          </p:nvPr>
        </p:nvSpPr>
        <p:spPr>
          <a:xfrm>
            <a:off x="733139" y="237808"/>
            <a:ext cx="4716425" cy="582221"/>
          </a:xfrm>
        </p:spPr>
        <p:txBody>
          <a:bodyPr>
            <a:normAutofit lnSpcReduction="10000"/>
          </a:bodyPr>
          <a:lstStyle/>
          <a:p>
            <a:r>
              <a:rPr lang="en-IE" dirty="0">
                <a:solidFill>
                  <a:srgbClr val="3AA091"/>
                </a:solidFill>
              </a:rPr>
              <a:t>Lernergebnisse</a:t>
            </a:r>
          </a:p>
        </p:txBody>
      </p:sp>
      <p:sp>
        <p:nvSpPr>
          <p:cNvPr id="23" name="Text Placeholder 22">
            <a:extLst>
              <a:ext uri="{FF2B5EF4-FFF2-40B4-BE49-F238E27FC236}">
                <a16:creationId xmlns:a16="http://schemas.microsoft.com/office/drawing/2014/main" id="{C913A5E1-11E1-54FA-1243-CBA999D4E81D}"/>
              </a:ext>
            </a:extLst>
          </p:cNvPr>
          <p:cNvSpPr>
            <a:spLocks noGrp="1"/>
          </p:cNvSpPr>
          <p:nvPr>
            <p:ph type="body" sz="quarter" idx="18"/>
          </p:nvPr>
        </p:nvSpPr>
        <p:spPr>
          <a:xfrm>
            <a:off x="323615" y="753036"/>
            <a:ext cx="5395868" cy="5867156"/>
          </a:xfrm>
          <a:solidFill>
            <a:schemeClr val="bg1"/>
          </a:solidFill>
        </p:spPr>
        <p:txBody>
          <a:bodyPr>
            <a:noAutofit/>
          </a:bodyPr>
          <a:lstStyle/>
          <a:p>
            <a:pPr marL="0" indent="0"/>
            <a:endParaRPr lang="en-IE" sz="1900" dirty="0">
              <a:solidFill>
                <a:srgbClr val="4D4D4D"/>
              </a:solidFill>
            </a:endParaRPr>
          </a:p>
          <a:p>
            <a:pPr marL="342900" indent="-342900">
              <a:buFont typeface="Wingdings" panose="05000000000000000000" pitchFamily="2" charset="2"/>
              <a:buChar char="v"/>
            </a:pPr>
            <a:r>
              <a:rPr lang="en-IE" sz="1900" b="1" dirty="0">
                <a:solidFill>
                  <a:srgbClr val="7A547C"/>
                </a:solidFill>
              </a:rPr>
              <a:t>Machen</a:t>
            </a:r>
            <a:r>
              <a:rPr lang="en-IE" sz="1900" b="1" dirty="0">
                <a:solidFill>
                  <a:srgbClr val="7030A0"/>
                </a:solidFill>
              </a:rPr>
              <a:t> </a:t>
            </a:r>
            <a:r>
              <a:rPr lang="en-IE" sz="1900" b="1" dirty="0">
                <a:solidFill>
                  <a:srgbClr val="7A547C"/>
                </a:solidFill>
              </a:rPr>
              <a:t>Sie sich </a:t>
            </a:r>
            <a:r>
              <a:rPr lang="en-IE" sz="1900" dirty="0">
                <a:solidFill>
                  <a:srgbClr val="4D4D4D"/>
                </a:solidFill>
              </a:rPr>
              <a:t>mit den verschiedenen regionalen Krisenprotokollen, Aktivierungs- und Reaktionsstufen </a:t>
            </a:r>
            <a:r>
              <a:rPr lang="en-IE" sz="1900" b="1" dirty="0">
                <a:solidFill>
                  <a:srgbClr val="7A547C"/>
                </a:solidFill>
              </a:rPr>
              <a:t>vertraut</a:t>
            </a:r>
            <a:r>
              <a:rPr lang="en-IE" sz="1900" dirty="0">
                <a:solidFill>
                  <a:srgbClr val="7A547C"/>
                </a:solidFill>
              </a:rPr>
              <a:t>. </a:t>
            </a:r>
          </a:p>
          <a:p>
            <a:pPr marL="342900" indent="-342900">
              <a:buFont typeface="Wingdings" panose="05000000000000000000" pitchFamily="2" charset="2"/>
              <a:buChar char="v"/>
            </a:pPr>
            <a:r>
              <a:rPr lang="en-IE" sz="1900" b="1" dirty="0">
                <a:solidFill>
                  <a:srgbClr val="F37C57"/>
                </a:solidFill>
              </a:rPr>
              <a:t>Verstehen Sie,</a:t>
            </a:r>
            <a:r>
              <a:rPr lang="en-IE" sz="1900" b="1" dirty="0">
                <a:solidFill>
                  <a:srgbClr val="4D4D4D"/>
                </a:solidFill>
              </a:rPr>
              <a:t> </a:t>
            </a:r>
            <a:r>
              <a:rPr lang="en-IE" sz="1900" dirty="0" err="1">
                <a:solidFill>
                  <a:srgbClr val="4D4D4D"/>
                </a:solidFill>
              </a:rPr>
              <a:t>dass</a:t>
            </a:r>
            <a:r>
              <a:rPr lang="en-IE" sz="1900" dirty="0">
                <a:solidFill>
                  <a:srgbClr val="4D4D4D"/>
                </a:solidFill>
              </a:rPr>
              <a:t> eine koordinierte Reaktion </a:t>
            </a:r>
            <a:r>
              <a:rPr lang="en-IE" sz="1900" dirty="0" err="1">
                <a:solidFill>
                  <a:srgbClr val="4D4D4D"/>
                </a:solidFill>
              </a:rPr>
              <a:t>eine</a:t>
            </a:r>
            <a:r>
              <a:rPr lang="en-IE" sz="1900" dirty="0">
                <a:solidFill>
                  <a:srgbClr val="4D4D4D"/>
                </a:solidFill>
              </a:rPr>
              <a:t> </a:t>
            </a:r>
            <a:r>
              <a:rPr lang="en-IE" sz="1900" dirty="0" err="1">
                <a:solidFill>
                  <a:srgbClr val="4D4D4D"/>
                </a:solidFill>
              </a:rPr>
              <a:t>wichtige</a:t>
            </a:r>
            <a:r>
              <a:rPr lang="en-IE" sz="1900" dirty="0">
                <a:solidFill>
                  <a:srgbClr val="4D4D4D"/>
                </a:solidFill>
              </a:rPr>
              <a:t> </a:t>
            </a:r>
            <a:r>
              <a:rPr lang="en-IE" sz="1900" dirty="0" err="1">
                <a:solidFill>
                  <a:srgbClr val="4D4D4D"/>
                </a:solidFill>
              </a:rPr>
              <a:t>Voraussetzung</a:t>
            </a:r>
            <a:r>
              <a:rPr lang="en-IE" sz="1900" dirty="0">
                <a:solidFill>
                  <a:srgbClr val="4D4D4D"/>
                </a:solidFill>
              </a:rPr>
              <a:t> für </a:t>
            </a:r>
            <a:r>
              <a:rPr lang="en-IE" sz="1900" dirty="0" err="1">
                <a:solidFill>
                  <a:srgbClr val="4D4D4D"/>
                </a:solidFill>
              </a:rPr>
              <a:t>Beruhigung</a:t>
            </a:r>
            <a:r>
              <a:rPr lang="en-IE" sz="1900" dirty="0">
                <a:solidFill>
                  <a:srgbClr val="4D4D4D"/>
                </a:solidFill>
              </a:rPr>
              <a:t> und </a:t>
            </a:r>
            <a:r>
              <a:rPr lang="en-IE" sz="1900" dirty="0" err="1">
                <a:solidFill>
                  <a:srgbClr val="4D4D4D"/>
                </a:solidFill>
              </a:rPr>
              <a:t>Kontrolle</a:t>
            </a:r>
            <a:r>
              <a:rPr lang="en-IE" sz="1900" dirty="0">
                <a:solidFill>
                  <a:srgbClr val="4D4D4D"/>
                </a:solidFill>
              </a:rPr>
              <a:t> </a:t>
            </a:r>
            <a:r>
              <a:rPr lang="en-IE" sz="1900" dirty="0" err="1">
                <a:solidFill>
                  <a:srgbClr val="4D4D4D"/>
                </a:solidFill>
              </a:rPr>
              <a:t>ist</a:t>
            </a:r>
            <a:r>
              <a:rPr lang="en-IE" sz="1900" dirty="0">
                <a:solidFill>
                  <a:srgbClr val="4D4D4D"/>
                </a:solidFill>
              </a:rPr>
              <a:t>.</a:t>
            </a:r>
          </a:p>
          <a:p>
            <a:pPr marL="342900" indent="-342900">
              <a:buFont typeface="Wingdings" panose="05000000000000000000" pitchFamily="2" charset="2"/>
              <a:buChar char="v"/>
            </a:pPr>
            <a:r>
              <a:rPr lang="en-IE" sz="1900" b="1" dirty="0">
                <a:solidFill>
                  <a:srgbClr val="002060"/>
                </a:solidFill>
              </a:rPr>
              <a:t>Lernen Sie</a:t>
            </a:r>
            <a:r>
              <a:rPr lang="en-IE" sz="1900" dirty="0">
                <a:solidFill>
                  <a:srgbClr val="4D4D4D"/>
                </a:solidFill>
              </a:rPr>
              <a:t>, wie man Aufklärung </a:t>
            </a:r>
            <a:r>
              <a:rPr lang="en-IE" sz="1900" dirty="0" err="1">
                <a:solidFill>
                  <a:srgbClr val="4D4D4D"/>
                </a:solidFill>
              </a:rPr>
              <a:t>optimiert</a:t>
            </a:r>
            <a:r>
              <a:rPr lang="en-IE" sz="1900" dirty="0">
                <a:solidFill>
                  <a:srgbClr val="4D4D4D"/>
                </a:solidFill>
              </a:rPr>
              <a:t>, damit eine Region gut informiert ist und sich schnell an eine neue Norm </a:t>
            </a:r>
            <a:r>
              <a:rPr lang="en-IE" sz="1900" dirty="0" err="1">
                <a:solidFill>
                  <a:srgbClr val="4D4D4D"/>
                </a:solidFill>
              </a:rPr>
              <a:t>anpassen</a:t>
            </a:r>
            <a:r>
              <a:rPr lang="en-IE" sz="1900" dirty="0">
                <a:solidFill>
                  <a:srgbClr val="4D4D4D"/>
                </a:solidFill>
              </a:rPr>
              <a:t> </a:t>
            </a:r>
            <a:r>
              <a:rPr lang="en-IE" sz="1900" dirty="0" err="1">
                <a:solidFill>
                  <a:srgbClr val="4D4D4D"/>
                </a:solidFill>
              </a:rPr>
              <a:t>kann</a:t>
            </a:r>
            <a:r>
              <a:rPr lang="en-IE" sz="1900" dirty="0">
                <a:solidFill>
                  <a:srgbClr val="4D4D4D"/>
                </a:solidFill>
              </a:rPr>
              <a:t>.</a:t>
            </a:r>
          </a:p>
          <a:p>
            <a:pPr marL="342900" indent="-342900">
              <a:buFont typeface="Wingdings" panose="05000000000000000000" pitchFamily="2" charset="2"/>
              <a:buChar char="v"/>
            </a:pPr>
            <a:r>
              <a:rPr lang="en-IE" sz="1900" b="1" dirty="0">
                <a:solidFill>
                  <a:srgbClr val="3AA091"/>
                </a:solidFill>
              </a:rPr>
              <a:t>Lernen Sie</a:t>
            </a:r>
            <a:r>
              <a:rPr lang="en-IE" sz="1900" dirty="0">
                <a:solidFill>
                  <a:srgbClr val="4D4D4D"/>
                </a:solidFill>
              </a:rPr>
              <a:t>, wie man regionale Kommunikationssysteme einrichtet, um </a:t>
            </a:r>
            <a:r>
              <a:rPr lang="en-IE" sz="1900" dirty="0" err="1">
                <a:solidFill>
                  <a:srgbClr val="4D4D4D"/>
                </a:solidFill>
              </a:rPr>
              <a:t>Informationen</a:t>
            </a:r>
            <a:r>
              <a:rPr lang="en-IE" sz="1900" dirty="0">
                <a:solidFill>
                  <a:srgbClr val="4D4D4D"/>
                </a:solidFill>
              </a:rPr>
              <a:t> in Echtzeit </a:t>
            </a:r>
            <a:r>
              <a:rPr lang="en-IE" sz="1900" dirty="0" err="1">
                <a:solidFill>
                  <a:srgbClr val="4D4D4D"/>
                </a:solidFill>
              </a:rPr>
              <a:t>zu</a:t>
            </a:r>
            <a:r>
              <a:rPr lang="en-IE" sz="1900" dirty="0">
                <a:solidFill>
                  <a:srgbClr val="4D4D4D"/>
                </a:solidFill>
              </a:rPr>
              <a:t> </a:t>
            </a:r>
            <a:r>
              <a:rPr lang="en-IE" sz="1900" dirty="0" err="1">
                <a:solidFill>
                  <a:srgbClr val="4D4D4D"/>
                </a:solidFill>
              </a:rPr>
              <a:t>vermitteln</a:t>
            </a:r>
            <a:r>
              <a:rPr lang="en-IE" sz="1900" dirty="0">
                <a:solidFill>
                  <a:srgbClr val="4D4D4D"/>
                </a:solidFill>
              </a:rPr>
              <a:t>, damit alle angemessen auf eine Krise </a:t>
            </a:r>
            <a:r>
              <a:rPr lang="en-IE" sz="1900" dirty="0" err="1">
                <a:solidFill>
                  <a:srgbClr val="4D4D4D"/>
                </a:solidFill>
              </a:rPr>
              <a:t>reagieren</a:t>
            </a:r>
            <a:r>
              <a:rPr lang="en-IE" sz="1900" dirty="0">
                <a:solidFill>
                  <a:srgbClr val="4D4D4D"/>
                </a:solidFill>
              </a:rPr>
              <a:t> </a:t>
            </a:r>
            <a:r>
              <a:rPr lang="en-IE" sz="1900" dirty="0" err="1">
                <a:solidFill>
                  <a:srgbClr val="4D4D4D"/>
                </a:solidFill>
              </a:rPr>
              <a:t>können</a:t>
            </a:r>
            <a:r>
              <a:rPr lang="en-IE" sz="1900" dirty="0">
                <a:solidFill>
                  <a:srgbClr val="4D4D4D"/>
                </a:solidFill>
              </a:rPr>
              <a:t>. </a:t>
            </a:r>
          </a:p>
          <a:p>
            <a:pPr marL="342900" indent="-342900">
              <a:buFont typeface="Wingdings" panose="05000000000000000000" pitchFamily="2" charset="2"/>
              <a:buChar char="v"/>
            </a:pPr>
            <a:r>
              <a:rPr lang="en-IE" sz="1900" b="1" dirty="0">
                <a:solidFill>
                  <a:srgbClr val="7A547C"/>
                </a:solidFill>
              </a:rPr>
              <a:t>Verstehen Sie</a:t>
            </a:r>
            <a:r>
              <a:rPr lang="en-IE" sz="1900" dirty="0">
                <a:solidFill>
                  <a:srgbClr val="4D4D4D"/>
                </a:solidFill>
              </a:rPr>
              <a:t>, wie man mit der Branche arbeitet und kommuniziert, und machen Sie sich mit der Rolle des TKMT </a:t>
            </a:r>
            <a:r>
              <a:rPr lang="en-IE" sz="1900" b="1" dirty="0" err="1">
                <a:solidFill>
                  <a:srgbClr val="7A547C"/>
                </a:solidFill>
              </a:rPr>
              <a:t>vertraut</a:t>
            </a:r>
            <a:r>
              <a:rPr lang="en-IE" sz="1900" b="1" dirty="0">
                <a:solidFill>
                  <a:srgbClr val="7A547C"/>
                </a:solidFill>
              </a:rPr>
              <a:t>.</a:t>
            </a:r>
          </a:p>
        </p:txBody>
      </p:sp>
      <p:pic>
        <p:nvPicPr>
          <p:cNvPr id="7" name="Grafik 6">
            <a:extLst>
              <a:ext uri="{FF2B5EF4-FFF2-40B4-BE49-F238E27FC236}">
                <a16:creationId xmlns:a16="http://schemas.microsoft.com/office/drawing/2014/main" id="{FCBAEAE8-A413-7DF7-69A5-993DAA3CB085}"/>
              </a:ext>
            </a:extLst>
          </p:cNvPr>
          <p:cNvPicPr>
            <a:picLocks noChangeAspect="1"/>
          </p:cNvPicPr>
          <p:nvPr/>
        </p:nvPicPr>
        <p:blipFill>
          <a:blip r:embed="rId2"/>
          <a:stretch>
            <a:fillRect/>
          </a:stretch>
        </p:blipFill>
        <p:spPr>
          <a:xfrm>
            <a:off x="6797039" y="0"/>
            <a:ext cx="5394961" cy="6858000"/>
          </a:xfrm>
          <a:prstGeom prst="rect">
            <a:avLst/>
          </a:prstGeom>
        </p:spPr>
      </p:pic>
    </p:spTree>
    <p:extLst>
      <p:ext uri="{BB962C8B-B14F-4D97-AF65-F5344CB8AC3E}">
        <p14:creationId xmlns:p14="http://schemas.microsoft.com/office/powerpoint/2010/main" val="21978528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4787EB14-4BBF-7FE9-B55C-015DF9213F7E}"/>
              </a:ext>
            </a:extLst>
          </p:cNvPr>
          <p:cNvSpPr>
            <a:spLocks noGrp="1"/>
          </p:cNvSpPr>
          <p:nvPr>
            <p:ph type="body" sz="quarter" idx="16"/>
          </p:nvPr>
        </p:nvSpPr>
        <p:spPr>
          <a:xfrm>
            <a:off x="6420495" y="1328734"/>
            <a:ext cx="5113283" cy="1683407"/>
          </a:xfrm>
        </p:spPr>
        <p:txBody>
          <a:bodyPr>
            <a:normAutofit/>
          </a:bodyPr>
          <a:lstStyle/>
          <a:p>
            <a:r>
              <a:rPr lang="en-IE" sz="3600" b="0" dirty="0"/>
              <a:t>1.  Reaktion auf eine regionale Tourismuskrise</a:t>
            </a:r>
          </a:p>
        </p:txBody>
      </p:sp>
      <p:sp>
        <p:nvSpPr>
          <p:cNvPr id="2" name="Text Placeholder 6">
            <a:extLst>
              <a:ext uri="{FF2B5EF4-FFF2-40B4-BE49-F238E27FC236}">
                <a16:creationId xmlns:a16="http://schemas.microsoft.com/office/drawing/2014/main" id="{5A888150-F2C9-184E-8EBA-47720D0D756E}"/>
              </a:ext>
            </a:extLst>
          </p:cNvPr>
          <p:cNvSpPr>
            <a:spLocks noGrp="1"/>
          </p:cNvSpPr>
          <p:nvPr>
            <p:ph type="body" sz="quarter" idx="18"/>
          </p:nvPr>
        </p:nvSpPr>
        <p:spPr>
          <a:xfrm>
            <a:off x="6420496" y="2418882"/>
            <a:ext cx="5523854" cy="851567"/>
          </a:xfrm>
        </p:spPr>
        <p:txBody>
          <a:bodyPr anchor="ctr"/>
          <a:lstStyle/>
          <a:p>
            <a:pPr marL="0" indent="0"/>
            <a:r>
              <a:rPr lang="en-IE" dirty="0"/>
              <a:t>Vorbereitung der </a:t>
            </a:r>
            <a:r>
              <a:rPr lang="en-IE" dirty="0" err="1"/>
              <a:t>europäischen</a:t>
            </a:r>
            <a:r>
              <a:rPr lang="en-IE" dirty="0"/>
              <a:t> </a:t>
            </a:r>
            <a:r>
              <a:rPr lang="en-IE" dirty="0" err="1"/>
              <a:t>Regionen</a:t>
            </a:r>
            <a:r>
              <a:rPr lang="en-IE" dirty="0"/>
              <a:t> auf eine drohende Krise</a:t>
            </a:r>
          </a:p>
        </p:txBody>
      </p:sp>
      <p:pic>
        <p:nvPicPr>
          <p:cNvPr id="3" name="Picture Placeholder 9" descr="A picture containing grass, smoke, outdoor, steam&#10;&#10;Description automatically generated">
            <a:extLst>
              <a:ext uri="{FF2B5EF4-FFF2-40B4-BE49-F238E27FC236}">
                <a16:creationId xmlns:a16="http://schemas.microsoft.com/office/drawing/2014/main" id="{C4C56E49-9C94-62D7-7AE3-C7EF92033272}"/>
              </a:ext>
            </a:extLst>
          </p:cNvPr>
          <p:cNvPicPr>
            <a:picLocks noGrp="1" noChangeAspect="1"/>
          </p:cNvPicPr>
          <p:nvPr>
            <p:ph type="pic" sz="quarter" idx="10"/>
          </p:nvPr>
        </p:nvPicPr>
        <p:blipFill>
          <a:blip r:embed="rId2"/>
          <a:srcRect t="6195" b="6195"/>
          <a:stretch>
            <a:fillRect/>
          </a:stretch>
        </p:blipFill>
        <p:spPr>
          <a:xfrm>
            <a:off x="241300" y="228600"/>
            <a:ext cx="11696700" cy="5764213"/>
          </a:xfrm>
        </p:spPr>
      </p:pic>
    </p:spTree>
    <p:extLst>
      <p:ext uri="{BB962C8B-B14F-4D97-AF65-F5344CB8AC3E}">
        <p14:creationId xmlns:p14="http://schemas.microsoft.com/office/powerpoint/2010/main" val="12454986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9DCAFA7-2EE5-C7D5-D711-66FA2E910559}"/>
              </a:ext>
            </a:extLst>
          </p:cNvPr>
          <p:cNvSpPr>
            <a:spLocks noGrp="1"/>
          </p:cNvSpPr>
          <p:nvPr>
            <p:ph type="body" sz="quarter" idx="4294967295"/>
          </p:nvPr>
        </p:nvSpPr>
        <p:spPr>
          <a:xfrm>
            <a:off x="1152525" y="1943112"/>
            <a:ext cx="5924550" cy="4525954"/>
          </a:xfrm>
        </p:spPr>
        <p:txBody>
          <a:bodyPr>
            <a:noAutofit/>
          </a:bodyPr>
          <a:lstStyle/>
          <a:p>
            <a:pPr marL="0" indent="0">
              <a:lnSpc>
                <a:spcPct val="100000"/>
              </a:lnSpc>
              <a:spcBef>
                <a:spcPts val="0"/>
              </a:spcBef>
              <a:buNone/>
            </a:pPr>
            <a:r>
              <a:rPr lang="en-GB" sz="2000" dirty="0">
                <a:solidFill>
                  <a:schemeClr val="bg1"/>
                </a:solidFill>
              </a:rPr>
              <a:t>Ziel des Krisenmanagements ist es, die </a:t>
            </a:r>
            <a:r>
              <a:rPr lang="en-GB" sz="2000" b="1" dirty="0">
                <a:solidFill>
                  <a:schemeClr val="bg1"/>
                </a:solidFill>
              </a:rPr>
              <a:t>langfristigen Auswirkungen auf eine Region</a:t>
            </a:r>
            <a:r>
              <a:rPr lang="en-GB" sz="2000" dirty="0">
                <a:solidFill>
                  <a:schemeClr val="bg1"/>
                </a:solidFill>
              </a:rPr>
              <a:t>, ihre Interessengruppen, Unternehmen, ihr Image und ihre Mitarbeiter zu </a:t>
            </a:r>
            <a:r>
              <a:rPr lang="en-GB" sz="2000" b="1" dirty="0">
                <a:solidFill>
                  <a:schemeClr val="bg1"/>
                </a:solidFill>
              </a:rPr>
              <a:t>minimieren</a:t>
            </a:r>
            <a:r>
              <a:rPr lang="en-GB" sz="2000" dirty="0">
                <a:solidFill>
                  <a:schemeClr val="bg1"/>
                </a:solidFill>
              </a:rPr>
              <a:t>, bis die Krise überwunden ist. Die COVID-19-Pandemie hat uns allen eine nur allzu reale Lektion in Sachen Krisenmanagement erteilt. Überall auf der Welt befinden sich die Unternehmen noch in unterschiedlichen Stadien </a:t>
            </a:r>
            <a:r>
              <a:rPr lang="en-GB" sz="2000" dirty="0" err="1">
                <a:solidFill>
                  <a:schemeClr val="bg1"/>
                </a:solidFill>
              </a:rPr>
              <a:t>ihrer</a:t>
            </a:r>
            <a:r>
              <a:rPr lang="en-GB" sz="2000" dirty="0">
                <a:solidFill>
                  <a:schemeClr val="bg1"/>
                </a:solidFill>
              </a:rPr>
              <a:t> </a:t>
            </a:r>
            <a:r>
              <a:rPr lang="en-GB" sz="2000" dirty="0" err="1">
                <a:solidFill>
                  <a:schemeClr val="bg1"/>
                </a:solidFill>
              </a:rPr>
              <a:t>Reaktion</a:t>
            </a:r>
            <a:r>
              <a:rPr lang="en-GB" sz="2000" dirty="0">
                <a:solidFill>
                  <a:schemeClr val="bg1"/>
                </a:solidFill>
              </a:rPr>
              <a:t>. Ohne einen Plan und eine klare Führungs- oder Reaktionsstrategie kann eine Tourismusregion in Krisenzeiten nicht weiterarbeiten. Das Krisenmanagement umfasst die notwendigen Schritte, um die Region, die Unternehmen und die </a:t>
            </a:r>
            <a:r>
              <a:rPr lang="en-GB" sz="2000" dirty="0" err="1">
                <a:solidFill>
                  <a:schemeClr val="bg1"/>
                </a:solidFill>
              </a:rPr>
              <a:t>Identität</a:t>
            </a:r>
            <a:r>
              <a:rPr lang="en-GB" sz="2000" dirty="0">
                <a:solidFill>
                  <a:schemeClr val="bg1"/>
                </a:solidFill>
              </a:rPr>
              <a:t> </a:t>
            </a:r>
            <a:r>
              <a:rPr lang="en-GB" sz="2000" dirty="0" err="1">
                <a:solidFill>
                  <a:schemeClr val="bg1"/>
                </a:solidFill>
              </a:rPr>
              <a:t>aufrechtzuerhalten</a:t>
            </a:r>
            <a:r>
              <a:rPr lang="en-GB" sz="2000" dirty="0">
                <a:solidFill>
                  <a:schemeClr val="bg1"/>
                </a:solidFill>
              </a:rPr>
              <a:t> und den normalen Betrieb wiederherzustellen und fortzusetzen. </a:t>
            </a:r>
            <a:endParaRPr lang="en-IE" sz="2000" dirty="0">
              <a:solidFill>
                <a:schemeClr val="bg1"/>
              </a:solidFill>
            </a:endParaRPr>
          </a:p>
        </p:txBody>
      </p:sp>
      <p:sp>
        <p:nvSpPr>
          <p:cNvPr id="7" name="Text Placeholder 6">
            <a:extLst>
              <a:ext uri="{FF2B5EF4-FFF2-40B4-BE49-F238E27FC236}">
                <a16:creationId xmlns:a16="http://schemas.microsoft.com/office/drawing/2014/main" id="{DE06F6E9-E4A0-8D58-F151-D108AB1C07AF}"/>
              </a:ext>
            </a:extLst>
          </p:cNvPr>
          <p:cNvSpPr>
            <a:spLocks noGrp="1"/>
          </p:cNvSpPr>
          <p:nvPr>
            <p:ph type="body" sz="quarter" idx="4294967295"/>
          </p:nvPr>
        </p:nvSpPr>
        <p:spPr>
          <a:xfrm>
            <a:off x="1152525" y="227009"/>
            <a:ext cx="5813977" cy="582221"/>
          </a:xfrm>
        </p:spPr>
        <p:txBody>
          <a:bodyPr>
            <a:noAutofit/>
          </a:bodyPr>
          <a:lstStyle/>
          <a:p>
            <a:pPr marL="0" indent="0" algn="ctr">
              <a:lnSpc>
                <a:spcPct val="100000"/>
              </a:lnSpc>
              <a:spcBef>
                <a:spcPts val="0"/>
              </a:spcBef>
              <a:buNone/>
            </a:pPr>
            <a:r>
              <a:rPr lang="en-IE" sz="2800" b="1" dirty="0">
                <a:solidFill>
                  <a:schemeClr val="bg1"/>
                </a:solidFill>
              </a:rPr>
              <a:t>COVID-19 macht die Regionen auf die Notwendigkeit eines Krisenreaktionsmanagements aufmerksam</a:t>
            </a:r>
          </a:p>
        </p:txBody>
      </p:sp>
      <p:pic>
        <p:nvPicPr>
          <p:cNvPr id="2" name="Picture Placeholder 2" descr="A picture containing text, road, outdoor, street&#10;&#10;Description automatically generated">
            <a:extLst>
              <a:ext uri="{FF2B5EF4-FFF2-40B4-BE49-F238E27FC236}">
                <a16:creationId xmlns:a16="http://schemas.microsoft.com/office/drawing/2014/main" id="{A9997A0C-144D-5B4F-C6C6-2954742181AA}"/>
              </a:ext>
            </a:extLst>
          </p:cNvPr>
          <p:cNvPicPr>
            <a:picLocks noGrp="1" noChangeAspect="1"/>
          </p:cNvPicPr>
          <p:nvPr>
            <p:ph type="pic" sz="quarter" idx="10"/>
          </p:nvPr>
        </p:nvPicPr>
        <p:blipFill>
          <a:blip r:embed="rId2"/>
          <a:srcRect t="4480" b="4480"/>
          <a:stretch>
            <a:fillRect/>
          </a:stretch>
        </p:blipFill>
        <p:spPr>
          <a:xfrm>
            <a:off x="7297738" y="228600"/>
            <a:ext cx="4659312" cy="6362700"/>
          </a:xfrm>
        </p:spPr>
      </p:pic>
    </p:spTree>
    <p:extLst>
      <p:ext uri="{BB962C8B-B14F-4D97-AF65-F5344CB8AC3E}">
        <p14:creationId xmlns:p14="http://schemas.microsoft.com/office/powerpoint/2010/main" val="25019660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AB73191-6D01-C386-864A-A70E5D6008E7}"/>
              </a:ext>
            </a:extLst>
          </p:cNvPr>
          <p:cNvSpPr>
            <a:spLocks noGrp="1"/>
          </p:cNvSpPr>
          <p:nvPr>
            <p:ph type="body" sz="quarter" idx="4294967295"/>
          </p:nvPr>
        </p:nvSpPr>
        <p:spPr>
          <a:xfrm>
            <a:off x="1297885" y="1217422"/>
            <a:ext cx="5750615" cy="5373878"/>
          </a:xfrm>
        </p:spPr>
        <p:txBody>
          <a:bodyPr>
            <a:normAutofit fontScale="85000" lnSpcReduction="20000"/>
          </a:bodyPr>
          <a:lstStyle/>
          <a:p>
            <a:pPr marL="0" indent="0">
              <a:lnSpc>
                <a:spcPct val="100000"/>
              </a:lnSpc>
              <a:spcBef>
                <a:spcPts val="0"/>
              </a:spcBef>
              <a:buNone/>
            </a:pPr>
            <a:r>
              <a:rPr lang="en-IE" dirty="0">
                <a:solidFill>
                  <a:schemeClr val="bg1"/>
                </a:solidFill>
              </a:rPr>
              <a:t>Das Krisenmanagementteam sollte die erste Anlaufstelle sein, wenn eine regionale Tourismuskrise eintritt. Dieses muss:</a:t>
            </a:r>
          </a:p>
          <a:p>
            <a:pPr marL="0" indent="0">
              <a:lnSpc>
                <a:spcPct val="100000"/>
              </a:lnSpc>
              <a:spcBef>
                <a:spcPts val="0"/>
              </a:spcBef>
              <a:buNone/>
            </a:pPr>
            <a:endParaRPr lang="en-IE" dirty="0">
              <a:solidFill>
                <a:schemeClr val="bg1"/>
              </a:solidFill>
            </a:endParaRPr>
          </a:p>
          <a:p>
            <a:pPr>
              <a:lnSpc>
                <a:spcPct val="100000"/>
              </a:lnSpc>
              <a:spcBef>
                <a:spcPts val="0"/>
              </a:spcBef>
            </a:pPr>
            <a:r>
              <a:rPr lang="en-IE" dirty="0" err="1">
                <a:solidFill>
                  <a:schemeClr val="bg1"/>
                </a:solidFill>
              </a:rPr>
              <a:t>versuchen</a:t>
            </a:r>
            <a:r>
              <a:rPr lang="en-IE" dirty="0">
                <a:solidFill>
                  <a:schemeClr val="bg1"/>
                </a:solidFill>
              </a:rPr>
              <a:t>, den Verlust oder den künftigen </a:t>
            </a:r>
            <a:r>
              <a:rPr lang="en-IE" b="1" dirty="0">
                <a:solidFill>
                  <a:schemeClr val="bg1"/>
                </a:solidFill>
              </a:rPr>
              <a:t>Verlust von Menschenleben </a:t>
            </a:r>
            <a:r>
              <a:rPr lang="en-IE" dirty="0">
                <a:solidFill>
                  <a:schemeClr val="bg1"/>
                </a:solidFill>
              </a:rPr>
              <a:t>oder Verletzungen oder Schäden zu verhindern.</a:t>
            </a:r>
          </a:p>
          <a:p>
            <a:pPr marL="0" indent="0">
              <a:lnSpc>
                <a:spcPct val="100000"/>
              </a:lnSpc>
              <a:spcBef>
                <a:spcPts val="0"/>
              </a:spcBef>
            </a:pPr>
            <a:endParaRPr lang="en-IE" dirty="0">
              <a:solidFill>
                <a:schemeClr val="bg1"/>
              </a:solidFill>
            </a:endParaRPr>
          </a:p>
          <a:p>
            <a:pPr>
              <a:lnSpc>
                <a:spcPct val="100000"/>
              </a:lnSpc>
              <a:spcBef>
                <a:spcPts val="0"/>
              </a:spcBef>
            </a:pPr>
            <a:r>
              <a:rPr lang="en-IE" dirty="0">
                <a:solidFill>
                  <a:schemeClr val="bg1"/>
                </a:solidFill>
              </a:rPr>
              <a:t>die Situation durch Alarmierung der zuständigen Einsatzkräfte, Rettungsdienste und </a:t>
            </a:r>
            <a:r>
              <a:rPr lang="en-IE" dirty="0" err="1">
                <a:solidFill>
                  <a:schemeClr val="bg1"/>
                </a:solidFill>
              </a:rPr>
              <a:t>Freiwilligengruppen</a:t>
            </a:r>
            <a:r>
              <a:rPr lang="en-IE" dirty="0">
                <a:solidFill>
                  <a:schemeClr val="bg1"/>
                </a:solidFill>
              </a:rPr>
              <a:t> </a:t>
            </a:r>
            <a:r>
              <a:rPr lang="en-IE" dirty="0" err="1">
                <a:solidFill>
                  <a:schemeClr val="bg1"/>
                </a:solidFill>
              </a:rPr>
              <a:t>eindämmen</a:t>
            </a:r>
            <a:r>
              <a:rPr lang="en-IE" dirty="0">
                <a:solidFill>
                  <a:schemeClr val="bg1"/>
                </a:solidFill>
              </a:rPr>
              <a:t> und </a:t>
            </a:r>
            <a:r>
              <a:rPr lang="en-IE" dirty="0" err="1">
                <a:solidFill>
                  <a:schemeClr val="bg1"/>
                </a:solidFill>
              </a:rPr>
              <a:t>entschärfen</a:t>
            </a:r>
            <a:r>
              <a:rPr lang="en-IE" dirty="0">
                <a:solidFill>
                  <a:schemeClr val="bg1"/>
                </a:solidFill>
              </a:rPr>
              <a:t>.</a:t>
            </a:r>
          </a:p>
          <a:p>
            <a:pPr marL="0" indent="0">
              <a:lnSpc>
                <a:spcPct val="100000"/>
              </a:lnSpc>
              <a:spcBef>
                <a:spcPts val="0"/>
              </a:spcBef>
            </a:pPr>
            <a:endParaRPr lang="en-IE" dirty="0">
              <a:solidFill>
                <a:schemeClr val="bg1"/>
              </a:solidFill>
            </a:endParaRPr>
          </a:p>
          <a:p>
            <a:pPr>
              <a:lnSpc>
                <a:spcPct val="100000"/>
              </a:lnSpc>
              <a:spcBef>
                <a:spcPts val="0"/>
              </a:spcBef>
            </a:pPr>
            <a:r>
              <a:rPr lang="en-IE" dirty="0">
                <a:solidFill>
                  <a:schemeClr val="bg1"/>
                </a:solidFill>
              </a:rPr>
              <a:t>die </a:t>
            </a:r>
            <a:r>
              <a:rPr lang="en-IE" dirty="0" err="1">
                <a:solidFill>
                  <a:schemeClr val="bg1"/>
                </a:solidFill>
              </a:rPr>
              <a:t>Folgen</a:t>
            </a:r>
            <a:r>
              <a:rPr lang="en-IE" dirty="0">
                <a:solidFill>
                  <a:schemeClr val="bg1"/>
                </a:solidFill>
              </a:rPr>
              <a:t> des </a:t>
            </a:r>
            <a:r>
              <a:rPr lang="en-IE" dirty="0" err="1">
                <a:solidFill>
                  <a:schemeClr val="bg1"/>
                </a:solidFill>
              </a:rPr>
              <a:t>Schocks</a:t>
            </a:r>
            <a:r>
              <a:rPr lang="en-IE" dirty="0">
                <a:solidFill>
                  <a:schemeClr val="bg1"/>
                </a:solidFill>
              </a:rPr>
              <a:t> </a:t>
            </a:r>
            <a:r>
              <a:rPr lang="en-IE" dirty="0" err="1">
                <a:solidFill>
                  <a:schemeClr val="bg1"/>
                </a:solidFill>
              </a:rPr>
              <a:t>durch</a:t>
            </a:r>
            <a:r>
              <a:rPr lang="en-IE" dirty="0">
                <a:solidFill>
                  <a:schemeClr val="bg1"/>
                </a:solidFill>
              </a:rPr>
              <a:t> Unterstützung auf lokaler und </a:t>
            </a:r>
            <a:r>
              <a:rPr lang="en-IE" dirty="0" err="1">
                <a:solidFill>
                  <a:schemeClr val="bg1"/>
                </a:solidFill>
              </a:rPr>
              <a:t>Branchenebene</a:t>
            </a:r>
            <a:r>
              <a:rPr lang="en-IE" dirty="0">
                <a:solidFill>
                  <a:schemeClr val="bg1"/>
                </a:solidFill>
              </a:rPr>
              <a:t> </a:t>
            </a:r>
            <a:r>
              <a:rPr lang="en-IE" dirty="0" err="1">
                <a:solidFill>
                  <a:schemeClr val="bg1"/>
                </a:solidFill>
              </a:rPr>
              <a:t>verringern</a:t>
            </a:r>
            <a:r>
              <a:rPr lang="en-IE" dirty="0">
                <a:solidFill>
                  <a:schemeClr val="bg1"/>
                </a:solidFill>
              </a:rPr>
              <a:t> und den </a:t>
            </a:r>
            <a:r>
              <a:rPr lang="en-IE" dirty="0" err="1">
                <a:solidFill>
                  <a:schemeClr val="bg1"/>
                </a:solidFill>
              </a:rPr>
              <a:t>Wiederaufbau</a:t>
            </a:r>
            <a:r>
              <a:rPr lang="en-IE" dirty="0">
                <a:solidFill>
                  <a:schemeClr val="bg1"/>
                </a:solidFill>
              </a:rPr>
              <a:t> </a:t>
            </a:r>
            <a:r>
              <a:rPr lang="en-IE" dirty="0" err="1">
                <a:solidFill>
                  <a:schemeClr val="bg1"/>
                </a:solidFill>
              </a:rPr>
              <a:t>fördern</a:t>
            </a:r>
            <a:r>
              <a:rPr lang="en-IE" dirty="0">
                <a:solidFill>
                  <a:schemeClr val="bg1"/>
                </a:solidFill>
              </a:rPr>
              <a:t>.</a:t>
            </a:r>
          </a:p>
        </p:txBody>
      </p:sp>
      <p:sp>
        <p:nvSpPr>
          <p:cNvPr id="4" name="Text Placeholder 3">
            <a:extLst>
              <a:ext uri="{FF2B5EF4-FFF2-40B4-BE49-F238E27FC236}">
                <a16:creationId xmlns:a16="http://schemas.microsoft.com/office/drawing/2014/main" id="{11BC7FB4-04B0-8393-C572-1EAE7D047CD7}"/>
              </a:ext>
            </a:extLst>
          </p:cNvPr>
          <p:cNvSpPr>
            <a:spLocks noGrp="1"/>
          </p:cNvSpPr>
          <p:nvPr>
            <p:ph type="body" sz="quarter" idx="4294967295"/>
          </p:nvPr>
        </p:nvSpPr>
        <p:spPr>
          <a:xfrm>
            <a:off x="1043234" y="304399"/>
            <a:ext cx="6259915" cy="582221"/>
          </a:xfrm>
        </p:spPr>
        <p:txBody>
          <a:bodyPr anchor="ctr">
            <a:normAutofit/>
          </a:bodyPr>
          <a:lstStyle/>
          <a:p>
            <a:pPr marL="0" indent="0" algn="ctr">
              <a:buNone/>
            </a:pPr>
            <a:r>
              <a:rPr lang="en-IE" b="1" dirty="0">
                <a:solidFill>
                  <a:schemeClr val="bg1"/>
                </a:solidFill>
              </a:rPr>
              <a:t>Krisenmanagement-Team aktivieren</a:t>
            </a:r>
          </a:p>
        </p:txBody>
      </p:sp>
      <p:pic>
        <p:nvPicPr>
          <p:cNvPr id="2" name="Picture Placeholder 5" descr="A group of people sitting around a table with laptops and papers&#10;&#10;Description automatically generated with medium confidence">
            <a:extLst>
              <a:ext uri="{FF2B5EF4-FFF2-40B4-BE49-F238E27FC236}">
                <a16:creationId xmlns:a16="http://schemas.microsoft.com/office/drawing/2014/main" id="{DE6DEE86-47A0-91A3-1F3B-28DA936FD184}"/>
              </a:ext>
            </a:extLst>
          </p:cNvPr>
          <p:cNvPicPr>
            <a:picLocks noGrp="1" noChangeAspect="1"/>
          </p:cNvPicPr>
          <p:nvPr>
            <p:ph type="pic" sz="quarter" idx="10"/>
          </p:nvPr>
        </p:nvPicPr>
        <p:blipFill>
          <a:blip r:embed="rId2"/>
          <a:srcRect t="4435" b="4435"/>
          <a:stretch>
            <a:fillRect/>
          </a:stretch>
        </p:blipFill>
        <p:spPr>
          <a:xfrm>
            <a:off x="7297738" y="228600"/>
            <a:ext cx="4659312" cy="6362700"/>
          </a:xfrm>
        </p:spPr>
      </p:pic>
    </p:spTree>
    <p:extLst>
      <p:ext uri="{BB962C8B-B14F-4D97-AF65-F5344CB8AC3E}">
        <p14:creationId xmlns:p14="http://schemas.microsoft.com/office/powerpoint/2010/main" val="15613441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AB73191-6D01-C386-864A-A70E5D6008E7}"/>
              </a:ext>
            </a:extLst>
          </p:cNvPr>
          <p:cNvSpPr>
            <a:spLocks noGrp="1"/>
          </p:cNvSpPr>
          <p:nvPr>
            <p:ph type="body" sz="quarter" idx="4294967295"/>
          </p:nvPr>
        </p:nvSpPr>
        <p:spPr>
          <a:xfrm>
            <a:off x="1247775" y="810821"/>
            <a:ext cx="5829299" cy="5942404"/>
          </a:xfrm>
        </p:spPr>
        <p:txBody>
          <a:bodyPr>
            <a:normAutofit fontScale="70000" lnSpcReduction="20000"/>
          </a:bodyPr>
          <a:lstStyle/>
          <a:p>
            <a:pPr marL="0" indent="0" algn="l" fontAlgn="auto">
              <a:lnSpc>
                <a:spcPct val="120000"/>
              </a:lnSpc>
              <a:spcBef>
                <a:spcPts val="0"/>
              </a:spcBef>
              <a:buNone/>
            </a:pPr>
            <a:r>
              <a:rPr lang="en-GB" b="0" i="0" dirty="0">
                <a:solidFill>
                  <a:schemeClr val="bg1"/>
                </a:solidFill>
                <a:effectLst/>
              </a:rPr>
              <a:t>Der KMP </a:t>
            </a:r>
            <a:r>
              <a:rPr lang="en-GB" dirty="0" err="1">
                <a:solidFill>
                  <a:schemeClr val="bg1"/>
                </a:solidFill>
              </a:rPr>
              <a:t>ist</a:t>
            </a:r>
            <a:r>
              <a:rPr lang="en-GB" dirty="0">
                <a:solidFill>
                  <a:schemeClr val="bg1"/>
                </a:solidFill>
              </a:rPr>
              <a:t> die erste Anlaufstelle für ein Krisenmanagementteam. Er ist das Mittel, mit dem eine Region verhindert, dass sich eine Situation verschlimmert. Der KMP (siehe Modul 5) </a:t>
            </a:r>
            <a:r>
              <a:rPr lang="en-GB" b="0" i="0" dirty="0">
                <a:solidFill>
                  <a:schemeClr val="bg1"/>
                </a:solidFill>
                <a:effectLst/>
              </a:rPr>
              <a:t>legt fest, wie eine Tourismusregion im Krisenfall reagieren wird. In dem Plan sollte festgelegt werden, wer Maßnahmen ergreift und welche Rolle er dabei spielt. Das Ziel eines Krisenmanagementplans ist es, den Schaden zu minimieren und den Geschäftsbetrieb so schnell wie möglich wiederherzustellen. Der Krisenmanagementplan muss ein lebendiges Dokument sein, auf das sich das Krisenmanagementteam beziehen und das es sofort und </a:t>
            </a:r>
            <a:r>
              <a:rPr lang="en-GB" b="0" i="0" dirty="0" err="1">
                <a:solidFill>
                  <a:schemeClr val="bg1"/>
                </a:solidFill>
                <a:effectLst/>
              </a:rPr>
              <a:t>regelmäßig</a:t>
            </a:r>
            <a:r>
              <a:rPr lang="en-GB" b="0" i="0" dirty="0">
                <a:solidFill>
                  <a:schemeClr val="bg1"/>
                </a:solidFill>
                <a:effectLst/>
              </a:rPr>
              <a:t> aktualisieren kann. </a:t>
            </a:r>
          </a:p>
          <a:p>
            <a:pPr marL="0" indent="0" algn="l" fontAlgn="auto">
              <a:lnSpc>
                <a:spcPct val="120000"/>
              </a:lnSpc>
              <a:spcBef>
                <a:spcPts val="0"/>
              </a:spcBef>
            </a:pPr>
            <a:endParaRPr lang="en-GB" dirty="0">
              <a:solidFill>
                <a:schemeClr val="bg1"/>
              </a:solidFill>
            </a:endParaRPr>
          </a:p>
          <a:p>
            <a:pPr marL="0" indent="0" algn="l" fontAlgn="auto">
              <a:lnSpc>
                <a:spcPct val="120000"/>
              </a:lnSpc>
              <a:spcBef>
                <a:spcPts val="0"/>
              </a:spcBef>
              <a:buNone/>
            </a:pPr>
            <a:r>
              <a:rPr lang="en-GB" dirty="0">
                <a:solidFill>
                  <a:schemeClr val="bg1"/>
                </a:solidFill>
              </a:rPr>
              <a:t>Es muss einfach zu handhaben sein und wie eine Checkliste funktionieren, die alle wichtigen Informationen enthält, so dass das Team im </a:t>
            </a:r>
            <a:r>
              <a:rPr lang="en-GB" dirty="0" err="1">
                <a:solidFill>
                  <a:schemeClr val="bg1"/>
                </a:solidFill>
              </a:rPr>
              <a:t>Krisenfall</a:t>
            </a:r>
            <a:r>
              <a:rPr lang="en-GB" dirty="0">
                <a:solidFill>
                  <a:schemeClr val="bg1"/>
                </a:solidFill>
              </a:rPr>
              <a:t> </a:t>
            </a:r>
            <a:r>
              <a:rPr lang="en-GB" dirty="0" err="1">
                <a:solidFill>
                  <a:schemeClr val="bg1"/>
                </a:solidFill>
              </a:rPr>
              <a:t>erledigte</a:t>
            </a:r>
            <a:r>
              <a:rPr lang="en-GB" dirty="0">
                <a:solidFill>
                  <a:schemeClr val="bg1"/>
                </a:solidFill>
              </a:rPr>
              <a:t> </a:t>
            </a:r>
            <a:r>
              <a:rPr lang="en-GB" dirty="0" err="1">
                <a:solidFill>
                  <a:schemeClr val="bg1"/>
                </a:solidFill>
              </a:rPr>
              <a:t>Aufgaben</a:t>
            </a:r>
            <a:r>
              <a:rPr lang="en-GB" dirty="0">
                <a:solidFill>
                  <a:schemeClr val="bg1"/>
                </a:solidFill>
              </a:rPr>
              <a:t> </a:t>
            </a:r>
            <a:r>
              <a:rPr lang="en-GB" b="0" i="0" dirty="0" err="1">
                <a:solidFill>
                  <a:schemeClr val="bg1"/>
                </a:solidFill>
                <a:effectLst/>
              </a:rPr>
              <a:t>abhaken</a:t>
            </a:r>
            <a:r>
              <a:rPr lang="en-GB" b="0" i="0" dirty="0">
                <a:solidFill>
                  <a:schemeClr val="bg1"/>
                </a:solidFill>
                <a:effectLst/>
              </a:rPr>
              <a:t> </a:t>
            </a:r>
            <a:r>
              <a:rPr lang="en-GB" b="0" i="0" dirty="0" err="1">
                <a:solidFill>
                  <a:schemeClr val="bg1"/>
                </a:solidFill>
                <a:effectLst/>
              </a:rPr>
              <a:t>kann</a:t>
            </a:r>
            <a:r>
              <a:rPr lang="en-GB" b="0" i="0" dirty="0">
                <a:solidFill>
                  <a:schemeClr val="bg1"/>
                </a:solidFill>
                <a:effectLst/>
              </a:rPr>
              <a:t>.</a:t>
            </a:r>
          </a:p>
          <a:p>
            <a:pPr marL="0" indent="0">
              <a:lnSpc>
                <a:spcPct val="120000"/>
              </a:lnSpc>
              <a:spcBef>
                <a:spcPts val="0"/>
              </a:spcBef>
            </a:pPr>
            <a:endParaRPr lang="en-IE" dirty="0">
              <a:solidFill>
                <a:schemeClr val="bg1"/>
              </a:solidFill>
            </a:endParaRPr>
          </a:p>
        </p:txBody>
      </p:sp>
      <p:sp>
        <p:nvSpPr>
          <p:cNvPr id="4" name="Text Placeholder 3">
            <a:extLst>
              <a:ext uri="{FF2B5EF4-FFF2-40B4-BE49-F238E27FC236}">
                <a16:creationId xmlns:a16="http://schemas.microsoft.com/office/drawing/2014/main" id="{11BC7FB4-04B0-8393-C572-1EAE7D047CD7}"/>
              </a:ext>
            </a:extLst>
          </p:cNvPr>
          <p:cNvSpPr>
            <a:spLocks noGrp="1"/>
          </p:cNvSpPr>
          <p:nvPr>
            <p:ph type="body" sz="quarter" idx="4294967295"/>
          </p:nvPr>
        </p:nvSpPr>
        <p:spPr>
          <a:xfrm>
            <a:off x="1038225" y="228600"/>
            <a:ext cx="6259915" cy="582221"/>
          </a:xfrm>
        </p:spPr>
        <p:txBody>
          <a:bodyPr anchor="ctr">
            <a:normAutofit fontScale="92500"/>
          </a:bodyPr>
          <a:lstStyle/>
          <a:p>
            <a:pPr marL="0" indent="0" algn="ctr">
              <a:buNone/>
            </a:pPr>
            <a:r>
              <a:rPr lang="en-IE" b="1" dirty="0">
                <a:solidFill>
                  <a:schemeClr val="bg1"/>
                </a:solidFill>
              </a:rPr>
              <a:t>Aktivieren Sie den Krisenmanagementplan</a:t>
            </a:r>
          </a:p>
        </p:txBody>
      </p:sp>
      <p:pic>
        <p:nvPicPr>
          <p:cNvPr id="2" name="Picture Placeholder 9" descr="A picture containing person, indoor&#10;&#10;Description automatically generated">
            <a:extLst>
              <a:ext uri="{FF2B5EF4-FFF2-40B4-BE49-F238E27FC236}">
                <a16:creationId xmlns:a16="http://schemas.microsoft.com/office/drawing/2014/main" id="{28834E62-D83D-D151-6953-547B60F3C455}"/>
              </a:ext>
            </a:extLst>
          </p:cNvPr>
          <p:cNvPicPr>
            <a:picLocks noGrp="1" noChangeAspect="1"/>
          </p:cNvPicPr>
          <p:nvPr>
            <p:ph type="pic" sz="quarter" idx="10"/>
          </p:nvPr>
        </p:nvPicPr>
        <p:blipFill>
          <a:blip r:embed="rId2"/>
          <a:srcRect t="4414" b="4414"/>
          <a:stretch>
            <a:fillRect/>
          </a:stretch>
        </p:blipFill>
        <p:spPr>
          <a:xfrm>
            <a:off x="7298139" y="129427"/>
            <a:ext cx="4731935" cy="6461873"/>
          </a:xfrm>
        </p:spPr>
      </p:pic>
    </p:spTree>
    <p:extLst>
      <p:ext uri="{BB962C8B-B14F-4D97-AF65-F5344CB8AC3E}">
        <p14:creationId xmlns:p14="http://schemas.microsoft.com/office/powerpoint/2010/main" val="1251032674"/>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5032</Words>
  <Application>Microsoft Office PowerPoint</Application>
  <PresentationFormat>Breitbild</PresentationFormat>
  <Paragraphs>422</Paragraphs>
  <Slides>46</Slides>
  <Notes>1</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46</vt:i4>
      </vt:variant>
    </vt:vector>
  </HeadingPairs>
  <TitlesOfParts>
    <vt:vector size="52" baseType="lpstr">
      <vt:lpstr>Arial</vt:lpstr>
      <vt:lpstr>Calibri</vt:lpstr>
      <vt:lpstr>Calibri Light</vt:lpstr>
      <vt:lpstr>Montserrat Light</vt:lpstr>
      <vt:lpstr>Wingdings</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Julian Kühlborn</dc:creator>
  <cp:lastModifiedBy>Julia Grey</cp:lastModifiedBy>
  <cp:revision>5</cp:revision>
  <dcterms:created xsi:type="dcterms:W3CDTF">2023-05-02T08:28:37Z</dcterms:created>
  <dcterms:modified xsi:type="dcterms:W3CDTF">2023-07-03T13:11:01Z</dcterms:modified>
</cp:coreProperties>
</file>