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15"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1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9" r:id="rId58"/>
    <p:sldId id="311" r:id="rId59"/>
    <p:sldId id="312" r:id="rId60"/>
    <p:sldId id="313" r:id="rId61"/>
  </p:sldIdLst>
  <p:sldSz cx="12192000" cy="6858000"/>
  <p:notesSz cx="6858000" cy="9144000"/>
  <p:embeddedFontLst>
    <p:embeddedFont>
      <p:font typeface="Calibri" panose="020F0502020204030204" pitchFamily="34" charset="0"/>
      <p:regular r:id="rId63"/>
      <p:bold r:id="rId64"/>
      <p:italic r:id="rId65"/>
      <p:boldItalic r:id="rId66"/>
    </p:embeddedFont>
    <p:embeddedFont>
      <p:font typeface="Lato" panose="020F0502020204030203" pitchFamily="34" charset="0"/>
      <p:regular r:id="rId67"/>
      <p:bold r:id="rId68"/>
      <p:italic r:id="rId69"/>
      <p:boldItalic r:id="rId70"/>
    </p:embeddedFont>
    <p:embeddedFont>
      <p:font typeface="Montserrat" panose="00000500000000000000" pitchFamily="2" charset="0"/>
      <p:regular r:id="rId71"/>
      <p:bold r:id="rId72"/>
      <p:italic r:id="rId73"/>
      <p:boldItalic r:id="rId74"/>
    </p:embeddedFont>
    <p:embeddedFont>
      <p:font typeface="Montserrat Light" panose="00000400000000000000" pitchFamily="2" charset="0"/>
      <p:regular r:id="rId75"/>
      <p:bold r:id="rId76"/>
      <p:italic r:id="rId77"/>
      <p:boldItalic r:id="rId78"/>
    </p:embeddedFont>
    <p:embeddedFont>
      <p:font typeface="Montserrat Medium" panose="00000600000000000000" pitchFamily="2" charset="0"/>
      <p:regular r:id="rId79"/>
      <p:bold r:id="rId80"/>
      <p:italic r:id="rId81"/>
      <p:boldItalic r:id="rId82"/>
    </p:embeddedFont>
    <p:embeddedFont>
      <p:font typeface="Quattrocento Sans" panose="020B0502050000020003"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gDE7i9DHpYNQ+FmTZRzKqwYMfw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527B"/>
    <a:srgbClr val="F27954"/>
    <a:srgbClr val="595A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876C69-02C9-430B-8CE3-F184A4912DBA}">
  <a:tblStyle styleId="{CB876C69-02C9-430B-8CE3-F184A4912DB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a:tcStyle>
        <a:tcBdr/>
        <a:fill>
          <a:solidFill>
            <a:srgbClr val="CAD3D4"/>
          </a:solidFill>
        </a:fill>
      </a:tcStyle>
    </a:band1H>
    <a:band2H>
      <a:tcTxStyle/>
      <a:tcStyle>
        <a:tcBdr/>
      </a:tcStyle>
    </a:band2H>
    <a:band1V>
      <a:tcTxStyle/>
      <a:tcStyle>
        <a:tcBdr/>
        <a:fill>
          <a:solidFill>
            <a:srgbClr val="CAD3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22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6" name="Google Shape;8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3" name="Google Shape;10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1" name="Google Shape;10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0" name="Google Shape;10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9" name="Google Shape;10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6" name="Google Shape;113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8" name="Google Shape;11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2" name="Google Shape;119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9" name="Google Shape;12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0" name="Google Shape;124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1" name="Google Shape;12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3" name="Google Shape;127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2" name="Google Shape;132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7" name="Google Shape;133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4" name="Google Shape;14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1" name="Google Shape;143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9" name="Google Shape;145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0" name="Google Shape;14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9" name="Google Shape;149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3" name="Google Shape;152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4" name="Google Shape;15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5" name="Google Shape;156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4" name="Google Shape;158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9" name="Google Shape;158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5" name="Google Shape;160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3" name="Google Shape;163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9" name="Google Shape;164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4" name="Google Shape;168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7" name="Google Shape;169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5" name="Google Shape;170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4" name="Google Shape;171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0" name="Google Shape;173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9" name="Google Shape;17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4" name="Google Shape;175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1" name="Google Shape;176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D">
  <p:cSld name="COVER SLIDE D">
    <p:spTree>
      <p:nvGrpSpPr>
        <p:cNvPr id="1" name="Shape 15"/>
        <p:cNvGrpSpPr/>
        <p:nvPr/>
      </p:nvGrpSpPr>
      <p:grpSpPr>
        <a:xfrm>
          <a:off x="0" y="0"/>
          <a:ext cx="0" cy="0"/>
          <a:chOff x="0" y="0"/>
          <a:chExt cx="0" cy="0"/>
        </a:xfrm>
      </p:grpSpPr>
      <p:pic>
        <p:nvPicPr>
          <p:cNvPr id="16" name="Google Shape;16;p60" descr="A picture containing text&#10;&#10;Description automatically generated"/>
          <p:cNvPicPr preferRelativeResize="0"/>
          <p:nvPr/>
        </p:nvPicPr>
        <p:blipFill rotWithShape="1">
          <a:blip r:embed="rId2">
            <a:alphaModFix/>
          </a:blip>
          <a:srcRect/>
          <a:stretch/>
        </p:blipFill>
        <p:spPr>
          <a:xfrm>
            <a:off x="327047" y="417257"/>
            <a:ext cx="5462697" cy="2402442"/>
          </a:xfrm>
          <a:prstGeom prst="rect">
            <a:avLst/>
          </a:prstGeom>
          <a:noFill/>
          <a:ln>
            <a:noFill/>
          </a:ln>
        </p:spPr>
      </p:pic>
      <p:pic>
        <p:nvPicPr>
          <p:cNvPr id="17" name="Google Shape;17;p60" descr="Background pattern&#10;&#10;Description automatically generated"/>
          <p:cNvPicPr preferRelativeResize="0"/>
          <p:nvPr/>
        </p:nvPicPr>
        <p:blipFill rotWithShape="1">
          <a:blip r:embed="rId3">
            <a:alphaModFix/>
          </a:blip>
          <a:srcRect l="49462" t="8076" r="-22519" b="14180"/>
          <a:stretch/>
        </p:blipFill>
        <p:spPr>
          <a:xfrm rot="-5400000">
            <a:off x="983099" y="1439326"/>
            <a:ext cx="4435575" cy="6401772"/>
          </a:xfrm>
          <a:prstGeom prst="rect">
            <a:avLst/>
          </a:prstGeom>
          <a:noFill/>
          <a:ln>
            <a:noFill/>
          </a:ln>
        </p:spPr>
      </p:pic>
      <p:sp>
        <p:nvSpPr>
          <p:cNvPr id="18" name="Google Shape;18;p60"/>
          <p:cNvSpPr/>
          <p:nvPr/>
        </p:nvSpPr>
        <p:spPr>
          <a:xfrm>
            <a:off x="6117759" y="0"/>
            <a:ext cx="6074241" cy="686525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p:txBody>
      </p:sp>
      <p:grpSp>
        <p:nvGrpSpPr>
          <p:cNvPr id="19" name="Google Shape;19;p60"/>
          <p:cNvGrpSpPr/>
          <p:nvPr/>
        </p:nvGrpSpPr>
        <p:grpSpPr>
          <a:xfrm>
            <a:off x="0" y="5916805"/>
            <a:ext cx="2735993" cy="679345"/>
            <a:chOff x="0" y="0"/>
            <a:chExt cx="2301694" cy="571500"/>
          </a:xfrm>
        </p:grpSpPr>
        <p:sp>
          <p:nvSpPr>
            <p:cNvPr id="20" name="Google Shape;20;p6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 name="Google Shape;21;p60"/>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2" name="Google Shape;22;p60"/>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60"/>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0"/>
          <p:cNvSpPr/>
          <p:nvPr/>
        </p:nvSpPr>
        <p:spPr>
          <a:xfrm>
            <a:off x="6519554" y="5700156"/>
            <a:ext cx="5300429"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dirty="0">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de-DE" sz="1100" dirty="0">
                <a:solidFill>
                  <a:schemeClr val="lt1"/>
                </a:solidFill>
                <a:latin typeface="Calibri"/>
                <a:ea typeface="Calibri"/>
                <a:cs typeface="Calibri"/>
                <a:sym typeface="Calibri"/>
              </a:rPr>
              <a:t>2020-1-UK01-KA203-079083</a:t>
            </a:r>
            <a:endParaRPr sz="1100"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Slide - Orange">
  <p:cSld name="Divider Slide - Orange">
    <p:spTree>
      <p:nvGrpSpPr>
        <p:cNvPr id="1" name="Shape 136"/>
        <p:cNvGrpSpPr/>
        <p:nvPr/>
      </p:nvGrpSpPr>
      <p:grpSpPr>
        <a:xfrm>
          <a:off x="0" y="0"/>
          <a:ext cx="0" cy="0"/>
          <a:chOff x="0" y="0"/>
          <a:chExt cx="0" cy="0"/>
        </a:xfrm>
      </p:grpSpPr>
      <p:sp>
        <p:nvSpPr>
          <p:cNvPr id="137" name="Google Shape;137;p69"/>
          <p:cNvSpPr/>
          <p:nvPr/>
        </p:nvSpPr>
        <p:spPr>
          <a:xfrm>
            <a:off x="0" y="0"/>
            <a:ext cx="12192000" cy="5502729"/>
          </a:xfrm>
          <a:prstGeom prst="rect">
            <a:avLst/>
          </a:prstGeom>
          <a:solidFill>
            <a:srgbClr val="F27954"/>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38" name="Google Shape;138;p69"/>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69"/>
          <p:cNvGrpSpPr/>
          <p:nvPr/>
        </p:nvGrpSpPr>
        <p:grpSpPr>
          <a:xfrm>
            <a:off x="8448790" y="6057987"/>
            <a:ext cx="3144242" cy="374574"/>
            <a:chOff x="301128" y="6151084"/>
            <a:chExt cx="3144242" cy="374574"/>
          </a:xfrm>
        </p:grpSpPr>
        <p:pic>
          <p:nvPicPr>
            <p:cNvPr id="140" name="Google Shape;140;p6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41" name="Google Shape;141;p6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42" name="Google Shape;142;p6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43" name="Google Shape;143;p69"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44"/>
        <p:cNvGrpSpPr/>
        <p:nvPr/>
      </p:nvGrpSpPr>
      <p:grpSpPr>
        <a:xfrm>
          <a:off x="0" y="0"/>
          <a:ext cx="0" cy="0"/>
          <a:chOff x="0" y="0"/>
          <a:chExt cx="0" cy="0"/>
        </a:xfrm>
      </p:grpSpPr>
      <p:pic>
        <p:nvPicPr>
          <p:cNvPr id="145" name="Google Shape;145;p70"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146" name="Google Shape;146;p70"/>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47" name="Google Shape;147;p70"/>
          <p:cNvSpPr txBox="1">
            <a:spLocks noGrp="1"/>
          </p:cNvSpPr>
          <p:nvPr>
            <p:ph type="body" idx="1"/>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70"/>
          <p:cNvSpPr txBox="1">
            <a:spLocks noGrp="1"/>
          </p:cNvSpPr>
          <p:nvPr>
            <p:ph type="body" idx="2"/>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9" name="Google Shape;149;p70"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150" name="Google Shape;150;p70"/>
          <p:cNvGrpSpPr/>
          <p:nvPr/>
        </p:nvGrpSpPr>
        <p:grpSpPr>
          <a:xfrm>
            <a:off x="9456007" y="5836660"/>
            <a:ext cx="2735993" cy="679345"/>
            <a:chOff x="0" y="0"/>
            <a:chExt cx="2301694" cy="571500"/>
          </a:xfrm>
        </p:grpSpPr>
        <p:sp>
          <p:nvSpPr>
            <p:cNvPr id="151" name="Google Shape;151;p7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52" name="Google Shape;152;p70"/>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1 Standardseite">
  <p:cSld name="2_1 Standardseite">
    <p:spTree>
      <p:nvGrpSpPr>
        <p:cNvPr id="1" name="Shape 153"/>
        <p:cNvGrpSpPr/>
        <p:nvPr/>
      </p:nvGrpSpPr>
      <p:grpSpPr>
        <a:xfrm>
          <a:off x="0" y="0"/>
          <a:ext cx="0" cy="0"/>
          <a:chOff x="0" y="0"/>
          <a:chExt cx="0" cy="0"/>
        </a:xfrm>
      </p:grpSpPr>
      <p:sp>
        <p:nvSpPr>
          <p:cNvPr id="154" name="Google Shape;154;p71"/>
          <p:cNvSpPr txBox="1">
            <a:spLocks noGrp="1"/>
          </p:cNvSpPr>
          <p:nvPr>
            <p:ph type="body" idx="1"/>
          </p:nvPr>
        </p:nvSpPr>
        <p:spPr>
          <a:xfrm>
            <a:off x="389965" y="2181225"/>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Font typeface="Arial"/>
              <a:buNone/>
              <a:defRPr sz="1800">
                <a:solidFill>
                  <a:srgbClr val="595A59"/>
                </a:solidFill>
              </a:defRPr>
            </a:lvl1pPr>
            <a:lvl2pPr marL="914400" lvl="1" indent="-342900" algn="l">
              <a:lnSpc>
                <a:spcPct val="90000"/>
              </a:lnSpc>
              <a:spcBef>
                <a:spcPts val="500"/>
              </a:spcBef>
              <a:spcAft>
                <a:spcPts val="0"/>
              </a:spcAft>
              <a:buClr>
                <a:schemeClr val="dk1"/>
              </a:buClr>
              <a:buSzPts val="1800"/>
              <a:buFont typeface="Arial"/>
              <a:buChar char="•"/>
              <a:defRPr sz="1800"/>
            </a:lvl2pPr>
            <a:lvl3pPr marL="1371600" lvl="2" indent="-330200" algn="l">
              <a:lnSpc>
                <a:spcPct val="90000"/>
              </a:lnSpc>
              <a:spcBef>
                <a:spcPts val="500"/>
              </a:spcBef>
              <a:spcAft>
                <a:spcPts val="0"/>
              </a:spcAft>
              <a:buClr>
                <a:schemeClr val="dk1"/>
              </a:buClr>
              <a:buSzPts val="1600"/>
              <a:buFont typeface="Noto Sans Symbols"/>
              <a:buChar char="−"/>
              <a:defRPr sz="1600"/>
            </a:lvl3pPr>
            <a:lvl4pPr marL="1828800" lvl="3" indent="-317500" algn="l">
              <a:lnSpc>
                <a:spcPct val="90000"/>
              </a:lnSpc>
              <a:spcBef>
                <a:spcPts val="500"/>
              </a:spcBef>
              <a:spcAft>
                <a:spcPts val="0"/>
              </a:spcAft>
              <a:buClr>
                <a:schemeClr val="dk1"/>
              </a:buClr>
              <a:buSzPts val="1400"/>
              <a:buFont typeface="Noto Sans Symbols"/>
              <a:buChar char="−"/>
              <a:defRPr sz="1400"/>
            </a:lvl4pPr>
            <a:lvl5pPr marL="2286000" lvl="4" indent="-304800" algn="l">
              <a:lnSpc>
                <a:spcPct val="90000"/>
              </a:lnSpc>
              <a:spcBef>
                <a:spcPts val="500"/>
              </a:spcBef>
              <a:spcAft>
                <a:spcPts val="0"/>
              </a:spcAft>
              <a:buClr>
                <a:schemeClr val="dk1"/>
              </a:buClr>
              <a:buSzPts val="1200"/>
              <a:buFont typeface="Noto Sans Symbols"/>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71"/>
          <p:cNvSpPr txBox="1">
            <a:spLocks noGrp="1"/>
          </p:cNvSpPr>
          <p:nvPr>
            <p:ph type="body" idx="2"/>
          </p:nvPr>
        </p:nvSpPr>
        <p:spPr>
          <a:xfrm>
            <a:off x="6261465" y="2194560"/>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71"/>
          <p:cNvSpPr txBox="1">
            <a:spLocks noGrp="1"/>
          </p:cNvSpPr>
          <p:nvPr>
            <p:ph type="body" idx="3"/>
          </p:nvPr>
        </p:nvSpPr>
        <p:spPr>
          <a:xfrm>
            <a:off x="389964" y="1631248"/>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71"/>
          <p:cNvSpPr txBox="1">
            <a:spLocks noGrp="1"/>
          </p:cNvSpPr>
          <p:nvPr>
            <p:ph type="body" idx="4"/>
          </p:nvPr>
        </p:nvSpPr>
        <p:spPr>
          <a:xfrm>
            <a:off x="6261462" y="1642361"/>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8" name="Google Shape;158;p71"/>
          <p:cNvCxnSpPr/>
          <p:nvPr/>
        </p:nvCxnSpPr>
        <p:spPr>
          <a:xfrm>
            <a:off x="431800" y="2017011"/>
            <a:ext cx="5498737" cy="0"/>
          </a:xfrm>
          <a:prstGeom prst="straightConnector1">
            <a:avLst/>
          </a:prstGeom>
          <a:noFill/>
          <a:ln w="9525" cap="flat" cmpd="sng">
            <a:solidFill>
              <a:srgbClr val="8DC9C0"/>
            </a:solidFill>
            <a:prstDash val="solid"/>
            <a:miter lim="800000"/>
            <a:headEnd type="none" w="sm" len="sm"/>
            <a:tailEnd type="none" w="sm" len="sm"/>
          </a:ln>
        </p:spPr>
      </p:cxnSp>
      <p:cxnSp>
        <p:nvCxnSpPr>
          <p:cNvPr id="159" name="Google Shape;159;p71"/>
          <p:cNvCxnSpPr/>
          <p:nvPr/>
        </p:nvCxnSpPr>
        <p:spPr>
          <a:xfrm>
            <a:off x="6261463" y="2017011"/>
            <a:ext cx="5498737" cy="0"/>
          </a:xfrm>
          <a:prstGeom prst="straightConnector1">
            <a:avLst/>
          </a:prstGeom>
          <a:noFill/>
          <a:ln w="9525" cap="flat" cmpd="sng">
            <a:solidFill>
              <a:srgbClr val="8DC9C0"/>
            </a:solidFill>
            <a:prstDash val="solid"/>
            <a:miter lim="800000"/>
            <a:headEnd type="none" w="sm" len="sm"/>
            <a:tailEnd type="none" w="sm" len="sm"/>
          </a:ln>
        </p:spPr>
      </p:cxnSp>
      <p:grpSp>
        <p:nvGrpSpPr>
          <p:cNvPr id="160" name="Google Shape;160;p71"/>
          <p:cNvGrpSpPr/>
          <p:nvPr/>
        </p:nvGrpSpPr>
        <p:grpSpPr>
          <a:xfrm>
            <a:off x="389965" y="6092742"/>
            <a:ext cx="3144242" cy="374574"/>
            <a:chOff x="301128" y="6151084"/>
            <a:chExt cx="3144242" cy="374574"/>
          </a:xfrm>
        </p:grpSpPr>
        <p:pic>
          <p:nvPicPr>
            <p:cNvPr id="161" name="Google Shape;161;p7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62" name="Google Shape;162;p7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63" name="Google Shape;163;p7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64" name="Google Shape;164;p71"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165" name="Google Shape;165;p71"/>
          <p:cNvSpPr txBox="1">
            <a:spLocks noGrp="1"/>
          </p:cNvSpPr>
          <p:nvPr>
            <p:ph type="body" idx="5"/>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71"/>
          <p:cNvSpPr txBox="1">
            <a:spLocks noGrp="1"/>
          </p:cNvSpPr>
          <p:nvPr>
            <p:ph type="body" idx="6"/>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1 Standardseite">
  <p:cSld name="3_1 Standardseite">
    <p:spTree>
      <p:nvGrpSpPr>
        <p:cNvPr id="1" name="Shape 167"/>
        <p:cNvGrpSpPr/>
        <p:nvPr/>
      </p:nvGrpSpPr>
      <p:grpSpPr>
        <a:xfrm>
          <a:off x="0" y="0"/>
          <a:ext cx="0" cy="0"/>
          <a:chOff x="0" y="0"/>
          <a:chExt cx="0" cy="0"/>
        </a:xfrm>
      </p:grpSpPr>
      <p:sp>
        <p:nvSpPr>
          <p:cNvPr id="168" name="Google Shape;168;p7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72"/>
          <p:cNvSpPr txBox="1">
            <a:spLocks noGrp="1"/>
          </p:cNvSpPr>
          <p:nvPr>
            <p:ph type="body" idx="2"/>
          </p:nvPr>
        </p:nvSpPr>
        <p:spPr>
          <a:xfrm>
            <a:off x="3752490" y="441325"/>
            <a:ext cx="8007710" cy="6111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72"/>
          <p:cNvSpPr txBox="1">
            <a:spLocks noGrp="1"/>
          </p:cNvSpPr>
          <p:nvPr>
            <p:ph type="body" idx="3"/>
          </p:nvPr>
        </p:nvSpPr>
        <p:spPr>
          <a:xfrm>
            <a:off x="3752490" y="1052513"/>
            <a:ext cx="8007710" cy="57626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1" name="Google Shape;171;p72"/>
          <p:cNvCxnSpPr/>
          <p:nvPr/>
        </p:nvCxnSpPr>
        <p:spPr>
          <a:xfrm>
            <a:off x="3752490" y="1628775"/>
            <a:ext cx="8007710" cy="0"/>
          </a:xfrm>
          <a:prstGeom prst="straightConnector1">
            <a:avLst/>
          </a:prstGeom>
          <a:noFill/>
          <a:ln w="9525" cap="flat" cmpd="sng">
            <a:solidFill>
              <a:srgbClr val="8DC9C0"/>
            </a:solidFill>
            <a:prstDash val="solid"/>
            <a:miter lim="800000"/>
            <a:headEnd type="none" w="sm" len="sm"/>
            <a:tailEnd type="none" w="sm" len="sm"/>
          </a:ln>
        </p:spPr>
      </p:cxnSp>
      <p:sp>
        <p:nvSpPr>
          <p:cNvPr id="172" name="Google Shape;172;p72"/>
          <p:cNvSpPr txBox="1">
            <a:spLocks noGrp="1"/>
          </p:cNvSpPr>
          <p:nvPr>
            <p:ph type="body" idx="4"/>
          </p:nvPr>
        </p:nvSpPr>
        <p:spPr>
          <a:xfrm>
            <a:off x="431799" y="1628772"/>
            <a:ext cx="3148161" cy="443036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72"/>
          <p:cNvSpPr txBox="1">
            <a:spLocks noGrp="1"/>
          </p:cNvSpPr>
          <p:nvPr>
            <p:ph type="body" idx="5"/>
          </p:nvPr>
        </p:nvSpPr>
        <p:spPr>
          <a:xfrm>
            <a:off x="431799" y="441325"/>
            <a:ext cx="3148162"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72"/>
          <p:cNvSpPr txBox="1">
            <a:spLocks noGrp="1"/>
          </p:cNvSpPr>
          <p:nvPr>
            <p:ph type="body" idx="6"/>
          </p:nvPr>
        </p:nvSpPr>
        <p:spPr>
          <a:xfrm>
            <a:off x="431800" y="798861"/>
            <a:ext cx="3148161"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 name="Google Shape;175;p72"/>
          <p:cNvGrpSpPr/>
          <p:nvPr/>
        </p:nvGrpSpPr>
        <p:grpSpPr>
          <a:xfrm>
            <a:off x="389965" y="6092742"/>
            <a:ext cx="3144242" cy="374574"/>
            <a:chOff x="301128" y="6151084"/>
            <a:chExt cx="3144242" cy="374574"/>
          </a:xfrm>
        </p:grpSpPr>
        <p:pic>
          <p:nvPicPr>
            <p:cNvPr id="176" name="Google Shape;176;p72"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77" name="Google Shape;177;p72"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78" name="Google Shape;178;p72"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79" name="Google Shape;179;p72"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0"/>
        <p:cNvGrpSpPr/>
        <p:nvPr/>
      </p:nvGrpSpPr>
      <p:grpSpPr>
        <a:xfrm>
          <a:off x="0" y="0"/>
          <a:ext cx="0" cy="0"/>
          <a:chOff x="0" y="0"/>
          <a:chExt cx="0" cy="0"/>
        </a:xfrm>
      </p:grpSpPr>
      <p:sp>
        <p:nvSpPr>
          <p:cNvPr id="181" name="Google Shape;181;p73"/>
          <p:cNvSpPr/>
          <p:nvPr/>
        </p:nvSpPr>
        <p:spPr>
          <a:xfrm>
            <a:off x="0" y="0"/>
            <a:ext cx="12192000" cy="6858001"/>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182;p73"/>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400" b="1" i="0" u="none" strike="noStrike" dirty="0">
                <a:solidFill>
                  <a:schemeClr val="lt1"/>
                </a:solidFill>
                <a:latin typeface="Calibri"/>
                <a:ea typeface="Calibri"/>
                <a:cs typeface="Calibri"/>
                <a:sym typeface="Calibri"/>
              </a:rPr>
              <a:t>NAVIGATING TOURISM</a:t>
            </a:r>
            <a:endParaRPr dirty="0"/>
          </a:p>
          <a:p>
            <a:pPr marL="0" marR="0" lvl="0" indent="0" algn="l" rtl="0">
              <a:spcBef>
                <a:spcPts val="0"/>
              </a:spcBef>
              <a:spcAft>
                <a:spcPts val="0"/>
              </a:spcAft>
              <a:buNone/>
            </a:pPr>
            <a:r>
              <a:rPr lang="de-DE" sz="4400" b="0" i="0" u="none" strike="noStrike" dirty="0">
                <a:solidFill>
                  <a:schemeClr val="lt1"/>
                </a:solidFill>
                <a:latin typeface="Calibri"/>
                <a:ea typeface="Calibri"/>
                <a:cs typeface="Calibri"/>
                <a:sym typeface="Calibri"/>
              </a:rPr>
              <a:t>FONT TYPEFACE &amp; SIZE</a:t>
            </a:r>
            <a:endParaRPr sz="3600" dirty="0">
              <a:solidFill>
                <a:schemeClr val="lt1"/>
              </a:solidFill>
              <a:latin typeface="Calibri"/>
              <a:ea typeface="Calibri"/>
              <a:cs typeface="Calibri"/>
              <a:sym typeface="Calibri"/>
            </a:endParaRPr>
          </a:p>
        </p:txBody>
      </p:sp>
      <p:sp>
        <p:nvSpPr>
          <p:cNvPr id="183" name="Google Shape;183;p73"/>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0" b="0" i="0" u="none" strike="noStrike" dirty="0">
                <a:solidFill>
                  <a:schemeClr val="lt1"/>
                </a:solidFill>
                <a:latin typeface="Calibri"/>
                <a:ea typeface="Calibri"/>
                <a:cs typeface="Calibri"/>
                <a:sym typeface="Calibri"/>
              </a:rPr>
              <a:t>PLEASE ENSURE TO KEEP FONTS AS PER THE LAYOUT</a:t>
            </a: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48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Divider</a:t>
            </a:r>
            <a:r>
              <a:rPr lang="de-DE" sz="3000" b="0" i="0" u="none" strike="noStrike" dirty="0">
                <a:solidFill>
                  <a:schemeClr val="lt1"/>
                </a:solidFill>
                <a:latin typeface="Calibri"/>
                <a:ea typeface="Calibri"/>
                <a:cs typeface="Calibri"/>
                <a:sym typeface="Calibri"/>
              </a:rPr>
              <a:t> Slides</a:t>
            </a:r>
            <a:endParaRPr dirty="0"/>
          </a:p>
          <a:p>
            <a:pPr marL="0" marR="0" lvl="0" indent="0" algn="l" rtl="0">
              <a:spcBef>
                <a:spcPts val="0"/>
              </a:spcBef>
              <a:spcAft>
                <a:spcPts val="0"/>
              </a:spcAft>
              <a:buClr>
                <a:schemeClr val="dk1"/>
              </a:buClr>
              <a:buSzPts val="1100"/>
              <a:buFont typeface="Arial"/>
              <a:buNone/>
            </a:pPr>
            <a:endParaRPr sz="1000" b="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36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Title </a:t>
            </a:r>
            <a:r>
              <a:rPr lang="de-DE" sz="3000" b="0" i="0" u="none" strike="noStrike" dirty="0" err="1">
                <a:solidFill>
                  <a:schemeClr val="lt1"/>
                </a:solidFill>
                <a:latin typeface="Calibri"/>
                <a:ea typeface="Calibri"/>
                <a:cs typeface="Calibri"/>
                <a:sym typeface="Calibri"/>
              </a:rPr>
              <a:t>Heading</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30 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Sub-</a:t>
            </a:r>
            <a:r>
              <a:rPr lang="de-DE" sz="3000" b="0" i="0" u="none" strike="noStrike" dirty="0" err="1">
                <a:solidFill>
                  <a:schemeClr val="lt1"/>
                </a:solidFill>
                <a:latin typeface="Calibri"/>
                <a:ea typeface="Calibri"/>
                <a:cs typeface="Calibri"/>
                <a:sym typeface="Calibri"/>
              </a:rPr>
              <a:t>Titles</a:t>
            </a:r>
            <a:endParaRPr dirty="0"/>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Quotes</a:t>
            </a:r>
            <a:r>
              <a:rPr lang="de-DE" sz="3000" b="0" i="0" u="none" strike="noStrike" dirty="0">
                <a:solidFill>
                  <a:schemeClr val="lt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24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Main Text Body </a:t>
            </a: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p:txBody>
      </p:sp>
      <p:sp>
        <p:nvSpPr>
          <p:cNvPr id="184" name="Google Shape;184;p73"/>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dirty="0" err="1">
                <a:solidFill>
                  <a:schemeClr val="lt1"/>
                </a:solidFill>
                <a:latin typeface="Calibri"/>
                <a:ea typeface="Calibri"/>
                <a:cs typeface="Calibri"/>
                <a:sym typeface="Calibri"/>
              </a:rPr>
              <a:t>Please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ensure</a:t>
            </a:r>
            <a:r>
              <a:rPr lang="de-DE" sz="2400" b="0" i="0" u="none" strike="noStrike" dirty="0">
                <a:solidFill>
                  <a:schemeClr val="lt1"/>
                </a:solidFill>
                <a:latin typeface="Calibri"/>
                <a:ea typeface="Calibri"/>
                <a:cs typeface="Calibri"/>
                <a:sym typeface="Calibri"/>
              </a:rPr>
              <a:t> to </a:t>
            </a:r>
            <a:r>
              <a:rPr lang="de-DE" sz="2400" b="0" i="0" u="none" strike="noStrike" dirty="0" err="1">
                <a:solidFill>
                  <a:schemeClr val="lt1"/>
                </a:solidFill>
                <a:latin typeface="Calibri"/>
                <a:ea typeface="Calibri"/>
                <a:cs typeface="Calibri"/>
                <a:sym typeface="Calibri"/>
              </a:rPr>
              <a:t>keep</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sizes</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set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as</a:t>
            </a:r>
            <a:r>
              <a:rPr lang="de-DE" sz="2400" b="0" i="0" u="none" strike="noStrike" dirty="0">
                <a:solidFill>
                  <a:schemeClr val="lt1"/>
                </a:solidFill>
                <a:latin typeface="Calibri"/>
                <a:ea typeface="Calibri"/>
                <a:cs typeface="Calibri"/>
                <a:sym typeface="Calibri"/>
              </a:rPr>
              <a:t> per the </a:t>
            </a:r>
            <a:r>
              <a:rPr lang="de-DE" sz="2400" b="0" i="0" u="none" strike="noStrike" dirty="0" err="1">
                <a:solidFill>
                  <a:schemeClr val="lt1"/>
                </a:solidFill>
                <a:latin typeface="Calibri"/>
                <a:ea typeface="Calibri"/>
                <a:cs typeface="Calibri"/>
                <a:sym typeface="Calibri"/>
              </a:rPr>
              <a:t>slide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layouts</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used</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throughout</a:t>
            </a:r>
            <a:r>
              <a:rPr lang="de-DE" sz="2400" b="0" i="0" u="none" strike="noStrike" dirty="0">
                <a:solidFill>
                  <a:schemeClr val="lt1"/>
                </a:solidFill>
                <a:latin typeface="Calibri"/>
                <a:ea typeface="Calibri"/>
                <a:cs typeface="Calibri"/>
                <a:sym typeface="Calibri"/>
              </a:rPr>
              <a:t> the </a:t>
            </a:r>
            <a:r>
              <a:rPr lang="de-DE" sz="2400" b="1" i="0" u="none" strike="noStrike" dirty="0">
                <a:solidFill>
                  <a:schemeClr val="lt1"/>
                </a:solidFill>
                <a:latin typeface="Calibri"/>
                <a:ea typeface="Calibri"/>
                <a:cs typeface="Calibri"/>
                <a:sym typeface="Calibri"/>
              </a:rPr>
              <a:t>NAVIGATING TOURISM </a:t>
            </a:r>
            <a:r>
              <a:rPr lang="de-DE" sz="2400" b="0" i="0" u="none" strike="noStrike" dirty="0">
                <a:solidFill>
                  <a:schemeClr val="lt1"/>
                </a:solidFill>
                <a:latin typeface="Calibri"/>
                <a:ea typeface="Calibri"/>
                <a:cs typeface="Calibri"/>
                <a:sym typeface="Calibri"/>
              </a:rPr>
              <a:t>PowerPoint </a:t>
            </a:r>
            <a:r>
              <a:rPr lang="de-DE" sz="2400" b="0" i="0" u="none" strike="noStrike" dirty="0" err="1">
                <a:solidFill>
                  <a:schemeClr val="lt1"/>
                </a:solidFill>
                <a:latin typeface="Calibri"/>
                <a:ea typeface="Calibri"/>
                <a:cs typeface="Calibri"/>
                <a:sym typeface="Calibri"/>
              </a:rPr>
              <a:t>is</a:t>
            </a:r>
            <a:r>
              <a:rPr lang="de-DE" sz="2400" b="0" i="0" u="none" strike="noStrike" dirty="0">
                <a:solidFill>
                  <a:schemeClr val="lt1"/>
                </a:solidFill>
                <a:latin typeface="Calibri"/>
                <a:ea typeface="Calibri"/>
                <a:cs typeface="Calibri"/>
                <a:sym typeface="Calibri"/>
              </a:rPr>
              <a:t>….</a:t>
            </a: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r>
              <a:rPr lang="de-DE" sz="3600" b="1" i="1" dirty="0">
                <a:solidFill>
                  <a:schemeClr val="lt1"/>
                </a:solidFill>
                <a:latin typeface="Calibri"/>
                <a:ea typeface="Calibri"/>
                <a:cs typeface="Calibri"/>
                <a:sym typeface="Calibri"/>
              </a:rPr>
              <a:t>Calibri</a:t>
            </a:r>
            <a:endParaRPr sz="3600" dirty="0">
              <a:solidFill>
                <a:schemeClr val="lt1"/>
              </a:solidFill>
              <a:latin typeface="Calibri"/>
              <a:ea typeface="Calibri"/>
              <a:cs typeface="Calibri"/>
              <a:sym typeface="Calibri"/>
            </a:endParaRPr>
          </a:p>
        </p:txBody>
      </p:sp>
      <p:cxnSp>
        <p:nvCxnSpPr>
          <p:cNvPr id="185" name="Google Shape;185;p73"/>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6" name="Google Shape;186;p73"/>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87" name="Google Shape;187;p73"/>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88" name="Google Shape;188;p73"/>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89"/>
        <p:cNvGrpSpPr/>
        <p:nvPr/>
      </p:nvGrpSpPr>
      <p:grpSpPr>
        <a:xfrm>
          <a:off x="0" y="0"/>
          <a:ext cx="0" cy="0"/>
          <a:chOff x="0" y="0"/>
          <a:chExt cx="0" cy="0"/>
        </a:xfrm>
      </p:grpSpPr>
      <p:sp>
        <p:nvSpPr>
          <p:cNvPr id="190" name="Google Shape;190;p74"/>
          <p:cNvSpPr/>
          <p:nvPr/>
        </p:nvSpPr>
        <p:spPr>
          <a:xfrm>
            <a:off x="0" y="-1"/>
            <a:ext cx="12192000" cy="6858001"/>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74"/>
          <p:cNvSpPr/>
          <p:nvPr/>
        </p:nvSpPr>
        <p:spPr>
          <a:xfrm>
            <a:off x="586901" y="491138"/>
            <a:ext cx="4309564"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ICONS WHICH CAN BE USED WITHIN THE </a:t>
            </a:r>
            <a:r>
              <a:rPr lang="de-DE" sz="3600" b="1" dirty="0">
                <a:solidFill>
                  <a:schemeClr val="lt1"/>
                </a:solidFill>
                <a:latin typeface="Calibri"/>
                <a:ea typeface="Calibri"/>
                <a:cs typeface="Calibri"/>
                <a:sym typeface="Calibri"/>
              </a:rPr>
              <a:t>NAVIGATING TOURISM</a:t>
            </a:r>
            <a:endParaRPr dirty="0"/>
          </a:p>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POWERPOINT</a:t>
            </a:r>
            <a:endParaRPr dirty="0"/>
          </a:p>
          <a:p>
            <a:pPr marL="0" marR="0" lvl="0" indent="0" algn="l" rtl="0">
              <a:spcBef>
                <a:spcPts val="0"/>
              </a:spcBef>
              <a:spcAft>
                <a:spcPts val="0"/>
              </a:spcAft>
              <a:buClr>
                <a:schemeClr val="dk1"/>
              </a:buClr>
              <a:buSzPts val="1100"/>
              <a:buFont typeface="Arial"/>
              <a:buNone/>
            </a:pPr>
            <a:endParaRPr sz="3600"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i="1" dirty="0">
                <a:solidFill>
                  <a:schemeClr val="lt1"/>
                </a:solidFill>
                <a:latin typeface="Calibri"/>
                <a:ea typeface="Calibri"/>
                <a:cs typeface="Calibri"/>
                <a:sym typeface="Calibri"/>
              </a:rPr>
              <a:t>Resize </a:t>
            </a:r>
            <a:r>
              <a:rPr lang="de-DE" sz="2400" i="1" dirty="0" err="1">
                <a:solidFill>
                  <a:schemeClr val="lt1"/>
                </a:solidFill>
                <a:latin typeface="Calibri"/>
                <a:ea typeface="Calibri"/>
                <a:cs typeface="Calibri"/>
                <a:sym typeface="Calibri"/>
              </a:rPr>
              <a:t>them</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without</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losing</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quality</a:t>
            </a:r>
            <a:r>
              <a:rPr lang="de-DE" sz="2400" i="1" dirty="0">
                <a:solidFill>
                  <a:schemeClr val="lt1"/>
                </a:solidFill>
                <a:latin typeface="Calibri"/>
                <a:ea typeface="Calibri"/>
                <a:cs typeface="Calibri"/>
                <a:sym typeface="Calibri"/>
              </a:rPr>
              <a:t>.  Change </a:t>
            </a:r>
            <a:r>
              <a:rPr lang="de-DE" sz="2400" i="1" dirty="0" err="1">
                <a:solidFill>
                  <a:schemeClr val="lt1"/>
                </a:solidFill>
                <a:latin typeface="Calibri"/>
                <a:ea typeface="Calibri"/>
                <a:cs typeface="Calibri"/>
                <a:sym typeface="Calibri"/>
              </a:rPr>
              <a:t>line</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colour</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width</a:t>
            </a:r>
            <a:r>
              <a:rPr lang="de-DE" sz="2400" i="1" dirty="0">
                <a:solidFill>
                  <a:schemeClr val="lt1"/>
                </a:solidFill>
                <a:latin typeface="Calibri"/>
                <a:ea typeface="Calibri"/>
                <a:cs typeface="Calibri"/>
                <a:sym typeface="Calibri"/>
              </a:rPr>
              <a:t> and style.  </a:t>
            </a:r>
            <a:endParaRPr dirty="0"/>
          </a:p>
          <a:p>
            <a:pPr marL="52388" marR="0" lvl="0" indent="0" algn="l" rtl="0">
              <a:spcBef>
                <a:spcPts val="0"/>
              </a:spcBef>
              <a:spcAft>
                <a:spcPts val="0"/>
              </a:spcAft>
              <a:buClr>
                <a:schemeClr val="dk1"/>
              </a:buClr>
              <a:buSzPts val="900"/>
              <a:buFont typeface="Quattrocento Sans"/>
              <a:buNone/>
            </a:pPr>
            <a:endParaRPr sz="2400" i="1"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dirty="0" err="1">
                <a:solidFill>
                  <a:schemeClr val="lt1"/>
                </a:solidFill>
                <a:latin typeface="Calibri"/>
                <a:ea typeface="Calibri"/>
                <a:cs typeface="Calibri"/>
                <a:sym typeface="Calibri"/>
              </a:rPr>
              <a:t>Isn’t</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that</a:t>
            </a:r>
            <a:r>
              <a:rPr lang="de-DE" sz="2400" dirty="0">
                <a:solidFill>
                  <a:schemeClr val="lt1"/>
                </a:solidFill>
                <a:latin typeface="Calibri"/>
                <a:ea typeface="Calibri"/>
                <a:cs typeface="Calibri"/>
                <a:sym typeface="Calibri"/>
              </a:rPr>
              <a:t> nice? :)</a:t>
            </a:r>
            <a:endParaRPr dirty="0"/>
          </a:p>
        </p:txBody>
      </p:sp>
      <p:sp>
        <p:nvSpPr>
          <p:cNvPr id="192" name="Google Shape;192;p7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93" name="Google Shape;193;p7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74"/>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SLIDE A">
  <p:cSld name="COVER SLIDE A">
    <p:spTree>
      <p:nvGrpSpPr>
        <p:cNvPr id="1" name="Shape 195"/>
        <p:cNvGrpSpPr/>
        <p:nvPr/>
      </p:nvGrpSpPr>
      <p:grpSpPr>
        <a:xfrm>
          <a:off x="0" y="0"/>
          <a:ext cx="0" cy="0"/>
          <a:chOff x="0" y="0"/>
          <a:chExt cx="0" cy="0"/>
        </a:xfrm>
      </p:grpSpPr>
      <p:pic>
        <p:nvPicPr>
          <p:cNvPr id="196" name="Google Shape;196;p75" descr="Background pattern&#10;&#10;Description automatically generated"/>
          <p:cNvPicPr preferRelativeResize="0"/>
          <p:nvPr/>
        </p:nvPicPr>
        <p:blipFill rotWithShape="1">
          <a:blip r:embed="rId2">
            <a:alphaModFix/>
          </a:blip>
          <a:srcRect l="-4379" t="21334" r="4378" b="23493"/>
          <a:stretch/>
        </p:blipFill>
        <p:spPr>
          <a:xfrm>
            <a:off x="6913349" y="0"/>
            <a:ext cx="5278651" cy="3949990"/>
          </a:xfrm>
          <a:prstGeom prst="rect">
            <a:avLst/>
          </a:prstGeom>
          <a:noFill/>
          <a:ln>
            <a:noFill/>
          </a:ln>
        </p:spPr>
      </p:pic>
      <p:sp>
        <p:nvSpPr>
          <p:cNvPr id="197" name="Google Shape;197;p75"/>
          <p:cNvSpPr/>
          <p:nvPr/>
        </p:nvSpPr>
        <p:spPr>
          <a:xfrm>
            <a:off x="0" y="3321423"/>
            <a:ext cx="12192000" cy="3543835"/>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98" name="Google Shape;198;p75"/>
          <p:cNvSpPr txBox="1">
            <a:spLocks noGrp="1"/>
          </p:cNvSpPr>
          <p:nvPr>
            <p:ph type="body" idx="1"/>
          </p:nvPr>
        </p:nvSpPr>
        <p:spPr>
          <a:xfrm>
            <a:off x="817349" y="460058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75"/>
          <p:cNvSpPr txBox="1">
            <a:spLocks noGrp="1"/>
          </p:cNvSpPr>
          <p:nvPr>
            <p:ph type="body" idx="2"/>
          </p:nvPr>
        </p:nvSpPr>
        <p:spPr>
          <a:xfrm>
            <a:off x="817349" y="39820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0" name="Google Shape;200;p75" descr="A picture containing text&#10;&#10;Description automatically generated"/>
          <p:cNvPicPr preferRelativeResize="0"/>
          <p:nvPr/>
        </p:nvPicPr>
        <p:blipFill rotWithShape="1">
          <a:blip r:embed="rId3">
            <a:alphaModFix/>
          </a:blip>
          <a:srcRect/>
          <a:stretch/>
        </p:blipFill>
        <p:spPr>
          <a:xfrm>
            <a:off x="572439" y="165981"/>
            <a:ext cx="5768471" cy="2536919"/>
          </a:xfrm>
          <a:prstGeom prst="rect">
            <a:avLst/>
          </a:prstGeom>
          <a:noFill/>
          <a:ln>
            <a:noFill/>
          </a:ln>
        </p:spPr>
      </p:pic>
      <p:sp>
        <p:nvSpPr>
          <p:cNvPr id="201" name="Google Shape;201;p75"/>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lt1"/>
                </a:solidFill>
                <a:latin typeface="Calibri"/>
                <a:ea typeface="Calibri"/>
                <a:cs typeface="Calibri"/>
                <a:sym typeface="Calibri"/>
              </a:rPr>
              <a:t>This </a:t>
            </a:r>
            <a:r>
              <a:rPr lang="de-DE" sz="1100" dirty="0" err="1">
                <a:solidFill>
                  <a:schemeClr val="lt1"/>
                </a:solidFill>
                <a:latin typeface="Calibri"/>
                <a:ea typeface="Calibri"/>
                <a:cs typeface="Calibri"/>
                <a:sym typeface="Calibri"/>
              </a:rPr>
              <a:t>programme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has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been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funded</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with</a:t>
            </a:r>
            <a:r>
              <a:rPr lang="de-DE" sz="1100" dirty="0">
                <a:solidFill>
                  <a:schemeClr val="lt1"/>
                </a:solidFill>
                <a:latin typeface="Calibri"/>
                <a:ea typeface="Calibri"/>
                <a:cs typeface="Calibri"/>
                <a:sym typeface="Calibri"/>
              </a:rPr>
              <a:t> support </a:t>
            </a:r>
            <a:r>
              <a:rPr lang="de-DE" sz="1100" dirty="0" err="1">
                <a:solidFill>
                  <a:schemeClr val="lt1"/>
                </a:solidFill>
                <a:latin typeface="Calibri"/>
                <a:ea typeface="Calibri"/>
                <a:cs typeface="Calibri"/>
                <a:sym typeface="Calibri"/>
              </a:rPr>
              <a:t>from</a:t>
            </a:r>
            <a:r>
              <a:rPr lang="de-DE" sz="1100" dirty="0">
                <a:solidFill>
                  <a:schemeClr val="lt1"/>
                </a:solidFill>
                <a:latin typeface="Calibri"/>
                <a:ea typeface="Calibri"/>
                <a:cs typeface="Calibri"/>
                <a:sym typeface="Calibri"/>
              </a:rPr>
              <a:t> the European </a:t>
            </a:r>
            <a:r>
              <a:rPr lang="de-DE" sz="1100" dirty="0" err="1">
                <a:solidFill>
                  <a:schemeClr val="lt1"/>
                </a:solidFill>
                <a:latin typeface="Calibri"/>
                <a:ea typeface="Calibri"/>
                <a:cs typeface="Calibri"/>
                <a:sym typeface="Calibri"/>
              </a:rPr>
              <a:t>Commission</a:t>
            </a:r>
            <a:r>
              <a:rPr lang="de-DE" sz="1100" dirty="0">
                <a:solidFill>
                  <a:schemeClr val="lt1"/>
                </a:solidFill>
                <a:latin typeface="Calibri"/>
                <a:ea typeface="Calibri"/>
                <a:cs typeface="Calibri"/>
                <a:sym typeface="Calibri"/>
              </a:rPr>
              <a:t>. The </a:t>
            </a:r>
            <a:r>
              <a:rPr lang="de-DE" sz="1100" dirty="0" err="1">
                <a:solidFill>
                  <a:schemeClr val="lt1"/>
                </a:solidFill>
                <a:latin typeface="Calibri"/>
                <a:ea typeface="Calibri"/>
                <a:cs typeface="Calibri"/>
                <a:sym typeface="Calibri"/>
              </a:rPr>
              <a:t>author</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is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solely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responsible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for</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this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publication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communication</a:t>
            </a:r>
            <a:r>
              <a:rPr lang="de-DE" sz="1100" dirty="0">
                <a:solidFill>
                  <a:schemeClr val="lt1"/>
                </a:solidFill>
                <a:latin typeface="Calibri"/>
                <a:ea typeface="Calibri"/>
                <a:cs typeface="Calibri"/>
                <a:sym typeface="Calibri"/>
              </a:rPr>
              <a:t>)  and the </a:t>
            </a:r>
            <a:r>
              <a:rPr lang="de-DE" sz="1100" dirty="0" err="1">
                <a:solidFill>
                  <a:schemeClr val="lt1"/>
                </a:solidFill>
                <a:latin typeface="Calibri"/>
                <a:ea typeface="Calibri"/>
                <a:cs typeface="Calibri"/>
                <a:sym typeface="Calibri"/>
              </a:rPr>
              <a:t>Commission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accepts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no</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responsibility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for</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any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use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that</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may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be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made</a:t>
            </a:r>
            <a:r>
              <a:rPr lang="de-DE" sz="1100" dirty="0">
                <a:solidFill>
                  <a:schemeClr val="lt1"/>
                </a:solidFill>
                <a:latin typeface="Calibri"/>
                <a:ea typeface="Calibri"/>
                <a:cs typeface="Calibri"/>
                <a:sym typeface="Calibri"/>
              </a:rPr>
              <a:t> of the   </a:t>
            </a:r>
            <a:r>
              <a:rPr lang="de-DE" sz="1100" dirty="0" err="1">
                <a:solidFill>
                  <a:schemeClr val="lt1"/>
                </a:solidFill>
                <a:latin typeface="Calibri"/>
                <a:ea typeface="Calibri"/>
                <a:cs typeface="Calibri"/>
                <a:sym typeface="Calibri"/>
              </a:rPr>
              <a:t>information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contained</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therein</a:t>
            </a:r>
            <a:r>
              <a:rPr lang="de-DE" sz="1100" dirty="0">
                <a:solidFill>
                  <a:schemeClr val="lt1"/>
                </a:solidFill>
                <a:latin typeface="Calibri"/>
                <a:ea typeface="Calibri"/>
                <a:cs typeface="Calibri"/>
                <a:sym typeface="Calibri"/>
              </a:rPr>
              <a:t> 2020-1-UK01-KA203-079083</a:t>
            </a:r>
            <a:endParaRPr sz="1100" dirty="0">
              <a:solidFill>
                <a:schemeClr val="lt1"/>
              </a:solidFill>
              <a:latin typeface="Calibri"/>
              <a:ea typeface="Calibri"/>
              <a:cs typeface="Calibri"/>
              <a:sym typeface="Calibri"/>
            </a:endParaRPr>
          </a:p>
        </p:txBody>
      </p:sp>
      <p:grpSp>
        <p:nvGrpSpPr>
          <p:cNvPr id="202" name="Google Shape;202;p75"/>
          <p:cNvGrpSpPr/>
          <p:nvPr/>
        </p:nvGrpSpPr>
        <p:grpSpPr>
          <a:xfrm>
            <a:off x="9456007" y="5764605"/>
            <a:ext cx="2735993" cy="679345"/>
            <a:chOff x="0" y="0"/>
            <a:chExt cx="2301694" cy="571500"/>
          </a:xfrm>
        </p:grpSpPr>
        <p:sp>
          <p:nvSpPr>
            <p:cNvPr id="203" name="Google Shape;203;p75"/>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75"/>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SLIDE B">
  <p:cSld name="COVER SLIDE B">
    <p:spTree>
      <p:nvGrpSpPr>
        <p:cNvPr id="1" name="Shape 205"/>
        <p:cNvGrpSpPr/>
        <p:nvPr/>
      </p:nvGrpSpPr>
      <p:grpSpPr>
        <a:xfrm>
          <a:off x="0" y="0"/>
          <a:ext cx="0" cy="0"/>
          <a:chOff x="0" y="0"/>
          <a:chExt cx="0" cy="0"/>
        </a:xfrm>
      </p:grpSpPr>
      <p:sp>
        <p:nvSpPr>
          <p:cNvPr id="206" name="Google Shape;206;p76"/>
          <p:cNvSpPr/>
          <p:nvPr/>
        </p:nvSpPr>
        <p:spPr>
          <a:xfrm>
            <a:off x="0" y="0"/>
            <a:ext cx="12192000" cy="2908010"/>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207" name="Google Shape;207;p76"/>
          <p:cNvSpPr txBox="1">
            <a:spLocks noGrp="1"/>
          </p:cNvSpPr>
          <p:nvPr>
            <p:ph type="body" idx="1"/>
          </p:nvPr>
        </p:nvSpPr>
        <p:spPr>
          <a:xfrm>
            <a:off x="6451061" y="1523534"/>
            <a:ext cx="5278651" cy="69735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76"/>
          <p:cNvSpPr txBox="1">
            <a:spLocks noGrp="1"/>
          </p:cNvSpPr>
          <p:nvPr>
            <p:ph type="body" idx="2"/>
          </p:nvPr>
        </p:nvSpPr>
        <p:spPr>
          <a:xfrm>
            <a:off x="6451061" y="905011"/>
            <a:ext cx="5278651"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9" name="Google Shape;209;p76" descr="Background pattern&#10;&#10;Description automatically generated"/>
          <p:cNvPicPr preferRelativeResize="0"/>
          <p:nvPr/>
        </p:nvPicPr>
        <p:blipFill rotWithShape="1">
          <a:blip r:embed="rId2">
            <a:alphaModFix/>
          </a:blip>
          <a:srcRect l="-4379" t="21334" r="4378" b="23493"/>
          <a:stretch/>
        </p:blipFill>
        <p:spPr>
          <a:xfrm>
            <a:off x="6913349" y="2908010"/>
            <a:ext cx="5278651" cy="3949990"/>
          </a:xfrm>
          <a:prstGeom prst="rect">
            <a:avLst/>
          </a:prstGeom>
          <a:noFill/>
          <a:ln>
            <a:noFill/>
          </a:ln>
        </p:spPr>
      </p:pic>
      <p:pic>
        <p:nvPicPr>
          <p:cNvPr id="210" name="Google Shape;210;p76" descr="A picture containing text&#10;&#10;Description automatically generated"/>
          <p:cNvPicPr preferRelativeResize="0"/>
          <p:nvPr/>
        </p:nvPicPr>
        <p:blipFill rotWithShape="1">
          <a:blip r:embed="rId3">
            <a:alphaModFix/>
          </a:blip>
          <a:srcRect/>
          <a:stretch/>
        </p:blipFill>
        <p:spPr>
          <a:xfrm>
            <a:off x="327530" y="3210197"/>
            <a:ext cx="5491380" cy="2415057"/>
          </a:xfrm>
          <a:prstGeom prst="rect">
            <a:avLst/>
          </a:prstGeom>
          <a:noFill/>
          <a:ln>
            <a:noFill/>
          </a:ln>
        </p:spPr>
      </p:pic>
      <p:grpSp>
        <p:nvGrpSpPr>
          <p:cNvPr id="211" name="Google Shape;211;p76"/>
          <p:cNvGrpSpPr/>
          <p:nvPr/>
        </p:nvGrpSpPr>
        <p:grpSpPr>
          <a:xfrm>
            <a:off x="9456007" y="5836660"/>
            <a:ext cx="2735993" cy="679345"/>
            <a:chOff x="0" y="0"/>
            <a:chExt cx="2301694" cy="571500"/>
          </a:xfrm>
        </p:grpSpPr>
        <p:sp>
          <p:nvSpPr>
            <p:cNvPr id="212" name="Google Shape;212;p7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3" name="Google Shape;213;p7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4" name="Google Shape;214;p76"/>
          <p:cNvSpPr/>
          <p:nvPr/>
        </p:nvSpPr>
        <p:spPr>
          <a:xfrm>
            <a:off x="438668" y="5956440"/>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This </a:t>
            </a:r>
            <a:r>
              <a:rPr lang="de-DE" sz="1100" dirty="0" err="1">
                <a:solidFill>
                  <a:srgbClr val="595A59"/>
                </a:solidFill>
                <a:latin typeface="Calibri"/>
                <a:ea typeface="Calibri"/>
                <a:cs typeface="Calibri"/>
                <a:sym typeface="Calibri"/>
              </a:rPr>
              <a:t>programme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has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been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funded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with</a:t>
            </a:r>
            <a:r>
              <a:rPr lang="de-DE" sz="1100" dirty="0">
                <a:solidFill>
                  <a:srgbClr val="595A59"/>
                </a:solidFill>
                <a:latin typeface="Calibri"/>
                <a:ea typeface="Calibri"/>
                <a:cs typeface="Calibri"/>
                <a:sym typeface="Calibri"/>
              </a:rPr>
              <a:t> support </a:t>
            </a:r>
            <a:r>
              <a:rPr lang="de-DE" sz="1100" dirty="0" err="1">
                <a:solidFill>
                  <a:srgbClr val="595A59"/>
                </a:solidFill>
                <a:latin typeface="Calibri"/>
                <a:ea typeface="Calibri"/>
                <a:cs typeface="Calibri"/>
                <a:sym typeface="Calibri"/>
              </a:rPr>
              <a:t>from</a:t>
            </a:r>
            <a:r>
              <a:rPr lang="de-DE" sz="1100" dirty="0">
                <a:solidFill>
                  <a:srgbClr val="595A59"/>
                </a:solidFill>
                <a:latin typeface="Calibri"/>
                <a:ea typeface="Calibri"/>
                <a:cs typeface="Calibri"/>
                <a:sym typeface="Calibri"/>
              </a:rPr>
              <a:t> the European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The </a:t>
            </a:r>
            <a:r>
              <a:rPr lang="de-DE" sz="1100" dirty="0" err="1">
                <a:solidFill>
                  <a:srgbClr val="595A59"/>
                </a:solidFill>
                <a:latin typeface="Calibri"/>
                <a:ea typeface="Calibri"/>
                <a:cs typeface="Calibri"/>
                <a:sym typeface="Calibri"/>
              </a:rPr>
              <a:t>author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solely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responsible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publication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communication</a:t>
            </a:r>
            <a:r>
              <a:rPr lang="de-DE" sz="1100" dirty="0">
                <a:solidFill>
                  <a:srgbClr val="595A59"/>
                </a:solidFill>
                <a:latin typeface="Calibri"/>
                <a:ea typeface="Calibri"/>
                <a:cs typeface="Calibri"/>
                <a:sym typeface="Calibri"/>
              </a:rPr>
              <a:t>)  and the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accepts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no</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responsibility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any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use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that</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made</a:t>
            </a:r>
            <a:r>
              <a:rPr lang="de-DE" sz="1100" dirty="0">
                <a:solidFill>
                  <a:srgbClr val="595A59"/>
                </a:solidFill>
                <a:latin typeface="Calibri"/>
                <a:ea typeface="Calibri"/>
                <a:cs typeface="Calibri"/>
                <a:sym typeface="Calibri"/>
              </a:rPr>
              <a:t> of the   </a:t>
            </a:r>
            <a:r>
              <a:rPr lang="de-DE" sz="1100" dirty="0" err="1">
                <a:solidFill>
                  <a:srgbClr val="595A59"/>
                </a:solidFill>
                <a:latin typeface="Calibri"/>
                <a:ea typeface="Calibri"/>
                <a:cs typeface="Calibri"/>
                <a:sym typeface="Calibri"/>
              </a:rPr>
              <a:t>information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contained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therein</a:t>
            </a:r>
            <a:r>
              <a:rPr lang="de-DE" sz="1100" dirty="0">
                <a:solidFill>
                  <a:srgbClr val="595A59"/>
                </a:solidFill>
                <a:latin typeface="Calibri"/>
                <a:ea typeface="Calibri"/>
                <a:cs typeface="Calibri"/>
                <a:sym typeface="Calibri"/>
              </a:rPr>
              <a:t> 2020-1-UK01-KA203-079083</a:t>
            </a:r>
            <a:endParaRPr sz="1100" dirty="0">
              <a:solidFill>
                <a:srgbClr val="595A5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SLIDE C">
  <p:cSld name="COVER SLIDE C">
    <p:spTree>
      <p:nvGrpSpPr>
        <p:cNvPr id="1" name="Shape 215"/>
        <p:cNvGrpSpPr/>
        <p:nvPr/>
      </p:nvGrpSpPr>
      <p:grpSpPr>
        <a:xfrm>
          <a:off x="0" y="0"/>
          <a:ext cx="0" cy="0"/>
          <a:chOff x="0" y="0"/>
          <a:chExt cx="0" cy="0"/>
        </a:xfrm>
      </p:grpSpPr>
      <p:sp>
        <p:nvSpPr>
          <p:cNvPr id="216" name="Google Shape;216;p77"/>
          <p:cNvSpPr/>
          <p:nvPr/>
        </p:nvSpPr>
        <p:spPr>
          <a:xfrm>
            <a:off x="1" y="3216492"/>
            <a:ext cx="7588332" cy="2448983"/>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pic>
        <p:nvPicPr>
          <p:cNvPr id="217" name="Google Shape;217;p77" descr="A picture containing text&#10;&#10;Description automatically generated"/>
          <p:cNvPicPr preferRelativeResize="0"/>
          <p:nvPr/>
        </p:nvPicPr>
        <p:blipFill rotWithShape="1">
          <a:blip r:embed="rId2">
            <a:alphaModFix/>
          </a:blip>
          <a:srcRect/>
          <a:stretch/>
        </p:blipFill>
        <p:spPr>
          <a:xfrm>
            <a:off x="458207" y="618245"/>
            <a:ext cx="5768471" cy="2536919"/>
          </a:xfrm>
          <a:prstGeom prst="rect">
            <a:avLst/>
          </a:prstGeom>
          <a:noFill/>
          <a:ln>
            <a:noFill/>
          </a:ln>
        </p:spPr>
      </p:pic>
      <p:sp>
        <p:nvSpPr>
          <p:cNvPr id="218" name="Google Shape;218;p77"/>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77"/>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0" name="Google Shape;220;p77" descr="Background pattern&#10;&#10;Description automatically generated"/>
          <p:cNvPicPr preferRelativeResize="0"/>
          <p:nvPr/>
        </p:nvPicPr>
        <p:blipFill rotWithShape="1">
          <a:blip r:embed="rId3">
            <a:alphaModFix/>
          </a:blip>
          <a:srcRect l="-9814" t="19121" r="22818" b="-6115"/>
          <a:stretch/>
        </p:blipFill>
        <p:spPr>
          <a:xfrm>
            <a:off x="7883236" y="0"/>
            <a:ext cx="4308763" cy="5844179"/>
          </a:xfrm>
          <a:prstGeom prst="rect">
            <a:avLst/>
          </a:prstGeom>
          <a:noFill/>
          <a:ln>
            <a:noFill/>
          </a:ln>
        </p:spPr>
      </p:pic>
      <p:grpSp>
        <p:nvGrpSpPr>
          <p:cNvPr id="221" name="Google Shape;221;p77"/>
          <p:cNvGrpSpPr/>
          <p:nvPr/>
        </p:nvGrpSpPr>
        <p:grpSpPr>
          <a:xfrm>
            <a:off x="9274983" y="5918985"/>
            <a:ext cx="2735993" cy="679345"/>
            <a:chOff x="0" y="0"/>
            <a:chExt cx="2301694" cy="571500"/>
          </a:xfrm>
        </p:grpSpPr>
        <p:sp>
          <p:nvSpPr>
            <p:cNvPr id="222" name="Google Shape;222;p7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23" name="Google Shape;223;p77"/>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24" name="Google Shape;224;p77"/>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This </a:t>
            </a:r>
            <a:r>
              <a:rPr lang="de-DE" sz="1100" dirty="0" err="1">
                <a:solidFill>
                  <a:srgbClr val="595A59"/>
                </a:solidFill>
                <a:latin typeface="Calibri"/>
                <a:ea typeface="Calibri"/>
                <a:cs typeface="Calibri"/>
                <a:sym typeface="Calibri"/>
              </a:rPr>
              <a:t>programme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has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been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funded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with</a:t>
            </a:r>
            <a:r>
              <a:rPr lang="de-DE" sz="1100" dirty="0">
                <a:solidFill>
                  <a:srgbClr val="595A59"/>
                </a:solidFill>
                <a:latin typeface="Calibri"/>
                <a:ea typeface="Calibri"/>
                <a:cs typeface="Calibri"/>
                <a:sym typeface="Calibri"/>
              </a:rPr>
              <a:t> support </a:t>
            </a:r>
            <a:r>
              <a:rPr lang="de-DE" sz="1100" dirty="0" err="1">
                <a:solidFill>
                  <a:srgbClr val="595A59"/>
                </a:solidFill>
                <a:latin typeface="Calibri"/>
                <a:ea typeface="Calibri"/>
                <a:cs typeface="Calibri"/>
                <a:sym typeface="Calibri"/>
              </a:rPr>
              <a:t>from</a:t>
            </a:r>
            <a:r>
              <a:rPr lang="de-DE" sz="1100" dirty="0">
                <a:solidFill>
                  <a:srgbClr val="595A59"/>
                </a:solidFill>
                <a:latin typeface="Calibri"/>
                <a:ea typeface="Calibri"/>
                <a:cs typeface="Calibri"/>
                <a:sym typeface="Calibri"/>
              </a:rPr>
              <a:t> the European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The </a:t>
            </a:r>
            <a:r>
              <a:rPr lang="de-DE" sz="1100" dirty="0" err="1">
                <a:solidFill>
                  <a:srgbClr val="595A59"/>
                </a:solidFill>
                <a:latin typeface="Calibri"/>
                <a:ea typeface="Calibri"/>
                <a:cs typeface="Calibri"/>
                <a:sym typeface="Calibri"/>
              </a:rPr>
              <a:t>author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solely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responsible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publication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communication</a:t>
            </a:r>
            <a:r>
              <a:rPr lang="de-DE" sz="1100" dirty="0">
                <a:solidFill>
                  <a:srgbClr val="595A59"/>
                </a:solidFill>
                <a:latin typeface="Calibri"/>
                <a:ea typeface="Calibri"/>
                <a:cs typeface="Calibri"/>
                <a:sym typeface="Calibri"/>
              </a:rPr>
              <a:t>)  and the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accepts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no</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responsibility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any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use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that</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made</a:t>
            </a:r>
            <a:r>
              <a:rPr lang="de-DE" sz="1100" dirty="0">
                <a:solidFill>
                  <a:srgbClr val="595A59"/>
                </a:solidFill>
                <a:latin typeface="Calibri"/>
                <a:ea typeface="Calibri"/>
                <a:cs typeface="Calibri"/>
                <a:sym typeface="Calibri"/>
              </a:rPr>
              <a:t> of the   </a:t>
            </a:r>
            <a:r>
              <a:rPr lang="de-DE" sz="1100" dirty="0" err="1">
                <a:solidFill>
                  <a:srgbClr val="595A59"/>
                </a:solidFill>
                <a:latin typeface="Calibri"/>
                <a:ea typeface="Calibri"/>
                <a:cs typeface="Calibri"/>
                <a:sym typeface="Calibri"/>
              </a:rPr>
              <a:t>information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contained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therein</a:t>
            </a:r>
            <a:r>
              <a:rPr lang="de-DE" sz="1100" dirty="0">
                <a:solidFill>
                  <a:srgbClr val="595A59"/>
                </a:solidFill>
                <a:latin typeface="Calibri"/>
                <a:ea typeface="Calibri"/>
                <a:cs typeface="Calibri"/>
                <a:sym typeface="Calibri"/>
              </a:rPr>
              <a:t> 2020-1-UK01-KA203-079083</a:t>
            </a:r>
            <a:endParaRPr sz="1100" dirty="0">
              <a:solidFill>
                <a:srgbClr val="595A59"/>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 Purple">
  <p:cSld name="Quote slide - Purple">
    <p:spTree>
      <p:nvGrpSpPr>
        <p:cNvPr id="1" name="Shape 225"/>
        <p:cNvGrpSpPr/>
        <p:nvPr/>
      </p:nvGrpSpPr>
      <p:grpSpPr>
        <a:xfrm>
          <a:off x="0" y="0"/>
          <a:ext cx="0" cy="0"/>
          <a:chOff x="0" y="0"/>
          <a:chExt cx="0" cy="0"/>
        </a:xfrm>
      </p:grpSpPr>
      <p:sp>
        <p:nvSpPr>
          <p:cNvPr id="226" name="Google Shape;226;p78"/>
          <p:cNvSpPr/>
          <p:nvPr/>
        </p:nvSpPr>
        <p:spPr>
          <a:xfrm>
            <a:off x="241300" y="367062"/>
            <a:ext cx="11696700" cy="532253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78"/>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78"/>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78"/>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78"/>
          <p:cNvSpPr>
            <a:spLocks noGrp="1"/>
          </p:cNvSpPr>
          <p:nvPr>
            <p:ph type="pic" idx="4"/>
          </p:nvPr>
        </p:nvSpPr>
        <p:spPr>
          <a:xfrm>
            <a:off x="5957047" y="0"/>
            <a:ext cx="5395869" cy="6858001"/>
          </a:xfrm>
          <a:prstGeom prst="rect">
            <a:avLst/>
          </a:prstGeom>
          <a:noFill/>
          <a:ln>
            <a:noFill/>
          </a:ln>
        </p:spPr>
      </p:sp>
      <p:grpSp>
        <p:nvGrpSpPr>
          <p:cNvPr id="231" name="Google Shape;231;p78"/>
          <p:cNvGrpSpPr/>
          <p:nvPr/>
        </p:nvGrpSpPr>
        <p:grpSpPr>
          <a:xfrm>
            <a:off x="291189" y="6151084"/>
            <a:ext cx="3144242" cy="374574"/>
            <a:chOff x="301128" y="6151084"/>
            <a:chExt cx="3144242" cy="374574"/>
          </a:xfrm>
        </p:grpSpPr>
        <p:pic>
          <p:nvPicPr>
            <p:cNvPr id="232" name="Google Shape;232;p7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33" name="Google Shape;233;p7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34" name="Google Shape;234;p7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5"/>
        <p:cNvGrpSpPr/>
        <p:nvPr/>
      </p:nvGrpSpPr>
      <p:grpSpPr>
        <a:xfrm>
          <a:off x="0" y="0"/>
          <a:ext cx="0" cy="0"/>
          <a:chOff x="0" y="0"/>
          <a:chExt cx="0" cy="0"/>
        </a:xfrm>
      </p:grpSpPr>
      <p:sp>
        <p:nvSpPr>
          <p:cNvPr id="26" name="Google Shape;26;p61"/>
          <p:cNvSpPr/>
          <p:nvPr/>
        </p:nvSpPr>
        <p:spPr>
          <a:xfrm>
            <a:off x="6642832" y="99211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27;p61"/>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8" name="Google Shape;28;p61"/>
          <p:cNvCxnSpPr/>
          <p:nvPr/>
        </p:nvCxnSpPr>
        <p:spPr>
          <a:xfrm>
            <a:off x="6051115" y="138208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9" name="Google Shape;29;p61"/>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1"/>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61"/>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 name="Google Shape;32;p61"/>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3" name="Google Shape;33;p61"/>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1"/>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61"/>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6" name="Google Shape;36;p61"/>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37" name="Google Shape;37;p61"/>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1"/>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1"/>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 name="Google Shape;40;p61"/>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1" name="Google Shape;41;p61"/>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1"/>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61"/>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61"/>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45" name="Google Shape;45;p61"/>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61"/>
          <p:cNvGrpSpPr/>
          <p:nvPr/>
        </p:nvGrpSpPr>
        <p:grpSpPr>
          <a:xfrm rot="-5400000">
            <a:off x="-1025447" y="4518095"/>
            <a:ext cx="3445636" cy="410479"/>
            <a:chOff x="301128" y="6151084"/>
            <a:chExt cx="3144242" cy="374574"/>
          </a:xfrm>
        </p:grpSpPr>
        <p:pic>
          <p:nvPicPr>
            <p:cNvPr id="47" name="Google Shape;47;p6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8" name="Google Shape;48;p6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9" name="Google Shape;49;p6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50" name="Google Shape;50;p61"/>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1" name="Google Shape;51;p61"/>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1"/>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with Photo - Purple">
  <p:cSld name="Text Slide with Photo - Purple">
    <p:spTree>
      <p:nvGrpSpPr>
        <p:cNvPr id="1" name="Shape 257"/>
        <p:cNvGrpSpPr/>
        <p:nvPr/>
      </p:nvGrpSpPr>
      <p:grpSpPr>
        <a:xfrm>
          <a:off x="0" y="0"/>
          <a:ext cx="0" cy="0"/>
          <a:chOff x="0" y="0"/>
          <a:chExt cx="0" cy="0"/>
        </a:xfrm>
      </p:grpSpPr>
      <p:sp>
        <p:nvSpPr>
          <p:cNvPr id="258" name="Google Shape;258;p81"/>
          <p:cNvSpPr/>
          <p:nvPr/>
        </p:nvSpPr>
        <p:spPr>
          <a:xfrm rot="10800000" flipH="1">
            <a:off x="1356632" y="-2"/>
            <a:ext cx="549543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59" name="Google Shape;259;p81"/>
          <p:cNvSpPr>
            <a:spLocks noGrp="1"/>
          </p:cNvSpPr>
          <p:nvPr>
            <p:ph type="pic" idx="2"/>
          </p:nvPr>
        </p:nvSpPr>
        <p:spPr>
          <a:xfrm>
            <a:off x="6852062" y="228600"/>
            <a:ext cx="5105121" cy="6362700"/>
          </a:xfrm>
          <a:prstGeom prst="rect">
            <a:avLst/>
          </a:prstGeom>
          <a:solidFill>
            <a:schemeClr val="lt1"/>
          </a:solidFill>
          <a:ln>
            <a:noFill/>
          </a:ln>
        </p:spPr>
      </p:sp>
      <p:sp>
        <p:nvSpPr>
          <p:cNvPr id="260" name="Google Shape;260;p81"/>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81"/>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2" name="Google Shape;262;p81"/>
          <p:cNvGrpSpPr/>
          <p:nvPr/>
        </p:nvGrpSpPr>
        <p:grpSpPr>
          <a:xfrm rot="-5400000">
            <a:off x="-1025447" y="4518095"/>
            <a:ext cx="3445636" cy="410479"/>
            <a:chOff x="301128" y="6151084"/>
            <a:chExt cx="3144242" cy="374574"/>
          </a:xfrm>
        </p:grpSpPr>
        <p:pic>
          <p:nvPicPr>
            <p:cNvPr id="263" name="Google Shape;263;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64" name="Google Shape;264;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65" name="Google Shape;265;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275"/>
        <p:cNvGrpSpPr/>
        <p:nvPr/>
      </p:nvGrpSpPr>
      <p:grpSpPr>
        <a:xfrm>
          <a:off x="0" y="0"/>
          <a:ext cx="0" cy="0"/>
          <a:chOff x="0" y="0"/>
          <a:chExt cx="0" cy="0"/>
        </a:xfrm>
      </p:grpSpPr>
      <p:sp>
        <p:nvSpPr>
          <p:cNvPr id="276" name="Google Shape;276;p83"/>
          <p:cNvSpPr>
            <a:spLocks noGrp="1"/>
          </p:cNvSpPr>
          <p:nvPr>
            <p:ph type="pic" idx="2"/>
          </p:nvPr>
        </p:nvSpPr>
        <p:spPr>
          <a:xfrm>
            <a:off x="247651" y="1278196"/>
            <a:ext cx="11696699" cy="4699000"/>
          </a:xfrm>
          <a:prstGeom prst="rect">
            <a:avLst/>
          </a:prstGeom>
          <a:solidFill>
            <a:schemeClr val="lt1"/>
          </a:solidFill>
          <a:ln>
            <a:noFill/>
          </a:ln>
        </p:spPr>
      </p:sp>
      <p:sp>
        <p:nvSpPr>
          <p:cNvPr id="277" name="Google Shape;277;p83"/>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de-DE" sz="1800" dirty="0" err="1">
                <a:solidFill>
                  <a:schemeClr val="lt1"/>
                </a:solidFill>
                <a:latin typeface="Montserrat Light"/>
                <a:ea typeface="Montserrat Light"/>
                <a:cs typeface="Montserrat Light"/>
                <a:sym typeface="Montserrat Light"/>
              </a:rPr>
              <a:t>Refers</a:t>
            </a:r>
            <a:r>
              <a:rPr lang="de-DE" sz="1800" dirty="0">
                <a:solidFill>
                  <a:schemeClr val="lt1"/>
                </a:solidFill>
                <a:latin typeface="Montserrat Light"/>
                <a:ea typeface="Montserrat Light"/>
                <a:cs typeface="Montserrat Light"/>
                <a:sym typeface="Montserrat Light"/>
              </a:rPr>
              <a:t> to a </a:t>
            </a:r>
            <a:r>
              <a:rPr lang="de-DE" sz="1800" dirty="0" err="1">
                <a:solidFill>
                  <a:schemeClr val="lt1"/>
                </a:solidFill>
                <a:latin typeface="Montserrat Light"/>
                <a:ea typeface="Montserrat Light"/>
                <a:cs typeface="Montserrat Light"/>
                <a:sym typeface="Montserrat Light"/>
              </a:rPr>
              <a:t>good</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or</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service</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being</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offered</a:t>
            </a:r>
            <a:r>
              <a:rPr lang="de-DE" sz="1800" dirty="0">
                <a:solidFill>
                  <a:schemeClr val="lt1"/>
                </a:solidFill>
                <a:latin typeface="Montserrat Light"/>
                <a:ea typeface="Montserrat Light"/>
                <a:cs typeface="Montserrat Light"/>
                <a:sym typeface="Montserrat Light"/>
              </a:rPr>
              <a:t> </a:t>
            </a:r>
            <a:r>
              <a:rPr lang="de-DE" sz="1800" dirty="0" err="1">
                <a:solidFill>
                  <a:schemeClr val="lt1"/>
                </a:solidFill>
                <a:latin typeface="Montserrat Light"/>
                <a:ea typeface="Montserrat Light"/>
                <a:cs typeface="Montserrat Light"/>
                <a:sym typeface="Montserrat Light"/>
              </a:rPr>
              <a:t>by</a:t>
            </a:r>
            <a:r>
              <a:rPr lang="de-DE" sz="1800" dirty="0">
                <a:solidFill>
                  <a:schemeClr val="lt1"/>
                </a:solidFill>
                <a:latin typeface="Montserrat Light"/>
                <a:ea typeface="Montserrat Light"/>
                <a:cs typeface="Montserrat Light"/>
                <a:sym typeface="Montserrat Light"/>
              </a:rPr>
              <a:t> a </a:t>
            </a:r>
            <a:r>
              <a:rPr lang="de-DE" sz="1800" dirty="0" err="1">
                <a:solidFill>
                  <a:schemeClr val="lt1"/>
                </a:solidFill>
                <a:latin typeface="Montserrat Light"/>
                <a:ea typeface="Montserrat Light"/>
                <a:cs typeface="Montserrat Light"/>
                <a:sym typeface="Montserrat Light"/>
              </a:rPr>
              <a:t>company</a:t>
            </a:r>
            <a:r>
              <a:rPr lang="de-DE" sz="1800" dirty="0">
                <a:solidFill>
                  <a:schemeClr val="lt1"/>
                </a:solidFill>
                <a:latin typeface="Montserrat Light"/>
                <a:ea typeface="Montserrat Light"/>
                <a:cs typeface="Montserrat Light"/>
                <a:sym typeface="Montserrat Light"/>
              </a:rPr>
              <a:t>.</a:t>
            </a:r>
            <a:endParaRPr dirty="0"/>
          </a:p>
        </p:txBody>
      </p:sp>
      <p:sp>
        <p:nvSpPr>
          <p:cNvPr id="278" name="Google Shape;278;p83"/>
          <p:cNvSpPr/>
          <p:nvPr/>
        </p:nvSpPr>
        <p:spPr>
          <a:xfrm flipH="1">
            <a:off x="7277101" y="2776797"/>
            <a:ext cx="4914900" cy="14729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79" name="Google Shape;279;p83"/>
          <p:cNvSpPr txBox="1">
            <a:spLocks noGrp="1"/>
          </p:cNvSpPr>
          <p:nvPr>
            <p:ph type="body" idx="1"/>
          </p:nvPr>
        </p:nvSpPr>
        <p:spPr>
          <a:xfrm>
            <a:off x="7277100" y="2783282"/>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83"/>
          <p:cNvSpPr txBox="1">
            <a:spLocks noGrp="1"/>
          </p:cNvSpPr>
          <p:nvPr>
            <p:ph type="body" idx="3"/>
          </p:nvPr>
        </p:nvSpPr>
        <p:spPr>
          <a:xfrm>
            <a:off x="437301" y="336277"/>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1" name="Google Shape;281;p83"/>
          <p:cNvGrpSpPr/>
          <p:nvPr/>
        </p:nvGrpSpPr>
        <p:grpSpPr>
          <a:xfrm>
            <a:off x="301128" y="6151084"/>
            <a:ext cx="3144242" cy="374574"/>
            <a:chOff x="301128" y="6151084"/>
            <a:chExt cx="3144242" cy="374574"/>
          </a:xfrm>
        </p:grpSpPr>
        <p:pic>
          <p:nvPicPr>
            <p:cNvPr id="282" name="Google Shape;282;p8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83" name="Google Shape;283;p8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84" name="Google Shape;284;p8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285"/>
        <p:cNvGrpSpPr/>
        <p:nvPr/>
      </p:nvGrpSpPr>
      <p:grpSpPr>
        <a:xfrm>
          <a:off x="0" y="0"/>
          <a:ext cx="0" cy="0"/>
          <a:chOff x="0" y="0"/>
          <a:chExt cx="0" cy="0"/>
        </a:xfrm>
      </p:grpSpPr>
      <p:sp>
        <p:nvSpPr>
          <p:cNvPr id="286" name="Google Shape;286;p84"/>
          <p:cNvSpPr>
            <a:spLocks noGrp="1"/>
          </p:cNvSpPr>
          <p:nvPr>
            <p:ph type="pic" idx="2"/>
          </p:nvPr>
        </p:nvSpPr>
        <p:spPr>
          <a:xfrm>
            <a:off x="241300" y="228600"/>
            <a:ext cx="11696700" cy="5763986"/>
          </a:xfrm>
          <a:prstGeom prst="rect">
            <a:avLst/>
          </a:prstGeom>
          <a:noFill/>
          <a:ln>
            <a:noFill/>
          </a:ln>
        </p:spPr>
      </p:sp>
      <p:sp>
        <p:nvSpPr>
          <p:cNvPr id="287" name="Google Shape;287;p84"/>
          <p:cNvSpPr/>
          <p:nvPr/>
        </p:nvSpPr>
        <p:spPr>
          <a:xfrm>
            <a:off x="6197600" y="985864"/>
            <a:ext cx="5994400" cy="24257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84"/>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84"/>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84"/>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91" name="Google Shape;291;p84"/>
          <p:cNvGrpSpPr/>
          <p:nvPr/>
        </p:nvGrpSpPr>
        <p:grpSpPr>
          <a:xfrm>
            <a:off x="301128" y="6151084"/>
            <a:ext cx="3144242" cy="374574"/>
            <a:chOff x="301128" y="6151084"/>
            <a:chExt cx="3144242" cy="374574"/>
          </a:xfrm>
        </p:grpSpPr>
        <p:pic>
          <p:nvPicPr>
            <p:cNvPr id="292" name="Google Shape;292;p8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93" name="Google Shape;293;p8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94" name="Google Shape;294;p8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295"/>
        <p:cNvGrpSpPr/>
        <p:nvPr/>
      </p:nvGrpSpPr>
      <p:grpSpPr>
        <a:xfrm>
          <a:off x="0" y="0"/>
          <a:ext cx="0" cy="0"/>
          <a:chOff x="0" y="0"/>
          <a:chExt cx="0" cy="0"/>
        </a:xfrm>
      </p:grpSpPr>
      <p:sp>
        <p:nvSpPr>
          <p:cNvPr id="296" name="Google Shape;296;p85"/>
          <p:cNvSpPr/>
          <p:nvPr/>
        </p:nvSpPr>
        <p:spPr>
          <a:xfrm>
            <a:off x="241300" y="0"/>
            <a:ext cx="6151000" cy="621502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85"/>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85"/>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85"/>
          <p:cNvSpPr>
            <a:spLocks noGrp="1"/>
          </p:cNvSpPr>
          <p:nvPr>
            <p:ph type="pic" idx="3"/>
          </p:nvPr>
        </p:nvSpPr>
        <p:spPr>
          <a:xfrm>
            <a:off x="6392300" y="228600"/>
            <a:ext cx="5564883" cy="5447571"/>
          </a:xfrm>
          <a:prstGeom prst="rect">
            <a:avLst/>
          </a:prstGeom>
          <a:solidFill>
            <a:schemeClr val="lt1"/>
          </a:solidFill>
          <a:ln>
            <a:noFill/>
          </a:ln>
        </p:spPr>
      </p:sp>
      <p:pic>
        <p:nvPicPr>
          <p:cNvPr id="300" name="Google Shape;300;p85"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301" name="Google Shape;301;p85"/>
          <p:cNvGrpSpPr/>
          <p:nvPr/>
        </p:nvGrpSpPr>
        <p:grpSpPr>
          <a:xfrm>
            <a:off x="8448790" y="6057987"/>
            <a:ext cx="3144242" cy="374574"/>
            <a:chOff x="301128" y="6151084"/>
            <a:chExt cx="3144242" cy="374574"/>
          </a:xfrm>
        </p:grpSpPr>
        <p:pic>
          <p:nvPicPr>
            <p:cNvPr id="302" name="Google Shape;302;p8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03" name="Google Shape;303;p8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04" name="Google Shape;304;p8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 Photo Slide - Orange">
  <p:cSld name="Text / Photo Slide - Orange">
    <p:spTree>
      <p:nvGrpSpPr>
        <p:cNvPr id="1" name="Shape 305"/>
        <p:cNvGrpSpPr/>
        <p:nvPr/>
      </p:nvGrpSpPr>
      <p:grpSpPr>
        <a:xfrm>
          <a:off x="0" y="0"/>
          <a:ext cx="0" cy="0"/>
          <a:chOff x="0" y="0"/>
          <a:chExt cx="0" cy="0"/>
        </a:xfrm>
      </p:grpSpPr>
      <p:sp>
        <p:nvSpPr>
          <p:cNvPr id="306" name="Google Shape;306;p86"/>
          <p:cNvSpPr/>
          <p:nvPr/>
        </p:nvSpPr>
        <p:spPr>
          <a:xfrm>
            <a:off x="241300" y="0"/>
            <a:ext cx="6151000" cy="621502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86"/>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86"/>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86"/>
          <p:cNvSpPr>
            <a:spLocks noGrp="1"/>
          </p:cNvSpPr>
          <p:nvPr>
            <p:ph type="pic" idx="3"/>
          </p:nvPr>
        </p:nvSpPr>
        <p:spPr>
          <a:xfrm>
            <a:off x="6392300" y="228600"/>
            <a:ext cx="5564883" cy="5447571"/>
          </a:xfrm>
          <a:prstGeom prst="rect">
            <a:avLst/>
          </a:prstGeom>
          <a:solidFill>
            <a:schemeClr val="lt1"/>
          </a:solidFill>
          <a:ln>
            <a:noFill/>
          </a:ln>
        </p:spPr>
      </p:sp>
      <p:pic>
        <p:nvPicPr>
          <p:cNvPr id="310" name="Google Shape;310;p8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311" name="Google Shape;311;p86"/>
          <p:cNvGrpSpPr/>
          <p:nvPr/>
        </p:nvGrpSpPr>
        <p:grpSpPr>
          <a:xfrm>
            <a:off x="8448790" y="6057987"/>
            <a:ext cx="3144242" cy="374574"/>
            <a:chOff x="301128" y="6151084"/>
            <a:chExt cx="3144242" cy="374574"/>
          </a:xfrm>
        </p:grpSpPr>
        <p:pic>
          <p:nvPicPr>
            <p:cNvPr id="312" name="Google Shape;312;p8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13" name="Google Shape;313;p8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14" name="Google Shape;314;p8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eet Our Team - Purple">
  <p:cSld name="Meet Our Team - Purple">
    <p:spTree>
      <p:nvGrpSpPr>
        <p:cNvPr id="1" name="Shape 315"/>
        <p:cNvGrpSpPr/>
        <p:nvPr/>
      </p:nvGrpSpPr>
      <p:grpSpPr>
        <a:xfrm>
          <a:off x="0" y="0"/>
          <a:ext cx="0" cy="0"/>
          <a:chOff x="0" y="0"/>
          <a:chExt cx="0" cy="0"/>
        </a:xfrm>
      </p:grpSpPr>
      <p:sp>
        <p:nvSpPr>
          <p:cNvPr id="316" name="Google Shape;316;p87"/>
          <p:cNvSpPr/>
          <p:nvPr/>
        </p:nvSpPr>
        <p:spPr>
          <a:xfrm>
            <a:off x="241300" y="228600"/>
            <a:ext cx="11696700" cy="27178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87"/>
          <p:cNvSpPr>
            <a:spLocks noGrp="1"/>
          </p:cNvSpPr>
          <p:nvPr>
            <p:ph type="pic" idx="2"/>
          </p:nvPr>
        </p:nvSpPr>
        <p:spPr>
          <a:xfrm>
            <a:off x="1147385" y="2043172"/>
            <a:ext cx="1723877" cy="1723877"/>
          </a:xfrm>
          <a:prstGeom prst="ellipse">
            <a:avLst/>
          </a:prstGeom>
          <a:solidFill>
            <a:schemeClr val="lt1"/>
          </a:solidFill>
          <a:ln>
            <a:noFill/>
          </a:ln>
        </p:spPr>
      </p:sp>
      <p:sp>
        <p:nvSpPr>
          <p:cNvPr id="318" name="Google Shape;318;p87"/>
          <p:cNvSpPr>
            <a:spLocks noGrp="1"/>
          </p:cNvSpPr>
          <p:nvPr>
            <p:ph type="pic" idx="3"/>
          </p:nvPr>
        </p:nvSpPr>
        <p:spPr>
          <a:xfrm>
            <a:off x="3886593" y="2052565"/>
            <a:ext cx="1723877" cy="1723877"/>
          </a:xfrm>
          <a:prstGeom prst="ellipse">
            <a:avLst/>
          </a:prstGeom>
          <a:solidFill>
            <a:schemeClr val="lt1"/>
          </a:solidFill>
          <a:ln>
            <a:noFill/>
          </a:ln>
        </p:spPr>
      </p:sp>
      <p:sp>
        <p:nvSpPr>
          <p:cNvPr id="319" name="Google Shape;319;p87"/>
          <p:cNvSpPr>
            <a:spLocks noGrp="1"/>
          </p:cNvSpPr>
          <p:nvPr>
            <p:ph type="pic" idx="4"/>
          </p:nvPr>
        </p:nvSpPr>
        <p:spPr>
          <a:xfrm>
            <a:off x="6581530" y="2048263"/>
            <a:ext cx="1723877" cy="1723877"/>
          </a:xfrm>
          <a:prstGeom prst="ellipse">
            <a:avLst/>
          </a:prstGeom>
          <a:solidFill>
            <a:schemeClr val="lt1"/>
          </a:solidFill>
          <a:ln>
            <a:noFill/>
          </a:ln>
        </p:spPr>
      </p:sp>
      <p:sp>
        <p:nvSpPr>
          <p:cNvPr id="320" name="Google Shape;320;p87"/>
          <p:cNvSpPr>
            <a:spLocks noGrp="1"/>
          </p:cNvSpPr>
          <p:nvPr>
            <p:ph type="pic" idx="5"/>
          </p:nvPr>
        </p:nvSpPr>
        <p:spPr>
          <a:xfrm>
            <a:off x="9320738" y="2057654"/>
            <a:ext cx="1723877" cy="1723877"/>
          </a:xfrm>
          <a:prstGeom prst="ellipse">
            <a:avLst/>
          </a:prstGeom>
          <a:solidFill>
            <a:schemeClr val="lt1"/>
          </a:solidFill>
          <a:ln>
            <a:noFill/>
          </a:ln>
        </p:spPr>
      </p:sp>
      <p:sp>
        <p:nvSpPr>
          <p:cNvPr id="321" name="Google Shape;321;p87"/>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87"/>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87"/>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87"/>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87"/>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87"/>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87"/>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87"/>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9" name="Google Shape;329;p8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30" name="Google Shape;330;p87"/>
          <p:cNvGrpSpPr/>
          <p:nvPr/>
        </p:nvGrpSpPr>
        <p:grpSpPr>
          <a:xfrm>
            <a:off x="4480947" y="6257070"/>
            <a:ext cx="3144242" cy="374574"/>
            <a:chOff x="301128" y="6151084"/>
            <a:chExt cx="3144242" cy="374574"/>
          </a:xfrm>
        </p:grpSpPr>
        <p:pic>
          <p:nvPicPr>
            <p:cNvPr id="331" name="Google Shape;331;p8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32" name="Google Shape;332;p8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33" name="Google Shape;333;p8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34" name="Google Shape;334;p87"/>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eet Our Team - Orange">
  <p:cSld name="Meet Our Team - Orange">
    <p:spTree>
      <p:nvGrpSpPr>
        <p:cNvPr id="1" name="Shape 335"/>
        <p:cNvGrpSpPr/>
        <p:nvPr/>
      </p:nvGrpSpPr>
      <p:grpSpPr>
        <a:xfrm>
          <a:off x="0" y="0"/>
          <a:ext cx="0" cy="0"/>
          <a:chOff x="0" y="0"/>
          <a:chExt cx="0" cy="0"/>
        </a:xfrm>
      </p:grpSpPr>
      <p:sp>
        <p:nvSpPr>
          <p:cNvPr id="336" name="Google Shape;336;p88"/>
          <p:cNvSpPr/>
          <p:nvPr/>
        </p:nvSpPr>
        <p:spPr>
          <a:xfrm>
            <a:off x="241300" y="228600"/>
            <a:ext cx="11696700" cy="271780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88"/>
          <p:cNvSpPr>
            <a:spLocks noGrp="1"/>
          </p:cNvSpPr>
          <p:nvPr>
            <p:ph type="pic" idx="2"/>
          </p:nvPr>
        </p:nvSpPr>
        <p:spPr>
          <a:xfrm>
            <a:off x="1147385" y="2043172"/>
            <a:ext cx="1723877" cy="1723877"/>
          </a:xfrm>
          <a:prstGeom prst="ellipse">
            <a:avLst/>
          </a:prstGeom>
          <a:solidFill>
            <a:schemeClr val="lt1"/>
          </a:solidFill>
          <a:ln>
            <a:noFill/>
          </a:ln>
        </p:spPr>
      </p:sp>
      <p:sp>
        <p:nvSpPr>
          <p:cNvPr id="338" name="Google Shape;338;p88"/>
          <p:cNvSpPr>
            <a:spLocks noGrp="1"/>
          </p:cNvSpPr>
          <p:nvPr>
            <p:ph type="pic" idx="3"/>
          </p:nvPr>
        </p:nvSpPr>
        <p:spPr>
          <a:xfrm>
            <a:off x="3886593" y="2052565"/>
            <a:ext cx="1723877" cy="1723877"/>
          </a:xfrm>
          <a:prstGeom prst="ellipse">
            <a:avLst/>
          </a:prstGeom>
          <a:solidFill>
            <a:schemeClr val="lt1"/>
          </a:solidFill>
          <a:ln>
            <a:noFill/>
          </a:ln>
        </p:spPr>
      </p:sp>
      <p:sp>
        <p:nvSpPr>
          <p:cNvPr id="339" name="Google Shape;339;p88"/>
          <p:cNvSpPr>
            <a:spLocks noGrp="1"/>
          </p:cNvSpPr>
          <p:nvPr>
            <p:ph type="pic" idx="4"/>
          </p:nvPr>
        </p:nvSpPr>
        <p:spPr>
          <a:xfrm>
            <a:off x="6581530" y="2048263"/>
            <a:ext cx="1723877" cy="1723877"/>
          </a:xfrm>
          <a:prstGeom prst="ellipse">
            <a:avLst/>
          </a:prstGeom>
          <a:solidFill>
            <a:schemeClr val="lt1"/>
          </a:solidFill>
          <a:ln>
            <a:noFill/>
          </a:ln>
        </p:spPr>
      </p:sp>
      <p:sp>
        <p:nvSpPr>
          <p:cNvPr id="340" name="Google Shape;340;p88"/>
          <p:cNvSpPr>
            <a:spLocks noGrp="1"/>
          </p:cNvSpPr>
          <p:nvPr>
            <p:ph type="pic" idx="5"/>
          </p:nvPr>
        </p:nvSpPr>
        <p:spPr>
          <a:xfrm>
            <a:off x="9320738" y="2057654"/>
            <a:ext cx="1723877" cy="1723877"/>
          </a:xfrm>
          <a:prstGeom prst="ellipse">
            <a:avLst/>
          </a:prstGeom>
          <a:solidFill>
            <a:schemeClr val="lt1"/>
          </a:solidFill>
          <a:ln>
            <a:noFill/>
          </a:ln>
        </p:spPr>
      </p:sp>
      <p:sp>
        <p:nvSpPr>
          <p:cNvPr id="341" name="Google Shape;341;p88"/>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88"/>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88"/>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88"/>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88"/>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88"/>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88"/>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88"/>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9" name="Google Shape;349;p8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50" name="Google Shape;350;p88"/>
          <p:cNvGrpSpPr/>
          <p:nvPr/>
        </p:nvGrpSpPr>
        <p:grpSpPr>
          <a:xfrm>
            <a:off x="4480947" y="6257070"/>
            <a:ext cx="3144242" cy="374574"/>
            <a:chOff x="301128" y="6151084"/>
            <a:chExt cx="3144242" cy="374574"/>
          </a:xfrm>
        </p:grpSpPr>
        <p:pic>
          <p:nvPicPr>
            <p:cNvPr id="351" name="Google Shape;351;p8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52" name="Google Shape;352;p8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53" name="Google Shape;353;p8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54" name="Google Shape;354;p88"/>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box - Solid Purple">
  <p:cSld name="Text box - Solid Purple">
    <p:spTree>
      <p:nvGrpSpPr>
        <p:cNvPr id="1" name="Shape 355"/>
        <p:cNvGrpSpPr/>
        <p:nvPr/>
      </p:nvGrpSpPr>
      <p:grpSpPr>
        <a:xfrm>
          <a:off x="0" y="0"/>
          <a:ext cx="0" cy="0"/>
          <a:chOff x="0" y="0"/>
          <a:chExt cx="0" cy="0"/>
        </a:xfrm>
      </p:grpSpPr>
      <p:sp>
        <p:nvSpPr>
          <p:cNvPr id="356" name="Google Shape;356;p89"/>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57" name="Google Shape;357;p89"/>
          <p:cNvGrpSpPr/>
          <p:nvPr/>
        </p:nvGrpSpPr>
        <p:grpSpPr>
          <a:xfrm>
            <a:off x="301128" y="6151084"/>
            <a:ext cx="3144242" cy="374574"/>
            <a:chOff x="301128" y="6151084"/>
            <a:chExt cx="3144242" cy="374574"/>
          </a:xfrm>
        </p:grpSpPr>
        <p:pic>
          <p:nvPicPr>
            <p:cNvPr id="358" name="Google Shape;358;p8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59" name="Google Shape;359;p8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60" name="Google Shape;360;p8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61" name="Google Shape;361;p89"/>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89"/>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3" name="Google Shape;363;p89"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364"/>
        <p:cNvGrpSpPr/>
        <p:nvPr/>
      </p:nvGrpSpPr>
      <p:grpSpPr>
        <a:xfrm>
          <a:off x="0" y="0"/>
          <a:ext cx="0" cy="0"/>
          <a:chOff x="0" y="0"/>
          <a:chExt cx="0" cy="0"/>
        </a:xfrm>
      </p:grpSpPr>
      <p:sp>
        <p:nvSpPr>
          <p:cNvPr id="365" name="Google Shape;365;p90"/>
          <p:cNvSpPr/>
          <p:nvPr/>
        </p:nvSpPr>
        <p:spPr>
          <a:xfrm>
            <a:off x="241300" y="228600"/>
            <a:ext cx="11696700" cy="569531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6" name="Google Shape;366;p90"/>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90"/>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8" name="Google Shape;368;p90"/>
          <p:cNvGrpSpPr/>
          <p:nvPr/>
        </p:nvGrpSpPr>
        <p:grpSpPr>
          <a:xfrm>
            <a:off x="301128" y="6151084"/>
            <a:ext cx="3144242" cy="374574"/>
            <a:chOff x="301128" y="6151084"/>
            <a:chExt cx="3144242" cy="374574"/>
          </a:xfrm>
        </p:grpSpPr>
        <p:pic>
          <p:nvPicPr>
            <p:cNvPr id="369" name="Google Shape;369;p9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70" name="Google Shape;370;p9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71" name="Google Shape;371;p9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72" name="Google Shape;372;p90"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box - Solid Orange">
  <p:cSld name="Text box - Solid Orange">
    <p:spTree>
      <p:nvGrpSpPr>
        <p:cNvPr id="1" name="Shape 373"/>
        <p:cNvGrpSpPr/>
        <p:nvPr/>
      </p:nvGrpSpPr>
      <p:grpSpPr>
        <a:xfrm>
          <a:off x="0" y="0"/>
          <a:ext cx="0" cy="0"/>
          <a:chOff x="0" y="0"/>
          <a:chExt cx="0" cy="0"/>
        </a:xfrm>
      </p:grpSpPr>
      <p:sp>
        <p:nvSpPr>
          <p:cNvPr id="374" name="Google Shape;374;p91"/>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91"/>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91"/>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77" name="Google Shape;377;p91"/>
          <p:cNvGrpSpPr/>
          <p:nvPr/>
        </p:nvGrpSpPr>
        <p:grpSpPr>
          <a:xfrm>
            <a:off x="301128" y="6151084"/>
            <a:ext cx="3144242" cy="374574"/>
            <a:chOff x="301128" y="6151084"/>
            <a:chExt cx="3144242" cy="374574"/>
          </a:xfrm>
        </p:grpSpPr>
        <p:pic>
          <p:nvPicPr>
            <p:cNvPr id="378" name="Google Shape;378;p9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79" name="Google Shape;379;p9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80" name="Google Shape;380;p9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81" name="Google Shape;381;p91"/>
          <p:cNvSpPr/>
          <p:nvPr/>
        </p:nvSpPr>
        <p:spPr>
          <a:xfrm>
            <a:off x="241300" y="228600"/>
            <a:ext cx="11696700" cy="569531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91"/>
          <p:cNvSpPr txBox="1">
            <a:spLocks noGrp="1"/>
          </p:cNvSpPr>
          <p:nvPr>
            <p:ph type="body" idx="3"/>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91"/>
          <p:cNvSpPr txBox="1">
            <a:spLocks noGrp="1"/>
          </p:cNvSpPr>
          <p:nvPr>
            <p:ph type="body" idx="4"/>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84" name="Google Shape;384;p91"/>
          <p:cNvGrpSpPr/>
          <p:nvPr/>
        </p:nvGrpSpPr>
        <p:grpSpPr>
          <a:xfrm>
            <a:off x="301128" y="6151084"/>
            <a:ext cx="3144242" cy="374574"/>
            <a:chOff x="301128" y="6151084"/>
            <a:chExt cx="3144242" cy="374574"/>
          </a:xfrm>
        </p:grpSpPr>
        <p:pic>
          <p:nvPicPr>
            <p:cNvPr id="385" name="Google Shape;385;p9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86" name="Google Shape;386;p9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87" name="Google Shape;387;p9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88" name="Google Shape;388;p91"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 Photo Slide - Purple">
  <p:cSld name="Text / Photo Slide - Purple">
    <p:spTree>
      <p:nvGrpSpPr>
        <p:cNvPr id="1" name="Shape 53"/>
        <p:cNvGrpSpPr/>
        <p:nvPr/>
      </p:nvGrpSpPr>
      <p:grpSpPr>
        <a:xfrm>
          <a:off x="0" y="0"/>
          <a:ext cx="0" cy="0"/>
          <a:chOff x="0" y="0"/>
          <a:chExt cx="0" cy="0"/>
        </a:xfrm>
      </p:grpSpPr>
      <p:sp>
        <p:nvSpPr>
          <p:cNvPr id="54" name="Google Shape;54;p62"/>
          <p:cNvSpPr/>
          <p:nvPr/>
        </p:nvSpPr>
        <p:spPr>
          <a:xfrm>
            <a:off x="241300" y="0"/>
            <a:ext cx="6151000" cy="62150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62"/>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62"/>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2"/>
          <p:cNvSpPr>
            <a:spLocks noGrp="1"/>
          </p:cNvSpPr>
          <p:nvPr>
            <p:ph type="pic" idx="3"/>
          </p:nvPr>
        </p:nvSpPr>
        <p:spPr>
          <a:xfrm>
            <a:off x="6392300" y="228600"/>
            <a:ext cx="5564883" cy="5447571"/>
          </a:xfrm>
          <a:prstGeom prst="rect">
            <a:avLst/>
          </a:prstGeom>
          <a:solidFill>
            <a:schemeClr val="lt1"/>
          </a:solidFill>
          <a:ln>
            <a:noFill/>
          </a:ln>
        </p:spPr>
      </p:sp>
      <p:pic>
        <p:nvPicPr>
          <p:cNvPr id="58" name="Google Shape;58;p62"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59" name="Google Shape;59;p62"/>
          <p:cNvGrpSpPr/>
          <p:nvPr/>
        </p:nvGrpSpPr>
        <p:grpSpPr>
          <a:xfrm>
            <a:off x="8448790" y="6057987"/>
            <a:ext cx="3144242" cy="374574"/>
            <a:chOff x="301128" y="6151084"/>
            <a:chExt cx="3144242" cy="374574"/>
          </a:xfrm>
        </p:grpSpPr>
        <p:pic>
          <p:nvPicPr>
            <p:cNvPr id="60" name="Google Shape;60;p6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1" name="Google Shape;61;p6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2" name="Google Shape;62;p6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389"/>
        <p:cNvGrpSpPr/>
        <p:nvPr/>
      </p:nvGrpSpPr>
      <p:grpSpPr>
        <a:xfrm>
          <a:off x="0" y="0"/>
          <a:ext cx="0" cy="0"/>
          <a:chOff x="0" y="0"/>
          <a:chExt cx="0" cy="0"/>
        </a:xfrm>
      </p:grpSpPr>
      <p:sp>
        <p:nvSpPr>
          <p:cNvPr id="390" name="Google Shape;390;p92"/>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92"/>
          <p:cNvSpPr txBox="1">
            <a:spLocks noGrp="1"/>
          </p:cNvSpPr>
          <p:nvPr>
            <p:ph type="body" idx="1"/>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92" name="Google Shape;392;p9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393" name="Google Shape;393;p92"/>
          <p:cNvSpPr>
            <a:spLocks noGrp="1"/>
          </p:cNvSpPr>
          <p:nvPr>
            <p:ph type="pic" idx="2"/>
          </p:nvPr>
        </p:nvSpPr>
        <p:spPr>
          <a:xfrm>
            <a:off x="7061200" y="1203325"/>
            <a:ext cx="5130800" cy="3913188"/>
          </a:xfrm>
          <a:prstGeom prst="rect">
            <a:avLst/>
          </a:prstGeom>
          <a:solidFill>
            <a:schemeClr val="lt1"/>
          </a:solidFill>
          <a:ln>
            <a:noFill/>
          </a:ln>
        </p:spPr>
      </p:sp>
      <p:sp>
        <p:nvSpPr>
          <p:cNvPr id="394" name="Google Shape;394;p92"/>
          <p:cNvSpPr txBox="1">
            <a:spLocks noGrp="1"/>
          </p:cNvSpPr>
          <p:nvPr>
            <p:ph type="body" idx="3"/>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5" name="Google Shape;395;p92"/>
          <p:cNvGrpSpPr/>
          <p:nvPr/>
        </p:nvGrpSpPr>
        <p:grpSpPr>
          <a:xfrm>
            <a:off x="389965" y="6092742"/>
            <a:ext cx="3144242" cy="374574"/>
            <a:chOff x="301128" y="6151084"/>
            <a:chExt cx="3144242" cy="374574"/>
          </a:xfrm>
        </p:grpSpPr>
        <p:pic>
          <p:nvPicPr>
            <p:cNvPr id="396" name="Google Shape;396;p9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97" name="Google Shape;397;p9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98" name="Google Shape;398;p9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399"/>
        <p:cNvGrpSpPr/>
        <p:nvPr/>
      </p:nvGrpSpPr>
      <p:grpSpPr>
        <a:xfrm>
          <a:off x="0" y="0"/>
          <a:ext cx="0" cy="0"/>
          <a:chOff x="0" y="0"/>
          <a:chExt cx="0" cy="0"/>
        </a:xfrm>
      </p:grpSpPr>
      <p:sp>
        <p:nvSpPr>
          <p:cNvPr id="400" name="Google Shape;400;p93"/>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93"/>
          <p:cNvSpPr txBox="1">
            <a:spLocks noGrp="1"/>
          </p:cNvSpPr>
          <p:nvPr>
            <p:ph type="body" idx="1"/>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02" name="Google Shape;402;p93"/>
          <p:cNvGrpSpPr/>
          <p:nvPr/>
        </p:nvGrpSpPr>
        <p:grpSpPr>
          <a:xfrm>
            <a:off x="2530564" y="336687"/>
            <a:ext cx="9078210" cy="5854425"/>
            <a:chOff x="3152299" y="635855"/>
            <a:chExt cx="19296834" cy="12444290"/>
          </a:xfrm>
        </p:grpSpPr>
        <p:pic>
          <p:nvPicPr>
            <p:cNvPr id="403" name="Google Shape;403;p93"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404" name="Google Shape;404;p93"/>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One</a:t>
              </a:r>
              <a:endParaRPr/>
            </a:p>
          </p:txBody>
        </p:sp>
        <p:sp>
          <p:nvSpPr>
            <p:cNvPr id="405" name="Google Shape;405;p93"/>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Two</a:t>
              </a:r>
              <a:endParaRPr/>
            </a:p>
          </p:txBody>
        </p:sp>
      </p:grpSp>
      <p:sp>
        <p:nvSpPr>
          <p:cNvPr id="406" name="Google Shape;406;p93"/>
          <p:cNvSpPr>
            <a:spLocks noGrp="1"/>
          </p:cNvSpPr>
          <p:nvPr>
            <p:ph type="pic" idx="2"/>
          </p:nvPr>
        </p:nvSpPr>
        <p:spPr>
          <a:xfrm>
            <a:off x="8602116" y="1265033"/>
            <a:ext cx="2266512" cy="3978298"/>
          </a:xfrm>
          <a:prstGeom prst="rect">
            <a:avLst/>
          </a:prstGeom>
          <a:solidFill>
            <a:schemeClr val="lt1"/>
          </a:solidFill>
          <a:ln>
            <a:noFill/>
          </a:ln>
        </p:spPr>
      </p:sp>
      <p:sp>
        <p:nvSpPr>
          <p:cNvPr id="407" name="Google Shape;407;p93"/>
          <p:cNvSpPr txBox="1">
            <a:spLocks noGrp="1"/>
          </p:cNvSpPr>
          <p:nvPr>
            <p:ph type="body" idx="3"/>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08" name="Google Shape;408;p93"/>
          <p:cNvGrpSpPr/>
          <p:nvPr/>
        </p:nvGrpSpPr>
        <p:grpSpPr>
          <a:xfrm>
            <a:off x="389965" y="6092742"/>
            <a:ext cx="3144242" cy="374574"/>
            <a:chOff x="301128" y="6151084"/>
            <a:chExt cx="3144242" cy="374574"/>
          </a:xfrm>
        </p:grpSpPr>
        <p:pic>
          <p:nvPicPr>
            <p:cNvPr id="409" name="Google Shape;409;p9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10" name="Google Shape;410;p9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11" name="Google Shape;411;p9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ullet Slide - Green">
  <p:cSld name="Bullet Slide - Green">
    <p:spTree>
      <p:nvGrpSpPr>
        <p:cNvPr id="1" name="Shape 412"/>
        <p:cNvGrpSpPr/>
        <p:nvPr/>
      </p:nvGrpSpPr>
      <p:grpSpPr>
        <a:xfrm>
          <a:off x="0" y="0"/>
          <a:ext cx="0" cy="0"/>
          <a:chOff x="0" y="0"/>
          <a:chExt cx="0" cy="0"/>
        </a:xfrm>
      </p:grpSpPr>
      <p:sp>
        <p:nvSpPr>
          <p:cNvPr id="413" name="Google Shape;413;p94"/>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94"/>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5" name="Google Shape;415;p94"/>
          <p:cNvCxnSpPr/>
          <p:nvPr/>
        </p:nvCxnSpPr>
        <p:spPr>
          <a:xfrm>
            <a:off x="5346936" y="-25722"/>
            <a:ext cx="0" cy="6853558"/>
          </a:xfrm>
          <a:prstGeom prst="straightConnector1">
            <a:avLst/>
          </a:prstGeom>
          <a:noFill/>
          <a:ln w="12700" cap="flat" cmpd="sng">
            <a:solidFill>
              <a:srgbClr val="79527B"/>
            </a:solidFill>
            <a:prstDash val="solid"/>
            <a:miter lim="800000"/>
            <a:headEnd type="none" w="sm" len="sm"/>
            <a:tailEnd type="none" w="sm" len="sm"/>
          </a:ln>
        </p:spPr>
      </p:cxnSp>
      <p:sp>
        <p:nvSpPr>
          <p:cNvPr id="416" name="Google Shape;416;p94"/>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94"/>
          <p:cNvSpPr/>
          <p:nvPr/>
        </p:nvSpPr>
        <p:spPr>
          <a:xfrm>
            <a:off x="4783395" y="415207"/>
            <a:ext cx="1154422" cy="115442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18" name="Google Shape;418;p94"/>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9" name="Google Shape;419;p94"/>
          <p:cNvGrpSpPr/>
          <p:nvPr/>
        </p:nvGrpSpPr>
        <p:grpSpPr>
          <a:xfrm rot="-5400000">
            <a:off x="-1025447" y="4518095"/>
            <a:ext cx="3445636" cy="410479"/>
            <a:chOff x="301128" y="6151084"/>
            <a:chExt cx="3144242" cy="374574"/>
          </a:xfrm>
        </p:grpSpPr>
        <p:pic>
          <p:nvPicPr>
            <p:cNvPr id="420" name="Google Shape;420;p9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21" name="Google Shape;421;p9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22" name="Google Shape;422;p9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ullet Slide - Blue">
  <p:cSld name="Bullet Slide - Blue">
    <p:spTree>
      <p:nvGrpSpPr>
        <p:cNvPr id="1" name="Shape 423"/>
        <p:cNvGrpSpPr/>
        <p:nvPr/>
      </p:nvGrpSpPr>
      <p:grpSpPr>
        <a:xfrm>
          <a:off x="0" y="0"/>
          <a:ext cx="0" cy="0"/>
          <a:chOff x="0" y="0"/>
          <a:chExt cx="0" cy="0"/>
        </a:xfrm>
      </p:grpSpPr>
      <p:sp>
        <p:nvSpPr>
          <p:cNvPr id="424" name="Google Shape;424;p95"/>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95"/>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6" name="Google Shape;426;p95"/>
          <p:cNvCxnSpPr/>
          <p:nvPr/>
        </p:nvCxnSpPr>
        <p:spPr>
          <a:xfrm>
            <a:off x="5346936" y="-25722"/>
            <a:ext cx="0" cy="6853558"/>
          </a:xfrm>
          <a:prstGeom prst="straightConnector1">
            <a:avLst/>
          </a:prstGeom>
          <a:noFill/>
          <a:ln w="12700" cap="flat" cmpd="sng">
            <a:solidFill>
              <a:srgbClr val="81D1C5"/>
            </a:solidFill>
            <a:prstDash val="solid"/>
            <a:miter lim="800000"/>
            <a:headEnd type="none" w="sm" len="sm"/>
            <a:tailEnd type="none" w="sm" len="sm"/>
          </a:ln>
        </p:spPr>
      </p:cxnSp>
      <p:sp>
        <p:nvSpPr>
          <p:cNvPr id="427" name="Google Shape;427;p95"/>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95"/>
          <p:cNvSpPr/>
          <p:nvPr/>
        </p:nvSpPr>
        <p:spPr>
          <a:xfrm>
            <a:off x="4783395" y="415207"/>
            <a:ext cx="1154422" cy="115442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29" name="Google Shape;429;p95"/>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0" name="Google Shape;430;p95"/>
          <p:cNvGrpSpPr/>
          <p:nvPr/>
        </p:nvGrpSpPr>
        <p:grpSpPr>
          <a:xfrm rot="-5400000">
            <a:off x="-1025447" y="4518095"/>
            <a:ext cx="3445636" cy="410479"/>
            <a:chOff x="301128" y="6151084"/>
            <a:chExt cx="3144242" cy="374574"/>
          </a:xfrm>
        </p:grpSpPr>
        <p:pic>
          <p:nvPicPr>
            <p:cNvPr id="431" name="Google Shape;431;p9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32" name="Google Shape;432;p9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33" name="Google Shape;433;p9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ullet Slide - Light Green">
  <p:cSld name="Bullet Slide - Light Green">
    <p:spTree>
      <p:nvGrpSpPr>
        <p:cNvPr id="1" name="Shape 434"/>
        <p:cNvGrpSpPr/>
        <p:nvPr/>
      </p:nvGrpSpPr>
      <p:grpSpPr>
        <a:xfrm>
          <a:off x="0" y="0"/>
          <a:ext cx="0" cy="0"/>
          <a:chOff x="0" y="0"/>
          <a:chExt cx="0" cy="0"/>
        </a:xfrm>
      </p:grpSpPr>
      <p:sp>
        <p:nvSpPr>
          <p:cNvPr id="435" name="Google Shape;435;p96"/>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96"/>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7" name="Google Shape;437;p96"/>
          <p:cNvCxnSpPr/>
          <p:nvPr/>
        </p:nvCxnSpPr>
        <p:spPr>
          <a:xfrm>
            <a:off x="5346936" y="-25722"/>
            <a:ext cx="0" cy="6853558"/>
          </a:xfrm>
          <a:prstGeom prst="straightConnector1">
            <a:avLst/>
          </a:prstGeom>
          <a:noFill/>
          <a:ln w="12700" cap="flat" cmpd="sng">
            <a:solidFill>
              <a:srgbClr val="F27954"/>
            </a:solidFill>
            <a:prstDash val="solid"/>
            <a:miter lim="800000"/>
            <a:headEnd type="none" w="sm" len="sm"/>
            <a:tailEnd type="none" w="sm" len="sm"/>
          </a:ln>
        </p:spPr>
      </p:cxnSp>
      <p:sp>
        <p:nvSpPr>
          <p:cNvPr id="438" name="Google Shape;438;p96"/>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9" name="Google Shape;439;p96"/>
          <p:cNvSpPr/>
          <p:nvPr/>
        </p:nvSpPr>
        <p:spPr>
          <a:xfrm>
            <a:off x="4783395" y="415207"/>
            <a:ext cx="1154422" cy="115442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0" name="Google Shape;440;p96"/>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1" name="Google Shape;441;p96"/>
          <p:cNvGrpSpPr/>
          <p:nvPr/>
        </p:nvGrpSpPr>
        <p:grpSpPr>
          <a:xfrm rot="-5400000">
            <a:off x="-1025447" y="4518095"/>
            <a:ext cx="3445636" cy="410479"/>
            <a:chOff x="301128" y="6151084"/>
            <a:chExt cx="3144242" cy="374574"/>
          </a:xfrm>
        </p:grpSpPr>
        <p:pic>
          <p:nvPicPr>
            <p:cNvPr id="442" name="Google Shape;442;p9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43" name="Google Shape;443;p9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44" name="Google Shape;444;p9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ur Journey 1">
  <p:cSld name="Our Journey 1">
    <p:spTree>
      <p:nvGrpSpPr>
        <p:cNvPr id="1" name="Shape 445"/>
        <p:cNvGrpSpPr/>
        <p:nvPr/>
      </p:nvGrpSpPr>
      <p:grpSpPr>
        <a:xfrm>
          <a:off x="0" y="0"/>
          <a:ext cx="0" cy="0"/>
          <a:chOff x="0" y="0"/>
          <a:chExt cx="0" cy="0"/>
        </a:xfrm>
      </p:grpSpPr>
      <p:sp>
        <p:nvSpPr>
          <p:cNvPr id="446" name="Google Shape;446;p97"/>
          <p:cNvSpPr txBox="1"/>
          <p:nvPr/>
        </p:nvSpPr>
        <p:spPr>
          <a:xfrm>
            <a:off x="4396800" y="809464"/>
            <a:ext cx="3398400"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700">
                <a:solidFill>
                  <a:schemeClr val="dk2"/>
                </a:solidFill>
                <a:latin typeface="Montserrat Medium"/>
                <a:ea typeface="Montserrat Medium"/>
                <a:cs typeface="Montserrat Medium"/>
                <a:sym typeface="Montserrat Medium"/>
              </a:rPr>
              <a:t>OUR TIMELINE</a:t>
            </a:r>
            <a:endParaRPr/>
          </a:p>
        </p:txBody>
      </p:sp>
      <p:cxnSp>
        <p:nvCxnSpPr>
          <p:cNvPr id="447" name="Google Shape;447;p97"/>
          <p:cNvCxnSpPr/>
          <p:nvPr/>
        </p:nvCxnSpPr>
        <p:spPr>
          <a:xfrm>
            <a:off x="2718910" y="3448776"/>
            <a:ext cx="9471503" cy="0"/>
          </a:xfrm>
          <a:prstGeom prst="straightConnector1">
            <a:avLst/>
          </a:prstGeom>
          <a:noFill/>
          <a:ln w="9525" cap="flat" cmpd="sng">
            <a:solidFill>
              <a:srgbClr val="D8D8D8"/>
            </a:solidFill>
            <a:prstDash val="solid"/>
            <a:miter lim="800000"/>
            <a:headEnd type="none" w="sm" len="sm"/>
            <a:tailEnd type="none" w="sm" len="sm"/>
          </a:ln>
        </p:spPr>
      </p:cxnSp>
      <p:sp>
        <p:nvSpPr>
          <p:cNvPr id="448" name="Google Shape;448;p97"/>
          <p:cNvSpPr/>
          <p:nvPr/>
        </p:nvSpPr>
        <p:spPr>
          <a:xfrm>
            <a:off x="2102383" y="2832249"/>
            <a:ext cx="1233055" cy="123305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9" name="Google Shape;449;p97"/>
          <p:cNvSpPr/>
          <p:nvPr/>
        </p:nvSpPr>
        <p:spPr>
          <a:xfrm>
            <a:off x="5969765" y="3362570"/>
            <a:ext cx="172412" cy="17241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50" name="Google Shape;450;p97"/>
          <p:cNvSpPr/>
          <p:nvPr/>
        </p:nvSpPr>
        <p:spPr>
          <a:xfrm>
            <a:off x="9383674" y="3362570"/>
            <a:ext cx="172412" cy="172412"/>
          </a:xfrm>
          <a:prstGeom prst="ellipse">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51" name="Google Shape;451;p97"/>
          <p:cNvSpPr/>
          <p:nvPr/>
        </p:nvSpPr>
        <p:spPr>
          <a:xfrm>
            <a:off x="4956904" y="3803693"/>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52" name="Google Shape;452;p97"/>
          <p:cNvSpPr/>
          <p:nvPr/>
        </p:nvSpPr>
        <p:spPr>
          <a:xfrm>
            <a:off x="8370812"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53" name="Google Shape;453;p97"/>
          <p:cNvSpPr txBox="1">
            <a:spLocks noGrp="1"/>
          </p:cNvSpPr>
          <p:nvPr>
            <p:ph type="body" idx="1"/>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97"/>
          <p:cNvSpPr txBox="1">
            <a:spLocks noGrp="1"/>
          </p:cNvSpPr>
          <p:nvPr>
            <p:ph type="body" idx="2"/>
          </p:nvPr>
        </p:nvSpPr>
        <p:spPr>
          <a:xfrm>
            <a:off x="4785825" y="422073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97"/>
          <p:cNvSpPr txBox="1">
            <a:spLocks noGrp="1"/>
          </p:cNvSpPr>
          <p:nvPr>
            <p:ph type="body" idx="3"/>
          </p:nvPr>
        </p:nvSpPr>
        <p:spPr>
          <a:xfrm>
            <a:off x="8216766" y="1608539"/>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6" name="Google Shape;456;p97"/>
          <p:cNvSpPr txBox="1">
            <a:spLocks noGrp="1"/>
          </p:cNvSpPr>
          <p:nvPr>
            <p:ph type="body" idx="4"/>
          </p:nvPr>
        </p:nvSpPr>
        <p:spPr>
          <a:xfrm>
            <a:off x="2102383"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7" name="Google Shape;457;p97"/>
          <p:cNvSpPr txBox="1">
            <a:spLocks noGrp="1"/>
          </p:cNvSpPr>
          <p:nvPr>
            <p:ph type="body" idx="5"/>
          </p:nvPr>
        </p:nvSpPr>
        <p:spPr>
          <a:xfrm>
            <a:off x="4785825" y="2823339"/>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2000"/>
              <a:buNone/>
              <a:defRPr sz="2000" b="0"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p97"/>
          <p:cNvSpPr txBox="1">
            <a:spLocks noGrp="1"/>
          </p:cNvSpPr>
          <p:nvPr>
            <p:ph type="body" idx="6"/>
          </p:nvPr>
        </p:nvSpPr>
        <p:spPr>
          <a:xfrm>
            <a:off x="8216766" y="3843245"/>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6C0B5"/>
              </a:buClr>
              <a:buSzPts val="2000"/>
              <a:buNone/>
              <a:defRPr sz="2000" b="0" i="0">
                <a:solidFill>
                  <a:srgbClr val="76C0B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9" name="Google Shape;459;p97"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460" name="Google Shape;460;p97"/>
          <p:cNvGrpSpPr/>
          <p:nvPr/>
        </p:nvGrpSpPr>
        <p:grpSpPr>
          <a:xfrm>
            <a:off x="389965" y="6092742"/>
            <a:ext cx="3144242" cy="374574"/>
            <a:chOff x="301128" y="6151084"/>
            <a:chExt cx="3144242" cy="374574"/>
          </a:xfrm>
        </p:grpSpPr>
        <p:pic>
          <p:nvPicPr>
            <p:cNvPr id="461" name="Google Shape;461;p9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62" name="Google Shape;462;p9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63" name="Google Shape;463;p9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ur Journey 2">
  <p:cSld name="Our Journey 2">
    <p:spTree>
      <p:nvGrpSpPr>
        <p:cNvPr id="1" name="Shape 464"/>
        <p:cNvGrpSpPr/>
        <p:nvPr/>
      </p:nvGrpSpPr>
      <p:grpSpPr>
        <a:xfrm>
          <a:off x="0" y="0"/>
          <a:ext cx="0" cy="0"/>
          <a:chOff x="0" y="0"/>
          <a:chExt cx="0" cy="0"/>
        </a:xfrm>
      </p:grpSpPr>
      <p:cxnSp>
        <p:nvCxnSpPr>
          <p:cNvPr id="465" name="Google Shape;465;p98"/>
          <p:cNvCxnSpPr/>
          <p:nvPr/>
        </p:nvCxnSpPr>
        <p:spPr>
          <a:xfrm>
            <a:off x="1588" y="3448776"/>
            <a:ext cx="12188825" cy="0"/>
          </a:xfrm>
          <a:prstGeom prst="straightConnector1">
            <a:avLst/>
          </a:prstGeom>
          <a:noFill/>
          <a:ln w="9525" cap="flat" cmpd="sng">
            <a:solidFill>
              <a:srgbClr val="D8D8D8"/>
            </a:solidFill>
            <a:prstDash val="solid"/>
            <a:miter lim="800000"/>
            <a:headEnd type="none" w="sm" len="sm"/>
            <a:tailEnd type="none" w="sm" len="sm"/>
          </a:ln>
        </p:spPr>
      </p:cxnSp>
      <p:sp>
        <p:nvSpPr>
          <p:cNvPr id="466" name="Google Shape;466;p98"/>
          <p:cNvSpPr/>
          <p:nvPr/>
        </p:nvSpPr>
        <p:spPr>
          <a:xfrm>
            <a:off x="6040275" y="3362570"/>
            <a:ext cx="172412" cy="17241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7" name="Google Shape;467;p98"/>
          <p:cNvSpPr/>
          <p:nvPr/>
        </p:nvSpPr>
        <p:spPr>
          <a:xfrm>
            <a:off x="2626366" y="3362571"/>
            <a:ext cx="172412" cy="17241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8" name="Google Shape;468;p98"/>
          <p:cNvSpPr/>
          <p:nvPr/>
        </p:nvSpPr>
        <p:spPr>
          <a:xfrm>
            <a:off x="5027413"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69" name="Google Shape;469;p98"/>
          <p:cNvSpPr/>
          <p:nvPr/>
        </p:nvSpPr>
        <p:spPr>
          <a:xfrm>
            <a:off x="9393224" y="3362571"/>
            <a:ext cx="172412" cy="172412"/>
          </a:xfrm>
          <a:prstGeom prst="ellipse">
            <a:avLst/>
          </a:prstGeom>
          <a:solidFill>
            <a:srgbClr val="79527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70" name="Google Shape;470;p98"/>
          <p:cNvSpPr txBox="1">
            <a:spLocks noGrp="1"/>
          </p:cNvSpPr>
          <p:nvPr>
            <p:ph type="body" idx="1"/>
          </p:nvPr>
        </p:nvSpPr>
        <p:spPr>
          <a:xfrm>
            <a:off x="1459184" y="4206951"/>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98"/>
          <p:cNvSpPr txBox="1">
            <a:spLocks noGrp="1"/>
          </p:cNvSpPr>
          <p:nvPr>
            <p:ph type="body" idx="2"/>
          </p:nvPr>
        </p:nvSpPr>
        <p:spPr>
          <a:xfrm>
            <a:off x="4890125" y="1594752"/>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98"/>
          <p:cNvSpPr txBox="1">
            <a:spLocks noGrp="1"/>
          </p:cNvSpPr>
          <p:nvPr>
            <p:ph type="body" idx="3"/>
          </p:nvPr>
        </p:nvSpPr>
        <p:spPr>
          <a:xfrm>
            <a:off x="8223426" y="4210067"/>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98"/>
          <p:cNvSpPr txBox="1">
            <a:spLocks noGrp="1"/>
          </p:cNvSpPr>
          <p:nvPr>
            <p:ph type="body" idx="4"/>
          </p:nvPr>
        </p:nvSpPr>
        <p:spPr>
          <a:xfrm>
            <a:off x="1459184" y="283714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98"/>
          <p:cNvSpPr txBox="1">
            <a:spLocks noGrp="1"/>
          </p:cNvSpPr>
          <p:nvPr>
            <p:ph type="body" idx="5"/>
          </p:nvPr>
        </p:nvSpPr>
        <p:spPr>
          <a:xfrm>
            <a:off x="4890125" y="385705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5" name="Google Shape;475;p98"/>
          <p:cNvSpPr txBox="1">
            <a:spLocks noGrp="1"/>
          </p:cNvSpPr>
          <p:nvPr>
            <p:ph type="body" idx="6"/>
          </p:nvPr>
        </p:nvSpPr>
        <p:spPr>
          <a:xfrm>
            <a:off x="8223426" y="282565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6" name="Google Shape;476;p9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477" name="Google Shape;477;p98"/>
          <p:cNvGrpSpPr/>
          <p:nvPr/>
        </p:nvGrpSpPr>
        <p:grpSpPr>
          <a:xfrm>
            <a:off x="4480947" y="6257070"/>
            <a:ext cx="3144242" cy="374574"/>
            <a:chOff x="301128" y="6151084"/>
            <a:chExt cx="3144242" cy="374574"/>
          </a:xfrm>
        </p:grpSpPr>
        <p:pic>
          <p:nvPicPr>
            <p:cNvPr id="478" name="Google Shape;478;p9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79" name="Google Shape;479;p9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80" name="Google Shape;480;p9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ur Journey 3">
  <p:cSld name="Our Journey 3">
    <p:spTree>
      <p:nvGrpSpPr>
        <p:cNvPr id="1" name="Shape 481"/>
        <p:cNvGrpSpPr/>
        <p:nvPr/>
      </p:nvGrpSpPr>
      <p:grpSpPr>
        <a:xfrm>
          <a:off x="0" y="0"/>
          <a:ext cx="0" cy="0"/>
          <a:chOff x="0" y="0"/>
          <a:chExt cx="0" cy="0"/>
        </a:xfrm>
      </p:grpSpPr>
      <p:grpSp>
        <p:nvGrpSpPr>
          <p:cNvPr id="482" name="Google Shape;482;p99"/>
          <p:cNvGrpSpPr/>
          <p:nvPr/>
        </p:nvGrpSpPr>
        <p:grpSpPr>
          <a:xfrm flipH="1">
            <a:off x="-87112" y="2832249"/>
            <a:ext cx="10088030" cy="1233055"/>
            <a:chOff x="4201590" y="5664497"/>
            <a:chExt cx="20176060" cy="2466109"/>
          </a:xfrm>
        </p:grpSpPr>
        <p:cxnSp>
          <p:nvCxnSpPr>
            <p:cNvPr id="483" name="Google Shape;483;p99"/>
            <p:cNvCxnSpPr/>
            <p:nvPr/>
          </p:nvCxnSpPr>
          <p:spPr>
            <a:xfrm>
              <a:off x="5434644" y="6897551"/>
              <a:ext cx="18943006" cy="0"/>
            </a:xfrm>
            <a:prstGeom prst="straightConnector1">
              <a:avLst/>
            </a:prstGeom>
            <a:noFill/>
            <a:ln w="9525" cap="flat" cmpd="sng">
              <a:solidFill>
                <a:srgbClr val="D8D8D8"/>
              </a:solidFill>
              <a:prstDash val="solid"/>
              <a:miter lim="800000"/>
              <a:headEnd type="none" w="sm" len="sm"/>
              <a:tailEnd type="none" w="sm" len="sm"/>
            </a:ln>
          </p:spPr>
        </p:cxnSp>
        <p:sp>
          <p:nvSpPr>
            <p:cNvPr id="484" name="Google Shape;484;p99"/>
            <p:cNvSpPr/>
            <p:nvPr/>
          </p:nvSpPr>
          <p:spPr>
            <a:xfrm>
              <a:off x="4201590" y="5664497"/>
              <a:ext cx="2466109" cy="2466109"/>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85" name="Google Shape;485;p99"/>
            <p:cNvSpPr/>
            <p:nvPr/>
          </p:nvSpPr>
          <p:spPr>
            <a:xfrm>
              <a:off x="11936354" y="6725140"/>
              <a:ext cx="344824" cy="34482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86" name="Google Shape;486;p99"/>
            <p:cNvSpPr/>
            <p:nvPr/>
          </p:nvSpPr>
          <p:spPr>
            <a:xfrm>
              <a:off x="18764171" y="6725140"/>
              <a:ext cx="344824" cy="34482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grpSp>
      <p:sp>
        <p:nvSpPr>
          <p:cNvPr id="487" name="Google Shape;487;p99"/>
          <p:cNvSpPr txBox="1">
            <a:spLocks noGrp="1"/>
          </p:cNvSpPr>
          <p:nvPr>
            <p:ph type="body" idx="1"/>
          </p:nvPr>
        </p:nvSpPr>
        <p:spPr>
          <a:xfrm>
            <a:off x="1474900" y="161754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8" name="Google Shape;488;p99"/>
          <p:cNvSpPr txBox="1">
            <a:spLocks noGrp="1"/>
          </p:cNvSpPr>
          <p:nvPr>
            <p:ph type="body" idx="2"/>
          </p:nvPr>
        </p:nvSpPr>
        <p:spPr>
          <a:xfrm>
            <a:off x="4808201" y="4232863"/>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9" name="Google Shape;489;p99"/>
          <p:cNvSpPr txBox="1">
            <a:spLocks noGrp="1"/>
          </p:cNvSpPr>
          <p:nvPr>
            <p:ph type="body" idx="3"/>
          </p:nvPr>
        </p:nvSpPr>
        <p:spPr>
          <a:xfrm>
            <a:off x="8767864"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99"/>
          <p:cNvSpPr txBox="1">
            <a:spLocks noGrp="1"/>
          </p:cNvSpPr>
          <p:nvPr>
            <p:ph type="body" idx="4"/>
          </p:nvPr>
        </p:nvSpPr>
        <p:spPr>
          <a:xfrm>
            <a:off x="1466515" y="384269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1" name="Google Shape;491;p99"/>
          <p:cNvSpPr txBox="1">
            <a:spLocks noGrp="1"/>
          </p:cNvSpPr>
          <p:nvPr>
            <p:ph type="body" idx="5"/>
          </p:nvPr>
        </p:nvSpPr>
        <p:spPr>
          <a:xfrm>
            <a:off x="4808201" y="2797420"/>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2" name="Google Shape;492;p99"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493" name="Google Shape;493;p99"/>
          <p:cNvGrpSpPr/>
          <p:nvPr/>
        </p:nvGrpSpPr>
        <p:grpSpPr>
          <a:xfrm>
            <a:off x="8448790" y="6057987"/>
            <a:ext cx="3144242" cy="374574"/>
            <a:chOff x="301128" y="6151084"/>
            <a:chExt cx="3144242" cy="374574"/>
          </a:xfrm>
        </p:grpSpPr>
        <p:pic>
          <p:nvPicPr>
            <p:cNvPr id="494" name="Google Shape;494;p9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95" name="Google Shape;495;p9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96" name="Google Shape;496;p9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497"/>
        <p:cNvGrpSpPr/>
        <p:nvPr/>
      </p:nvGrpSpPr>
      <p:grpSpPr>
        <a:xfrm>
          <a:off x="0" y="0"/>
          <a:ext cx="0" cy="0"/>
          <a:chOff x="0" y="0"/>
          <a:chExt cx="0" cy="0"/>
        </a:xfrm>
      </p:grpSpPr>
      <p:sp>
        <p:nvSpPr>
          <p:cNvPr id="498" name="Google Shape;498;p100"/>
          <p:cNvSpPr/>
          <p:nvPr/>
        </p:nvSpPr>
        <p:spPr>
          <a:xfrm>
            <a:off x="0" y="482371"/>
            <a:ext cx="6113604" cy="285559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9" name="Google Shape;499;p100"/>
          <p:cNvSpPr/>
          <p:nvPr/>
        </p:nvSpPr>
        <p:spPr>
          <a:xfrm>
            <a:off x="6113604" y="482371"/>
            <a:ext cx="6113604" cy="285559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100"/>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100"/>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100"/>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100"/>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4" name="Google Shape;504;p100"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05" name="Google Shape;505;p100"/>
          <p:cNvGrpSpPr/>
          <p:nvPr/>
        </p:nvGrpSpPr>
        <p:grpSpPr>
          <a:xfrm>
            <a:off x="4480947" y="6257070"/>
            <a:ext cx="3144242" cy="374574"/>
            <a:chOff x="301128" y="6151084"/>
            <a:chExt cx="3144242" cy="374574"/>
          </a:xfrm>
        </p:grpSpPr>
        <p:pic>
          <p:nvPicPr>
            <p:cNvPr id="506" name="Google Shape;506;p10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07" name="Google Shape;507;p10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08" name="Google Shape;508;p10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509"/>
        <p:cNvGrpSpPr/>
        <p:nvPr/>
      </p:nvGrpSpPr>
      <p:grpSpPr>
        <a:xfrm>
          <a:off x="0" y="0"/>
          <a:ext cx="0" cy="0"/>
          <a:chOff x="0" y="0"/>
          <a:chExt cx="0" cy="0"/>
        </a:xfrm>
      </p:grpSpPr>
      <p:grpSp>
        <p:nvGrpSpPr>
          <p:cNvPr id="510" name="Google Shape;510;p101"/>
          <p:cNvGrpSpPr/>
          <p:nvPr/>
        </p:nvGrpSpPr>
        <p:grpSpPr>
          <a:xfrm>
            <a:off x="14068" y="1619338"/>
            <a:ext cx="12165015" cy="3845400"/>
            <a:chOff x="0" y="4738255"/>
            <a:chExt cx="21169744" cy="5292436"/>
          </a:xfrm>
        </p:grpSpPr>
        <p:sp>
          <p:nvSpPr>
            <p:cNvPr id="511" name="Google Shape;511;p101"/>
            <p:cNvSpPr/>
            <p:nvPr/>
          </p:nvSpPr>
          <p:spPr>
            <a:xfrm>
              <a:off x="0" y="4738255"/>
              <a:ext cx="5292436" cy="5292436"/>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101"/>
            <p:cNvSpPr/>
            <p:nvPr/>
          </p:nvSpPr>
          <p:spPr>
            <a:xfrm>
              <a:off x="5292436" y="4738255"/>
              <a:ext cx="5292436" cy="529243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101"/>
            <p:cNvSpPr/>
            <p:nvPr/>
          </p:nvSpPr>
          <p:spPr>
            <a:xfrm>
              <a:off x="10584872" y="4738255"/>
              <a:ext cx="5292436" cy="5292436"/>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101"/>
            <p:cNvSpPr/>
            <p:nvPr/>
          </p:nvSpPr>
          <p:spPr>
            <a:xfrm>
              <a:off x="15877308" y="4738255"/>
              <a:ext cx="5292436" cy="529243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15" name="Google Shape;515;p101"/>
          <p:cNvSpPr txBox="1">
            <a:spLocks noGrp="1"/>
          </p:cNvSpPr>
          <p:nvPr>
            <p:ph type="body" idx="1"/>
          </p:nvPr>
        </p:nvSpPr>
        <p:spPr>
          <a:xfrm>
            <a:off x="3055319" y="2707991"/>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6" name="Google Shape;516;p101"/>
          <p:cNvSpPr txBox="1">
            <a:spLocks noGrp="1"/>
          </p:cNvSpPr>
          <p:nvPr>
            <p:ph type="body" idx="2"/>
          </p:nvPr>
        </p:nvSpPr>
        <p:spPr>
          <a:xfrm>
            <a:off x="3059602" y="2076638"/>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7" name="Google Shape;517;p101"/>
          <p:cNvSpPr txBox="1">
            <a:spLocks noGrp="1"/>
          </p:cNvSpPr>
          <p:nvPr>
            <p:ph type="body" idx="3"/>
          </p:nvPr>
        </p:nvSpPr>
        <p:spPr>
          <a:xfrm>
            <a:off x="3083823" y="3566496"/>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101"/>
          <p:cNvSpPr txBox="1">
            <a:spLocks noGrp="1"/>
          </p:cNvSpPr>
          <p:nvPr>
            <p:ph type="body" idx="4"/>
          </p:nvPr>
        </p:nvSpPr>
        <p:spPr>
          <a:xfrm>
            <a:off x="-403" y="271108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9" name="Google Shape;519;p101"/>
          <p:cNvSpPr txBox="1">
            <a:spLocks noGrp="1"/>
          </p:cNvSpPr>
          <p:nvPr>
            <p:ph type="body" idx="5"/>
          </p:nvPr>
        </p:nvSpPr>
        <p:spPr>
          <a:xfrm>
            <a:off x="3880" y="207973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101"/>
          <p:cNvSpPr txBox="1">
            <a:spLocks noGrp="1"/>
          </p:cNvSpPr>
          <p:nvPr>
            <p:ph type="body" idx="6"/>
          </p:nvPr>
        </p:nvSpPr>
        <p:spPr>
          <a:xfrm>
            <a:off x="28101" y="3569592"/>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101"/>
          <p:cNvSpPr txBox="1">
            <a:spLocks noGrp="1"/>
          </p:cNvSpPr>
          <p:nvPr>
            <p:ph type="body" idx="7"/>
          </p:nvPr>
        </p:nvSpPr>
        <p:spPr>
          <a:xfrm>
            <a:off x="9125088" y="2694676"/>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p101"/>
          <p:cNvSpPr txBox="1">
            <a:spLocks noGrp="1"/>
          </p:cNvSpPr>
          <p:nvPr>
            <p:ph type="body" idx="8"/>
          </p:nvPr>
        </p:nvSpPr>
        <p:spPr>
          <a:xfrm>
            <a:off x="9129371" y="2063323"/>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101"/>
          <p:cNvSpPr txBox="1">
            <a:spLocks noGrp="1"/>
          </p:cNvSpPr>
          <p:nvPr>
            <p:ph type="body" idx="9"/>
          </p:nvPr>
        </p:nvSpPr>
        <p:spPr>
          <a:xfrm>
            <a:off x="9153592" y="3553181"/>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p101"/>
          <p:cNvSpPr txBox="1">
            <a:spLocks noGrp="1"/>
          </p:cNvSpPr>
          <p:nvPr>
            <p:ph type="body" idx="13"/>
          </p:nvPr>
        </p:nvSpPr>
        <p:spPr>
          <a:xfrm>
            <a:off x="6069366" y="269777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5" name="Google Shape;525;p101"/>
          <p:cNvSpPr txBox="1">
            <a:spLocks noGrp="1"/>
          </p:cNvSpPr>
          <p:nvPr>
            <p:ph type="body" idx="14"/>
          </p:nvPr>
        </p:nvSpPr>
        <p:spPr>
          <a:xfrm>
            <a:off x="6073649" y="206641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6" name="Google Shape;526;p101"/>
          <p:cNvSpPr txBox="1">
            <a:spLocks noGrp="1"/>
          </p:cNvSpPr>
          <p:nvPr>
            <p:ph type="body" idx="15"/>
          </p:nvPr>
        </p:nvSpPr>
        <p:spPr>
          <a:xfrm>
            <a:off x="6097870" y="3556277"/>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7" name="Google Shape;527;p101"/>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8" name="Google Shape;528;p101"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29" name="Google Shape;529;p101"/>
          <p:cNvGrpSpPr/>
          <p:nvPr/>
        </p:nvGrpSpPr>
        <p:grpSpPr>
          <a:xfrm>
            <a:off x="4480947" y="6257070"/>
            <a:ext cx="3144242" cy="374574"/>
            <a:chOff x="301128" y="6151084"/>
            <a:chExt cx="3144242" cy="374574"/>
          </a:xfrm>
        </p:grpSpPr>
        <p:pic>
          <p:nvPicPr>
            <p:cNvPr id="530" name="Google Shape;530;p10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31" name="Google Shape;531;p10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32" name="Google Shape;532;p10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 Purple">
  <p:cSld name="Divider Slide - Purple">
    <p:spTree>
      <p:nvGrpSpPr>
        <p:cNvPr id="1" name="Shape 63"/>
        <p:cNvGrpSpPr/>
        <p:nvPr/>
      </p:nvGrpSpPr>
      <p:grpSpPr>
        <a:xfrm>
          <a:off x="0" y="0"/>
          <a:ext cx="0" cy="0"/>
          <a:chOff x="0" y="0"/>
          <a:chExt cx="0" cy="0"/>
        </a:xfrm>
      </p:grpSpPr>
      <p:sp>
        <p:nvSpPr>
          <p:cNvPr id="64" name="Google Shape;64;p63"/>
          <p:cNvSpPr/>
          <p:nvPr/>
        </p:nvSpPr>
        <p:spPr>
          <a:xfrm>
            <a:off x="0" y="0"/>
            <a:ext cx="12192000" cy="550272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65" name="Google Shape;65;p63"/>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6" name="Google Shape;66;p63"/>
          <p:cNvGrpSpPr/>
          <p:nvPr/>
        </p:nvGrpSpPr>
        <p:grpSpPr>
          <a:xfrm>
            <a:off x="8448790" y="6057987"/>
            <a:ext cx="3144242" cy="374574"/>
            <a:chOff x="301128" y="6151084"/>
            <a:chExt cx="3144242" cy="374574"/>
          </a:xfrm>
        </p:grpSpPr>
        <p:pic>
          <p:nvPicPr>
            <p:cNvPr id="67" name="Google Shape;67;p6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8" name="Google Shape;68;p6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9" name="Google Shape;69;p6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0" name="Google Shape;70;p63"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point icon graph">
  <p:cSld name="3 point icon graph">
    <p:spTree>
      <p:nvGrpSpPr>
        <p:cNvPr id="1" name="Shape 533"/>
        <p:cNvGrpSpPr/>
        <p:nvPr/>
      </p:nvGrpSpPr>
      <p:grpSpPr>
        <a:xfrm>
          <a:off x="0" y="0"/>
          <a:ext cx="0" cy="0"/>
          <a:chOff x="0" y="0"/>
          <a:chExt cx="0" cy="0"/>
        </a:xfrm>
      </p:grpSpPr>
      <p:sp>
        <p:nvSpPr>
          <p:cNvPr id="534" name="Google Shape;534;p102"/>
          <p:cNvSpPr/>
          <p:nvPr/>
        </p:nvSpPr>
        <p:spPr>
          <a:xfrm>
            <a:off x="2214760" y="1397635"/>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5" name="Google Shape;535;p102"/>
          <p:cNvSpPr/>
          <p:nvPr/>
        </p:nvSpPr>
        <p:spPr>
          <a:xfrm>
            <a:off x="2257859" y="1439070"/>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6" name="Google Shape;536;p102"/>
          <p:cNvSpPr/>
          <p:nvPr/>
        </p:nvSpPr>
        <p:spPr>
          <a:xfrm>
            <a:off x="5337787" y="1443935"/>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7" name="Google Shape;537;p102"/>
          <p:cNvSpPr/>
          <p:nvPr/>
        </p:nvSpPr>
        <p:spPr>
          <a:xfrm>
            <a:off x="5379220" y="1485370"/>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8" name="Google Shape;538;p102"/>
          <p:cNvSpPr/>
          <p:nvPr/>
        </p:nvSpPr>
        <p:spPr>
          <a:xfrm>
            <a:off x="8734778" y="1450185"/>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9" name="Google Shape;539;p102"/>
          <p:cNvSpPr/>
          <p:nvPr/>
        </p:nvSpPr>
        <p:spPr>
          <a:xfrm>
            <a:off x="8781896" y="1491620"/>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40" name="Google Shape;540;p102"/>
          <p:cNvSpPr txBox="1">
            <a:spLocks noGrp="1"/>
          </p:cNvSpPr>
          <p:nvPr>
            <p:ph type="body" idx="1"/>
          </p:nvPr>
        </p:nvSpPr>
        <p:spPr>
          <a:xfrm>
            <a:off x="194565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102"/>
          <p:cNvSpPr txBox="1">
            <a:spLocks noGrp="1"/>
          </p:cNvSpPr>
          <p:nvPr>
            <p:ph type="body" idx="2"/>
          </p:nvPr>
        </p:nvSpPr>
        <p:spPr>
          <a:xfrm>
            <a:off x="5068119"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2" name="Google Shape;542;p102"/>
          <p:cNvSpPr txBox="1">
            <a:spLocks noGrp="1"/>
          </p:cNvSpPr>
          <p:nvPr>
            <p:ph type="body" idx="3"/>
          </p:nvPr>
        </p:nvSpPr>
        <p:spPr>
          <a:xfrm>
            <a:off x="846847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102"/>
          <p:cNvSpPr txBox="1">
            <a:spLocks noGrp="1"/>
          </p:cNvSpPr>
          <p:nvPr>
            <p:ph type="body" idx="4"/>
          </p:nvPr>
        </p:nvSpPr>
        <p:spPr>
          <a:xfrm>
            <a:off x="10764" y="446202"/>
            <a:ext cx="12181236" cy="66995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4" name="Google Shape;544;p10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45" name="Google Shape;545;p102"/>
          <p:cNvGrpSpPr/>
          <p:nvPr/>
        </p:nvGrpSpPr>
        <p:grpSpPr>
          <a:xfrm>
            <a:off x="4480947" y="6257070"/>
            <a:ext cx="3144242" cy="374574"/>
            <a:chOff x="301128" y="6151084"/>
            <a:chExt cx="3144242" cy="374574"/>
          </a:xfrm>
        </p:grpSpPr>
        <p:pic>
          <p:nvPicPr>
            <p:cNvPr id="546" name="Google Shape;546;p10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47" name="Google Shape;547;p10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48" name="Google Shape;548;p10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549"/>
        <p:cNvGrpSpPr/>
        <p:nvPr/>
      </p:nvGrpSpPr>
      <p:grpSpPr>
        <a:xfrm>
          <a:off x="0" y="0"/>
          <a:ext cx="0" cy="0"/>
          <a:chOff x="0" y="0"/>
          <a:chExt cx="0" cy="0"/>
        </a:xfrm>
      </p:grpSpPr>
      <p:sp>
        <p:nvSpPr>
          <p:cNvPr id="550" name="Google Shape;550;p103"/>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1" name="Google Shape;551;p103"/>
          <p:cNvSpPr/>
          <p:nvPr/>
        </p:nvSpPr>
        <p:spPr>
          <a:xfrm>
            <a:off x="3227188" y="1773769"/>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2" name="Google Shape;552;p103"/>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3" name="Google Shape;553;p103"/>
          <p:cNvSpPr/>
          <p:nvPr/>
        </p:nvSpPr>
        <p:spPr>
          <a:xfrm>
            <a:off x="5389834" y="1773769"/>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4" name="Google Shape;554;p103"/>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5" name="Google Shape;555;p103"/>
          <p:cNvSpPr/>
          <p:nvPr/>
        </p:nvSpPr>
        <p:spPr>
          <a:xfrm>
            <a:off x="1066895" y="1773769"/>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6" name="Google Shape;556;p103"/>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7" name="Google Shape;557;p103"/>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8" name="Google Shape;558;p103"/>
          <p:cNvSpPr/>
          <p:nvPr/>
        </p:nvSpPr>
        <p:spPr>
          <a:xfrm>
            <a:off x="7558165"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59" name="Google Shape;559;p103"/>
          <p:cNvSpPr txBox="1">
            <a:spLocks noGrp="1"/>
          </p:cNvSpPr>
          <p:nvPr>
            <p:ph type="body" idx="1"/>
          </p:nvPr>
        </p:nvSpPr>
        <p:spPr>
          <a:xfrm>
            <a:off x="74897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0" name="Google Shape;560;p103"/>
          <p:cNvSpPr txBox="1">
            <a:spLocks noGrp="1"/>
          </p:cNvSpPr>
          <p:nvPr>
            <p:ph type="body" idx="2"/>
          </p:nvPr>
        </p:nvSpPr>
        <p:spPr>
          <a:xfrm>
            <a:off x="291498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1" name="Google Shape;561;p103"/>
          <p:cNvSpPr txBox="1">
            <a:spLocks noGrp="1"/>
          </p:cNvSpPr>
          <p:nvPr>
            <p:ph type="body" idx="3"/>
          </p:nvPr>
        </p:nvSpPr>
        <p:spPr>
          <a:xfrm>
            <a:off x="507873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103"/>
          <p:cNvSpPr txBox="1">
            <a:spLocks noGrp="1"/>
          </p:cNvSpPr>
          <p:nvPr>
            <p:ph type="body" idx="4"/>
          </p:nvPr>
        </p:nvSpPr>
        <p:spPr>
          <a:xfrm>
            <a:off x="724474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3" name="Google Shape;563;p103"/>
          <p:cNvSpPr txBox="1">
            <a:spLocks noGrp="1"/>
          </p:cNvSpPr>
          <p:nvPr>
            <p:ph type="body" idx="5"/>
          </p:nvPr>
        </p:nvSpPr>
        <p:spPr>
          <a:xfrm>
            <a:off x="9399324"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4" name="Google Shape;564;p103"/>
          <p:cNvSpPr/>
          <p:nvPr/>
        </p:nvSpPr>
        <p:spPr>
          <a:xfrm>
            <a:off x="9714586"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65" name="Google Shape;565;p103"/>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6" name="Google Shape;566;p10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67" name="Google Shape;567;p103"/>
          <p:cNvGrpSpPr/>
          <p:nvPr/>
        </p:nvGrpSpPr>
        <p:grpSpPr>
          <a:xfrm>
            <a:off x="4480947" y="6257070"/>
            <a:ext cx="3144242" cy="374574"/>
            <a:chOff x="301128" y="6151084"/>
            <a:chExt cx="3144242" cy="374574"/>
          </a:xfrm>
        </p:grpSpPr>
        <p:pic>
          <p:nvPicPr>
            <p:cNvPr id="568" name="Google Shape;568;p10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69" name="Google Shape;569;p10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70" name="Google Shape;570;p10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 point icon Graph B">
  <p:cSld name="5 point icon Graph B">
    <p:spTree>
      <p:nvGrpSpPr>
        <p:cNvPr id="1" name="Shape 571"/>
        <p:cNvGrpSpPr/>
        <p:nvPr/>
      </p:nvGrpSpPr>
      <p:grpSpPr>
        <a:xfrm>
          <a:off x="0" y="0"/>
          <a:ext cx="0" cy="0"/>
          <a:chOff x="0" y="0"/>
          <a:chExt cx="0" cy="0"/>
        </a:xfrm>
      </p:grpSpPr>
      <p:sp>
        <p:nvSpPr>
          <p:cNvPr id="572" name="Google Shape;572;p104"/>
          <p:cNvSpPr/>
          <p:nvPr/>
        </p:nvSpPr>
        <p:spPr>
          <a:xfrm>
            <a:off x="832077" y="3024269"/>
            <a:ext cx="1921262" cy="2081780"/>
          </a:xfrm>
          <a:custGeom>
            <a:avLst/>
            <a:gdLst/>
            <a:ahLst/>
            <a:cxnLst/>
            <a:rect l="l" t="t" r="r" b="b"/>
            <a:pathLst>
              <a:path w="3430" h="3719" extrusionOk="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104"/>
          <p:cNvSpPr/>
          <p:nvPr/>
        </p:nvSpPr>
        <p:spPr>
          <a:xfrm>
            <a:off x="2970654" y="3024269"/>
            <a:ext cx="1916323" cy="2081780"/>
          </a:xfrm>
          <a:custGeom>
            <a:avLst/>
            <a:gdLst/>
            <a:ahLst/>
            <a:cxnLst/>
            <a:rect l="l" t="t" r="r" b="b"/>
            <a:pathLst>
              <a:path w="3421" h="3719" extrusionOk="0">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104"/>
          <p:cNvSpPr/>
          <p:nvPr/>
        </p:nvSpPr>
        <p:spPr>
          <a:xfrm>
            <a:off x="5104293" y="3024269"/>
            <a:ext cx="1918793" cy="2081780"/>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104"/>
          <p:cNvSpPr/>
          <p:nvPr/>
        </p:nvSpPr>
        <p:spPr>
          <a:xfrm>
            <a:off x="7242870" y="3024269"/>
            <a:ext cx="1916323" cy="2081780"/>
          </a:xfrm>
          <a:custGeom>
            <a:avLst/>
            <a:gdLst/>
            <a:ahLst/>
            <a:cxnLst/>
            <a:rect l="l" t="t" r="r" b="b"/>
            <a:pathLst>
              <a:path w="3422" h="3719" extrusionOk="0">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104"/>
          <p:cNvSpPr/>
          <p:nvPr/>
        </p:nvSpPr>
        <p:spPr>
          <a:xfrm>
            <a:off x="9376508" y="3024269"/>
            <a:ext cx="1921262" cy="2081780"/>
          </a:xfrm>
          <a:custGeom>
            <a:avLst/>
            <a:gdLst/>
            <a:ahLst/>
            <a:cxnLst/>
            <a:rect l="l" t="t" r="r" b="b"/>
            <a:pathLst>
              <a:path w="3429" h="3719" extrusionOk="0">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104"/>
          <p:cNvSpPr txBox="1">
            <a:spLocks noGrp="1"/>
          </p:cNvSpPr>
          <p:nvPr>
            <p:ph type="body" idx="1"/>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104"/>
          <p:cNvSpPr txBox="1">
            <a:spLocks noGrp="1"/>
          </p:cNvSpPr>
          <p:nvPr>
            <p:ph type="body" idx="2"/>
          </p:nvPr>
        </p:nvSpPr>
        <p:spPr>
          <a:xfrm>
            <a:off x="846019" y="3772431"/>
            <a:ext cx="1903851"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104"/>
          <p:cNvSpPr txBox="1">
            <a:spLocks noGrp="1"/>
          </p:cNvSpPr>
          <p:nvPr>
            <p:ph type="body" idx="3"/>
          </p:nvPr>
        </p:nvSpPr>
        <p:spPr>
          <a:xfrm>
            <a:off x="2973021" y="3766181"/>
            <a:ext cx="1921263"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0" name="Google Shape;580;p104"/>
          <p:cNvSpPr txBox="1">
            <a:spLocks noGrp="1"/>
          </p:cNvSpPr>
          <p:nvPr>
            <p:ph type="body" idx="4"/>
          </p:nvPr>
        </p:nvSpPr>
        <p:spPr>
          <a:xfrm>
            <a:off x="5116948" y="3757727"/>
            <a:ext cx="1908506"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1" name="Google Shape;581;p104"/>
          <p:cNvSpPr txBox="1">
            <a:spLocks noGrp="1"/>
          </p:cNvSpPr>
          <p:nvPr>
            <p:ph type="body" idx="5"/>
          </p:nvPr>
        </p:nvSpPr>
        <p:spPr>
          <a:xfrm>
            <a:off x="7271386" y="3751477"/>
            <a:ext cx="1890175"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2" name="Google Shape;582;p104"/>
          <p:cNvSpPr txBox="1">
            <a:spLocks noGrp="1"/>
          </p:cNvSpPr>
          <p:nvPr>
            <p:ph type="body" idx="6"/>
          </p:nvPr>
        </p:nvSpPr>
        <p:spPr>
          <a:xfrm>
            <a:off x="9391239" y="3739902"/>
            <a:ext cx="1921262"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3" name="Google Shape;583;p104"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84" name="Google Shape;584;p104"/>
          <p:cNvGrpSpPr/>
          <p:nvPr/>
        </p:nvGrpSpPr>
        <p:grpSpPr>
          <a:xfrm>
            <a:off x="4480947" y="6257070"/>
            <a:ext cx="3144242" cy="374574"/>
            <a:chOff x="301128" y="6151084"/>
            <a:chExt cx="3144242" cy="374574"/>
          </a:xfrm>
        </p:grpSpPr>
        <p:pic>
          <p:nvPicPr>
            <p:cNvPr id="585" name="Google Shape;585;p10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86" name="Google Shape;586;p10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87" name="Google Shape;587;p10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588"/>
        <p:cNvGrpSpPr/>
        <p:nvPr/>
      </p:nvGrpSpPr>
      <p:grpSpPr>
        <a:xfrm>
          <a:off x="0" y="0"/>
          <a:ext cx="0" cy="0"/>
          <a:chOff x="0" y="0"/>
          <a:chExt cx="0" cy="0"/>
        </a:xfrm>
      </p:grpSpPr>
      <p:grpSp>
        <p:nvGrpSpPr>
          <p:cNvPr id="589" name="Google Shape;589;p105"/>
          <p:cNvGrpSpPr/>
          <p:nvPr/>
        </p:nvGrpSpPr>
        <p:grpSpPr>
          <a:xfrm>
            <a:off x="1154562" y="1887157"/>
            <a:ext cx="9882876" cy="2798187"/>
            <a:chOff x="1875859" y="4907106"/>
            <a:chExt cx="20625932" cy="5839921"/>
          </a:xfrm>
        </p:grpSpPr>
        <p:sp>
          <p:nvSpPr>
            <p:cNvPr id="590" name="Google Shape;590;p105"/>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1" name="Google Shape;591;p105"/>
            <p:cNvSpPr/>
            <p:nvPr/>
          </p:nvSpPr>
          <p:spPr>
            <a:xfrm>
              <a:off x="5916227"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2" name="Google Shape;592;p105"/>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3" name="Google Shape;593;p105"/>
            <p:cNvSpPr/>
            <p:nvPr/>
          </p:nvSpPr>
          <p:spPr>
            <a:xfrm>
              <a:off x="13996964"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4" name="Google Shape;594;p105"/>
            <p:cNvSpPr/>
            <p:nvPr/>
          </p:nvSpPr>
          <p:spPr>
            <a:xfrm>
              <a:off x="1875859" y="4907106"/>
              <a:ext cx="4464459" cy="4631501"/>
            </a:xfrm>
            <a:prstGeom prst="blockArc">
              <a:avLst>
                <a:gd name="adj1" fmla="val 10800000"/>
                <a:gd name="adj2" fmla="val 0"/>
                <a:gd name="adj3" fmla="val 969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5" name="Google Shape;595;p105"/>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6" name="Google Shape;596;p105"/>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7" name="Google Shape;597;p105"/>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8" name="Google Shape;598;p105"/>
            <p:cNvSpPr/>
            <p:nvPr/>
          </p:nvSpPr>
          <p:spPr>
            <a:xfrm>
              <a:off x="9956596" y="4907108"/>
              <a:ext cx="4464459" cy="4631501"/>
            </a:xfrm>
            <a:prstGeom prst="blockArc">
              <a:avLst>
                <a:gd name="adj1" fmla="val 10800000"/>
                <a:gd name="adj2" fmla="val 0"/>
                <a:gd name="adj3" fmla="val 9694"/>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99" name="Google Shape;599;p105"/>
            <p:cNvSpPr/>
            <p:nvPr/>
          </p:nvSpPr>
          <p:spPr>
            <a:xfrm>
              <a:off x="18037332" y="4907110"/>
              <a:ext cx="4464459" cy="4631501"/>
            </a:xfrm>
            <a:prstGeom prst="blockArc">
              <a:avLst>
                <a:gd name="adj1" fmla="val 10800000"/>
                <a:gd name="adj2" fmla="val 0"/>
                <a:gd name="adj3" fmla="val 969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600" name="Google Shape;600;p105"/>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Mission</a:t>
              </a:r>
              <a:endParaRPr/>
            </a:p>
          </p:txBody>
        </p:sp>
        <p:sp>
          <p:nvSpPr>
            <p:cNvPr id="601" name="Google Shape;601;p105"/>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Vision</a:t>
              </a:r>
              <a:endParaRPr/>
            </a:p>
          </p:txBody>
        </p:sp>
        <p:sp>
          <p:nvSpPr>
            <p:cNvPr id="602" name="Google Shape;602;p105"/>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Goals</a:t>
              </a:r>
              <a:endParaRPr/>
            </a:p>
          </p:txBody>
        </p:sp>
        <p:sp>
          <p:nvSpPr>
            <p:cNvPr id="603" name="Google Shape;603;p105"/>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Values</a:t>
              </a:r>
              <a:endParaRPr/>
            </a:p>
          </p:txBody>
        </p:sp>
        <p:sp>
          <p:nvSpPr>
            <p:cNvPr id="604" name="Google Shape;604;p105"/>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Strategy</a:t>
              </a:r>
              <a:endParaRPr/>
            </a:p>
          </p:txBody>
        </p:sp>
      </p:grpSp>
      <p:sp>
        <p:nvSpPr>
          <p:cNvPr id="605" name="Google Shape;605;p105"/>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105"/>
          <p:cNvSpPr txBox="1">
            <a:spLocks noGrp="1"/>
          </p:cNvSpPr>
          <p:nvPr>
            <p:ph type="body" idx="2"/>
          </p:nvPr>
        </p:nvSpPr>
        <p:spPr>
          <a:xfrm>
            <a:off x="1333175"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7" name="Google Shape;607;p105"/>
          <p:cNvSpPr txBox="1">
            <a:spLocks noGrp="1"/>
          </p:cNvSpPr>
          <p:nvPr>
            <p:ph type="body" idx="3"/>
          </p:nvPr>
        </p:nvSpPr>
        <p:spPr>
          <a:xfrm>
            <a:off x="7165569"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105"/>
          <p:cNvSpPr txBox="1">
            <a:spLocks noGrp="1"/>
          </p:cNvSpPr>
          <p:nvPr>
            <p:ph type="body" idx="4"/>
          </p:nvPr>
        </p:nvSpPr>
        <p:spPr>
          <a:xfrm>
            <a:off x="5229634"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9" name="Google Shape;609;p105"/>
          <p:cNvSpPr txBox="1">
            <a:spLocks noGrp="1"/>
          </p:cNvSpPr>
          <p:nvPr>
            <p:ph type="body" idx="5"/>
          </p:nvPr>
        </p:nvSpPr>
        <p:spPr>
          <a:xfrm>
            <a:off x="9101503"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0" name="Google Shape;610;p105"/>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1" name="Google Shape;611;p105"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12" name="Google Shape;612;p105"/>
          <p:cNvGrpSpPr/>
          <p:nvPr/>
        </p:nvGrpSpPr>
        <p:grpSpPr>
          <a:xfrm>
            <a:off x="4480947" y="6257070"/>
            <a:ext cx="3144242" cy="374574"/>
            <a:chOff x="301128" y="6151084"/>
            <a:chExt cx="3144242" cy="374574"/>
          </a:xfrm>
        </p:grpSpPr>
        <p:pic>
          <p:nvPicPr>
            <p:cNvPr id="613" name="Google Shape;613;p10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14" name="Google Shape;614;p10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15" name="Google Shape;615;p10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ercentage graph x 4">
  <p:cSld name="percentage graph x 4">
    <p:spTree>
      <p:nvGrpSpPr>
        <p:cNvPr id="1" name="Shape 616"/>
        <p:cNvGrpSpPr/>
        <p:nvPr/>
      </p:nvGrpSpPr>
      <p:grpSpPr>
        <a:xfrm>
          <a:off x="0" y="0"/>
          <a:ext cx="0" cy="0"/>
          <a:chOff x="0" y="0"/>
          <a:chExt cx="0" cy="0"/>
        </a:xfrm>
      </p:grpSpPr>
      <p:grpSp>
        <p:nvGrpSpPr>
          <p:cNvPr id="617" name="Google Shape;617;p106"/>
          <p:cNvGrpSpPr/>
          <p:nvPr/>
        </p:nvGrpSpPr>
        <p:grpSpPr>
          <a:xfrm>
            <a:off x="958611" y="1840131"/>
            <a:ext cx="10383759" cy="2382415"/>
            <a:chOff x="2122935" y="4949396"/>
            <a:chExt cx="20123405" cy="5001613"/>
          </a:xfrm>
        </p:grpSpPr>
        <p:sp>
          <p:nvSpPr>
            <p:cNvPr id="618" name="Google Shape;618;p106"/>
            <p:cNvSpPr/>
            <p:nvPr/>
          </p:nvSpPr>
          <p:spPr>
            <a:xfrm>
              <a:off x="2122935" y="4949396"/>
              <a:ext cx="3790687"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19" name="Google Shape;619;p106"/>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0" name="Google Shape;620;p106"/>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1" name="Google Shape;621;p106"/>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2" name="Google Shape;622;p106"/>
            <p:cNvSpPr txBox="1"/>
            <p:nvPr/>
          </p:nvSpPr>
          <p:spPr>
            <a:xfrm>
              <a:off x="12638765"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Three</a:t>
              </a:r>
              <a:endParaRPr/>
            </a:p>
          </p:txBody>
        </p:sp>
        <p:sp>
          <p:nvSpPr>
            <p:cNvPr id="623" name="Google Shape;623;p106"/>
            <p:cNvSpPr txBox="1"/>
            <p:nvPr/>
          </p:nvSpPr>
          <p:spPr>
            <a:xfrm>
              <a:off x="18030317"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Four</a:t>
              </a:r>
              <a:endParaRPr/>
            </a:p>
          </p:txBody>
        </p:sp>
      </p:grpSp>
      <p:sp>
        <p:nvSpPr>
          <p:cNvPr id="624" name="Google Shape;624;p106"/>
          <p:cNvSpPr txBox="1">
            <a:spLocks noGrp="1"/>
          </p:cNvSpPr>
          <p:nvPr>
            <p:ph type="body" idx="1"/>
          </p:nvPr>
        </p:nvSpPr>
        <p:spPr>
          <a:xfrm>
            <a:off x="893815" y="426599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p106"/>
          <p:cNvSpPr txBox="1">
            <a:spLocks noGrp="1"/>
          </p:cNvSpPr>
          <p:nvPr>
            <p:ph type="body" idx="2"/>
          </p:nvPr>
        </p:nvSpPr>
        <p:spPr>
          <a:xfrm>
            <a:off x="3660245" y="4251141"/>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106"/>
          <p:cNvSpPr txBox="1">
            <a:spLocks noGrp="1"/>
          </p:cNvSpPr>
          <p:nvPr>
            <p:ph type="body" idx="3"/>
          </p:nvPr>
        </p:nvSpPr>
        <p:spPr>
          <a:xfrm>
            <a:off x="6427562" y="4217367"/>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7" name="Google Shape;627;p106"/>
          <p:cNvSpPr txBox="1">
            <a:spLocks noGrp="1"/>
          </p:cNvSpPr>
          <p:nvPr>
            <p:ph type="body" idx="4"/>
          </p:nvPr>
        </p:nvSpPr>
        <p:spPr>
          <a:xfrm>
            <a:off x="9193992" y="4202518"/>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p106"/>
          <p:cNvSpPr txBox="1">
            <a:spLocks noGrp="1"/>
          </p:cNvSpPr>
          <p:nvPr>
            <p:ph type="body" idx="5"/>
          </p:nvPr>
        </p:nvSpPr>
        <p:spPr>
          <a:xfrm>
            <a:off x="904742"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p106"/>
          <p:cNvSpPr txBox="1">
            <a:spLocks noGrp="1"/>
          </p:cNvSpPr>
          <p:nvPr>
            <p:ph type="body" idx="6"/>
          </p:nvPr>
        </p:nvSpPr>
        <p:spPr>
          <a:xfrm>
            <a:off x="3697637"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0" name="Google Shape;630;p106"/>
          <p:cNvSpPr txBox="1">
            <a:spLocks noGrp="1"/>
          </p:cNvSpPr>
          <p:nvPr>
            <p:ph type="body" idx="7"/>
          </p:nvPr>
        </p:nvSpPr>
        <p:spPr>
          <a:xfrm>
            <a:off x="6477675"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p106"/>
          <p:cNvSpPr txBox="1">
            <a:spLocks noGrp="1"/>
          </p:cNvSpPr>
          <p:nvPr>
            <p:ph type="body" idx="8"/>
          </p:nvPr>
        </p:nvSpPr>
        <p:spPr>
          <a:xfrm>
            <a:off x="9270570"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3600"/>
              <a:buNone/>
              <a:defRPr sz="36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p106"/>
          <p:cNvSpPr txBox="1">
            <a:spLocks noGrp="1"/>
          </p:cNvSpPr>
          <p:nvPr>
            <p:ph type="body" idx="9"/>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3" name="Google Shape;633;p106"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34" name="Google Shape;634;p106"/>
          <p:cNvGrpSpPr/>
          <p:nvPr/>
        </p:nvGrpSpPr>
        <p:grpSpPr>
          <a:xfrm>
            <a:off x="4480947" y="6257070"/>
            <a:ext cx="3144242" cy="374574"/>
            <a:chOff x="301128" y="6151084"/>
            <a:chExt cx="3144242" cy="374574"/>
          </a:xfrm>
        </p:grpSpPr>
        <p:pic>
          <p:nvPicPr>
            <p:cNvPr id="635" name="Google Shape;635;p10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36" name="Google Shape;636;p10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37" name="Google Shape;637;p10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ercentage graph x 3">
  <p:cSld name="percentage graph x 3">
    <p:spTree>
      <p:nvGrpSpPr>
        <p:cNvPr id="1" name="Shape 638"/>
        <p:cNvGrpSpPr/>
        <p:nvPr/>
      </p:nvGrpSpPr>
      <p:grpSpPr>
        <a:xfrm>
          <a:off x="0" y="0"/>
          <a:ext cx="0" cy="0"/>
          <a:chOff x="0" y="0"/>
          <a:chExt cx="0" cy="0"/>
        </a:xfrm>
      </p:grpSpPr>
      <p:grpSp>
        <p:nvGrpSpPr>
          <p:cNvPr id="639" name="Google Shape;639;p107"/>
          <p:cNvGrpSpPr/>
          <p:nvPr/>
        </p:nvGrpSpPr>
        <p:grpSpPr>
          <a:xfrm>
            <a:off x="2282521" y="1805252"/>
            <a:ext cx="7491958" cy="1805615"/>
            <a:chOff x="7490990" y="4949396"/>
            <a:chExt cx="14519185" cy="3790686"/>
          </a:xfrm>
        </p:grpSpPr>
        <p:sp>
          <p:nvSpPr>
            <p:cNvPr id="640" name="Google Shape;640;p107"/>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41" name="Google Shape;641;p107"/>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42" name="Google Shape;642;p107"/>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grpSp>
      <p:sp>
        <p:nvSpPr>
          <p:cNvPr id="643" name="Google Shape;643;p107"/>
          <p:cNvSpPr txBox="1">
            <a:spLocks noGrp="1"/>
          </p:cNvSpPr>
          <p:nvPr>
            <p:ph type="body" idx="1"/>
          </p:nvPr>
        </p:nvSpPr>
        <p:spPr>
          <a:xfrm>
            <a:off x="2214217"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4" name="Google Shape;644;p107"/>
          <p:cNvSpPr txBox="1">
            <a:spLocks noGrp="1"/>
          </p:cNvSpPr>
          <p:nvPr>
            <p:ph type="body" idx="2"/>
          </p:nvPr>
        </p:nvSpPr>
        <p:spPr>
          <a:xfrm>
            <a:off x="498153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5" name="Google Shape;645;p107"/>
          <p:cNvSpPr txBox="1">
            <a:spLocks noGrp="1"/>
          </p:cNvSpPr>
          <p:nvPr>
            <p:ph type="body" idx="3"/>
          </p:nvPr>
        </p:nvSpPr>
        <p:spPr>
          <a:xfrm>
            <a:off x="774796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107"/>
          <p:cNvSpPr txBox="1">
            <a:spLocks noGrp="1"/>
          </p:cNvSpPr>
          <p:nvPr>
            <p:ph type="body" idx="4"/>
          </p:nvPr>
        </p:nvSpPr>
        <p:spPr>
          <a:xfrm>
            <a:off x="2251609"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7" name="Google Shape;647;p107"/>
          <p:cNvSpPr txBox="1">
            <a:spLocks noGrp="1"/>
          </p:cNvSpPr>
          <p:nvPr>
            <p:ph type="body" idx="5"/>
          </p:nvPr>
        </p:nvSpPr>
        <p:spPr>
          <a:xfrm>
            <a:off x="5031647"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8" name="Google Shape;648;p107"/>
          <p:cNvSpPr txBox="1">
            <a:spLocks noGrp="1"/>
          </p:cNvSpPr>
          <p:nvPr>
            <p:ph type="body" idx="6"/>
          </p:nvPr>
        </p:nvSpPr>
        <p:spPr>
          <a:xfrm>
            <a:off x="7824542"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9" name="Google Shape;649;p107"/>
          <p:cNvSpPr txBox="1">
            <a:spLocks noGrp="1"/>
          </p:cNvSpPr>
          <p:nvPr>
            <p:ph type="body" idx="7"/>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50" name="Google Shape;650;p10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51" name="Google Shape;651;p107"/>
          <p:cNvGrpSpPr/>
          <p:nvPr/>
        </p:nvGrpSpPr>
        <p:grpSpPr>
          <a:xfrm>
            <a:off x="4480947" y="6257070"/>
            <a:ext cx="3144242" cy="374574"/>
            <a:chOff x="301128" y="6151084"/>
            <a:chExt cx="3144242" cy="374574"/>
          </a:xfrm>
        </p:grpSpPr>
        <p:pic>
          <p:nvPicPr>
            <p:cNvPr id="652" name="Google Shape;652;p10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53" name="Google Shape;653;p10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54" name="Google Shape;654;p10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ircle icon graph">
  <p:cSld name="Circle icon graph">
    <p:spTree>
      <p:nvGrpSpPr>
        <p:cNvPr id="1" name="Shape 655"/>
        <p:cNvGrpSpPr/>
        <p:nvPr/>
      </p:nvGrpSpPr>
      <p:grpSpPr>
        <a:xfrm>
          <a:off x="0" y="0"/>
          <a:ext cx="0" cy="0"/>
          <a:chOff x="0" y="0"/>
          <a:chExt cx="0" cy="0"/>
        </a:xfrm>
      </p:grpSpPr>
      <p:grpSp>
        <p:nvGrpSpPr>
          <p:cNvPr id="656" name="Google Shape;656;p108"/>
          <p:cNvGrpSpPr/>
          <p:nvPr/>
        </p:nvGrpSpPr>
        <p:grpSpPr>
          <a:xfrm flipH="1">
            <a:off x="8729578" y="863758"/>
            <a:ext cx="3462422" cy="4621568"/>
            <a:chOff x="1333421" y="1575267"/>
            <a:chExt cx="7926559" cy="10580207"/>
          </a:xfrm>
        </p:grpSpPr>
        <p:sp>
          <p:nvSpPr>
            <p:cNvPr id="657" name="Google Shape;657;p108"/>
            <p:cNvSpPr/>
            <p:nvPr/>
          </p:nvSpPr>
          <p:spPr>
            <a:xfrm>
              <a:off x="5564524" y="5167524"/>
              <a:ext cx="1120431" cy="3380949"/>
            </a:xfrm>
            <a:custGeom>
              <a:avLst/>
              <a:gdLst/>
              <a:ahLst/>
              <a:cxnLst/>
              <a:rect l="l" t="t" r="r" b="b"/>
              <a:pathLst>
                <a:path w="1005" h="3034" extrusionOk="0">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108"/>
            <p:cNvSpPr/>
            <p:nvPr/>
          </p:nvSpPr>
          <p:spPr>
            <a:xfrm>
              <a:off x="1333421" y="1575267"/>
              <a:ext cx="3223696" cy="1759273"/>
            </a:xfrm>
            <a:custGeom>
              <a:avLst/>
              <a:gdLst/>
              <a:ahLst/>
              <a:cxnLst/>
              <a:rect l="l" t="t" r="r" b="b"/>
              <a:pathLst>
                <a:path w="2891" h="1577" extrusionOk="0">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108"/>
            <p:cNvSpPr/>
            <p:nvPr/>
          </p:nvSpPr>
          <p:spPr>
            <a:xfrm>
              <a:off x="3933019" y="2543357"/>
              <a:ext cx="2511140" cy="3017301"/>
            </a:xfrm>
            <a:custGeom>
              <a:avLst/>
              <a:gdLst/>
              <a:ahLst/>
              <a:cxnLst/>
              <a:rect l="l" t="t" r="r" b="b"/>
              <a:pathLst>
                <a:path w="2255" h="2708" extrusionOk="0">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108"/>
            <p:cNvSpPr/>
            <p:nvPr/>
          </p:nvSpPr>
          <p:spPr>
            <a:xfrm>
              <a:off x="1333421" y="10386373"/>
              <a:ext cx="3223696" cy="1769101"/>
            </a:xfrm>
            <a:custGeom>
              <a:avLst/>
              <a:gdLst/>
              <a:ahLst/>
              <a:cxnLst/>
              <a:rect l="l" t="t" r="r" b="b"/>
              <a:pathLst>
                <a:path w="2891" h="1586" extrusionOk="0">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108"/>
            <p:cNvSpPr/>
            <p:nvPr/>
          </p:nvSpPr>
          <p:spPr>
            <a:xfrm>
              <a:off x="3933019" y="8165168"/>
              <a:ext cx="2511140" cy="3012388"/>
            </a:xfrm>
            <a:custGeom>
              <a:avLst/>
              <a:gdLst/>
              <a:ahLst/>
              <a:cxnLst/>
              <a:rect l="l" t="t" r="r" b="b"/>
              <a:pathLst>
                <a:path w="2255" h="2701" extrusionOk="0">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62" name="Google Shape;662;p108"/>
            <p:cNvCxnSpPr/>
            <p:nvPr/>
          </p:nvCxnSpPr>
          <p:spPr>
            <a:xfrm flipH="1">
              <a:off x="6134567"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63" name="Google Shape;663;p108"/>
            <p:cNvCxnSpPr/>
            <p:nvPr/>
          </p:nvCxnSpPr>
          <p:spPr>
            <a:xfrm flipH="1">
              <a:off x="5854458"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4" name="Google Shape;664;p108"/>
            <p:cNvCxnSpPr/>
            <p:nvPr/>
          </p:nvCxnSpPr>
          <p:spPr>
            <a:xfrm flipH="1">
              <a:off x="5569436"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5" name="Google Shape;665;p108"/>
            <p:cNvCxnSpPr/>
            <p:nvPr/>
          </p:nvCxnSpPr>
          <p:spPr>
            <a:xfrm flipH="1">
              <a:off x="5284414"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6" name="Google Shape;666;p108"/>
            <p:cNvCxnSpPr/>
            <p:nvPr/>
          </p:nvCxnSpPr>
          <p:spPr>
            <a:xfrm flipH="1">
              <a:off x="4999393"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67" name="Google Shape;667;p108"/>
            <p:cNvCxnSpPr/>
            <p:nvPr/>
          </p:nvCxnSpPr>
          <p:spPr>
            <a:xfrm flipH="1">
              <a:off x="4719286"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68" name="Google Shape;668;p108"/>
            <p:cNvCxnSpPr/>
            <p:nvPr/>
          </p:nvCxnSpPr>
          <p:spPr>
            <a:xfrm flipH="1">
              <a:off x="4434264"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69" name="Google Shape;669;p108"/>
            <p:cNvCxnSpPr/>
            <p:nvPr/>
          </p:nvCxnSpPr>
          <p:spPr>
            <a:xfrm flipH="1">
              <a:off x="4149243"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70" name="Google Shape;670;p108"/>
            <p:cNvCxnSpPr/>
            <p:nvPr/>
          </p:nvCxnSpPr>
          <p:spPr>
            <a:xfrm flipH="1">
              <a:off x="3864221" y="1678463"/>
              <a:ext cx="152338" cy="4916"/>
            </a:xfrm>
            <a:prstGeom prst="straightConnector1">
              <a:avLst/>
            </a:prstGeom>
            <a:noFill/>
            <a:ln w="14400" cap="flat" cmpd="sng">
              <a:solidFill>
                <a:srgbClr val="7F7F7F"/>
              </a:solidFill>
              <a:prstDash val="solid"/>
              <a:round/>
              <a:headEnd type="none" w="med" len="med"/>
              <a:tailEnd type="none" w="med" len="med"/>
            </a:ln>
          </p:spPr>
        </p:cxnSp>
        <p:sp>
          <p:nvSpPr>
            <p:cNvPr id="671" name="Google Shape;671;p108"/>
            <p:cNvSpPr/>
            <p:nvPr/>
          </p:nvSpPr>
          <p:spPr>
            <a:xfrm>
              <a:off x="3603768" y="1678463"/>
              <a:ext cx="127768" cy="44229"/>
            </a:xfrm>
            <a:custGeom>
              <a:avLst/>
              <a:gdLst/>
              <a:ahLst/>
              <a:cxnLst/>
              <a:rect l="l" t="t" r="r" b="b"/>
              <a:pathLst>
                <a:path w="113" h="41" extrusionOk="0">
                  <a:moveTo>
                    <a:pt x="112" y="0"/>
                  </a:moveTo>
                  <a:lnTo>
                    <a:pt x="40" y="0"/>
                  </a:lnTo>
                  <a:lnTo>
                    <a:pt x="0" y="4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72" name="Google Shape;672;p108"/>
            <p:cNvCxnSpPr/>
            <p:nvPr/>
          </p:nvCxnSpPr>
          <p:spPr>
            <a:xfrm flipH="1">
              <a:off x="3412117" y="1830804"/>
              <a:ext cx="98283" cy="108112"/>
            </a:xfrm>
            <a:prstGeom prst="straightConnector1">
              <a:avLst/>
            </a:prstGeom>
            <a:noFill/>
            <a:ln w="14400" cap="flat" cmpd="sng">
              <a:solidFill>
                <a:srgbClr val="7F7F7F"/>
              </a:solidFill>
              <a:prstDash val="solid"/>
              <a:round/>
              <a:headEnd type="none" w="med" len="med"/>
              <a:tailEnd type="none" w="med" len="med"/>
            </a:ln>
          </p:spPr>
        </p:cxnSp>
        <p:cxnSp>
          <p:nvCxnSpPr>
            <p:cNvPr id="673" name="Google Shape;673;p108"/>
            <p:cNvCxnSpPr/>
            <p:nvPr/>
          </p:nvCxnSpPr>
          <p:spPr>
            <a:xfrm>
              <a:off x="5716861"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4" name="Google Shape;674;p108"/>
            <p:cNvCxnSpPr/>
            <p:nvPr/>
          </p:nvCxnSpPr>
          <p:spPr>
            <a:xfrm>
              <a:off x="6001883"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5" name="Google Shape;675;p108"/>
            <p:cNvCxnSpPr/>
            <p:nvPr/>
          </p:nvCxnSpPr>
          <p:spPr>
            <a:xfrm>
              <a:off x="6281993"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6" name="Google Shape;676;p108"/>
            <p:cNvCxnSpPr/>
            <p:nvPr/>
          </p:nvCxnSpPr>
          <p:spPr>
            <a:xfrm>
              <a:off x="6567014"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7" name="Google Shape;677;p108"/>
            <p:cNvCxnSpPr/>
            <p:nvPr/>
          </p:nvCxnSpPr>
          <p:spPr>
            <a:xfrm>
              <a:off x="6852036"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8" name="Google Shape;678;p108"/>
            <p:cNvCxnSpPr/>
            <p:nvPr/>
          </p:nvCxnSpPr>
          <p:spPr>
            <a:xfrm>
              <a:off x="7137058"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9" name="Google Shape;679;p108"/>
            <p:cNvCxnSpPr/>
            <p:nvPr/>
          </p:nvCxnSpPr>
          <p:spPr>
            <a:xfrm>
              <a:off x="7422080"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0" name="Google Shape;680;p108"/>
            <p:cNvCxnSpPr/>
            <p:nvPr/>
          </p:nvCxnSpPr>
          <p:spPr>
            <a:xfrm>
              <a:off x="7702186"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1" name="Google Shape;681;p108"/>
            <p:cNvCxnSpPr/>
            <p:nvPr/>
          </p:nvCxnSpPr>
          <p:spPr>
            <a:xfrm>
              <a:off x="7987208"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2" name="Google Shape;682;p108"/>
            <p:cNvCxnSpPr/>
            <p:nvPr/>
          </p:nvCxnSpPr>
          <p:spPr>
            <a:xfrm>
              <a:off x="8272230" y="3924240"/>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683" name="Google Shape;683;p108"/>
            <p:cNvCxnSpPr/>
            <p:nvPr/>
          </p:nvCxnSpPr>
          <p:spPr>
            <a:xfrm>
              <a:off x="6630897"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4" name="Google Shape;684;p108"/>
            <p:cNvCxnSpPr/>
            <p:nvPr/>
          </p:nvCxnSpPr>
          <p:spPr>
            <a:xfrm>
              <a:off x="6915919"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5" name="Google Shape;685;p108"/>
            <p:cNvCxnSpPr/>
            <p:nvPr/>
          </p:nvCxnSpPr>
          <p:spPr>
            <a:xfrm>
              <a:off x="7200941"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6" name="Google Shape;686;p108"/>
            <p:cNvCxnSpPr/>
            <p:nvPr/>
          </p:nvCxnSpPr>
          <p:spPr>
            <a:xfrm>
              <a:off x="7481050"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7" name="Google Shape;687;p108"/>
            <p:cNvCxnSpPr/>
            <p:nvPr/>
          </p:nvCxnSpPr>
          <p:spPr>
            <a:xfrm>
              <a:off x="7766072"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8" name="Google Shape;688;p108"/>
            <p:cNvCxnSpPr/>
            <p:nvPr/>
          </p:nvCxnSpPr>
          <p:spPr>
            <a:xfrm>
              <a:off x="8051094"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9" name="Google Shape;689;p108"/>
            <p:cNvCxnSpPr/>
            <p:nvPr/>
          </p:nvCxnSpPr>
          <p:spPr>
            <a:xfrm>
              <a:off x="8336116"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0" name="Google Shape;690;p108"/>
            <p:cNvCxnSpPr/>
            <p:nvPr/>
          </p:nvCxnSpPr>
          <p:spPr>
            <a:xfrm>
              <a:off x="8621138"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1" name="Google Shape;691;p108"/>
            <p:cNvCxnSpPr/>
            <p:nvPr/>
          </p:nvCxnSpPr>
          <p:spPr>
            <a:xfrm>
              <a:off x="8901244"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92" name="Google Shape;692;p108"/>
            <p:cNvCxnSpPr/>
            <p:nvPr/>
          </p:nvCxnSpPr>
          <p:spPr>
            <a:xfrm>
              <a:off x="9186266" y="6862914"/>
              <a:ext cx="73714" cy="4913"/>
            </a:xfrm>
            <a:prstGeom prst="straightConnector1">
              <a:avLst/>
            </a:prstGeom>
            <a:noFill/>
            <a:ln w="14400" cap="flat" cmpd="sng">
              <a:solidFill>
                <a:srgbClr val="7F7F7F"/>
              </a:solidFill>
              <a:prstDash val="solid"/>
              <a:round/>
              <a:headEnd type="none" w="med" len="med"/>
              <a:tailEnd type="none" w="med" len="med"/>
            </a:ln>
          </p:spPr>
        </p:cxnSp>
        <p:cxnSp>
          <p:nvCxnSpPr>
            <p:cNvPr id="693" name="Google Shape;693;p108"/>
            <p:cNvCxnSpPr/>
            <p:nvPr/>
          </p:nvCxnSpPr>
          <p:spPr>
            <a:xfrm>
              <a:off x="5716861"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94" name="Google Shape;694;p108"/>
            <p:cNvCxnSpPr/>
            <p:nvPr/>
          </p:nvCxnSpPr>
          <p:spPr>
            <a:xfrm>
              <a:off x="6001883"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95" name="Google Shape;695;p108"/>
            <p:cNvCxnSpPr/>
            <p:nvPr/>
          </p:nvCxnSpPr>
          <p:spPr>
            <a:xfrm>
              <a:off x="6281993"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6" name="Google Shape;696;p108"/>
            <p:cNvCxnSpPr/>
            <p:nvPr/>
          </p:nvCxnSpPr>
          <p:spPr>
            <a:xfrm>
              <a:off x="6567014"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7" name="Google Shape;697;p108"/>
            <p:cNvCxnSpPr/>
            <p:nvPr/>
          </p:nvCxnSpPr>
          <p:spPr>
            <a:xfrm>
              <a:off x="6852036"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8" name="Google Shape;698;p108"/>
            <p:cNvCxnSpPr/>
            <p:nvPr/>
          </p:nvCxnSpPr>
          <p:spPr>
            <a:xfrm>
              <a:off x="7137058"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99" name="Google Shape;699;p108"/>
            <p:cNvCxnSpPr/>
            <p:nvPr/>
          </p:nvCxnSpPr>
          <p:spPr>
            <a:xfrm>
              <a:off x="7422080"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700" name="Google Shape;700;p108"/>
            <p:cNvCxnSpPr/>
            <p:nvPr/>
          </p:nvCxnSpPr>
          <p:spPr>
            <a:xfrm>
              <a:off x="7702186"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701" name="Google Shape;701;p108"/>
            <p:cNvCxnSpPr/>
            <p:nvPr/>
          </p:nvCxnSpPr>
          <p:spPr>
            <a:xfrm>
              <a:off x="7987208"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702" name="Google Shape;702;p108"/>
            <p:cNvCxnSpPr/>
            <p:nvPr/>
          </p:nvCxnSpPr>
          <p:spPr>
            <a:xfrm>
              <a:off x="8272230" y="9663991"/>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703" name="Google Shape;703;p108"/>
            <p:cNvCxnSpPr/>
            <p:nvPr/>
          </p:nvCxnSpPr>
          <p:spPr>
            <a:xfrm flipH="1">
              <a:off x="6109995"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704" name="Google Shape;704;p108"/>
            <p:cNvCxnSpPr/>
            <p:nvPr/>
          </p:nvCxnSpPr>
          <p:spPr>
            <a:xfrm flipH="1">
              <a:off x="5824973"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705" name="Google Shape;705;p108"/>
            <p:cNvCxnSpPr/>
            <p:nvPr/>
          </p:nvCxnSpPr>
          <p:spPr>
            <a:xfrm flipH="1">
              <a:off x="5544867"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6" name="Google Shape;706;p108"/>
            <p:cNvCxnSpPr/>
            <p:nvPr/>
          </p:nvCxnSpPr>
          <p:spPr>
            <a:xfrm flipH="1">
              <a:off x="5259845"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7" name="Google Shape;707;p108"/>
            <p:cNvCxnSpPr/>
            <p:nvPr/>
          </p:nvCxnSpPr>
          <p:spPr>
            <a:xfrm flipH="1">
              <a:off x="4974823"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8" name="Google Shape;708;p108"/>
            <p:cNvCxnSpPr/>
            <p:nvPr/>
          </p:nvCxnSpPr>
          <p:spPr>
            <a:xfrm flipH="1">
              <a:off x="4689801"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09" name="Google Shape;709;p108"/>
            <p:cNvCxnSpPr/>
            <p:nvPr/>
          </p:nvCxnSpPr>
          <p:spPr>
            <a:xfrm flipH="1">
              <a:off x="4404779"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710" name="Google Shape;710;p108"/>
            <p:cNvCxnSpPr/>
            <p:nvPr/>
          </p:nvCxnSpPr>
          <p:spPr>
            <a:xfrm flipH="1">
              <a:off x="4124670"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711" name="Google Shape;711;p108"/>
            <p:cNvCxnSpPr/>
            <p:nvPr/>
          </p:nvCxnSpPr>
          <p:spPr>
            <a:xfrm flipH="1">
              <a:off x="3839648" y="12042450"/>
              <a:ext cx="152341" cy="4913"/>
            </a:xfrm>
            <a:prstGeom prst="straightConnector1">
              <a:avLst/>
            </a:prstGeom>
            <a:noFill/>
            <a:ln w="14400" cap="flat" cmpd="sng">
              <a:solidFill>
                <a:srgbClr val="7F7F7F"/>
              </a:solidFill>
              <a:prstDash val="solid"/>
              <a:round/>
              <a:headEnd type="none" w="med" len="med"/>
              <a:tailEnd type="none" w="med" len="med"/>
            </a:ln>
          </p:spPr>
        </p:cxnSp>
        <p:sp>
          <p:nvSpPr>
            <p:cNvPr id="712" name="Google Shape;712;p108"/>
            <p:cNvSpPr/>
            <p:nvPr/>
          </p:nvSpPr>
          <p:spPr>
            <a:xfrm>
              <a:off x="3593940" y="11988392"/>
              <a:ext cx="108112" cy="54057"/>
            </a:xfrm>
            <a:custGeom>
              <a:avLst/>
              <a:gdLst/>
              <a:ahLst/>
              <a:cxnLst/>
              <a:rect l="l" t="t" r="r" b="b"/>
              <a:pathLst>
                <a:path w="97" h="49" extrusionOk="0">
                  <a:moveTo>
                    <a:pt x="96" y="48"/>
                  </a:moveTo>
                  <a:lnTo>
                    <a:pt x="32" y="48"/>
                  </a:lnTo>
                  <a:lnTo>
                    <a:pt x="0" y="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13" name="Google Shape;713;p108"/>
            <p:cNvCxnSpPr/>
            <p:nvPr/>
          </p:nvCxnSpPr>
          <p:spPr>
            <a:xfrm rot="10800000">
              <a:off x="3441602" y="11737771"/>
              <a:ext cx="88455" cy="132681"/>
            </a:xfrm>
            <a:prstGeom prst="straightConnector1">
              <a:avLst/>
            </a:prstGeom>
            <a:noFill/>
            <a:ln w="14400" cap="flat" cmpd="sng">
              <a:solidFill>
                <a:srgbClr val="7F7F7F"/>
              </a:solidFill>
              <a:prstDash val="solid"/>
              <a:round/>
              <a:headEnd type="none" w="med" len="med"/>
              <a:tailEnd type="none" w="med" len="med"/>
            </a:ln>
          </p:spPr>
        </p:cxnSp>
      </p:grpSp>
      <p:sp>
        <p:nvSpPr>
          <p:cNvPr id="714" name="Google Shape;714;p108"/>
          <p:cNvSpPr txBox="1">
            <a:spLocks noGrp="1"/>
          </p:cNvSpPr>
          <p:nvPr>
            <p:ph type="body" idx="1"/>
          </p:nvPr>
        </p:nvSpPr>
        <p:spPr>
          <a:xfrm>
            <a:off x="734715" y="1476869"/>
            <a:ext cx="4312551" cy="41478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5" name="Google Shape;715;p108"/>
          <p:cNvSpPr/>
          <p:nvPr/>
        </p:nvSpPr>
        <p:spPr>
          <a:xfrm>
            <a:off x="818862" y="1340326"/>
            <a:ext cx="792000" cy="21410"/>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716" name="Google Shape;716;p108"/>
          <p:cNvSpPr txBox="1">
            <a:spLocks noGrp="1"/>
          </p:cNvSpPr>
          <p:nvPr>
            <p:ph type="body" idx="2"/>
          </p:nvPr>
        </p:nvSpPr>
        <p:spPr>
          <a:xfrm>
            <a:off x="734715" y="642972"/>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7" name="Google Shape;717;p108"/>
          <p:cNvSpPr txBox="1">
            <a:spLocks noGrp="1"/>
          </p:cNvSpPr>
          <p:nvPr>
            <p:ph type="body" idx="3"/>
          </p:nvPr>
        </p:nvSpPr>
        <p:spPr>
          <a:xfrm>
            <a:off x="5383587" y="2953714"/>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8" name="Google Shape;718;p108"/>
          <p:cNvSpPr txBox="1">
            <a:spLocks noGrp="1"/>
          </p:cNvSpPr>
          <p:nvPr>
            <p:ph type="body" idx="4"/>
          </p:nvPr>
        </p:nvSpPr>
        <p:spPr>
          <a:xfrm>
            <a:off x="6505378" y="70699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9" name="Google Shape;719;p108"/>
          <p:cNvSpPr txBox="1">
            <a:spLocks noGrp="1"/>
          </p:cNvSpPr>
          <p:nvPr>
            <p:ph type="body" idx="5"/>
          </p:nvPr>
        </p:nvSpPr>
        <p:spPr>
          <a:xfrm>
            <a:off x="6667059" y="525270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0" name="Google Shape;720;p108"/>
          <p:cNvSpPr txBox="1">
            <a:spLocks noGrp="1"/>
          </p:cNvSpPr>
          <p:nvPr>
            <p:ph type="body" idx="6"/>
          </p:nvPr>
        </p:nvSpPr>
        <p:spPr>
          <a:xfrm>
            <a:off x="5731325" y="4198813"/>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108"/>
          <p:cNvSpPr txBox="1">
            <a:spLocks noGrp="1"/>
          </p:cNvSpPr>
          <p:nvPr>
            <p:ph type="body" idx="7"/>
          </p:nvPr>
        </p:nvSpPr>
        <p:spPr>
          <a:xfrm>
            <a:off x="5779230" y="171132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2" name="Google Shape;722;p108"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23" name="Google Shape;723;p108"/>
          <p:cNvGrpSpPr/>
          <p:nvPr/>
        </p:nvGrpSpPr>
        <p:grpSpPr>
          <a:xfrm>
            <a:off x="389965" y="6092742"/>
            <a:ext cx="3144242" cy="374574"/>
            <a:chOff x="301128" y="6151084"/>
            <a:chExt cx="3144242" cy="374574"/>
          </a:xfrm>
        </p:grpSpPr>
        <p:pic>
          <p:nvPicPr>
            <p:cNvPr id="724" name="Google Shape;724;p10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25" name="Google Shape;725;p10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26" name="Google Shape;726;p10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727"/>
        <p:cNvGrpSpPr/>
        <p:nvPr/>
      </p:nvGrpSpPr>
      <p:grpSpPr>
        <a:xfrm>
          <a:off x="0" y="0"/>
          <a:ext cx="0" cy="0"/>
          <a:chOff x="0" y="0"/>
          <a:chExt cx="0" cy="0"/>
        </a:xfrm>
      </p:grpSpPr>
      <p:sp>
        <p:nvSpPr>
          <p:cNvPr id="728" name="Google Shape;728;p10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9" name="Google Shape;729;p109"/>
          <p:cNvSpPr/>
          <p:nvPr/>
        </p:nvSpPr>
        <p:spPr>
          <a:xfrm>
            <a:off x="2384303" y="2144026"/>
            <a:ext cx="2066436" cy="2071148"/>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0" name="Google Shape;730;p109"/>
          <p:cNvSpPr/>
          <p:nvPr/>
        </p:nvSpPr>
        <p:spPr>
          <a:xfrm>
            <a:off x="6875324" y="2733089"/>
            <a:ext cx="2365680" cy="2365680"/>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1" name="Google Shape;731;p109"/>
          <p:cNvSpPr/>
          <p:nvPr/>
        </p:nvSpPr>
        <p:spPr>
          <a:xfrm>
            <a:off x="4224538" y="3013484"/>
            <a:ext cx="2313842" cy="2313842"/>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2" name="Google Shape;732;p109"/>
          <p:cNvSpPr/>
          <p:nvPr/>
        </p:nvSpPr>
        <p:spPr>
          <a:xfrm>
            <a:off x="8911127" y="1536112"/>
            <a:ext cx="2690842" cy="2688487"/>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3" name="Google Shape;733;p109"/>
          <p:cNvSpPr/>
          <p:nvPr/>
        </p:nvSpPr>
        <p:spPr>
          <a:xfrm>
            <a:off x="5574671" y="1498412"/>
            <a:ext cx="1983966" cy="1979254"/>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4" name="Google Shape;734;p109"/>
          <p:cNvSpPr/>
          <p:nvPr/>
        </p:nvSpPr>
        <p:spPr>
          <a:xfrm>
            <a:off x="2108622" y="3272672"/>
            <a:ext cx="791702" cy="791702"/>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109"/>
          <p:cNvSpPr/>
          <p:nvPr/>
        </p:nvSpPr>
        <p:spPr>
          <a:xfrm>
            <a:off x="5923397" y="4495568"/>
            <a:ext cx="791702" cy="791702"/>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109"/>
          <p:cNvSpPr/>
          <p:nvPr/>
        </p:nvSpPr>
        <p:spPr>
          <a:xfrm>
            <a:off x="5527546" y="1342899"/>
            <a:ext cx="791702" cy="786989"/>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109"/>
          <p:cNvSpPr/>
          <p:nvPr/>
        </p:nvSpPr>
        <p:spPr>
          <a:xfrm>
            <a:off x="8058164" y="2400858"/>
            <a:ext cx="786989" cy="786989"/>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109"/>
          <p:cNvSpPr/>
          <p:nvPr/>
        </p:nvSpPr>
        <p:spPr>
          <a:xfrm>
            <a:off x="10852680" y="1609156"/>
            <a:ext cx="786989" cy="791702"/>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109"/>
          <p:cNvSpPr txBox="1">
            <a:spLocks noGrp="1"/>
          </p:cNvSpPr>
          <p:nvPr>
            <p:ph type="body" idx="2"/>
          </p:nvPr>
        </p:nvSpPr>
        <p:spPr>
          <a:xfrm>
            <a:off x="2505115" y="2803265"/>
            <a:ext cx="1740791" cy="69763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0" name="Google Shape;740;p109"/>
          <p:cNvSpPr txBox="1">
            <a:spLocks noGrp="1"/>
          </p:cNvSpPr>
          <p:nvPr>
            <p:ph type="body" idx="3"/>
          </p:nvPr>
        </p:nvSpPr>
        <p:spPr>
          <a:xfrm>
            <a:off x="4451914" y="3788978"/>
            <a:ext cx="1853076" cy="8394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1" name="Google Shape;741;p109"/>
          <p:cNvSpPr txBox="1">
            <a:spLocks noGrp="1"/>
          </p:cNvSpPr>
          <p:nvPr>
            <p:ph type="body" idx="4"/>
          </p:nvPr>
        </p:nvSpPr>
        <p:spPr>
          <a:xfrm>
            <a:off x="6950565" y="3500899"/>
            <a:ext cx="213096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2" name="Google Shape;742;p109"/>
          <p:cNvSpPr txBox="1">
            <a:spLocks noGrp="1"/>
          </p:cNvSpPr>
          <p:nvPr>
            <p:ph type="body" idx="5"/>
          </p:nvPr>
        </p:nvSpPr>
        <p:spPr>
          <a:xfrm>
            <a:off x="9067268" y="2446428"/>
            <a:ext cx="2333958"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p109"/>
          <p:cNvSpPr txBox="1">
            <a:spLocks noGrp="1"/>
          </p:cNvSpPr>
          <p:nvPr>
            <p:ph type="body" idx="6"/>
          </p:nvPr>
        </p:nvSpPr>
        <p:spPr>
          <a:xfrm>
            <a:off x="5645112" y="2214208"/>
            <a:ext cx="174079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4" name="Google Shape;744;p109"/>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5" name="Google Shape;745;p109"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46" name="Google Shape;746;p109"/>
          <p:cNvGrpSpPr/>
          <p:nvPr/>
        </p:nvGrpSpPr>
        <p:grpSpPr>
          <a:xfrm>
            <a:off x="389965" y="6092742"/>
            <a:ext cx="3144242" cy="374574"/>
            <a:chOff x="301128" y="6151084"/>
            <a:chExt cx="3144242" cy="374574"/>
          </a:xfrm>
        </p:grpSpPr>
        <p:pic>
          <p:nvPicPr>
            <p:cNvPr id="747" name="Google Shape;747;p10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48" name="Google Shape;748;p10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49" name="Google Shape;749;p10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750" name="Google Shape;750;p109"/>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109"/>
          <p:cNvSpPr txBox="1">
            <a:spLocks noGrp="1"/>
          </p:cNvSpPr>
          <p:nvPr>
            <p:ph type="body" idx="9"/>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2" name="Google Shape;752;p109"/>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p109"/>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754"/>
        <p:cNvGrpSpPr/>
        <p:nvPr/>
      </p:nvGrpSpPr>
      <p:grpSpPr>
        <a:xfrm>
          <a:off x="0" y="0"/>
          <a:ext cx="0" cy="0"/>
          <a:chOff x="0" y="0"/>
          <a:chExt cx="0" cy="0"/>
        </a:xfrm>
      </p:grpSpPr>
      <p:sp>
        <p:nvSpPr>
          <p:cNvPr id="755" name="Google Shape;755;p110"/>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p110"/>
          <p:cNvSpPr/>
          <p:nvPr/>
        </p:nvSpPr>
        <p:spPr>
          <a:xfrm>
            <a:off x="2089889" y="2141094"/>
            <a:ext cx="2664102" cy="266410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110"/>
          <p:cNvSpPr/>
          <p:nvPr/>
        </p:nvSpPr>
        <p:spPr>
          <a:xfrm>
            <a:off x="4385115" y="2141094"/>
            <a:ext cx="2664102" cy="266410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110"/>
          <p:cNvSpPr/>
          <p:nvPr/>
        </p:nvSpPr>
        <p:spPr>
          <a:xfrm>
            <a:off x="6680341" y="2141094"/>
            <a:ext cx="2664102" cy="266410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110"/>
          <p:cNvSpPr/>
          <p:nvPr/>
        </p:nvSpPr>
        <p:spPr>
          <a:xfrm>
            <a:off x="8975567" y="2141094"/>
            <a:ext cx="2664102" cy="266410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110"/>
          <p:cNvSpPr/>
          <p:nvPr/>
        </p:nvSpPr>
        <p:spPr>
          <a:xfrm>
            <a:off x="2458765" y="1698686"/>
            <a:ext cx="1268168" cy="1268168"/>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110"/>
          <p:cNvSpPr/>
          <p:nvPr/>
        </p:nvSpPr>
        <p:spPr>
          <a:xfrm>
            <a:off x="4753991" y="1698686"/>
            <a:ext cx="1268168" cy="1268168"/>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110"/>
          <p:cNvSpPr/>
          <p:nvPr/>
        </p:nvSpPr>
        <p:spPr>
          <a:xfrm>
            <a:off x="7049217" y="1698686"/>
            <a:ext cx="1268168" cy="126816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110"/>
          <p:cNvSpPr/>
          <p:nvPr/>
        </p:nvSpPr>
        <p:spPr>
          <a:xfrm>
            <a:off x="9344443" y="1698686"/>
            <a:ext cx="1268168" cy="1268168"/>
          </a:xfrm>
          <a:prstGeom prst="ellipse">
            <a:avLst/>
          </a:prstGeom>
          <a:solidFill>
            <a:srgbClr val="916395">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110"/>
          <p:cNvSpPr/>
          <p:nvPr/>
        </p:nvSpPr>
        <p:spPr>
          <a:xfrm>
            <a:off x="2562014" y="178697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5" name="Google Shape;765;p110"/>
          <p:cNvSpPr/>
          <p:nvPr/>
        </p:nvSpPr>
        <p:spPr>
          <a:xfrm>
            <a:off x="4860745" y="180544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110"/>
          <p:cNvSpPr/>
          <p:nvPr/>
        </p:nvSpPr>
        <p:spPr>
          <a:xfrm>
            <a:off x="7155971" y="180543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110"/>
          <p:cNvSpPr/>
          <p:nvPr/>
        </p:nvSpPr>
        <p:spPr>
          <a:xfrm>
            <a:off x="9451197" y="1805439"/>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8" name="Google Shape;768;p110"/>
          <p:cNvSpPr/>
          <p:nvPr/>
        </p:nvSpPr>
        <p:spPr>
          <a:xfrm>
            <a:off x="3435379" y="4279578"/>
            <a:ext cx="879736" cy="87973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9" name="Google Shape;769;p110"/>
          <p:cNvSpPr/>
          <p:nvPr/>
        </p:nvSpPr>
        <p:spPr>
          <a:xfrm>
            <a:off x="5798873" y="4279578"/>
            <a:ext cx="879736" cy="879735"/>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0" name="Google Shape;770;p110"/>
          <p:cNvSpPr/>
          <p:nvPr/>
        </p:nvSpPr>
        <p:spPr>
          <a:xfrm>
            <a:off x="8095831" y="4279578"/>
            <a:ext cx="879736" cy="879735"/>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110"/>
          <p:cNvSpPr/>
          <p:nvPr/>
        </p:nvSpPr>
        <p:spPr>
          <a:xfrm>
            <a:off x="10526240" y="4279578"/>
            <a:ext cx="879736" cy="879735"/>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p110"/>
          <p:cNvSpPr txBox="1">
            <a:spLocks noGrp="1"/>
          </p:cNvSpPr>
          <p:nvPr>
            <p:ph type="body" idx="2"/>
          </p:nvPr>
        </p:nvSpPr>
        <p:spPr>
          <a:xfrm>
            <a:off x="2747941" y="194690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4800"/>
              <a:buNone/>
              <a:defRPr sz="48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3" name="Google Shape;773;p110"/>
          <p:cNvSpPr txBox="1">
            <a:spLocks noGrp="1"/>
          </p:cNvSpPr>
          <p:nvPr>
            <p:ph type="body" idx="3"/>
          </p:nvPr>
        </p:nvSpPr>
        <p:spPr>
          <a:xfrm>
            <a:off x="5064548" y="1949503"/>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4800"/>
              <a:buNone/>
              <a:defRPr sz="48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4" name="Google Shape;774;p110"/>
          <p:cNvSpPr txBox="1">
            <a:spLocks noGrp="1"/>
          </p:cNvSpPr>
          <p:nvPr>
            <p:ph type="body" idx="4"/>
          </p:nvPr>
        </p:nvSpPr>
        <p:spPr>
          <a:xfrm>
            <a:off x="7338393" y="1962861"/>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4800"/>
              <a:buNone/>
              <a:defRPr sz="48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5" name="Google Shape;775;p110"/>
          <p:cNvSpPr txBox="1">
            <a:spLocks noGrp="1"/>
          </p:cNvSpPr>
          <p:nvPr>
            <p:ph type="body" idx="5"/>
          </p:nvPr>
        </p:nvSpPr>
        <p:spPr>
          <a:xfrm>
            <a:off x="9655000" y="196545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4800"/>
              <a:buNone/>
              <a:defRPr sz="48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6" name="Google Shape;776;p110"/>
          <p:cNvSpPr txBox="1">
            <a:spLocks noGrp="1"/>
          </p:cNvSpPr>
          <p:nvPr>
            <p:ph type="body" idx="6"/>
          </p:nvPr>
        </p:nvSpPr>
        <p:spPr>
          <a:xfrm>
            <a:off x="2291885" y="313586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110"/>
          <p:cNvSpPr txBox="1">
            <a:spLocks noGrp="1"/>
          </p:cNvSpPr>
          <p:nvPr>
            <p:ph type="body" idx="7"/>
          </p:nvPr>
        </p:nvSpPr>
        <p:spPr>
          <a:xfrm>
            <a:off x="4623112" y="311706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8" name="Google Shape;778;p110"/>
          <p:cNvSpPr txBox="1">
            <a:spLocks noGrp="1"/>
          </p:cNvSpPr>
          <p:nvPr>
            <p:ph type="body" idx="8"/>
          </p:nvPr>
        </p:nvSpPr>
        <p:spPr>
          <a:xfrm>
            <a:off x="6878370" y="312153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9" name="Google Shape;779;p110"/>
          <p:cNvSpPr txBox="1">
            <a:spLocks noGrp="1"/>
          </p:cNvSpPr>
          <p:nvPr>
            <p:ph type="body" idx="9"/>
          </p:nvPr>
        </p:nvSpPr>
        <p:spPr>
          <a:xfrm>
            <a:off x="9209597" y="310273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0" name="Google Shape;780;p110"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81" name="Google Shape;781;p110"/>
          <p:cNvGrpSpPr/>
          <p:nvPr/>
        </p:nvGrpSpPr>
        <p:grpSpPr>
          <a:xfrm>
            <a:off x="389965" y="6092742"/>
            <a:ext cx="3144242" cy="374574"/>
            <a:chOff x="301128" y="6151084"/>
            <a:chExt cx="3144242" cy="374574"/>
          </a:xfrm>
        </p:grpSpPr>
        <p:pic>
          <p:nvPicPr>
            <p:cNvPr id="782" name="Google Shape;782;p11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83" name="Google Shape;783;p11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84" name="Google Shape;784;p11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 point icon graph">
  <p:cSld name="4 point icon graph">
    <p:spTree>
      <p:nvGrpSpPr>
        <p:cNvPr id="1" name="Shape 785"/>
        <p:cNvGrpSpPr/>
        <p:nvPr/>
      </p:nvGrpSpPr>
      <p:grpSpPr>
        <a:xfrm>
          <a:off x="0" y="0"/>
          <a:ext cx="0" cy="0"/>
          <a:chOff x="0" y="0"/>
          <a:chExt cx="0" cy="0"/>
        </a:xfrm>
      </p:grpSpPr>
      <p:pic>
        <p:nvPicPr>
          <p:cNvPr id="786" name="Google Shape;786;p111"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787" name="Google Shape;787;p111"/>
          <p:cNvSpPr/>
          <p:nvPr/>
        </p:nvSpPr>
        <p:spPr>
          <a:xfrm>
            <a:off x="4292836" y="2475929"/>
            <a:ext cx="1660392"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8" name="Google Shape;788;p111"/>
          <p:cNvSpPr/>
          <p:nvPr/>
        </p:nvSpPr>
        <p:spPr>
          <a:xfrm>
            <a:off x="3846806" y="2428576"/>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9" name="Google Shape;789;p111"/>
          <p:cNvSpPr/>
          <p:nvPr/>
        </p:nvSpPr>
        <p:spPr>
          <a:xfrm>
            <a:off x="3912488" y="2494259"/>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0" name="Google Shape;790;p111"/>
          <p:cNvSpPr/>
          <p:nvPr/>
        </p:nvSpPr>
        <p:spPr>
          <a:xfrm>
            <a:off x="3324401" y="800258"/>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1" name="Google Shape;791;p111"/>
          <p:cNvSpPr/>
          <p:nvPr/>
        </p:nvSpPr>
        <p:spPr>
          <a:xfrm>
            <a:off x="6055570" y="2428576"/>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2" name="Google Shape;792;p111"/>
          <p:cNvSpPr/>
          <p:nvPr/>
        </p:nvSpPr>
        <p:spPr>
          <a:xfrm>
            <a:off x="6119725" y="2494259"/>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3" name="Google Shape;793;p111"/>
          <p:cNvSpPr/>
          <p:nvPr/>
        </p:nvSpPr>
        <p:spPr>
          <a:xfrm>
            <a:off x="5531638" y="2921959"/>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4" name="Google Shape;794;p111"/>
          <p:cNvSpPr/>
          <p:nvPr/>
        </p:nvSpPr>
        <p:spPr>
          <a:xfrm>
            <a:off x="6489380" y="2475929"/>
            <a:ext cx="1660392" cy="233707"/>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5" name="Google Shape;795;p111"/>
          <p:cNvSpPr/>
          <p:nvPr/>
        </p:nvSpPr>
        <p:spPr>
          <a:xfrm>
            <a:off x="8249060" y="2428576"/>
            <a:ext cx="326885" cy="326885"/>
          </a:xfrm>
          <a:custGeom>
            <a:avLst/>
            <a:gdLst/>
            <a:ahLst/>
            <a:cxnLst/>
            <a:rect l="l" t="t" r="r" b="b"/>
            <a:pathLst>
              <a:path w="215" h="215" extrusionOk="0">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6" name="Google Shape;796;p111"/>
          <p:cNvSpPr/>
          <p:nvPr/>
        </p:nvSpPr>
        <p:spPr>
          <a:xfrm>
            <a:off x="8316270" y="2494259"/>
            <a:ext cx="192465" cy="193992"/>
          </a:xfrm>
          <a:custGeom>
            <a:avLst/>
            <a:gdLst/>
            <a:ahLst/>
            <a:cxnLst/>
            <a:rect l="l" t="t" r="r" b="b"/>
            <a:pathLst>
              <a:path w="127" h="128" extrusionOk="0">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7" name="Google Shape;797;p111"/>
          <p:cNvSpPr/>
          <p:nvPr/>
        </p:nvSpPr>
        <p:spPr>
          <a:xfrm>
            <a:off x="7728183" y="800258"/>
            <a:ext cx="1367112" cy="1510697"/>
          </a:xfrm>
          <a:custGeom>
            <a:avLst/>
            <a:gdLst/>
            <a:ahLst/>
            <a:cxnLst/>
            <a:rect l="l" t="t" r="r" b="b"/>
            <a:pathLst>
              <a:path w="896" h="990" extrusionOk="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8" name="Google Shape;798;p111"/>
          <p:cNvSpPr/>
          <p:nvPr/>
        </p:nvSpPr>
        <p:spPr>
          <a:xfrm>
            <a:off x="8684398" y="2475929"/>
            <a:ext cx="1661920" cy="233707"/>
          </a:xfrm>
          <a:custGeom>
            <a:avLst/>
            <a:gdLst/>
            <a:ahLst/>
            <a:cxnLst/>
            <a:rect l="l" t="t" r="r" b="b"/>
            <a:pathLst>
              <a:path w="1089" h="154" extrusionOk="0">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99" name="Google Shape;799;p111"/>
          <p:cNvSpPr/>
          <p:nvPr/>
        </p:nvSpPr>
        <p:spPr>
          <a:xfrm>
            <a:off x="10445605" y="2428576"/>
            <a:ext cx="325357" cy="326885"/>
          </a:xfrm>
          <a:custGeom>
            <a:avLst/>
            <a:gdLst/>
            <a:ahLst/>
            <a:cxnLst/>
            <a:rect l="l" t="t" r="r" b="b"/>
            <a:pathLst>
              <a:path w="214" h="215" extrusionOk="0">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800" name="Google Shape;800;p111"/>
          <p:cNvSpPr/>
          <p:nvPr/>
        </p:nvSpPr>
        <p:spPr>
          <a:xfrm>
            <a:off x="10512815" y="2494259"/>
            <a:ext cx="190937" cy="193992"/>
          </a:xfrm>
          <a:custGeom>
            <a:avLst/>
            <a:gdLst/>
            <a:ahLst/>
            <a:cxnLst/>
            <a:rect l="l" t="t" r="r" b="b"/>
            <a:pathLst>
              <a:path w="126" h="128" extrusionOk="0">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801" name="Google Shape;801;p111"/>
          <p:cNvSpPr/>
          <p:nvPr/>
        </p:nvSpPr>
        <p:spPr>
          <a:xfrm>
            <a:off x="9924727" y="2921959"/>
            <a:ext cx="1367112" cy="1512224"/>
          </a:xfrm>
          <a:custGeom>
            <a:avLst/>
            <a:gdLst/>
            <a:ahLst/>
            <a:cxnLst/>
            <a:rect l="l" t="t" r="r" b="b"/>
            <a:pathLst>
              <a:path w="896" h="991" extrusionOk="0">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802" name="Google Shape;802;p111"/>
          <p:cNvSpPr txBox="1"/>
          <p:nvPr/>
        </p:nvSpPr>
        <p:spPr>
          <a:xfrm>
            <a:off x="5691808"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803" name="Google Shape;803;p111"/>
          <p:cNvSpPr txBox="1"/>
          <p:nvPr/>
        </p:nvSpPr>
        <p:spPr>
          <a:xfrm>
            <a:off x="10092535"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804" name="Google Shape;804;p111"/>
          <p:cNvSpPr txBox="1"/>
          <p:nvPr/>
        </p:nvSpPr>
        <p:spPr>
          <a:xfrm>
            <a:off x="7895149" y="3013347"/>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805" name="Google Shape;805;p111"/>
          <p:cNvSpPr txBox="1">
            <a:spLocks noGrp="1"/>
          </p:cNvSpPr>
          <p:nvPr>
            <p:ph type="body" idx="1"/>
          </p:nvPr>
        </p:nvSpPr>
        <p:spPr>
          <a:xfrm>
            <a:off x="2833955" y="2984923"/>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6" name="Google Shape;806;p111"/>
          <p:cNvSpPr txBox="1">
            <a:spLocks noGrp="1"/>
          </p:cNvSpPr>
          <p:nvPr>
            <p:ph type="body" idx="2"/>
          </p:nvPr>
        </p:nvSpPr>
        <p:spPr>
          <a:xfrm>
            <a:off x="7261647" y="2951026"/>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7" name="Google Shape;807;p111"/>
          <p:cNvSpPr txBox="1">
            <a:spLocks noGrp="1"/>
          </p:cNvSpPr>
          <p:nvPr>
            <p:ph type="body" idx="3"/>
          </p:nvPr>
        </p:nvSpPr>
        <p:spPr>
          <a:xfrm>
            <a:off x="5051398" y="1028522"/>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8" name="Google Shape;808;p111"/>
          <p:cNvSpPr txBox="1">
            <a:spLocks noGrp="1"/>
          </p:cNvSpPr>
          <p:nvPr>
            <p:ph type="body" idx="4"/>
          </p:nvPr>
        </p:nvSpPr>
        <p:spPr>
          <a:xfrm>
            <a:off x="9377489" y="994625"/>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9" name="Google Shape;809;p111"/>
          <p:cNvSpPr/>
          <p:nvPr/>
        </p:nvSpPr>
        <p:spPr>
          <a:xfrm>
            <a:off x="0" y="2489789"/>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810" name="Google Shape;810;p111"/>
          <p:cNvGrpSpPr/>
          <p:nvPr/>
        </p:nvGrpSpPr>
        <p:grpSpPr>
          <a:xfrm>
            <a:off x="389965" y="6092742"/>
            <a:ext cx="3144242" cy="374574"/>
            <a:chOff x="301128" y="6151084"/>
            <a:chExt cx="3144242" cy="374574"/>
          </a:xfrm>
        </p:grpSpPr>
        <p:pic>
          <p:nvPicPr>
            <p:cNvPr id="811" name="Google Shape;811;p11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812" name="Google Shape;812;p11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813" name="Google Shape;813;p11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1 Standardseite">
  <p:cSld name="4_1 Standardseite">
    <p:spTree>
      <p:nvGrpSpPr>
        <p:cNvPr id="1" name="Shape 71"/>
        <p:cNvGrpSpPr/>
        <p:nvPr/>
      </p:nvGrpSpPr>
      <p:grpSpPr>
        <a:xfrm>
          <a:off x="0" y="0"/>
          <a:ext cx="0" cy="0"/>
          <a:chOff x="0" y="0"/>
          <a:chExt cx="0" cy="0"/>
        </a:xfrm>
      </p:grpSpPr>
      <p:sp>
        <p:nvSpPr>
          <p:cNvPr id="72" name="Google Shape;72;p6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64"/>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4" name="Google Shape;74;p64"/>
          <p:cNvGrpSpPr/>
          <p:nvPr/>
        </p:nvGrpSpPr>
        <p:grpSpPr>
          <a:xfrm>
            <a:off x="389965" y="6092742"/>
            <a:ext cx="3144242" cy="374574"/>
            <a:chOff x="301128" y="6151084"/>
            <a:chExt cx="3144242" cy="374574"/>
          </a:xfrm>
        </p:grpSpPr>
        <p:pic>
          <p:nvPicPr>
            <p:cNvPr id="75" name="Google Shape;75;p6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6" name="Google Shape;76;p6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7" name="Google Shape;77;p6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8" name="Google Shape;78;p64"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79" name="Google Shape;79;p6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Slide - Blue">
  <p:cSld name="Divider Slide - Blue">
    <p:spTree>
      <p:nvGrpSpPr>
        <p:cNvPr id="1" name="Shape 81"/>
        <p:cNvGrpSpPr/>
        <p:nvPr/>
      </p:nvGrpSpPr>
      <p:grpSpPr>
        <a:xfrm>
          <a:off x="0" y="0"/>
          <a:ext cx="0" cy="0"/>
          <a:chOff x="0" y="0"/>
          <a:chExt cx="0" cy="0"/>
        </a:xfrm>
      </p:grpSpPr>
      <p:sp>
        <p:nvSpPr>
          <p:cNvPr id="82" name="Google Shape;82;p65"/>
          <p:cNvSpPr/>
          <p:nvPr/>
        </p:nvSpPr>
        <p:spPr>
          <a:xfrm>
            <a:off x="0" y="0"/>
            <a:ext cx="12192000" cy="5502729"/>
          </a:xfrm>
          <a:prstGeom prst="rect">
            <a:avLst/>
          </a:prstGeom>
          <a:solidFill>
            <a:srgbClr val="81D1C5"/>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83" name="Google Shape;83;p65"/>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4" name="Google Shape;84;p65"/>
          <p:cNvGrpSpPr/>
          <p:nvPr/>
        </p:nvGrpSpPr>
        <p:grpSpPr>
          <a:xfrm>
            <a:off x="8448790" y="6057987"/>
            <a:ext cx="3144242" cy="374574"/>
            <a:chOff x="301128" y="6151084"/>
            <a:chExt cx="3144242" cy="374574"/>
          </a:xfrm>
        </p:grpSpPr>
        <p:pic>
          <p:nvPicPr>
            <p:cNvPr id="85" name="Google Shape;85;p6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86" name="Google Shape;86;p6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87" name="Google Shape;87;p6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88" name="Google Shape;88;p65"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with Photo - Orange">
  <p:cSld name="Text Slide with Photo - Orange">
    <p:spTree>
      <p:nvGrpSpPr>
        <p:cNvPr id="1" name="Shape 89"/>
        <p:cNvGrpSpPr/>
        <p:nvPr/>
      </p:nvGrpSpPr>
      <p:grpSpPr>
        <a:xfrm>
          <a:off x="0" y="0"/>
          <a:ext cx="0" cy="0"/>
          <a:chOff x="0" y="0"/>
          <a:chExt cx="0" cy="0"/>
        </a:xfrm>
      </p:grpSpPr>
      <p:pic>
        <p:nvPicPr>
          <p:cNvPr id="90" name="Google Shape;90;p66" descr="A black and white striped pattern&#10;&#10;Description automatically generated with medium confidence"/>
          <p:cNvPicPr preferRelativeResize="0"/>
          <p:nvPr/>
        </p:nvPicPr>
        <p:blipFill rotWithShape="1">
          <a:blip r:embed="rId2">
            <a:alphaModFix/>
          </a:blip>
          <a:srcRect l="-25172" t="20705" r="18173" b="15673"/>
          <a:stretch/>
        </p:blipFill>
        <p:spPr>
          <a:xfrm>
            <a:off x="5333853" y="1227"/>
            <a:ext cx="6825554" cy="5501502"/>
          </a:xfrm>
          <a:prstGeom prst="rect">
            <a:avLst/>
          </a:prstGeom>
          <a:noFill/>
          <a:ln>
            <a:noFill/>
          </a:ln>
        </p:spPr>
      </p:pic>
      <p:sp>
        <p:nvSpPr>
          <p:cNvPr id="91" name="Google Shape;91;p66"/>
          <p:cNvSpPr/>
          <p:nvPr/>
        </p:nvSpPr>
        <p:spPr>
          <a:xfrm rot="10800000" flipH="1">
            <a:off x="1356632" y="-2"/>
            <a:ext cx="549543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92" name="Google Shape;92;p66"/>
          <p:cNvSpPr>
            <a:spLocks noGrp="1"/>
          </p:cNvSpPr>
          <p:nvPr>
            <p:ph type="pic" idx="2"/>
          </p:nvPr>
        </p:nvSpPr>
        <p:spPr>
          <a:xfrm>
            <a:off x="6852062" y="228600"/>
            <a:ext cx="5105121" cy="6362700"/>
          </a:xfrm>
          <a:prstGeom prst="rect">
            <a:avLst/>
          </a:prstGeom>
          <a:solidFill>
            <a:schemeClr val="lt1"/>
          </a:solidFill>
          <a:ln>
            <a:noFill/>
          </a:ln>
        </p:spPr>
      </p:sp>
      <p:sp>
        <p:nvSpPr>
          <p:cNvPr id="93" name="Google Shape;93;p66"/>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66"/>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5" name="Google Shape;95;p66"/>
          <p:cNvGrpSpPr/>
          <p:nvPr/>
        </p:nvGrpSpPr>
        <p:grpSpPr>
          <a:xfrm rot="-5400000">
            <a:off x="-1025447" y="4518095"/>
            <a:ext cx="3445636" cy="410479"/>
            <a:chOff x="301128" y="6151084"/>
            <a:chExt cx="3144242" cy="374574"/>
          </a:xfrm>
        </p:grpSpPr>
        <p:pic>
          <p:nvPicPr>
            <p:cNvPr id="96" name="Google Shape;96;p6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97" name="Google Shape;97;p6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98" name="Google Shape;98;p6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99"/>
        <p:cNvGrpSpPr/>
        <p:nvPr/>
      </p:nvGrpSpPr>
      <p:grpSpPr>
        <a:xfrm>
          <a:off x="0" y="0"/>
          <a:ext cx="0" cy="0"/>
          <a:chOff x="0" y="0"/>
          <a:chExt cx="0" cy="0"/>
        </a:xfrm>
      </p:grpSpPr>
      <p:sp>
        <p:nvSpPr>
          <p:cNvPr id="100" name="Google Shape;100;p6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6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2" name="Google Shape;102;p67"/>
          <p:cNvGrpSpPr/>
          <p:nvPr/>
        </p:nvGrpSpPr>
        <p:grpSpPr>
          <a:xfrm>
            <a:off x="389965" y="6092742"/>
            <a:ext cx="3144242" cy="374574"/>
            <a:chOff x="301128" y="6151084"/>
            <a:chExt cx="3144242" cy="374574"/>
          </a:xfrm>
        </p:grpSpPr>
        <p:pic>
          <p:nvPicPr>
            <p:cNvPr id="103" name="Google Shape;103;p6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04" name="Google Shape;104;p6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05" name="Google Shape;105;p6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06" name="Google Shape;106;p67"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107" name="Google Shape;107;p6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108"/>
        <p:cNvGrpSpPr/>
        <p:nvPr/>
      </p:nvGrpSpPr>
      <p:grpSpPr>
        <a:xfrm>
          <a:off x="0" y="0"/>
          <a:ext cx="0" cy="0"/>
          <a:chOff x="0" y="0"/>
          <a:chExt cx="0" cy="0"/>
        </a:xfrm>
      </p:grpSpPr>
      <p:sp>
        <p:nvSpPr>
          <p:cNvPr id="109" name="Google Shape;109;p68"/>
          <p:cNvSpPr/>
          <p:nvPr/>
        </p:nvSpPr>
        <p:spPr>
          <a:xfrm>
            <a:off x="6642832" y="992114"/>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68"/>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1" name="Google Shape;111;p68"/>
          <p:cNvCxnSpPr/>
          <p:nvPr/>
        </p:nvCxnSpPr>
        <p:spPr>
          <a:xfrm>
            <a:off x="6051115" y="1382085"/>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12" name="Google Shape;112;p68"/>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8"/>
          <p:cNvSpPr/>
          <p:nvPr/>
        </p:nvSpPr>
        <p:spPr>
          <a:xfrm>
            <a:off x="6642832" y="2066740"/>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68"/>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 name="Google Shape;115;p68"/>
          <p:cNvCxnSpPr/>
          <p:nvPr/>
        </p:nvCxnSpPr>
        <p:spPr>
          <a:xfrm>
            <a:off x="6051115" y="2456711"/>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16" name="Google Shape;116;p68"/>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8"/>
          <p:cNvSpPr/>
          <p:nvPr/>
        </p:nvSpPr>
        <p:spPr>
          <a:xfrm>
            <a:off x="6642832" y="3126504"/>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68"/>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 name="Google Shape;119;p68"/>
          <p:cNvCxnSpPr/>
          <p:nvPr/>
        </p:nvCxnSpPr>
        <p:spPr>
          <a:xfrm>
            <a:off x="6051115" y="3516475"/>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20" name="Google Shape;120;p68"/>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68"/>
          <p:cNvSpPr/>
          <p:nvPr/>
        </p:nvSpPr>
        <p:spPr>
          <a:xfrm>
            <a:off x="6628977" y="4184690"/>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68"/>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3" name="Google Shape;123;p68"/>
          <p:cNvCxnSpPr/>
          <p:nvPr/>
        </p:nvCxnSpPr>
        <p:spPr>
          <a:xfrm>
            <a:off x="6037260" y="4574661"/>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24" name="Google Shape;124;p68"/>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8"/>
          <p:cNvSpPr/>
          <p:nvPr/>
        </p:nvSpPr>
        <p:spPr>
          <a:xfrm>
            <a:off x="6642832" y="5261992"/>
            <a:ext cx="771474" cy="771474"/>
          </a:xfrm>
          <a:prstGeom prst="ellipse">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68"/>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7" name="Google Shape;127;p68"/>
          <p:cNvCxnSpPr/>
          <p:nvPr/>
        </p:nvCxnSpPr>
        <p:spPr>
          <a:xfrm>
            <a:off x="6051115" y="5651963"/>
            <a:ext cx="591717" cy="0"/>
          </a:xfrm>
          <a:prstGeom prst="straightConnector1">
            <a:avLst/>
          </a:prstGeom>
          <a:noFill/>
          <a:ln w="19050" cap="flat" cmpd="sng">
            <a:solidFill>
              <a:srgbClr val="79527B"/>
            </a:solidFill>
            <a:prstDash val="solid"/>
            <a:miter lim="800000"/>
            <a:headEnd type="none" w="sm" len="sm"/>
            <a:tailEnd type="none" w="sm" len="sm"/>
          </a:ln>
        </p:spPr>
      </p:cxnSp>
      <p:sp>
        <p:nvSpPr>
          <p:cNvPr id="128" name="Google Shape;128;p68"/>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9" name="Google Shape;129;p68"/>
          <p:cNvGrpSpPr/>
          <p:nvPr/>
        </p:nvGrpSpPr>
        <p:grpSpPr>
          <a:xfrm rot="-5400000">
            <a:off x="-1025447" y="4518095"/>
            <a:ext cx="3445636" cy="410479"/>
            <a:chOff x="301128" y="6151084"/>
            <a:chExt cx="3144242" cy="374574"/>
          </a:xfrm>
        </p:grpSpPr>
        <p:pic>
          <p:nvPicPr>
            <p:cNvPr id="130" name="Google Shape;130;p6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31" name="Google Shape;131;p6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32" name="Google Shape;132;p6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133" name="Google Shape;133;p68"/>
          <p:cNvSpPr/>
          <p:nvPr/>
        </p:nvSpPr>
        <p:spPr>
          <a:xfrm rot="10800000" flipH="1">
            <a:off x="1286010" y="-4"/>
            <a:ext cx="4809990" cy="689275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34" name="Google Shape;134;p68"/>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68"/>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Calibri"/>
                <a:ea typeface="Calibri"/>
                <a:cs typeface="Calibri"/>
                <a:sym typeface="Calibri"/>
              </a:defRPr>
            </a:lvl1pPr>
            <a:lvl2pPr marL="0" marR="0" lvl="1" indent="0" algn="r" rtl="0">
              <a:spcBef>
                <a:spcPts val="0"/>
              </a:spcBef>
              <a:buNone/>
              <a:defRPr sz="1200" b="0" i="0" u="none" strike="noStrike" cap="none">
                <a:solidFill>
                  <a:srgbClr val="88A1A2"/>
                </a:solidFill>
                <a:latin typeface="Calibri"/>
                <a:ea typeface="Calibri"/>
                <a:cs typeface="Calibri"/>
                <a:sym typeface="Calibri"/>
              </a:defRPr>
            </a:lvl2pPr>
            <a:lvl3pPr marL="0" marR="0" lvl="2" indent="0" algn="r" rtl="0">
              <a:spcBef>
                <a:spcPts val="0"/>
              </a:spcBef>
              <a:buNone/>
              <a:defRPr sz="1200" b="0" i="0" u="none" strike="noStrike" cap="none">
                <a:solidFill>
                  <a:srgbClr val="88A1A2"/>
                </a:solidFill>
                <a:latin typeface="Calibri"/>
                <a:ea typeface="Calibri"/>
                <a:cs typeface="Calibri"/>
                <a:sym typeface="Calibri"/>
              </a:defRPr>
            </a:lvl3pPr>
            <a:lvl4pPr marL="0" marR="0" lvl="3" indent="0" algn="r" rtl="0">
              <a:spcBef>
                <a:spcPts val="0"/>
              </a:spcBef>
              <a:buNone/>
              <a:defRPr sz="1200" b="0" i="0" u="none" strike="noStrike" cap="none">
                <a:solidFill>
                  <a:srgbClr val="88A1A2"/>
                </a:solidFill>
                <a:latin typeface="Calibri"/>
                <a:ea typeface="Calibri"/>
                <a:cs typeface="Calibri"/>
                <a:sym typeface="Calibri"/>
              </a:defRPr>
            </a:lvl4pPr>
            <a:lvl5pPr marL="0" marR="0" lvl="4" indent="0" algn="r" rtl="0">
              <a:spcBef>
                <a:spcPts val="0"/>
              </a:spcBef>
              <a:buNone/>
              <a:defRPr sz="1200" b="0" i="0" u="none" strike="noStrike" cap="none">
                <a:solidFill>
                  <a:srgbClr val="88A1A2"/>
                </a:solidFill>
                <a:latin typeface="Calibri"/>
                <a:ea typeface="Calibri"/>
                <a:cs typeface="Calibri"/>
                <a:sym typeface="Calibri"/>
              </a:defRPr>
            </a:lvl5pPr>
            <a:lvl6pPr marL="0" marR="0" lvl="5" indent="0" algn="r" rtl="0">
              <a:spcBef>
                <a:spcPts val="0"/>
              </a:spcBef>
              <a:buNone/>
              <a:defRPr sz="1200" b="0" i="0" u="none" strike="noStrike" cap="none">
                <a:solidFill>
                  <a:srgbClr val="88A1A2"/>
                </a:solidFill>
                <a:latin typeface="Calibri"/>
                <a:ea typeface="Calibri"/>
                <a:cs typeface="Calibri"/>
                <a:sym typeface="Calibri"/>
              </a:defRPr>
            </a:lvl6pPr>
            <a:lvl7pPr marL="0" marR="0" lvl="6" indent="0" algn="r" rtl="0">
              <a:spcBef>
                <a:spcPts val="0"/>
              </a:spcBef>
              <a:buNone/>
              <a:defRPr sz="1200" b="0" i="0" u="none" strike="noStrike" cap="none">
                <a:solidFill>
                  <a:srgbClr val="88A1A2"/>
                </a:solidFill>
                <a:latin typeface="Calibri"/>
                <a:ea typeface="Calibri"/>
                <a:cs typeface="Calibri"/>
                <a:sym typeface="Calibri"/>
              </a:defRPr>
            </a:lvl7pPr>
            <a:lvl8pPr marL="0" marR="0" lvl="7" indent="0" algn="r" rtl="0">
              <a:spcBef>
                <a:spcPts val="0"/>
              </a:spcBef>
              <a:buNone/>
              <a:defRPr sz="1200" b="0" i="0" u="none" strike="noStrike" cap="none">
                <a:solidFill>
                  <a:srgbClr val="88A1A2"/>
                </a:solidFill>
                <a:latin typeface="Calibri"/>
                <a:ea typeface="Calibri"/>
                <a:cs typeface="Calibri"/>
                <a:sym typeface="Calibri"/>
              </a:defRPr>
            </a:lvl8pPr>
            <a:lvl9pPr marL="0" marR="0" lvl="8" indent="0" algn="r" rtl="0">
              <a:spcBef>
                <a:spcPts val="0"/>
              </a:spcBef>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70"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ourismrecovery.eu/wp-content/uploads/2023/02/3_M3_Case-Study_Adjustment-of-business-model-II.pptx" TargetMode="External"/><Relationship Id="rId2" Type="http://schemas.openxmlformats.org/officeDocument/2006/relationships/hyperlink" Target="https://www.tourismrecovery.eu/wp-content/uploads/2023/02/2_M3_Case-Study_Adjustment-of-business-model-I.pptx" TargetMode="External"/><Relationship Id="rId1" Type="http://schemas.openxmlformats.org/officeDocument/2006/relationships/slideLayout" Target="../slideLayouts/slideLayout24.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ourismrecovery.eu/wp-content/uploads/2023/02/4_M3_Case-Study_Mision-and-vision.pptx" TargetMode="Externa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LvXYIKenP4o"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www.ted.com/talks/tom_wujec_build_a_tower_build_a_tea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8.xml"/><Relationship Id="rId4" Type="http://schemas.openxmlformats.org/officeDocument/2006/relationships/hyperlink" Target="https://www.tourismrecovery.eu/wp-content/uploads/2023/02/5_M3_Case-Study_Personal-Crisis-Management.pptx"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ghidotti.com/blog/proactive-vs-reactive-crisis-communication-plans/"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hyperlink" Target="https://brandfolder.com/resources/crisis-management/" TargetMode="External"/><Relationship Id="rId5" Type="http://schemas.openxmlformats.org/officeDocument/2006/relationships/hyperlink" Target="https://hbr.org/2008/10/the-value-of-failure" TargetMode="External"/><Relationship Id="rId4" Type="http://schemas.openxmlformats.org/officeDocument/2006/relationships/hyperlink" Target="https://tourismus.bayern/artikel/gaeste-zum-klingen-bringen/#:~:text=Resonanz%2DTourismus%20hei%C3%9Ft%20f%C3%BCr%20das,Fluid%20Space%20mit%20flie%C3%9Fenden%20Grenzen"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tourismrecovery.eu/" TargetMode="External"/><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hyperlink" Target="https://www.facebook.com/tourismcrisisrecover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None/>
            </a:pPr>
            <a:r>
              <a:rPr lang="de-DE"/>
              <a:t>Coping with crises </a:t>
            </a:r>
            <a:endParaRPr/>
          </a:p>
          <a:p>
            <a:pPr marL="0" lvl="0" indent="0" algn="l" rtl="0">
              <a:lnSpc>
                <a:spcPct val="90000"/>
              </a:lnSpc>
              <a:spcBef>
                <a:spcPts val="1000"/>
              </a:spcBef>
              <a:spcAft>
                <a:spcPts val="0"/>
              </a:spcAft>
              <a:buClr>
                <a:schemeClr val="lt1"/>
              </a:buClr>
              <a:buSzPts val="5400"/>
              <a:buNone/>
            </a:pPr>
            <a:r>
              <a:rPr lang="de-DE"/>
              <a:t>(reactive crisis management)</a:t>
            </a:r>
            <a:endParaRPr/>
          </a:p>
        </p:txBody>
      </p:sp>
      <p:sp>
        <p:nvSpPr>
          <p:cNvPr id="819" name="Google Shape;819;p1"/>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Module 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0"/>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942" name="Google Shape;942;p10"/>
          <p:cNvSpPr txBox="1">
            <a:spLocks noGrp="1"/>
          </p:cNvSpPr>
          <p:nvPr>
            <p:ph type="body" idx="2"/>
          </p:nvPr>
        </p:nvSpPr>
        <p:spPr>
          <a:xfrm>
            <a:off x="389965" y="1637401"/>
            <a:ext cx="2780379"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Particularly</a:t>
            </a:r>
            <a:r>
              <a:rPr lang="de-DE" dirty="0"/>
              <a:t> in </a:t>
            </a:r>
            <a:r>
              <a:rPr lang="de-DE" dirty="0" err="1"/>
              <a:t>comparison</a:t>
            </a:r>
            <a:r>
              <a:rPr lang="de-DE" dirty="0"/>
              <a:t> to large </a:t>
            </a:r>
            <a:r>
              <a:rPr lang="de-DE" dirty="0" err="1"/>
              <a:t>companies</a:t>
            </a:r>
            <a:r>
              <a:rPr lang="de-DE" dirty="0"/>
              <a:t>, the </a:t>
            </a:r>
            <a:r>
              <a:rPr lang="de-DE" dirty="0" err="1"/>
              <a:t>controllability</a:t>
            </a:r>
            <a:r>
              <a:rPr lang="de-DE" dirty="0"/>
              <a:t> of a </a:t>
            </a:r>
            <a:r>
              <a:rPr lang="de-DE" dirty="0" err="1"/>
              <a:t>crisis</a:t>
            </a:r>
            <a:r>
              <a:rPr lang="de-DE" dirty="0"/>
              <a:t> in the </a:t>
            </a:r>
            <a:r>
              <a:rPr lang="de-DE" dirty="0" err="1"/>
              <a:t>ongoing</a:t>
            </a:r>
            <a:r>
              <a:rPr lang="de-DE" dirty="0"/>
              <a:t> </a:t>
            </a:r>
            <a:r>
              <a:rPr lang="de-DE" dirty="0" err="1"/>
              <a:t>crisis</a:t>
            </a:r>
            <a:r>
              <a:rPr lang="de-DE" dirty="0"/>
              <a:t> </a:t>
            </a:r>
            <a:r>
              <a:rPr lang="de-DE" dirty="0" err="1"/>
              <a:t>phases</a:t>
            </a:r>
            <a:r>
              <a:rPr lang="de-DE" dirty="0"/>
              <a:t> </a:t>
            </a:r>
            <a:r>
              <a:rPr lang="de-DE" dirty="0" err="1"/>
              <a:t>decreases</a:t>
            </a:r>
            <a:r>
              <a:rPr lang="de-DE" dirty="0"/>
              <a:t> </a:t>
            </a:r>
            <a:r>
              <a:rPr lang="de-DE" dirty="0" err="1"/>
              <a:t>much</a:t>
            </a:r>
            <a:r>
              <a:rPr lang="de-DE" dirty="0"/>
              <a:t> </a:t>
            </a:r>
            <a:r>
              <a:rPr lang="de-DE" dirty="0" err="1"/>
              <a:t>faster</a:t>
            </a:r>
            <a:r>
              <a:rPr lang="de-DE" dirty="0"/>
              <a:t> in SMEs, </a:t>
            </a:r>
            <a:r>
              <a:rPr lang="de-DE" dirty="0" err="1"/>
              <a:t>while</a:t>
            </a:r>
            <a:r>
              <a:rPr lang="de-DE" dirty="0"/>
              <a:t> at the same time the </a:t>
            </a:r>
            <a:r>
              <a:rPr lang="de-DE" dirty="0" err="1"/>
              <a:t>pressure</a:t>
            </a:r>
            <a:r>
              <a:rPr lang="de-DE" dirty="0"/>
              <a:t> to </a:t>
            </a:r>
            <a:r>
              <a:rPr lang="de-DE" dirty="0" err="1"/>
              <a:t>act</a:t>
            </a:r>
            <a:r>
              <a:rPr lang="de-DE" dirty="0"/>
              <a:t> </a:t>
            </a:r>
            <a:r>
              <a:rPr lang="de-DE" dirty="0" err="1"/>
              <a:t>increases</a:t>
            </a:r>
            <a:r>
              <a:rPr lang="de-DE" dirty="0"/>
              <a:t> </a:t>
            </a:r>
            <a:r>
              <a:rPr lang="de-DE" dirty="0" err="1"/>
              <a:t>enormously</a:t>
            </a:r>
            <a:r>
              <a:rPr lang="de-DE" dirty="0"/>
              <a:t>. Large </a:t>
            </a:r>
            <a:r>
              <a:rPr lang="de-DE" dirty="0" err="1"/>
              <a:t>companies</a:t>
            </a:r>
            <a:r>
              <a:rPr lang="de-DE" dirty="0"/>
              <a:t> </a:t>
            </a:r>
            <a:r>
              <a:rPr lang="de-DE" dirty="0" err="1"/>
              <a:t>are</a:t>
            </a:r>
            <a:r>
              <a:rPr lang="de-DE" dirty="0"/>
              <a:t> </a:t>
            </a:r>
            <a:r>
              <a:rPr lang="de-DE" dirty="0" err="1"/>
              <a:t>able</a:t>
            </a:r>
            <a:r>
              <a:rPr lang="de-DE" dirty="0"/>
              <a:t> to </a:t>
            </a:r>
            <a:r>
              <a:rPr lang="de-DE" dirty="0" err="1"/>
              <a:t>recognise</a:t>
            </a:r>
            <a:r>
              <a:rPr lang="de-DE" dirty="0"/>
              <a:t> a </a:t>
            </a:r>
            <a:r>
              <a:rPr lang="de-DE" dirty="0" err="1"/>
              <a:t>crisis</a:t>
            </a:r>
            <a:r>
              <a:rPr lang="de-DE" dirty="0"/>
              <a:t> </a:t>
            </a:r>
            <a:r>
              <a:rPr lang="de-DE" dirty="0" err="1"/>
              <a:t>situation</a:t>
            </a:r>
            <a:r>
              <a:rPr lang="de-DE" dirty="0"/>
              <a:t> </a:t>
            </a:r>
            <a:r>
              <a:rPr lang="de-DE" dirty="0" err="1"/>
              <a:t>more</a:t>
            </a:r>
            <a:r>
              <a:rPr lang="de-DE" dirty="0"/>
              <a:t> </a:t>
            </a:r>
            <a:r>
              <a:rPr lang="de-DE" dirty="0" err="1"/>
              <a:t>quickly</a:t>
            </a:r>
            <a:r>
              <a:rPr lang="de-DE" dirty="0"/>
              <a:t> and </a:t>
            </a:r>
            <a:r>
              <a:rPr lang="de-DE" dirty="0" err="1"/>
              <a:t>usually</a:t>
            </a:r>
            <a:r>
              <a:rPr lang="de-DE" dirty="0"/>
              <a:t> </a:t>
            </a:r>
            <a:r>
              <a:rPr lang="de-DE" dirty="0" err="1"/>
              <a:t>have</a:t>
            </a:r>
            <a:r>
              <a:rPr lang="de-DE" dirty="0"/>
              <a:t> </a:t>
            </a:r>
            <a:r>
              <a:rPr lang="de-DE" dirty="0" err="1"/>
              <a:t>more</a:t>
            </a:r>
            <a:r>
              <a:rPr lang="de-DE" dirty="0"/>
              <a:t> </a:t>
            </a:r>
            <a:r>
              <a:rPr lang="de-DE" dirty="0" err="1"/>
              <a:t>resources</a:t>
            </a:r>
            <a:r>
              <a:rPr lang="de-DE" dirty="0"/>
              <a:t> at </a:t>
            </a:r>
            <a:r>
              <a:rPr lang="de-DE" dirty="0" err="1"/>
              <a:t>their</a:t>
            </a:r>
            <a:r>
              <a:rPr lang="de-DE" dirty="0"/>
              <a:t> </a:t>
            </a:r>
            <a:r>
              <a:rPr lang="de-DE" dirty="0" err="1"/>
              <a:t>disposal</a:t>
            </a:r>
            <a:r>
              <a:rPr lang="de-DE" dirty="0"/>
              <a:t> to </a:t>
            </a:r>
            <a:r>
              <a:rPr lang="de-DE" dirty="0" err="1"/>
              <a:t>resolve</a:t>
            </a:r>
            <a:r>
              <a:rPr lang="de-DE" dirty="0"/>
              <a:t> </a:t>
            </a:r>
            <a:r>
              <a:rPr lang="de-DE" dirty="0" err="1"/>
              <a:t>it</a:t>
            </a:r>
            <a:r>
              <a:rPr lang="de-DE" dirty="0"/>
              <a:t> </a:t>
            </a:r>
            <a:r>
              <a:rPr lang="de-DE" dirty="0" err="1"/>
              <a:t>more</a:t>
            </a:r>
            <a:r>
              <a:rPr lang="de-DE" dirty="0"/>
              <a:t> </a:t>
            </a:r>
            <a:r>
              <a:rPr lang="de-DE" dirty="0" err="1"/>
              <a:t>quickly</a:t>
            </a:r>
            <a:r>
              <a:rPr lang="de-DE" dirty="0"/>
              <a:t>.</a:t>
            </a:r>
            <a:endParaRPr dirty="0"/>
          </a:p>
        </p:txBody>
      </p:sp>
      <p:sp>
        <p:nvSpPr>
          <p:cNvPr id="943" name="Google Shape;943;p1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specific</a:t>
            </a:r>
            <a:r>
              <a:rPr lang="de-DE" dirty="0"/>
              <a:t> </a:t>
            </a:r>
            <a:r>
              <a:rPr lang="de-DE" dirty="0" err="1"/>
              <a:t>characteristics</a:t>
            </a:r>
            <a:r>
              <a:rPr lang="de-DE" dirty="0"/>
              <a:t> of SMEs </a:t>
            </a:r>
            <a:r>
              <a:rPr lang="de-DE" dirty="0" err="1"/>
              <a:t>have</a:t>
            </a:r>
            <a:r>
              <a:rPr lang="de-DE" dirty="0"/>
              <a:t> different </a:t>
            </a:r>
            <a:r>
              <a:rPr lang="de-DE" dirty="0" err="1"/>
              <a:t>effects</a:t>
            </a:r>
            <a:r>
              <a:rPr lang="de-DE" dirty="0"/>
              <a:t> on the </a:t>
            </a:r>
            <a:r>
              <a:rPr lang="de-DE" dirty="0" err="1"/>
              <a:t>phases</a:t>
            </a:r>
            <a:r>
              <a:rPr lang="de-DE" dirty="0"/>
              <a:t> of </a:t>
            </a:r>
            <a:r>
              <a:rPr lang="de-DE" dirty="0" err="1"/>
              <a:t>crisis</a:t>
            </a:r>
            <a:r>
              <a:rPr lang="de-DE" dirty="0"/>
              <a:t> </a:t>
            </a:r>
            <a:r>
              <a:rPr lang="de-DE" dirty="0" err="1"/>
              <a:t>or</a:t>
            </a:r>
            <a:r>
              <a:rPr lang="de-DE" dirty="0"/>
              <a:t> </a:t>
            </a:r>
            <a:r>
              <a:rPr lang="de-DE" dirty="0" err="1"/>
              <a:t>their</a:t>
            </a:r>
            <a:r>
              <a:rPr lang="de-DE" dirty="0"/>
              <a:t> </a:t>
            </a:r>
            <a:r>
              <a:rPr lang="de-DE" dirty="0" err="1"/>
              <a:t>detectability</a:t>
            </a:r>
            <a:r>
              <a:rPr lang="de-DE" dirty="0"/>
              <a:t> and </a:t>
            </a:r>
            <a:r>
              <a:rPr lang="de-DE" dirty="0" err="1"/>
              <a:t>manageability</a:t>
            </a:r>
            <a:r>
              <a:rPr lang="de-DE" dirty="0"/>
              <a:t>.</a:t>
            </a:r>
            <a:endParaRPr dirty="0"/>
          </a:p>
        </p:txBody>
      </p:sp>
      <p:sp>
        <p:nvSpPr>
          <p:cNvPr id="944" name="Google Shape;944;p1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err="1"/>
              <a:t>Effects</a:t>
            </a:r>
            <a:r>
              <a:rPr lang="de-DE" dirty="0"/>
              <a:t> of SME </a:t>
            </a:r>
            <a:r>
              <a:rPr lang="de-DE" dirty="0" err="1"/>
              <a:t>characteristics</a:t>
            </a:r>
            <a:r>
              <a:rPr lang="de-DE" dirty="0"/>
              <a:t> on the </a:t>
            </a:r>
            <a:r>
              <a:rPr lang="de-DE" dirty="0" err="1"/>
              <a:t>crisis</a:t>
            </a:r>
            <a:r>
              <a:rPr lang="de-DE" dirty="0"/>
              <a:t> </a:t>
            </a:r>
            <a:r>
              <a:rPr lang="de-DE" dirty="0" err="1"/>
              <a:t>phases</a:t>
            </a:r>
            <a:endParaRPr dirty="0"/>
          </a:p>
          <a:p>
            <a:pPr marL="0" lvl="0" indent="0" algn="l" rtl="0">
              <a:lnSpc>
                <a:spcPct val="90000"/>
              </a:lnSpc>
              <a:spcBef>
                <a:spcPts val="1000"/>
              </a:spcBef>
              <a:spcAft>
                <a:spcPts val="0"/>
              </a:spcAft>
              <a:buClr>
                <a:srgbClr val="79527B"/>
              </a:buClr>
              <a:buSzPts val="1800"/>
              <a:buNone/>
            </a:pPr>
            <a:endParaRPr dirty="0"/>
          </a:p>
        </p:txBody>
      </p:sp>
      <p:sp>
        <p:nvSpPr>
          <p:cNvPr id="945" name="Google Shape;945;p10"/>
          <p:cNvSpPr/>
          <p:nvPr/>
        </p:nvSpPr>
        <p:spPr>
          <a:xfrm rot="-5400000">
            <a:off x="7103231" y="-2051838"/>
            <a:ext cx="757647" cy="8623422"/>
          </a:xfrm>
          <a:prstGeom prst="triangle">
            <a:avLst>
              <a:gd name="adj" fmla="val 50000"/>
            </a:avLst>
          </a:prstGeom>
          <a:solidFill>
            <a:srgbClr val="044E4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txBox="1"/>
          <p:nvPr/>
        </p:nvSpPr>
        <p:spPr>
          <a:xfrm>
            <a:off x="7482049" y="2070474"/>
            <a:ext cx="4311711" cy="3788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err="1">
                <a:solidFill>
                  <a:schemeClr val="lt1"/>
                </a:solidFill>
                <a:latin typeface="Calibri"/>
                <a:ea typeface="Calibri"/>
                <a:cs typeface="Calibri"/>
                <a:sym typeface="Calibri"/>
              </a:rPr>
              <a:t>Pressure</a:t>
            </a:r>
            <a:r>
              <a:rPr lang="de-DE" sz="1800" dirty="0">
                <a:solidFill>
                  <a:schemeClr val="lt1"/>
                </a:solidFill>
                <a:latin typeface="Calibri"/>
                <a:ea typeface="Calibri"/>
                <a:cs typeface="Calibri"/>
                <a:sym typeface="Calibri"/>
              </a:rPr>
              <a:t> to </a:t>
            </a:r>
            <a:r>
              <a:rPr lang="de-DE" sz="1800" dirty="0" err="1">
                <a:solidFill>
                  <a:schemeClr val="lt1"/>
                </a:solidFill>
                <a:latin typeface="Calibri"/>
                <a:ea typeface="Calibri"/>
                <a:cs typeface="Calibri"/>
                <a:sym typeface="Calibri"/>
              </a:rPr>
              <a:t>act</a:t>
            </a:r>
            <a:endParaRPr dirty="0"/>
          </a:p>
        </p:txBody>
      </p:sp>
      <p:sp>
        <p:nvSpPr>
          <p:cNvPr id="947" name="Google Shape;947;p10"/>
          <p:cNvSpPr/>
          <p:nvPr/>
        </p:nvSpPr>
        <p:spPr>
          <a:xfrm rot="5400000">
            <a:off x="7095397" y="-1482632"/>
            <a:ext cx="862149" cy="8534587"/>
          </a:xfrm>
          <a:prstGeom prst="triangle">
            <a:avLst>
              <a:gd name="adj" fmla="val 50000"/>
            </a:avLst>
          </a:prstGeom>
          <a:solidFill>
            <a:srgbClr val="044E4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txBox="1"/>
          <p:nvPr/>
        </p:nvSpPr>
        <p:spPr>
          <a:xfrm>
            <a:off x="3259156" y="2569131"/>
            <a:ext cx="4267293" cy="43107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Time / Resources</a:t>
            </a:r>
            <a:endParaRPr/>
          </a:p>
        </p:txBody>
      </p:sp>
      <p:grpSp>
        <p:nvGrpSpPr>
          <p:cNvPr id="949" name="Google Shape;949;p10"/>
          <p:cNvGrpSpPr/>
          <p:nvPr/>
        </p:nvGrpSpPr>
        <p:grpSpPr>
          <a:xfrm>
            <a:off x="3259178" y="3945025"/>
            <a:ext cx="8807712" cy="534600"/>
            <a:chOff x="2968631" y="3681034"/>
            <a:chExt cx="8807712" cy="534600"/>
          </a:xfrm>
        </p:grpSpPr>
        <p:sp>
          <p:nvSpPr>
            <p:cNvPr id="950" name="Google Shape;950;p10"/>
            <p:cNvSpPr/>
            <p:nvPr/>
          </p:nvSpPr>
          <p:spPr>
            <a:xfrm>
              <a:off x="2968631" y="3681230"/>
              <a:ext cx="1520317" cy="532536"/>
            </a:xfrm>
            <a:prstGeom prst="chevron">
              <a:avLst>
                <a:gd name="adj" fmla="val 21186"/>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1" name="Google Shape;951;p10"/>
            <p:cNvSpPr/>
            <p:nvPr/>
          </p:nvSpPr>
          <p:spPr>
            <a:xfrm>
              <a:off x="4426110" y="3681230"/>
              <a:ext cx="1520317" cy="532536"/>
            </a:xfrm>
            <a:prstGeom prst="chevron">
              <a:avLst>
                <a:gd name="adj" fmla="val 21186"/>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2" name="Google Shape;952;p10"/>
            <p:cNvSpPr/>
            <p:nvPr/>
          </p:nvSpPr>
          <p:spPr>
            <a:xfrm>
              <a:off x="5883589" y="3681230"/>
              <a:ext cx="1520317" cy="532536"/>
            </a:xfrm>
            <a:prstGeom prst="chevron">
              <a:avLst>
                <a:gd name="adj" fmla="val 21186"/>
              </a:avLst>
            </a:prstGeom>
            <a:solidFill>
              <a:srgbClr val="5499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lt1"/>
                </a:solidFill>
                <a:latin typeface="Calibri"/>
                <a:ea typeface="Calibri"/>
                <a:cs typeface="Calibri"/>
                <a:sym typeface="Calibri"/>
              </a:endParaRPr>
            </a:p>
          </p:txBody>
        </p:sp>
        <p:sp>
          <p:nvSpPr>
            <p:cNvPr id="953" name="Google Shape;953;p10"/>
            <p:cNvSpPr/>
            <p:nvPr/>
          </p:nvSpPr>
          <p:spPr>
            <a:xfrm>
              <a:off x="7341068" y="3681230"/>
              <a:ext cx="1520317" cy="532536"/>
            </a:xfrm>
            <a:prstGeom prst="chevron">
              <a:avLst>
                <a:gd name="adj" fmla="val 21186"/>
              </a:avLst>
            </a:prstGeom>
            <a:solidFill>
              <a:srgbClr val="8DC9C0"/>
            </a:solidFill>
            <a:ln w="12700" cap="flat" cmpd="sng">
              <a:solidFill>
                <a:srgbClr val="8DC9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4" name="Google Shape;954;p10"/>
            <p:cNvSpPr/>
            <p:nvPr/>
          </p:nvSpPr>
          <p:spPr>
            <a:xfrm>
              <a:off x="8798547" y="3681230"/>
              <a:ext cx="1520317" cy="532536"/>
            </a:xfrm>
            <a:prstGeom prst="chevron">
              <a:avLst>
                <a:gd name="adj" fmla="val 21186"/>
              </a:avLst>
            </a:prstGeom>
            <a:solidFill>
              <a:srgbClr val="F7B19B"/>
            </a:solidFill>
            <a:ln w="12700" cap="flat" cmpd="sng">
              <a:solidFill>
                <a:srgbClr val="F7B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55" name="Google Shape;955;p10"/>
            <p:cNvSpPr txBox="1"/>
            <p:nvPr/>
          </p:nvSpPr>
          <p:spPr>
            <a:xfrm>
              <a:off x="3186488" y="3681046"/>
              <a:ext cx="1110541" cy="52322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Stakeholder</a:t>
              </a:r>
              <a:br>
                <a:rPr lang="de-DE" sz="1400" b="1">
                  <a:solidFill>
                    <a:schemeClr val="lt1"/>
                  </a:solidFill>
                  <a:latin typeface="Calibri"/>
                  <a:ea typeface="Calibri"/>
                  <a:cs typeface="Calibri"/>
                  <a:sym typeface="Calibri"/>
                </a:rPr>
              </a:br>
              <a:r>
                <a:rPr lang="de-DE" sz="1400" b="1">
                  <a:solidFill>
                    <a:schemeClr val="lt1"/>
                  </a:solidFill>
                  <a:latin typeface="Calibri"/>
                  <a:ea typeface="Calibri"/>
                  <a:cs typeface="Calibri"/>
                  <a:sym typeface="Calibri"/>
                </a:rPr>
                <a:t>Crisis</a:t>
              </a:r>
              <a:endParaRPr/>
            </a:p>
          </p:txBody>
        </p:sp>
        <p:sp>
          <p:nvSpPr>
            <p:cNvPr id="956" name="Google Shape;956;p10"/>
            <p:cNvSpPr txBox="1"/>
            <p:nvPr/>
          </p:nvSpPr>
          <p:spPr>
            <a:xfrm>
              <a:off x="4475835" y="3788768"/>
              <a:ext cx="1418141" cy="30777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Strategy Crisis</a:t>
              </a:r>
              <a:endParaRPr/>
            </a:p>
          </p:txBody>
        </p:sp>
        <p:sp>
          <p:nvSpPr>
            <p:cNvPr id="957" name="Google Shape;957;p10"/>
            <p:cNvSpPr txBox="1"/>
            <p:nvPr/>
          </p:nvSpPr>
          <p:spPr>
            <a:xfrm>
              <a:off x="6059241" y="3681046"/>
              <a:ext cx="1184016" cy="52322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Product / Sales Crisis</a:t>
              </a:r>
              <a:endParaRPr/>
            </a:p>
          </p:txBody>
        </p:sp>
        <p:sp>
          <p:nvSpPr>
            <p:cNvPr id="958" name="Google Shape;958;p10"/>
            <p:cNvSpPr txBox="1"/>
            <p:nvPr/>
          </p:nvSpPr>
          <p:spPr>
            <a:xfrm>
              <a:off x="7665054" y="3681034"/>
              <a:ext cx="890700" cy="5232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Earnings Crisis</a:t>
              </a:r>
              <a:endParaRPr/>
            </a:p>
          </p:txBody>
        </p:sp>
        <p:sp>
          <p:nvSpPr>
            <p:cNvPr id="959" name="Google Shape;959;p10"/>
            <p:cNvSpPr txBox="1"/>
            <p:nvPr/>
          </p:nvSpPr>
          <p:spPr>
            <a:xfrm>
              <a:off x="9119252" y="3681034"/>
              <a:ext cx="890700" cy="5232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Liquidity Crisis</a:t>
              </a:r>
              <a:endParaRPr/>
            </a:p>
          </p:txBody>
        </p:sp>
        <p:sp>
          <p:nvSpPr>
            <p:cNvPr id="960" name="Google Shape;960;p10"/>
            <p:cNvSpPr/>
            <p:nvPr/>
          </p:nvSpPr>
          <p:spPr>
            <a:xfrm>
              <a:off x="10256026" y="3683098"/>
              <a:ext cx="1520317" cy="532536"/>
            </a:xfrm>
            <a:prstGeom prst="chevron">
              <a:avLst>
                <a:gd name="adj" fmla="val 21186"/>
              </a:avLst>
            </a:prstGeom>
            <a:solidFill>
              <a:srgbClr val="F27954"/>
            </a:solidFill>
            <a:ln w="12700"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00" b="1">
                <a:solidFill>
                  <a:schemeClr val="dk1"/>
                </a:solidFill>
                <a:latin typeface="Calibri"/>
                <a:ea typeface="Calibri"/>
                <a:cs typeface="Calibri"/>
                <a:sym typeface="Calibri"/>
              </a:endParaRPr>
            </a:p>
          </p:txBody>
        </p:sp>
        <p:sp>
          <p:nvSpPr>
            <p:cNvPr id="961" name="Google Shape;961;p10"/>
            <p:cNvSpPr txBox="1"/>
            <p:nvPr/>
          </p:nvSpPr>
          <p:spPr>
            <a:xfrm>
              <a:off x="10480788" y="3788768"/>
              <a:ext cx="968342" cy="30777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Insolvency</a:t>
              </a:r>
              <a:endParaRPr/>
            </a:p>
          </p:txBody>
        </p:sp>
      </p:grpSp>
      <p:sp>
        <p:nvSpPr>
          <p:cNvPr id="962" name="Google Shape;962;p10"/>
          <p:cNvSpPr/>
          <p:nvPr/>
        </p:nvSpPr>
        <p:spPr>
          <a:xfrm>
            <a:off x="3193673" y="4563463"/>
            <a:ext cx="1592081" cy="1708160"/>
          </a:xfrm>
          <a:prstGeom prst="rect">
            <a:avLst/>
          </a:prstGeom>
          <a:noFill/>
          <a:ln>
            <a:noFill/>
          </a:ln>
        </p:spPr>
        <p:txBody>
          <a:bodyPr spcFirstLastPara="1" wrap="square" lIns="91425" tIns="45700" rIns="91425" bIns="45700" anchor="t" anchorCtr="0">
            <a:spAutoFit/>
          </a:bodyPr>
          <a:lstStyle/>
          <a:p>
            <a:pPr marL="85725" marR="0" lvl="0" indent="-85725" algn="l" rtl="0">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a:t>
            </a:r>
            <a:r>
              <a:rPr lang="de-DE" sz="1000" dirty="0" err="1">
                <a:solidFill>
                  <a:srgbClr val="595A59"/>
                </a:solidFill>
                <a:latin typeface="Calibri"/>
                <a:ea typeface="Calibri"/>
                <a:cs typeface="Calibri"/>
                <a:sym typeface="Calibri"/>
              </a:rPr>
              <a:t>crisis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perception</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by</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owners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prevents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early</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intervention</a:t>
            </a:r>
            <a:endParaRPr dirty="0"/>
          </a:p>
          <a:p>
            <a:pPr marL="85725" marR="0" lvl="0" indent="-85725" algn="l" rtl="0">
              <a:spcBef>
                <a:spcPts val="600"/>
              </a:spcBef>
              <a:spcAft>
                <a:spcPts val="0"/>
              </a:spcAft>
              <a:buClr>
                <a:srgbClr val="595A59"/>
              </a:buClr>
              <a:buSzPts val="1000"/>
              <a:buFont typeface="Arial"/>
              <a:buChar char="•"/>
            </a:pPr>
            <a:r>
              <a:rPr lang="de-DE" sz="1000" dirty="0" err="1">
                <a:solidFill>
                  <a:srgbClr val="595A59"/>
                </a:solidFill>
                <a:latin typeface="Calibri"/>
                <a:ea typeface="Calibri"/>
                <a:cs typeface="Calibri"/>
                <a:sym typeface="Calibri"/>
              </a:rPr>
              <a:t>Succession</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problems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lead</a:t>
            </a:r>
            <a:r>
              <a:rPr lang="de-DE" sz="1000" dirty="0">
                <a:solidFill>
                  <a:srgbClr val="595A59"/>
                </a:solidFill>
                <a:latin typeface="Calibri"/>
                <a:ea typeface="Calibri"/>
                <a:cs typeface="Calibri"/>
                <a:sym typeface="Calibri"/>
              </a:rPr>
              <a:t> to </a:t>
            </a:r>
            <a:r>
              <a:rPr lang="de-DE" sz="1000" dirty="0" err="1">
                <a:solidFill>
                  <a:srgbClr val="595A59"/>
                </a:solidFill>
                <a:latin typeface="Calibri"/>
                <a:ea typeface="Calibri"/>
                <a:cs typeface="Calibri"/>
                <a:sym typeface="Calibri"/>
              </a:rPr>
              <a:t>strategic</a:t>
            </a:r>
            <a:r>
              <a:rPr lang="de-DE" sz="1000" dirty="0">
                <a:solidFill>
                  <a:srgbClr val="595A59"/>
                </a:solidFill>
                <a:latin typeface="Calibri"/>
                <a:ea typeface="Calibri"/>
                <a:cs typeface="Calibri"/>
                <a:sym typeface="Calibri"/>
              </a:rPr>
              <a:t> standstill</a:t>
            </a:r>
            <a:endParaRPr dirty="0"/>
          </a:p>
          <a:p>
            <a:pPr marL="85725" marR="0" lvl="0" indent="-85725" algn="l" rtl="0">
              <a:spcBef>
                <a:spcPts val="60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Patriarchal </a:t>
            </a:r>
            <a:r>
              <a:rPr lang="de-DE" sz="1000" dirty="0" err="1">
                <a:solidFill>
                  <a:srgbClr val="595A59"/>
                </a:solidFill>
                <a:latin typeface="Calibri"/>
                <a:ea typeface="Calibri"/>
                <a:cs typeface="Calibri"/>
                <a:sym typeface="Calibri"/>
              </a:rPr>
              <a:t>management</a:t>
            </a:r>
            <a:r>
              <a:rPr lang="de-DE" sz="1000" dirty="0">
                <a:solidFill>
                  <a:srgbClr val="595A59"/>
                </a:solidFill>
                <a:latin typeface="Calibri"/>
                <a:ea typeface="Calibri"/>
                <a:cs typeface="Calibri"/>
                <a:sym typeface="Calibri"/>
              </a:rPr>
              <a:t> style </a:t>
            </a:r>
            <a:r>
              <a:rPr lang="de-DE" sz="1000" dirty="0" err="1">
                <a:solidFill>
                  <a:srgbClr val="595A59"/>
                </a:solidFill>
                <a:latin typeface="Calibri"/>
                <a:ea typeface="Calibri"/>
                <a:cs typeface="Calibri"/>
                <a:sym typeface="Calibri"/>
              </a:rPr>
              <a:t>prevents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continuous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change</a:t>
            </a:r>
            <a:endParaRPr dirty="0"/>
          </a:p>
          <a:p>
            <a:pPr marL="85725" marR="0" lvl="0" indent="-22225" algn="l" rtl="0">
              <a:lnSpc>
                <a:spcPct val="100000"/>
              </a:lnSpc>
              <a:spcBef>
                <a:spcPts val="600"/>
              </a:spcBef>
              <a:spcAft>
                <a:spcPts val="0"/>
              </a:spcAft>
              <a:buClr>
                <a:schemeClr val="dk1"/>
              </a:buClr>
              <a:buSzPts val="1000"/>
              <a:buFont typeface="Arial"/>
              <a:buNone/>
            </a:pPr>
            <a:endParaRPr sz="1000" dirty="0">
              <a:solidFill>
                <a:srgbClr val="595A59"/>
              </a:solidFill>
              <a:latin typeface="Calibri"/>
              <a:ea typeface="Calibri"/>
              <a:cs typeface="Calibri"/>
              <a:sym typeface="Calibri"/>
            </a:endParaRPr>
          </a:p>
        </p:txBody>
      </p:sp>
      <p:sp>
        <p:nvSpPr>
          <p:cNvPr id="963" name="Google Shape;963;p10"/>
          <p:cNvSpPr/>
          <p:nvPr/>
        </p:nvSpPr>
        <p:spPr>
          <a:xfrm>
            <a:off x="4716657" y="4563463"/>
            <a:ext cx="1592081" cy="1092607"/>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a:t>
            </a:r>
            <a:r>
              <a:rPr lang="de-DE" sz="1000" dirty="0" err="1">
                <a:solidFill>
                  <a:srgbClr val="595A59"/>
                </a:solidFill>
                <a:latin typeface="Calibri"/>
                <a:ea typeface="Calibri"/>
                <a:cs typeface="Calibri"/>
                <a:sym typeface="Calibri"/>
              </a:rPr>
              <a:t>strategic</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orientation</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leads</a:t>
            </a:r>
            <a:r>
              <a:rPr lang="de-DE" sz="1000" dirty="0">
                <a:solidFill>
                  <a:srgbClr val="595A59"/>
                </a:solidFill>
                <a:latin typeface="Calibri"/>
                <a:ea typeface="Calibri"/>
                <a:cs typeface="Calibri"/>
                <a:sym typeface="Calibri"/>
              </a:rPr>
              <a:t> to a lack of </a:t>
            </a:r>
            <a:r>
              <a:rPr lang="de-DE" sz="1000" dirty="0" err="1">
                <a:solidFill>
                  <a:srgbClr val="595A59"/>
                </a:solidFill>
                <a:latin typeface="Calibri"/>
                <a:ea typeface="Calibri"/>
                <a:cs typeface="Calibri"/>
                <a:sym typeface="Calibri"/>
              </a:rPr>
              <a:t>goal</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orientation</a:t>
            </a:r>
            <a:endParaRPr dirty="0"/>
          </a:p>
          <a:p>
            <a:pPr marL="85725" marR="0" lvl="0" indent="-85725" algn="l" rtl="0">
              <a:lnSpc>
                <a:spcPct val="100000"/>
              </a:lnSpc>
              <a:spcBef>
                <a:spcPts val="60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a:t>
            </a:r>
            <a:r>
              <a:rPr lang="de-DE" sz="1000" dirty="0" err="1">
                <a:solidFill>
                  <a:srgbClr val="595A59"/>
                </a:solidFill>
                <a:latin typeface="Calibri"/>
                <a:ea typeface="Calibri"/>
                <a:cs typeface="Calibri"/>
                <a:sym typeface="Calibri"/>
              </a:rPr>
              <a:t>understanding</a:t>
            </a:r>
            <a:r>
              <a:rPr lang="de-DE" sz="1000" dirty="0">
                <a:solidFill>
                  <a:srgbClr val="595A59"/>
                </a:solidFill>
                <a:latin typeface="Calibri"/>
                <a:ea typeface="Calibri"/>
                <a:cs typeface="Calibri"/>
                <a:sym typeface="Calibri"/>
              </a:rPr>
              <a:t> of the </a:t>
            </a:r>
            <a:r>
              <a:rPr lang="de-DE" sz="1000" dirty="0" err="1">
                <a:solidFill>
                  <a:srgbClr val="595A59"/>
                </a:solidFill>
                <a:latin typeface="Calibri"/>
                <a:ea typeface="Calibri"/>
                <a:cs typeface="Calibri"/>
                <a:sym typeface="Calibri"/>
              </a:rPr>
              <a:t>owners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reduces</a:t>
            </a:r>
            <a:r>
              <a:rPr lang="de-DE" sz="1000" dirty="0">
                <a:solidFill>
                  <a:srgbClr val="595A59"/>
                </a:solidFill>
                <a:latin typeface="Calibri"/>
                <a:ea typeface="Calibri"/>
                <a:cs typeface="Calibri"/>
                <a:sym typeface="Calibri"/>
              </a:rPr>
              <a:t> the </a:t>
            </a:r>
            <a:r>
              <a:rPr lang="de-DE" sz="1000" dirty="0" err="1">
                <a:solidFill>
                  <a:srgbClr val="595A59"/>
                </a:solidFill>
                <a:latin typeface="Calibri"/>
                <a:ea typeface="Calibri"/>
                <a:cs typeface="Calibri"/>
                <a:sym typeface="Calibri"/>
              </a:rPr>
              <a:t>strategic</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adaptability</a:t>
            </a:r>
            <a:endParaRPr dirty="0"/>
          </a:p>
        </p:txBody>
      </p:sp>
      <p:sp>
        <p:nvSpPr>
          <p:cNvPr id="964" name="Google Shape;964;p10"/>
          <p:cNvSpPr/>
          <p:nvPr/>
        </p:nvSpPr>
        <p:spPr>
          <a:xfrm>
            <a:off x="6171469" y="4563463"/>
            <a:ext cx="1592081" cy="1092607"/>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R&amp;D and </a:t>
            </a:r>
            <a:r>
              <a:rPr lang="de-DE" sz="1000" dirty="0" err="1">
                <a:solidFill>
                  <a:srgbClr val="595A59"/>
                </a:solidFill>
                <a:latin typeface="Calibri"/>
                <a:ea typeface="Calibri"/>
                <a:cs typeface="Calibri"/>
                <a:sym typeface="Calibri"/>
              </a:rPr>
              <a:t>innovation</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leads</a:t>
            </a:r>
            <a:r>
              <a:rPr lang="de-DE" sz="1000" dirty="0">
                <a:solidFill>
                  <a:srgbClr val="595A59"/>
                </a:solidFill>
                <a:latin typeface="Calibri"/>
                <a:ea typeface="Calibri"/>
                <a:cs typeface="Calibri"/>
                <a:sym typeface="Calibri"/>
              </a:rPr>
              <a:t> to obsolete </a:t>
            </a:r>
            <a:r>
              <a:rPr lang="de-DE" sz="1000" dirty="0" err="1">
                <a:solidFill>
                  <a:srgbClr val="595A59"/>
                </a:solidFill>
                <a:latin typeface="Calibri"/>
                <a:ea typeface="Calibri"/>
                <a:cs typeface="Calibri"/>
                <a:sym typeface="Calibri"/>
              </a:rPr>
              <a:t>products</a:t>
            </a:r>
            <a:r>
              <a:rPr lang="de-DE" sz="1000" dirty="0">
                <a:solidFill>
                  <a:srgbClr val="595A59"/>
                </a:solidFill>
                <a:latin typeface="Calibri"/>
                <a:ea typeface="Calibri"/>
                <a:cs typeface="Calibri"/>
                <a:sym typeface="Calibri"/>
              </a:rPr>
              <a:t> and </a:t>
            </a:r>
            <a:r>
              <a:rPr lang="de-DE" sz="1000" dirty="0" err="1">
                <a:solidFill>
                  <a:srgbClr val="595A59"/>
                </a:solidFill>
                <a:latin typeface="Calibri"/>
                <a:ea typeface="Calibri"/>
                <a:cs typeface="Calibri"/>
                <a:sym typeface="Calibri"/>
              </a:rPr>
              <a:t>services</a:t>
            </a:r>
            <a:endParaRPr dirty="0"/>
          </a:p>
          <a:p>
            <a:pPr marL="85725" marR="0" lvl="0" indent="-85725" algn="l" rtl="0">
              <a:lnSpc>
                <a:spcPct val="100000"/>
              </a:lnSpc>
              <a:spcBef>
                <a:spcPts val="60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a:t>
            </a:r>
            <a:r>
              <a:rPr lang="de-DE" sz="1000" dirty="0" err="1">
                <a:solidFill>
                  <a:srgbClr val="595A59"/>
                </a:solidFill>
                <a:latin typeface="Calibri"/>
                <a:ea typeface="Calibri"/>
                <a:cs typeface="Calibri"/>
                <a:sym typeface="Calibri"/>
              </a:rPr>
              <a:t>investment</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leads</a:t>
            </a:r>
            <a:r>
              <a:rPr lang="de-DE" sz="1000" dirty="0">
                <a:solidFill>
                  <a:srgbClr val="595A59"/>
                </a:solidFill>
                <a:latin typeface="Calibri"/>
                <a:ea typeface="Calibri"/>
                <a:cs typeface="Calibri"/>
                <a:sym typeface="Calibri"/>
              </a:rPr>
              <a:t> to </a:t>
            </a:r>
            <a:r>
              <a:rPr lang="de-DE" sz="1000" dirty="0" err="1">
                <a:solidFill>
                  <a:srgbClr val="595A59"/>
                </a:solidFill>
                <a:latin typeface="Calibri"/>
                <a:ea typeface="Calibri"/>
                <a:cs typeface="Calibri"/>
                <a:sym typeface="Calibri"/>
              </a:rPr>
              <a:t>error-prone</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processes</a:t>
            </a:r>
            <a:endParaRPr dirty="0"/>
          </a:p>
        </p:txBody>
      </p:sp>
      <p:sp>
        <p:nvSpPr>
          <p:cNvPr id="965" name="Google Shape;965;p10"/>
          <p:cNvSpPr/>
          <p:nvPr/>
        </p:nvSpPr>
        <p:spPr>
          <a:xfrm>
            <a:off x="7694454" y="4577354"/>
            <a:ext cx="1463738" cy="1400383"/>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a:t>
            </a:r>
            <a:r>
              <a:rPr lang="de-DE" sz="1000" dirty="0" err="1">
                <a:solidFill>
                  <a:srgbClr val="595A59"/>
                </a:solidFill>
                <a:latin typeface="Calibri"/>
                <a:ea typeface="Calibri"/>
                <a:cs typeface="Calibri"/>
                <a:sym typeface="Calibri"/>
              </a:rPr>
              <a:t>controlling</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prevents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early</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recognition</a:t>
            </a:r>
            <a:r>
              <a:rPr lang="de-DE" sz="1000" dirty="0">
                <a:solidFill>
                  <a:srgbClr val="595A59"/>
                </a:solidFill>
                <a:latin typeface="Calibri"/>
                <a:ea typeface="Calibri"/>
                <a:cs typeface="Calibri"/>
                <a:sym typeface="Calibri"/>
              </a:rPr>
              <a:t> of the </a:t>
            </a:r>
            <a:r>
              <a:rPr lang="de-DE" sz="1000" dirty="0" err="1">
                <a:solidFill>
                  <a:srgbClr val="595A59"/>
                </a:solidFill>
                <a:latin typeface="Calibri"/>
                <a:ea typeface="Calibri"/>
                <a:cs typeface="Calibri"/>
                <a:sym typeface="Calibri"/>
              </a:rPr>
              <a:t>crisis</a:t>
            </a:r>
            <a:endParaRPr dirty="0"/>
          </a:p>
          <a:p>
            <a:pPr marL="85725" marR="0" lvl="0" indent="-85725" algn="l" rtl="0">
              <a:lnSpc>
                <a:spcPct val="100000"/>
              </a:lnSpc>
              <a:spcBef>
                <a:spcPts val="600"/>
              </a:spcBef>
              <a:spcAft>
                <a:spcPts val="0"/>
              </a:spcAft>
              <a:buClr>
                <a:srgbClr val="595A59"/>
              </a:buClr>
              <a:buSzPts val="1000"/>
              <a:buFont typeface="Arial"/>
              <a:buChar char="•"/>
            </a:pPr>
            <a:r>
              <a:rPr lang="de-DE" sz="1000" dirty="0" err="1">
                <a:solidFill>
                  <a:srgbClr val="595A59"/>
                </a:solidFill>
                <a:latin typeface="Calibri"/>
                <a:ea typeface="Calibri"/>
                <a:cs typeface="Calibri"/>
                <a:sym typeface="Calibri"/>
              </a:rPr>
              <a:t>Missing</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or</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inadequate</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calculations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lead</a:t>
            </a:r>
            <a:r>
              <a:rPr lang="de-DE" sz="1000" dirty="0">
                <a:solidFill>
                  <a:srgbClr val="595A59"/>
                </a:solidFill>
                <a:latin typeface="Calibri"/>
                <a:ea typeface="Calibri"/>
                <a:cs typeface="Calibri"/>
                <a:sym typeface="Calibri"/>
              </a:rPr>
              <a:t> to </a:t>
            </a:r>
            <a:r>
              <a:rPr lang="de-DE" sz="1000" dirty="0" err="1">
                <a:solidFill>
                  <a:srgbClr val="595A59"/>
                </a:solidFill>
                <a:latin typeface="Calibri"/>
                <a:ea typeface="Calibri"/>
                <a:cs typeface="Calibri"/>
                <a:sym typeface="Calibri"/>
              </a:rPr>
              <a:t>seriously</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incorrect</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decisions</a:t>
            </a:r>
            <a:endParaRPr dirty="0"/>
          </a:p>
        </p:txBody>
      </p:sp>
      <p:sp>
        <p:nvSpPr>
          <p:cNvPr id="966" name="Google Shape;966;p10"/>
          <p:cNvSpPr/>
          <p:nvPr/>
        </p:nvSpPr>
        <p:spPr>
          <a:xfrm>
            <a:off x="9149265" y="4563463"/>
            <a:ext cx="1463738" cy="553998"/>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a:t>
            </a:r>
            <a:r>
              <a:rPr lang="de-DE" sz="1000" dirty="0" err="1">
                <a:solidFill>
                  <a:srgbClr val="595A59"/>
                </a:solidFill>
                <a:latin typeface="Calibri"/>
                <a:ea typeface="Calibri"/>
                <a:cs typeface="Calibri"/>
                <a:sym typeface="Calibri"/>
              </a:rPr>
              <a:t>capital</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resources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makes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it</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difficult</a:t>
            </a:r>
            <a:r>
              <a:rPr lang="de-DE" sz="1000" dirty="0">
                <a:solidFill>
                  <a:srgbClr val="595A59"/>
                </a:solidFill>
                <a:latin typeface="Calibri"/>
                <a:ea typeface="Calibri"/>
                <a:cs typeface="Calibri"/>
                <a:sym typeface="Calibri"/>
              </a:rPr>
              <a:t> to </a:t>
            </a:r>
            <a:r>
              <a:rPr lang="de-DE" sz="1000" dirty="0" err="1">
                <a:solidFill>
                  <a:srgbClr val="595A59"/>
                </a:solidFill>
                <a:latin typeface="Calibri"/>
                <a:ea typeface="Calibri"/>
                <a:cs typeface="Calibri"/>
                <a:sym typeface="Calibri"/>
              </a:rPr>
              <a:t>raise</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capital</a:t>
            </a:r>
            <a:endParaRPr dirty="0"/>
          </a:p>
        </p:txBody>
      </p:sp>
      <p:sp>
        <p:nvSpPr>
          <p:cNvPr id="967" name="Google Shape;967;p10"/>
          <p:cNvSpPr/>
          <p:nvPr/>
        </p:nvSpPr>
        <p:spPr>
          <a:xfrm>
            <a:off x="10617176" y="4556267"/>
            <a:ext cx="1463738" cy="707886"/>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595A59"/>
              </a:buClr>
              <a:buSzPts val="1000"/>
              <a:buFont typeface="Arial"/>
              <a:buChar char="•"/>
            </a:pPr>
            <a:r>
              <a:rPr lang="de-DE" sz="1000" dirty="0">
                <a:solidFill>
                  <a:srgbClr val="595A59"/>
                </a:solidFill>
                <a:latin typeface="Calibri"/>
                <a:ea typeface="Calibri"/>
                <a:cs typeface="Calibri"/>
                <a:sym typeface="Calibri"/>
              </a:rPr>
              <a:t>Lack of </a:t>
            </a:r>
            <a:r>
              <a:rPr lang="de-DE" sz="1000" dirty="0" err="1">
                <a:solidFill>
                  <a:srgbClr val="595A59"/>
                </a:solidFill>
                <a:latin typeface="Calibri"/>
                <a:ea typeface="Calibri"/>
                <a:cs typeface="Calibri"/>
                <a:sym typeface="Calibri"/>
              </a:rPr>
              <a:t>knowledge</a:t>
            </a:r>
            <a:r>
              <a:rPr lang="de-DE" sz="1000" dirty="0">
                <a:solidFill>
                  <a:srgbClr val="595A59"/>
                </a:solidFill>
                <a:latin typeface="Calibri"/>
                <a:ea typeface="Calibri"/>
                <a:cs typeface="Calibri"/>
                <a:sym typeface="Calibri"/>
              </a:rPr>
              <a:t> of the legal </a:t>
            </a:r>
            <a:r>
              <a:rPr lang="de-DE" sz="1000" dirty="0" err="1">
                <a:solidFill>
                  <a:srgbClr val="595A59"/>
                </a:solidFill>
                <a:latin typeface="Calibri"/>
                <a:ea typeface="Calibri"/>
                <a:cs typeface="Calibri"/>
                <a:sym typeface="Calibri"/>
              </a:rPr>
              <a:t>framework</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leads</a:t>
            </a:r>
            <a:r>
              <a:rPr lang="de-DE" sz="1000" dirty="0">
                <a:solidFill>
                  <a:srgbClr val="595A59"/>
                </a:solidFill>
                <a:latin typeface="Calibri"/>
                <a:ea typeface="Calibri"/>
                <a:cs typeface="Calibri"/>
                <a:sym typeface="Calibri"/>
              </a:rPr>
              <a:t> to </a:t>
            </a:r>
            <a:r>
              <a:rPr lang="de-DE" sz="1000" dirty="0" err="1">
                <a:solidFill>
                  <a:srgbClr val="595A59"/>
                </a:solidFill>
                <a:latin typeface="Calibri"/>
                <a:ea typeface="Calibri"/>
                <a:cs typeface="Calibri"/>
                <a:sym typeface="Calibri"/>
              </a:rPr>
              <a:t>serious</a:t>
            </a:r>
            <a:r>
              <a:rPr lang="de-DE" sz="1000" dirty="0">
                <a:solidFill>
                  <a:srgbClr val="595A59"/>
                </a:solidFill>
                <a:latin typeface="Calibri"/>
                <a:ea typeface="Calibri"/>
                <a:cs typeface="Calibri"/>
                <a:sym typeface="Calibri"/>
              </a:rPr>
              <a:t> </a:t>
            </a:r>
            <a:r>
              <a:rPr lang="de-DE" sz="1000" dirty="0" err="1">
                <a:solidFill>
                  <a:srgbClr val="595A59"/>
                </a:solidFill>
                <a:latin typeface="Calibri"/>
                <a:ea typeface="Calibri"/>
                <a:cs typeface="Calibri"/>
                <a:sym typeface="Calibri"/>
              </a:rPr>
              <a:t>mistakes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1"/>
          <p:cNvSpPr txBox="1">
            <a:spLocks noGrp="1"/>
          </p:cNvSpPr>
          <p:nvPr>
            <p:ph type="body" idx="1"/>
          </p:nvPr>
        </p:nvSpPr>
        <p:spPr>
          <a:xfrm>
            <a:off x="666708" y="752637"/>
            <a:ext cx="4329835" cy="295721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a:t>Crisis Management Measures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2"/>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endParaRPr dirty="0"/>
          </a:p>
          <a:p>
            <a:pPr marL="0" lvl="0" indent="0" algn="l" rtl="0">
              <a:lnSpc>
                <a:spcPct val="100000"/>
              </a:lnSpc>
              <a:spcBef>
                <a:spcPts val="600"/>
              </a:spcBef>
              <a:spcAft>
                <a:spcPts val="0"/>
              </a:spcAft>
              <a:buClr>
                <a:srgbClr val="595A59"/>
              </a:buClr>
              <a:buSzPts val="1800"/>
              <a:buNone/>
            </a:pPr>
            <a:r>
              <a:rPr lang="de-DE" dirty="0" err="1"/>
              <a:t>For</a:t>
            </a:r>
            <a:r>
              <a:rPr lang="de-DE" dirty="0"/>
              <a:t> </a:t>
            </a:r>
            <a:r>
              <a:rPr lang="de-DE" dirty="0" err="1"/>
              <a:t>successful</a:t>
            </a:r>
            <a:r>
              <a:rPr lang="de-DE" dirty="0"/>
              <a:t> </a:t>
            </a:r>
            <a:r>
              <a:rPr lang="de-DE" dirty="0" err="1"/>
              <a:t>crisis</a:t>
            </a:r>
            <a:r>
              <a:rPr lang="de-DE" dirty="0"/>
              <a:t> </a:t>
            </a:r>
            <a:r>
              <a:rPr lang="de-DE" dirty="0" err="1"/>
              <a:t>management</a:t>
            </a:r>
            <a:r>
              <a:rPr lang="de-DE" dirty="0"/>
              <a:t>, operational </a:t>
            </a:r>
            <a:r>
              <a:rPr lang="de-DE" dirty="0" err="1"/>
              <a:t>processes</a:t>
            </a:r>
            <a:r>
              <a:rPr lang="de-DE" dirty="0"/>
              <a:t> </a:t>
            </a:r>
            <a:r>
              <a:rPr lang="de-DE" dirty="0" err="1"/>
              <a:t>must</a:t>
            </a:r>
            <a:r>
              <a:rPr lang="de-DE" dirty="0"/>
              <a:t> </a:t>
            </a:r>
            <a:r>
              <a:rPr lang="de-DE" dirty="0" err="1"/>
              <a:t>function</a:t>
            </a:r>
            <a:r>
              <a:rPr lang="de-DE" dirty="0"/>
              <a:t> </a:t>
            </a:r>
            <a:r>
              <a:rPr lang="de-DE" dirty="0" err="1"/>
              <a:t>quickly</a:t>
            </a:r>
            <a:r>
              <a:rPr lang="de-DE" dirty="0"/>
              <a:t> and </a:t>
            </a:r>
            <a:r>
              <a:rPr lang="de-DE" dirty="0" err="1"/>
              <a:t>smoothly</a:t>
            </a:r>
            <a:r>
              <a:rPr lang="de-DE" dirty="0"/>
              <a:t> </a:t>
            </a:r>
            <a:r>
              <a:rPr lang="de-DE" dirty="0" err="1"/>
              <a:t>under</a:t>
            </a:r>
            <a:r>
              <a:rPr lang="de-DE" dirty="0"/>
              <a:t> </a:t>
            </a:r>
            <a:r>
              <a:rPr lang="de-DE" dirty="0" err="1"/>
              <a:t>enormous</a:t>
            </a:r>
            <a:r>
              <a:rPr lang="de-DE" dirty="0"/>
              <a:t> time and </a:t>
            </a:r>
            <a:r>
              <a:rPr lang="de-DE" dirty="0" err="1"/>
              <a:t>action</a:t>
            </a:r>
            <a:r>
              <a:rPr lang="de-DE" dirty="0"/>
              <a:t> </a:t>
            </a:r>
            <a:r>
              <a:rPr lang="de-DE" dirty="0" err="1"/>
              <a:t>pressure</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A </a:t>
            </a:r>
            <a:r>
              <a:rPr lang="de-DE" dirty="0" err="1"/>
              <a:t>structured</a:t>
            </a:r>
            <a:r>
              <a:rPr lang="de-DE" dirty="0"/>
              <a:t> </a:t>
            </a:r>
            <a:r>
              <a:rPr lang="de-DE" dirty="0" err="1"/>
              <a:t>approach</a:t>
            </a:r>
            <a:r>
              <a:rPr lang="de-DE" dirty="0"/>
              <a:t> </a:t>
            </a:r>
            <a:r>
              <a:rPr lang="de-DE" dirty="0" err="1"/>
              <a:t>according</a:t>
            </a:r>
            <a:r>
              <a:rPr lang="de-DE" dirty="0"/>
              <a:t> to the RACE </a:t>
            </a:r>
            <a:r>
              <a:rPr lang="de-DE" dirty="0" err="1"/>
              <a:t>formula</a:t>
            </a:r>
            <a:r>
              <a:rPr lang="de-DE" dirty="0"/>
              <a:t> </a:t>
            </a:r>
            <a:r>
              <a:rPr lang="de-DE" dirty="0" err="1"/>
              <a:t>can</a:t>
            </a:r>
            <a:r>
              <a:rPr lang="de-DE" dirty="0"/>
              <a:t> </a:t>
            </a:r>
            <a:r>
              <a:rPr lang="de-DE" dirty="0" err="1"/>
              <a:t>reduce</a:t>
            </a:r>
            <a:r>
              <a:rPr lang="de-DE" dirty="0"/>
              <a:t> the negative </a:t>
            </a:r>
            <a:r>
              <a:rPr lang="de-DE" dirty="0" err="1"/>
              <a:t>effects</a:t>
            </a:r>
            <a:r>
              <a:rPr lang="de-DE" dirty="0"/>
              <a:t> of </a:t>
            </a:r>
            <a:r>
              <a:rPr lang="de-DE" dirty="0" err="1"/>
              <a:t>crises</a:t>
            </a:r>
            <a:r>
              <a:rPr lang="de-DE" dirty="0"/>
              <a:t> and </a:t>
            </a:r>
            <a:r>
              <a:rPr lang="de-DE" dirty="0" err="1"/>
              <a:t>counteract</a:t>
            </a:r>
            <a:r>
              <a:rPr lang="de-DE" dirty="0"/>
              <a:t> </a:t>
            </a:r>
            <a:r>
              <a:rPr lang="de-DE" dirty="0" err="1"/>
              <a:t>damage</a:t>
            </a:r>
            <a:r>
              <a:rPr lang="de-DE" dirty="0"/>
              <a:t> to the </a:t>
            </a:r>
            <a:r>
              <a:rPr lang="de-DE" dirty="0" err="1"/>
              <a:t>image</a:t>
            </a:r>
            <a:r>
              <a:rPr lang="de-DE" dirty="0"/>
              <a:t> and </a:t>
            </a:r>
            <a:r>
              <a:rPr lang="de-DE" dirty="0" err="1"/>
              <a:t>loss</a:t>
            </a:r>
            <a:r>
              <a:rPr lang="de-DE" dirty="0"/>
              <a:t> of </a:t>
            </a:r>
            <a:r>
              <a:rPr lang="de-DE" dirty="0" err="1"/>
              <a:t>trust</a:t>
            </a:r>
            <a:r>
              <a:rPr lang="de-DE" dirty="0"/>
              <a:t>. </a:t>
            </a:r>
            <a:endParaRPr dirty="0"/>
          </a:p>
        </p:txBody>
      </p:sp>
      <p:sp>
        <p:nvSpPr>
          <p:cNvPr id="978" name="Google Shape;978;p1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In the </a:t>
            </a:r>
            <a:r>
              <a:rPr lang="de-DE" dirty="0" err="1"/>
              <a:t>event</a:t>
            </a:r>
            <a:r>
              <a:rPr lang="de-DE" dirty="0"/>
              <a:t> of </a:t>
            </a:r>
            <a:r>
              <a:rPr lang="de-DE" dirty="0" err="1"/>
              <a:t>sudden</a:t>
            </a:r>
            <a:r>
              <a:rPr lang="de-DE" dirty="0"/>
              <a:t> </a:t>
            </a:r>
            <a:r>
              <a:rPr lang="de-DE" dirty="0" err="1"/>
              <a:t>crises</a:t>
            </a:r>
            <a:r>
              <a:rPr lang="de-DE" dirty="0"/>
              <a:t>, a </a:t>
            </a:r>
            <a:r>
              <a:rPr lang="de-DE" dirty="0" err="1"/>
              <a:t>clearly</a:t>
            </a:r>
            <a:r>
              <a:rPr lang="de-DE" dirty="0"/>
              <a:t> </a:t>
            </a:r>
            <a:r>
              <a:rPr lang="de-DE" dirty="0" err="1"/>
              <a:t>structured</a:t>
            </a:r>
            <a:r>
              <a:rPr lang="de-DE" dirty="0"/>
              <a:t> </a:t>
            </a:r>
            <a:r>
              <a:rPr lang="de-DE" dirty="0" err="1"/>
              <a:t>approach</a:t>
            </a:r>
            <a:r>
              <a:rPr lang="de-DE" dirty="0"/>
              <a:t> </a:t>
            </a:r>
            <a:r>
              <a:rPr lang="de-DE" dirty="0" err="1"/>
              <a:t>should</a:t>
            </a:r>
            <a:r>
              <a:rPr lang="de-DE" dirty="0"/>
              <a:t> </a:t>
            </a:r>
            <a:r>
              <a:rPr lang="de-DE" dirty="0" err="1"/>
              <a:t>be</a:t>
            </a:r>
            <a:r>
              <a:rPr lang="de-DE" dirty="0"/>
              <a:t> </a:t>
            </a:r>
            <a:r>
              <a:rPr lang="de-DE" dirty="0" err="1"/>
              <a:t>taken</a:t>
            </a:r>
            <a:r>
              <a:rPr lang="de-DE" dirty="0"/>
              <a:t>.</a:t>
            </a:r>
            <a:endParaRPr dirty="0"/>
          </a:p>
        </p:txBody>
      </p:sp>
      <p:sp>
        <p:nvSpPr>
          <p:cNvPr id="979" name="Google Shape;979;p1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RACE-formula (Research, Action, Communication, Evaluation)</a:t>
            </a:r>
            <a:endParaRPr/>
          </a:p>
        </p:txBody>
      </p:sp>
      <p:sp>
        <p:nvSpPr>
          <p:cNvPr id="980" name="Google Shape;980;p12"/>
          <p:cNvSpPr/>
          <p:nvPr/>
        </p:nvSpPr>
        <p:spPr>
          <a:xfrm>
            <a:off x="3752490" y="2795450"/>
            <a:ext cx="1980000" cy="2304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R</a:t>
            </a:r>
            <a:r>
              <a:rPr lang="de-DE" sz="1200" dirty="0">
                <a:solidFill>
                  <a:schemeClr val="lt1"/>
                </a:solidFill>
                <a:latin typeface="Calibri"/>
                <a:ea typeface="Calibri"/>
                <a:cs typeface="Calibri"/>
                <a:sym typeface="Calibri"/>
              </a:rPr>
              <a:t>esearch</a:t>
            </a:r>
            <a:endParaRPr dirty="0"/>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State </a:t>
            </a:r>
            <a:r>
              <a:rPr lang="de-DE" sz="1200" dirty="0" err="1">
                <a:solidFill>
                  <a:schemeClr val="lt1"/>
                </a:solidFill>
                <a:latin typeface="Calibri"/>
                <a:ea typeface="Calibri"/>
                <a:cs typeface="Calibri"/>
                <a:sym typeface="Calibri"/>
              </a:rPr>
              <a:t>analysis</a:t>
            </a:r>
            <a:r>
              <a:rPr lang="de-DE" sz="1200" dirty="0">
                <a:solidFill>
                  <a:schemeClr val="lt1"/>
                </a:solidFill>
                <a:latin typeface="Calibri"/>
                <a:ea typeface="Calibri"/>
                <a:cs typeface="Calibri"/>
                <a:sym typeface="Calibri"/>
              </a:rPr>
              <a:t> </a:t>
            </a:r>
            <a:endParaRPr dirty="0"/>
          </a:p>
          <a:p>
            <a:pPr marL="171450" marR="0" lvl="0" indent="-171450" algn="l" rtl="0">
              <a:spcBef>
                <a:spcPts val="600"/>
              </a:spcBef>
              <a:spcAft>
                <a:spcPts val="0"/>
              </a:spcAft>
              <a:buClr>
                <a:schemeClr val="lt1"/>
              </a:buClr>
              <a:buSzPts val="1200"/>
              <a:buFont typeface="Arial"/>
              <a:buChar char="•"/>
            </a:pPr>
            <a:r>
              <a:rPr lang="de-DE" sz="1200" dirty="0" err="1">
                <a:solidFill>
                  <a:schemeClr val="lt1"/>
                </a:solidFill>
                <a:latin typeface="Calibri"/>
                <a:ea typeface="Calibri"/>
                <a:cs typeface="Calibri"/>
                <a:sym typeface="Calibri"/>
              </a:rPr>
              <a:t>What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happened</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when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where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how</a:t>
            </a:r>
            <a:r>
              <a:rPr lang="de-DE" sz="1200" dirty="0">
                <a:solidFill>
                  <a:schemeClr val="lt1"/>
                </a:solidFill>
                <a:latin typeface="Calibri"/>
                <a:ea typeface="Calibri"/>
                <a:cs typeface="Calibri"/>
                <a:sym typeface="Calibri"/>
              </a:rPr>
              <a:t> and </a:t>
            </a:r>
            <a:r>
              <a:rPr lang="de-DE" sz="1200" dirty="0" err="1">
                <a:solidFill>
                  <a:schemeClr val="lt1"/>
                </a:solidFill>
                <a:latin typeface="Calibri"/>
                <a:ea typeface="Calibri"/>
                <a:cs typeface="Calibri"/>
                <a:sym typeface="Calibri"/>
              </a:rPr>
              <a:t>why</a:t>
            </a:r>
            <a:r>
              <a:rPr lang="de-DE" sz="1200" dirty="0">
                <a:solidFill>
                  <a:schemeClr val="lt1"/>
                </a:solidFill>
                <a:latin typeface="Calibri"/>
                <a:ea typeface="Calibri"/>
                <a:cs typeface="Calibri"/>
                <a:sym typeface="Calibri"/>
              </a:rPr>
              <a:t> and </a:t>
            </a:r>
            <a:r>
              <a:rPr lang="de-DE" sz="1200" dirty="0" err="1">
                <a:solidFill>
                  <a:schemeClr val="lt1"/>
                </a:solidFill>
                <a:latin typeface="Calibri"/>
                <a:ea typeface="Calibri"/>
                <a:cs typeface="Calibri"/>
                <a:sym typeface="Calibri"/>
              </a:rPr>
              <a:t>who</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affected</a:t>
            </a:r>
            <a:r>
              <a:rPr lang="de-DE" sz="1200" dirty="0">
                <a:solidFill>
                  <a:schemeClr val="lt1"/>
                </a:solidFill>
                <a:latin typeface="Calibri"/>
                <a:ea typeface="Calibri"/>
                <a:cs typeface="Calibri"/>
                <a:sym typeface="Calibri"/>
              </a:rPr>
              <a:t>?</a:t>
            </a:r>
            <a:endParaRPr dirty="0"/>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Sources of </a:t>
            </a:r>
            <a:r>
              <a:rPr lang="de-DE" sz="1200" dirty="0" err="1">
                <a:solidFill>
                  <a:schemeClr val="lt1"/>
                </a:solidFill>
                <a:latin typeface="Calibri"/>
                <a:ea typeface="Calibri"/>
                <a:cs typeface="Calibri"/>
                <a:sym typeface="Calibri"/>
              </a:rPr>
              <a:t>information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Foreign</a:t>
            </a:r>
            <a:r>
              <a:rPr lang="de-DE" sz="1200" dirty="0">
                <a:solidFill>
                  <a:schemeClr val="lt1"/>
                </a:solidFill>
                <a:latin typeface="Calibri"/>
                <a:ea typeface="Calibri"/>
                <a:cs typeface="Calibri"/>
                <a:sym typeface="Calibri"/>
              </a:rPr>
              <a:t> Office, </a:t>
            </a:r>
            <a:r>
              <a:rPr lang="de-DE" sz="1200" dirty="0" err="1">
                <a:solidFill>
                  <a:schemeClr val="lt1"/>
                </a:solidFill>
                <a:latin typeface="Calibri"/>
                <a:ea typeface="Calibri"/>
                <a:cs typeface="Calibri"/>
                <a:sym typeface="Calibri"/>
              </a:rPr>
              <a:t>Mass</a:t>
            </a:r>
            <a:r>
              <a:rPr lang="de-DE" sz="1200" dirty="0">
                <a:solidFill>
                  <a:schemeClr val="lt1"/>
                </a:solidFill>
                <a:latin typeface="Calibri"/>
                <a:ea typeface="Calibri"/>
                <a:cs typeface="Calibri"/>
                <a:sym typeface="Calibri"/>
              </a:rPr>
              <a:t> Media, </a:t>
            </a:r>
            <a:r>
              <a:rPr lang="de-DE" sz="1200" dirty="0" err="1">
                <a:solidFill>
                  <a:schemeClr val="lt1"/>
                </a:solidFill>
                <a:latin typeface="Calibri"/>
                <a:ea typeface="Calibri"/>
                <a:cs typeface="Calibri"/>
                <a:sym typeface="Calibri"/>
              </a:rPr>
              <a:t>Federations</a:t>
            </a:r>
            <a:endParaRPr sz="1200" dirty="0">
              <a:solidFill>
                <a:schemeClr val="lt1"/>
              </a:solidFill>
              <a:latin typeface="Calibri"/>
              <a:ea typeface="Calibri"/>
              <a:cs typeface="Calibri"/>
              <a:sym typeface="Calibri"/>
            </a:endParaRPr>
          </a:p>
        </p:txBody>
      </p:sp>
      <p:sp>
        <p:nvSpPr>
          <p:cNvPr id="981" name="Google Shape;981;p12"/>
          <p:cNvSpPr/>
          <p:nvPr/>
        </p:nvSpPr>
        <p:spPr>
          <a:xfrm>
            <a:off x="5812242" y="2795450"/>
            <a:ext cx="1980000" cy="2304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A</a:t>
            </a:r>
            <a:r>
              <a:rPr lang="de-DE" sz="1200" dirty="0">
                <a:solidFill>
                  <a:schemeClr val="lt1"/>
                </a:solidFill>
                <a:latin typeface="Calibri"/>
                <a:ea typeface="Calibri"/>
                <a:cs typeface="Calibri"/>
                <a:sym typeface="Calibri"/>
              </a:rPr>
              <a:t>ction</a:t>
            </a:r>
            <a:endParaRPr dirty="0"/>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Initiation of immediate </a:t>
            </a:r>
            <a:r>
              <a:rPr lang="de-DE" sz="1200" dirty="0" err="1">
                <a:solidFill>
                  <a:schemeClr val="lt1"/>
                </a:solidFill>
                <a:latin typeface="Calibri"/>
                <a:ea typeface="Calibri"/>
                <a:cs typeface="Calibri"/>
                <a:sym typeface="Calibri"/>
              </a:rPr>
              <a:t>measures</a:t>
            </a:r>
            <a:endParaRPr dirty="0"/>
          </a:p>
          <a:p>
            <a:pPr marL="171450" marR="0" lvl="0" indent="-171450" algn="l" rtl="0">
              <a:spcBef>
                <a:spcPts val="600"/>
              </a:spcBef>
              <a:spcAft>
                <a:spcPts val="0"/>
              </a:spcAft>
              <a:buClr>
                <a:schemeClr val="lt1"/>
              </a:buClr>
              <a:buSzPts val="1200"/>
              <a:buFont typeface="Arial"/>
              <a:buChar char="•"/>
            </a:pPr>
            <a:r>
              <a:rPr lang="de-DE" sz="1200" dirty="0" err="1">
                <a:solidFill>
                  <a:schemeClr val="lt1"/>
                </a:solidFill>
                <a:latin typeface="Calibri"/>
                <a:ea typeface="Calibri"/>
                <a:cs typeface="Calibri"/>
                <a:sym typeface="Calibri"/>
              </a:rPr>
              <a:t>Must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be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efficient</a:t>
            </a:r>
            <a:r>
              <a:rPr lang="de-DE" sz="1200" dirty="0">
                <a:solidFill>
                  <a:schemeClr val="lt1"/>
                </a:solidFill>
                <a:latin typeface="Calibri"/>
                <a:ea typeface="Calibri"/>
                <a:cs typeface="Calibri"/>
                <a:sym typeface="Calibri"/>
              </a:rPr>
              <a:t> and </a:t>
            </a:r>
            <a:r>
              <a:rPr lang="de-DE" sz="1200" dirty="0" err="1">
                <a:solidFill>
                  <a:schemeClr val="lt1"/>
                </a:solidFill>
                <a:latin typeface="Calibri"/>
                <a:ea typeface="Calibri"/>
                <a:cs typeface="Calibri"/>
                <a:sym typeface="Calibri"/>
              </a:rPr>
              <a:t>economically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justifiable</a:t>
            </a:r>
            <a:endParaRPr dirty="0"/>
          </a:p>
          <a:p>
            <a:pPr marL="171450" marR="0" lvl="0" indent="-171450" algn="l" rtl="0">
              <a:spcBef>
                <a:spcPts val="600"/>
              </a:spcBef>
              <a:spcAft>
                <a:spcPts val="0"/>
              </a:spcAft>
              <a:buClr>
                <a:schemeClr val="lt1"/>
              </a:buClr>
              <a:buSzPts val="1200"/>
              <a:buFont typeface="Arial"/>
              <a:buChar char="•"/>
            </a:pPr>
            <a:r>
              <a:rPr lang="de-DE" sz="1200" dirty="0" err="1">
                <a:solidFill>
                  <a:schemeClr val="lt1"/>
                </a:solidFill>
                <a:latin typeface="Calibri"/>
                <a:ea typeface="Calibri"/>
                <a:cs typeface="Calibri"/>
                <a:sym typeface="Calibri"/>
              </a:rPr>
              <a:t>Must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be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carefully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implemented</a:t>
            </a:r>
            <a:r>
              <a:rPr lang="de-DE" sz="1200" dirty="0">
                <a:solidFill>
                  <a:schemeClr val="lt1"/>
                </a:solidFill>
                <a:latin typeface="Calibri"/>
                <a:ea typeface="Calibri"/>
                <a:cs typeface="Calibri"/>
                <a:sym typeface="Calibri"/>
              </a:rPr>
              <a:t> and </a:t>
            </a:r>
            <a:r>
              <a:rPr lang="de-DE" sz="1200" dirty="0" err="1">
                <a:solidFill>
                  <a:schemeClr val="lt1"/>
                </a:solidFill>
                <a:latin typeface="Calibri"/>
                <a:ea typeface="Calibri"/>
                <a:cs typeface="Calibri"/>
                <a:sym typeface="Calibri"/>
              </a:rPr>
              <a:t>documented</a:t>
            </a:r>
            <a:endParaRPr sz="1200" dirty="0">
              <a:solidFill>
                <a:schemeClr val="lt1"/>
              </a:solidFill>
              <a:latin typeface="Calibri"/>
              <a:ea typeface="Calibri"/>
              <a:cs typeface="Calibri"/>
              <a:sym typeface="Calibri"/>
            </a:endParaRPr>
          </a:p>
        </p:txBody>
      </p:sp>
      <p:sp>
        <p:nvSpPr>
          <p:cNvPr id="982" name="Google Shape;982;p12"/>
          <p:cNvSpPr/>
          <p:nvPr/>
        </p:nvSpPr>
        <p:spPr>
          <a:xfrm>
            <a:off x="9931746" y="2795450"/>
            <a:ext cx="1980000" cy="2304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E</a:t>
            </a:r>
            <a:r>
              <a:rPr lang="de-DE" sz="1200" dirty="0">
                <a:solidFill>
                  <a:schemeClr val="lt1"/>
                </a:solidFill>
                <a:latin typeface="Calibri"/>
                <a:ea typeface="Calibri"/>
                <a:cs typeface="Calibri"/>
                <a:sym typeface="Calibri"/>
              </a:rPr>
              <a:t>valuation</a:t>
            </a:r>
            <a:endParaRPr dirty="0"/>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Evaluation of all </a:t>
            </a:r>
            <a:r>
              <a:rPr lang="de-DE" sz="1200" dirty="0" err="1">
                <a:solidFill>
                  <a:schemeClr val="lt1"/>
                </a:solidFill>
                <a:latin typeface="Calibri"/>
                <a:ea typeface="Calibri"/>
                <a:cs typeface="Calibri"/>
                <a:sym typeface="Calibri"/>
              </a:rPr>
              <a:t>measures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implemented</a:t>
            </a:r>
            <a:r>
              <a:rPr lang="de-DE" sz="1200" dirty="0">
                <a:solidFill>
                  <a:schemeClr val="lt1"/>
                </a:solidFill>
                <a:latin typeface="Calibri"/>
                <a:ea typeface="Calibri"/>
                <a:cs typeface="Calibri"/>
                <a:sym typeface="Calibri"/>
              </a:rPr>
              <a:t> to </a:t>
            </a:r>
            <a:r>
              <a:rPr lang="de-DE" sz="1200" dirty="0" err="1">
                <a:solidFill>
                  <a:schemeClr val="lt1"/>
                </a:solidFill>
                <a:latin typeface="Calibri"/>
                <a:ea typeface="Calibri"/>
                <a:cs typeface="Calibri"/>
                <a:sym typeface="Calibri"/>
              </a:rPr>
              <a:t>show</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strengths</a:t>
            </a:r>
            <a:r>
              <a:rPr lang="de-DE" sz="1200" dirty="0">
                <a:solidFill>
                  <a:schemeClr val="lt1"/>
                </a:solidFill>
                <a:latin typeface="Calibri"/>
                <a:ea typeface="Calibri"/>
                <a:cs typeface="Calibri"/>
                <a:sym typeface="Calibri"/>
              </a:rPr>
              <a:t> and </a:t>
            </a:r>
            <a:r>
              <a:rPr lang="de-DE" sz="1200" dirty="0" err="1">
                <a:solidFill>
                  <a:schemeClr val="lt1"/>
                </a:solidFill>
                <a:latin typeface="Calibri"/>
                <a:ea typeface="Calibri"/>
                <a:cs typeface="Calibri"/>
                <a:sym typeface="Calibri"/>
              </a:rPr>
              <a:t>weaknesses</a:t>
            </a:r>
            <a:r>
              <a:rPr lang="de-DE" sz="1200" dirty="0">
                <a:solidFill>
                  <a:schemeClr val="lt1"/>
                </a:solidFill>
                <a:latin typeface="Calibri"/>
                <a:ea typeface="Calibri"/>
                <a:cs typeface="Calibri"/>
                <a:sym typeface="Calibri"/>
              </a:rPr>
              <a:t> of </a:t>
            </a:r>
            <a:r>
              <a:rPr lang="de-DE" sz="1200" dirty="0" err="1">
                <a:solidFill>
                  <a:schemeClr val="lt1"/>
                </a:solidFill>
                <a:latin typeface="Calibri"/>
                <a:ea typeface="Calibri"/>
                <a:cs typeface="Calibri"/>
                <a:sym typeface="Calibri"/>
              </a:rPr>
              <a:t>crisis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management</a:t>
            </a:r>
            <a:endParaRPr dirty="0"/>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Use the </a:t>
            </a:r>
            <a:r>
              <a:rPr lang="de-DE" sz="1200" dirty="0" err="1">
                <a:solidFill>
                  <a:schemeClr val="lt1"/>
                </a:solidFill>
                <a:latin typeface="Calibri"/>
                <a:ea typeface="Calibri"/>
                <a:cs typeface="Calibri"/>
                <a:sym typeface="Calibri"/>
              </a:rPr>
              <a:t>findings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for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improvements</a:t>
            </a:r>
            <a:r>
              <a:rPr lang="de-DE" sz="1200" dirty="0">
                <a:solidFill>
                  <a:schemeClr val="lt1"/>
                </a:solidFill>
                <a:latin typeface="Calibri"/>
                <a:ea typeface="Calibri"/>
                <a:cs typeface="Calibri"/>
                <a:sym typeface="Calibri"/>
              </a:rPr>
              <a:t> in </a:t>
            </a:r>
            <a:r>
              <a:rPr lang="de-DE" sz="1200" dirty="0" err="1">
                <a:solidFill>
                  <a:schemeClr val="lt1"/>
                </a:solidFill>
                <a:latin typeface="Calibri"/>
                <a:ea typeface="Calibri"/>
                <a:cs typeface="Calibri"/>
                <a:sym typeface="Calibri"/>
              </a:rPr>
              <a:t>process</a:t>
            </a:r>
            <a:endParaRPr dirty="0"/>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Development of </a:t>
            </a:r>
            <a:r>
              <a:rPr lang="de-DE" sz="1200" dirty="0" err="1">
                <a:solidFill>
                  <a:schemeClr val="lt1"/>
                </a:solidFill>
                <a:latin typeface="Calibri"/>
                <a:ea typeface="Calibri"/>
                <a:cs typeface="Calibri"/>
                <a:sym typeface="Calibri"/>
              </a:rPr>
              <a:t>measures</a:t>
            </a:r>
            <a:r>
              <a:rPr lang="de-DE" sz="1200" dirty="0">
                <a:solidFill>
                  <a:schemeClr val="lt1"/>
                </a:solidFill>
                <a:latin typeface="Calibri"/>
                <a:ea typeface="Calibri"/>
                <a:cs typeface="Calibri"/>
                <a:sym typeface="Calibri"/>
              </a:rPr>
              <a:t> to </a:t>
            </a:r>
            <a:r>
              <a:rPr lang="de-DE" sz="1200" dirty="0" err="1">
                <a:solidFill>
                  <a:schemeClr val="lt1"/>
                </a:solidFill>
                <a:latin typeface="Calibri"/>
                <a:ea typeface="Calibri"/>
                <a:cs typeface="Calibri"/>
                <a:sym typeface="Calibri"/>
              </a:rPr>
              <a:t>reduce</a:t>
            </a:r>
            <a:r>
              <a:rPr lang="de-DE" sz="1200" dirty="0">
                <a:solidFill>
                  <a:schemeClr val="lt1"/>
                </a:solidFill>
                <a:latin typeface="Calibri"/>
                <a:ea typeface="Calibri"/>
                <a:cs typeface="Calibri"/>
                <a:sym typeface="Calibri"/>
              </a:rPr>
              <a:t> the negative </a:t>
            </a:r>
            <a:r>
              <a:rPr lang="de-DE" sz="1200" dirty="0" err="1">
                <a:solidFill>
                  <a:schemeClr val="lt1"/>
                </a:solidFill>
                <a:latin typeface="Calibri"/>
                <a:ea typeface="Calibri"/>
                <a:cs typeface="Calibri"/>
                <a:sym typeface="Calibri"/>
              </a:rPr>
              <a:t>consequences</a:t>
            </a:r>
            <a:r>
              <a:rPr lang="de-DE" sz="1200" dirty="0">
                <a:solidFill>
                  <a:schemeClr val="lt1"/>
                </a:solidFill>
                <a:latin typeface="Calibri"/>
                <a:ea typeface="Calibri"/>
                <a:cs typeface="Calibri"/>
                <a:sym typeface="Calibri"/>
              </a:rPr>
              <a:t> of the </a:t>
            </a:r>
            <a:r>
              <a:rPr lang="de-DE" sz="1200" dirty="0" err="1">
                <a:solidFill>
                  <a:schemeClr val="lt1"/>
                </a:solidFill>
                <a:latin typeface="Calibri"/>
                <a:ea typeface="Calibri"/>
                <a:cs typeface="Calibri"/>
                <a:sym typeface="Calibri"/>
              </a:rPr>
              <a:t>crisis</a:t>
            </a:r>
            <a:r>
              <a:rPr lang="de-DE" sz="1200" dirty="0">
                <a:solidFill>
                  <a:schemeClr val="lt1"/>
                </a:solidFill>
                <a:latin typeface="Calibri"/>
                <a:ea typeface="Calibri"/>
                <a:cs typeface="Calibri"/>
                <a:sym typeface="Calibri"/>
              </a:rPr>
              <a:t> </a:t>
            </a:r>
            <a:endParaRPr sz="1200" dirty="0">
              <a:solidFill>
                <a:schemeClr val="lt1"/>
              </a:solidFill>
              <a:latin typeface="Calibri"/>
              <a:ea typeface="Calibri"/>
              <a:cs typeface="Calibri"/>
              <a:sym typeface="Calibri"/>
            </a:endParaRPr>
          </a:p>
        </p:txBody>
      </p:sp>
      <p:sp>
        <p:nvSpPr>
          <p:cNvPr id="983" name="Google Shape;983;p12"/>
          <p:cNvSpPr/>
          <p:nvPr/>
        </p:nvSpPr>
        <p:spPr>
          <a:xfrm>
            <a:off x="7871994" y="2802819"/>
            <a:ext cx="1980000" cy="2304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b="1" dirty="0">
                <a:solidFill>
                  <a:schemeClr val="lt1"/>
                </a:solidFill>
                <a:latin typeface="Calibri"/>
                <a:ea typeface="Calibri"/>
                <a:cs typeface="Calibri"/>
                <a:sym typeface="Calibri"/>
              </a:rPr>
              <a:t>C</a:t>
            </a:r>
            <a:r>
              <a:rPr lang="de-DE" sz="1200" dirty="0">
                <a:solidFill>
                  <a:schemeClr val="lt1"/>
                </a:solidFill>
                <a:latin typeface="Calibri"/>
                <a:ea typeface="Calibri"/>
                <a:cs typeface="Calibri"/>
                <a:sym typeface="Calibri"/>
              </a:rPr>
              <a:t>ommunication</a:t>
            </a:r>
            <a:endParaRPr dirty="0"/>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External </a:t>
            </a:r>
            <a:r>
              <a:rPr lang="de-DE" sz="1200" dirty="0" err="1">
                <a:solidFill>
                  <a:schemeClr val="lt1"/>
                </a:solidFill>
                <a:latin typeface="Calibri"/>
                <a:ea typeface="Calibri"/>
                <a:cs typeface="Calibri"/>
                <a:sym typeface="Calibri"/>
              </a:rPr>
              <a:t>crisis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communication</a:t>
            </a:r>
            <a:endParaRPr sz="1200" dirty="0">
              <a:solidFill>
                <a:schemeClr val="lt1"/>
              </a:solidFill>
              <a:latin typeface="Calibri"/>
              <a:ea typeface="Calibri"/>
              <a:cs typeface="Calibri"/>
              <a:sym typeface="Calibri"/>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Internal </a:t>
            </a:r>
            <a:r>
              <a:rPr lang="de-DE" sz="1200" dirty="0" err="1">
                <a:solidFill>
                  <a:schemeClr val="lt1"/>
                </a:solidFill>
                <a:latin typeface="Calibri"/>
                <a:ea typeface="Calibri"/>
                <a:cs typeface="Calibri"/>
                <a:sym typeface="Calibri"/>
              </a:rPr>
              <a:t>crisis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communication</a:t>
            </a:r>
            <a:endParaRPr sz="1200" dirty="0">
              <a:solidFill>
                <a:schemeClr val="lt1"/>
              </a:solidFill>
              <a:latin typeface="Calibri"/>
              <a:ea typeface="Calibri"/>
              <a:cs typeface="Calibri"/>
              <a:sym typeface="Calibri"/>
            </a:endParaRPr>
          </a:p>
          <a:p>
            <a:pPr marL="171450" marR="0" lvl="0" indent="-171450" algn="l" rtl="0">
              <a:spcBef>
                <a:spcPts val="600"/>
              </a:spcBef>
              <a:spcAft>
                <a:spcPts val="0"/>
              </a:spcAft>
              <a:buClr>
                <a:schemeClr val="lt1"/>
              </a:buClr>
              <a:buSzPts val="1200"/>
              <a:buFont typeface="Arial"/>
              <a:buChar char="•"/>
            </a:pPr>
            <a:r>
              <a:rPr lang="de-DE" sz="1200" dirty="0">
                <a:solidFill>
                  <a:schemeClr val="lt1"/>
                </a:solidFill>
                <a:latin typeface="Calibri"/>
                <a:ea typeface="Calibri"/>
                <a:cs typeface="Calibri"/>
                <a:sym typeface="Calibri"/>
              </a:rPr>
              <a:t>Implementation </a:t>
            </a:r>
            <a:r>
              <a:rPr lang="de-DE" sz="1200" dirty="0" err="1">
                <a:solidFill>
                  <a:schemeClr val="lt1"/>
                </a:solidFill>
                <a:latin typeface="Calibri"/>
                <a:ea typeface="Calibri"/>
                <a:cs typeface="Calibri"/>
                <a:sym typeface="Calibri"/>
              </a:rPr>
              <a:t>by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experienced</a:t>
            </a:r>
            <a:r>
              <a:rPr lang="de-DE" sz="1200" dirty="0">
                <a:solidFill>
                  <a:schemeClr val="lt1"/>
                </a:solidFill>
                <a:latin typeface="Calibri"/>
                <a:ea typeface="Calibri"/>
                <a:cs typeface="Calibri"/>
                <a:sym typeface="Calibri"/>
              </a:rPr>
              <a:t> and </a:t>
            </a:r>
            <a:r>
              <a:rPr lang="de-DE" sz="1200" dirty="0" err="1">
                <a:solidFill>
                  <a:schemeClr val="lt1"/>
                </a:solidFill>
                <a:latin typeface="Calibri"/>
                <a:ea typeface="Calibri"/>
                <a:cs typeface="Calibri"/>
                <a:sym typeface="Calibri"/>
              </a:rPr>
              <a:t>qualified</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staff</a:t>
            </a:r>
            <a:r>
              <a:rPr lang="de-DE" sz="1200" dirty="0">
                <a:solidFill>
                  <a:schemeClr val="lt1"/>
                </a:solidFill>
                <a:latin typeface="Calibri"/>
                <a:ea typeface="Calibri"/>
                <a:cs typeface="Calibri"/>
                <a:sym typeface="Calibri"/>
              </a:rPr>
              <a:t> </a:t>
            </a:r>
            <a:endParaRPr sz="1200" dirty="0">
              <a:solidFill>
                <a:schemeClr val="lt1"/>
              </a:solidFill>
              <a:latin typeface="Calibri"/>
              <a:ea typeface="Calibri"/>
              <a:cs typeface="Calibri"/>
              <a:sym typeface="Calibri"/>
            </a:endParaRPr>
          </a:p>
        </p:txBody>
      </p:sp>
      <p:sp>
        <p:nvSpPr>
          <p:cNvPr id="984" name="Google Shape;984;p12"/>
          <p:cNvSpPr/>
          <p:nvPr/>
        </p:nvSpPr>
        <p:spPr>
          <a:xfrm rot="5400000">
            <a:off x="5621067" y="4726259"/>
            <a:ext cx="343617" cy="292358"/>
          </a:xfrm>
          <a:prstGeom prst="flowChartExtract">
            <a:avLst/>
          </a:prstGeom>
          <a:solidFill>
            <a:schemeClr val="lt1"/>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2"/>
          <p:cNvSpPr/>
          <p:nvPr/>
        </p:nvSpPr>
        <p:spPr>
          <a:xfrm rot="5400000">
            <a:off x="9730238" y="4726259"/>
            <a:ext cx="343617" cy="292358"/>
          </a:xfrm>
          <a:prstGeom prst="flowChartExtract">
            <a:avLst/>
          </a:prstGeom>
          <a:solidFill>
            <a:schemeClr val="lt1"/>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2"/>
          <p:cNvSpPr/>
          <p:nvPr/>
        </p:nvSpPr>
        <p:spPr>
          <a:xfrm rot="5400000">
            <a:off x="7701951" y="4726259"/>
            <a:ext cx="343617" cy="292358"/>
          </a:xfrm>
          <a:prstGeom prst="flowChartExtract">
            <a:avLst/>
          </a:prstGeom>
          <a:solidFill>
            <a:schemeClr val="lt1"/>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2"/>
          <p:cNvSpPr txBox="1"/>
          <p:nvPr/>
        </p:nvSpPr>
        <p:spPr>
          <a:xfrm>
            <a:off x="10357089" y="5888185"/>
            <a:ext cx="205975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595A59"/>
                </a:solidFill>
                <a:latin typeface="Calibri"/>
                <a:ea typeface="Calibri"/>
                <a:cs typeface="Calibri"/>
                <a:sym typeface="Calibri"/>
              </a:rPr>
              <a:t>Source: Klimke/Schott (1993)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3"/>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results</a:t>
            </a:r>
            <a:r>
              <a:rPr lang="de-DE" dirty="0"/>
              <a:t> of a </a:t>
            </a:r>
            <a:r>
              <a:rPr lang="de-DE" dirty="0" err="1"/>
              <a:t>Slovenian</a:t>
            </a:r>
            <a:r>
              <a:rPr lang="de-DE" dirty="0"/>
              <a:t> </a:t>
            </a:r>
            <a:r>
              <a:rPr lang="de-DE" dirty="0" err="1"/>
              <a:t>study</a:t>
            </a:r>
            <a:r>
              <a:rPr lang="de-DE" dirty="0"/>
              <a:t> </a:t>
            </a:r>
            <a:r>
              <a:rPr lang="de-DE" dirty="0" err="1"/>
              <a:t>show</a:t>
            </a:r>
            <a:r>
              <a:rPr lang="de-DE" dirty="0"/>
              <a:t> </a:t>
            </a:r>
            <a:r>
              <a:rPr lang="de-DE" dirty="0" err="1"/>
              <a:t>that</a:t>
            </a:r>
            <a:r>
              <a:rPr lang="de-DE" dirty="0"/>
              <a:t> </a:t>
            </a:r>
            <a:r>
              <a:rPr lang="de-DE" dirty="0" err="1"/>
              <a:t>tourism</a:t>
            </a:r>
            <a:r>
              <a:rPr lang="de-DE" dirty="0"/>
              <a:t> SMEs </a:t>
            </a:r>
            <a:r>
              <a:rPr lang="de-DE" dirty="0" err="1"/>
              <a:t>focus</a:t>
            </a:r>
            <a:r>
              <a:rPr lang="de-DE" dirty="0"/>
              <a:t> on the </a:t>
            </a:r>
            <a:r>
              <a:rPr lang="de-DE" dirty="0" err="1"/>
              <a:t>following</a:t>
            </a:r>
            <a:r>
              <a:rPr lang="de-DE" dirty="0"/>
              <a:t> </a:t>
            </a:r>
            <a:r>
              <a:rPr lang="de-DE" dirty="0" err="1"/>
              <a:t>four</a:t>
            </a:r>
            <a:r>
              <a:rPr lang="de-DE" dirty="0"/>
              <a:t> </a:t>
            </a:r>
            <a:r>
              <a:rPr lang="de-DE" dirty="0" err="1"/>
              <a:t>dimensions</a:t>
            </a:r>
            <a:r>
              <a:rPr lang="de-DE" dirty="0"/>
              <a:t> </a:t>
            </a:r>
            <a:r>
              <a:rPr lang="de-DE" dirty="0" err="1"/>
              <a:t>when</a:t>
            </a:r>
            <a:r>
              <a:rPr lang="de-DE" dirty="0"/>
              <a:t> </a:t>
            </a:r>
            <a:r>
              <a:rPr lang="de-DE" dirty="0" err="1"/>
              <a:t>taking</a:t>
            </a:r>
            <a:r>
              <a:rPr lang="de-DE" dirty="0"/>
              <a:t> </a:t>
            </a:r>
            <a:r>
              <a:rPr lang="de-DE" dirty="0" err="1"/>
              <a:t>crisis</a:t>
            </a:r>
            <a:r>
              <a:rPr lang="de-DE" dirty="0"/>
              <a:t> </a:t>
            </a:r>
            <a:r>
              <a:rPr lang="de-DE" dirty="0" err="1"/>
              <a:t>management</a:t>
            </a:r>
            <a:r>
              <a:rPr lang="de-DE" dirty="0"/>
              <a:t> </a:t>
            </a:r>
            <a:r>
              <a:rPr lang="de-DE" dirty="0" err="1"/>
              <a:t>measures</a:t>
            </a:r>
            <a:r>
              <a:rPr lang="de-DE" dirty="0"/>
              <a:t> </a:t>
            </a:r>
            <a:r>
              <a:rPr lang="de-DE" dirty="0" err="1"/>
              <a:t>during</a:t>
            </a:r>
            <a:r>
              <a:rPr lang="de-DE" dirty="0"/>
              <a:t> the Covid-19 </a:t>
            </a:r>
            <a:r>
              <a:rPr lang="de-DE" dirty="0" err="1"/>
              <a:t>Pandemic</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However</a:t>
            </a:r>
            <a:r>
              <a:rPr lang="de-DE" dirty="0"/>
              <a:t>, </a:t>
            </a:r>
            <a:r>
              <a:rPr lang="de-DE" dirty="0" err="1"/>
              <a:t>crisis</a:t>
            </a:r>
            <a:r>
              <a:rPr lang="de-DE" dirty="0"/>
              <a:t> </a:t>
            </a:r>
            <a:r>
              <a:rPr lang="de-DE" dirty="0" err="1"/>
              <a:t>management</a:t>
            </a:r>
            <a:r>
              <a:rPr lang="de-DE" dirty="0"/>
              <a:t> </a:t>
            </a:r>
            <a:r>
              <a:rPr lang="de-DE" dirty="0" err="1"/>
              <a:t>is</a:t>
            </a:r>
            <a:r>
              <a:rPr lang="de-DE" dirty="0"/>
              <a:t> </a:t>
            </a:r>
            <a:r>
              <a:rPr lang="de-DE" dirty="0" err="1"/>
              <a:t>carried</a:t>
            </a:r>
            <a:r>
              <a:rPr lang="de-DE" dirty="0"/>
              <a:t> out </a:t>
            </a:r>
            <a:r>
              <a:rPr lang="de-DE" dirty="0" err="1"/>
              <a:t>through</a:t>
            </a:r>
            <a:r>
              <a:rPr lang="de-DE" dirty="0"/>
              <a:t> </a:t>
            </a:r>
            <a:r>
              <a:rPr lang="de-DE" dirty="0" err="1"/>
              <a:t>various</a:t>
            </a:r>
            <a:r>
              <a:rPr lang="de-DE" dirty="0"/>
              <a:t> </a:t>
            </a:r>
            <a:r>
              <a:rPr lang="de-DE" dirty="0" err="1"/>
              <a:t>combinations</a:t>
            </a:r>
            <a:r>
              <a:rPr lang="de-DE" dirty="0"/>
              <a:t> of </a:t>
            </a:r>
            <a:r>
              <a:rPr lang="de-DE" dirty="0" err="1"/>
              <a:t>measures</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There</a:t>
            </a:r>
            <a:r>
              <a:rPr lang="de-DE" dirty="0"/>
              <a:t> </a:t>
            </a:r>
            <a:r>
              <a:rPr lang="de-DE" dirty="0" err="1"/>
              <a:t>are</a:t>
            </a:r>
            <a:r>
              <a:rPr lang="de-DE" dirty="0"/>
              <a:t> </a:t>
            </a:r>
            <a:r>
              <a:rPr lang="de-DE" dirty="0" err="1"/>
              <a:t>significant</a:t>
            </a:r>
            <a:r>
              <a:rPr lang="de-DE" dirty="0"/>
              <a:t> </a:t>
            </a:r>
            <a:r>
              <a:rPr lang="de-DE" dirty="0" err="1"/>
              <a:t>differences</a:t>
            </a:r>
            <a:r>
              <a:rPr lang="de-DE" dirty="0"/>
              <a:t> in the </a:t>
            </a:r>
            <a:r>
              <a:rPr lang="de-DE" dirty="0" err="1"/>
              <a:t>utilisation</a:t>
            </a:r>
            <a:r>
              <a:rPr lang="de-DE" dirty="0"/>
              <a:t> of different </a:t>
            </a:r>
            <a:r>
              <a:rPr lang="de-DE" dirty="0" err="1"/>
              <a:t>practices</a:t>
            </a:r>
            <a:r>
              <a:rPr lang="de-DE" dirty="0"/>
              <a:t> </a:t>
            </a:r>
            <a:r>
              <a:rPr lang="de-DE" dirty="0" err="1"/>
              <a:t>among</a:t>
            </a:r>
            <a:r>
              <a:rPr lang="de-DE" dirty="0"/>
              <a:t> different </a:t>
            </a:r>
            <a:r>
              <a:rPr lang="de-DE" dirty="0" err="1"/>
              <a:t>types</a:t>
            </a:r>
            <a:r>
              <a:rPr lang="de-DE" dirty="0"/>
              <a:t> of </a:t>
            </a:r>
            <a:r>
              <a:rPr lang="de-DE" dirty="0" err="1"/>
              <a:t>tourism</a:t>
            </a:r>
            <a:r>
              <a:rPr lang="de-DE" dirty="0"/>
              <a:t> SMEs.</a:t>
            </a:r>
            <a:endParaRPr dirty="0"/>
          </a:p>
          <a:p>
            <a:pPr marL="0" lvl="0" indent="0" algn="l" rtl="0">
              <a:lnSpc>
                <a:spcPct val="100000"/>
              </a:lnSpc>
              <a:spcBef>
                <a:spcPts val="600"/>
              </a:spcBef>
              <a:spcAft>
                <a:spcPts val="0"/>
              </a:spcAft>
              <a:buClr>
                <a:srgbClr val="595A59"/>
              </a:buClr>
              <a:buSzPts val="1050"/>
              <a:buNone/>
            </a:pPr>
            <a:r>
              <a:rPr lang="de-DE" sz="1050" dirty="0" err="1"/>
              <a:t>Kukanja</a:t>
            </a:r>
            <a:r>
              <a:rPr lang="de-DE" sz="1050" dirty="0"/>
              <a:t> et al. (2020): Crisis Management Practices in Tourism SMEs </a:t>
            </a:r>
            <a:r>
              <a:rPr lang="de-DE" sz="1050" dirty="0" err="1"/>
              <a:t>During</a:t>
            </a:r>
            <a:r>
              <a:rPr lang="de-DE" sz="1050" dirty="0"/>
              <a:t> the Covid-19 </a:t>
            </a:r>
            <a:r>
              <a:rPr lang="de-DE" sz="1050" dirty="0" err="1"/>
              <a:t>Pandemic</a:t>
            </a:r>
            <a:endParaRPr sz="1050" dirty="0"/>
          </a:p>
        </p:txBody>
      </p:sp>
      <p:sp>
        <p:nvSpPr>
          <p:cNvPr id="993" name="Google Shape;993;p1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en-GB" dirty="0"/>
              <a:t>There are various operational measures available to minimise the impact of crisis.</a:t>
            </a:r>
            <a:endParaRPr dirty="0"/>
          </a:p>
        </p:txBody>
      </p:sp>
      <p:sp>
        <p:nvSpPr>
          <p:cNvPr id="994" name="Google Shape;994;p1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err="1"/>
              <a:t>Examples</a:t>
            </a:r>
            <a:r>
              <a:rPr lang="de-DE" dirty="0"/>
              <a:t> </a:t>
            </a:r>
            <a:r>
              <a:rPr lang="de-DE" dirty="0" err="1"/>
              <a:t>for</a:t>
            </a:r>
            <a:r>
              <a:rPr lang="de-DE" dirty="0"/>
              <a:t> Crisis Management </a:t>
            </a:r>
            <a:r>
              <a:rPr lang="de-DE" dirty="0" err="1"/>
              <a:t>Measures</a:t>
            </a:r>
            <a:r>
              <a:rPr lang="de-DE" dirty="0"/>
              <a:t> in Tourism SMEs </a:t>
            </a:r>
            <a:r>
              <a:rPr lang="de-DE" dirty="0" err="1"/>
              <a:t>during</a:t>
            </a:r>
            <a:r>
              <a:rPr lang="de-DE" dirty="0"/>
              <a:t> the Covid-19 </a:t>
            </a:r>
            <a:r>
              <a:rPr lang="de-DE" dirty="0" err="1"/>
              <a:t>pandemic</a:t>
            </a:r>
            <a:r>
              <a:rPr lang="de-DE" dirty="0"/>
              <a:t> </a:t>
            </a:r>
            <a:endParaRPr dirty="0"/>
          </a:p>
        </p:txBody>
      </p:sp>
      <p:sp>
        <p:nvSpPr>
          <p:cNvPr id="995" name="Google Shape;995;p13"/>
          <p:cNvSpPr/>
          <p:nvPr/>
        </p:nvSpPr>
        <p:spPr>
          <a:xfrm>
            <a:off x="3917945" y="2642901"/>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6" name="Google Shape;996;p13"/>
          <p:cNvSpPr/>
          <p:nvPr/>
        </p:nvSpPr>
        <p:spPr>
          <a:xfrm>
            <a:off x="4822798" y="2642902"/>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7" name="Google Shape;997;p13"/>
          <p:cNvSpPr/>
          <p:nvPr/>
        </p:nvSpPr>
        <p:spPr>
          <a:xfrm>
            <a:off x="3917945" y="4691593"/>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8" name="Google Shape;998;p13"/>
          <p:cNvSpPr/>
          <p:nvPr/>
        </p:nvSpPr>
        <p:spPr>
          <a:xfrm>
            <a:off x="7967524" y="4686152"/>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999" name="Google Shape;999;p13"/>
          <p:cNvSpPr/>
          <p:nvPr/>
        </p:nvSpPr>
        <p:spPr>
          <a:xfrm>
            <a:off x="8872377" y="4686153"/>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0" name="Google Shape;1000;p13"/>
          <p:cNvSpPr/>
          <p:nvPr/>
        </p:nvSpPr>
        <p:spPr>
          <a:xfrm>
            <a:off x="7983029" y="2642901"/>
            <a:ext cx="3777170" cy="959876"/>
          </a:xfrm>
          <a:custGeom>
            <a:avLst/>
            <a:gdLst/>
            <a:ahLst/>
            <a:cxnLst/>
            <a:rect l="l" t="t" r="r" b="b"/>
            <a:pathLst>
              <a:path w="2734" h="694" extrusionOk="0">
                <a:moveTo>
                  <a:pt x="959" y="600"/>
                </a:moveTo>
                <a:cubicBezTo>
                  <a:pt x="947" y="600"/>
                  <a:pt x="936" y="594"/>
                  <a:pt x="930" y="584"/>
                </a:cubicBezTo>
                <a:cubicBezTo>
                  <a:pt x="573" y="0"/>
                  <a:pt x="573" y="0"/>
                  <a:pt x="573" y="0"/>
                </a:cubicBezTo>
                <a:cubicBezTo>
                  <a:pt x="347" y="0"/>
                  <a:pt x="347" y="0"/>
                  <a:pt x="347" y="0"/>
                </a:cubicBezTo>
                <a:cubicBezTo>
                  <a:pt x="155" y="0"/>
                  <a:pt x="0" y="155"/>
                  <a:pt x="0" y="347"/>
                </a:cubicBezTo>
                <a:cubicBezTo>
                  <a:pt x="0" y="539"/>
                  <a:pt x="155" y="694"/>
                  <a:pt x="347" y="694"/>
                </a:cubicBezTo>
                <a:cubicBezTo>
                  <a:pt x="2675" y="694"/>
                  <a:pt x="2675" y="694"/>
                  <a:pt x="2675" y="694"/>
                </a:cubicBezTo>
                <a:cubicBezTo>
                  <a:pt x="2707" y="694"/>
                  <a:pt x="2734" y="667"/>
                  <a:pt x="2734" y="635"/>
                </a:cubicBezTo>
                <a:cubicBezTo>
                  <a:pt x="2734" y="600"/>
                  <a:pt x="2734" y="600"/>
                  <a:pt x="2734" y="600"/>
                </a:cubicBezTo>
                <a:lnTo>
                  <a:pt x="959" y="600"/>
                </a:lnTo>
                <a:close/>
              </a:path>
            </a:pathLst>
          </a:custGeom>
          <a:solidFill>
            <a:srgbClr val="D7C6D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1" name="Google Shape;1001;p13"/>
          <p:cNvSpPr/>
          <p:nvPr/>
        </p:nvSpPr>
        <p:spPr>
          <a:xfrm>
            <a:off x="8887882" y="2642902"/>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2" name="Google Shape;1002;p13"/>
          <p:cNvSpPr/>
          <p:nvPr/>
        </p:nvSpPr>
        <p:spPr>
          <a:xfrm>
            <a:off x="4822798" y="4686153"/>
            <a:ext cx="2872317" cy="732910"/>
          </a:xfrm>
          <a:custGeom>
            <a:avLst/>
            <a:gdLst/>
            <a:ahLst/>
            <a:cxnLst/>
            <a:rect l="l" t="t" r="r" b="b"/>
            <a:pathLst>
              <a:path w="2079" h="530" extrusionOk="0">
                <a:moveTo>
                  <a:pt x="324" y="530"/>
                </a:moveTo>
                <a:cubicBezTo>
                  <a:pt x="2079" y="530"/>
                  <a:pt x="2079" y="530"/>
                  <a:pt x="2079" y="530"/>
                </a:cubicBezTo>
                <a:cubicBezTo>
                  <a:pt x="2079" y="59"/>
                  <a:pt x="2079" y="59"/>
                  <a:pt x="2079" y="59"/>
                </a:cubicBezTo>
                <a:cubicBezTo>
                  <a:pt x="2079" y="26"/>
                  <a:pt x="2052" y="0"/>
                  <a:pt x="2020" y="0"/>
                </a:cubicBezTo>
                <a:cubicBezTo>
                  <a:pt x="0" y="0"/>
                  <a:pt x="0" y="0"/>
                  <a:pt x="0" y="0"/>
                </a:cubicBezTo>
                <a:lnTo>
                  <a:pt x="324" y="530"/>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350" b="1">
              <a:solidFill>
                <a:schemeClr val="dk1"/>
              </a:solidFill>
              <a:latin typeface="Calibri"/>
              <a:ea typeface="Calibri"/>
              <a:cs typeface="Calibri"/>
              <a:sym typeface="Calibri"/>
            </a:endParaRPr>
          </a:p>
        </p:txBody>
      </p:sp>
      <p:sp>
        <p:nvSpPr>
          <p:cNvPr id="1003" name="Google Shape;1003;p13"/>
          <p:cNvSpPr txBox="1"/>
          <p:nvPr/>
        </p:nvSpPr>
        <p:spPr>
          <a:xfrm>
            <a:off x="4221055" y="2759184"/>
            <a:ext cx="471603"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1</a:t>
            </a:r>
            <a:endParaRPr/>
          </a:p>
        </p:txBody>
      </p:sp>
      <p:sp>
        <p:nvSpPr>
          <p:cNvPr id="1004" name="Google Shape;1004;p13"/>
          <p:cNvSpPr txBox="1"/>
          <p:nvPr/>
        </p:nvSpPr>
        <p:spPr>
          <a:xfrm>
            <a:off x="8264569" y="4771482"/>
            <a:ext cx="471604"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4</a:t>
            </a:r>
            <a:endParaRPr/>
          </a:p>
        </p:txBody>
      </p:sp>
      <p:sp>
        <p:nvSpPr>
          <p:cNvPr id="1005" name="Google Shape;1005;p13"/>
          <p:cNvSpPr txBox="1"/>
          <p:nvPr/>
        </p:nvSpPr>
        <p:spPr>
          <a:xfrm>
            <a:off x="4214990" y="4771482"/>
            <a:ext cx="471604"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3</a:t>
            </a:r>
            <a:endParaRPr/>
          </a:p>
        </p:txBody>
      </p:sp>
      <p:sp>
        <p:nvSpPr>
          <p:cNvPr id="1006" name="Google Shape;1006;p13"/>
          <p:cNvSpPr txBox="1"/>
          <p:nvPr/>
        </p:nvSpPr>
        <p:spPr>
          <a:xfrm>
            <a:off x="8263612" y="2757694"/>
            <a:ext cx="471604" cy="7849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4501" b="1">
                <a:solidFill>
                  <a:schemeClr val="lt1"/>
                </a:solidFill>
                <a:latin typeface="Calibri"/>
                <a:ea typeface="Calibri"/>
                <a:cs typeface="Calibri"/>
                <a:sym typeface="Calibri"/>
              </a:rPr>
              <a:t>2</a:t>
            </a:r>
            <a:endParaRPr/>
          </a:p>
        </p:txBody>
      </p:sp>
      <p:sp>
        <p:nvSpPr>
          <p:cNvPr id="1007" name="Google Shape;1007;p13"/>
          <p:cNvSpPr txBox="1"/>
          <p:nvPr/>
        </p:nvSpPr>
        <p:spPr>
          <a:xfrm>
            <a:off x="5541739" y="2809302"/>
            <a:ext cx="24564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lt1"/>
                </a:solidFill>
                <a:latin typeface="Calibri"/>
                <a:ea typeface="Calibri"/>
                <a:cs typeface="Calibri"/>
                <a:sym typeface="Calibri"/>
              </a:rPr>
              <a:t>Workforce</a:t>
            </a:r>
            <a:endParaRPr sz="2000">
              <a:solidFill>
                <a:schemeClr val="lt1"/>
              </a:solidFill>
              <a:latin typeface="Calibri"/>
              <a:ea typeface="Calibri"/>
              <a:cs typeface="Calibri"/>
              <a:sym typeface="Calibri"/>
            </a:endParaRPr>
          </a:p>
        </p:txBody>
      </p:sp>
      <p:sp>
        <p:nvSpPr>
          <p:cNvPr id="1008" name="Google Shape;1008;p13"/>
          <p:cNvSpPr txBox="1"/>
          <p:nvPr/>
        </p:nvSpPr>
        <p:spPr>
          <a:xfrm>
            <a:off x="9317996" y="4859233"/>
            <a:ext cx="24564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lt1"/>
                </a:solidFill>
                <a:latin typeface="Calibri"/>
                <a:ea typeface="Calibri"/>
                <a:cs typeface="Calibri"/>
                <a:sym typeface="Calibri"/>
              </a:rPr>
              <a:t>Organisational Support</a:t>
            </a:r>
            <a:endParaRPr/>
          </a:p>
        </p:txBody>
      </p:sp>
      <p:sp>
        <p:nvSpPr>
          <p:cNvPr id="1009" name="Google Shape;1009;p13"/>
          <p:cNvSpPr txBox="1"/>
          <p:nvPr/>
        </p:nvSpPr>
        <p:spPr>
          <a:xfrm>
            <a:off x="5585274" y="4843844"/>
            <a:ext cx="24564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lt1"/>
                </a:solidFill>
                <a:latin typeface="Calibri"/>
                <a:ea typeface="Calibri"/>
                <a:cs typeface="Calibri"/>
                <a:sym typeface="Calibri"/>
              </a:rPr>
              <a:t>Marketing</a:t>
            </a:r>
            <a:endParaRPr/>
          </a:p>
        </p:txBody>
      </p:sp>
      <p:sp>
        <p:nvSpPr>
          <p:cNvPr id="1010" name="Google Shape;1010;p13"/>
          <p:cNvSpPr txBox="1"/>
          <p:nvPr/>
        </p:nvSpPr>
        <p:spPr>
          <a:xfrm>
            <a:off x="9735514" y="2809302"/>
            <a:ext cx="245648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lt1"/>
                </a:solidFill>
                <a:latin typeface="Calibri"/>
                <a:ea typeface="Calibri"/>
                <a:cs typeface="Calibri"/>
                <a:sym typeface="Calibri"/>
              </a:rPr>
              <a:t>Cost Control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a:t>	</a:t>
            </a:r>
            <a:endParaRPr/>
          </a:p>
          <a:p>
            <a:pPr marL="0" lvl="0" indent="0" algn="l" rtl="0">
              <a:lnSpc>
                <a:spcPct val="90000"/>
              </a:lnSpc>
              <a:spcBef>
                <a:spcPts val="100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p:txBody>
      </p:sp>
      <p:graphicFrame>
        <p:nvGraphicFramePr>
          <p:cNvPr id="1016" name="Google Shape;1016;p14"/>
          <p:cNvGraphicFramePr/>
          <p:nvPr/>
        </p:nvGraphicFramePr>
        <p:xfrm>
          <a:off x="3915864" y="1805418"/>
          <a:ext cx="7668000" cy="387105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326150">
                <a:tc>
                  <a:txBody>
                    <a:bodyPr/>
                    <a:lstStyle/>
                    <a:p>
                      <a:pPr marL="0" marR="0" lvl="0" indent="0" algn="l" rtl="0">
                        <a:spcBef>
                          <a:spcPts val="0"/>
                        </a:spcBef>
                        <a:spcAft>
                          <a:spcPts val="0"/>
                        </a:spcAft>
                        <a:buNone/>
                      </a:pPr>
                      <a:r>
                        <a:rPr lang="de-DE" sz="2000" u="none" strike="noStrike" cap="none" dirty="0" err="1"/>
                        <a:t>Workforce</a:t>
                      </a:r>
                      <a:r>
                        <a:rPr lang="de-DE" sz="2000" u="none" strike="noStrike" cap="none" dirty="0"/>
                        <a:t> Practices</a:t>
                      </a:r>
                      <a:endParaRPr dirty="0"/>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a:solidFill>
                            <a:srgbClr val="595A59"/>
                          </a:solidFill>
                        </a:rPr>
                        <a:t>Reduction of wages and salaries</a:t>
                      </a:r>
                      <a:endParaRPr sz="2000">
                        <a:solidFill>
                          <a:srgbClr val="595A59"/>
                        </a:solidFill>
                      </a:endParaRPr>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lnSpc>
                          <a:spcPct val="100000"/>
                        </a:lnSpc>
                        <a:spcBef>
                          <a:spcPts val="0"/>
                        </a:spcBef>
                        <a:spcAft>
                          <a:spcPts val="0"/>
                        </a:spcAft>
                        <a:buClr>
                          <a:srgbClr val="595A59"/>
                        </a:buClr>
                        <a:buSzPts val="2000"/>
                        <a:buFont typeface="Calibri"/>
                        <a:buNone/>
                      </a:pPr>
                      <a:r>
                        <a:rPr lang="de-DE" sz="2000">
                          <a:solidFill>
                            <a:srgbClr val="595A59"/>
                          </a:solidFill>
                        </a:rPr>
                        <a:t>Mandatory unpaid vacations for employees</a:t>
                      </a:r>
                      <a:endParaRPr/>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dirty="0" err="1">
                          <a:solidFill>
                            <a:srgbClr val="595A59"/>
                          </a:solidFill>
                        </a:rPr>
                        <a:t>Reducing</a:t>
                      </a:r>
                      <a:r>
                        <a:rPr lang="de-DE" sz="2000" dirty="0">
                          <a:solidFill>
                            <a:srgbClr val="595A59"/>
                          </a:solidFill>
                        </a:rPr>
                        <a:t> the </a:t>
                      </a:r>
                      <a:r>
                        <a:rPr lang="de-DE" sz="2000" dirty="0" err="1">
                          <a:solidFill>
                            <a:srgbClr val="595A59"/>
                          </a:solidFill>
                        </a:rPr>
                        <a:t>number</a:t>
                      </a:r>
                      <a:r>
                        <a:rPr lang="de-DE" sz="2000" dirty="0">
                          <a:solidFill>
                            <a:srgbClr val="595A59"/>
                          </a:solidFill>
                        </a:rPr>
                        <a:t> of </a:t>
                      </a:r>
                      <a:r>
                        <a:rPr lang="de-DE" sz="2000" dirty="0" err="1">
                          <a:solidFill>
                            <a:srgbClr val="595A59"/>
                          </a:solidFill>
                        </a:rPr>
                        <a:t>employees</a:t>
                      </a:r>
                      <a:r>
                        <a:rPr lang="de-DE" sz="2000" dirty="0">
                          <a:solidFill>
                            <a:srgbClr val="595A59"/>
                          </a:solidFill>
                        </a:rPr>
                        <a:t> </a:t>
                      </a:r>
                      <a:endParaRPr sz="2000" dirty="0">
                        <a:solidFill>
                          <a:srgbClr val="595A59"/>
                        </a:solidFill>
                      </a:endParaRPr>
                    </a:p>
                  </a:txBody>
                  <a:tcPr marL="91450" marR="91450" marT="45725" marB="45725"/>
                </a:tc>
                <a:extLst>
                  <a:ext uri="{0D108BD9-81ED-4DB2-BD59-A6C34878D82A}">
                    <a16:rowId xmlns:a16="http://schemas.microsoft.com/office/drawing/2014/main" val="10003"/>
                  </a:ext>
                </a:extLst>
              </a:tr>
              <a:tr h="326150">
                <a:tc>
                  <a:txBody>
                    <a:bodyPr/>
                    <a:lstStyle/>
                    <a:p>
                      <a:pPr marL="0" marR="0" lvl="0" indent="0" algn="l" rtl="0">
                        <a:spcBef>
                          <a:spcPts val="0"/>
                        </a:spcBef>
                        <a:spcAft>
                          <a:spcPts val="0"/>
                        </a:spcAft>
                        <a:buNone/>
                      </a:pPr>
                      <a:r>
                        <a:rPr lang="de-DE" sz="2000">
                          <a:solidFill>
                            <a:srgbClr val="595A59"/>
                          </a:solidFill>
                        </a:rPr>
                        <a:t>Increasing productivity </a:t>
                      </a:r>
                      <a:endParaRPr sz="2000">
                        <a:solidFill>
                          <a:srgbClr val="595A59"/>
                        </a:solidFill>
                      </a:endParaRPr>
                    </a:p>
                  </a:txBody>
                  <a:tcPr marL="91450" marR="91450" marT="45725" marB="45725"/>
                </a:tc>
                <a:extLst>
                  <a:ext uri="{0D108BD9-81ED-4DB2-BD59-A6C34878D82A}">
                    <a16:rowId xmlns:a16="http://schemas.microsoft.com/office/drawing/2014/main" val="10004"/>
                  </a:ext>
                </a:extLst>
              </a:tr>
              <a:tr h="254000">
                <a:tc>
                  <a:txBody>
                    <a:bodyPr/>
                    <a:lstStyle/>
                    <a:p>
                      <a:pPr marL="0" marR="0" lvl="0" indent="0" algn="l" rtl="0">
                        <a:lnSpc>
                          <a:spcPct val="100000"/>
                        </a:lnSpc>
                        <a:spcBef>
                          <a:spcPts val="0"/>
                        </a:spcBef>
                        <a:spcAft>
                          <a:spcPts val="0"/>
                        </a:spcAft>
                        <a:buClr>
                          <a:srgbClr val="595A59"/>
                        </a:buClr>
                        <a:buSzPts val="2000"/>
                        <a:buFont typeface="Calibri"/>
                        <a:buNone/>
                      </a:pPr>
                      <a:r>
                        <a:rPr lang="de-DE" sz="2000">
                          <a:solidFill>
                            <a:srgbClr val="595A59"/>
                          </a:solidFill>
                        </a:rPr>
                        <a:t>Request employees take on additional tasks not included in their job descriptions</a:t>
                      </a:r>
                      <a:endParaRPr/>
                    </a:p>
                  </a:txBody>
                  <a:tcPr marL="91450" marR="91450" marT="45725" marB="45725"/>
                </a:tc>
                <a:extLst>
                  <a:ext uri="{0D108BD9-81ED-4DB2-BD59-A6C34878D82A}">
                    <a16:rowId xmlns:a16="http://schemas.microsoft.com/office/drawing/2014/main" val="10005"/>
                  </a:ext>
                </a:extLst>
              </a:tr>
              <a:tr h="326150">
                <a:tc>
                  <a:txBody>
                    <a:bodyPr/>
                    <a:lstStyle/>
                    <a:p>
                      <a:pPr marL="0" marR="0" lvl="0" indent="0" algn="l" rtl="0">
                        <a:spcBef>
                          <a:spcPts val="0"/>
                        </a:spcBef>
                        <a:spcAft>
                          <a:spcPts val="0"/>
                        </a:spcAft>
                        <a:buNone/>
                      </a:pPr>
                      <a:r>
                        <a:rPr lang="de-DE" sz="2000" dirty="0">
                          <a:solidFill>
                            <a:srgbClr val="595A59"/>
                          </a:solidFill>
                        </a:rPr>
                        <a:t>Making </a:t>
                      </a:r>
                      <a:r>
                        <a:rPr lang="de-DE" sz="2000" dirty="0" err="1">
                          <a:solidFill>
                            <a:srgbClr val="595A59"/>
                          </a:solidFill>
                        </a:rPr>
                        <a:t>changes</a:t>
                      </a:r>
                      <a:r>
                        <a:rPr lang="de-DE" sz="2000" dirty="0">
                          <a:solidFill>
                            <a:srgbClr val="595A59"/>
                          </a:solidFill>
                        </a:rPr>
                        <a:t> in the organisational </a:t>
                      </a:r>
                      <a:r>
                        <a:rPr lang="de-DE" sz="2000" dirty="0" err="1">
                          <a:solidFill>
                            <a:srgbClr val="595A59"/>
                          </a:solidFill>
                        </a:rPr>
                        <a:t>structure</a:t>
                      </a:r>
                      <a:r>
                        <a:rPr lang="de-DE" sz="2000" dirty="0">
                          <a:solidFill>
                            <a:srgbClr val="595A59"/>
                          </a:solidFill>
                        </a:rPr>
                        <a:t> </a:t>
                      </a:r>
                      <a:endParaRPr sz="2000" dirty="0">
                        <a:solidFill>
                          <a:srgbClr val="595A59"/>
                        </a:solidFill>
                      </a:endParaRPr>
                    </a:p>
                  </a:txBody>
                  <a:tcPr marL="91450" marR="91450" marT="45725" marB="45725"/>
                </a:tc>
                <a:extLst>
                  <a:ext uri="{0D108BD9-81ED-4DB2-BD59-A6C34878D82A}">
                    <a16:rowId xmlns:a16="http://schemas.microsoft.com/office/drawing/2014/main" val="10006"/>
                  </a:ext>
                </a:extLst>
              </a:tr>
              <a:tr h="326150">
                <a:tc>
                  <a:txBody>
                    <a:bodyPr/>
                    <a:lstStyle/>
                    <a:p>
                      <a:pPr marL="0" marR="0" lvl="0" indent="0" algn="l" rtl="0">
                        <a:spcBef>
                          <a:spcPts val="0"/>
                        </a:spcBef>
                        <a:spcAft>
                          <a:spcPts val="0"/>
                        </a:spcAft>
                        <a:buNone/>
                      </a:pPr>
                      <a:r>
                        <a:rPr lang="de-DE" sz="2000" dirty="0" err="1">
                          <a:solidFill>
                            <a:srgbClr val="595A59"/>
                          </a:solidFill>
                        </a:rPr>
                        <a:t>Extending</a:t>
                      </a:r>
                      <a:r>
                        <a:rPr lang="de-DE" sz="2000" dirty="0">
                          <a:solidFill>
                            <a:srgbClr val="595A59"/>
                          </a:solidFill>
                        </a:rPr>
                        <a:t> the </a:t>
                      </a:r>
                      <a:r>
                        <a:rPr lang="de-DE" sz="2000" dirty="0" err="1">
                          <a:solidFill>
                            <a:srgbClr val="595A59"/>
                          </a:solidFill>
                        </a:rPr>
                        <a:t>working</a:t>
                      </a:r>
                      <a:r>
                        <a:rPr lang="de-DE" sz="2000" dirty="0">
                          <a:solidFill>
                            <a:srgbClr val="595A59"/>
                          </a:solidFill>
                        </a:rPr>
                        <a:t> </a:t>
                      </a:r>
                      <a:r>
                        <a:rPr lang="de-DE" sz="2000" dirty="0" err="1">
                          <a:solidFill>
                            <a:srgbClr val="595A59"/>
                          </a:solidFill>
                        </a:rPr>
                        <a:t>hours</a:t>
                      </a:r>
                      <a:r>
                        <a:rPr lang="de-DE" sz="2000" dirty="0">
                          <a:solidFill>
                            <a:srgbClr val="595A59"/>
                          </a:solidFill>
                        </a:rPr>
                        <a:t> of </a:t>
                      </a:r>
                      <a:r>
                        <a:rPr lang="de-DE" sz="2000" dirty="0" err="1">
                          <a:solidFill>
                            <a:srgbClr val="595A59"/>
                          </a:solidFill>
                        </a:rPr>
                        <a:t>employees</a:t>
                      </a:r>
                      <a:endParaRPr sz="2000" dirty="0">
                        <a:solidFill>
                          <a:srgbClr val="595A59"/>
                        </a:solidFill>
                      </a:endParaRPr>
                    </a:p>
                  </a:txBody>
                  <a:tcPr marL="91450" marR="91450" marT="45725" marB="45725"/>
                </a:tc>
                <a:extLst>
                  <a:ext uri="{0D108BD9-81ED-4DB2-BD59-A6C34878D82A}">
                    <a16:rowId xmlns:a16="http://schemas.microsoft.com/office/drawing/2014/main" val="10007"/>
                  </a:ext>
                </a:extLst>
              </a:tr>
              <a:tr h="326150">
                <a:tc>
                  <a:txBody>
                    <a:bodyPr/>
                    <a:lstStyle/>
                    <a:p>
                      <a:pPr marL="0" marR="0" lvl="0" indent="0" algn="l" rtl="0">
                        <a:spcBef>
                          <a:spcPts val="0"/>
                        </a:spcBef>
                        <a:spcAft>
                          <a:spcPts val="0"/>
                        </a:spcAft>
                        <a:buNone/>
                      </a:pPr>
                      <a:r>
                        <a:rPr lang="de-DE" sz="2000" dirty="0" err="1">
                          <a:solidFill>
                            <a:srgbClr val="595A59"/>
                          </a:solidFill>
                        </a:rPr>
                        <a:t>Replacement</a:t>
                      </a:r>
                      <a:r>
                        <a:rPr lang="de-DE" sz="2000" dirty="0">
                          <a:solidFill>
                            <a:srgbClr val="595A59"/>
                          </a:solidFill>
                        </a:rPr>
                        <a:t> of permanent </a:t>
                      </a:r>
                      <a:r>
                        <a:rPr lang="de-DE" sz="2000" dirty="0" err="1">
                          <a:solidFill>
                            <a:srgbClr val="595A59"/>
                          </a:solidFill>
                        </a:rPr>
                        <a:t>employees</a:t>
                      </a:r>
                      <a:r>
                        <a:rPr lang="de-DE" sz="2000" dirty="0">
                          <a:solidFill>
                            <a:srgbClr val="595A59"/>
                          </a:solidFill>
                        </a:rPr>
                        <a:t> </a:t>
                      </a:r>
                      <a:r>
                        <a:rPr lang="de-DE" sz="2000" dirty="0" err="1">
                          <a:solidFill>
                            <a:srgbClr val="595A59"/>
                          </a:solidFill>
                        </a:rPr>
                        <a:t>with</a:t>
                      </a:r>
                      <a:r>
                        <a:rPr lang="de-DE" sz="2000" dirty="0">
                          <a:solidFill>
                            <a:srgbClr val="595A59"/>
                          </a:solidFill>
                        </a:rPr>
                        <a:t> </a:t>
                      </a:r>
                      <a:r>
                        <a:rPr lang="de-DE" sz="2000" dirty="0" err="1">
                          <a:solidFill>
                            <a:srgbClr val="595A59"/>
                          </a:solidFill>
                        </a:rPr>
                        <a:t>part</a:t>
                      </a:r>
                      <a:r>
                        <a:rPr lang="de-DE" sz="2000" dirty="0">
                          <a:solidFill>
                            <a:srgbClr val="595A59"/>
                          </a:solidFill>
                        </a:rPr>
                        <a:t>-time </a:t>
                      </a:r>
                      <a:r>
                        <a:rPr lang="de-DE" sz="2000" dirty="0" err="1">
                          <a:solidFill>
                            <a:srgbClr val="595A59"/>
                          </a:solidFill>
                        </a:rPr>
                        <a:t>employees</a:t>
                      </a:r>
                      <a:r>
                        <a:rPr lang="de-DE" sz="2000" dirty="0">
                          <a:solidFill>
                            <a:srgbClr val="595A59"/>
                          </a:solidFill>
                        </a:rPr>
                        <a:t> </a:t>
                      </a:r>
                      <a:endParaRPr sz="2000" dirty="0">
                        <a:solidFill>
                          <a:srgbClr val="595A59"/>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1017" name="Google Shape;1017;p1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As </a:t>
            </a:r>
            <a:r>
              <a:rPr lang="de-DE" dirty="0" err="1"/>
              <a:t>tourism</a:t>
            </a:r>
            <a:r>
              <a:rPr lang="de-DE" dirty="0"/>
              <a:t> </a:t>
            </a:r>
            <a:r>
              <a:rPr lang="de-DE" dirty="0" err="1"/>
              <a:t>is</a:t>
            </a:r>
            <a:r>
              <a:rPr lang="de-DE" dirty="0"/>
              <a:t> a </a:t>
            </a:r>
            <a:r>
              <a:rPr lang="de-DE" dirty="0" err="1"/>
              <a:t>labour</a:t>
            </a:r>
            <a:r>
              <a:rPr lang="de-DE" dirty="0"/>
              <a:t>-intensive </a:t>
            </a:r>
            <a:r>
              <a:rPr lang="de-DE" dirty="0" err="1"/>
              <a:t>sector</a:t>
            </a:r>
            <a:r>
              <a:rPr lang="de-DE" dirty="0"/>
              <a:t>, </a:t>
            </a:r>
            <a:r>
              <a:rPr lang="de-DE" dirty="0" err="1"/>
              <a:t>cost</a:t>
            </a:r>
            <a:r>
              <a:rPr lang="de-DE" dirty="0"/>
              <a:t> </a:t>
            </a:r>
            <a:r>
              <a:rPr lang="de-DE" dirty="0" err="1"/>
              <a:t>reductions</a:t>
            </a:r>
            <a:r>
              <a:rPr lang="de-DE" dirty="0"/>
              <a:t> in the </a:t>
            </a:r>
            <a:r>
              <a:rPr lang="de-DE" dirty="0" err="1"/>
              <a:t>workforce</a:t>
            </a:r>
            <a:r>
              <a:rPr lang="de-DE" dirty="0"/>
              <a:t> </a:t>
            </a:r>
            <a:r>
              <a:rPr lang="de-DE" dirty="0" err="1"/>
              <a:t>dimension</a:t>
            </a:r>
            <a:r>
              <a:rPr lang="de-DE" dirty="0"/>
              <a:t> </a:t>
            </a:r>
            <a:r>
              <a:rPr lang="de-DE" dirty="0" err="1"/>
              <a:t>are</a:t>
            </a:r>
            <a:r>
              <a:rPr lang="de-DE" dirty="0"/>
              <a:t> essential, but </a:t>
            </a:r>
            <a:r>
              <a:rPr lang="de-DE" dirty="0" err="1"/>
              <a:t>they</a:t>
            </a:r>
            <a:r>
              <a:rPr lang="de-DE" dirty="0"/>
              <a:t> </a:t>
            </a:r>
            <a:r>
              <a:rPr lang="de-DE" dirty="0" err="1"/>
              <a:t>need</a:t>
            </a:r>
            <a:r>
              <a:rPr lang="de-DE" dirty="0"/>
              <a:t> to </a:t>
            </a:r>
            <a:r>
              <a:rPr lang="de-DE" dirty="0" err="1"/>
              <a:t>be</a:t>
            </a:r>
            <a:r>
              <a:rPr lang="de-DE" dirty="0"/>
              <a:t> </a:t>
            </a:r>
            <a:r>
              <a:rPr lang="de-DE" dirty="0" err="1"/>
              <a:t>implemented</a:t>
            </a:r>
            <a:r>
              <a:rPr lang="de-DE" dirty="0"/>
              <a:t> </a:t>
            </a:r>
            <a:r>
              <a:rPr lang="de-DE" dirty="0" err="1"/>
              <a:t>carefully</a:t>
            </a:r>
            <a:r>
              <a:rPr lang="de-DE" dirty="0"/>
              <a:t> in </a:t>
            </a:r>
            <a:r>
              <a:rPr lang="de-DE" dirty="0" err="1"/>
              <a:t>order</a:t>
            </a:r>
            <a:r>
              <a:rPr lang="de-DE" dirty="0"/>
              <a:t> not to </a:t>
            </a:r>
            <a:r>
              <a:rPr lang="de-DE" dirty="0" err="1"/>
              <a:t>worsen</a:t>
            </a:r>
            <a:r>
              <a:rPr lang="de-DE" dirty="0"/>
              <a:t> a </a:t>
            </a:r>
            <a:r>
              <a:rPr lang="de-DE" dirty="0" err="1"/>
              <a:t>tourism</a:t>
            </a:r>
            <a:r>
              <a:rPr lang="de-DE" dirty="0"/>
              <a:t> </a:t>
            </a:r>
            <a:r>
              <a:rPr lang="de-DE" dirty="0" err="1"/>
              <a:t>SME’s</a:t>
            </a:r>
            <a:r>
              <a:rPr lang="de-DE" dirty="0"/>
              <a:t> </a:t>
            </a:r>
            <a:r>
              <a:rPr lang="de-DE" dirty="0" err="1"/>
              <a:t>marketing</a:t>
            </a:r>
            <a:r>
              <a:rPr lang="de-DE" dirty="0"/>
              <a:t> </a:t>
            </a:r>
            <a:r>
              <a:rPr lang="de-DE" dirty="0" err="1"/>
              <a:t>position</a:t>
            </a:r>
            <a:r>
              <a:rPr lang="de-DE" dirty="0"/>
              <a:t>.</a:t>
            </a:r>
            <a:endParaRPr dirty="0"/>
          </a:p>
        </p:txBody>
      </p:sp>
      <p:sp>
        <p:nvSpPr>
          <p:cNvPr id="1018" name="Google Shape;1018;p1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1. Workforce measures </a:t>
            </a:r>
            <a:endParaRPr/>
          </a:p>
        </p:txBody>
      </p:sp>
      <p:sp>
        <p:nvSpPr>
          <p:cNvPr id="1019" name="Google Shape;1019;p14"/>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err="1">
                <a:solidFill>
                  <a:srgbClr val="595A59"/>
                </a:solidFill>
                <a:latin typeface="Calibri"/>
                <a:ea typeface="Calibri"/>
                <a:cs typeface="Calibri"/>
                <a:sym typeface="Calibri"/>
              </a:rPr>
              <a:t>Workforce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practices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have</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greatest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importance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managers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owners</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tourism</a:t>
            </a:r>
            <a:r>
              <a:rPr lang="de-DE" sz="1800" dirty="0">
                <a:solidFill>
                  <a:srgbClr val="595A59"/>
                </a:solidFill>
                <a:latin typeface="Calibri"/>
                <a:ea typeface="Calibri"/>
                <a:cs typeface="Calibri"/>
                <a:sym typeface="Calibri"/>
              </a:rPr>
              <a:t> SMEs in </a:t>
            </a:r>
            <a:r>
              <a:rPr lang="de-DE" sz="1800" dirty="0" err="1">
                <a:solidFill>
                  <a:srgbClr val="595A59"/>
                </a:solidFill>
                <a:latin typeface="Calibri"/>
                <a:ea typeface="Calibri"/>
                <a:cs typeface="Calibri"/>
                <a:sym typeface="Calibri"/>
              </a:rPr>
              <a:t>coping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with</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a:t>
            </a:r>
            <a:endParaRPr dirty="0"/>
          </a:p>
          <a:p>
            <a:pPr marL="0" marR="0" lvl="0" indent="0" algn="l" rtl="0">
              <a:lnSpc>
                <a:spcPct val="100000"/>
              </a:lnSpc>
              <a:spcBef>
                <a:spcPts val="600"/>
              </a:spcBef>
              <a:spcAft>
                <a:spcPts val="0"/>
              </a:spcAft>
              <a:buClr>
                <a:srgbClr val="595A59"/>
              </a:buClr>
              <a:buSzPts val="1800"/>
              <a:buFont typeface="Arial"/>
              <a:buNone/>
            </a:pPr>
            <a:r>
              <a:rPr lang="de-DE" sz="1800" dirty="0" err="1">
                <a:solidFill>
                  <a:srgbClr val="595A59"/>
                </a:solidFill>
                <a:latin typeface="Calibri"/>
                <a:ea typeface="Calibri"/>
                <a:cs typeface="Calibri"/>
                <a:sym typeface="Calibri"/>
              </a:rPr>
              <a:t>Measures</a:t>
            </a:r>
            <a:r>
              <a:rPr lang="de-DE" sz="1800" dirty="0">
                <a:solidFill>
                  <a:srgbClr val="595A59"/>
                </a:solidFill>
                <a:latin typeface="Calibri"/>
                <a:ea typeface="Calibri"/>
                <a:cs typeface="Calibri"/>
                <a:sym typeface="Calibri"/>
              </a:rPr>
              <a:t> in </a:t>
            </a:r>
            <a:r>
              <a:rPr lang="de-DE" sz="1800" dirty="0" err="1">
                <a:solidFill>
                  <a:srgbClr val="595A59"/>
                </a:solidFill>
                <a:latin typeface="Calibri"/>
                <a:ea typeface="Calibri"/>
                <a:cs typeface="Calibri"/>
                <a:sym typeface="Calibri"/>
              </a:rPr>
              <a:t>this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area</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must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carefully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implemented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because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they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can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deteriorate</a:t>
            </a:r>
            <a:r>
              <a:rPr lang="de-DE" sz="1800" dirty="0">
                <a:solidFill>
                  <a:srgbClr val="595A59"/>
                </a:solidFill>
                <a:latin typeface="Calibri"/>
                <a:ea typeface="Calibri"/>
                <a:cs typeface="Calibri"/>
                <a:sym typeface="Calibri"/>
              </a:rPr>
              <a:t> a </a:t>
            </a:r>
            <a:r>
              <a:rPr lang="de-DE" sz="1800" dirty="0" err="1">
                <a:solidFill>
                  <a:srgbClr val="595A59"/>
                </a:solidFill>
                <a:latin typeface="Calibri"/>
                <a:ea typeface="Calibri"/>
                <a:cs typeface="Calibri"/>
                <a:sym typeface="Calibri"/>
              </a:rPr>
              <a:t>tourism</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SME’s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marketing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position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especially</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image</a:t>
            </a:r>
            <a:r>
              <a:rPr lang="de-DE" sz="1800" dirty="0">
                <a:solidFill>
                  <a:srgbClr val="595A59"/>
                </a:solidFill>
                <a:latin typeface="Calibri"/>
                <a:ea typeface="Calibri"/>
                <a:cs typeface="Calibri"/>
                <a:sym typeface="Calibri"/>
              </a:rPr>
              <a:t> and the </a:t>
            </a:r>
            <a:r>
              <a:rPr lang="de-DE" sz="1800" dirty="0" err="1">
                <a:solidFill>
                  <a:srgbClr val="595A59"/>
                </a:solidFill>
                <a:latin typeface="Calibri"/>
                <a:ea typeface="Calibri"/>
                <a:cs typeface="Calibri"/>
                <a:sym typeface="Calibri"/>
              </a:rPr>
              <a:t>quality</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offered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services</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5"/>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025" name="Google Shape;1025;p1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the </a:t>
            </a:r>
            <a:r>
              <a:rPr lang="de-DE" dirty="0" err="1"/>
              <a:t>area</a:t>
            </a:r>
            <a:r>
              <a:rPr lang="de-DE" dirty="0"/>
              <a:t> of </a:t>
            </a:r>
            <a:r>
              <a:rPr lang="de-DE" dirty="0" err="1"/>
              <a:t>cost</a:t>
            </a:r>
            <a:r>
              <a:rPr lang="de-DE" dirty="0"/>
              <a:t> </a:t>
            </a:r>
            <a:r>
              <a:rPr lang="de-DE" dirty="0" err="1"/>
              <a:t>control</a:t>
            </a:r>
            <a:r>
              <a:rPr lang="de-DE" dirty="0"/>
              <a:t>, </a:t>
            </a:r>
            <a:r>
              <a:rPr lang="de-DE" dirty="0" err="1"/>
              <a:t>tourism</a:t>
            </a:r>
            <a:r>
              <a:rPr lang="de-DE" dirty="0"/>
              <a:t> SME </a:t>
            </a:r>
            <a:r>
              <a:rPr lang="de-DE" dirty="0" err="1"/>
              <a:t>owners</a:t>
            </a:r>
            <a:r>
              <a:rPr lang="de-DE" dirty="0"/>
              <a:t> and </a:t>
            </a:r>
            <a:r>
              <a:rPr lang="de-DE" dirty="0" err="1"/>
              <a:t>managers</a:t>
            </a:r>
            <a:r>
              <a:rPr lang="de-DE" dirty="0"/>
              <a:t> </a:t>
            </a:r>
            <a:r>
              <a:rPr lang="de-DE" dirty="0" err="1"/>
              <a:t>focus</a:t>
            </a:r>
            <a:r>
              <a:rPr lang="de-DE" dirty="0"/>
              <a:t> </a:t>
            </a:r>
            <a:r>
              <a:rPr lang="de-DE" dirty="0" err="1"/>
              <a:t>mainly</a:t>
            </a:r>
            <a:r>
              <a:rPr lang="de-DE" dirty="0"/>
              <a:t> on </a:t>
            </a:r>
            <a:r>
              <a:rPr lang="de-DE" dirty="0" err="1"/>
              <a:t>new</a:t>
            </a:r>
            <a:r>
              <a:rPr lang="de-DE" dirty="0"/>
              <a:t> IT </a:t>
            </a:r>
            <a:r>
              <a:rPr lang="de-DE" dirty="0" err="1"/>
              <a:t>solutions</a:t>
            </a:r>
            <a:r>
              <a:rPr lang="de-DE" dirty="0"/>
              <a:t>, </a:t>
            </a:r>
            <a:r>
              <a:rPr lang="de-DE" dirty="0" err="1"/>
              <a:t>exiting</a:t>
            </a:r>
            <a:r>
              <a:rPr lang="de-DE" dirty="0"/>
              <a:t> unprofitable </a:t>
            </a:r>
            <a:r>
              <a:rPr lang="de-DE" dirty="0" err="1"/>
              <a:t>business</a:t>
            </a:r>
            <a:r>
              <a:rPr lang="de-DE" dirty="0"/>
              <a:t> </a:t>
            </a:r>
            <a:r>
              <a:rPr lang="de-DE" dirty="0" err="1"/>
              <a:t>areas</a:t>
            </a:r>
            <a:r>
              <a:rPr lang="de-DE" dirty="0"/>
              <a:t> and </a:t>
            </a:r>
            <a:r>
              <a:rPr lang="de-DE" dirty="0" err="1"/>
              <a:t>finding</a:t>
            </a:r>
            <a:r>
              <a:rPr lang="de-DE" dirty="0"/>
              <a:t>/</a:t>
            </a:r>
            <a:r>
              <a:rPr lang="de-DE" dirty="0" err="1"/>
              <a:t>buying</a:t>
            </a:r>
            <a:r>
              <a:rPr lang="de-DE" dirty="0"/>
              <a:t> </a:t>
            </a:r>
            <a:r>
              <a:rPr lang="de-DE" dirty="0" err="1"/>
              <a:t>cheaper</a:t>
            </a:r>
            <a:r>
              <a:rPr lang="de-DE" dirty="0"/>
              <a:t> </a:t>
            </a:r>
            <a:r>
              <a:rPr lang="de-DE" dirty="0" err="1"/>
              <a:t>substitutes</a:t>
            </a:r>
            <a:r>
              <a:rPr lang="de-DE" dirty="0"/>
              <a:t>.</a:t>
            </a:r>
            <a:endParaRPr dirty="0"/>
          </a:p>
          <a:p>
            <a:pPr marL="0" lvl="0" indent="0" algn="l" rtl="0">
              <a:lnSpc>
                <a:spcPct val="100000"/>
              </a:lnSpc>
              <a:spcBef>
                <a:spcPts val="600"/>
              </a:spcBef>
              <a:spcAft>
                <a:spcPts val="0"/>
              </a:spcAft>
              <a:buClr>
                <a:srgbClr val="595A59"/>
              </a:buClr>
              <a:buSzPts val="1800"/>
              <a:buNone/>
            </a:pPr>
            <a:r>
              <a:rPr lang="de-DE" dirty="0"/>
              <a:t>These </a:t>
            </a:r>
            <a:r>
              <a:rPr lang="de-DE" dirty="0" err="1"/>
              <a:t>practices</a:t>
            </a:r>
            <a:r>
              <a:rPr lang="de-DE" dirty="0"/>
              <a:t> </a:t>
            </a:r>
            <a:r>
              <a:rPr lang="de-DE" dirty="0" err="1"/>
              <a:t>can</a:t>
            </a:r>
            <a:r>
              <a:rPr lang="de-DE" dirty="0"/>
              <a:t> also </a:t>
            </a:r>
            <a:r>
              <a:rPr lang="de-DE" dirty="0" err="1"/>
              <a:t>provide</a:t>
            </a:r>
            <a:r>
              <a:rPr lang="de-DE" dirty="0"/>
              <a:t> an </a:t>
            </a:r>
            <a:r>
              <a:rPr lang="de-DE" dirty="0" err="1"/>
              <a:t>opportunity</a:t>
            </a:r>
            <a:r>
              <a:rPr lang="de-DE" dirty="0"/>
              <a:t> to review </a:t>
            </a:r>
            <a:r>
              <a:rPr lang="de-DE" dirty="0" err="1"/>
              <a:t>customary</a:t>
            </a:r>
            <a:r>
              <a:rPr lang="de-DE" dirty="0"/>
              <a:t> </a:t>
            </a:r>
            <a:r>
              <a:rPr lang="de-DE" dirty="0" err="1"/>
              <a:t>practices</a:t>
            </a:r>
            <a:r>
              <a:rPr lang="de-DE" dirty="0"/>
              <a:t> and </a:t>
            </a:r>
            <a:r>
              <a:rPr lang="de-DE" dirty="0" err="1"/>
              <a:t>optimize</a:t>
            </a:r>
            <a:r>
              <a:rPr lang="de-DE" dirty="0"/>
              <a:t> internal </a:t>
            </a:r>
            <a:r>
              <a:rPr lang="de-DE" dirty="0" err="1"/>
              <a:t>resources</a:t>
            </a:r>
            <a:r>
              <a:rPr lang="de-DE" dirty="0"/>
              <a:t>, </a:t>
            </a:r>
            <a:r>
              <a:rPr lang="de-DE" dirty="0" err="1"/>
              <a:t>which</a:t>
            </a:r>
            <a:r>
              <a:rPr lang="de-DE" dirty="0"/>
              <a:t> </a:t>
            </a:r>
            <a:r>
              <a:rPr lang="de-DE" dirty="0" err="1"/>
              <a:t>can</a:t>
            </a:r>
            <a:r>
              <a:rPr lang="de-DE" dirty="0"/>
              <a:t> </a:t>
            </a:r>
            <a:r>
              <a:rPr lang="de-DE" dirty="0" err="1"/>
              <a:t>even</a:t>
            </a:r>
            <a:r>
              <a:rPr lang="de-DE" dirty="0"/>
              <a:t> </a:t>
            </a:r>
            <a:r>
              <a:rPr lang="de-DE" dirty="0" err="1"/>
              <a:t>lead</a:t>
            </a:r>
            <a:r>
              <a:rPr lang="de-DE" dirty="0"/>
              <a:t> to an </a:t>
            </a:r>
            <a:r>
              <a:rPr lang="de-DE" dirty="0" err="1"/>
              <a:t>improvement</a:t>
            </a:r>
            <a:r>
              <a:rPr lang="de-DE" dirty="0"/>
              <a:t> in </a:t>
            </a:r>
            <a:r>
              <a:rPr lang="de-DE" dirty="0" err="1"/>
              <a:t>competitiveness</a:t>
            </a:r>
            <a:r>
              <a:rPr lang="de-DE" dirty="0"/>
              <a:t> in the </a:t>
            </a:r>
            <a:r>
              <a:rPr lang="de-DE" dirty="0" err="1"/>
              <a:t>long</a:t>
            </a:r>
            <a:r>
              <a:rPr lang="de-DE" dirty="0"/>
              <a:t> </a:t>
            </a:r>
            <a:r>
              <a:rPr lang="de-DE" dirty="0" err="1"/>
              <a:t>run</a:t>
            </a:r>
            <a:r>
              <a:rPr lang="de-DE" dirty="0"/>
              <a:t>.</a:t>
            </a:r>
            <a:endParaRPr dirty="0"/>
          </a:p>
        </p:txBody>
      </p:sp>
      <p:sp>
        <p:nvSpPr>
          <p:cNvPr id="1026" name="Google Shape;1026;p1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Cost</a:t>
            </a:r>
            <a:r>
              <a:rPr lang="de-DE" dirty="0"/>
              <a:t> </a:t>
            </a:r>
            <a:r>
              <a:rPr lang="de-DE" dirty="0" err="1"/>
              <a:t>control</a:t>
            </a:r>
            <a:r>
              <a:rPr lang="de-DE" dirty="0"/>
              <a:t> </a:t>
            </a:r>
            <a:r>
              <a:rPr lang="de-DE" dirty="0" err="1"/>
              <a:t>measures</a:t>
            </a:r>
            <a:r>
              <a:rPr lang="de-DE" dirty="0"/>
              <a:t> </a:t>
            </a:r>
            <a:r>
              <a:rPr lang="de-DE" dirty="0" err="1"/>
              <a:t>can</a:t>
            </a:r>
            <a:r>
              <a:rPr lang="de-DE" dirty="0"/>
              <a:t> not </a:t>
            </a:r>
            <a:r>
              <a:rPr lang="de-DE" dirty="0" err="1"/>
              <a:t>only</a:t>
            </a:r>
            <a:r>
              <a:rPr lang="de-DE" dirty="0"/>
              <a:t> </a:t>
            </a:r>
            <a:r>
              <a:rPr lang="de-DE" dirty="0" err="1"/>
              <a:t>help</a:t>
            </a:r>
            <a:r>
              <a:rPr lang="de-DE" dirty="0"/>
              <a:t> SMEs to </a:t>
            </a:r>
            <a:r>
              <a:rPr lang="de-DE" dirty="0" err="1"/>
              <a:t>overcome</a:t>
            </a:r>
            <a:r>
              <a:rPr lang="de-DE" dirty="0"/>
              <a:t> the </a:t>
            </a:r>
            <a:r>
              <a:rPr lang="de-DE" dirty="0" err="1"/>
              <a:t>acute</a:t>
            </a:r>
            <a:r>
              <a:rPr lang="de-DE" dirty="0"/>
              <a:t> </a:t>
            </a:r>
            <a:r>
              <a:rPr lang="de-DE" dirty="0" err="1"/>
              <a:t>crisis</a:t>
            </a:r>
            <a:r>
              <a:rPr lang="de-DE" dirty="0"/>
              <a:t>, but also </a:t>
            </a:r>
            <a:r>
              <a:rPr lang="de-DE" dirty="0" err="1"/>
              <a:t>help</a:t>
            </a:r>
            <a:r>
              <a:rPr lang="de-DE" dirty="0"/>
              <a:t> to </a:t>
            </a:r>
            <a:r>
              <a:rPr lang="de-DE" dirty="0" err="1"/>
              <a:t>improve</a:t>
            </a:r>
            <a:r>
              <a:rPr lang="de-DE" dirty="0"/>
              <a:t> </a:t>
            </a:r>
            <a:r>
              <a:rPr lang="de-DE" dirty="0" err="1"/>
              <a:t>their</a:t>
            </a:r>
            <a:r>
              <a:rPr lang="de-DE" dirty="0"/>
              <a:t> </a:t>
            </a:r>
            <a:r>
              <a:rPr lang="de-DE" dirty="0" err="1"/>
              <a:t>competitiveness</a:t>
            </a:r>
            <a:r>
              <a:rPr lang="de-DE" dirty="0"/>
              <a:t> in the </a:t>
            </a:r>
            <a:r>
              <a:rPr lang="de-DE" dirty="0" err="1"/>
              <a:t>long</a:t>
            </a:r>
            <a:r>
              <a:rPr lang="de-DE" dirty="0"/>
              <a:t> </a:t>
            </a:r>
            <a:r>
              <a:rPr lang="de-DE" dirty="0" err="1"/>
              <a:t>term</a:t>
            </a:r>
            <a:r>
              <a:rPr lang="de-DE" dirty="0"/>
              <a:t>.</a:t>
            </a:r>
            <a:endParaRPr dirty="0"/>
          </a:p>
        </p:txBody>
      </p:sp>
      <p:sp>
        <p:nvSpPr>
          <p:cNvPr id="1027" name="Google Shape;1027;p1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2. Cost control measures</a:t>
            </a:r>
            <a:endParaRPr/>
          </a:p>
        </p:txBody>
      </p:sp>
      <p:graphicFrame>
        <p:nvGraphicFramePr>
          <p:cNvPr id="1028" name="Google Shape;1028;p15"/>
          <p:cNvGraphicFramePr/>
          <p:nvPr/>
        </p:nvGraphicFramePr>
        <p:xfrm>
          <a:off x="3922344" y="2347528"/>
          <a:ext cx="7668000" cy="347480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254000">
                <a:tc>
                  <a:txBody>
                    <a:bodyPr/>
                    <a:lstStyle/>
                    <a:p>
                      <a:pPr marL="0" marR="0" lvl="0" indent="0" algn="l" rtl="0">
                        <a:spcBef>
                          <a:spcPts val="0"/>
                        </a:spcBef>
                        <a:spcAft>
                          <a:spcPts val="0"/>
                        </a:spcAft>
                        <a:buNone/>
                      </a:pPr>
                      <a:r>
                        <a:rPr lang="de-DE" sz="2000"/>
                        <a:t>Cost Control Practices</a:t>
                      </a:r>
                      <a:endParaRPr/>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a:solidFill>
                            <a:srgbClr val="595A59"/>
                          </a:solidFill>
                        </a:rPr>
                        <a:t>Reduction of operating costs</a:t>
                      </a:r>
                      <a:endParaRPr sz="2000">
                        <a:solidFill>
                          <a:srgbClr val="595A59"/>
                        </a:solidFill>
                      </a:endParaRPr>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spcBef>
                          <a:spcPts val="0"/>
                        </a:spcBef>
                        <a:spcAft>
                          <a:spcPts val="0"/>
                        </a:spcAft>
                        <a:buNone/>
                      </a:pPr>
                      <a:r>
                        <a:rPr lang="de-DE" sz="2000" dirty="0" err="1">
                          <a:solidFill>
                            <a:srgbClr val="595A59"/>
                          </a:solidFill>
                        </a:rPr>
                        <a:t>Postpone</a:t>
                      </a:r>
                      <a:r>
                        <a:rPr lang="de-DE" sz="2000" dirty="0">
                          <a:solidFill>
                            <a:srgbClr val="595A59"/>
                          </a:solidFill>
                        </a:rPr>
                        <a:t> </a:t>
                      </a:r>
                      <a:r>
                        <a:rPr lang="de-DE" sz="2000" dirty="0" err="1">
                          <a:solidFill>
                            <a:srgbClr val="595A59"/>
                          </a:solidFill>
                        </a:rPr>
                        <a:t>some</a:t>
                      </a:r>
                      <a:r>
                        <a:rPr lang="de-DE" sz="2000" dirty="0">
                          <a:solidFill>
                            <a:srgbClr val="595A59"/>
                          </a:solidFill>
                        </a:rPr>
                        <a:t> of the </a:t>
                      </a:r>
                      <a:r>
                        <a:rPr lang="de-DE" sz="2000" dirty="0" err="1">
                          <a:solidFill>
                            <a:srgbClr val="595A59"/>
                          </a:solidFill>
                        </a:rPr>
                        <a:t>company’s</a:t>
                      </a:r>
                      <a:r>
                        <a:rPr lang="de-DE" sz="2000" dirty="0">
                          <a:solidFill>
                            <a:srgbClr val="595A59"/>
                          </a:solidFill>
                        </a:rPr>
                        <a:t> due </a:t>
                      </a:r>
                      <a:r>
                        <a:rPr lang="de-DE" sz="2000" dirty="0" err="1">
                          <a:solidFill>
                            <a:srgbClr val="595A59"/>
                          </a:solidFill>
                        </a:rPr>
                        <a:t>costs</a:t>
                      </a:r>
                      <a:r>
                        <a:rPr lang="de-DE" sz="2000" dirty="0">
                          <a:solidFill>
                            <a:srgbClr val="595A59"/>
                          </a:solidFill>
                        </a:rPr>
                        <a:t> and/</a:t>
                      </a:r>
                      <a:r>
                        <a:rPr lang="de-DE" sz="2000" dirty="0" err="1">
                          <a:solidFill>
                            <a:srgbClr val="595A59"/>
                          </a:solidFill>
                        </a:rPr>
                        <a:t>or</a:t>
                      </a:r>
                      <a:r>
                        <a:rPr lang="de-DE" sz="2000" dirty="0">
                          <a:solidFill>
                            <a:srgbClr val="595A59"/>
                          </a:solidFill>
                        </a:rPr>
                        <a:t> </a:t>
                      </a:r>
                      <a:r>
                        <a:rPr lang="de-DE" sz="2000" dirty="0" err="1">
                          <a:solidFill>
                            <a:srgbClr val="595A59"/>
                          </a:solidFill>
                        </a:rPr>
                        <a:t>reschedule</a:t>
                      </a:r>
                      <a:r>
                        <a:rPr lang="de-DE" sz="2000" dirty="0">
                          <a:solidFill>
                            <a:srgbClr val="595A59"/>
                          </a:solidFill>
                        </a:rPr>
                        <a:t> </a:t>
                      </a:r>
                      <a:r>
                        <a:rPr lang="de-DE" sz="2000" dirty="0" err="1">
                          <a:solidFill>
                            <a:srgbClr val="595A59"/>
                          </a:solidFill>
                        </a:rPr>
                        <a:t>payments</a:t>
                      </a:r>
                      <a:endParaRPr dirty="0"/>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a:solidFill>
                            <a:srgbClr val="595A59"/>
                          </a:solidFill>
                        </a:rPr>
                        <a:t>Develop additional sources of revenue</a:t>
                      </a:r>
                      <a:endParaRPr/>
                    </a:p>
                  </a:txBody>
                  <a:tcPr marL="91450" marR="91450" marT="45725" marB="45725"/>
                </a:tc>
                <a:extLst>
                  <a:ext uri="{0D108BD9-81ED-4DB2-BD59-A6C34878D82A}">
                    <a16:rowId xmlns:a16="http://schemas.microsoft.com/office/drawing/2014/main" val="10003"/>
                  </a:ext>
                </a:extLst>
              </a:tr>
              <a:tr h="326150">
                <a:tc>
                  <a:txBody>
                    <a:bodyPr/>
                    <a:lstStyle/>
                    <a:p>
                      <a:pPr marL="0" marR="0" lvl="0" indent="0" algn="l" rtl="0">
                        <a:spcBef>
                          <a:spcPts val="0"/>
                        </a:spcBef>
                        <a:spcAft>
                          <a:spcPts val="0"/>
                        </a:spcAft>
                        <a:buNone/>
                      </a:pPr>
                      <a:r>
                        <a:rPr lang="de-DE" sz="2000">
                          <a:solidFill>
                            <a:srgbClr val="595A59"/>
                          </a:solidFill>
                        </a:rPr>
                        <a:t>Close some non-profitable departments and/or business units</a:t>
                      </a:r>
                      <a:endParaRPr/>
                    </a:p>
                  </a:txBody>
                  <a:tcPr marL="91450" marR="91450" marT="45725" marB="45725"/>
                </a:tc>
                <a:extLst>
                  <a:ext uri="{0D108BD9-81ED-4DB2-BD59-A6C34878D82A}">
                    <a16:rowId xmlns:a16="http://schemas.microsoft.com/office/drawing/2014/main" val="10004"/>
                  </a:ext>
                </a:extLst>
              </a:tr>
              <a:tr h="254000">
                <a:tc>
                  <a:txBody>
                    <a:bodyPr/>
                    <a:lstStyle/>
                    <a:p>
                      <a:pPr marL="0" marR="0" lvl="0" indent="0" algn="l" rtl="0">
                        <a:spcBef>
                          <a:spcPts val="0"/>
                        </a:spcBef>
                        <a:spcAft>
                          <a:spcPts val="0"/>
                        </a:spcAft>
                        <a:buNone/>
                      </a:pPr>
                      <a:r>
                        <a:rPr lang="de-DE" sz="2000">
                          <a:solidFill>
                            <a:srgbClr val="595A59"/>
                          </a:solidFill>
                        </a:rPr>
                        <a:t>Use less expensive substitutes when purchasing</a:t>
                      </a:r>
                      <a:endParaRPr/>
                    </a:p>
                  </a:txBody>
                  <a:tcPr marL="91450" marR="91450" marT="45725" marB="45725"/>
                </a:tc>
                <a:extLst>
                  <a:ext uri="{0D108BD9-81ED-4DB2-BD59-A6C34878D82A}">
                    <a16:rowId xmlns:a16="http://schemas.microsoft.com/office/drawing/2014/main" val="10005"/>
                  </a:ext>
                </a:extLst>
              </a:tr>
              <a:tr h="326150">
                <a:tc>
                  <a:txBody>
                    <a:bodyPr/>
                    <a:lstStyle/>
                    <a:p>
                      <a:pPr marL="0" marR="0" lvl="0" indent="0" algn="l" rtl="0">
                        <a:spcBef>
                          <a:spcPts val="0"/>
                        </a:spcBef>
                        <a:spcAft>
                          <a:spcPts val="0"/>
                        </a:spcAft>
                        <a:buNone/>
                      </a:pPr>
                      <a:r>
                        <a:rPr lang="de-DE" sz="2000" dirty="0">
                          <a:solidFill>
                            <a:srgbClr val="595A59"/>
                          </a:solidFill>
                        </a:rPr>
                        <a:t>Use </a:t>
                      </a:r>
                      <a:r>
                        <a:rPr lang="de-DE" sz="2000" dirty="0" err="1">
                          <a:solidFill>
                            <a:srgbClr val="595A59"/>
                          </a:solidFill>
                        </a:rPr>
                        <a:t>new</a:t>
                      </a:r>
                      <a:r>
                        <a:rPr lang="de-DE" sz="2000" dirty="0">
                          <a:solidFill>
                            <a:srgbClr val="595A59"/>
                          </a:solidFill>
                        </a:rPr>
                        <a:t> IT </a:t>
                      </a:r>
                      <a:r>
                        <a:rPr lang="de-DE" sz="2000" dirty="0" err="1">
                          <a:solidFill>
                            <a:srgbClr val="595A59"/>
                          </a:solidFill>
                        </a:rPr>
                        <a:t>technologies</a:t>
                      </a:r>
                      <a:r>
                        <a:rPr lang="de-DE" sz="2000" dirty="0">
                          <a:solidFill>
                            <a:srgbClr val="595A59"/>
                          </a:solidFill>
                        </a:rPr>
                        <a:t> to </a:t>
                      </a:r>
                      <a:r>
                        <a:rPr lang="de-DE" sz="2000" dirty="0" err="1">
                          <a:solidFill>
                            <a:srgbClr val="595A59"/>
                          </a:solidFill>
                        </a:rPr>
                        <a:t>reduce</a:t>
                      </a:r>
                      <a:r>
                        <a:rPr lang="de-DE" sz="2000" dirty="0">
                          <a:solidFill>
                            <a:srgbClr val="595A59"/>
                          </a:solidFill>
                        </a:rPr>
                        <a:t> </a:t>
                      </a:r>
                      <a:r>
                        <a:rPr lang="de-DE" sz="2000" dirty="0" err="1">
                          <a:solidFill>
                            <a:srgbClr val="595A59"/>
                          </a:solidFill>
                        </a:rPr>
                        <a:t>operating</a:t>
                      </a:r>
                      <a:r>
                        <a:rPr lang="de-DE" sz="2000" dirty="0">
                          <a:solidFill>
                            <a:srgbClr val="595A59"/>
                          </a:solidFill>
                        </a:rPr>
                        <a:t> </a:t>
                      </a:r>
                      <a:r>
                        <a:rPr lang="de-DE" sz="2000" dirty="0" err="1">
                          <a:solidFill>
                            <a:srgbClr val="595A59"/>
                          </a:solidFill>
                        </a:rPr>
                        <a:t>costs</a:t>
                      </a:r>
                      <a:endParaRPr dirty="0"/>
                    </a:p>
                  </a:txBody>
                  <a:tcPr marL="91450" marR="91450" marT="45725" marB="45725"/>
                </a:tc>
                <a:extLst>
                  <a:ext uri="{0D108BD9-81ED-4DB2-BD59-A6C34878D82A}">
                    <a16:rowId xmlns:a16="http://schemas.microsoft.com/office/drawing/2014/main" val="10006"/>
                  </a:ext>
                </a:extLst>
              </a:tr>
              <a:tr h="326150">
                <a:tc>
                  <a:txBody>
                    <a:bodyPr/>
                    <a:lstStyle/>
                    <a:p>
                      <a:pPr marL="0" marR="0" lvl="0" indent="0" algn="l" rtl="0">
                        <a:spcBef>
                          <a:spcPts val="0"/>
                        </a:spcBef>
                        <a:spcAft>
                          <a:spcPts val="0"/>
                        </a:spcAft>
                        <a:buNone/>
                      </a:pPr>
                      <a:r>
                        <a:rPr lang="de-DE" sz="2000">
                          <a:solidFill>
                            <a:srgbClr val="595A59"/>
                          </a:solidFill>
                        </a:rPr>
                        <a:t>Cut back on all planned investments</a:t>
                      </a:r>
                      <a:endParaRPr sz="2000">
                        <a:solidFill>
                          <a:srgbClr val="595A59"/>
                        </a:solidFill>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6"/>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034" name="Google Shape;1034;p16"/>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measures</a:t>
            </a:r>
            <a:r>
              <a:rPr lang="de-DE" dirty="0"/>
              <a:t> </a:t>
            </a:r>
            <a:r>
              <a:rPr lang="de-DE" dirty="0" err="1"/>
              <a:t>taken</a:t>
            </a:r>
            <a:r>
              <a:rPr lang="de-DE" dirty="0"/>
              <a:t> </a:t>
            </a:r>
            <a:r>
              <a:rPr lang="de-DE" dirty="0" err="1"/>
              <a:t>include</a:t>
            </a:r>
            <a:r>
              <a:rPr lang="de-DE" dirty="0"/>
              <a:t> </a:t>
            </a:r>
            <a:r>
              <a:rPr lang="de-DE" b="1" dirty="0"/>
              <a:t>external </a:t>
            </a:r>
            <a:r>
              <a:rPr lang="de-DE" b="1" dirty="0" err="1"/>
              <a:t>marketing</a:t>
            </a:r>
            <a:r>
              <a:rPr lang="de-DE" b="1" dirty="0"/>
              <a:t> </a:t>
            </a:r>
            <a:r>
              <a:rPr lang="de-DE" b="1" dirty="0" err="1"/>
              <a:t>activities</a:t>
            </a:r>
            <a:r>
              <a:rPr lang="de-DE" b="1" dirty="0"/>
              <a:t> </a:t>
            </a:r>
            <a:r>
              <a:rPr lang="de-DE" dirty="0"/>
              <a:t>(</a:t>
            </a:r>
            <a:r>
              <a:rPr lang="de-DE" dirty="0" err="1"/>
              <a:t>active</a:t>
            </a:r>
            <a:r>
              <a:rPr lang="de-DE" dirty="0"/>
              <a:t> </a:t>
            </a:r>
            <a:r>
              <a:rPr lang="de-DE" dirty="0" err="1"/>
              <a:t>advertising</a:t>
            </a:r>
            <a:r>
              <a:rPr lang="de-DE" dirty="0"/>
              <a:t>, </a:t>
            </a:r>
            <a:r>
              <a:rPr lang="de-DE" dirty="0" err="1"/>
              <a:t>focusing</a:t>
            </a:r>
            <a:r>
              <a:rPr lang="de-DE" dirty="0"/>
              <a:t> on </a:t>
            </a:r>
            <a:r>
              <a:rPr lang="de-DE" dirty="0" err="1"/>
              <a:t>new</a:t>
            </a:r>
            <a:r>
              <a:rPr lang="de-DE" dirty="0"/>
              <a:t> </a:t>
            </a:r>
            <a:r>
              <a:rPr lang="de-DE" dirty="0" err="1"/>
              <a:t>market</a:t>
            </a:r>
            <a:r>
              <a:rPr lang="de-DE" dirty="0"/>
              <a:t> </a:t>
            </a:r>
            <a:r>
              <a:rPr lang="de-DE" dirty="0" err="1"/>
              <a:t>segments</a:t>
            </a:r>
            <a:r>
              <a:rPr lang="de-DE" dirty="0"/>
              <a:t>, etc.) and </a:t>
            </a:r>
            <a:r>
              <a:rPr lang="de-DE" b="1" dirty="0" err="1"/>
              <a:t>customer-oriented</a:t>
            </a:r>
            <a:r>
              <a:rPr lang="de-DE" b="1" dirty="0"/>
              <a:t> </a:t>
            </a:r>
            <a:r>
              <a:rPr lang="de-DE" b="1" dirty="0" err="1"/>
              <a:t>marketing</a:t>
            </a:r>
            <a:r>
              <a:rPr lang="de-DE" b="1" dirty="0"/>
              <a:t> </a:t>
            </a:r>
            <a:r>
              <a:rPr lang="de-DE" b="1" dirty="0" err="1"/>
              <a:t>practices</a:t>
            </a:r>
            <a:r>
              <a:rPr lang="de-DE" b="1" dirty="0"/>
              <a:t> </a:t>
            </a:r>
            <a:r>
              <a:rPr lang="de-DE" dirty="0"/>
              <a:t>(</a:t>
            </a:r>
            <a:r>
              <a:rPr lang="de-DE" dirty="0" err="1"/>
              <a:t>understanding</a:t>
            </a:r>
            <a:r>
              <a:rPr lang="de-DE" dirty="0"/>
              <a:t> </a:t>
            </a:r>
            <a:r>
              <a:rPr lang="de-DE" dirty="0" err="1"/>
              <a:t>guests</a:t>
            </a:r>
            <a:r>
              <a:rPr lang="de-DE" dirty="0"/>
              <a:t>’ </a:t>
            </a:r>
            <a:r>
              <a:rPr lang="de-DE" dirty="0" err="1"/>
              <a:t>needs</a:t>
            </a:r>
            <a:r>
              <a:rPr lang="de-DE" dirty="0"/>
              <a:t> and </a:t>
            </a:r>
            <a:r>
              <a:rPr lang="de-DE" dirty="0" err="1"/>
              <a:t>quality</a:t>
            </a:r>
            <a:r>
              <a:rPr lang="de-DE" dirty="0"/>
              <a:t> </a:t>
            </a:r>
            <a:r>
              <a:rPr lang="de-DE" dirty="0" err="1"/>
              <a:t>expectations</a:t>
            </a:r>
            <a:r>
              <a:rPr lang="de-DE" dirty="0"/>
              <a:t>, etc.). A large and loyal </a:t>
            </a:r>
            <a:r>
              <a:rPr lang="de-DE" dirty="0" err="1"/>
              <a:t>customer</a:t>
            </a:r>
            <a:r>
              <a:rPr lang="de-DE" dirty="0"/>
              <a:t> </a:t>
            </a:r>
            <a:r>
              <a:rPr lang="de-DE" dirty="0" err="1"/>
              <a:t>base</a:t>
            </a:r>
            <a:r>
              <a:rPr lang="de-DE" dirty="0"/>
              <a:t> </a:t>
            </a:r>
            <a:r>
              <a:rPr lang="de-DE" dirty="0" err="1"/>
              <a:t>helps</a:t>
            </a:r>
            <a:r>
              <a:rPr lang="de-DE" dirty="0"/>
              <a:t> to </a:t>
            </a:r>
            <a:r>
              <a:rPr lang="de-DE" dirty="0" err="1"/>
              <a:t>overcome</a:t>
            </a:r>
            <a:r>
              <a:rPr lang="de-DE" dirty="0"/>
              <a:t> the </a:t>
            </a:r>
            <a:r>
              <a:rPr lang="de-DE" dirty="0" err="1"/>
              <a:t>crisis</a:t>
            </a:r>
            <a:r>
              <a:rPr lang="de-DE" dirty="0"/>
              <a:t>, </a:t>
            </a:r>
            <a:r>
              <a:rPr lang="de-DE" dirty="0" err="1"/>
              <a:t>because</a:t>
            </a:r>
            <a:r>
              <a:rPr lang="de-DE" dirty="0"/>
              <a:t> loyal </a:t>
            </a:r>
            <a:r>
              <a:rPr lang="de-DE" dirty="0" err="1"/>
              <a:t>guests</a:t>
            </a:r>
            <a:r>
              <a:rPr lang="de-DE" dirty="0"/>
              <a:t> </a:t>
            </a:r>
            <a:r>
              <a:rPr lang="de-DE" dirty="0" err="1"/>
              <a:t>have</a:t>
            </a:r>
            <a:r>
              <a:rPr lang="de-DE" dirty="0"/>
              <a:t> a positive </a:t>
            </a:r>
            <a:r>
              <a:rPr lang="de-DE" dirty="0" err="1"/>
              <a:t>influence</a:t>
            </a:r>
            <a:r>
              <a:rPr lang="de-DE" dirty="0"/>
              <a:t> on the </a:t>
            </a:r>
            <a:r>
              <a:rPr lang="de-DE" dirty="0" err="1"/>
              <a:t>financial</a:t>
            </a:r>
            <a:r>
              <a:rPr lang="de-DE" dirty="0"/>
              <a:t> </a:t>
            </a:r>
            <a:r>
              <a:rPr lang="de-DE" dirty="0" err="1"/>
              <a:t>performance</a:t>
            </a:r>
            <a:r>
              <a:rPr lang="de-DE" dirty="0"/>
              <a:t> of </a:t>
            </a:r>
            <a:r>
              <a:rPr lang="de-DE" dirty="0" err="1"/>
              <a:t>tourism</a:t>
            </a:r>
            <a:r>
              <a:rPr lang="de-DE" dirty="0"/>
              <a:t> SMEs </a:t>
            </a:r>
            <a:r>
              <a:rPr lang="de-DE" dirty="0" err="1"/>
              <a:t>during</a:t>
            </a:r>
            <a:r>
              <a:rPr lang="de-DE" dirty="0"/>
              <a:t> and after the </a:t>
            </a:r>
            <a:r>
              <a:rPr lang="de-DE" dirty="0" err="1"/>
              <a:t>crisis</a:t>
            </a:r>
            <a:r>
              <a:rPr lang="de-DE" dirty="0"/>
              <a:t>.</a:t>
            </a:r>
            <a:endParaRPr dirty="0"/>
          </a:p>
        </p:txBody>
      </p:sp>
      <p:sp>
        <p:nvSpPr>
          <p:cNvPr id="1035" name="Google Shape;1035;p1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To </a:t>
            </a:r>
            <a:r>
              <a:rPr lang="de-DE" dirty="0" err="1"/>
              <a:t>cope</a:t>
            </a:r>
            <a:r>
              <a:rPr lang="de-DE" dirty="0"/>
              <a:t> </a:t>
            </a:r>
            <a:r>
              <a:rPr lang="de-DE" dirty="0" err="1"/>
              <a:t>with</a:t>
            </a:r>
            <a:r>
              <a:rPr lang="de-DE" dirty="0"/>
              <a:t> the </a:t>
            </a:r>
            <a:r>
              <a:rPr lang="de-DE" dirty="0" err="1"/>
              <a:t>crisis</a:t>
            </a:r>
            <a:r>
              <a:rPr lang="de-DE" dirty="0"/>
              <a:t>, </a:t>
            </a:r>
            <a:r>
              <a:rPr lang="de-DE" dirty="0" err="1"/>
              <a:t>tourism</a:t>
            </a:r>
            <a:r>
              <a:rPr lang="de-DE" dirty="0"/>
              <a:t> SMEs </a:t>
            </a:r>
            <a:r>
              <a:rPr lang="de-DE" dirty="0" err="1"/>
              <a:t>should</a:t>
            </a:r>
            <a:r>
              <a:rPr lang="de-DE" dirty="0"/>
              <a:t> </a:t>
            </a:r>
            <a:r>
              <a:rPr lang="de-DE" dirty="0" err="1"/>
              <a:t>increase</a:t>
            </a:r>
            <a:r>
              <a:rPr lang="de-DE" dirty="0"/>
              <a:t> </a:t>
            </a:r>
            <a:r>
              <a:rPr lang="de-DE" dirty="0" err="1"/>
              <a:t>marketing</a:t>
            </a:r>
            <a:r>
              <a:rPr lang="de-DE" dirty="0"/>
              <a:t> and </a:t>
            </a:r>
            <a:r>
              <a:rPr lang="de-DE" dirty="0" err="1"/>
              <a:t>keep</a:t>
            </a:r>
            <a:r>
              <a:rPr lang="de-DE" dirty="0"/>
              <a:t> loyal </a:t>
            </a:r>
            <a:r>
              <a:rPr lang="de-DE" dirty="0" err="1"/>
              <a:t>guests</a:t>
            </a:r>
            <a:r>
              <a:rPr lang="de-DE" dirty="0"/>
              <a:t>. </a:t>
            </a:r>
            <a:endParaRPr dirty="0"/>
          </a:p>
        </p:txBody>
      </p:sp>
      <p:sp>
        <p:nvSpPr>
          <p:cNvPr id="1036" name="Google Shape;1036;p1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3. Marketing measures</a:t>
            </a:r>
            <a:endParaRPr/>
          </a:p>
        </p:txBody>
      </p:sp>
      <p:graphicFrame>
        <p:nvGraphicFramePr>
          <p:cNvPr id="1037" name="Google Shape;1037;p16"/>
          <p:cNvGraphicFramePr/>
          <p:nvPr/>
        </p:nvGraphicFramePr>
        <p:xfrm>
          <a:off x="3922344" y="1858818"/>
          <a:ext cx="7668000" cy="387105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326150">
                <a:tc>
                  <a:txBody>
                    <a:bodyPr/>
                    <a:lstStyle/>
                    <a:p>
                      <a:pPr marL="0" marR="0" lvl="0" indent="0" algn="l" rtl="0">
                        <a:spcBef>
                          <a:spcPts val="0"/>
                        </a:spcBef>
                        <a:spcAft>
                          <a:spcPts val="0"/>
                        </a:spcAft>
                        <a:buNone/>
                      </a:pPr>
                      <a:r>
                        <a:rPr lang="de-DE" sz="2000"/>
                        <a:t>Marketing Practices</a:t>
                      </a:r>
                      <a:endParaRPr/>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a:solidFill>
                            <a:srgbClr val="595A59"/>
                          </a:solidFill>
                        </a:rPr>
                        <a:t>Target new market segments </a:t>
                      </a:r>
                      <a:endParaRPr sz="2000">
                        <a:solidFill>
                          <a:srgbClr val="595A59"/>
                        </a:solidFill>
                      </a:endParaRPr>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spcBef>
                          <a:spcPts val="0"/>
                        </a:spcBef>
                        <a:spcAft>
                          <a:spcPts val="0"/>
                        </a:spcAft>
                        <a:buNone/>
                      </a:pPr>
                      <a:r>
                        <a:rPr lang="de-DE" sz="2000">
                          <a:solidFill>
                            <a:srgbClr val="595A59"/>
                          </a:solidFill>
                        </a:rPr>
                        <a:t>Expand marketing campaigns </a:t>
                      </a:r>
                      <a:endParaRPr/>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a:solidFill>
                            <a:srgbClr val="595A59"/>
                          </a:solidFill>
                        </a:rPr>
                        <a:t>Provide highly discounted rates and special offers</a:t>
                      </a:r>
                      <a:endParaRPr/>
                    </a:p>
                  </a:txBody>
                  <a:tcPr marL="91450" marR="91450" marT="45725" marB="45725"/>
                </a:tc>
                <a:extLst>
                  <a:ext uri="{0D108BD9-81ED-4DB2-BD59-A6C34878D82A}">
                    <a16:rowId xmlns:a16="http://schemas.microsoft.com/office/drawing/2014/main" val="10003"/>
                  </a:ext>
                </a:extLst>
              </a:tr>
              <a:tr h="326150">
                <a:tc>
                  <a:txBody>
                    <a:bodyPr/>
                    <a:lstStyle/>
                    <a:p>
                      <a:pPr marL="0" marR="0" lvl="0" indent="0" algn="l" rtl="0">
                        <a:spcBef>
                          <a:spcPts val="0"/>
                        </a:spcBef>
                        <a:spcAft>
                          <a:spcPts val="0"/>
                        </a:spcAft>
                        <a:buNone/>
                      </a:pPr>
                      <a:r>
                        <a:rPr lang="de-DE" sz="2000" dirty="0">
                          <a:solidFill>
                            <a:srgbClr val="595A59"/>
                          </a:solidFill>
                        </a:rPr>
                        <a:t>Study and </a:t>
                      </a:r>
                      <a:r>
                        <a:rPr lang="de-DE" sz="2000" dirty="0" err="1">
                          <a:solidFill>
                            <a:srgbClr val="595A59"/>
                          </a:solidFill>
                        </a:rPr>
                        <a:t>understand</a:t>
                      </a:r>
                      <a:r>
                        <a:rPr lang="de-DE" sz="2000" dirty="0">
                          <a:solidFill>
                            <a:srgbClr val="595A59"/>
                          </a:solidFill>
                        </a:rPr>
                        <a:t> the </a:t>
                      </a:r>
                      <a:r>
                        <a:rPr lang="de-DE" sz="2000" dirty="0" err="1">
                          <a:solidFill>
                            <a:srgbClr val="595A59"/>
                          </a:solidFill>
                        </a:rPr>
                        <a:t>needs</a:t>
                      </a:r>
                      <a:r>
                        <a:rPr lang="de-DE" sz="2000" dirty="0">
                          <a:solidFill>
                            <a:srgbClr val="595A59"/>
                          </a:solidFill>
                        </a:rPr>
                        <a:t> (</a:t>
                      </a:r>
                      <a:r>
                        <a:rPr lang="de-DE" sz="2000" dirty="0" err="1">
                          <a:solidFill>
                            <a:srgbClr val="595A59"/>
                          </a:solidFill>
                        </a:rPr>
                        <a:t>expectations</a:t>
                      </a:r>
                      <a:r>
                        <a:rPr lang="de-DE" sz="2000" dirty="0">
                          <a:solidFill>
                            <a:srgbClr val="595A59"/>
                          </a:solidFill>
                        </a:rPr>
                        <a:t>) of the </a:t>
                      </a:r>
                      <a:r>
                        <a:rPr lang="de-DE" sz="2000" dirty="0" err="1">
                          <a:solidFill>
                            <a:srgbClr val="595A59"/>
                          </a:solidFill>
                        </a:rPr>
                        <a:t>target</a:t>
                      </a:r>
                      <a:r>
                        <a:rPr lang="de-DE" sz="2000" dirty="0">
                          <a:solidFill>
                            <a:srgbClr val="595A59"/>
                          </a:solidFill>
                        </a:rPr>
                        <a:t> </a:t>
                      </a:r>
                      <a:r>
                        <a:rPr lang="de-DE" sz="2000" dirty="0" err="1">
                          <a:solidFill>
                            <a:srgbClr val="595A59"/>
                          </a:solidFill>
                        </a:rPr>
                        <a:t>customer</a:t>
                      </a:r>
                      <a:r>
                        <a:rPr lang="de-DE" sz="2000" dirty="0">
                          <a:solidFill>
                            <a:srgbClr val="595A59"/>
                          </a:solidFill>
                        </a:rPr>
                        <a:t> </a:t>
                      </a:r>
                      <a:r>
                        <a:rPr lang="de-DE" sz="2000" dirty="0" err="1">
                          <a:solidFill>
                            <a:srgbClr val="595A59"/>
                          </a:solidFill>
                        </a:rPr>
                        <a:t>segments</a:t>
                      </a:r>
                      <a:endParaRPr dirty="0"/>
                    </a:p>
                  </a:txBody>
                  <a:tcPr marL="91450" marR="91450" marT="45725" marB="45725"/>
                </a:tc>
                <a:extLst>
                  <a:ext uri="{0D108BD9-81ED-4DB2-BD59-A6C34878D82A}">
                    <a16:rowId xmlns:a16="http://schemas.microsoft.com/office/drawing/2014/main" val="10004"/>
                  </a:ext>
                </a:extLst>
              </a:tr>
              <a:tr h="254000">
                <a:tc>
                  <a:txBody>
                    <a:bodyPr/>
                    <a:lstStyle/>
                    <a:p>
                      <a:pPr marL="0" marR="0" lvl="0" indent="0" algn="l" rtl="0">
                        <a:spcBef>
                          <a:spcPts val="0"/>
                        </a:spcBef>
                        <a:spcAft>
                          <a:spcPts val="0"/>
                        </a:spcAft>
                        <a:buNone/>
                      </a:pPr>
                      <a:r>
                        <a:rPr lang="de-DE" sz="2000">
                          <a:solidFill>
                            <a:srgbClr val="595A59"/>
                          </a:solidFill>
                        </a:rPr>
                        <a:t>Focus on loyal customers</a:t>
                      </a:r>
                      <a:endParaRPr/>
                    </a:p>
                  </a:txBody>
                  <a:tcPr marL="91450" marR="91450" marT="45725" marB="45725"/>
                </a:tc>
                <a:extLst>
                  <a:ext uri="{0D108BD9-81ED-4DB2-BD59-A6C34878D82A}">
                    <a16:rowId xmlns:a16="http://schemas.microsoft.com/office/drawing/2014/main" val="10005"/>
                  </a:ext>
                </a:extLst>
              </a:tr>
              <a:tr h="326150">
                <a:tc>
                  <a:txBody>
                    <a:bodyPr/>
                    <a:lstStyle/>
                    <a:p>
                      <a:pPr marL="0" marR="0" lvl="0" indent="0" algn="l" rtl="0">
                        <a:spcBef>
                          <a:spcPts val="0"/>
                        </a:spcBef>
                        <a:spcAft>
                          <a:spcPts val="0"/>
                        </a:spcAft>
                        <a:buNone/>
                      </a:pPr>
                      <a:r>
                        <a:rPr lang="de-DE" sz="2000" dirty="0">
                          <a:solidFill>
                            <a:srgbClr val="595A59"/>
                          </a:solidFill>
                        </a:rPr>
                        <a:t>Use electronic </a:t>
                      </a:r>
                      <a:r>
                        <a:rPr lang="de-DE" sz="2000" dirty="0" err="1">
                          <a:solidFill>
                            <a:srgbClr val="595A59"/>
                          </a:solidFill>
                        </a:rPr>
                        <a:t>marketing</a:t>
                      </a:r>
                      <a:r>
                        <a:rPr lang="de-DE" sz="2000" dirty="0">
                          <a:solidFill>
                            <a:srgbClr val="595A59"/>
                          </a:solidFill>
                        </a:rPr>
                        <a:t> and </a:t>
                      </a:r>
                      <a:r>
                        <a:rPr lang="de-DE" sz="2000" dirty="0" err="1">
                          <a:solidFill>
                            <a:srgbClr val="595A59"/>
                          </a:solidFill>
                        </a:rPr>
                        <a:t>opaque</a:t>
                      </a:r>
                      <a:r>
                        <a:rPr lang="de-DE" sz="2000" dirty="0">
                          <a:solidFill>
                            <a:srgbClr val="595A59"/>
                          </a:solidFill>
                        </a:rPr>
                        <a:t> </a:t>
                      </a:r>
                      <a:r>
                        <a:rPr lang="de-DE" sz="2000" dirty="0" err="1">
                          <a:solidFill>
                            <a:srgbClr val="595A59"/>
                          </a:solidFill>
                        </a:rPr>
                        <a:t>distribution</a:t>
                      </a:r>
                      <a:r>
                        <a:rPr lang="de-DE" sz="2000" dirty="0">
                          <a:solidFill>
                            <a:srgbClr val="595A59"/>
                          </a:solidFill>
                        </a:rPr>
                        <a:t> </a:t>
                      </a:r>
                      <a:r>
                        <a:rPr lang="de-DE" sz="2000" dirty="0" err="1">
                          <a:solidFill>
                            <a:srgbClr val="595A59"/>
                          </a:solidFill>
                        </a:rPr>
                        <a:t>channels</a:t>
                      </a:r>
                      <a:endParaRPr dirty="0"/>
                    </a:p>
                  </a:txBody>
                  <a:tcPr marL="91450" marR="91450" marT="45725" marB="45725"/>
                </a:tc>
                <a:extLst>
                  <a:ext uri="{0D108BD9-81ED-4DB2-BD59-A6C34878D82A}">
                    <a16:rowId xmlns:a16="http://schemas.microsoft.com/office/drawing/2014/main" val="10006"/>
                  </a:ext>
                </a:extLst>
              </a:tr>
              <a:tr h="326150">
                <a:tc>
                  <a:txBody>
                    <a:bodyPr/>
                    <a:lstStyle/>
                    <a:p>
                      <a:pPr marL="0" marR="0" lvl="0" indent="0" algn="l" rtl="0">
                        <a:spcBef>
                          <a:spcPts val="0"/>
                        </a:spcBef>
                        <a:spcAft>
                          <a:spcPts val="0"/>
                        </a:spcAft>
                        <a:buNone/>
                      </a:pPr>
                      <a:r>
                        <a:rPr lang="de-DE" sz="2000">
                          <a:solidFill>
                            <a:srgbClr val="595A59"/>
                          </a:solidFill>
                        </a:rPr>
                        <a:t>Increase marketing budget </a:t>
                      </a:r>
                      <a:endParaRPr/>
                    </a:p>
                  </a:txBody>
                  <a:tcPr marL="91450" marR="91450" marT="45725" marB="45725"/>
                </a:tc>
                <a:extLst>
                  <a:ext uri="{0D108BD9-81ED-4DB2-BD59-A6C34878D82A}">
                    <a16:rowId xmlns:a16="http://schemas.microsoft.com/office/drawing/2014/main" val="10007"/>
                  </a:ext>
                </a:extLst>
              </a:tr>
              <a:tr h="326150">
                <a:tc>
                  <a:txBody>
                    <a:bodyPr/>
                    <a:lstStyle/>
                    <a:p>
                      <a:pPr marL="0" marR="0" lvl="0" indent="0" algn="l" rtl="0">
                        <a:spcBef>
                          <a:spcPts val="0"/>
                        </a:spcBef>
                        <a:spcAft>
                          <a:spcPts val="0"/>
                        </a:spcAft>
                        <a:buNone/>
                      </a:pPr>
                      <a:r>
                        <a:rPr lang="de-DE" sz="2000" dirty="0">
                          <a:solidFill>
                            <a:srgbClr val="595A59"/>
                          </a:solidFill>
                        </a:rPr>
                        <a:t>Keep </a:t>
                      </a:r>
                      <a:r>
                        <a:rPr lang="de-DE" sz="2000" dirty="0" err="1">
                          <a:solidFill>
                            <a:srgbClr val="595A59"/>
                          </a:solidFill>
                        </a:rPr>
                        <a:t>pace</a:t>
                      </a:r>
                      <a:r>
                        <a:rPr lang="de-DE" sz="2000" dirty="0">
                          <a:solidFill>
                            <a:srgbClr val="595A59"/>
                          </a:solidFill>
                        </a:rPr>
                        <a:t> </a:t>
                      </a:r>
                      <a:r>
                        <a:rPr lang="de-DE" sz="2000" dirty="0" err="1">
                          <a:solidFill>
                            <a:srgbClr val="595A59"/>
                          </a:solidFill>
                        </a:rPr>
                        <a:t>with</a:t>
                      </a:r>
                      <a:r>
                        <a:rPr lang="de-DE" sz="2000" dirty="0">
                          <a:solidFill>
                            <a:srgbClr val="595A59"/>
                          </a:solidFill>
                        </a:rPr>
                        <a:t> </a:t>
                      </a:r>
                      <a:r>
                        <a:rPr lang="de-DE" sz="2000" dirty="0" err="1">
                          <a:solidFill>
                            <a:srgbClr val="595A59"/>
                          </a:solidFill>
                        </a:rPr>
                        <a:t>competitors</a:t>
                      </a:r>
                      <a:r>
                        <a:rPr lang="de-DE" sz="2000" dirty="0">
                          <a:solidFill>
                            <a:srgbClr val="595A59"/>
                          </a:solidFill>
                        </a:rPr>
                        <a:t> to </a:t>
                      </a:r>
                      <a:r>
                        <a:rPr lang="de-DE" sz="2000" dirty="0" err="1">
                          <a:solidFill>
                            <a:srgbClr val="595A59"/>
                          </a:solidFill>
                        </a:rPr>
                        <a:t>benefit</a:t>
                      </a:r>
                      <a:r>
                        <a:rPr lang="de-DE" sz="2000" dirty="0">
                          <a:solidFill>
                            <a:srgbClr val="595A59"/>
                          </a:solidFill>
                        </a:rPr>
                        <a:t> </a:t>
                      </a:r>
                      <a:r>
                        <a:rPr lang="de-DE" sz="2000" dirty="0" err="1">
                          <a:solidFill>
                            <a:srgbClr val="595A59"/>
                          </a:solidFill>
                        </a:rPr>
                        <a:t>from</a:t>
                      </a:r>
                      <a:r>
                        <a:rPr lang="de-DE" sz="2000" dirty="0">
                          <a:solidFill>
                            <a:srgbClr val="595A59"/>
                          </a:solidFill>
                        </a:rPr>
                        <a:t> </a:t>
                      </a:r>
                      <a:r>
                        <a:rPr lang="de-DE" sz="2000" dirty="0" err="1">
                          <a:solidFill>
                            <a:srgbClr val="595A59"/>
                          </a:solidFill>
                        </a:rPr>
                        <a:t>new</a:t>
                      </a:r>
                      <a:r>
                        <a:rPr lang="de-DE" sz="2000" dirty="0">
                          <a:solidFill>
                            <a:srgbClr val="595A59"/>
                          </a:solidFill>
                        </a:rPr>
                        <a:t> </a:t>
                      </a:r>
                      <a:r>
                        <a:rPr lang="de-DE" sz="2000" dirty="0" err="1">
                          <a:solidFill>
                            <a:srgbClr val="595A59"/>
                          </a:solidFill>
                        </a:rPr>
                        <a:t>developments</a:t>
                      </a:r>
                      <a:endParaRPr sz="2000" dirty="0">
                        <a:solidFill>
                          <a:srgbClr val="595A59"/>
                        </a:solidFill>
                      </a:endParaRPr>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7"/>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graphicFrame>
        <p:nvGraphicFramePr>
          <p:cNvPr id="1043" name="Google Shape;1043;p17"/>
          <p:cNvGraphicFramePr/>
          <p:nvPr/>
        </p:nvGraphicFramePr>
        <p:xfrm>
          <a:off x="3922344" y="2642868"/>
          <a:ext cx="7668000" cy="2194600"/>
        </p:xfrm>
        <a:graphic>
          <a:graphicData uri="http://schemas.openxmlformats.org/drawingml/2006/table">
            <a:tbl>
              <a:tblPr firstRow="1" bandRow="1">
                <a:noFill/>
                <a:tableStyleId>{CB876C69-02C9-430B-8CE3-F184A4912DBA}</a:tableStyleId>
              </a:tblPr>
              <a:tblGrid>
                <a:gridCol w="7668000">
                  <a:extLst>
                    <a:ext uri="{9D8B030D-6E8A-4147-A177-3AD203B41FA5}">
                      <a16:colId xmlns:a16="http://schemas.microsoft.com/office/drawing/2014/main" val="20000"/>
                    </a:ext>
                  </a:extLst>
                </a:gridCol>
              </a:tblGrid>
              <a:tr h="254000">
                <a:tc>
                  <a:txBody>
                    <a:bodyPr/>
                    <a:lstStyle/>
                    <a:p>
                      <a:pPr marL="0" marR="0" lvl="0" indent="0" algn="l" rtl="0">
                        <a:spcBef>
                          <a:spcPts val="0"/>
                        </a:spcBef>
                        <a:spcAft>
                          <a:spcPts val="0"/>
                        </a:spcAft>
                        <a:buNone/>
                      </a:pPr>
                      <a:r>
                        <a:rPr lang="de-DE" sz="2000"/>
                        <a:t>Organisational Support</a:t>
                      </a:r>
                      <a:endParaRPr/>
                    </a:p>
                  </a:txBody>
                  <a:tcPr marL="91450" marR="91450" marT="45725" marB="45725"/>
                </a:tc>
                <a:extLst>
                  <a:ext uri="{0D108BD9-81ED-4DB2-BD59-A6C34878D82A}">
                    <a16:rowId xmlns:a16="http://schemas.microsoft.com/office/drawing/2014/main" val="10000"/>
                  </a:ext>
                </a:extLst>
              </a:tr>
              <a:tr h="326150">
                <a:tc>
                  <a:txBody>
                    <a:bodyPr/>
                    <a:lstStyle/>
                    <a:p>
                      <a:pPr marL="0" marR="0" lvl="0" indent="0" algn="l" rtl="0">
                        <a:spcBef>
                          <a:spcPts val="0"/>
                        </a:spcBef>
                        <a:spcAft>
                          <a:spcPts val="0"/>
                        </a:spcAft>
                        <a:buNone/>
                      </a:pPr>
                      <a:r>
                        <a:rPr lang="de-DE" sz="2000" dirty="0" err="1"/>
                        <a:t>Cooperation</a:t>
                      </a:r>
                      <a:r>
                        <a:rPr lang="de-DE" sz="2000" dirty="0"/>
                        <a:t> </a:t>
                      </a:r>
                      <a:r>
                        <a:rPr lang="de-DE" sz="2000" dirty="0" err="1"/>
                        <a:t>with</a:t>
                      </a:r>
                      <a:r>
                        <a:rPr lang="de-DE" sz="2000" dirty="0"/>
                        <a:t> </a:t>
                      </a:r>
                      <a:r>
                        <a:rPr lang="de-DE" sz="2000" dirty="0" err="1"/>
                        <a:t>other</a:t>
                      </a:r>
                      <a:r>
                        <a:rPr lang="de-DE" sz="2000" dirty="0"/>
                        <a:t> </a:t>
                      </a:r>
                      <a:r>
                        <a:rPr lang="de-DE" sz="2000" dirty="0" err="1"/>
                        <a:t>tourism</a:t>
                      </a:r>
                      <a:r>
                        <a:rPr lang="de-DE" sz="2000" dirty="0"/>
                        <a:t> </a:t>
                      </a:r>
                      <a:r>
                        <a:rPr lang="de-DE" sz="2000" dirty="0" err="1"/>
                        <a:t>providers</a:t>
                      </a:r>
                      <a:r>
                        <a:rPr lang="de-DE" sz="2000" dirty="0"/>
                        <a:t> </a:t>
                      </a:r>
                      <a:endParaRPr dirty="0"/>
                    </a:p>
                  </a:txBody>
                  <a:tcPr marL="91450" marR="91450" marT="45725" marB="45725"/>
                </a:tc>
                <a:extLst>
                  <a:ext uri="{0D108BD9-81ED-4DB2-BD59-A6C34878D82A}">
                    <a16:rowId xmlns:a16="http://schemas.microsoft.com/office/drawing/2014/main" val="10001"/>
                  </a:ext>
                </a:extLst>
              </a:tr>
              <a:tr h="326150">
                <a:tc>
                  <a:txBody>
                    <a:bodyPr/>
                    <a:lstStyle/>
                    <a:p>
                      <a:pPr marL="0" marR="0" lvl="0" indent="0" algn="l" rtl="0">
                        <a:spcBef>
                          <a:spcPts val="0"/>
                        </a:spcBef>
                        <a:spcAft>
                          <a:spcPts val="0"/>
                        </a:spcAft>
                        <a:buNone/>
                      </a:pPr>
                      <a:r>
                        <a:rPr lang="de-DE" sz="2000"/>
                        <a:t>Cooperation with various organisations (chambers of commerce, business associations, etc.)</a:t>
                      </a:r>
                      <a:endParaRPr/>
                    </a:p>
                  </a:txBody>
                  <a:tcPr marL="91450" marR="91450" marT="45725" marB="45725"/>
                </a:tc>
                <a:extLst>
                  <a:ext uri="{0D108BD9-81ED-4DB2-BD59-A6C34878D82A}">
                    <a16:rowId xmlns:a16="http://schemas.microsoft.com/office/drawing/2014/main" val="10002"/>
                  </a:ext>
                </a:extLst>
              </a:tr>
              <a:tr h="326150">
                <a:tc>
                  <a:txBody>
                    <a:bodyPr/>
                    <a:lstStyle/>
                    <a:p>
                      <a:pPr marL="0" marR="0" lvl="0" indent="0" algn="l" rtl="0">
                        <a:spcBef>
                          <a:spcPts val="0"/>
                        </a:spcBef>
                        <a:spcAft>
                          <a:spcPts val="0"/>
                        </a:spcAft>
                        <a:buNone/>
                      </a:pPr>
                      <a:r>
                        <a:rPr lang="de-DE" sz="2000" dirty="0" err="1"/>
                        <a:t>Cooperation</a:t>
                      </a:r>
                      <a:r>
                        <a:rPr lang="de-DE" sz="2000" dirty="0"/>
                        <a:t> in different </a:t>
                      </a:r>
                      <a:r>
                        <a:rPr lang="de-DE" sz="2000" dirty="0" err="1"/>
                        <a:t>activities</a:t>
                      </a:r>
                      <a:r>
                        <a:rPr lang="de-DE" sz="2000" dirty="0"/>
                        <a:t> </a:t>
                      </a:r>
                      <a:r>
                        <a:rPr lang="de-DE" sz="2000" dirty="0" err="1"/>
                        <a:t>that</a:t>
                      </a:r>
                      <a:r>
                        <a:rPr lang="de-DE" sz="2000" dirty="0"/>
                        <a:t> </a:t>
                      </a:r>
                      <a:r>
                        <a:rPr lang="de-DE" sz="2000" dirty="0" err="1"/>
                        <a:t>could</a:t>
                      </a:r>
                      <a:r>
                        <a:rPr lang="de-DE" sz="2000" dirty="0"/>
                        <a:t> </a:t>
                      </a:r>
                      <a:r>
                        <a:rPr lang="de-DE" sz="2000" dirty="0" err="1"/>
                        <a:t>improve</a:t>
                      </a:r>
                      <a:r>
                        <a:rPr lang="de-DE" sz="2000" dirty="0"/>
                        <a:t> the </a:t>
                      </a:r>
                      <a:r>
                        <a:rPr lang="de-DE" sz="2000" dirty="0" err="1"/>
                        <a:t>image</a:t>
                      </a:r>
                      <a:r>
                        <a:rPr lang="de-DE" sz="2000" dirty="0"/>
                        <a:t> of the </a:t>
                      </a:r>
                      <a:r>
                        <a:rPr lang="de-DE" sz="2000" dirty="0" err="1"/>
                        <a:t>tourist</a:t>
                      </a:r>
                      <a:r>
                        <a:rPr lang="de-DE" sz="2000" dirty="0"/>
                        <a:t> </a:t>
                      </a:r>
                      <a:r>
                        <a:rPr lang="de-DE" sz="2000" dirty="0" err="1"/>
                        <a:t>destination</a:t>
                      </a:r>
                      <a:endParaRPr dirty="0"/>
                    </a:p>
                  </a:txBody>
                  <a:tcPr marL="91450" marR="91450" marT="45725" marB="45725"/>
                </a:tc>
                <a:extLst>
                  <a:ext uri="{0D108BD9-81ED-4DB2-BD59-A6C34878D82A}">
                    <a16:rowId xmlns:a16="http://schemas.microsoft.com/office/drawing/2014/main" val="10003"/>
                  </a:ext>
                </a:extLst>
              </a:tr>
            </a:tbl>
          </a:graphicData>
        </a:graphic>
      </p:graphicFrame>
      <p:sp>
        <p:nvSpPr>
          <p:cNvPr id="1044" name="Google Shape;1044;p1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It</a:t>
            </a:r>
            <a:r>
              <a:rPr lang="de-DE" dirty="0"/>
              <a:t> </a:t>
            </a:r>
            <a:r>
              <a:rPr lang="de-DE" dirty="0" err="1"/>
              <a:t>can</a:t>
            </a:r>
            <a:r>
              <a:rPr lang="de-DE" dirty="0"/>
              <a:t> </a:t>
            </a:r>
            <a:r>
              <a:rPr lang="de-DE" dirty="0" err="1"/>
              <a:t>be</a:t>
            </a:r>
            <a:r>
              <a:rPr lang="de-DE" dirty="0"/>
              <a:t> </a:t>
            </a:r>
            <a:r>
              <a:rPr lang="de-DE" dirty="0" err="1"/>
              <a:t>assumed</a:t>
            </a:r>
            <a:r>
              <a:rPr lang="de-DE" dirty="0"/>
              <a:t> </a:t>
            </a:r>
            <a:r>
              <a:rPr lang="de-DE" dirty="0" err="1"/>
              <a:t>that</a:t>
            </a:r>
            <a:r>
              <a:rPr lang="de-DE" dirty="0"/>
              <a:t> the </a:t>
            </a:r>
            <a:r>
              <a:rPr lang="de-DE" dirty="0" err="1"/>
              <a:t>impact</a:t>
            </a:r>
            <a:r>
              <a:rPr lang="de-DE" dirty="0"/>
              <a:t> of the </a:t>
            </a:r>
            <a:r>
              <a:rPr lang="de-DE" dirty="0" err="1"/>
              <a:t>pandemic</a:t>
            </a:r>
            <a:r>
              <a:rPr lang="de-DE" dirty="0"/>
              <a:t> will </a:t>
            </a:r>
            <a:r>
              <a:rPr lang="de-DE" dirty="0" err="1"/>
              <a:t>lead</a:t>
            </a:r>
            <a:r>
              <a:rPr lang="de-DE" dirty="0"/>
              <a:t> to a </a:t>
            </a:r>
            <a:r>
              <a:rPr lang="de-DE" dirty="0" err="1"/>
              <a:t>higher</a:t>
            </a:r>
            <a:r>
              <a:rPr lang="de-DE" dirty="0"/>
              <a:t> </a:t>
            </a:r>
            <a:r>
              <a:rPr lang="de-DE" dirty="0" err="1"/>
              <a:t>level</a:t>
            </a:r>
            <a:r>
              <a:rPr lang="de-DE" dirty="0"/>
              <a:t> of </a:t>
            </a:r>
            <a:r>
              <a:rPr lang="de-DE" dirty="0" err="1"/>
              <a:t>cooperation</a:t>
            </a:r>
            <a:r>
              <a:rPr lang="de-DE" dirty="0"/>
              <a:t> </a:t>
            </a:r>
            <a:r>
              <a:rPr lang="de-DE" dirty="0" err="1"/>
              <a:t>being</a:t>
            </a:r>
            <a:r>
              <a:rPr lang="de-DE" dirty="0"/>
              <a:t> </a:t>
            </a:r>
            <a:r>
              <a:rPr lang="de-DE" dirty="0" err="1"/>
              <a:t>required</a:t>
            </a:r>
            <a:r>
              <a:rPr lang="de-DE" dirty="0"/>
              <a:t> </a:t>
            </a:r>
            <a:r>
              <a:rPr lang="de-DE" dirty="0" err="1"/>
              <a:t>within</a:t>
            </a:r>
            <a:r>
              <a:rPr lang="de-DE" dirty="0"/>
              <a:t> the </a:t>
            </a:r>
            <a:r>
              <a:rPr lang="de-DE" dirty="0" err="1"/>
              <a:t>tourism</a:t>
            </a:r>
            <a:r>
              <a:rPr lang="de-DE" dirty="0"/>
              <a:t> </a:t>
            </a:r>
            <a:r>
              <a:rPr lang="de-DE" dirty="0" err="1"/>
              <a:t>industry</a:t>
            </a:r>
            <a:r>
              <a:rPr lang="de-DE" dirty="0"/>
              <a:t> in the </a:t>
            </a:r>
            <a:r>
              <a:rPr lang="de-DE" dirty="0" err="1"/>
              <a:t>future</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045" name="Google Shape;1045;p1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4. Measures for organisational support </a:t>
            </a:r>
            <a:endParaRPr/>
          </a:p>
        </p:txBody>
      </p:sp>
      <p:sp>
        <p:nvSpPr>
          <p:cNvPr id="1046" name="Google Shape;1046;p17"/>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The </a:t>
            </a:r>
            <a:r>
              <a:rPr lang="de-DE" sz="1800" dirty="0" err="1">
                <a:solidFill>
                  <a:srgbClr val="595A59"/>
                </a:solidFill>
                <a:latin typeface="Calibri"/>
                <a:ea typeface="Calibri"/>
                <a:cs typeface="Calibri"/>
                <a:sym typeface="Calibri"/>
              </a:rPr>
              <a:t>level</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willingness</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managers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owners</a:t>
            </a:r>
            <a:r>
              <a:rPr lang="de-DE" sz="1800" dirty="0">
                <a:solidFill>
                  <a:srgbClr val="595A59"/>
                </a:solidFill>
                <a:latin typeface="Calibri"/>
                <a:ea typeface="Calibri"/>
                <a:cs typeface="Calibri"/>
                <a:sym typeface="Calibri"/>
              </a:rPr>
              <a:t> to </a:t>
            </a:r>
            <a:r>
              <a:rPr lang="de-DE" sz="1800" dirty="0" err="1">
                <a:solidFill>
                  <a:srgbClr val="595A59"/>
                </a:solidFill>
                <a:latin typeface="Calibri"/>
                <a:ea typeface="Calibri"/>
                <a:cs typeface="Calibri"/>
                <a:sym typeface="Calibri"/>
              </a:rPr>
              <a:t>cooperate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with</a:t>
            </a:r>
            <a:r>
              <a:rPr lang="de-DE" sz="1800" dirty="0">
                <a:solidFill>
                  <a:srgbClr val="595A59"/>
                </a:solidFill>
                <a:latin typeface="Calibri"/>
                <a:ea typeface="Calibri"/>
                <a:cs typeface="Calibri"/>
                <a:sym typeface="Calibri"/>
              </a:rPr>
              <a:t> different </a:t>
            </a:r>
            <a:r>
              <a:rPr lang="de-DE" sz="1800" dirty="0" err="1">
                <a:solidFill>
                  <a:srgbClr val="595A59"/>
                </a:solidFill>
                <a:latin typeface="Calibri"/>
                <a:ea typeface="Calibri"/>
                <a:cs typeface="Calibri"/>
                <a:sym typeface="Calibri"/>
              </a:rPr>
              <a:t>stakeholders</a:t>
            </a:r>
            <a:r>
              <a:rPr lang="de-DE" sz="1800" dirty="0">
                <a:solidFill>
                  <a:srgbClr val="595A59"/>
                </a:solidFill>
                <a:latin typeface="Calibri"/>
                <a:ea typeface="Calibri"/>
                <a:cs typeface="Calibri"/>
                <a:sym typeface="Calibri"/>
              </a:rPr>
              <a:t> in </a:t>
            </a:r>
            <a:r>
              <a:rPr lang="de-DE" sz="1800" dirty="0" err="1">
                <a:solidFill>
                  <a:srgbClr val="595A59"/>
                </a:solidFill>
                <a:latin typeface="Calibri"/>
                <a:ea typeface="Calibri"/>
                <a:cs typeface="Calibri"/>
                <a:sym typeface="Calibri"/>
              </a:rPr>
              <a:t>coping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with</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very</a:t>
            </a:r>
            <a:r>
              <a:rPr lang="de-DE" sz="1800" dirty="0">
                <a:solidFill>
                  <a:srgbClr val="595A59"/>
                </a:solidFill>
                <a:latin typeface="Calibri"/>
                <a:ea typeface="Calibri"/>
                <a:cs typeface="Calibri"/>
                <a:sym typeface="Calibri"/>
              </a:rPr>
              <a:t> high.</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1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a:t>
            </a:r>
            <a:r>
              <a:rPr lang="de-DE" dirty="0" err="1"/>
              <a:t>order</a:t>
            </a:r>
            <a:r>
              <a:rPr lang="de-DE" dirty="0"/>
              <a:t> to </a:t>
            </a:r>
            <a:r>
              <a:rPr lang="de-DE" dirty="0" err="1"/>
              <a:t>maintain</a:t>
            </a:r>
            <a:r>
              <a:rPr lang="de-DE" dirty="0"/>
              <a:t> </a:t>
            </a:r>
            <a:r>
              <a:rPr lang="de-DE" dirty="0" err="1"/>
              <a:t>operations</a:t>
            </a:r>
            <a:r>
              <a:rPr lang="de-DE" dirty="0"/>
              <a:t> </a:t>
            </a:r>
            <a:r>
              <a:rPr lang="de-DE" dirty="0" err="1"/>
              <a:t>during</a:t>
            </a:r>
            <a:r>
              <a:rPr lang="de-DE" dirty="0"/>
              <a:t> the Covid-19 </a:t>
            </a:r>
            <a:r>
              <a:rPr lang="de-DE" dirty="0" err="1"/>
              <a:t>pandemic</a:t>
            </a:r>
            <a:r>
              <a:rPr lang="de-DE" dirty="0"/>
              <a:t>, </a:t>
            </a:r>
            <a:r>
              <a:rPr lang="de-DE" dirty="0" err="1"/>
              <a:t>tourism</a:t>
            </a:r>
            <a:r>
              <a:rPr lang="de-DE" dirty="0"/>
              <a:t> SMEs </a:t>
            </a:r>
            <a:r>
              <a:rPr lang="de-DE" dirty="0" err="1"/>
              <a:t>had</a:t>
            </a:r>
            <a:r>
              <a:rPr lang="de-DE" dirty="0"/>
              <a:t> to </a:t>
            </a:r>
            <a:r>
              <a:rPr lang="de-DE" dirty="0" err="1"/>
              <a:t>make</a:t>
            </a:r>
            <a:r>
              <a:rPr lang="de-DE" dirty="0"/>
              <a:t> </a:t>
            </a:r>
            <a:r>
              <a:rPr lang="de-DE" dirty="0" err="1"/>
              <a:t>several</a:t>
            </a:r>
            <a:r>
              <a:rPr lang="de-DE" dirty="0"/>
              <a:t> </a:t>
            </a:r>
            <a:r>
              <a:rPr lang="de-DE" dirty="0" err="1"/>
              <a:t>changes</a:t>
            </a:r>
            <a:r>
              <a:rPr lang="de-DE" dirty="0"/>
              <a:t>, </a:t>
            </a:r>
            <a:r>
              <a:rPr lang="de-DE" dirty="0" err="1"/>
              <a:t>most</a:t>
            </a:r>
            <a:r>
              <a:rPr lang="de-DE" dirty="0"/>
              <a:t> </a:t>
            </a:r>
            <a:r>
              <a:rPr lang="de-DE" dirty="0" err="1"/>
              <a:t>notably</a:t>
            </a:r>
            <a:r>
              <a:rPr lang="de-DE" dirty="0"/>
              <a:t> the </a:t>
            </a:r>
            <a:r>
              <a:rPr lang="de-DE" dirty="0" err="1"/>
              <a:t>integration</a:t>
            </a:r>
            <a:r>
              <a:rPr lang="de-DE" dirty="0"/>
              <a:t> of digital </a:t>
            </a:r>
            <a:r>
              <a:rPr lang="de-DE" dirty="0" err="1"/>
              <a:t>tools</a:t>
            </a:r>
            <a:r>
              <a:rPr lang="de-DE" dirty="0"/>
              <a:t> </a:t>
            </a:r>
            <a:r>
              <a:rPr lang="de-DE" dirty="0" err="1"/>
              <a:t>into</a:t>
            </a:r>
            <a:r>
              <a:rPr lang="de-DE" dirty="0"/>
              <a:t> </a:t>
            </a:r>
            <a:r>
              <a:rPr lang="de-DE" dirty="0" err="1"/>
              <a:t>their</a:t>
            </a:r>
            <a:r>
              <a:rPr lang="de-DE" dirty="0"/>
              <a:t> </a:t>
            </a:r>
            <a:r>
              <a:rPr lang="de-DE" dirty="0" err="1"/>
              <a:t>management</a:t>
            </a:r>
            <a:r>
              <a:rPr lang="de-DE" dirty="0"/>
              <a:t> and </a:t>
            </a:r>
            <a:r>
              <a:rPr lang="de-DE" dirty="0" err="1"/>
              <a:t>communication</a:t>
            </a:r>
            <a:r>
              <a:rPr lang="de-DE" dirty="0"/>
              <a:t> </a:t>
            </a:r>
            <a:r>
              <a:rPr lang="de-DE" dirty="0" err="1"/>
              <a:t>processes</a:t>
            </a:r>
            <a:r>
              <a:rPr lang="de-DE" dirty="0"/>
              <a:t> </a:t>
            </a:r>
            <a:r>
              <a:rPr lang="de-DE" dirty="0" err="1"/>
              <a:t>with</a:t>
            </a:r>
            <a:r>
              <a:rPr lang="de-DE" dirty="0"/>
              <a:t> </a:t>
            </a:r>
            <a:r>
              <a:rPr lang="de-DE" dirty="0" err="1"/>
              <a:t>suppliers</a:t>
            </a:r>
            <a:r>
              <a:rPr lang="de-DE" dirty="0"/>
              <a:t> and </a:t>
            </a:r>
            <a:r>
              <a:rPr lang="de-DE" dirty="0" err="1"/>
              <a:t>consumers</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Another</a:t>
            </a:r>
            <a:r>
              <a:rPr lang="de-DE" dirty="0"/>
              <a:t> </a:t>
            </a:r>
            <a:r>
              <a:rPr lang="de-DE" dirty="0" err="1"/>
              <a:t>study</a:t>
            </a:r>
            <a:r>
              <a:rPr lang="de-DE" dirty="0"/>
              <a:t> </a:t>
            </a:r>
            <a:r>
              <a:rPr lang="de-DE" dirty="0" err="1"/>
              <a:t>shows</a:t>
            </a:r>
            <a:r>
              <a:rPr lang="de-DE" dirty="0"/>
              <a:t> </a:t>
            </a:r>
            <a:r>
              <a:rPr lang="de-DE" dirty="0" err="1"/>
              <a:t>that</a:t>
            </a:r>
            <a:r>
              <a:rPr lang="de-DE" dirty="0"/>
              <a:t> </a:t>
            </a:r>
            <a:r>
              <a:rPr lang="de-DE" dirty="0" err="1"/>
              <a:t>tourism</a:t>
            </a:r>
            <a:r>
              <a:rPr lang="de-DE" dirty="0"/>
              <a:t> SMEs </a:t>
            </a:r>
            <a:r>
              <a:rPr lang="de-DE" dirty="0" err="1"/>
              <a:t>affected</a:t>
            </a:r>
            <a:r>
              <a:rPr lang="de-DE" dirty="0"/>
              <a:t> </a:t>
            </a:r>
            <a:r>
              <a:rPr lang="de-DE" dirty="0" err="1"/>
              <a:t>by</a:t>
            </a:r>
            <a:r>
              <a:rPr lang="de-DE" dirty="0"/>
              <a:t> the Covid-19 </a:t>
            </a:r>
            <a:r>
              <a:rPr lang="de-DE" dirty="0" err="1"/>
              <a:t>crisis</a:t>
            </a:r>
            <a:r>
              <a:rPr lang="de-DE" dirty="0"/>
              <a:t> </a:t>
            </a:r>
            <a:r>
              <a:rPr lang="de-DE" dirty="0" err="1"/>
              <a:t>particularly</a:t>
            </a:r>
            <a:r>
              <a:rPr lang="de-DE" dirty="0"/>
              <a:t> </a:t>
            </a:r>
            <a:r>
              <a:rPr lang="de-DE" dirty="0" err="1"/>
              <a:t>implemented</a:t>
            </a:r>
            <a:r>
              <a:rPr lang="de-DE" dirty="0"/>
              <a:t> </a:t>
            </a:r>
            <a:r>
              <a:rPr lang="de-DE" dirty="0" err="1"/>
              <a:t>activities</a:t>
            </a:r>
            <a:r>
              <a:rPr lang="de-DE" dirty="0"/>
              <a:t> </a:t>
            </a:r>
            <a:r>
              <a:rPr lang="de-DE" dirty="0" err="1"/>
              <a:t>that</a:t>
            </a:r>
            <a:r>
              <a:rPr lang="de-DE" dirty="0"/>
              <a:t> </a:t>
            </a:r>
            <a:r>
              <a:rPr lang="de-DE" dirty="0" err="1"/>
              <a:t>contribute</a:t>
            </a:r>
            <a:r>
              <a:rPr lang="de-DE" dirty="0"/>
              <a:t> to the </a:t>
            </a:r>
            <a:r>
              <a:rPr lang="de-DE" dirty="0" err="1"/>
              <a:t>following</a:t>
            </a:r>
            <a:r>
              <a:rPr lang="de-DE" dirty="0"/>
              <a:t> </a:t>
            </a:r>
            <a:r>
              <a:rPr lang="de-DE" dirty="0" err="1"/>
              <a:t>types</a:t>
            </a:r>
            <a:r>
              <a:rPr lang="de-DE" dirty="0"/>
              <a:t> of </a:t>
            </a:r>
            <a:r>
              <a:rPr lang="de-DE" dirty="0" err="1"/>
              <a:t>innovation</a:t>
            </a:r>
            <a:r>
              <a:rPr lang="de-DE" dirty="0"/>
              <a:t>:</a:t>
            </a:r>
            <a:endParaRPr dirty="0"/>
          </a:p>
          <a:p>
            <a:pPr marL="0" lvl="0" indent="0" algn="l" rtl="0">
              <a:lnSpc>
                <a:spcPct val="100000"/>
              </a:lnSpc>
              <a:spcBef>
                <a:spcPts val="600"/>
              </a:spcBef>
              <a:spcAft>
                <a:spcPts val="0"/>
              </a:spcAft>
              <a:buClr>
                <a:srgbClr val="595A59"/>
              </a:buClr>
              <a:buSzPts val="1000"/>
              <a:buNone/>
            </a:pPr>
            <a:r>
              <a:rPr lang="de-DE" sz="1000" dirty="0"/>
              <a:t>Hernández et al. (2021): The Management Practices of Tourism SMEs in </a:t>
            </a:r>
            <a:r>
              <a:rPr lang="de-DE" sz="1000" dirty="0" err="1"/>
              <a:t>Pandemic</a:t>
            </a:r>
            <a:r>
              <a:rPr lang="de-DE" sz="1000" dirty="0"/>
              <a:t> Times: </a:t>
            </a:r>
            <a:r>
              <a:rPr lang="de-DE" sz="1000" dirty="0" err="1"/>
              <a:t>innovation</a:t>
            </a:r>
            <a:r>
              <a:rPr lang="de-DE" sz="1000" dirty="0"/>
              <a:t> </a:t>
            </a:r>
            <a:r>
              <a:rPr lang="de-DE" sz="1000" dirty="0" err="1"/>
              <a:t>as</a:t>
            </a:r>
            <a:r>
              <a:rPr lang="de-DE" sz="1000" dirty="0"/>
              <a:t> a quest of </a:t>
            </a:r>
            <a:r>
              <a:rPr lang="de-DE" sz="1000" dirty="0" err="1"/>
              <a:t>survival</a:t>
            </a:r>
            <a:endParaRPr dirty="0"/>
          </a:p>
        </p:txBody>
      </p:sp>
      <p:sp>
        <p:nvSpPr>
          <p:cNvPr id="1052" name="Google Shape;1052;p1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Innovation </a:t>
            </a:r>
            <a:r>
              <a:rPr lang="de-DE" dirty="0" err="1"/>
              <a:t>can</a:t>
            </a:r>
            <a:r>
              <a:rPr lang="de-DE" dirty="0"/>
              <a:t> </a:t>
            </a:r>
            <a:r>
              <a:rPr lang="de-DE" dirty="0" err="1"/>
              <a:t>be</a:t>
            </a:r>
            <a:r>
              <a:rPr lang="de-DE" dirty="0"/>
              <a:t> a </a:t>
            </a:r>
            <a:r>
              <a:rPr lang="de-DE" dirty="0" err="1"/>
              <a:t>way</a:t>
            </a:r>
            <a:r>
              <a:rPr lang="de-DE" dirty="0"/>
              <a:t> out of </a:t>
            </a:r>
            <a:r>
              <a:rPr lang="de-DE" dirty="0" err="1"/>
              <a:t>crises</a:t>
            </a:r>
            <a:r>
              <a:rPr lang="de-DE" dirty="0"/>
              <a:t>. Tourism SMEs </a:t>
            </a:r>
            <a:r>
              <a:rPr lang="de-DE" dirty="0" err="1"/>
              <a:t>affected</a:t>
            </a:r>
            <a:r>
              <a:rPr lang="de-DE" dirty="0"/>
              <a:t> </a:t>
            </a:r>
            <a:r>
              <a:rPr lang="de-DE" dirty="0" err="1"/>
              <a:t>by</a:t>
            </a:r>
            <a:r>
              <a:rPr lang="de-DE" dirty="0"/>
              <a:t> </a:t>
            </a:r>
            <a:r>
              <a:rPr lang="de-DE" dirty="0" err="1"/>
              <a:t>crises</a:t>
            </a:r>
            <a:r>
              <a:rPr lang="de-DE" dirty="0"/>
              <a:t> </a:t>
            </a:r>
            <a:r>
              <a:rPr lang="de-DE" dirty="0" err="1"/>
              <a:t>rely</a:t>
            </a:r>
            <a:r>
              <a:rPr lang="de-DE" dirty="0"/>
              <a:t> on </a:t>
            </a:r>
            <a:r>
              <a:rPr lang="de-DE" dirty="0" err="1"/>
              <a:t>elements</a:t>
            </a:r>
            <a:r>
              <a:rPr lang="de-DE" dirty="0"/>
              <a:t> of the </a:t>
            </a:r>
            <a:r>
              <a:rPr lang="de-DE" dirty="0" err="1"/>
              <a:t>commercial</a:t>
            </a:r>
            <a:r>
              <a:rPr lang="de-DE" dirty="0"/>
              <a:t> and organizational </a:t>
            </a:r>
            <a:r>
              <a:rPr lang="de-DE" dirty="0" err="1"/>
              <a:t>innovation</a:t>
            </a:r>
            <a:r>
              <a:rPr lang="de-DE" dirty="0"/>
              <a:t>. </a:t>
            </a:r>
            <a:endParaRPr dirty="0"/>
          </a:p>
        </p:txBody>
      </p:sp>
      <p:sp>
        <p:nvSpPr>
          <p:cNvPr id="1053" name="Google Shape;1053;p1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Innovation as a quest of survival</a:t>
            </a:r>
            <a:endParaRPr/>
          </a:p>
        </p:txBody>
      </p:sp>
      <p:sp>
        <p:nvSpPr>
          <p:cNvPr id="1054" name="Google Shape;1054;p18"/>
          <p:cNvSpPr/>
          <p:nvPr/>
        </p:nvSpPr>
        <p:spPr>
          <a:xfrm>
            <a:off x="4845132" y="1915903"/>
            <a:ext cx="2880000" cy="827314"/>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Commercial Innovation</a:t>
            </a:r>
            <a:endParaRPr/>
          </a:p>
        </p:txBody>
      </p:sp>
      <p:sp>
        <p:nvSpPr>
          <p:cNvPr id="1055" name="Google Shape;1055;p18"/>
          <p:cNvSpPr/>
          <p:nvPr/>
        </p:nvSpPr>
        <p:spPr>
          <a:xfrm>
            <a:off x="4845132" y="2750587"/>
            <a:ext cx="2880000" cy="2340000"/>
          </a:xfrm>
          <a:prstGeom prst="rect">
            <a:avLst/>
          </a:prstGeom>
          <a:solidFill>
            <a:srgbClr val="DBDBD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rgbClr val="595A59"/>
                </a:solidFill>
                <a:latin typeface="Calibri"/>
                <a:ea typeface="Calibri"/>
                <a:cs typeface="Calibri"/>
                <a:sym typeface="Calibri"/>
              </a:rPr>
              <a:t>The </a:t>
            </a:r>
            <a:r>
              <a:rPr lang="de-DE" sz="1600" dirty="0" err="1">
                <a:solidFill>
                  <a:srgbClr val="595A59"/>
                </a:solidFill>
                <a:latin typeface="Calibri"/>
                <a:ea typeface="Calibri"/>
                <a:cs typeface="Calibri"/>
                <a:sym typeface="Calibri"/>
              </a:rPr>
              <a:t>introduction</a:t>
            </a:r>
            <a:r>
              <a:rPr lang="de-DE" sz="1600" dirty="0">
                <a:solidFill>
                  <a:srgbClr val="595A59"/>
                </a:solidFill>
                <a:latin typeface="Calibri"/>
                <a:ea typeface="Calibri"/>
                <a:cs typeface="Calibri"/>
                <a:sym typeface="Calibri"/>
              </a:rPr>
              <a:t> of a </a:t>
            </a:r>
            <a:r>
              <a:rPr lang="de-DE" sz="1600" dirty="0" err="1">
                <a:solidFill>
                  <a:srgbClr val="595A59"/>
                </a:solidFill>
                <a:latin typeface="Calibri"/>
                <a:ea typeface="Calibri"/>
                <a:cs typeface="Calibri"/>
                <a:sym typeface="Calibri"/>
              </a:rPr>
              <a:t>new</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marketing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method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that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involves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significant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improvements</a:t>
            </a:r>
            <a:r>
              <a:rPr lang="de-DE" sz="1600" dirty="0">
                <a:solidFill>
                  <a:srgbClr val="595A59"/>
                </a:solidFill>
                <a:latin typeface="Calibri"/>
                <a:ea typeface="Calibri"/>
                <a:cs typeface="Calibri"/>
                <a:sym typeface="Calibri"/>
              </a:rPr>
              <a:t> in </a:t>
            </a:r>
            <a:r>
              <a:rPr lang="de-DE" sz="1600" dirty="0" err="1">
                <a:solidFill>
                  <a:srgbClr val="595A59"/>
                </a:solidFill>
                <a:latin typeface="Calibri"/>
                <a:ea typeface="Calibri"/>
                <a:cs typeface="Calibri"/>
                <a:sym typeface="Calibri"/>
              </a:rPr>
              <a:t>product</a:t>
            </a:r>
            <a:r>
              <a:rPr lang="de-DE" sz="1600" dirty="0">
                <a:solidFill>
                  <a:srgbClr val="595A59"/>
                </a:solidFill>
                <a:latin typeface="Calibri"/>
                <a:ea typeface="Calibri"/>
                <a:cs typeface="Calibri"/>
                <a:sym typeface="Calibri"/>
              </a:rPr>
              <a:t> design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presentation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positioning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promotion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pricing.</a:t>
            </a:r>
            <a:endParaRPr sz="1600" dirty="0">
              <a:solidFill>
                <a:srgbClr val="595A59"/>
              </a:solidFill>
              <a:latin typeface="Calibri"/>
              <a:ea typeface="Calibri"/>
              <a:cs typeface="Calibri"/>
              <a:sym typeface="Calibri"/>
            </a:endParaRPr>
          </a:p>
        </p:txBody>
      </p:sp>
      <p:sp>
        <p:nvSpPr>
          <p:cNvPr id="1056" name="Google Shape;1056;p18"/>
          <p:cNvSpPr/>
          <p:nvPr/>
        </p:nvSpPr>
        <p:spPr>
          <a:xfrm>
            <a:off x="4845132" y="5085384"/>
            <a:ext cx="2880000" cy="115312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b="0" i="0" u="none" strike="noStrike" dirty="0">
                <a:solidFill>
                  <a:schemeClr val="lt1"/>
                </a:solidFill>
                <a:latin typeface="Calibri"/>
                <a:ea typeface="Calibri"/>
                <a:cs typeface="Calibri"/>
                <a:sym typeface="Calibri"/>
              </a:rPr>
              <a:t>Most </a:t>
            </a:r>
            <a:r>
              <a:rPr lang="de-DE" sz="1600" b="0" i="0" u="none" strike="noStrike" dirty="0" err="1">
                <a:solidFill>
                  <a:schemeClr val="lt1"/>
                </a:solidFill>
                <a:latin typeface="Calibri"/>
                <a:ea typeface="Calibri"/>
                <a:cs typeface="Calibri"/>
                <a:sym typeface="Calibri"/>
              </a:rPr>
              <a:t>mentioned</a:t>
            </a:r>
            <a:r>
              <a:rPr lang="de-DE" sz="1600" b="0" i="0" u="none" strike="noStrike" dirty="0">
                <a:solidFill>
                  <a:schemeClr val="lt1"/>
                </a:solidFill>
                <a:latin typeface="Calibri"/>
                <a:ea typeface="Calibri"/>
                <a:cs typeface="Calibri"/>
                <a:sym typeface="Calibri"/>
              </a:rPr>
              <a:t>:</a:t>
            </a:r>
            <a:endParaRPr dirty="0"/>
          </a:p>
          <a:p>
            <a:pPr marL="0" marR="0" lvl="0" indent="0" algn="ctr" rtl="0">
              <a:spcBef>
                <a:spcPts val="0"/>
              </a:spcBef>
              <a:spcAft>
                <a:spcPts val="0"/>
              </a:spcAft>
              <a:buNone/>
            </a:pPr>
            <a:r>
              <a:rPr lang="de-DE" sz="1600" b="0" i="0" u="none" strike="noStrike" dirty="0" err="1">
                <a:solidFill>
                  <a:schemeClr val="lt1"/>
                </a:solidFill>
                <a:latin typeface="Calibri"/>
                <a:ea typeface="Calibri"/>
                <a:cs typeface="Calibri"/>
                <a:sym typeface="Calibri"/>
              </a:rPr>
              <a:t>Changes</a:t>
            </a:r>
            <a:r>
              <a:rPr lang="de-DE" sz="1600" b="0" i="0" u="none" strike="noStrike" dirty="0">
                <a:solidFill>
                  <a:schemeClr val="lt1"/>
                </a:solidFill>
                <a:latin typeface="Calibri"/>
                <a:ea typeface="Calibri"/>
                <a:cs typeface="Calibri"/>
                <a:sym typeface="Calibri"/>
              </a:rPr>
              <a:t> and </a:t>
            </a:r>
            <a:r>
              <a:rPr lang="de-DE" sz="1600" b="0" i="0" u="none" strike="noStrike" dirty="0" err="1">
                <a:solidFill>
                  <a:schemeClr val="lt1"/>
                </a:solidFill>
                <a:latin typeface="Calibri"/>
                <a:ea typeface="Calibri"/>
                <a:cs typeface="Calibri"/>
                <a:sym typeface="Calibri"/>
              </a:rPr>
              <a:t>improvements</a:t>
            </a:r>
            <a:r>
              <a:rPr lang="de-DE" sz="1600" b="0" i="0" u="none" strike="noStrike" dirty="0">
                <a:solidFill>
                  <a:schemeClr val="lt1"/>
                </a:solidFill>
                <a:latin typeface="Calibri"/>
                <a:ea typeface="Calibri"/>
                <a:cs typeface="Calibri"/>
                <a:sym typeface="Calibri"/>
              </a:rPr>
              <a:t> of the </a:t>
            </a:r>
            <a:r>
              <a:rPr lang="de-DE" sz="1600" b="0" i="0" u="none" strike="noStrike" dirty="0" err="1">
                <a:solidFill>
                  <a:schemeClr val="lt1"/>
                </a:solidFill>
                <a:latin typeface="Calibri"/>
                <a:ea typeface="Calibri"/>
                <a:cs typeface="Calibri"/>
                <a:sym typeface="Calibri"/>
              </a:rPr>
              <a:t>website</a:t>
            </a:r>
            <a:r>
              <a:rPr lang="de-DE" sz="1600" b="0" i="0" u="none" strike="noStrike" dirty="0">
                <a:solidFill>
                  <a:schemeClr val="lt1"/>
                </a:solidFill>
                <a:latin typeface="Calibri"/>
                <a:ea typeface="Calibri"/>
                <a:cs typeface="Calibri"/>
                <a:sym typeface="Calibri"/>
              </a:rPr>
              <a:t> and social </a:t>
            </a:r>
            <a:r>
              <a:rPr lang="de-DE" sz="1600" b="0" i="0" u="none" strike="noStrike" dirty="0" err="1">
                <a:solidFill>
                  <a:schemeClr val="lt1"/>
                </a:solidFill>
                <a:latin typeface="Calibri"/>
                <a:ea typeface="Calibri"/>
                <a:cs typeface="Calibri"/>
                <a:sym typeface="Calibri"/>
              </a:rPr>
              <a:t>networks</a:t>
            </a:r>
            <a:endParaRPr sz="1600" dirty="0">
              <a:solidFill>
                <a:schemeClr val="lt1"/>
              </a:solidFill>
              <a:latin typeface="Calibri"/>
              <a:ea typeface="Calibri"/>
              <a:cs typeface="Calibri"/>
              <a:sym typeface="Calibri"/>
            </a:endParaRPr>
          </a:p>
        </p:txBody>
      </p:sp>
      <p:sp>
        <p:nvSpPr>
          <p:cNvPr id="1057" name="Google Shape;1057;p18"/>
          <p:cNvSpPr/>
          <p:nvPr/>
        </p:nvSpPr>
        <p:spPr>
          <a:xfrm>
            <a:off x="8152410" y="1915903"/>
            <a:ext cx="2880000" cy="827314"/>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chemeClr val="lt1"/>
                </a:solidFill>
                <a:latin typeface="Calibri"/>
                <a:ea typeface="Calibri"/>
                <a:cs typeface="Calibri"/>
                <a:sym typeface="Calibri"/>
              </a:rPr>
              <a:t>Organisational Innovation</a:t>
            </a:r>
            <a:endParaRPr/>
          </a:p>
        </p:txBody>
      </p:sp>
      <p:sp>
        <p:nvSpPr>
          <p:cNvPr id="1058" name="Google Shape;1058;p18"/>
          <p:cNvSpPr/>
          <p:nvPr/>
        </p:nvSpPr>
        <p:spPr>
          <a:xfrm>
            <a:off x="8152410" y="2750587"/>
            <a:ext cx="2880000" cy="2340000"/>
          </a:xfrm>
          <a:prstGeom prst="rect">
            <a:avLst/>
          </a:prstGeom>
          <a:solidFill>
            <a:srgbClr val="DBDBD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rgbClr val="595A59"/>
                </a:solidFill>
                <a:latin typeface="Calibri"/>
                <a:ea typeface="Calibri"/>
                <a:cs typeface="Calibri"/>
                <a:sym typeface="Calibri"/>
              </a:rPr>
              <a:t>The </a:t>
            </a:r>
            <a:r>
              <a:rPr lang="de-DE" sz="1600" dirty="0" err="1">
                <a:solidFill>
                  <a:srgbClr val="595A59"/>
                </a:solidFill>
                <a:latin typeface="Calibri"/>
                <a:ea typeface="Calibri"/>
                <a:cs typeface="Calibri"/>
                <a:sym typeface="Calibri"/>
              </a:rPr>
              <a:t>introduction</a:t>
            </a:r>
            <a:r>
              <a:rPr lang="de-DE" sz="1600" dirty="0">
                <a:solidFill>
                  <a:srgbClr val="595A59"/>
                </a:solidFill>
                <a:latin typeface="Calibri"/>
                <a:ea typeface="Calibri"/>
                <a:cs typeface="Calibri"/>
                <a:sym typeface="Calibri"/>
              </a:rPr>
              <a:t> of a </a:t>
            </a:r>
            <a:r>
              <a:rPr lang="de-DE" sz="1600" dirty="0" err="1">
                <a:solidFill>
                  <a:srgbClr val="595A59"/>
                </a:solidFill>
                <a:latin typeface="Calibri"/>
                <a:ea typeface="Calibri"/>
                <a:cs typeface="Calibri"/>
                <a:sym typeface="Calibri"/>
              </a:rPr>
              <a:t>new</a:t>
            </a:r>
            <a:r>
              <a:rPr lang="de-DE" sz="1600" dirty="0">
                <a:solidFill>
                  <a:srgbClr val="595A59"/>
                </a:solidFill>
                <a:latin typeface="Calibri"/>
                <a:ea typeface="Calibri"/>
                <a:cs typeface="Calibri"/>
                <a:sym typeface="Calibri"/>
              </a:rPr>
              <a:t> organizational </a:t>
            </a:r>
            <a:r>
              <a:rPr lang="de-DE" sz="1600" dirty="0" err="1">
                <a:solidFill>
                  <a:srgbClr val="595A59"/>
                </a:solidFill>
                <a:latin typeface="Calibri"/>
                <a:ea typeface="Calibri"/>
                <a:cs typeface="Calibri"/>
                <a:sym typeface="Calibri"/>
              </a:rPr>
              <a:t>method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applied</a:t>
            </a:r>
            <a:r>
              <a:rPr lang="de-DE" sz="1600" dirty="0">
                <a:solidFill>
                  <a:srgbClr val="595A59"/>
                </a:solidFill>
                <a:latin typeface="Calibri"/>
                <a:ea typeface="Calibri"/>
                <a:cs typeface="Calibri"/>
                <a:sym typeface="Calibri"/>
              </a:rPr>
              <a:t> to the </a:t>
            </a:r>
            <a:r>
              <a:rPr lang="de-DE" sz="1600" dirty="0" err="1">
                <a:solidFill>
                  <a:srgbClr val="595A59"/>
                </a:solidFill>
                <a:latin typeface="Calibri"/>
                <a:ea typeface="Calibri"/>
                <a:cs typeface="Calibri"/>
                <a:sym typeface="Calibri"/>
              </a:rPr>
              <a:t>company's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business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practices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work</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organization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external </a:t>
            </a:r>
            <a:r>
              <a:rPr lang="de-DE" sz="1600" dirty="0" err="1">
                <a:solidFill>
                  <a:srgbClr val="595A59"/>
                </a:solidFill>
                <a:latin typeface="Calibri"/>
                <a:ea typeface="Calibri"/>
                <a:cs typeface="Calibri"/>
                <a:sym typeface="Calibri"/>
              </a:rPr>
              <a:t>relations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involving</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reorganization</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work</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processes</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procedures</a:t>
            </a:r>
            <a:r>
              <a:rPr lang="de-DE" sz="1600" dirty="0">
                <a:solidFill>
                  <a:srgbClr val="595A59"/>
                </a:solidFill>
                <a:latin typeface="Calibri"/>
                <a:ea typeface="Calibri"/>
                <a:cs typeface="Calibri"/>
                <a:sym typeface="Calibri"/>
              </a:rPr>
              <a:t> and the </a:t>
            </a:r>
            <a:r>
              <a:rPr lang="de-DE" sz="1600" dirty="0" err="1">
                <a:solidFill>
                  <a:srgbClr val="595A59"/>
                </a:solidFill>
                <a:latin typeface="Calibri"/>
                <a:ea typeface="Calibri"/>
                <a:cs typeface="Calibri"/>
                <a:sym typeface="Calibri"/>
              </a:rPr>
              <a:t>distribution</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responsibilities</a:t>
            </a:r>
            <a:r>
              <a:rPr lang="de-DE" sz="1600" dirty="0">
                <a:solidFill>
                  <a:srgbClr val="595A59"/>
                </a:solidFill>
                <a:latin typeface="Calibri"/>
                <a:ea typeface="Calibri"/>
                <a:cs typeface="Calibri"/>
                <a:sym typeface="Calibri"/>
              </a:rPr>
              <a:t>.</a:t>
            </a:r>
            <a:endParaRPr dirty="0"/>
          </a:p>
        </p:txBody>
      </p:sp>
      <p:sp>
        <p:nvSpPr>
          <p:cNvPr id="1059" name="Google Shape;1059;p18"/>
          <p:cNvSpPr/>
          <p:nvPr/>
        </p:nvSpPr>
        <p:spPr>
          <a:xfrm>
            <a:off x="8152410" y="5085384"/>
            <a:ext cx="2880000" cy="115312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b="0" i="0" u="none" strike="noStrike">
                <a:solidFill>
                  <a:schemeClr val="lt1"/>
                </a:solidFill>
                <a:latin typeface="Calibri"/>
                <a:ea typeface="Calibri"/>
                <a:cs typeface="Calibri"/>
                <a:sym typeface="Calibri"/>
              </a:rPr>
              <a:t>Most mentioned:</a:t>
            </a:r>
            <a:endParaRPr/>
          </a:p>
          <a:p>
            <a:pPr marL="0" marR="0" lvl="0" indent="0" algn="ctr" rtl="0">
              <a:spcBef>
                <a:spcPts val="0"/>
              </a:spcBef>
              <a:spcAft>
                <a:spcPts val="0"/>
              </a:spcAft>
              <a:buNone/>
            </a:pPr>
            <a:r>
              <a:rPr lang="de-DE" sz="1600">
                <a:solidFill>
                  <a:schemeClr val="lt1"/>
                </a:solidFill>
                <a:latin typeface="Calibri"/>
                <a:ea typeface="Calibri"/>
                <a:cs typeface="Calibri"/>
                <a:sym typeface="Calibri"/>
              </a:rPr>
              <a:t>Incorporation of E-Commerce</a:t>
            </a:r>
            <a:endParaRPr sz="1600" b="0" i="0" u="none" strike="noStrike">
              <a:solidFill>
                <a:schemeClr val="lt1"/>
              </a:solidFill>
              <a:latin typeface="Calibri"/>
              <a:ea typeface="Calibri"/>
              <a:cs typeface="Calibri"/>
              <a:sym typeface="Calibri"/>
            </a:endParaRPr>
          </a:p>
          <a:p>
            <a:pPr marL="0" marR="0" lvl="0" indent="0" algn="ctr" rtl="0">
              <a:spcBef>
                <a:spcPts val="0"/>
              </a:spcBef>
              <a:spcAft>
                <a:spcPts val="0"/>
              </a:spcAft>
              <a:buNone/>
            </a:pPr>
            <a:r>
              <a:rPr lang="de-DE" sz="1600" b="0" i="0" u="none" strike="noStrike">
                <a:solidFill>
                  <a:schemeClr val="lt1"/>
                </a:solidFill>
                <a:latin typeface="Calibri"/>
                <a:ea typeface="Calibri"/>
                <a:cs typeface="Calibri"/>
                <a:sym typeface="Calibri"/>
              </a:rPr>
              <a:t>Incorporation of QR-Codes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19"/>
          <p:cNvPicPr preferRelativeResize="0">
            <a:picLocks noGrp="1"/>
          </p:cNvPicPr>
          <p:nvPr>
            <p:ph type="pic" idx="2"/>
          </p:nvPr>
        </p:nvPicPr>
        <p:blipFill rotWithShape="1">
          <a:blip r:embed="rId3">
            <a:alphaModFix/>
          </a:blip>
          <a:srcRect l="23224" r="23224"/>
          <a:stretch/>
        </p:blipFill>
        <p:spPr>
          <a:xfrm>
            <a:off x="6852062" y="228600"/>
            <a:ext cx="5105121" cy="6362700"/>
          </a:xfrm>
          <a:prstGeom prst="rect">
            <a:avLst/>
          </a:prstGeom>
          <a:solidFill>
            <a:schemeClr val="lt1"/>
          </a:solidFill>
          <a:ln>
            <a:noFill/>
          </a:ln>
        </p:spPr>
      </p:pic>
      <p:sp>
        <p:nvSpPr>
          <p:cNvPr id="1065" name="Google Shape;1065;p19"/>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1600"/>
              <a:buNone/>
            </a:pPr>
            <a:r>
              <a:rPr lang="de-DE" sz="1600" dirty="0"/>
              <a:t>Tourism in Iceland was </a:t>
            </a:r>
            <a:r>
              <a:rPr lang="de-DE" sz="1600" dirty="0" err="1"/>
              <a:t>doing</a:t>
            </a:r>
            <a:r>
              <a:rPr lang="de-DE" sz="1600" dirty="0"/>
              <a:t> </a:t>
            </a:r>
            <a:r>
              <a:rPr lang="de-DE" sz="1600" dirty="0" err="1"/>
              <a:t>very</a:t>
            </a:r>
            <a:r>
              <a:rPr lang="de-DE" sz="1600" dirty="0"/>
              <a:t> </a:t>
            </a:r>
            <a:r>
              <a:rPr lang="de-DE" sz="1600" dirty="0" err="1"/>
              <a:t>well</a:t>
            </a:r>
            <a:r>
              <a:rPr lang="de-DE" sz="1600" dirty="0"/>
              <a:t> </a:t>
            </a:r>
            <a:r>
              <a:rPr lang="de-DE" sz="1600" dirty="0" err="1"/>
              <a:t>before</a:t>
            </a:r>
            <a:r>
              <a:rPr lang="de-DE" sz="1600" dirty="0"/>
              <a:t> Covid and </a:t>
            </a:r>
            <a:r>
              <a:rPr lang="de-DE" sz="1600" dirty="0" err="1"/>
              <a:t>there</a:t>
            </a:r>
            <a:r>
              <a:rPr lang="de-DE" sz="1600" dirty="0"/>
              <a:t> was </a:t>
            </a:r>
            <a:r>
              <a:rPr lang="de-DE" sz="1600" dirty="0" err="1"/>
              <a:t>little</a:t>
            </a:r>
            <a:r>
              <a:rPr lang="de-DE" sz="1600" dirty="0"/>
              <a:t> </a:t>
            </a:r>
            <a:r>
              <a:rPr lang="de-DE" sz="1600" dirty="0" err="1"/>
              <a:t>need</a:t>
            </a:r>
            <a:r>
              <a:rPr lang="de-DE" sz="1600" dirty="0"/>
              <a:t> to </a:t>
            </a:r>
            <a:r>
              <a:rPr lang="de-DE" sz="1600" dirty="0" err="1"/>
              <a:t>adjust</a:t>
            </a:r>
            <a:r>
              <a:rPr lang="de-DE" sz="1600" dirty="0"/>
              <a:t> </a:t>
            </a:r>
            <a:r>
              <a:rPr lang="de-DE" sz="1600" dirty="0" err="1"/>
              <a:t>offerings</a:t>
            </a:r>
            <a:r>
              <a:rPr lang="de-DE" sz="1600" dirty="0"/>
              <a:t> </a:t>
            </a:r>
            <a:r>
              <a:rPr lang="de-DE" sz="1600" dirty="0" err="1"/>
              <a:t>or</a:t>
            </a:r>
            <a:r>
              <a:rPr lang="de-DE" sz="1600" dirty="0"/>
              <a:t> </a:t>
            </a:r>
            <a:r>
              <a:rPr lang="de-DE" sz="1600" dirty="0" err="1"/>
              <a:t>increase</a:t>
            </a:r>
            <a:r>
              <a:rPr lang="de-DE" sz="1600" dirty="0"/>
              <a:t> </a:t>
            </a:r>
            <a:r>
              <a:rPr lang="de-DE" sz="1600" dirty="0" err="1"/>
              <a:t>product</a:t>
            </a:r>
            <a:r>
              <a:rPr lang="de-DE" sz="1600" dirty="0"/>
              <a:t> </a:t>
            </a:r>
            <a:r>
              <a:rPr lang="de-DE" sz="1600" dirty="0" err="1"/>
              <a:t>variety</a:t>
            </a:r>
            <a:r>
              <a:rPr lang="de-DE" sz="1600" dirty="0"/>
              <a:t> - but </a:t>
            </a:r>
            <a:r>
              <a:rPr lang="de-DE" sz="1600" dirty="0" err="1"/>
              <a:t>it</a:t>
            </a:r>
            <a:r>
              <a:rPr lang="de-DE" sz="1600" dirty="0"/>
              <a:t> </a:t>
            </a:r>
            <a:r>
              <a:rPr lang="de-DE" sz="1600" dirty="0" err="1"/>
              <a:t>focused</a:t>
            </a:r>
            <a:r>
              <a:rPr lang="de-DE" sz="1600" dirty="0"/>
              <a:t> on </a:t>
            </a:r>
            <a:r>
              <a:rPr lang="de-DE" sz="1600" dirty="0" err="1"/>
              <a:t>foreign</a:t>
            </a:r>
            <a:r>
              <a:rPr lang="de-DE" sz="1600" dirty="0"/>
              <a:t> </a:t>
            </a:r>
            <a:r>
              <a:rPr lang="de-DE" sz="1600" dirty="0" err="1"/>
              <a:t>tourists</a:t>
            </a:r>
            <a:r>
              <a:rPr lang="de-DE" sz="1600" dirty="0"/>
              <a:t> and </a:t>
            </a:r>
            <a:r>
              <a:rPr lang="de-DE" sz="1600" dirty="0" err="1"/>
              <a:t>paid</a:t>
            </a:r>
            <a:r>
              <a:rPr lang="de-DE" sz="1600" dirty="0"/>
              <a:t> </a:t>
            </a:r>
            <a:r>
              <a:rPr lang="de-DE" sz="1600" dirty="0" err="1"/>
              <a:t>little</a:t>
            </a:r>
            <a:r>
              <a:rPr lang="de-DE" sz="1600" dirty="0"/>
              <a:t> </a:t>
            </a:r>
            <a:r>
              <a:rPr lang="de-DE" sz="1600" dirty="0" err="1"/>
              <a:t>attention</a:t>
            </a:r>
            <a:r>
              <a:rPr lang="de-DE" sz="1600" dirty="0"/>
              <a:t> to the </a:t>
            </a:r>
            <a:r>
              <a:rPr lang="de-DE" sz="1600" dirty="0" err="1"/>
              <a:t>needs</a:t>
            </a:r>
            <a:r>
              <a:rPr lang="de-DE" sz="1600" dirty="0"/>
              <a:t> of </a:t>
            </a:r>
            <a:r>
              <a:rPr lang="de-DE" sz="1600" dirty="0" err="1"/>
              <a:t>domestic</a:t>
            </a:r>
            <a:r>
              <a:rPr lang="de-DE" sz="1600" dirty="0"/>
              <a:t> </a:t>
            </a:r>
            <a:r>
              <a:rPr lang="de-DE" sz="1600" dirty="0" err="1"/>
              <a:t>tourists</a:t>
            </a:r>
            <a:r>
              <a:rPr lang="de-DE" sz="1600" dirty="0"/>
              <a:t>.</a:t>
            </a:r>
            <a:endParaRPr dirty="0"/>
          </a:p>
          <a:p>
            <a:pPr marL="0" lvl="0" indent="0" algn="l" rtl="0">
              <a:lnSpc>
                <a:spcPct val="90000"/>
              </a:lnSpc>
              <a:spcBef>
                <a:spcPts val="1000"/>
              </a:spcBef>
              <a:spcAft>
                <a:spcPts val="0"/>
              </a:spcAft>
              <a:buClr>
                <a:schemeClr val="lt1"/>
              </a:buClr>
              <a:buSzPts val="1600"/>
              <a:buNone/>
            </a:pPr>
            <a:r>
              <a:rPr lang="de-DE" sz="1600" dirty="0"/>
              <a:t>The </a:t>
            </a:r>
            <a:r>
              <a:rPr lang="de-DE" sz="1600" dirty="0" err="1"/>
              <a:t>pandemic</a:t>
            </a:r>
            <a:r>
              <a:rPr lang="de-DE" sz="1600" dirty="0"/>
              <a:t> </a:t>
            </a:r>
            <a:r>
              <a:rPr lang="de-DE" sz="1600" dirty="0" err="1"/>
              <a:t>brought</a:t>
            </a:r>
            <a:r>
              <a:rPr lang="de-DE" sz="1600" dirty="0"/>
              <a:t> international </a:t>
            </a:r>
            <a:r>
              <a:rPr lang="de-DE" sz="1600" dirty="0" err="1"/>
              <a:t>tourism</a:t>
            </a:r>
            <a:r>
              <a:rPr lang="de-DE" sz="1600" dirty="0"/>
              <a:t> to a virtual standstill and </a:t>
            </a:r>
            <a:r>
              <a:rPr lang="de-DE" sz="1600" dirty="0" err="1"/>
              <a:t>Icelandic</a:t>
            </a:r>
            <a:r>
              <a:rPr lang="de-DE" sz="1600" dirty="0"/>
              <a:t> </a:t>
            </a:r>
            <a:r>
              <a:rPr lang="de-DE" sz="1600" dirty="0" err="1"/>
              <a:t>businesses</a:t>
            </a:r>
            <a:r>
              <a:rPr lang="de-DE" sz="1600" dirty="0"/>
              <a:t> </a:t>
            </a:r>
            <a:r>
              <a:rPr lang="de-DE" sz="1600" dirty="0" err="1"/>
              <a:t>were</a:t>
            </a:r>
            <a:r>
              <a:rPr lang="de-DE" sz="1600" dirty="0"/>
              <a:t> </a:t>
            </a:r>
            <a:r>
              <a:rPr lang="de-DE" sz="1600" dirty="0" err="1"/>
              <a:t>forced</a:t>
            </a:r>
            <a:r>
              <a:rPr lang="de-DE" sz="1600" dirty="0"/>
              <a:t> to </a:t>
            </a:r>
            <a:r>
              <a:rPr lang="de-DE" sz="1600" dirty="0" err="1"/>
              <a:t>focus</a:t>
            </a:r>
            <a:r>
              <a:rPr lang="de-DE" sz="1600" dirty="0"/>
              <a:t> </a:t>
            </a:r>
            <a:r>
              <a:rPr lang="de-DE" sz="1600" dirty="0" err="1"/>
              <a:t>entirely</a:t>
            </a:r>
            <a:r>
              <a:rPr lang="de-DE" sz="1600" dirty="0"/>
              <a:t> on the </a:t>
            </a:r>
            <a:r>
              <a:rPr lang="de-DE" sz="1600" dirty="0" err="1"/>
              <a:t>domestic</a:t>
            </a:r>
            <a:r>
              <a:rPr lang="de-DE" sz="1600" dirty="0"/>
              <a:t> </a:t>
            </a:r>
            <a:r>
              <a:rPr lang="de-DE" sz="1600" dirty="0" err="1"/>
              <a:t>market</a:t>
            </a:r>
            <a:r>
              <a:rPr lang="de-DE" sz="1600" dirty="0"/>
              <a:t>.</a:t>
            </a:r>
            <a:endParaRPr dirty="0"/>
          </a:p>
          <a:p>
            <a:pPr marL="0" lvl="0" indent="0" algn="l" rtl="0">
              <a:lnSpc>
                <a:spcPct val="90000"/>
              </a:lnSpc>
              <a:spcBef>
                <a:spcPts val="1000"/>
              </a:spcBef>
              <a:spcAft>
                <a:spcPts val="0"/>
              </a:spcAft>
              <a:buClr>
                <a:schemeClr val="lt1"/>
              </a:buClr>
              <a:buSzPts val="1600"/>
              <a:buNone/>
            </a:pPr>
            <a:r>
              <a:rPr lang="de-DE" sz="1600" dirty="0"/>
              <a:t>So </a:t>
            </a:r>
            <a:r>
              <a:rPr lang="de-DE" sz="1600" dirty="0" err="1"/>
              <a:t>they</a:t>
            </a:r>
            <a:r>
              <a:rPr lang="de-DE" sz="1600" dirty="0"/>
              <a:t> </a:t>
            </a:r>
            <a:r>
              <a:rPr lang="de-DE" sz="1600" dirty="0" err="1"/>
              <a:t>discovered</a:t>
            </a:r>
            <a:r>
              <a:rPr lang="de-DE" sz="1600" dirty="0"/>
              <a:t> </a:t>
            </a:r>
            <a:r>
              <a:rPr lang="de-DE" sz="1600" dirty="0" err="1"/>
              <a:t>Icelanders</a:t>
            </a:r>
            <a:r>
              <a:rPr lang="de-DE" sz="1600" dirty="0"/>
              <a:t> </a:t>
            </a:r>
            <a:r>
              <a:rPr lang="de-DE" sz="1600" dirty="0" err="1"/>
              <a:t>as</a:t>
            </a:r>
            <a:r>
              <a:rPr lang="de-DE" sz="1600" dirty="0"/>
              <a:t> a </a:t>
            </a:r>
            <a:r>
              <a:rPr lang="de-DE" sz="1600" dirty="0" err="1"/>
              <a:t>target</a:t>
            </a:r>
            <a:r>
              <a:rPr lang="de-DE" sz="1600" dirty="0"/>
              <a:t> </a:t>
            </a:r>
            <a:r>
              <a:rPr lang="de-DE" sz="1600" dirty="0" err="1"/>
              <a:t>group</a:t>
            </a:r>
            <a:r>
              <a:rPr lang="de-DE" sz="1600" dirty="0"/>
              <a:t> and </a:t>
            </a:r>
            <a:r>
              <a:rPr lang="de-DE" sz="1600" dirty="0" err="1"/>
              <a:t>made</a:t>
            </a:r>
            <a:r>
              <a:rPr lang="de-DE" sz="1600" dirty="0"/>
              <a:t> an </a:t>
            </a:r>
            <a:r>
              <a:rPr lang="de-DE" sz="1600" dirty="0" err="1"/>
              <a:t>effort</a:t>
            </a:r>
            <a:r>
              <a:rPr lang="de-DE" sz="1600" dirty="0"/>
              <a:t> to </a:t>
            </a:r>
            <a:r>
              <a:rPr lang="de-DE" sz="1600" dirty="0" err="1"/>
              <a:t>quickly</a:t>
            </a:r>
            <a:r>
              <a:rPr lang="de-DE" sz="1600" dirty="0"/>
              <a:t> </a:t>
            </a:r>
            <a:r>
              <a:rPr lang="de-DE" sz="1600" dirty="0" err="1"/>
              <a:t>adapt</a:t>
            </a:r>
            <a:r>
              <a:rPr lang="de-DE" sz="1600" dirty="0"/>
              <a:t> </a:t>
            </a:r>
            <a:r>
              <a:rPr lang="de-DE" sz="1600" dirty="0" err="1"/>
              <a:t>their</a:t>
            </a:r>
            <a:r>
              <a:rPr lang="de-DE" sz="1600" dirty="0"/>
              <a:t> </a:t>
            </a:r>
            <a:r>
              <a:rPr lang="de-DE" sz="1600" dirty="0" err="1"/>
              <a:t>offer</a:t>
            </a:r>
            <a:r>
              <a:rPr lang="de-DE" sz="1600" dirty="0"/>
              <a:t> to </a:t>
            </a:r>
            <a:r>
              <a:rPr lang="de-DE" sz="1600" dirty="0" err="1"/>
              <a:t>their</a:t>
            </a:r>
            <a:r>
              <a:rPr lang="de-DE" sz="1600" dirty="0"/>
              <a:t> </a:t>
            </a:r>
            <a:r>
              <a:rPr lang="de-DE" sz="1600" dirty="0" err="1"/>
              <a:t>needs</a:t>
            </a:r>
            <a:r>
              <a:rPr lang="de-DE" sz="1600" dirty="0"/>
              <a:t>. </a:t>
            </a:r>
            <a:r>
              <a:rPr lang="de-DE" sz="1600" dirty="0" err="1"/>
              <a:t>Before</a:t>
            </a:r>
            <a:r>
              <a:rPr lang="de-DE" sz="1600" dirty="0"/>
              <a:t> Covid, </a:t>
            </a:r>
            <a:r>
              <a:rPr lang="de-DE" sz="1600" dirty="0" err="1"/>
              <a:t>many</a:t>
            </a:r>
            <a:r>
              <a:rPr lang="de-DE" sz="1600" dirty="0"/>
              <a:t> </a:t>
            </a:r>
            <a:r>
              <a:rPr lang="de-DE" sz="1600" dirty="0" err="1"/>
              <a:t>companies</a:t>
            </a:r>
            <a:r>
              <a:rPr lang="de-DE" sz="1600" dirty="0"/>
              <a:t> </a:t>
            </a:r>
            <a:r>
              <a:rPr lang="de-DE" sz="1600" dirty="0" err="1"/>
              <a:t>did</a:t>
            </a:r>
            <a:r>
              <a:rPr lang="de-DE" sz="1600" dirty="0"/>
              <a:t> not </a:t>
            </a:r>
            <a:r>
              <a:rPr lang="de-DE" sz="1600" dirty="0" err="1"/>
              <a:t>even</a:t>
            </a:r>
            <a:r>
              <a:rPr lang="de-DE" sz="1600" dirty="0"/>
              <a:t> </a:t>
            </a:r>
            <a:r>
              <a:rPr lang="de-DE" sz="1600" dirty="0" err="1"/>
              <a:t>have</a:t>
            </a:r>
            <a:r>
              <a:rPr lang="de-DE" sz="1600" dirty="0"/>
              <a:t> a </a:t>
            </a:r>
            <a:r>
              <a:rPr lang="de-DE" sz="1600" dirty="0" err="1"/>
              <a:t>website</a:t>
            </a:r>
            <a:r>
              <a:rPr lang="de-DE" sz="1600" dirty="0"/>
              <a:t> in </a:t>
            </a:r>
            <a:r>
              <a:rPr lang="de-DE" sz="1600" dirty="0" err="1"/>
              <a:t>Icelandic</a:t>
            </a:r>
            <a:r>
              <a:rPr lang="de-DE" sz="1600" dirty="0"/>
              <a:t>.</a:t>
            </a:r>
            <a:endParaRPr dirty="0"/>
          </a:p>
          <a:p>
            <a:pPr marL="0" lvl="0" indent="0" algn="l" rtl="0">
              <a:lnSpc>
                <a:spcPct val="90000"/>
              </a:lnSpc>
              <a:spcBef>
                <a:spcPts val="1000"/>
              </a:spcBef>
              <a:spcAft>
                <a:spcPts val="0"/>
              </a:spcAft>
              <a:buClr>
                <a:schemeClr val="lt1"/>
              </a:buClr>
              <a:buSzPts val="1600"/>
              <a:buNone/>
            </a:pPr>
            <a:r>
              <a:rPr lang="de-DE" sz="1600" dirty="0" err="1"/>
              <a:t>They</a:t>
            </a:r>
            <a:r>
              <a:rPr lang="de-DE" sz="1600" dirty="0"/>
              <a:t> </a:t>
            </a:r>
            <a:r>
              <a:rPr lang="de-DE" sz="1600" dirty="0" err="1"/>
              <a:t>adapted</a:t>
            </a:r>
            <a:r>
              <a:rPr lang="de-DE" sz="1600" dirty="0"/>
              <a:t> and/</a:t>
            </a:r>
            <a:r>
              <a:rPr lang="de-DE" sz="1600" dirty="0" err="1"/>
              <a:t>or</a:t>
            </a:r>
            <a:r>
              <a:rPr lang="de-DE" sz="1600" dirty="0"/>
              <a:t> </a:t>
            </a:r>
            <a:r>
              <a:rPr lang="de-DE" sz="1600" dirty="0" err="1"/>
              <a:t>expanded</a:t>
            </a:r>
            <a:r>
              <a:rPr lang="de-DE" sz="1600" dirty="0"/>
              <a:t> </a:t>
            </a:r>
            <a:r>
              <a:rPr lang="de-DE" sz="1600" dirty="0" err="1"/>
              <a:t>their</a:t>
            </a:r>
            <a:r>
              <a:rPr lang="de-DE" sz="1600" dirty="0"/>
              <a:t> </a:t>
            </a:r>
            <a:r>
              <a:rPr lang="de-DE" sz="1600" dirty="0" err="1"/>
              <a:t>offer</a:t>
            </a:r>
            <a:r>
              <a:rPr lang="de-DE" sz="1600" dirty="0"/>
              <a:t> to </a:t>
            </a:r>
            <a:r>
              <a:rPr lang="de-DE" sz="1600" dirty="0" err="1"/>
              <a:t>make</a:t>
            </a:r>
            <a:r>
              <a:rPr lang="de-DE" sz="1600" dirty="0"/>
              <a:t> </a:t>
            </a:r>
            <a:r>
              <a:rPr lang="de-DE" sz="1600" dirty="0" err="1"/>
              <a:t>it</a:t>
            </a:r>
            <a:r>
              <a:rPr lang="de-DE" sz="1600" dirty="0"/>
              <a:t> </a:t>
            </a:r>
            <a:r>
              <a:rPr lang="de-DE" sz="1600" dirty="0" err="1"/>
              <a:t>attractive</a:t>
            </a:r>
            <a:r>
              <a:rPr lang="de-DE" sz="1600" dirty="0"/>
              <a:t> to </a:t>
            </a:r>
            <a:r>
              <a:rPr lang="de-DE" sz="1600" dirty="0" err="1"/>
              <a:t>domestic</a:t>
            </a:r>
            <a:r>
              <a:rPr lang="de-DE" sz="1600" dirty="0"/>
              <a:t> </a:t>
            </a:r>
            <a:r>
              <a:rPr lang="de-DE" sz="1600" dirty="0" err="1"/>
              <a:t>tourists</a:t>
            </a:r>
            <a:r>
              <a:rPr lang="de-DE" sz="1600" dirty="0"/>
              <a:t>. Through </a:t>
            </a:r>
            <a:r>
              <a:rPr lang="de-DE" sz="1600" dirty="0" err="1"/>
              <a:t>responsiveness</a:t>
            </a:r>
            <a:r>
              <a:rPr lang="de-DE" sz="1600" dirty="0"/>
              <a:t> and </a:t>
            </a:r>
            <a:r>
              <a:rPr lang="de-DE" sz="1600" dirty="0" err="1"/>
              <a:t>adaptability</a:t>
            </a:r>
            <a:r>
              <a:rPr lang="de-DE" sz="1600" dirty="0"/>
              <a:t>, </a:t>
            </a:r>
            <a:r>
              <a:rPr lang="de-DE" sz="1600" dirty="0" err="1"/>
              <a:t>most</a:t>
            </a:r>
            <a:r>
              <a:rPr lang="de-DE" sz="1600" dirty="0"/>
              <a:t> of the </a:t>
            </a:r>
            <a:r>
              <a:rPr lang="de-DE" sz="1600" dirty="0" err="1"/>
              <a:t>Icelandic</a:t>
            </a:r>
            <a:r>
              <a:rPr lang="de-DE" sz="1600" dirty="0"/>
              <a:t> </a:t>
            </a:r>
            <a:r>
              <a:rPr lang="de-DE" sz="1600" dirty="0" err="1"/>
              <a:t>tourism</a:t>
            </a:r>
            <a:r>
              <a:rPr lang="de-DE" sz="1600" dirty="0"/>
              <a:t> SMEs </a:t>
            </a:r>
            <a:r>
              <a:rPr lang="de-DE" sz="1600" dirty="0" err="1"/>
              <a:t>came</a:t>
            </a:r>
            <a:r>
              <a:rPr lang="de-DE" sz="1600" dirty="0"/>
              <a:t> </a:t>
            </a:r>
            <a:r>
              <a:rPr lang="de-DE" sz="1600" dirty="0" err="1"/>
              <a:t>through</a:t>
            </a:r>
            <a:r>
              <a:rPr lang="de-DE" sz="1600" dirty="0"/>
              <a:t> the </a:t>
            </a:r>
            <a:r>
              <a:rPr lang="de-DE" sz="1600" dirty="0" err="1"/>
              <a:t>crisis</a:t>
            </a:r>
            <a:r>
              <a:rPr lang="de-DE" sz="1600" dirty="0"/>
              <a:t> </a:t>
            </a:r>
            <a:r>
              <a:rPr lang="de-DE" sz="1600" dirty="0" err="1"/>
              <a:t>well</a:t>
            </a:r>
            <a:r>
              <a:rPr lang="de-DE" sz="1600" dirty="0"/>
              <a:t>.</a:t>
            </a:r>
            <a:endParaRPr dirty="0"/>
          </a:p>
        </p:txBody>
      </p:sp>
      <p:sp>
        <p:nvSpPr>
          <p:cNvPr id="1066" name="Google Shape;1066;p19"/>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dirty="0" err="1"/>
              <a:t>Example</a:t>
            </a:r>
            <a:r>
              <a:rPr lang="de-DE" dirty="0"/>
              <a:t> of </a:t>
            </a:r>
            <a:r>
              <a:rPr lang="de-DE" dirty="0" err="1"/>
              <a:t>good</a:t>
            </a:r>
            <a:r>
              <a:rPr lang="de-DE" dirty="0"/>
              <a:t> </a:t>
            </a:r>
            <a:r>
              <a:rPr lang="de-DE" dirty="0" err="1"/>
              <a:t>practice</a:t>
            </a:r>
            <a:r>
              <a:rPr lang="de-DE" dirty="0"/>
              <a:t>: </a:t>
            </a:r>
            <a:r>
              <a:rPr lang="de-DE" dirty="0" err="1"/>
              <a:t>Icelandic</a:t>
            </a:r>
            <a:r>
              <a:rPr lang="de-DE" dirty="0"/>
              <a:t> SMEs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5" name="Google Shape;825;p2"/>
          <p:cNvSpPr txBox="1">
            <a:spLocks noGrp="1"/>
          </p:cNvSpPr>
          <p:nvPr>
            <p:ph type="body" idx="14"/>
          </p:nvPr>
        </p:nvSpPr>
        <p:spPr>
          <a:xfrm>
            <a:off x="1645529" y="501012"/>
            <a:ext cx="4180325" cy="147002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b="1"/>
              <a:t>Every crisis means new opportunities.</a:t>
            </a:r>
            <a:endParaRPr/>
          </a:p>
        </p:txBody>
      </p:sp>
      <p:sp>
        <p:nvSpPr>
          <p:cNvPr id="826" name="Google Shape;826;p2"/>
          <p:cNvSpPr txBox="1">
            <a:spLocks noGrp="1"/>
          </p:cNvSpPr>
          <p:nvPr>
            <p:ph type="body" idx="15"/>
          </p:nvPr>
        </p:nvSpPr>
        <p:spPr>
          <a:xfrm>
            <a:off x="1610555" y="1971040"/>
            <a:ext cx="4250272" cy="60363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ct val="100000"/>
              <a:buNone/>
            </a:pPr>
            <a:r>
              <a:rPr lang="de-DE" dirty="0"/>
              <a:t>After </a:t>
            </a:r>
            <a:r>
              <a:rPr lang="de-DE" dirty="0" err="1"/>
              <a:t>completing</a:t>
            </a:r>
            <a:r>
              <a:rPr lang="de-DE" dirty="0"/>
              <a:t> </a:t>
            </a:r>
            <a:r>
              <a:rPr lang="de-DE" dirty="0" err="1"/>
              <a:t>this</a:t>
            </a:r>
            <a:r>
              <a:rPr lang="de-DE" dirty="0"/>
              <a:t> </a:t>
            </a:r>
            <a:r>
              <a:rPr lang="de-DE" dirty="0" err="1"/>
              <a:t>module</a:t>
            </a:r>
            <a:r>
              <a:rPr lang="de-DE" dirty="0"/>
              <a:t>, </a:t>
            </a:r>
            <a:r>
              <a:rPr lang="de-DE" dirty="0" err="1"/>
              <a:t>you</a:t>
            </a:r>
            <a:r>
              <a:rPr lang="de-DE" dirty="0"/>
              <a:t> will </a:t>
            </a:r>
            <a:r>
              <a:rPr lang="de-DE" dirty="0" err="1"/>
              <a:t>have</a:t>
            </a:r>
            <a:r>
              <a:rPr lang="de-DE" dirty="0"/>
              <a:t> </a:t>
            </a:r>
            <a:r>
              <a:rPr lang="de-DE" dirty="0" err="1"/>
              <a:t>insight</a:t>
            </a:r>
            <a:r>
              <a:rPr lang="de-DE" dirty="0"/>
              <a:t> </a:t>
            </a:r>
            <a:r>
              <a:rPr lang="de-DE" dirty="0" err="1"/>
              <a:t>knowledge</a:t>
            </a:r>
            <a:r>
              <a:rPr lang="de-DE" dirty="0"/>
              <a:t> to…</a:t>
            </a:r>
            <a:endParaRPr dirty="0"/>
          </a:p>
        </p:txBody>
      </p:sp>
      <p:sp>
        <p:nvSpPr>
          <p:cNvPr id="827" name="Google Shape;827;p2"/>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Strategic Options in Crisis</a:t>
            </a:r>
            <a:endParaRPr/>
          </a:p>
        </p:txBody>
      </p:sp>
      <p:sp>
        <p:nvSpPr>
          <p:cNvPr id="829" name="Google Shape;829;p2"/>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Crisis Management Measures</a:t>
            </a:r>
            <a:endParaRPr>
              <a:solidFill>
                <a:srgbClr val="595A59"/>
              </a:solidFill>
            </a:endParaRPr>
          </a:p>
        </p:txBody>
      </p:sp>
      <p:sp>
        <p:nvSpPr>
          <p:cNvPr id="831" name="Google Shape;831;p2"/>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dirty="0">
                <a:solidFill>
                  <a:srgbClr val="595A59"/>
                </a:solidFill>
              </a:rPr>
              <a:t>Change </a:t>
            </a:r>
            <a:r>
              <a:rPr lang="de-DE" dirty="0" err="1">
                <a:solidFill>
                  <a:srgbClr val="595A59"/>
                </a:solidFill>
              </a:rPr>
              <a:t>processes</a:t>
            </a:r>
            <a:r>
              <a:rPr lang="de-DE" dirty="0">
                <a:solidFill>
                  <a:srgbClr val="595A59"/>
                </a:solidFill>
              </a:rPr>
              <a:t> to </a:t>
            </a:r>
            <a:r>
              <a:rPr lang="de-DE" dirty="0" err="1">
                <a:solidFill>
                  <a:srgbClr val="595A59"/>
                </a:solidFill>
              </a:rPr>
              <a:t>cope</a:t>
            </a:r>
            <a:r>
              <a:rPr lang="de-DE" dirty="0">
                <a:solidFill>
                  <a:srgbClr val="595A59"/>
                </a:solidFill>
              </a:rPr>
              <a:t> </a:t>
            </a:r>
            <a:r>
              <a:rPr lang="de-DE" dirty="0" err="1">
                <a:solidFill>
                  <a:srgbClr val="595A59"/>
                </a:solidFill>
              </a:rPr>
              <a:t>with</a:t>
            </a:r>
            <a:r>
              <a:rPr lang="de-DE" dirty="0">
                <a:solidFill>
                  <a:srgbClr val="595A59"/>
                </a:solidFill>
              </a:rPr>
              <a:t> a </a:t>
            </a:r>
            <a:r>
              <a:rPr lang="de-DE" dirty="0" err="1">
                <a:solidFill>
                  <a:srgbClr val="595A59"/>
                </a:solidFill>
              </a:rPr>
              <a:t>crisis</a:t>
            </a:r>
            <a:endParaRPr dirty="0"/>
          </a:p>
        </p:txBody>
      </p:sp>
      <p:sp>
        <p:nvSpPr>
          <p:cNvPr id="834" name="Google Shape;834;p2"/>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Personal Crisis Management</a:t>
            </a:r>
            <a:endParaRPr/>
          </a:p>
        </p:txBody>
      </p:sp>
      <p:sp>
        <p:nvSpPr>
          <p:cNvPr id="835" name="Google Shape;835;p2"/>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solidFill>
                  <a:srgbClr val="595A59"/>
                </a:solidFill>
              </a:rPr>
              <a:t>Strategic Restructuring Concept</a:t>
            </a:r>
            <a:endParaRPr/>
          </a:p>
        </p:txBody>
      </p:sp>
      <p:sp>
        <p:nvSpPr>
          <p:cNvPr id="836" name="Google Shape;836;p2"/>
          <p:cNvSpPr txBox="1"/>
          <p:nvPr/>
        </p:nvSpPr>
        <p:spPr>
          <a:xfrm>
            <a:off x="1464389" y="5786144"/>
            <a:ext cx="465512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This </a:t>
            </a:r>
            <a:r>
              <a:rPr lang="de-DE" sz="1400" dirty="0" err="1">
                <a:solidFill>
                  <a:schemeClr val="lt1"/>
                </a:solidFill>
                <a:latin typeface="Calibri"/>
                <a:ea typeface="Calibri"/>
                <a:cs typeface="Calibri"/>
                <a:sym typeface="Calibri"/>
              </a:rPr>
              <a:t>presentation</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is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licensed</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under</a:t>
            </a:r>
            <a:r>
              <a:rPr lang="de-DE" sz="1400" dirty="0">
                <a:solidFill>
                  <a:schemeClr val="lt1"/>
                </a:solidFill>
                <a:latin typeface="Calibri"/>
                <a:ea typeface="Calibri"/>
                <a:cs typeface="Calibri"/>
                <a:sym typeface="Calibri"/>
              </a:rPr>
              <a:t> CC BY 4.0. </a:t>
            </a:r>
            <a:endParaRPr dirty="0"/>
          </a:p>
          <a:p>
            <a:pPr marL="0" marR="0" lvl="0" indent="0" algn="l" rtl="0">
              <a:spcBef>
                <a:spcPts val="0"/>
              </a:spcBef>
              <a:spcAft>
                <a:spcPts val="0"/>
              </a:spcAft>
              <a:buNone/>
            </a:pPr>
            <a:r>
              <a:rPr lang="de-DE" sz="1400" dirty="0">
                <a:solidFill>
                  <a:schemeClr val="lt1"/>
                </a:solidFill>
                <a:latin typeface="Calibri"/>
                <a:ea typeface="Calibri"/>
                <a:cs typeface="Calibri"/>
                <a:sym typeface="Calibri"/>
              </a:rPr>
              <a:t>To </a:t>
            </a:r>
            <a:r>
              <a:rPr lang="de-DE" sz="1400" dirty="0" err="1">
                <a:solidFill>
                  <a:schemeClr val="lt1"/>
                </a:solidFill>
                <a:latin typeface="Calibri"/>
                <a:ea typeface="Calibri"/>
                <a:cs typeface="Calibri"/>
                <a:sym typeface="Calibri"/>
              </a:rPr>
              <a:t>view</a:t>
            </a:r>
            <a:r>
              <a:rPr lang="de-DE" sz="1400" dirty="0">
                <a:solidFill>
                  <a:schemeClr val="lt1"/>
                </a:solidFill>
                <a:latin typeface="Calibri"/>
                <a:ea typeface="Calibri"/>
                <a:cs typeface="Calibri"/>
                <a:sym typeface="Calibri"/>
              </a:rPr>
              <a:t> a </a:t>
            </a:r>
            <a:r>
              <a:rPr lang="de-DE" sz="1400" dirty="0" err="1">
                <a:solidFill>
                  <a:schemeClr val="lt1"/>
                </a:solidFill>
                <a:latin typeface="Calibri"/>
                <a:ea typeface="Calibri"/>
                <a:cs typeface="Calibri"/>
                <a:sym typeface="Calibri"/>
              </a:rPr>
              <a:t>copy</a:t>
            </a:r>
            <a:r>
              <a:rPr lang="de-DE" sz="1400" dirty="0">
                <a:solidFill>
                  <a:schemeClr val="lt1"/>
                </a:solidFill>
                <a:latin typeface="Calibri"/>
                <a:ea typeface="Calibri"/>
                <a:cs typeface="Calibri"/>
                <a:sym typeface="Calibri"/>
              </a:rPr>
              <a:t> of </a:t>
            </a:r>
            <a:r>
              <a:rPr lang="de-DE" sz="1400" dirty="0" err="1">
                <a:solidFill>
                  <a:schemeClr val="lt1"/>
                </a:solidFill>
                <a:latin typeface="Calibri"/>
                <a:ea typeface="Calibri"/>
                <a:cs typeface="Calibri"/>
                <a:sym typeface="Calibri"/>
              </a:rPr>
              <a:t>this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licence</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please</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visit</a:t>
            </a:r>
            <a:r>
              <a:rPr lang="de-DE" sz="1400" dirty="0">
                <a:solidFill>
                  <a:schemeClr val="lt1"/>
                </a:solidFill>
                <a:latin typeface="Calibri"/>
                <a:ea typeface="Calibri"/>
                <a:cs typeface="Calibri"/>
                <a:sym typeface="Calibri"/>
              </a:rPr>
              <a:t> </a:t>
            </a:r>
            <a:r>
              <a:rPr lang="de-DE" sz="140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https://creativecommons.org/licenses/by-sa/4.0/deed.en</a:t>
            </a:r>
            <a:r>
              <a:rPr lang="de-DE" sz="1400" dirty="0">
                <a:solidFill>
                  <a:schemeClr val="lt1"/>
                </a:solidFill>
                <a:latin typeface="Calibri"/>
                <a:ea typeface="Calibri"/>
                <a:cs typeface="Calibri"/>
                <a:sym typeface="Calibri"/>
              </a:rPr>
              <a:t> </a:t>
            </a:r>
            <a:endParaRPr sz="1400" dirty="0">
              <a:solidFill>
                <a:schemeClr val="lt1"/>
              </a:solidFill>
              <a:latin typeface="Calibri"/>
              <a:ea typeface="Calibri"/>
              <a:cs typeface="Calibri"/>
              <a:sym typeface="Calibri"/>
            </a:endParaRPr>
          </a:p>
        </p:txBody>
      </p:sp>
      <p:sp>
        <p:nvSpPr>
          <p:cNvPr id="2" name="Google Shape;832;p4">
            <a:extLst>
              <a:ext uri="{FF2B5EF4-FFF2-40B4-BE49-F238E27FC236}">
                <a16:creationId xmlns:a16="http://schemas.microsoft.com/office/drawing/2014/main" id="{2D61BA81-4B99-BBDA-CC59-F3AD95EB4A34}"/>
              </a:ext>
            </a:extLst>
          </p:cNvPr>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dirty="0"/>
              <a:t>1</a:t>
            </a:r>
            <a:endParaRPr dirty="0"/>
          </a:p>
        </p:txBody>
      </p:sp>
      <p:sp>
        <p:nvSpPr>
          <p:cNvPr id="3" name="Google Shape;836;p4">
            <a:extLst>
              <a:ext uri="{FF2B5EF4-FFF2-40B4-BE49-F238E27FC236}">
                <a16:creationId xmlns:a16="http://schemas.microsoft.com/office/drawing/2014/main" id="{B7CA5823-0560-CBB2-D10A-118A7C11DE21}"/>
              </a:ext>
            </a:extLst>
          </p:cNvPr>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4" name="Google Shape;838;p4">
            <a:extLst>
              <a:ext uri="{FF2B5EF4-FFF2-40B4-BE49-F238E27FC236}">
                <a16:creationId xmlns:a16="http://schemas.microsoft.com/office/drawing/2014/main" id="{871BFC85-509A-0266-5777-B656948CF043}"/>
              </a:ext>
            </a:extLst>
          </p:cNvPr>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5" name="Google Shape;840;p4">
            <a:extLst>
              <a:ext uri="{FF2B5EF4-FFF2-40B4-BE49-F238E27FC236}">
                <a16:creationId xmlns:a16="http://schemas.microsoft.com/office/drawing/2014/main" id="{F68C7704-A8CB-4AC9-733D-0AEF5FF2BDF5}"/>
              </a:ext>
            </a:extLst>
          </p:cNvPr>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6" name="Google Shape;843;p4">
            <a:extLst>
              <a:ext uri="{FF2B5EF4-FFF2-40B4-BE49-F238E27FC236}">
                <a16:creationId xmlns:a16="http://schemas.microsoft.com/office/drawing/2014/main" id="{4D25E8E9-7507-7AAC-5655-7232DE7B3F68}"/>
              </a:ext>
            </a:extLst>
          </p:cNvPr>
          <p:cNvSpPr txBox="1"/>
          <p:nvPr/>
        </p:nvSpPr>
        <p:spPr>
          <a:xfrm>
            <a:off x="6750807" y="5300071"/>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EBEA11A-A2AA-64B9-F340-1D1799A963D4}"/>
              </a:ext>
            </a:extLst>
          </p:cNvPr>
          <p:cNvSpPr>
            <a:spLocks noGrp="1"/>
          </p:cNvSpPr>
          <p:nvPr>
            <p:ph type="body" idx="1"/>
          </p:nvPr>
        </p:nvSpPr>
        <p:spPr/>
        <p:txBody>
          <a:bodyPr/>
          <a:lstStyle/>
          <a:p>
            <a:r>
              <a:rPr lang="en-GB" dirty="0"/>
              <a:t>Please have a look at our</a:t>
            </a:r>
            <a:r>
              <a:rPr lang="en-GB" dirty="0">
                <a:solidFill>
                  <a:schemeClr val="bg1"/>
                </a:solidFill>
              </a:rPr>
              <a:t> </a:t>
            </a:r>
            <a:r>
              <a:rPr lang="en-GB" dirty="0">
                <a:solidFill>
                  <a:schemeClr val="bg1"/>
                </a:solidFill>
                <a:hlinkClick r:id="rId2">
                  <a:extLst>
                    <a:ext uri="{A12FA001-AC4F-418D-AE19-62706E023703}">
                      <ahyp:hlinkClr xmlns:ahyp="http://schemas.microsoft.com/office/drawing/2018/hyperlinkcolor" val="tx"/>
                    </a:ext>
                  </a:extLst>
                </a:hlinkClick>
              </a:rPr>
              <a:t>case study no. 2 </a:t>
            </a:r>
            <a:r>
              <a:rPr lang="en-GB" dirty="0">
                <a:solidFill>
                  <a:schemeClr val="bg1"/>
                </a:solidFill>
              </a:rPr>
              <a:t>and </a:t>
            </a:r>
            <a:r>
              <a:rPr lang="en-GB" dirty="0">
                <a:solidFill>
                  <a:schemeClr val="bg1"/>
                </a:solidFill>
                <a:hlinkClick r:id="rId3">
                  <a:extLst>
                    <a:ext uri="{A12FA001-AC4F-418D-AE19-62706E023703}">
                      <ahyp:hlinkClr xmlns:ahyp="http://schemas.microsoft.com/office/drawing/2018/hyperlinkcolor" val="tx"/>
                    </a:ext>
                  </a:extLst>
                </a:hlinkClick>
              </a:rPr>
              <a:t>no. 3 </a:t>
            </a:r>
            <a:r>
              <a:rPr lang="en-GB" dirty="0"/>
              <a:t>to see how the innovative adjustment of the current business model can help to get through a business crisis well.</a:t>
            </a:r>
          </a:p>
          <a:p>
            <a:endParaRPr lang="en-GB" dirty="0"/>
          </a:p>
        </p:txBody>
      </p:sp>
      <p:sp>
        <p:nvSpPr>
          <p:cNvPr id="16" name="Textplatzhalter 15">
            <a:extLst>
              <a:ext uri="{FF2B5EF4-FFF2-40B4-BE49-F238E27FC236}">
                <a16:creationId xmlns:a16="http://schemas.microsoft.com/office/drawing/2014/main" id="{2FDDF62F-D321-DAB6-53FF-AF1F8FF147AE}"/>
              </a:ext>
            </a:extLst>
          </p:cNvPr>
          <p:cNvSpPr>
            <a:spLocks noGrp="1"/>
          </p:cNvSpPr>
          <p:nvPr>
            <p:ph type="body" idx="2"/>
          </p:nvPr>
        </p:nvSpPr>
        <p:spPr/>
        <p:txBody>
          <a:bodyPr/>
          <a:lstStyle/>
          <a:p>
            <a:r>
              <a:rPr lang="de-DE" dirty="0"/>
              <a:t>Case Studies</a:t>
            </a:r>
            <a:endParaRPr lang="en-GB" dirty="0"/>
          </a:p>
        </p:txBody>
      </p:sp>
      <p:sp>
        <p:nvSpPr>
          <p:cNvPr id="17" name="Bildplatzhalter 16">
            <a:extLst>
              <a:ext uri="{FF2B5EF4-FFF2-40B4-BE49-F238E27FC236}">
                <a16:creationId xmlns:a16="http://schemas.microsoft.com/office/drawing/2014/main" id="{83015660-A4DD-0EB9-45C9-FBC5140E2804}"/>
              </a:ext>
            </a:extLst>
          </p:cNvPr>
          <p:cNvSpPr>
            <a:spLocks noGrp="1"/>
          </p:cNvSpPr>
          <p:nvPr>
            <p:ph type="pic" idx="3"/>
          </p:nvPr>
        </p:nvSpPr>
        <p:spPr/>
      </p:sp>
      <p:pic>
        <p:nvPicPr>
          <p:cNvPr id="9" name="Grafik 8" descr="Lupe">
            <a:extLst>
              <a:ext uri="{FF2B5EF4-FFF2-40B4-BE49-F238E27FC236}">
                <a16:creationId xmlns:a16="http://schemas.microsoft.com/office/drawing/2014/main" id="{D1A8E3B0-3BCA-FAA2-BC7B-3683B9D224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7659" y="1339508"/>
            <a:ext cx="3569384" cy="3569384"/>
          </a:xfrm>
          <a:prstGeom prst="rect">
            <a:avLst/>
          </a:prstGeom>
        </p:spPr>
      </p:pic>
    </p:spTree>
    <p:extLst>
      <p:ext uri="{BB962C8B-B14F-4D97-AF65-F5344CB8AC3E}">
        <p14:creationId xmlns:p14="http://schemas.microsoft.com/office/powerpoint/2010/main" val="320828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20"/>
          <p:cNvSpPr txBox="1">
            <a:spLocks noGrp="1"/>
          </p:cNvSpPr>
          <p:nvPr>
            <p:ph type="body" idx="1"/>
          </p:nvPr>
        </p:nvSpPr>
        <p:spPr>
          <a:xfrm>
            <a:off x="666708" y="752638"/>
            <a:ext cx="4567143" cy="3668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Change </a:t>
            </a:r>
            <a:r>
              <a:rPr lang="de-DE" dirty="0" err="1"/>
              <a:t>processes</a:t>
            </a:r>
            <a:r>
              <a:rPr lang="de-DE" dirty="0"/>
              <a:t> to </a:t>
            </a:r>
            <a:r>
              <a:rPr lang="de-DE" dirty="0" err="1"/>
              <a:t>cope</a:t>
            </a:r>
            <a:r>
              <a:rPr lang="de-DE" dirty="0"/>
              <a:t> </a:t>
            </a:r>
            <a:r>
              <a:rPr lang="de-DE" dirty="0" err="1"/>
              <a:t>with</a:t>
            </a:r>
            <a:r>
              <a:rPr lang="de-DE" dirty="0"/>
              <a:t> a </a:t>
            </a:r>
            <a:r>
              <a:rPr lang="de-DE" dirty="0" err="1"/>
              <a:t>crisis</a:t>
            </a:r>
            <a:r>
              <a:rPr lang="de-DE" dirty="0"/>
              <a:t>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grpSp>
        <p:nvGrpSpPr>
          <p:cNvPr id="1076" name="Google Shape;1076;p21"/>
          <p:cNvGrpSpPr/>
          <p:nvPr/>
        </p:nvGrpSpPr>
        <p:grpSpPr>
          <a:xfrm>
            <a:off x="3756368" y="3329529"/>
            <a:ext cx="8000312" cy="1230817"/>
            <a:chOff x="3518" y="1692816"/>
            <a:chExt cx="8000312" cy="1230817"/>
          </a:xfrm>
        </p:grpSpPr>
        <p:sp>
          <p:nvSpPr>
            <p:cNvPr id="1077" name="Google Shape;1077;p21"/>
            <p:cNvSpPr/>
            <p:nvPr/>
          </p:nvSpPr>
          <p:spPr>
            <a:xfrm>
              <a:off x="3518" y="1692816"/>
              <a:ext cx="3077043" cy="1230817"/>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txBox="1"/>
            <p:nvPr/>
          </p:nvSpPr>
          <p:spPr>
            <a:xfrm>
              <a:off x="3518" y="1692816"/>
              <a:ext cx="2769339" cy="1230817"/>
            </a:xfrm>
            <a:prstGeom prst="rect">
              <a:avLst/>
            </a:prstGeom>
            <a:noFill/>
            <a:ln>
              <a:noFill/>
            </a:ln>
          </p:spPr>
          <p:txBody>
            <a:bodyPr spcFirstLastPara="1" wrap="square" lIns="106675" tIns="53325" rIns="26650" bIns="53325"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a:solidFill>
                    <a:schemeClr val="lt1"/>
                  </a:solidFill>
                  <a:latin typeface="Calibri"/>
                  <a:ea typeface="Calibri"/>
                  <a:cs typeface="Calibri"/>
                  <a:sym typeface="Calibri"/>
                </a:rPr>
                <a:t>Internal weakness</a:t>
              </a:r>
              <a:endParaRPr sz="2000">
                <a:solidFill>
                  <a:schemeClr val="lt1"/>
                </a:solidFill>
                <a:latin typeface="Calibri"/>
                <a:ea typeface="Calibri"/>
                <a:cs typeface="Calibri"/>
                <a:sym typeface="Calibri"/>
              </a:endParaRPr>
            </a:p>
          </p:txBody>
        </p:sp>
        <p:sp>
          <p:nvSpPr>
            <p:cNvPr id="1079" name="Google Shape;1079;p21"/>
            <p:cNvSpPr/>
            <p:nvPr/>
          </p:nvSpPr>
          <p:spPr>
            <a:xfrm>
              <a:off x="2465153" y="1692816"/>
              <a:ext cx="3077043" cy="1230817"/>
            </a:xfrm>
            <a:prstGeom prst="chevron">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1"/>
            <p:cNvSpPr txBox="1"/>
            <p:nvPr/>
          </p:nvSpPr>
          <p:spPr>
            <a:xfrm>
              <a:off x="3080562" y="1692816"/>
              <a:ext cx="1846226" cy="1230817"/>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dirty="0">
                  <a:solidFill>
                    <a:schemeClr val="lt1"/>
                  </a:solidFill>
                  <a:latin typeface="Calibri"/>
                  <a:ea typeface="Calibri"/>
                  <a:cs typeface="Calibri"/>
                  <a:sym typeface="Calibri"/>
                </a:rPr>
                <a:t>Internal </a:t>
              </a:r>
              <a:r>
                <a:rPr lang="de-DE" sz="2000" dirty="0" err="1">
                  <a:solidFill>
                    <a:schemeClr val="lt1"/>
                  </a:solidFill>
                  <a:latin typeface="Calibri"/>
                  <a:ea typeface="Calibri"/>
                  <a:cs typeface="Calibri"/>
                  <a:sym typeface="Calibri"/>
                </a:rPr>
                <a:t>analysis</a:t>
              </a:r>
              <a:r>
                <a:rPr lang="de-DE" sz="2000" dirty="0">
                  <a:solidFill>
                    <a:schemeClr val="lt1"/>
                  </a:solidFill>
                  <a:latin typeface="Calibri"/>
                  <a:ea typeface="Calibri"/>
                  <a:cs typeface="Calibri"/>
                  <a:sym typeface="Calibri"/>
                </a:rPr>
                <a:t> to </a:t>
              </a:r>
              <a:r>
                <a:rPr lang="de-DE" sz="2000" dirty="0" err="1">
                  <a:solidFill>
                    <a:schemeClr val="lt1"/>
                  </a:solidFill>
                  <a:latin typeface="Calibri"/>
                  <a:ea typeface="Calibri"/>
                  <a:cs typeface="Calibri"/>
                  <a:sym typeface="Calibri"/>
                </a:rPr>
                <a:t>identify</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weaknesses</a:t>
              </a:r>
              <a:endParaRPr sz="2000" dirty="0">
                <a:solidFill>
                  <a:schemeClr val="lt1"/>
                </a:solidFill>
                <a:latin typeface="Calibri"/>
                <a:ea typeface="Calibri"/>
                <a:cs typeface="Calibri"/>
                <a:sym typeface="Calibri"/>
              </a:endParaRPr>
            </a:p>
          </p:txBody>
        </p:sp>
        <p:sp>
          <p:nvSpPr>
            <p:cNvPr id="1081" name="Google Shape;1081;p21"/>
            <p:cNvSpPr/>
            <p:nvPr/>
          </p:nvSpPr>
          <p:spPr>
            <a:xfrm>
              <a:off x="4926787" y="1692816"/>
              <a:ext cx="3077043" cy="1230817"/>
            </a:xfrm>
            <a:prstGeom prst="chevron">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txBox="1"/>
            <p:nvPr/>
          </p:nvSpPr>
          <p:spPr>
            <a:xfrm>
              <a:off x="5542196" y="1692816"/>
              <a:ext cx="1846226" cy="1230817"/>
            </a:xfrm>
            <a:prstGeom prst="rect">
              <a:avLst/>
            </a:prstGeom>
            <a:noFill/>
            <a:ln>
              <a:noFill/>
            </a:ln>
          </p:spPr>
          <p:txBody>
            <a:bodyPr spcFirstLastPara="1" wrap="square" lIns="80000" tIns="53325" rIns="26650" bIns="53325"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a:solidFill>
                    <a:schemeClr val="lt1"/>
                  </a:solidFill>
                  <a:latin typeface="Calibri"/>
                  <a:ea typeface="Calibri"/>
                  <a:cs typeface="Calibri"/>
                  <a:sym typeface="Calibri"/>
                </a:rPr>
                <a:t>Initiation of immediate measures</a:t>
              </a:r>
              <a:endParaRPr sz="2000">
                <a:solidFill>
                  <a:schemeClr val="lt1"/>
                </a:solidFill>
                <a:latin typeface="Calibri"/>
                <a:ea typeface="Calibri"/>
                <a:cs typeface="Calibri"/>
                <a:sym typeface="Calibri"/>
              </a:endParaRPr>
            </a:p>
          </p:txBody>
        </p:sp>
      </p:grpSp>
      <p:sp>
        <p:nvSpPr>
          <p:cNvPr id="1083" name="Google Shape;1083;p21"/>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It</a:t>
            </a:r>
            <a:r>
              <a:rPr lang="de-DE" dirty="0"/>
              <a:t> </a:t>
            </a:r>
            <a:r>
              <a:rPr lang="de-DE" dirty="0" err="1"/>
              <a:t>can</a:t>
            </a:r>
            <a:r>
              <a:rPr lang="de-DE" dirty="0"/>
              <a:t> </a:t>
            </a:r>
            <a:r>
              <a:rPr lang="de-DE" dirty="0" err="1"/>
              <a:t>be</a:t>
            </a:r>
            <a:r>
              <a:rPr lang="de-DE" dirty="0"/>
              <a:t> </a:t>
            </a:r>
            <a:r>
              <a:rPr lang="de-DE" dirty="0" err="1"/>
              <a:t>assumed</a:t>
            </a:r>
            <a:r>
              <a:rPr lang="de-DE" dirty="0"/>
              <a:t> </a:t>
            </a:r>
            <a:r>
              <a:rPr lang="de-DE" dirty="0" err="1"/>
              <a:t>that</a:t>
            </a:r>
            <a:r>
              <a:rPr lang="de-DE" dirty="0"/>
              <a:t> the </a:t>
            </a:r>
            <a:r>
              <a:rPr lang="de-DE" dirty="0" err="1"/>
              <a:t>pandemic</a:t>
            </a:r>
            <a:r>
              <a:rPr lang="de-DE" dirty="0"/>
              <a:t> </a:t>
            </a:r>
            <a:r>
              <a:rPr lang="de-DE" dirty="0" err="1"/>
              <a:t>alone</a:t>
            </a:r>
            <a:r>
              <a:rPr lang="de-DE" dirty="0"/>
              <a:t> </a:t>
            </a:r>
            <a:r>
              <a:rPr lang="de-DE" dirty="0" err="1"/>
              <a:t>is</a:t>
            </a:r>
            <a:r>
              <a:rPr lang="de-DE" dirty="0"/>
              <a:t> not the </a:t>
            </a:r>
            <a:r>
              <a:rPr lang="de-DE" dirty="0" err="1"/>
              <a:t>cause</a:t>
            </a:r>
            <a:r>
              <a:rPr lang="de-DE" dirty="0"/>
              <a:t> of the </a:t>
            </a:r>
            <a:r>
              <a:rPr lang="de-DE" dirty="0" err="1"/>
              <a:t>companies</a:t>
            </a:r>
            <a:r>
              <a:rPr lang="de-DE" dirty="0"/>
              <a:t>' </a:t>
            </a:r>
            <a:r>
              <a:rPr lang="de-DE" dirty="0" err="1"/>
              <a:t>financial</a:t>
            </a:r>
            <a:r>
              <a:rPr lang="de-DE" dirty="0"/>
              <a:t> </a:t>
            </a:r>
            <a:r>
              <a:rPr lang="de-DE" dirty="0" err="1"/>
              <a:t>problems</a:t>
            </a:r>
            <a:r>
              <a:rPr lang="de-DE" dirty="0"/>
              <a:t>. </a:t>
            </a:r>
            <a:r>
              <a:rPr lang="de-DE" dirty="0" err="1"/>
              <a:t>It</a:t>
            </a:r>
            <a:r>
              <a:rPr lang="de-DE" dirty="0"/>
              <a:t> </a:t>
            </a:r>
            <a:r>
              <a:rPr lang="de-DE" dirty="0" err="1"/>
              <a:t>is</a:t>
            </a:r>
            <a:r>
              <a:rPr lang="de-DE" dirty="0"/>
              <a:t> </a:t>
            </a:r>
            <a:r>
              <a:rPr lang="de-DE" dirty="0" err="1"/>
              <a:t>more</a:t>
            </a:r>
            <a:r>
              <a:rPr lang="de-DE" dirty="0"/>
              <a:t> </a:t>
            </a:r>
            <a:r>
              <a:rPr lang="de-DE" dirty="0" err="1"/>
              <a:t>likely</a:t>
            </a:r>
            <a:r>
              <a:rPr lang="de-DE" dirty="0"/>
              <a:t> </a:t>
            </a:r>
            <a:r>
              <a:rPr lang="de-DE" dirty="0" err="1"/>
              <a:t>that</a:t>
            </a:r>
            <a:r>
              <a:rPr lang="de-DE" dirty="0"/>
              <a:t> </a:t>
            </a:r>
            <a:r>
              <a:rPr lang="de-DE" dirty="0" err="1"/>
              <a:t>pre-existing</a:t>
            </a:r>
            <a:r>
              <a:rPr lang="de-DE" dirty="0"/>
              <a:t> internal </a:t>
            </a:r>
            <a:r>
              <a:rPr lang="de-DE" dirty="0" err="1"/>
              <a:t>weaknesses</a:t>
            </a:r>
            <a:r>
              <a:rPr lang="de-DE" dirty="0"/>
              <a:t> </a:t>
            </a:r>
            <a:r>
              <a:rPr lang="de-DE" dirty="0" err="1"/>
              <a:t>are</a:t>
            </a:r>
            <a:r>
              <a:rPr lang="de-DE" dirty="0"/>
              <a:t> </a:t>
            </a:r>
            <a:r>
              <a:rPr lang="de-DE" dirty="0" err="1"/>
              <a:t>now</a:t>
            </a:r>
            <a:r>
              <a:rPr lang="de-DE" dirty="0"/>
              <a:t> </a:t>
            </a:r>
            <a:r>
              <a:rPr lang="de-DE" dirty="0" err="1"/>
              <a:t>having</a:t>
            </a:r>
            <a:r>
              <a:rPr lang="de-DE" dirty="0"/>
              <a:t> a </a:t>
            </a:r>
            <a:r>
              <a:rPr lang="de-DE" dirty="0" err="1"/>
              <a:t>huge</a:t>
            </a:r>
            <a:r>
              <a:rPr lang="de-DE" dirty="0"/>
              <a:t> </a:t>
            </a:r>
            <a:r>
              <a:rPr lang="de-DE" dirty="0" err="1"/>
              <a:t>impact</a:t>
            </a:r>
            <a:r>
              <a:rPr lang="de-DE" dirty="0"/>
              <a:t>.</a:t>
            </a:r>
            <a:endParaRPr dirty="0"/>
          </a:p>
          <a:p>
            <a:pPr marL="0" lvl="0" indent="0" algn="l" rtl="0">
              <a:lnSpc>
                <a:spcPct val="100000"/>
              </a:lnSpc>
              <a:spcBef>
                <a:spcPts val="600"/>
              </a:spcBef>
              <a:spcAft>
                <a:spcPts val="0"/>
              </a:spcAft>
              <a:buClr>
                <a:srgbClr val="595A59"/>
              </a:buClr>
              <a:buSzPts val="1800"/>
              <a:buNone/>
            </a:pPr>
            <a:r>
              <a:rPr lang="de-DE" dirty="0"/>
              <a:t>In </a:t>
            </a:r>
            <a:r>
              <a:rPr lang="de-DE" dirty="0" err="1"/>
              <a:t>order</a:t>
            </a:r>
            <a:r>
              <a:rPr lang="de-DE" dirty="0"/>
              <a:t> to </a:t>
            </a:r>
            <a:r>
              <a:rPr lang="de-DE" dirty="0" err="1"/>
              <a:t>take</a:t>
            </a:r>
            <a:r>
              <a:rPr lang="de-DE" dirty="0"/>
              <a:t> the </a:t>
            </a:r>
            <a:r>
              <a:rPr lang="de-DE" dirty="0" err="1"/>
              <a:t>right</a:t>
            </a:r>
            <a:r>
              <a:rPr lang="de-DE" dirty="0"/>
              <a:t> </a:t>
            </a:r>
            <a:r>
              <a:rPr lang="de-DE" dirty="0" err="1"/>
              <a:t>measures</a:t>
            </a:r>
            <a:r>
              <a:rPr lang="de-DE" dirty="0"/>
              <a:t> </a:t>
            </a:r>
            <a:r>
              <a:rPr lang="de-DE" dirty="0" err="1"/>
              <a:t>for</a:t>
            </a:r>
            <a:r>
              <a:rPr lang="de-DE" dirty="0"/>
              <a:t> the </a:t>
            </a:r>
            <a:r>
              <a:rPr lang="de-DE" dirty="0" err="1"/>
              <a:t>company</a:t>
            </a:r>
            <a:r>
              <a:rPr lang="de-DE" dirty="0"/>
              <a:t>, </a:t>
            </a:r>
            <a:r>
              <a:rPr lang="de-DE" dirty="0" err="1"/>
              <a:t>it</a:t>
            </a:r>
            <a:r>
              <a:rPr lang="de-DE" dirty="0"/>
              <a:t> </a:t>
            </a:r>
            <a:r>
              <a:rPr lang="de-DE" dirty="0" err="1"/>
              <a:t>is</a:t>
            </a:r>
            <a:r>
              <a:rPr lang="de-DE" dirty="0"/>
              <a:t> </a:t>
            </a:r>
            <a:r>
              <a:rPr lang="de-DE" dirty="0" err="1"/>
              <a:t>necessary</a:t>
            </a:r>
            <a:r>
              <a:rPr lang="de-DE" dirty="0"/>
              <a:t> to </a:t>
            </a:r>
            <a:r>
              <a:rPr lang="de-DE" dirty="0" err="1"/>
              <a:t>analyze</a:t>
            </a:r>
            <a:r>
              <a:rPr lang="de-DE" dirty="0"/>
              <a:t> in </a:t>
            </a:r>
            <a:r>
              <a:rPr lang="de-DE" dirty="0" err="1"/>
              <a:t>advance</a:t>
            </a:r>
            <a:r>
              <a:rPr lang="de-DE" dirty="0"/>
              <a:t> </a:t>
            </a:r>
            <a:r>
              <a:rPr lang="de-DE" dirty="0" err="1"/>
              <a:t>what</a:t>
            </a:r>
            <a:r>
              <a:rPr lang="de-DE" dirty="0"/>
              <a:t> the </a:t>
            </a:r>
            <a:r>
              <a:rPr lang="de-DE" dirty="0" err="1"/>
              <a:t>problems</a:t>
            </a:r>
            <a:r>
              <a:rPr lang="de-DE" dirty="0"/>
              <a:t> </a:t>
            </a:r>
            <a:r>
              <a:rPr lang="de-DE" dirty="0" err="1"/>
              <a:t>are</a:t>
            </a:r>
            <a:r>
              <a:rPr lang="de-DE" dirty="0"/>
              <a:t> </a:t>
            </a:r>
            <a:r>
              <a:rPr lang="de-DE" dirty="0" err="1"/>
              <a:t>that</a:t>
            </a:r>
            <a:r>
              <a:rPr lang="de-DE" dirty="0"/>
              <a:t> </a:t>
            </a:r>
            <a:r>
              <a:rPr lang="de-DE" dirty="0" err="1"/>
              <a:t>have</a:t>
            </a:r>
            <a:r>
              <a:rPr lang="de-DE" dirty="0"/>
              <a:t> </a:t>
            </a:r>
            <a:r>
              <a:rPr lang="de-DE" dirty="0" err="1"/>
              <a:t>been</a:t>
            </a:r>
            <a:r>
              <a:rPr lang="de-DE" dirty="0"/>
              <a:t> </a:t>
            </a:r>
            <a:r>
              <a:rPr lang="de-DE" dirty="0" err="1"/>
              <a:t>uncovered</a:t>
            </a:r>
            <a:r>
              <a:rPr lang="de-DE" dirty="0"/>
              <a:t> </a:t>
            </a:r>
            <a:r>
              <a:rPr lang="de-DE" dirty="0" err="1"/>
              <a:t>by</a:t>
            </a:r>
            <a:r>
              <a:rPr lang="de-DE" dirty="0"/>
              <a:t> Covid.</a:t>
            </a:r>
            <a:endParaRPr dirty="0"/>
          </a:p>
          <a:p>
            <a:pPr marL="0" lvl="0" indent="0" algn="l" rtl="0">
              <a:lnSpc>
                <a:spcPct val="100000"/>
              </a:lnSpc>
              <a:spcBef>
                <a:spcPts val="600"/>
              </a:spcBef>
              <a:spcAft>
                <a:spcPts val="0"/>
              </a:spcAft>
              <a:buClr>
                <a:srgbClr val="595A59"/>
              </a:buClr>
              <a:buSzPts val="1800"/>
              <a:buNone/>
            </a:pPr>
            <a:r>
              <a:rPr lang="de-DE" dirty="0"/>
              <a:t>On the </a:t>
            </a:r>
            <a:r>
              <a:rPr lang="de-DE" dirty="0" err="1"/>
              <a:t>basis</a:t>
            </a:r>
            <a:r>
              <a:rPr lang="de-DE" dirty="0"/>
              <a:t> of </a:t>
            </a:r>
            <a:r>
              <a:rPr lang="de-DE" dirty="0" err="1"/>
              <a:t>this</a:t>
            </a:r>
            <a:r>
              <a:rPr lang="de-DE" dirty="0"/>
              <a:t> </a:t>
            </a:r>
            <a:r>
              <a:rPr lang="de-DE" dirty="0" err="1"/>
              <a:t>analysis</a:t>
            </a:r>
            <a:r>
              <a:rPr lang="de-DE" dirty="0"/>
              <a:t>, immediate </a:t>
            </a:r>
            <a:r>
              <a:rPr lang="de-DE" dirty="0" err="1"/>
              <a:t>measures</a:t>
            </a:r>
            <a:r>
              <a:rPr lang="de-DE" dirty="0"/>
              <a:t> </a:t>
            </a:r>
            <a:r>
              <a:rPr lang="de-DE" dirty="0" err="1"/>
              <a:t>against</a:t>
            </a:r>
            <a:r>
              <a:rPr lang="de-DE" dirty="0"/>
              <a:t> the </a:t>
            </a:r>
            <a:r>
              <a:rPr lang="de-DE" dirty="0" err="1"/>
              <a:t>crisis</a:t>
            </a:r>
            <a:r>
              <a:rPr lang="de-DE" dirty="0"/>
              <a:t> </a:t>
            </a:r>
            <a:r>
              <a:rPr lang="de-DE" dirty="0" err="1"/>
              <a:t>are</a:t>
            </a:r>
            <a:r>
              <a:rPr lang="de-DE" dirty="0"/>
              <a:t> to </a:t>
            </a:r>
            <a:r>
              <a:rPr lang="de-DE" dirty="0" err="1"/>
              <a:t>be</a:t>
            </a:r>
            <a:r>
              <a:rPr lang="de-DE" dirty="0"/>
              <a:t> </a:t>
            </a:r>
            <a:r>
              <a:rPr lang="de-DE" dirty="0" err="1"/>
              <a:t>introduced</a:t>
            </a:r>
            <a:r>
              <a:rPr lang="de-DE" dirty="0"/>
              <a:t>.</a:t>
            </a:r>
            <a:endParaRPr dirty="0"/>
          </a:p>
        </p:txBody>
      </p:sp>
      <p:sp>
        <p:nvSpPr>
          <p:cNvPr id="1084" name="Google Shape;1084;p2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External </a:t>
            </a:r>
            <a:r>
              <a:rPr lang="de-DE" dirty="0" err="1"/>
              <a:t>events</a:t>
            </a:r>
            <a:r>
              <a:rPr lang="de-DE" dirty="0"/>
              <a:t> </a:t>
            </a:r>
            <a:r>
              <a:rPr lang="de-DE" dirty="0" err="1"/>
              <a:t>are</a:t>
            </a:r>
            <a:r>
              <a:rPr lang="de-DE" dirty="0"/>
              <a:t> </a:t>
            </a:r>
            <a:r>
              <a:rPr lang="de-DE" dirty="0" err="1"/>
              <a:t>usually</a:t>
            </a:r>
            <a:r>
              <a:rPr lang="de-DE" dirty="0"/>
              <a:t> not </a:t>
            </a:r>
            <a:r>
              <a:rPr lang="de-DE" dirty="0" err="1"/>
              <a:t>solely</a:t>
            </a:r>
            <a:r>
              <a:rPr lang="de-DE" dirty="0"/>
              <a:t> </a:t>
            </a:r>
            <a:r>
              <a:rPr lang="de-DE" dirty="0" err="1"/>
              <a:t>responsible</a:t>
            </a:r>
            <a:r>
              <a:rPr lang="de-DE" dirty="0"/>
              <a:t> </a:t>
            </a:r>
            <a:r>
              <a:rPr lang="de-DE" dirty="0" err="1"/>
              <a:t>for</a:t>
            </a:r>
            <a:r>
              <a:rPr lang="de-DE" dirty="0"/>
              <a:t> the </a:t>
            </a:r>
            <a:r>
              <a:rPr lang="de-DE" dirty="0" err="1"/>
              <a:t>problems</a:t>
            </a:r>
            <a:r>
              <a:rPr lang="de-DE" dirty="0"/>
              <a:t> of the </a:t>
            </a:r>
            <a:r>
              <a:rPr lang="de-DE" dirty="0" err="1"/>
              <a:t>companies</a:t>
            </a:r>
            <a:r>
              <a:rPr lang="de-DE" dirty="0"/>
              <a:t>. An </a:t>
            </a:r>
            <a:r>
              <a:rPr lang="de-DE" dirty="0" err="1"/>
              <a:t>example</a:t>
            </a:r>
            <a:r>
              <a:rPr lang="de-DE" dirty="0"/>
              <a:t> </a:t>
            </a:r>
            <a:r>
              <a:rPr lang="de-DE" dirty="0" err="1"/>
              <a:t>where</a:t>
            </a:r>
            <a:r>
              <a:rPr lang="de-DE" dirty="0"/>
              <a:t> </a:t>
            </a:r>
            <a:r>
              <a:rPr lang="de-DE" dirty="0" err="1"/>
              <a:t>this</a:t>
            </a:r>
            <a:r>
              <a:rPr lang="de-DE" dirty="0"/>
              <a:t> </a:t>
            </a:r>
            <a:r>
              <a:rPr lang="de-DE" dirty="0" err="1"/>
              <a:t>became</a:t>
            </a:r>
            <a:r>
              <a:rPr lang="de-DE" dirty="0"/>
              <a:t> </a:t>
            </a:r>
            <a:r>
              <a:rPr lang="de-DE" dirty="0" err="1"/>
              <a:t>clear</a:t>
            </a:r>
            <a:r>
              <a:rPr lang="de-DE" dirty="0"/>
              <a:t> </a:t>
            </a:r>
            <a:r>
              <a:rPr lang="de-DE" dirty="0" err="1"/>
              <a:t>is</a:t>
            </a:r>
            <a:r>
              <a:rPr lang="de-DE" dirty="0"/>
              <a:t> the Covid </a:t>
            </a:r>
            <a:r>
              <a:rPr lang="de-DE" dirty="0" err="1"/>
              <a:t>pandemic</a:t>
            </a:r>
            <a:r>
              <a:rPr lang="de-DE" dirty="0"/>
              <a:t>.</a:t>
            </a:r>
            <a:endParaRPr dirty="0"/>
          </a:p>
        </p:txBody>
      </p:sp>
      <p:sp>
        <p:nvSpPr>
          <p:cNvPr id="1085" name="Google Shape;1085;p2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Internal </a:t>
            </a:r>
            <a:r>
              <a:rPr lang="de-DE" dirty="0" err="1"/>
              <a:t>weaknesses</a:t>
            </a:r>
            <a:r>
              <a:rPr lang="de-DE" dirty="0"/>
              <a:t> </a:t>
            </a:r>
            <a:r>
              <a:rPr lang="de-DE" dirty="0" err="1"/>
              <a:t>as</a:t>
            </a:r>
            <a:r>
              <a:rPr lang="de-DE" dirty="0"/>
              <a:t> a </a:t>
            </a:r>
            <a:r>
              <a:rPr lang="de-DE" dirty="0" err="1"/>
              <a:t>cause</a:t>
            </a:r>
            <a:r>
              <a:rPr lang="de-DE" dirty="0"/>
              <a:t> of the </a:t>
            </a:r>
            <a:r>
              <a:rPr lang="de-DE" dirty="0" err="1"/>
              <a:t>crisis</a:t>
            </a:r>
            <a:r>
              <a:rPr lang="de-DE" dirty="0"/>
              <a:t> </a:t>
            </a:r>
            <a:endParaRPr dirty="0"/>
          </a:p>
        </p:txBody>
      </p:sp>
      <p:pic>
        <p:nvPicPr>
          <p:cNvPr id="1086" name="Google Shape;1086;p21" descr="Blitzschlag"/>
          <p:cNvPicPr preferRelativeResize="0"/>
          <p:nvPr/>
        </p:nvPicPr>
        <p:blipFill rotWithShape="1">
          <a:blip r:embed="rId3">
            <a:alphaModFix/>
          </a:blip>
          <a:srcRect/>
          <a:stretch/>
        </p:blipFill>
        <p:spPr>
          <a:xfrm>
            <a:off x="5856514" y="2207821"/>
            <a:ext cx="914400" cy="914400"/>
          </a:xfrm>
          <a:prstGeom prst="rect">
            <a:avLst/>
          </a:prstGeom>
          <a:noFill/>
          <a:ln>
            <a:noFill/>
          </a:ln>
        </p:spPr>
      </p:pic>
      <p:sp>
        <p:nvSpPr>
          <p:cNvPr id="1087" name="Google Shape;1087;p21"/>
          <p:cNvSpPr txBox="1"/>
          <p:nvPr/>
        </p:nvSpPr>
        <p:spPr>
          <a:xfrm>
            <a:off x="6770914" y="2157348"/>
            <a:ext cx="354874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F27954"/>
                </a:solidFill>
                <a:latin typeface="Calibri"/>
                <a:ea typeface="Calibri"/>
                <a:cs typeface="Calibri"/>
                <a:sym typeface="Calibri"/>
              </a:rPr>
              <a:t>External </a:t>
            </a:r>
            <a:r>
              <a:rPr lang="de-DE" sz="1800" dirty="0" err="1">
                <a:solidFill>
                  <a:srgbClr val="F27954"/>
                </a:solidFill>
                <a:latin typeface="Calibri"/>
                <a:ea typeface="Calibri"/>
                <a:cs typeface="Calibri"/>
                <a:sym typeface="Calibri"/>
              </a:rPr>
              <a:t>event</a:t>
            </a:r>
            <a:r>
              <a:rPr lang="de-DE" sz="1800" dirty="0">
                <a:solidFill>
                  <a:srgbClr val="F27954"/>
                </a:solidFill>
                <a:latin typeface="Calibri"/>
                <a:ea typeface="Calibri"/>
                <a:cs typeface="Calibri"/>
                <a:sym typeface="Calibri"/>
              </a:rPr>
              <a:t> such </a:t>
            </a:r>
            <a:r>
              <a:rPr lang="de-DE" sz="1800" dirty="0" err="1">
                <a:solidFill>
                  <a:srgbClr val="F27954"/>
                </a:solidFill>
                <a:latin typeface="Calibri"/>
                <a:ea typeface="Calibri"/>
                <a:cs typeface="Calibri"/>
                <a:sym typeface="Calibri"/>
              </a:rPr>
              <a:t>as</a:t>
            </a:r>
            <a:r>
              <a:rPr lang="de-DE" sz="1800" dirty="0">
                <a:solidFill>
                  <a:srgbClr val="F27954"/>
                </a:solidFill>
                <a:latin typeface="Calibri"/>
                <a:ea typeface="Calibri"/>
                <a:cs typeface="Calibri"/>
                <a:sym typeface="Calibri"/>
              </a:rPr>
              <a:t> the Covid </a:t>
            </a:r>
            <a:r>
              <a:rPr lang="de-DE" sz="1800" dirty="0" err="1">
                <a:solidFill>
                  <a:srgbClr val="F27954"/>
                </a:solidFill>
                <a:latin typeface="Calibri"/>
                <a:ea typeface="Calibri"/>
                <a:cs typeface="Calibri"/>
                <a:sym typeface="Calibri"/>
              </a:rPr>
              <a:t>pandemic</a:t>
            </a:r>
            <a:r>
              <a:rPr lang="de-DE" sz="1800" dirty="0">
                <a:solidFill>
                  <a:srgbClr val="F27954"/>
                </a:solidFill>
                <a:latin typeface="Calibri"/>
                <a:ea typeface="Calibri"/>
                <a:cs typeface="Calibri"/>
                <a:sym typeface="Calibri"/>
              </a:rPr>
              <a:t> </a:t>
            </a:r>
            <a:r>
              <a:rPr lang="de-DE" sz="1800" dirty="0" err="1">
                <a:solidFill>
                  <a:srgbClr val="F27954"/>
                </a:solidFill>
                <a:latin typeface="Calibri"/>
                <a:ea typeface="Calibri"/>
                <a:cs typeface="Calibri"/>
                <a:sym typeface="Calibri"/>
              </a:rPr>
              <a:t>means</a:t>
            </a:r>
            <a:r>
              <a:rPr lang="de-DE" sz="1800" dirty="0">
                <a:solidFill>
                  <a:srgbClr val="F27954"/>
                </a:solidFill>
                <a:latin typeface="Calibri"/>
                <a:ea typeface="Calibri"/>
                <a:cs typeface="Calibri"/>
                <a:sym typeface="Calibri"/>
              </a:rPr>
              <a:t> </a:t>
            </a:r>
            <a:r>
              <a:rPr lang="de-DE" sz="1800" dirty="0" err="1">
                <a:solidFill>
                  <a:srgbClr val="F27954"/>
                </a:solidFill>
                <a:latin typeface="Calibri"/>
                <a:ea typeface="Calibri"/>
                <a:cs typeface="Calibri"/>
                <a:sym typeface="Calibri"/>
              </a:rPr>
              <a:t>that</a:t>
            </a:r>
            <a:r>
              <a:rPr lang="de-DE" sz="1800" dirty="0">
                <a:solidFill>
                  <a:srgbClr val="F27954"/>
                </a:solidFill>
                <a:latin typeface="Calibri"/>
                <a:ea typeface="Calibri"/>
                <a:cs typeface="Calibri"/>
                <a:sym typeface="Calibri"/>
              </a:rPr>
              <a:t> </a:t>
            </a:r>
            <a:r>
              <a:rPr lang="de-DE" sz="1800" dirty="0" err="1">
                <a:solidFill>
                  <a:srgbClr val="F27954"/>
                </a:solidFill>
                <a:latin typeface="Calibri"/>
                <a:ea typeface="Calibri"/>
                <a:cs typeface="Calibri"/>
                <a:sym typeface="Calibri"/>
              </a:rPr>
              <a:t>problems</a:t>
            </a:r>
            <a:r>
              <a:rPr lang="de-DE" sz="1800" dirty="0">
                <a:solidFill>
                  <a:srgbClr val="F27954"/>
                </a:solidFill>
                <a:latin typeface="Calibri"/>
                <a:ea typeface="Calibri"/>
                <a:cs typeface="Calibri"/>
                <a:sym typeface="Calibri"/>
              </a:rPr>
              <a:t> </a:t>
            </a:r>
            <a:r>
              <a:rPr lang="de-DE" sz="1800" dirty="0" err="1">
                <a:solidFill>
                  <a:srgbClr val="F27954"/>
                </a:solidFill>
                <a:latin typeface="Calibri"/>
                <a:ea typeface="Calibri"/>
                <a:cs typeface="Calibri"/>
                <a:sym typeface="Calibri"/>
              </a:rPr>
              <a:t>have</a:t>
            </a:r>
            <a:r>
              <a:rPr lang="de-DE" sz="1800" dirty="0">
                <a:solidFill>
                  <a:srgbClr val="F27954"/>
                </a:solidFill>
                <a:latin typeface="Calibri"/>
                <a:ea typeface="Calibri"/>
                <a:cs typeface="Calibri"/>
                <a:sym typeface="Calibri"/>
              </a:rPr>
              <a:t> </a:t>
            </a:r>
            <a:r>
              <a:rPr lang="de-DE" sz="1800" dirty="0" err="1">
                <a:solidFill>
                  <a:srgbClr val="F27954"/>
                </a:solidFill>
                <a:latin typeface="Calibri"/>
                <a:ea typeface="Calibri"/>
                <a:cs typeface="Calibri"/>
                <a:sym typeface="Calibri"/>
              </a:rPr>
              <a:t>now</a:t>
            </a:r>
            <a:r>
              <a:rPr lang="de-DE" sz="1800" dirty="0">
                <a:solidFill>
                  <a:srgbClr val="F27954"/>
                </a:solidFill>
                <a:latin typeface="Calibri"/>
                <a:ea typeface="Calibri"/>
                <a:cs typeface="Calibri"/>
                <a:sym typeface="Calibri"/>
              </a:rPr>
              <a:t> </a:t>
            </a:r>
            <a:r>
              <a:rPr lang="de-DE" sz="1800" dirty="0" err="1">
                <a:solidFill>
                  <a:srgbClr val="F27954"/>
                </a:solidFill>
                <a:latin typeface="Calibri"/>
                <a:ea typeface="Calibri"/>
                <a:cs typeface="Calibri"/>
                <a:sym typeface="Calibri"/>
              </a:rPr>
              <a:t>become</a:t>
            </a:r>
            <a:r>
              <a:rPr lang="de-DE" sz="1800" dirty="0">
                <a:solidFill>
                  <a:srgbClr val="F27954"/>
                </a:solidFill>
                <a:latin typeface="Calibri"/>
                <a:ea typeface="Calibri"/>
                <a:cs typeface="Calibri"/>
                <a:sym typeface="Calibri"/>
              </a:rPr>
              <a:t> </a:t>
            </a:r>
            <a:r>
              <a:rPr lang="de-DE" sz="1800" dirty="0" err="1">
                <a:solidFill>
                  <a:srgbClr val="F27954"/>
                </a:solidFill>
                <a:latin typeface="Calibri"/>
                <a:ea typeface="Calibri"/>
                <a:cs typeface="Calibri"/>
                <a:sym typeface="Calibri"/>
              </a:rPr>
              <a:t>acute</a:t>
            </a:r>
            <a:r>
              <a:rPr lang="de-DE" sz="1800" dirty="0">
                <a:solidFill>
                  <a:srgbClr val="F27954"/>
                </a:solidFill>
                <a:latin typeface="Calibri"/>
                <a:ea typeface="Calibri"/>
                <a:cs typeface="Calibri"/>
                <a:sym typeface="Calibri"/>
              </a:rPr>
              <a:t>.</a:t>
            </a:r>
            <a:endParaRPr sz="1800" dirty="0">
              <a:solidFill>
                <a:srgbClr val="F27954"/>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2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093" name="Google Shape;1093;p22"/>
          <p:cNvSpPr txBox="1">
            <a:spLocks noGrp="1"/>
          </p:cNvSpPr>
          <p:nvPr>
            <p:ph type="body" idx="2"/>
          </p:nvPr>
        </p:nvSpPr>
        <p:spPr>
          <a:xfrm>
            <a:off x="389965" y="1711290"/>
            <a:ext cx="3189996" cy="336542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sz="1800" dirty="0" err="1"/>
              <a:t>One</a:t>
            </a:r>
            <a:r>
              <a:rPr lang="de-DE" sz="1800" dirty="0"/>
              <a:t> </a:t>
            </a:r>
            <a:r>
              <a:rPr lang="de-DE" sz="1800" dirty="0" err="1"/>
              <a:t>way</a:t>
            </a:r>
            <a:r>
              <a:rPr lang="de-DE" sz="1800" dirty="0"/>
              <a:t> to </a:t>
            </a:r>
            <a:r>
              <a:rPr lang="de-DE" sz="1800" dirty="0" err="1"/>
              <a:t>identify</a:t>
            </a:r>
            <a:r>
              <a:rPr lang="de-DE" sz="1800" dirty="0"/>
              <a:t> the </a:t>
            </a:r>
            <a:r>
              <a:rPr lang="de-DE" sz="1800" dirty="0" err="1"/>
              <a:t>problems</a:t>
            </a:r>
            <a:r>
              <a:rPr lang="de-DE" sz="1800" dirty="0"/>
              <a:t> </a:t>
            </a:r>
            <a:r>
              <a:rPr lang="de-DE" sz="1800" dirty="0" err="1"/>
              <a:t>uncovered</a:t>
            </a:r>
            <a:r>
              <a:rPr lang="de-DE" sz="1800" dirty="0"/>
              <a:t> </a:t>
            </a:r>
            <a:r>
              <a:rPr lang="de-DE" sz="1800" dirty="0" err="1"/>
              <a:t>by</a:t>
            </a:r>
            <a:r>
              <a:rPr lang="de-DE" sz="1800" dirty="0"/>
              <a:t> a </a:t>
            </a:r>
            <a:r>
              <a:rPr lang="de-DE" dirty="0" err="1"/>
              <a:t>crisis</a:t>
            </a:r>
            <a:r>
              <a:rPr lang="de-DE" dirty="0"/>
              <a:t>, </a:t>
            </a:r>
            <a:r>
              <a:rPr lang="de-DE" sz="1800" dirty="0" err="1"/>
              <a:t>is</a:t>
            </a:r>
            <a:r>
              <a:rPr lang="de-DE" sz="1800" dirty="0"/>
              <a:t> to </a:t>
            </a:r>
            <a:r>
              <a:rPr lang="de-DE" sz="1800" dirty="0" err="1"/>
              <a:t>conduct</a:t>
            </a:r>
            <a:r>
              <a:rPr lang="de-DE" sz="1800" dirty="0"/>
              <a:t> a SWOT </a:t>
            </a:r>
            <a:r>
              <a:rPr lang="de-DE" sz="1800" dirty="0" err="1"/>
              <a:t>analysis</a:t>
            </a:r>
            <a:r>
              <a:rPr lang="de-DE" sz="1800" dirty="0"/>
              <a:t>. </a:t>
            </a:r>
            <a:endParaRPr sz="1800" dirty="0"/>
          </a:p>
          <a:p>
            <a:pPr marL="0" lvl="0" indent="0" algn="l" rtl="0">
              <a:lnSpc>
                <a:spcPct val="100000"/>
              </a:lnSpc>
              <a:spcBef>
                <a:spcPts val="600"/>
              </a:spcBef>
              <a:spcAft>
                <a:spcPts val="0"/>
              </a:spcAft>
              <a:buClr>
                <a:srgbClr val="595A59"/>
              </a:buClr>
              <a:buSzPts val="1800"/>
              <a:buNone/>
            </a:pPr>
            <a:r>
              <a:rPr lang="de-DE" sz="1800" dirty="0"/>
              <a:t>SWOT </a:t>
            </a:r>
            <a:r>
              <a:rPr lang="de-DE" sz="1800" dirty="0" err="1"/>
              <a:t>analysis</a:t>
            </a:r>
            <a:r>
              <a:rPr lang="de-DE" sz="1800" dirty="0"/>
              <a:t> (</a:t>
            </a:r>
            <a:r>
              <a:rPr lang="de-DE" sz="1800" dirty="0" err="1"/>
              <a:t>or</a:t>
            </a:r>
            <a:r>
              <a:rPr lang="de-DE" sz="1800" dirty="0"/>
              <a:t> SWOT </a:t>
            </a:r>
            <a:r>
              <a:rPr lang="de-DE" sz="1800" dirty="0" err="1"/>
              <a:t>matrix</a:t>
            </a:r>
            <a:r>
              <a:rPr lang="de-DE" sz="1800" dirty="0"/>
              <a:t>) </a:t>
            </a:r>
            <a:r>
              <a:rPr lang="de-DE" sz="1800" dirty="0" err="1"/>
              <a:t>is</a:t>
            </a:r>
            <a:r>
              <a:rPr lang="de-DE" sz="1800" dirty="0"/>
              <a:t> a </a:t>
            </a:r>
            <a:r>
              <a:rPr lang="de-DE" sz="1800" dirty="0" err="1"/>
              <a:t>strategic</a:t>
            </a:r>
            <a:r>
              <a:rPr lang="de-DE" sz="1800" dirty="0"/>
              <a:t> </a:t>
            </a:r>
            <a:r>
              <a:rPr lang="de-DE" sz="1800" dirty="0" err="1"/>
              <a:t>planning</a:t>
            </a:r>
            <a:r>
              <a:rPr lang="de-DE" sz="1800" dirty="0"/>
              <a:t> </a:t>
            </a:r>
            <a:r>
              <a:rPr lang="de-DE" sz="1800" dirty="0" err="1"/>
              <a:t>technique</a:t>
            </a:r>
            <a:r>
              <a:rPr lang="de-DE" sz="1800" dirty="0"/>
              <a:t> </a:t>
            </a:r>
            <a:r>
              <a:rPr lang="de-DE" sz="1800" dirty="0" err="1"/>
              <a:t>used</a:t>
            </a:r>
            <a:r>
              <a:rPr lang="de-DE" sz="1800" dirty="0"/>
              <a:t> to </a:t>
            </a:r>
            <a:r>
              <a:rPr lang="de-DE" sz="1800" dirty="0" err="1"/>
              <a:t>help</a:t>
            </a:r>
            <a:r>
              <a:rPr lang="de-DE" sz="1800" dirty="0"/>
              <a:t> a </a:t>
            </a:r>
            <a:r>
              <a:rPr lang="de-DE" sz="1800" dirty="0" err="1"/>
              <a:t>person</a:t>
            </a:r>
            <a:r>
              <a:rPr lang="de-DE" sz="1800" dirty="0"/>
              <a:t> </a:t>
            </a:r>
            <a:r>
              <a:rPr lang="de-DE" sz="1800" dirty="0" err="1"/>
              <a:t>or</a:t>
            </a:r>
            <a:r>
              <a:rPr lang="de-DE" sz="1800" dirty="0"/>
              <a:t> </a:t>
            </a:r>
            <a:r>
              <a:rPr lang="de-DE" sz="1800" dirty="0" err="1"/>
              <a:t>organisation</a:t>
            </a:r>
            <a:r>
              <a:rPr lang="de-DE" sz="1800" dirty="0"/>
              <a:t> </a:t>
            </a:r>
            <a:r>
              <a:rPr lang="de-DE" sz="1800" dirty="0" err="1"/>
              <a:t>identify</a:t>
            </a:r>
            <a:r>
              <a:rPr lang="de-DE" sz="1800" dirty="0"/>
              <a:t> </a:t>
            </a:r>
            <a:r>
              <a:rPr lang="de-DE" sz="1800" dirty="0" err="1"/>
              <a:t>strengths</a:t>
            </a:r>
            <a:r>
              <a:rPr lang="de-DE" sz="1800" dirty="0"/>
              <a:t>, </a:t>
            </a:r>
            <a:r>
              <a:rPr lang="de-DE" sz="1800" dirty="0" err="1"/>
              <a:t>weaknesses</a:t>
            </a:r>
            <a:r>
              <a:rPr lang="de-DE" sz="1800" dirty="0"/>
              <a:t>, </a:t>
            </a:r>
            <a:r>
              <a:rPr lang="de-DE" sz="1800" dirty="0" err="1"/>
              <a:t>opportunities</a:t>
            </a:r>
            <a:r>
              <a:rPr lang="de-DE" sz="1800" dirty="0"/>
              <a:t>, and </a:t>
            </a:r>
            <a:r>
              <a:rPr lang="de-DE" sz="1800" dirty="0" err="1"/>
              <a:t>threats</a:t>
            </a:r>
            <a:r>
              <a:rPr lang="de-DE" sz="1800" dirty="0"/>
              <a:t> </a:t>
            </a:r>
            <a:r>
              <a:rPr lang="de-DE" sz="1800" dirty="0" err="1"/>
              <a:t>related</a:t>
            </a:r>
            <a:r>
              <a:rPr lang="de-DE" sz="1800" dirty="0"/>
              <a:t> to </a:t>
            </a:r>
            <a:r>
              <a:rPr lang="de-DE" sz="1800" dirty="0" err="1"/>
              <a:t>business</a:t>
            </a:r>
            <a:r>
              <a:rPr lang="de-DE" sz="1800" dirty="0"/>
              <a:t> </a:t>
            </a:r>
            <a:r>
              <a:rPr lang="de-DE" sz="1800" dirty="0" err="1"/>
              <a:t>competition</a:t>
            </a:r>
            <a:r>
              <a:rPr lang="de-DE" sz="1800" dirty="0"/>
              <a:t> </a:t>
            </a:r>
            <a:r>
              <a:rPr lang="de-DE" sz="1800" dirty="0" err="1"/>
              <a:t>or</a:t>
            </a:r>
            <a:r>
              <a:rPr lang="de-DE" sz="1800" dirty="0"/>
              <a:t> </a:t>
            </a:r>
            <a:r>
              <a:rPr lang="de-DE" sz="1800" dirty="0" err="1"/>
              <a:t>project</a:t>
            </a:r>
            <a:r>
              <a:rPr lang="de-DE" sz="1800" dirty="0"/>
              <a:t> </a:t>
            </a:r>
            <a:r>
              <a:rPr lang="de-DE" sz="1800" dirty="0" err="1"/>
              <a:t>planning</a:t>
            </a:r>
            <a:r>
              <a:rPr lang="de-DE" sz="1800" dirty="0"/>
              <a:t>.</a:t>
            </a:r>
            <a:endParaRPr dirty="0"/>
          </a:p>
          <a:p>
            <a:pPr marL="0" lvl="0" indent="0" algn="l" rtl="0">
              <a:lnSpc>
                <a:spcPct val="100000"/>
              </a:lnSpc>
              <a:spcBef>
                <a:spcPts val="600"/>
              </a:spcBef>
              <a:spcAft>
                <a:spcPts val="0"/>
              </a:spcAft>
              <a:buClr>
                <a:srgbClr val="595A59"/>
              </a:buClr>
              <a:buSzPts val="1800"/>
              <a:buNone/>
            </a:pPr>
            <a:endParaRPr dirty="0"/>
          </a:p>
        </p:txBody>
      </p:sp>
      <p:sp>
        <p:nvSpPr>
          <p:cNvPr id="1094" name="Google Shape;1094;p2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To </a:t>
            </a:r>
            <a:r>
              <a:rPr lang="de-DE" dirty="0" err="1"/>
              <a:t>identify</a:t>
            </a:r>
            <a:r>
              <a:rPr lang="de-DE" dirty="0"/>
              <a:t> the </a:t>
            </a:r>
            <a:r>
              <a:rPr lang="de-DE" dirty="0" err="1"/>
              <a:t>problems</a:t>
            </a:r>
            <a:r>
              <a:rPr lang="de-DE" dirty="0"/>
              <a:t> </a:t>
            </a:r>
            <a:r>
              <a:rPr lang="de-DE" dirty="0" err="1"/>
              <a:t>uncovered</a:t>
            </a:r>
            <a:r>
              <a:rPr lang="de-DE" dirty="0"/>
              <a:t> </a:t>
            </a:r>
            <a:r>
              <a:rPr lang="de-DE" dirty="0" err="1"/>
              <a:t>by</a:t>
            </a:r>
            <a:r>
              <a:rPr lang="de-DE" dirty="0"/>
              <a:t> a </a:t>
            </a:r>
            <a:r>
              <a:rPr lang="de-DE" dirty="0" err="1"/>
              <a:t>crisis</a:t>
            </a:r>
            <a:r>
              <a:rPr lang="de-DE" dirty="0"/>
              <a:t>, a SWOT </a:t>
            </a:r>
            <a:r>
              <a:rPr lang="de-DE" dirty="0" err="1"/>
              <a:t>can</a:t>
            </a:r>
            <a:r>
              <a:rPr lang="de-DE" dirty="0"/>
              <a:t> </a:t>
            </a:r>
            <a:r>
              <a:rPr lang="de-DE" dirty="0" err="1"/>
              <a:t>be</a:t>
            </a:r>
            <a:r>
              <a:rPr lang="de-DE" dirty="0"/>
              <a:t> </a:t>
            </a:r>
            <a:r>
              <a:rPr lang="de-DE" dirty="0" err="1"/>
              <a:t>carried</a:t>
            </a:r>
            <a:r>
              <a:rPr lang="de-DE" dirty="0"/>
              <a:t> out.</a:t>
            </a:r>
            <a:endParaRPr dirty="0"/>
          </a:p>
        </p:txBody>
      </p:sp>
      <p:cxnSp>
        <p:nvCxnSpPr>
          <p:cNvPr id="1096" name="Google Shape;1096;p22"/>
          <p:cNvCxnSpPr/>
          <p:nvPr/>
        </p:nvCxnSpPr>
        <p:spPr>
          <a:xfrm>
            <a:off x="9912046" y="2582354"/>
            <a:ext cx="0" cy="176893"/>
          </a:xfrm>
          <a:prstGeom prst="straightConnector1">
            <a:avLst/>
          </a:prstGeom>
          <a:noFill/>
          <a:ln w="38100" cap="flat" cmpd="sng">
            <a:solidFill>
              <a:srgbClr val="BFBFBF"/>
            </a:solidFill>
            <a:prstDash val="solid"/>
            <a:miter lim="800000"/>
            <a:headEnd type="none" w="sm" len="sm"/>
            <a:tailEnd type="none" w="sm" len="sm"/>
          </a:ln>
        </p:spPr>
      </p:cxnSp>
      <p:cxnSp>
        <p:nvCxnSpPr>
          <p:cNvPr id="1097" name="Google Shape;1097;p22"/>
          <p:cNvCxnSpPr/>
          <p:nvPr/>
        </p:nvCxnSpPr>
        <p:spPr>
          <a:xfrm>
            <a:off x="8916685" y="2759246"/>
            <a:ext cx="1976437" cy="0"/>
          </a:xfrm>
          <a:prstGeom prst="straightConnector1">
            <a:avLst/>
          </a:prstGeom>
          <a:noFill/>
          <a:ln w="38100" cap="flat" cmpd="sng">
            <a:solidFill>
              <a:srgbClr val="BFBFBF"/>
            </a:solidFill>
            <a:prstDash val="solid"/>
            <a:miter lim="800000"/>
            <a:headEnd type="none" w="sm" len="sm"/>
            <a:tailEnd type="none" w="sm" len="sm"/>
          </a:ln>
        </p:spPr>
      </p:cxnSp>
      <p:cxnSp>
        <p:nvCxnSpPr>
          <p:cNvPr id="1098" name="Google Shape;1098;p22"/>
          <p:cNvCxnSpPr/>
          <p:nvPr/>
        </p:nvCxnSpPr>
        <p:spPr>
          <a:xfrm>
            <a:off x="8916684" y="2755674"/>
            <a:ext cx="0" cy="177404"/>
          </a:xfrm>
          <a:prstGeom prst="straightConnector1">
            <a:avLst/>
          </a:prstGeom>
          <a:noFill/>
          <a:ln w="38100" cap="flat" cmpd="sng">
            <a:solidFill>
              <a:srgbClr val="BFBFBF"/>
            </a:solidFill>
            <a:prstDash val="solid"/>
            <a:miter lim="800000"/>
            <a:headEnd type="none" w="sm" len="sm"/>
            <a:tailEnd type="none" w="sm" len="sm"/>
          </a:ln>
        </p:spPr>
      </p:cxnSp>
      <p:cxnSp>
        <p:nvCxnSpPr>
          <p:cNvPr id="1099" name="Google Shape;1099;p22"/>
          <p:cNvCxnSpPr>
            <a:endCxn id="1100" idx="0"/>
          </p:cNvCxnSpPr>
          <p:nvPr/>
        </p:nvCxnSpPr>
        <p:spPr>
          <a:xfrm>
            <a:off x="10900265" y="2755750"/>
            <a:ext cx="0" cy="180900"/>
          </a:xfrm>
          <a:prstGeom prst="straightConnector1">
            <a:avLst/>
          </a:prstGeom>
          <a:noFill/>
          <a:ln w="38100" cap="flat" cmpd="sng">
            <a:solidFill>
              <a:srgbClr val="BFBFBF"/>
            </a:solidFill>
            <a:prstDash val="solid"/>
            <a:miter lim="800000"/>
            <a:headEnd type="none" w="sm" len="sm"/>
            <a:tailEnd type="none" w="sm" len="sm"/>
          </a:ln>
        </p:spPr>
      </p:cxnSp>
      <p:cxnSp>
        <p:nvCxnSpPr>
          <p:cNvPr id="1101" name="Google Shape;1101;p22"/>
          <p:cNvCxnSpPr/>
          <p:nvPr/>
        </p:nvCxnSpPr>
        <p:spPr>
          <a:xfrm>
            <a:off x="7771302" y="1817463"/>
            <a:ext cx="0" cy="175023"/>
          </a:xfrm>
          <a:prstGeom prst="straightConnector1">
            <a:avLst/>
          </a:prstGeom>
          <a:noFill/>
          <a:ln w="38100" cap="flat" cmpd="sng">
            <a:solidFill>
              <a:srgbClr val="BFBFBF"/>
            </a:solidFill>
            <a:prstDash val="solid"/>
            <a:miter lim="800000"/>
            <a:headEnd type="none" w="sm" len="sm"/>
            <a:tailEnd type="none" w="sm" len="sm"/>
          </a:ln>
        </p:spPr>
      </p:cxnSp>
      <p:cxnSp>
        <p:nvCxnSpPr>
          <p:cNvPr id="1102" name="Google Shape;1102;p22"/>
          <p:cNvCxnSpPr/>
          <p:nvPr/>
        </p:nvCxnSpPr>
        <p:spPr>
          <a:xfrm>
            <a:off x="5647228" y="1996056"/>
            <a:ext cx="4260056" cy="0"/>
          </a:xfrm>
          <a:prstGeom prst="straightConnector1">
            <a:avLst/>
          </a:prstGeom>
          <a:noFill/>
          <a:ln w="38100" cap="flat" cmpd="sng">
            <a:solidFill>
              <a:srgbClr val="BFBFBF"/>
            </a:solidFill>
            <a:prstDash val="solid"/>
            <a:miter lim="800000"/>
            <a:headEnd type="none" w="sm" len="sm"/>
            <a:tailEnd type="none" w="sm" len="sm"/>
          </a:ln>
        </p:spPr>
      </p:cxnSp>
      <p:cxnSp>
        <p:nvCxnSpPr>
          <p:cNvPr id="1103" name="Google Shape;1103;p22"/>
          <p:cNvCxnSpPr/>
          <p:nvPr/>
        </p:nvCxnSpPr>
        <p:spPr>
          <a:xfrm>
            <a:off x="5647228" y="1996057"/>
            <a:ext cx="0" cy="196453"/>
          </a:xfrm>
          <a:prstGeom prst="straightConnector1">
            <a:avLst/>
          </a:prstGeom>
          <a:noFill/>
          <a:ln w="38100" cap="flat" cmpd="sng">
            <a:solidFill>
              <a:srgbClr val="BFBFBF"/>
            </a:solidFill>
            <a:prstDash val="solid"/>
            <a:miter lim="800000"/>
            <a:headEnd type="none" w="sm" len="sm"/>
            <a:tailEnd type="none" w="sm" len="sm"/>
          </a:ln>
        </p:spPr>
      </p:cxnSp>
      <p:cxnSp>
        <p:nvCxnSpPr>
          <p:cNvPr id="1104" name="Google Shape;1104;p22"/>
          <p:cNvCxnSpPr>
            <a:endCxn id="1105" idx="0"/>
          </p:cNvCxnSpPr>
          <p:nvPr/>
        </p:nvCxnSpPr>
        <p:spPr>
          <a:xfrm flipH="1">
            <a:off x="9906689" y="1992381"/>
            <a:ext cx="600" cy="203700"/>
          </a:xfrm>
          <a:prstGeom prst="straightConnector1">
            <a:avLst/>
          </a:prstGeom>
          <a:noFill/>
          <a:ln w="38100" cap="flat" cmpd="sng">
            <a:solidFill>
              <a:srgbClr val="BFBFBF"/>
            </a:solidFill>
            <a:prstDash val="solid"/>
            <a:miter lim="800000"/>
            <a:headEnd type="none" w="sm" len="sm"/>
            <a:tailEnd type="none" w="sm" len="sm"/>
          </a:ln>
        </p:spPr>
      </p:cxnSp>
      <p:sp>
        <p:nvSpPr>
          <p:cNvPr id="1106" name="Google Shape;1106;p22"/>
          <p:cNvSpPr/>
          <p:nvPr/>
        </p:nvSpPr>
        <p:spPr>
          <a:xfrm>
            <a:off x="5529355" y="1420985"/>
            <a:ext cx="4495800" cy="39647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7" name="Google Shape;1107;p22"/>
          <p:cNvSpPr/>
          <p:nvPr/>
        </p:nvSpPr>
        <p:spPr>
          <a:xfrm>
            <a:off x="5529355" y="1299541"/>
            <a:ext cx="4495800" cy="457200"/>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8" name="Google Shape;1108;p22"/>
          <p:cNvSpPr/>
          <p:nvPr/>
        </p:nvSpPr>
        <p:spPr>
          <a:xfrm>
            <a:off x="3733893" y="2285379"/>
            <a:ext cx="3827860" cy="303609"/>
          </a:xfrm>
          <a:prstGeom prst="rect">
            <a:avLst/>
          </a:prstGeom>
          <a:solidFill>
            <a:srgbClr val="03363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9" name="Google Shape;1109;p22"/>
          <p:cNvSpPr/>
          <p:nvPr/>
        </p:nvSpPr>
        <p:spPr>
          <a:xfrm>
            <a:off x="3733893" y="2196081"/>
            <a:ext cx="3827860" cy="3500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0" name="Google Shape;1110;p22"/>
          <p:cNvSpPr/>
          <p:nvPr/>
        </p:nvSpPr>
        <p:spPr>
          <a:xfrm>
            <a:off x="7992759" y="2285379"/>
            <a:ext cx="3827859" cy="303609"/>
          </a:xfrm>
          <a:prstGeom prst="rect">
            <a:avLst/>
          </a:prstGeom>
          <a:solidFill>
            <a:srgbClr val="0649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5" name="Google Shape;1105;p22"/>
          <p:cNvSpPr/>
          <p:nvPr/>
        </p:nvSpPr>
        <p:spPr>
          <a:xfrm>
            <a:off x="7992759" y="2196081"/>
            <a:ext cx="3827859" cy="3500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1" name="Google Shape;1111;p22"/>
          <p:cNvSpPr/>
          <p:nvPr/>
        </p:nvSpPr>
        <p:spPr>
          <a:xfrm>
            <a:off x="3733893" y="3060473"/>
            <a:ext cx="1840706" cy="2565639"/>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2" name="Google Shape;1112;p22"/>
          <p:cNvSpPr/>
          <p:nvPr/>
        </p:nvSpPr>
        <p:spPr>
          <a:xfrm>
            <a:off x="3733893" y="2936650"/>
            <a:ext cx="1840706" cy="351235"/>
          </a:xfrm>
          <a:prstGeom prst="rect">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3" name="Google Shape;1113;p22"/>
          <p:cNvSpPr/>
          <p:nvPr/>
        </p:nvSpPr>
        <p:spPr>
          <a:xfrm>
            <a:off x="5709141" y="3060473"/>
            <a:ext cx="1841897" cy="2565639"/>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4" name="Google Shape;1114;p22"/>
          <p:cNvSpPr/>
          <p:nvPr/>
        </p:nvSpPr>
        <p:spPr>
          <a:xfrm>
            <a:off x="5709141" y="2936650"/>
            <a:ext cx="1841897" cy="351235"/>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5" name="Google Shape;1115;p22"/>
          <p:cNvSpPr/>
          <p:nvPr/>
        </p:nvSpPr>
        <p:spPr>
          <a:xfrm>
            <a:off x="8003475" y="3078334"/>
            <a:ext cx="1841897" cy="254777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6" name="Google Shape;1116;p22"/>
          <p:cNvSpPr/>
          <p:nvPr/>
        </p:nvSpPr>
        <p:spPr>
          <a:xfrm>
            <a:off x="8003475" y="2936650"/>
            <a:ext cx="1841897" cy="351235"/>
          </a:xfrm>
          <a:prstGeom prst="rect">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17" name="Google Shape;1117;p22"/>
          <p:cNvSpPr/>
          <p:nvPr/>
        </p:nvSpPr>
        <p:spPr>
          <a:xfrm>
            <a:off x="9979912" y="3078334"/>
            <a:ext cx="1840706" cy="2488913"/>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1100" name="Google Shape;1100;p22"/>
          <p:cNvSpPr/>
          <p:nvPr/>
        </p:nvSpPr>
        <p:spPr>
          <a:xfrm>
            <a:off x="9979912" y="2936650"/>
            <a:ext cx="1840706" cy="351235"/>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cxnSp>
        <p:nvCxnSpPr>
          <p:cNvPr id="1118" name="Google Shape;1118;p22"/>
          <p:cNvCxnSpPr>
            <a:stCxn id="1108" idx="2"/>
          </p:cNvCxnSpPr>
          <p:nvPr/>
        </p:nvCxnSpPr>
        <p:spPr>
          <a:xfrm>
            <a:off x="5647823" y="2588988"/>
            <a:ext cx="1800" cy="166800"/>
          </a:xfrm>
          <a:prstGeom prst="straightConnector1">
            <a:avLst/>
          </a:prstGeom>
          <a:noFill/>
          <a:ln w="38100" cap="flat" cmpd="sng">
            <a:solidFill>
              <a:srgbClr val="BFBFBF"/>
            </a:solidFill>
            <a:prstDash val="solid"/>
            <a:miter lim="800000"/>
            <a:headEnd type="none" w="sm" len="sm"/>
            <a:tailEnd type="none" w="sm" len="sm"/>
          </a:ln>
        </p:spPr>
      </p:cxnSp>
      <p:cxnSp>
        <p:nvCxnSpPr>
          <p:cNvPr id="1119" name="Google Shape;1119;p22"/>
          <p:cNvCxnSpPr/>
          <p:nvPr/>
        </p:nvCxnSpPr>
        <p:spPr>
          <a:xfrm>
            <a:off x="4654247" y="2759246"/>
            <a:ext cx="1976437" cy="0"/>
          </a:xfrm>
          <a:prstGeom prst="straightConnector1">
            <a:avLst/>
          </a:prstGeom>
          <a:noFill/>
          <a:ln w="38100" cap="flat" cmpd="sng">
            <a:solidFill>
              <a:srgbClr val="BFBFBF"/>
            </a:solidFill>
            <a:prstDash val="solid"/>
            <a:miter lim="800000"/>
            <a:headEnd type="none" w="sm" len="sm"/>
            <a:tailEnd type="none" w="sm" len="sm"/>
          </a:ln>
        </p:spPr>
      </p:cxnSp>
      <p:cxnSp>
        <p:nvCxnSpPr>
          <p:cNvPr id="1120" name="Google Shape;1120;p22"/>
          <p:cNvCxnSpPr/>
          <p:nvPr/>
        </p:nvCxnSpPr>
        <p:spPr>
          <a:xfrm>
            <a:off x="4654246" y="2759246"/>
            <a:ext cx="0" cy="173832"/>
          </a:xfrm>
          <a:prstGeom prst="straightConnector1">
            <a:avLst/>
          </a:prstGeom>
          <a:noFill/>
          <a:ln w="38100" cap="flat" cmpd="sng">
            <a:solidFill>
              <a:srgbClr val="BFBFBF"/>
            </a:solidFill>
            <a:prstDash val="solid"/>
            <a:miter lim="800000"/>
            <a:headEnd type="none" w="sm" len="sm"/>
            <a:tailEnd type="none" w="sm" len="sm"/>
          </a:ln>
        </p:spPr>
      </p:cxnSp>
      <p:cxnSp>
        <p:nvCxnSpPr>
          <p:cNvPr id="1121" name="Google Shape;1121;p22"/>
          <p:cNvCxnSpPr>
            <a:endCxn id="1114" idx="0"/>
          </p:cNvCxnSpPr>
          <p:nvPr/>
        </p:nvCxnSpPr>
        <p:spPr>
          <a:xfrm flipH="1">
            <a:off x="6630090" y="2755750"/>
            <a:ext cx="600" cy="180900"/>
          </a:xfrm>
          <a:prstGeom prst="straightConnector1">
            <a:avLst/>
          </a:prstGeom>
          <a:noFill/>
          <a:ln w="38100" cap="flat" cmpd="sng">
            <a:solidFill>
              <a:srgbClr val="BFBFBF"/>
            </a:solidFill>
            <a:prstDash val="solid"/>
            <a:miter lim="800000"/>
            <a:headEnd type="none" w="sm" len="sm"/>
            <a:tailEnd type="none" w="sm" len="sm"/>
          </a:ln>
        </p:spPr>
      </p:cxnSp>
      <p:sp>
        <p:nvSpPr>
          <p:cNvPr id="1122" name="Google Shape;1122;p22"/>
          <p:cNvSpPr txBox="1"/>
          <p:nvPr/>
        </p:nvSpPr>
        <p:spPr>
          <a:xfrm>
            <a:off x="7107401" y="1299825"/>
            <a:ext cx="1525200" cy="473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2476" b="1">
                <a:solidFill>
                  <a:schemeClr val="lt1"/>
                </a:solidFill>
                <a:latin typeface="Calibri"/>
                <a:ea typeface="Calibri"/>
                <a:cs typeface="Calibri"/>
                <a:sym typeface="Calibri"/>
              </a:rPr>
              <a:t>ANALYSIS</a:t>
            </a:r>
            <a:endParaRPr sz="2476" b="1">
              <a:solidFill>
                <a:schemeClr val="lt1"/>
              </a:solidFill>
              <a:latin typeface="Calibri"/>
              <a:ea typeface="Calibri"/>
              <a:cs typeface="Calibri"/>
              <a:sym typeface="Calibri"/>
            </a:endParaRPr>
          </a:p>
        </p:txBody>
      </p:sp>
      <p:sp>
        <p:nvSpPr>
          <p:cNvPr id="1123" name="Google Shape;1123;p22"/>
          <p:cNvSpPr txBox="1"/>
          <p:nvPr/>
        </p:nvSpPr>
        <p:spPr>
          <a:xfrm>
            <a:off x="5229524" y="2224325"/>
            <a:ext cx="9396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a:solidFill>
                  <a:schemeClr val="lt1"/>
                </a:solidFill>
                <a:latin typeface="Calibri"/>
                <a:ea typeface="Calibri"/>
                <a:cs typeface="Calibri"/>
                <a:sym typeface="Calibri"/>
              </a:rPr>
              <a:t>INTERNAL</a:t>
            </a:r>
            <a:endParaRPr sz="1275" b="1">
              <a:solidFill>
                <a:schemeClr val="lt1"/>
              </a:solidFill>
              <a:latin typeface="Calibri"/>
              <a:ea typeface="Calibri"/>
              <a:cs typeface="Calibri"/>
              <a:sym typeface="Calibri"/>
            </a:endParaRPr>
          </a:p>
        </p:txBody>
      </p:sp>
      <p:sp>
        <p:nvSpPr>
          <p:cNvPr id="1124" name="Google Shape;1124;p22"/>
          <p:cNvSpPr txBox="1"/>
          <p:nvPr/>
        </p:nvSpPr>
        <p:spPr>
          <a:xfrm>
            <a:off x="9490301" y="2224325"/>
            <a:ext cx="10359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a:solidFill>
                  <a:schemeClr val="lt1"/>
                </a:solidFill>
                <a:latin typeface="Calibri"/>
                <a:ea typeface="Calibri"/>
                <a:cs typeface="Calibri"/>
                <a:sym typeface="Calibri"/>
              </a:rPr>
              <a:t>EXTERNAL</a:t>
            </a:r>
            <a:endParaRPr sz="1275" b="1">
              <a:solidFill>
                <a:schemeClr val="lt1"/>
              </a:solidFill>
              <a:latin typeface="Calibri"/>
              <a:ea typeface="Calibri"/>
              <a:cs typeface="Calibri"/>
              <a:sym typeface="Calibri"/>
            </a:endParaRPr>
          </a:p>
        </p:txBody>
      </p:sp>
      <p:sp>
        <p:nvSpPr>
          <p:cNvPr id="1125" name="Google Shape;1125;p22"/>
          <p:cNvSpPr txBox="1"/>
          <p:nvPr/>
        </p:nvSpPr>
        <p:spPr>
          <a:xfrm>
            <a:off x="10526149" y="2968000"/>
            <a:ext cx="8724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a:solidFill>
                  <a:schemeClr val="lt1"/>
                </a:solidFill>
                <a:latin typeface="Calibri"/>
                <a:ea typeface="Calibri"/>
                <a:cs typeface="Calibri"/>
                <a:sym typeface="Calibri"/>
              </a:rPr>
              <a:t>THREATS</a:t>
            </a:r>
            <a:endParaRPr sz="1275" b="1">
              <a:solidFill>
                <a:schemeClr val="lt1"/>
              </a:solidFill>
              <a:latin typeface="Calibri"/>
              <a:ea typeface="Calibri"/>
              <a:cs typeface="Calibri"/>
              <a:sym typeface="Calibri"/>
            </a:endParaRPr>
          </a:p>
        </p:txBody>
      </p:sp>
      <p:sp>
        <p:nvSpPr>
          <p:cNvPr id="1126" name="Google Shape;1126;p22"/>
          <p:cNvSpPr txBox="1"/>
          <p:nvPr/>
        </p:nvSpPr>
        <p:spPr>
          <a:xfrm>
            <a:off x="8311926" y="2968000"/>
            <a:ext cx="13539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a:solidFill>
                  <a:schemeClr val="lt1"/>
                </a:solidFill>
                <a:latin typeface="Calibri"/>
                <a:ea typeface="Calibri"/>
                <a:cs typeface="Calibri"/>
                <a:sym typeface="Calibri"/>
              </a:rPr>
              <a:t>OPPORTUNITIES</a:t>
            </a:r>
            <a:endParaRPr sz="1275" b="1">
              <a:solidFill>
                <a:schemeClr val="lt1"/>
              </a:solidFill>
              <a:latin typeface="Calibri"/>
              <a:ea typeface="Calibri"/>
              <a:cs typeface="Calibri"/>
              <a:sym typeface="Calibri"/>
            </a:endParaRPr>
          </a:p>
        </p:txBody>
      </p:sp>
      <p:sp>
        <p:nvSpPr>
          <p:cNvPr id="1127" name="Google Shape;1127;p22"/>
          <p:cNvSpPr txBox="1"/>
          <p:nvPr/>
        </p:nvSpPr>
        <p:spPr>
          <a:xfrm>
            <a:off x="6106550" y="2968000"/>
            <a:ext cx="11874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a:solidFill>
                  <a:schemeClr val="lt1"/>
                </a:solidFill>
                <a:latin typeface="Calibri"/>
                <a:ea typeface="Calibri"/>
                <a:cs typeface="Calibri"/>
                <a:sym typeface="Calibri"/>
              </a:rPr>
              <a:t>WEAKNESSES</a:t>
            </a:r>
            <a:endParaRPr sz="1275" b="1">
              <a:solidFill>
                <a:schemeClr val="lt1"/>
              </a:solidFill>
              <a:latin typeface="Calibri"/>
              <a:ea typeface="Calibri"/>
              <a:cs typeface="Calibri"/>
              <a:sym typeface="Calibri"/>
            </a:endParaRPr>
          </a:p>
        </p:txBody>
      </p:sp>
      <p:sp>
        <p:nvSpPr>
          <p:cNvPr id="1128" name="Google Shape;1128;p22"/>
          <p:cNvSpPr txBox="1"/>
          <p:nvPr/>
        </p:nvSpPr>
        <p:spPr>
          <a:xfrm>
            <a:off x="4180376" y="2968000"/>
            <a:ext cx="1076400" cy="288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275" b="1">
                <a:solidFill>
                  <a:schemeClr val="lt1"/>
                </a:solidFill>
                <a:latin typeface="Calibri"/>
                <a:ea typeface="Calibri"/>
                <a:cs typeface="Calibri"/>
                <a:sym typeface="Calibri"/>
              </a:rPr>
              <a:t>STRENGTHS</a:t>
            </a:r>
            <a:endParaRPr sz="1275" b="1">
              <a:solidFill>
                <a:schemeClr val="lt1"/>
              </a:solidFill>
              <a:latin typeface="Calibri"/>
              <a:ea typeface="Calibri"/>
              <a:cs typeface="Calibri"/>
              <a:sym typeface="Calibri"/>
            </a:endParaRPr>
          </a:p>
        </p:txBody>
      </p:sp>
      <p:sp>
        <p:nvSpPr>
          <p:cNvPr id="1129" name="Google Shape;1129;p22"/>
          <p:cNvSpPr txBox="1"/>
          <p:nvPr/>
        </p:nvSpPr>
        <p:spPr>
          <a:xfrm>
            <a:off x="3819402" y="3330435"/>
            <a:ext cx="1669691" cy="1559674"/>
          </a:xfrm>
          <a:prstGeom prst="rect">
            <a:avLst/>
          </a:prstGeom>
          <a:no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err="1">
                <a:solidFill>
                  <a:schemeClr val="lt1"/>
                </a:solidFill>
                <a:latin typeface="Calibri"/>
                <a:ea typeface="Calibri"/>
                <a:cs typeface="Calibri"/>
                <a:sym typeface="Calibri"/>
              </a:rPr>
              <a:t>Strengths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describe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what</a:t>
            </a:r>
            <a:r>
              <a:rPr lang="de-DE" sz="1200" dirty="0">
                <a:solidFill>
                  <a:schemeClr val="lt1"/>
                </a:solidFill>
                <a:latin typeface="Calibri"/>
                <a:ea typeface="Calibri"/>
                <a:cs typeface="Calibri"/>
                <a:sym typeface="Calibri"/>
              </a:rPr>
              <a:t> an </a:t>
            </a:r>
            <a:r>
              <a:rPr lang="de-DE" sz="1200" dirty="0" err="1">
                <a:solidFill>
                  <a:schemeClr val="lt1"/>
                </a:solidFill>
                <a:latin typeface="Calibri"/>
                <a:ea typeface="Calibri"/>
                <a:cs typeface="Calibri"/>
                <a:sym typeface="Calibri"/>
              </a:rPr>
              <a:t>organisation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excels</a:t>
            </a:r>
            <a:r>
              <a:rPr lang="de-DE" sz="1200" dirty="0">
                <a:solidFill>
                  <a:schemeClr val="lt1"/>
                </a:solidFill>
                <a:latin typeface="Calibri"/>
                <a:ea typeface="Calibri"/>
                <a:cs typeface="Calibri"/>
                <a:sym typeface="Calibri"/>
              </a:rPr>
              <a:t> at and </a:t>
            </a:r>
            <a:r>
              <a:rPr lang="de-DE" sz="1200" dirty="0" err="1">
                <a:solidFill>
                  <a:schemeClr val="lt1"/>
                </a:solidFill>
                <a:latin typeface="Calibri"/>
                <a:ea typeface="Calibri"/>
                <a:cs typeface="Calibri"/>
                <a:sym typeface="Calibri"/>
              </a:rPr>
              <a:t>what</a:t>
            </a:r>
            <a:r>
              <a:rPr lang="de-DE" sz="1200" dirty="0">
                <a:solidFill>
                  <a:schemeClr val="lt1"/>
                </a:solidFill>
                <a:latin typeface="Calibri"/>
                <a:ea typeface="Calibri"/>
                <a:cs typeface="Calibri"/>
                <a:sym typeface="Calibri"/>
              </a:rPr>
              <a:t> separates </a:t>
            </a:r>
            <a:r>
              <a:rPr lang="de-DE" sz="1200" dirty="0" err="1">
                <a:solidFill>
                  <a:schemeClr val="lt1"/>
                </a:solidFill>
                <a:latin typeface="Calibri"/>
                <a:ea typeface="Calibri"/>
                <a:cs typeface="Calibri"/>
                <a:sym typeface="Calibri"/>
              </a:rPr>
              <a:t>it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from</a:t>
            </a:r>
            <a:r>
              <a:rPr lang="de-DE" sz="1200" dirty="0">
                <a:solidFill>
                  <a:schemeClr val="lt1"/>
                </a:solidFill>
                <a:latin typeface="Calibri"/>
                <a:ea typeface="Calibri"/>
                <a:cs typeface="Calibri"/>
                <a:sym typeface="Calibri"/>
              </a:rPr>
              <a:t> the </a:t>
            </a:r>
            <a:r>
              <a:rPr lang="de-DE" sz="1200" dirty="0" err="1">
                <a:solidFill>
                  <a:schemeClr val="lt1"/>
                </a:solidFill>
                <a:latin typeface="Calibri"/>
                <a:ea typeface="Calibri"/>
                <a:cs typeface="Calibri"/>
                <a:sym typeface="Calibri"/>
              </a:rPr>
              <a:t>competition</a:t>
            </a:r>
            <a:r>
              <a:rPr lang="de-DE" sz="1200" dirty="0">
                <a:solidFill>
                  <a:schemeClr val="lt1"/>
                </a:solidFill>
                <a:latin typeface="Calibri"/>
                <a:ea typeface="Calibri"/>
                <a:cs typeface="Calibri"/>
                <a:sym typeface="Calibri"/>
              </a:rPr>
              <a:t>: a strong </a:t>
            </a:r>
            <a:r>
              <a:rPr lang="de-DE" sz="1200" dirty="0" err="1">
                <a:solidFill>
                  <a:schemeClr val="lt1"/>
                </a:solidFill>
                <a:latin typeface="Calibri"/>
                <a:ea typeface="Calibri"/>
                <a:cs typeface="Calibri"/>
                <a:sym typeface="Calibri"/>
              </a:rPr>
              <a:t>brand</a:t>
            </a:r>
            <a:r>
              <a:rPr lang="de-DE" sz="1200" dirty="0">
                <a:solidFill>
                  <a:schemeClr val="lt1"/>
                </a:solidFill>
                <a:latin typeface="Calibri"/>
                <a:ea typeface="Calibri"/>
                <a:cs typeface="Calibri"/>
                <a:sym typeface="Calibri"/>
              </a:rPr>
              <a:t>, loyal </a:t>
            </a:r>
            <a:r>
              <a:rPr lang="de-DE" sz="1200" dirty="0" err="1">
                <a:solidFill>
                  <a:schemeClr val="lt1"/>
                </a:solidFill>
                <a:latin typeface="Calibri"/>
                <a:ea typeface="Calibri"/>
                <a:cs typeface="Calibri"/>
                <a:sym typeface="Calibri"/>
              </a:rPr>
              <a:t>customer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base</a:t>
            </a:r>
            <a:r>
              <a:rPr lang="de-DE" sz="1200" dirty="0">
                <a:solidFill>
                  <a:schemeClr val="lt1"/>
                </a:solidFill>
                <a:latin typeface="Calibri"/>
                <a:ea typeface="Calibri"/>
                <a:cs typeface="Calibri"/>
                <a:sym typeface="Calibri"/>
              </a:rPr>
              <a:t>, a strong </a:t>
            </a:r>
            <a:r>
              <a:rPr lang="de-DE" sz="1200" dirty="0" err="1">
                <a:solidFill>
                  <a:schemeClr val="lt1"/>
                </a:solidFill>
                <a:latin typeface="Calibri"/>
                <a:ea typeface="Calibri"/>
                <a:cs typeface="Calibri"/>
                <a:sym typeface="Calibri"/>
              </a:rPr>
              <a:t>balance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sheet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unique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technology</a:t>
            </a:r>
            <a:r>
              <a:rPr lang="de-DE" sz="1200" dirty="0">
                <a:solidFill>
                  <a:schemeClr val="lt1"/>
                </a:solidFill>
                <a:latin typeface="Calibri"/>
                <a:ea typeface="Calibri"/>
                <a:cs typeface="Calibri"/>
                <a:sym typeface="Calibri"/>
              </a:rPr>
              <a:t>, and so on. </a:t>
            </a:r>
            <a:endParaRPr dirty="0"/>
          </a:p>
        </p:txBody>
      </p:sp>
      <p:sp>
        <p:nvSpPr>
          <p:cNvPr id="1130" name="Google Shape;1130;p22"/>
          <p:cNvSpPr txBox="1"/>
          <p:nvPr/>
        </p:nvSpPr>
        <p:spPr>
          <a:xfrm>
            <a:off x="5795243" y="3330435"/>
            <a:ext cx="1755795" cy="2113672"/>
          </a:xfrm>
          <a:prstGeom prst="rect">
            <a:avLst/>
          </a:prstGeom>
          <a:no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err="1">
                <a:solidFill>
                  <a:schemeClr val="lt1"/>
                </a:solidFill>
                <a:latin typeface="Calibri"/>
                <a:ea typeface="Calibri"/>
                <a:cs typeface="Calibri"/>
                <a:sym typeface="Calibri"/>
              </a:rPr>
              <a:t>Weaknesses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stop</a:t>
            </a:r>
            <a:r>
              <a:rPr lang="de-DE" sz="1200" dirty="0">
                <a:solidFill>
                  <a:schemeClr val="lt1"/>
                </a:solidFill>
                <a:latin typeface="Calibri"/>
                <a:ea typeface="Calibri"/>
                <a:cs typeface="Calibri"/>
                <a:sym typeface="Calibri"/>
              </a:rPr>
              <a:t> an </a:t>
            </a:r>
            <a:r>
              <a:rPr lang="de-DE" sz="1200" dirty="0" err="1">
                <a:solidFill>
                  <a:schemeClr val="lt1"/>
                </a:solidFill>
                <a:latin typeface="Calibri"/>
                <a:ea typeface="Calibri"/>
                <a:cs typeface="Calibri"/>
                <a:sym typeface="Calibri"/>
              </a:rPr>
              <a:t>organisation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from</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performing</a:t>
            </a:r>
            <a:r>
              <a:rPr lang="de-DE" sz="1200" dirty="0">
                <a:solidFill>
                  <a:schemeClr val="lt1"/>
                </a:solidFill>
                <a:latin typeface="Calibri"/>
                <a:ea typeface="Calibri"/>
                <a:cs typeface="Calibri"/>
                <a:sym typeface="Calibri"/>
              </a:rPr>
              <a:t> at </a:t>
            </a:r>
            <a:r>
              <a:rPr lang="de-DE" sz="1200" dirty="0" err="1">
                <a:solidFill>
                  <a:schemeClr val="lt1"/>
                </a:solidFill>
                <a:latin typeface="Calibri"/>
                <a:ea typeface="Calibri"/>
                <a:cs typeface="Calibri"/>
                <a:sym typeface="Calibri"/>
              </a:rPr>
              <a:t>its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optimum</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level</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They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are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areas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where</a:t>
            </a:r>
            <a:r>
              <a:rPr lang="de-DE" sz="1200" dirty="0">
                <a:solidFill>
                  <a:schemeClr val="lt1"/>
                </a:solidFill>
                <a:latin typeface="Calibri"/>
                <a:ea typeface="Calibri"/>
                <a:cs typeface="Calibri"/>
                <a:sym typeface="Calibri"/>
              </a:rPr>
              <a:t> the </a:t>
            </a:r>
            <a:r>
              <a:rPr lang="de-DE" sz="1200" dirty="0" err="1">
                <a:solidFill>
                  <a:schemeClr val="lt1"/>
                </a:solidFill>
                <a:latin typeface="Calibri"/>
                <a:ea typeface="Calibri"/>
                <a:cs typeface="Calibri"/>
                <a:sym typeface="Calibri"/>
              </a:rPr>
              <a:t>business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needs</a:t>
            </a:r>
            <a:r>
              <a:rPr lang="de-DE" sz="1200" dirty="0">
                <a:solidFill>
                  <a:schemeClr val="lt1"/>
                </a:solidFill>
                <a:latin typeface="Calibri"/>
                <a:ea typeface="Calibri"/>
                <a:cs typeface="Calibri"/>
                <a:sym typeface="Calibri"/>
              </a:rPr>
              <a:t> to </a:t>
            </a:r>
            <a:r>
              <a:rPr lang="de-DE" sz="1200" dirty="0" err="1">
                <a:solidFill>
                  <a:schemeClr val="lt1"/>
                </a:solidFill>
                <a:latin typeface="Calibri"/>
                <a:ea typeface="Calibri"/>
                <a:cs typeface="Calibri"/>
                <a:sym typeface="Calibri"/>
              </a:rPr>
              <a:t>improve</a:t>
            </a:r>
            <a:r>
              <a:rPr lang="de-DE" sz="1200" dirty="0">
                <a:solidFill>
                  <a:schemeClr val="lt1"/>
                </a:solidFill>
                <a:latin typeface="Calibri"/>
                <a:ea typeface="Calibri"/>
                <a:cs typeface="Calibri"/>
                <a:sym typeface="Calibri"/>
              </a:rPr>
              <a:t> to </a:t>
            </a:r>
            <a:r>
              <a:rPr lang="de-DE" sz="1200" dirty="0" err="1">
                <a:solidFill>
                  <a:schemeClr val="lt1"/>
                </a:solidFill>
                <a:latin typeface="Calibri"/>
                <a:ea typeface="Calibri"/>
                <a:cs typeface="Calibri"/>
                <a:sym typeface="Calibri"/>
              </a:rPr>
              <a:t>remain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competitive</a:t>
            </a:r>
            <a:r>
              <a:rPr lang="de-DE" sz="1200" dirty="0">
                <a:solidFill>
                  <a:schemeClr val="lt1"/>
                </a:solidFill>
                <a:latin typeface="Calibri"/>
                <a:ea typeface="Calibri"/>
                <a:cs typeface="Calibri"/>
                <a:sym typeface="Calibri"/>
              </a:rPr>
              <a:t>: a </a:t>
            </a:r>
            <a:r>
              <a:rPr lang="de-DE" sz="1200" dirty="0" err="1">
                <a:solidFill>
                  <a:schemeClr val="lt1"/>
                </a:solidFill>
                <a:latin typeface="Calibri"/>
                <a:ea typeface="Calibri"/>
                <a:cs typeface="Calibri"/>
                <a:sym typeface="Calibri"/>
              </a:rPr>
              <a:t>weak</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brand</a:t>
            </a:r>
            <a:r>
              <a:rPr lang="de-DE" sz="1200" dirty="0">
                <a:solidFill>
                  <a:schemeClr val="lt1"/>
                </a:solidFill>
                <a:latin typeface="Calibri"/>
                <a:ea typeface="Calibri"/>
                <a:cs typeface="Calibri"/>
                <a:sym typeface="Calibri"/>
              </a:rPr>
              <a:t>, high </a:t>
            </a:r>
            <a:r>
              <a:rPr lang="de-DE" sz="1200" dirty="0" err="1">
                <a:solidFill>
                  <a:schemeClr val="lt1"/>
                </a:solidFill>
                <a:latin typeface="Calibri"/>
                <a:ea typeface="Calibri"/>
                <a:cs typeface="Calibri"/>
                <a:sym typeface="Calibri"/>
              </a:rPr>
              <a:t>levels</a:t>
            </a:r>
            <a:r>
              <a:rPr lang="de-DE" sz="1200" dirty="0">
                <a:solidFill>
                  <a:schemeClr val="lt1"/>
                </a:solidFill>
                <a:latin typeface="Calibri"/>
                <a:ea typeface="Calibri"/>
                <a:cs typeface="Calibri"/>
                <a:sym typeface="Calibri"/>
              </a:rPr>
              <a:t> of </a:t>
            </a:r>
            <a:r>
              <a:rPr lang="de-DE" sz="1200" dirty="0" err="1">
                <a:solidFill>
                  <a:schemeClr val="lt1"/>
                </a:solidFill>
                <a:latin typeface="Calibri"/>
                <a:ea typeface="Calibri"/>
                <a:cs typeface="Calibri"/>
                <a:sym typeface="Calibri"/>
              </a:rPr>
              <a:t>debt</a:t>
            </a:r>
            <a:r>
              <a:rPr lang="de-DE" sz="1200" dirty="0">
                <a:solidFill>
                  <a:schemeClr val="lt1"/>
                </a:solidFill>
                <a:latin typeface="Calibri"/>
                <a:ea typeface="Calibri"/>
                <a:cs typeface="Calibri"/>
                <a:sym typeface="Calibri"/>
              </a:rPr>
              <a:t>, an </a:t>
            </a:r>
            <a:r>
              <a:rPr lang="de-DE" sz="1200" dirty="0" err="1">
                <a:solidFill>
                  <a:schemeClr val="lt1"/>
                </a:solidFill>
                <a:latin typeface="Calibri"/>
                <a:ea typeface="Calibri"/>
                <a:cs typeface="Calibri"/>
                <a:sym typeface="Calibri"/>
              </a:rPr>
              <a:t>inadequate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supply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chain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or</a:t>
            </a:r>
            <a:r>
              <a:rPr lang="de-DE" sz="1200" dirty="0">
                <a:solidFill>
                  <a:schemeClr val="lt1"/>
                </a:solidFill>
                <a:latin typeface="Calibri"/>
                <a:ea typeface="Calibri"/>
                <a:cs typeface="Calibri"/>
                <a:sym typeface="Calibri"/>
              </a:rPr>
              <a:t> lack of </a:t>
            </a:r>
            <a:r>
              <a:rPr lang="de-DE" sz="1200" dirty="0" err="1">
                <a:solidFill>
                  <a:schemeClr val="lt1"/>
                </a:solidFill>
                <a:latin typeface="Calibri"/>
                <a:ea typeface="Calibri"/>
                <a:cs typeface="Calibri"/>
                <a:sym typeface="Calibri"/>
              </a:rPr>
              <a:t>capital</a:t>
            </a:r>
            <a:r>
              <a:rPr lang="de-DE" sz="1200" dirty="0">
                <a:solidFill>
                  <a:schemeClr val="lt1"/>
                </a:solidFill>
                <a:latin typeface="Calibri"/>
                <a:ea typeface="Calibri"/>
                <a:cs typeface="Calibri"/>
                <a:sym typeface="Calibri"/>
              </a:rPr>
              <a:t>.</a:t>
            </a:r>
            <a:endParaRPr dirty="0"/>
          </a:p>
        </p:txBody>
      </p:sp>
      <p:sp>
        <p:nvSpPr>
          <p:cNvPr id="1131" name="Google Shape;1131;p22"/>
          <p:cNvSpPr txBox="1"/>
          <p:nvPr/>
        </p:nvSpPr>
        <p:spPr>
          <a:xfrm>
            <a:off x="8089578" y="3330435"/>
            <a:ext cx="1669691" cy="2113672"/>
          </a:xfrm>
          <a:prstGeom prst="rect">
            <a:avLst/>
          </a:prstGeom>
          <a:no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err="1">
                <a:solidFill>
                  <a:schemeClr val="lt1"/>
                </a:solidFill>
                <a:latin typeface="Calibri"/>
                <a:ea typeface="Calibri"/>
                <a:cs typeface="Calibri"/>
                <a:sym typeface="Calibri"/>
              </a:rPr>
              <a:t>Opportunities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refer</a:t>
            </a:r>
            <a:r>
              <a:rPr lang="de-DE" sz="1200" dirty="0">
                <a:solidFill>
                  <a:schemeClr val="lt1"/>
                </a:solidFill>
                <a:latin typeface="Calibri"/>
                <a:ea typeface="Calibri"/>
                <a:cs typeface="Calibri"/>
                <a:sym typeface="Calibri"/>
              </a:rPr>
              <a:t> to favorable external </a:t>
            </a:r>
            <a:r>
              <a:rPr lang="de-DE" sz="1200" dirty="0" err="1">
                <a:solidFill>
                  <a:schemeClr val="lt1"/>
                </a:solidFill>
                <a:latin typeface="Calibri"/>
                <a:ea typeface="Calibri"/>
                <a:cs typeface="Calibri"/>
                <a:sym typeface="Calibri"/>
              </a:rPr>
              <a:t>factors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that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could</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give</a:t>
            </a:r>
            <a:r>
              <a:rPr lang="de-DE" sz="1200" dirty="0">
                <a:solidFill>
                  <a:schemeClr val="lt1"/>
                </a:solidFill>
                <a:latin typeface="Calibri"/>
                <a:ea typeface="Calibri"/>
                <a:cs typeface="Calibri"/>
                <a:sym typeface="Calibri"/>
              </a:rPr>
              <a:t> an </a:t>
            </a:r>
            <a:r>
              <a:rPr lang="de-DE" sz="1200" dirty="0" err="1">
                <a:solidFill>
                  <a:schemeClr val="lt1"/>
                </a:solidFill>
                <a:latin typeface="Calibri"/>
                <a:ea typeface="Calibri"/>
                <a:cs typeface="Calibri"/>
                <a:sym typeface="Calibri"/>
              </a:rPr>
              <a:t>organization</a:t>
            </a:r>
            <a:r>
              <a:rPr lang="de-DE" sz="1200" dirty="0">
                <a:solidFill>
                  <a:schemeClr val="lt1"/>
                </a:solidFill>
                <a:latin typeface="Calibri"/>
                <a:ea typeface="Calibri"/>
                <a:cs typeface="Calibri"/>
                <a:sym typeface="Calibri"/>
              </a:rPr>
              <a:t> a </a:t>
            </a:r>
            <a:r>
              <a:rPr lang="de-DE" sz="1200" dirty="0" err="1">
                <a:solidFill>
                  <a:schemeClr val="lt1"/>
                </a:solidFill>
                <a:latin typeface="Calibri"/>
                <a:ea typeface="Calibri"/>
                <a:cs typeface="Calibri"/>
                <a:sym typeface="Calibri"/>
              </a:rPr>
              <a:t>competitive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advantage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For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example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if</a:t>
            </a:r>
            <a:r>
              <a:rPr lang="de-DE" sz="1200" dirty="0">
                <a:solidFill>
                  <a:schemeClr val="lt1"/>
                </a:solidFill>
                <a:latin typeface="Calibri"/>
                <a:ea typeface="Calibri"/>
                <a:cs typeface="Calibri"/>
                <a:sym typeface="Calibri"/>
              </a:rPr>
              <a:t> a </a:t>
            </a:r>
            <a:r>
              <a:rPr lang="de-DE" sz="1200" dirty="0" err="1">
                <a:solidFill>
                  <a:schemeClr val="lt1"/>
                </a:solidFill>
                <a:latin typeface="Calibri"/>
                <a:ea typeface="Calibri"/>
                <a:cs typeface="Calibri"/>
                <a:sym typeface="Calibri"/>
              </a:rPr>
              <a:t>country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cuts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tariffs</a:t>
            </a:r>
            <a:r>
              <a:rPr lang="de-DE" sz="1200" dirty="0">
                <a:solidFill>
                  <a:schemeClr val="lt1"/>
                </a:solidFill>
                <a:latin typeface="Calibri"/>
                <a:ea typeface="Calibri"/>
                <a:cs typeface="Calibri"/>
                <a:sym typeface="Calibri"/>
              </a:rPr>
              <a:t>, a </a:t>
            </a:r>
            <a:r>
              <a:rPr lang="de-DE" sz="1200" dirty="0" err="1">
                <a:solidFill>
                  <a:schemeClr val="lt1"/>
                </a:solidFill>
                <a:latin typeface="Calibri"/>
                <a:ea typeface="Calibri"/>
                <a:cs typeface="Calibri"/>
                <a:sym typeface="Calibri"/>
              </a:rPr>
              <a:t>car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manufacturer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can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export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its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cars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into</a:t>
            </a:r>
            <a:r>
              <a:rPr lang="de-DE" sz="1200" dirty="0">
                <a:solidFill>
                  <a:schemeClr val="lt1"/>
                </a:solidFill>
                <a:latin typeface="Calibri"/>
                <a:ea typeface="Calibri"/>
                <a:cs typeface="Calibri"/>
                <a:sym typeface="Calibri"/>
              </a:rPr>
              <a:t> a </a:t>
            </a:r>
            <a:r>
              <a:rPr lang="de-DE" sz="1200" dirty="0" err="1">
                <a:solidFill>
                  <a:schemeClr val="lt1"/>
                </a:solidFill>
                <a:latin typeface="Calibri"/>
                <a:ea typeface="Calibri"/>
                <a:cs typeface="Calibri"/>
                <a:sym typeface="Calibri"/>
              </a:rPr>
              <a:t>new</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market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increasing</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sales</a:t>
            </a:r>
            <a:r>
              <a:rPr lang="de-DE" sz="1200" dirty="0">
                <a:solidFill>
                  <a:schemeClr val="lt1"/>
                </a:solidFill>
                <a:latin typeface="Calibri"/>
                <a:ea typeface="Calibri"/>
                <a:cs typeface="Calibri"/>
                <a:sym typeface="Calibri"/>
              </a:rPr>
              <a:t> and </a:t>
            </a:r>
            <a:r>
              <a:rPr lang="de-DE" sz="1200" dirty="0" err="1">
                <a:solidFill>
                  <a:schemeClr val="lt1"/>
                </a:solidFill>
                <a:latin typeface="Calibri"/>
                <a:ea typeface="Calibri"/>
                <a:cs typeface="Calibri"/>
                <a:sym typeface="Calibri"/>
              </a:rPr>
              <a:t>market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share</a:t>
            </a:r>
            <a:r>
              <a:rPr lang="de-DE" sz="1200" dirty="0">
                <a:solidFill>
                  <a:schemeClr val="lt1"/>
                </a:solidFill>
                <a:latin typeface="Calibri"/>
                <a:ea typeface="Calibri"/>
                <a:cs typeface="Calibri"/>
                <a:sym typeface="Calibri"/>
              </a:rPr>
              <a:t>.</a:t>
            </a:r>
            <a:endParaRPr sz="1200" dirty="0">
              <a:solidFill>
                <a:schemeClr val="lt1"/>
              </a:solidFill>
              <a:latin typeface="Calibri"/>
              <a:ea typeface="Calibri"/>
              <a:cs typeface="Calibri"/>
              <a:sym typeface="Calibri"/>
            </a:endParaRPr>
          </a:p>
        </p:txBody>
      </p:sp>
      <p:sp>
        <p:nvSpPr>
          <p:cNvPr id="1132" name="Google Shape;1132;p22"/>
          <p:cNvSpPr txBox="1"/>
          <p:nvPr/>
        </p:nvSpPr>
        <p:spPr>
          <a:xfrm>
            <a:off x="9979912" y="3330435"/>
            <a:ext cx="1840706" cy="2298338"/>
          </a:xfrm>
          <a:prstGeom prst="rect">
            <a:avLst/>
          </a:prstGeom>
          <a:solidFill>
            <a:srgbClr val="916395"/>
          </a:solidFill>
          <a:ln>
            <a:noFill/>
          </a:ln>
        </p:spPr>
        <p:txBody>
          <a:bodyPr spcFirstLastPara="1" wrap="square" lIns="81575" tIns="40775" rIns="81575" bIns="40775" anchor="t" anchorCtr="0">
            <a:spAutoFit/>
          </a:bodyPr>
          <a:lstStyle/>
          <a:p>
            <a:pPr marL="0" marR="0" lvl="0" indent="0" algn="l" rtl="0">
              <a:spcBef>
                <a:spcPts val="0"/>
              </a:spcBef>
              <a:spcAft>
                <a:spcPts val="0"/>
              </a:spcAft>
              <a:buClr>
                <a:schemeClr val="lt1"/>
              </a:buClr>
              <a:buSzPts val="1200"/>
              <a:buFont typeface="Arial"/>
              <a:buNone/>
            </a:pPr>
            <a:r>
              <a:rPr lang="de-DE" sz="1200" dirty="0" err="1">
                <a:solidFill>
                  <a:schemeClr val="lt1"/>
                </a:solidFill>
                <a:latin typeface="Calibri"/>
                <a:ea typeface="Calibri"/>
                <a:cs typeface="Calibri"/>
                <a:sym typeface="Calibri"/>
              </a:rPr>
              <a:t>Threats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refer</a:t>
            </a:r>
            <a:r>
              <a:rPr lang="de-DE" sz="1200" dirty="0">
                <a:solidFill>
                  <a:schemeClr val="lt1"/>
                </a:solidFill>
                <a:latin typeface="Calibri"/>
                <a:ea typeface="Calibri"/>
                <a:cs typeface="Calibri"/>
                <a:sym typeface="Calibri"/>
              </a:rPr>
              <a:t> to </a:t>
            </a:r>
            <a:r>
              <a:rPr lang="de-DE" sz="1200" dirty="0" err="1">
                <a:solidFill>
                  <a:schemeClr val="lt1"/>
                </a:solidFill>
                <a:latin typeface="Calibri"/>
                <a:ea typeface="Calibri"/>
                <a:cs typeface="Calibri"/>
                <a:sym typeface="Calibri"/>
              </a:rPr>
              <a:t>factors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that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have</a:t>
            </a:r>
            <a:r>
              <a:rPr lang="de-DE" sz="1200" dirty="0">
                <a:solidFill>
                  <a:schemeClr val="lt1"/>
                </a:solidFill>
                <a:latin typeface="Calibri"/>
                <a:ea typeface="Calibri"/>
                <a:cs typeface="Calibri"/>
                <a:sym typeface="Calibri"/>
              </a:rPr>
              <a:t> the potential to </a:t>
            </a:r>
            <a:r>
              <a:rPr lang="de-DE" sz="1200" dirty="0" err="1">
                <a:solidFill>
                  <a:schemeClr val="lt1"/>
                </a:solidFill>
                <a:latin typeface="Calibri"/>
                <a:ea typeface="Calibri"/>
                <a:cs typeface="Calibri"/>
                <a:sym typeface="Calibri"/>
              </a:rPr>
              <a:t>harm</a:t>
            </a:r>
            <a:r>
              <a:rPr lang="de-DE" sz="1200" dirty="0">
                <a:solidFill>
                  <a:schemeClr val="lt1"/>
                </a:solidFill>
                <a:latin typeface="Calibri"/>
                <a:ea typeface="Calibri"/>
                <a:cs typeface="Calibri"/>
                <a:sym typeface="Calibri"/>
              </a:rPr>
              <a:t> an </a:t>
            </a:r>
            <a:r>
              <a:rPr lang="de-DE" sz="1200" dirty="0" err="1">
                <a:solidFill>
                  <a:schemeClr val="lt1"/>
                </a:solidFill>
                <a:latin typeface="Calibri"/>
                <a:ea typeface="Calibri"/>
                <a:cs typeface="Calibri"/>
                <a:sym typeface="Calibri"/>
              </a:rPr>
              <a:t>organisation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For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example</a:t>
            </a:r>
            <a:r>
              <a:rPr lang="de-DE" sz="1200" dirty="0">
                <a:solidFill>
                  <a:schemeClr val="lt1"/>
                </a:solidFill>
                <a:latin typeface="Calibri"/>
                <a:ea typeface="Calibri"/>
                <a:cs typeface="Calibri"/>
                <a:sym typeface="Calibri"/>
              </a:rPr>
              <a:t>, a </a:t>
            </a:r>
            <a:r>
              <a:rPr lang="de-DE" sz="1200" dirty="0" err="1">
                <a:solidFill>
                  <a:schemeClr val="lt1"/>
                </a:solidFill>
                <a:latin typeface="Calibri"/>
                <a:ea typeface="Calibri"/>
                <a:cs typeface="Calibri"/>
                <a:sym typeface="Calibri"/>
              </a:rPr>
              <a:t>drought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is</a:t>
            </a:r>
            <a:r>
              <a:rPr lang="de-DE" sz="1200" dirty="0">
                <a:solidFill>
                  <a:schemeClr val="lt1"/>
                </a:solidFill>
                <a:latin typeface="Calibri"/>
                <a:ea typeface="Calibri"/>
                <a:cs typeface="Calibri"/>
                <a:sym typeface="Calibri"/>
              </a:rPr>
              <a:t> a </a:t>
            </a:r>
            <a:r>
              <a:rPr lang="de-DE" sz="1200" dirty="0" err="1">
                <a:solidFill>
                  <a:schemeClr val="lt1"/>
                </a:solidFill>
                <a:latin typeface="Calibri"/>
                <a:ea typeface="Calibri"/>
                <a:cs typeface="Calibri"/>
                <a:sym typeface="Calibri"/>
              </a:rPr>
              <a:t>threat</a:t>
            </a:r>
            <a:r>
              <a:rPr lang="de-DE" sz="1200" dirty="0">
                <a:solidFill>
                  <a:schemeClr val="lt1"/>
                </a:solidFill>
                <a:latin typeface="Calibri"/>
                <a:ea typeface="Calibri"/>
                <a:cs typeface="Calibri"/>
                <a:sym typeface="Calibri"/>
              </a:rPr>
              <a:t> to a </a:t>
            </a:r>
            <a:r>
              <a:rPr lang="de-DE" sz="1200" dirty="0" err="1">
                <a:solidFill>
                  <a:schemeClr val="lt1"/>
                </a:solidFill>
                <a:latin typeface="Calibri"/>
                <a:ea typeface="Calibri"/>
                <a:cs typeface="Calibri"/>
                <a:sym typeface="Calibri"/>
              </a:rPr>
              <a:t>wheat-producing</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company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as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may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destroy</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or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reduce</a:t>
            </a:r>
            <a:r>
              <a:rPr lang="de-DE" sz="1200" dirty="0">
                <a:solidFill>
                  <a:schemeClr val="lt1"/>
                </a:solidFill>
                <a:latin typeface="Calibri"/>
                <a:ea typeface="Calibri"/>
                <a:cs typeface="Calibri"/>
                <a:sym typeface="Calibri"/>
              </a:rPr>
              <a:t> the </a:t>
            </a:r>
            <a:r>
              <a:rPr lang="de-DE" sz="1200" dirty="0" err="1">
                <a:solidFill>
                  <a:schemeClr val="lt1"/>
                </a:solidFill>
                <a:latin typeface="Calibri"/>
                <a:ea typeface="Calibri"/>
                <a:cs typeface="Calibri"/>
                <a:sym typeface="Calibri"/>
              </a:rPr>
              <a:t>crop</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yield</a:t>
            </a:r>
            <a:r>
              <a:rPr lang="de-DE" sz="1200" dirty="0">
                <a:solidFill>
                  <a:schemeClr val="lt1"/>
                </a:solidFill>
                <a:latin typeface="Calibri"/>
                <a:ea typeface="Calibri"/>
                <a:cs typeface="Calibri"/>
                <a:sym typeface="Calibri"/>
              </a:rPr>
              <a:t>. Other </a:t>
            </a:r>
            <a:r>
              <a:rPr lang="de-DE" sz="1200" dirty="0" err="1">
                <a:solidFill>
                  <a:schemeClr val="lt1"/>
                </a:solidFill>
                <a:latin typeface="Calibri"/>
                <a:ea typeface="Calibri"/>
                <a:cs typeface="Calibri"/>
                <a:sym typeface="Calibri"/>
              </a:rPr>
              <a:t>common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threats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include</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rising</a:t>
            </a:r>
            <a:r>
              <a:rPr lang="de-DE" sz="1200" dirty="0">
                <a:solidFill>
                  <a:schemeClr val="lt1"/>
                </a:solidFill>
                <a:latin typeface="Calibri"/>
                <a:ea typeface="Calibri"/>
                <a:cs typeface="Calibri"/>
                <a:sym typeface="Calibri"/>
              </a:rPr>
              <a:t> material </a:t>
            </a:r>
            <a:r>
              <a:rPr lang="de-DE" sz="1200" dirty="0" err="1">
                <a:solidFill>
                  <a:schemeClr val="lt1"/>
                </a:solidFill>
                <a:latin typeface="Calibri"/>
                <a:ea typeface="Calibri"/>
                <a:cs typeface="Calibri"/>
                <a:sym typeface="Calibri"/>
              </a:rPr>
              <a:t>costs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increasing</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competition</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tight</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labor</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supply</a:t>
            </a:r>
            <a:r>
              <a:rPr lang="de-DE" sz="1200" dirty="0">
                <a:solidFill>
                  <a:schemeClr val="lt1"/>
                </a:solidFill>
                <a:latin typeface="Calibri"/>
                <a:ea typeface="Calibri"/>
                <a:cs typeface="Calibri"/>
                <a:sym typeface="Calibri"/>
              </a:rPr>
              <a:t> etc.</a:t>
            </a:r>
            <a:endParaRPr dirty="0"/>
          </a:p>
        </p:txBody>
      </p:sp>
      <p:sp>
        <p:nvSpPr>
          <p:cNvPr id="1133" name="Google Shape;1133;p22"/>
          <p:cNvSpPr/>
          <p:nvPr/>
        </p:nvSpPr>
        <p:spPr>
          <a:xfrm>
            <a:off x="409190" y="4950345"/>
            <a:ext cx="3189997" cy="1106332"/>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200" dirty="0">
                <a:solidFill>
                  <a:srgbClr val="595A59"/>
                </a:solidFill>
                <a:latin typeface="Calibri"/>
                <a:ea typeface="Calibri"/>
                <a:cs typeface="Calibri"/>
                <a:sym typeface="Calibri"/>
              </a:rPr>
              <a:t>Note: Repetition - </a:t>
            </a:r>
            <a:r>
              <a:rPr lang="de-DE" sz="1200" dirty="0" err="1">
                <a:solidFill>
                  <a:srgbClr val="595A59"/>
                </a:solidFill>
                <a:latin typeface="Calibri"/>
                <a:ea typeface="Calibri"/>
                <a:cs typeface="Calibri"/>
                <a:sym typeface="Calibri"/>
              </a:rPr>
              <a:t>we</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have</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already</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learned</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about</a:t>
            </a:r>
            <a:r>
              <a:rPr lang="de-DE" sz="1200" dirty="0">
                <a:solidFill>
                  <a:srgbClr val="595A59"/>
                </a:solidFill>
                <a:latin typeface="Calibri"/>
                <a:ea typeface="Calibri"/>
                <a:cs typeface="Calibri"/>
                <a:sym typeface="Calibri"/>
              </a:rPr>
              <a:t> the </a:t>
            </a:r>
            <a:r>
              <a:rPr lang="de-DE" sz="1200" b="1" dirty="0">
                <a:solidFill>
                  <a:srgbClr val="595A59"/>
                </a:solidFill>
                <a:latin typeface="Calibri"/>
                <a:ea typeface="Calibri"/>
                <a:cs typeface="Calibri"/>
                <a:sym typeface="Calibri"/>
              </a:rPr>
              <a:t>SWOT in Module 2</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It</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is</a:t>
            </a:r>
            <a:r>
              <a:rPr lang="de-DE" sz="1200" dirty="0">
                <a:solidFill>
                  <a:srgbClr val="595A59"/>
                </a:solidFill>
                <a:latin typeface="Calibri"/>
                <a:ea typeface="Calibri"/>
                <a:cs typeface="Calibri"/>
                <a:sym typeface="Calibri"/>
              </a:rPr>
              <a:t> a </a:t>
            </a:r>
            <a:r>
              <a:rPr lang="de-DE" sz="1200" dirty="0" err="1">
                <a:solidFill>
                  <a:srgbClr val="595A59"/>
                </a:solidFill>
                <a:latin typeface="Calibri"/>
                <a:ea typeface="Calibri"/>
                <a:cs typeface="Calibri"/>
                <a:sym typeface="Calibri"/>
              </a:rPr>
              <a:t>tool</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that</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can</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be</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used</a:t>
            </a:r>
            <a:r>
              <a:rPr lang="de-DE" sz="1200" dirty="0">
                <a:solidFill>
                  <a:srgbClr val="595A59"/>
                </a:solidFill>
                <a:latin typeface="Calibri"/>
                <a:ea typeface="Calibri"/>
                <a:cs typeface="Calibri"/>
                <a:sym typeface="Calibri"/>
              </a:rPr>
              <a:t> in the </a:t>
            </a:r>
            <a:r>
              <a:rPr lang="de-DE" sz="1200" dirty="0" err="1">
                <a:solidFill>
                  <a:srgbClr val="595A59"/>
                </a:solidFill>
                <a:latin typeface="Calibri"/>
                <a:ea typeface="Calibri"/>
                <a:cs typeface="Calibri"/>
                <a:sym typeface="Calibri"/>
              </a:rPr>
              <a:t>context</a:t>
            </a:r>
            <a:r>
              <a:rPr lang="de-DE" sz="1200" dirty="0">
                <a:solidFill>
                  <a:srgbClr val="595A59"/>
                </a:solidFill>
                <a:latin typeface="Calibri"/>
                <a:ea typeface="Calibri"/>
                <a:cs typeface="Calibri"/>
                <a:sym typeface="Calibri"/>
              </a:rPr>
              <a:t> of </a:t>
            </a:r>
            <a:r>
              <a:rPr lang="de-DE" sz="1200" dirty="0" err="1">
                <a:solidFill>
                  <a:srgbClr val="595A59"/>
                </a:solidFill>
                <a:latin typeface="Calibri"/>
                <a:ea typeface="Calibri"/>
                <a:cs typeface="Calibri"/>
                <a:sym typeface="Calibri"/>
              </a:rPr>
              <a:t>preventive</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measures</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as</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well</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as</a:t>
            </a:r>
            <a:r>
              <a:rPr lang="de-DE" sz="1200" dirty="0">
                <a:solidFill>
                  <a:srgbClr val="595A59"/>
                </a:solidFill>
                <a:latin typeface="Calibri"/>
                <a:ea typeface="Calibri"/>
                <a:cs typeface="Calibri"/>
                <a:sym typeface="Calibri"/>
              </a:rPr>
              <a:t> in the </a:t>
            </a:r>
            <a:r>
              <a:rPr lang="de-DE" sz="1200" dirty="0" err="1">
                <a:solidFill>
                  <a:srgbClr val="595A59"/>
                </a:solidFill>
                <a:latin typeface="Calibri"/>
                <a:ea typeface="Calibri"/>
                <a:cs typeface="Calibri"/>
                <a:sym typeface="Calibri"/>
              </a:rPr>
              <a:t>context</a:t>
            </a:r>
            <a:r>
              <a:rPr lang="de-DE" sz="1200" dirty="0">
                <a:solidFill>
                  <a:srgbClr val="595A59"/>
                </a:solidFill>
                <a:latin typeface="Calibri"/>
                <a:ea typeface="Calibri"/>
                <a:cs typeface="Calibri"/>
                <a:sym typeface="Calibri"/>
              </a:rPr>
              <a:t> of </a:t>
            </a:r>
            <a:r>
              <a:rPr lang="de-DE" sz="1200" dirty="0" err="1">
                <a:solidFill>
                  <a:srgbClr val="595A59"/>
                </a:solidFill>
                <a:latin typeface="Calibri"/>
                <a:ea typeface="Calibri"/>
                <a:cs typeface="Calibri"/>
                <a:sym typeface="Calibri"/>
              </a:rPr>
              <a:t>reactive</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crisis</a:t>
            </a:r>
            <a:r>
              <a:rPr lang="de-DE" sz="1200" dirty="0">
                <a:solidFill>
                  <a:srgbClr val="595A59"/>
                </a:solidFill>
                <a:latin typeface="Calibri"/>
                <a:ea typeface="Calibri"/>
                <a:cs typeface="Calibri"/>
                <a:sym typeface="Calibri"/>
              </a:rPr>
              <a:t> </a:t>
            </a:r>
            <a:r>
              <a:rPr lang="de-DE" sz="1200" dirty="0" err="1">
                <a:solidFill>
                  <a:srgbClr val="595A59"/>
                </a:solidFill>
                <a:latin typeface="Calibri"/>
                <a:ea typeface="Calibri"/>
                <a:cs typeface="Calibri"/>
                <a:sym typeface="Calibri"/>
              </a:rPr>
              <a:t>management</a:t>
            </a:r>
            <a:r>
              <a:rPr lang="de-DE" sz="1200" dirty="0">
                <a:solidFill>
                  <a:srgbClr val="595A59"/>
                </a:solidFill>
                <a:latin typeface="Calibri"/>
                <a:ea typeface="Calibri"/>
                <a:cs typeface="Calibri"/>
                <a:sym typeface="Calibri"/>
              </a:rPr>
              <a:t>. </a:t>
            </a:r>
            <a:endParaRPr dirty="0"/>
          </a:p>
        </p:txBody>
      </p:sp>
      <p:sp>
        <p:nvSpPr>
          <p:cNvPr id="4" name="Google Shape;1085;p21">
            <a:extLst>
              <a:ext uri="{FF2B5EF4-FFF2-40B4-BE49-F238E27FC236}">
                <a16:creationId xmlns:a16="http://schemas.microsoft.com/office/drawing/2014/main" id="{5065BD02-6E85-F484-EE0C-B67887FAAA30}"/>
              </a:ext>
            </a:extLst>
          </p:cNvPr>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SWOT </a:t>
            </a:r>
            <a:r>
              <a:rPr lang="de-DE" dirty="0" err="1"/>
              <a:t>Aanlysis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23"/>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the </a:t>
            </a:r>
            <a:r>
              <a:rPr lang="de-DE" dirty="0" err="1"/>
              <a:t>event</a:t>
            </a:r>
            <a:r>
              <a:rPr lang="de-DE" dirty="0"/>
              <a:t> of a </a:t>
            </a:r>
            <a:r>
              <a:rPr lang="de-DE" dirty="0" err="1"/>
              <a:t>lockdown</a:t>
            </a:r>
            <a:r>
              <a:rPr lang="de-DE" dirty="0"/>
              <a:t> due to an </a:t>
            </a:r>
            <a:r>
              <a:rPr lang="de-DE" dirty="0" err="1"/>
              <a:t>exogenous</a:t>
            </a:r>
            <a:r>
              <a:rPr lang="de-DE" dirty="0"/>
              <a:t> </a:t>
            </a:r>
            <a:r>
              <a:rPr lang="de-DE" dirty="0" err="1"/>
              <a:t>event</a:t>
            </a:r>
            <a:r>
              <a:rPr lang="de-DE" dirty="0"/>
              <a:t> (like a  </a:t>
            </a:r>
            <a:r>
              <a:rPr lang="de-DE" dirty="0" err="1"/>
              <a:t>pandemic</a:t>
            </a:r>
            <a:r>
              <a:rPr lang="de-DE" dirty="0"/>
              <a:t>), </a:t>
            </a:r>
            <a:r>
              <a:rPr lang="de-DE" dirty="0" err="1"/>
              <a:t>it</a:t>
            </a:r>
            <a:r>
              <a:rPr lang="de-DE" dirty="0"/>
              <a:t> </a:t>
            </a:r>
            <a:r>
              <a:rPr lang="de-DE" dirty="0" err="1"/>
              <a:t>is</a:t>
            </a:r>
            <a:r>
              <a:rPr lang="de-DE" dirty="0"/>
              <a:t> </a:t>
            </a:r>
            <a:r>
              <a:rPr lang="de-DE" dirty="0" err="1"/>
              <a:t>particularly</a:t>
            </a:r>
            <a:r>
              <a:rPr lang="de-DE" dirty="0"/>
              <a:t> </a:t>
            </a:r>
            <a:r>
              <a:rPr lang="de-DE" dirty="0" err="1"/>
              <a:t>difficult</a:t>
            </a:r>
            <a:r>
              <a:rPr lang="de-DE" dirty="0"/>
              <a:t> </a:t>
            </a:r>
            <a:r>
              <a:rPr lang="de-DE" dirty="0" err="1"/>
              <a:t>for</a:t>
            </a:r>
            <a:r>
              <a:rPr lang="de-DE" dirty="0"/>
              <a:t> </a:t>
            </a:r>
            <a:r>
              <a:rPr lang="de-DE" dirty="0" err="1"/>
              <a:t>tourism</a:t>
            </a:r>
            <a:r>
              <a:rPr lang="de-DE" dirty="0"/>
              <a:t> SMEs to </a:t>
            </a:r>
            <a:r>
              <a:rPr lang="de-DE" dirty="0" err="1"/>
              <a:t>take</a:t>
            </a:r>
            <a:r>
              <a:rPr lang="de-DE" dirty="0"/>
              <a:t> immediate </a:t>
            </a:r>
            <a:r>
              <a:rPr lang="de-DE" dirty="0" err="1"/>
              <a:t>action</a:t>
            </a:r>
            <a:r>
              <a:rPr lang="de-DE" dirty="0"/>
              <a:t> </a:t>
            </a:r>
            <a:r>
              <a:rPr lang="de-DE" dirty="0" err="1"/>
              <a:t>against</a:t>
            </a:r>
            <a:r>
              <a:rPr lang="de-DE" dirty="0"/>
              <a:t> the </a:t>
            </a:r>
            <a:r>
              <a:rPr lang="de-DE" dirty="0" err="1"/>
              <a:t>crisis</a:t>
            </a:r>
            <a:r>
              <a:rPr lang="de-DE" dirty="0"/>
              <a:t>. </a:t>
            </a:r>
            <a:endParaRPr dirty="0"/>
          </a:p>
        </p:txBody>
      </p:sp>
      <p:sp>
        <p:nvSpPr>
          <p:cNvPr id="1139" name="Google Shape;1139;p2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In the case of an </a:t>
            </a:r>
            <a:r>
              <a:rPr lang="de-DE" dirty="0" err="1"/>
              <a:t>exogenously</a:t>
            </a:r>
            <a:r>
              <a:rPr lang="de-DE" dirty="0"/>
              <a:t> </a:t>
            </a:r>
            <a:r>
              <a:rPr lang="de-DE" dirty="0" err="1"/>
              <a:t>caused</a:t>
            </a:r>
            <a:r>
              <a:rPr lang="de-DE" dirty="0"/>
              <a:t> </a:t>
            </a:r>
            <a:r>
              <a:rPr lang="de-DE" dirty="0" err="1"/>
              <a:t>loss</a:t>
            </a:r>
            <a:r>
              <a:rPr lang="de-DE" dirty="0"/>
              <a:t> of </a:t>
            </a:r>
            <a:r>
              <a:rPr lang="de-DE" dirty="0" err="1"/>
              <a:t>guests</a:t>
            </a:r>
            <a:r>
              <a:rPr lang="de-DE" dirty="0"/>
              <a:t>, like </a:t>
            </a:r>
            <a:r>
              <a:rPr lang="de-DE" dirty="0" err="1"/>
              <a:t>during</a:t>
            </a:r>
            <a:r>
              <a:rPr lang="de-DE" dirty="0"/>
              <a:t> the </a:t>
            </a:r>
            <a:r>
              <a:rPr lang="de-DE" dirty="0" err="1"/>
              <a:t>lockdown</a:t>
            </a:r>
            <a:r>
              <a:rPr lang="de-DE" dirty="0"/>
              <a:t> due to Covid-19, SMEs </a:t>
            </a:r>
            <a:r>
              <a:rPr lang="de-DE" dirty="0" err="1"/>
              <a:t>cannot</a:t>
            </a:r>
            <a:r>
              <a:rPr lang="de-DE" dirty="0"/>
              <a:t> </a:t>
            </a:r>
            <a:r>
              <a:rPr lang="de-DE" dirty="0" err="1"/>
              <a:t>take</a:t>
            </a:r>
            <a:r>
              <a:rPr lang="de-DE" dirty="0"/>
              <a:t> </a:t>
            </a:r>
            <a:r>
              <a:rPr lang="de-DE" dirty="0" err="1"/>
              <a:t>effective</a:t>
            </a:r>
            <a:r>
              <a:rPr lang="de-DE" dirty="0"/>
              <a:t> </a:t>
            </a:r>
            <a:r>
              <a:rPr lang="de-DE" dirty="0" err="1"/>
              <a:t>steps</a:t>
            </a:r>
            <a:r>
              <a:rPr lang="de-DE" dirty="0"/>
              <a:t> to </a:t>
            </a:r>
            <a:r>
              <a:rPr lang="de-DE" dirty="0" err="1"/>
              <a:t>counteract</a:t>
            </a:r>
            <a:r>
              <a:rPr lang="de-DE" dirty="0"/>
              <a:t> </a:t>
            </a:r>
            <a:r>
              <a:rPr lang="de-DE" dirty="0" err="1"/>
              <a:t>this</a:t>
            </a:r>
            <a:r>
              <a:rPr lang="de-DE" dirty="0"/>
              <a:t> in the </a:t>
            </a:r>
            <a:r>
              <a:rPr lang="de-DE" dirty="0" err="1"/>
              <a:t>short</a:t>
            </a:r>
            <a:r>
              <a:rPr lang="de-DE" dirty="0"/>
              <a:t> </a:t>
            </a:r>
            <a:r>
              <a:rPr lang="de-DE" dirty="0" err="1"/>
              <a:t>term</a:t>
            </a:r>
            <a:r>
              <a:rPr lang="de-DE" dirty="0"/>
              <a:t>.</a:t>
            </a:r>
            <a:endParaRPr dirty="0"/>
          </a:p>
        </p:txBody>
      </p:sp>
      <p:sp>
        <p:nvSpPr>
          <p:cNvPr id="1140" name="Google Shape;1140;p2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Challenges of </a:t>
            </a:r>
            <a:r>
              <a:rPr lang="de-DE" dirty="0" err="1"/>
              <a:t>tourism</a:t>
            </a:r>
            <a:r>
              <a:rPr lang="de-DE" dirty="0"/>
              <a:t> SMEs</a:t>
            </a:r>
            <a:endParaRPr dirty="0"/>
          </a:p>
        </p:txBody>
      </p:sp>
      <p:sp>
        <p:nvSpPr>
          <p:cNvPr id="1141" name="Google Shape;1141;p23"/>
          <p:cNvSpPr/>
          <p:nvPr/>
        </p:nvSpPr>
        <p:spPr>
          <a:xfrm>
            <a:off x="3858605" y="2454057"/>
            <a:ext cx="3780000" cy="1656000"/>
          </a:xfrm>
          <a:custGeom>
            <a:avLst/>
            <a:gdLst/>
            <a:ahLst/>
            <a:cxnLst/>
            <a:rect l="l" t="t" r="r" b="b"/>
            <a:pathLst>
              <a:path w="3065" h="892" extrusionOk="0">
                <a:moveTo>
                  <a:pt x="199" y="0"/>
                </a:moveTo>
                <a:lnTo>
                  <a:pt x="185" y="0"/>
                </a:lnTo>
                <a:lnTo>
                  <a:pt x="0" y="101"/>
                </a:lnTo>
                <a:lnTo>
                  <a:pt x="0" y="232"/>
                </a:lnTo>
                <a:lnTo>
                  <a:pt x="144" y="154"/>
                </a:lnTo>
                <a:lnTo>
                  <a:pt x="144" y="778"/>
                </a:lnTo>
                <a:lnTo>
                  <a:pt x="5" y="778"/>
                </a:lnTo>
                <a:lnTo>
                  <a:pt x="5" y="892"/>
                </a:lnTo>
                <a:lnTo>
                  <a:pt x="199" y="892"/>
                </a:lnTo>
                <a:lnTo>
                  <a:pt x="421" y="892"/>
                </a:lnTo>
                <a:lnTo>
                  <a:pt x="3065" y="892"/>
                </a:lnTo>
                <a:lnTo>
                  <a:pt x="3065" y="0"/>
                </a:lnTo>
                <a:lnTo>
                  <a:pt x="300" y="0"/>
                </a:lnTo>
                <a:lnTo>
                  <a:pt x="199" y="0"/>
                </a:ln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chemeClr val="dk2"/>
              </a:solidFill>
              <a:latin typeface="Calibri"/>
              <a:ea typeface="Calibri"/>
              <a:cs typeface="Calibri"/>
              <a:sym typeface="Calibri"/>
            </a:endParaRPr>
          </a:p>
        </p:txBody>
      </p:sp>
      <p:sp>
        <p:nvSpPr>
          <p:cNvPr id="1142" name="Google Shape;1142;p23"/>
          <p:cNvSpPr/>
          <p:nvPr/>
        </p:nvSpPr>
        <p:spPr>
          <a:xfrm>
            <a:off x="4227019" y="2446089"/>
            <a:ext cx="432000" cy="1655999"/>
          </a:xfrm>
          <a:custGeom>
            <a:avLst/>
            <a:gdLst/>
            <a:ahLst/>
            <a:cxnLst/>
            <a:rect l="l" t="t" r="r" b="b"/>
            <a:pathLst>
              <a:path w="202" h="576" extrusionOk="0">
                <a:moveTo>
                  <a:pt x="202" y="576"/>
                </a:moveTo>
                <a:lnTo>
                  <a:pt x="0" y="0"/>
                </a:lnTo>
                <a:lnTo>
                  <a:pt x="0" y="500"/>
                </a:lnTo>
                <a:lnTo>
                  <a:pt x="79" y="500"/>
                </a:lnTo>
                <a:lnTo>
                  <a:pt x="79" y="576"/>
                </a:lnTo>
                <a:lnTo>
                  <a:pt x="202" y="576"/>
                </a:lnTo>
                <a:close/>
              </a:path>
            </a:pathLst>
          </a:custGeom>
          <a:solidFill>
            <a:srgbClr val="044E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143" name="Google Shape;1143;p23"/>
          <p:cNvSpPr txBox="1"/>
          <p:nvPr/>
        </p:nvSpPr>
        <p:spPr>
          <a:xfrm>
            <a:off x="4579870" y="2620337"/>
            <a:ext cx="30600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dk2"/>
                </a:solidFill>
                <a:latin typeface="Calibri"/>
                <a:ea typeface="Calibri"/>
                <a:cs typeface="Calibri"/>
                <a:sym typeface="Calibri"/>
              </a:rPr>
              <a:t>The </a:t>
            </a:r>
            <a:r>
              <a:rPr lang="de-DE" sz="1600" dirty="0" err="1">
                <a:solidFill>
                  <a:schemeClr val="dk2"/>
                </a:solidFill>
                <a:latin typeface="Calibri"/>
                <a:ea typeface="Calibri"/>
                <a:cs typeface="Calibri"/>
                <a:sym typeface="Calibri"/>
              </a:rPr>
              <a:t>absence</a:t>
            </a:r>
            <a:r>
              <a:rPr lang="de-DE" sz="1600" dirty="0">
                <a:solidFill>
                  <a:schemeClr val="dk2"/>
                </a:solidFill>
                <a:latin typeface="Calibri"/>
                <a:ea typeface="Calibri"/>
                <a:cs typeface="Calibri"/>
                <a:sym typeface="Calibri"/>
              </a:rPr>
              <a:t> of </a:t>
            </a:r>
            <a:r>
              <a:rPr lang="de-DE" sz="1600" dirty="0" err="1">
                <a:solidFill>
                  <a:schemeClr val="dk2"/>
                </a:solidFill>
                <a:latin typeface="Calibri"/>
                <a:ea typeface="Calibri"/>
                <a:cs typeface="Calibri"/>
                <a:sym typeface="Calibri"/>
              </a:rPr>
              <a:t>guests</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is</a:t>
            </a:r>
            <a:r>
              <a:rPr lang="de-DE" sz="1600" dirty="0">
                <a:solidFill>
                  <a:schemeClr val="dk2"/>
                </a:solidFill>
                <a:latin typeface="Calibri"/>
                <a:ea typeface="Calibri"/>
                <a:cs typeface="Calibri"/>
                <a:sym typeface="Calibri"/>
              </a:rPr>
              <a:t> an </a:t>
            </a:r>
            <a:r>
              <a:rPr lang="de-DE" sz="1600" dirty="0" err="1">
                <a:solidFill>
                  <a:schemeClr val="dk2"/>
                </a:solidFill>
                <a:latin typeface="Calibri"/>
                <a:ea typeface="Calibri"/>
                <a:cs typeface="Calibri"/>
                <a:sym typeface="Calibri"/>
              </a:rPr>
              <a:t>exogenous</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event</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It</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cannot</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be</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directly</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influenced</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by</a:t>
            </a:r>
            <a:r>
              <a:rPr lang="de-DE" sz="1600" dirty="0">
                <a:solidFill>
                  <a:schemeClr val="dk2"/>
                </a:solidFill>
                <a:latin typeface="Calibri"/>
                <a:ea typeface="Calibri"/>
                <a:cs typeface="Calibri"/>
                <a:sym typeface="Calibri"/>
              </a:rPr>
              <a:t> the </a:t>
            </a:r>
            <a:r>
              <a:rPr lang="de-DE" sz="1600" dirty="0" err="1">
                <a:solidFill>
                  <a:schemeClr val="dk2"/>
                </a:solidFill>
                <a:latin typeface="Calibri"/>
                <a:ea typeface="Calibri"/>
                <a:cs typeface="Calibri"/>
                <a:sym typeface="Calibri"/>
              </a:rPr>
              <a:t>company</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with</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any</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measure</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during</a:t>
            </a:r>
            <a:r>
              <a:rPr lang="de-DE" sz="1600" dirty="0">
                <a:solidFill>
                  <a:schemeClr val="dk2"/>
                </a:solidFill>
                <a:latin typeface="Calibri"/>
                <a:ea typeface="Calibri"/>
                <a:cs typeface="Calibri"/>
                <a:sym typeface="Calibri"/>
              </a:rPr>
              <a:t> the </a:t>
            </a:r>
            <a:r>
              <a:rPr lang="de-DE" sz="1600" dirty="0" err="1">
                <a:solidFill>
                  <a:schemeClr val="dk2"/>
                </a:solidFill>
                <a:latin typeface="Calibri"/>
                <a:ea typeface="Calibri"/>
                <a:cs typeface="Calibri"/>
                <a:sym typeface="Calibri"/>
              </a:rPr>
              <a:t>lockdown</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period</a:t>
            </a:r>
            <a:r>
              <a:rPr lang="de-DE" sz="1600" dirty="0">
                <a:solidFill>
                  <a:schemeClr val="dk2"/>
                </a:solidFill>
                <a:latin typeface="Calibri"/>
                <a:ea typeface="Calibri"/>
                <a:cs typeface="Calibri"/>
                <a:sym typeface="Calibri"/>
              </a:rPr>
              <a:t>.</a:t>
            </a:r>
            <a:endParaRPr sz="1600" dirty="0">
              <a:solidFill>
                <a:schemeClr val="dk2"/>
              </a:solidFill>
              <a:latin typeface="Calibri"/>
              <a:ea typeface="Calibri"/>
              <a:cs typeface="Calibri"/>
              <a:sym typeface="Calibri"/>
            </a:endParaRPr>
          </a:p>
        </p:txBody>
      </p:sp>
      <p:sp>
        <p:nvSpPr>
          <p:cNvPr id="1144" name="Google Shape;1144;p23"/>
          <p:cNvSpPr/>
          <p:nvPr/>
        </p:nvSpPr>
        <p:spPr>
          <a:xfrm>
            <a:off x="7979628" y="2448830"/>
            <a:ext cx="3780000" cy="1674000"/>
          </a:xfrm>
          <a:custGeom>
            <a:avLst/>
            <a:gdLst/>
            <a:ahLst/>
            <a:cxnLst/>
            <a:rect l="l" t="t" r="r" b="b"/>
            <a:pathLst>
              <a:path w="1850" h="523" extrusionOk="0">
                <a:moveTo>
                  <a:pt x="176" y="0"/>
                </a:moveTo>
                <a:cubicBezTo>
                  <a:pt x="150" y="0"/>
                  <a:pt x="126" y="5"/>
                  <a:pt x="105" y="13"/>
                </a:cubicBezTo>
                <a:cubicBezTo>
                  <a:pt x="83" y="22"/>
                  <a:pt x="64" y="34"/>
                  <a:pt x="48" y="50"/>
                </a:cubicBezTo>
                <a:cubicBezTo>
                  <a:pt x="33" y="65"/>
                  <a:pt x="21" y="83"/>
                  <a:pt x="13" y="104"/>
                </a:cubicBezTo>
                <a:cubicBezTo>
                  <a:pt x="4" y="124"/>
                  <a:pt x="0" y="146"/>
                  <a:pt x="0" y="169"/>
                </a:cubicBezTo>
                <a:cubicBezTo>
                  <a:pt x="103" y="169"/>
                  <a:pt x="103" y="169"/>
                  <a:pt x="103" y="169"/>
                </a:cubicBezTo>
                <a:cubicBezTo>
                  <a:pt x="103" y="157"/>
                  <a:pt x="105" y="145"/>
                  <a:pt x="108" y="134"/>
                </a:cubicBezTo>
                <a:cubicBezTo>
                  <a:pt x="111" y="124"/>
                  <a:pt x="116" y="115"/>
                  <a:pt x="122" y="107"/>
                </a:cubicBezTo>
                <a:cubicBezTo>
                  <a:pt x="129" y="99"/>
                  <a:pt x="136" y="93"/>
                  <a:pt x="146" y="89"/>
                </a:cubicBezTo>
                <a:cubicBezTo>
                  <a:pt x="155" y="85"/>
                  <a:pt x="166" y="82"/>
                  <a:pt x="178" y="82"/>
                </a:cubicBezTo>
                <a:cubicBezTo>
                  <a:pt x="199" y="82"/>
                  <a:pt x="216" y="89"/>
                  <a:pt x="227" y="102"/>
                </a:cubicBezTo>
                <a:cubicBezTo>
                  <a:pt x="239" y="115"/>
                  <a:pt x="245" y="133"/>
                  <a:pt x="245" y="156"/>
                </a:cubicBezTo>
                <a:cubicBezTo>
                  <a:pt x="245" y="164"/>
                  <a:pt x="244" y="172"/>
                  <a:pt x="241" y="180"/>
                </a:cubicBezTo>
                <a:cubicBezTo>
                  <a:pt x="239" y="188"/>
                  <a:pt x="235" y="197"/>
                  <a:pt x="230" y="206"/>
                </a:cubicBezTo>
                <a:cubicBezTo>
                  <a:pt x="225" y="216"/>
                  <a:pt x="218" y="226"/>
                  <a:pt x="209" y="237"/>
                </a:cubicBezTo>
                <a:cubicBezTo>
                  <a:pt x="200" y="249"/>
                  <a:pt x="190" y="261"/>
                  <a:pt x="177" y="275"/>
                </a:cubicBezTo>
                <a:cubicBezTo>
                  <a:pt x="10" y="453"/>
                  <a:pt x="10" y="453"/>
                  <a:pt x="10" y="453"/>
                </a:cubicBezTo>
                <a:cubicBezTo>
                  <a:pt x="10" y="523"/>
                  <a:pt x="10" y="523"/>
                  <a:pt x="10" y="523"/>
                </a:cubicBezTo>
                <a:cubicBezTo>
                  <a:pt x="134" y="523"/>
                  <a:pt x="134" y="523"/>
                  <a:pt x="134" y="523"/>
                </a:cubicBezTo>
                <a:cubicBezTo>
                  <a:pt x="356" y="523"/>
                  <a:pt x="356" y="523"/>
                  <a:pt x="356" y="523"/>
                </a:cubicBezTo>
                <a:cubicBezTo>
                  <a:pt x="364" y="523"/>
                  <a:pt x="364" y="523"/>
                  <a:pt x="364" y="523"/>
                </a:cubicBezTo>
                <a:cubicBezTo>
                  <a:pt x="1850" y="523"/>
                  <a:pt x="1850" y="523"/>
                  <a:pt x="1850" y="523"/>
                </a:cubicBezTo>
                <a:cubicBezTo>
                  <a:pt x="1850" y="0"/>
                  <a:pt x="1850" y="0"/>
                  <a:pt x="1850" y="0"/>
                </a:cubicBezTo>
                <a:cubicBezTo>
                  <a:pt x="171" y="0"/>
                  <a:pt x="171" y="0"/>
                  <a:pt x="171" y="0"/>
                </a:cubicBezTo>
                <a:cubicBezTo>
                  <a:pt x="173" y="0"/>
                  <a:pt x="175" y="0"/>
                  <a:pt x="176" y="0"/>
                </a:cubicBezTo>
                <a:close/>
              </a:path>
            </a:pathLst>
          </a:custGeom>
          <a:solidFill>
            <a:srgbClr val="79527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145" name="Google Shape;1145;p23"/>
          <p:cNvSpPr/>
          <p:nvPr/>
        </p:nvSpPr>
        <p:spPr>
          <a:xfrm>
            <a:off x="8343388" y="2688812"/>
            <a:ext cx="576000" cy="1434018"/>
          </a:xfrm>
          <a:custGeom>
            <a:avLst/>
            <a:gdLst/>
            <a:ahLst/>
            <a:cxnLst/>
            <a:rect l="l" t="t" r="r" b="b"/>
            <a:pathLst>
              <a:path w="228" h="274" extrusionOk="0">
                <a:moveTo>
                  <a:pt x="228" y="274"/>
                </a:moveTo>
                <a:cubicBezTo>
                  <a:pt x="156" y="70"/>
                  <a:pt x="136" y="15"/>
                  <a:pt x="131" y="0"/>
                </a:cubicBezTo>
                <a:cubicBezTo>
                  <a:pt x="133" y="9"/>
                  <a:pt x="134" y="19"/>
                  <a:pt x="134" y="29"/>
                </a:cubicBezTo>
                <a:cubicBezTo>
                  <a:pt x="134" y="40"/>
                  <a:pt x="133" y="51"/>
                  <a:pt x="129" y="62"/>
                </a:cubicBezTo>
                <a:cubicBezTo>
                  <a:pt x="126" y="72"/>
                  <a:pt x="121" y="83"/>
                  <a:pt x="114" y="93"/>
                </a:cubicBezTo>
                <a:cubicBezTo>
                  <a:pt x="107" y="103"/>
                  <a:pt x="100" y="114"/>
                  <a:pt x="90" y="125"/>
                </a:cubicBezTo>
                <a:cubicBezTo>
                  <a:pt x="81" y="135"/>
                  <a:pt x="71" y="147"/>
                  <a:pt x="60" y="158"/>
                </a:cubicBezTo>
                <a:cubicBezTo>
                  <a:pt x="0" y="220"/>
                  <a:pt x="0" y="220"/>
                  <a:pt x="0" y="220"/>
                </a:cubicBezTo>
                <a:cubicBezTo>
                  <a:pt x="145" y="220"/>
                  <a:pt x="145" y="220"/>
                  <a:pt x="145" y="220"/>
                </a:cubicBezTo>
                <a:cubicBezTo>
                  <a:pt x="145" y="274"/>
                  <a:pt x="145" y="274"/>
                  <a:pt x="145" y="274"/>
                </a:cubicBezTo>
                <a:cubicBezTo>
                  <a:pt x="228" y="274"/>
                  <a:pt x="228" y="274"/>
                  <a:pt x="228" y="274"/>
                </a:cubicBezTo>
                <a:close/>
              </a:path>
            </a:pathLst>
          </a:custGeom>
          <a:solidFill>
            <a:srgbClr val="044E4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146" name="Google Shape;1146;p23"/>
          <p:cNvSpPr txBox="1"/>
          <p:nvPr/>
        </p:nvSpPr>
        <p:spPr>
          <a:xfrm>
            <a:off x="8839953" y="2497226"/>
            <a:ext cx="29598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a:solidFill>
                  <a:schemeClr val="dk2"/>
                </a:solidFill>
                <a:latin typeface="Calibri"/>
                <a:ea typeface="Calibri"/>
                <a:cs typeface="Calibri"/>
                <a:sym typeface="Calibri"/>
              </a:rPr>
              <a:t>Change </a:t>
            </a:r>
            <a:r>
              <a:rPr lang="de-DE" sz="1600" dirty="0" err="1">
                <a:solidFill>
                  <a:schemeClr val="dk2"/>
                </a:solidFill>
                <a:latin typeface="Calibri"/>
                <a:ea typeface="Calibri"/>
                <a:cs typeface="Calibri"/>
                <a:sym typeface="Calibri"/>
              </a:rPr>
              <a:t>processes</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require</a:t>
            </a:r>
            <a:r>
              <a:rPr lang="de-DE" sz="1600" dirty="0">
                <a:solidFill>
                  <a:schemeClr val="dk2"/>
                </a:solidFill>
                <a:latin typeface="Calibri"/>
                <a:ea typeface="Calibri"/>
                <a:cs typeface="Calibri"/>
                <a:sym typeface="Calibri"/>
              </a:rPr>
              <a:t> a </a:t>
            </a:r>
            <a:r>
              <a:rPr lang="de-DE" sz="1600" dirty="0" err="1">
                <a:solidFill>
                  <a:schemeClr val="dk2"/>
                </a:solidFill>
                <a:latin typeface="Calibri"/>
                <a:ea typeface="Calibri"/>
                <a:cs typeface="Calibri"/>
                <a:sym typeface="Calibri"/>
              </a:rPr>
              <a:t>longer</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period</a:t>
            </a:r>
            <a:r>
              <a:rPr lang="de-DE" sz="1600" dirty="0">
                <a:solidFill>
                  <a:schemeClr val="dk2"/>
                </a:solidFill>
                <a:latin typeface="Calibri"/>
                <a:ea typeface="Calibri"/>
                <a:cs typeface="Calibri"/>
                <a:sym typeface="Calibri"/>
              </a:rPr>
              <a:t> of time </a:t>
            </a:r>
            <a:r>
              <a:rPr lang="de-DE" sz="1600" dirty="0" err="1">
                <a:solidFill>
                  <a:schemeClr val="dk2"/>
                </a:solidFill>
                <a:latin typeface="Calibri"/>
                <a:ea typeface="Calibri"/>
                <a:cs typeface="Calibri"/>
                <a:sym typeface="Calibri"/>
              </a:rPr>
              <a:t>for</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development</a:t>
            </a:r>
            <a:r>
              <a:rPr lang="de-DE" sz="1600" dirty="0">
                <a:solidFill>
                  <a:schemeClr val="dk2"/>
                </a:solidFill>
                <a:latin typeface="Calibri"/>
                <a:ea typeface="Calibri"/>
                <a:cs typeface="Calibri"/>
                <a:sym typeface="Calibri"/>
              </a:rPr>
              <a:t> and </a:t>
            </a:r>
            <a:r>
              <a:rPr lang="de-DE" sz="1600" dirty="0" err="1">
                <a:solidFill>
                  <a:schemeClr val="dk2"/>
                </a:solidFill>
                <a:latin typeface="Calibri"/>
                <a:ea typeface="Calibri"/>
                <a:cs typeface="Calibri"/>
                <a:sym typeface="Calibri"/>
              </a:rPr>
              <a:t>implemen-tation</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Their</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effects</a:t>
            </a:r>
            <a:r>
              <a:rPr lang="de-DE" sz="1600" dirty="0">
                <a:solidFill>
                  <a:schemeClr val="dk2"/>
                </a:solidFill>
                <a:latin typeface="Calibri"/>
                <a:ea typeface="Calibri"/>
                <a:cs typeface="Calibri"/>
                <a:sym typeface="Calibri"/>
              </a:rPr>
              <a:t> will not </a:t>
            </a:r>
            <a:r>
              <a:rPr lang="de-DE" sz="1600" dirty="0" err="1">
                <a:solidFill>
                  <a:schemeClr val="dk2"/>
                </a:solidFill>
                <a:latin typeface="Calibri"/>
                <a:ea typeface="Calibri"/>
                <a:cs typeface="Calibri"/>
                <a:sym typeface="Calibri"/>
              </a:rPr>
              <a:t>be</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felt</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during</a:t>
            </a:r>
            <a:r>
              <a:rPr lang="de-DE" sz="1600" dirty="0">
                <a:solidFill>
                  <a:schemeClr val="dk2"/>
                </a:solidFill>
                <a:latin typeface="Calibri"/>
                <a:ea typeface="Calibri"/>
                <a:cs typeface="Calibri"/>
                <a:sym typeface="Calibri"/>
              </a:rPr>
              <a:t> the </a:t>
            </a:r>
            <a:r>
              <a:rPr lang="de-DE" sz="1600" dirty="0" err="1">
                <a:solidFill>
                  <a:schemeClr val="dk2"/>
                </a:solidFill>
                <a:latin typeface="Calibri"/>
                <a:ea typeface="Calibri"/>
                <a:cs typeface="Calibri"/>
                <a:sym typeface="Calibri"/>
              </a:rPr>
              <a:t>lockdown</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or</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immediately</a:t>
            </a:r>
            <a:r>
              <a:rPr lang="de-DE" sz="1600" dirty="0">
                <a:solidFill>
                  <a:schemeClr val="dk2"/>
                </a:solidFill>
                <a:latin typeface="Calibri"/>
                <a:ea typeface="Calibri"/>
                <a:cs typeface="Calibri"/>
                <a:sym typeface="Calibri"/>
              </a:rPr>
              <a:t> </a:t>
            </a:r>
            <a:r>
              <a:rPr lang="de-DE" sz="1600" dirty="0" err="1">
                <a:solidFill>
                  <a:schemeClr val="dk2"/>
                </a:solidFill>
                <a:latin typeface="Calibri"/>
                <a:ea typeface="Calibri"/>
                <a:cs typeface="Calibri"/>
                <a:sym typeface="Calibri"/>
              </a:rPr>
              <a:t>afterwards</a:t>
            </a:r>
            <a:r>
              <a:rPr lang="de-DE" sz="1600" dirty="0">
                <a:solidFill>
                  <a:schemeClr val="dk2"/>
                </a:solidFill>
                <a:latin typeface="Calibri"/>
                <a:ea typeface="Calibri"/>
                <a:cs typeface="Calibri"/>
                <a:sym typeface="Calibri"/>
              </a:rPr>
              <a:t>.</a:t>
            </a:r>
            <a:endParaRPr sz="1600" dirty="0">
              <a:solidFill>
                <a:schemeClr val="dk2"/>
              </a:solidFill>
              <a:latin typeface="Calibri"/>
              <a:ea typeface="Calibri"/>
              <a:cs typeface="Calibri"/>
              <a:sym typeface="Calibri"/>
            </a:endParaRPr>
          </a:p>
        </p:txBody>
      </p:sp>
      <p:sp>
        <p:nvSpPr>
          <p:cNvPr id="1147" name="Google Shape;1147;p23"/>
          <p:cNvSpPr/>
          <p:nvPr/>
        </p:nvSpPr>
        <p:spPr>
          <a:xfrm rot="5400000">
            <a:off x="7411758" y="4000064"/>
            <a:ext cx="691206" cy="1494653"/>
          </a:xfrm>
          <a:prstGeom prst="rightArrow">
            <a:avLst>
              <a:gd name="adj1" fmla="val 50000"/>
              <a:gd name="adj2" fmla="val 51961"/>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8" name="Google Shape;1148;p23"/>
          <p:cNvSpPr txBox="1"/>
          <p:nvPr/>
        </p:nvSpPr>
        <p:spPr>
          <a:xfrm>
            <a:off x="6031480" y="5263678"/>
            <a:ext cx="345176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In the </a:t>
            </a:r>
            <a:r>
              <a:rPr lang="de-DE" sz="1800" dirty="0" err="1">
                <a:solidFill>
                  <a:schemeClr val="dk1"/>
                </a:solidFill>
                <a:latin typeface="Calibri"/>
                <a:ea typeface="Calibri"/>
                <a:cs typeface="Calibri"/>
                <a:sym typeface="Calibri"/>
              </a:rPr>
              <a:t>short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term</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no</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measures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be</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derived</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that</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can</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counteract</a:t>
            </a:r>
            <a:r>
              <a:rPr lang="de-DE" sz="1800" dirty="0">
                <a:solidFill>
                  <a:schemeClr val="dk1"/>
                </a:solidFill>
                <a:latin typeface="Calibri"/>
                <a:ea typeface="Calibri"/>
                <a:cs typeface="Calibri"/>
                <a:sym typeface="Calibri"/>
              </a:rPr>
              <a:t> the </a:t>
            </a:r>
            <a:r>
              <a:rPr lang="de-DE" sz="1800" dirty="0" err="1">
                <a:solidFill>
                  <a:schemeClr val="dk1"/>
                </a:solidFill>
                <a:latin typeface="Calibri"/>
                <a:ea typeface="Calibri"/>
                <a:cs typeface="Calibri"/>
                <a:sym typeface="Calibri"/>
              </a:rPr>
              <a:t>exogenous</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loss</a:t>
            </a:r>
            <a:r>
              <a:rPr lang="de-DE" sz="1800" dirty="0">
                <a:solidFill>
                  <a:schemeClr val="dk1"/>
                </a:solidFill>
                <a:latin typeface="Calibri"/>
                <a:ea typeface="Calibri"/>
                <a:cs typeface="Calibri"/>
                <a:sym typeface="Calibri"/>
              </a:rPr>
              <a:t> of </a:t>
            </a:r>
            <a:r>
              <a:rPr lang="de-DE" sz="1800" dirty="0" err="1">
                <a:solidFill>
                  <a:schemeClr val="dk1"/>
                </a:solidFill>
                <a:latin typeface="Calibri"/>
                <a:ea typeface="Calibri"/>
                <a:cs typeface="Calibri"/>
                <a:sym typeface="Calibri"/>
              </a:rPr>
              <a:t>guests</a:t>
            </a:r>
            <a:r>
              <a:rPr lang="de-DE" sz="1800" dirty="0">
                <a:solidFill>
                  <a:schemeClr val="dk1"/>
                </a:solidFill>
                <a:latin typeface="Calibri"/>
                <a:ea typeface="Calibri"/>
                <a:cs typeface="Calibri"/>
                <a:sym typeface="Calibri"/>
              </a:rPr>
              <a:t>.</a:t>
            </a:r>
            <a:endParaRPr sz="180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2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Change processes require time and money. Liquidity reserves are therefore indispensable for short-term crisis management.</a:t>
            </a:r>
            <a:endParaRPr/>
          </a:p>
        </p:txBody>
      </p:sp>
      <p:sp>
        <p:nvSpPr>
          <p:cNvPr id="1154" name="Google Shape;1154;p2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Necessary resources for change processes</a:t>
            </a:r>
            <a:endParaRPr/>
          </a:p>
        </p:txBody>
      </p:sp>
      <p:sp>
        <p:nvSpPr>
          <p:cNvPr id="1155" name="Google Shape;1155;p24"/>
          <p:cNvSpPr/>
          <p:nvPr/>
        </p:nvSpPr>
        <p:spPr>
          <a:xfrm>
            <a:off x="5468937" y="2109199"/>
            <a:ext cx="4464000" cy="1196502"/>
          </a:xfrm>
          <a:prstGeom prst="rect">
            <a:avLst/>
          </a:prstGeom>
          <a:solidFill>
            <a:schemeClr val="accent1"/>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56" name="Google Shape;1156;p24" descr="Stoppuhr"/>
          <p:cNvPicPr preferRelativeResize="0">
            <a:picLocks noGrp="1"/>
          </p:cNvPicPr>
          <p:nvPr>
            <p:ph type="body" idx="1"/>
          </p:nvPr>
        </p:nvPicPr>
        <p:blipFill rotWithShape="1">
          <a:blip r:embed="rId3">
            <a:alphaModFix/>
          </a:blip>
          <a:srcRect/>
          <a:stretch/>
        </p:blipFill>
        <p:spPr>
          <a:xfrm>
            <a:off x="5616626" y="2235284"/>
            <a:ext cx="914400" cy="914400"/>
          </a:xfrm>
          <a:prstGeom prst="rect">
            <a:avLst/>
          </a:prstGeom>
          <a:noFill/>
          <a:ln>
            <a:noFill/>
          </a:ln>
        </p:spPr>
      </p:pic>
      <p:sp>
        <p:nvSpPr>
          <p:cNvPr id="1157" name="Google Shape;1157;p24"/>
          <p:cNvSpPr txBox="1"/>
          <p:nvPr/>
        </p:nvSpPr>
        <p:spPr>
          <a:xfrm>
            <a:off x="6712847" y="2206477"/>
            <a:ext cx="256110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a:solidFill>
                  <a:schemeClr val="dk2"/>
                </a:solidFill>
                <a:latin typeface="Calibri"/>
                <a:ea typeface="Calibri"/>
                <a:cs typeface="Calibri"/>
                <a:sym typeface="Calibri"/>
              </a:rPr>
              <a:t>Time</a:t>
            </a:r>
            <a:r>
              <a:rPr lang="de-DE" sz="1800" dirty="0">
                <a:solidFill>
                  <a:schemeClr val="dk2"/>
                </a:solidFill>
                <a:latin typeface="Calibri"/>
                <a:ea typeface="Calibri"/>
                <a:cs typeface="Calibri"/>
                <a:sym typeface="Calibri"/>
              </a:rPr>
              <a:t> - </a:t>
            </a:r>
            <a:r>
              <a:rPr lang="de-DE" sz="1800" dirty="0" err="1">
                <a:solidFill>
                  <a:schemeClr val="dk2"/>
                </a:solidFill>
                <a:latin typeface="Calibri"/>
                <a:ea typeface="Calibri"/>
                <a:cs typeface="Calibri"/>
                <a:sym typeface="Calibri"/>
              </a:rPr>
              <a:t>needed</a:t>
            </a:r>
            <a:r>
              <a:rPr lang="de-DE" sz="1800" dirty="0">
                <a:solidFill>
                  <a:schemeClr val="dk2"/>
                </a:solidFill>
                <a:latin typeface="Calibri"/>
                <a:ea typeface="Calibri"/>
                <a:cs typeface="Calibri"/>
                <a:sym typeface="Calibri"/>
              </a:rPr>
              <a:t> to </a:t>
            </a:r>
            <a:r>
              <a:rPr lang="de-DE" sz="1800" dirty="0" err="1">
                <a:solidFill>
                  <a:schemeClr val="dk2"/>
                </a:solidFill>
                <a:latin typeface="Calibri"/>
                <a:ea typeface="Calibri"/>
                <a:cs typeface="Calibri"/>
                <a:sym typeface="Calibri"/>
              </a:rPr>
              <a:t>develop</a:t>
            </a:r>
            <a:r>
              <a:rPr lang="de-DE" sz="1800" dirty="0">
                <a:solidFill>
                  <a:schemeClr val="dk2"/>
                </a:solidFill>
                <a:latin typeface="Calibri"/>
                <a:ea typeface="Calibri"/>
                <a:cs typeface="Calibri"/>
                <a:sym typeface="Calibri"/>
              </a:rPr>
              <a:t> and </a:t>
            </a:r>
            <a:r>
              <a:rPr lang="de-DE" sz="1800" dirty="0" err="1">
                <a:solidFill>
                  <a:schemeClr val="dk2"/>
                </a:solidFill>
                <a:latin typeface="Calibri"/>
                <a:ea typeface="Calibri"/>
                <a:cs typeface="Calibri"/>
                <a:sym typeface="Calibri"/>
              </a:rPr>
              <a:t>implement</a:t>
            </a:r>
            <a:r>
              <a:rPr lang="de-DE" sz="1800" dirty="0">
                <a:solidFill>
                  <a:schemeClr val="dk2"/>
                </a:solidFill>
                <a:latin typeface="Calibri"/>
                <a:ea typeface="Calibri"/>
                <a:cs typeface="Calibri"/>
                <a:sym typeface="Calibri"/>
              </a:rPr>
              <a:t> </a:t>
            </a:r>
            <a:r>
              <a:rPr lang="de-DE" sz="1800" dirty="0" err="1">
                <a:solidFill>
                  <a:schemeClr val="dk2"/>
                </a:solidFill>
                <a:latin typeface="Calibri"/>
                <a:ea typeface="Calibri"/>
                <a:cs typeface="Calibri"/>
                <a:sym typeface="Calibri"/>
              </a:rPr>
              <a:t>new</a:t>
            </a:r>
            <a:r>
              <a:rPr lang="de-DE" sz="1800" dirty="0">
                <a:solidFill>
                  <a:schemeClr val="dk2"/>
                </a:solidFill>
                <a:latin typeface="Calibri"/>
                <a:ea typeface="Calibri"/>
                <a:cs typeface="Calibri"/>
                <a:sym typeface="Calibri"/>
              </a:rPr>
              <a:t> </a:t>
            </a:r>
            <a:r>
              <a:rPr lang="de-DE" sz="1800" dirty="0" err="1">
                <a:solidFill>
                  <a:schemeClr val="dk2"/>
                </a:solidFill>
                <a:latin typeface="Calibri"/>
                <a:ea typeface="Calibri"/>
                <a:cs typeface="Calibri"/>
                <a:sym typeface="Calibri"/>
              </a:rPr>
              <a:t>concepts</a:t>
            </a:r>
            <a:endParaRPr sz="1800" dirty="0">
              <a:solidFill>
                <a:schemeClr val="dk2"/>
              </a:solidFill>
              <a:latin typeface="Calibri"/>
              <a:ea typeface="Calibri"/>
              <a:cs typeface="Calibri"/>
              <a:sym typeface="Calibri"/>
            </a:endParaRPr>
          </a:p>
        </p:txBody>
      </p:sp>
      <p:sp>
        <p:nvSpPr>
          <p:cNvPr id="1158" name="Google Shape;1158;p24"/>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The </a:t>
            </a:r>
            <a:r>
              <a:rPr lang="de-DE" sz="1800" dirty="0" err="1">
                <a:solidFill>
                  <a:srgbClr val="595A59"/>
                </a:solidFill>
                <a:latin typeface="Calibri"/>
                <a:ea typeface="Calibri"/>
                <a:cs typeface="Calibri"/>
                <a:sym typeface="Calibri"/>
              </a:rPr>
              <a:t>measures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that</a:t>
            </a:r>
            <a:r>
              <a:rPr lang="de-DE" sz="1800" dirty="0">
                <a:solidFill>
                  <a:srgbClr val="595A59"/>
                </a:solidFill>
                <a:latin typeface="Calibri"/>
                <a:ea typeface="Calibri"/>
                <a:cs typeface="Calibri"/>
                <a:sym typeface="Calibri"/>
              </a:rPr>
              <a:t> will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effective</a:t>
            </a:r>
            <a:r>
              <a:rPr lang="de-DE" sz="1800" dirty="0">
                <a:solidFill>
                  <a:srgbClr val="595A59"/>
                </a:solidFill>
                <a:latin typeface="Calibri"/>
                <a:ea typeface="Calibri"/>
                <a:cs typeface="Calibri"/>
                <a:sym typeface="Calibri"/>
              </a:rPr>
              <a:t> in the medium to </a:t>
            </a:r>
            <a:r>
              <a:rPr lang="de-DE" sz="1800" dirty="0" err="1">
                <a:solidFill>
                  <a:srgbClr val="595A59"/>
                </a:solidFill>
                <a:latin typeface="Calibri"/>
                <a:ea typeface="Calibri"/>
                <a:cs typeface="Calibri"/>
                <a:sym typeface="Calibri"/>
              </a:rPr>
              <a:t>long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term</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require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two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critical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resources</a:t>
            </a:r>
            <a:r>
              <a:rPr lang="de-DE" sz="1800" dirty="0">
                <a:solidFill>
                  <a:srgbClr val="595A59"/>
                </a:solidFill>
                <a:latin typeface="Calibri"/>
                <a:ea typeface="Calibri"/>
                <a:cs typeface="Calibri"/>
                <a:sym typeface="Calibri"/>
              </a:rPr>
              <a:t>: time and </a:t>
            </a:r>
            <a:r>
              <a:rPr lang="de-DE" sz="1800" dirty="0" err="1">
                <a:solidFill>
                  <a:srgbClr val="595A59"/>
                </a:solidFill>
                <a:latin typeface="Calibri"/>
                <a:ea typeface="Calibri"/>
                <a:cs typeface="Calibri"/>
                <a:sym typeface="Calibri"/>
              </a:rPr>
              <a:t>financial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resources</a:t>
            </a:r>
            <a:r>
              <a:rPr lang="de-DE" sz="1800" dirty="0">
                <a:solidFill>
                  <a:srgbClr val="595A59"/>
                </a:solidFill>
                <a:latin typeface="Calibri"/>
                <a:ea typeface="Calibri"/>
                <a:cs typeface="Calibri"/>
                <a:sym typeface="Calibri"/>
              </a:rPr>
              <a:t>.</a:t>
            </a:r>
            <a:endParaRPr dirty="0"/>
          </a:p>
          <a:p>
            <a:pPr marL="0" marR="0" lvl="0" indent="0" algn="l" rtl="0">
              <a:lnSpc>
                <a:spcPct val="100000"/>
              </a:lnSpc>
              <a:spcBef>
                <a:spcPts val="60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Time </a:t>
            </a:r>
            <a:r>
              <a:rPr lang="de-DE" sz="1800" dirty="0" err="1">
                <a:solidFill>
                  <a:srgbClr val="595A59"/>
                </a:solidFill>
                <a:latin typeface="Calibri"/>
                <a:ea typeface="Calibri"/>
                <a:cs typeface="Calibri"/>
                <a:sym typeface="Calibri"/>
              </a:rPr>
              <a:t>cannot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influenced</a:t>
            </a:r>
            <a:r>
              <a:rPr lang="de-DE" sz="1800" dirty="0">
                <a:solidFill>
                  <a:srgbClr val="595A59"/>
                </a:solidFill>
                <a:latin typeface="Calibri"/>
                <a:ea typeface="Calibri"/>
                <a:cs typeface="Calibri"/>
                <a:sym typeface="Calibri"/>
              </a:rPr>
              <a:t>, so the </a:t>
            </a:r>
            <a:r>
              <a:rPr lang="de-DE" sz="1800" dirty="0" err="1">
                <a:solidFill>
                  <a:srgbClr val="595A59"/>
                </a:solidFill>
                <a:latin typeface="Calibri"/>
                <a:ea typeface="Calibri"/>
                <a:cs typeface="Calibri"/>
                <a:sym typeface="Calibri"/>
              </a:rPr>
              <a:t>only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factor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left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short</a:t>
            </a:r>
            <a:r>
              <a:rPr lang="de-DE" sz="1800" dirty="0">
                <a:solidFill>
                  <a:srgbClr val="595A59"/>
                </a:solidFill>
                <a:latin typeface="Calibri"/>
                <a:ea typeface="Calibri"/>
                <a:cs typeface="Calibri"/>
                <a:sym typeface="Calibri"/>
              </a:rPr>
              <a:t>-term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management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financial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resources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If</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sales</a:t>
            </a:r>
            <a:r>
              <a:rPr lang="de-DE" sz="1800" dirty="0">
                <a:solidFill>
                  <a:srgbClr val="595A59"/>
                </a:solidFill>
                <a:latin typeface="Calibri"/>
                <a:ea typeface="Calibri"/>
                <a:cs typeface="Calibri"/>
                <a:sym typeface="Calibri"/>
              </a:rPr>
              <a:t> fall </a:t>
            </a:r>
            <a:r>
              <a:rPr lang="de-DE" sz="1800" dirty="0" err="1">
                <a:solidFill>
                  <a:srgbClr val="595A59"/>
                </a:solidFill>
                <a:latin typeface="Calibri"/>
                <a:ea typeface="Calibri"/>
                <a:cs typeface="Calibri"/>
                <a:sym typeface="Calibri"/>
              </a:rPr>
              <a:t>away</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costs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incurred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must</a:t>
            </a:r>
            <a:r>
              <a:rPr lang="de-DE" sz="1800" dirty="0">
                <a:solidFill>
                  <a:srgbClr val="595A59"/>
                </a:solidFill>
                <a:latin typeface="Calibri"/>
                <a:ea typeface="Calibri"/>
                <a:cs typeface="Calibri"/>
                <a:sym typeface="Calibri"/>
              </a:rPr>
              <a:t> still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covered</a:t>
            </a:r>
            <a:r>
              <a:rPr lang="de-DE" sz="1800" dirty="0">
                <a:solidFill>
                  <a:srgbClr val="595A59"/>
                </a:solidFill>
                <a:latin typeface="Calibri"/>
                <a:ea typeface="Calibri"/>
                <a:cs typeface="Calibri"/>
                <a:sym typeface="Calibri"/>
              </a:rPr>
              <a:t>. </a:t>
            </a:r>
            <a:endParaRPr dirty="0"/>
          </a:p>
          <a:p>
            <a:pPr marL="0" marR="0" lvl="0" indent="0" algn="l" rtl="0">
              <a:lnSpc>
                <a:spcPct val="100000"/>
              </a:lnSpc>
              <a:spcBef>
                <a:spcPts val="600"/>
              </a:spcBef>
              <a:spcAft>
                <a:spcPts val="0"/>
              </a:spcAft>
              <a:buClr>
                <a:srgbClr val="595A59"/>
              </a:buClr>
              <a:buSzPts val="1800"/>
              <a:buFont typeface="Arial"/>
              <a:buNone/>
            </a:pPr>
            <a:r>
              <a:rPr lang="de-DE" sz="1800" dirty="0" err="1">
                <a:solidFill>
                  <a:srgbClr val="595A59"/>
                </a:solidFill>
                <a:latin typeface="Calibri"/>
                <a:ea typeface="Calibri"/>
                <a:cs typeface="Calibri"/>
                <a:sym typeface="Calibri"/>
              </a:rPr>
              <a:t>Only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liquidity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reserves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ensure</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continuity</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company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during</a:t>
            </a:r>
            <a:r>
              <a:rPr lang="de-DE" sz="1800" dirty="0">
                <a:solidFill>
                  <a:srgbClr val="595A59"/>
                </a:solidFill>
                <a:latin typeface="Calibri"/>
                <a:ea typeface="Calibri"/>
                <a:cs typeface="Calibri"/>
                <a:sym typeface="Calibri"/>
              </a:rPr>
              <a:t> the time </a:t>
            </a:r>
            <a:r>
              <a:rPr lang="de-DE" sz="1800" dirty="0" err="1">
                <a:solidFill>
                  <a:srgbClr val="595A59"/>
                </a:solidFill>
                <a:latin typeface="Calibri"/>
                <a:ea typeface="Calibri"/>
                <a:cs typeface="Calibri"/>
                <a:sym typeface="Calibri"/>
              </a:rPr>
              <a:t>when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change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processes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developed</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implemented</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cxnSp>
        <p:nvCxnSpPr>
          <p:cNvPr id="1159" name="Google Shape;1159;p24"/>
          <p:cNvCxnSpPr/>
          <p:nvPr/>
        </p:nvCxnSpPr>
        <p:spPr>
          <a:xfrm>
            <a:off x="6622072" y="2109199"/>
            <a:ext cx="0" cy="1196502"/>
          </a:xfrm>
          <a:prstGeom prst="straightConnector1">
            <a:avLst/>
          </a:prstGeom>
          <a:noFill/>
          <a:ln w="9525" cap="flat" cmpd="sng">
            <a:solidFill>
              <a:schemeClr val="dk2"/>
            </a:solidFill>
            <a:prstDash val="solid"/>
            <a:miter lim="800000"/>
            <a:headEnd type="none" w="sm" len="sm"/>
            <a:tailEnd type="none" w="sm" len="sm"/>
          </a:ln>
        </p:spPr>
      </p:cxnSp>
      <p:sp>
        <p:nvSpPr>
          <p:cNvPr id="1160" name="Google Shape;1160;p24"/>
          <p:cNvSpPr/>
          <p:nvPr/>
        </p:nvSpPr>
        <p:spPr>
          <a:xfrm>
            <a:off x="5468937" y="3598999"/>
            <a:ext cx="4464000" cy="1235034"/>
          </a:xfrm>
          <a:prstGeom prst="rect">
            <a:avLst/>
          </a:prstGeom>
          <a:solidFill>
            <a:schemeClr val="accent1"/>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61" name="Google Shape;1161;p24"/>
          <p:cNvCxnSpPr/>
          <p:nvPr/>
        </p:nvCxnSpPr>
        <p:spPr>
          <a:xfrm>
            <a:off x="6622072" y="3598999"/>
            <a:ext cx="0" cy="1235034"/>
          </a:xfrm>
          <a:prstGeom prst="straightConnector1">
            <a:avLst/>
          </a:prstGeom>
          <a:noFill/>
          <a:ln w="9525" cap="flat" cmpd="sng">
            <a:solidFill>
              <a:schemeClr val="dk2"/>
            </a:solidFill>
            <a:prstDash val="solid"/>
            <a:miter lim="800000"/>
            <a:headEnd type="none" w="sm" len="sm"/>
            <a:tailEnd type="none" w="sm" len="sm"/>
          </a:ln>
        </p:spPr>
      </p:cxnSp>
      <p:pic>
        <p:nvPicPr>
          <p:cNvPr id="1162" name="Google Shape;1162;p24" descr="Dollar"/>
          <p:cNvPicPr preferRelativeResize="0">
            <a:picLocks noGrp="1"/>
          </p:cNvPicPr>
          <p:nvPr>
            <p:ph type="body" idx="2"/>
          </p:nvPr>
        </p:nvPicPr>
        <p:blipFill rotWithShape="1">
          <a:blip r:embed="rId4">
            <a:alphaModFix/>
          </a:blip>
          <a:srcRect/>
          <a:stretch/>
        </p:blipFill>
        <p:spPr>
          <a:xfrm>
            <a:off x="5616626" y="3769220"/>
            <a:ext cx="914400" cy="894592"/>
          </a:xfrm>
          <a:prstGeom prst="rect">
            <a:avLst/>
          </a:prstGeom>
          <a:noFill/>
          <a:ln>
            <a:noFill/>
          </a:ln>
        </p:spPr>
      </p:pic>
      <p:sp>
        <p:nvSpPr>
          <p:cNvPr id="1163" name="Google Shape;1163;p24"/>
          <p:cNvSpPr txBox="1"/>
          <p:nvPr/>
        </p:nvSpPr>
        <p:spPr>
          <a:xfrm>
            <a:off x="6647660" y="3632406"/>
            <a:ext cx="32571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dirty="0">
                <a:solidFill>
                  <a:schemeClr val="lt1"/>
                </a:solidFill>
                <a:latin typeface="Calibri"/>
                <a:ea typeface="Calibri"/>
                <a:cs typeface="Calibri"/>
                <a:sym typeface="Calibri"/>
              </a:rPr>
              <a:t>Financial </a:t>
            </a:r>
            <a:r>
              <a:rPr lang="de-DE" sz="1800" b="1" dirty="0" err="1">
                <a:solidFill>
                  <a:schemeClr val="lt1"/>
                </a:solidFill>
                <a:latin typeface="Calibri"/>
                <a:ea typeface="Calibri"/>
                <a:cs typeface="Calibri"/>
                <a:sym typeface="Calibri"/>
              </a:rPr>
              <a:t>resources</a:t>
            </a:r>
            <a:r>
              <a:rPr lang="de-DE" sz="1800" b="1" dirty="0">
                <a:solidFill>
                  <a:schemeClr val="lt1"/>
                </a:solidFill>
                <a:latin typeface="Calibri"/>
                <a:ea typeface="Calibri"/>
                <a:cs typeface="Calibri"/>
                <a:sym typeface="Calibri"/>
              </a:rPr>
              <a:t> </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needed</a:t>
            </a:r>
            <a:r>
              <a:rPr lang="de-DE" sz="1800" dirty="0">
                <a:solidFill>
                  <a:schemeClr val="lt1"/>
                </a:solidFill>
                <a:latin typeface="Calibri"/>
                <a:ea typeface="Calibri"/>
                <a:cs typeface="Calibri"/>
                <a:sym typeface="Calibri"/>
              </a:rPr>
              <a:t> to </a:t>
            </a:r>
            <a:endParaRPr dirty="0"/>
          </a:p>
          <a:p>
            <a:pPr marL="0" marR="0" lvl="0" indent="0" algn="l" rtl="0">
              <a:spcBef>
                <a:spcPts val="0"/>
              </a:spcBef>
              <a:spcAft>
                <a:spcPts val="0"/>
              </a:spcAft>
              <a:buNone/>
            </a:pPr>
            <a:r>
              <a:rPr lang="de-DE" sz="1800" dirty="0">
                <a:solidFill>
                  <a:schemeClr val="lt1"/>
                </a:solidFill>
                <a:latin typeface="Calibri"/>
                <a:ea typeface="Calibri"/>
                <a:cs typeface="Calibri"/>
                <a:sym typeface="Calibri"/>
              </a:rPr>
              <a:t>1) </a:t>
            </a:r>
            <a:r>
              <a:rPr lang="de-DE" sz="1800" dirty="0" err="1">
                <a:solidFill>
                  <a:schemeClr val="lt1"/>
                </a:solidFill>
                <a:latin typeface="Calibri"/>
                <a:ea typeface="Calibri"/>
                <a:cs typeface="Calibri"/>
                <a:sym typeface="Calibri"/>
              </a:rPr>
              <a:t>maintain</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operations</a:t>
            </a:r>
            <a:r>
              <a:rPr lang="de-DE" sz="1800" dirty="0">
                <a:solidFill>
                  <a:schemeClr val="lt1"/>
                </a:solidFill>
                <a:latin typeface="Calibri"/>
                <a:ea typeface="Calibri"/>
                <a:cs typeface="Calibri"/>
                <a:sym typeface="Calibri"/>
              </a:rPr>
              <a:t> and </a:t>
            </a:r>
            <a:endParaRPr dirty="0"/>
          </a:p>
          <a:p>
            <a:pPr marL="0" marR="0" lvl="0" indent="0" algn="l" rtl="0">
              <a:spcBef>
                <a:spcPts val="0"/>
              </a:spcBef>
              <a:spcAft>
                <a:spcPts val="0"/>
              </a:spcAft>
              <a:buNone/>
            </a:pPr>
            <a:r>
              <a:rPr lang="de-DE" sz="1800" dirty="0">
                <a:solidFill>
                  <a:schemeClr val="lt1"/>
                </a:solidFill>
                <a:latin typeface="Calibri"/>
                <a:ea typeface="Calibri"/>
                <a:cs typeface="Calibri"/>
                <a:sym typeface="Calibri"/>
              </a:rPr>
              <a:t>2) </a:t>
            </a:r>
            <a:r>
              <a:rPr lang="de-DE" sz="1800" dirty="0" err="1">
                <a:solidFill>
                  <a:schemeClr val="lt1"/>
                </a:solidFill>
                <a:latin typeface="Calibri"/>
                <a:ea typeface="Calibri"/>
                <a:cs typeface="Calibri"/>
                <a:sym typeface="Calibri"/>
              </a:rPr>
              <a:t>fund</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concept</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development</a:t>
            </a:r>
            <a:r>
              <a:rPr lang="de-DE" sz="1800" dirty="0">
                <a:solidFill>
                  <a:schemeClr val="lt1"/>
                </a:solidFill>
                <a:latin typeface="Calibri"/>
                <a:ea typeface="Calibri"/>
                <a:cs typeface="Calibri"/>
                <a:sym typeface="Calibri"/>
              </a:rPr>
              <a:t> and </a:t>
            </a:r>
            <a:r>
              <a:rPr lang="de-DE" sz="1800" dirty="0" err="1">
                <a:solidFill>
                  <a:schemeClr val="lt1"/>
                </a:solidFill>
                <a:latin typeface="Calibri"/>
                <a:ea typeface="Calibri"/>
                <a:cs typeface="Calibri"/>
                <a:sym typeface="Calibri"/>
              </a:rPr>
              <a:t>implementation</a:t>
            </a:r>
            <a:endParaRPr sz="1800" dirty="0">
              <a:solidFill>
                <a:schemeClr val="lt1"/>
              </a:solidFill>
              <a:latin typeface="Calibri"/>
              <a:ea typeface="Calibri"/>
              <a:cs typeface="Calibri"/>
              <a:sym typeface="Calibri"/>
            </a:endParaRPr>
          </a:p>
        </p:txBody>
      </p:sp>
      <p:sp>
        <p:nvSpPr>
          <p:cNvPr id="1164" name="Google Shape;1164;p24"/>
          <p:cNvSpPr/>
          <p:nvPr/>
        </p:nvSpPr>
        <p:spPr>
          <a:xfrm>
            <a:off x="5468936" y="5216169"/>
            <a:ext cx="1153135" cy="752112"/>
          </a:xfrm>
          <a:prstGeom prst="rightArrow">
            <a:avLst>
              <a:gd name="adj1" fmla="val 50000"/>
              <a:gd name="adj2" fmla="val 51961"/>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5" name="Google Shape;1165;p24"/>
          <p:cNvSpPr txBox="1"/>
          <p:nvPr/>
        </p:nvSpPr>
        <p:spPr>
          <a:xfrm>
            <a:off x="6844534" y="5269060"/>
            <a:ext cx="30884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79527B"/>
                </a:solidFill>
                <a:latin typeface="Calibri"/>
                <a:ea typeface="Calibri"/>
                <a:cs typeface="Calibri"/>
                <a:sym typeface="Calibri"/>
              </a:rPr>
              <a:t>Liquidity</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reserves</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are</a:t>
            </a:r>
            <a:r>
              <a:rPr lang="de-DE" sz="1800" dirty="0">
                <a:solidFill>
                  <a:srgbClr val="79527B"/>
                </a:solidFill>
                <a:latin typeface="Calibri"/>
                <a:ea typeface="Calibri"/>
                <a:cs typeface="Calibri"/>
                <a:sym typeface="Calibri"/>
              </a:rPr>
              <a:t> essential </a:t>
            </a:r>
            <a:r>
              <a:rPr lang="de-DE" sz="1800" dirty="0" err="1">
                <a:solidFill>
                  <a:srgbClr val="79527B"/>
                </a:solidFill>
                <a:latin typeface="Calibri"/>
                <a:ea typeface="Calibri"/>
                <a:cs typeface="Calibri"/>
                <a:sym typeface="Calibri"/>
              </a:rPr>
              <a:t>for</a:t>
            </a:r>
            <a:r>
              <a:rPr lang="de-DE" sz="1800" dirty="0">
                <a:solidFill>
                  <a:srgbClr val="79527B"/>
                </a:solidFill>
                <a:latin typeface="Calibri"/>
                <a:ea typeface="Calibri"/>
                <a:cs typeface="Calibri"/>
                <a:sym typeface="Calibri"/>
              </a:rPr>
              <a:t> the </a:t>
            </a:r>
            <a:r>
              <a:rPr lang="de-DE" sz="1800" dirty="0" err="1">
                <a:solidFill>
                  <a:srgbClr val="79527B"/>
                </a:solidFill>
                <a:latin typeface="Calibri"/>
                <a:ea typeface="Calibri"/>
                <a:cs typeface="Calibri"/>
                <a:sym typeface="Calibri"/>
              </a:rPr>
              <a:t>survival</a:t>
            </a:r>
            <a:r>
              <a:rPr lang="de-DE" sz="1800" dirty="0">
                <a:solidFill>
                  <a:srgbClr val="79527B"/>
                </a:solidFill>
                <a:latin typeface="Calibri"/>
                <a:ea typeface="Calibri"/>
                <a:cs typeface="Calibri"/>
                <a:sym typeface="Calibri"/>
              </a:rPr>
              <a:t> of the </a:t>
            </a:r>
            <a:r>
              <a:rPr lang="de-DE" sz="1800" dirty="0" err="1">
                <a:solidFill>
                  <a:srgbClr val="79527B"/>
                </a:solidFill>
                <a:latin typeface="Calibri"/>
                <a:ea typeface="Calibri"/>
                <a:cs typeface="Calibri"/>
                <a:sym typeface="Calibri"/>
              </a:rPr>
              <a:t>company</a:t>
            </a:r>
            <a:endParaRPr sz="1800" dirty="0">
              <a:solidFill>
                <a:srgbClr val="79527B"/>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grpSp>
        <p:nvGrpSpPr>
          <p:cNvPr id="1170" name="Google Shape;1170;p25"/>
          <p:cNvGrpSpPr/>
          <p:nvPr/>
        </p:nvGrpSpPr>
        <p:grpSpPr>
          <a:xfrm>
            <a:off x="3752850" y="2572842"/>
            <a:ext cx="8007350" cy="3789720"/>
            <a:chOff x="0" y="64773"/>
            <a:chExt cx="8007350" cy="3789720"/>
          </a:xfrm>
        </p:grpSpPr>
        <p:sp>
          <p:nvSpPr>
            <p:cNvPr id="1171" name="Google Shape;1171;p25"/>
            <p:cNvSpPr/>
            <p:nvPr/>
          </p:nvSpPr>
          <p:spPr>
            <a:xfrm>
              <a:off x="0" y="49281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5"/>
            <p:cNvSpPr/>
            <p:nvPr/>
          </p:nvSpPr>
          <p:spPr>
            <a:xfrm>
              <a:off x="400367" y="64773"/>
              <a:ext cx="5605145"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5"/>
            <p:cNvSpPr txBox="1"/>
            <p:nvPr/>
          </p:nvSpPr>
          <p:spPr>
            <a:xfrm>
              <a:off x="442157" y="106563"/>
              <a:ext cx="5521565"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State </a:t>
              </a:r>
              <a:r>
                <a:rPr lang="de-DE" sz="1600" dirty="0" err="1">
                  <a:solidFill>
                    <a:schemeClr val="lt1"/>
                  </a:solidFill>
                  <a:latin typeface="Calibri"/>
                  <a:ea typeface="Calibri"/>
                  <a:cs typeface="Calibri"/>
                  <a:sym typeface="Calibri"/>
                </a:rPr>
                <a:t>bridging</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aid</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only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relieves</a:t>
              </a:r>
              <a:r>
                <a:rPr lang="de-DE" sz="1600" dirty="0">
                  <a:solidFill>
                    <a:schemeClr val="lt1"/>
                  </a:solidFill>
                  <a:latin typeface="Calibri"/>
                  <a:ea typeface="Calibri"/>
                  <a:cs typeface="Calibri"/>
                  <a:sym typeface="Calibri"/>
                </a:rPr>
                <a:t> the </a:t>
              </a:r>
              <a:r>
                <a:rPr lang="de-DE" sz="1600" dirty="0" err="1">
                  <a:solidFill>
                    <a:schemeClr val="lt1"/>
                  </a:solidFill>
                  <a:latin typeface="Calibri"/>
                  <a:ea typeface="Calibri"/>
                  <a:cs typeface="Calibri"/>
                  <a:sym typeface="Calibri"/>
                </a:rPr>
                <a:t>burden</a:t>
              </a:r>
              <a:r>
                <a:rPr lang="de-DE" sz="1600" dirty="0">
                  <a:solidFill>
                    <a:schemeClr val="lt1"/>
                  </a:solidFill>
                  <a:latin typeface="Calibri"/>
                  <a:ea typeface="Calibri"/>
                  <a:cs typeface="Calibri"/>
                  <a:sym typeface="Calibri"/>
                </a:rPr>
                <a:t> in the </a:t>
              </a:r>
              <a:r>
                <a:rPr lang="de-DE" sz="1600" dirty="0" err="1">
                  <a:solidFill>
                    <a:schemeClr val="lt1"/>
                  </a:solidFill>
                  <a:latin typeface="Calibri"/>
                  <a:ea typeface="Calibri"/>
                  <a:cs typeface="Calibri"/>
                  <a:sym typeface="Calibri"/>
                </a:rPr>
                <a:t>short</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term</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is</a:t>
              </a:r>
              <a:r>
                <a:rPr lang="de-DE" sz="1600" dirty="0">
                  <a:solidFill>
                    <a:schemeClr val="lt1"/>
                  </a:solidFill>
                  <a:latin typeface="Calibri"/>
                  <a:ea typeface="Calibri"/>
                  <a:cs typeface="Calibri"/>
                  <a:sym typeface="Calibri"/>
                </a:rPr>
                <a:t> not </a:t>
              </a:r>
              <a:r>
                <a:rPr lang="de-DE" sz="1600" dirty="0" err="1">
                  <a:solidFill>
                    <a:schemeClr val="lt1"/>
                  </a:solidFill>
                  <a:latin typeface="Calibri"/>
                  <a:ea typeface="Calibri"/>
                  <a:cs typeface="Calibri"/>
                  <a:sym typeface="Calibri"/>
                </a:rPr>
                <a:t>guaranteed</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Dealing</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with</a:t>
              </a:r>
              <a:r>
                <a:rPr lang="de-DE" sz="1600" dirty="0">
                  <a:solidFill>
                    <a:schemeClr val="lt1"/>
                  </a:solidFill>
                  <a:latin typeface="Calibri"/>
                  <a:ea typeface="Calibri"/>
                  <a:cs typeface="Calibri"/>
                  <a:sym typeface="Calibri"/>
                </a:rPr>
                <a:t> the </a:t>
              </a:r>
              <a:r>
                <a:rPr lang="de-DE" sz="1600" dirty="0" err="1">
                  <a:solidFill>
                    <a:schemeClr val="lt1"/>
                  </a:solidFill>
                  <a:latin typeface="Calibri"/>
                  <a:ea typeface="Calibri"/>
                  <a:cs typeface="Calibri"/>
                  <a:sym typeface="Calibri"/>
                </a:rPr>
                <a:t>financial</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consequences</a:t>
              </a:r>
              <a:r>
                <a:rPr lang="de-DE" sz="1600" dirty="0">
                  <a:solidFill>
                    <a:schemeClr val="lt1"/>
                  </a:solidFill>
                  <a:latin typeface="Calibri"/>
                  <a:ea typeface="Calibri"/>
                  <a:cs typeface="Calibri"/>
                  <a:sym typeface="Calibri"/>
                </a:rPr>
                <a:t> of the </a:t>
              </a:r>
              <a:r>
                <a:rPr lang="de-DE" sz="1600" dirty="0" err="1">
                  <a:solidFill>
                    <a:schemeClr val="lt1"/>
                  </a:solidFill>
                  <a:latin typeface="Calibri"/>
                  <a:ea typeface="Calibri"/>
                  <a:cs typeface="Calibri"/>
                  <a:sym typeface="Calibri"/>
                </a:rPr>
                <a:t>crisis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is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shifted</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into</a:t>
              </a:r>
              <a:r>
                <a:rPr lang="de-DE" sz="1600" dirty="0">
                  <a:solidFill>
                    <a:schemeClr val="lt1"/>
                  </a:solidFill>
                  <a:latin typeface="Calibri"/>
                  <a:ea typeface="Calibri"/>
                  <a:cs typeface="Calibri"/>
                  <a:sym typeface="Calibri"/>
                </a:rPr>
                <a:t> the </a:t>
              </a:r>
              <a:r>
                <a:rPr lang="de-DE" sz="1600" dirty="0" err="1">
                  <a:solidFill>
                    <a:schemeClr val="lt1"/>
                  </a:solidFill>
                  <a:latin typeface="Calibri"/>
                  <a:ea typeface="Calibri"/>
                  <a:cs typeface="Calibri"/>
                  <a:sym typeface="Calibri"/>
                </a:rPr>
                <a:t>future</a:t>
              </a:r>
              <a:r>
                <a:rPr lang="de-DE"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1174" name="Google Shape;1174;p25"/>
            <p:cNvSpPr/>
            <p:nvPr/>
          </p:nvSpPr>
          <p:spPr>
            <a:xfrm>
              <a:off x="0" y="180825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5"/>
            <p:cNvSpPr/>
            <p:nvPr/>
          </p:nvSpPr>
          <p:spPr>
            <a:xfrm>
              <a:off x="400367" y="1380213"/>
              <a:ext cx="5605145"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5"/>
            <p:cNvSpPr txBox="1"/>
            <p:nvPr/>
          </p:nvSpPr>
          <p:spPr>
            <a:xfrm>
              <a:off x="442157" y="1422003"/>
              <a:ext cx="5521565"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The </a:t>
              </a:r>
              <a:r>
                <a:rPr lang="de-DE" sz="1600" dirty="0" err="1">
                  <a:solidFill>
                    <a:schemeClr val="lt1"/>
                  </a:solidFill>
                  <a:latin typeface="Calibri"/>
                  <a:ea typeface="Calibri"/>
                  <a:cs typeface="Calibri"/>
                  <a:sym typeface="Calibri"/>
                </a:rPr>
                <a:t>countermeasures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immediately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introduced</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by</a:t>
              </a:r>
              <a:r>
                <a:rPr lang="de-DE" sz="1600" dirty="0">
                  <a:solidFill>
                    <a:schemeClr val="lt1"/>
                  </a:solidFill>
                  <a:latin typeface="Calibri"/>
                  <a:ea typeface="Calibri"/>
                  <a:cs typeface="Calibri"/>
                  <a:sym typeface="Calibri"/>
                </a:rPr>
                <a:t> the </a:t>
              </a:r>
              <a:r>
                <a:rPr lang="de-DE" sz="1600" dirty="0" err="1">
                  <a:solidFill>
                    <a:schemeClr val="lt1"/>
                  </a:solidFill>
                  <a:latin typeface="Calibri"/>
                  <a:ea typeface="Calibri"/>
                  <a:cs typeface="Calibri"/>
                  <a:sym typeface="Calibri"/>
                </a:rPr>
                <a:t>company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are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partly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accompanied</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by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cost</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remanence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They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only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lead</a:t>
              </a:r>
              <a:r>
                <a:rPr lang="de-DE" sz="1600" dirty="0">
                  <a:solidFill>
                    <a:schemeClr val="lt1"/>
                  </a:solidFill>
                  <a:latin typeface="Calibri"/>
                  <a:ea typeface="Calibri"/>
                  <a:cs typeface="Calibri"/>
                  <a:sym typeface="Calibri"/>
                </a:rPr>
                <a:t> to </a:t>
              </a:r>
              <a:r>
                <a:rPr lang="de-DE" sz="1600" dirty="0" err="1">
                  <a:solidFill>
                    <a:schemeClr val="lt1"/>
                  </a:solidFill>
                  <a:latin typeface="Calibri"/>
                  <a:ea typeface="Calibri"/>
                  <a:cs typeface="Calibri"/>
                  <a:sym typeface="Calibri"/>
                </a:rPr>
                <a:t>financial</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relief</a:t>
              </a:r>
              <a:r>
                <a:rPr lang="de-DE" sz="1600" dirty="0">
                  <a:solidFill>
                    <a:schemeClr val="lt1"/>
                  </a:solidFill>
                  <a:latin typeface="Calibri"/>
                  <a:ea typeface="Calibri"/>
                  <a:cs typeface="Calibri"/>
                  <a:sym typeface="Calibri"/>
                </a:rPr>
                <a:t> after a </a:t>
              </a:r>
              <a:r>
                <a:rPr lang="de-DE" sz="1600" dirty="0" err="1">
                  <a:solidFill>
                    <a:schemeClr val="lt1"/>
                  </a:solidFill>
                  <a:latin typeface="Calibri"/>
                  <a:ea typeface="Calibri"/>
                  <a:cs typeface="Calibri"/>
                  <a:sym typeface="Calibri"/>
                </a:rPr>
                <a:t>delay</a:t>
              </a:r>
              <a:r>
                <a:rPr lang="de-DE"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1177" name="Google Shape;1177;p25"/>
            <p:cNvSpPr/>
            <p:nvPr/>
          </p:nvSpPr>
          <p:spPr>
            <a:xfrm>
              <a:off x="0" y="312369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5"/>
            <p:cNvSpPr/>
            <p:nvPr/>
          </p:nvSpPr>
          <p:spPr>
            <a:xfrm>
              <a:off x="400367" y="2695653"/>
              <a:ext cx="5605145"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5"/>
            <p:cNvSpPr txBox="1"/>
            <p:nvPr/>
          </p:nvSpPr>
          <p:spPr>
            <a:xfrm>
              <a:off x="442157" y="2737443"/>
              <a:ext cx="5521565"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Change processes only take effect with a delay.</a:t>
              </a:r>
              <a:endParaRPr sz="1600">
                <a:solidFill>
                  <a:schemeClr val="lt1"/>
                </a:solidFill>
                <a:latin typeface="Calibri"/>
                <a:ea typeface="Calibri"/>
                <a:cs typeface="Calibri"/>
                <a:sym typeface="Calibri"/>
              </a:endParaRPr>
            </a:p>
          </p:txBody>
        </p:sp>
      </p:grpSp>
      <p:sp>
        <p:nvSpPr>
          <p:cNvPr id="1180" name="Google Shape;1180;p2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You</a:t>
            </a:r>
            <a:r>
              <a:rPr lang="de-DE" dirty="0"/>
              <a:t> </a:t>
            </a:r>
            <a:r>
              <a:rPr lang="de-DE" dirty="0" err="1"/>
              <a:t>need</a:t>
            </a:r>
            <a:r>
              <a:rPr lang="de-DE" dirty="0"/>
              <a:t> </a:t>
            </a:r>
            <a:r>
              <a:rPr lang="de-DE" dirty="0" err="1"/>
              <a:t>financial</a:t>
            </a:r>
            <a:r>
              <a:rPr lang="de-DE" dirty="0"/>
              <a:t> </a:t>
            </a:r>
            <a:r>
              <a:rPr lang="de-DE" dirty="0" err="1"/>
              <a:t>resources</a:t>
            </a:r>
            <a:r>
              <a:rPr lang="de-DE" dirty="0"/>
              <a:t> in the </a:t>
            </a:r>
            <a:r>
              <a:rPr lang="de-DE" dirty="0" err="1"/>
              <a:t>short</a:t>
            </a:r>
            <a:r>
              <a:rPr lang="de-DE" dirty="0"/>
              <a:t> and medium </a:t>
            </a:r>
            <a:r>
              <a:rPr lang="de-DE" dirty="0" err="1"/>
              <a:t>term</a:t>
            </a:r>
            <a:r>
              <a:rPr lang="de-DE" dirty="0"/>
              <a:t> to </a:t>
            </a:r>
            <a:r>
              <a:rPr lang="de-DE" dirty="0" err="1"/>
              <a:t>cope</a:t>
            </a:r>
            <a:r>
              <a:rPr lang="de-DE" dirty="0"/>
              <a:t> </a:t>
            </a:r>
            <a:r>
              <a:rPr lang="de-DE" dirty="0" err="1"/>
              <a:t>with</a:t>
            </a:r>
            <a:r>
              <a:rPr lang="de-DE" dirty="0"/>
              <a:t> a </a:t>
            </a:r>
            <a:r>
              <a:rPr lang="de-DE" dirty="0" err="1"/>
              <a:t>crisis</a:t>
            </a:r>
            <a:r>
              <a:rPr lang="de-DE" dirty="0"/>
              <a:t>. </a:t>
            </a:r>
            <a:endParaRPr dirty="0"/>
          </a:p>
          <a:p>
            <a:pPr marL="0" lvl="0" indent="0" algn="l" rtl="0">
              <a:lnSpc>
                <a:spcPct val="100000"/>
              </a:lnSpc>
              <a:spcBef>
                <a:spcPts val="600"/>
              </a:spcBef>
              <a:spcAft>
                <a:spcPts val="0"/>
              </a:spcAft>
              <a:buClr>
                <a:srgbClr val="595A59"/>
              </a:buClr>
              <a:buSzPts val="1800"/>
              <a:buNone/>
            </a:pPr>
            <a:r>
              <a:rPr lang="de-DE" dirty="0" err="1"/>
              <a:t>Therefore</a:t>
            </a:r>
            <a:r>
              <a:rPr lang="de-DE" dirty="0"/>
              <a:t>, </a:t>
            </a:r>
            <a:r>
              <a:rPr lang="de-DE" dirty="0" err="1"/>
              <a:t>you</a:t>
            </a:r>
            <a:r>
              <a:rPr lang="de-DE" dirty="0"/>
              <a:t> </a:t>
            </a:r>
            <a:r>
              <a:rPr lang="de-DE" dirty="0" err="1"/>
              <a:t>need</a:t>
            </a:r>
            <a:r>
              <a:rPr lang="de-DE" dirty="0"/>
              <a:t> to </a:t>
            </a:r>
            <a:r>
              <a:rPr lang="de-DE" dirty="0" err="1"/>
              <a:t>keep</a:t>
            </a:r>
            <a:r>
              <a:rPr lang="de-DE" dirty="0"/>
              <a:t> </a:t>
            </a:r>
            <a:r>
              <a:rPr lang="de-DE" dirty="0" err="1"/>
              <a:t>liquidity</a:t>
            </a:r>
            <a:r>
              <a:rPr lang="de-DE" dirty="0"/>
              <a:t> </a:t>
            </a:r>
            <a:r>
              <a:rPr lang="de-DE" dirty="0" err="1"/>
              <a:t>reserves</a:t>
            </a:r>
            <a:r>
              <a:rPr lang="de-DE" dirty="0"/>
              <a:t> </a:t>
            </a:r>
            <a:r>
              <a:rPr lang="de-DE" dirty="0" err="1"/>
              <a:t>that</a:t>
            </a:r>
            <a:r>
              <a:rPr lang="de-DE" dirty="0"/>
              <a:t> </a:t>
            </a:r>
            <a:r>
              <a:rPr lang="de-DE" dirty="0" err="1"/>
              <a:t>you</a:t>
            </a:r>
            <a:r>
              <a:rPr lang="de-DE" dirty="0"/>
              <a:t> </a:t>
            </a:r>
            <a:r>
              <a:rPr lang="de-DE" dirty="0" err="1"/>
              <a:t>can</a:t>
            </a:r>
            <a:r>
              <a:rPr lang="de-DE" dirty="0"/>
              <a:t> fall back on in the </a:t>
            </a:r>
            <a:r>
              <a:rPr lang="de-DE" dirty="0" err="1"/>
              <a:t>event</a:t>
            </a:r>
            <a:r>
              <a:rPr lang="de-DE" dirty="0"/>
              <a:t> of a </a:t>
            </a:r>
            <a:r>
              <a:rPr lang="de-DE" dirty="0" err="1"/>
              <a:t>crisis</a:t>
            </a:r>
            <a:r>
              <a:rPr lang="de-DE" dirty="0"/>
              <a:t>. </a:t>
            </a:r>
            <a:endParaRPr dirty="0"/>
          </a:p>
          <a:p>
            <a:pPr marL="0" lvl="0" indent="0" algn="l" rtl="0">
              <a:lnSpc>
                <a:spcPct val="100000"/>
              </a:lnSpc>
              <a:spcBef>
                <a:spcPts val="600"/>
              </a:spcBef>
              <a:spcAft>
                <a:spcPts val="0"/>
              </a:spcAft>
              <a:buClr>
                <a:srgbClr val="595A59"/>
              </a:buClr>
              <a:buSzPts val="1800"/>
              <a:buNone/>
            </a:pPr>
            <a:endParaRPr dirty="0"/>
          </a:p>
        </p:txBody>
      </p:sp>
      <p:sp>
        <p:nvSpPr>
          <p:cNvPr id="1181" name="Google Shape;1181;p2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To </a:t>
            </a:r>
            <a:r>
              <a:rPr lang="de-DE" dirty="0" err="1"/>
              <a:t>successfully</a:t>
            </a:r>
            <a:r>
              <a:rPr lang="de-DE" dirty="0"/>
              <a:t> </a:t>
            </a:r>
            <a:r>
              <a:rPr lang="de-DE" dirty="0" err="1"/>
              <a:t>navigate</a:t>
            </a:r>
            <a:r>
              <a:rPr lang="de-DE" dirty="0"/>
              <a:t> the </a:t>
            </a:r>
            <a:r>
              <a:rPr lang="de-DE" dirty="0" err="1"/>
              <a:t>company</a:t>
            </a:r>
            <a:r>
              <a:rPr lang="de-DE" dirty="0"/>
              <a:t> </a:t>
            </a:r>
            <a:r>
              <a:rPr lang="de-DE" dirty="0" err="1"/>
              <a:t>through</a:t>
            </a:r>
            <a:r>
              <a:rPr lang="de-DE" dirty="0"/>
              <a:t> the </a:t>
            </a:r>
            <a:r>
              <a:rPr lang="de-DE" dirty="0" err="1"/>
              <a:t>crisis</a:t>
            </a:r>
            <a:r>
              <a:rPr lang="de-DE" dirty="0"/>
              <a:t>, </a:t>
            </a:r>
            <a:r>
              <a:rPr lang="de-DE" dirty="0" err="1"/>
              <a:t>both</a:t>
            </a:r>
            <a:r>
              <a:rPr lang="de-DE" dirty="0"/>
              <a:t> </a:t>
            </a:r>
            <a:r>
              <a:rPr lang="de-DE" dirty="0" err="1"/>
              <a:t>short</a:t>
            </a:r>
            <a:r>
              <a:rPr lang="de-DE" dirty="0"/>
              <a:t>- and medium-term </a:t>
            </a:r>
            <a:r>
              <a:rPr lang="de-DE" dirty="0" err="1"/>
              <a:t>financial</a:t>
            </a:r>
            <a:r>
              <a:rPr lang="de-DE" dirty="0"/>
              <a:t> </a:t>
            </a:r>
            <a:r>
              <a:rPr lang="de-DE" dirty="0" err="1"/>
              <a:t>resources</a:t>
            </a:r>
            <a:r>
              <a:rPr lang="de-DE" dirty="0"/>
              <a:t> </a:t>
            </a:r>
            <a:r>
              <a:rPr lang="de-DE" dirty="0" err="1"/>
              <a:t>are</a:t>
            </a:r>
            <a:r>
              <a:rPr lang="de-DE" dirty="0"/>
              <a:t> </a:t>
            </a:r>
            <a:r>
              <a:rPr lang="de-DE" dirty="0" err="1"/>
              <a:t>needed</a:t>
            </a:r>
            <a:r>
              <a:rPr lang="de-DE" dirty="0"/>
              <a:t>. </a:t>
            </a:r>
            <a:r>
              <a:rPr lang="de-DE" dirty="0" err="1"/>
              <a:t>Therefore</a:t>
            </a:r>
            <a:r>
              <a:rPr lang="de-DE" dirty="0"/>
              <a:t>, </a:t>
            </a:r>
            <a:r>
              <a:rPr lang="de-DE" dirty="0" err="1"/>
              <a:t>you</a:t>
            </a:r>
            <a:r>
              <a:rPr lang="de-DE" dirty="0"/>
              <a:t> </a:t>
            </a:r>
            <a:r>
              <a:rPr lang="de-DE" dirty="0" err="1"/>
              <a:t>need</a:t>
            </a:r>
            <a:r>
              <a:rPr lang="de-DE" dirty="0"/>
              <a:t> to </a:t>
            </a:r>
            <a:r>
              <a:rPr lang="de-DE" dirty="0" err="1"/>
              <a:t>maintain</a:t>
            </a:r>
            <a:r>
              <a:rPr lang="de-DE" dirty="0"/>
              <a:t> </a:t>
            </a:r>
            <a:r>
              <a:rPr lang="de-DE" dirty="0" err="1"/>
              <a:t>liquidity</a:t>
            </a:r>
            <a:r>
              <a:rPr lang="de-DE" dirty="0"/>
              <a:t> </a:t>
            </a:r>
            <a:r>
              <a:rPr lang="de-DE" dirty="0" err="1"/>
              <a:t>reserves</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182" name="Google Shape;1182;p2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The </a:t>
            </a:r>
            <a:r>
              <a:rPr lang="de-DE" dirty="0" err="1"/>
              <a:t>importance</a:t>
            </a:r>
            <a:r>
              <a:rPr lang="de-DE" dirty="0"/>
              <a:t> of </a:t>
            </a:r>
            <a:r>
              <a:rPr lang="de-DE" dirty="0" err="1"/>
              <a:t>liquidity</a:t>
            </a:r>
            <a:r>
              <a:rPr lang="de-DE" dirty="0"/>
              <a:t> </a:t>
            </a:r>
            <a:r>
              <a:rPr lang="de-DE" dirty="0" err="1"/>
              <a:t>reserves</a:t>
            </a:r>
            <a:endParaRPr dirty="0"/>
          </a:p>
        </p:txBody>
      </p:sp>
      <p:sp>
        <p:nvSpPr>
          <p:cNvPr id="1183" name="Google Shape;1183;p25"/>
          <p:cNvSpPr/>
          <p:nvPr/>
        </p:nvSpPr>
        <p:spPr>
          <a:xfrm>
            <a:off x="3752850" y="1713969"/>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txBox="1"/>
          <p:nvPr/>
        </p:nvSpPr>
        <p:spPr>
          <a:xfrm>
            <a:off x="4232366" y="1728467"/>
            <a:ext cx="55125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Why are liquidity reserves so important?</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26"/>
          <p:cNvSpPr txBox="1">
            <a:spLocks noGrp="1"/>
          </p:cNvSpPr>
          <p:nvPr>
            <p:ph type="body" idx="1"/>
          </p:nvPr>
        </p:nvSpPr>
        <p:spPr>
          <a:xfrm>
            <a:off x="666708" y="752638"/>
            <a:ext cx="4329835" cy="3668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Strategic </a:t>
            </a:r>
            <a:r>
              <a:rPr lang="de-DE" dirty="0" err="1"/>
              <a:t>Restructuring</a:t>
            </a:r>
            <a:r>
              <a:rPr lang="de-DE" dirty="0"/>
              <a:t> Concept</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grpSp>
        <p:nvGrpSpPr>
          <p:cNvPr id="1194" name="Google Shape;1194;p27"/>
          <p:cNvGrpSpPr/>
          <p:nvPr/>
        </p:nvGrpSpPr>
        <p:grpSpPr>
          <a:xfrm>
            <a:off x="5307413" y="1456865"/>
            <a:ext cx="4898222" cy="4976146"/>
            <a:chOff x="1554563" y="-179848"/>
            <a:chExt cx="4898222" cy="4976146"/>
          </a:xfrm>
        </p:grpSpPr>
        <p:sp>
          <p:nvSpPr>
            <p:cNvPr id="1195" name="Google Shape;1195;p27"/>
            <p:cNvSpPr/>
            <p:nvPr/>
          </p:nvSpPr>
          <p:spPr>
            <a:xfrm>
              <a:off x="3202672" y="-179848"/>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7"/>
            <p:cNvSpPr txBox="1"/>
            <p:nvPr/>
          </p:nvSpPr>
          <p:spPr>
            <a:xfrm>
              <a:off x="3259787" y="-122733"/>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Clarity</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Concept must be understandable for neutral third parties, e.g. bank employees, works council</a:t>
              </a:r>
              <a:endParaRPr sz="1200">
                <a:solidFill>
                  <a:schemeClr val="lt1"/>
                </a:solidFill>
                <a:latin typeface="Calibri"/>
                <a:ea typeface="Calibri"/>
                <a:cs typeface="Calibri"/>
                <a:sym typeface="Calibri"/>
              </a:endParaRPr>
            </a:p>
          </p:txBody>
        </p:sp>
        <p:sp>
          <p:nvSpPr>
            <p:cNvPr id="1197" name="Google Shape;1197;p27"/>
            <p:cNvSpPr/>
            <p:nvPr/>
          </p:nvSpPr>
          <p:spPr>
            <a:xfrm>
              <a:off x="2042373" y="376921"/>
              <a:ext cx="3806144" cy="3806144"/>
            </a:xfrm>
            <a:custGeom>
              <a:avLst/>
              <a:gdLst/>
              <a:ahLst/>
              <a:cxnLst/>
              <a:rect l="l" t="t" r="r" b="b"/>
              <a:pathLst>
                <a:path w="120000" h="120000" extrusionOk="0">
                  <a:moveTo>
                    <a:pt x="87202" y="6521"/>
                  </a:moveTo>
                  <a:lnTo>
                    <a:pt x="87202" y="6521"/>
                  </a:lnTo>
                  <a:cubicBezTo>
                    <a:pt x="90885" y="8394"/>
                    <a:pt x="94364" y="10643"/>
                    <a:pt x="97584" y="13231"/>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7"/>
            <p:cNvSpPr/>
            <p:nvPr/>
          </p:nvSpPr>
          <p:spPr>
            <a:xfrm>
              <a:off x="4850773" y="799070"/>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7"/>
            <p:cNvSpPr txBox="1"/>
            <p:nvPr/>
          </p:nvSpPr>
          <p:spPr>
            <a:xfrm>
              <a:off x="4907888" y="856185"/>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Scope</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In terms of content, all business areas, not number of pages</a:t>
              </a:r>
              <a:endParaRPr sz="1200">
                <a:solidFill>
                  <a:schemeClr val="lt1"/>
                </a:solidFill>
                <a:latin typeface="Calibri"/>
                <a:ea typeface="Calibri"/>
                <a:cs typeface="Calibri"/>
                <a:sym typeface="Calibri"/>
              </a:endParaRPr>
            </a:p>
          </p:txBody>
        </p:sp>
        <p:sp>
          <p:nvSpPr>
            <p:cNvPr id="1200" name="Google Shape;1200;p27"/>
            <p:cNvSpPr/>
            <p:nvPr/>
          </p:nvSpPr>
          <p:spPr>
            <a:xfrm>
              <a:off x="2093808" y="441646"/>
              <a:ext cx="3806144" cy="3806144"/>
            </a:xfrm>
            <a:custGeom>
              <a:avLst/>
              <a:gdLst/>
              <a:ahLst/>
              <a:cxnLst/>
              <a:rect l="l" t="t" r="r" b="b"/>
              <a:pathLst>
                <a:path w="120000" h="120000" extrusionOk="0">
                  <a:moveTo>
                    <a:pt x="118863" y="48375"/>
                  </a:moveTo>
                  <a:cubicBezTo>
                    <a:pt x="120284" y="55568"/>
                    <a:pt x="120374" y="62961"/>
                    <a:pt x="119129" y="70186"/>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7"/>
            <p:cNvSpPr/>
            <p:nvPr/>
          </p:nvSpPr>
          <p:spPr>
            <a:xfrm>
              <a:off x="4850781" y="2674759"/>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7"/>
            <p:cNvSpPr txBox="1"/>
            <p:nvPr/>
          </p:nvSpPr>
          <p:spPr>
            <a:xfrm>
              <a:off x="4907896" y="2731874"/>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Meaningfulness</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Objectives, methods and measures must be recognisable</a:t>
              </a:r>
              <a:endParaRPr sz="1200">
                <a:solidFill>
                  <a:schemeClr val="lt1"/>
                </a:solidFill>
                <a:latin typeface="Calibri"/>
                <a:ea typeface="Calibri"/>
                <a:cs typeface="Calibri"/>
                <a:sym typeface="Calibri"/>
              </a:endParaRPr>
            </a:p>
          </p:txBody>
        </p:sp>
        <p:sp>
          <p:nvSpPr>
            <p:cNvPr id="1203" name="Google Shape;1203;p27"/>
            <p:cNvSpPr/>
            <p:nvPr/>
          </p:nvSpPr>
          <p:spPr>
            <a:xfrm>
              <a:off x="2100602" y="405152"/>
              <a:ext cx="3806144" cy="3806144"/>
            </a:xfrm>
            <a:custGeom>
              <a:avLst/>
              <a:gdLst/>
              <a:ahLst/>
              <a:cxnLst/>
              <a:rect l="l" t="t" r="r" b="b"/>
              <a:pathLst>
                <a:path w="120000" h="120000" extrusionOk="0">
                  <a:moveTo>
                    <a:pt x="95305" y="108513"/>
                  </a:moveTo>
                  <a:cubicBezTo>
                    <a:pt x="92186" y="110783"/>
                    <a:pt x="88856" y="112746"/>
                    <a:pt x="85361" y="114376"/>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7"/>
            <p:cNvSpPr/>
            <p:nvPr/>
          </p:nvSpPr>
          <p:spPr>
            <a:xfrm>
              <a:off x="3202672" y="3626296"/>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7"/>
            <p:cNvSpPr txBox="1"/>
            <p:nvPr/>
          </p:nvSpPr>
          <p:spPr>
            <a:xfrm>
              <a:off x="3259787" y="3683411"/>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Plausibility</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Oriented on practice and possibilities, comprehensible</a:t>
              </a:r>
              <a:endParaRPr sz="1200">
                <a:solidFill>
                  <a:schemeClr val="lt1"/>
                </a:solidFill>
                <a:latin typeface="Calibri"/>
                <a:ea typeface="Calibri"/>
                <a:cs typeface="Calibri"/>
                <a:sym typeface="Calibri"/>
              </a:endParaRPr>
            </a:p>
          </p:txBody>
        </p:sp>
        <p:sp>
          <p:nvSpPr>
            <p:cNvPr id="1206" name="Google Shape;1206;p27"/>
            <p:cNvSpPr/>
            <p:nvPr/>
          </p:nvSpPr>
          <p:spPr>
            <a:xfrm>
              <a:off x="2100602" y="405152"/>
              <a:ext cx="3806144" cy="3806144"/>
            </a:xfrm>
            <a:custGeom>
              <a:avLst/>
              <a:gdLst/>
              <a:ahLst/>
              <a:cxnLst/>
              <a:rect l="l" t="t" r="r" b="b"/>
              <a:pathLst>
                <a:path w="120000" h="120000" extrusionOk="0">
                  <a:moveTo>
                    <a:pt x="34639" y="114377"/>
                  </a:moveTo>
                  <a:cubicBezTo>
                    <a:pt x="31143" y="112747"/>
                    <a:pt x="27813" y="110783"/>
                    <a:pt x="24695" y="108514"/>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7"/>
            <p:cNvSpPr/>
            <p:nvPr/>
          </p:nvSpPr>
          <p:spPr>
            <a:xfrm>
              <a:off x="1554563" y="2674759"/>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7"/>
            <p:cNvSpPr txBox="1"/>
            <p:nvPr/>
          </p:nvSpPr>
          <p:spPr>
            <a:xfrm>
              <a:off x="1611678" y="2731874"/>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a:solidFill>
                    <a:schemeClr val="lt1"/>
                  </a:solidFill>
                  <a:latin typeface="Calibri"/>
                  <a:ea typeface="Calibri"/>
                  <a:cs typeface="Calibri"/>
                  <a:sym typeface="Calibri"/>
                </a:rPr>
                <a:t>Feasibility</a:t>
              </a:r>
              <a:endParaRPr/>
            </a:p>
            <a:p>
              <a:pPr marL="0" marR="0" lvl="0" indent="0" algn="ctr" rtl="0">
                <a:lnSpc>
                  <a:spcPct val="90000"/>
                </a:lnSpc>
                <a:spcBef>
                  <a:spcPts val="420"/>
                </a:spcBef>
                <a:spcAft>
                  <a:spcPts val="0"/>
                </a:spcAft>
                <a:buClr>
                  <a:schemeClr val="lt1"/>
                </a:buClr>
                <a:buSzPts val="1200"/>
                <a:buFont typeface="Calibri"/>
                <a:buNone/>
              </a:pPr>
              <a:r>
                <a:rPr lang="de-DE" sz="1200">
                  <a:solidFill>
                    <a:schemeClr val="lt1"/>
                  </a:solidFill>
                  <a:latin typeface="Calibri"/>
                  <a:ea typeface="Calibri"/>
                  <a:cs typeface="Calibri"/>
                  <a:sym typeface="Calibri"/>
                </a:rPr>
                <a:t>Oriented on practice and possibilities, realistically</a:t>
              </a:r>
              <a:endParaRPr sz="1200">
                <a:solidFill>
                  <a:schemeClr val="lt1"/>
                </a:solidFill>
                <a:latin typeface="Calibri"/>
                <a:ea typeface="Calibri"/>
                <a:cs typeface="Calibri"/>
                <a:sym typeface="Calibri"/>
              </a:endParaRPr>
            </a:p>
          </p:txBody>
        </p:sp>
        <p:sp>
          <p:nvSpPr>
            <p:cNvPr id="1209" name="Google Shape;1209;p27"/>
            <p:cNvSpPr/>
            <p:nvPr/>
          </p:nvSpPr>
          <p:spPr>
            <a:xfrm>
              <a:off x="2107396" y="441646"/>
              <a:ext cx="3806144" cy="3806144"/>
            </a:xfrm>
            <a:custGeom>
              <a:avLst/>
              <a:gdLst/>
              <a:ahLst/>
              <a:cxnLst/>
              <a:rect l="l" t="t" r="r" b="b"/>
              <a:pathLst>
                <a:path w="120000" h="120000" extrusionOk="0">
                  <a:moveTo>
                    <a:pt x="871" y="70186"/>
                  </a:moveTo>
                  <a:lnTo>
                    <a:pt x="871" y="70186"/>
                  </a:lnTo>
                  <a:cubicBezTo>
                    <a:pt x="-374" y="62960"/>
                    <a:pt x="-284" y="55568"/>
                    <a:pt x="1137" y="48375"/>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7"/>
            <p:cNvSpPr/>
            <p:nvPr/>
          </p:nvSpPr>
          <p:spPr>
            <a:xfrm>
              <a:off x="1554571" y="799070"/>
              <a:ext cx="1602004" cy="1170002"/>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7"/>
            <p:cNvSpPr txBox="1"/>
            <p:nvPr/>
          </p:nvSpPr>
          <p:spPr>
            <a:xfrm>
              <a:off x="1611686" y="856185"/>
              <a:ext cx="1487774" cy="1055772"/>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de-DE" sz="1200" b="1" dirty="0">
                  <a:solidFill>
                    <a:schemeClr val="lt1"/>
                  </a:solidFill>
                  <a:latin typeface="Calibri"/>
                  <a:ea typeface="Calibri"/>
                  <a:cs typeface="Calibri"/>
                  <a:sym typeface="Calibri"/>
                </a:rPr>
                <a:t>Truth</a:t>
              </a:r>
              <a:endParaRPr dirty="0"/>
            </a:p>
            <a:p>
              <a:pPr marL="0" marR="0" lvl="0" indent="0" algn="ctr" rtl="0">
                <a:lnSpc>
                  <a:spcPct val="90000"/>
                </a:lnSpc>
                <a:spcBef>
                  <a:spcPts val="420"/>
                </a:spcBef>
                <a:spcAft>
                  <a:spcPts val="0"/>
                </a:spcAft>
                <a:buClr>
                  <a:schemeClr val="lt1"/>
                </a:buClr>
                <a:buSzPts val="1200"/>
                <a:buFont typeface="Calibri"/>
                <a:buNone/>
              </a:pPr>
              <a:r>
                <a:rPr lang="de-DE" sz="1200" dirty="0" err="1">
                  <a:solidFill>
                    <a:schemeClr val="lt1"/>
                  </a:solidFill>
                  <a:latin typeface="Calibri"/>
                  <a:ea typeface="Calibri"/>
                  <a:cs typeface="Calibri"/>
                  <a:sym typeface="Calibri"/>
                </a:rPr>
                <a:t>Relentless</a:t>
              </a:r>
              <a:r>
                <a:rPr lang="de-DE" sz="1200" dirty="0">
                  <a:solidFill>
                    <a:schemeClr val="lt1"/>
                  </a:solidFill>
                  <a:latin typeface="Calibri"/>
                  <a:ea typeface="Calibri"/>
                  <a:cs typeface="Calibri"/>
                  <a:sym typeface="Calibri"/>
                </a:rPr>
                <a:t> </a:t>
              </a:r>
              <a:r>
                <a:rPr lang="de-DE" sz="1200" dirty="0" err="1">
                  <a:solidFill>
                    <a:schemeClr val="lt1"/>
                  </a:solidFill>
                  <a:latin typeface="Calibri"/>
                  <a:ea typeface="Calibri"/>
                  <a:cs typeface="Calibri"/>
                  <a:sym typeface="Calibri"/>
                </a:rPr>
                <a:t>exposure</a:t>
              </a:r>
              <a:r>
                <a:rPr lang="de-DE" sz="1200" dirty="0">
                  <a:solidFill>
                    <a:schemeClr val="lt1"/>
                  </a:solidFill>
                  <a:latin typeface="Calibri"/>
                  <a:ea typeface="Calibri"/>
                  <a:cs typeface="Calibri"/>
                  <a:sym typeface="Calibri"/>
                </a:rPr>
                <a:t> of the </a:t>
              </a:r>
              <a:r>
                <a:rPr lang="de-DE" sz="1200" dirty="0" err="1">
                  <a:solidFill>
                    <a:schemeClr val="lt1"/>
                  </a:solidFill>
                  <a:latin typeface="Calibri"/>
                  <a:ea typeface="Calibri"/>
                  <a:cs typeface="Calibri"/>
                  <a:sym typeface="Calibri"/>
                </a:rPr>
                <a:t>causes</a:t>
              </a:r>
              <a:r>
                <a:rPr lang="de-DE" sz="1200" dirty="0">
                  <a:solidFill>
                    <a:schemeClr val="lt1"/>
                  </a:solidFill>
                  <a:latin typeface="Calibri"/>
                  <a:ea typeface="Calibri"/>
                  <a:cs typeface="Calibri"/>
                  <a:sym typeface="Calibri"/>
                </a:rPr>
                <a:t> of the </a:t>
              </a:r>
              <a:r>
                <a:rPr lang="de-DE" sz="1200" dirty="0" err="1">
                  <a:solidFill>
                    <a:schemeClr val="lt1"/>
                  </a:solidFill>
                  <a:latin typeface="Calibri"/>
                  <a:ea typeface="Calibri"/>
                  <a:cs typeface="Calibri"/>
                  <a:sym typeface="Calibri"/>
                </a:rPr>
                <a:t>crisis</a:t>
              </a:r>
              <a:endParaRPr sz="1200" dirty="0">
                <a:solidFill>
                  <a:schemeClr val="lt1"/>
                </a:solidFill>
                <a:latin typeface="Calibri"/>
                <a:ea typeface="Calibri"/>
                <a:cs typeface="Calibri"/>
                <a:sym typeface="Calibri"/>
              </a:endParaRPr>
            </a:p>
          </p:txBody>
        </p:sp>
        <p:sp>
          <p:nvSpPr>
            <p:cNvPr id="1212" name="Google Shape;1212;p27"/>
            <p:cNvSpPr/>
            <p:nvPr/>
          </p:nvSpPr>
          <p:spPr>
            <a:xfrm>
              <a:off x="2158832" y="376921"/>
              <a:ext cx="3806144" cy="3806144"/>
            </a:xfrm>
            <a:custGeom>
              <a:avLst/>
              <a:gdLst/>
              <a:ahLst/>
              <a:cxnLst/>
              <a:rect l="l" t="t" r="r" b="b"/>
              <a:pathLst>
                <a:path w="120000" h="120000" extrusionOk="0">
                  <a:moveTo>
                    <a:pt x="22415" y="13230"/>
                  </a:moveTo>
                  <a:lnTo>
                    <a:pt x="22415" y="13230"/>
                  </a:lnTo>
                  <a:cubicBezTo>
                    <a:pt x="25636" y="10642"/>
                    <a:pt x="29115" y="8393"/>
                    <a:pt x="32797" y="6520"/>
                  </a:cubicBezTo>
                </a:path>
              </a:pathLst>
            </a:custGeom>
            <a:noFill/>
            <a:ln w="9525"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3" name="Google Shape;1213;p27"/>
          <p:cNvSpPr txBox="1">
            <a:spLocks noGrp="1"/>
          </p:cNvSpPr>
          <p:nvPr>
            <p:ph type="body" idx="2"/>
          </p:nvPr>
        </p:nvSpPr>
        <p:spPr>
          <a:xfrm>
            <a:off x="370936" y="1713816"/>
            <a:ext cx="3869934" cy="47636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Restructuring</a:t>
            </a:r>
            <a:r>
              <a:rPr lang="de-DE" dirty="0"/>
              <a:t> </a:t>
            </a:r>
            <a:r>
              <a:rPr lang="de-DE" dirty="0" err="1"/>
              <a:t>efforts</a:t>
            </a:r>
            <a:r>
              <a:rPr lang="de-DE" dirty="0"/>
              <a:t> and </a:t>
            </a:r>
            <a:r>
              <a:rPr lang="de-DE" dirty="0" err="1"/>
              <a:t>measures</a:t>
            </a:r>
            <a:r>
              <a:rPr lang="de-DE" dirty="0"/>
              <a:t> </a:t>
            </a:r>
            <a:r>
              <a:rPr lang="de-DE" dirty="0" err="1"/>
              <a:t>should</a:t>
            </a:r>
            <a:r>
              <a:rPr lang="de-DE" dirty="0"/>
              <a:t> not </a:t>
            </a:r>
            <a:r>
              <a:rPr lang="de-DE" dirty="0" err="1"/>
              <a:t>be</a:t>
            </a:r>
            <a:r>
              <a:rPr lang="de-DE" dirty="0"/>
              <a:t> </a:t>
            </a:r>
            <a:r>
              <a:rPr lang="de-DE" dirty="0" err="1"/>
              <a:t>undertaken</a:t>
            </a:r>
            <a:r>
              <a:rPr lang="de-DE" dirty="0"/>
              <a:t> in a </a:t>
            </a:r>
            <a:r>
              <a:rPr lang="de-DE" dirty="0" err="1"/>
              <a:t>hurry</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Rather, the </a:t>
            </a:r>
            <a:r>
              <a:rPr lang="de-DE" dirty="0" err="1"/>
              <a:t>managing</a:t>
            </a:r>
            <a:r>
              <a:rPr lang="de-DE" dirty="0"/>
              <a:t> </a:t>
            </a:r>
            <a:r>
              <a:rPr lang="de-DE" dirty="0" err="1"/>
              <a:t>directors</a:t>
            </a:r>
            <a:r>
              <a:rPr lang="de-DE" dirty="0"/>
              <a:t> and </a:t>
            </a:r>
            <a:r>
              <a:rPr lang="de-DE" dirty="0" err="1"/>
              <a:t>creditors</a:t>
            </a:r>
            <a:r>
              <a:rPr lang="de-DE" dirty="0"/>
              <a:t> (e.g. </a:t>
            </a:r>
            <a:r>
              <a:rPr lang="de-DE" dirty="0" err="1"/>
              <a:t>banks</a:t>
            </a:r>
            <a:r>
              <a:rPr lang="de-DE" dirty="0"/>
              <a:t>, </a:t>
            </a:r>
            <a:r>
              <a:rPr lang="de-DE" dirty="0" err="1"/>
              <a:t>commercial</a:t>
            </a:r>
            <a:r>
              <a:rPr lang="de-DE" dirty="0"/>
              <a:t> </a:t>
            </a:r>
            <a:r>
              <a:rPr lang="de-DE" dirty="0" err="1"/>
              <a:t>creditors</a:t>
            </a:r>
            <a:r>
              <a:rPr lang="de-DE" dirty="0"/>
              <a:t>, </a:t>
            </a:r>
            <a:r>
              <a:rPr lang="de-DE" dirty="0" err="1"/>
              <a:t>suppliers</a:t>
            </a:r>
            <a:r>
              <a:rPr lang="de-DE" dirty="0"/>
              <a:t>), </a:t>
            </a:r>
            <a:r>
              <a:rPr lang="de-DE" dirty="0" err="1"/>
              <a:t>who</a:t>
            </a:r>
            <a:r>
              <a:rPr lang="de-DE" dirty="0"/>
              <a:t> </a:t>
            </a:r>
            <a:r>
              <a:rPr lang="de-DE" dirty="0" err="1"/>
              <a:t>are</a:t>
            </a:r>
            <a:r>
              <a:rPr lang="de-DE" dirty="0"/>
              <a:t> the </a:t>
            </a:r>
            <a:r>
              <a:rPr lang="de-DE" dirty="0" err="1"/>
              <a:t>focus</a:t>
            </a:r>
            <a:r>
              <a:rPr lang="de-DE" dirty="0"/>
              <a:t> of </a:t>
            </a:r>
            <a:r>
              <a:rPr lang="de-DE" dirty="0" err="1"/>
              <a:t>attention</a:t>
            </a:r>
            <a:r>
              <a:rPr lang="de-DE" dirty="0"/>
              <a:t>, </a:t>
            </a:r>
            <a:r>
              <a:rPr lang="de-DE" dirty="0" err="1"/>
              <a:t>should</a:t>
            </a:r>
            <a:r>
              <a:rPr lang="de-DE" dirty="0"/>
              <a:t> </a:t>
            </a:r>
            <a:r>
              <a:rPr lang="de-DE" dirty="0" err="1"/>
              <a:t>jointly</a:t>
            </a:r>
            <a:r>
              <a:rPr lang="de-DE" dirty="0"/>
              <a:t> </a:t>
            </a:r>
            <a:r>
              <a:rPr lang="de-DE" dirty="0" err="1"/>
              <a:t>set</a:t>
            </a:r>
            <a:r>
              <a:rPr lang="de-DE" dirty="0"/>
              <a:t> a </a:t>
            </a:r>
            <a:r>
              <a:rPr lang="de-DE" dirty="0" err="1"/>
              <a:t>framework</a:t>
            </a:r>
            <a:r>
              <a:rPr lang="de-DE" dirty="0"/>
              <a:t> on the </a:t>
            </a:r>
            <a:r>
              <a:rPr lang="de-DE" dirty="0" err="1"/>
              <a:t>basis</a:t>
            </a:r>
            <a:r>
              <a:rPr lang="de-DE" dirty="0"/>
              <a:t> of </a:t>
            </a:r>
            <a:r>
              <a:rPr lang="de-DE" dirty="0" err="1"/>
              <a:t>which</a:t>
            </a:r>
            <a:r>
              <a:rPr lang="de-DE" dirty="0"/>
              <a:t> the </a:t>
            </a:r>
            <a:r>
              <a:rPr lang="de-DE" dirty="0" err="1"/>
              <a:t>company</a:t>
            </a:r>
            <a:r>
              <a:rPr lang="de-DE" dirty="0"/>
              <a:t> </a:t>
            </a:r>
            <a:r>
              <a:rPr lang="de-DE" dirty="0" err="1"/>
              <a:t>can</a:t>
            </a:r>
            <a:r>
              <a:rPr lang="de-DE" dirty="0"/>
              <a:t> </a:t>
            </a:r>
            <a:r>
              <a:rPr lang="de-DE" dirty="0" err="1"/>
              <a:t>be</a:t>
            </a:r>
            <a:r>
              <a:rPr lang="de-DE" dirty="0"/>
              <a:t> </a:t>
            </a:r>
            <a:r>
              <a:rPr lang="de-DE" dirty="0" err="1"/>
              <a:t>restructured</a:t>
            </a:r>
            <a:r>
              <a:rPr lang="de-DE" dirty="0"/>
              <a:t> in a goal-</a:t>
            </a:r>
            <a:r>
              <a:rPr lang="de-DE" dirty="0" err="1"/>
              <a:t>oriented</a:t>
            </a:r>
            <a:r>
              <a:rPr lang="de-DE" dirty="0"/>
              <a:t>, transparent </a:t>
            </a:r>
            <a:r>
              <a:rPr lang="de-DE" dirty="0" err="1"/>
              <a:t>manner</a:t>
            </a:r>
            <a:r>
              <a:rPr lang="de-DE" dirty="0"/>
              <a:t>, </a:t>
            </a:r>
            <a:r>
              <a:rPr lang="de-DE" dirty="0" err="1"/>
              <a:t>avoiding</a:t>
            </a:r>
            <a:r>
              <a:rPr lang="de-DE" dirty="0"/>
              <a:t> (</a:t>
            </a:r>
            <a:r>
              <a:rPr lang="de-DE" dirty="0" err="1"/>
              <a:t>liability</a:t>
            </a:r>
            <a:r>
              <a:rPr lang="de-DE" dirty="0"/>
              <a:t>) </a:t>
            </a:r>
            <a:r>
              <a:rPr lang="de-DE" dirty="0" err="1"/>
              <a:t>risks</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A </a:t>
            </a:r>
            <a:r>
              <a:rPr lang="de-DE" dirty="0" err="1"/>
              <a:t>restructuring</a:t>
            </a:r>
            <a:r>
              <a:rPr lang="de-DE" dirty="0"/>
              <a:t> </a:t>
            </a:r>
            <a:r>
              <a:rPr lang="de-DE" dirty="0" err="1"/>
              <a:t>concept</a:t>
            </a:r>
            <a:r>
              <a:rPr lang="de-DE" dirty="0"/>
              <a:t> (</a:t>
            </a:r>
            <a:r>
              <a:rPr lang="de-DE" b="1" dirty="0" err="1"/>
              <a:t>documented</a:t>
            </a:r>
            <a:r>
              <a:rPr lang="de-DE" b="1" dirty="0"/>
              <a:t> in </a:t>
            </a:r>
            <a:r>
              <a:rPr lang="de-DE" b="1" dirty="0" err="1"/>
              <a:t>writing</a:t>
            </a:r>
            <a:r>
              <a:rPr lang="de-DE" b="1" dirty="0"/>
              <a:t>, </a:t>
            </a:r>
            <a:r>
              <a:rPr lang="de-DE" b="1" dirty="0" err="1"/>
              <a:t>understandable</a:t>
            </a:r>
            <a:r>
              <a:rPr lang="de-DE" b="1" dirty="0"/>
              <a:t> in </a:t>
            </a:r>
            <a:r>
              <a:rPr lang="de-DE" b="1" dirty="0" err="1"/>
              <a:t>itself</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this</a:t>
            </a:r>
            <a:r>
              <a:rPr lang="de-DE" dirty="0"/>
              <a:t> </a:t>
            </a:r>
            <a:r>
              <a:rPr lang="de-DE" dirty="0" err="1"/>
              <a:t>purpose</a:t>
            </a:r>
            <a:r>
              <a:rPr lang="de-DE" dirty="0"/>
              <a:t>.</a:t>
            </a:r>
            <a:endParaRPr dirty="0"/>
          </a:p>
          <a:p>
            <a:pPr marL="0" lvl="0" indent="0" algn="l" rtl="0">
              <a:lnSpc>
                <a:spcPct val="100000"/>
              </a:lnSpc>
              <a:spcBef>
                <a:spcPts val="600"/>
              </a:spcBef>
              <a:spcAft>
                <a:spcPts val="0"/>
              </a:spcAft>
              <a:buClr>
                <a:srgbClr val="595A59"/>
              </a:buClr>
              <a:buSzPts val="1800"/>
              <a:buNone/>
            </a:pPr>
            <a:endParaRPr dirty="0"/>
          </a:p>
        </p:txBody>
      </p:sp>
      <p:sp>
        <p:nvSpPr>
          <p:cNvPr id="1214" name="Google Shape;1214;p2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A </a:t>
            </a:r>
            <a:r>
              <a:rPr lang="de-DE" dirty="0" err="1"/>
              <a:t>restructuring</a:t>
            </a:r>
            <a:r>
              <a:rPr lang="de-DE" dirty="0"/>
              <a:t> </a:t>
            </a:r>
            <a:r>
              <a:rPr lang="de-DE" dirty="0" err="1"/>
              <a:t>concept</a:t>
            </a:r>
            <a:r>
              <a:rPr lang="de-DE" dirty="0"/>
              <a:t> </a:t>
            </a:r>
            <a:r>
              <a:rPr lang="de-DE" dirty="0" err="1"/>
              <a:t>is</a:t>
            </a:r>
            <a:r>
              <a:rPr lang="de-DE" dirty="0"/>
              <a:t> the </a:t>
            </a:r>
            <a:r>
              <a:rPr lang="de-DE" dirty="0" err="1"/>
              <a:t>cornerstone</a:t>
            </a:r>
            <a:r>
              <a:rPr lang="de-DE" dirty="0"/>
              <a:t> and </a:t>
            </a:r>
            <a:r>
              <a:rPr lang="de-DE" dirty="0" err="1"/>
              <a:t>thus</a:t>
            </a:r>
            <a:r>
              <a:rPr lang="de-DE" dirty="0"/>
              <a:t> the </a:t>
            </a:r>
            <a:r>
              <a:rPr lang="de-DE" dirty="0" err="1"/>
              <a:t>duty</a:t>
            </a:r>
            <a:r>
              <a:rPr lang="de-DE" dirty="0"/>
              <a:t> of </a:t>
            </a:r>
            <a:r>
              <a:rPr lang="de-DE" dirty="0" err="1"/>
              <a:t>any</a:t>
            </a:r>
            <a:r>
              <a:rPr lang="de-DE" dirty="0"/>
              <a:t> </a:t>
            </a:r>
            <a:r>
              <a:rPr lang="de-DE" dirty="0" err="1"/>
              <a:t>restructuring</a:t>
            </a:r>
            <a:r>
              <a:rPr lang="de-DE" dirty="0"/>
              <a:t>.</a:t>
            </a:r>
            <a:endParaRPr dirty="0"/>
          </a:p>
        </p:txBody>
      </p:sp>
      <p:sp>
        <p:nvSpPr>
          <p:cNvPr id="1215" name="Google Shape;1215;p2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Challenges in restructuring concepts</a:t>
            </a:r>
            <a:endParaRPr/>
          </a:p>
        </p:txBody>
      </p:sp>
      <p:sp>
        <p:nvSpPr>
          <p:cNvPr id="1216" name="Google Shape;1216;p27"/>
          <p:cNvSpPr txBox="1"/>
          <p:nvPr/>
        </p:nvSpPr>
        <p:spPr>
          <a:xfrm>
            <a:off x="6937394" y="3586419"/>
            <a:ext cx="181237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b="1">
                <a:solidFill>
                  <a:schemeClr val="dk1"/>
                </a:solidFill>
                <a:latin typeface="Calibri"/>
                <a:ea typeface="Calibri"/>
                <a:cs typeface="Calibri"/>
                <a:sym typeface="Calibri"/>
              </a:rPr>
              <a:t>Attributes of restructuring concepts</a:t>
            </a:r>
            <a:endParaRPr sz="1800" b="1">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28"/>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dirty="0"/>
          </a:p>
        </p:txBody>
      </p:sp>
      <p:sp>
        <p:nvSpPr>
          <p:cNvPr id="1222" name="Google Shape;1222;p2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 </a:t>
            </a:r>
            <a:r>
              <a:rPr lang="de-DE" dirty="0" err="1"/>
              <a:t>restructuring</a:t>
            </a:r>
            <a:r>
              <a:rPr lang="de-DE" dirty="0"/>
              <a:t> </a:t>
            </a:r>
            <a:r>
              <a:rPr lang="de-DE" dirty="0" err="1"/>
              <a:t>concept</a:t>
            </a:r>
            <a:r>
              <a:rPr lang="de-DE" dirty="0"/>
              <a:t> </a:t>
            </a:r>
            <a:r>
              <a:rPr lang="de-DE" dirty="0" err="1"/>
              <a:t>increases</a:t>
            </a:r>
            <a:r>
              <a:rPr lang="de-DE" dirty="0"/>
              <a:t> the </a:t>
            </a:r>
            <a:r>
              <a:rPr lang="de-DE" dirty="0" err="1"/>
              <a:t>chances</a:t>
            </a:r>
            <a:r>
              <a:rPr lang="de-DE" dirty="0"/>
              <a:t> of </a:t>
            </a:r>
            <a:r>
              <a:rPr lang="de-DE" dirty="0" err="1"/>
              <a:t>success</a:t>
            </a:r>
            <a:r>
              <a:rPr lang="de-DE" dirty="0"/>
              <a:t> and the </a:t>
            </a:r>
            <a:r>
              <a:rPr lang="de-DE" dirty="0" err="1"/>
              <a:t>liability</a:t>
            </a:r>
            <a:r>
              <a:rPr lang="de-DE" dirty="0"/>
              <a:t> and </a:t>
            </a:r>
            <a:r>
              <a:rPr lang="de-DE" dirty="0" err="1"/>
              <a:t>rescission</a:t>
            </a:r>
            <a:r>
              <a:rPr lang="de-DE" dirty="0"/>
              <a:t> </a:t>
            </a:r>
            <a:r>
              <a:rPr lang="de-DE" dirty="0" err="1"/>
              <a:t>risks</a:t>
            </a:r>
            <a:r>
              <a:rPr lang="de-DE" dirty="0"/>
              <a:t> </a:t>
            </a:r>
            <a:r>
              <a:rPr lang="de-DE" dirty="0" err="1"/>
              <a:t>can</a:t>
            </a:r>
            <a:r>
              <a:rPr lang="de-DE" dirty="0"/>
              <a:t> </a:t>
            </a:r>
            <a:r>
              <a:rPr lang="de-DE" dirty="0" err="1"/>
              <a:t>be</a:t>
            </a:r>
            <a:r>
              <a:rPr lang="de-DE" dirty="0"/>
              <a:t> </a:t>
            </a:r>
            <a:r>
              <a:rPr lang="de-DE" dirty="0" err="1"/>
              <a:t>significantly</a:t>
            </a:r>
            <a:r>
              <a:rPr lang="de-DE" dirty="0"/>
              <a:t> </a:t>
            </a:r>
            <a:r>
              <a:rPr lang="de-DE" dirty="0" err="1"/>
              <a:t>reduced</a:t>
            </a:r>
            <a:r>
              <a:rPr lang="de-DE" dirty="0"/>
              <a:t> (</a:t>
            </a:r>
            <a:r>
              <a:rPr lang="de-DE" dirty="0" err="1"/>
              <a:t>depending</a:t>
            </a:r>
            <a:r>
              <a:rPr lang="de-DE" dirty="0"/>
              <a:t> on the legal </a:t>
            </a:r>
            <a:r>
              <a:rPr lang="de-DE" dirty="0" err="1"/>
              <a:t>framework</a:t>
            </a:r>
            <a:r>
              <a:rPr lang="de-DE" dirty="0"/>
              <a:t> of </a:t>
            </a:r>
            <a:r>
              <a:rPr lang="de-DE" dirty="0" err="1"/>
              <a:t>your</a:t>
            </a:r>
            <a:r>
              <a:rPr lang="de-DE" dirty="0"/>
              <a:t> </a:t>
            </a:r>
            <a:r>
              <a:rPr lang="de-DE" dirty="0" err="1"/>
              <a:t>country</a:t>
            </a:r>
            <a:r>
              <a:rPr lang="de-DE" dirty="0"/>
              <a:t>).</a:t>
            </a:r>
            <a:endParaRPr dirty="0"/>
          </a:p>
        </p:txBody>
      </p:sp>
      <p:sp>
        <p:nvSpPr>
          <p:cNvPr id="1223" name="Google Shape;1223;p28"/>
          <p:cNvSpPr txBox="1">
            <a:spLocks noGrp="1"/>
          </p:cNvSpPr>
          <p:nvPr>
            <p:ph type="body" idx="3"/>
          </p:nvPr>
        </p:nvSpPr>
        <p:spPr>
          <a:xfrm>
            <a:off x="380503" y="371446"/>
            <a:ext cx="11470200" cy="58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9527B"/>
              </a:buClr>
              <a:buSzPts val="1850"/>
              <a:buNone/>
            </a:pPr>
            <a:r>
              <a:rPr lang="de-DE" dirty="0"/>
              <a:t>The </a:t>
            </a:r>
            <a:r>
              <a:rPr lang="de-DE" dirty="0" err="1"/>
              <a:t>restructuring</a:t>
            </a:r>
            <a:r>
              <a:rPr lang="de-DE" dirty="0"/>
              <a:t> </a:t>
            </a:r>
            <a:r>
              <a:rPr lang="de-DE" dirty="0" err="1"/>
              <a:t>concept</a:t>
            </a:r>
            <a:r>
              <a:rPr lang="de-DE" dirty="0"/>
              <a:t> </a:t>
            </a:r>
            <a:r>
              <a:rPr lang="de-DE" dirty="0" err="1"/>
              <a:t>contains</a:t>
            </a:r>
            <a:r>
              <a:rPr lang="de-DE" dirty="0"/>
              <a:t> a </a:t>
            </a:r>
            <a:r>
              <a:rPr lang="de-DE" dirty="0" err="1"/>
              <a:t>well</a:t>
            </a:r>
            <a:r>
              <a:rPr lang="de-DE" dirty="0"/>
              <a:t> </a:t>
            </a:r>
            <a:r>
              <a:rPr lang="de-DE" dirty="0" err="1"/>
              <a:t>thought</a:t>
            </a:r>
            <a:r>
              <a:rPr lang="de-DE" dirty="0"/>
              <a:t>-out </a:t>
            </a:r>
            <a:r>
              <a:rPr lang="de-DE" dirty="0" err="1"/>
              <a:t>guideline</a:t>
            </a:r>
            <a:r>
              <a:rPr lang="de-DE" dirty="0"/>
              <a:t> on </a:t>
            </a:r>
            <a:r>
              <a:rPr lang="de-DE" dirty="0" err="1"/>
              <a:t>how</a:t>
            </a:r>
            <a:r>
              <a:rPr lang="de-DE" dirty="0"/>
              <a:t> to </a:t>
            </a:r>
            <a:r>
              <a:rPr lang="de-DE" dirty="0" err="1"/>
              <a:t>proceed</a:t>
            </a:r>
            <a:r>
              <a:rPr lang="de-DE" dirty="0"/>
              <a:t> </a:t>
            </a:r>
            <a:r>
              <a:rPr lang="de-DE" dirty="0" err="1"/>
              <a:t>from</a:t>
            </a:r>
            <a:r>
              <a:rPr lang="de-DE" dirty="0"/>
              <a:t> the </a:t>
            </a:r>
            <a:r>
              <a:rPr lang="de-DE" dirty="0" err="1"/>
              <a:t>beginning</a:t>
            </a:r>
            <a:r>
              <a:rPr lang="de-DE" dirty="0"/>
              <a:t> to the end of </a:t>
            </a:r>
            <a:r>
              <a:rPr lang="de-DE" dirty="0" err="1"/>
              <a:t>restructuring</a:t>
            </a:r>
            <a:r>
              <a:rPr lang="de-DE" dirty="0"/>
              <a:t> </a:t>
            </a:r>
            <a:r>
              <a:rPr lang="de-DE" dirty="0" err="1"/>
              <a:t>as</a:t>
            </a:r>
            <a:r>
              <a:rPr lang="de-DE" dirty="0"/>
              <a:t> </a:t>
            </a:r>
            <a:r>
              <a:rPr lang="de-DE" dirty="0" err="1"/>
              <a:t>well</a:t>
            </a:r>
            <a:r>
              <a:rPr lang="de-DE" dirty="0"/>
              <a:t> </a:t>
            </a:r>
            <a:r>
              <a:rPr lang="de-DE" dirty="0" err="1"/>
              <a:t>as</a:t>
            </a:r>
            <a:r>
              <a:rPr lang="de-DE" dirty="0"/>
              <a:t> a </a:t>
            </a:r>
            <a:r>
              <a:rPr lang="de-DE" dirty="0" err="1"/>
              <a:t>forecast</a:t>
            </a:r>
            <a:r>
              <a:rPr lang="de-DE" dirty="0"/>
              <a:t> on </a:t>
            </a:r>
            <a:r>
              <a:rPr lang="de-DE" dirty="0" err="1"/>
              <a:t>its</a:t>
            </a:r>
            <a:r>
              <a:rPr lang="de-DE" dirty="0"/>
              <a:t> </a:t>
            </a:r>
            <a:r>
              <a:rPr lang="de-DE" dirty="0" err="1"/>
              <a:t>chances</a:t>
            </a:r>
            <a:r>
              <a:rPr lang="de-DE" dirty="0"/>
              <a:t> of </a:t>
            </a:r>
            <a:r>
              <a:rPr lang="de-DE" dirty="0" err="1"/>
              <a:t>success</a:t>
            </a:r>
            <a:r>
              <a:rPr lang="de-DE" dirty="0"/>
              <a:t>.</a:t>
            </a:r>
            <a:endParaRPr dirty="0"/>
          </a:p>
        </p:txBody>
      </p:sp>
      <p:sp>
        <p:nvSpPr>
          <p:cNvPr id="1224" name="Google Shape;1224;p2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Content of Restructuring Concepts</a:t>
            </a:r>
            <a:endParaRPr/>
          </a:p>
          <a:p>
            <a:pPr marL="0" lvl="0" indent="0" algn="l" rtl="0">
              <a:lnSpc>
                <a:spcPct val="90000"/>
              </a:lnSpc>
              <a:spcBef>
                <a:spcPts val="1000"/>
              </a:spcBef>
              <a:spcAft>
                <a:spcPts val="0"/>
              </a:spcAft>
              <a:buClr>
                <a:srgbClr val="79527B"/>
              </a:buClr>
              <a:buSzPts val="1800"/>
              <a:buNone/>
            </a:pPr>
            <a:endParaRPr/>
          </a:p>
        </p:txBody>
      </p:sp>
      <p:grpSp>
        <p:nvGrpSpPr>
          <p:cNvPr id="1225" name="Google Shape;1225;p28"/>
          <p:cNvGrpSpPr/>
          <p:nvPr/>
        </p:nvGrpSpPr>
        <p:grpSpPr>
          <a:xfrm>
            <a:off x="5264152" y="1770513"/>
            <a:ext cx="5710593" cy="1347141"/>
            <a:chOff x="5264152" y="1770513"/>
            <a:chExt cx="5710593" cy="1347141"/>
          </a:xfrm>
        </p:grpSpPr>
        <p:sp>
          <p:nvSpPr>
            <p:cNvPr id="1226" name="Google Shape;1226;p28"/>
            <p:cNvSpPr/>
            <p:nvPr/>
          </p:nvSpPr>
          <p:spPr>
            <a:xfrm>
              <a:off x="6654745" y="1772541"/>
              <a:ext cx="432000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27" name="Google Shape;1227;p28"/>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28" name="Google Shape;1228;p28"/>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Company Situation</a:t>
              </a:r>
              <a:endParaRPr sz="1400" b="1" cap="none">
                <a:solidFill>
                  <a:schemeClr val="lt1"/>
                </a:solidFill>
                <a:latin typeface="Calibri"/>
                <a:ea typeface="Calibri"/>
                <a:cs typeface="Calibri"/>
                <a:sym typeface="Calibri"/>
              </a:endParaRPr>
            </a:p>
          </p:txBody>
        </p:sp>
        <p:sp>
          <p:nvSpPr>
            <p:cNvPr id="1229" name="Google Shape;1229;p28"/>
            <p:cNvSpPr txBox="1"/>
            <p:nvPr/>
          </p:nvSpPr>
          <p:spPr>
            <a:xfrm>
              <a:off x="6652292" y="1892798"/>
              <a:ext cx="42252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a:solidFill>
                    <a:schemeClr val="lt1"/>
                  </a:solidFill>
                  <a:latin typeface="Calibri"/>
                  <a:ea typeface="Calibri"/>
                  <a:cs typeface="Calibri"/>
                  <a:sym typeface="Calibri"/>
                </a:rPr>
                <a:t>Statements </a:t>
              </a:r>
              <a:r>
                <a:rPr lang="de-DE" sz="1400" dirty="0" err="1">
                  <a:solidFill>
                    <a:schemeClr val="lt1"/>
                  </a:solidFill>
                  <a:latin typeface="Calibri"/>
                  <a:ea typeface="Calibri"/>
                  <a:cs typeface="Calibri"/>
                  <a:sym typeface="Calibri"/>
                </a:rPr>
                <a:t>about</a:t>
              </a:r>
              <a:r>
                <a:rPr lang="de-DE" sz="1400" dirty="0">
                  <a:solidFill>
                    <a:schemeClr val="lt1"/>
                  </a:solidFill>
                  <a:latin typeface="Calibri"/>
                  <a:ea typeface="Calibri"/>
                  <a:cs typeface="Calibri"/>
                  <a:sym typeface="Calibri"/>
                </a:rPr>
                <a:t> essential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data</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economic</a:t>
              </a:r>
              <a:r>
                <a:rPr lang="de-DE" sz="1400" dirty="0">
                  <a:solidFill>
                    <a:schemeClr val="lt1"/>
                  </a:solidFill>
                  <a:latin typeface="Calibri"/>
                  <a:ea typeface="Calibri"/>
                  <a:cs typeface="Calibri"/>
                  <a:sym typeface="Calibri"/>
                </a:rPr>
                <a:t> and legal </a:t>
              </a:r>
              <a:r>
                <a:rPr lang="de-DE" sz="1400" dirty="0" err="1">
                  <a:solidFill>
                    <a:schemeClr val="lt1"/>
                  </a:solidFill>
                  <a:latin typeface="Calibri"/>
                  <a:ea typeface="Calibri"/>
                  <a:cs typeface="Calibri"/>
                  <a:sym typeface="Calibri"/>
                </a:rPr>
                <a:t>influencing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factors</a:t>
              </a:r>
              <a:r>
                <a:rPr lang="de-DE" sz="1400" dirty="0">
                  <a:solidFill>
                    <a:schemeClr val="lt1"/>
                  </a:solidFill>
                  <a:latin typeface="Calibri"/>
                  <a:ea typeface="Calibri"/>
                  <a:cs typeface="Calibri"/>
                  <a:sym typeface="Calibri"/>
                </a:rPr>
                <a:t> and the (</a:t>
              </a:r>
              <a:r>
                <a:rPr lang="de-DE" sz="1400" dirty="0" err="1">
                  <a:solidFill>
                    <a:schemeClr val="lt1"/>
                  </a:solidFill>
                  <a:latin typeface="Calibri"/>
                  <a:ea typeface="Calibri"/>
                  <a:cs typeface="Calibri"/>
                  <a:sym typeface="Calibri"/>
                </a:rPr>
                <a:t>central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causes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crisis</a:t>
              </a:r>
              <a:endParaRPr dirty="0"/>
            </a:p>
          </p:txBody>
        </p:sp>
      </p:grpSp>
      <p:sp>
        <p:nvSpPr>
          <p:cNvPr id="1230" name="Google Shape;1230;p28"/>
          <p:cNvSpPr/>
          <p:nvPr/>
        </p:nvSpPr>
        <p:spPr>
          <a:xfrm>
            <a:off x="6652292" y="3306445"/>
            <a:ext cx="432000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1" name="Google Shape;1231;p28"/>
          <p:cNvSpPr txBox="1"/>
          <p:nvPr/>
        </p:nvSpPr>
        <p:spPr>
          <a:xfrm>
            <a:off x="6643218" y="3302954"/>
            <a:ext cx="4572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err="1">
                <a:solidFill>
                  <a:schemeClr val="lt1"/>
                </a:solidFill>
                <a:latin typeface="Calibri"/>
                <a:ea typeface="Calibri"/>
                <a:cs typeface="Calibri"/>
                <a:sym typeface="Calibri"/>
              </a:rPr>
              <a:t>Presentation</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vision</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mission</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statement</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restructured</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Statements on the </a:t>
            </a:r>
            <a:r>
              <a:rPr lang="de-DE" sz="1400" dirty="0" err="1">
                <a:solidFill>
                  <a:schemeClr val="lt1"/>
                </a:solidFill>
                <a:latin typeface="Calibri"/>
                <a:ea typeface="Calibri"/>
                <a:cs typeface="Calibri"/>
                <a:sym typeface="Calibri"/>
              </a:rPr>
              <a:t>necessary</a:t>
            </a:r>
            <a:r>
              <a:rPr lang="de-DE" sz="1400" dirty="0">
                <a:solidFill>
                  <a:schemeClr val="lt1"/>
                </a:solidFill>
                <a:latin typeface="Calibri"/>
                <a:ea typeface="Calibri"/>
                <a:cs typeface="Calibri"/>
                <a:sym typeface="Calibri"/>
              </a:rPr>
              <a:t> operational </a:t>
            </a:r>
            <a:r>
              <a:rPr lang="de-DE" sz="1400" dirty="0" err="1">
                <a:solidFill>
                  <a:schemeClr val="lt1"/>
                </a:solidFill>
                <a:latin typeface="Calibri"/>
                <a:ea typeface="Calibri"/>
                <a:cs typeface="Calibri"/>
                <a:sym typeface="Calibri"/>
              </a:rPr>
              <a:t>or</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financial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measures</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contributions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various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parties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involved</a:t>
            </a:r>
            <a:endParaRPr dirty="0"/>
          </a:p>
        </p:txBody>
      </p:sp>
      <p:sp>
        <p:nvSpPr>
          <p:cNvPr id="1232" name="Google Shape;1232;p28"/>
          <p:cNvSpPr/>
          <p:nvPr/>
        </p:nvSpPr>
        <p:spPr>
          <a:xfrm>
            <a:off x="6671507" y="4803035"/>
            <a:ext cx="432000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3" name="Google Shape;1233;p28"/>
          <p:cNvSpPr txBox="1"/>
          <p:nvPr/>
        </p:nvSpPr>
        <p:spPr>
          <a:xfrm>
            <a:off x="6652292" y="4805318"/>
            <a:ext cx="422510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err="1">
                <a:solidFill>
                  <a:schemeClr val="lt1"/>
                </a:solidFill>
                <a:latin typeface="Calibri"/>
                <a:ea typeface="Calibri"/>
                <a:cs typeface="Calibri"/>
                <a:sym typeface="Calibri"/>
              </a:rPr>
              <a:t>Presentation</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liquidity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earnings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asset</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company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taking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into</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account</a:t>
            </a:r>
            <a:r>
              <a:rPr lang="de-DE" sz="1400" b="0" i="0" dirty="0">
                <a:solidFill>
                  <a:schemeClr val="lt1"/>
                </a:solidFill>
                <a:latin typeface="Calibri"/>
                <a:ea typeface="Calibri"/>
                <a:cs typeface="Calibri"/>
                <a:sym typeface="Calibri"/>
              </a:rPr>
              <a:t> the </a:t>
            </a:r>
            <a:r>
              <a:rPr lang="de-DE" sz="1400" b="0" i="0" dirty="0" err="1">
                <a:solidFill>
                  <a:schemeClr val="lt1"/>
                </a:solidFill>
                <a:latin typeface="Calibri"/>
                <a:ea typeface="Calibri"/>
                <a:cs typeface="Calibri"/>
                <a:sym typeface="Calibri"/>
              </a:rPr>
              <a:t>restructuring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measures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contributions</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integrated</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corporate</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a:t>
            </a:r>
            <a:endParaRPr dirty="0"/>
          </a:p>
        </p:txBody>
      </p:sp>
      <p:sp>
        <p:nvSpPr>
          <p:cNvPr id="1234" name="Google Shape;1234;p28"/>
          <p:cNvSpPr/>
          <p:nvPr/>
        </p:nvSpPr>
        <p:spPr>
          <a:xfrm rot="5400000">
            <a:off x="5315175" y="3318624"/>
            <a:ext cx="1347142"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5" name="Google Shape;1235;p28"/>
          <p:cNvSpPr txBox="1"/>
          <p:nvPr/>
        </p:nvSpPr>
        <p:spPr>
          <a:xfrm>
            <a:off x="5267463" y="3571390"/>
            <a:ext cx="1449185"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2. Vision, Mission </a:t>
            </a:r>
            <a:br>
              <a:rPr lang="de-DE" sz="1400" b="1">
                <a:solidFill>
                  <a:schemeClr val="dk1"/>
                </a:solidFill>
                <a:latin typeface="Calibri"/>
                <a:ea typeface="Calibri"/>
                <a:cs typeface="Calibri"/>
                <a:sym typeface="Calibri"/>
              </a:rPr>
            </a:br>
            <a:r>
              <a:rPr lang="de-DE" sz="1400" b="1">
                <a:solidFill>
                  <a:schemeClr val="lt1"/>
                </a:solidFill>
                <a:latin typeface="Calibri"/>
                <a:ea typeface="Calibri"/>
                <a:cs typeface="Calibri"/>
                <a:sym typeface="Calibri"/>
              </a:rPr>
              <a:t>and Measures</a:t>
            </a:r>
            <a:endParaRPr/>
          </a:p>
          <a:p>
            <a:pPr marL="0" marR="0" lvl="0" indent="0" algn="ctr" rtl="0">
              <a:spcBef>
                <a:spcPts val="0"/>
              </a:spcBef>
              <a:spcAft>
                <a:spcPts val="0"/>
              </a:spcAft>
              <a:buNone/>
            </a:pPr>
            <a:endParaRPr sz="1400" cap="none">
              <a:solidFill>
                <a:schemeClr val="lt1"/>
              </a:solidFill>
              <a:latin typeface="Calibri"/>
              <a:ea typeface="Calibri"/>
              <a:cs typeface="Calibri"/>
              <a:sym typeface="Calibri"/>
            </a:endParaRPr>
          </a:p>
        </p:txBody>
      </p:sp>
      <p:sp>
        <p:nvSpPr>
          <p:cNvPr id="1236" name="Google Shape;1236;p28"/>
          <p:cNvSpPr/>
          <p:nvPr/>
        </p:nvSpPr>
        <p:spPr>
          <a:xfrm rot="5400000">
            <a:off x="5528454" y="4614088"/>
            <a:ext cx="954107" cy="1332000"/>
          </a:xfrm>
          <a:prstGeom prst="rect">
            <a:avLst/>
          </a:pr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37" name="Google Shape;1237;p28"/>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3. Business plan</a:t>
            </a:r>
            <a:endParaRPr sz="1400" b="1"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3"/>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a:t>…</a:t>
            </a:r>
            <a:r>
              <a:rPr lang="de-DE" dirty="0" err="1"/>
              <a:t>have</a:t>
            </a:r>
            <a:r>
              <a:rPr lang="de-DE" dirty="0"/>
              <a:t> </a:t>
            </a:r>
            <a:r>
              <a:rPr lang="de-DE" dirty="0" err="1"/>
              <a:t>developed</a:t>
            </a:r>
            <a:r>
              <a:rPr lang="de-DE" dirty="0"/>
              <a:t> an </a:t>
            </a:r>
            <a:r>
              <a:rPr lang="de-DE" dirty="0" err="1"/>
              <a:t>understanding</a:t>
            </a:r>
            <a:r>
              <a:rPr lang="de-DE" dirty="0"/>
              <a:t> </a:t>
            </a:r>
            <a:r>
              <a:rPr lang="de-DE" dirty="0" err="1"/>
              <a:t>that</a:t>
            </a:r>
            <a:r>
              <a:rPr lang="de-DE" dirty="0"/>
              <a:t> the </a:t>
            </a:r>
            <a:r>
              <a:rPr lang="de-DE" dirty="0" err="1"/>
              <a:t>more</a:t>
            </a:r>
            <a:r>
              <a:rPr lang="de-DE" dirty="0"/>
              <a:t> </a:t>
            </a:r>
            <a:r>
              <a:rPr lang="de-DE" dirty="0" err="1"/>
              <a:t>advanced</a:t>
            </a:r>
            <a:r>
              <a:rPr lang="de-DE" dirty="0"/>
              <a:t> the </a:t>
            </a:r>
            <a:r>
              <a:rPr lang="de-DE" dirty="0" err="1"/>
              <a:t>crisis</a:t>
            </a:r>
            <a:r>
              <a:rPr lang="de-DE" dirty="0"/>
              <a:t>, the </a:t>
            </a:r>
            <a:r>
              <a:rPr lang="de-DE" dirty="0" err="1"/>
              <a:t>fewer</a:t>
            </a:r>
            <a:r>
              <a:rPr lang="de-DE" dirty="0"/>
              <a:t> </a:t>
            </a:r>
            <a:r>
              <a:rPr lang="de-DE" dirty="0" err="1"/>
              <a:t>options</a:t>
            </a:r>
            <a:r>
              <a:rPr lang="de-DE" dirty="0"/>
              <a:t> </a:t>
            </a:r>
            <a:r>
              <a:rPr lang="de-DE" dirty="0" err="1"/>
              <a:t>you</a:t>
            </a:r>
            <a:r>
              <a:rPr lang="de-DE" dirty="0"/>
              <a:t> </a:t>
            </a:r>
            <a:r>
              <a:rPr lang="de-DE" dirty="0" err="1"/>
              <a:t>have</a:t>
            </a:r>
            <a:endParaRPr dirty="0"/>
          </a:p>
          <a:p>
            <a:pPr marL="228600" lvl="0" indent="-228600" algn="l" rtl="0">
              <a:lnSpc>
                <a:spcPct val="90000"/>
              </a:lnSpc>
              <a:spcBef>
                <a:spcPts val="600"/>
              </a:spcBef>
              <a:spcAft>
                <a:spcPts val="0"/>
              </a:spcAft>
              <a:buClr>
                <a:schemeClr val="lt1"/>
              </a:buClr>
              <a:buSzPts val="2400"/>
              <a:buNone/>
            </a:pPr>
            <a:r>
              <a:rPr lang="de-DE" dirty="0"/>
              <a:t>…</a:t>
            </a:r>
            <a:r>
              <a:rPr lang="de-DE" dirty="0" err="1"/>
              <a:t>know</a:t>
            </a:r>
            <a:r>
              <a:rPr lang="de-DE" dirty="0"/>
              <a:t> </a:t>
            </a:r>
            <a:r>
              <a:rPr lang="de-DE" dirty="0" err="1"/>
              <a:t>which</a:t>
            </a:r>
            <a:r>
              <a:rPr lang="de-DE" dirty="0"/>
              <a:t> </a:t>
            </a:r>
            <a:r>
              <a:rPr lang="de-DE" dirty="0" err="1"/>
              <a:t>crisis</a:t>
            </a:r>
            <a:r>
              <a:rPr lang="de-DE" dirty="0"/>
              <a:t> </a:t>
            </a:r>
            <a:r>
              <a:rPr lang="de-DE" dirty="0" err="1"/>
              <a:t>management</a:t>
            </a:r>
            <a:r>
              <a:rPr lang="de-DE" dirty="0"/>
              <a:t> </a:t>
            </a:r>
            <a:r>
              <a:rPr lang="de-DE" dirty="0" err="1"/>
              <a:t>measures</a:t>
            </a:r>
            <a:r>
              <a:rPr lang="de-DE" dirty="0"/>
              <a:t> </a:t>
            </a:r>
            <a:r>
              <a:rPr lang="de-DE" dirty="0" err="1"/>
              <a:t>are</a:t>
            </a:r>
            <a:r>
              <a:rPr lang="de-DE" dirty="0"/>
              <a:t> </a:t>
            </a:r>
            <a:r>
              <a:rPr lang="de-DE" dirty="0" err="1"/>
              <a:t>suitable</a:t>
            </a:r>
            <a:r>
              <a:rPr lang="de-DE" dirty="0"/>
              <a:t> </a:t>
            </a:r>
            <a:r>
              <a:rPr lang="de-DE" dirty="0" err="1"/>
              <a:t>for</a:t>
            </a:r>
            <a:r>
              <a:rPr lang="de-DE" dirty="0"/>
              <a:t> </a:t>
            </a:r>
            <a:r>
              <a:rPr lang="de-DE" dirty="0" err="1"/>
              <a:t>tourism</a:t>
            </a:r>
            <a:r>
              <a:rPr lang="de-DE" dirty="0"/>
              <a:t> SMEs</a:t>
            </a:r>
            <a:endParaRPr dirty="0"/>
          </a:p>
          <a:p>
            <a:pPr marL="228600" lvl="0" indent="-228600" algn="l" rtl="0">
              <a:lnSpc>
                <a:spcPct val="90000"/>
              </a:lnSpc>
              <a:spcBef>
                <a:spcPts val="600"/>
              </a:spcBef>
              <a:spcAft>
                <a:spcPts val="0"/>
              </a:spcAft>
              <a:buClr>
                <a:schemeClr val="lt1"/>
              </a:buClr>
              <a:buSzPts val="2400"/>
              <a:buNone/>
            </a:pPr>
            <a:r>
              <a:rPr lang="de-DE" dirty="0"/>
              <a:t>…</a:t>
            </a:r>
            <a:r>
              <a:rPr lang="de-DE" dirty="0" err="1"/>
              <a:t>know</a:t>
            </a:r>
            <a:r>
              <a:rPr lang="de-DE" dirty="0"/>
              <a:t> </a:t>
            </a:r>
            <a:r>
              <a:rPr lang="de-DE" dirty="0" err="1"/>
              <a:t>what</a:t>
            </a:r>
            <a:r>
              <a:rPr lang="de-DE" dirty="0"/>
              <a:t> </a:t>
            </a:r>
            <a:r>
              <a:rPr lang="de-DE" dirty="0" err="1"/>
              <a:t>is</a:t>
            </a:r>
            <a:r>
              <a:rPr lang="de-DE" dirty="0"/>
              <a:t> </a:t>
            </a:r>
            <a:r>
              <a:rPr lang="de-DE" dirty="0" err="1"/>
              <a:t>important</a:t>
            </a:r>
            <a:r>
              <a:rPr lang="de-DE" dirty="0"/>
              <a:t> in </a:t>
            </a:r>
            <a:r>
              <a:rPr lang="de-DE" dirty="0" err="1"/>
              <a:t>change</a:t>
            </a:r>
            <a:r>
              <a:rPr lang="de-DE" dirty="0"/>
              <a:t> </a:t>
            </a:r>
            <a:r>
              <a:rPr lang="de-DE" dirty="0" err="1"/>
              <a:t>processes</a:t>
            </a:r>
            <a:r>
              <a:rPr lang="de-DE" dirty="0"/>
              <a:t> to </a:t>
            </a:r>
            <a:r>
              <a:rPr lang="de-DE" dirty="0" err="1"/>
              <a:t>overcome</a:t>
            </a:r>
            <a:r>
              <a:rPr lang="de-DE" dirty="0"/>
              <a:t> a </a:t>
            </a:r>
            <a:r>
              <a:rPr lang="de-DE" dirty="0" err="1"/>
              <a:t>crisis</a:t>
            </a:r>
            <a:endParaRPr dirty="0"/>
          </a:p>
          <a:p>
            <a:pPr marL="228600" lvl="0" indent="-228600" algn="l" rtl="0">
              <a:lnSpc>
                <a:spcPct val="90000"/>
              </a:lnSpc>
              <a:spcBef>
                <a:spcPts val="600"/>
              </a:spcBef>
              <a:spcAft>
                <a:spcPts val="0"/>
              </a:spcAft>
              <a:buClr>
                <a:schemeClr val="lt1"/>
              </a:buClr>
              <a:buSzPts val="2400"/>
              <a:buNone/>
            </a:pPr>
            <a:r>
              <a:rPr lang="de-DE" dirty="0"/>
              <a:t>…</a:t>
            </a:r>
            <a:r>
              <a:rPr lang="de-DE" dirty="0" err="1"/>
              <a:t>be</a:t>
            </a:r>
            <a:r>
              <a:rPr lang="de-DE" dirty="0"/>
              <a:t> </a:t>
            </a:r>
            <a:r>
              <a:rPr lang="de-DE" dirty="0" err="1"/>
              <a:t>familiar</a:t>
            </a:r>
            <a:r>
              <a:rPr lang="de-DE" dirty="0"/>
              <a:t> </a:t>
            </a:r>
            <a:r>
              <a:rPr lang="de-DE" dirty="0" err="1"/>
              <a:t>with</a:t>
            </a:r>
            <a:r>
              <a:rPr lang="de-DE" dirty="0"/>
              <a:t> the </a:t>
            </a:r>
            <a:r>
              <a:rPr lang="de-DE" dirty="0" err="1"/>
              <a:t>challenges</a:t>
            </a:r>
            <a:r>
              <a:rPr lang="de-DE" dirty="0"/>
              <a:t> of a </a:t>
            </a:r>
            <a:r>
              <a:rPr lang="de-DE" dirty="0" err="1"/>
              <a:t>restructuring</a:t>
            </a:r>
            <a:r>
              <a:rPr lang="de-DE" dirty="0"/>
              <a:t> </a:t>
            </a:r>
            <a:r>
              <a:rPr lang="de-DE" dirty="0" err="1"/>
              <a:t>concept</a:t>
            </a:r>
            <a:endParaRPr dirty="0"/>
          </a:p>
          <a:p>
            <a:pPr marL="228600" lvl="0" indent="-228600" algn="l" rtl="0">
              <a:lnSpc>
                <a:spcPct val="90000"/>
              </a:lnSpc>
              <a:spcBef>
                <a:spcPts val="600"/>
              </a:spcBef>
              <a:spcAft>
                <a:spcPts val="0"/>
              </a:spcAft>
              <a:buClr>
                <a:schemeClr val="lt1"/>
              </a:buClr>
              <a:buSzPts val="2400"/>
              <a:buNone/>
            </a:pPr>
            <a:r>
              <a:rPr lang="de-DE" dirty="0"/>
              <a:t>…</a:t>
            </a:r>
            <a:r>
              <a:rPr lang="de-DE" dirty="0" err="1"/>
              <a:t>be</a:t>
            </a:r>
            <a:r>
              <a:rPr lang="de-DE" dirty="0"/>
              <a:t> </a:t>
            </a:r>
            <a:r>
              <a:rPr lang="de-DE" dirty="0" err="1"/>
              <a:t>aware</a:t>
            </a:r>
            <a:r>
              <a:rPr lang="de-DE" dirty="0"/>
              <a:t> of the </a:t>
            </a:r>
            <a:r>
              <a:rPr lang="de-DE" dirty="0" err="1"/>
              <a:t>importance</a:t>
            </a:r>
            <a:r>
              <a:rPr lang="de-DE" dirty="0"/>
              <a:t> of </a:t>
            </a:r>
            <a:r>
              <a:rPr lang="de-DE" dirty="0" err="1"/>
              <a:t>learning</a:t>
            </a:r>
            <a:r>
              <a:rPr lang="de-DE" dirty="0"/>
              <a:t> </a:t>
            </a:r>
            <a:r>
              <a:rPr lang="de-DE" dirty="0" err="1"/>
              <a:t>from</a:t>
            </a:r>
            <a:r>
              <a:rPr lang="de-DE" dirty="0"/>
              <a:t> </a:t>
            </a:r>
            <a:r>
              <a:rPr lang="de-DE" dirty="0" err="1"/>
              <a:t>failure</a:t>
            </a:r>
            <a:endParaRPr dirty="0"/>
          </a:p>
          <a:p>
            <a:pPr marL="228600" lvl="0" indent="-228600" algn="l" rtl="0">
              <a:lnSpc>
                <a:spcPct val="90000"/>
              </a:lnSpc>
              <a:spcBef>
                <a:spcPts val="600"/>
              </a:spcBef>
              <a:spcAft>
                <a:spcPts val="0"/>
              </a:spcAft>
              <a:buClr>
                <a:schemeClr val="lt1"/>
              </a:buClr>
              <a:buSzPts val="2400"/>
              <a:buNone/>
            </a:pPr>
            <a:endParaRPr dirty="0"/>
          </a:p>
        </p:txBody>
      </p:sp>
      <p:sp>
        <p:nvSpPr>
          <p:cNvPr id="842" name="Google Shape;842;p3"/>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After completing this module, you will…</a:t>
            </a:r>
            <a:endParaRPr/>
          </a:p>
        </p:txBody>
      </p:sp>
      <p:pic>
        <p:nvPicPr>
          <p:cNvPr id="843" name="Google Shape;843;p3" descr="Ein Bild, das Essen enthält.&#10;&#10;Automatisch generierte Beschreibung"/>
          <p:cNvPicPr preferRelativeResize="0">
            <a:picLocks noGrp="1"/>
          </p:cNvPicPr>
          <p:nvPr>
            <p:ph type="pic" idx="3"/>
          </p:nvPr>
        </p:nvPicPr>
        <p:blipFill rotWithShape="1">
          <a:blip r:embed="rId3">
            <a:alphaModFix/>
          </a:blip>
          <a:srcRect l="15921" r="15920"/>
          <a:stretch/>
        </p:blipFill>
        <p:spPr>
          <a:xfrm>
            <a:off x="6392300" y="228600"/>
            <a:ext cx="5564883" cy="5447571"/>
          </a:xfrm>
          <a:prstGeom prst="rect">
            <a:avLst/>
          </a:prstGeom>
          <a:solidFill>
            <a:schemeClr val="lt1"/>
          </a:solidFill>
          <a:ln>
            <a:noFill/>
          </a:ln>
        </p:spPr>
      </p:pic>
      <p:sp>
        <p:nvSpPr>
          <p:cNvPr id="844" name="Google Shape;844;p3"/>
          <p:cNvSpPr txBox="1"/>
          <p:nvPr/>
        </p:nvSpPr>
        <p:spPr>
          <a:xfrm>
            <a:off x="6374716" y="5412581"/>
            <a:ext cx="16742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595A59"/>
                </a:solidFill>
                <a:latin typeface="Calibri"/>
                <a:ea typeface="Calibri"/>
                <a:cs typeface="Calibri"/>
                <a:sym typeface="Calibri"/>
              </a:rPr>
              <a:t>Photo: Adobe Stock</a:t>
            </a:r>
            <a:endParaRPr sz="1000">
              <a:solidFill>
                <a:srgbClr val="595A5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29"/>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243" name="Google Shape;1243;p29"/>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 </a:t>
            </a:r>
            <a:r>
              <a:rPr lang="de-DE" dirty="0" err="1"/>
              <a:t>restructuring</a:t>
            </a:r>
            <a:r>
              <a:rPr lang="de-DE" dirty="0"/>
              <a:t> </a:t>
            </a:r>
            <a:r>
              <a:rPr lang="de-DE" dirty="0" err="1"/>
              <a:t>concept</a:t>
            </a:r>
            <a:r>
              <a:rPr lang="de-DE" dirty="0"/>
              <a:t> </a:t>
            </a:r>
            <a:r>
              <a:rPr lang="de-DE" dirty="0" err="1"/>
              <a:t>increases</a:t>
            </a:r>
            <a:r>
              <a:rPr lang="de-DE" dirty="0"/>
              <a:t> the </a:t>
            </a:r>
            <a:r>
              <a:rPr lang="de-DE" dirty="0" err="1"/>
              <a:t>chances</a:t>
            </a:r>
            <a:r>
              <a:rPr lang="de-DE" dirty="0"/>
              <a:t> of </a:t>
            </a:r>
            <a:r>
              <a:rPr lang="de-DE" dirty="0" err="1"/>
              <a:t>success</a:t>
            </a:r>
            <a:r>
              <a:rPr lang="de-DE" dirty="0"/>
              <a:t> and the </a:t>
            </a:r>
            <a:r>
              <a:rPr lang="de-DE" dirty="0" err="1"/>
              <a:t>liability</a:t>
            </a:r>
            <a:r>
              <a:rPr lang="de-DE" dirty="0"/>
              <a:t> and </a:t>
            </a:r>
            <a:r>
              <a:rPr lang="de-DE" dirty="0" err="1"/>
              <a:t>rescission</a:t>
            </a:r>
            <a:r>
              <a:rPr lang="de-DE" dirty="0"/>
              <a:t> </a:t>
            </a:r>
            <a:r>
              <a:rPr lang="de-DE" dirty="0" err="1"/>
              <a:t>risks</a:t>
            </a:r>
            <a:r>
              <a:rPr lang="de-DE" dirty="0"/>
              <a:t> </a:t>
            </a:r>
            <a:r>
              <a:rPr lang="de-DE" dirty="0" err="1"/>
              <a:t>can</a:t>
            </a:r>
            <a:r>
              <a:rPr lang="de-DE" dirty="0"/>
              <a:t> </a:t>
            </a:r>
            <a:r>
              <a:rPr lang="de-DE" dirty="0" err="1"/>
              <a:t>be</a:t>
            </a:r>
            <a:r>
              <a:rPr lang="de-DE" dirty="0"/>
              <a:t> </a:t>
            </a:r>
            <a:r>
              <a:rPr lang="de-DE" dirty="0" err="1"/>
              <a:t>significantly</a:t>
            </a:r>
            <a:r>
              <a:rPr lang="de-DE" dirty="0"/>
              <a:t> </a:t>
            </a:r>
            <a:r>
              <a:rPr lang="de-DE" dirty="0" err="1"/>
              <a:t>reduced</a:t>
            </a:r>
            <a:r>
              <a:rPr lang="de-DE" dirty="0"/>
              <a:t> (</a:t>
            </a:r>
            <a:r>
              <a:rPr lang="de-DE" dirty="0" err="1"/>
              <a:t>depending</a:t>
            </a:r>
            <a:r>
              <a:rPr lang="de-DE" dirty="0"/>
              <a:t> on the legal </a:t>
            </a:r>
            <a:r>
              <a:rPr lang="de-DE" dirty="0" err="1"/>
              <a:t>framework</a:t>
            </a:r>
            <a:r>
              <a:rPr lang="de-DE" dirty="0"/>
              <a:t> of </a:t>
            </a:r>
            <a:r>
              <a:rPr lang="de-DE" dirty="0" err="1"/>
              <a:t>your</a:t>
            </a:r>
            <a:r>
              <a:rPr lang="de-DE" dirty="0"/>
              <a:t> </a:t>
            </a:r>
            <a:r>
              <a:rPr lang="de-DE" dirty="0" err="1"/>
              <a:t>country</a:t>
            </a:r>
            <a:r>
              <a:rPr lang="de-DE" dirty="0"/>
              <a:t>).</a:t>
            </a:r>
            <a:endParaRPr dirty="0"/>
          </a:p>
        </p:txBody>
      </p:sp>
      <p:sp>
        <p:nvSpPr>
          <p:cNvPr id="1245" name="Google Shape;1245;p2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Content of Restructuring Concepts</a:t>
            </a:r>
            <a:endParaRPr/>
          </a:p>
          <a:p>
            <a:pPr marL="0" lvl="0" indent="0" algn="l" rtl="0">
              <a:lnSpc>
                <a:spcPct val="90000"/>
              </a:lnSpc>
              <a:spcBef>
                <a:spcPts val="1000"/>
              </a:spcBef>
              <a:spcAft>
                <a:spcPts val="0"/>
              </a:spcAft>
              <a:buClr>
                <a:srgbClr val="79527B"/>
              </a:buClr>
              <a:buSzPts val="1800"/>
              <a:buNone/>
            </a:pPr>
            <a:endParaRPr/>
          </a:p>
        </p:txBody>
      </p:sp>
      <p:grpSp>
        <p:nvGrpSpPr>
          <p:cNvPr id="1246" name="Google Shape;1246;p29"/>
          <p:cNvGrpSpPr/>
          <p:nvPr/>
        </p:nvGrpSpPr>
        <p:grpSpPr>
          <a:xfrm>
            <a:off x="5264152" y="1770513"/>
            <a:ext cx="5710593" cy="1347141"/>
            <a:chOff x="5264152" y="1770513"/>
            <a:chExt cx="5710593" cy="1347141"/>
          </a:xfrm>
        </p:grpSpPr>
        <p:sp>
          <p:nvSpPr>
            <p:cNvPr id="1247" name="Google Shape;1247;p29"/>
            <p:cNvSpPr/>
            <p:nvPr/>
          </p:nvSpPr>
          <p:spPr>
            <a:xfrm>
              <a:off x="6654745" y="1772541"/>
              <a:ext cx="432000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48" name="Google Shape;1248;p29"/>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49" name="Google Shape;1249;p29"/>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Company Situation</a:t>
              </a:r>
              <a:endParaRPr sz="1400" b="1" cap="none">
                <a:solidFill>
                  <a:schemeClr val="lt1"/>
                </a:solidFill>
                <a:latin typeface="Calibri"/>
                <a:ea typeface="Calibri"/>
                <a:cs typeface="Calibri"/>
                <a:sym typeface="Calibri"/>
              </a:endParaRPr>
            </a:p>
          </p:txBody>
        </p:sp>
        <p:sp>
          <p:nvSpPr>
            <p:cNvPr id="1250" name="Google Shape;1250;p29"/>
            <p:cNvSpPr txBox="1"/>
            <p:nvPr/>
          </p:nvSpPr>
          <p:spPr>
            <a:xfrm>
              <a:off x="6652292" y="1892798"/>
              <a:ext cx="42252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a:solidFill>
                    <a:schemeClr val="lt1"/>
                  </a:solidFill>
                  <a:latin typeface="Calibri"/>
                  <a:ea typeface="Calibri"/>
                  <a:cs typeface="Calibri"/>
                  <a:sym typeface="Calibri"/>
                </a:rPr>
                <a:t>Statements </a:t>
              </a:r>
              <a:r>
                <a:rPr lang="de-DE" sz="1400" dirty="0" err="1">
                  <a:solidFill>
                    <a:schemeClr val="lt1"/>
                  </a:solidFill>
                  <a:latin typeface="Calibri"/>
                  <a:ea typeface="Calibri"/>
                  <a:cs typeface="Calibri"/>
                  <a:sym typeface="Calibri"/>
                </a:rPr>
                <a:t>about</a:t>
              </a:r>
              <a:r>
                <a:rPr lang="de-DE" sz="1400" dirty="0">
                  <a:solidFill>
                    <a:schemeClr val="lt1"/>
                  </a:solidFill>
                  <a:latin typeface="Calibri"/>
                  <a:ea typeface="Calibri"/>
                  <a:cs typeface="Calibri"/>
                  <a:sym typeface="Calibri"/>
                </a:rPr>
                <a:t> essential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data</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economic</a:t>
              </a:r>
              <a:r>
                <a:rPr lang="de-DE" sz="1400" dirty="0">
                  <a:solidFill>
                    <a:schemeClr val="lt1"/>
                  </a:solidFill>
                  <a:latin typeface="Calibri"/>
                  <a:ea typeface="Calibri"/>
                  <a:cs typeface="Calibri"/>
                  <a:sym typeface="Calibri"/>
                </a:rPr>
                <a:t> and legal </a:t>
              </a:r>
              <a:r>
                <a:rPr lang="de-DE" sz="1400" dirty="0" err="1">
                  <a:solidFill>
                    <a:schemeClr val="lt1"/>
                  </a:solidFill>
                  <a:latin typeface="Calibri"/>
                  <a:ea typeface="Calibri"/>
                  <a:cs typeface="Calibri"/>
                  <a:sym typeface="Calibri"/>
                </a:rPr>
                <a:t>influencing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factors</a:t>
              </a:r>
              <a:r>
                <a:rPr lang="de-DE" sz="1400" dirty="0">
                  <a:solidFill>
                    <a:schemeClr val="lt1"/>
                  </a:solidFill>
                  <a:latin typeface="Calibri"/>
                  <a:ea typeface="Calibri"/>
                  <a:cs typeface="Calibri"/>
                  <a:sym typeface="Calibri"/>
                </a:rPr>
                <a:t> and the (</a:t>
              </a:r>
              <a:r>
                <a:rPr lang="de-DE" sz="1400" dirty="0" err="1">
                  <a:solidFill>
                    <a:schemeClr val="lt1"/>
                  </a:solidFill>
                  <a:latin typeface="Calibri"/>
                  <a:ea typeface="Calibri"/>
                  <a:cs typeface="Calibri"/>
                  <a:sym typeface="Calibri"/>
                </a:rPr>
                <a:t>central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causes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crisis</a:t>
              </a:r>
              <a:endParaRPr dirty="0"/>
            </a:p>
          </p:txBody>
        </p:sp>
      </p:grpSp>
      <p:sp>
        <p:nvSpPr>
          <p:cNvPr id="1251" name="Google Shape;1251;p29"/>
          <p:cNvSpPr/>
          <p:nvPr/>
        </p:nvSpPr>
        <p:spPr>
          <a:xfrm>
            <a:off x="6652292" y="3306445"/>
            <a:ext cx="4320000"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2" name="Google Shape;1252;p29"/>
          <p:cNvSpPr txBox="1"/>
          <p:nvPr/>
        </p:nvSpPr>
        <p:spPr>
          <a:xfrm>
            <a:off x="6652292" y="3312546"/>
            <a:ext cx="4486600" cy="957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err="1">
                <a:solidFill>
                  <a:schemeClr val="lt1"/>
                </a:solidFill>
                <a:latin typeface="Calibri"/>
                <a:ea typeface="Calibri"/>
                <a:cs typeface="Calibri"/>
                <a:sym typeface="Calibri"/>
              </a:rPr>
              <a:t>Presentation</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vision</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mission</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statement</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restructured</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Statements on the </a:t>
            </a:r>
            <a:r>
              <a:rPr lang="de-DE" sz="1400" dirty="0" err="1">
                <a:solidFill>
                  <a:schemeClr val="lt1"/>
                </a:solidFill>
                <a:latin typeface="Calibri"/>
                <a:ea typeface="Calibri"/>
                <a:cs typeface="Calibri"/>
                <a:sym typeface="Calibri"/>
              </a:rPr>
              <a:t>necessary</a:t>
            </a:r>
            <a:r>
              <a:rPr lang="de-DE" sz="1400" dirty="0">
                <a:solidFill>
                  <a:schemeClr val="lt1"/>
                </a:solidFill>
                <a:latin typeface="Calibri"/>
                <a:ea typeface="Calibri"/>
                <a:cs typeface="Calibri"/>
                <a:sym typeface="Calibri"/>
              </a:rPr>
              <a:t> operational </a:t>
            </a:r>
            <a:r>
              <a:rPr lang="de-DE" sz="1400" dirty="0" err="1">
                <a:solidFill>
                  <a:schemeClr val="lt1"/>
                </a:solidFill>
                <a:latin typeface="Calibri"/>
                <a:ea typeface="Calibri"/>
                <a:cs typeface="Calibri"/>
                <a:sym typeface="Calibri"/>
              </a:rPr>
              <a:t>or</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financial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measures</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contributions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various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parties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involved</a:t>
            </a:r>
            <a:endParaRPr dirty="0"/>
          </a:p>
        </p:txBody>
      </p:sp>
      <p:sp>
        <p:nvSpPr>
          <p:cNvPr id="1253" name="Google Shape;1253;p29"/>
          <p:cNvSpPr/>
          <p:nvPr/>
        </p:nvSpPr>
        <p:spPr>
          <a:xfrm>
            <a:off x="6671507" y="4803035"/>
            <a:ext cx="4320000"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4" name="Google Shape;1254;p29"/>
          <p:cNvSpPr txBox="1"/>
          <p:nvPr/>
        </p:nvSpPr>
        <p:spPr>
          <a:xfrm>
            <a:off x="6652292" y="4805318"/>
            <a:ext cx="4225104" cy="954107"/>
          </a:xfrm>
          <a:prstGeom prst="rect">
            <a:avLst/>
          </a:prstGeom>
          <a:solidFill>
            <a:srgbClr val="C5C5C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err="1">
                <a:solidFill>
                  <a:schemeClr val="lt1"/>
                </a:solidFill>
                <a:latin typeface="Calibri"/>
                <a:ea typeface="Calibri"/>
                <a:cs typeface="Calibri"/>
                <a:sym typeface="Calibri"/>
              </a:rPr>
              <a:t>Presentation</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liquidity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earnings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asset</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company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taking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into</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account</a:t>
            </a:r>
            <a:r>
              <a:rPr lang="de-DE" sz="1400" b="0" i="0" dirty="0">
                <a:solidFill>
                  <a:schemeClr val="lt1"/>
                </a:solidFill>
                <a:latin typeface="Calibri"/>
                <a:ea typeface="Calibri"/>
                <a:cs typeface="Calibri"/>
                <a:sym typeface="Calibri"/>
              </a:rPr>
              <a:t> the </a:t>
            </a:r>
            <a:r>
              <a:rPr lang="de-DE" sz="1400" b="0" i="0" dirty="0" err="1">
                <a:solidFill>
                  <a:schemeClr val="lt1"/>
                </a:solidFill>
                <a:latin typeface="Calibri"/>
                <a:ea typeface="Calibri"/>
                <a:cs typeface="Calibri"/>
                <a:sym typeface="Calibri"/>
              </a:rPr>
              <a:t>restructuring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measures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contributions</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integrated</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corporate</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a:t>
            </a:r>
            <a:endParaRPr dirty="0"/>
          </a:p>
        </p:txBody>
      </p:sp>
      <p:sp>
        <p:nvSpPr>
          <p:cNvPr id="1255" name="Google Shape;1255;p29"/>
          <p:cNvSpPr/>
          <p:nvPr/>
        </p:nvSpPr>
        <p:spPr>
          <a:xfrm rot="5400000">
            <a:off x="5315175" y="3318624"/>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6" name="Google Shape;1256;p29"/>
          <p:cNvSpPr txBox="1"/>
          <p:nvPr/>
        </p:nvSpPr>
        <p:spPr>
          <a:xfrm>
            <a:off x="5267463" y="3571390"/>
            <a:ext cx="1449185"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2. Vision, Mission </a:t>
            </a:r>
            <a:br>
              <a:rPr lang="de-DE" sz="1400" b="1">
                <a:solidFill>
                  <a:schemeClr val="dk1"/>
                </a:solidFill>
                <a:latin typeface="Calibri"/>
                <a:ea typeface="Calibri"/>
                <a:cs typeface="Calibri"/>
                <a:sym typeface="Calibri"/>
              </a:rPr>
            </a:br>
            <a:r>
              <a:rPr lang="de-DE" sz="1400" b="1">
                <a:solidFill>
                  <a:schemeClr val="lt1"/>
                </a:solidFill>
                <a:latin typeface="Calibri"/>
                <a:ea typeface="Calibri"/>
                <a:cs typeface="Calibri"/>
                <a:sym typeface="Calibri"/>
              </a:rPr>
              <a:t>and Measures</a:t>
            </a:r>
            <a:endParaRPr/>
          </a:p>
          <a:p>
            <a:pPr marL="0" marR="0" lvl="0" indent="0" algn="ctr" rtl="0">
              <a:spcBef>
                <a:spcPts val="0"/>
              </a:spcBef>
              <a:spcAft>
                <a:spcPts val="0"/>
              </a:spcAft>
              <a:buNone/>
            </a:pPr>
            <a:endParaRPr sz="1400" cap="none">
              <a:solidFill>
                <a:schemeClr val="lt1"/>
              </a:solidFill>
              <a:latin typeface="Calibri"/>
              <a:ea typeface="Calibri"/>
              <a:cs typeface="Calibri"/>
              <a:sym typeface="Calibri"/>
            </a:endParaRPr>
          </a:p>
        </p:txBody>
      </p:sp>
      <p:sp>
        <p:nvSpPr>
          <p:cNvPr id="1257" name="Google Shape;1257;p29"/>
          <p:cNvSpPr/>
          <p:nvPr/>
        </p:nvSpPr>
        <p:spPr>
          <a:xfrm rot="5400000">
            <a:off x="5528454" y="4614088"/>
            <a:ext cx="954107" cy="1332000"/>
          </a:xfrm>
          <a:prstGeom prst="rect">
            <a:avLst/>
          </a:pr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258" name="Google Shape;1258;p29"/>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3. Business plan</a:t>
            </a:r>
            <a:endParaRPr sz="1400" b="1" cap="none">
              <a:solidFill>
                <a:schemeClr val="lt1"/>
              </a:solidFill>
              <a:latin typeface="Calibri"/>
              <a:ea typeface="Calibri"/>
              <a:cs typeface="Calibri"/>
              <a:sym typeface="Calibri"/>
            </a:endParaRPr>
          </a:p>
        </p:txBody>
      </p:sp>
      <p:sp>
        <p:nvSpPr>
          <p:cNvPr id="4" name="Google Shape;1223;p28">
            <a:extLst>
              <a:ext uri="{FF2B5EF4-FFF2-40B4-BE49-F238E27FC236}">
                <a16:creationId xmlns:a16="http://schemas.microsoft.com/office/drawing/2014/main" id="{4D421495-5387-81CB-F2A9-0FAE97461227}"/>
              </a:ext>
            </a:extLst>
          </p:cNvPr>
          <p:cNvSpPr txBox="1">
            <a:spLocks noGrp="1"/>
          </p:cNvSpPr>
          <p:nvPr>
            <p:ph type="body" idx="3"/>
          </p:nvPr>
        </p:nvSpPr>
        <p:spPr>
          <a:xfrm>
            <a:off x="380503" y="371446"/>
            <a:ext cx="11470200" cy="58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9527B"/>
              </a:buClr>
              <a:buSzPts val="1850"/>
              <a:buNone/>
            </a:pPr>
            <a:r>
              <a:rPr lang="de-DE" dirty="0"/>
              <a:t>The </a:t>
            </a:r>
            <a:r>
              <a:rPr lang="de-DE" dirty="0" err="1"/>
              <a:t>restructuring</a:t>
            </a:r>
            <a:r>
              <a:rPr lang="de-DE" dirty="0"/>
              <a:t> </a:t>
            </a:r>
            <a:r>
              <a:rPr lang="de-DE" dirty="0" err="1"/>
              <a:t>concept</a:t>
            </a:r>
            <a:r>
              <a:rPr lang="de-DE" dirty="0"/>
              <a:t> </a:t>
            </a:r>
            <a:r>
              <a:rPr lang="de-DE" dirty="0" err="1"/>
              <a:t>contains</a:t>
            </a:r>
            <a:r>
              <a:rPr lang="de-DE" dirty="0"/>
              <a:t> a </a:t>
            </a:r>
            <a:r>
              <a:rPr lang="de-DE" dirty="0" err="1"/>
              <a:t>well</a:t>
            </a:r>
            <a:r>
              <a:rPr lang="de-DE" dirty="0"/>
              <a:t> </a:t>
            </a:r>
            <a:r>
              <a:rPr lang="de-DE" dirty="0" err="1"/>
              <a:t>thought</a:t>
            </a:r>
            <a:r>
              <a:rPr lang="de-DE" dirty="0"/>
              <a:t>-out </a:t>
            </a:r>
            <a:r>
              <a:rPr lang="de-DE" dirty="0" err="1"/>
              <a:t>guideline</a:t>
            </a:r>
            <a:r>
              <a:rPr lang="de-DE" dirty="0"/>
              <a:t> on </a:t>
            </a:r>
            <a:r>
              <a:rPr lang="de-DE" dirty="0" err="1"/>
              <a:t>how</a:t>
            </a:r>
            <a:r>
              <a:rPr lang="de-DE" dirty="0"/>
              <a:t> to </a:t>
            </a:r>
            <a:r>
              <a:rPr lang="de-DE" dirty="0" err="1"/>
              <a:t>proceed</a:t>
            </a:r>
            <a:r>
              <a:rPr lang="de-DE" dirty="0"/>
              <a:t> </a:t>
            </a:r>
            <a:r>
              <a:rPr lang="de-DE" dirty="0" err="1"/>
              <a:t>from</a:t>
            </a:r>
            <a:r>
              <a:rPr lang="de-DE" dirty="0"/>
              <a:t> the </a:t>
            </a:r>
            <a:r>
              <a:rPr lang="de-DE" dirty="0" err="1"/>
              <a:t>beginning</a:t>
            </a:r>
            <a:r>
              <a:rPr lang="de-DE" dirty="0"/>
              <a:t> to the end of </a:t>
            </a:r>
            <a:r>
              <a:rPr lang="de-DE" dirty="0" err="1"/>
              <a:t>restructuring</a:t>
            </a:r>
            <a:r>
              <a:rPr lang="de-DE" dirty="0"/>
              <a:t> </a:t>
            </a:r>
            <a:r>
              <a:rPr lang="de-DE" dirty="0" err="1"/>
              <a:t>as</a:t>
            </a:r>
            <a:r>
              <a:rPr lang="de-DE" dirty="0"/>
              <a:t> </a:t>
            </a:r>
            <a:r>
              <a:rPr lang="de-DE" dirty="0" err="1"/>
              <a:t>well</a:t>
            </a:r>
            <a:r>
              <a:rPr lang="de-DE" dirty="0"/>
              <a:t> </a:t>
            </a:r>
            <a:r>
              <a:rPr lang="de-DE" dirty="0" err="1"/>
              <a:t>as</a:t>
            </a:r>
            <a:r>
              <a:rPr lang="de-DE" dirty="0"/>
              <a:t> a </a:t>
            </a:r>
            <a:r>
              <a:rPr lang="de-DE" dirty="0" err="1"/>
              <a:t>forecast</a:t>
            </a:r>
            <a:r>
              <a:rPr lang="de-DE" dirty="0"/>
              <a:t> on </a:t>
            </a:r>
            <a:r>
              <a:rPr lang="de-DE" dirty="0" err="1"/>
              <a:t>its</a:t>
            </a:r>
            <a:r>
              <a:rPr lang="de-DE" dirty="0"/>
              <a:t> </a:t>
            </a:r>
            <a:r>
              <a:rPr lang="de-DE" dirty="0" err="1"/>
              <a:t>chances</a:t>
            </a:r>
            <a:r>
              <a:rPr lang="de-DE" dirty="0"/>
              <a:t> of </a:t>
            </a:r>
            <a:r>
              <a:rPr lang="de-DE" dirty="0" err="1"/>
              <a:t>success</a:t>
            </a:r>
            <a:r>
              <a:rPr lang="de-DE" dirty="0"/>
              <a:t>.</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30"/>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basis</a:t>
            </a:r>
            <a:r>
              <a:rPr lang="de-DE" dirty="0"/>
              <a:t> </a:t>
            </a:r>
            <a:r>
              <a:rPr lang="de-DE" dirty="0" err="1"/>
              <a:t>for</a:t>
            </a:r>
            <a:r>
              <a:rPr lang="de-DE" dirty="0"/>
              <a:t> the </a:t>
            </a:r>
            <a:r>
              <a:rPr lang="de-DE" dirty="0" err="1"/>
              <a:t>derivation</a:t>
            </a:r>
            <a:r>
              <a:rPr lang="de-DE" dirty="0"/>
              <a:t> of a </a:t>
            </a:r>
            <a:r>
              <a:rPr lang="de-DE" dirty="0" err="1"/>
              <a:t>strategic</a:t>
            </a:r>
            <a:r>
              <a:rPr lang="de-DE" dirty="0"/>
              <a:t> </a:t>
            </a:r>
            <a:r>
              <a:rPr lang="de-DE" dirty="0" err="1"/>
              <a:t>restructuring</a:t>
            </a:r>
            <a:r>
              <a:rPr lang="de-DE" dirty="0"/>
              <a:t> plan </a:t>
            </a:r>
            <a:r>
              <a:rPr lang="de-DE" dirty="0" err="1"/>
              <a:t>are</a:t>
            </a:r>
            <a:r>
              <a:rPr lang="de-DE" dirty="0"/>
              <a:t> the relevant </a:t>
            </a:r>
            <a:r>
              <a:rPr lang="de-DE" dirty="0" err="1"/>
              <a:t>factors</a:t>
            </a:r>
            <a:r>
              <a:rPr lang="de-DE" dirty="0"/>
              <a:t> and </a:t>
            </a:r>
            <a:r>
              <a:rPr lang="de-DE" dirty="0" err="1"/>
              <a:t>developments</a:t>
            </a:r>
            <a:r>
              <a:rPr lang="de-DE" dirty="0"/>
              <a:t> in the </a:t>
            </a:r>
            <a:r>
              <a:rPr lang="de-DE" dirty="0" err="1"/>
              <a:t>industry</a:t>
            </a:r>
            <a:r>
              <a:rPr lang="de-DE" dirty="0"/>
              <a:t>.</a:t>
            </a:r>
            <a:endParaRPr dirty="0"/>
          </a:p>
          <a:p>
            <a:pPr marL="0" lvl="0" indent="0" algn="l" rtl="0">
              <a:lnSpc>
                <a:spcPct val="100000"/>
              </a:lnSpc>
              <a:spcBef>
                <a:spcPts val="600"/>
              </a:spcBef>
              <a:spcAft>
                <a:spcPts val="0"/>
              </a:spcAft>
              <a:buClr>
                <a:srgbClr val="595A59"/>
              </a:buClr>
              <a:buSzPts val="1800"/>
              <a:buNone/>
            </a:pPr>
            <a:r>
              <a:rPr lang="de-DE" dirty="0"/>
              <a:t>Understanding the </a:t>
            </a:r>
            <a:r>
              <a:rPr lang="de-DE" dirty="0" err="1"/>
              <a:t>key</a:t>
            </a:r>
            <a:r>
              <a:rPr lang="de-DE" dirty="0"/>
              <a:t> </a:t>
            </a:r>
            <a:r>
              <a:rPr lang="de-DE" dirty="0" err="1"/>
              <a:t>developments</a:t>
            </a:r>
            <a:r>
              <a:rPr lang="de-DE" dirty="0"/>
              <a:t> in the </a:t>
            </a:r>
            <a:r>
              <a:rPr lang="de-DE" dirty="0" err="1"/>
              <a:t>industry</a:t>
            </a:r>
            <a:r>
              <a:rPr lang="de-DE" dirty="0"/>
              <a:t> </a:t>
            </a:r>
            <a:r>
              <a:rPr lang="de-DE" dirty="0" err="1"/>
              <a:t>is</a:t>
            </a:r>
            <a:r>
              <a:rPr lang="de-DE" dirty="0"/>
              <a:t> of </a:t>
            </a:r>
            <a:r>
              <a:rPr lang="de-DE" dirty="0" err="1"/>
              <a:t>particular</a:t>
            </a:r>
            <a:r>
              <a:rPr lang="de-DE" dirty="0"/>
              <a:t> </a:t>
            </a:r>
            <a:r>
              <a:rPr lang="de-DE" dirty="0" err="1"/>
              <a:t>importance</a:t>
            </a:r>
            <a:r>
              <a:rPr lang="de-DE" dirty="0"/>
              <a:t> </a:t>
            </a:r>
            <a:r>
              <a:rPr lang="de-DE" dirty="0" err="1"/>
              <a:t>for</a:t>
            </a:r>
            <a:r>
              <a:rPr lang="de-DE" dirty="0"/>
              <a:t> </a:t>
            </a:r>
            <a:r>
              <a:rPr lang="de-DE" dirty="0" err="1"/>
              <a:t>effective</a:t>
            </a:r>
            <a:r>
              <a:rPr lang="de-DE" dirty="0"/>
              <a:t> </a:t>
            </a:r>
            <a:r>
              <a:rPr lang="de-DE" dirty="0" err="1"/>
              <a:t>strategic</a:t>
            </a:r>
            <a:r>
              <a:rPr lang="de-DE" dirty="0"/>
              <a:t> </a:t>
            </a:r>
            <a:r>
              <a:rPr lang="de-DE" dirty="0" err="1"/>
              <a:t>planning</a:t>
            </a:r>
            <a:r>
              <a:rPr lang="de-DE" dirty="0"/>
              <a:t> and </a:t>
            </a:r>
            <a:r>
              <a:rPr lang="de-DE" dirty="0" err="1"/>
              <a:t>thus</a:t>
            </a:r>
            <a:r>
              <a:rPr lang="de-DE" dirty="0"/>
              <a:t> </a:t>
            </a:r>
            <a:r>
              <a:rPr lang="de-DE" dirty="0" err="1"/>
              <a:t>for</a:t>
            </a:r>
            <a:r>
              <a:rPr lang="de-DE" dirty="0"/>
              <a:t> </a:t>
            </a:r>
            <a:r>
              <a:rPr lang="de-DE" dirty="0" err="1"/>
              <a:t>sustainable</a:t>
            </a:r>
            <a:r>
              <a:rPr lang="de-DE" dirty="0"/>
              <a:t> </a:t>
            </a:r>
            <a:r>
              <a:rPr lang="de-DE" dirty="0" err="1"/>
              <a:t>restructuring</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Restructuring</a:t>
            </a:r>
            <a:r>
              <a:rPr lang="de-DE" dirty="0"/>
              <a:t> </a:t>
            </a:r>
            <a:r>
              <a:rPr lang="de-DE" dirty="0" err="1"/>
              <a:t>can</a:t>
            </a:r>
            <a:r>
              <a:rPr lang="de-DE" dirty="0"/>
              <a:t> </a:t>
            </a:r>
            <a:r>
              <a:rPr lang="de-DE" dirty="0" err="1"/>
              <a:t>only</a:t>
            </a:r>
            <a:r>
              <a:rPr lang="de-DE" dirty="0"/>
              <a:t> </a:t>
            </a:r>
            <a:r>
              <a:rPr lang="de-DE" dirty="0" err="1"/>
              <a:t>have</a:t>
            </a:r>
            <a:r>
              <a:rPr lang="de-DE" dirty="0"/>
              <a:t> a </a:t>
            </a:r>
            <a:r>
              <a:rPr lang="de-DE" dirty="0" err="1"/>
              <a:t>lasting</a:t>
            </a:r>
            <a:r>
              <a:rPr lang="de-DE" dirty="0"/>
              <a:t> </a:t>
            </a:r>
            <a:r>
              <a:rPr lang="de-DE" dirty="0" err="1"/>
              <a:t>effect</a:t>
            </a:r>
            <a:r>
              <a:rPr lang="de-DE" dirty="0"/>
              <a:t> </a:t>
            </a:r>
            <a:r>
              <a:rPr lang="de-DE" dirty="0" err="1"/>
              <a:t>if</a:t>
            </a:r>
            <a:r>
              <a:rPr lang="de-DE" dirty="0"/>
              <a:t> relevant </a:t>
            </a:r>
            <a:r>
              <a:rPr lang="de-DE" dirty="0" err="1"/>
              <a:t>trends</a:t>
            </a:r>
            <a:r>
              <a:rPr lang="de-DE" dirty="0"/>
              <a:t> </a:t>
            </a:r>
            <a:r>
              <a:rPr lang="de-DE" dirty="0" err="1"/>
              <a:t>are</a:t>
            </a:r>
            <a:r>
              <a:rPr lang="de-DE" dirty="0"/>
              <a:t> </a:t>
            </a:r>
            <a:r>
              <a:rPr lang="de-DE" dirty="0" err="1"/>
              <a:t>observed</a:t>
            </a:r>
            <a:r>
              <a:rPr lang="de-DE" dirty="0"/>
              <a:t>.</a:t>
            </a:r>
            <a:endParaRPr dirty="0"/>
          </a:p>
        </p:txBody>
      </p:sp>
      <p:sp>
        <p:nvSpPr>
          <p:cNvPr id="1264" name="Google Shape;1264;p3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With</a:t>
            </a:r>
            <a:r>
              <a:rPr lang="de-DE" dirty="0"/>
              <a:t> the </a:t>
            </a:r>
            <a:r>
              <a:rPr lang="de-DE" dirty="0" err="1"/>
              <a:t>industry</a:t>
            </a:r>
            <a:r>
              <a:rPr lang="de-DE" dirty="0"/>
              <a:t> </a:t>
            </a:r>
            <a:r>
              <a:rPr lang="de-DE" dirty="0" err="1"/>
              <a:t>analysis</a:t>
            </a:r>
            <a:r>
              <a:rPr lang="de-DE" dirty="0"/>
              <a:t>, </a:t>
            </a:r>
            <a:r>
              <a:rPr lang="de-DE" dirty="0" err="1"/>
              <a:t>tourism</a:t>
            </a:r>
            <a:r>
              <a:rPr lang="de-DE" dirty="0"/>
              <a:t> SMEs </a:t>
            </a:r>
            <a:r>
              <a:rPr lang="de-DE" dirty="0" err="1"/>
              <a:t>can</a:t>
            </a:r>
            <a:r>
              <a:rPr lang="de-DE" dirty="0"/>
              <a:t> </a:t>
            </a:r>
            <a:r>
              <a:rPr lang="de-DE" dirty="0" err="1"/>
              <a:t>better</a:t>
            </a:r>
            <a:r>
              <a:rPr lang="de-DE" dirty="0"/>
              <a:t> </a:t>
            </a:r>
            <a:r>
              <a:rPr lang="de-DE" dirty="0" err="1"/>
              <a:t>understand</a:t>
            </a:r>
            <a:r>
              <a:rPr lang="de-DE" dirty="0"/>
              <a:t> </a:t>
            </a:r>
            <a:r>
              <a:rPr lang="de-DE" dirty="0" err="1"/>
              <a:t>their</a:t>
            </a:r>
            <a:r>
              <a:rPr lang="de-DE" dirty="0"/>
              <a:t> </a:t>
            </a:r>
            <a:r>
              <a:rPr lang="de-DE" dirty="0" err="1"/>
              <a:t>position</a:t>
            </a:r>
            <a:r>
              <a:rPr lang="de-DE" dirty="0"/>
              <a:t> </a:t>
            </a:r>
            <a:r>
              <a:rPr lang="de-DE" dirty="0" err="1"/>
              <a:t>compared</a:t>
            </a:r>
            <a:r>
              <a:rPr lang="de-DE" dirty="0"/>
              <a:t> to </a:t>
            </a:r>
            <a:r>
              <a:rPr lang="de-DE" dirty="0" err="1"/>
              <a:t>other</a:t>
            </a:r>
            <a:r>
              <a:rPr lang="de-DE" dirty="0"/>
              <a:t> </a:t>
            </a:r>
            <a:r>
              <a:rPr lang="de-DE" dirty="0" err="1"/>
              <a:t>tourism</a:t>
            </a:r>
            <a:r>
              <a:rPr lang="de-DE" dirty="0"/>
              <a:t> SMEs </a:t>
            </a:r>
            <a:r>
              <a:rPr lang="de-DE" dirty="0" err="1"/>
              <a:t>offering</a:t>
            </a:r>
            <a:r>
              <a:rPr lang="de-DE" dirty="0"/>
              <a:t> </a:t>
            </a:r>
            <a:r>
              <a:rPr lang="de-DE" dirty="0" err="1"/>
              <a:t>similar</a:t>
            </a:r>
            <a:r>
              <a:rPr lang="de-DE" dirty="0"/>
              <a:t> </a:t>
            </a:r>
            <a:r>
              <a:rPr lang="de-DE" dirty="0" err="1"/>
              <a:t>services</a:t>
            </a:r>
            <a:r>
              <a:rPr lang="de-DE" dirty="0"/>
              <a:t> and </a:t>
            </a:r>
            <a:r>
              <a:rPr lang="de-DE" dirty="0" err="1"/>
              <a:t>products</a:t>
            </a:r>
            <a:r>
              <a:rPr lang="de-DE" dirty="0"/>
              <a:t>.</a:t>
            </a:r>
            <a:endParaRPr dirty="0"/>
          </a:p>
        </p:txBody>
      </p:sp>
      <p:sp>
        <p:nvSpPr>
          <p:cNvPr id="1265" name="Google Shape;1265;p3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Company Situation: Analysis of the </a:t>
            </a:r>
            <a:r>
              <a:rPr lang="de-DE" dirty="0" err="1"/>
              <a:t>industry</a:t>
            </a:r>
            <a:r>
              <a:rPr lang="de-DE" dirty="0"/>
              <a:t> </a:t>
            </a:r>
            <a:r>
              <a:rPr lang="de-DE" dirty="0" err="1"/>
              <a:t>development</a:t>
            </a:r>
            <a:r>
              <a:rPr lang="de-DE" dirty="0"/>
              <a:t> I/II</a:t>
            </a:r>
            <a:endParaRPr dirty="0"/>
          </a:p>
          <a:p>
            <a:pPr marL="0" lvl="0" indent="0" algn="l" rtl="0">
              <a:lnSpc>
                <a:spcPct val="90000"/>
              </a:lnSpc>
              <a:spcBef>
                <a:spcPts val="1000"/>
              </a:spcBef>
              <a:spcAft>
                <a:spcPts val="0"/>
              </a:spcAft>
              <a:buClr>
                <a:srgbClr val="79527B"/>
              </a:buClr>
              <a:buSzPts val="1800"/>
              <a:buNone/>
            </a:pPr>
            <a:endParaRPr dirty="0"/>
          </a:p>
          <a:p>
            <a:pPr marL="0" lvl="0" indent="0" algn="l" rtl="0">
              <a:lnSpc>
                <a:spcPct val="90000"/>
              </a:lnSpc>
              <a:spcBef>
                <a:spcPts val="1000"/>
              </a:spcBef>
              <a:spcAft>
                <a:spcPts val="0"/>
              </a:spcAft>
              <a:buClr>
                <a:srgbClr val="79527B"/>
              </a:buClr>
              <a:buSzPts val="1800"/>
              <a:buNone/>
            </a:pPr>
            <a:endParaRPr dirty="0"/>
          </a:p>
        </p:txBody>
      </p:sp>
      <p:sp>
        <p:nvSpPr>
          <p:cNvPr id="1266" name="Google Shape;1266;p30"/>
          <p:cNvSpPr/>
          <p:nvPr/>
        </p:nvSpPr>
        <p:spPr>
          <a:xfrm>
            <a:off x="4163122" y="1888273"/>
            <a:ext cx="7638912" cy="6839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Investigation of relevant </a:t>
            </a:r>
            <a:r>
              <a:rPr lang="de-DE" sz="1800" dirty="0" err="1">
                <a:solidFill>
                  <a:srgbClr val="595A59"/>
                </a:solidFill>
                <a:latin typeface="Calibri"/>
                <a:ea typeface="Calibri"/>
                <a:cs typeface="Calibri"/>
                <a:sym typeface="Calibri"/>
              </a:rPr>
              <a:t>factors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developments</a:t>
            </a:r>
            <a:r>
              <a:rPr lang="de-DE" sz="1800" dirty="0">
                <a:solidFill>
                  <a:srgbClr val="595A59"/>
                </a:solidFill>
                <a:latin typeface="Calibri"/>
                <a:ea typeface="Calibri"/>
                <a:cs typeface="Calibri"/>
                <a:sym typeface="Calibri"/>
              </a:rPr>
              <a:t> in the </a:t>
            </a:r>
            <a:r>
              <a:rPr lang="de-DE" sz="1800" dirty="0" err="1">
                <a:solidFill>
                  <a:srgbClr val="595A59"/>
                </a:solidFill>
                <a:latin typeface="Calibri"/>
                <a:ea typeface="Calibri"/>
                <a:cs typeface="Calibri"/>
                <a:sym typeface="Calibri"/>
              </a:rPr>
              <a:t>tourism</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industry</a:t>
            </a:r>
            <a:r>
              <a:rPr lang="de-DE" sz="1800" dirty="0">
                <a:solidFill>
                  <a:srgbClr val="595A59"/>
                </a:solidFill>
                <a:latin typeface="Calibri"/>
                <a:ea typeface="Calibri"/>
                <a:cs typeface="Calibri"/>
                <a:sym typeface="Calibri"/>
              </a:rPr>
              <a:t>.</a:t>
            </a:r>
            <a:endParaRPr dirty="0"/>
          </a:p>
        </p:txBody>
      </p:sp>
      <p:sp>
        <p:nvSpPr>
          <p:cNvPr id="1267" name="Google Shape;1267;p30"/>
          <p:cNvSpPr/>
          <p:nvPr/>
        </p:nvSpPr>
        <p:spPr>
          <a:xfrm>
            <a:off x="4163121" y="2631574"/>
            <a:ext cx="7638913" cy="6839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Derivation of a </a:t>
            </a:r>
            <a:r>
              <a:rPr lang="de-DE" sz="1800" dirty="0" err="1">
                <a:solidFill>
                  <a:srgbClr val="595A59"/>
                </a:solidFill>
                <a:latin typeface="Calibri"/>
                <a:ea typeface="Calibri"/>
                <a:cs typeface="Calibri"/>
                <a:sym typeface="Calibri"/>
              </a:rPr>
              <a:t>forecast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future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profitability</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industry</a:t>
            </a:r>
            <a:r>
              <a:rPr lang="de-DE" sz="1800" dirty="0">
                <a:solidFill>
                  <a:srgbClr val="595A59"/>
                </a:solidFill>
                <a:latin typeface="Calibri"/>
                <a:ea typeface="Calibri"/>
                <a:cs typeface="Calibri"/>
                <a:sym typeface="Calibri"/>
              </a:rPr>
              <a:t> and the possible </a:t>
            </a:r>
            <a:r>
              <a:rPr lang="de-DE" sz="1800" dirty="0" err="1">
                <a:solidFill>
                  <a:srgbClr val="595A59"/>
                </a:solidFill>
                <a:latin typeface="Calibri"/>
                <a:ea typeface="Calibri"/>
                <a:cs typeface="Calibri"/>
                <a:sym typeface="Calibri"/>
              </a:rPr>
              <a:t>positioning</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company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taking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account</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influencing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factors</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
        <p:nvSpPr>
          <p:cNvPr id="1268" name="Google Shape;1268;p30"/>
          <p:cNvSpPr/>
          <p:nvPr/>
        </p:nvSpPr>
        <p:spPr>
          <a:xfrm>
            <a:off x="4163121" y="3384111"/>
            <a:ext cx="7638913" cy="6839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Examine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which</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opportunities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risks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arise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company</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its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current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competitive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position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from</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following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factors</a:t>
            </a:r>
            <a:r>
              <a:rPr lang="de-DE" sz="1800" dirty="0">
                <a:solidFill>
                  <a:srgbClr val="595A59"/>
                </a:solidFill>
                <a:latin typeface="Calibri"/>
                <a:ea typeface="Calibri"/>
                <a:cs typeface="Calibri"/>
                <a:sym typeface="Calibri"/>
              </a:rPr>
              <a:t>:</a:t>
            </a:r>
            <a:endParaRPr dirty="0"/>
          </a:p>
        </p:txBody>
      </p:sp>
      <p:sp>
        <p:nvSpPr>
          <p:cNvPr id="1269" name="Google Shape;1269;p30"/>
          <p:cNvSpPr/>
          <p:nvPr/>
        </p:nvSpPr>
        <p:spPr>
          <a:xfrm>
            <a:off x="4163121" y="4140588"/>
            <a:ext cx="3780000" cy="1808078"/>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377190" marR="0" lvl="0" indent="-285750" algn="l" rtl="0">
              <a:lnSpc>
                <a:spcPct val="100000"/>
              </a:lnSpc>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Number</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strength</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competitors</a:t>
            </a:r>
            <a:endParaRPr dirty="0"/>
          </a:p>
          <a:p>
            <a:pPr marL="377190" marR="0" lvl="0" indent="-285750" algn="l" rtl="0">
              <a:lnSpc>
                <a:spcPct val="100000"/>
              </a:lnSpc>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Current</a:t>
            </a:r>
            <a:r>
              <a:rPr lang="de-DE" sz="1800" dirty="0">
                <a:solidFill>
                  <a:srgbClr val="595A59"/>
                </a:solidFill>
                <a:latin typeface="Calibri"/>
                <a:ea typeface="Calibri"/>
                <a:cs typeface="Calibri"/>
                <a:sym typeface="Calibri"/>
              </a:rPr>
              <a:t> and potential </a:t>
            </a:r>
            <a:r>
              <a:rPr lang="de-DE" sz="1800" dirty="0" err="1">
                <a:solidFill>
                  <a:srgbClr val="595A59"/>
                </a:solidFill>
                <a:latin typeface="Calibri"/>
                <a:ea typeface="Calibri"/>
                <a:cs typeface="Calibri"/>
                <a:sym typeface="Calibri"/>
              </a:rPr>
              <a:t>customers</a:t>
            </a:r>
            <a:endParaRPr dirty="0"/>
          </a:p>
          <a:p>
            <a:pPr marL="377190" marR="0" lvl="0" indent="-285750" algn="l" rtl="0">
              <a:lnSpc>
                <a:spcPct val="100000"/>
              </a:lnSpc>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Current</a:t>
            </a:r>
            <a:r>
              <a:rPr lang="de-DE" sz="1800" dirty="0">
                <a:solidFill>
                  <a:srgbClr val="595A59"/>
                </a:solidFill>
                <a:latin typeface="Calibri"/>
                <a:ea typeface="Calibri"/>
                <a:cs typeface="Calibri"/>
                <a:sym typeface="Calibri"/>
              </a:rPr>
              <a:t> and potential </a:t>
            </a:r>
            <a:r>
              <a:rPr lang="de-DE" sz="1800" dirty="0" err="1">
                <a:solidFill>
                  <a:srgbClr val="595A59"/>
                </a:solidFill>
                <a:latin typeface="Calibri"/>
                <a:ea typeface="Calibri"/>
                <a:cs typeface="Calibri"/>
                <a:sym typeface="Calibri"/>
              </a:rPr>
              <a:t>suppliers</a:t>
            </a:r>
            <a:endParaRPr dirty="0"/>
          </a:p>
          <a:p>
            <a:pPr marL="377190" marR="0" lvl="0" indent="-285750" algn="l" rtl="0">
              <a:lnSpc>
                <a:spcPct val="100000"/>
              </a:lnSpc>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Substitution </a:t>
            </a:r>
            <a:r>
              <a:rPr lang="de-DE" sz="1800" dirty="0" err="1">
                <a:solidFill>
                  <a:srgbClr val="595A59"/>
                </a:solidFill>
                <a:latin typeface="Calibri"/>
                <a:ea typeface="Calibri"/>
                <a:cs typeface="Calibri"/>
                <a:sym typeface="Calibri"/>
              </a:rPr>
              <a:t>products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new</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technologies</a:t>
            </a:r>
            <a:endParaRPr dirty="0"/>
          </a:p>
        </p:txBody>
      </p:sp>
      <p:sp>
        <p:nvSpPr>
          <p:cNvPr id="1270" name="Google Shape;1270;p30"/>
          <p:cNvSpPr/>
          <p:nvPr/>
        </p:nvSpPr>
        <p:spPr>
          <a:xfrm>
            <a:off x="8020595" y="4140588"/>
            <a:ext cx="3780000" cy="1808078"/>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37719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New </a:t>
            </a:r>
            <a:r>
              <a:rPr lang="de-DE" sz="1800" dirty="0" err="1">
                <a:solidFill>
                  <a:srgbClr val="595A59"/>
                </a:solidFill>
                <a:latin typeface="Calibri"/>
                <a:ea typeface="Calibri"/>
                <a:cs typeface="Calibri"/>
                <a:sym typeface="Calibri"/>
              </a:rPr>
              <a:t>business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models</a:t>
            </a:r>
            <a:endParaRPr dirty="0"/>
          </a:p>
          <a:p>
            <a:pPr marL="37719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New </a:t>
            </a:r>
            <a:r>
              <a:rPr lang="de-DE" sz="1800" dirty="0" err="1">
                <a:solidFill>
                  <a:srgbClr val="595A59"/>
                </a:solidFill>
                <a:latin typeface="Calibri"/>
                <a:ea typeface="Calibri"/>
                <a:cs typeface="Calibri"/>
                <a:sym typeface="Calibri"/>
              </a:rPr>
              <a:t>competitors</a:t>
            </a:r>
            <a:endParaRPr dirty="0"/>
          </a:p>
          <a:p>
            <a:pPr marL="377190" marR="0" lvl="0" indent="-285750" algn="l" rtl="0">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Changes</a:t>
            </a:r>
            <a:r>
              <a:rPr lang="de-DE" sz="1800" dirty="0">
                <a:solidFill>
                  <a:srgbClr val="595A59"/>
                </a:solidFill>
                <a:latin typeface="Calibri"/>
                <a:ea typeface="Calibri"/>
                <a:cs typeface="Calibri"/>
                <a:sym typeface="Calibri"/>
              </a:rPr>
              <a:t> in </a:t>
            </a:r>
            <a:r>
              <a:rPr lang="de-DE" sz="1800" dirty="0" err="1">
                <a:solidFill>
                  <a:srgbClr val="595A59"/>
                </a:solidFill>
                <a:latin typeface="Calibri"/>
                <a:ea typeface="Calibri"/>
                <a:cs typeface="Calibri"/>
                <a:sym typeface="Calibri"/>
              </a:rPr>
              <a:t>neighbouring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sectors</a:t>
            </a:r>
            <a:endParaRPr dirty="0"/>
          </a:p>
          <a:p>
            <a:pPr marL="377190" marR="0" lvl="0" indent="-285750" algn="l" rtl="0">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Changes</a:t>
            </a:r>
            <a:r>
              <a:rPr lang="de-DE" sz="1800" dirty="0">
                <a:solidFill>
                  <a:srgbClr val="595A59"/>
                </a:solidFill>
                <a:latin typeface="Calibri"/>
                <a:ea typeface="Calibri"/>
                <a:cs typeface="Calibri"/>
                <a:sym typeface="Calibri"/>
              </a:rPr>
              <a:t> in the </a:t>
            </a:r>
            <a:r>
              <a:rPr lang="de-DE" sz="1800" dirty="0" err="1">
                <a:solidFill>
                  <a:srgbClr val="595A59"/>
                </a:solidFill>
                <a:latin typeface="Calibri"/>
                <a:ea typeface="Calibri"/>
                <a:cs typeface="Calibri"/>
                <a:sym typeface="Calibri"/>
              </a:rPr>
              <a:t>behaviour</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capital-markets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compared</a:t>
            </a:r>
            <a:r>
              <a:rPr lang="de-DE" sz="1800" dirty="0">
                <a:solidFill>
                  <a:srgbClr val="595A59"/>
                </a:solidFill>
                <a:latin typeface="Calibri"/>
                <a:ea typeface="Calibri"/>
                <a:cs typeface="Calibri"/>
                <a:sym typeface="Calibri"/>
              </a:rPr>
              <a:t> to the </a:t>
            </a:r>
            <a:r>
              <a:rPr lang="de-DE" sz="1800" dirty="0" err="1">
                <a:solidFill>
                  <a:srgbClr val="595A59"/>
                </a:solidFill>
                <a:latin typeface="Calibri"/>
                <a:ea typeface="Calibri"/>
                <a:cs typeface="Calibri"/>
                <a:sym typeface="Calibri"/>
              </a:rPr>
              <a:t>industry</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1"/>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276" name="Google Shape;1276;p31"/>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Even </a:t>
            </a:r>
            <a:r>
              <a:rPr lang="de-DE" dirty="0" err="1"/>
              <a:t>for</a:t>
            </a:r>
            <a:r>
              <a:rPr lang="de-DE" dirty="0"/>
              <a:t> </a:t>
            </a:r>
            <a:r>
              <a:rPr lang="de-DE" dirty="0" err="1"/>
              <a:t>companies</a:t>
            </a:r>
            <a:r>
              <a:rPr lang="de-DE" dirty="0"/>
              <a:t> </a:t>
            </a:r>
            <a:r>
              <a:rPr lang="de-DE" dirty="0" err="1"/>
              <a:t>that</a:t>
            </a:r>
            <a:r>
              <a:rPr lang="de-DE" dirty="0"/>
              <a:t> </a:t>
            </a:r>
            <a:r>
              <a:rPr lang="de-DE" dirty="0" err="1"/>
              <a:t>have</a:t>
            </a:r>
            <a:r>
              <a:rPr lang="de-DE" dirty="0"/>
              <a:t> a </a:t>
            </a:r>
            <a:r>
              <a:rPr lang="de-DE" dirty="0" err="1"/>
              <a:t>good</a:t>
            </a:r>
            <a:r>
              <a:rPr lang="de-DE" dirty="0"/>
              <a:t> </a:t>
            </a:r>
            <a:r>
              <a:rPr lang="de-DE" dirty="0" err="1"/>
              <a:t>market</a:t>
            </a:r>
            <a:r>
              <a:rPr lang="de-DE" dirty="0"/>
              <a:t> </a:t>
            </a:r>
            <a:r>
              <a:rPr lang="de-DE" dirty="0" err="1"/>
              <a:t>position</a:t>
            </a:r>
            <a:r>
              <a:rPr lang="de-DE" dirty="0"/>
              <a:t> due to </a:t>
            </a:r>
            <a:r>
              <a:rPr lang="de-DE" dirty="0" err="1"/>
              <a:t>their</a:t>
            </a:r>
            <a:r>
              <a:rPr lang="de-DE" dirty="0"/>
              <a:t> </a:t>
            </a:r>
            <a:r>
              <a:rPr lang="de-DE" dirty="0" err="1"/>
              <a:t>strengths</a:t>
            </a:r>
            <a:r>
              <a:rPr lang="de-DE" dirty="0"/>
              <a:t>, the </a:t>
            </a:r>
            <a:r>
              <a:rPr lang="de-DE" dirty="0" err="1"/>
              <a:t>earnings</a:t>
            </a:r>
            <a:r>
              <a:rPr lang="de-DE" dirty="0"/>
              <a:t> </a:t>
            </a:r>
            <a:r>
              <a:rPr lang="de-DE" dirty="0" err="1"/>
              <a:t>prospects</a:t>
            </a:r>
            <a:r>
              <a:rPr lang="de-DE" dirty="0"/>
              <a:t> </a:t>
            </a:r>
            <a:r>
              <a:rPr lang="de-DE" dirty="0" err="1"/>
              <a:t>decline</a:t>
            </a:r>
            <a:r>
              <a:rPr lang="de-DE" dirty="0"/>
              <a:t> in </a:t>
            </a:r>
            <a:r>
              <a:rPr lang="de-DE" dirty="0" err="1"/>
              <a:t>times</a:t>
            </a:r>
            <a:r>
              <a:rPr lang="de-DE" dirty="0"/>
              <a:t> of </a:t>
            </a:r>
            <a:r>
              <a:rPr lang="de-DE" dirty="0" err="1"/>
              <a:t>recession</a:t>
            </a:r>
            <a:r>
              <a:rPr lang="de-DE" dirty="0"/>
              <a:t>.</a:t>
            </a:r>
            <a:endParaRPr dirty="0"/>
          </a:p>
        </p:txBody>
      </p:sp>
      <p:sp>
        <p:nvSpPr>
          <p:cNvPr id="1277" name="Google Shape;1277;p3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Before</a:t>
            </a:r>
            <a:r>
              <a:rPr lang="de-DE" dirty="0"/>
              <a:t> </a:t>
            </a:r>
            <a:r>
              <a:rPr lang="de-DE" dirty="0" err="1"/>
              <a:t>restructuring</a:t>
            </a:r>
            <a:r>
              <a:rPr lang="de-DE" dirty="0"/>
              <a:t> </a:t>
            </a:r>
            <a:r>
              <a:rPr lang="de-DE" dirty="0" err="1"/>
              <a:t>measures</a:t>
            </a:r>
            <a:r>
              <a:rPr lang="de-DE" dirty="0"/>
              <a:t> </a:t>
            </a:r>
            <a:r>
              <a:rPr lang="de-DE" dirty="0" err="1"/>
              <a:t>are</a:t>
            </a:r>
            <a:r>
              <a:rPr lang="de-DE" dirty="0"/>
              <a:t> </a:t>
            </a:r>
            <a:r>
              <a:rPr lang="de-DE" dirty="0" err="1"/>
              <a:t>developed</a:t>
            </a:r>
            <a:r>
              <a:rPr lang="de-DE" dirty="0"/>
              <a:t>, the </a:t>
            </a:r>
            <a:r>
              <a:rPr lang="de-DE" dirty="0" err="1"/>
              <a:t>financial</a:t>
            </a:r>
            <a:r>
              <a:rPr lang="de-DE" dirty="0"/>
              <a:t> </a:t>
            </a:r>
            <a:r>
              <a:rPr lang="de-DE" dirty="0" err="1"/>
              <a:t>situation</a:t>
            </a:r>
            <a:r>
              <a:rPr lang="de-DE" dirty="0"/>
              <a:t> of the </a:t>
            </a:r>
            <a:r>
              <a:rPr lang="de-DE" dirty="0" err="1"/>
              <a:t>company</a:t>
            </a:r>
            <a:r>
              <a:rPr lang="de-DE" dirty="0"/>
              <a:t> </a:t>
            </a:r>
            <a:r>
              <a:rPr lang="de-DE" dirty="0" err="1"/>
              <a:t>must</a:t>
            </a:r>
            <a:r>
              <a:rPr lang="de-DE" dirty="0"/>
              <a:t> </a:t>
            </a:r>
            <a:r>
              <a:rPr lang="de-DE" dirty="0" err="1"/>
              <a:t>be</a:t>
            </a:r>
            <a:r>
              <a:rPr lang="de-DE" dirty="0"/>
              <a:t> </a:t>
            </a:r>
            <a:r>
              <a:rPr lang="de-DE" dirty="0" err="1"/>
              <a:t>examined</a:t>
            </a:r>
            <a:r>
              <a:rPr lang="de-DE" dirty="0"/>
              <a:t>.</a:t>
            </a:r>
            <a:endParaRPr dirty="0"/>
          </a:p>
        </p:txBody>
      </p:sp>
      <p:sp>
        <p:nvSpPr>
          <p:cNvPr id="1278" name="Google Shape;1278;p3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Company Situation: Analysis of the </a:t>
            </a:r>
            <a:r>
              <a:rPr lang="de-DE" dirty="0" err="1"/>
              <a:t>industry</a:t>
            </a:r>
            <a:r>
              <a:rPr lang="de-DE" dirty="0"/>
              <a:t> </a:t>
            </a:r>
            <a:r>
              <a:rPr lang="de-DE" dirty="0" err="1"/>
              <a:t>development</a:t>
            </a:r>
            <a:r>
              <a:rPr lang="de-DE" dirty="0"/>
              <a:t> II/II</a:t>
            </a:r>
            <a:endParaRPr dirty="0"/>
          </a:p>
          <a:p>
            <a:pPr marL="0" lvl="0" indent="0" algn="l" rtl="0">
              <a:lnSpc>
                <a:spcPct val="90000"/>
              </a:lnSpc>
              <a:spcBef>
                <a:spcPts val="1000"/>
              </a:spcBef>
              <a:spcAft>
                <a:spcPts val="0"/>
              </a:spcAft>
              <a:buClr>
                <a:srgbClr val="79527B"/>
              </a:buClr>
              <a:buSzPts val="1800"/>
              <a:buNone/>
            </a:pPr>
            <a:endParaRPr dirty="0"/>
          </a:p>
        </p:txBody>
      </p:sp>
      <p:sp>
        <p:nvSpPr>
          <p:cNvPr id="1279" name="Google Shape;1279;p31"/>
          <p:cNvSpPr/>
          <p:nvPr/>
        </p:nvSpPr>
        <p:spPr>
          <a:xfrm>
            <a:off x="4163122" y="1888273"/>
            <a:ext cx="7597077" cy="9887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a:solidFill>
                  <a:srgbClr val="595A59"/>
                </a:solidFill>
                <a:latin typeface="Calibri"/>
                <a:ea typeface="Calibri"/>
                <a:cs typeface="Calibri"/>
                <a:sym typeface="Calibri"/>
              </a:rPr>
              <a:t>First of all, the </a:t>
            </a:r>
            <a:r>
              <a:rPr lang="de-DE" sz="1800" b="0" dirty="0" err="1">
                <a:solidFill>
                  <a:srgbClr val="595A59"/>
                </a:solidFill>
                <a:latin typeface="Calibri"/>
                <a:ea typeface="Calibri"/>
                <a:cs typeface="Calibri"/>
                <a:sym typeface="Calibri"/>
              </a:rPr>
              <a:t>earnings</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financial</a:t>
            </a:r>
            <a:r>
              <a:rPr lang="de-DE" sz="1800" b="0" dirty="0">
                <a:solidFill>
                  <a:srgbClr val="595A59"/>
                </a:solidFill>
                <a:latin typeface="Calibri"/>
                <a:ea typeface="Calibri"/>
                <a:cs typeface="Calibri"/>
                <a:sym typeface="Calibri"/>
              </a:rPr>
              <a:t> and </a:t>
            </a:r>
            <a:r>
              <a:rPr lang="de-DE" sz="1800" b="0" dirty="0" err="1">
                <a:solidFill>
                  <a:srgbClr val="595A59"/>
                </a:solidFill>
                <a:latin typeface="Calibri"/>
                <a:ea typeface="Calibri"/>
                <a:cs typeface="Calibri"/>
                <a:sym typeface="Calibri"/>
              </a:rPr>
              <a:t>asset</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situation</a:t>
            </a:r>
            <a:r>
              <a:rPr lang="de-DE" sz="1800" b="0" dirty="0">
                <a:solidFill>
                  <a:srgbClr val="595A59"/>
                </a:solidFill>
                <a:latin typeface="Calibri"/>
                <a:ea typeface="Calibri"/>
                <a:cs typeface="Calibri"/>
                <a:sym typeface="Calibri"/>
              </a:rPr>
              <a:t> of the </a:t>
            </a:r>
            <a:r>
              <a:rPr lang="de-DE" sz="1800" b="0" dirty="0" err="1">
                <a:solidFill>
                  <a:srgbClr val="595A59"/>
                </a:solidFill>
                <a:latin typeface="Calibri"/>
                <a:ea typeface="Calibri"/>
                <a:cs typeface="Calibri"/>
                <a:sym typeface="Calibri"/>
              </a:rPr>
              <a:t>company</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must</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be</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recorded</a:t>
            </a:r>
            <a:r>
              <a:rPr lang="de-DE" sz="1800" b="0" dirty="0">
                <a:solidFill>
                  <a:srgbClr val="595A59"/>
                </a:solidFill>
                <a:latin typeface="Calibri"/>
                <a:ea typeface="Calibri"/>
                <a:cs typeface="Calibri"/>
                <a:sym typeface="Calibri"/>
              </a:rPr>
              <a:t> and </a:t>
            </a:r>
            <a:r>
              <a:rPr lang="de-DE" sz="1800" b="0" dirty="0" err="1">
                <a:solidFill>
                  <a:srgbClr val="595A59"/>
                </a:solidFill>
                <a:latin typeface="Calibri"/>
                <a:ea typeface="Calibri"/>
                <a:cs typeface="Calibri"/>
                <a:sym typeface="Calibri"/>
              </a:rPr>
              <a:t>its</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further</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development</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estimated</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without</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taking</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into</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account</a:t>
            </a:r>
            <a:r>
              <a:rPr lang="de-DE" sz="1800" b="0" dirty="0">
                <a:solidFill>
                  <a:srgbClr val="595A59"/>
                </a:solidFill>
                <a:latin typeface="Calibri"/>
                <a:ea typeface="Calibri"/>
                <a:cs typeface="Calibri"/>
                <a:sym typeface="Calibri"/>
              </a:rPr>
              <a:t> possible </a:t>
            </a:r>
            <a:r>
              <a:rPr lang="de-DE" sz="1800" b="0" dirty="0" err="1">
                <a:solidFill>
                  <a:srgbClr val="595A59"/>
                </a:solidFill>
                <a:latin typeface="Calibri"/>
                <a:ea typeface="Calibri"/>
                <a:cs typeface="Calibri"/>
                <a:sym typeface="Calibri"/>
              </a:rPr>
              <a:t>restructuring</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measures</a:t>
            </a:r>
            <a:r>
              <a:rPr lang="de-DE" sz="1800" b="0" dirty="0">
                <a:solidFill>
                  <a:srgbClr val="595A59"/>
                </a:solidFill>
                <a:latin typeface="Calibri"/>
                <a:ea typeface="Calibri"/>
                <a:cs typeface="Calibri"/>
                <a:sym typeface="Calibri"/>
              </a:rPr>
              <a:t>.</a:t>
            </a:r>
            <a:endParaRPr dirty="0"/>
          </a:p>
        </p:txBody>
      </p:sp>
      <p:sp>
        <p:nvSpPr>
          <p:cNvPr id="1280" name="Google Shape;1280;p31"/>
          <p:cNvSpPr/>
          <p:nvPr/>
        </p:nvSpPr>
        <p:spPr>
          <a:xfrm>
            <a:off x="4163123" y="2973724"/>
            <a:ext cx="1174594" cy="157232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Focus of the </a:t>
            </a:r>
            <a:r>
              <a:rPr lang="de-DE" sz="1800" dirty="0" err="1">
                <a:solidFill>
                  <a:srgbClr val="595A59"/>
                </a:solidFill>
                <a:latin typeface="Calibri"/>
                <a:ea typeface="Calibri"/>
                <a:cs typeface="Calibri"/>
                <a:sym typeface="Calibri"/>
              </a:rPr>
              <a:t>analysis</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
        <p:nvSpPr>
          <p:cNvPr id="1281" name="Google Shape;1281;p31"/>
          <p:cNvSpPr/>
          <p:nvPr/>
        </p:nvSpPr>
        <p:spPr>
          <a:xfrm>
            <a:off x="5412060" y="2973724"/>
            <a:ext cx="6348140" cy="157232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Sales </a:t>
            </a:r>
            <a:r>
              <a:rPr lang="de-DE" sz="1800" dirty="0" err="1">
                <a:solidFill>
                  <a:srgbClr val="595A59"/>
                </a:solidFill>
                <a:latin typeface="Calibri"/>
                <a:ea typeface="Calibri"/>
                <a:cs typeface="Calibri"/>
                <a:sym typeface="Calibri"/>
              </a:rPr>
              <a:t>development</a:t>
            </a:r>
            <a:endParaRPr dirty="0"/>
          </a:p>
          <a:p>
            <a:pPr marL="285750" marR="0" lvl="0" indent="-285750" algn="l" rtl="0">
              <a:spcBef>
                <a:spcPts val="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Cost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development</a:t>
            </a:r>
            <a:endParaRPr dirty="0"/>
          </a:p>
          <a:p>
            <a:pPr marL="28575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Development of the </a:t>
            </a:r>
            <a:r>
              <a:rPr lang="de-DE" sz="1800" dirty="0" err="1">
                <a:solidFill>
                  <a:srgbClr val="595A59"/>
                </a:solidFill>
                <a:latin typeface="Calibri"/>
                <a:ea typeface="Calibri"/>
                <a:cs typeface="Calibri"/>
                <a:sym typeface="Calibri"/>
              </a:rPr>
              <a:t>contribution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margins</a:t>
            </a:r>
            <a:r>
              <a:rPr lang="de-DE" sz="1800" dirty="0">
                <a:solidFill>
                  <a:srgbClr val="595A59"/>
                </a:solidFill>
                <a:latin typeface="Calibri"/>
                <a:ea typeface="Calibri"/>
                <a:cs typeface="Calibri"/>
                <a:sym typeface="Calibri"/>
              </a:rPr>
              <a:t> of the individual </a:t>
            </a:r>
            <a:r>
              <a:rPr lang="de-DE" sz="1800" dirty="0" err="1">
                <a:solidFill>
                  <a:srgbClr val="595A59"/>
                </a:solidFill>
                <a:latin typeface="Calibri"/>
                <a:ea typeface="Calibri"/>
                <a:cs typeface="Calibri"/>
                <a:sym typeface="Calibri"/>
              </a:rPr>
              <a:t>services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products</a:t>
            </a:r>
            <a:r>
              <a:rPr lang="de-DE" sz="1800" dirty="0">
                <a:solidFill>
                  <a:srgbClr val="595A59"/>
                </a:solidFill>
                <a:latin typeface="Calibri"/>
                <a:ea typeface="Calibri"/>
                <a:cs typeface="Calibri"/>
                <a:sym typeface="Calibri"/>
              </a:rPr>
              <a:t> </a:t>
            </a:r>
            <a:endParaRPr dirty="0"/>
          </a:p>
          <a:p>
            <a:pPr marL="285750" marR="0" lvl="0" indent="-285750" algn="l" rtl="0">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Development of the </a:t>
            </a:r>
            <a:r>
              <a:rPr lang="de-DE" sz="1800" dirty="0" err="1">
                <a:solidFill>
                  <a:srgbClr val="595A59"/>
                </a:solidFill>
                <a:latin typeface="Calibri"/>
                <a:ea typeface="Calibri"/>
                <a:cs typeface="Calibri"/>
                <a:sym typeface="Calibri"/>
              </a:rPr>
              <a:t>contribution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margins</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business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untis</a:t>
            </a:r>
            <a:endParaRPr sz="1800" dirty="0">
              <a:solidFill>
                <a:srgbClr val="595A59"/>
              </a:solidFill>
              <a:latin typeface="Calibri"/>
              <a:ea typeface="Calibri"/>
              <a:cs typeface="Calibri"/>
              <a:sym typeface="Calibri"/>
            </a:endParaRPr>
          </a:p>
        </p:txBody>
      </p:sp>
      <p:sp>
        <p:nvSpPr>
          <p:cNvPr id="1282" name="Google Shape;1282;p31"/>
          <p:cNvSpPr/>
          <p:nvPr/>
        </p:nvSpPr>
        <p:spPr>
          <a:xfrm>
            <a:off x="4163121" y="4642755"/>
            <a:ext cx="7597077" cy="988742"/>
          </a:xfrm>
          <a:prstGeom prst="rect">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a:solidFill>
                  <a:srgbClr val="595A59"/>
                </a:solidFill>
                <a:latin typeface="Calibri"/>
                <a:ea typeface="Calibri"/>
                <a:cs typeface="Calibri"/>
                <a:sym typeface="Calibri"/>
              </a:rPr>
              <a:t>Scenario </a:t>
            </a:r>
            <a:r>
              <a:rPr lang="de-DE" sz="1800" b="0" dirty="0" err="1">
                <a:solidFill>
                  <a:srgbClr val="595A59"/>
                </a:solidFill>
                <a:latin typeface="Calibri"/>
                <a:ea typeface="Calibri"/>
                <a:cs typeface="Calibri"/>
                <a:sym typeface="Calibri"/>
              </a:rPr>
              <a:t>analyses</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can</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be</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used</a:t>
            </a:r>
            <a:r>
              <a:rPr lang="de-DE" sz="1800" b="0" dirty="0">
                <a:solidFill>
                  <a:srgbClr val="595A59"/>
                </a:solidFill>
                <a:latin typeface="Calibri"/>
                <a:ea typeface="Calibri"/>
                <a:cs typeface="Calibri"/>
                <a:sym typeface="Calibri"/>
              </a:rPr>
              <a:t> to </a:t>
            </a:r>
            <a:r>
              <a:rPr lang="de-DE" sz="1800" b="0" dirty="0" err="1">
                <a:solidFill>
                  <a:srgbClr val="595A59"/>
                </a:solidFill>
                <a:latin typeface="Calibri"/>
                <a:ea typeface="Calibri"/>
                <a:cs typeface="Calibri"/>
                <a:sym typeface="Calibri"/>
              </a:rPr>
              <a:t>determine</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which</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sales</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increases</a:t>
            </a:r>
            <a:r>
              <a:rPr lang="de-DE" sz="1800" b="0" dirty="0">
                <a:solidFill>
                  <a:srgbClr val="595A59"/>
                </a:solidFill>
                <a:latin typeface="Calibri"/>
                <a:ea typeface="Calibri"/>
                <a:cs typeface="Calibri"/>
                <a:sym typeface="Calibri"/>
              </a:rPr>
              <a:t> and/</a:t>
            </a:r>
            <a:r>
              <a:rPr lang="de-DE" sz="1800" b="0" dirty="0" err="1">
                <a:solidFill>
                  <a:srgbClr val="595A59"/>
                </a:solidFill>
                <a:latin typeface="Calibri"/>
                <a:ea typeface="Calibri"/>
                <a:cs typeface="Calibri"/>
                <a:sym typeface="Calibri"/>
              </a:rPr>
              <a:t>or</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cost</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reductions</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are</a:t>
            </a:r>
            <a:r>
              <a:rPr lang="de-DE" sz="1800" b="0" dirty="0">
                <a:solidFill>
                  <a:srgbClr val="595A59"/>
                </a:solidFill>
                <a:latin typeface="Calibri"/>
                <a:ea typeface="Calibri"/>
                <a:cs typeface="Calibri"/>
                <a:sym typeface="Calibri"/>
              </a:rPr>
              <a:t> </a:t>
            </a:r>
            <a:r>
              <a:rPr lang="de-DE" sz="1800" b="0" dirty="0" err="1">
                <a:solidFill>
                  <a:srgbClr val="595A59"/>
                </a:solidFill>
                <a:latin typeface="Calibri"/>
                <a:ea typeface="Calibri"/>
                <a:cs typeface="Calibri"/>
                <a:sym typeface="Calibri"/>
              </a:rPr>
              <a:t>necessary</a:t>
            </a:r>
            <a:r>
              <a:rPr lang="de-DE" sz="1800" b="0" dirty="0">
                <a:solidFill>
                  <a:srgbClr val="595A59"/>
                </a:solidFill>
                <a:latin typeface="Calibri"/>
                <a:ea typeface="Calibri"/>
                <a:cs typeface="Calibri"/>
                <a:sym typeface="Calibri"/>
              </a:rPr>
              <a:t> to </a:t>
            </a:r>
            <a:r>
              <a:rPr lang="de-DE" sz="1800" b="0" dirty="0" err="1">
                <a:solidFill>
                  <a:srgbClr val="595A59"/>
                </a:solidFill>
                <a:latin typeface="Calibri"/>
                <a:ea typeface="Calibri"/>
                <a:cs typeface="Calibri"/>
                <a:sym typeface="Calibri"/>
              </a:rPr>
              <a:t>achieve</a:t>
            </a:r>
            <a:r>
              <a:rPr lang="de-DE" sz="1800" b="0" dirty="0">
                <a:solidFill>
                  <a:srgbClr val="595A59"/>
                </a:solidFill>
                <a:latin typeface="Calibri"/>
                <a:ea typeface="Calibri"/>
                <a:cs typeface="Calibri"/>
                <a:sym typeface="Calibri"/>
              </a:rPr>
              <a:t> at least </a:t>
            </a:r>
            <a:r>
              <a:rPr lang="de-DE" sz="1800" b="0" dirty="0" err="1">
                <a:solidFill>
                  <a:srgbClr val="595A59"/>
                </a:solidFill>
                <a:latin typeface="Calibri"/>
                <a:ea typeface="Calibri"/>
                <a:cs typeface="Calibri"/>
                <a:sym typeface="Calibri"/>
              </a:rPr>
              <a:t>break-even</a:t>
            </a:r>
            <a:r>
              <a:rPr lang="de-DE" sz="1800" b="0" dirty="0">
                <a:solidFill>
                  <a:srgbClr val="595A59"/>
                </a:solidFill>
                <a:latin typeface="Calibri"/>
                <a:ea typeface="Calibri"/>
                <a:cs typeface="Calibri"/>
                <a:sym typeface="Calibri"/>
              </a:rPr>
              <a: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3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288" name="Google Shape;1288;p32"/>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company's</a:t>
            </a:r>
            <a:r>
              <a:rPr lang="de-DE" dirty="0"/>
              <a:t> </a:t>
            </a:r>
            <a:r>
              <a:rPr lang="de-DE" dirty="0" err="1"/>
              <a:t>environment</a:t>
            </a:r>
            <a:r>
              <a:rPr lang="de-DE" dirty="0"/>
              <a:t> </a:t>
            </a:r>
            <a:r>
              <a:rPr lang="de-DE" dirty="0" err="1"/>
              <a:t>is</a:t>
            </a:r>
            <a:r>
              <a:rPr lang="de-DE" dirty="0"/>
              <a:t> </a:t>
            </a:r>
            <a:r>
              <a:rPr lang="de-DE" dirty="0" err="1"/>
              <a:t>described</a:t>
            </a:r>
            <a:r>
              <a:rPr lang="de-DE" dirty="0"/>
              <a:t> </a:t>
            </a:r>
            <a:r>
              <a:rPr lang="de-DE" dirty="0" err="1"/>
              <a:t>by</a:t>
            </a:r>
            <a:r>
              <a:rPr lang="de-DE" dirty="0"/>
              <a:t> the </a:t>
            </a:r>
            <a:r>
              <a:rPr lang="de-DE" dirty="0" err="1"/>
              <a:t>general</a:t>
            </a:r>
            <a:r>
              <a:rPr lang="de-DE" dirty="0"/>
              <a:t> </a:t>
            </a:r>
            <a:r>
              <a:rPr lang="de-DE" dirty="0" err="1"/>
              <a:t>economic</a:t>
            </a:r>
            <a:r>
              <a:rPr lang="de-DE" dirty="0"/>
              <a:t> </a:t>
            </a:r>
            <a:r>
              <a:rPr lang="de-DE" dirty="0" err="1"/>
              <a:t>situation</a:t>
            </a:r>
            <a:r>
              <a:rPr lang="de-DE" dirty="0"/>
              <a:t>, the legal, </a:t>
            </a:r>
            <a:r>
              <a:rPr lang="de-DE" dirty="0" err="1"/>
              <a:t>political</a:t>
            </a:r>
            <a:r>
              <a:rPr lang="de-DE" dirty="0"/>
              <a:t>, social and </a:t>
            </a:r>
            <a:r>
              <a:rPr lang="de-DE" dirty="0" err="1"/>
              <a:t>scientific-technical</a:t>
            </a:r>
            <a:r>
              <a:rPr lang="de-DE" dirty="0"/>
              <a:t> </a:t>
            </a:r>
            <a:r>
              <a:rPr lang="de-DE" dirty="0" err="1"/>
              <a:t>environment</a:t>
            </a:r>
            <a:r>
              <a:rPr lang="de-DE" dirty="0"/>
              <a:t>.</a:t>
            </a:r>
            <a:endParaRPr dirty="0"/>
          </a:p>
        </p:txBody>
      </p:sp>
      <p:sp>
        <p:nvSpPr>
          <p:cNvPr id="1289" name="Google Shape;1289;p3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analysis</a:t>
            </a:r>
            <a:r>
              <a:rPr lang="de-DE" dirty="0"/>
              <a:t> of the </a:t>
            </a:r>
            <a:r>
              <a:rPr lang="de-DE" dirty="0" err="1"/>
              <a:t>environment</a:t>
            </a:r>
            <a:r>
              <a:rPr lang="de-DE" dirty="0"/>
              <a:t> </a:t>
            </a:r>
            <a:r>
              <a:rPr lang="de-DE" dirty="0" err="1"/>
              <a:t>helps</a:t>
            </a:r>
            <a:r>
              <a:rPr lang="de-DE" dirty="0"/>
              <a:t> to </a:t>
            </a:r>
            <a:r>
              <a:rPr lang="de-DE" dirty="0" err="1"/>
              <a:t>determine</a:t>
            </a:r>
            <a:r>
              <a:rPr lang="de-DE" dirty="0"/>
              <a:t> </a:t>
            </a:r>
            <a:r>
              <a:rPr lang="de-DE" dirty="0" err="1"/>
              <a:t>whether</a:t>
            </a:r>
            <a:r>
              <a:rPr lang="de-DE" dirty="0"/>
              <a:t> the </a:t>
            </a:r>
            <a:r>
              <a:rPr lang="de-DE" dirty="0" err="1"/>
              <a:t>company's</a:t>
            </a:r>
            <a:r>
              <a:rPr lang="de-DE" dirty="0"/>
              <a:t> </a:t>
            </a:r>
            <a:r>
              <a:rPr lang="de-DE" dirty="0" err="1"/>
              <a:t>continued</a:t>
            </a:r>
            <a:r>
              <a:rPr lang="de-DE" dirty="0"/>
              <a:t> </a:t>
            </a:r>
            <a:r>
              <a:rPr lang="de-DE" dirty="0" err="1"/>
              <a:t>existence</a:t>
            </a:r>
            <a:r>
              <a:rPr lang="de-DE" dirty="0"/>
              <a:t> </a:t>
            </a:r>
            <a:r>
              <a:rPr lang="de-DE" dirty="0" err="1"/>
              <a:t>can</a:t>
            </a:r>
            <a:r>
              <a:rPr lang="de-DE" dirty="0"/>
              <a:t> </a:t>
            </a:r>
            <a:r>
              <a:rPr lang="de-DE" dirty="0" err="1"/>
              <a:t>be</a:t>
            </a:r>
            <a:r>
              <a:rPr lang="de-DE" dirty="0"/>
              <a:t> </a:t>
            </a:r>
            <a:r>
              <a:rPr lang="de-DE" dirty="0" err="1"/>
              <a:t>secured</a:t>
            </a:r>
            <a:r>
              <a:rPr lang="de-DE" dirty="0"/>
              <a:t> in the </a:t>
            </a:r>
            <a:r>
              <a:rPr lang="de-DE" dirty="0" err="1"/>
              <a:t>foreseeable</a:t>
            </a:r>
            <a:r>
              <a:rPr lang="de-DE" dirty="0"/>
              <a:t> </a:t>
            </a:r>
            <a:r>
              <a:rPr lang="de-DE" dirty="0" err="1"/>
              <a:t>future</a:t>
            </a:r>
            <a:r>
              <a:rPr lang="de-DE" dirty="0"/>
              <a:t>. </a:t>
            </a:r>
            <a:endParaRPr dirty="0"/>
          </a:p>
        </p:txBody>
      </p:sp>
      <p:sp>
        <p:nvSpPr>
          <p:cNvPr id="1290" name="Google Shape;1290;p3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Company </a:t>
            </a:r>
            <a:r>
              <a:rPr lang="de-DE" dirty="0" err="1"/>
              <a:t>situation</a:t>
            </a:r>
            <a:r>
              <a:rPr lang="de-DE" dirty="0"/>
              <a:t>: Analysis of the </a:t>
            </a:r>
            <a:r>
              <a:rPr lang="de-DE" dirty="0" err="1"/>
              <a:t>environment</a:t>
            </a:r>
            <a:endParaRPr dirty="0"/>
          </a:p>
        </p:txBody>
      </p:sp>
      <p:sp>
        <p:nvSpPr>
          <p:cNvPr id="1291" name="Google Shape;1291;p32"/>
          <p:cNvSpPr/>
          <p:nvPr/>
        </p:nvSpPr>
        <p:spPr>
          <a:xfrm>
            <a:off x="4163122" y="1815759"/>
            <a:ext cx="7597077" cy="988742"/>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a:solidFill>
                  <a:schemeClr val="lt1"/>
                </a:solidFill>
                <a:latin typeface="Calibri"/>
                <a:ea typeface="Calibri"/>
                <a:cs typeface="Calibri"/>
                <a:sym typeface="Calibri"/>
              </a:rPr>
              <a:t>The </a:t>
            </a:r>
            <a:r>
              <a:rPr lang="de-DE" sz="1800" b="0" dirty="0" err="1">
                <a:solidFill>
                  <a:schemeClr val="lt1"/>
                </a:solidFill>
                <a:latin typeface="Calibri"/>
                <a:ea typeface="Calibri"/>
                <a:cs typeface="Calibri"/>
                <a:sym typeface="Calibri"/>
              </a:rPr>
              <a:t>crucial</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question</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is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whether</a:t>
            </a:r>
            <a:r>
              <a:rPr lang="de-DE" sz="1800" b="0" dirty="0">
                <a:solidFill>
                  <a:schemeClr val="lt1"/>
                </a:solidFill>
                <a:latin typeface="Calibri"/>
                <a:ea typeface="Calibri"/>
                <a:cs typeface="Calibri"/>
                <a:sym typeface="Calibri"/>
              </a:rPr>
              <a:t> the </a:t>
            </a:r>
            <a:r>
              <a:rPr lang="de-DE" sz="1800" b="0" dirty="0" err="1">
                <a:solidFill>
                  <a:schemeClr val="lt1"/>
                </a:solidFill>
                <a:latin typeface="Calibri"/>
                <a:ea typeface="Calibri"/>
                <a:cs typeface="Calibri"/>
                <a:sym typeface="Calibri"/>
              </a:rPr>
              <a:t>crisis-ridden</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company</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can</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be</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consolidated</a:t>
            </a:r>
            <a:r>
              <a:rPr lang="de-DE" sz="1800" b="0" dirty="0">
                <a:solidFill>
                  <a:schemeClr val="lt1"/>
                </a:solidFill>
                <a:latin typeface="Calibri"/>
                <a:ea typeface="Calibri"/>
                <a:cs typeface="Calibri"/>
                <a:sym typeface="Calibri"/>
              </a:rPr>
              <a:t> in the </a:t>
            </a:r>
            <a:r>
              <a:rPr lang="de-DE" sz="1800" b="0" dirty="0" err="1">
                <a:solidFill>
                  <a:schemeClr val="lt1"/>
                </a:solidFill>
                <a:latin typeface="Calibri"/>
                <a:ea typeface="Calibri"/>
                <a:cs typeface="Calibri"/>
                <a:sym typeface="Calibri"/>
              </a:rPr>
              <a:t>foreseeable</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future</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given</a:t>
            </a:r>
            <a:r>
              <a:rPr lang="de-DE" sz="1800" b="0" dirty="0">
                <a:solidFill>
                  <a:schemeClr val="lt1"/>
                </a:solidFill>
                <a:latin typeface="Calibri"/>
                <a:ea typeface="Calibri"/>
                <a:cs typeface="Calibri"/>
                <a:sym typeface="Calibri"/>
              </a:rPr>
              <a:t> the </a:t>
            </a:r>
            <a:r>
              <a:rPr lang="de-DE" sz="1800" b="0" dirty="0" err="1">
                <a:solidFill>
                  <a:schemeClr val="lt1"/>
                </a:solidFill>
                <a:latin typeface="Calibri"/>
                <a:ea typeface="Calibri"/>
                <a:cs typeface="Calibri"/>
                <a:sym typeface="Calibri"/>
              </a:rPr>
              <a:t>expected</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economic</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outlook</a:t>
            </a:r>
            <a:r>
              <a:rPr lang="de-DE" sz="1800" b="0" dirty="0">
                <a:solidFill>
                  <a:schemeClr val="lt1"/>
                </a:solidFill>
                <a:latin typeface="Calibri"/>
                <a:ea typeface="Calibri"/>
                <a:cs typeface="Calibri"/>
                <a:sym typeface="Calibri"/>
              </a:rPr>
              <a:t>.</a:t>
            </a:r>
            <a:endParaRPr sz="1800" b="0" dirty="0">
              <a:solidFill>
                <a:schemeClr val="lt1"/>
              </a:solidFill>
              <a:latin typeface="Calibri"/>
              <a:ea typeface="Calibri"/>
              <a:cs typeface="Calibri"/>
              <a:sym typeface="Calibri"/>
            </a:endParaRPr>
          </a:p>
        </p:txBody>
      </p:sp>
      <p:sp>
        <p:nvSpPr>
          <p:cNvPr id="1292" name="Google Shape;1292;p32"/>
          <p:cNvSpPr/>
          <p:nvPr/>
        </p:nvSpPr>
        <p:spPr>
          <a:xfrm>
            <a:off x="4163123" y="4358386"/>
            <a:ext cx="1340694" cy="1572322"/>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Sources of information</a:t>
            </a:r>
            <a:endParaRPr sz="1800">
              <a:solidFill>
                <a:schemeClr val="lt1"/>
              </a:solidFill>
              <a:latin typeface="Calibri"/>
              <a:ea typeface="Calibri"/>
              <a:cs typeface="Calibri"/>
              <a:sym typeface="Calibri"/>
            </a:endParaRPr>
          </a:p>
        </p:txBody>
      </p:sp>
      <p:sp>
        <p:nvSpPr>
          <p:cNvPr id="1293" name="Google Shape;1293;p32"/>
          <p:cNvSpPr/>
          <p:nvPr/>
        </p:nvSpPr>
        <p:spPr>
          <a:xfrm>
            <a:off x="5599610" y="4358386"/>
            <a:ext cx="6160589" cy="1572322"/>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lt1"/>
              </a:buClr>
              <a:buSzPts val="1800"/>
              <a:buFont typeface="Arial"/>
              <a:buChar char="•"/>
            </a:pPr>
            <a:r>
              <a:rPr lang="de-DE" sz="1800" dirty="0">
                <a:solidFill>
                  <a:schemeClr val="lt1"/>
                </a:solidFill>
                <a:latin typeface="Calibri"/>
                <a:ea typeface="Calibri"/>
                <a:cs typeface="Calibri"/>
                <a:sym typeface="Calibri"/>
              </a:rPr>
              <a:t>Market </a:t>
            </a:r>
            <a:r>
              <a:rPr lang="de-DE" sz="1800" dirty="0" err="1">
                <a:solidFill>
                  <a:schemeClr val="lt1"/>
                </a:solidFill>
                <a:latin typeface="Calibri"/>
                <a:ea typeface="Calibri"/>
                <a:cs typeface="Calibri"/>
                <a:sym typeface="Calibri"/>
              </a:rPr>
              <a:t>studies</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by</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tourism</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associations</a:t>
            </a:r>
            <a:endParaRPr dirty="0"/>
          </a:p>
          <a:p>
            <a:pPr marL="285750" marR="0" lvl="0" indent="-285750" algn="l" rtl="0">
              <a:spcBef>
                <a:spcPts val="0"/>
              </a:spcBef>
              <a:spcAft>
                <a:spcPts val="0"/>
              </a:spcAft>
              <a:buClr>
                <a:schemeClr val="lt1"/>
              </a:buClr>
              <a:buSzPts val="1800"/>
              <a:buFont typeface="Arial"/>
              <a:buChar char="•"/>
            </a:pPr>
            <a:r>
              <a:rPr lang="de-DE" sz="1800" dirty="0">
                <a:solidFill>
                  <a:schemeClr val="lt1"/>
                </a:solidFill>
                <a:latin typeface="Calibri"/>
                <a:ea typeface="Calibri"/>
                <a:cs typeface="Calibri"/>
                <a:sym typeface="Calibri"/>
              </a:rPr>
              <a:t>Market </a:t>
            </a:r>
            <a:r>
              <a:rPr lang="de-DE" sz="1800" dirty="0" err="1">
                <a:solidFill>
                  <a:schemeClr val="lt1"/>
                </a:solidFill>
                <a:latin typeface="Calibri"/>
                <a:ea typeface="Calibri"/>
                <a:cs typeface="Calibri"/>
                <a:sym typeface="Calibri"/>
              </a:rPr>
              <a:t>studies</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by</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banks</a:t>
            </a:r>
            <a:endParaRPr dirty="0"/>
          </a:p>
          <a:p>
            <a:pPr marL="285750" marR="0" lvl="0" indent="-285750" algn="l" rtl="0">
              <a:spcBef>
                <a:spcPts val="0"/>
              </a:spcBef>
              <a:spcAft>
                <a:spcPts val="0"/>
              </a:spcAft>
              <a:buClr>
                <a:schemeClr val="lt1"/>
              </a:buClr>
              <a:buSzPts val="1800"/>
              <a:buFont typeface="Arial"/>
              <a:buChar char="•"/>
            </a:pPr>
            <a:r>
              <a:rPr lang="de-DE" sz="1800" dirty="0" err="1">
                <a:solidFill>
                  <a:schemeClr val="lt1"/>
                </a:solidFill>
                <a:latin typeface="Calibri"/>
                <a:ea typeface="Calibri"/>
                <a:cs typeface="Calibri"/>
                <a:sym typeface="Calibri"/>
              </a:rPr>
              <a:t>Economic</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studies</a:t>
            </a:r>
            <a:r>
              <a:rPr lang="de-DE"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a:buChar char="•"/>
            </a:pPr>
            <a:r>
              <a:rPr lang="de-DE" sz="1800" dirty="0">
                <a:solidFill>
                  <a:schemeClr val="lt1"/>
                </a:solidFill>
                <a:latin typeface="Calibri"/>
                <a:ea typeface="Calibri"/>
                <a:cs typeface="Calibri"/>
                <a:sym typeface="Calibri"/>
              </a:rPr>
              <a:t>Business press</a:t>
            </a:r>
            <a:endParaRPr dirty="0"/>
          </a:p>
        </p:txBody>
      </p:sp>
      <p:sp>
        <p:nvSpPr>
          <p:cNvPr id="1294" name="Google Shape;1294;p32"/>
          <p:cNvSpPr/>
          <p:nvPr/>
        </p:nvSpPr>
        <p:spPr>
          <a:xfrm>
            <a:off x="4163122" y="2912476"/>
            <a:ext cx="7597076" cy="1337934"/>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91440" marR="0" lvl="0" indent="0" algn="l" rtl="0">
              <a:lnSpc>
                <a:spcPct val="100000"/>
              </a:lnSpc>
              <a:spcBef>
                <a:spcPts val="0"/>
              </a:spcBef>
              <a:spcAft>
                <a:spcPts val="0"/>
              </a:spcAft>
              <a:buNone/>
            </a:pPr>
            <a:r>
              <a:rPr lang="de-DE" sz="1800" b="0" dirty="0">
                <a:solidFill>
                  <a:schemeClr val="lt1"/>
                </a:solidFill>
                <a:latin typeface="Calibri"/>
                <a:ea typeface="Calibri"/>
                <a:cs typeface="Calibri"/>
                <a:sym typeface="Calibri"/>
              </a:rPr>
              <a:t>The </a:t>
            </a:r>
            <a:r>
              <a:rPr lang="de-DE" sz="1800" b="0" dirty="0" err="1">
                <a:solidFill>
                  <a:schemeClr val="lt1"/>
                </a:solidFill>
                <a:latin typeface="Calibri"/>
                <a:ea typeface="Calibri"/>
                <a:cs typeface="Calibri"/>
                <a:sym typeface="Calibri"/>
              </a:rPr>
              <a:t>general</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economic</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trends</a:t>
            </a:r>
            <a:r>
              <a:rPr lang="de-DE" sz="1800" b="0" dirty="0">
                <a:solidFill>
                  <a:schemeClr val="lt1"/>
                </a:solidFill>
                <a:latin typeface="Calibri"/>
                <a:ea typeface="Calibri"/>
                <a:cs typeface="Calibri"/>
                <a:sym typeface="Calibri"/>
              </a:rPr>
              <a:t> to </a:t>
            </a:r>
            <a:r>
              <a:rPr lang="de-DE" sz="1800" b="0" dirty="0" err="1">
                <a:solidFill>
                  <a:schemeClr val="lt1"/>
                </a:solidFill>
                <a:latin typeface="Calibri"/>
                <a:ea typeface="Calibri"/>
                <a:cs typeface="Calibri"/>
                <a:sym typeface="Calibri"/>
              </a:rPr>
              <a:t>be</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expected</a:t>
            </a:r>
            <a:r>
              <a:rPr lang="de-DE" sz="1800" b="0" dirty="0">
                <a:solidFill>
                  <a:schemeClr val="lt1"/>
                </a:solidFill>
                <a:latin typeface="Calibri"/>
                <a:ea typeface="Calibri"/>
                <a:cs typeface="Calibri"/>
                <a:sym typeface="Calibri"/>
              </a:rPr>
              <a:t> in the </a:t>
            </a:r>
            <a:r>
              <a:rPr lang="de-DE" sz="1800" b="0" dirty="0" err="1">
                <a:solidFill>
                  <a:schemeClr val="lt1"/>
                </a:solidFill>
                <a:latin typeface="Calibri"/>
                <a:ea typeface="Calibri"/>
                <a:cs typeface="Calibri"/>
                <a:sym typeface="Calibri"/>
              </a:rPr>
              <a:t>short</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term</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is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key</a:t>
            </a:r>
            <a:r>
              <a:rPr lang="de-DE" sz="1800" b="0" dirty="0">
                <a:solidFill>
                  <a:schemeClr val="lt1"/>
                </a:solidFill>
                <a:latin typeface="Calibri"/>
                <a:ea typeface="Calibri"/>
                <a:cs typeface="Calibri"/>
                <a:sym typeface="Calibri"/>
              </a:rPr>
              <a:t> in </a:t>
            </a:r>
            <a:r>
              <a:rPr lang="de-DE" sz="1800" b="0" dirty="0" err="1">
                <a:solidFill>
                  <a:schemeClr val="lt1"/>
                </a:solidFill>
                <a:latin typeface="Calibri"/>
                <a:ea typeface="Calibri"/>
                <a:cs typeface="Calibri"/>
                <a:sym typeface="Calibri"/>
              </a:rPr>
              <a:t>this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context</a:t>
            </a:r>
            <a:r>
              <a:rPr lang="de-DE" sz="1800" b="0" dirty="0">
                <a:solidFill>
                  <a:schemeClr val="lt1"/>
                </a:solidFill>
                <a:latin typeface="Calibri"/>
                <a:ea typeface="Calibri"/>
                <a:cs typeface="Calibri"/>
                <a:sym typeface="Calibri"/>
              </a:rPr>
              <a:t> and </a:t>
            </a:r>
            <a:r>
              <a:rPr lang="de-DE" sz="1800" b="0" dirty="0" err="1">
                <a:solidFill>
                  <a:schemeClr val="lt1"/>
                </a:solidFill>
                <a:latin typeface="Calibri"/>
                <a:ea typeface="Calibri"/>
                <a:cs typeface="Calibri"/>
                <a:sym typeface="Calibri"/>
              </a:rPr>
              <a:t>has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serious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impact</a:t>
            </a:r>
            <a:r>
              <a:rPr lang="de-DE" sz="1800" b="0" dirty="0">
                <a:solidFill>
                  <a:schemeClr val="lt1"/>
                </a:solidFill>
                <a:latin typeface="Calibri"/>
                <a:ea typeface="Calibri"/>
                <a:cs typeface="Calibri"/>
                <a:sym typeface="Calibri"/>
              </a:rPr>
              <a:t> on the </a:t>
            </a:r>
            <a:r>
              <a:rPr lang="de-DE" sz="1800" b="0" dirty="0" err="1">
                <a:solidFill>
                  <a:schemeClr val="lt1"/>
                </a:solidFill>
                <a:latin typeface="Calibri"/>
                <a:ea typeface="Calibri"/>
                <a:cs typeface="Calibri"/>
                <a:sym typeface="Calibri"/>
              </a:rPr>
              <a:t>framework</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conditions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for</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restructuring</a:t>
            </a:r>
            <a:r>
              <a:rPr lang="de-DE" sz="1800" b="0" dirty="0">
                <a:solidFill>
                  <a:schemeClr val="lt1"/>
                </a:solidFill>
                <a:latin typeface="Calibri"/>
                <a:ea typeface="Calibri"/>
                <a:cs typeface="Calibri"/>
                <a:sym typeface="Calibri"/>
              </a:rPr>
              <a:t>.</a:t>
            </a:r>
            <a:endParaRPr dirty="0"/>
          </a:p>
          <a:p>
            <a:pPr marL="91440" marR="0" lvl="0" indent="0" algn="l" rtl="0">
              <a:lnSpc>
                <a:spcPct val="100000"/>
              </a:lnSpc>
              <a:spcBef>
                <a:spcPts val="800"/>
              </a:spcBef>
              <a:spcAft>
                <a:spcPts val="0"/>
              </a:spcAft>
              <a:buNone/>
            </a:pPr>
            <a:r>
              <a:rPr lang="de-DE" sz="1800" b="0" dirty="0">
                <a:solidFill>
                  <a:schemeClr val="lt1"/>
                </a:solidFill>
                <a:latin typeface="Calibri"/>
                <a:ea typeface="Calibri"/>
                <a:cs typeface="Calibri"/>
                <a:sym typeface="Calibri"/>
              </a:rPr>
              <a:t>Key </a:t>
            </a:r>
            <a:r>
              <a:rPr lang="de-DE" sz="1800" b="0" dirty="0" err="1">
                <a:solidFill>
                  <a:schemeClr val="lt1"/>
                </a:solidFill>
                <a:latin typeface="Calibri"/>
                <a:ea typeface="Calibri"/>
                <a:cs typeface="Calibri"/>
                <a:sym typeface="Calibri"/>
              </a:rPr>
              <a:t>indicators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can</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be</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derived</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from</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demographic</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technological</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political</a:t>
            </a:r>
            <a:r>
              <a:rPr lang="de-DE" sz="1800" b="0" dirty="0">
                <a:solidFill>
                  <a:schemeClr val="lt1"/>
                </a:solidFill>
                <a:latin typeface="Calibri"/>
                <a:ea typeface="Calibri"/>
                <a:cs typeface="Calibri"/>
                <a:sym typeface="Calibri"/>
              </a:rPr>
              <a:t> and social </a:t>
            </a:r>
            <a:r>
              <a:rPr lang="de-DE" sz="1800" b="0" dirty="0" err="1">
                <a:solidFill>
                  <a:schemeClr val="lt1"/>
                </a:solidFill>
                <a:latin typeface="Calibri"/>
                <a:ea typeface="Calibri"/>
                <a:cs typeface="Calibri"/>
                <a:sym typeface="Calibri"/>
              </a:rPr>
              <a:t>trends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as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well</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as</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from</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current</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economic</a:t>
            </a:r>
            <a:r>
              <a:rPr lang="de-DE" sz="1800" b="0" dirty="0">
                <a:solidFill>
                  <a:schemeClr val="lt1"/>
                </a:solidFill>
                <a:latin typeface="Calibri"/>
                <a:ea typeface="Calibri"/>
                <a:cs typeface="Calibri"/>
                <a:sym typeface="Calibri"/>
              </a:rPr>
              <a:t> </a:t>
            </a:r>
            <a:r>
              <a:rPr lang="de-DE" sz="1800" b="0" dirty="0" err="1">
                <a:solidFill>
                  <a:schemeClr val="lt1"/>
                </a:solidFill>
                <a:latin typeface="Calibri"/>
                <a:ea typeface="Calibri"/>
                <a:cs typeface="Calibri"/>
                <a:sym typeface="Calibri"/>
              </a:rPr>
              <a:t>influences</a:t>
            </a:r>
            <a:r>
              <a:rPr lang="de-DE" sz="1800" dirty="0">
                <a:solidFill>
                  <a:schemeClr val="lt1"/>
                </a:solidFill>
                <a:latin typeface="Calibri"/>
                <a:ea typeface="Calibri"/>
                <a:cs typeface="Calibri"/>
                <a:sym typeface="Calibri"/>
              </a:rPr>
              <a:t>.</a:t>
            </a:r>
            <a:endParaRPr sz="1800" b="0" dirty="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3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internal legal </a:t>
            </a:r>
            <a:r>
              <a:rPr lang="de-DE" dirty="0" err="1"/>
              <a:t>circumstances</a:t>
            </a:r>
            <a:r>
              <a:rPr lang="de-DE" dirty="0"/>
              <a:t> </a:t>
            </a:r>
            <a:r>
              <a:rPr lang="de-DE" dirty="0" err="1"/>
              <a:t>must</a:t>
            </a:r>
            <a:r>
              <a:rPr lang="de-DE" dirty="0"/>
              <a:t> also </a:t>
            </a:r>
            <a:r>
              <a:rPr lang="de-DE" dirty="0" err="1"/>
              <a:t>be</a:t>
            </a:r>
            <a:r>
              <a:rPr lang="de-DE" dirty="0"/>
              <a:t> </a:t>
            </a:r>
            <a:r>
              <a:rPr lang="de-DE" dirty="0" err="1"/>
              <a:t>included</a:t>
            </a:r>
            <a:r>
              <a:rPr lang="de-DE" dirty="0"/>
              <a:t> in the </a:t>
            </a:r>
            <a:r>
              <a:rPr lang="de-DE" dirty="0" err="1"/>
              <a:t>restructuring</a:t>
            </a:r>
            <a:r>
              <a:rPr lang="de-DE" dirty="0"/>
              <a:t> </a:t>
            </a:r>
            <a:r>
              <a:rPr lang="de-DE" dirty="0" err="1"/>
              <a:t>concept</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300" name="Google Shape;1300;p3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Company situation: Internal legal circumstances</a:t>
            </a:r>
            <a:endParaRPr/>
          </a:p>
          <a:p>
            <a:pPr marL="0" lvl="0" indent="0" algn="l" rtl="0">
              <a:lnSpc>
                <a:spcPct val="90000"/>
              </a:lnSpc>
              <a:spcBef>
                <a:spcPts val="1000"/>
              </a:spcBef>
              <a:spcAft>
                <a:spcPts val="0"/>
              </a:spcAft>
              <a:buClr>
                <a:srgbClr val="79527B"/>
              </a:buClr>
              <a:buSzPts val="1800"/>
              <a:buNone/>
            </a:pPr>
            <a:endParaRPr/>
          </a:p>
        </p:txBody>
      </p:sp>
      <p:grpSp>
        <p:nvGrpSpPr>
          <p:cNvPr id="1301" name="Google Shape;1301;p33"/>
          <p:cNvGrpSpPr/>
          <p:nvPr/>
        </p:nvGrpSpPr>
        <p:grpSpPr>
          <a:xfrm>
            <a:off x="3895615" y="1899789"/>
            <a:ext cx="7666482" cy="4282164"/>
            <a:chOff x="2884" y="162380"/>
            <a:chExt cx="7666482" cy="4282164"/>
          </a:xfrm>
        </p:grpSpPr>
        <p:sp>
          <p:nvSpPr>
            <p:cNvPr id="1302" name="Google Shape;1302;p33"/>
            <p:cNvSpPr/>
            <p:nvPr/>
          </p:nvSpPr>
          <p:spPr>
            <a:xfrm>
              <a:off x="2884"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txBox="1"/>
            <p:nvPr/>
          </p:nvSpPr>
          <p:spPr>
            <a:xfrm>
              <a:off x="2884" y="162380"/>
              <a:ext cx="1734498"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dirty="0">
                  <a:solidFill>
                    <a:schemeClr val="lt1"/>
                  </a:solidFill>
                  <a:latin typeface="Calibri"/>
                  <a:ea typeface="Calibri"/>
                  <a:cs typeface="Calibri"/>
                  <a:sym typeface="Calibri"/>
                </a:rPr>
                <a:t>Corporate </a:t>
              </a:r>
              <a:r>
                <a:rPr lang="de-DE" sz="1800" b="1" dirty="0" err="1">
                  <a:solidFill>
                    <a:schemeClr val="lt1"/>
                  </a:solidFill>
                  <a:latin typeface="Calibri"/>
                  <a:ea typeface="Calibri"/>
                  <a:cs typeface="Calibri"/>
                  <a:sym typeface="Calibri"/>
                </a:rPr>
                <a:t>law</a:t>
              </a:r>
              <a:r>
                <a:rPr lang="de-DE" sz="1800" b="1" dirty="0">
                  <a:solidFill>
                    <a:schemeClr val="lt1"/>
                  </a:solidFill>
                  <a:latin typeface="Calibri"/>
                  <a:ea typeface="Calibri"/>
                  <a:cs typeface="Calibri"/>
                  <a:sym typeface="Calibri"/>
                </a:rPr>
                <a:t> </a:t>
              </a:r>
              <a:r>
                <a:rPr lang="de-DE" sz="1800" b="1" dirty="0" err="1">
                  <a:solidFill>
                    <a:schemeClr val="lt1"/>
                  </a:solidFill>
                  <a:latin typeface="Calibri"/>
                  <a:ea typeface="Calibri"/>
                  <a:cs typeface="Calibri"/>
                  <a:sym typeface="Calibri"/>
                </a:rPr>
                <a:t>framework</a:t>
              </a:r>
              <a:r>
                <a:rPr lang="de-DE" sz="1800" b="1" dirty="0">
                  <a:solidFill>
                    <a:schemeClr val="lt1"/>
                  </a:solidFill>
                  <a:latin typeface="Calibri"/>
                  <a:ea typeface="Calibri"/>
                  <a:cs typeface="Calibri"/>
                  <a:sym typeface="Calibri"/>
                </a:rPr>
                <a:t>:</a:t>
              </a:r>
              <a:endParaRPr sz="1800" dirty="0">
                <a:solidFill>
                  <a:schemeClr val="lt1"/>
                </a:solidFill>
                <a:latin typeface="Calibri"/>
                <a:ea typeface="Calibri"/>
                <a:cs typeface="Calibri"/>
                <a:sym typeface="Calibri"/>
              </a:endParaRPr>
            </a:p>
          </p:txBody>
        </p:sp>
        <p:sp>
          <p:nvSpPr>
            <p:cNvPr id="1304" name="Google Shape;1304;p33"/>
            <p:cNvSpPr/>
            <p:nvPr/>
          </p:nvSpPr>
          <p:spPr>
            <a:xfrm>
              <a:off x="2884"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txBox="1"/>
            <p:nvPr/>
          </p:nvSpPr>
          <p:spPr>
            <a:xfrm>
              <a:off x="2884" y="812330"/>
              <a:ext cx="1734498"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Inter</a:t>
              </a:r>
              <a:r>
                <a:rPr lang="de-DE" sz="1800"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company</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agreements</a:t>
              </a:r>
              <a:r>
                <a:rPr lang="de-DE" sz="1800" b="0" i="0" u="none" strike="noStrike" cap="none" dirty="0">
                  <a:solidFill>
                    <a:srgbClr val="595A59"/>
                  </a:solidFill>
                  <a:latin typeface="Calibri"/>
                  <a:ea typeface="Calibri"/>
                  <a:cs typeface="Calibri"/>
                  <a:sym typeface="Calibri"/>
                </a:rPr>
                <a:t>,    e.g. </a:t>
              </a:r>
              <a:r>
                <a:rPr lang="de-DE" sz="1800" b="0" i="0" u="none" strike="noStrike" cap="none" dirty="0" err="1">
                  <a:solidFill>
                    <a:srgbClr val="595A59"/>
                  </a:solidFill>
                  <a:latin typeface="Calibri"/>
                  <a:ea typeface="Calibri"/>
                  <a:cs typeface="Calibri"/>
                  <a:sym typeface="Calibri"/>
                </a:rPr>
                <a:t>profit</a:t>
              </a:r>
              <a:r>
                <a:rPr lang="de-DE" sz="1800" b="0" i="0" u="none" strike="noStrike" cap="none" dirty="0">
                  <a:solidFill>
                    <a:srgbClr val="595A59"/>
                  </a:solidFill>
                  <a:latin typeface="Calibri"/>
                  <a:ea typeface="Calibri"/>
                  <a:cs typeface="Calibri"/>
                  <a:sym typeface="Calibri"/>
                </a:rPr>
                <a:t> and </a:t>
              </a:r>
              <a:r>
                <a:rPr lang="de-DE" sz="1800" b="0" i="0" u="none" strike="noStrike" cap="none" dirty="0" err="1">
                  <a:solidFill>
                    <a:srgbClr val="595A59"/>
                  </a:solidFill>
                  <a:latin typeface="Calibri"/>
                  <a:ea typeface="Calibri"/>
                  <a:cs typeface="Calibri"/>
                  <a:sym typeface="Calibri"/>
                </a:rPr>
                <a:t>loss</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transfer</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agreements</a:t>
              </a:r>
              <a:endParaRPr sz="1800" b="0" i="0" u="none" strike="noStrike" cap="none" dirty="0">
                <a:solidFill>
                  <a:srgbClr val="595A59"/>
                </a:solidFill>
                <a:latin typeface="Calibri"/>
                <a:ea typeface="Calibri"/>
                <a:cs typeface="Calibri"/>
                <a:sym typeface="Calibri"/>
              </a:endParaRPr>
            </a:p>
          </p:txBody>
        </p:sp>
        <p:sp>
          <p:nvSpPr>
            <p:cNvPr id="1306" name="Google Shape;1306;p33"/>
            <p:cNvSpPr/>
            <p:nvPr/>
          </p:nvSpPr>
          <p:spPr>
            <a:xfrm>
              <a:off x="1980212"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txBox="1"/>
            <p:nvPr/>
          </p:nvSpPr>
          <p:spPr>
            <a:xfrm>
              <a:off x="1980212" y="162380"/>
              <a:ext cx="1734498"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dirty="0" err="1">
                  <a:solidFill>
                    <a:schemeClr val="lt1"/>
                  </a:solidFill>
                  <a:latin typeface="Calibri"/>
                  <a:ea typeface="Calibri"/>
                  <a:cs typeface="Calibri"/>
                  <a:sym typeface="Calibri"/>
                </a:rPr>
                <a:t>Civil</a:t>
              </a:r>
              <a:r>
                <a:rPr lang="de-DE" sz="1800" b="1" dirty="0">
                  <a:solidFill>
                    <a:schemeClr val="lt1"/>
                  </a:solidFill>
                  <a:latin typeface="Calibri"/>
                  <a:ea typeface="Calibri"/>
                  <a:cs typeface="Calibri"/>
                  <a:sym typeface="Calibri"/>
                </a:rPr>
                <a:t> </a:t>
              </a:r>
              <a:r>
                <a:rPr lang="de-DE" sz="1800" b="1" dirty="0" err="1">
                  <a:solidFill>
                    <a:schemeClr val="lt1"/>
                  </a:solidFill>
                  <a:latin typeface="Calibri"/>
                  <a:ea typeface="Calibri"/>
                  <a:cs typeface="Calibri"/>
                  <a:sym typeface="Calibri"/>
                </a:rPr>
                <a:t>law</a:t>
              </a:r>
              <a:r>
                <a:rPr lang="de-DE" sz="1800" b="1" dirty="0">
                  <a:solidFill>
                    <a:schemeClr val="lt1"/>
                  </a:solidFill>
                  <a:latin typeface="Calibri"/>
                  <a:ea typeface="Calibri"/>
                  <a:cs typeface="Calibri"/>
                  <a:sym typeface="Calibri"/>
                </a:rPr>
                <a:t> </a:t>
              </a:r>
              <a:r>
                <a:rPr lang="de-DE" sz="1800" b="1" dirty="0" err="1">
                  <a:solidFill>
                    <a:schemeClr val="lt1"/>
                  </a:solidFill>
                  <a:latin typeface="Calibri"/>
                  <a:ea typeface="Calibri"/>
                  <a:cs typeface="Calibri"/>
                  <a:sym typeface="Calibri"/>
                </a:rPr>
                <a:t>framework</a:t>
              </a:r>
              <a:r>
                <a:rPr lang="de-DE" sz="1800" b="1" dirty="0">
                  <a:solidFill>
                    <a:schemeClr val="lt1"/>
                  </a:solidFill>
                  <a:latin typeface="Calibri"/>
                  <a:ea typeface="Calibri"/>
                  <a:cs typeface="Calibri"/>
                  <a:sym typeface="Calibri"/>
                </a:rPr>
                <a:t>:</a:t>
              </a:r>
              <a:endParaRPr sz="1800" dirty="0">
                <a:solidFill>
                  <a:schemeClr val="lt1"/>
                </a:solidFill>
                <a:latin typeface="Calibri"/>
                <a:ea typeface="Calibri"/>
                <a:cs typeface="Calibri"/>
                <a:sym typeface="Calibri"/>
              </a:endParaRPr>
            </a:p>
          </p:txBody>
        </p:sp>
        <p:sp>
          <p:nvSpPr>
            <p:cNvPr id="1308" name="Google Shape;1308;p33"/>
            <p:cNvSpPr/>
            <p:nvPr/>
          </p:nvSpPr>
          <p:spPr>
            <a:xfrm>
              <a:off x="1980212"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txBox="1"/>
            <p:nvPr/>
          </p:nvSpPr>
          <p:spPr>
            <a:xfrm>
              <a:off x="1980212" y="812330"/>
              <a:ext cx="1734498"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Ownership</a:t>
              </a:r>
              <a:endParaRPr sz="1800" b="0" i="0" u="none" strike="noStrike" cap="none" dirty="0">
                <a:solidFill>
                  <a:srgbClr val="595A59"/>
                </a:solidFill>
                <a:latin typeface="Calibri"/>
                <a:ea typeface="Calibri"/>
                <a:cs typeface="Calibri"/>
                <a:sym typeface="Calibri"/>
              </a:endParaRPr>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dirty="0">
                  <a:solidFill>
                    <a:srgbClr val="595A59"/>
                  </a:solidFill>
                  <a:latin typeface="Calibri"/>
                  <a:ea typeface="Calibri"/>
                  <a:cs typeface="Calibri"/>
                  <a:sym typeface="Calibri"/>
                </a:rPr>
                <a:t>Rental and lease </a:t>
              </a:r>
              <a:r>
                <a:rPr lang="de-DE" sz="1800" b="0" i="0" u="none" strike="noStrike" cap="none" dirty="0" err="1">
                  <a:solidFill>
                    <a:srgbClr val="595A59"/>
                  </a:solidFill>
                  <a:latin typeface="Calibri"/>
                  <a:ea typeface="Calibri"/>
                  <a:cs typeface="Calibri"/>
                  <a:sym typeface="Calibri"/>
                </a:rPr>
                <a:t>agreements</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leasing</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contracts</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license</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agreements</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supply</a:t>
              </a:r>
              <a:r>
                <a:rPr lang="de-DE" sz="1800" b="0" i="0" u="none" strike="noStrike" cap="none" dirty="0">
                  <a:solidFill>
                    <a:srgbClr val="595A59"/>
                  </a:solidFill>
                  <a:latin typeface="Calibri"/>
                  <a:ea typeface="Calibri"/>
                  <a:cs typeface="Calibri"/>
                  <a:sym typeface="Calibri"/>
                </a:rPr>
                <a:t> </a:t>
              </a:r>
              <a:r>
                <a:rPr lang="de-DE" sz="1800" b="0" i="0" u="none" strike="noStrike" cap="none" dirty="0" err="1">
                  <a:solidFill>
                    <a:srgbClr val="595A59"/>
                  </a:solidFill>
                  <a:latin typeface="Calibri"/>
                  <a:ea typeface="Calibri"/>
                  <a:cs typeface="Calibri"/>
                  <a:sym typeface="Calibri"/>
                </a:rPr>
                <a:t>contracts</a:t>
              </a:r>
              <a:endParaRPr dirty="0"/>
            </a:p>
          </p:txBody>
        </p:sp>
        <p:sp>
          <p:nvSpPr>
            <p:cNvPr id="1310" name="Google Shape;1310;p33"/>
            <p:cNvSpPr/>
            <p:nvPr/>
          </p:nvSpPr>
          <p:spPr>
            <a:xfrm>
              <a:off x="3957540"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3"/>
            <p:cNvSpPr txBox="1"/>
            <p:nvPr/>
          </p:nvSpPr>
          <p:spPr>
            <a:xfrm>
              <a:off x="3957540" y="162380"/>
              <a:ext cx="1734498"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a:solidFill>
                    <a:schemeClr val="lt1"/>
                  </a:solidFill>
                  <a:latin typeface="Calibri"/>
                  <a:ea typeface="Calibri"/>
                  <a:cs typeface="Calibri"/>
                  <a:sym typeface="Calibri"/>
                </a:rPr>
                <a:t>Fiscal relations:</a:t>
              </a:r>
              <a:endParaRPr sz="1800">
                <a:solidFill>
                  <a:schemeClr val="lt1"/>
                </a:solidFill>
                <a:latin typeface="Calibri"/>
                <a:ea typeface="Calibri"/>
                <a:cs typeface="Calibri"/>
                <a:sym typeface="Calibri"/>
              </a:endParaRPr>
            </a:p>
          </p:txBody>
        </p:sp>
        <p:sp>
          <p:nvSpPr>
            <p:cNvPr id="1312" name="Google Shape;1312;p33"/>
            <p:cNvSpPr/>
            <p:nvPr/>
          </p:nvSpPr>
          <p:spPr>
            <a:xfrm>
              <a:off x="3957540"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3"/>
            <p:cNvSpPr txBox="1"/>
            <p:nvPr/>
          </p:nvSpPr>
          <p:spPr>
            <a:xfrm>
              <a:off x="3957540" y="812330"/>
              <a:ext cx="1734498"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a:solidFill>
                    <a:srgbClr val="595A59"/>
                  </a:solidFill>
                  <a:latin typeface="Calibri"/>
                  <a:ea typeface="Calibri"/>
                  <a:cs typeface="Calibri"/>
                  <a:sym typeface="Calibri"/>
                </a:rPr>
                <a:t>Tax risks</a:t>
              </a:r>
              <a:endParaRPr sz="1800" b="0" i="0" u="none" strike="noStrike" cap="none">
                <a:solidFill>
                  <a:srgbClr val="595A59"/>
                </a:solidFill>
                <a:latin typeface="Calibri"/>
                <a:ea typeface="Calibri"/>
                <a:cs typeface="Calibri"/>
                <a:sym typeface="Calibri"/>
              </a:endParaRPr>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a:solidFill>
                    <a:srgbClr val="595A59"/>
                  </a:solidFill>
                  <a:latin typeface="Calibri"/>
                  <a:ea typeface="Calibri"/>
                  <a:cs typeface="Calibri"/>
                  <a:sym typeface="Calibri"/>
                </a:rPr>
                <a:t>Validity of assessments </a:t>
              </a:r>
              <a:endParaRPr/>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a:solidFill>
                    <a:srgbClr val="595A59"/>
                  </a:solidFill>
                  <a:latin typeface="Calibri"/>
                  <a:ea typeface="Calibri"/>
                  <a:cs typeface="Calibri"/>
                  <a:sym typeface="Calibri"/>
                </a:rPr>
                <a:t>Loss carr</a:t>
              </a:r>
              <a:r>
                <a:rPr lang="de-DE" sz="1800">
                  <a:solidFill>
                    <a:srgbClr val="595A59"/>
                  </a:solidFill>
                  <a:latin typeface="Calibri"/>
                  <a:ea typeface="Calibri"/>
                  <a:cs typeface="Calibri"/>
                  <a:sym typeface="Calibri"/>
                </a:rPr>
                <a:t>ied</a:t>
              </a:r>
              <a:r>
                <a:rPr lang="de-DE" sz="1800" b="0" i="0" u="none" strike="noStrike" cap="none">
                  <a:solidFill>
                    <a:srgbClr val="595A59"/>
                  </a:solidFill>
                  <a:latin typeface="Calibri"/>
                  <a:ea typeface="Calibri"/>
                  <a:cs typeface="Calibri"/>
                  <a:sym typeface="Calibri"/>
                </a:rPr>
                <a:t> forwards</a:t>
              </a:r>
              <a:endParaRPr sz="1800" b="0" i="0" u="none" strike="noStrike" cap="none">
                <a:solidFill>
                  <a:srgbClr val="595A59"/>
                </a:solidFill>
                <a:latin typeface="Calibri"/>
                <a:ea typeface="Calibri"/>
                <a:cs typeface="Calibri"/>
                <a:sym typeface="Calibri"/>
              </a:endParaRPr>
            </a:p>
          </p:txBody>
        </p:sp>
        <p:sp>
          <p:nvSpPr>
            <p:cNvPr id="1314" name="Google Shape;1314;p33"/>
            <p:cNvSpPr/>
            <p:nvPr/>
          </p:nvSpPr>
          <p:spPr>
            <a:xfrm>
              <a:off x="5934868" y="162380"/>
              <a:ext cx="1734498" cy="649949"/>
            </a:xfrm>
            <a:prstGeom prst="rect">
              <a:avLst/>
            </a:prstGeom>
            <a:solidFill>
              <a:srgbClr val="F27954"/>
            </a:solidFill>
            <a:ln w="19050" cap="flat" cmpd="sng">
              <a:solidFill>
                <a:srgbClr val="F2795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3"/>
            <p:cNvSpPr txBox="1"/>
            <p:nvPr/>
          </p:nvSpPr>
          <p:spPr>
            <a:xfrm>
              <a:off x="5934868" y="162380"/>
              <a:ext cx="1734498" cy="649949"/>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de-DE" sz="1800" b="1">
                  <a:solidFill>
                    <a:schemeClr val="lt1"/>
                  </a:solidFill>
                  <a:latin typeface="Calibri"/>
                  <a:ea typeface="Calibri"/>
                  <a:cs typeface="Calibri"/>
                  <a:sym typeface="Calibri"/>
                </a:rPr>
                <a:t>Labour law conditions:</a:t>
              </a:r>
              <a:endParaRPr sz="1800">
                <a:solidFill>
                  <a:schemeClr val="lt1"/>
                </a:solidFill>
                <a:latin typeface="Calibri"/>
                <a:ea typeface="Calibri"/>
                <a:cs typeface="Calibri"/>
                <a:sym typeface="Calibri"/>
              </a:endParaRPr>
            </a:p>
          </p:txBody>
        </p:sp>
        <p:sp>
          <p:nvSpPr>
            <p:cNvPr id="1316" name="Google Shape;1316;p33"/>
            <p:cNvSpPr/>
            <p:nvPr/>
          </p:nvSpPr>
          <p:spPr>
            <a:xfrm>
              <a:off x="5934868" y="812330"/>
              <a:ext cx="1734498" cy="3632214"/>
            </a:xfrm>
            <a:prstGeom prst="rect">
              <a:avLst/>
            </a:prstGeom>
            <a:noFill/>
            <a:ln w="19050" cap="flat" cmpd="sng">
              <a:solidFill>
                <a:srgbClr val="F2795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3"/>
            <p:cNvSpPr txBox="1"/>
            <p:nvPr/>
          </p:nvSpPr>
          <p:spPr>
            <a:xfrm>
              <a:off x="5934868" y="812330"/>
              <a:ext cx="1734498" cy="3632214"/>
            </a:xfrm>
            <a:prstGeom prst="rect">
              <a:avLst/>
            </a:prstGeom>
            <a:noFill/>
            <a:ln>
              <a:noFill/>
            </a:ln>
          </p:spPr>
          <p:txBody>
            <a:bodyPr spcFirstLastPara="1" wrap="square" lIns="96000" tIns="96000" rIns="128000" bIns="144000" anchor="t" anchorCtr="0">
              <a:noAutofit/>
            </a:bodyPr>
            <a:lstStyle/>
            <a:p>
              <a:pPr marL="171450" marR="0" lvl="1" indent="-171450" algn="l" rtl="0">
                <a:lnSpc>
                  <a:spcPct val="90000"/>
                </a:lnSpc>
                <a:spcBef>
                  <a:spcPts val="0"/>
                </a:spcBef>
                <a:spcAft>
                  <a:spcPts val="0"/>
                </a:spcAft>
                <a:buClr>
                  <a:srgbClr val="595A59"/>
                </a:buClr>
                <a:buSzPts val="1800"/>
                <a:buFont typeface="Noto Sans Symbols"/>
                <a:buChar char="−"/>
              </a:pPr>
              <a:r>
                <a:rPr lang="de-DE" sz="1800" b="0" i="0" u="none" strike="noStrike" cap="none">
                  <a:solidFill>
                    <a:srgbClr val="595A59"/>
                  </a:solidFill>
                  <a:latin typeface="Calibri"/>
                  <a:ea typeface="Calibri"/>
                  <a:cs typeface="Calibri"/>
                  <a:sym typeface="Calibri"/>
                </a:rPr>
                <a:t>Collective agreements, e.g. restructuring collective agreements</a:t>
              </a:r>
              <a:endParaRPr sz="1800" b="0" i="0" u="none" strike="noStrike" cap="none">
                <a:solidFill>
                  <a:srgbClr val="595A59"/>
                </a:solidFill>
                <a:latin typeface="Calibri"/>
                <a:ea typeface="Calibri"/>
                <a:cs typeface="Calibri"/>
                <a:sym typeface="Calibri"/>
              </a:endParaRPr>
            </a:p>
            <a:p>
              <a:pPr marL="171450" marR="0" lvl="1" indent="-171450" algn="l" rtl="0">
                <a:lnSpc>
                  <a:spcPct val="90000"/>
                </a:lnSpc>
                <a:spcBef>
                  <a:spcPts val="270"/>
                </a:spcBef>
                <a:spcAft>
                  <a:spcPts val="0"/>
                </a:spcAft>
                <a:buClr>
                  <a:srgbClr val="595A59"/>
                </a:buClr>
                <a:buSzPts val="1800"/>
                <a:buFont typeface="Noto Sans Symbols"/>
                <a:buChar char="−"/>
              </a:pPr>
              <a:r>
                <a:rPr lang="de-DE" sz="1800" b="0" i="0" u="none" strike="noStrike" cap="none">
                  <a:solidFill>
                    <a:srgbClr val="595A59"/>
                  </a:solidFill>
                  <a:latin typeface="Calibri"/>
                  <a:ea typeface="Calibri"/>
                  <a:cs typeface="Calibri"/>
                  <a:sym typeface="Calibri"/>
                </a:rPr>
                <a:t>Company agreements on compensation for holiday and Christmas bonuses</a:t>
              </a:r>
              <a:endParaRPr sz="1800" b="0" i="0" u="none" strike="noStrike" cap="none">
                <a:solidFill>
                  <a:srgbClr val="595A59"/>
                </a:solidFill>
                <a:latin typeface="Calibri"/>
                <a:ea typeface="Calibri"/>
                <a:cs typeface="Calibri"/>
                <a:sym typeface="Calibri"/>
              </a:endParaRPr>
            </a:p>
          </p:txBody>
        </p:sp>
      </p:grpSp>
      <p:sp>
        <p:nvSpPr>
          <p:cNvPr id="1318" name="Google Shape;1318;p33"/>
          <p:cNvSpPr txBox="1"/>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endParaRPr sz="1800">
              <a:solidFill>
                <a:srgbClr val="595A59"/>
              </a:solidFill>
              <a:latin typeface="Calibri"/>
              <a:ea typeface="Calibri"/>
              <a:cs typeface="Calibri"/>
              <a:sym typeface="Calibri"/>
            </a:endParaRPr>
          </a:p>
        </p:txBody>
      </p:sp>
      <p:sp>
        <p:nvSpPr>
          <p:cNvPr id="1319" name="Google Shape;1319;p33"/>
          <p:cNvSpPr txBox="1"/>
          <p:nvPr/>
        </p:nvSpPr>
        <p:spPr>
          <a:xfrm>
            <a:off x="542365" y="1789801"/>
            <a:ext cx="3189996" cy="460664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The </a:t>
            </a:r>
            <a:r>
              <a:rPr lang="de-DE" sz="1800" dirty="0" err="1">
                <a:solidFill>
                  <a:srgbClr val="595A59"/>
                </a:solidFill>
                <a:latin typeface="Calibri"/>
                <a:ea typeface="Calibri"/>
                <a:cs typeface="Calibri"/>
                <a:sym typeface="Calibri"/>
              </a:rPr>
              <a:t>following</a:t>
            </a:r>
            <a:r>
              <a:rPr lang="de-DE" sz="1800" dirty="0">
                <a:solidFill>
                  <a:srgbClr val="595A59"/>
                </a:solidFill>
                <a:latin typeface="Calibri"/>
                <a:ea typeface="Calibri"/>
                <a:cs typeface="Calibri"/>
                <a:sym typeface="Calibri"/>
              </a:rPr>
              <a:t> internal legal </a:t>
            </a:r>
            <a:r>
              <a:rPr lang="de-DE" sz="1800" dirty="0" err="1">
                <a:solidFill>
                  <a:srgbClr val="595A59"/>
                </a:solidFill>
                <a:latin typeface="Calibri"/>
                <a:ea typeface="Calibri"/>
                <a:cs typeface="Calibri"/>
                <a:sym typeface="Calibri"/>
              </a:rPr>
              <a:t>circumstances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must</a:t>
            </a:r>
            <a:r>
              <a:rPr lang="de-DE" sz="1800" dirty="0">
                <a:solidFill>
                  <a:srgbClr val="595A59"/>
                </a:solidFill>
                <a:latin typeface="Calibri"/>
                <a:ea typeface="Calibri"/>
                <a:cs typeface="Calibri"/>
                <a:sym typeface="Calibri"/>
              </a:rPr>
              <a:t> also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taken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account</a:t>
            </a:r>
            <a:r>
              <a:rPr lang="de-DE" sz="1800" dirty="0">
                <a:solidFill>
                  <a:srgbClr val="595A59"/>
                </a:solidFill>
                <a:latin typeface="Calibri"/>
                <a:ea typeface="Calibri"/>
                <a:cs typeface="Calibri"/>
                <a:sym typeface="Calibri"/>
              </a:rPr>
              <a:t> in the </a:t>
            </a:r>
            <a:r>
              <a:rPr lang="de-DE" sz="1800" dirty="0" err="1">
                <a:solidFill>
                  <a:srgbClr val="595A59"/>
                </a:solidFill>
                <a:latin typeface="Calibri"/>
                <a:ea typeface="Calibri"/>
                <a:cs typeface="Calibri"/>
                <a:sym typeface="Calibri"/>
              </a:rPr>
              <a:t>restructuring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concept</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34"/>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existing</a:t>
            </a:r>
            <a:r>
              <a:rPr lang="de-DE" dirty="0"/>
              <a:t> </a:t>
            </a:r>
            <a:r>
              <a:rPr lang="de-DE" dirty="0" err="1"/>
              <a:t>business</a:t>
            </a:r>
            <a:r>
              <a:rPr lang="de-DE" dirty="0"/>
              <a:t> </a:t>
            </a:r>
            <a:r>
              <a:rPr lang="de-DE" dirty="0" err="1"/>
              <a:t>model</a:t>
            </a:r>
            <a:r>
              <a:rPr lang="de-DE" dirty="0"/>
              <a:t> </a:t>
            </a:r>
            <a:r>
              <a:rPr lang="de-DE" dirty="0" err="1"/>
              <a:t>must</a:t>
            </a:r>
            <a:r>
              <a:rPr lang="de-DE" dirty="0"/>
              <a:t> also </a:t>
            </a:r>
            <a:r>
              <a:rPr lang="de-DE" dirty="0" err="1"/>
              <a:t>be</a:t>
            </a:r>
            <a:r>
              <a:rPr lang="de-DE" dirty="0"/>
              <a:t> </a:t>
            </a:r>
            <a:r>
              <a:rPr lang="de-DE" dirty="0" err="1"/>
              <a:t>questioned</a:t>
            </a:r>
            <a:r>
              <a:rPr lang="de-DE" dirty="0"/>
              <a:t> and </a:t>
            </a:r>
            <a:r>
              <a:rPr lang="de-DE" dirty="0" err="1"/>
              <a:t>critically</a:t>
            </a:r>
            <a:r>
              <a:rPr lang="de-DE" dirty="0"/>
              <a:t> </a:t>
            </a:r>
            <a:r>
              <a:rPr lang="de-DE" dirty="0" err="1"/>
              <a:t>evaluated</a:t>
            </a:r>
            <a:r>
              <a:rPr lang="de-DE" dirty="0"/>
              <a:t>. </a:t>
            </a:r>
            <a:endParaRPr dirty="0"/>
          </a:p>
          <a:p>
            <a:pPr marL="0" lvl="0" indent="0" algn="l" rtl="0">
              <a:lnSpc>
                <a:spcPct val="100000"/>
              </a:lnSpc>
              <a:spcBef>
                <a:spcPts val="600"/>
              </a:spcBef>
              <a:spcAft>
                <a:spcPts val="0"/>
              </a:spcAft>
              <a:buClr>
                <a:srgbClr val="595A59"/>
              </a:buClr>
              <a:buSzPts val="1800"/>
              <a:buNone/>
            </a:pPr>
            <a:r>
              <a:rPr lang="de-DE" dirty="0" err="1"/>
              <a:t>There</a:t>
            </a:r>
            <a:r>
              <a:rPr lang="de-DE" dirty="0"/>
              <a:t> </a:t>
            </a:r>
            <a:r>
              <a:rPr lang="de-DE" dirty="0" err="1"/>
              <a:t>are</a:t>
            </a:r>
            <a:r>
              <a:rPr lang="de-DE" dirty="0"/>
              <a:t> also </a:t>
            </a:r>
            <a:r>
              <a:rPr lang="de-DE" dirty="0" err="1"/>
              <a:t>opportunities</a:t>
            </a:r>
            <a:r>
              <a:rPr lang="de-DE" dirty="0"/>
              <a:t> to </a:t>
            </a:r>
            <a:r>
              <a:rPr lang="de-DE" dirty="0" err="1"/>
              <a:t>improve</a:t>
            </a:r>
            <a:r>
              <a:rPr lang="de-DE" dirty="0"/>
              <a:t> the </a:t>
            </a:r>
            <a:r>
              <a:rPr lang="de-DE" dirty="0" err="1"/>
              <a:t>organisation</a:t>
            </a:r>
            <a:r>
              <a:rPr lang="de-DE" dirty="0"/>
              <a:t> </a:t>
            </a:r>
            <a:r>
              <a:rPr lang="de-DE" dirty="0" err="1"/>
              <a:t>as</a:t>
            </a:r>
            <a:r>
              <a:rPr lang="de-DE" dirty="0"/>
              <a:t> </a:t>
            </a:r>
            <a:r>
              <a:rPr lang="de-DE" dirty="0" err="1"/>
              <a:t>well</a:t>
            </a:r>
            <a:r>
              <a:rPr lang="de-DE" dirty="0"/>
              <a:t> </a:t>
            </a:r>
            <a:r>
              <a:rPr lang="de-DE" dirty="0" err="1"/>
              <a:t>as</a:t>
            </a:r>
            <a:r>
              <a:rPr lang="de-DE" dirty="0"/>
              <a:t> the </a:t>
            </a:r>
            <a:r>
              <a:rPr lang="de-DE" dirty="0" err="1"/>
              <a:t>management</a:t>
            </a:r>
            <a:r>
              <a:rPr lang="de-DE" dirty="0"/>
              <a:t>, </a:t>
            </a:r>
            <a:r>
              <a:rPr lang="de-DE" dirty="0" err="1"/>
              <a:t>information</a:t>
            </a:r>
            <a:r>
              <a:rPr lang="de-DE" dirty="0"/>
              <a:t> and </a:t>
            </a:r>
            <a:r>
              <a:rPr lang="de-DE" dirty="0" err="1"/>
              <a:t>decision-making</a:t>
            </a:r>
            <a:r>
              <a:rPr lang="de-DE" dirty="0"/>
              <a:t> </a:t>
            </a:r>
            <a:r>
              <a:rPr lang="de-DE" dirty="0" err="1"/>
              <a:t>processes</a:t>
            </a:r>
            <a:r>
              <a:rPr lang="de-DE" dirty="0"/>
              <a:t>. </a:t>
            </a:r>
            <a:r>
              <a:rPr lang="de-DE" dirty="0" err="1"/>
              <a:t>Involving</a:t>
            </a:r>
            <a:r>
              <a:rPr lang="de-DE" dirty="0"/>
              <a:t> all </a:t>
            </a:r>
            <a:r>
              <a:rPr lang="de-DE" dirty="0" err="1"/>
              <a:t>management</a:t>
            </a:r>
            <a:r>
              <a:rPr lang="de-DE" dirty="0"/>
              <a:t> </a:t>
            </a:r>
            <a:r>
              <a:rPr lang="de-DE" dirty="0" err="1"/>
              <a:t>levels</a:t>
            </a:r>
            <a:r>
              <a:rPr lang="de-DE" dirty="0"/>
              <a:t> in the </a:t>
            </a:r>
            <a:r>
              <a:rPr lang="de-DE" dirty="0" err="1"/>
              <a:t>analysis</a:t>
            </a:r>
            <a:r>
              <a:rPr lang="de-DE" dirty="0"/>
              <a:t> </a:t>
            </a:r>
            <a:r>
              <a:rPr lang="de-DE" dirty="0" err="1"/>
              <a:t>supports</a:t>
            </a:r>
            <a:r>
              <a:rPr lang="de-DE" dirty="0"/>
              <a:t> the </a:t>
            </a:r>
            <a:r>
              <a:rPr lang="de-DE" dirty="0" err="1"/>
              <a:t>process</a:t>
            </a:r>
            <a:r>
              <a:rPr lang="de-DE" dirty="0"/>
              <a:t> </a:t>
            </a:r>
            <a:r>
              <a:rPr lang="de-DE" dirty="0" err="1"/>
              <a:t>by</a:t>
            </a:r>
            <a:r>
              <a:rPr lang="de-DE" dirty="0"/>
              <a:t> </a:t>
            </a:r>
            <a:r>
              <a:rPr lang="de-DE" dirty="0" err="1"/>
              <a:t>bringing</a:t>
            </a:r>
            <a:r>
              <a:rPr lang="de-DE" dirty="0"/>
              <a:t> in the </a:t>
            </a:r>
            <a:r>
              <a:rPr lang="de-DE" dirty="0" err="1"/>
              <a:t>necessary</a:t>
            </a:r>
            <a:r>
              <a:rPr lang="de-DE" dirty="0"/>
              <a:t> internal </a:t>
            </a:r>
            <a:r>
              <a:rPr lang="de-DE" dirty="0" err="1"/>
              <a:t>information</a:t>
            </a:r>
            <a:r>
              <a:rPr lang="de-DE" dirty="0"/>
              <a:t> and the </a:t>
            </a:r>
            <a:r>
              <a:rPr lang="de-DE" dirty="0" err="1"/>
              <a:t>respective</a:t>
            </a:r>
            <a:r>
              <a:rPr lang="de-DE" dirty="0"/>
              <a:t> professional and </a:t>
            </a:r>
            <a:r>
              <a:rPr lang="de-DE" dirty="0" err="1"/>
              <a:t>entrepreneurial</a:t>
            </a:r>
            <a:r>
              <a:rPr lang="de-DE" dirty="0"/>
              <a:t> </a:t>
            </a:r>
            <a:r>
              <a:rPr lang="de-DE" dirty="0" err="1"/>
              <a:t>competence</a:t>
            </a:r>
            <a:r>
              <a:rPr lang="de-DE" dirty="0"/>
              <a:t>.</a:t>
            </a:r>
            <a:endParaRPr dirty="0"/>
          </a:p>
        </p:txBody>
      </p:sp>
      <p:sp>
        <p:nvSpPr>
          <p:cNvPr id="1325" name="Google Shape;1325;p3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An </a:t>
            </a:r>
            <a:r>
              <a:rPr lang="de-DE" dirty="0" err="1"/>
              <a:t>analysis</a:t>
            </a:r>
            <a:r>
              <a:rPr lang="de-DE" dirty="0"/>
              <a:t> of the internal </a:t>
            </a:r>
            <a:r>
              <a:rPr lang="de-DE" dirty="0" err="1"/>
              <a:t>circumstances</a:t>
            </a:r>
            <a:r>
              <a:rPr lang="de-DE" dirty="0"/>
              <a:t> </a:t>
            </a:r>
            <a:r>
              <a:rPr lang="de-DE" dirty="0" err="1"/>
              <a:t>helps</a:t>
            </a:r>
            <a:r>
              <a:rPr lang="de-DE" dirty="0"/>
              <a:t> to </a:t>
            </a:r>
            <a:r>
              <a:rPr lang="de-DE" dirty="0" err="1"/>
              <a:t>identify</a:t>
            </a:r>
            <a:r>
              <a:rPr lang="de-DE" dirty="0"/>
              <a:t> potential </a:t>
            </a:r>
            <a:r>
              <a:rPr lang="de-DE" dirty="0" err="1"/>
              <a:t>for</a:t>
            </a:r>
            <a:r>
              <a:rPr lang="de-DE" dirty="0"/>
              <a:t> </a:t>
            </a:r>
            <a:r>
              <a:rPr lang="de-DE" dirty="0" err="1"/>
              <a:t>improvement</a:t>
            </a:r>
            <a:r>
              <a:rPr lang="de-DE" dirty="0"/>
              <a:t>, </a:t>
            </a:r>
            <a:r>
              <a:rPr lang="de-DE" dirty="0" err="1"/>
              <a:t>which</a:t>
            </a:r>
            <a:r>
              <a:rPr lang="de-DE" dirty="0"/>
              <a:t> </a:t>
            </a:r>
            <a:r>
              <a:rPr lang="de-DE" dirty="0" err="1"/>
              <a:t>should</a:t>
            </a:r>
            <a:r>
              <a:rPr lang="de-DE" dirty="0"/>
              <a:t> </a:t>
            </a:r>
            <a:r>
              <a:rPr lang="de-DE" dirty="0" err="1"/>
              <a:t>be</a:t>
            </a:r>
            <a:r>
              <a:rPr lang="de-DE" dirty="0"/>
              <a:t> </a:t>
            </a:r>
            <a:r>
              <a:rPr lang="de-DE" dirty="0" err="1"/>
              <a:t>taken</a:t>
            </a:r>
            <a:r>
              <a:rPr lang="de-DE" dirty="0"/>
              <a:t> </a:t>
            </a:r>
            <a:r>
              <a:rPr lang="de-DE" dirty="0" err="1"/>
              <a:t>into</a:t>
            </a:r>
            <a:r>
              <a:rPr lang="de-DE" dirty="0"/>
              <a:t> </a:t>
            </a:r>
            <a:r>
              <a:rPr lang="de-DE" dirty="0" err="1"/>
              <a:t>account</a:t>
            </a:r>
            <a:r>
              <a:rPr lang="de-DE" dirty="0"/>
              <a:t> in the </a:t>
            </a:r>
            <a:r>
              <a:rPr lang="de-DE" dirty="0" err="1"/>
              <a:t>restructuring</a:t>
            </a:r>
            <a:r>
              <a:rPr lang="de-DE" dirty="0"/>
              <a:t> </a:t>
            </a:r>
            <a:r>
              <a:rPr lang="de-DE" dirty="0" err="1"/>
              <a:t>concept</a:t>
            </a:r>
            <a:r>
              <a:rPr lang="de-DE" dirty="0"/>
              <a:t> </a:t>
            </a:r>
            <a:r>
              <a:rPr lang="de-DE" dirty="0" err="1"/>
              <a:t>as</a:t>
            </a:r>
            <a:r>
              <a:rPr lang="de-DE" dirty="0"/>
              <a:t> </a:t>
            </a:r>
            <a:r>
              <a:rPr lang="de-DE" dirty="0" err="1"/>
              <a:t>well</a:t>
            </a:r>
            <a:r>
              <a:rPr lang="de-DE" dirty="0"/>
              <a:t>.</a:t>
            </a:r>
            <a:endParaRPr dirty="0"/>
          </a:p>
        </p:txBody>
      </p:sp>
      <p:sp>
        <p:nvSpPr>
          <p:cNvPr id="1326" name="Google Shape;1326;p3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Company situation: Internal circumstances</a:t>
            </a:r>
            <a:endParaRPr/>
          </a:p>
        </p:txBody>
      </p:sp>
      <p:sp>
        <p:nvSpPr>
          <p:cNvPr id="1327" name="Google Shape;1327;p34"/>
          <p:cNvSpPr/>
          <p:nvPr/>
        </p:nvSpPr>
        <p:spPr>
          <a:xfrm>
            <a:off x="6115620" y="4113918"/>
            <a:ext cx="5673220" cy="108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lt1"/>
              </a:buClr>
              <a:buSzPts val="1600"/>
              <a:buFont typeface="Arial"/>
              <a:buChar char="•"/>
            </a:pPr>
            <a:r>
              <a:rPr lang="de-DE" sz="1600">
                <a:solidFill>
                  <a:schemeClr val="lt1"/>
                </a:solidFill>
                <a:latin typeface="Calibri"/>
                <a:ea typeface="Calibri"/>
                <a:cs typeface="Calibri"/>
                <a:sym typeface="Calibri"/>
              </a:rPr>
              <a:t>Accounting data</a:t>
            </a:r>
            <a:endParaRPr/>
          </a:p>
          <a:p>
            <a:pPr marL="285750" marR="0" lvl="0" indent="-285750" algn="l" rtl="0">
              <a:lnSpc>
                <a:spcPct val="100000"/>
              </a:lnSpc>
              <a:spcBef>
                <a:spcPts val="600"/>
              </a:spcBef>
              <a:spcAft>
                <a:spcPts val="0"/>
              </a:spcAft>
              <a:buClr>
                <a:schemeClr val="lt1"/>
              </a:buClr>
              <a:buSzPts val="1600"/>
              <a:buFont typeface="Arial"/>
              <a:buChar char="•"/>
            </a:pPr>
            <a:r>
              <a:rPr lang="de-DE" sz="1600">
                <a:solidFill>
                  <a:schemeClr val="lt1"/>
                </a:solidFill>
                <a:latin typeface="Calibri"/>
                <a:ea typeface="Calibri"/>
                <a:cs typeface="Calibri"/>
                <a:sym typeface="Calibri"/>
              </a:rPr>
              <a:t>Statements by employees and managers</a:t>
            </a:r>
            <a:endParaRPr/>
          </a:p>
          <a:p>
            <a:pPr marL="285750" marR="0" lvl="0" indent="-285750" algn="l" rtl="0">
              <a:lnSpc>
                <a:spcPct val="100000"/>
              </a:lnSpc>
              <a:spcBef>
                <a:spcPts val="600"/>
              </a:spcBef>
              <a:spcAft>
                <a:spcPts val="0"/>
              </a:spcAft>
              <a:buClr>
                <a:schemeClr val="lt1"/>
              </a:buClr>
              <a:buSzPts val="1600"/>
              <a:buFont typeface="Arial"/>
              <a:buChar char="•"/>
            </a:pPr>
            <a:r>
              <a:rPr lang="de-DE" sz="1600">
                <a:solidFill>
                  <a:schemeClr val="lt1"/>
                </a:solidFill>
                <a:latin typeface="Calibri"/>
                <a:ea typeface="Calibri"/>
                <a:cs typeface="Calibri"/>
                <a:sym typeface="Calibri"/>
              </a:rPr>
              <a:t>Observation/surveys of business partners and competitors</a:t>
            </a:r>
            <a:endParaRPr/>
          </a:p>
        </p:txBody>
      </p:sp>
      <p:sp>
        <p:nvSpPr>
          <p:cNvPr id="1328" name="Google Shape;1328;p34"/>
          <p:cNvSpPr/>
          <p:nvPr/>
        </p:nvSpPr>
        <p:spPr>
          <a:xfrm>
            <a:off x="4163123" y="1751506"/>
            <a:ext cx="1800000" cy="216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chemeClr val="lt1"/>
                </a:solidFill>
                <a:latin typeface="Calibri"/>
                <a:ea typeface="Calibri"/>
                <a:cs typeface="Calibri"/>
                <a:sym typeface="Calibri"/>
              </a:rPr>
              <a:t>Core </a:t>
            </a:r>
            <a:r>
              <a:rPr lang="de-DE" sz="1600" dirty="0" err="1">
                <a:solidFill>
                  <a:schemeClr val="lt1"/>
                </a:solidFill>
                <a:latin typeface="Calibri"/>
                <a:ea typeface="Calibri"/>
                <a:cs typeface="Calibri"/>
                <a:sym typeface="Calibri"/>
              </a:rPr>
              <a:t>mission</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or</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core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businesses</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their</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profitability</a:t>
            </a:r>
            <a:r>
              <a:rPr lang="de-DE" sz="1600" dirty="0">
                <a:solidFill>
                  <a:schemeClr val="lt1"/>
                </a:solidFill>
                <a:latin typeface="Calibri"/>
                <a:ea typeface="Calibri"/>
                <a:cs typeface="Calibri"/>
                <a:sym typeface="Calibri"/>
              </a:rPr>
              <a:t>, the </a:t>
            </a:r>
            <a:r>
              <a:rPr lang="de-DE" sz="1600" dirty="0" err="1">
                <a:solidFill>
                  <a:schemeClr val="lt1"/>
                </a:solidFill>
                <a:latin typeface="Calibri"/>
                <a:ea typeface="Calibri"/>
                <a:cs typeface="Calibri"/>
                <a:sym typeface="Calibri"/>
              </a:rPr>
              <a:t>core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products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with</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their</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characteristics</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core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capabilities</a:t>
            </a:r>
            <a:endParaRPr dirty="0"/>
          </a:p>
        </p:txBody>
      </p:sp>
      <p:sp>
        <p:nvSpPr>
          <p:cNvPr id="1329" name="Google Shape;1329;p34"/>
          <p:cNvSpPr/>
          <p:nvPr/>
        </p:nvSpPr>
        <p:spPr>
          <a:xfrm>
            <a:off x="6096000" y="1751506"/>
            <a:ext cx="1800000" cy="216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err="1">
                <a:solidFill>
                  <a:schemeClr val="lt1"/>
                </a:solidFill>
                <a:latin typeface="Calibri"/>
                <a:ea typeface="Calibri"/>
                <a:cs typeface="Calibri"/>
                <a:sym typeface="Calibri"/>
              </a:rPr>
              <a:t>Consideration</a:t>
            </a:r>
            <a:r>
              <a:rPr lang="de-DE" sz="1600" dirty="0">
                <a:solidFill>
                  <a:schemeClr val="lt1"/>
                </a:solidFill>
                <a:latin typeface="Calibri"/>
                <a:ea typeface="Calibri"/>
                <a:cs typeface="Calibri"/>
                <a:sym typeface="Calibri"/>
              </a:rPr>
              <a:t> of the </a:t>
            </a:r>
            <a:r>
              <a:rPr lang="de-DE" sz="1600" dirty="0" err="1">
                <a:solidFill>
                  <a:schemeClr val="lt1"/>
                </a:solidFill>
                <a:latin typeface="Calibri"/>
                <a:ea typeface="Calibri"/>
                <a:cs typeface="Calibri"/>
                <a:sym typeface="Calibri"/>
              </a:rPr>
              <a:t>relationship</a:t>
            </a:r>
            <a:r>
              <a:rPr lang="de-DE" sz="1600" dirty="0">
                <a:solidFill>
                  <a:schemeClr val="lt1"/>
                </a:solidFill>
                <a:latin typeface="Calibri"/>
                <a:ea typeface="Calibri"/>
                <a:cs typeface="Calibri"/>
                <a:sym typeface="Calibri"/>
              </a:rPr>
              <a:t> to </a:t>
            </a:r>
            <a:r>
              <a:rPr lang="de-DE" sz="1600" dirty="0" err="1">
                <a:solidFill>
                  <a:schemeClr val="lt1"/>
                </a:solidFill>
                <a:latin typeface="Calibri"/>
                <a:ea typeface="Calibri"/>
                <a:cs typeface="Calibri"/>
                <a:sym typeface="Calibri"/>
              </a:rPr>
              <a:t>customers</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competitors</a:t>
            </a:r>
            <a:endParaRPr sz="1600" dirty="0">
              <a:solidFill>
                <a:schemeClr val="lt1"/>
              </a:solidFill>
              <a:latin typeface="Calibri"/>
              <a:ea typeface="Calibri"/>
              <a:cs typeface="Calibri"/>
              <a:sym typeface="Calibri"/>
            </a:endParaRPr>
          </a:p>
        </p:txBody>
      </p:sp>
      <p:sp>
        <p:nvSpPr>
          <p:cNvPr id="1330" name="Google Shape;1330;p34"/>
          <p:cNvSpPr/>
          <p:nvPr/>
        </p:nvSpPr>
        <p:spPr>
          <a:xfrm>
            <a:off x="8028877" y="1751506"/>
            <a:ext cx="1800000" cy="216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chemeClr val="lt1"/>
                </a:solidFill>
                <a:latin typeface="Calibri"/>
                <a:ea typeface="Calibri"/>
                <a:cs typeface="Calibri"/>
                <a:sym typeface="Calibri"/>
              </a:rPr>
              <a:t>Stakeholder </a:t>
            </a:r>
            <a:r>
              <a:rPr lang="de-DE" sz="1600" dirty="0" err="1">
                <a:solidFill>
                  <a:schemeClr val="lt1"/>
                </a:solidFill>
                <a:latin typeface="Calibri"/>
                <a:ea typeface="Calibri"/>
                <a:cs typeface="Calibri"/>
                <a:sym typeface="Calibri"/>
              </a:rPr>
              <a:t>interests</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opportunities</a:t>
            </a:r>
            <a:r>
              <a:rPr lang="de-DE" sz="1600" dirty="0">
                <a:solidFill>
                  <a:schemeClr val="lt1"/>
                </a:solidFill>
                <a:latin typeface="Calibri"/>
                <a:ea typeface="Calibri"/>
                <a:cs typeface="Calibri"/>
                <a:sym typeface="Calibri"/>
              </a:rPr>
              <a:t>;</a:t>
            </a:r>
            <a:endParaRPr dirty="0"/>
          </a:p>
          <a:p>
            <a:pPr marL="0" marR="0" lvl="0" indent="0" algn="ctr" rtl="0">
              <a:spcBef>
                <a:spcPts val="0"/>
              </a:spcBef>
              <a:spcAft>
                <a:spcPts val="0"/>
              </a:spcAft>
              <a:buNone/>
            </a:pPr>
            <a:r>
              <a:rPr lang="de-DE" sz="1600" dirty="0" err="1">
                <a:solidFill>
                  <a:schemeClr val="lt1"/>
                </a:solidFill>
                <a:latin typeface="Calibri"/>
                <a:ea typeface="Calibri"/>
                <a:cs typeface="Calibri"/>
                <a:sym typeface="Calibri"/>
              </a:rPr>
              <a:t>resources</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skills</a:t>
            </a:r>
            <a:r>
              <a:rPr lang="de-DE" sz="1600" dirty="0">
                <a:solidFill>
                  <a:schemeClr val="lt1"/>
                </a:solidFill>
                <a:latin typeface="Calibri"/>
                <a:ea typeface="Calibri"/>
                <a:cs typeface="Calibri"/>
                <a:sym typeface="Calibri"/>
              </a:rPr>
              <a:t> relevant to </a:t>
            </a:r>
            <a:r>
              <a:rPr lang="de-DE" sz="1600" dirty="0" err="1">
                <a:solidFill>
                  <a:schemeClr val="lt1"/>
                </a:solidFill>
                <a:latin typeface="Calibri"/>
                <a:ea typeface="Calibri"/>
                <a:cs typeface="Calibri"/>
                <a:sym typeface="Calibri"/>
              </a:rPr>
              <a:t>competition</a:t>
            </a:r>
            <a:endParaRPr dirty="0"/>
          </a:p>
        </p:txBody>
      </p:sp>
      <p:sp>
        <p:nvSpPr>
          <p:cNvPr id="1331" name="Google Shape;1331;p34"/>
          <p:cNvSpPr/>
          <p:nvPr/>
        </p:nvSpPr>
        <p:spPr>
          <a:xfrm>
            <a:off x="9960199" y="1751506"/>
            <a:ext cx="1800000" cy="216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a:solidFill>
                  <a:schemeClr val="lt1"/>
                </a:solidFill>
                <a:latin typeface="Calibri"/>
                <a:ea typeface="Calibri"/>
                <a:cs typeface="Calibri"/>
                <a:sym typeface="Calibri"/>
              </a:rPr>
              <a:t>Quality and </a:t>
            </a:r>
            <a:r>
              <a:rPr lang="de-DE" sz="1600" dirty="0" err="1">
                <a:solidFill>
                  <a:schemeClr val="lt1"/>
                </a:solidFill>
                <a:latin typeface="Calibri"/>
                <a:ea typeface="Calibri"/>
                <a:cs typeface="Calibri"/>
                <a:sym typeface="Calibri"/>
              </a:rPr>
              <a:t>usability</a:t>
            </a:r>
            <a:r>
              <a:rPr lang="de-DE" sz="1600" dirty="0">
                <a:solidFill>
                  <a:schemeClr val="lt1"/>
                </a:solidFill>
                <a:latin typeface="Calibri"/>
                <a:ea typeface="Calibri"/>
                <a:cs typeface="Calibri"/>
                <a:sym typeface="Calibri"/>
              </a:rPr>
              <a:t> of the </a:t>
            </a:r>
            <a:r>
              <a:rPr lang="de-DE" sz="1600" dirty="0" err="1">
                <a:solidFill>
                  <a:schemeClr val="lt1"/>
                </a:solidFill>
                <a:latin typeface="Calibri"/>
                <a:ea typeface="Calibri"/>
                <a:cs typeface="Calibri"/>
                <a:sym typeface="Calibri"/>
              </a:rPr>
              <a:t>existing</a:t>
            </a:r>
            <a:r>
              <a:rPr lang="de-DE" sz="1600" dirty="0">
                <a:solidFill>
                  <a:schemeClr val="lt1"/>
                </a:solidFill>
                <a:latin typeface="Calibri"/>
                <a:ea typeface="Calibri"/>
                <a:cs typeface="Calibri"/>
                <a:sym typeface="Calibri"/>
              </a:rPr>
              <a:t> potential in the operational sub-areas (e.g. </a:t>
            </a:r>
            <a:r>
              <a:rPr lang="de-DE" sz="1600" dirty="0" err="1">
                <a:solidFill>
                  <a:schemeClr val="lt1"/>
                </a:solidFill>
                <a:latin typeface="Calibri"/>
                <a:ea typeface="Calibri"/>
                <a:cs typeface="Calibri"/>
                <a:sym typeface="Calibri"/>
              </a:rPr>
              <a:t>management</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workforce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sales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technology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financing</a:t>
            </a:r>
            <a:r>
              <a:rPr lang="de-DE" sz="1600" dirty="0">
                <a:solidFill>
                  <a:schemeClr val="lt1"/>
                </a:solidFill>
                <a:latin typeface="Calibri"/>
                <a:ea typeface="Calibri"/>
                <a:cs typeface="Calibri"/>
                <a:sym typeface="Calibri"/>
              </a:rPr>
              <a:t>)</a:t>
            </a:r>
            <a:endParaRPr dirty="0"/>
          </a:p>
        </p:txBody>
      </p:sp>
      <p:sp>
        <p:nvSpPr>
          <p:cNvPr id="1332" name="Google Shape;1332;p34"/>
          <p:cNvSpPr/>
          <p:nvPr/>
        </p:nvSpPr>
        <p:spPr>
          <a:xfrm>
            <a:off x="4163123" y="4113918"/>
            <a:ext cx="1800000" cy="1080000"/>
          </a:xfrm>
          <a:prstGeom prst="rect">
            <a:avLst/>
          </a:prstGeom>
          <a:solidFill>
            <a:srgbClr val="A77FA9"/>
          </a:solidFill>
          <a:ln w="12700" cap="flat" cmpd="sng">
            <a:solidFill>
              <a:srgbClr val="A77FA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chemeClr val="lt1"/>
                </a:solidFill>
                <a:latin typeface="Calibri"/>
                <a:ea typeface="Calibri"/>
                <a:cs typeface="Calibri"/>
                <a:sym typeface="Calibri"/>
              </a:rPr>
              <a:t>Sources of information</a:t>
            </a:r>
            <a:endParaRPr sz="1600">
              <a:solidFill>
                <a:schemeClr val="lt1"/>
              </a:solidFill>
              <a:latin typeface="Calibri"/>
              <a:ea typeface="Calibri"/>
              <a:cs typeface="Calibri"/>
              <a:sym typeface="Calibri"/>
            </a:endParaRPr>
          </a:p>
        </p:txBody>
      </p:sp>
      <p:sp>
        <p:nvSpPr>
          <p:cNvPr id="1333" name="Google Shape;1333;p34"/>
          <p:cNvSpPr/>
          <p:nvPr/>
        </p:nvSpPr>
        <p:spPr>
          <a:xfrm>
            <a:off x="4163123" y="5396330"/>
            <a:ext cx="1800000" cy="752112"/>
          </a:xfrm>
          <a:prstGeom prst="rightArrow">
            <a:avLst>
              <a:gd name="adj1" fmla="val 50000"/>
              <a:gd name="adj2" fmla="val 51961"/>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4" name="Google Shape;1334;p34"/>
          <p:cNvSpPr txBox="1"/>
          <p:nvPr/>
        </p:nvSpPr>
        <p:spPr>
          <a:xfrm>
            <a:off x="6125135" y="5380672"/>
            <a:ext cx="5470904"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err="1">
                <a:solidFill>
                  <a:srgbClr val="79527B"/>
                </a:solidFill>
                <a:latin typeface="Calibri"/>
                <a:ea typeface="Calibri"/>
                <a:cs typeface="Calibri"/>
                <a:sym typeface="Calibri"/>
              </a:rPr>
              <a:t>Based</a:t>
            </a:r>
            <a:r>
              <a:rPr lang="de-DE" sz="1600" dirty="0">
                <a:solidFill>
                  <a:srgbClr val="79527B"/>
                </a:solidFill>
                <a:latin typeface="Calibri"/>
                <a:ea typeface="Calibri"/>
                <a:cs typeface="Calibri"/>
                <a:sym typeface="Calibri"/>
              </a:rPr>
              <a:t> on </a:t>
            </a:r>
            <a:r>
              <a:rPr lang="de-DE" sz="1600" dirty="0" err="1">
                <a:solidFill>
                  <a:srgbClr val="79527B"/>
                </a:solidFill>
                <a:latin typeface="Calibri"/>
                <a:ea typeface="Calibri"/>
                <a:cs typeface="Calibri"/>
                <a:sym typeface="Calibri"/>
              </a:rPr>
              <a:t>this</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analysis</a:t>
            </a:r>
            <a:r>
              <a:rPr lang="de-DE" sz="1600" dirty="0">
                <a:solidFill>
                  <a:srgbClr val="79527B"/>
                </a:solidFill>
                <a:latin typeface="Calibri"/>
                <a:ea typeface="Calibri"/>
                <a:cs typeface="Calibri"/>
                <a:sym typeface="Calibri"/>
              </a:rPr>
              <a:t>, the </a:t>
            </a:r>
            <a:r>
              <a:rPr lang="de-DE" sz="1600" dirty="0" err="1">
                <a:solidFill>
                  <a:srgbClr val="79527B"/>
                </a:solidFill>
                <a:latin typeface="Calibri"/>
                <a:ea typeface="Calibri"/>
                <a:cs typeface="Calibri"/>
                <a:sym typeface="Calibri"/>
              </a:rPr>
              <a:t>previous</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strategic</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orientation</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is</a:t>
            </a:r>
            <a:r>
              <a:rPr lang="de-DE" sz="1600" dirty="0">
                <a:solidFill>
                  <a:srgbClr val="79527B"/>
                </a:solidFill>
                <a:latin typeface="Calibri"/>
                <a:ea typeface="Calibri"/>
                <a:cs typeface="Calibri"/>
                <a:sym typeface="Calibri"/>
              </a:rPr>
              <a:t> to </a:t>
            </a:r>
            <a:r>
              <a:rPr lang="de-DE" sz="1600" dirty="0" err="1">
                <a:solidFill>
                  <a:srgbClr val="79527B"/>
                </a:solidFill>
                <a:latin typeface="Calibri"/>
                <a:ea typeface="Calibri"/>
                <a:cs typeface="Calibri"/>
                <a:sym typeface="Calibri"/>
              </a:rPr>
              <a:t>be</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evaluated</a:t>
            </a:r>
            <a:r>
              <a:rPr lang="de-DE" sz="1600" dirty="0">
                <a:solidFill>
                  <a:srgbClr val="79527B"/>
                </a:solidFill>
                <a:latin typeface="Calibri"/>
                <a:ea typeface="Calibri"/>
                <a:cs typeface="Calibri"/>
                <a:sym typeface="Calibri"/>
              </a:rPr>
              <a:t> and </a:t>
            </a:r>
            <a:r>
              <a:rPr lang="de-DE" sz="1600" dirty="0" err="1">
                <a:solidFill>
                  <a:srgbClr val="79527B"/>
                </a:solidFill>
                <a:latin typeface="Calibri"/>
                <a:ea typeface="Calibri"/>
                <a:cs typeface="Calibri"/>
                <a:sym typeface="Calibri"/>
              </a:rPr>
              <a:t>potentials</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for</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cost</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reduction</a:t>
            </a:r>
            <a:r>
              <a:rPr lang="de-DE" sz="1600" dirty="0">
                <a:solidFill>
                  <a:srgbClr val="79527B"/>
                </a:solidFill>
                <a:latin typeface="Calibri"/>
                <a:ea typeface="Calibri"/>
                <a:cs typeface="Calibri"/>
                <a:sym typeface="Calibri"/>
              </a:rPr>
              <a:t> and </a:t>
            </a:r>
            <a:r>
              <a:rPr lang="de-DE" sz="1600" dirty="0" err="1">
                <a:solidFill>
                  <a:srgbClr val="79527B"/>
                </a:solidFill>
                <a:latin typeface="Calibri"/>
                <a:ea typeface="Calibri"/>
                <a:cs typeface="Calibri"/>
                <a:sym typeface="Calibri"/>
              </a:rPr>
              <a:t>efficiency</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increase</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are</a:t>
            </a:r>
            <a:r>
              <a:rPr lang="de-DE" sz="1600" dirty="0">
                <a:solidFill>
                  <a:srgbClr val="79527B"/>
                </a:solidFill>
                <a:latin typeface="Calibri"/>
                <a:ea typeface="Calibri"/>
                <a:cs typeface="Calibri"/>
                <a:sym typeface="Calibri"/>
              </a:rPr>
              <a:t> to </a:t>
            </a:r>
            <a:r>
              <a:rPr lang="de-DE" sz="1600" dirty="0" err="1">
                <a:solidFill>
                  <a:srgbClr val="79527B"/>
                </a:solidFill>
                <a:latin typeface="Calibri"/>
                <a:ea typeface="Calibri"/>
                <a:cs typeface="Calibri"/>
                <a:sym typeface="Calibri"/>
              </a:rPr>
              <a:t>be</a:t>
            </a:r>
            <a:r>
              <a:rPr lang="de-DE" sz="1600" dirty="0">
                <a:solidFill>
                  <a:srgbClr val="79527B"/>
                </a:solidFill>
                <a:latin typeface="Calibri"/>
                <a:ea typeface="Calibri"/>
                <a:cs typeface="Calibri"/>
                <a:sym typeface="Calibri"/>
              </a:rPr>
              <a:t> </a:t>
            </a:r>
            <a:r>
              <a:rPr lang="de-DE" sz="1600" dirty="0" err="1">
                <a:solidFill>
                  <a:srgbClr val="79527B"/>
                </a:solidFill>
                <a:latin typeface="Calibri"/>
                <a:ea typeface="Calibri"/>
                <a:cs typeface="Calibri"/>
                <a:sym typeface="Calibri"/>
              </a:rPr>
              <a:t>identified</a:t>
            </a:r>
            <a:r>
              <a:rPr lang="de-DE" sz="1600" dirty="0">
                <a:solidFill>
                  <a:srgbClr val="79527B"/>
                </a:solidFill>
                <a:latin typeface="Calibri"/>
                <a:ea typeface="Calibri"/>
                <a:cs typeface="Calibri"/>
                <a:sym typeface="Calibri"/>
              </a:rPr>
              <a:t>.</a:t>
            </a:r>
            <a:endParaRPr dirty="0"/>
          </a:p>
          <a:p>
            <a:pPr marL="0" marR="0" lvl="0" indent="0" algn="l" rtl="0">
              <a:spcBef>
                <a:spcPts val="0"/>
              </a:spcBef>
              <a:spcAft>
                <a:spcPts val="0"/>
              </a:spcAft>
              <a:buNone/>
            </a:pPr>
            <a:endParaRPr sz="1600" dirty="0">
              <a:solidFill>
                <a:srgbClr val="79527B"/>
              </a:solidFill>
              <a:latin typeface="Calibri"/>
              <a:ea typeface="Calibri"/>
              <a:cs typeface="Calibri"/>
              <a:sym typeface="Calibri"/>
            </a:endParaRPr>
          </a:p>
          <a:p>
            <a:pPr marL="0" marR="0" lvl="0" indent="0" algn="l" rtl="0">
              <a:spcBef>
                <a:spcPts val="0"/>
              </a:spcBef>
              <a:spcAft>
                <a:spcPts val="0"/>
              </a:spcAft>
              <a:buNone/>
            </a:pPr>
            <a:endParaRPr sz="1600" dirty="0">
              <a:solidFill>
                <a:srgbClr val="79527B"/>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35"/>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90000"/>
              </a:lnSpc>
              <a:spcBef>
                <a:spcPts val="1000"/>
              </a:spcBef>
              <a:spcAft>
                <a:spcPts val="0"/>
              </a:spcAft>
              <a:buClr>
                <a:srgbClr val="595A59"/>
              </a:buClr>
              <a:buSzPct val="100000"/>
              <a:buNone/>
            </a:pPr>
            <a:r>
              <a:rPr lang="de-DE" sz="1800" dirty="0"/>
              <a:t>	</a:t>
            </a:r>
            <a:endParaRPr sz="1800" dirty="0"/>
          </a:p>
          <a:p>
            <a:pPr marL="0" lvl="0" indent="0" algn="l" rtl="0">
              <a:lnSpc>
                <a:spcPct val="90000"/>
              </a:lnSpc>
              <a:spcBef>
                <a:spcPts val="1000"/>
              </a:spcBef>
              <a:spcAft>
                <a:spcPts val="0"/>
              </a:spcAft>
              <a:buClr>
                <a:srgbClr val="595A59"/>
              </a:buClr>
              <a:buSzPct val="100000"/>
              <a:buNone/>
            </a:pPr>
            <a:endParaRPr dirty="0"/>
          </a:p>
          <a:p>
            <a:pPr marL="0" lvl="0" indent="0" algn="l" rtl="0">
              <a:lnSpc>
                <a:spcPct val="120000"/>
              </a:lnSpc>
              <a:spcBef>
                <a:spcPts val="1000"/>
              </a:spcBef>
              <a:spcAft>
                <a:spcPts val="0"/>
              </a:spcAft>
              <a:buClr>
                <a:srgbClr val="595A59"/>
              </a:buClr>
              <a:buSzPct val="94736"/>
              <a:buNone/>
            </a:pPr>
            <a:r>
              <a:rPr lang="de-DE" sz="1900" dirty="0" err="1"/>
              <a:t>Which</a:t>
            </a:r>
            <a:r>
              <a:rPr lang="de-DE" sz="1900" dirty="0"/>
              <a:t> </a:t>
            </a:r>
            <a:r>
              <a:rPr lang="de-DE" sz="1900" dirty="0" err="1"/>
              <a:t>methods</a:t>
            </a:r>
            <a:r>
              <a:rPr lang="de-DE" sz="1900" dirty="0"/>
              <a:t> </a:t>
            </a:r>
            <a:r>
              <a:rPr lang="de-DE" sz="1900" dirty="0" err="1"/>
              <a:t>you</a:t>
            </a:r>
            <a:r>
              <a:rPr lang="de-DE" sz="1900" dirty="0"/>
              <a:t> </a:t>
            </a:r>
            <a:r>
              <a:rPr lang="de-DE" sz="1900" dirty="0" err="1"/>
              <a:t>use</a:t>
            </a:r>
            <a:r>
              <a:rPr lang="de-DE" sz="1900" dirty="0"/>
              <a:t> </a:t>
            </a:r>
            <a:r>
              <a:rPr lang="de-DE" sz="1900" dirty="0" err="1"/>
              <a:t>is</a:t>
            </a:r>
            <a:r>
              <a:rPr lang="de-DE" sz="1900" dirty="0"/>
              <a:t> </a:t>
            </a:r>
            <a:r>
              <a:rPr lang="de-DE" sz="1900" dirty="0" err="1"/>
              <a:t>up</a:t>
            </a:r>
            <a:r>
              <a:rPr lang="de-DE" sz="1900" dirty="0"/>
              <a:t> to </a:t>
            </a:r>
            <a:r>
              <a:rPr lang="de-DE" sz="1900" dirty="0" err="1"/>
              <a:t>you</a:t>
            </a:r>
            <a:r>
              <a:rPr lang="de-DE" sz="1900" dirty="0"/>
              <a:t> and </a:t>
            </a:r>
            <a:r>
              <a:rPr lang="de-DE" sz="1900" dirty="0" err="1"/>
              <a:t>depends</a:t>
            </a:r>
            <a:r>
              <a:rPr lang="de-DE" sz="1900" dirty="0"/>
              <a:t> on the </a:t>
            </a:r>
            <a:r>
              <a:rPr lang="de-DE" sz="1900" dirty="0" err="1"/>
              <a:t>pressure</a:t>
            </a:r>
            <a:r>
              <a:rPr lang="de-DE" sz="1900" dirty="0"/>
              <a:t> of the </a:t>
            </a:r>
            <a:r>
              <a:rPr lang="de-DE" sz="1900" dirty="0" err="1"/>
              <a:t>crisis</a:t>
            </a:r>
            <a:r>
              <a:rPr lang="de-DE" sz="1900" dirty="0"/>
              <a:t> (</a:t>
            </a:r>
            <a:r>
              <a:rPr lang="de-DE" sz="1900" dirty="0" err="1"/>
              <a:t>available</a:t>
            </a:r>
            <a:r>
              <a:rPr lang="de-DE" sz="1900" dirty="0"/>
              <a:t> time) and the </a:t>
            </a:r>
            <a:r>
              <a:rPr lang="de-DE" sz="1900" dirty="0" err="1"/>
              <a:t>available</a:t>
            </a:r>
            <a:r>
              <a:rPr lang="de-DE" sz="1900" dirty="0"/>
              <a:t> </a:t>
            </a:r>
            <a:r>
              <a:rPr lang="de-DE" sz="1900" dirty="0" err="1"/>
              <a:t>data</a:t>
            </a:r>
            <a:r>
              <a:rPr lang="de-DE" sz="1900" dirty="0"/>
              <a:t>.</a:t>
            </a:r>
            <a:endParaRPr sz="1900" dirty="0">
              <a:latin typeface="Calibri"/>
              <a:ea typeface="Calibri"/>
              <a:cs typeface="Calibri"/>
              <a:sym typeface="Calibri"/>
            </a:endParaRPr>
          </a:p>
        </p:txBody>
      </p:sp>
      <p:sp>
        <p:nvSpPr>
          <p:cNvPr id="1340" name="Google Shape;1340;p3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Every </a:t>
            </a:r>
            <a:r>
              <a:rPr lang="de-DE" dirty="0" err="1"/>
              <a:t>good</a:t>
            </a:r>
            <a:r>
              <a:rPr lang="de-DE" dirty="0"/>
              <a:t> </a:t>
            </a:r>
            <a:r>
              <a:rPr lang="de-DE" dirty="0" err="1"/>
              <a:t>concept</a:t>
            </a:r>
            <a:r>
              <a:rPr lang="de-DE" dirty="0"/>
              <a:t> </a:t>
            </a:r>
            <a:r>
              <a:rPr lang="de-DE" dirty="0" err="1"/>
              <a:t>is</a:t>
            </a:r>
            <a:r>
              <a:rPr lang="de-DE" dirty="0"/>
              <a:t> </a:t>
            </a:r>
            <a:r>
              <a:rPr lang="de-DE" dirty="0" err="1"/>
              <a:t>based</a:t>
            </a:r>
            <a:r>
              <a:rPr lang="de-DE" dirty="0"/>
              <a:t> on </a:t>
            </a:r>
            <a:r>
              <a:rPr lang="de-DE" dirty="0" err="1"/>
              <a:t>hard</a:t>
            </a:r>
            <a:r>
              <a:rPr lang="de-DE" dirty="0"/>
              <a:t> </a:t>
            </a:r>
            <a:r>
              <a:rPr lang="de-DE" dirty="0" err="1"/>
              <a:t>facts</a:t>
            </a:r>
            <a:r>
              <a:rPr lang="de-DE" dirty="0"/>
              <a:t>. Even </a:t>
            </a:r>
            <a:r>
              <a:rPr lang="de-DE" dirty="0" err="1"/>
              <a:t>if</a:t>
            </a:r>
            <a:r>
              <a:rPr lang="de-DE" dirty="0"/>
              <a:t> time </a:t>
            </a:r>
            <a:r>
              <a:rPr lang="de-DE" dirty="0" err="1"/>
              <a:t>is</a:t>
            </a:r>
            <a:r>
              <a:rPr lang="de-DE" dirty="0"/>
              <a:t> </a:t>
            </a:r>
            <a:r>
              <a:rPr lang="de-DE" dirty="0" err="1"/>
              <a:t>short</a:t>
            </a:r>
            <a:r>
              <a:rPr lang="de-DE" dirty="0"/>
              <a:t>, </a:t>
            </a:r>
            <a:r>
              <a:rPr lang="de-DE" dirty="0" err="1"/>
              <a:t>you</a:t>
            </a:r>
            <a:r>
              <a:rPr lang="de-DE" dirty="0"/>
              <a:t> </a:t>
            </a:r>
            <a:r>
              <a:rPr lang="de-DE" dirty="0" err="1"/>
              <a:t>should</a:t>
            </a:r>
            <a:r>
              <a:rPr lang="de-DE" dirty="0"/>
              <a:t> </a:t>
            </a:r>
            <a:r>
              <a:rPr lang="de-DE" dirty="0" err="1"/>
              <a:t>first</a:t>
            </a:r>
            <a:r>
              <a:rPr lang="de-DE" dirty="0"/>
              <a:t> </a:t>
            </a:r>
            <a:r>
              <a:rPr lang="de-DE" dirty="0" err="1"/>
              <a:t>concentrate</a:t>
            </a:r>
            <a:r>
              <a:rPr lang="de-DE" dirty="0"/>
              <a:t> on </a:t>
            </a:r>
            <a:r>
              <a:rPr lang="de-DE" dirty="0" err="1"/>
              <a:t>carrying</a:t>
            </a:r>
            <a:r>
              <a:rPr lang="de-DE" dirty="0"/>
              <a:t> out a </a:t>
            </a:r>
            <a:r>
              <a:rPr lang="de-DE" dirty="0" err="1"/>
              <a:t>sound</a:t>
            </a:r>
            <a:r>
              <a:rPr lang="de-DE" dirty="0"/>
              <a:t> </a:t>
            </a:r>
            <a:r>
              <a:rPr lang="de-DE" dirty="0" err="1"/>
              <a:t>analysis</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You</a:t>
            </a:r>
            <a:r>
              <a:rPr lang="de-DE" dirty="0"/>
              <a:t> </a:t>
            </a:r>
            <a:r>
              <a:rPr lang="de-DE" dirty="0" err="1"/>
              <a:t>should</a:t>
            </a:r>
            <a:r>
              <a:rPr lang="de-DE" dirty="0"/>
              <a:t> </a:t>
            </a:r>
            <a:r>
              <a:rPr lang="de-DE" dirty="0" err="1"/>
              <a:t>first</a:t>
            </a:r>
            <a:r>
              <a:rPr lang="de-DE" dirty="0"/>
              <a:t> </a:t>
            </a:r>
            <a:r>
              <a:rPr lang="de-DE" dirty="0" err="1"/>
              <a:t>focus</a:t>
            </a:r>
            <a:r>
              <a:rPr lang="de-DE" dirty="0"/>
              <a:t> on the </a:t>
            </a:r>
            <a:r>
              <a:rPr lang="de-DE" dirty="0" err="1"/>
              <a:t>facts</a:t>
            </a:r>
            <a:r>
              <a:rPr lang="de-DE" dirty="0"/>
              <a:t> </a:t>
            </a:r>
            <a:r>
              <a:rPr lang="de-DE" dirty="0" err="1"/>
              <a:t>that</a:t>
            </a:r>
            <a:r>
              <a:rPr lang="de-DE" dirty="0"/>
              <a:t> </a:t>
            </a:r>
            <a:r>
              <a:rPr lang="de-DE" dirty="0" err="1"/>
              <a:t>are</a:t>
            </a:r>
            <a:r>
              <a:rPr lang="de-DE" dirty="0"/>
              <a:t> </a:t>
            </a:r>
            <a:r>
              <a:rPr lang="de-DE" dirty="0" err="1"/>
              <a:t>particularly</a:t>
            </a:r>
            <a:r>
              <a:rPr lang="de-DE" dirty="0"/>
              <a:t> relevant to the </a:t>
            </a:r>
            <a:r>
              <a:rPr lang="de-DE" dirty="0" err="1"/>
              <a:t>restructuring</a:t>
            </a:r>
            <a:r>
              <a:rPr lang="de-DE" dirty="0"/>
              <a:t> and </a:t>
            </a:r>
            <a:r>
              <a:rPr lang="de-DE" dirty="0" err="1"/>
              <a:t>draw</a:t>
            </a:r>
            <a:r>
              <a:rPr lang="de-DE" dirty="0"/>
              <a:t> on </a:t>
            </a:r>
            <a:r>
              <a:rPr lang="de-DE" dirty="0" err="1"/>
              <a:t>data</a:t>
            </a:r>
            <a:r>
              <a:rPr lang="de-DE" dirty="0"/>
              <a:t> </a:t>
            </a:r>
            <a:r>
              <a:rPr lang="de-DE" dirty="0" err="1"/>
              <a:t>that</a:t>
            </a:r>
            <a:r>
              <a:rPr lang="de-DE" dirty="0"/>
              <a:t> </a:t>
            </a:r>
            <a:r>
              <a:rPr lang="de-DE" dirty="0" err="1"/>
              <a:t>is</a:t>
            </a:r>
            <a:r>
              <a:rPr lang="de-DE" dirty="0"/>
              <a:t> </a:t>
            </a:r>
            <a:r>
              <a:rPr lang="de-DE" dirty="0" err="1"/>
              <a:t>already</a:t>
            </a:r>
            <a:r>
              <a:rPr lang="de-DE" dirty="0"/>
              <a:t> </a:t>
            </a:r>
            <a:r>
              <a:rPr lang="de-DE" dirty="0" err="1"/>
              <a:t>available</a:t>
            </a:r>
            <a:r>
              <a:rPr lang="de-DE" dirty="0"/>
              <a:t> in the </a:t>
            </a:r>
            <a:r>
              <a:rPr lang="de-DE" dirty="0" err="1"/>
              <a:t>company</a:t>
            </a:r>
            <a:r>
              <a:rPr lang="de-DE" dirty="0"/>
              <a:t>. </a:t>
            </a:r>
            <a:endParaRPr dirty="0"/>
          </a:p>
        </p:txBody>
      </p:sp>
      <p:sp>
        <p:nvSpPr>
          <p:cNvPr id="1341" name="Google Shape;1341;p3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results</a:t>
            </a:r>
            <a:r>
              <a:rPr lang="de-DE" dirty="0"/>
              <a:t> of the </a:t>
            </a:r>
            <a:r>
              <a:rPr lang="de-DE" dirty="0" err="1"/>
              <a:t>analysis</a:t>
            </a:r>
            <a:r>
              <a:rPr lang="de-DE" dirty="0"/>
              <a:t> </a:t>
            </a:r>
            <a:r>
              <a:rPr lang="de-DE" dirty="0" err="1"/>
              <a:t>provide</a:t>
            </a:r>
            <a:r>
              <a:rPr lang="de-DE" dirty="0"/>
              <a:t> the </a:t>
            </a:r>
            <a:r>
              <a:rPr lang="de-DE" dirty="0" err="1"/>
              <a:t>basis</a:t>
            </a:r>
            <a:r>
              <a:rPr lang="de-DE" dirty="0"/>
              <a:t> </a:t>
            </a:r>
            <a:r>
              <a:rPr lang="de-DE" dirty="0" err="1"/>
              <a:t>for</a:t>
            </a:r>
            <a:r>
              <a:rPr lang="de-DE" dirty="0"/>
              <a:t> </a:t>
            </a:r>
            <a:r>
              <a:rPr lang="de-DE" dirty="0" err="1"/>
              <a:t>determining</a:t>
            </a:r>
            <a:r>
              <a:rPr lang="de-DE" dirty="0"/>
              <a:t> the </a:t>
            </a:r>
            <a:r>
              <a:rPr lang="de-DE" dirty="0" err="1"/>
              <a:t>necessary</a:t>
            </a:r>
            <a:r>
              <a:rPr lang="de-DE" dirty="0"/>
              <a:t> </a:t>
            </a:r>
            <a:r>
              <a:rPr lang="de-DE" dirty="0" err="1"/>
              <a:t>framework</a:t>
            </a:r>
            <a:r>
              <a:rPr lang="de-DE" dirty="0"/>
              <a:t> </a:t>
            </a:r>
            <a:r>
              <a:rPr lang="de-DE" dirty="0" err="1"/>
              <a:t>for</a:t>
            </a:r>
            <a:r>
              <a:rPr lang="de-DE" dirty="0"/>
              <a:t> </a:t>
            </a:r>
            <a:r>
              <a:rPr lang="de-DE" dirty="0" err="1"/>
              <a:t>action</a:t>
            </a:r>
            <a:r>
              <a:rPr lang="de-DE" dirty="0"/>
              <a:t> </a:t>
            </a:r>
            <a:r>
              <a:rPr lang="de-DE" dirty="0" err="1"/>
              <a:t>as</a:t>
            </a:r>
            <a:r>
              <a:rPr lang="de-DE" dirty="0"/>
              <a:t> a </a:t>
            </a:r>
            <a:r>
              <a:rPr lang="de-DE" dirty="0" err="1"/>
              <a:t>basis</a:t>
            </a:r>
            <a:r>
              <a:rPr lang="de-DE" dirty="0"/>
              <a:t> </a:t>
            </a:r>
            <a:r>
              <a:rPr lang="de-DE" dirty="0" err="1"/>
              <a:t>for</a:t>
            </a:r>
            <a:r>
              <a:rPr lang="de-DE" dirty="0"/>
              <a:t> </a:t>
            </a:r>
            <a:r>
              <a:rPr lang="de-DE" dirty="0" err="1"/>
              <a:t>defining</a:t>
            </a:r>
            <a:r>
              <a:rPr lang="de-DE" dirty="0"/>
              <a:t> the </a:t>
            </a:r>
            <a:r>
              <a:rPr lang="de-DE" dirty="0" err="1"/>
              <a:t>mission</a:t>
            </a:r>
            <a:r>
              <a:rPr lang="de-DE" dirty="0"/>
              <a:t> </a:t>
            </a:r>
            <a:r>
              <a:rPr lang="de-DE" dirty="0" err="1"/>
              <a:t>statement</a:t>
            </a:r>
            <a:r>
              <a:rPr lang="de-DE" dirty="0"/>
              <a:t> and the </a:t>
            </a:r>
            <a:r>
              <a:rPr lang="de-DE" dirty="0" err="1"/>
              <a:t>measures</a:t>
            </a:r>
            <a:r>
              <a:rPr lang="de-DE" dirty="0"/>
              <a:t> </a:t>
            </a:r>
            <a:r>
              <a:rPr lang="de-DE" dirty="0" err="1"/>
              <a:t>required</a:t>
            </a:r>
            <a:r>
              <a:rPr lang="de-DE" dirty="0"/>
              <a:t> </a:t>
            </a:r>
            <a:r>
              <a:rPr lang="de-DE" dirty="0" err="1"/>
              <a:t>for</a:t>
            </a:r>
            <a:r>
              <a:rPr lang="de-DE" dirty="0"/>
              <a:t> </a:t>
            </a:r>
            <a:r>
              <a:rPr lang="de-DE" dirty="0" err="1"/>
              <a:t>implementation</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342" name="Google Shape;1342;p3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Tools to </a:t>
            </a:r>
            <a:r>
              <a:rPr lang="de-DE" dirty="0" err="1"/>
              <a:t>get</a:t>
            </a:r>
            <a:r>
              <a:rPr lang="de-DE" dirty="0"/>
              <a:t> an </a:t>
            </a:r>
            <a:r>
              <a:rPr lang="de-DE" dirty="0" err="1"/>
              <a:t>overview</a:t>
            </a:r>
            <a:r>
              <a:rPr lang="de-DE" dirty="0"/>
              <a:t> of the </a:t>
            </a:r>
            <a:r>
              <a:rPr lang="de-DE" dirty="0" err="1"/>
              <a:t>company</a:t>
            </a:r>
            <a:r>
              <a:rPr lang="de-DE" dirty="0"/>
              <a:t> </a:t>
            </a:r>
            <a:r>
              <a:rPr lang="de-DE" dirty="0" err="1"/>
              <a:t>situation</a:t>
            </a:r>
            <a:endParaRPr dirty="0"/>
          </a:p>
        </p:txBody>
      </p:sp>
      <p:grpSp>
        <p:nvGrpSpPr>
          <p:cNvPr id="1343" name="Google Shape;1343;p35"/>
          <p:cNvGrpSpPr/>
          <p:nvPr/>
        </p:nvGrpSpPr>
        <p:grpSpPr>
          <a:xfrm>
            <a:off x="5264152" y="1770513"/>
            <a:ext cx="5710593" cy="1347141"/>
            <a:chOff x="5264152" y="1770513"/>
            <a:chExt cx="5710593" cy="1347141"/>
          </a:xfrm>
        </p:grpSpPr>
        <p:sp>
          <p:nvSpPr>
            <p:cNvPr id="1344" name="Google Shape;1344;p35"/>
            <p:cNvSpPr/>
            <p:nvPr/>
          </p:nvSpPr>
          <p:spPr>
            <a:xfrm>
              <a:off x="6654745" y="1772541"/>
              <a:ext cx="4320000" cy="954107"/>
            </a:xfrm>
            <a:prstGeom prst="rect">
              <a:avLst/>
            </a:prstGeom>
            <a:solidFill>
              <a:srgbClr val="AB85AD"/>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345" name="Google Shape;1345;p35"/>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346" name="Google Shape;1346;p35"/>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Company Situation</a:t>
              </a:r>
              <a:endParaRPr sz="1400" b="1" cap="none">
                <a:solidFill>
                  <a:schemeClr val="lt1"/>
                </a:solidFill>
                <a:latin typeface="Calibri"/>
                <a:ea typeface="Calibri"/>
                <a:cs typeface="Calibri"/>
                <a:sym typeface="Calibri"/>
              </a:endParaRPr>
            </a:p>
          </p:txBody>
        </p:sp>
        <p:sp>
          <p:nvSpPr>
            <p:cNvPr id="1347" name="Google Shape;1347;p35"/>
            <p:cNvSpPr txBox="1"/>
            <p:nvPr/>
          </p:nvSpPr>
          <p:spPr>
            <a:xfrm>
              <a:off x="6652292" y="1892798"/>
              <a:ext cx="4225104" cy="739241"/>
            </a:xfrm>
            <a:prstGeom prst="rect">
              <a:avLst/>
            </a:prstGeom>
            <a:noFill/>
            <a:ln>
              <a:noFill/>
            </a:ln>
          </p:spPr>
          <p:txBody>
            <a:bodyPr spcFirstLastPara="1" wrap="square" lIns="91425" tIns="45700" rIns="91425" bIns="45700" anchor="t" anchorCtr="0">
              <a:spAutoFit/>
            </a:bodyPr>
            <a:lstStyle/>
            <a:p>
              <a:pPr marL="0" marR="0" lvl="0" indent="0" algn="l" rtl="0">
                <a:lnSpc>
                  <a:spcPct val="118928"/>
                </a:lnSpc>
                <a:spcBef>
                  <a:spcPts val="0"/>
                </a:spcBef>
                <a:spcAft>
                  <a:spcPts val="0"/>
                </a:spcAft>
                <a:buNone/>
              </a:pPr>
              <a:r>
                <a:rPr lang="de-DE" sz="1400" dirty="0">
                  <a:solidFill>
                    <a:schemeClr val="lt1"/>
                  </a:solidFill>
                  <a:latin typeface="Calibri"/>
                  <a:ea typeface="Calibri"/>
                  <a:cs typeface="Calibri"/>
                  <a:sym typeface="Calibri"/>
                </a:rPr>
                <a:t>Statements </a:t>
              </a:r>
              <a:r>
                <a:rPr lang="de-DE" sz="1400" dirty="0" err="1">
                  <a:solidFill>
                    <a:schemeClr val="lt1"/>
                  </a:solidFill>
                  <a:latin typeface="Calibri"/>
                  <a:ea typeface="Calibri"/>
                  <a:cs typeface="Calibri"/>
                  <a:sym typeface="Calibri"/>
                </a:rPr>
                <a:t>about</a:t>
              </a:r>
              <a:r>
                <a:rPr lang="de-DE" sz="1400" dirty="0">
                  <a:solidFill>
                    <a:schemeClr val="lt1"/>
                  </a:solidFill>
                  <a:latin typeface="Calibri"/>
                  <a:ea typeface="Calibri"/>
                  <a:cs typeface="Calibri"/>
                  <a:sym typeface="Calibri"/>
                </a:rPr>
                <a:t> essential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data</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economic</a:t>
              </a:r>
              <a:r>
                <a:rPr lang="de-DE" sz="1400" dirty="0">
                  <a:solidFill>
                    <a:schemeClr val="lt1"/>
                  </a:solidFill>
                  <a:latin typeface="Calibri"/>
                  <a:ea typeface="Calibri"/>
                  <a:cs typeface="Calibri"/>
                  <a:sym typeface="Calibri"/>
                </a:rPr>
                <a:t> and legal </a:t>
              </a:r>
              <a:r>
                <a:rPr lang="de-DE" sz="1400" dirty="0" err="1">
                  <a:solidFill>
                    <a:schemeClr val="lt1"/>
                  </a:solidFill>
                  <a:latin typeface="Calibri"/>
                  <a:ea typeface="Calibri"/>
                  <a:cs typeface="Calibri"/>
                  <a:sym typeface="Calibri"/>
                </a:rPr>
                <a:t>influencing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factors</a:t>
              </a:r>
              <a:r>
                <a:rPr lang="de-DE" sz="1400" dirty="0">
                  <a:solidFill>
                    <a:schemeClr val="lt1"/>
                  </a:solidFill>
                  <a:latin typeface="Calibri"/>
                  <a:ea typeface="Calibri"/>
                  <a:cs typeface="Calibri"/>
                  <a:sym typeface="Calibri"/>
                </a:rPr>
                <a:t> and the (</a:t>
              </a:r>
              <a:r>
                <a:rPr lang="de-DE" sz="1400" dirty="0" err="1">
                  <a:solidFill>
                    <a:schemeClr val="lt1"/>
                  </a:solidFill>
                  <a:latin typeface="Calibri"/>
                  <a:ea typeface="Calibri"/>
                  <a:cs typeface="Calibri"/>
                  <a:sym typeface="Calibri"/>
                </a:rPr>
                <a:t>central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causes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crisis</a:t>
              </a:r>
              <a:endParaRPr dirty="0"/>
            </a:p>
          </p:txBody>
        </p:sp>
      </p:grpSp>
      <p:grpSp>
        <p:nvGrpSpPr>
          <p:cNvPr id="1348" name="Google Shape;1348;p35"/>
          <p:cNvGrpSpPr/>
          <p:nvPr/>
        </p:nvGrpSpPr>
        <p:grpSpPr>
          <a:xfrm>
            <a:off x="5858108" y="3263584"/>
            <a:ext cx="648000" cy="288000"/>
            <a:chOff x="5887844" y="3843453"/>
            <a:chExt cx="648000" cy="288000"/>
          </a:xfrm>
        </p:grpSpPr>
        <p:sp>
          <p:nvSpPr>
            <p:cNvPr id="1349" name="Google Shape;1349;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50" name="Google Shape;1350;p35"/>
            <p:cNvCxnSpPr>
              <a:stCxn id="134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351" name="Google Shape;1351;p35"/>
          <p:cNvSpPr txBox="1"/>
          <p:nvPr/>
        </p:nvSpPr>
        <p:spPr>
          <a:xfrm>
            <a:off x="6683601" y="3215340"/>
            <a:ext cx="4320000" cy="2401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Portfolio Analysis</a:t>
            </a:r>
            <a:endParaRPr/>
          </a:p>
          <a:p>
            <a:pPr marL="0" marR="0" lvl="0" indent="0" algn="l" rtl="0">
              <a:spcBef>
                <a:spcPts val="1800"/>
              </a:spcBef>
              <a:spcAft>
                <a:spcPts val="0"/>
              </a:spcAft>
              <a:buNone/>
            </a:pPr>
            <a:r>
              <a:rPr lang="de-DE" sz="1800">
                <a:solidFill>
                  <a:srgbClr val="595A59"/>
                </a:solidFill>
                <a:latin typeface="Calibri"/>
                <a:ea typeface="Calibri"/>
                <a:cs typeface="Calibri"/>
                <a:sym typeface="Calibri"/>
              </a:rPr>
              <a:t>SWOT Analysis</a:t>
            </a:r>
            <a:endParaRPr/>
          </a:p>
          <a:p>
            <a:pPr marL="0" marR="0" lvl="0" indent="0" algn="l" rtl="0">
              <a:spcBef>
                <a:spcPts val="1800"/>
              </a:spcBef>
              <a:spcAft>
                <a:spcPts val="0"/>
              </a:spcAft>
              <a:buNone/>
            </a:pPr>
            <a:r>
              <a:rPr lang="de-DE" sz="1800">
                <a:solidFill>
                  <a:srgbClr val="595A59"/>
                </a:solidFill>
                <a:latin typeface="Calibri"/>
                <a:ea typeface="Calibri"/>
                <a:cs typeface="Calibri"/>
                <a:sym typeface="Calibri"/>
              </a:rPr>
              <a:t>Value Chain Analysis</a:t>
            </a:r>
            <a:endParaRPr sz="1800">
              <a:solidFill>
                <a:srgbClr val="595A59"/>
              </a:solidFill>
              <a:latin typeface="Calibri"/>
              <a:ea typeface="Calibri"/>
              <a:cs typeface="Calibri"/>
              <a:sym typeface="Calibri"/>
            </a:endParaRPr>
          </a:p>
          <a:p>
            <a:pPr marL="0" marR="0" lvl="0" indent="0" algn="l" rtl="0">
              <a:spcBef>
                <a:spcPts val="1800"/>
              </a:spcBef>
              <a:spcAft>
                <a:spcPts val="0"/>
              </a:spcAft>
              <a:buNone/>
            </a:pPr>
            <a:r>
              <a:rPr lang="de-DE" sz="1800">
                <a:solidFill>
                  <a:srgbClr val="595A59"/>
                </a:solidFill>
                <a:latin typeface="Calibri"/>
                <a:ea typeface="Calibri"/>
                <a:cs typeface="Calibri"/>
                <a:sym typeface="Calibri"/>
              </a:rPr>
              <a:t>PEST Analysis</a:t>
            </a:r>
            <a:endParaRPr/>
          </a:p>
          <a:p>
            <a:pPr marL="0" marR="0" lvl="0" indent="0" algn="l" rtl="0">
              <a:spcBef>
                <a:spcPts val="1800"/>
              </a:spcBef>
              <a:spcAft>
                <a:spcPts val="0"/>
              </a:spcAft>
              <a:buNone/>
            </a:pPr>
            <a:r>
              <a:rPr lang="de-DE" sz="1800">
                <a:solidFill>
                  <a:srgbClr val="595A59"/>
                </a:solidFill>
                <a:latin typeface="Calibri"/>
                <a:ea typeface="Calibri"/>
                <a:cs typeface="Calibri"/>
                <a:sym typeface="Calibri"/>
              </a:rPr>
              <a:t>Benchmarking</a:t>
            </a:r>
            <a:endParaRPr sz="1800">
              <a:solidFill>
                <a:srgbClr val="595A59"/>
              </a:solidFill>
              <a:latin typeface="Calibri"/>
              <a:ea typeface="Calibri"/>
              <a:cs typeface="Calibri"/>
              <a:sym typeface="Calibri"/>
            </a:endParaRPr>
          </a:p>
        </p:txBody>
      </p:sp>
      <p:grpSp>
        <p:nvGrpSpPr>
          <p:cNvPr id="1352" name="Google Shape;1352;p35"/>
          <p:cNvGrpSpPr/>
          <p:nvPr/>
        </p:nvGrpSpPr>
        <p:grpSpPr>
          <a:xfrm>
            <a:off x="5863012" y="4773062"/>
            <a:ext cx="648000" cy="288000"/>
            <a:chOff x="5887844" y="3843453"/>
            <a:chExt cx="648000" cy="288000"/>
          </a:xfrm>
        </p:grpSpPr>
        <p:sp>
          <p:nvSpPr>
            <p:cNvPr id="1353" name="Google Shape;1353;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54" name="Google Shape;1354;p35"/>
            <p:cNvCxnSpPr>
              <a:stCxn id="1353"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grpSp>
        <p:nvGrpSpPr>
          <p:cNvPr id="1355" name="Google Shape;1355;p35"/>
          <p:cNvGrpSpPr/>
          <p:nvPr/>
        </p:nvGrpSpPr>
        <p:grpSpPr>
          <a:xfrm>
            <a:off x="5858108" y="3777332"/>
            <a:ext cx="648000" cy="288000"/>
            <a:chOff x="5887844" y="3843453"/>
            <a:chExt cx="648000" cy="288000"/>
          </a:xfrm>
        </p:grpSpPr>
        <p:sp>
          <p:nvSpPr>
            <p:cNvPr id="1356" name="Google Shape;1356;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57" name="Google Shape;1357;p35"/>
            <p:cNvCxnSpPr>
              <a:stCxn id="1356"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grpSp>
        <p:nvGrpSpPr>
          <p:cNvPr id="1358" name="Google Shape;1358;p35"/>
          <p:cNvGrpSpPr/>
          <p:nvPr/>
        </p:nvGrpSpPr>
        <p:grpSpPr>
          <a:xfrm>
            <a:off x="5867971" y="4253164"/>
            <a:ext cx="648000" cy="288000"/>
            <a:chOff x="5887844" y="3843453"/>
            <a:chExt cx="648000" cy="288000"/>
          </a:xfrm>
        </p:grpSpPr>
        <p:sp>
          <p:nvSpPr>
            <p:cNvPr id="1359" name="Google Shape;1359;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60" name="Google Shape;1360;p35"/>
            <p:cNvCxnSpPr>
              <a:stCxn id="135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grpSp>
        <p:nvGrpSpPr>
          <p:cNvPr id="1361" name="Google Shape;1361;p35"/>
          <p:cNvGrpSpPr/>
          <p:nvPr/>
        </p:nvGrpSpPr>
        <p:grpSpPr>
          <a:xfrm>
            <a:off x="5867971" y="5292959"/>
            <a:ext cx="648000" cy="288000"/>
            <a:chOff x="5887844" y="3843453"/>
            <a:chExt cx="648000" cy="288000"/>
          </a:xfrm>
        </p:grpSpPr>
        <p:sp>
          <p:nvSpPr>
            <p:cNvPr id="1362" name="Google Shape;1362;p35"/>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363" name="Google Shape;1363;p35"/>
            <p:cNvCxnSpPr>
              <a:stCxn id="1362"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pSp>
        <p:nvGrpSpPr>
          <p:cNvPr id="1368" name="Google Shape;1368;p36"/>
          <p:cNvGrpSpPr/>
          <p:nvPr/>
        </p:nvGrpSpPr>
        <p:grpSpPr>
          <a:xfrm>
            <a:off x="4257701" y="1818650"/>
            <a:ext cx="6660545" cy="4288678"/>
            <a:chOff x="2160997" y="1382876"/>
            <a:chExt cx="8024753" cy="5167081"/>
          </a:xfrm>
        </p:grpSpPr>
        <p:pic>
          <p:nvPicPr>
            <p:cNvPr id="1369" name="Google Shape;1369;p36"/>
            <p:cNvPicPr preferRelativeResize="0"/>
            <p:nvPr/>
          </p:nvPicPr>
          <p:blipFill rotWithShape="1">
            <a:blip r:embed="rId3">
              <a:alphaModFix/>
            </a:blip>
            <a:srcRect/>
            <a:stretch/>
          </p:blipFill>
          <p:spPr>
            <a:xfrm>
              <a:off x="2160997" y="1382876"/>
              <a:ext cx="7471051" cy="4866889"/>
            </a:xfrm>
            <a:prstGeom prst="rect">
              <a:avLst/>
            </a:prstGeom>
            <a:noFill/>
            <a:ln>
              <a:noFill/>
            </a:ln>
          </p:spPr>
        </p:pic>
        <p:sp>
          <p:nvSpPr>
            <p:cNvPr id="1370" name="Google Shape;1370;p36"/>
            <p:cNvSpPr/>
            <p:nvPr/>
          </p:nvSpPr>
          <p:spPr>
            <a:xfrm>
              <a:off x="4134285" y="1844519"/>
              <a:ext cx="3924041" cy="3924041"/>
            </a:xfrm>
            <a:prstGeom prst="ellipse">
              <a:avLst/>
            </a:prstGeom>
            <a:solidFill>
              <a:srgbClr val="A77FA9">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2000">
                  <a:solidFill>
                    <a:srgbClr val="595A59"/>
                  </a:solidFill>
                  <a:latin typeface="Calibri"/>
                  <a:ea typeface="Calibri"/>
                  <a:cs typeface="Calibri"/>
                  <a:sym typeface="Calibri"/>
                </a:rPr>
                <a:t>Industry</a:t>
              </a:r>
              <a:br>
                <a:rPr lang="de-DE" sz="2000">
                  <a:solidFill>
                    <a:srgbClr val="595A59"/>
                  </a:solidFill>
                  <a:latin typeface="Calibri"/>
                  <a:ea typeface="Calibri"/>
                  <a:cs typeface="Calibri"/>
                  <a:sym typeface="Calibri"/>
                </a:rPr>
              </a:br>
              <a:r>
                <a:rPr lang="de-DE" sz="2000">
                  <a:solidFill>
                    <a:srgbClr val="595A59"/>
                  </a:solidFill>
                  <a:latin typeface="Calibri"/>
                  <a:ea typeface="Calibri"/>
                  <a:cs typeface="Calibri"/>
                  <a:sym typeface="Calibri"/>
                </a:rPr>
                <a:t>Environment</a:t>
              </a:r>
              <a:endParaRPr/>
            </a:p>
          </p:txBody>
        </p:sp>
        <p:grpSp>
          <p:nvGrpSpPr>
            <p:cNvPr id="1371" name="Google Shape;1371;p36"/>
            <p:cNvGrpSpPr/>
            <p:nvPr/>
          </p:nvGrpSpPr>
          <p:grpSpPr>
            <a:xfrm>
              <a:off x="3379081" y="1401492"/>
              <a:ext cx="5434448" cy="5148466"/>
              <a:chOff x="1855081" y="1144317"/>
              <a:chExt cx="5434448" cy="5148466"/>
            </a:xfrm>
          </p:grpSpPr>
          <p:sp>
            <p:nvSpPr>
              <p:cNvPr id="1372" name="Google Shape;1372;p36"/>
              <p:cNvSpPr/>
              <p:nvPr/>
            </p:nvSpPr>
            <p:spPr>
              <a:xfrm>
                <a:off x="2675219" y="1557338"/>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E532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3" name="Google Shape;1373;p36"/>
              <p:cNvSpPr/>
              <p:nvPr/>
            </p:nvSpPr>
            <p:spPr>
              <a:xfrm rot="4320000">
                <a:off x="4598763" y="1557285"/>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81D1C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4" name="Google Shape;1374;p36"/>
              <p:cNvSpPr/>
              <p:nvPr/>
            </p:nvSpPr>
            <p:spPr>
              <a:xfrm rot="8640000">
                <a:off x="5196513" y="3368450"/>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F279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5" name="Google Shape;1375;p36"/>
              <p:cNvSpPr/>
              <p:nvPr/>
            </p:nvSpPr>
            <p:spPr>
              <a:xfrm rot="-8640000" flipH="1">
                <a:off x="2080812" y="3368451"/>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6" name="Google Shape;1376;p36"/>
              <p:cNvSpPr/>
              <p:nvPr/>
            </p:nvSpPr>
            <p:spPr>
              <a:xfrm rot="8640000" flipH="1">
                <a:off x="3631864" y="4500491"/>
                <a:ext cx="1867285" cy="1374791"/>
              </a:xfrm>
              <a:custGeom>
                <a:avLst/>
                <a:gdLst/>
                <a:ahLst/>
                <a:cxnLst/>
                <a:rect l="l" t="t" r="r" b="b"/>
                <a:pathLst>
                  <a:path w="751" h="552" extrusionOk="0">
                    <a:moveTo>
                      <a:pt x="751" y="25"/>
                    </a:moveTo>
                    <a:cubicBezTo>
                      <a:pt x="751" y="0"/>
                      <a:pt x="751" y="0"/>
                      <a:pt x="751" y="0"/>
                    </a:cubicBezTo>
                    <a:cubicBezTo>
                      <a:pt x="400" y="0"/>
                      <a:pt x="103" y="228"/>
                      <a:pt x="0" y="544"/>
                    </a:cubicBezTo>
                    <a:cubicBezTo>
                      <a:pt x="24" y="552"/>
                      <a:pt x="24" y="552"/>
                      <a:pt x="24" y="552"/>
                    </a:cubicBezTo>
                    <a:cubicBezTo>
                      <a:pt x="124" y="246"/>
                      <a:pt x="411" y="25"/>
                      <a:pt x="751" y="25"/>
                    </a:cubicBezTo>
                  </a:path>
                </a:pathLst>
              </a:custGeom>
              <a:solidFill>
                <a:srgbClr val="7952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77" name="Google Shape;1377;p36"/>
            <p:cNvSpPr/>
            <p:nvPr/>
          </p:nvSpPr>
          <p:spPr>
            <a:xfrm>
              <a:off x="5556305" y="4393873"/>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78" name="Google Shape;1378;p36"/>
            <p:cNvSpPr/>
            <p:nvPr/>
          </p:nvSpPr>
          <p:spPr>
            <a:xfrm>
              <a:off x="6904183" y="3310335"/>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79" name="Google Shape;1379;p36"/>
            <p:cNvSpPr/>
            <p:nvPr/>
          </p:nvSpPr>
          <p:spPr>
            <a:xfrm>
              <a:off x="4203100" y="3310335"/>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80" name="Google Shape;1380;p36"/>
            <p:cNvSpPr/>
            <p:nvPr/>
          </p:nvSpPr>
          <p:spPr>
            <a:xfrm>
              <a:off x="5556305" y="2036516"/>
              <a:ext cx="1080000" cy="108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2"/>
                </a:solidFill>
                <a:latin typeface="Calibri"/>
                <a:ea typeface="Calibri"/>
                <a:cs typeface="Calibri"/>
                <a:sym typeface="Calibri"/>
              </a:endParaRPr>
            </a:p>
          </p:txBody>
        </p:sp>
        <p:sp>
          <p:nvSpPr>
            <p:cNvPr id="1381" name="Google Shape;1381;p36"/>
            <p:cNvSpPr txBox="1"/>
            <p:nvPr/>
          </p:nvSpPr>
          <p:spPr>
            <a:xfrm>
              <a:off x="7495310" y="5771912"/>
              <a:ext cx="2690440" cy="357454"/>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595A59"/>
                </a:buClr>
                <a:buSzPts val="2000"/>
                <a:buFont typeface="Calibri"/>
                <a:buNone/>
              </a:pPr>
              <a:r>
                <a:rPr lang="de-DE" sz="2000" b="1">
                  <a:solidFill>
                    <a:srgbClr val="595A59"/>
                  </a:solidFill>
                  <a:latin typeface="Calibri"/>
                  <a:ea typeface="Calibri"/>
                  <a:cs typeface="Calibri"/>
                  <a:sym typeface="Calibri"/>
                </a:rPr>
                <a:t>Macro-Environment</a:t>
              </a:r>
              <a:endParaRPr/>
            </a:p>
          </p:txBody>
        </p:sp>
        <p:sp>
          <p:nvSpPr>
            <p:cNvPr id="1382" name="Google Shape;1382;p36"/>
            <p:cNvSpPr/>
            <p:nvPr/>
          </p:nvSpPr>
          <p:spPr>
            <a:xfrm>
              <a:off x="5520305" y="2618307"/>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a:solidFill>
                    <a:schemeClr val="lt1"/>
                  </a:solidFill>
                  <a:latin typeface="Calibri"/>
                  <a:ea typeface="Calibri"/>
                  <a:cs typeface="Calibri"/>
                  <a:sym typeface="Calibri"/>
                </a:rPr>
                <a:t>Customer</a:t>
              </a:r>
              <a:endParaRPr/>
            </a:p>
          </p:txBody>
        </p:sp>
        <p:sp>
          <p:nvSpPr>
            <p:cNvPr id="1383" name="Google Shape;1383;p36"/>
            <p:cNvSpPr/>
            <p:nvPr/>
          </p:nvSpPr>
          <p:spPr>
            <a:xfrm>
              <a:off x="4167100" y="3493802"/>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a:solidFill>
                    <a:schemeClr val="lt1"/>
                  </a:solidFill>
                  <a:latin typeface="Calibri"/>
                  <a:ea typeface="Calibri"/>
                  <a:cs typeface="Calibri"/>
                  <a:sym typeface="Calibri"/>
                </a:rPr>
                <a:t>Competitors</a:t>
              </a:r>
              <a:endParaRPr/>
            </a:p>
          </p:txBody>
        </p:sp>
        <p:sp>
          <p:nvSpPr>
            <p:cNvPr id="1384" name="Google Shape;1384;p36"/>
            <p:cNvSpPr/>
            <p:nvPr/>
          </p:nvSpPr>
          <p:spPr>
            <a:xfrm>
              <a:off x="5520305" y="4530616"/>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a:solidFill>
                    <a:schemeClr val="lt1"/>
                  </a:solidFill>
                  <a:latin typeface="Calibri"/>
                  <a:ea typeface="Calibri"/>
                  <a:cs typeface="Calibri"/>
                  <a:sym typeface="Calibri"/>
                </a:rPr>
                <a:t>Substitutes</a:t>
              </a:r>
              <a:endParaRPr/>
            </a:p>
          </p:txBody>
        </p:sp>
        <p:sp>
          <p:nvSpPr>
            <p:cNvPr id="1385" name="Google Shape;1385;p36"/>
            <p:cNvSpPr/>
            <p:nvPr/>
          </p:nvSpPr>
          <p:spPr>
            <a:xfrm>
              <a:off x="6868183" y="3493802"/>
              <a:ext cx="1152000" cy="377313"/>
            </a:xfrm>
            <a:prstGeom prst="rect">
              <a:avLst/>
            </a:prstGeom>
            <a:noFill/>
            <a:ln>
              <a:noFill/>
            </a:ln>
          </p:spPr>
          <p:txBody>
            <a:bodyPr spcFirstLastPara="1" wrap="square" lIns="0" tIns="0" rIns="0" bIns="0" anchor="ctr" anchorCtr="1">
              <a:noAutofit/>
            </a:bodyPr>
            <a:lstStyle/>
            <a:p>
              <a:pPr marL="0" marR="0" lvl="0" indent="0" algn="ctr" rtl="0">
                <a:spcBef>
                  <a:spcPts val="0"/>
                </a:spcBef>
                <a:spcAft>
                  <a:spcPts val="0"/>
                </a:spcAft>
                <a:buNone/>
              </a:pPr>
              <a:r>
                <a:rPr lang="de-DE" sz="1200">
                  <a:solidFill>
                    <a:schemeClr val="lt1"/>
                  </a:solidFill>
                  <a:latin typeface="Calibri"/>
                  <a:ea typeface="Calibri"/>
                  <a:cs typeface="Calibri"/>
                  <a:sym typeface="Calibri"/>
                </a:rPr>
                <a:t>Supplier</a:t>
              </a:r>
              <a:endParaRPr/>
            </a:p>
          </p:txBody>
        </p:sp>
        <p:sp>
          <p:nvSpPr>
            <p:cNvPr id="1386" name="Google Shape;1386;p36"/>
            <p:cNvSpPr/>
            <p:nvPr/>
          </p:nvSpPr>
          <p:spPr>
            <a:xfrm>
              <a:off x="7223708" y="3932230"/>
              <a:ext cx="511812" cy="232893"/>
            </a:xfrm>
            <a:custGeom>
              <a:avLst/>
              <a:gdLst/>
              <a:ahLst/>
              <a:cxnLst/>
              <a:rect l="l" t="t" r="r" b="b"/>
              <a:pathLst>
                <a:path w="1489" h="676" extrusionOk="0">
                  <a:moveTo>
                    <a:pt x="1192" y="588"/>
                  </a:moveTo>
                  <a:cubicBezTo>
                    <a:pt x="1192" y="637"/>
                    <a:pt x="1231" y="676"/>
                    <a:pt x="1279" y="676"/>
                  </a:cubicBezTo>
                  <a:cubicBezTo>
                    <a:pt x="1328" y="676"/>
                    <a:pt x="1367" y="637"/>
                    <a:pt x="1367" y="588"/>
                  </a:cubicBezTo>
                  <a:cubicBezTo>
                    <a:pt x="1367" y="540"/>
                    <a:pt x="1328" y="501"/>
                    <a:pt x="1279" y="501"/>
                  </a:cubicBezTo>
                  <a:cubicBezTo>
                    <a:pt x="1231" y="501"/>
                    <a:pt x="1192" y="540"/>
                    <a:pt x="1192" y="588"/>
                  </a:cubicBezTo>
                  <a:moveTo>
                    <a:pt x="957" y="588"/>
                  </a:moveTo>
                  <a:cubicBezTo>
                    <a:pt x="957" y="637"/>
                    <a:pt x="997" y="676"/>
                    <a:pt x="1045" y="676"/>
                  </a:cubicBezTo>
                  <a:cubicBezTo>
                    <a:pt x="1093" y="676"/>
                    <a:pt x="1133" y="637"/>
                    <a:pt x="1133" y="588"/>
                  </a:cubicBezTo>
                  <a:cubicBezTo>
                    <a:pt x="1133" y="540"/>
                    <a:pt x="1093" y="501"/>
                    <a:pt x="1045" y="501"/>
                  </a:cubicBezTo>
                  <a:cubicBezTo>
                    <a:pt x="997" y="501"/>
                    <a:pt x="957" y="540"/>
                    <a:pt x="957" y="588"/>
                  </a:cubicBezTo>
                  <a:moveTo>
                    <a:pt x="341" y="588"/>
                  </a:moveTo>
                  <a:cubicBezTo>
                    <a:pt x="341" y="637"/>
                    <a:pt x="381" y="676"/>
                    <a:pt x="429" y="676"/>
                  </a:cubicBezTo>
                  <a:cubicBezTo>
                    <a:pt x="477" y="676"/>
                    <a:pt x="517" y="637"/>
                    <a:pt x="517" y="588"/>
                  </a:cubicBezTo>
                  <a:cubicBezTo>
                    <a:pt x="517" y="540"/>
                    <a:pt x="477" y="501"/>
                    <a:pt x="429" y="501"/>
                  </a:cubicBezTo>
                  <a:cubicBezTo>
                    <a:pt x="381" y="501"/>
                    <a:pt x="341" y="540"/>
                    <a:pt x="341" y="588"/>
                  </a:cubicBezTo>
                  <a:moveTo>
                    <a:pt x="107" y="588"/>
                  </a:moveTo>
                  <a:cubicBezTo>
                    <a:pt x="107" y="637"/>
                    <a:pt x="146" y="676"/>
                    <a:pt x="195" y="676"/>
                  </a:cubicBezTo>
                  <a:cubicBezTo>
                    <a:pt x="243" y="676"/>
                    <a:pt x="282" y="637"/>
                    <a:pt x="282" y="588"/>
                  </a:cubicBezTo>
                  <a:cubicBezTo>
                    <a:pt x="282" y="540"/>
                    <a:pt x="243" y="501"/>
                    <a:pt x="195" y="501"/>
                  </a:cubicBezTo>
                  <a:cubicBezTo>
                    <a:pt x="146" y="501"/>
                    <a:pt x="107" y="540"/>
                    <a:pt x="107" y="588"/>
                  </a:cubicBezTo>
                  <a:moveTo>
                    <a:pt x="0" y="432"/>
                  </a:moveTo>
                  <a:cubicBezTo>
                    <a:pt x="1130" y="432"/>
                    <a:pt x="1130" y="432"/>
                    <a:pt x="1130" y="432"/>
                  </a:cubicBezTo>
                  <a:cubicBezTo>
                    <a:pt x="1130" y="0"/>
                    <a:pt x="1130" y="0"/>
                    <a:pt x="1130" y="0"/>
                  </a:cubicBezTo>
                  <a:cubicBezTo>
                    <a:pt x="0" y="0"/>
                    <a:pt x="0" y="0"/>
                    <a:pt x="0" y="0"/>
                  </a:cubicBezTo>
                  <a:lnTo>
                    <a:pt x="0" y="432"/>
                  </a:lnTo>
                  <a:close/>
                  <a:moveTo>
                    <a:pt x="1489" y="535"/>
                  </a:moveTo>
                  <a:cubicBezTo>
                    <a:pt x="1489" y="247"/>
                    <a:pt x="1489" y="247"/>
                    <a:pt x="1489" y="247"/>
                  </a:cubicBezTo>
                  <a:cubicBezTo>
                    <a:pt x="1489" y="247"/>
                    <a:pt x="1489" y="203"/>
                    <a:pt x="1441" y="197"/>
                  </a:cubicBezTo>
                  <a:cubicBezTo>
                    <a:pt x="1153" y="125"/>
                    <a:pt x="1153" y="125"/>
                    <a:pt x="1153" y="125"/>
                  </a:cubicBezTo>
                  <a:cubicBezTo>
                    <a:pt x="1153" y="454"/>
                    <a:pt x="1153" y="454"/>
                    <a:pt x="1153" y="454"/>
                  </a:cubicBezTo>
                  <a:cubicBezTo>
                    <a:pt x="49" y="454"/>
                    <a:pt x="49" y="454"/>
                    <a:pt x="49" y="454"/>
                  </a:cubicBezTo>
                  <a:cubicBezTo>
                    <a:pt x="49" y="579"/>
                    <a:pt x="49" y="579"/>
                    <a:pt x="49" y="579"/>
                  </a:cubicBezTo>
                  <a:cubicBezTo>
                    <a:pt x="89" y="579"/>
                    <a:pt x="89" y="579"/>
                    <a:pt x="89" y="579"/>
                  </a:cubicBezTo>
                  <a:cubicBezTo>
                    <a:pt x="94" y="525"/>
                    <a:pt x="139" y="482"/>
                    <a:pt x="195" y="482"/>
                  </a:cubicBezTo>
                  <a:cubicBezTo>
                    <a:pt x="250" y="482"/>
                    <a:pt x="295" y="525"/>
                    <a:pt x="300" y="579"/>
                  </a:cubicBezTo>
                  <a:cubicBezTo>
                    <a:pt x="324" y="579"/>
                    <a:pt x="324" y="579"/>
                    <a:pt x="324" y="579"/>
                  </a:cubicBezTo>
                  <a:cubicBezTo>
                    <a:pt x="328" y="525"/>
                    <a:pt x="374" y="482"/>
                    <a:pt x="429" y="482"/>
                  </a:cubicBezTo>
                  <a:cubicBezTo>
                    <a:pt x="484" y="482"/>
                    <a:pt x="530" y="525"/>
                    <a:pt x="534" y="579"/>
                  </a:cubicBezTo>
                  <a:cubicBezTo>
                    <a:pt x="940" y="579"/>
                    <a:pt x="940" y="579"/>
                    <a:pt x="940" y="579"/>
                  </a:cubicBezTo>
                  <a:cubicBezTo>
                    <a:pt x="944" y="525"/>
                    <a:pt x="990" y="482"/>
                    <a:pt x="1045" y="482"/>
                  </a:cubicBezTo>
                  <a:cubicBezTo>
                    <a:pt x="1100" y="482"/>
                    <a:pt x="1146" y="525"/>
                    <a:pt x="1151" y="579"/>
                  </a:cubicBezTo>
                  <a:cubicBezTo>
                    <a:pt x="1174" y="579"/>
                    <a:pt x="1174" y="579"/>
                    <a:pt x="1174" y="579"/>
                  </a:cubicBezTo>
                  <a:cubicBezTo>
                    <a:pt x="1179" y="525"/>
                    <a:pt x="1224" y="482"/>
                    <a:pt x="1279" y="482"/>
                  </a:cubicBezTo>
                  <a:cubicBezTo>
                    <a:pt x="1335" y="482"/>
                    <a:pt x="1380" y="525"/>
                    <a:pt x="1385" y="579"/>
                  </a:cubicBezTo>
                  <a:cubicBezTo>
                    <a:pt x="1441" y="579"/>
                    <a:pt x="1441" y="579"/>
                    <a:pt x="1441" y="579"/>
                  </a:cubicBezTo>
                  <a:cubicBezTo>
                    <a:pt x="1441" y="579"/>
                    <a:pt x="1489" y="579"/>
                    <a:pt x="1489" y="53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387" name="Google Shape;1387;p36"/>
            <p:cNvSpPr/>
            <p:nvPr/>
          </p:nvSpPr>
          <p:spPr>
            <a:xfrm>
              <a:off x="4511143" y="3840432"/>
              <a:ext cx="406764" cy="346534"/>
            </a:xfrm>
            <a:custGeom>
              <a:avLst/>
              <a:gdLst/>
              <a:ahLst/>
              <a:cxnLst/>
              <a:rect l="l" t="t" r="r" b="b"/>
              <a:pathLst>
                <a:path w="3782" h="3222" extrusionOk="0">
                  <a:moveTo>
                    <a:pt x="2601" y="3222"/>
                  </a:moveTo>
                  <a:lnTo>
                    <a:pt x="2788" y="3222"/>
                  </a:lnTo>
                  <a:lnTo>
                    <a:pt x="2788" y="2794"/>
                  </a:lnTo>
                  <a:lnTo>
                    <a:pt x="2601" y="2794"/>
                  </a:lnTo>
                  <a:lnTo>
                    <a:pt x="2601" y="3222"/>
                  </a:lnTo>
                  <a:close/>
                  <a:moveTo>
                    <a:pt x="2817" y="3222"/>
                  </a:moveTo>
                  <a:lnTo>
                    <a:pt x="3006" y="3222"/>
                  </a:lnTo>
                  <a:lnTo>
                    <a:pt x="3006" y="2794"/>
                  </a:lnTo>
                  <a:lnTo>
                    <a:pt x="2817" y="2794"/>
                  </a:lnTo>
                  <a:lnTo>
                    <a:pt x="2817" y="3222"/>
                  </a:lnTo>
                  <a:close/>
                  <a:moveTo>
                    <a:pt x="2175" y="2093"/>
                  </a:moveTo>
                  <a:lnTo>
                    <a:pt x="2175" y="3222"/>
                  </a:lnTo>
                  <a:lnTo>
                    <a:pt x="2568" y="3222"/>
                  </a:lnTo>
                  <a:lnTo>
                    <a:pt x="2568" y="2756"/>
                  </a:lnTo>
                  <a:lnTo>
                    <a:pt x="3037" y="2756"/>
                  </a:lnTo>
                  <a:lnTo>
                    <a:pt x="3037" y="3222"/>
                  </a:lnTo>
                  <a:lnTo>
                    <a:pt x="3408" y="3222"/>
                  </a:lnTo>
                  <a:lnTo>
                    <a:pt x="3408" y="2093"/>
                  </a:lnTo>
                  <a:lnTo>
                    <a:pt x="2175" y="2093"/>
                  </a:lnTo>
                  <a:close/>
                  <a:moveTo>
                    <a:pt x="0" y="3222"/>
                  </a:moveTo>
                  <a:lnTo>
                    <a:pt x="2132" y="3222"/>
                  </a:lnTo>
                  <a:lnTo>
                    <a:pt x="2132" y="1946"/>
                  </a:lnTo>
                  <a:lnTo>
                    <a:pt x="0" y="1946"/>
                  </a:lnTo>
                  <a:lnTo>
                    <a:pt x="0" y="3222"/>
                  </a:lnTo>
                  <a:close/>
                  <a:moveTo>
                    <a:pt x="291" y="1903"/>
                  </a:moveTo>
                  <a:lnTo>
                    <a:pt x="2130" y="1903"/>
                  </a:lnTo>
                  <a:lnTo>
                    <a:pt x="2130" y="1823"/>
                  </a:lnTo>
                  <a:lnTo>
                    <a:pt x="291" y="1823"/>
                  </a:lnTo>
                  <a:lnTo>
                    <a:pt x="291" y="1903"/>
                  </a:lnTo>
                  <a:close/>
                  <a:moveTo>
                    <a:pt x="2175" y="2055"/>
                  </a:moveTo>
                  <a:lnTo>
                    <a:pt x="2461" y="2055"/>
                  </a:lnTo>
                  <a:lnTo>
                    <a:pt x="2461" y="1690"/>
                  </a:lnTo>
                  <a:lnTo>
                    <a:pt x="2175" y="1690"/>
                  </a:lnTo>
                  <a:lnTo>
                    <a:pt x="2175" y="2055"/>
                  </a:lnTo>
                  <a:close/>
                  <a:moveTo>
                    <a:pt x="2495" y="2055"/>
                  </a:moveTo>
                  <a:lnTo>
                    <a:pt x="2779" y="2055"/>
                  </a:lnTo>
                  <a:lnTo>
                    <a:pt x="2779" y="1690"/>
                  </a:lnTo>
                  <a:lnTo>
                    <a:pt x="2495" y="1690"/>
                  </a:lnTo>
                  <a:lnTo>
                    <a:pt x="2495" y="2055"/>
                  </a:lnTo>
                  <a:close/>
                  <a:moveTo>
                    <a:pt x="2809" y="2055"/>
                  </a:moveTo>
                  <a:lnTo>
                    <a:pt x="3117" y="2055"/>
                  </a:lnTo>
                  <a:lnTo>
                    <a:pt x="3117" y="1690"/>
                  </a:lnTo>
                  <a:lnTo>
                    <a:pt x="2809" y="1690"/>
                  </a:lnTo>
                  <a:lnTo>
                    <a:pt x="2809" y="2055"/>
                  </a:lnTo>
                  <a:close/>
                  <a:moveTo>
                    <a:pt x="3150" y="2055"/>
                  </a:moveTo>
                  <a:lnTo>
                    <a:pt x="3408" y="2055"/>
                  </a:lnTo>
                  <a:lnTo>
                    <a:pt x="3408" y="1690"/>
                  </a:lnTo>
                  <a:lnTo>
                    <a:pt x="3150" y="1690"/>
                  </a:lnTo>
                  <a:lnTo>
                    <a:pt x="3150" y="2055"/>
                  </a:lnTo>
                  <a:close/>
                  <a:moveTo>
                    <a:pt x="2175" y="1652"/>
                  </a:moveTo>
                  <a:lnTo>
                    <a:pt x="2461" y="1652"/>
                  </a:lnTo>
                  <a:lnTo>
                    <a:pt x="2461" y="1257"/>
                  </a:lnTo>
                  <a:lnTo>
                    <a:pt x="2175" y="1257"/>
                  </a:lnTo>
                  <a:lnTo>
                    <a:pt x="2175" y="1652"/>
                  </a:lnTo>
                  <a:close/>
                  <a:moveTo>
                    <a:pt x="2495" y="1652"/>
                  </a:moveTo>
                  <a:lnTo>
                    <a:pt x="2779" y="1652"/>
                  </a:lnTo>
                  <a:lnTo>
                    <a:pt x="2779" y="1257"/>
                  </a:lnTo>
                  <a:lnTo>
                    <a:pt x="2495" y="1257"/>
                  </a:lnTo>
                  <a:lnTo>
                    <a:pt x="2495" y="1652"/>
                  </a:lnTo>
                  <a:close/>
                  <a:moveTo>
                    <a:pt x="2809" y="1652"/>
                  </a:moveTo>
                  <a:lnTo>
                    <a:pt x="3117" y="1652"/>
                  </a:lnTo>
                  <a:lnTo>
                    <a:pt x="3117" y="1257"/>
                  </a:lnTo>
                  <a:lnTo>
                    <a:pt x="2809" y="1257"/>
                  </a:lnTo>
                  <a:lnTo>
                    <a:pt x="2809" y="1652"/>
                  </a:lnTo>
                  <a:close/>
                  <a:moveTo>
                    <a:pt x="3150" y="1652"/>
                  </a:moveTo>
                  <a:lnTo>
                    <a:pt x="3408" y="1652"/>
                  </a:lnTo>
                  <a:lnTo>
                    <a:pt x="3408" y="1257"/>
                  </a:lnTo>
                  <a:lnTo>
                    <a:pt x="3150" y="1257"/>
                  </a:lnTo>
                  <a:lnTo>
                    <a:pt x="3150" y="1652"/>
                  </a:lnTo>
                  <a:close/>
                  <a:moveTo>
                    <a:pt x="2175" y="1226"/>
                  </a:moveTo>
                  <a:lnTo>
                    <a:pt x="2461" y="1226"/>
                  </a:lnTo>
                  <a:lnTo>
                    <a:pt x="2461" y="840"/>
                  </a:lnTo>
                  <a:lnTo>
                    <a:pt x="2175" y="840"/>
                  </a:lnTo>
                  <a:lnTo>
                    <a:pt x="2175" y="1226"/>
                  </a:lnTo>
                  <a:close/>
                  <a:moveTo>
                    <a:pt x="2495" y="1226"/>
                  </a:moveTo>
                  <a:lnTo>
                    <a:pt x="2779" y="1226"/>
                  </a:lnTo>
                  <a:lnTo>
                    <a:pt x="2779" y="840"/>
                  </a:lnTo>
                  <a:lnTo>
                    <a:pt x="2495" y="840"/>
                  </a:lnTo>
                  <a:lnTo>
                    <a:pt x="2495" y="1226"/>
                  </a:lnTo>
                  <a:close/>
                  <a:moveTo>
                    <a:pt x="2809" y="840"/>
                  </a:moveTo>
                  <a:lnTo>
                    <a:pt x="2809" y="1226"/>
                  </a:lnTo>
                  <a:lnTo>
                    <a:pt x="3117" y="1226"/>
                  </a:lnTo>
                  <a:lnTo>
                    <a:pt x="3117" y="840"/>
                  </a:lnTo>
                  <a:lnTo>
                    <a:pt x="2809" y="840"/>
                  </a:lnTo>
                  <a:close/>
                  <a:moveTo>
                    <a:pt x="3150" y="1226"/>
                  </a:moveTo>
                  <a:lnTo>
                    <a:pt x="3408" y="1226"/>
                  </a:lnTo>
                  <a:lnTo>
                    <a:pt x="3408" y="840"/>
                  </a:lnTo>
                  <a:lnTo>
                    <a:pt x="3150" y="840"/>
                  </a:lnTo>
                  <a:lnTo>
                    <a:pt x="3150" y="1226"/>
                  </a:lnTo>
                  <a:close/>
                  <a:moveTo>
                    <a:pt x="2175" y="809"/>
                  </a:moveTo>
                  <a:lnTo>
                    <a:pt x="2461" y="809"/>
                  </a:lnTo>
                  <a:lnTo>
                    <a:pt x="2461" y="445"/>
                  </a:lnTo>
                  <a:lnTo>
                    <a:pt x="2175" y="445"/>
                  </a:lnTo>
                  <a:lnTo>
                    <a:pt x="2175" y="809"/>
                  </a:lnTo>
                  <a:close/>
                  <a:moveTo>
                    <a:pt x="2495" y="809"/>
                  </a:moveTo>
                  <a:lnTo>
                    <a:pt x="2779" y="809"/>
                  </a:lnTo>
                  <a:lnTo>
                    <a:pt x="2779" y="445"/>
                  </a:lnTo>
                  <a:lnTo>
                    <a:pt x="2495" y="445"/>
                  </a:lnTo>
                  <a:lnTo>
                    <a:pt x="2495" y="809"/>
                  </a:lnTo>
                  <a:close/>
                  <a:moveTo>
                    <a:pt x="2809" y="445"/>
                  </a:moveTo>
                  <a:lnTo>
                    <a:pt x="2809" y="809"/>
                  </a:lnTo>
                  <a:lnTo>
                    <a:pt x="3117" y="809"/>
                  </a:lnTo>
                  <a:lnTo>
                    <a:pt x="3117" y="445"/>
                  </a:lnTo>
                  <a:lnTo>
                    <a:pt x="2809" y="445"/>
                  </a:lnTo>
                  <a:close/>
                  <a:moveTo>
                    <a:pt x="3150" y="809"/>
                  </a:moveTo>
                  <a:lnTo>
                    <a:pt x="3408" y="809"/>
                  </a:lnTo>
                  <a:lnTo>
                    <a:pt x="3408" y="445"/>
                  </a:lnTo>
                  <a:lnTo>
                    <a:pt x="3150" y="445"/>
                  </a:lnTo>
                  <a:lnTo>
                    <a:pt x="3150" y="809"/>
                  </a:lnTo>
                  <a:close/>
                  <a:moveTo>
                    <a:pt x="3441" y="888"/>
                  </a:moveTo>
                  <a:lnTo>
                    <a:pt x="3441" y="2519"/>
                  </a:lnTo>
                  <a:lnTo>
                    <a:pt x="3441" y="3215"/>
                  </a:lnTo>
                  <a:lnTo>
                    <a:pt x="3782" y="2988"/>
                  </a:lnTo>
                  <a:lnTo>
                    <a:pt x="3782" y="400"/>
                  </a:lnTo>
                  <a:lnTo>
                    <a:pt x="3441" y="175"/>
                  </a:lnTo>
                  <a:lnTo>
                    <a:pt x="3441" y="888"/>
                  </a:lnTo>
                  <a:close/>
                  <a:moveTo>
                    <a:pt x="2175" y="165"/>
                  </a:moveTo>
                  <a:lnTo>
                    <a:pt x="2175" y="412"/>
                  </a:lnTo>
                  <a:lnTo>
                    <a:pt x="2461" y="412"/>
                  </a:lnTo>
                  <a:lnTo>
                    <a:pt x="2495" y="412"/>
                  </a:lnTo>
                  <a:lnTo>
                    <a:pt x="2779" y="412"/>
                  </a:lnTo>
                  <a:lnTo>
                    <a:pt x="2809" y="412"/>
                  </a:lnTo>
                  <a:lnTo>
                    <a:pt x="3117" y="412"/>
                  </a:lnTo>
                  <a:lnTo>
                    <a:pt x="3150" y="412"/>
                  </a:lnTo>
                  <a:lnTo>
                    <a:pt x="3408" y="412"/>
                  </a:lnTo>
                  <a:lnTo>
                    <a:pt x="3408" y="165"/>
                  </a:lnTo>
                  <a:lnTo>
                    <a:pt x="2175" y="165"/>
                  </a:lnTo>
                  <a:close/>
                  <a:moveTo>
                    <a:pt x="2374" y="0"/>
                  </a:moveTo>
                  <a:lnTo>
                    <a:pt x="2374" y="130"/>
                  </a:lnTo>
                  <a:lnTo>
                    <a:pt x="3411" y="130"/>
                  </a:lnTo>
                  <a:lnTo>
                    <a:pt x="3456" y="154"/>
                  </a:lnTo>
                  <a:lnTo>
                    <a:pt x="3456" y="154"/>
                  </a:lnTo>
                  <a:lnTo>
                    <a:pt x="3763" y="357"/>
                  </a:lnTo>
                  <a:lnTo>
                    <a:pt x="3763" y="206"/>
                  </a:lnTo>
                  <a:lnTo>
                    <a:pt x="3456" y="2"/>
                  </a:lnTo>
                  <a:lnTo>
                    <a:pt x="3456" y="0"/>
                  </a:lnTo>
                  <a:lnTo>
                    <a:pt x="237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388" name="Google Shape;1388;p36"/>
            <p:cNvGrpSpPr/>
            <p:nvPr/>
          </p:nvGrpSpPr>
          <p:grpSpPr>
            <a:xfrm>
              <a:off x="5941390" y="4866383"/>
              <a:ext cx="309830" cy="484916"/>
              <a:chOff x="8282700" y="1713685"/>
              <a:chExt cx="609601" cy="954087"/>
            </a:xfrm>
          </p:grpSpPr>
          <p:sp>
            <p:nvSpPr>
              <p:cNvPr id="1389" name="Google Shape;1389;p36"/>
              <p:cNvSpPr/>
              <p:nvPr/>
            </p:nvSpPr>
            <p:spPr>
              <a:xfrm>
                <a:off x="8282700" y="1713685"/>
                <a:ext cx="247650" cy="954087"/>
              </a:xfrm>
              <a:custGeom>
                <a:avLst/>
                <a:gdLst/>
                <a:ahLst/>
                <a:cxnLst/>
                <a:rect l="l" t="t" r="r" b="b"/>
                <a:pathLst>
                  <a:path w="144" h="557" extrusionOk="0">
                    <a:moveTo>
                      <a:pt x="144" y="249"/>
                    </a:moveTo>
                    <a:cubicBezTo>
                      <a:pt x="144" y="249"/>
                      <a:pt x="144" y="217"/>
                      <a:pt x="127" y="190"/>
                    </a:cubicBezTo>
                    <a:cubicBezTo>
                      <a:pt x="125" y="187"/>
                      <a:pt x="125" y="187"/>
                      <a:pt x="125" y="187"/>
                    </a:cubicBezTo>
                    <a:cubicBezTo>
                      <a:pt x="125" y="187"/>
                      <a:pt x="108" y="160"/>
                      <a:pt x="108" y="128"/>
                    </a:cubicBezTo>
                    <a:cubicBezTo>
                      <a:pt x="108" y="32"/>
                      <a:pt x="108" y="32"/>
                      <a:pt x="108" y="32"/>
                    </a:cubicBezTo>
                    <a:cubicBezTo>
                      <a:pt x="108" y="32"/>
                      <a:pt x="108" y="0"/>
                      <a:pt x="76" y="0"/>
                    </a:cubicBezTo>
                    <a:cubicBezTo>
                      <a:pt x="69" y="0"/>
                      <a:pt x="69" y="0"/>
                      <a:pt x="69" y="0"/>
                    </a:cubicBezTo>
                    <a:cubicBezTo>
                      <a:pt x="69" y="0"/>
                      <a:pt x="37" y="0"/>
                      <a:pt x="37" y="32"/>
                    </a:cubicBezTo>
                    <a:cubicBezTo>
                      <a:pt x="37" y="128"/>
                      <a:pt x="37" y="128"/>
                      <a:pt x="37" y="128"/>
                    </a:cubicBezTo>
                    <a:cubicBezTo>
                      <a:pt x="37" y="128"/>
                      <a:pt x="37" y="160"/>
                      <a:pt x="19" y="187"/>
                    </a:cubicBezTo>
                    <a:cubicBezTo>
                      <a:pt x="17" y="190"/>
                      <a:pt x="17" y="190"/>
                      <a:pt x="17" y="190"/>
                    </a:cubicBezTo>
                    <a:cubicBezTo>
                      <a:pt x="17" y="190"/>
                      <a:pt x="0" y="217"/>
                      <a:pt x="0" y="249"/>
                    </a:cubicBezTo>
                    <a:cubicBezTo>
                      <a:pt x="0" y="525"/>
                      <a:pt x="0" y="525"/>
                      <a:pt x="0" y="525"/>
                    </a:cubicBezTo>
                    <a:cubicBezTo>
                      <a:pt x="0" y="525"/>
                      <a:pt x="0" y="557"/>
                      <a:pt x="32" y="557"/>
                    </a:cubicBezTo>
                    <a:cubicBezTo>
                      <a:pt x="112" y="557"/>
                      <a:pt x="112" y="557"/>
                      <a:pt x="112" y="557"/>
                    </a:cubicBezTo>
                    <a:cubicBezTo>
                      <a:pt x="112" y="557"/>
                      <a:pt x="144" y="557"/>
                      <a:pt x="144" y="525"/>
                    </a:cubicBezTo>
                    <a:lnTo>
                      <a:pt x="144" y="24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0" name="Google Shape;1390;p36"/>
              <p:cNvSpPr/>
              <p:nvPr/>
            </p:nvSpPr>
            <p:spPr>
              <a:xfrm>
                <a:off x="8620838" y="2158184"/>
                <a:ext cx="271463" cy="509587"/>
              </a:xfrm>
              <a:custGeom>
                <a:avLst/>
                <a:gdLst/>
                <a:ahLst/>
                <a:cxnLst/>
                <a:rect l="l" t="t" r="r" b="b"/>
                <a:pathLst>
                  <a:path w="158" h="298" extrusionOk="0">
                    <a:moveTo>
                      <a:pt x="158" y="272"/>
                    </a:moveTo>
                    <a:cubicBezTo>
                      <a:pt x="158" y="0"/>
                      <a:pt x="158" y="0"/>
                      <a:pt x="158" y="0"/>
                    </a:cubicBezTo>
                    <a:cubicBezTo>
                      <a:pt x="158" y="14"/>
                      <a:pt x="123" y="26"/>
                      <a:pt x="79" y="26"/>
                    </a:cubicBezTo>
                    <a:cubicBezTo>
                      <a:pt x="35" y="26"/>
                      <a:pt x="0" y="14"/>
                      <a:pt x="0" y="0"/>
                    </a:cubicBezTo>
                    <a:cubicBezTo>
                      <a:pt x="0" y="272"/>
                      <a:pt x="0" y="272"/>
                      <a:pt x="0" y="272"/>
                    </a:cubicBezTo>
                    <a:cubicBezTo>
                      <a:pt x="0" y="286"/>
                      <a:pt x="35" y="298"/>
                      <a:pt x="79" y="298"/>
                    </a:cubicBezTo>
                    <a:cubicBezTo>
                      <a:pt x="123" y="298"/>
                      <a:pt x="158" y="286"/>
                      <a:pt x="158" y="27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1" name="Google Shape;1391;p36"/>
              <p:cNvSpPr/>
              <p:nvPr/>
            </p:nvSpPr>
            <p:spPr>
              <a:xfrm>
                <a:off x="8620838" y="2086747"/>
                <a:ext cx="271463" cy="88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92" name="Google Shape;1392;p36"/>
            <p:cNvGrpSpPr/>
            <p:nvPr/>
          </p:nvGrpSpPr>
          <p:grpSpPr>
            <a:xfrm>
              <a:off x="5924622" y="5886083"/>
              <a:ext cx="357908" cy="272919"/>
              <a:chOff x="9380836" y="5937250"/>
              <a:chExt cx="714077" cy="544514"/>
            </a:xfrm>
          </p:grpSpPr>
          <p:sp>
            <p:nvSpPr>
              <p:cNvPr id="1393" name="Google Shape;1393;p36"/>
              <p:cNvSpPr/>
              <p:nvPr/>
            </p:nvSpPr>
            <p:spPr>
              <a:xfrm>
                <a:off x="9615488" y="6019800"/>
                <a:ext cx="479425" cy="238125"/>
              </a:xfrm>
              <a:custGeom>
                <a:avLst/>
                <a:gdLst/>
                <a:ahLst/>
                <a:cxnLst/>
                <a:rect l="l" t="t" r="r" b="b"/>
                <a:pathLst>
                  <a:path w="209" h="104" extrusionOk="0">
                    <a:moveTo>
                      <a:pt x="0" y="78"/>
                    </a:moveTo>
                    <a:cubicBezTo>
                      <a:pt x="0" y="63"/>
                      <a:pt x="12" y="51"/>
                      <a:pt x="27" y="51"/>
                    </a:cubicBezTo>
                    <a:cubicBezTo>
                      <a:pt x="28" y="51"/>
                      <a:pt x="30" y="51"/>
                      <a:pt x="31" y="51"/>
                    </a:cubicBezTo>
                    <a:cubicBezTo>
                      <a:pt x="31" y="50"/>
                      <a:pt x="31" y="49"/>
                      <a:pt x="31" y="47"/>
                    </a:cubicBezTo>
                    <a:cubicBezTo>
                      <a:pt x="31" y="29"/>
                      <a:pt x="46" y="14"/>
                      <a:pt x="64" y="14"/>
                    </a:cubicBezTo>
                    <a:cubicBezTo>
                      <a:pt x="73" y="14"/>
                      <a:pt x="81" y="18"/>
                      <a:pt x="86" y="23"/>
                    </a:cubicBezTo>
                    <a:cubicBezTo>
                      <a:pt x="93" y="10"/>
                      <a:pt x="107" y="0"/>
                      <a:pt x="123" y="0"/>
                    </a:cubicBezTo>
                    <a:cubicBezTo>
                      <a:pt x="144" y="0"/>
                      <a:pt x="162" y="17"/>
                      <a:pt x="163" y="38"/>
                    </a:cubicBezTo>
                    <a:cubicBezTo>
                      <a:pt x="167" y="36"/>
                      <a:pt x="171" y="35"/>
                      <a:pt x="175" y="35"/>
                    </a:cubicBezTo>
                    <a:cubicBezTo>
                      <a:pt x="194" y="35"/>
                      <a:pt x="209" y="51"/>
                      <a:pt x="209" y="70"/>
                    </a:cubicBezTo>
                    <a:cubicBezTo>
                      <a:pt x="209" y="88"/>
                      <a:pt x="195" y="103"/>
                      <a:pt x="178" y="104"/>
                    </a:cubicBezTo>
                    <a:cubicBezTo>
                      <a:pt x="178" y="104"/>
                      <a:pt x="178" y="104"/>
                      <a:pt x="178" y="104"/>
                    </a:cubicBezTo>
                    <a:cubicBezTo>
                      <a:pt x="178" y="104"/>
                      <a:pt x="178" y="104"/>
                      <a:pt x="178" y="104"/>
                    </a:cubicBezTo>
                    <a:cubicBezTo>
                      <a:pt x="177" y="104"/>
                      <a:pt x="176" y="104"/>
                      <a:pt x="175" y="104"/>
                    </a:cubicBezTo>
                    <a:cubicBezTo>
                      <a:pt x="174" y="104"/>
                      <a:pt x="173" y="104"/>
                      <a:pt x="172" y="104"/>
                    </a:cubicBezTo>
                    <a:cubicBezTo>
                      <a:pt x="26" y="104"/>
                      <a:pt x="26" y="104"/>
                      <a:pt x="26" y="104"/>
                    </a:cubicBezTo>
                    <a:cubicBezTo>
                      <a:pt x="26" y="104"/>
                      <a:pt x="26" y="104"/>
                      <a:pt x="26" y="104"/>
                    </a:cubicBezTo>
                    <a:cubicBezTo>
                      <a:pt x="12" y="103"/>
                      <a:pt x="0" y="92"/>
                      <a:pt x="0" y="78"/>
                    </a:cubicBezTo>
                  </a:path>
                </a:pathLst>
              </a:custGeom>
              <a:solidFill>
                <a:srgbClr val="7952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4" name="Google Shape;1394;p36"/>
              <p:cNvSpPr/>
              <p:nvPr/>
            </p:nvSpPr>
            <p:spPr>
              <a:xfrm>
                <a:off x="9755188" y="5937250"/>
                <a:ext cx="307975" cy="158750"/>
              </a:xfrm>
              <a:custGeom>
                <a:avLst/>
                <a:gdLst/>
                <a:ahLst/>
                <a:cxnLst/>
                <a:rect l="l" t="t" r="r" b="b"/>
                <a:pathLst>
                  <a:path w="134" h="69" extrusionOk="0">
                    <a:moveTo>
                      <a:pt x="131" y="69"/>
                    </a:moveTo>
                    <a:cubicBezTo>
                      <a:pt x="133" y="66"/>
                      <a:pt x="134" y="62"/>
                      <a:pt x="134" y="58"/>
                    </a:cubicBezTo>
                    <a:cubicBezTo>
                      <a:pt x="134" y="45"/>
                      <a:pt x="123" y="35"/>
                      <a:pt x="110" y="35"/>
                    </a:cubicBezTo>
                    <a:cubicBezTo>
                      <a:pt x="110" y="35"/>
                      <a:pt x="109" y="35"/>
                      <a:pt x="109" y="35"/>
                    </a:cubicBezTo>
                    <a:cubicBezTo>
                      <a:pt x="109" y="16"/>
                      <a:pt x="93" y="0"/>
                      <a:pt x="73" y="0"/>
                    </a:cubicBezTo>
                    <a:cubicBezTo>
                      <a:pt x="59" y="0"/>
                      <a:pt x="47" y="8"/>
                      <a:pt x="41" y="19"/>
                    </a:cubicBezTo>
                    <a:cubicBezTo>
                      <a:pt x="38" y="18"/>
                      <a:pt x="34" y="17"/>
                      <a:pt x="30" y="17"/>
                    </a:cubicBezTo>
                    <a:cubicBezTo>
                      <a:pt x="14" y="17"/>
                      <a:pt x="1" y="29"/>
                      <a:pt x="0" y="44"/>
                    </a:cubicBezTo>
                    <a:cubicBezTo>
                      <a:pt x="1" y="44"/>
                      <a:pt x="2" y="44"/>
                      <a:pt x="3" y="44"/>
                    </a:cubicBezTo>
                    <a:cubicBezTo>
                      <a:pt x="12" y="44"/>
                      <a:pt x="18" y="46"/>
                      <a:pt x="24" y="51"/>
                    </a:cubicBezTo>
                    <a:cubicBezTo>
                      <a:pt x="31" y="38"/>
                      <a:pt x="46" y="29"/>
                      <a:pt x="62" y="29"/>
                    </a:cubicBezTo>
                    <a:cubicBezTo>
                      <a:pt x="83" y="29"/>
                      <a:pt x="103" y="46"/>
                      <a:pt x="105" y="67"/>
                    </a:cubicBezTo>
                    <a:cubicBezTo>
                      <a:pt x="109" y="65"/>
                      <a:pt x="113" y="65"/>
                      <a:pt x="117" y="65"/>
                    </a:cubicBezTo>
                    <a:cubicBezTo>
                      <a:pt x="123" y="65"/>
                      <a:pt x="126" y="66"/>
                      <a:pt x="131" y="6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5" name="Google Shape;1395;p36"/>
              <p:cNvSpPr/>
              <p:nvPr/>
            </p:nvSpPr>
            <p:spPr>
              <a:xfrm>
                <a:off x="9380836" y="6143625"/>
                <a:ext cx="485770" cy="338139"/>
              </a:xfrm>
              <a:custGeom>
                <a:avLst/>
                <a:gdLst/>
                <a:ahLst/>
                <a:cxnLst/>
                <a:rect l="l" t="t" r="r" b="b"/>
                <a:pathLst>
                  <a:path w="212" h="147" extrusionOk="0">
                    <a:moveTo>
                      <a:pt x="95" y="0"/>
                    </a:moveTo>
                    <a:cubicBezTo>
                      <a:pt x="0" y="0"/>
                      <a:pt x="0" y="0"/>
                      <a:pt x="0" y="0"/>
                    </a:cubicBezTo>
                    <a:cubicBezTo>
                      <a:pt x="0" y="147"/>
                      <a:pt x="0" y="147"/>
                      <a:pt x="0" y="147"/>
                    </a:cubicBezTo>
                    <a:cubicBezTo>
                      <a:pt x="212" y="147"/>
                      <a:pt x="212" y="147"/>
                      <a:pt x="212" y="147"/>
                    </a:cubicBezTo>
                    <a:cubicBezTo>
                      <a:pt x="212" y="56"/>
                      <a:pt x="212" y="56"/>
                      <a:pt x="212" y="56"/>
                    </a:cubicBezTo>
                    <a:cubicBezTo>
                      <a:pt x="110" y="56"/>
                      <a:pt x="110" y="56"/>
                      <a:pt x="110" y="56"/>
                    </a:cubicBezTo>
                    <a:cubicBezTo>
                      <a:pt x="101" y="56"/>
                      <a:pt x="92" y="51"/>
                      <a:pt x="88" y="44"/>
                    </a:cubicBezTo>
                    <a:cubicBezTo>
                      <a:pt x="85" y="40"/>
                      <a:pt x="82" y="34"/>
                      <a:pt x="82" y="27"/>
                    </a:cubicBezTo>
                    <a:cubicBezTo>
                      <a:pt x="81" y="20"/>
                      <a:pt x="83" y="15"/>
                      <a:pt x="86" y="9"/>
                    </a:cubicBezTo>
                    <a:cubicBezTo>
                      <a:pt x="89" y="3"/>
                      <a:pt x="93" y="1"/>
                      <a:pt x="95" y="0"/>
                    </a:cubicBezTo>
                  </a:path>
                </a:pathLst>
              </a:custGeom>
              <a:solidFill>
                <a:srgbClr val="79527B"/>
              </a:solidFill>
              <a:ln w="9525" cap="flat" cmpd="sng">
                <a:solidFill>
                  <a:srgbClr val="79527B"/>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96" name="Google Shape;1396;p36"/>
            <p:cNvSpPr/>
            <p:nvPr/>
          </p:nvSpPr>
          <p:spPr>
            <a:xfrm>
              <a:off x="8052054" y="4518123"/>
              <a:ext cx="301461" cy="486696"/>
            </a:xfrm>
            <a:custGeom>
              <a:avLst/>
              <a:gdLst/>
              <a:ahLst/>
              <a:cxnLst/>
              <a:rect l="l" t="t" r="r" b="b"/>
              <a:pathLst>
                <a:path w="403" h="653" extrusionOk="0">
                  <a:moveTo>
                    <a:pt x="194" y="601"/>
                  </a:moveTo>
                  <a:cubicBezTo>
                    <a:pt x="194" y="630"/>
                    <a:pt x="217" y="653"/>
                    <a:pt x="246" y="653"/>
                  </a:cubicBezTo>
                  <a:cubicBezTo>
                    <a:pt x="275" y="653"/>
                    <a:pt x="298" y="630"/>
                    <a:pt x="298" y="601"/>
                  </a:cubicBezTo>
                  <a:cubicBezTo>
                    <a:pt x="298" y="572"/>
                    <a:pt x="275" y="549"/>
                    <a:pt x="246" y="549"/>
                  </a:cubicBezTo>
                  <a:cubicBezTo>
                    <a:pt x="217" y="549"/>
                    <a:pt x="194" y="572"/>
                    <a:pt x="194" y="601"/>
                  </a:cubicBezTo>
                  <a:moveTo>
                    <a:pt x="149" y="65"/>
                  </a:moveTo>
                  <a:cubicBezTo>
                    <a:pt x="149" y="29"/>
                    <a:pt x="127" y="0"/>
                    <a:pt x="99" y="0"/>
                  </a:cubicBezTo>
                  <a:cubicBezTo>
                    <a:pt x="71" y="0"/>
                    <a:pt x="49" y="29"/>
                    <a:pt x="49" y="65"/>
                  </a:cubicBezTo>
                  <a:cubicBezTo>
                    <a:pt x="49" y="100"/>
                    <a:pt x="71" y="129"/>
                    <a:pt x="99" y="129"/>
                  </a:cubicBezTo>
                  <a:cubicBezTo>
                    <a:pt x="127" y="129"/>
                    <a:pt x="149" y="100"/>
                    <a:pt x="149" y="65"/>
                  </a:cubicBezTo>
                  <a:moveTo>
                    <a:pt x="366" y="324"/>
                  </a:moveTo>
                  <a:cubicBezTo>
                    <a:pt x="366" y="299"/>
                    <a:pt x="350" y="278"/>
                    <a:pt x="331" y="278"/>
                  </a:cubicBezTo>
                  <a:cubicBezTo>
                    <a:pt x="311" y="278"/>
                    <a:pt x="295" y="299"/>
                    <a:pt x="295" y="324"/>
                  </a:cubicBezTo>
                  <a:cubicBezTo>
                    <a:pt x="295" y="350"/>
                    <a:pt x="311" y="370"/>
                    <a:pt x="331" y="370"/>
                  </a:cubicBezTo>
                  <a:cubicBezTo>
                    <a:pt x="350" y="370"/>
                    <a:pt x="366" y="350"/>
                    <a:pt x="366" y="324"/>
                  </a:cubicBezTo>
                  <a:moveTo>
                    <a:pt x="403" y="503"/>
                  </a:moveTo>
                  <a:cubicBezTo>
                    <a:pt x="387" y="399"/>
                    <a:pt x="387" y="399"/>
                    <a:pt x="387" y="399"/>
                  </a:cubicBezTo>
                  <a:cubicBezTo>
                    <a:pt x="387" y="389"/>
                    <a:pt x="376" y="370"/>
                    <a:pt x="360" y="370"/>
                  </a:cubicBezTo>
                  <a:cubicBezTo>
                    <a:pt x="360" y="370"/>
                    <a:pt x="360" y="370"/>
                    <a:pt x="360" y="370"/>
                  </a:cubicBezTo>
                  <a:cubicBezTo>
                    <a:pt x="352" y="380"/>
                    <a:pt x="342" y="386"/>
                    <a:pt x="331" y="386"/>
                  </a:cubicBezTo>
                  <a:cubicBezTo>
                    <a:pt x="327" y="386"/>
                    <a:pt x="309" y="380"/>
                    <a:pt x="301" y="370"/>
                  </a:cubicBezTo>
                  <a:cubicBezTo>
                    <a:pt x="301" y="370"/>
                    <a:pt x="301" y="370"/>
                    <a:pt x="301" y="370"/>
                  </a:cubicBezTo>
                  <a:cubicBezTo>
                    <a:pt x="301" y="370"/>
                    <a:pt x="292" y="384"/>
                    <a:pt x="272" y="396"/>
                  </a:cubicBezTo>
                  <a:cubicBezTo>
                    <a:pt x="272" y="396"/>
                    <a:pt x="255" y="407"/>
                    <a:pt x="217" y="402"/>
                  </a:cubicBezTo>
                  <a:cubicBezTo>
                    <a:pt x="192" y="159"/>
                    <a:pt x="192" y="159"/>
                    <a:pt x="192" y="159"/>
                  </a:cubicBezTo>
                  <a:cubicBezTo>
                    <a:pt x="191" y="144"/>
                    <a:pt x="164" y="129"/>
                    <a:pt x="141" y="129"/>
                  </a:cubicBezTo>
                  <a:cubicBezTo>
                    <a:pt x="140" y="129"/>
                    <a:pt x="140" y="129"/>
                    <a:pt x="140" y="129"/>
                  </a:cubicBezTo>
                  <a:cubicBezTo>
                    <a:pt x="130" y="143"/>
                    <a:pt x="115" y="151"/>
                    <a:pt x="99" y="151"/>
                  </a:cubicBezTo>
                  <a:cubicBezTo>
                    <a:pt x="83" y="151"/>
                    <a:pt x="68" y="143"/>
                    <a:pt x="58" y="129"/>
                  </a:cubicBezTo>
                  <a:cubicBezTo>
                    <a:pt x="57" y="129"/>
                    <a:pt x="57" y="129"/>
                    <a:pt x="57" y="129"/>
                  </a:cubicBezTo>
                  <a:cubicBezTo>
                    <a:pt x="57" y="129"/>
                    <a:pt x="6" y="139"/>
                    <a:pt x="6" y="159"/>
                  </a:cubicBezTo>
                  <a:cubicBezTo>
                    <a:pt x="0" y="406"/>
                    <a:pt x="0" y="406"/>
                    <a:pt x="0" y="406"/>
                  </a:cubicBezTo>
                  <a:cubicBezTo>
                    <a:pt x="0" y="406"/>
                    <a:pt x="0" y="418"/>
                    <a:pt x="12" y="418"/>
                  </a:cubicBezTo>
                  <a:cubicBezTo>
                    <a:pt x="17" y="418"/>
                    <a:pt x="17" y="418"/>
                    <a:pt x="17" y="418"/>
                  </a:cubicBezTo>
                  <a:cubicBezTo>
                    <a:pt x="17" y="418"/>
                    <a:pt x="29" y="418"/>
                    <a:pt x="29" y="406"/>
                  </a:cubicBezTo>
                  <a:cubicBezTo>
                    <a:pt x="29" y="378"/>
                    <a:pt x="29" y="378"/>
                    <a:pt x="29" y="378"/>
                  </a:cubicBezTo>
                  <a:cubicBezTo>
                    <a:pt x="32" y="380"/>
                    <a:pt x="48" y="382"/>
                    <a:pt x="52" y="383"/>
                  </a:cubicBezTo>
                  <a:cubicBezTo>
                    <a:pt x="51" y="385"/>
                    <a:pt x="51" y="387"/>
                    <a:pt x="51" y="390"/>
                  </a:cubicBezTo>
                  <a:cubicBezTo>
                    <a:pt x="51" y="629"/>
                    <a:pt x="51" y="629"/>
                    <a:pt x="51" y="629"/>
                  </a:cubicBezTo>
                  <a:cubicBezTo>
                    <a:pt x="51" y="629"/>
                    <a:pt x="51" y="653"/>
                    <a:pt x="67" y="653"/>
                  </a:cubicBezTo>
                  <a:cubicBezTo>
                    <a:pt x="73" y="653"/>
                    <a:pt x="73" y="653"/>
                    <a:pt x="73" y="653"/>
                  </a:cubicBezTo>
                  <a:cubicBezTo>
                    <a:pt x="73" y="653"/>
                    <a:pt x="89" y="653"/>
                    <a:pt x="89" y="629"/>
                  </a:cubicBezTo>
                  <a:cubicBezTo>
                    <a:pt x="89" y="390"/>
                    <a:pt x="89" y="390"/>
                    <a:pt x="89" y="390"/>
                  </a:cubicBezTo>
                  <a:cubicBezTo>
                    <a:pt x="89" y="390"/>
                    <a:pt x="89" y="388"/>
                    <a:pt x="89" y="385"/>
                  </a:cubicBezTo>
                  <a:cubicBezTo>
                    <a:pt x="109" y="385"/>
                    <a:pt x="109" y="385"/>
                    <a:pt x="109" y="385"/>
                  </a:cubicBezTo>
                  <a:cubicBezTo>
                    <a:pt x="109" y="387"/>
                    <a:pt x="109" y="388"/>
                    <a:pt x="109" y="390"/>
                  </a:cubicBezTo>
                  <a:cubicBezTo>
                    <a:pt x="109" y="629"/>
                    <a:pt x="109" y="629"/>
                    <a:pt x="109" y="629"/>
                  </a:cubicBezTo>
                  <a:cubicBezTo>
                    <a:pt x="109" y="629"/>
                    <a:pt x="109" y="653"/>
                    <a:pt x="125" y="653"/>
                  </a:cubicBezTo>
                  <a:cubicBezTo>
                    <a:pt x="131" y="653"/>
                    <a:pt x="131" y="653"/>
                    <a:pt x="131" y="653"/>
                  </a:cubicBezTo>
                  <a:cubicBezTo>
                    <a:pt x="131" y="653"/>
                    <a:pt x="147" y="653"/>
                    <a:pt x="147" y="629"/>
                  </a:cubicBezTo>
                  <a:cubicBezTo>
                    <a:pt x="147" y="390"/>
                    <a:pt x="147" y="390"/>
                    <a:pt x="147" y="390"/>
                  </a:cubicBezTo>
                  <a:cubicBezTo>
                    <a:pt x="147" y="390"/>
                    <a:pt x="147" y="387"/>
                    <a:pt x="145" y="382"/>
                  </a:cubicBezTo>
                  <a:cubicBezTo>
                    <a:pt x="149" y="381"/>
                    <a:pt x="163" y="380"/>
                    <a:pt x="167" y="378"/>
                  </a:cubicBezTo>
                  <a:cubicBezTo>
                    <a:pt x="170" y="296"/>
                    <a:pt x="170" y="296"/>
                    <a:pt x="170" y="296"/>
                  </a:cubicBezTo>
                  <a:cubicBezTo>
                    <a:pt x="170" y="296"/>
                    <a:pt x="188" y="404"/>
                    <a:pt x="189" y="408"/>
                  </a:cubicBezTo>
                  <a:cubicBezTo>
                    <a:pt x="190" y="416"/>
                    <a:pt x="197" y="418"/>
                    <a:pt x="200" y="418"/>
                  </a:cubicBezTo>
                  <a:cubicBezTo>
                    <a:pt x="202" y="418"/>
                    <a:pt x="202" y="418"/>
                    <a:pt x="202" y="418"/>
                  </a:cubicBezTo>
                  <a:cubicBezTo>
                    <a:pt x="203" y="418"/>
                    <a:pt x="203" y="418"/>
                    <a:pt x="203" y="418"/>
                  </a:cubicBezTo>
                  <a:cubicBezTo>
                    <a:pt x="203" y="418"/>
                    <a:pt x="219" y="422"/>
                    <a:pt x="240" y="427"/>
                  </a:cubicBezTo>
                  <a:cubicBezTo>
                    <a:pt x="240" y="427"/>
                    <a:pt x="276" y="432"/>
                    <a:pt x="290" y="432"/>
                  </a:cubicBezTo>
                  <a:cubicBezTo>
                    <a:pt x="281" y="529"/>
                    <a:pt x="281" y="529"/>
                    <a:pt x="281" y="529"/>
                  </a:cubicBezTo>
                  <a:cubicBezTo>
                    <a:pt x="305" y="541"/>
                    <a:pt x="305" y="541"/>
                    <a:pt x="305" y="541"/>
                  </a:cubicBezTo>
                  <a:cubicBezTo>
                    <a:pt x="305" y="636"/>
                    <a:pt x="305" y="636"/>
                    <a:pt x="305" y="636"/>
                  </a:cubicBezTo>
                  <a:cubicBezTo>
                    <a:pt x="305" y="636"/>
                    <a:pt x="302" y="653"/>
                    <a:pt x="313" y="653"/>
                  </a:cubicBezTo>
                  <a:cubicBezTo>
                    <a:pt x="318" y="653"/>
                    <a:pt x="318" y="653"/>
                    <a:pt x="318" y="653"/>
                  </a:cubicBezTo>
                  <a:cubicBezTo>
                    <a:pt x="318" y="653"/>
                    <a:pt x="326" y="653"/>
                    <a:pt x="326" y="636"/>
                  </a:cubicBezTo>
                  <a:cubicBezTo>
                    <a:pt x="326" y="541"/>
                    <a:pt x="326" y="541"/>
                    <a:pt x="326" y="541"/>
                  </a:cubicBezTo>
                  <a:cubicBezTo>
                    <a:pt x="335" y="541"/>
                    <a:pt x="335" y="541"/>
                    <a:pt x="335" y="541"/>
                  </a:cubicBezTo>
                  <a:cubicBezTo>
                    <a:pt x="335" y="636"/>
                    <a:pt x="335" y="636"/>
                    <a:pt x="335" y="636"/>
                  </a:cubicBezTo>
                  <a:cubicBezTo>
                    <a:pt x="335" y="636"/>
                    <a:pt x="335" y="653"/>
                    <a:pt x="346" y="653"/>
                  </a:cubicBezTo>
                  <a:cubicBezTo>
                    <a:pt x="351" y="653"/>
                    <a:pt x="351" y="653"/>
                    <a:pt x="351" y="653"/>
                  </a:cubicBezTo>
                  <a:cubicBezTo>
                    <a:pt x="351" y="653"/>
                    <a:pt x="356" y="653"/>
                    <a:pt x="356" y="636"/>
                  </a:cubicBezTo>
                  <a:cubicBezTo>
                    <a:pt x="356" y="541"/>
                    <a:pt x="356" y="541"/>
                    <a:pt x="356" y="541"/>
                  </a:cubicBezTo>
                  <a:cubicBezTo>
                    <a:pt x="380" y="529"/>
                    <a:pt x="380" y="529"/>
                    <a:pt x="380" y="529"/>
                  </a:cubicBezTo>
                  <a:cubicBezTo>
                    <a:pt x="371" y="446"/>
                    <a:pt x="371" y="446"/>
                    <a:pt x="371" y="446"/>
                  </a:cubicBezTo>
                  <a:cubicBezTo>
                    <a:pt x="371" y="445"/>
                    <a:pt x="372" y="445"/>
                    <a:pt x="372" y="445"/>
                  </a:cubicBezTo>
                  <a:cubicBezTo>
                    <a:pt x="385" y="509"/>
                    <a:pt x="385" y="509"/>
                    <a:pt x="385" y="509"/>
                  </a:cubicBezTo>
                  <a:cubicBezTo>
                    <a:pt x="385" y="509"/>
                    <a:pt x="387" y="517"/>
                    <a:pt x="395" y="517"/>
                  </a:cubicBezTo>
                  <a:cubicBezTo>
                    <a:pt x="399" y="516"/>
                    <a:pt x="399" y="516"/>
                    <a:pt x="399" y="516"/>
                  </a:cubicBezTo>
                  <a:cubicBezTo>
                    <a:pt x="399" y="516"/>
                    <a:pt x="403" y="512"/>
                    <a:pt x="403" y="503"/>
                  </a:cubicBezTo>
                </a:path>
              </a:pathLst>
            </a:custGeom>
            <a:solidFill>
              <a:srgbClr val="F2795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7" name="Google Shape;1397;p36"/>
            <p:cNvSpPr/>
            <p:nvPr/>
          </p:nvSpPr>
          <p:spPr>
            <a:xfrm>
              <a:off x="7646986" y="2150475"/>
              <a:ext cx="436172" cy="335323"/>
            </a:xfrm>
            <a:custGeom>
              <a:avLst/>
              <a:gdLst/>
              <a:ahLst/>
              <a:cxnLst/>
              <a:rect l="l" t="t" r="r" b="b"/>
              <a:pathLst>
                <a:path w="692" h="532" extrusionOk="0">
                  <a:moveTo>
                    <a:pt x="645" y="503"/>
                  </a:moveTo>
                  <a:lnTo>
                    <a:pt x="645" y="0"/>
                  </a:lnTo>
                  <a:lnTo>
                    <a:pt x="527" y="0"/>
                  </a:lnTo>
                  <a:lnTo>
                    <a:pt x="527" y="503"/>
                  </a:lnTo>
                  <a:lnTo>
                    <a:pt x="487" y="503"/>
                  </a:lnTo>
                  <a:lnTo>
                    <a:pt x="487" y="164"/>
                  </a:lnTo>
                  <a:lnTo>
                    <a:pt x="369" y="164"/>
                  </a:lnTo>
                  <a:lnTo>
                    <a:pt x="369" y="503"/>
                  </a:lnTo>
                  <a:lnTo>
                    <a:pt x="328" y="503"/>
                  </a:lnTo>
                  <a:lnTo>
                    <a:pt x="328" y="262"/>
                  </a:lnTo>
                  <a:lnTo>
                    <a:pt x="211" y="262"/>
                  </a:lnTo>
                  <a:lnTo>
                    <a:pt x="211" y="503"/>
                  </a:lnTo>
                  <a:lnTo>
                    <a:pt x="166" y="503"/>
                  </a:lnTo>
                  <a:lnTo>
                    <a:pt x="166" y="311"/>
                  </a:lnTo>
                  <a:lnTo>
                    <a:pt x="48" y="311"/>
                  </a:lnTo>
                  <a:lnTo>
                    <a:pt x="48" y="503"/>
                  </a:lnTo>
                  <a:lnTo>
                    <a:pt x="0" y="503"/>
                  </a:lnTo>
                  <a:lnTo>
                    <a:pt x="0" y="532"/>
                  </a:lnTo>
                  <a:lnTo>
                    <a:pt x="692" y="532"/>
                  </a:lnTo>
                  <a:lnTo>
                    <a:pt x="692" y="503"/>
                  </a:lnTo>
                  <a:lnTo>
                    <a:pt x="645" y="503"/>
                  </a:lnTo>
                  <a:close/>
                </a:path>
              </a:pathLst>
            </a:custGeom>
            <a:solidFill>
              <a:srgbClr val="81D1C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8" name="Google Shape;1398;p36"/>
            <p:cNvSpPr/>
            <p:nvPr/>
          </p:nvSpPr>
          <p:spPr>
            <a:xfrm>
              <a:off x="3955565" y="2119332"/>
              <a:ext cx="453559" cy="397606"/>
            </a:xfrm>
            <a:custGeom>
              <a:avLst/>
              <a:gdLst/>
              <a:ahLst/>
              <a:cxnLst/>
              <a:rect l="l" t="t" r="r" b="b"/>
              <a:pathLst>
                <a:path w="371" h="324" extrusionOk="0">
                  <a:moveTo>
                    <a:pt x="61" y="211"/>
                  </a:moveTo>
                  <a:cubicBezTo>
                    <a:pt x="61" y="207"/>
                    <a:pt x="62" y="204"/>
                    <a:pt x="65" y="201"/>
                  </a:cubicBezTo>
                  <a:cubicBezTo>
                    <a:pt x="67" y="198"/>
                    <a:pt x="70" y="196"/>
                    <a:pt x="74" y="195"/>
                  </a:cubicBezTo>
                  <a:cubicBezTo>
                    <a:pt x="85" y="198"/>
                    <a:pt x="92" y="202"/>
                    <a:pt x="97" y="205"/>
                  </a:cubicBezTo>
                  <a:cubicBezTo>
                    <a:pt x="101" y="209"/>
                    <a:pt x="103" y="213"/>
                    <a:pt x="103" y="218"/>
                  </a:cubicBezTo>
                  <a:cubicBezTo>
                    <a:pt x="103" y="225"/>
                    <a:pt x="99" y="231"/>
                    <a:pt x="92" y="236"/>
                  </a:cubicBezTo>
                  <a:cubicBezTo>
                    <a:pt x="82" y="232"/>
                    <a:pt x="75" y="229"/>
                    <a:pt x="72" y="226"/>
                  </a:cubicBezTo>
                  <a:cubicBezTo>
                    <a:pt x="68" y="224"/>
                    <a:pt x="65" y="222"/>
                    <a:pt x="64" y="219"/>
                  </a:cubicBezTo>
                  <a:cubicBezTo>
                    <a:pt x="62" y="217"/>
                    <a:pt x="61" y="214"/>
                    <a:pt x="61" y="211"/>
                  </a:cubicBezTo>
                  <a:moveTo>
                    <a:pt x="84" y="135"/>
                  </a:moveTo>
                  <a:cubicBezTo>
                    <a:pt x="72" y="135"/>
                    <a:pt x="61" y="137"/>
                    <a:pt x="54" y="142"/>
                  </a:cubicBezTo>
                  <a:cubicBezTo>
                    <a:pt x="46" y="147"/>
                    <a:pt x="43" y="154"/>
                    <a:pt x="43" y="163"/>
                  </a:cubicBezTo>
                  <a:cubicBezTo>
                    <a:pt x="43" y="173"/>
                    <a:pt x="48" y="181"/>
                    <a:pt x="58" y="187"/>
                  </a:cubicBezTo>
                  <a:cubicBezTo>
                    <a:pt x="53" y="190"/>
                    <a:pt x="49" y="194"/>
                    <a:pt x="46" y="198"/>
                  </a:cubicBezTo>
                  <a:cubicBezTo>
                    <a:pt x="44" y="203"/>
                    <a:pt x="42" y="208"/>
                    <a:pt x="42" y="213"/>
                  </a:cubicBezTo>
                  <a:cubicBezTo>
                    <a:pt x="42" y="218"/>
                    <a:pt x="43" y="223"/>
                    <a:pt x="45" y="227"/>
                  </a:cubicBezTo>
                  <a:cubicBezTo>
                    <a:pt x="48" y="231"/>
                    <a:pt x="51" y="235"/>
                    <a:pt x="55" y="238"/>
                  </a:cubicBezTo>
                  <a:cubicBezTo>
                    <a:pt x="60" y="241"/>
                    <a:pt x="67" y="245"/>
                    <a:pt x="76" y="248"/>
                  </a:cubicBezTo>
                  <a:cubicBezTo>
                    <a:pt x="83" y="251"/>
                    <a:pt x="88" y="253"/>
                    <a:pt x="92" y="255"/>
                  </a:cubicBezTo>
                  <a:cubicBezTo>
                    <a:pt x="95" y="257"/>
                    <a:pt x="97" y="259"/>
                    <a:pt x="99" y="261"/>
                  </a:cubicBezTo>
                  <a:cubicBezTo>
                    <a:pt x="100" y="262"/>
                    <a:pt x="101" y="265"/>
                    <a:pt x="101" y="268"/>
                  </a:cubicBezTo>
                  <a:cubicBezTo>
                    <a:pt x="101" y="277"/>
                    <a:pt x="93" y="281"/>
                    <a:pt x="77" y="281"/>
                  </a:cubicBezTo>
                  <a:cubicBezTo>
                    <a:pt x="71" y="281"/>
                    <a:pt x="65" y="280"/>
                    <a:pt x="59" y="279"/>
                  </a:cubicBezTo>
                  <a:cubicBezTo>
                    <a:pt x="52" y="277"/>
                    <a:pt x="46" y="275"/>
                    <a:pt x="41" y="272"/>
                  </a:cubicBezTo>
                  <a:cubicBezTo>
                    <a:pt x="41" y="290"/>
                    <a:pt x="41" y="290"/>
                    <a:pt x="41" y="290"/>
                  </a:cubicBezTo>
                  <a:cubicBezTo>
                    <a:pt x="25" y="290"/>
                    <a:pt x="25" y="290"/>
                    <a:pt x="25" y="290"/>
                  </a:cubicBezTo>
                  <a:cubicBezTo>
                    <a:pt x="36" y="249"/>
                    <a:pt x="36" y="249"/>
                    <a:pt x="36" y="249"/>
                  </a:cubicBezTo>
                  <a:cubicBezTo>
                    <a:pt x="30" y="249"/>
                    <a:pt x="30" y="249"/>
                    <a:pt x="30" y="249"/>
                  </a:cubicBezTo>
                  <a:cubicBezTo>
                    <a:pt x="18" y="290"/>
                    <a:pt x="18" y="290"/>
                    <a:pt x="18" y="290"/>
                  </a:cubicBezTo>
                  <a:cubicBezTo>
                    <a:pt x="0" y="290"/>
                    <a:pt x="0" y="290"/>
                    <a:pt x="0" y="290"/>
                  </a:cubicBezTo>
                  <a:cubicBezTo>
                    <a:pt x="0" y="291"/>
                    <a:pt x="0" y="291"/>
                    <a:pt x="0" y="291"/>
                  </a:cubicBezTo>
                  <a:cubicBezTo>
                    <a:pt x="0" y="291"/>
                    <a:pt x="22" y="317"/>
                    <a:pt x="80" y="317"/>
                  </a:cubicBezTo>
                  <a:cubicBezTo>
                    <a:pt x="138" y="317"/>
                    <a:pt x="163" y="291"/>
                    <a:pt x="163" y="291"/>
                  </a:cubicBezTo>
                  <a:cubicBezTo>
                    <a:pt x="163" y="290"/>
                    <a:pt x="163" y="290"/>
                    <a:pt x="163" y="290"/>
                  </a:cubicBezTo>
                  <a:cubicBezTo>
                    <a:pt x="145" y="290"/>
                    <a:pt x="145" y="290"/>
                    <a:pt x="145" y="290"/>
                  </a:cubicBezTo>
                  <a:cubicBezTo>
                    <a:pt x="133" y="249"/>
                    <a:pt x="133" y="249"/>
                    <a:pt x="133" y="249"/>
                  </a:cubicBezTo>
                  <a:cubicBezTo>
                    <a:pt x="126" y="249"/>
                    <a:pt x="126" y="249"/>
                    <a:pt x="126" y="249"/>
                  </a:cubicBezTo>
                  <a:cubicBezTo>
                    <a:pt x="138" y="290"/>
                    <a:pt x="138" y="290"/>
                    <a:pt x="138" y="290"/>
                  </a:cubicBezTo>
                  <a:cubicBezTo>
                    <a:pt x="108" y="290"/>
                    <a:pt x="108" y="290"/>
                    <a:pt x="108" y="290"/>
                  </a:cubicBezTo>
                  <a:cubicBezTo>
                    <a:pt x="109" y="290"/>
                    <a:pt x="109" y="289"/>
                    <a:pt x="110" y="289"/>
                  </a:cubicBezTo>
                  <a:cubicBezTo>
                    <a:pt x="118" y="283"/>
                    <a:pt x="122" y="276"/>
                    <a:pt x="122" y="266"/>
                  </a:cubicBezTo>
                  <a:cubicBezTo>
                    <a:pt x="122" y="256"/>
                    <a:pt x="117" y="249"/>
                    <a:pt x="108" y="243"/>
                  </a:cubicBezTo>
                  <a:cubicBezTo>
                    <a:pt x="117" y="237"/>
                    <a:pt x="122" y="228"/>
                    <a:pt x="122" y="216"/>
                  </a:cubicBezTo>
                  <a:cubicBezTo>
                    <a:pt x="122" y="208"/>
                    <a:pt x="120" y="202"/>
                    <a:pt x="114" y="196"/>
                  </a:cubicBezTo>
                  <a:cubicBezTo>
                    <a:pt x="109" y="191"/>
                    <a:pt x="101" y="186"/>
                    <a:pt x="89" y="181"/>
                  </a:cubicBezTo>
                  <a:cubicBezTo>
                    <a:pt x="79" y="178"/>
                    <a:pt x="73" y="175"/>
                    <a:pt x="69" y="172"/>
                  </a:cubicBezTo>
                  <a:cubicBezTo>
                    <a:pt x="65" y="169"/>
                    <a:pt x="63" y="166"/>
                    <a:pt x="63" y="162"/>
                  </a:cubicBezTo>
                  <a:cubicBezTo>
                    <a:pt x="63" y="155"/>
                    <a:pt x="70" y="151"/>
                    <a:pt x="83" y="151"/>
                  </a:cubicBezTo>
                  <a:cubicBezTo>
                    <a:pt x="88" y="151"/>
                    <a:pt x="92" y="152"/>
                    <a:pt x="96" y="153"/>
                  </a:cubicBezTo>
                  <a:cubicBezTo>
                    <a:pt x="100" y="153"/>
                    <a:pt x="106" y="156"/>
                    <a:pt x="114" y="159"/>
                  </a:cubicBezTo>
                  <a:cubicBezTo>
                    <a:pt x="121" y="142"/>
                    <a:pt x="121" y="142"/>
                    <a:pt x="121" y="142"/>
                  </a:cubicBezTo>
                  <a:cubicBezTo>
                    <a:pt x="114" y="139"/>
                    <a:pt x="108" y="137"/>
                    <a:pt x="102" y="136"/>
                  </a:cubicBezTo>
                  <a:cubicBezTo>
                    <a:pt x="96" y="135"/>
                    <a:pt x="90" y="135"/>
                    <a:pt x="84" y="135"/>
                  </a:cubicBezTo>
                  <a:moveTo>
                    <a:pt x="346" y="222"/>
                  </a:moveTo>
                  <a:cubicBezTo>
                    <a:pt x="232" y="222"/>
                    <a:pt x="232" y="222"/>
                    <a:pt x="232" y="222"/>
                  </a:cubicBezTo>
                  <a:cubicBezTo>
                    <a:pt x="289" y="14"/>
                    <a:pt x="289" y="14"/>
                    <a:pt x="289" y="14"/>
                  </a:cubicBezTo>
                  <a:lnTo>
                    <a:pt x="346" y="222"/>
                  </a:lnTo>
                  <a:close/>
                  <a:moveTo>
                    <a:pt x="371" y="223"/>
                  </a:moveTo>
                  <a:cubicBezTo>
                    <a:pt x="371" y="222"/>
                    <a:pt x="371" y="222"/>
                    <a:pt x="371" y="222"/>
                  </a:cubicBezTo>
                  <a:cubicBezTo>
                    <a:pt x="353" y="222"/>
                    <a:pt x="353" y="222"/>
                    <a:pt x="353" y="222"/>
                  </a:cubicBezTo>
                  <a:cubicBezTo>
                    <a:pt x="295" y="9"/>
                    <a:pt x="295" y="9"/>
                    <a:pt x="295" y="9"/>
                  </a:cubicBezTo>
                  <a:cubicBezTo>
                    <a:pt x="295" y="8"/>
                    <a:pt x="296" y="6"/>
                    <a:pt x="295" y="4"/>
                  </a:cubicBezTo>
                  <a:cubicBezTo>
                    <a:pt x="295" y="4"/>
                    <a:pt x="295" y="4"/>
                    <a:pt x="295" y="4"/>
                  </a:cubicBezTo>
                  <a:cubicBezTo>
                    <a:pt x="295" y="4"/>
                    <a:pt x="294" y="0"/>
                    <a:pt x="289" y="1"/>
                  </a:cubicBezTo>
                  <a:cubicBezTo>
                    <a:pt x="79" y="69"/>
                    <a:pt x="79" y="69"/>
                    <a:pt x="79" y="69"/>
                  </a:cubicBezTo>
                  <a:cubicBezTo>
                    <a:pt x="79" y="69"/>
                    <a:pt x="75" y="71"/>
                    <a:pt x="77" y="75"/>
                  </a:cubicBezTo>
                  <a:cubicBezTo>
                    <a:pt x="77" y="75"/>
                    <a:pt x="77" y="75"/>
                    <a:pt x="77" y="75"/>
                  </a:cubicBezTo>
                  <a:cubicBezTo>
                    <a:pt x="77" y="75"/>
                    <a:pt x="77" y="77"/>
                    <a:pt x="78" y="78"/>
                  </a:cubicBezTo>
                  <a:cubicBezTo>
                    <a:pt x="65" y="126"/>
                    <a:pt x="65" y="126"/>
                    <a:pt x="65" y="126"/>
                  </a:cubicBezTo>
                  <a:cubicBezTo>
                    <a:pt x="72" y="126"/>
                    <a:pt x="72" y="126"/>
                    <a:pt x="72" y="126"/>
                  </a:cubicBezTo>
                  <a:cubicBezTo>
                    <a:pt x="83" y="85"/>
                    <a:pt x="83" y="85"/>
                    <a:pt x="83" y="85"/>
                  </a:cubicBezTo>
                  <a:cubicBezTo>
                    <a:pt x="94" y="126"/>
                    <a:pt x="94" y="126"/>
                    <a:pt x="94" y="126"/>
                  </a:cubicBezTo>
                  <a:cubicBezTo>
                    <a:pt x="101" y="126"/>
                    <a:pt x="101" y="126"/>
                    <a:pt x="101" y="126"/>
                  </a:cubicBezTo>
                  <a:cubicBezTo>
                    <a:pt x="87" y="77"/>
                    <a:pt x="87" y="77"/>
                    <a:pt x="87" y="77"/>
                  </a:cubicBezTo>
                  <a:cubicBezTo>
                    <a:pt x="181" y="46"/>
                    <a:pt x="181" y="46"/>
                    <a:pt x="181" y="46"/>
                  </a:cubicBezTo>
                  <a:cubicBezTo>
                    <a:pt x="181" y="308"/>
                    <a:pt x="181" y="308"/>
                    <a:pt x="181" y="308"/>
                  </a:cubicBezTo>
                  <a:cubicBezTo>
                    <a:pt x="148" y="309"/>
                    <a:pt x="136" y="324"/>
                    <a:pt x="136" y="324"/>
                  </a:cubicBezTo>
                  <a:cubicBezTo>
                    <a:pt x="236" y="324"/>
                    <a:pt x="236" y="324"/>
                    <a:pt x="236" y="324"/>
                  </a:cubicBezTo>
                  <a:cubicBezTo>
                    <a:pt x="236" y="324"/>
                    <a:pt x="222" y="310"/>
                    <a:pt x="191" y="308"/>
                  </a:cubicBezTo>
                  <a:cubicBezTo>
                    <a:pt x="191" y="43"/>
                    <a:pt x="191" y="43"/>
                    <a:pt x="191" y="43"/>
                  </a:cubicBezTo>
                  <a:cubicBezTo>
                    <a:pt x="280" y="14"/>
                    <a:pt x="280" y="14"/>
                    <a:pt x="280" y="14"/>
                  </a:cubicBezTo>
                  <a:cubicBezTo>
                    <a:pt x="283" y="13"/>
                    <a:pt x="283" y="13"/>
                    <a:pt x="283" y="13"/>
                  </a:cubicBezTo>
                  <a:cubicBezTo>
                    <a:pt x="226" y="222"/>
                    <a:pt x="226" y="222"/>
                    <a:pt x="226" y="222"/>
                  </a:cubicBezTo>
                  <a:cubicBezTo>
                    <a:pt x="208" y="222"/>
                    <a:pt x="208" y="222"/>
                    <a:pt x="208" y="222"/>
                  </a:cubicBezTo>
                  <a:cubicBezTo>
                    <a:pt x="208" y="223"/>
                    <a:pt x="208" y="223"/>
                    <a:pt x="208" y="223"/>
                  </a:cubicBezTo>
                  <a:cubicBezTo>
                    <a:pt x="208" y="223"/>
                    <a:pt x="230" y="249"/>
                    <a:pt x="288" y="249"/>
                  </a:cubicBezTo>
                  <a:cubicBezTo>
                    <a:pt x="346" y="249"/>
                    <a:pt x="371" y="223"/>
                    <a:pt x="371" y="223"/>
                  </a:cubicBezTo>
                </a:path>
              </a:pathLst>
            </a:custGeom>
            <a:solidFill>
              <a:srgbClr val="E532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99" name="Google Shape;1399;p36"/>
            <p:cNvGrpSpPr/>
            <p:nvPr/>
          </p:nvGrpSpPr>
          <p:grpSpPr>
            <a:xfrm>
              <a:off x="3800110" y="4560336"/>
              <a:ext cx="411727" cy="402270"/>
              <a:chOff x="7704138" y="3649663"/>
              <a:chExt cx="898526" cy="877888"/>
            </a:xfrm>
          </p:grpSpPr>
          <p:sp>
            <p:nvSpPr>
              <p:cNvPr id="1400" name="Google Shape;1400;p36"/>
              <p:cNvSpPr/>
              <p:nvPr/>
            </p:nvSpPr>
            <p:spPr>
              <a:xfrm>
                <a:off x="7704138" y="3649663"/>
                <a:ext cx="487363" cy="877888"/>
              </a:xfrm>
              <a:custGeom>
                <a:avLst/>
                <a:gdLst/>
                <a:ahLst/>
                <a:cxnLst/>
                <a:rect l="l" t="t" r="r" b="b"/>
                <a:pathLst>
                  <a:path w="213" h="383" extrusionOk="0">
                    <a:moveTo>
                      <a:pt x="188" y="122"/>
                    </a:moveTo>
                    <a:cubicBezTo>
                      <a:pt x="194" y="114"/>
                      <a:pt x="198" y="105"/>
                      <a:pt x="198" y="94"/>
                    </a:cubicBezTo>
                    <a:cubicBezTo>
                      <a:pt x="198" y="69"/>
                      <a:pt x="178" y="49"/>
                      <a:pt x="153" y="49"/>
                    </a:cubicBezTo>
                    <a:cubicBezTo>
                      <a:pt x="152" y="49"/>
                      <a:pt x="152" y="49"/>
                      <a:pt x="151" y="49"/>
                    </a:cubicBezTo>
                    <a:cubicBezTo>
                      <a:pt x="152" y="46"/>
                      <a:pt x="152" y="43"/>
                      <a:pt x="152" y="39"/>
                    </a:cubicBezTo>
                    <a:cubicBezTo>
                      <a:pt x="152" y="17"/>
                      <a:pt x="135" y="0"/>
                      <a:pt x="113" y="0"/>
                    </a:cubicBezTo>
                    <a:cubicBezTo>
                      <a:pt x="91" y="0"/>
                      <a:pt x="74" y="17"/>
                      <a:pt x="74" y="39"/>
                    </a:cubicBezTo>
                    <a:cubicBezTo>
                      <a:pt x="74" y="40"/>
                      <a:pt x="74" y="40"/>
                      <a:pt x="74" y="40"/>
                    </a:cubicBezTo>
                    <a:cubicBezTo>
                      <a:pt x="47" y="41"/>
                      <a:pt x="25" y="63"/>
                      <a:pt x="25" y="91"/>
                    </a:cubicBezTo>
                    <a:cubicBezTo>
                      <a:pt x="25" y="96"/>
                      <a:pt x="26" y="101"/>
                      <a:pt x="28" y="105"/>
                    </a:cubicBezTo>
                    <a:cubicBezTo>
                      <a:pt x="11" y="116"/>
                      <a:pt x="0" y="134"/>
                      <a:pt x="0" y="155"/>
                    </a:cubicBezTo>
                    <a:cubicBezTo>
                      <a:pt x="0" y="178"/>
                      <a:pt x="12" y="197"/>
                      <a:pt x="30" y="207"/>
                    </a:cubicBezTo>
                    <a:cubicBezTo>
                      <a:pt x="29" y="209"/>
                      <a:pt x="29" y="212"/>
                      <a:pt x="29" y="215"/>
                    </a:cubicBezTo>
                    <a:cubicBezTo>
                      <a:pt x="29" y="243"/>
                      <a:pt x="51" y="265"/>
                      <a:pt x="79" y="265"/>
                    </a:cubicBezTo>
                    <a:cubicBezTo>
                      <a:pt x="86" y="265"/>
                      <a:pt x="92" y="264"/>
                      <a:pt x="98" y="261"/>
                    </a:cubicBezTo>
                    <a:cubicBezTo>
                      <a:pt x="99" y="261"/>
                      <a:pt x="100" y="261"/>
                      <a:pt x="101" y="261"/>
                    </a:cubicBezTo>
                    <a:cubicBezTo>
                      <a:pt x="101" y="383"/>
                      <a:pt x="101" y="383"/>
                      <a:pt x="101" y="383"/>
                    </a:cubicBezTo>
                    <a:cubicBezTo>
                      <a:pt x="132" y="383"/>
                      <a:pt x="132" y="383"/>
                      <a:pt x="132" y="383"/>
                    </a:cubicBezTo>
                    <a:cubicBezTo>
                      <a:pt x="132" y="267"/>
                      <a:pt x="132" y="267"/>
                      <a:pt x="132" y="267"/>
                    </a:cubicBezTo>
                    <a:cubicBezTo>
                      <a:pt x="137" y="269"/>
                      <a:pt x="142" y="270"/>
                      <a:pt x="147" y="270"/>
                    </a:cubicBezTo>
                    <a:cubicBezTo>
                      <a:pt x="155" y="270"/>
                      <a:pt x="163" y="268"/>
                      <a:pt x="170" y="264"/>
                    </a:cubicBezTo>
                    <a:cubicBezTo>
                      <a:pt x="155" y="255"/>
                      <a:pt x="146" y="239"/>
                      <a:pt x="146" y="221"/>
                    </a:cubicBezTo>
                    <a:cubicBezTo>
                      <a:pt x="146" y="195"/>
                      <a:pt x="164" y="174"/>
                      <a:pt x="188" y="169"/>
                    </a:cubicBezTo>
                    <a:cubicBezTo>
                      <a:pt x="193" y="158"/>
                      <a:pt x="202" y="149"/>
                      <a:pt x="213" y="144"/>
                    </a:cubicBezTo>
                    <a:cubicBezTo>
                      <a:pt x="207" y="134"/>
                      <a:pt x="198" y="127"/>
                      <a:pt x="188" y="122"/>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1" name="Google Shape;1401;p36"/>
              <p:cNvSpPr/>
              <p:nvPr/>
            </p:nvSpPr>
            <p:spPr>
              <a:xfrm>
                <a:off x="8083551" y="3911601"/>
                <a:ext cx="519113" cy="615950"/>
              </a:xfrm>
              <a:custGeom>
                <a:avLst/>
                <a:gdLst/>
                <a:ahLst/>
                <a:cxnLst/>
                <a:rect l="l" t="t" r="r" b="b"/>
                <a:pathLst>
                  <a:path w="227" h="269" extrusionOk="0">
                    <a:moveTo>
                      <a:pt x="227" y="113"/>
                    </a:moveTo>
                    <a:cubicBezTo>
                      <a:pt x="227" y="90"/>
                      <a:pt x="212" y="70"/>
                      <a:pt x="191" y="63"/>
                    </a:cubicBezTo>
                    <a:cubicBezTo>
                      <a:pt x="187" y="45"/>
                      <a:pt x="171" y="30"/>
                      <a:pt x="151" y="30"/>
                    </a:cubicBezTo>
                    <a:cubicBezTo>
                      <a:pt x="150" y="30"/>
                      <a:pt x="148" y="30"/>
                      <a:pt x="147" y="31"/>
                    </a:cubicBezTo>
                    <a:cubicBezTo>
                      <a:pt x="144" y="13"/>
                      <a:pt x="129" y="0"/>
                      <a:pt x="112" y="0"/>
                    </a:cubicBezTo>
                    <a:cubicBezTo>
                      <a:pt x="95" y="0"/>
                      <a:pt x="82" y="12"/>
                      <a:pt x="78" y="27"/>
                    </a:cubicBezTo>
                    <a:cubicBezTo>
                      <a:pt x="61" y="29"/>
                      <a:pt x="48" y="40"/>
                      <a:pt x="42" y="55"/>
                    </a:cubicBezTo>
                    <a:cubicBezTo>
                      <a:pt x="18" y="60"/>
                      <a:pt x="0" y="81"/>
                      <a:pt x="0" y="107"/>
                    </a:cubicBezTo>
                    <a:cubicBezTo>
                      <a:pt x="0" y="131"/>
                      <a:pt x="17" y="152"/>
                      <a:pt x="39" y="157"/>
                    </a:cubicBezTo>
                    <a:cubicBezTo>
                      <a:pt x="43" y="174"/>
                      <a:pt x="57" y="188"/>
                      <a:pt x="75" y="191"/>
                    </a:cubicBezTo>
                    <a:cubicBezTo>
                      <a:pt x="80" y="200"/>
                      <a:pt x="89" y="206"/>
                      <a:pt x="100" y="206"/>
                    </a:cubicBezTo>
                    <a:cubicBezTo>
                      <a:pt x="103" y="206"/>
                      <a:pt x="105" y="206"/>
                      <a:pt x="107" y="205"/>
                    </a:cubicBezTo>
                    <a:cubicBezTo>
                      <a:pt x="107" y="269"/>
                      <a:pt x="107" y="269"/>
                      <a:pt x="107" y="269"/>
                    </a:cubicBezTo>
                    <a:cubicBezTo>
                      <a:pt x="125" y="269"/>
                      <a:pt x="125" y="269"/>
                      <a:pt x="125" y="269"/>
                    </a:cubicBezTo>
                    <a:cubicBezTo>
                      <a:pt x="125" y="191"/>
                      <a:pt x="125" y="191"/>
                      <a:pt x="125" y="191"/>
                    </a:cubicBezTo>
                    <a:cubicBezTo>
                      <a:pt x="125" y="191"/>
                      <a:pt x="125" y="191"/>
                      <a:pt x="125" y="191"/>
                    </a:cubicBezTo>
                    <a:cubicBezTo>
                      <a:pt x="131" y="194"/>
                      <a:pt x="137" y="195"/>
                      <a:pt x="144" y="195"/>
                    </a:cubicBezTo>
                    <a:cubicBezTo>
                      <a:pt x="164" y="195"/>
                      <a:pt x="180" y="182"/>
                      <a:pt x="186" y="165"/>
                    </a:cubicBezTo>
                    <a:cubicBezTo>
                      <a:pt x="209" y="159"/>
                      <a:pt x="227" y="138"/>
                      <a:pt x="227" y="113"/>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02" name="Google Shape;1402;p36"/>
            <p:cNvSpPr/>
            <p:nvPr/>
          </p:nvSpPr>
          <p:spPr>
            <a:xfrm>
              <a:off x="2441755" y="1822536"/>
              <a:ext cx="1440000"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Political / Legal</a:t>
              </a:r>
              <a:br>
                <a:rPr lang="de-DE" sz="1400">
                  <a:solidFill>
                    <a:srgbClr val="595A59"/>
                  </a:solidFill>
                  <a:latin typeface="Calibri"/>
                  <a:ea typeface="Calibri"/>
                  <a:cs typeface="Calibri"/>
                  <a:sym typeface="Calibri"/>
                </a:rPr>
              </a:br>
              <a:r>
                <a:rPr lang="de-DE" sz="1400">
                  <a:solidFill>
                    <a:srgbClr val="595A59"/>
                  </a:solidFill>
                  <a:latin typeface="Calibri"/>
                  <a:ea typeface="Calibri"/>
                  <a:cs typeface="Calibri"/>
                  <a:sym typeface="Calibri"/>
                </a:rPr>
                <a:t>Environment</a:t>
              </a:r>
              <a:endParaRPr/>
            </a:p>
          </p:txBody>
        </p:sp>
        <p:sp>
          <p:nvSpPr>
            <p:cNvPr id="1403" name="Google Shape;1403;p36"/>
            <p:cNvSpPr/>
            <p:nvPr/>
          </p:nvSpPr>
          <p:spPr>
            <a:xfrm>
              <a:off x="8286645" y="1822536"/>
              <a:ext cx="1440000"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Economical </a:t>
              </a:r>
              <a:br>
                <a:rPr lang="de-DE" sz="1400">
                  <a:solidFill>
                    <a:srgbClr val="595A59"/>
                  </a:solidFill>
                  <a:latin typeface="Calibri"/>
                  <a:ea typeface="Calibri"/>
                  <a:cs typeface="Calibri"/>
                  <a:sym typeface="Calibri"/>
                </a:rPr>
              </a:br>
              <a:r>
                <a:rPr lang="de-DE" sz="1400">
                  <a:solidFill>
                    <a:srgbClr val="595A59"/>
                  </a:solidFill>
                  <a:latin typeface="Calibri"/>
                  <a:ea typeface="Calibri"/>
                  <a:cs typeface="Calibri"/>
                  <a:sym typeface="Calibri"/>
                </a:rPr>
                <a:t>Environment</a:t>
              </a:r>
              <a:endParaRPr/>
            </a:p>
          </p:txBody>
        </p:sp>
        <p:sp>
          <p:nvSpPr>
            <p:cNvPr id="1404" name="Google Shape;1404;p36"/>
            <p:cNvSpPr/>
            <p:nvPr/>
          </p:nvSpPr>
          <p:spPr>
            <a:xfrm>
              <a:off x="8286645" y="4881654"/>
              <a:ext cx="1440000"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Social Environment</a:t>
              </a:r>
              <a:endParaRPr/>
            </a:p>
          </p:txBody>
        </p:sp>
        <p:sp>
          <p:nvSpPr>
            <p:cNvPr id="1405" name="Google Shape;1405;p36"/>
            <p:cNvSpPr/>
            <p:nvPr/>
          </p:nvSpPr>
          <p:spPr>
            <a:xfrm>
              <a:off x="2632255" y="4881654"/>
              <a:ext cx="1440000" cy="4320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Ecological</a:t>
              </a:r>
              <a:br>
                <a:rPr lang="de-DE" sz="1400">
                  <a:solidFill>
                    <a:srgbClr val="595A59"/>
                  </a:solidFill>
                  <a:latin typeface="Calibri"/>
                  <a:ea typeface="Calibri"/>
                  <a:cs typeface="Calibri"/>
                  <a:sym typeface="Calibri"/>
                </a:rPr>
              </a:br>
              <a:r>
                <a:rPr lang="de-DE" sz="1400">
                  <a:solidFill>
                    <a:srgbClr val="595A59"/>
                  </a:solidFill>
                  <a:latin typeface="Calibri"/>
                  <a:ea typeface="Calibri"/>
                  <a:cs typeface="Calibri"/>
                  <a:sym typeface="Calibri"/>
                </a:rPr>
                <a:t>Environment</a:t>
              </a:r>
              <a:br>
                <a:rPr lang="de-DE" sz="1400">
                  <a:solidFill>
                    <a:srgbClr val="595A59"/>
                  </a:solidFill>
                  <a:latin typeface="Calibri"/>
                  <a:ea typeface="Calibri"/>
                  <a:cs typeface="Calibri"/>
                  <a:sym typeface="Calibri"/>
                </a:rPr>
              </a:br>
              <a:endParaRPr sz="1400">
                <a:solidFill>
                  <a:srgbClr val="595A59"/>
                </a:solidFill>
                <a:latin typeface="Calibri"/>
                <a:ea typeface="Calibri"/>
                <a:cs typeface="Calibri"/>
                <a:sym typeface="Calibri"/>
              </a:endParaRPr>
            </a:p>
          </p:txBody>
        </p:sp>
        <p:sp>
          <p:nvSpPr>
            <p:cNvPr id="1406" name="Google Shape;1406;p36"/>
            <p:cNvSpPr/>
            <p:nvPr/>
          </p:nvSpPr>
          <p:spPr>
            <a:xfrm>
              <a:off x="5028805" y="6216284"/>
              <a:ext cx="2399492" cy="206741"/>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Technological Environment</a:t>
              </a:r>
              <a:endParaRPr/>
            </a:p>
          </p:txBody>
        </p:sp>
        <p:sp>
          <p:nvSpPr>
            <p:cNvPr id="1407" name="Google Shape;1407;p36"/>
            <p:cNvSpPr/>
            <p:nvPr/>
          </p:nvSpPr>
          <p:spPr>
            <a:xfrm rot="2700000">
              <a:off x="4808310" y="2349472"/>
              <a:ext cx="212308" cy="216000"/>
            </a:xfrm>
            <a:prstGeom prst="chevron">
              <a:avLst>
                <a:gd name="adj" fmla="val 35010"/>
              </a:avLst>
            </a:prstGeom>
            <a:solidFill>
              <a:srgbClr val="E532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6"/>
            <p:cNvSpPr txBox="1"/>
            <p:nvPr/>
          </p:nvSpPr>
          <p:spPr>
            <a:xfrm rot="-2700000">
              <a:off x="4806454" y="2425625"/>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09" name="Google Shape;1409;p36"/>
            <p:cNvSpPr/>
            <p:nvPr/>
          </p:nvSpPr>
          <p:spPr>
            <a:xfrm rot="-2030100">
              <a:off x="4399338" y="4510433"/>
              <a:ext cx="212308" cy="216000"/>
            </a:xfrm>
            <a:prstGeom prst="chevron">
              <a:avLst>
                <a:gd name="adj" fmla="val 3501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6"/>
            <p:cNvSpPr txBox="1"/>
            <p:nvPr/>
          </p:nvSpPr>
          <p:spPr>
            <a:xfrm rot="-7430100">
              <a:off x="4397479" y="4586600"/>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11" name="Google Shape;1411;p36"/>
            <p:cNvSpPr/>
            <p:nvPr/>
          </p:nvSpPr>
          <p:spPr>
            <a:xfrm rot="8100000">
              <a:off x="7317013" y="2529226"/>
              <a:ext cx="212308" cy="216000"/>
            </a:xfrm>
            <a:prstGeom prst="chevron">
              <a:avLst>
                <a:gd name="adj" fmla="val 35010"/>
              </a:avLst>
            </a:prstGeom>
            <a:solidFill>
              <a:srgbClr val="81D1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6"/>
            <p:cNvSpPr txBox="1"/>
            <p:nvPr/>
          </p:nvSpPr>
          <p:spPr>
            <a:xfrm rot="2700000">
              <a:off x="7315154" y="2605400"/>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13" name="Google Shape;1413;p36"/>
            <p:cNvSpPr/>
            <p:nvPr/>
          </p:nvSpPr>
          <p:spPr>
            <a:xfrm rot="-8532869">
              <a:off x="7509808" y="4661526"/>
              <a:ext cx="212308" cy="216000"/>
            </a:xfrm>
            <a:prstGeom prst="chevron">
              <a:avLst>
                <a:gd name="adj" fmla="val 35010"/>
              </a:avLst>
            </a:prstGeom>
            <a:solidFill>
              <a:srgbClr val="F27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6"/>
            <p:cNvSpPr txBox="1"/>
            <p:nvPr/>
          </p:nvSpPr>
          <p:spPr>
            <a:xfrm rot="7667131">
              <a:off x="7507954" y="4737700"/>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sp>
          <p:nvSpPr>
            <p:cNvPr id="1415" name="Google Shape;1415;p36"/>
            <p:cNvSpPr/>
            <p:nvPr/>
          </p:nvSpPr>
          <p:spPr>
            <a:xfrm rot="-5400000">
              <a:off x="6002038" y="5518250"/>
              <a:ext cx="212308" cy="216000"/>
            </a:xfrm>
            <a:prstGeom prst="chevron">
              <a:avLst>
                <a:gd name="adj" fmla="val 35010"/>
              </a:avLst>
            </a:prstGeom>
            <a:solidFill>
              <a:srgbClr val="795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6"/>
            <p:cNvSpPr txBox="1"/>
            <p:nvPr/>
          </p:nvSpPr>
          <p:spPr>
            <a:xfrm rot="10800000">
              <a:off x="6000179" y="5594425"/>
              <a:ext cx="216000" cy="63650"/>
            </a:xfrm>
            <a:prstGeom prst="rect">
              <a:avLst/>
            </a:prstGeom>
            <a:noFill/>
            <a:ln>
              <a:noFill/>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2"/>
                </a:buClr>
                <a:buSzPts val="1400"/>
                <a:buFont typeface="Calibri"/>
                <a:buNone/>
              </a:pPr>
              <a:endParaRPr sz="1400" b="0">
                <a:solidFill>
                  <a:schemeClr val="dk1"/>
                </a:solidFill>
                <a:latin typeface="Calibri"/>
                <a:ea typeface="Calibri"/>
                <a:cs typeface="Calibri"/>
                <a:sym typeface="Calibri"/>
              </a:endParaRPr>
            </a:p>
          </p:txBody>
        </p:sp>
      </p:grpSp>
      <p:pic>
        <p:nvPicPr>
          <p:cNvPr id="1417" name="Google Shape;1417;p36" descr="Benutzer"/>
          <p:cNvPicPr preferRelativeResize="0">
            <a:picLocks noGrp="1"/>
          </p:cNvPicPr>
          <p:nvPr>
            <p:ph type="body" idx="1"/>
          </p:nvPr>
        </p:nvPicPr>
        <p:blipFill rotWithShape="1">
          <a:blip r:embed="rId4">
            <a:alphaModFix/>
          </a:blip>
          <a:srcRect/>
          <a:stretch/>
        </p:blipFill>
        <p:spPr>
          <a:xfrm>
            <a:off x="7293804" y="2459876"/>
            <a:ext cx="425260" cy="425260"/>
          </a:xfrm>
          <a:prstGeom prst="rect">
            <a:avLst/>
          </a:prstGeom>
          <a:noFill/>
          <a:ln>
            <a:noFill/>
          </a:ln>
        </p:spPr>
      </p:pic>
      <p:sp>
        <p:nvSpPr>
          <p:cNvPr id="1418" name="Google Shape;1418;p36"/>
          <p:cNvSpPr txBox="1">
            <a:spLocks noGrp="1"/>
          </p:cNvSpPr>
          <p:nvPr>
            <p:ph type="body" idx="2"/>
          </p:nvPr>
        </p:nvSpPr>
        <p:spPr>
          <a:xfrm>
            <a:off x="389964" y="1637402"/>
            <a:ext cx="3301881" cy="303799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An </a:t>
            </a:r>
            <a:r>
              <a:rPr lang="de-DE" dirty="0" err="1"/>
              <a:t>industry</a:t>
            </a:r>
            <a:r>
              <a:rPr lang="de-DE" dirty="0"/>
              <a:t> </a:t>
            </a:r>
            <a:r>
              <a:rPr lang="de-DE" dirty="0" err="1"/>
              <a:t>analysis</a:t>
            </a:r>
            <a:r>
              <a:rPr lang="de-DE" dirty="0"/>
              <a:t> </a:t>
            </a:r>
            <a:r>
              <a:rPr lang="de-DE" dirty="0" err="1"/>
              <a:t>can</a:t>
            </a:r>
            <a:r>
              <a:rPr lang="de-DE" dirty="0"/>
              <a:t> </a:t>
            </a:r>
            <a:r>
              <a:rPr lang="de-DE" dirty="0" err="1"/>
              <a:t>be</a:t>
            </a:r>
            <a:r>
              <a:rPr lang="de-DE" dirty="0"/>
              <a:t> </a:t>
            </a:r>
            <a:r>
              <a:rPr lang="de-DE" dirty="0" err="1"/>
              <a:t>conducted</a:t>
            </a:r>
            <a:r>
              <a:rPr lang="de-DE" dirty="0"/>
              <a:t> </a:t>
            </a:r>
            <a:r>
              <a:rPr lang="de-DE" dirty="0" err="1"/>
              <a:t>by</a:t>
            </a:r>
            <a:r>
              <a:rPr lang="de-DE" dirty="0"/>
              <a:t> SME </a:t>
            </a:r>
            <a:r>
              <a:rPr lang="de-DE" dirty="0" err="1"/>
              <a:t>owners</a:t>
            </a:r>
            <a:r>
              <a:rPr lang="de-DE" dirty="0"/>
              <a:t> and </a:t>
            </a:r>
            <a:r>
              <a:rPr lang="de-DE" dirty="0" err="1"/>
              <a:t>managers</a:t>
            </a:r>
            <a:r>
              <a:rPr lang="de-DE" dirty="0"/>
              <a:t> to </a:t>
            </a:r>
            <a:r>
              <a:rPr lang="de-DE" dirty="0" err="1"/>
              <a:t>assess</a:t>
            </a:r>
            <a:r>
              <a:rPr lang="de-DE" dirty="0"/>
              <a:t> the </a:t>
            </a:r>
            <a:r>
              <a:rPr lang="de-DE" dirty="0" err="1"/>
              <a:t>current</a:t>
            </a:r>
            <a:r>
              <a:rPr lang="de-DE" dirty="0"/>
              <a:t> </a:t>
            </a:r>
            <a:r>
              <a:rPr lang="de-DE" dirty="0" err="1"/>
              <a:t>business</a:t>
            </a:r>
            <a:r>
              <a:rPr lang="de-DE" dirty="0"/>
              <a:t> </a:t>
            </a:r>
            <a:r>
              <a:rPr lang="de-DE" dirty="0" err="1"/>
              <a:t>environment</a:t>
            </a:r>
            <a:r>
              <a:rPr lang="de-DE" dirty="0"/>
              <a:t>. This </a:t>
            </a:r>
            <a:r>
              <a:rPr lang="de-DE" dirty="0" err="1"/>
              <a:t>analysis</a:t>
            </a:r>
            <a:r>
              <a:rPr lang="de-DE" dirty="0"/>
              <a:t> </a:t>
            </a:r>
            <a:r>
              <a:rPr lang="de-DE" dirty="0" err="1"/>
              <a:t>helps</a:t>
            </a:r>
            <a:r>
              <a:rPr lang="de-DE" dirty="0"/>
              <a:t> </a:t>
            </a:r>
            <a:r>
              <a:rPr lang="de-DE" dirty="0" err="1"/>
              <a:t>businesses</a:t>
            </a:r>
            <a:r>
              <a:rPr lang="de-DE" dirty="0"/>
              <a:t> </a:t>
            </a:r>
            <a:r>
              <a:rPr lang="de-DE" dirty="0" err="1"/>
              <a:t>understand</a:t>
            </a:r>
            <a:r>
              <a:rPr lang="de-DE" dirty="0"/>
              <a:t> the different </a:t>
            </a:r>
            <a:r>
              <a:rPr lang="de-DE" dirty="0" err="1"/>
              <a:t>economic</a:t>
            </a:r>
            <a:r>
              <a:rPr lang="de-DE" dirty="0"/>
              <a:t> </a:t>
            </a:r>
            <a:r>
              <a:rPr lang="de-DE" dirty="0" err="1"/>
              <a:t>parts</a:t>
            </a:r>
            <a:r>
              <a:rPr lang="de-DE" dirty="0"/>
              <a:t> of the </a:t>
            </a:r>
            <a:r>
              <a:rPr lang="de-DE" dirty="0" err="1"/>
              <a:t>market</a:t>
            </a:r>
            <a:r>
              <a:rPr lang="de-DE" dirty="0"/>
              <a:t> and </a:t>
            </a:r>
            <a:r>
              <a:rPr lang="de-DE" dirty="0" err="1"/>
              <a:t>how</a:t>
            </a:r>
            <a:r>
              <a:rPr lang="de-DE" dirty="0"/>
              <a:t> </a:t>
            </a:r>
            <a:r>
              <a:rPr lang="de-DE" dirty="0" err="1"/>
              <a:t>these</a:t>
            </a:r>
            <a:r>
              <a:rPr lang="de-DE" dirty="0"/>
              <a:t> different </a:t>
            </a:r>
            <a:r>
              <a:rPr lang="de-DE" dirty="0" err="1"/>
              <a:t>parts</a:t>
            </a:r>
            <a:r>
              <a:rPr lang="de-DE" dirty="0"/>
              <a:t> </a:t>
            </a:r>
            <a:r>
              <a:rPr lang="de-DE" dirty="0" err="1"/>
              <a:t>can</a:t>
            </a:r>
            <a:r>
              <a:rPr lang="de-DE" dirty="0"/>
              <a:t> </a:t>
            </a:r>
            <a:r>
              <a:rPr lang="de-DE" dirty="0" err="1"/>
              <a:t>be</a:t>
            </a:r>
            <a:r>
              <a:rPr lang="de-DE" dirty="0"/>
              <a:t> </a:t>
            </a:r>
            <a:r>
              <a:rPr lang="de-DE" dirty="0" err="1"/>
              <a:t>used</a:t>
            </a:r>
            <a:r>
              <a:rPr lang="de-DE" dirty="0"/>
              <a:t> to </a:t>
            </a:r>
            <a:r>
              <a:rPr lang="de-DE" dirty="0" err="1"/>
              <a:t>gain</a:t>
            </a:r>
            <a:r>
              <a:rPr lang="de-DE" dirty="0"/>
              <a:t> a </a:t>
            </a:r>
            <a:r>
              <a:rPr lang="de-DE" dirty="0" err="1"/>
              <a:t>competitive</a:t>
            </a:r>
            <a:r>
              <a:rPr lang="de-DE" dirty="0"/>
              <a:t> </a:t>
            </a:r>
            <a:r>
              <a:rPr lang="de-DE" dirty="0" err="1"/>
              <a:t>advantage</a:t>
            </a:r>
            <a:r>
              <a:rPr lang="de-DE" dirty="0"/>
              <a:t>.</a:t>
            </a:r>
            <a:endParaRPr dirty="0"/>
          </a:p>
        </p:txBody>
      </p:sp>
      <p:sp>
        <p:nvSpPr>
          <p:cNvPr id="1419" name="Google Shape;1419;p3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79527B"/>
              </a:buClr>
              <a:buSzPts val="500"/>
              <a:buNone/>
            </a:pPr>
            <a:r>
              <a:rPr lang="de-DE" sz="8323" dirty="0" err="1"/>
              <a:t>Restructuring</a:t>
            </a:r>
            <a:r>
              <a:rPr lang="de-DE" sz="8323" dirty="0"/>
              <a:t> Concept: Industry </a:t>
            </a:r>
            <a:r>
              <a:rPr lang="de-DE" sz="8323" dirty="0" err="1"/>
              <a:t>analysis</a:t>
            </a:r>
            <a:r>
              <a:rPr lang="de-DE" sz="8323" dirty="0"/>
              <a:t> to </a:t>
            </a:r>
            <a:r>
              <a:rPr lang="de-DE" sz="8323" dirty="0" err="1"/>
              <a:t>understand</a:t>
            </a:r>
            <a:r>
              <a:rPr lang="de-DE" sz="8323" dirty="0"/>
              <a:t> the </a:t>
            </a:r>
            <a:r>
              <a:rPr lang="de-DE" sz="8323" dirty="0" err="1"/>
              <a:t>industry</a:t>
            </a:r>
            <a:r>
              <a:rPr lang="de-DE" sz="8323" dirty="0"/>
              <a:t> </a:t>
            </a:r>
            <a:r>
              <a:rPr lang="de-DE" sz="8323" dirty="0" err="1"/>
              <a:t>environment</a:t>
            </a:r>
            <a:r>
              <a:rPr lang="de-DE" sz="8323" dirty="0"/>
              <a:t> to </a:t>
            </a:r>
            <a:r>
              <a:rPr lang="de-DE" sz="8323" dirty="0" err="1"/>
              <a:t>identify</a:t>
            </a:r>
            <a:r>
              <a:rPr lang="de-DE" sz="8323" dirty="0"/>
              <a:t> </a:t>
            </a:r>
            <a:r>
              <a:rPr lang="de-DE" sz="8323" dirty="0" err="1"/>
              <a:t>opportunities</a:t>
            </a:r>
            <a:r>
              <a:rPr lang="de-DE" sz="8323" dirty="0"/>
              <a:t> and </a:t>
            </a:r>
            <a:r>
              <a:rPr lang="de-DE" sz="8323" dirty="0" err="1"/>
              <a:t>risks</a:t>
            </a:r>
            <a:r>
              <a:rPr lang="de-DE" sz="8323" dirty="0"/>
              <a:t>.</a:t>
            </a:r>
            <a:endParaRPr sz="8323" dirty="0"/>
          </a:p>
          <a:p>
            <a:pPr marL="0" lvl="0" indent="0" algn="l" rtl="0">
              <a:lnSpc>
                <a:spcPct val="90000"/>
              </a:lnSpc>
              <a:spcBef>
                <a:spcPts val="1000"/>
              </a:spcBef>
              <a:spcAft>
                <a:spcPts val="0"/>
              </a:spcAft>
              <a:buClr>
                <a:srgbClr val="79527B"/>
              </a:buClr>
              <a:buSzPct val="100000"/>
              <a:buNone/>
            </a:pPr>
            <a:endParaRPr dirty="0"/>
          </a:p>
        </p:txBody>
      </p:sp>
      <p:sp>
        <p:nvSpPr>
          <p:cNvPr id="1420" name="Google Shape;1420;p3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Industry Analysis</a:t>
            </a:r>
            <a:endParaRPr/>
          </a:p>
          <a:p>
            <a:pPr marL="0" lvl="0" indent="0" algn="l" rtl="0">
              <a:lnSpc>
                <a:spcPct val="90000"/>
              </a:lnSpc>
              <a:spcBef>
                <a:spcPts val="1000"/>
              </a:spcBef>
              <a:spcAft>
                <a:spcPts val="0"/>
              </a:spcAft>
              <a:buClr>
                <a:srgbClr val="79527B"/>
              </a:buClr>
              <a:buSzPts val="1800"/>
              <a:buNone/>
            </a:pPr>
            <a:endParaRPr/>
          </a:p>
        </p:txBody>
      </p:sp>
      <p:sp>
        <p:nvSpPr>
          <p:cNvPr id="1421" name="Google Shape;1421;p36"/>
          <p:cNvSpPr/>
          <p:nvPr/>
        </p:nvSpPr>
        <p:spPr>
          <a:xfrm>
            <a:off x="916966" y="4657184"/>
            <a:ext cx="3301881" cy="1366931"/>
          </a:xfrm>
          <a:prstGeom prst="rect">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dirty="0" err="1">
                <a:solidFill>
                  <a:srgbClr val="595A59"/>
                </a:solidFill>
                <a:latin typeface="Calibri"/>
                <a:ea typeface="Calibri"/>
                <a:cs typeface="Calibri"/>
                <a:sym typeface="Calibri"/>
              </a:rPr>
              <a:t>Alternatively</a:t>
            </a:r>
            <a:r>
              <a:rPr lang="de-DE" sz="1600" dirty="0">
                <a:solidFill>
                  <a:srgbClr val="595A59"/>
                </a:solidFill>
                <a:latin typeface="Calibri"/>
                <a:ea typeface="Calibri"/>
                <a:cs typeface="Calibri"/>
                <a:sym typeface="Calibri"/>
              </a:rPr>
              <a:t>, to </a:t>
            </a:r>
            <a:r>
              <a:rPr lang="de-DE" sz="1600" dirty="0" err="1">
                <a:solidFill>
                  <a:srgbClr val="595A59"/>
                </a:solidFill>
                <a:latin typeface="Calibri"/>
                <a:ea typeface="Calibri"/>
                <a:cs typeface="Calibri"/>
                <a:sym typeface="Calibri"/>
              </a:rPr>
              <a:t>examine</a:t>
            </a:r>
            <a:r>
              <a:rPr lang="de-DE" sz="1600" dirty="0">
                <a:solidFill>
                  <a:srgbClr val="595A59"/>
                </a:solidFill>
                <a:latin typeface="Calibri"/>
                <a:ea typeface="Calibri"/>
                <a:cs typeface="Calibri"/>
                <a:sym typeface="Calibri"/>
              </a:rPr>
              <a:t> the external </a:t>
            </a:r>
            <a:r>
              <a:rPr lang="de-DE" sz="1600" dirty="0" err="1">
                <a:solidFill>
                  <a:srgbClr val="595A59"/>
                </a:solidFill>
                <a:latin typeface="Calibri"/>
                <a:ea typeface="Calibri"/>
                <a:cs typeface="Calibri"/>
                <a:sym typeface="Calibri"/>
              </a:rPr>
              <a:t>environment</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your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company</a:t>
            </a:r>
            <a:r>
              <a:rPr lang="de-DE" sz="1600" dirty="0">
                <a:solidFill>
                  <a:srgbClr val="595A59"/>
                </a:solidFill>
                <a:latin typeface="Calibri"/>
                <a:ea typeface="Calibri"/>
                <a:cs typeface="Calibri"/>
                <a:sym typeface="Calibri"/>
              </a:rPr>
              <a:t>, the </a:t>
            </a:r>
            <a:r>
              <a:rPr lang="de-DE" sz="1600" b="1" dirty="0">
                <a:solidFill>
                  <a:srgbClr val="595A59"/>
                </a:solidFill>
                <a:latin typeface="Calibri"/>
                <a:ea typeface="Calibri"/>
                <a:cs typeface="Calibri"/>
                <a:sym typeface="Calibri"/>
              </a:rPr>
              <a:t>PEST </a:t>
            </a:r>
            <a:r>
              <a:rPr lang="de-DE" sz="1600" b="1" dirty="0" err="1">
                <a:solidFill>
                  <a:srgbClr val="595A59"/>
                </a:solidFill>
                <a:latin typeface="Calibri"/>
                <a:ea typeface="Calibri"/>
                <a:cs typeface="Calibri"/>
                <a:sym typeface="Calibri"/>
              </a:rPr>
              <a:t>analysis</a:t>
            </a:r>
            <a:r>
              <a:rPr lang="de-DE" sz="1600" b="1"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carried</a:t>
            </a:r>
            <a:r>
              <a:rPr lang="de-DE" sz="1600" dirty="0">
                <a:solidFill>
                  <a:srgbClr val="595A59"/>
                </a:solidFill>
                <a:latin typeface="Calibri"/>
                <a:ea typeface="Calibri"/>
                <a:cs typeface="Calibri"/>
                <a:sym typeface="Calibri"/>
              </a:rPr>
              <a:t> out. </a:t>
            </a:r>
            <a:r>
              <a:rPr lang="de-DE" sz="1600" dirty="0" err="1">
                <a:solidFill>
                  <a:srgbClr val="595A59"/>
                </a:solidFill>
                <a:latin typeface="Calibri"/>
                <a:ea typeface="Calibri"/>
                <a:cs typeface="Calibri"/>
                <a:sym typeface="Calibri"/>
              </a:rPr>
              <a:t>We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covered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this</a:t>
            </a:r>
            <a:r>
              <a:rPr lang="de-DE" sz="1600" dirty="0">
                <a:solidFill>
                  <a:srgbClr val="595A59"/>
                </a:solidFill>
                <a:latin typeface="Calibri"/>
                <a:ea typeface="Calibri"/>
                <a:cs typeface="Calibri"/>
                <a:sym typeface="Calibri"/>
              </a:rPr>
              <a:t> in </a:t>
            </a:r>
            <a:r>
              <a:rPr lang="de-DE" sz="1600" b="1" dirty="0">
                <a:solidFill>
                  <a:srgbClr val="595A59"/>
                </a:solidFill>
                <a:latin typeface="Calibri"/>
                <a:ea typeface="Calibri"/>
                <a:cs typeface="Calibri"/>
                <a:sym typeface="Calibri"/>
              </a:rPr>
              <a:t>Module 1</a:t>
            </a:r>
            <a:r>
              <a:rPr lang="de-DE" sz="1600" dirty="0">
                <a:solidFill>
                  <a:srgbClr val="595A59"/>
                </a:solidFill>
                <a:latin typeface="Calibri"/>
                <a:ea typeface="Calibri"/>
                <a:cs typeface="Calibri"/>
                <a:sym typeface="Calibri"/>
              </a:rPr>
              <a:t>.</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37"/>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dirty="0"/>
          </a:p>
          <a:p>
            <a:pPr marL="0" lvl="0" indent="0" algn="l" rtl="0">
              <a:lnSpc>
                <a:spcPct val="90000"/>
              </a:lnSpc>
              <a:spcBef>
                <a:spcPts val="1000"/>
              </a:spcBef>
              <a:spcAft>
                <a:spcPts val="0"/>
              </a:spcAft>
              <a:buClr>
                <a:schemeClr val="lt1"/>
              </a:buClr>
              <a:buSzPts val="2400"/>
              <a:buNone/>
            </a:pPr>
            <a:endParaRPr dirty="0"/>
          </a:p>
          <a:p>
            <a:pPr marL="0" lvl="0" indent="0" algn="l" rtl="0">
              <a:lnSpc>
                <a:spcPct val="90000"/>
              </a:lnSpc>
              <a:spcBef>
                <a:spcPts val="1000"/>
              </a:spcBef>
              <a:spcAft>
                <a:spcPts val="0"/>
              </a:spcAft>
              <a:buClr>
                <a:schemeClr val="lt1"/>
              </a:buClr>
              <a:buSzPts val="2400"/>
              <a:buNone/>
            </a:pPr>
            <a:r>
              <a:rPr lang="de-DE" dirty="0" err="1"/>
              <a:t>What</a:t>
            </a:r>
            <a:r>
              <a:rPr lang="de-DE" dirty="0"/>
              <a:t> </a:t>
            </a:r>
            <a:r>
              <a:rPr lang="de-DE" dirty="0" err="1"/>
              <a:t>trends</a:t>
            </a:r>
            <a:r>
              <a:rPr lang="de-DE" dirty="0"/>
              <a:t> </a:t>
            </a:r>
            <a:r>
              <a:rPr lang="de-DE" dirty="0" err="1"/>
              <a:t>are</a:t>
            </a:r>
            <a:r>
              <a:rPr lang="de-DE" dirty="0"/>
              <a:t> </a:t>
            </a:r>
            <a:r>
              <a:rPr lang="de-DE" dirty="0" err="1"/>
              <a:t>emerging</a:t>
            </a:r>
            <a:r>
              <a:rPr lang="de-DE" dirty="0"/>
              <a:t> in the </a:t>
            </a:r>
            <a:r>
              <a:rPr lang="de-DE" dirty="0" err="1"/>
              <a:t>tourism</a:t>
            </a:r>
            <a:r>
              <a:rPr lang="de-DE" dirty="0"/>
              <a:t> </a:t>
            </a:r>
            <a:r>
              <a:rPr lang="de-DE" dirty="0" err="1"/>
              <a:t>industry</a:t>
            </a:r>
            <a:r>
              <a:rPr lang="de-DE" dirty="0"/>
              <a:t> and will </a:t>
            </a:r>
            <a:r>
              <a:rPr lang="de-DE" dirty="0" err="1"/>
              <a:t>shape</a:t>
            </a:r>
            <a:r>
              <a:rPr lang="de-DE" dirty="0"/>
              <a:t> the </a:t>
            </a:r>
            <a:r>
              <a:rPr lang="de-DE" dirty="0" err="1"/>
              <a:t>future</a:t>
            </a:r>
            <a:r>
              <a:rPr lang="de-DE" dirty="0"/>
              <a:t> of the </a:t>
            </a:r>
            <a:r>
              <a:rPr lang="de-DE" dirty="0" err="1"/>
              <a:t>sector</a:t>
            </a:r>
            <a:r>
              <a:rPr lang="de-DE" dirty="0"/>
              <a:t>? </a:t>
            </a:r>
            <a:endParaRPr dirty="0"/>
          </a:p>
          <a:p>
            <a:pPr marL="0" lvl="0" indent="0" algn="l" rtl="0">
              <a:lnSpc>
                <a:spcPct val="90000"/>
              </a:lnSpc>
              <a:spcBef>
                <a:spcPts val="1000"/>
              </a:spcBef>
              <a:spcAft>
                <a:spcPts val="0"/>
              </a:spcAft>
              <a:buClr>
                <a:schemeClr val="lt1"/>
              </a:buClr>
              <a:buSzPts val="2400"/>
              <a:buNone/>
            </a:pPr>
            <a:r>
              <a:rPr lang="de-DE" dirty="0"/>
              <a:t>To </a:t>
            </a:r>
            <a:r>
              <a:rPr lang="de-DE" dirty="0" err="1"/>
              <a:t>what</a:t>
            </a:r>
            <a:r>
              <a:rPr lang="de-DE" dirty="0"/>
              <a:t> </a:t>
            </a:r>
            <a:r>
              <a:rPr lang="de-DE" dirty="0" err="1"/>
              <a:t>extent</a:t>
            </a:r>
            <a:r>
              <a:rPr lang="de-DE" dirty="0"/>
              <a:t> </a:t>
            </a:r>
            <a:r>
              <a:rPr lang="de-DE" dirty="0" err="1"/>
              <a:t>can</a:t>
            </a:r>
            <a:r>
              <a:rPr lang="de-DE" dirty="0"/>
              <a:t> and </a:t>
            </a:r>
            <a:r>
              <a:rPr lang="de-DE" dirty="0" err="1"/>
              <a:t>should</a:t>
            </a:r>
            <a:r>
              <a:rPr lang="de-DE" dirty="0"/>
              <a:t> </a:t>
            </a:r>
            <a:r>
              <a:rPr lang="de-DE" dirty="0" err="1"/>
              <a:t>these</a:t>
            </a:r>
            <a:r>
              <a:rPr lang="de-DE" dirty="0"/>
              <a:t> </a:t>
            </a:r>
            <a:r>
              <a:rPr lang="de-DE" dirty="0" err="1"/>
              <a:t>be</a:t>
            </a:r>
            <a:r>
              <a:rPr lang="de-DE" dirty="0"/>
              <a:t> </a:t>
            </a:r>
            <a:r>
              <a:rPr lang="de-DE" dirty="0" err="1"/>
              <a:t>taken</a:t>
            </a:r>
            <a:r>
              <a:rPr lang="de-DE" dirty="0"/>
              <a:t> </a:t>
            </a:r>
            <a:r>
              <a:rPr lang="de-DE" dirty="0" err="1"/>
              <a:t>into</a:t>
            </a:r>
            <a:r>
              <a:rPr lang="de-DE" dirty="0"/>
              <a:t> </a:t>
            </a:r>
            <a:r>
              <a:rPr lang="de-DE" dirty="0" err="1"/>
              <a:t>account</a:t>
            </a:r>
            <a:r>
              <a:rPr lang="de-DE" dirty="0"/>
              <a:t> in </a:t>
            </a:r>
            <a:r>
              <a:rPr lang="de-DE" dirty="0" err="1"/>
              <a:t>tourism</a:t>
            </a:r>
            <a:r>
              <a:rPr lang="de-DE" dirty="0"/>
              <a:t> SMEs in </a:t>
            </a:r>
            <a:r>
              <a:rPr lang="de-DE" dirty="0" err="1"/>
              <a:t>crisis</a:t>
            </a:r>
            <a:r>
              <a:rPr lang="de-DE" dirty="0"/>
              <a:t>? </a:t>
            </a:r>
            <a:endParaRPr dirty="0"/>
          </a:p>
        </p:txBody>
      </p:sp>
      <p:sp>
        <p:nvSpPr>
          <p:cNvPr id="1427" name="Google Shape;1427;p37"/>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Discussion &amp; Exchange</a:t>
            </a:r>
            <a:endParaRPr/>
          </a:p>
        </p:txBody>
      </p:sp>
      <p:pic>
        <p:nvPicPr>
          <p:cNvPr id="1428" name="Google Shape;1428;p37"/>
          <p:cNvPicPr preferRelativeResize="0">
            <a:picLocks noGrp="1"/>
          </p:cNvPicPr>
          <p:nvPr>
            <p:ph type="pic" idx="2"/>
          </p:nvPr>
        </p:nvPicPr>
        <p:blipFill rotWithShape="1">
          <a:blip r:embed="rId3">
            <a:alphaModFix/>
          </a:blip>
          <a:srcRect t="8402" b="8402"/>
          <a:stretch/>
        </p:blipFill>
        <p:spPr>
          <a:xfrm>
            <a:off x="6852062" y="228600"/>
            <a:ext cx="5105121" cy="6362700"/>
          </a:xfrm>
          <a:prstGeom prst="rect">
            <a:avLst/>
          </a:prstGeom>
          <a:solidFill>
            <a:schemeClr val="lt1"/>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1433" name="Google Shape;1433;p38" descr="Robot"/>
          <p:cNvPicPr preferRelativeResize="0">
            <a:picLocks noGrp="1"/>
          </p:cNvPicPr>
          <p:nvPr>
            <p:ph type="body" idx="2"/>
          </p:nvPr>
        </p:nvPicPr>
        <p:blipFill rotWithShape="1">
          <a:blip r:embed="rId3">
            <a:alphaModFix/>
          </a:blip>
          <a:srcRect/>
          <a:stretch/>
        </p:blipFill>
        <p:spPr>
          <a:xfrm>
            <a:off x="7835136" y="3383669"/>
            <a:ext cx="914400" cy="914400"/>
          </a:xfrm>
          <a:prstGeom prst="rect">
            <a:avLst/>
          </a:prstGeom>
          <a:noFill/>
          <a:ln>
            <a:noFill/>
          </a:ln>
        </p:spPr>
      </p:pic>
      <p:sp>
        <p:nvSpPr>
          <p:cNvPr id="1434" name="Google Shape;1434;p3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Restructuring</a:t>
            </a:r>
            <a:r>
              <a:rPr lang="de-DE" dirty="0"/>
              <a:t> Concept: Trend </a:t>
            </a:r>
            <a:r>
              <a:rPr lang="de-DE" dirty="0" err="1"/>
              <a:t>analysis</a:t>
            </a:r>
            <a:r>
              <a:rPr lang="de-DE" dirty="0"/>
              <a:t> to </a:t>
            </a:r>
            <a:r>
              <a:rPr lang="de-DE" dirty="0" err="1"/>
              <a:t>be</a:t>
            </a:r>
            <a:r>
              <a:rPr lang="de-DE" dirty="0"/>
              <a:t> </a:t>
            </a:r>
            <a:r>
              <a:rPr lang="de-DE" dirty="0" err="1"/>
              <a:t>able</a:t>
            </a:r>
            <a:r>
              <a:rPr lang="de-DE" dirty="0"/>
              <a:t> to </a:t>
            </a:r>
            <a:r>
              <a:rPr lang="de-DE" dirty="0" err="1"/>
              <a:t>react</a:t>
            </a:r>
            <a:r>
              <a:rPr lang="de-DE" dirty="0"/>
              <a:t> to </a:t>
            </a:r>
            <a:r>
              <a:rPr lang="de-DE" dirty="0" err="1"/>
              <a:t>changing</a:t>
            </a:r>
            <a:r>
              <a:rPr lang="de-DE" dirty="0"/>
              <a:t> </a:t>
            </a:r>
            <a:r>
              <a:rPr lang="de-DE" dirty="0" err="1"/>
              <a:t>conditions</a:t>
            </a:r>
            <a:r>
              <a:rPr lang="de-DE" dirty="0"/>
              <a:t> and </a:t>
            </a:r>
            <a:r>
              <a:rPr lang="de-DE" dirty="0" err="1"/>
              <a:t>develop</a:t>
            </a:r>
            <a:r>
              <a:rPr lang="de-DE" dirty="0"/>
              <a:t> </a:t>
            </a:r>
            <a:r>
              <a:rPr lang="de-DE" dirty="0" err="1"/>
              <a:t>new</a:t>
            </a:r>
            <a:r>
              <a:rPr lang="de-DE" dirty="0"/>
              <a:t> </a:t>
            </a:r>
            <a:r>
              <a:rPr lang="de-DE" dirty="0" err="1"/>
              <a:t>business</a:t>
            </a:r>
            <a:r>
              <a:rPr lang="de-DE" dirty="0"/>
              <a:t> </a:t>
            </a:r>
            <a:r>
              <a:rPr lang="de-DE" dirty="0" err="1"/>
              <a:t>ideas</a:t>
            </a:r>
            <a:r>
              <a:rPr lang="de-DE" dirty="0"/>
              <a:t>.</a:t>
            </a:r>
            <a:endParaRPr dirty="0"/>
          </a:p>
        </p:txBody>
      </p:sp>
      <p:sp>
        <p:nvSpPr>
          <p:cNvPr id="1435" name="Google Shape;1435;p3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err="1"/>
              <a:t>Some</a:t>
            </a:r>
            <a:r>
              <a:rPr lang="de-DE" dirty="0"/>
              <a:t> </a:t>
            </a:r>
            <a:r>
              <a:rPr lang="de-DE" dirty="0" err="1"/>
              <a:t>selected</a:t>
            </a:r>
            <a:r>
              <a:rPr lang="de-DE" dirty="0"/>
              <a:t> </a:t>
            </a:r>
            <a:r>
              <a:rPr lang="de-DE" dirty="0" err="1"/>
              <a:t>trend</a:t>
            </a:r>
            <a:r>
              <a:rPr lang="de-DE" dirty="0"/>
              <a:t> </a:t>
            </a:r>
            <a:r>
              <a:rPr lang="de-DE" dirty="0" err="1"/>
              <a:t>topics</a:t>
            </a:r>
            <a:r>
              <a:rPr lang="de-DE" dirty="0"/>
              <a:t> in </a:t>
            </a:r>
            <a:r>
              <a:rPr lang="de-DE" dirty="0" err="1"/>
              <a:t>tourism</a:t>
            </a:r>
            <a:endParaRPr dirty="0"/>
          </a:p>
        </p:txBody>
      </p:sp>
      <p:sp>
        <p:nvSpPr>
          <p:cNvPr id="1436" name="Google Shape;1436;p38"/>
          <p:cNvSpPr/>
          <p:nvPr/>
        </p:nvSpPr>
        <p:spPr>
          <a:xfrm>
            <a:off x="3752490" y="1819564"/>
            <a:ext cx="3780000" cy="1154545"/>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7" name="Google Shape;1437;p38"/>
          <p:cNvSpPr txBox="1"/>
          <p:nvPr/>
        </p:nvSpPr>
        <p:spPr>
          <a:xfrm>
            <a:off x="4572000" y="1819479"/>
            <a:ext cx="2960490" cy="1461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Environment and </a:t>
            </a:r>
            <a:r>
              <a:rPr lang="de-DE" sz="1800" dirty="0" err="1">
                <a:solidFill>
                  <a:schemeClr val="dk1"/>
                </a:solidFill>
                <a:latin typeface="Calibri"/>
                <a:ea typeface="Calibri"/>
                <a:cs typeface="Calibri"/>
                <a:sym typeface="Calibri"/>
              </a:rPr>
              <a:t>climate</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err="1">
                <a:solidFill>
                  <a:schemeClr val="dk1"/>
                </a:solidFill>
                <a:latin typeface="Calibri"/>
                <a:ea typeface="Calibri"/>
                <a:cs typeface="Calibri"/>
                <a:sym typeface="Calibri"/>
              </a:rPr>
              <a:t>Travelers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are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becoming</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more</a:t>
            </a:r>
            <a:r>
              <a:rPr lang="de-DE" sz="1200" dirty="0">
                <a:solidFill>
                  <a:schemeClr val="dk1"/>
                </a:solidFill>
                <a:latin typeface="Calibri"/>
                <a:ea typeface="Calibri"/>
                <a:cs typeface="Calibri"/>
                <a:sym typeface="Calibri"/>
              </a:rPr>
              <a:t> and </a:t>
            </a:r>
            <a:r>
              <a:rPr lang="de-DE" sz="1200" dirty="0" err="1">
                <a:solidFill>
                  <a:schemeClr val="dk1"/>
                </a:solidFill>
                <a:latin typeface="Calibri"/>
                <a:ea typeface="Calibri"/>
                <a:cs typeface="Calibri"/>
                <a:sym typeface="Calibri"/>
              </a:rPr>
              <a:t>more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environmentally</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conscious</a:t>
            </a:r>
            <a:r>
              <a:rPr lang="de-DE" sz="1200" dirty="0">
                <a:solidFill>
                  <a:schemeClr val="dk1"/>
                </a:solidFill>
                <a:latin typeface="Calibri"/>
                <a:ea typeface="Calibri"/>
                <a:cs typeface="Calibri"/>
                <a:sym typeface="Calibri"/>
              </a:rPr>
              <a:t>, e.g. </a:t>
            </a:r>
            <a:r>
              <a:rPr lang="de-DE" sz="1200" dirty="0" err="1">
                <a:solidFill>
                  <a:schemeClr val="dk1"/>
                </a:solidFill>
                <a:latin typeface="Calibri"/>
                <a:ea typeface="Calibri"/>
                <a:cs typeface="Calibri"/>
                <a:sym typeface="Calibri"/>
              </a:rPr>
              <a:t>they</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pay</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attention</a:t>
            </a:r>
            <a:r>
              <a:rPr lang="de-DE" sz="1200" dirty="0">
                <a:solidFill>
                  <a:schemeClr val="dk1"/>
                </a:solidFill>
                <a:latin typeface="Calibri"/>
                <a:ea typeface="Calibri"/>
                <a:cs typeface="Calibri"/>
                <a:sym typeface="Calibri"/>
              </a:rPr>
              <a:t> to </a:t>
            </a:r>
            <a:r>
              <a:rPr lang="de-DE" sz="1200" dirty="0" err="1">
                <a:solidFill>
                  <a:schemeClr val="dk1"/>
                </a:solidFill>
                <a:latin typeface="Calibri"/>
                <a:ea typeface="Calibri"/>
                <a:cs typeface="Calibri"/>
                <a:sym typeface="Calibri"/>
              </a:rPr>
              <a:t>waste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separation</a:t>
            </a:r>
            <a:r>
              <a:rPr lang="de-DE" sz="1200" dirty="0">
                <a:solidFill>
                  <a:schemeClr val="dk1"/>
                </a:solidFill>
                <a:latin typeface="Calibri"/>
                <a:ea typeface="Calibri"/>
                <a:cs typeface="Calibri"/>
                <a:sym typeface="Calibri"/>
              </a:rPr>
              <a:t> and </a:t>
            </a:r>
            <a:r>
              <a:rPr lang="de-DE" sz="1200" dirty="0" err="1">
                <a:solidFill>
                  <a:schemeClr val="dk1"/>
                </a:solidFill>
                <a:latin typeface="Calibri"/>
                <a:ea typeface="Calibri"/>
                <a:cs typeface="Calibri"/>
                <a:sym typeface="Calibri"/>
              </a:rPr>
              <a:t>refrain</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from</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washing</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hotel</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towels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every</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day</a:t>
            </a:r>
            <a:r>
              <a:rPr lang="de-DE"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de-DE" sz="1800" dirty="0">
                <a:solidFill>
                  <a:schemeClr val="dk1"/>
                </a:solidFill>
                <a:latin typeface="Calibri"/>
                <a:ea typeface="Calibri"/>
                <a:cs typeface="Calibri"/>
                <a:sym typeface="Calibri"/>
              </a:rPr>
              <a:t> </a:t>
            </a:r>
            <a:endParaRPr dirty="0"/>
          </a:p>
        </p:txBody>
      </p:sp>
      <p:sp>
        <p:nvSpPr>
          <p:cNvPr id="1438" name="Google Shape;1438;p38"/>
          <p:cNvSpPr/>
          <p:nvPr/>
        </p:nvSpPr>
        <p:spPr>
          <a:xfrm>
            <a:off x="7812455" y="1817589"/>
            <a:ext cx="3780000" cy="1154545"/>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9" name="Google Shape;1439;p38"/>
          <p:cNvSpPr txBox="1"/>
          <p:nvPr/>
        </p:nvSpPr>
        <p:spPr>
          <a:xfrm>
            <a:off x="8622729" y="1882241"/>
            <a:ext cx="3088980" cy="1000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Digitisation</a:t>
            </a:r>
            <a:endParaRPr sz="180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a:solidFill>
                  <a:schemeClr val="dk1"/>
                </a:solidFill>
                <a:latin typeface="Calibri"/>
                <a:ea typeface="Calibri"/>
                <a:cs typeface="Calibri"/>
                <a:sym typeface="Calibri"/>
              </a:rPr>
              <a:t>For SMEs, this development also brings challenges - there is often a lack of financial resources and know-how for implementation.</a:t>
            </a:r>
            <a:endParaRPr sz="1200">
              <a:solidFill>
                <a:schemeClr val="dk1"/>
              </a:solidFill>
              <a:latin typeface="Calibri"/>
              <a:ea typeface="Calibri"/>
              <a:cs typeface="Calibri"/>
              <a:sym typeface="Calibri"/>
            </a:endParaRPr>
          </a:p>
        </p:txBody>
      </p:sp>
      <p:sp>
        <p:nvSpPr>
          <p:cNvPr id="1440" name="Google Shape;1440;p38"/>
          <p:cNvSpPr/>
          <p:nvPr/>
        </p:nvSpPr>
        <p:spPr>
          <a:xfrm>
            <a:off x="3752490" y="3247133"/>
            <a:ext cx="3780000" cy="1154545"/>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1" name="Google Shape;1441;p38"/>
          <p:cNvSpPr txBox="1"/>
          <p:nvPr/>
        </p:nvSpPr>
        <p:spPr>
          <a:xfrm>
            <a:off x="4592750" y="3241275"/>
            <a:ext cx="3089100" cy="1185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chemeClr val="dk1"/>
                </a:solidFill>
                <a:latin typeface="Calibri"/>
                <a:ea typeface="Calibri"/>
                <a:cs typeface="Calibri"/>
                <a:sym typeface="Calibri"/>
              </a:rPr>
              <a:t>Sustainability</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err="1">
                <a:solidFill>
                  <a:schemeClr val="dk1"/>
                </a:solidFill>
                <a:latin typeface="Calibri"/>
                <a:ea typeface="Calibri"/>
                <a:cs typeface="Calibri"/>
                <a:sym typeface="Calibri"/>
              </a:rPr>
              <a:t>Sustainable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travel</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is</a:t>
            </a:r>
            <a:r>
              <a:rPr lang="de-DE" sz="1200" dirty="0">
                <a:solidFill>
                  <a:schemeClr val="dk1"/>
                </a:solidFill>
                <a:latin typeface="Calibri"/>
                <a:ea typeface="Calibri"/>
                <a:cs typeface="Calibri"/>
                <a:sym typeface="Calibri"/>
              </a:rPr>
              <a:t> the </a:t>
            </a:r>
            <a:r>
              <a:rPr lang="de-DE" sz="1200" dirty="0" err="1">
                <a:solidFill>
                  <a:schemeClr val="dk1"/>
                </a:solidFill>
                <a:latin typeface="Calibri"/>
                <a:ea typeface="Calibri"/>
                <a:cs typeface="Calibri"/>
                <a:sym typeface="Calibri"/>
              </a:rPr>
              <a:t>countermovement</a:t>
            </a:r>
            <a:r>
              <a:rPr lang="de-DE" sz="1200" dirty="0">
                <a:solidFill>
                  <a:schemeClr val="dk1"/>
                </a:solidFill>
                <a:latin typeface="Calibri"/>
                <a:ea typeface="Calibri"/>
                <a:cs typeface="Calibri"/>
                <a:sym typeface="Calibri"/>
              </a:rPr>
              <a:t> to </a:t>
            </a:r>
            <a:r>
              <a:rPr lang="de-DE" sz="1200" dirty="0" err="1">
                <a:solidFill>
                  <a:schemeClr val="dk1"/>
                </a:solidFill>
                <a:latin typeface="Calibri"/>
                <a:ea typeface="Calibri"/>
                <a:cs typeface="Calibri"/>
                <a:sym typeface="Calibri"/>
              </a:rPr>
              <a:t>overtourism</a:t>
            </a:r>
            <a:r>
              <a:rPr lang="de-DE" sz="1200" dirty="0">
                <a:solidFill>
                  <a:schemeClr val="dk1"/>
                </a:solidFill>
                <a:latin typeface="Calibri"/>
                <a:ea typeface="Calibri"/>
                <a:cs typeface="Calibri"/>
                <a:sym typeface="Calibri"/>
              </a:rPr>
              <a:t>. Many </a:t>
            </a:r>
            <a:r>
              <a:rPr lang="de-DE" sz="1200" dirty="0" err="1">
                <a:solidFill>
                  <a:schemeClr val="dk1"/>
                </a:solidFill>
                <a:latin typeface="Calibri"/>
                <a:ea typeface="Calibri"/>
                <a:cs typeface="Calibri"/>
                <a:sym typeface="Calibri"/>
              </a:rPr>
              <a:t>travelers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want</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holidays</a:t>
            </a:r>
            <a:r>
              <a:rPr lang="de-DE" sz="1200" dirty="0">
                <a:solidFill>
                  <a:schemeClr val="dk1"/>
                </a:solidFill>
                <a:latin typeface="Calibri"/>
                <a:ea typeface="Calibri"/>
                <a:cs typeface="Calibri"/>
                <a:sym typeface="Calibri"/>
              </a:rPr>
              <a:t> to </a:t>
            </a:r>
            <a:r>
              <a:rPr lang="de-DE" sz="1200" dirty="0" err="1">
                <a:solidFill>
                  <a:schemeClr val="dk1"/>
                </a:solidFill>
                <a:latin typeface="Calibri"/>
                <a:ea typeface="Calibri"/>
                <a:cs typeface="Calibri"/>
                <a:sym typeface="Calibri"/>
              </a:rPr>
              <a:t>be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socially</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acceptable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resource-conserving</a:t>
            </a:r>
            <a:r>
              <a:rPr lang="de-DE" sz="1200" dirty="0">
                <a:solidFill>
                  <a:schemeClr val="dk1"/>
                </a:solidFill>
                <a:latin typeface="Calibri"/>
                <a:ea typeface="Calibri"/>
                <a:cs typeface="Calibri"/>
                <a:sym typeface="Calibri"/>
              </a:rPr>
              <a:t> and </a:t>
            </a:r>
            <a:r>
              <a:rPr lang="de-DE" sz="1200" dirty="0" err="1">
                <a:solidFill>
                  <a:schemeClr val="dk1"/>
                </a:solidFill>
                <a:latin typeface="Calibri"/>
                <a:ea typeface="Calibri"/>
                <a:cs typeface="Calibri"/>
                <a:sym typeface="Calibri"/>
              </a:rPr>
              <a:t>environmentally</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friendly</a:t>
            </a:r>
            <a:r>
              <a:rPr lang="de-DE"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1442" name="Google Shape;1442;p38"/>
          <p:cNvSpPr/>
          <p:nvPr/>
        </p:nvSpPr>
        <p:spPr>
          <a:xfrm>
            <a:off x="7812454" y="3247133"/>
            <a:ext cx="3780000" cy="1154545"/>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3" name="Google Shape;1443;p38"/>
          <p:cNvSpPr txBox="1"/>
          <p:nvPr/>
        </p:nvSpPr>
        <p:spPr>
          <a:xfrm>
            <a:off x="8631965" y="3247133"/>
            <a:ext cx="2960490" cy="11849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chemeClr val="dk1"/>
                </a:solidFill>
                <a:latin typeface="Calibri"/>
                <a:ea typeface="Calibri"/>
                <a:cs typeface="Calibri"/>
                <a:sym typeface="Calibri"/>
              </a:rPr>
              <a:t>Artificial</a:t>
            </a:r>
            <a:r>
              <a:rPr lang="de-DE" sz="1800" dirty="0">
                <a:solidFill>
                  <a:schemeClr val="dk1"/>
                </a:solidFill>
                <a:latin typeface="Calibri"/>
                <a:ea typeface="Calibri"/>
                <a:cs typeface="Calibri"/>
                <a:sym typeface="Calibri"/>
              </a:rPr>
              <a:t> </a:t>
            </a:r>
            <a:r>
              <a:rPr lang="de-DE" sz="1800" dirty="0" err="1">
                <a:solidFill>
                  <a:schemeClr val="dk1"/>
                </a:solidFill>
                <a:latin typeface="Calibri"/>
                <a:ea typeface="Calibri"/>
                <a:cs typeface="Calibri"/>
                <a:sym typeface="Calibri"/>
              </a:rPr>
              <a:t>Intelligence</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a:solidFill>
                  <a:schemeClr val="dk1"/>
                </a:solidFill>
                <a:latin typeface="Calibri"/>
                <a:ea typeface="Calibri"/>
                <a:cs typeface="Calibri"/>
                <a:sym typeface="Calibri"/>
              </a:rPr>
              <a:t>AI in </a:t>
            </a:r>
            <a:r>
              <a:rPr lang="de-DE" sz="1200" dirty="0" err="1">
                <a:solidFill>
                  <a:schemeClr val="dk1"/>
                </a:solidFill>
                <a:latin typeface="Calibri"/>
                <a:ea typeface="Calibri"/>
                <a:cs typeface="Calibri"/>
                <a:sym typeface="Calibri"/>
              </a:rPr>
              <a:t>tourism</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is</a:t>
            </a:r>
            <a:r>
              <a:rPr lang="de-DE" sz="1200" dirty="0">
                <a:solidFill>
                  <a:schemeClr val="dk1"/>
                </a:solidFill>
                <a:latin typeface="Calibri"/>
                <a:ea typeface="Calibri"/>
                <a:cs typeface="Calibri"/>
                <a:sym typeface="Calibri"/>
              </a:rPr>
              <a:t> still in </a:t>
            </a:r>
            <a:r>
              <a:rPr lang="de-DE" sz="1200" dirty="0" err="1">
                <a:solidFill>
                  <a:schemeClr val="dk1"/>
                </a:solidFill>
                <a:latin typeface="Calibri"/>
                <a:ea typeface="Calibri"/>
                <a:cs typeface="Calibri"/>
                <a:sym typeface="Calibri"/>
              </a:rPr>
              <a:t>its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infancy</a:t>
            </a:r>
            <a:r>
              <a:rPr lang="de-DE" sz="1200" dirty="0">
                <a:solidFill>
                  <a:schemeClr val="dk1"/>
                </a:solidFill>
                <a:latin typeface="Calibri"/>
                <a:ea typeface="Calibri"/>
                <a:cs typeface="Calibri"/>
                <a:sym typeface="Calibri"/>
              </a:rPr>
              <a:t>, but </a:t>
            </a:r>
            <a:r>
              <a:rPr lang="de-DE" sz="1200" dirty="0" err="1">
                <a:solidFill>
                  <a:schemeClr val="dk1"/>
                </a:solidFill>
                <a:latin typeface="Calibri"/>
                <a:ea typeface="Calibri"/>
                <a:cs typeface="Calibri"/>
                <a:sym typeface="Calibri"/>
              </a:rPr>
              <a:t>offers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great</a:t>
            </a:r>
            <a:r>
              <a:rPr lang="de-DE" sz="1200" dirty="0">
                <a:solidFill>
                  <a:schemeClr val="dk1"/>
                </a:solidFill>
                <a:latin typeface="Calibri"/>
                <a:ea typeface="Calibri"/>
                <a:cs typeface="Calibri"/>
                <a:sym typeface="Calibri"/>
              </a:rPr>
              <a:t> potential in </a:t>
            </a:r>
            <a:r>
              <a:rPr lang="de-DE" sz="1200" dirty="0" err="1">
                <a:solidFill>
                  <a:schemeClr val="dk1"/>
                </a:solidFill>
                <a:latin typeface="Calibri"/>
                <a:ea typeface="Calibri"/>
                <a:cs typeface="Calibri"/>
                <a:sym typeface="Calibri"/>
              </a:rPr>
              <a:t>customer</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service</a:t>
            </a:r>
            <a:r>
              <a:rPr lang="de-DE" sz="1200" dirty="0">
                <a:solidFill>
                  <a:schemeClr val="dk1"/>
                </a:solidFill>
                <a:latin typeface="Calibri"/>
                <a:ea typeface="Calibri"/>
                <a:cs typeface="Calibri"/>
                <a:sym typeface="Calibri"/>
              </a:rPr>
              <a:t> via </a:t>
            </a:r>
            <a:r>
              <a:rPr lang="de-DE" sz="1200" dirty="0" err="1">
                <a:solidFill>
                  <a:schemeClr val="dk1"/>
                </a:solidFill>
                <a:latin typeface="Calibri"/>
                <a:ea typeface="Calibri"/>
                <a:cs typeface="Calibri"/>
                <a:sym typeface="Calibri"/>
              </a:rPr>
              <a:t>chatbots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or</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through</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recommendation</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services</a:t>
            </a:r>
            <a:r>
              <a:rPr lang="de-DE" sz="1200" dirty="0">
                <a:solidFill>
                  <a:schemeClr val="dk1"/>
                </a:solidFill>
                <a:latin typeface="Calibri"/>
                <a:ea typeface="Calibri"/>
                <a:cs typeface="Calibri"/>
                <a:sym typeface="Calibri"/>
              </a:rPr>
              <a:t> in </a:t>
            </a:r>
            <a:r>
              <a:rPr lang="de-DE" sz="1200" dirty="0" err="1">
                <a:solidFill>
                  <a:schemeClr val="dk1"/>
                </a:solidFill>
                <a:latin typeface="Calibri"/>
                <a:ea typeface="Calibri"/>
                <a:cs typeface="Calibri"/>
                <a:sym typeface="Calibri"/>
              </a:rPr>
              <a:t>travel</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sales</a:t>
            </a:r>
            <a:r>
              <a:rPr lang="de-DE"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1444" name="Google Shape;1444;p38"/>
          <p:cNvSpPr/>
          <p:nvPr/>
        </p:nvSpPr>
        <p:spPr>
          <a:xfrm>
            <a:off x="5135418" y="4674702"/>
            <a:ext cx="5144655" cy="1154545"/>
          </a:xfrm>
          <a:prstGeom prst="rect">
            <a:avLst/>
          </a:prstGeom>
          <a:noFill/>
          <a:ln w="9525"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5" name="Google Shape;1445;p38"/>
          <p:cNvSpPr txBox="1"/>
          <p:nvPr/>
        </p:nvSpPr>
        <p:spPr>
          <a:xfrm>
            <a:off x="5980470" y="4665466"/>
            <a:ext cx="4382731" cy="11849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chemeClr val="dk1"/>
                </a:solidFill>
                <a:latin typeface="Calibri"/>
                <a:ea typeface="Calibri"/>
                <a:cs typeface="Calibri"/>
                <a:sym typeface="Calibri"/>
              </a:rPr>
              <a:t>Resonance</a:t>
            </a:r>
            <a:r>
              <a:rPr lang="de-DE" sz="1800" dirty="0">
                <a:solidFill>
                  <a:schemeClr val="dk1"/>
                </a:solidFill>
                <a:latin typeface="Calibri"/>
                <a:ea typeface="Calibri"/>
                <a:cs typeface="Calibri"/>
                <a:sym typeface="Calibri"/>
              </a:rPr>
              <a:t> Tourism</a:t>
            </a:r>
            <a:endParaRPr sz="1800" dirty="0">
              <a:solidFill>
                <a:schemeClr val="dk1"/>
              </a:solidFill>
              <a:latin typeface="Calibri"/>
              <a:ea typeface="Calibri"/>
              <a:cs typeface="Calibri"/>
              <a:sym typeface="Calibri"/>
            </a:endParaRPr>
          </a:p>
          <a:p>
            <a:pPr marL="0" marR="0" lvl="0" indent="0" algn="l" rtl="0">
              <a:spcBef>
                <a:spcPts val="600"/>
              </a:spcBef>
              <a:spcAft>
                <a:spcPts val="0"/>
              </a:spcAft>
              <a:buNone/>
            </a:pPr>
            <a:r>
              <a:rPr lang="de-DE" sz="1200" dirty="0" err="1">
                <a:solidFill>
                  <a:schemeClr val="dk1"/>
                </a:solidFill>
                <a:latin typeface="Calibri"/>
                <a:ea typeface="Calibri"/>
                <a:cs typeface="Calibri"/>
                <a:sym typeface="Calibri"/>
              </a:rPr>
              <a:t>Travelers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are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increasingly</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looking</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for</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connection</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belonging</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resonance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Relationships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with</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other</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people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nature</a:t>
            </a:r>
            <a:r>
              <a:rPr lang="de-DE" sz="1200" dirty="0">
                <a:solidFill>
                  <a:schemeClr val="dk1"/>
                </a:solidFill>
                <a:latin typeface="Calibri"/>
                <a:ea typeface="Calibri"/>
                <a:cs typeface="Calibri"/>
                <a:sym typeface="Calibri"/>
              </a:rPr>
              <a:t> and the </a:t>
            </a:r>
            <a:r>
              <a:rPr lang="de-DE" sz="1200" dirty="0" err="1">
                <a:solidFill>
                  <a:schemeClr val="dk1"/>
                </a:solidFill>
                <a:latin typeface="Calibri"/>
                <a:ea typeface="Calibri"/>
                <a:cs typeface="Calibri"/>
                <a:sym typeface="Calibri"/>
              </a:rPr>
              <a:t>environment</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become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more</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important</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It</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is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about</a:t>
            </a:r>
            <a:r>
              <a:rPr lang="de-DE" sz="1200" dirty="0">
                <a:solidFill>
                  <a:schemeClr val="dk1"/>
                </a:solidFill>
                <a:latin typeface="Calibri"/>
                <a:ea typeface="Calibri"/>
                <a:cs typeface="Calibri"/>
                <a:sym typeface="Calibri"/>
              </a:rPr>
              <a:t> real </a:t>
            </a:r>
            <a:r>
              <a:rPr lang="de-DE" sz="1200" dirty="0" err="1">
                <a:solidFill>
                  <a:schemeClr val="dk1"/>
                </a:solidFill>
                <a:latin typeface="Calibri"/>
                <a:ea typeface="Calibri"/>
                <a:cs typeface="Calibri"/>
                <a:sym typeface="Calibri"/>
              </a:rPr>
              <a:t>encounters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authentic</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experiences</a:t>
            </a:r>
            <a:r>
              <a:rPr lang="de-DE" sz="1200" dirty="0">
                <a:solidFill>
                  <a:schemeClr val="dk1"/>
                </a:solidFill>
                <a:latin typeface="Calibri"/>
                <a:ea typeface="Calibri"/>
                <a:cs typeface="Calibri"/>
                <a:sym typeface="Calibri"/>
              </a:rPr>
              <a:t> and </a:t>
            </a:r>
            <a:r>
              <a:rPr lang="de-DE" sz="1200" dirty="0" err="1">
                <a:solidFill>
                  <a:schemeClr val="dk1"/>
                </a:solidFill>
                <a:latin typeface="Calibri"/>
                <a:ea typeface="Calibri"/>
                <a:cs typeface="Calibri"/>
                <a:sym typeface="Calibri"/>
              </a:rPr>
              <a:t>impressions</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that</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have</a:t>
            </a:r>
            <a:r>
              <a:rPr lang="de-DE" sz="1200" dirty="0">
                <a:solidFill>
                  <a:schemeClr val="dk1"/>
                </a:solidFill>
                <a:latin typeface="Calibri"/>
                <a:ea typeface="Calibri"/>
                <a:cs typeface="Calibri"/>
                <a:sym typeface="Calibri"/>
              </a:rPr>
              <a:t> a </a:t>
            </a:r>
            <a:r>
              <a:rPr lang="de-DE" sz="1200" dirty="0" err="1">
                <a:solidFill>
                  <a:schemeClr val="dk1"/>
                </a:solidFill>
                <a:latin typeface="Calibri"/>
                <a:ea typeface="Calibri"/>
                <a:cs typeface="Calibri"/>
                <a:sym typeface="Calibri"/>
              </a:rPr>
              <a:t>lasting</a:t>
            </a:r>
            <a:r>
              <a:rPr lang="de-DE" sz="1200" dirty="0">
                <a:solidFill>
                  <a:schemeClr val="dk1"/>
                </a:solidFill>
                <a:latin typeface="Calibri"/>
                <a:ea typeface="Calibri"/>
                <a:cs typeface="Calibri"/>
                <a:sym typeface="Calibri"/>
              </a:rPr>
              <a:t> </a:t>
            </a:r>
            <a:r>
              <a:rPr lang="de-DE" sz="1200" dirty="0" err="1">
                <a:solidFill>
                  <a:schemeClr val="dk1"/>
                </a:solidFill>
                <a:latin typeface="Calibri"/>
                <a:ea typeface="Calibri"/>
                <a:cs typeface="Calibri"/>
                <a:sym typeface="Calibri"/>
              </a:rPr>
              <a:t>effect</a:t>
            </a:r>
            <a:r>
              <a:rPr lang="de-DE"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grpSp>
        <p:nvGrpSpPr>
          <p:cNvPr id="1446" name="Google Shape;1446;p38"/>
          <p:cNvGrpSpPr/>
          <p:nvPr/>
        </p:nvGrpSpPr>
        <p:grpSpPr>
          <a:xfrm>
            <a:off x="3987239" y="2088667"/>
            <a:ext cx="473925" cy="600028"/>
            <a:chOff x="2635450" y="4321225"/>
            <a:chExt cx="368400" cy="466425"/>
          </a:xfrm>
        </p:grpSpPr>
        <p:sp>
          <p:nvSpPr>
            <p:cNvPr id="1447" name="Google Shape;1447;p38"/>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48" name="Google Shape;1448;p38"/>
            <p:cNvSpPr/>
            <p:nvPr/>
          </p:nvSpPr>
          <p:spPr>
            <a:xfrm>
              <a:off x="2819350" y="4321225"/>
              <a:ext cx="25" cy="347075"/>
            </a:xfrm>
            <a:custGeom>
              <a:avLst/>
              <a:gdLst/>
              <a:ahLst/>
              <a:cxnLst/>
              <a:rect l="l" t="t" r="r" b="b"/>
              <a:pathLst>
                <a:path w="1" h="13883" fill="none" extrusionOk="0">
                  <a:moveTo>
                    <a:pt x="0" y="13883"/>
                  </a:moveTo>
                  <a:lnTo>
                    <a:pt x="0" y="0"/>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49" name="Google Shape;1449;p38"/>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0" name="Google Shape;1450;p38"/>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1" name="Google Shape;1451;p38"/>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2" name="Google Shape;1452;p38"/>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15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1453" name="Google Shape;1453;p38" descr="Nachhaltigkeit"/>
          <p:cNvPicPr preferRelativeResize="0"/>
          <p:nvPr/>
        </p:nvPicPr>
        <p:blipFill rotWithShape="1">
          <a:blip r:embed="rId4">
            <a:alphaModFix/>
          </a:blip>
          <a:srcRect/>
          <a:stretch/>
        </p:blipFill>
        <p:spPr>
          <a:xfrm>
            <a:off x="3884096" y="3471642"/>
            <a:ext cx="664740" cy="664740"/>
          </a:xfrm>
          <a:prstGeom prst="rect">
            <a:avLst/>
          </a:prstGeom>
          <a:noFill/>
          <a:ln>
            <a:noFill/>
          </a:ln>
        </p:spPr>
      </p:pic>
      <p:pic>
        <p:nvPicPr>
          <p:cNvPr id="1454" name="Google Shape;1454;p38" descr="Smartphone"/>
          <p:cNvPicPr preferRelativeResize="0"/>
          <p:nvPr/>
        </p:nvPicPr>
        <p:blipFill rotWithShape="1">
          <a:blip r:embed="rId5">
            <a:alphaModFix/>
          </a:blip>
          <a:srcRect/>
          <a:stretch/>
        </p:blipFill>
        <p:spPr>
          <a:xfrm>
            <a:off x="7835136" y="1993365"/>
            <a:ext cx="826076" cy="826076"/>
          </a:xfrm>
          <a:prstGeom prst="rect">
            <a:avLst/>
          </a:prstGeom>
          <a:noFill/>
          <a:ln>
            <a:noFill/>
          </a:ln>
        </p:spPr>
      </p:pic>
      <p:pic>
        <p:nvPicPr>
          <p:cNvPr id="1455" name="Google Shape;1455;p38" descr="Benutzer"/>
          <p:cNvPicPr preferRelativeResize="0"/>
          <p:nvPr/>
        </p:nvPicPr>
        <p:blipFill rotWithShape="1">
          <a:blip r:embed="rId6">
            <a:alphaModFix/>
          </a:blip>
          <a:srcRect/>
          <a:stretch/>
        </p:blipFill>
        <p:spPr>
          <a:xfrm>
            <a:off x="5220816" y="4882519"/>
            <a:ext cx="738910" cy="738910"/>
          </a:xfrm>
          <a:prstGeom prst="rect">
            <a:avLst/>
          </a:prstGeom>
          <a:noFill/>
          <a:ln>
            <a:noFill/>
          </a:ln>
        </p:spPr>
      </p:pic>
      <p:sp>
        <p:nvSpPr>
          <p:cNvPr id="1456" name="Google Shape;1456;p38"/>
          <p:cNvSpPr txBox="1"/>
          <p:nvPr/>
        </p:nvSpPr>
        <p:spPr>
          <a:xfrm>
            <a:off x="389965" y="1637401"/>
            <a:ext cx="3189996" cy="436623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595A59"/>
              </a:buClr>
              <a:buSzPts val="1800"/>
              <a:buFont typeface="Arial"/>
              <a:buNone/>
            </a:pPr>
            <a:r>
              <a:rPr lang="de-DE" sz="1800" dirty="0" err="1">
                <a:solidFill>
                  <a:srgbClr val="595A59"/>
                </a:solidFill>
                <a:latin typeface="Calibri"/>
                <a:ea typeface="Calibri"/>
                <a:cs typeface="Calibri"/>
                <a:sym typeface="Calibri"/>
              </a:rPr>
              <a:t>When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developing</a:t>
            </a:r>
            <a:r>
              <a:rPr lang="de-DE" sz="1800" dirty="0">
                <a:solidFill>
                  <a:srgbClr val="595A59"/>
                </a:solidFill>
                <a:latin typeface="Calibri"/>
                <a:ea typeface="Calibri"/>
                <a:cs typeface="Calibri"/>
                <a:sym typeface="Calibri"/>
              </a:rPr>
              <a:t> a </a:t>
            </a:r>
            <a:r>
              <a:rPr lang="de-DE" sz="1800" dirty="0" err="1">
                <a:solidFill>
                  <a:srgbClr val="595A59"/>
                </a:solidFill>
                <a:latin typeface="Calibri"/>
                <a:ea typeface="Calibri"/>
                <a:cs typeface="Calibri"/>
                <a:sym typeface="Calibri"/>
              </a:rPr>
              <a:t>restructuring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concept</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future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trends</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tourism</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industry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should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considered</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4"/>
          <p:cNvSpPr txBox="1">
            <a:spLocks noGrp="1"/>
          </p:cNvSpPr>
          <p:nvPr>
            <p:ph type="body" idx="1"/>
          </p:nvPr>
        </p:nvSpPr>
        <p:spPr>
          <a:xfrm>
            <a:off x="666708" y="752638"/>
            <a:ext cx="4329835" cy="36684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a:t>Strategic Options in Crisis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39"/>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462" name="Google Shape;1462;p39"/>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 </a:t>
            </a:r>
            <a:r>
              <a:rPr lang="de-DE" dirty="0" err="1"/>
              <a:t>restructuring</a:t>
            </a:r>
            <a:r>
              <a:rPr lang="de-DE" dirty="0"/>
              <a:t> </a:t>
            </a:r>
            <a:r>
              <a:rPr lang="de-DE" dirty="0" err="1"/>
              <a:t>concept</a:t>
            </a:r>
            <a:r>
              <a:rPr lang="de-DE" dirty="0"/>
              <a:t> </a:t>
            </a:r>
            <a:r>
              <a:rPr lang="de-DE" dirty="0" err="1"/>
              <a:t>increases</a:t>
            </a:r>
            <a:r>
              <a:rPr lang="de-DE" dirty="0"/>
              <a:t> the </a:t>
            </a:r>
            <a:r>
              <a:rPr lang="de-DE" dirty="0" err="1"/>
              <a:t>chances</a:t>
            </a:r>
            <a:r>
              <a:rPr lang="de-DE" dirty="0"/>
              <a:t> of </a:t>
            </a:r>
            <a:r>
              <a:rPr lang="de-DE" dirty="0" err="1"/>
              <a:t>success</a:t>
            </a:r>
            <a:r>
              <a:rPr lang="de-DE" dirty="0"/>
              <a:t> and the </a:t>
            </a:r>
            <a:r>
              <a:rPr lang="de-DE" dirty="0" err="1"/>
              <a:t>liability</a:t>
            </a:r>
            <a:r>
              <a:rPr lang="de-DE" dirty="0"/>
              <a:t> and </a:t>
            </a:r>
            <a:r>
              <a:rPr lang="de-DE" dirty="0" err="1"/>
              <a:t>rescission</a:t>
            </a:r>
            <a:r>
              <a:rPr lang="de-DE" dirty="0"/>
              <a:t> </a:t>
            </a:r>
            <a:r>
              <a:rPr lang="de-DE" dirty="0" err="1"/>
              <a:t>risks</a:t>
            </a:r>
            <a:r>
              <a:rPr lang="de-DE" dirty="0"/>
              <a:t> </a:t>
            </a:r>
            <a:r>
              <a:rPr lang="de-DE" dirty="0" err="1"/>
              <a:t>can</a:t>
            </a:r>
            <a:r>
              <a:rPr lang="de-DE" dirty="0"/>
              <a:t> </a:t>
            </a:r>
            <a:r>
              <a:rPr lang="de-DE" dirty="0" err="1"/>
              <a:t>be</a:t>
            </a:r>
            <a:r>
              <a:rPr lang="de-DE" dirty="0"/>
              <a:t> </a:t>
            </a:r>
            <a:r>
              <a:rPr lang="de-DE" dirty="0" err="1"/>
              <a:t>significantly</a:t>
            </a:r>
            <a:r>
              <a:rPr lang="de-DE" dirty="0"/>
              <a:t> </a:t>
            </a:r>
            <a:r>
              <a:rPr lang="de-DE" dirty="0" err="1"/>
              <a:t>reduced</a:t>
            </a:r>
            <a:r>
              <a:rPr lang="de-DE" dirty="0"/>
              <a:t> (</a:t>
            </a:r>
            <a:r>
              <a:rPr lang="de-DE" dirty="0" err="1"/>
              <a:t>depending</a:t>
            </a:r>
            <a:r>
              <a:rPr lang="de-DE" dirty="0"/>
              <a:t> on the legal </a:t>
            </a:r>
            <a:r>
              <a:rPr lang="de-DE" dirty="0" err="1"/>
              <a:t>framework</a:t>
            </a:r>
            <a:r>
              <a:rPr lang="de-DE" dirty="0"/>
              <a:t> of </a:t>
            </a:r>
            <a:r>
              <a:rPr lang="de-DE" dirty="0" err="1"/>
              <a:t>your</a:t>
            </a:r>
            <a:r>
              <a:rPr lang="de-DE" dirty="0"/>
              <a:t> </a:t>
            </a:r>
            <a:r>
              <a:rPr lang="de-DE" dirty="0" err="1"/>
              <a:t>country</a:t>
            </a:r>
            <a:r>
              <a:rPr lang="de-DE" dirty="0"/>
              <a:t>).</a:t>
            </a:r>
            <a:endParaRPr dirty="0"/>
          </a:p>
        </p:txBody>
      </p:sp>
      <p:sp>
        <p:nvSpPr>
          <p:cNvPr id="1463" name="Google Shape;1463;p39"/>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dirty="0"/>
              <a:t>The </a:t>
            </a:r>
            <a:r>
              <a:rPr lang="de-DE" dirty="0" err="1"/>
              <a:t>restructuring</a:t>
            </a:r>
            <a:r>
              <a:rPr lang="de-DE" dirty="0"/>
              <a:t> </a:t>
            </a:r>
            <a:r>
              <a:rPr lang="de-DE" dirty="0" err="1"/>
              <a:t>concept</a:t>
            </a:r>
            <a:r>
              <a:rPr lang="de-DE" dirty="0"/>
              <a:t> </a:t>
            </a:r>
            <a:r>
              <a:rPr lang="de-DE" dirty="0" err="1"/>
              <a:t>contains</a:t>
            </a:r>
            <a:r>
              <a:rPr lang="de-DE" dirty="0"/>
              <a:t> a </a:t>
            </a:r>
            <a:r>
              <a:rPr lang="de-DE" dirty="0" err="1"/>
              <a:t>well</a:t>
            </a:r>
            <a:r>
              <a:rPr lang="de-DE" dirty="0"/>
              <a:t> </a:t>
            </a:r>
            <a:r>
              <a:rPr lang="de-DE" dirty="0" err="1"/>
              <a:t>thought</a:t>
            </a:r>
            <a:r>
              <a:rPr lang="de-DE" dirty="0"/>
              <a:t>-out </a:t>
            </a:r>
            <a:r>
              <a:rPr lang="de-DE" dirty="0" err="1"/>
              <a:t>guideline</a:t>
            </a:r>
            <a:r>
              <a:rPr lang="de-DE" dirty="0"/>
              <a:t> on </a:t>
            </a:r>
            <a:r>
              <a:rPr lang="de-DE" dirty="0" err="1"/>
              <a:t>how</a:t>
            </a:r>
            <a:r>
              <a:rPr lang="de-DE" dirty="0"/>
              <a:t> to </a:t>
            </a:r>
            <a:r>
              <a:rPr lang="de-DE" dirty="0" err="1"/>
              <a:t>proceed</a:t>
            </a:r>
            <a:r>
              <a:rPr lang="de-DE" dirty="0"/>
              <a:t> </a:t>
            </a:r>
            <a:r>
              <a:rPr lang="de-DE" dirty="0" err="1"/>
              <a:t>from</a:t>
            </a:r>
            <a:r>
              <a:rPr lang="de-DE" dirty="0"/>
              <a:t> the </a:t>
            </a:r>
            <a:r>
              <a:rPr lang="de-DE" dirty="0" err="1"/>
              <a:t>beginning</a:t>
            </a:r>
            <a:r>
              <a:rPr lang="de-DE" dirty="0"/>
              <a:t> to the end of </a:t>
            </a:r>
            <a:r>
              <a:rPr lang="de-DE" dirty="0" err="1"/>
              <a:t>restructuring</a:t>
            </a:r>
            <a:r>
              <a:rPr lang="de-DE" dirty="0"/>
              <a:t> </a:t>
            </a:r>
            <a:r>
              <a:rPr lang="de-DE" dirty="0" err="1"/>
              <a:t>as</a:t>
            </a:r>
            <a:r>
              <a:rPr lang="de-DE" dirty="0"/>
              <a:t> </a:t>
            </a:r>
            <a:r>
              <a:rPr lang="de-DE" dirty="0" err="1"/>
              <a:t>well</a:t>
            </a:r>
            <a:r>
              <a:rPr lang="de-DE" dirty="0"/>
              <a:t> </a:t>
            </a:r>
            <a:r>
              <a:rPr lang="de-DE" dirty="0" err="1"/>
              <a:t>as</a:t>
            </a:r>
            <a:r>
              <a:rPr lang="de-DE" dirty="0"/>
              <a:t> a </a:t>
            </a:r>
            <a:r>
              <a:rPr lang="de-DE" dirty="0" err="1"/>
              <a:t>forecast</a:t>
            </a:r>
            <a:r>
              <a:rPr lang="de-DE" dirty="0"/>
              <a:t> on </a:t>
            </a:r>
            <a:r>
              <a:rPr lang="de-DE" dirty="0" err="1"/>
              <a:t>its</a:t>
            </a:r>
            <a:r>
              <a:rPr lang="de-DE" dirty="0"/>
              <a:t> </a:t>
            </a:r>
            <a:r>
              <a:rPr lang="de-DE" dirty="0" err="1"/>
              <a:t>chances</a:t>
            </a:r>
            <a:r>
              <a:rPr lang="de-DE" dirty="0"/>
              <a:t> of </a:t>
            </a:r>
            <a:r>
              <a:rPr lang="de-DE" dirty="0" err="1"/>
              <a:t>success</a:t>
            </a:r>
            <a:r>
              <a:rPr lang="de-DE" dirty="0"/>
              <a:t>.</a:t>
            </a:r>
            <a:endParaRPr dirty="0"/>
          </a:p>
        </p:txBody>
      </p:sp>
      <p:sp>
        <p:nvSpPr>
          <p:cNvPr id="1464" name="Google Shape;1464;p3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Content of Restructuring Concepts</a:t>
            </a:r>
            <a:endParaRPr/>
          </a:p>
          <a:p>
            <a:pPr marL="0" lvl="0" indent="0" algn="l" rtl="0">
              <a:lnSpc>
                <a:spcPct val="90000"/>
              </a:lnSpc>
              <a:spcBef>
                <a:spcPts val="1000"/>
              </a:spcBef>
              <a:spcAft>
                <a:spcPts val="0"/>
              </a:spcAft>
              <a:buClr>
                <a:srgbClr val="79527B"/>
              </a:buClr>
              <a:buSzPts val="1800"/>
              <a:buNone/>
            </a:pPr>
            <a:endParaRPr/>
          </a:p>
        </p:txBody>
      </p:sp>
      <p:grpSp>
        <p:nvGrpSpPr>
          <p:cNvPr id="1465" name="Google Shape;1465;p39"/>
          <p:cNvGrpSpPr/>
          <p:nvPr/>
        </p:nvGrpSpPr>
        <p:grpSpPr>
          <a:xfrm>
            <a:off x="5264152" y="1770513"/>
            <a:ext cx="5710593" cy="1347141"/>
            <a:chOff x="5264152" y="1770513"/>
            <a:chExt cx="5710593" cy="1347141"/>
          </a:xfrm>
        </p:grpSpPr>
        <p:sp>
          <p:nvSpPr>
            <p:cNvPr id="1466" name="Google Shape;1466;p39"/>
            <p:cNvSpPr/>
            <p:nvPr/>
          </p:nvSpPr>
          <p:spPr>
            <a:xfrm>
              <a:off x="6654745" y="1772541"/>
              <a:ext cx="4320000"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67" name="Google Shape;1467;p39"/>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68" name="Google Shape;1468;p39"/>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Company Situation</a:t>
              </a:r>
              <a:endParaRPr sz="1400" b="1" cap="none">
                <a:solidFill>
                  <a:schemeClr val="lt1"/>
                </a:solidFill>
                <a:latin typeface="Calibri"/>
                <a:ea typeface="Calibri"/>
                <a:cs typeface="Calibri"/>
                <a:sym typeface="Calibri"/>
              </a:endParaRPr>
            </a:p>
          </p:txBody>
        </p:sp>
        <p:sp>
          <p:nvSpPr>
            <p:cNvPr id="1469" name="Google Shape;1469;p39"/>
            <p:cNvSpPr txBox="1"/>
            <p:nvPr/>
          </p:nvSpPr>
          <p:spPr>
            <a:xfrm>
              <a:off x="6652292" y="1892798"/>
              <a:ext cx="4225104" cy="739241"/>
            </a:xfrm>
            <a:prstGeom prst="rect">
              <a:avLst/>
            </a:prstGeom>
            <a:noFill/>
            <a:ln>
              <a:noFill/>
            </a:ln>
          </p:spPr>
          <p:txBody>
            <a:bodyPr spcFirstLastPara="1" wrap="square" lIns="91425" tIns="45700" rIns="91425" bIns="45700" anchor="t" anchorCtr="0">
              <a:spAutoFit/>
            </a:bodyPr>
            <a:lstStyle/>
            <a:p>
              <a:pPr marL="0" marR="0" lvl="0" indent="0" algn="l" rtl="0">
                <a:lnSpc>
                  <a:spcPct val="118928"/>
                </a:lnSpc>
                <a:spcBef>
                  <a:spcPts val="0"/>
                </a:spcBef>
                <a:spcAft>
                  <a:spcPts val="0"/>
                </a:spcAft>
                <a:buNone/>
              </a:pPr>
              <a:r>
                <a:rPr lang="de-DE" sz="1400" dirty="0">
                  <a:solidFill>
                    <a:schemeClr val="lt1"/>
                  </a:solidFill>
                  <a:latin typeface="Calibri"/>
                  <a:ea typeface="Calibri"/>
                  <a:cs typeface="Calibri"/>
                  <a:sym typeface="Calibri"/>
                </a:rPr>
                <a:t>Statements </a:t>
              </a:r>
              <a:r>
                <a:rPr lang="de-DE" sz="1400" dirty="0" err="1">
                  <a:solidFill>
                    <a:schemeClr val="lt1"/>
                  </a:solidFill>
                  <a:latin typeface="Calibri"/>
                  <a:ea typeface="Calibri"/>
                  <a:cs typeface="Calibri"/>
                  <a:sym typeface="Calibri"/>
                </a:rPr>
                <a:t>about</a:t>
              </a:r>
              <a:r>
                <a:rPr lang="de-DE" sz="1400" dirty="0">
                  <a:solidFill>
                    <a:schemeClr val="lt1"/>
                  </a:solidFill>
                  <a:latin typeface="Calibri"/>
                  <a:ea typeface="Calibri"/>
                  <a:cs typeface="Calibri"/>
                  <a:sym typeface="Calibri"/>
                </a:rPr>
                <a:t> essential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data</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economic</a:t>
              </a:r>
              <a:r>
                <a:rPr lang="de-DE" sz="1400" dirty="0">
                  <a:solidFill>
                    <a:schemeClr val="lt1"/>
                  </a:solidFill>
                  <a:latin typeface="Calibri"/>
                  <a:ea typeface="Calibri"/>
                  <a:cs typeface="Calibri"/>
                  <a:sym typeface="Calibri"/>
                </a:rPr>
                <a:t> and legal </a:t>
              </a:r>
              <a:r>
                <a:rPr lang="de-DE" sz="1400" dirty="0" err="1">
                  <a:solidFill>
                    <a:schemeClr val="lt1"/>
                  </a:solidFill>
                  <a:latin typeface="Calibri"/>
                  <a:ea typeface="Calibri"/>
                  <a:cs typeface="Calibri"/>
                  <a:sym typeface="Calibri"/>
                </a:rPr>
                <a:t>influencing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factors</a:t>
              </a:r>
              <a:r>
                <a:rPr lang="de-DE" sz="1400" dirty="0">
                  <a:solidFill>
                    <a:schemeClr val="lt1"/>
                  </a:solidFill>
                  <a:latin typeface="Calibri"/>
                  <a:ea typeface="Calibri"/>
                  <a:cs typeface="Calibri"/>
                  <a:sym typeface="Calibri"/>
                </a:rPr>
                <a:t> and the (</a:t>
              </a:r>
              <a:r>
                <a:rPr lang="de-DE" sz="1400" dirty="0" err="1">
                  <a:solidFill>
                    <a:schemeClr val="lt1"/>
                  </a:solidFill>
                  <a:latin typeface="Calibri"/>
                  <a:ea typeface="Calibri"/>
                  <a:cs typeface="Calibri"/>
                  <a:sym typeface="Calibri"/>
                </a:rPr>
                <a:t>central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causes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crisis</a:t>
              </a:r>
              <a:endParaRPr dirty="0"/>
            </a:p>
          </p:txBody>
        </p:sp>
      </p:grpSp>
      <p:sp>
        <p:nvSpPr>
          <p:cNvPr id="1470" name="Google Shape;1470;p39"/>
          <p:cNvSpPr/>
          <p:nvPr/>
        </p:nvSpPr>
        <p:spPr>
          <a:xfrm>
            <a:off x="6652292" y="3306445"/>
            <a:ext cx="4320000" cy="954107"/>
          </a:xfrm>
          <a:prstGeom prst="rect">
            <a:avLst/>
          </a:prstGeom>
          <a:solidFill>
            <a:srgbClr val="A77FA9"/>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71" name="Google Shape;1471;p39"/>
          <p:cNvSpPr txBox="1"/>
          <p:nvPr/>
        </p:nvSpPr>
        <p:spPr>
          <a:xfrm>
            <a:off x="6652292" y="3312548"/>
            <a:ext cx="4486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1400" dirty="0" err="1">
                <a:solidFill>
                  <a:schemeClr val="lt1"/>
                </a:solidFill>
                <a:latin typeface="Calibri"/>
                <a:ea typeface="Calibri"/>
                <a:cs typeface="Calibri"/>
                <a:sym typeface="Calibri"/>
              </a:rPr>
              <a:t>Presentation</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vision</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mission</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statement</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restructured</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Statements on the </a:t>
            </a:r>
            <a:r>
              <a:rPr lang="de-DE" sz="1400" dirty="0" err="1">
                <a:solidFill>
                  <a:schemeClr val="lt1"/>
                </a:solidFill>
                <a:latin typeface="Calibri"/>
                <a:ea typeface="Calibri"/>
                <a:cs typeface="Calibri"/>
                <a:sym typeface="Calibri"/>
              </a:rPr>
              <a:t>necessary</a:t>
            </a:r>
            <a:r>
              <a:rPr lang="de-DE" sz="1400" dirty="0">
                <a:solidFill>
                  <a:schemeClr val="lt1"/>
                </a:solidFill>
                <a:latin typeface="Calibri"/>
                <a:ea typeface="Calibri"/>
                <a:cs typeface="Calibri"/>
                <a:sym typeface="Calibri"/>
              </a:rPr>
              <a:t> operational </a:t>
            </a:r>
            <a:r>
              <a:rPr lang="de-DE" sz="1400" dirty="0" err="1">
                <a:solidFill>
                  <a:schemeClr val="lt1"/>
                </a:solidFill>
                <a:latin typeface="Calibri"/>
                <a:ea typeface="Calibri"/>
                <a:cs typeface="Calibri"/>
                <a:sym typeface="Calibri"/>
              </a:rPr>
              <a:t>or</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financial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measures</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contributions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various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parties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involved</a:t>
            </a:r>
            <a:endParaRPr dirty="0"/>
          </a:p>
        </p:txBody>
      </p:sp>
      <p:sp>
        <p:nvSpPr>
          <p:cNvPr id="1472" name="Google Shape;1472;p39"/>
          <p:cNvSpPr/>
          <p:nvPr/>
        </p:nvSpPr>
        <p:spPr>
          <a:xfrm>
            <a:off x="6671507" y="4803035"/>
            <a:ext cx="4320000"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73" name="Google Shape;1473;p39"/>
          <p:cNvSpPr txBox="1"/>
          <p:nvPr/>
        </p:nvSpPr>
        <p:spPr>
          <a:xfrm>
            <a:off x="6652292" y="4805318"/>
            <a:ext cx="4225104" cy="954107"/>
          </a:xfrm>
          <a:prstGeom prst="rect">
            <a:avLst/>
          </a:prstGeom>
          <a:solidFill>
            <a:srgbClr val="C5C5C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err="1">
                <a:solidFill>
                  <a:schemeClr val="lt1"/>
                </a:solidFill>
                <a:latin typeface="Calibri"/>
                <a:ea typeface="Calibri"/>
                <a:cs typeface="Calibri"/>
                <a:sym typeface="Calibri"/>
              </a:rPr>
              <a:t>Presentation</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liquidity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earnings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asset</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company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taking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into</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account</a:t>
            </a:r>
            <a:r>
              <a:rPr lang="de-DE" sz="1400" b="0" i="0" dirty="0">
                <a:solidFill>
                  <a:schemeClr val="lt1"/>
                </a:solidFill>
                <a:latin typeface="Calibri"/>
                <a:ea typeface="Calibri"/>
                <a:cs typeface="Calibri"/>
                <a:sym typeface="Calibri"/>
              </a:rPr>
              <a:t> the </a:t>
            </a:r>
            <a:r>
              <a:rPr lang="de-DE" sz="1400" b="0" i="0" dirty="0" err="1">
                <a:solidFill>
                  <a:schemeClr val="lt1"/>
                </a:solidFill>
                <a:latin typeface="Calibri"/>
                <a:ea typeface="Calibri"/>
                <a:cs typeface="Calibri"/>
                <a:sym typeface="Calibri"/>
              </a:rPr>
              <a:t>restructuring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measures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contributions</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integrated</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corporate</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a:t>
            </a:r>
            <a:endParaRPr dirty="0"/>
          </a:p>
        </p:txBody>
      </p:sp>
      <p:sp>
        <p:nvSpPr>
          <p:cNvPr id="1474" name="Google Shape;1474;p39"/>
          <p:cNvSpPr/>
          <p:nvPr/>
        </p:nvSpPr>
        <p:spPr>
          <a:xfrm rot="5400000">
            <a:off x="5315175" y="3318624"/>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75" name="Google Shape;1475;p39"/>
          <p:cNvSpPr txBox="1"/>
          <p:nvPr/>
        </p:nvSpPr>
        <p:spPr>
          <a:xfrm>
            <a:off x="5267463" y="3571390"/>
            <a:ext cx="1449185"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2. Vision, Mission </a:t>
            </a:r>
            <a:br>
              <a:rPr lang="de-DE" sz="1400" b="1">
                <a:solidFill>
                  <a:schemeClr val="dk1"/>
                </a:solidFill>
                <a:latin typeface="Calibri"/>
                <a:ea typeface="Calibri"/>
                <a:cs typeface="Calibri"/>
                <a:sym typeface="Calibri"/>
              </a:rPr>
            </a:br>
            <a:r>
              <a:rPr lang="de-DE" sz="1400" b="1">
                <a:solidFill>
                  <a:schemeClr val="lt1"/>
                </a:solidFill>
                <a:latin typeface="Calibri"/>
                <a:ea typeface="Calibri"/>
                <a:cs typeface="Calibri"/>
                <a:sym typeface="Calibri"/>
              </a:rPr>
              <a:t>and Measures</a:t>
            </a:r>
            <a:endParaRPr/>
          </a:p>
          <a:p>
            <a:pPr marL="0" marR="0" lvl="0" indent="0" algn="ctr" rtl="0">
              <a:spcBef>
                <a:spcPts val="0"/>
              </a:spcBef>
              <a:spcAft>
                <a:spcPts val="0"/>
              </a:spcAft>
              <a:buNone/>
            </a:pPr>
            <a:endParaRPr sz="1400" cap="none">
              <a:solidFill>
                <a:schemeClr val="lt1"/>
              </a:solidFill>
              <a:latin typeface="Calibri"/>
              <a:ea typeface="Calibri"/>
              <a:cs typeface="Calibri"/>
              <a:sym typeface="Calibri"/>
            </a:endParaRPr>
          </a:p>
        </p:txBody>
      </p:sp>
      <p:sp>
        <p:nvSpPr>
          <p:cNvPr id="1476" name="Google Shape;1476;p39"/>
          <p:cNvSpPr/>
          <p:nvPr/>
        </p:nvSpPr>
        <p:spPr>
          <a:xfrm rot="5400000">
            <a:off x="5528454" y="4614088"/>
            <a:ext cx="954107" cy="1332000"/>
          </a:xfrm>
          <a:prstGeom prst="rect">
            <a:avLst/>
          </a:pr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477" name="Google Shape;1477;p39"/>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3. Businessplan</a:t>
            </a:r>
            <a:endParaRPr sz="1400" b="1" cap="none">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40"/>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future</a:t>
            </a:r>
            <a:r>
              <a:rPr lang="de-DE" dirty="0"/>
              <a:t> </a:t>
            </a:r>
            <a:r>
              <a:rPr lang="de-DE" dirty="0" err="1"/>
              <a:t>mission</a:t>
            </a:r>
            <a:r>
              <a:rPr lang="de-DE" dirty="0"/>
              <a:t> </a:t>
            </a:r>
            <a:r>
              <a:rPr lang="de-DE" dirty="0" err="1"/>
              <a:t>statement</a:t>
            </a:r>
            <a:r>
              <a:rPr lang="de-DE" dirty="0"/>
              <a:t> </a:t>
            </a:r>
            <a:r>
              <a:rPr lang="de-DE" dirty="0" err="1"/>
              <a:t>identifies</a:t>
            </a:r>
            <a:r>
              <a:rPr lang="de-DE" dirty="0"/>
              <a:t> </a:t>
            </a:r>
            <a:r>
              <a:rPr lang="de-DE" dirty="0" err="1"/>
              <a:t>procedures</a:t>
            </a:r>
            <a:r>
              <a:rPr lang="de-DE" dirty="0"/>
              <a:t> and </a:t>
            </a:r>
            <a:r>
              <a:rPr lang="de-DE" dirty="0" err="1"/>
              <a:t>potentials</a:t>
            </a:r>
            <a:r>
              <a:rPr lang="de-DE" dirty="0"/>
              <a:t> </a:t>
            </a:r>
            <a:r>
              <a:rPr lang="de-DE" dirty="0" err="1"/>
              <a:t>that</a:t>
            </a:r>
            <a:r>
              <a:rPr lang="de-DE" dirty="0"/>
              <a:t> will </a:t>
            </a:r>
            <a:r>
              <a:rPr lang="de-DE" dirty="0" err="1"/>
              <a:t>make</a:t>
            </a:r>
            <a:r>
              <a:rPr lang="de-DE" dirty="0"/>
              <a:t> the </a:t>
            </a:r>
            <a:r>
              <a:rPr lang="de-DE" dirty="0" err="1"/>
              <a:t>company</a:t>
            </a:r>
            <a:r>
              <a:rPr lang="de-DE" dirty="0"/>
              <a:t> </a:t>
            </a:r>
            <a:r>
              <a:rPr lang="de-DE" dirty="0" err="1"/>
              <a:t>competitive</a:t>
            </a:r>
            <a:r>
              <a:rPr lang="de-DE" dirty="0"/>
              <a:t> and </a:t>
            </a:r>
            <a:r>
              <a:rPr lang="de-DE" dirty="0" err="1"/>
              <a:t>thus</a:t>
            </a:r>
            <a:r>
              <a:rPr lang="de-DE" dirty="0"/>
              <a:t> open </a:t>
            </a:r>
            <a:r>
              <a:rPr lang="de-DE" dirty="0" err="1"/>
              <a:t>up</a:t>
            </a:r>
            <a:r>
              <a:rPr lang="de-DE" dirty="0"/>
              <a:t> the </a:t>
            </a:r>
            <a:r>
              <a:rPr lang="de-DE" dirty="0" err="1"/>
              <a:t>possibility</a:t>
            </a:r>
            <a:r>
              <a:rPr lang="de-DE" dirty="0"/>
              <a:t> of </a:t>
            </a:r>
            <a:r>
              <a:rPr lang="de-DE" dirty="0" err="1"/>
              <a:t>achieving</a:t>
            </a:r>
            <a:r>
              <a:rPr lang="de-DE" dirty="0"/>
              <a:t> a </a:t>
            </a:r>
            <a:r>
              <a:rPr lang="de-DE" dirty="0" err="1"/>
              <a:t>sustainable</a:t>
            </a:r>
            <a:r>
              <a:rPr lang="de-DE" dirty="0"/>
              <a:t>, </a:t>
            </a:r>
            <a:r>
              <a:rPr lang="de-DE" dirty="0" err="1"/>
              <a:t>industry</a:t>
            </a:r>
            <a:r>
              <a:rPr lang="de-DE" dirty="0"/>
              <a:t>-standard </a:t>
            </a:r>
            <a:r>
              <a:rPr lang="de-DE" dirty="0" err="1"/>
              <a:t>return</a:t>
            </a:r>
            <a:r>
              <a:rPr lang="de-DE" dirty="0"/>
              <a:t> on </a:t>
            </a:r>
            <a:r>
              <a:rPr lang="de-DE" dirty="0" err="1"/>
              <a:t>sales</a:t>
            </a:r>
            <a:r>
              <a:rPr lang="de-DE" dirty="0"/>
              <a:t> and </a:t>
            </a:r>
            <a:r>
              <a:rPr lang="de-DE" dirty="0" err="1"/>
              <a:t>equity</a:t>
            </a:r>
            <a:r>
              <a:rPr lang="de-DE" dirty="0"/>
              <a:t> </a:t>
            </a:r>
            <a:r>
              <a:rPr lang="de-DE" dirty="0" err="1"/>
              <a:t>ratio</a:t>
            </a:r>
            <a:r>
              <a:rPr lang="de-DE" dirty="0"/>
              <a:t> in </a:t>
            </a:r>
            <a:r>
              <a:rPr lang="de-DE" dirty="0" err="1"/>
              <a:t>order</a:t>
            </a:r>
            <a:r>
              <a:rPr lang="de-DE" dirty="0"/>
              <a:t> to </a:t>
            </a:r>
            <a:r>
              <a:rPr lang="de-DE" dirty="0" err="1"/>
              <a:t>become</a:t>
            </a:r>
            <a:r>
              <a:rPr lang="de-DE" dirty="0"/>
              <a:t> </a:t>
            </a:r>
            <a:r>
              <a:rPr lang="de-DE" dirty="0" err="1"/>
              <a:t>attractive</a:t>
            </a:r>
            <a:r>
              <a:rPr lang="de-DE" dirty="0"/>
              <a:t> </a:t>
            </a:r>
            <a:r>
              <a:rPr lang="de-DE" dirty="0" err="1"/>
              <a:t>again</a:t>
            </a:r>
            <a:r>
              <a:rPr lang="de-DE" dirty="0"/>
              <a:t> </a:t>
            </a:r>
            <a:r>
              <a:rPr lang="de-DE" dirty="0" err="1"/>
              <a:t>for</a:t>
            </a:r>
            <a:r>
              <a:rPr lang="de-DE" dirty="0"/>
              <a:t> </a:t>
            </a:r>
            <a:r>
              <a:rPr lang="de-DE" dirty="0" err="1"/>
              <a:t>equity</a:t>
            </a:r>
            <a:r>
              <a:rPr lang="de-DE" dirty="0"/>
              <a:t> and </a:t>
            </a:r>
            <a:r>
              <a:rPr lang="de-DE" dirty="0" err="1"/>
              <a:t>debt</a:t>
            </a:r>
            <a:r>
              <a:rPr lang="de-DE" dirty="0"/>
              <a:t> </a:t>
            </a:r>
            <a:r>
              <a:rPr lang="de-DE" dirty="0" err="1"/>
              <a:t>capital</a:t>
            </a:r>
            <a:r>
              <a:rPr lang="de-DE" dirty="0"/>
              <a:t> </a:t>
            </a:r>
            <a:r>
              <a:rPr lang="de-DE" dirty="0" err="1"/>
              <a:t>providers</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It</a:t>
            </a:r>
            <a:r>
              <a:rPr lang="de-DE" dirty="0"/>
              <a:t> </a:t>
            </a:r>
            <a:r>
              <a:rPr lang="de-DE" dirty="0" err="1"/>
              <a:t>indicates</a:t>
            </a:r>
            <a:r>
              <a:rPr lang="de-DE" dirty="0"/>
              <a:t> the </a:t>
            </a:r>
            <a:r>
              <a:rPr lang="de-DE" dirty="0" err="1"/>
              <a:t>goal</a:t>
            </a:r>
            <a:r>
              <a:rPr lang="de-DE" dirty="0"/>
              <a:t> of the </a:t>
            </a:r>
            <a:r>
              <a:rPr lang="de-DE" dirty="0" err="1"/>
              <a:t>company's</a:t>
            </a:r>
            <a:r>
              <a:rPr lang="de-DE" dirty="0"/>
              <a:t> </a:t>
            </a:r>
            <a:r>
              <a:rPr lang="de-DE" dirty="0" err="1"/>
              <a:t>development</a:t>
            </a:r>
            <a:r>
              <a:rPr lang="de-DE" dirty="0"/>
              <a:t>.</a:t>
            </a:r>
            <a:endParaRPr dirty="0"/>
          </a:p>
        </p:txBody>
      </p:sp>
      <p:sp>
        <p:nvSpPr>
          <p:cNvPr id="1483" name="Google Shape;1483;p4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A </a:t>
            </a:r>
            <a:r>
              <a:rPr lang="de-DE" dirty="0" err="1"/>
              <a:t>comprehensive</a:t>
            </a:r>
            <a:r>
              <a:rPr lang="de-DE" dirty="0"/>
              <a:t> </a:t>
            </a:r>
            <a:r>
              <a:rPr lang="de-DE" dirty="0" err="1"/>
              <a:t>restructuring</a:t>
            </a:r>
            <a:r>
              <a:rPr lang="de-DE" dirty="0"/>
              <a:t> </a:t>
            </a:r>
            <a:r>
              <a:rPr lang="de-DE" dirty="0" err="1"/>
              <a:t>concept</a:t>
            </a:r>
            <a:r>
              <a:rPr lang="de-DE" dirty="0"/>
              <a:t> also </a:t>
            </a:r>
            <a:r>
              <a:rPr lang="de-DE" dirty="0" err="1"/>
              <a:t>includes</a:t>
            </a:r>
            <a:r>
              <a:rPr lang="de-DE" dirty="0"/>
              <a:t> the </a:t>
            </a:r>
            <a:r>
              <a:rPr lang="de-DE" dirty="0" err="1"/>
              <a:t>future</a:t>
            </a:r>
            <a:r>
              <a:rPr lang="de-DE" dirty="0"/>
              <a:t> </a:t>
            </a:r>
            <a:r>
              <a:rPr lang="de-DE" dirty="0" err="1"/>
              <a:t>mission</a:t>
            </a:r>
            <a:r>
              <a:rPr lang="de-DE" dirty="0"/>
              <a:t> </a:t>
            </a:r>
            <a:r>
              <a:rPr lang="de-DE" dirty="0" err="1"/>
              <a:t>statement</a:t>
            </a:r>
            <a:r>
              <a:rPr lang="de-DE" dirty="0"/>
              <a:t> of the </a:t>
            </a:r>
            <a:r>
              <a:rPr lang="de-DE" dirty="0" err="1"/>
              <a:t>company</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484" name="Google Shape;1484;p4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Mission Statement I/II</a:t>
            </a:r>
            <a:endParaRPr/>
          </a:p>
        </p:txBody>
      </p:sp>
      <p:grpSp>
        <p:nvGrpSpPr>
          <p:cNvPr id="1485" name="Google Shape;1485;p40"/>
          <p:cNvGrpSpPr/>
          <p:nvPr/>
        </p:nvGrpSpPr>
        <p:grpSpPr>
          <a:xfrm flipH="1">
            <a:off x="4516586" y="1831921"/>
            <a:ext cx="3648851" cy="3810548"/>
            <a:chOff x="5961125" y="1623900"/>
            <a:chExt cx="427450" cy="448175"/>
          </a:xfrm>
        </p:grpSpPr>
        <p:sp>
          <p:nvSpPr>
            <p:cNvPr id="1486" name="Google Shape;1486;p40"/>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7" name="Google Shape;1487;p40"/>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8" name="Google Shape;1488;p40"/>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9" name="Google Shape;1489;p40"/>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0" name="Google Shape;1490;p40"/>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1" name="Google Shape;1491;p40"/>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2" name="Google Shape;1492;p40"/>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58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493" name="Google Shape;1493;p40"/>
          <p:cNvSpPr/>
          <p:nvPr/>
        </p:nvSpPr>
        <p:spPr>
          <a:xfrm>
            <a:off x="7474921" y="2283659"/>
            <a:ext cx="4227308" cy="753470"/>
          </a:xfrm>
          <a:prstGeom prst="roundRect">
            <a:avLst>
              <a:gd name="adj" fmla="val 16667"/>
            </a:avLst>
          </a:prstGeom>
          <a:solidFill>
            <a:srgbClr val="F2F2F2"/>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serves</a:t>
            </a:r>
            <a:r>
              <a:rPr lang="de-DE" sz="1400" dirty="0">
                <a:solidFill>
                  <a:srgbClr val="086D6E"/>
                </a:solidFill>
                <a:latin typeface="Calibri"/>
                <a:ea typeface="Calibri"/>
                <a:cs typeface="Calibri"/>
                <a:sym typeface="Calibri"/>
              </a:rPr>
              <a:t> to </a:t>
            </a:r>
            <a:r>
              <a:rPr lang="de-DE" sz="1400" dirty="0" err="1">
                <a:solidFill>
                  <a:srgbClr val="086D6E"/>
                </a:solidFill>
                <a:latin typeface="Calibri"/>
                <a:ea typeface="Calibri"/>
                <a:cs typeface="Calibri"/>
                <a:sym typeface="Calibri"/>
              </a:rPr>
              <a:t>identify</a:t>
            </a:r>
            <a:r>
              <a:rPr lang="de-DE" sz="1400" dirty="0">
                <a:solidFill>
                  <a:srgbClr val="086D6E"/>
                </a:solidFill>
                <a:latin typeface="Calibri"/>
                <a:ea typeface="Calibri"/>
                <a:cs typeface="Calibri"/>
                <a:sym typeface="Calibri"/>
              </a:rPr>
              <a:t> the </a:t>
            </a:r>
            <a:r>
              <a:rPr lang="de-DE" sz="1400" dirty="0" err="1">
                <a:solidFill>
                  <a:srgbClr val="086D6E"/>
                </a:solidFill>
                <a:latin typeface="Calibri"/>
                <a:ea typeface="Calibri"/>
                <a:cs typeface="Calibri"/>
                <a:sym typeface="Calibri"/>
              </a:rPr>
              <a:t>restructuring</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measures</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that</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are</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necessary</a:t>
            </a:r>
            <a:r>
              <a:rPr lang="de-DE" sz="1400" dirty="0">
                <a:solidFill>
                  <a:srgbClr val="086D6E"/>
                </a:solidFill>
                <a:latin typeface="Calibri"/>
                <a:ea typeface="Calibri"/>
                <a:cs typeface="Calibri"/>
                <a:sym typeface="Calibri"/>
              </a:rPr>
              <a:t> to </a:t>
            </a:r>
            <a:r>
              <a:rPr lang="de-DE" sz="1400" dirty="0" err="1">
                <a:solidFill>
                  <a:srgbClr val="086D6E"/>
                </a:solidFill>
                <a:latin typeface="Calibri"/>
                <a:ea typeface="Calibri"/>
                <a:cs typeface="Calibri"/>
                <a:sym typeface="Calibri"/>
              </a:rPr>
              <a:t>successfully</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position</a:t>
            </a:r>
            <a:r>
              <a:rPr lang="de-DE" sz="1400" dirty="0">
                <a:solidFill>
                  <a:srgbClr val="086D6E"/>
                </a:solidFill>
                <a:latin typeface="Calibri"/>
                <a:ea typeface="Calibri"/>
                <a:cs typeface="Calibri"/>
                <a:sym typeface="Calibri"/>
              </a:rPr>
              <a:t> the </a:t>
            </a:r>
            <a:r>
              <a:rPr lang="de-DE" sz="1400" dirty="0" err="1">
                <a:solidFill>
                  <a:srgbClr val="086D6E"/>
                </a:solidFill>
                <a:latin typeface="Calibri"/>
                <a:ea typeface="Calibri"/>
                <a:cs typeface="Calibri"/>
                <a:sym typeface="Calibri"/>
              </a:rPr>
              <a:t>company</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with</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its</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range</a:t>
            </a:r>
            <a:r>
              <a:rPr lang="de-DE" sz="1400" dirty="0">
                <a:solidFill>
                  <a:srgbClr val="086D6E"/>
                </a:solidFill>
                <a:latin typeface="Calibri"/>
                <a:ea typeface="Calibri"/>
                <a:cs typeface="Calibri"/>
                <a:sym typeface="Calibri"/>
              </a:rPr>
              <a:t> of </a:t>
            </a:r>
            <a:r>
              <a:rPr lang="de-DE" sz="1400" dirty="0" err="1">
                <a:solidFill>
                  <a:srgbClr val="086D6E"/>
                </a:solidFill>
                <a:latin typeface="Calibri"/>
                <a:ea typeface="Calibri"/>
                <a:cs typeface="Calibri"/>
                <a:sym typeface="Calibri"/>
              </a:rPr>
              <a:t>services</a:t>
            </a:r>
            <a:r>
              <a:rPr lang="de-DE" sz="1400" dirty="0">
                <a:solidFill>
                  <a:srgbClr val="086D6E"/>
                </a:solidFill>
                <a:latin typeface="Calibri"/>
                <a:ea typeface="Calibri"/>
                <a:cs typeface="Calibri"/>
                <a:sym typeface="Calibri"/>
              </a:rPr>
              <a:t> in </a:t>
            </a:r>
            <a:r>
              <a:rPr lang="de-DE" sz="1400" dirty="0" err="1">
                <a:solidFill>
                  <a:srgbClr val="086D6E"/>
                </a:solidFill>
                <a:latin typeface="Calibri"/>
                <a:ea typeface="Calibri"/>
                <a:cs typeface="Calibri"/>
                <a:sym typeface="Calibri"/>
              </a:rPr>
              <a:t>competition</a:t>
            </a:r>
            <a:r>
              <a:rPr lang="de-DE" sz="1400" dirty="0">
                <a:solidFill>
                  <a:srgbClr val="086D6E"/>
                </a:solidFill>
                <a:latin typeface="Calibri"/>
                <a:ea typeface="Calibri"/>
                <a:cs typeface="Calibri"/>
                <a:sym typeface="Calibri"/>
              </a:rPr>
              <a:t>.</a:t>
            </a:r>
            <a:endParaRPr sz="1400" dirty="0">
              <a:solidFill>
                <a:srgbClr val="086D6E"/>
              </a:solidFill>
              <a:latin typeface="Calibri"/>
              <a:ea typeface="Calibri"/>
              <a:cs typeface="Calibri"/>
              <a:sym typeface="Calibri"/>
            </a:endParaRPr>
          </a:p>
        </p:txBody>
      </p:sp>
      <p:sp>
        <p:nvSpPr>
          <p:cNvPr id="1494" name="Google Shape;1494;p40"/>
          <p:cNvSpPr txBox="1"/>
          <p:nvPr/>
        </p:nvSpPr>
        <p:spPr>
          <a:xfrm>
            <a:off x="7450691" y="1737000"/>
            <a:ext cx="3069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The </a:t>
            </a:r>
            <a:r>
              <a:rPr lang="de-DE" sz="1800" dirty="0" err="1">
                <a:solidFill>
                  <a:srgbClr val="595A59"/>
                </a:solidFill>
                <a:latin typeface="Calibri"/>
                <a:ea typeface="Calibri"/>
                <a:cs typeface="Calibri"/>
                <a:sym typeface="Calibri"/>
              </a:rPr>
              <a:t>mission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statement</a:t>
            </a:r>
            <a:endParaRPr sz="1800" dirty="0">
              <a:solidFill>
                <a:srgbClr val="595A59"/>
              </a:solidFill>
              <a:latin typeface="Calibri"/>
              <a:ea typeface="Calibri"/>
              <a:cs typeface="Calibri"/>
              <a:sym typeface="Calibri"/>
            </a:endParaRPr>
          </a:p>
        </p:txBody>
      </p:sp>
      <p:sp>
        <p:nvSpPr>
          <p:cNvPr id="1495" name="Google Shape;1495;p40"/>
          <p:cNvSpPr/>
          <p:nvPr/>
        </p:nvSpPr>
        <p:spPr>
          <a:xfrm>
            <a:off x="7480241" y="3190807"/>
            <a:ext cx="4227308" cy="734650"/>
          </a:xfrm>
          <a:prstGeom prst="roundRect">
            <a:avLst>
              <a:gd name="adj" fmla="val 16667"/>
            </a:avLst>
          </a:prstGeom>
          <a:solidFill>
            <a:srgbClr val="F2F2F2"/>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includes</a:t>
            </a:r>
            <a:r>
              <a:rPr lang="de-DE" sz="1400" dirty="0">
                <a:solidFill>
                  <a:srgbClr val="086D6E"/>
                </a:solidFill>
                <a:latin typeface="Calibri"/>
                <a:ea typeface="Calibri"/>
                <a:cs typeface="Calibri"/>
                <a:sym typeface="Calibri"/>
              </a:rPr>
              <a:t> a </a:t>
            </a:r>
            <a:r>
              <a:rPr lang="de-DE" sz="1400" dirty="0" err="1">
                <a:solidFill>
                  <a:srgbClr val="086D6E"/>
                </a:solidFill>
                <a:latin typeface="Calibri"/>
                <a:ea typeface="Calibri"/>
                <a:cs typeface="Calibri"/>
                <a:sym typeface="Calibri"/>
              </a:rPr>
              <a:t>feasible</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sustainable</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business</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model</a:t>
            </a:r>
            <a:r>
              <a:rPr lang="de-DE" sz="1400" dirty="0">
                <a:solidFill>
                  <a:srgbClr val="086D6E"/>
                </a:solidFill>
                <a:latin typeface="Calibri"/>
                <a:ea typeface="Calibri"/>
                <a:cs typeface="Calibri"/>
                <a:sym typeface="Calibri"/>
              </a:rPr>
              <a:t>.</a:t>
            </a:r>
            <a:endParaRPr sz="1400" dirty="0">
              <a:solidFill>
                <a:srgbClr val="086D6E"/>
              </a:solidFill>
              <a:latin typeface="Calibri"/>
              <a:ea typeface="Calibri"/>
              <a:cs typeface="Calibri"/>
              <a:sym typeface="Calibri"/>
            </a:endParaRPr>
          </a:p>
        </p:txBody>
      </p:sp>
      <p:sp>
        <p:nvSpPr>
          <p:cNvPr id="1496" name="Google Shape;1496;p40"/>
          <p:cNvSpPr/>
          <p:nvPr/>
        </p:nvSpPr>
        <p:spPr>
          <a:xfrm>
            <a:off x="7490691" y="4097954"/>
            <a:ext cx="4227308" cy="1055197"/>
          </a:xfrm>
          <a:prstGeom prst="roundRect">
            <a:avLst>
              <a:gd name="adj" fmla="val 16667"/>
            </a:avLst>
          </a:prstGeom>
          <a:solidFill>
            <a:srgbClr val="F2F2F2"/>
          </a:solid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is</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forward-looking</a:t>
            </a:r>
            <a:r>
              <a:rPr lang="de-DE" sz="1400" dirty="0">
                <a:solidFill>
                  <a:srgbClr val="086D6E"/>
                </a:solidFill>
                <a:latin typeface="Calibri"/>
                <a:ea typeface="Calibri"/>
                <a:cs typeface="Calibri"/>
                <a:sym typeface="Calibri"/>
              </a:rPr>
              <a:t> and </a:t>
            </a:r>
            <a:r>
              <a:rPr lang="de-DE" sz="1400" dirty="0" err="1">
                <a:solidFill>
                  <a:srgbClr val="086D6E"/>
                </a:solidFill>
                <a:latin typeface="Calibri"/>
                <a:ea typeface="Calibri"/>
                <a:cs typeface="Calibri"/>
                <a:sym typeface="Calibri"/>
              </a:rPr>
              <a:t>must</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therefore</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be</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checked</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for</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consistency</a:t>
            </a:r>
            <a:r>
              <a:rPr lang="de-DE" sz="1400" dirty="0">
                <a:solidFill>
                  <a:srgbClr val="086D6E"/>
                </a:solidFill>
                <a:latin typeface="Calibri"/>
                <a:ea typeface="Calibri"/>
                <a:cs typeface="Calibri"/>
                <a:sym typeface="Calibri"/>
              </a:rPr>
              <a:t> in </a:t>
            </a:r>
            <a:r>
              <a:rPr lang="de-DE" sz="1400" dirty="0" err="1">
                <a:solidFill>
                  <a:srgbClr val="086D6E"/>
                </a:solidFill>
                <a:latin typeface="Calibri"/>
                <a:ea typeface="Calibri"/>
                <a:cs typeface="Calibri"/>
                <a:sym typeface="Calibri"/>
              </a:rPr>
              <a:t>terms</a:t>
            </a:r>
            <a:r>
              <a:rPr lang="de-DE" sz="1400" dirty="0">
                <a:solidFill>
                  <a:srgbClr val="086D6E"/>
                </a:solidFill>
                <a:latin typeface="Calibri"/>
                <a:ea typeface="Calibri"/>
                <a:cs typeface="Calibri"/>
                <a:sym typeface="Calibri"/>
              </a:rPr>
              <a:t> of </a:t>
            </a:r>
            <a:r>
              <a:rPr lang="de-DE" sz="1400" dirty="0" err="1">
                <a:solidFill>
                  <a:srgbClr val="086D6E"/>
                </a:solidFill>
                <a:latin typeface="Calibri"/>
                <a:ea typeface="Calibri"/>
                <a:cs typeface="Calibri"/>
                <a:sym typeface="Calibri"/>
              </a:rPr>
              <a:t>content</a:t>
            </a:r>
            <a:r>
              <a:rPr lang="de-DE" sz="1400" dirty="0">
                <a:solidFill>
                  <a:srgbClr val="086D6E"/>
                </a:solidFill>
                <a:latin typeface="Calibri"/>
                <a:ea typeface="Calibri"/>
                <a:cs typeface="Calibri"/>
                <a:sym typeface="Calibri"/>
              </a:rPr>
              <a:t> and </a:t>
            </a:r>
            <a:r>
              <a:rPr lang="de-DE" sz="1400" dirty="0" err="1">
                <a:solidFill>
                  <a:srgbClr val="086D6E"/>
                </a:solidFill>
                <a:latin typeface="Calibri"/>
                <a:ea typeface="Calibri"/>
                <a:cs typeface="Calibri"/>
                <a:sym typeface="Calibri"/>
              </a:rPr>
              <a:t>further</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developed</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with</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stakeholders</a:t>
            </a:r>
            <a:r>
              <a:rPr lang="de-DE" sz="1400" dirty="0">
                <a:solidFill>
                  <a:srgbClr val="086D6E"/>
                </a:solidFill>
                <a:latin typeface="Calibri"/>
                <a:ea typeface="Calibri"/>
                <a:cs typeface="Calibri"/>
                <a:sym typeface="Calibri"/>
              </a:rPr>
              <a:t> in the </a:t>
            </a:r>
            <a:r>
              <a:rPr lang="de-DE" sz="1400" dirty="0" err="1">
                <a:solidFill>
                  <a:srgbClr val="086D6E"/>
                </a:solidFill>
                <a:latin typeface="Calibri"/>
                <a:ea typeface="Calibri"/>
                <a:cs typeface="Calibri"/>
                <a:sym typeface="Calibri"/>
              </a:rPr>
              <a:t>course</a:t>
            </a:r>
            <a:r>
              <a:rPr lang="de-DE" sz="1400" dirty="0">
                <a:solidFill>
                  <a:srgbClr val="086D6E"/>
                </a:solidFill>
                <a:latin typeface="Calibri"/>
                <a:ea typeface="Calibri"/>
                <a:cs typeface="Calibri"/>
                <a:sym typeface="Calibri"/>
              </a:rPr>
              <a:t> of the </a:t>
            </a:r>
            <a:r>
              <a:rPr lang="de-DE" sz="1400" dirty="0" err="1">
                <a:solidFill>
                  <a:srgbClr val="086D6E"/>
                </a:solidFill>
                <a:latin typeface="Calibri"/>
                <a:ea typeface="Calibri"/>
                <a:cs typeface="Calibri"/>
                <a:sym typeface="Calibri"/>
              </a:rPr>
              <a:t>restructuring</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process</a:t>
            </a:r>
            <a:r>
              <a:rPr lang="de-DE" sz="1400" dirty="0">
                <a:solidFill>
                  <a:srgbClr val="086D6E"/>
                </a:solidFill>
                <a:latin typeface="Calibri"/>
                <a:ea typeface="Calibri"/>
                <a:cs typeface="Calibri"/>
                <a:sym typeface="Calibri"/>
              </a:rPr>
              <a:t> on the </a:t>
            </a:r>
            <a:r>
              <a:rPr lang="de-DE" sz="1400" dirty="0" err="1">
                <a:solidFill>
                  <a:srgbClr val="086D6E"/>
                </a:solidFill>
                <a:latin typeface="Calibri"/>
                <a:ea typeface="Calibri"/>
                <a:cs typeface="Calibri"/>
                <a:sym typeface="Calibri"/>
              </a:rPr>
              <a:t>basis</a:t>
            </a:r>
            <a:r>
              <a:rPr lang="de-DE" sz="1400" dirty="0">
                <a:solidFill>
                  <a:srgbClr val="086D6E"/>
                </a:solidFill>
                <a:latin typeface="Calibri"/>
                <a:ea typeface="Calibri"/>
                <a:cs typeface="Calibri"/>
                <a:sym typeface="Calibri"/>
              </a:rPr>
              <a:t> of the </a:t>
            </a:r>
            <a:r>
              <a:rPr lang="de-DE" sz="1400" dirty="0" err="1">
                <a:solidFill>
                  <a:srgbClr val="086D6E"/>
                </a:solidFill>
                <a:latin typeface="Calibri"/>
                <a:ea typeface="Calibri"/>
                <a:cs typeface="Calibri"/>
                <a:sym typeface="Calibri"/>
              </a:rPr>
              <a:t>insights</a:t>
            </a:r>
            <a:r>
              <a:rPr lang="de-DE" sz="1400" dirty="0">
                <a:solidFill>
                  <a:srgbClr val="086D6E"/>
                </a:solidFill>
                <a:latin typeface="Calibri"/>
                <a:ea typeface="Calibri"/>
                <a:cs typeface="Calibri"/>
                <a:sym typeface="Calibri"/>
              </a:rPr>
              <a:t> </a:t>
            </a:r>
            <a:r>
              <a:rPr lang="de-DE" sz="1400" dirty="0" err="1">
                <a:solidFill>
                  <a:srgbClr val="086D6E"/>
                </a:solidFill>
                <a:latin typeface="Calibri"/>
                <a:ea typeface="Calibri"/>
                <a:cs typeface="Calibri"/>
                <a:sym typeface="Calibri"/>
              </a:rPr>
              <a:t>gained</a:t>
            </a:r>
            <a:r>
              <a:rPr lang="de-DE" sz="1400" dirty="0">
                <a:solidFill>
                  <a:srgbClr val="086D6E"/>
                </a:solidFill>
                <a:latin typeface="Calibri"/>
                <a:ea typeface="Calibri"/>
                <a:cs typeface="Calibri"/>
                <a:sym typeface="Calibri"/>
              </a:rPr>
              <a:t>.</a:t>
            </a:r>
            <a:endParaRPr sz="1400" dirty="0">
              <a:solidFill>
                <a:srgbClr val="086D6E"/>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grpSp>
        <p:nvGrpSpPr>
          <p:cNvPr id="1501" name="Google Shape;1501;p41"/>
          <p:cNvGrpSpPr/>
          <p:nvPr/>
        </p:nvGrpSpPr>
        <p:grpSpPr>
          <a:xfrm>
            <a:off x="5233743" y="1427078"/>
            <a:ext cx="5045562" cy="5035897"/>
            <a:chOff x="1862470" y="50860"/>
            <a:chExt cx="5045562" cy="5035897"/>
          </a:xfrm>
        </p:grpSpPr>
        <p:sp>
          <p:nvSpPr>
            <p:cNvPr id="1502" name="Google Shape;1502;p41"/>
            <p:cNvSpPr/>
            <p:nvPr/>
          </p:nvSpPr>
          <p:spPr>
            <a:xfrm>
              <a:off x="2288148" y="318007"/>
              <a:ext cx="4315449" cy="4315449"/>
            </a:xfrm>
            <a:prstGeom prst="pie">
              <a:avLst>
                <a:gd name="adj1" fmla="val 16200000"/>
                <a:gd name="adj2" fmla="val 2052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1"/>
            <p:cNvSpPr txBox="1"/>
            <p:nvPr/>
          </p:nvSpPr>
          <p:spPr>
            <a:xfrm>
              <a:off x="4539375" y="1043414"/>
              <a:ext cx="1387108" cy="92473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a:solidFill>
                    <a:schemeClr val="lt1"/>
                  </a:solidFill>
                  <a:latin typeface="Calibri"/>
                  <a:ea typeface="Calibri"/>
                  <a:cs typeface="Calibri"/>
                  <a:sym typeface="Calibri"/>
                </a:rPr>
                <a:t>Key business areas (product/market combinations)</a:t>
              </a:r>
              <a:endParaRPr sz="1500">
                <a:solidFill>
                  <a:schemeClr val="lt1"/>
                </a:solidFill>
                <a:latin typeface="Calibri"/>
                <a:ea typeface="Calibri"/>
                <a:cs typeface="Calibri"/>
                <a:sym typeface="Calibri"/>
              </a:endParaRPr>
            </a:p>
          </p:txBody>
        </p:sp>
        <p:sp>
          <p:nvSpPr>
            <p:cNvPr id="1504" name="Google Shape;1504;p41"/>
            <p:cNvSpPr/>
            <p:nvPr/>
          </p:nvSpPr>
          <p:spPr>
            <a:xfrm>
              <a:off x="2325138" y="433086"/>
              <a:ext cx="4315449" cy="4315449"/>
            </a:xfrm>
            <a:prstGeom prst="pie">
              <a:avLst>
                <a:gd name="adj1" fmla="val 20520000"/>
                <a:gd name="adj2" fmla="val 324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1"/>
            <p:cNvSpPr txBox="1"/>
            <p:nvPr/>
          </p:nvSpPr>
          <p:spPr>
            <a:xfrm>
              <a:off x="5104493" y="2404835"/>
              <a:ext cx="1284360" cy="102748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a:solidFill>
                    <a:schemeClr val="lt1"/>
                  </a:solidFill>
                  <a:latin typeface="Calibri"/>
                  <a:ea typeface="Calibri"/>
                  <a:cs typeface="Calibri"/>
                  <a:sym typeface="Calibri"/>
                </a:rPr>
                <a:t>Required resources and skills</a:t>
              </a:r>
              <a:endParaRPr sz="1500">
                <a:solidFill>
                  <a:schemeClr val="lt1"/>
                </a:solidFill>
                <a:latin typeface="Calibri"/>
                <a:ea typeface="Calibri"/>
                <a:cs typeface="Calibri"/>
                <a:sym typeface="Calibri"/>
              </a:endParaRPr>
            </a:p>
          </p:txBody>
        </p:sp>
        <p:sp>
          <p:nvSpPr>
            <p:cNvPr id="1506" name="Google Shape;1506;p41"/>
            <p:cNvSpPr/>
            <p:nvPr/>
          </p:nvSpPr>
          <p:spPr>
            <a:xfrm>
              <a:off x="2227527" y="503982"/>
              <a:ext cx="4315449" cy="4315449"/>
            </a:xfrm>
            <a:prstGeom prst="pie">
              <a:avLst>
                <a:gd name="adj1" fmla="val 3240000"/>
                <a:gd name="adj2" fmla="val 756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1"/>
            <p:cNvSpPr txBox="1"/>
            <p:nvPr/>
          </p:nvSpPr>
          <p:spPr>
            <a:xfrm>
              <a:off x="3768759" y="3535072"/>
              <a:ext cx="1232985" cy="1130236"/>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a:solidFill>
                    <a:schemeClr val="lt1"/>
                  </a:solidFill>
                  <a:latin typeface="Calibri"/>
                  <a:ea typeface="Calibri"/>
                  <a:cs typeface="Calibri"/>
                  <a:sym typeface="Calibri"/>
                </a:rPr>
                <a:t>Aspired competitive position/ -advantages for customers</a:t>
              </a:r>
              <a:endParaRPr sz="1500">
                <a:solidFill>
                  <a:schemeClr val="lt1"/>
                </a:solidFill>
                <a:latin typeface="Calibri"/>
                <a:ea typeface="Calibri"/>
                <a:cs typeface="Calibri"/>
                <a:sym typeface="Calibri"/>
              </a:endParaRPr>
            </a:p>
          </p:txBody>
        </p:sp>
        <p:sp>
          <p:nvSpPr>
            <p:cNvPr id="1508" name="Google Shape;1508;p41"/>
            <p:cNvSpPr/>
            <p:nvPr/>
          </p:nvSpPr>
          <p:spPr>
            <a:xfrm>
              <a:off x="2129915" y="433086"/>
              <a:ext cx="4315449" cy="4315449"/>
            </a:xfrm>
            <a:prstGeom prst="pie">
              <a:avLst>
                <a:gd name="adj1" fmla="val 7560000"/>
                <a:gd name="adj2" fmla="val 1188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1"/>
            <p:cNvSpPr txBox="1"/>
            <p:nvPr/>
          </p:nvSpPr>
          <p:spPr>
            <a:xfrm>
              <a:off x="2381650" y="2404835"/>
              <a:ext cx="1284360" cy="1027488"/>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a:solidFill>
                    <a:schemeClr val="lt1"/>
                  </a:solidFill>
                  <a:latin typeface="Calibri"/>
                  <a:ea typeface="Calibri"/>
                  <a:cs typeface="Calibri"/>
                  <a:sym typeface="Calibri"/>
                </a:rPr>
                <a:t>Corporate culture (values, basic rules, behaviour)</a:t>
              </a:r>
              <a:endParaRPr sz="1500">
                <a:solidFill>
                  <a:schemeClr val="lt1"/>
                </a:solidFill>
                <a:latin typeface="Calibri"/>
                <a:ea typeface="Calibri"/>
                <a:cs typeface="Calibri"/>
                <a:sym typeface="Calibri"/>
              </a:endParaRPr>
            </a:p>
          </p:txBody>
        </p:sp>
        <p:sp>
          <p:nvSpPr>
            <p:cNvPr id="1510" name="Google Shape;1510;p41"/>
            <p:cNvSpPr/>
            <p:nvPr/>
          </p:nvSpPr>
          <p:spPr>
            <a:xfrm>
              <a:off x="2166905" y="318007"/>
              <a:ext cx="4315449" cy="4315449"/>
            </a:xfrm>
            <a:prstGeom prst="pie">
              <a:avLst>
                <a:gd name="adj1" fmla="val 11880000"/>
                <a:gd name="adj2" fmla="val 1620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1"/>
            <p:cNvSpPr txBox="1"/>
            <p:nvPr/>
          </p:nvSpPr>
          <p:spPr>
            <a:xfrm>
              <a:off x="2844019" y="1043414"/>
              <a:ext cx="1387108" cy="924739"/>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de-DE" sz="1500">
                  <a:solidFill>
                    <a:schemeClr val="lt1"/>
                  </a:solidFill>
                  <a:latin typeface="Calibri"/>
                  <a:ea typeface="Calibri"/>
                  <a:cs typeface="Calibri"/>
                  <a:sym typeface="Calibri"/>
                </a:rPr>
                <a:t>Long-term objectives and basic strategies</a:t>
              </a:r>
              <a:endParaRPr sz="1500">
                <a:solidFill>
                  <a:schemeClr val="lt1"/>
                </a:solidFill>
                <a:latin typeface="Calibri"/>
                <a:ea typeface="Calibri"/>
                <a:cs typeface="Calibri"/>
                <a:sym typeface="Calibri"/>
              </a:endParaRPr>
            </a:p>
          </p:txBody>
        </p:sp>
        <p:sp>
          <p:nvSpPr>
            <p:cNvPr id="1512" name="Google Shape;1512;p41"/>
            <p:cNvSpPr/>
            <p:nvPr/>
          </p:nvSpPr>
          <p:spPr>
            <a:xfrm>
              <a:off x="2020798" y="50860"/>
              <a:ext cx="4849743" cy="4849743"/>
            </a:xfrm>
            <a:custGeom>
              <a:avLst/>
              <a:gdLst/>
              <a:ahLst/>
              <a:cxnLst/>
              <a:rect l="l" t="t" r="r" b="b"/>
              <a:pathLst>
                <a:path w="120000" h="120000" extrusionOk="0">
                  <a:moveTo>
                    <a:pt x="60005" y="4067"/>
                  </a:moveTo>
                  <a:lnTo>
                    <a:pt x="60005" y="4067"/>
                  </a:lnTo>
                  <a:cubicBezTo>
                    <a:pt x="82391" y="4070"/>
                    <a:pt x="102619" y="17419"/>
                    <a:pt x="111424" y="38000"/>
                  </a:cubicBezTo>
                  <a:lnTo>
                    <a:pt x="115280" y="36747"/>
                  </a:lnTo>
                  <a:lnTo>
                    <a:pt x="110293" y="43657"/>
                  </a:lnTo>
                  <a:lnTo>
                    <a:pt x="101740" y="41147"/>
                  </a:lnTo>
                  <a:lnTo>
                    <a:pt x="105594" y="39894"/>
                  </a:lnTo>
                  <a:lnTo>
                    <a:pt x="105594" y="39894"/>
                  </a:lnTo>
                  <a:cubicBezTo>
                    <a:pt x="97628" y="21829"/>
                    <a:pt x="79748" y="10171"/>
                    <a:pt x="60005" y="10169"/>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1"/>
            <p:cNvSpPr/>
            <p:nvPr/>
          </p:nvSpPr>
          <p:spPr>
            <a:xfrm>
              <a:off x="2058289" y="165901"/>
              <a:ext cx="4849743" cy="4849743"/>
            </a:xfrm>
            <a:custGeom>
              <a:avLst/>
              <a:gdLst/>
              <a:ahLst/>
              <a:cxnLst/>
              <a:rect l="l" t="t" r="r" b="b"/>
              <a:pathLst>
                <a:path w="120000" h="120000" extrusionOk="0">
                  <a:moveTo>
                    <a:pt x="113195" y="42715"/>
                  </a:moveTo>
                  <a:cubicBezTo>
                    <a:pt x="120114" y="64009"/>
                    <a:pt x="113668" y="87378"/>
                    <a:pt x="96810" y="102113"/>
                  </a:cubicBezTo>
                  <a:lnTo>
                    <a:pt x="99192" y="105393"/>
                  </a:lnTo>
                  <a:lnTo>
                    <a:pt x="91080" y="102785"/>
                  </a:lnTo>
                  <a:lnTo>
                    <a:pt x="90825" y="93875"/>
                  </a:lnTo>
                  <a:lnTo>
                    <a:pt x="93207" y="97154"/>
                  </a:lnTo>
                  <a:lnTo>
                    <a:pt x="93207" y="97154"/>
                  </a:lnTo>
                  <a:cubicBezTo>
                    <a:pt x="107930" y="83994"/>
                    <a:pt x="113494" y="63382"/>
                    <a:pt x="107392" y="44601"/>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1"/>
            <p:cNvSpPr/>
            <p:nvPr/>
          </p:nvSpPr>
          <p:spPr>
            <a:xfrm>
              <a:off x="1960380" y="237014"/>
              <a:ext cx="4849743" cy="4849743"/>
            </a:xfrm>
            <a:custGeom>
              <a:avLst/>
              <a:gdLst/>
              <a:ahLst/>
              <a:cxnLst/>
              <a:rect l="l" t="t" r="r" b="b"/>
              <a:pathLst>
                <a:path w="120000" h="120000" extrusionOk="0">
                  <a:moveTo>
                    <a:pt x="92880" y="105248"/>
                  </a:moveTo>
                  <a:cubicBezTo>
                    <a:pt x="74766" y="118411"/>
                    <a:pt x="50547" y="119502"/>
                    <a:pt x="31322" y="108021"/>
                  </a:cubicBezTo>
                  <a:lnTo>
                    <a:pt x="28939" y="111301"/>
                  </a:lnTo>
                  <a:lnTo>
                    <a:pt x="28913" y="102779"/>
                  </a:lnTo>
                  <a:lnTo>
                    <a:pt x="37308" y="99784"/>
                  </a:lnTo>
                  <a:lnTo>
                    <a:pt x="34926" y="103063"/>
                  </a:lnTo>
                  <a:lnTo>
                    <a:pt x="34926" y="103063"/>
                  </a:lnTo>
                  <a:cubicBezTo>
                    <a:pt x="51992" y="113000"/>
                    <a:pt x="73317" y="111921"/>
                    <a:pt x="89293" y="100311"/>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1"/>
            <p:cNvSpPr/>
            <p:nvPr/>
          </p:nvSpPr>
          <p:spPr>
            <a:xfrm>
              <a:off x="1862470" y="165901"/>
              <a:ext cx="4849743" cy="4849743"/>
            </a:xfrm>
            <a:custGeom>
              <a:avLst/>
              <a:gdLst/>
              <a:ahLst/>
              <a:cxnLst/>
              <a:rect l="l" t="t" r="r" b="b"/>
              <a:pathLst>
                <a:path w="120000" h="120000" extrusionOk="0">
                  <a:moveTo>
                    <a:pt x="27127" y="105253"/>
                  </a:moveTo>
                  <a:cubicBezTo>
                    <a:pt x="9012" y="92094"/>
                    <a:pt x="490" y="69400"/>
                    <a:pt x="5466" y="47570"/>
                  </a:cubicBezTo>
                  <a:lnTo>
                    <a:pt x="1610" y="46317"/>
                  </a:lnTo>
                  <a:lnTo>
                    <a:pt x="9707" y="43658"/>
                  </a:lnTo>
                  <a:lnTo>
                    <a:pt x="15150" y="50716"/>
                  </a:lnTo>
                  <a:lnTo>
                    <a:pt x="11296" y="49464"/>
                  </a:lnTo>
                  <a:lnTo>
                    <a:pt x="11296" y="49464"/>
                  </a:lnTo>
                  <a:cubicBezTo>
                    <a:pt x="7121" y="68765"/>
                    <a:pt x="14737" y="88710"/>
                    <a:pt x="30714" y="100316"/>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1"/>
            <p:cNvSpPr/>
            <p:nvPr/>
          </p:nvSpPr>
          <p:spPr>
            <a:xfrm>
              <a:off x="1899961" y="50860"/>
              <a:ext cx="4849743" cy="4849743"/>
            </a:xfrm>
            <a:custGeom>
              <a:avLst/>
              <a:gdLst/>
              <a:ahLst/>
              <a:cxnLst/>
              <a:rect l="l" t="t" r="r" b="b"/>
              <a:pathLst>
                <a:path w="120000" h="120000" extrusionOk="0">
                  <a:moveTo>
                    <a:pt x="6805" y="42714"/>
                  </a:moveTo>
                  <a:cubicBezTo>
                    <a:pt x="13724" y="21424"/>
                    <a:pt x="32669" y="6310"/>
                    <a:pt x="54964" y="4295"/>
                  </a:cubicBezTo>
                  <a:lnTo>
                    <a:pt x="54964" y="240"/>
                  </a:lnTo>
                  <a:lnTo>
                    <a:pt x="59995" y="7118"/>
                  </a:lnTo>
                  <a:lnTo>
                    <a:pt x="54965" y="14477"/>
                  </a:lnTo>
                  <a:lnTo>
                    <a:pt x="54965" y="10424"/>
                  </a:lnTo>
                  <a:lnTo>
                    <a:pt x="54965" y="10424"/>
                  </a:lnTo>
                  <a:cubicBezTo>
                    <a:pt x="35322" y="12419"/>
                    <a:pt x="18710" y="25823"/>
                    <a:pt x="12609" y="44600"/>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7" name="Google Shape;1517;p41"/>
          <p:cNvSpPr txBox="1">
            <a:spLocks noGrp="1"/>
          </p:cNvSpPr>
          <p:nvPr>
            <p:ph type="body" idx="2"/>
          </p:nvPr>
        </p:nvSpPr>
        <p:spPr>
          <a:xfrm>
            <a:off x="389964" y="1637401"/>
            <a:ext cx="3480071"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mission</a:t>
            </a:r>
            <a:r>
              <a:rPr lang="de-DE" dirty="0"/>
              <a:t> </a:t>
            </a:r>
            <a:r>
              <a:rPr lang="de-DE" dirty="0" err="1"/>
              <a:t>statement</a:t>
            </a:r>
            <a:r>
              <a:rPr lang="de-DE" dirty="0"/>
              <a:t> </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err="1"/>
              <a:t>outlines</a:t>
            </a:r>
            <a:r>
              <a:rPr lang="de-DE" dirty="0"/>
              <a:t> an </a:t>
            </a:r>
            <a:r>
              <a:rPr lang="de-DE" dirty="0" err="1"/>
              <a:t>attractive</a:t>
            </a:r>
            <a:r>
              <a:rPr lang="de-DE" dirty="0"/>
              <a:t> </a:t>
            </a:r>
            <a:r>
              <a:rPr lang="de-DE" dirty="0" err="1"/>
              <a:t>company</a:t>
            </a:r>
            <a:r>
              <a:rPr lang="de-DE" dirty="0"/>
              <a:t> </a:t>
            </a:r>
            <a:r>
              <a:rPr lang="de-DE" dirty="0" err="1"/>
              <a:t>for</a:t>
            </a:r>
            <a:r>
              <a:rPr lang="de-DE" dirty="0"/>
              <a:t> </a:t>
            </a:r>
            <a:r>
              <a:rPr lang="de-DE" dirty="0" err="1"/>
              <a:t>equity</a:t>
            </a:r>
            <a:r>
              <a:rPr lang="de-DE" dirty="0"/>
              <a:t> and </a:t>
            </a:r>
            <a:r>
              <a:rPr lang="de-DE" dirty="0" err="1"/>
              <a:t>debt</a:t>
            </a:r>
            <a:r>
              <a:rPr lang="de-DE" dirty="0"/>
              <a:t> </a:t>
            </a:r>
            <a:r>
              <a:rPr lang="de-DE" dirty="0" err="1"/>
              <a:t>investors</a:t>
            </a:r>
            <a:r>
              <a:rPr lang="de-DE" dirty="0"/>
              <a:t> in the </a:t>
            </a:r>
            <a:r>
              <a:rPr lang="de-DE" dirty="0" err="1"/>
              <a:t>future</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err="1"/>
              <a:t>serves</a:t>
            </a:r>
            <a:r>
              <a:rPr lang="de-DE" dirty="0"/>
              <a:t> to </a:t>
            </a:r>
            <a:r>
              <a:rPr lang="de-DE" dirty="0" err="1"/>
              <a:t>identify</a:t>
            </a:r>
            <a:r>
              <a:rPr lang="de-DE" dirty="0"/>
              <a:t> </a:t>
            </a:r>
            <a:r>
              <a:rPr lang="de-DE" dirty="0" err="1"/>
              <a:t>suitable</a:t>
            </a:r>
            <a:r>
              <a:rPr lang="de-DE" dirty="0"/>
              <a:t> </a:t>
            </a:r>
            <a:r>
              <a:rPr lang="de-DE" dirty="0" err="1"/>
              <a:t>restructuring</a:t>
            </a:r>
            <a:r>
              <a:rPr lang="de-DE" dirty="0"/>
              <a:t> </a:t>
            </a:r>
            <a:r>
              <a:rPr lang="de-DE" dirty="0" err="1"/>
              <a:t>measures</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err="1"/>
              <a:t>contributes</a:t>
            </a:r>
            <a:r>
              <a:rPr lang="de-DE" dirty="0"/>
              <a:t> to the </a:t>
            </a:r>
            <a:r>
              <a:rPr lang="de-DE" dirty="0" err="1"/>
              <a:t>orientation</a:t>
            </a:r>
            <a:r>
              <a:rPr lang="de-DE" dirty="0"/>
              <a:t> of the </a:t>
            </a:r>
            <a:r>
              <a:rPr lang="de-DE" dirty="0" err="1"/>
              <a:t>various</a:t>
            </a:r>
            <a:r>
              <a:rPr lang="de-DE" dirty="0"/>
              <a:t> </a:t>
            </a:r>
            <a:r>
              <a:rPr lang="de-DE" dirty="0" err="1"/>
              <a:t>corporate</a:t>
            </a:r>
            <a:r>
              <a:rPr lang="de-DE" dirty="0"/>
              <a:t> </a:t>
            </a:r>
            <a:r>
              <a:rPr lang="de-DE" dirty="0" err="1"/>
              <a:t>divisions</a:t>
            </a:r>
            <a:r>
              <a:rPr lang="de-DE" dirty="0"/>
              <a:t> and the </a:t>
            </a:r>
            <a:r>
              <a:rPr lang="de-DE" dirty="0" err="1"/>
              <a:t>coordination</a:t>
            </a:r>
            <a:r>
              <a:rPr lang="de-DE" dirty="0"/>
              <a:t> of </a:t>
            </a:r>
            <a:r>
              <a:rPr lang="de-DE" dirty="0" err="1"/>
              <a:t>those</a:t>
            </a:r>
            <a:r>
              <a:rPr lang="de-DE" dirty="0"/>
              <a:t> </a:t>
            </a:r>
            <a:r>
              <a:rPr lang="de-DE" dirty="0" err="1"/>
              <a:t>responsible</a:t>
            </a:r>
            <a:r>
              <a:rPr lang="de-DE" dirty="0"/>
              <a:t> </a:t>
            </a:r>
            <a:r>
              <a:rPr lang="de-DE" dirty="0" err="1"/>
              <a:t>for</a:t>
            </a:r>
            <a:r>
              <a:rPr lang="de-DE" dirty="0"/>
              <a:t> </a:t>
            </a:r>
            <a:r>
              <a:rPr lang="de-DE" dirty="0" err="1"/>
              <a:t>action</a:t>
            </a:r>
            <a:endParaRPr dirty="0"/>
          </a:p>
          <a:p>
            <a:pPr marL="285750" lvl="0" indent="-285750" algn="l" rtl="0">
              <a:lnSpc>
                <a:spcPct val="100000"/>
              </a:lnSpc>
              <a:spcBef>
                <a:spcPts val="600"/>
              </a:spcBef>
              <a:spcAft>
                <a:spcPts val="0"/>
              </a:spcAft>
              <a:buClr>
                <a:srgbClr val="595A59"/>
              </a:buClr>
              <a:buSzPts val="1800"/>
              <a:buFont typeface="Arial"/>
              <a:buChar char="•"/>
            </a:pPr>
            <a:r>
              <a:rPr lang="de-DE" dirty="0" err="1"/>
              <a:t>has</a:t>
            </a:r>
            <a:r>
              <a:rPr lang="de-DE" dirty="0"/>
              <a:t> an </a:t>
            </a:r>
            <a:r>
              <a:rPr lang="de-DE" dirty="0" err="1"/>
              <a:t>integrating</a:t>
            </a:r>
            <a:r>
              <a:rPr lang="de-DE" dirty="0"/>
              <a:t> and </a:t>
            </a:r>
            <a:r>
              <a:rPr lang="de-DE" dirty="0" err="1"/>
              <a:t>motivating</a:t>
            </a:r>
            <a:r>
              <a:rPr lang="de-DE" dirty="0"/>
              <a:t> </a:t>
            </a:r>
            <a:r>
              <a:rPr lang="de-DE" dirty="0" err="1"/>
              <a:t>effect</a:t>
            </a:r>
            <a:r>
              <a:rPr lang="de-DE" dirty="0"/>
              <a:t> </a:t>
            </a:r>
            <a:r>
              <a:rPr lang="de-DE" dirty="0" err="1"/>
              <a:t>through</a:t>
            </a:r>
            <a:r>
              <a:rPr lang="de-DE" dirty="0"/>
              <a:t> the positive </a:t>
            </a:r>
            <a:r>
              <a:rPr lang="de-DE" dirty="0" err="1"/>
              <a:t>image</a:t>
            </a:r>
            <a:r>
              <a:rPr lang="de-DE" dirty="0"/>
              <a:t> of the </a:t>
            </a:r>
            <a:r>
              <a:rPr lang="de-DE" dirty="0" err="1"/>
              <a:t>future</a:t>
            </a:r>
            <a:endParaRPr dirty="0"/>
          </a:p>
        </p:txBody>
      </p:sp>
      <p:sp>
        <p:nvSpPr>
          <p:cNvPr id="1518" name="Google Shape;1518;p4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A </a:t>
            </a:r>
            <a:r>
              <a:rPr lang="de-DE" dirty="0" err="1"/>
              <a:t>sustainable</a:t>
            </a:r>
            <a:r>
              <a:rPr lang="de-DE" dirty="0"/>
              <a:t> </a:t>
            </a:r>
            <a:r>
              <a:rPr lang="de-DE" dirty="0" err="1"/>
              <a:t>restructuring</a:t>
            </a:r>
            <a:r>
              <a:rPr lang="de-DE" dirty="0"/>
              <a:t> </a:t>
            </a:r>
            <a:r>
              <a:rPr lang="de-DE" dirty="0" err="1"/>
              <a:t>concept</a:t>
            </a:r>
            <a:r>
              <a:rPr lang="de-DE" dirty="0"/>
              <a:t> </a:t>
            </a:r>
            <a:r>
              <a:rPr lang="de-DE" dirty="0" err="1"/>
              <a:t>requires</a:t>
            </a:r>
            <a:r>
              <a:rPr lang="de-DE" dirty="0"/>
              <a:t> </a:t>
            </a:r>
            <a:r>
              <a:rPr lang="de-DE" dirty="0" err="1"/>
              <a:t>analytical</a:t>
            </a:r>
            <a:r>
              <a:rPr lang="de-DE" dirty="0"/>
              <a:t> "</a:t>
            </a:r>
            <a:r>
              <a:rPr lang="de-DE" dirty="0" err="1"/>
              <a:t>deep</a:t>
            </a:r>
            <a:r>
              <a:rPr lang="de-DE" dirty="0"/>
              <a:t> </a:t>
            </a:r>
            <a:r>
              <a:rPr lang="de-DE" dirty="0" err="1"/>
              <a:t>dives</a:t>
            </a:r>
            <a:r>
              <a:rPr lang="de-DE" dirty="0"/>
              <a:t>" </a:t>
            </a:r>
            <a:r>
              <a:rPr lang="de-DE" dirty="0" err="1"/>
              <a:t>into</a:t>
            </a:r>
            <a:r>
              <a:rPr lang="de-DE" dirty="0"/>
              <a:t> the </a:t>
            </a:r>
            <a:r>
              <a:rPr lang="de-DE" dirty="0" err="1"/>
              <a:t>company's</a:t>
            </a:r>
            <a:r>
              <a:rPr lang="de-DE" dirty="0"/>
              <a:t> </a:t>
            </a:r>
            <a:r>
              <a:rPr lang="de-DE" dirty="0" err="1"/>
              <a:t>business</a:t>
            </a:r>
            <a:r>
              <a:rPr lang="de-DE" dirty="0"/>
              <a:t> </a:t>
            </a:r>
            <a:r>
              <a:rPr lang="de-DE" dirty="0" err="1"/>
              <a:t>model</a:t>
            </a:r>
            <a:endParaRPr dirty="0"/>
          </a:p>
        </p:txBody>
      </p:sp>
      <p:sp>
        <p:nvSpPr>
          <p:cNvPr id="1519" name="Google Shape;1519;p4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Mission Statement II/II</a:t>
            </a:r>
            <a:endParaRPr/>
          </a:p>
        </p:txBody>
      </p:sp>
      <p:sp>
        <p:nvSpPr>
          <p:cNvPr id="1520" name="Google Shape;1520;p41"/>
          <p:cNvSpPr/>
          <p:nvPr/>
        </p:nvSpPr>
        <p:spPr>
          <a:xfrm>
            <a:off x="7036525" y="3224938"/>
            <a:ext cx="1440000" cy="1440000"/>
          </a:xfrm>
          <a:prstGeom prst="ellipse">
            <a:avLst/>
          </a:prstGeom>
          <a:solidFill>
            <a:srgbClr val="AABABA"/>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400" b="1">
                <a:solidFill>
                  <a:srgbClr val="086D6E"/>
                </a:solidFill>
                <a:latin typeface="Calibri"/>
                <a:ea typeface="Calibri"/>
                <a:cs typeface="Calibri"/>
                <a:sym typeface="Calibri"/>
              </a:rPr>
              <a:t>Key features </a:t>
            </a:r>
            <a:br>
              <a:rPr lang="de-DE" sz="1400" b="1">
                <a:solidFill>
                  <a:srgbClr val="086D6E"/>
                </a:solidFill>
                <a:latin typeface="Calibri"/>
                <a:ea typeface="Calibri"/>
                <a:cs typeface="Calibri"/>
                <a:sym typeface="Calibri"/>
              </a:rPr>
            </a:br>
            <a:r>
              <a:rPr lang="de-DE" sz="1400" b="1">
                <a:solidFill>
                  <a:srgbClr val="086D6E"/>
                </a:solidFill>
                <a:latin typeface="Calibri"/>
                <a:ea typeface="Calibri"/>
                <a:cs typeface="Calibri"/>
                <a:sym typeface="Calibri"/>
              </a:rPr>
              <a:t>of  business </a:t>
            </a:r>
            <a:br>
              <a:rPr lang="de-DE" sz="1400" b="1">
                <a:solidFill>
                  <a:srgbClr val="086D6E"/>
                </a:solidFill>
                <a:latin typeface="Calibri"/>
                <a:ea typeface="Calibri"/>
                <a:cs typeface="Calibri"/>
                <a:sym typeface="Calibri"/>
              </a:rPr>
            </a:br>
            <a:r>
              <a:rPr lang="de-DE" sz="1400" b="1">
                <a:solidFill>
                  <a:srgbClr val="086D6E"/>
                </a:solidFill>
                <a:latin typeface="Calibri"/>
                <a:ea typeface="Calibri"/>
                <a:cs typeface="Calibri"/>
                <a:sym typeface="Calibri"/>
              </a:rPr>
              <a:t>model</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2EBEA11A-A2AA-64B9-F340-1D1799A963D4}"/>
              </a:ext>
            </a:extLst>
          </p:cNvPr>
          <p:cNvSpPr>
            <a:spLocks noGrp="1"/>
          </p:cNvSpPr>
          <p:nvPr>
            <p:ph type="body" idx="1"/>
          </p:nvPr>
        </p:nvSpPr>
        <p:spPr/>
        <p:txBody>
          <a:bodyPr/>
          <a:lstStyle/>
          <a:p>
            <a:r>
              <a:rPr lang="en-GB" dirty="0"/>
              <a:t>Please take a look at </a:t>
            </a:r>
            <a:r>
              <a:rPr lang="en-GB" dirty="0">
                <a:solidFill>
                  <a:schemeClr val="bg1"/>
                </a:solidFill>
                <a:hlinkClick r:id="rId2">
                  <a:extLst>
                    <a:ext uri="{A12FA001-AC4F-418D-AE19-62706E023703}">
                      <ahyp:hlinkClr xmlns:ahyp="http://schemas.microsoft.com/office/drawing/2018/hyperlinkcolor" val="tx"/>
                    </a:ext>
                  </a:extLst>
                </a:hlinkClick>
              </a:rPr>
              <a:t>case study no. 4</a:t>
            </a:r>
            <a:r>
              <a:rPr lang="en-GB" dirty="0"/>
              <a:t> to see how a family-owned hostel deals with the development of a new mission and vision.</a:t>
            </a:r>
          </a:p>
        </p:txBody>
      </p:sp>
      <p:sp>
        <p:nvSpPr>
          <p:cNvPr id="16" name="Textplatzhalter 15">
            <a:extLst>
              <a:ext uri="{FF2B5EF4-FFF2-40B4-BE49-F238E27FC236}">
                <a16:creationId xmlns:a16="http://schemas.microsoft.com/office/drawing/2014/main" id="{2FDDF62F-D321-DAB6-53FF-AF1F8FF147AE}"/>
              </a:ext>
            </a:extLst>
          </p:cNvPr>
          <p:cNvSpPr>
            <a:spLocks noGrp="1"/>
          </p:cNvSpPr>
          <p:nvPr>
            <p:ph type="body" idx="2"/>
          </p:nvPr>
        </p:nvSpPr>
        <p:spPr/>
        <p:txBody>
          <a:bodyPr/>
          <a:lstStyle/>
          <a:p>
            <a:r>
              <a:rPr lang="de-DE" dirty="0"/>
              <a:t>Case Study</a:t>
            </a:r>
            <a:endParaRPr lang="en-GB" dirty="0"/>
          </a:p>
        </p:txBody>
      </p:sp>
      <p:sp>
        <p:nvSpPr>
          <p:cNvPr id="2" name="Bildplatzhalter 1">
            <a:extLst>
              <a:ext uri="{FF2B5EF4-FFF2-40B4-BE49-F238E27FC236}">
                <a16:creationId xmlns:a16="http://schemas.microsoft.com/office/drawing/2014/main" id="{627F5AA2-9D22-E7FB-6B90-F995C8BD822F}"/>
              </a:ext>
            </a:extLst>
          </p:cNvPr>
          <p:cNvSpPr>
            <a:spLocks noGrp="1"/>
          </p:cNvSpPr>
          <p:nvPr>
            <p:ph type="pic" idx="3"/>
          </p:nvPr>
        </p:nvSpPr>
        <p:spPr/>
      </p:sp>
      <p:pic>
        <p:nvPicPr>
          <p:cNvPr id="9" name="Grafik 8" descr="Lupe">
            <a:extLst>
              <a:ext uri="{FF2B5EF4-FFF2-40B4-BE49-F238E27FC236}">
                <a16:creationId xmlns:a16="http://schemas.microsoft.com/office/drawing/2014/main" id="{D1A8E3B0-3BCA-FAA2-BC7B-3683B9D22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659" y="1339508"/>
            <a:ext cx="3569384" cy="3569384"/>
          </a:xfrm>
          <a:prstGeom prst="rect">
            <a:avLst/>
          </a:prstGeom>
        </p:spPr>
      </p:pic>
    </p:spTree>
    <p:extLst>
      <p:ext uri="{BB962C8B-B14F-4D97-AF65-F5344CB8AC3E}">
        <p14:creationId xmlns:p14="http://schemas.microsoft.com/office/powerpoint/2010/main" val="3557093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42"/>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526" name="Google Shape;1526;p42"/>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 </a:t>
            </a:r>
            <a:r>
              <a:rPr lang="de-DE" dirty="0" err="1"/>
              <a:t>restructuring</a:t>
            </a:r>
            <a:r>
              <a:rPr lang="de-DE" dirty="0"/>
              <a:t> </a:t>
            </a:r>
            <a:r>
              <a:rPr lang="de-DE" dirty="0" err="1"/>
              <a:t>concept</a:t>
            </a:r>
            <a:r>
              <a:rPr lang="de-DE" dirty="0"/>
              <a:t> </a:t>
            </a:r>
            <a:r>
              <a:rPr lang="de-DE" dirty="0" err="1"/>
              <a:t>increases</a:t>
            </a:r>
            <a:r>
              <a:rPr lang="de-DE" dirty="0"/>
              <a:t> the </a:t>
            </a:r>
            <a:r>
              <a:rPr lang="de-DE" dirty="0" err="1"/>
              <a:t>chances</a:t>
            </a:r>
            <a:r>
              <a:rPr lang="de-DE" dirty="0"/>
              <a:t> of </a:t>
            </a:r>
            <a:r>
              <a:rPr lang="de-DE" dirty="0" err="1"/>
              <a:t>success</a:t>
            </a:r>
            <a:r>
              <a:rPr lang="de-DE" dirty="0"/>
              <a:t> and the </a:t>
            </a:r>
            <a:r>
              <a:rPr lang="de-DE" dirty="0" err="1"/>
              <a:t>liability</a:t>
            </a:r>
            <a:r>
              <a:rPr lang="de-DE" dirty="0"/>
              <a:t> and </a:t>
            </a:r>
            <a:r>
              <a:rPr lang="de-DE" dirty="0" err="1"/>
              <a:t>rescission</a:t>
            </a:r>
            <a:r>
              <a:rPr lang="de-DE" dirty="0"/>
              <a:t> </a:t>
            </a:r>
            <a:r>
              <a:rPr lang="de-DE" dirty="0" err="1"/>
              <a:t>risks</a:t>
            </a:r>
            <a:r>
              <a:rPr lang="de-DE" dirty="0"/>
              <a:t> </a:t>
            </a:r>
            <a:r>
              <a:rPr lang="de-DE" dirty="0" err="1"/>
              <a:t>can</a:t>
            </a:r>
            <a:r>
              <a:rPr lang="de-DE" dirty="0"/>
              <a:t> </a:t>
            </a:r>
            <a:r>
              <a:rPr lang="de-DE" dirty="0" err="1"/>
              <a:t>be</a:t>
            </a:r>
            <a:r>
              <a:rPr lang="de-DE" dirty="0"/>
              <a:t> </a:t>
            </a:r>
            <a:r>
              <a:rPr lang="de-DE" dirty="0" err="1"/>
              <a:t>significantly</a:t>
            </a:r>
            <a:r>
              <a:rPr lang="de-DE" dirty="0"/>
              <a:t> </a:t>
            </a:r>
            <a:r>
              <a:rPr lang="de-DE" dirty="0" err="1"/>
              <a:t>reduced</a:t>
            </a:r>
            <a:r>
              <a:rPr lang="de-DE" dirty="0"/>
              <a:t> (</a:t>
            </a:r>
            <a:r>
              <a:rPr lang="de-DE" dirty="0" err="1"/>
              <a:t>depending</a:t>
            </a:r>
            <a:r>
              <a:rPr lang="de-DE" dirty="0"/>
              <a:t> on the legal </a:t>
            </a:r>
            <a:r>
              <a:rPr lang="de-DE" dirty="0" err="1"/>
              <a:t>framework</a:t>
            </a:r>
            <a:r>
              <a:rPr lang="de-DE" dirty="0"/>
              <a:t> of </a:t>
            </a:r>
            <a:r>
              <a:rPr lang="de-DE" dirty="0" err="1"/>
              <a:t>your</a:t>
            </a:r>
            <a:r>
              <a:rPr lang="de-DE" dirty="0"/>
              <a:t> </a:t>
            </a:r>
            <a:r>
              <a:rPr lang="de-DE" dirty="0" err="1"/>
              <a:t>country</a:t>
            </a:r>
            <a:r>
              <a:rPr lang="de-DE" dirty="0"/>
              <a:t>).</a:t>
            </a:r>
            <a:endParaRPr dirty="0"/>
          </a:p>
        </p:txBody>
      </p:sp>
      <p:sp>
        <p:nvSpPr>
          <p:cNvPr id="1527" name="Google Shape;1527;p4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dirty="0"/>
              <a:t>The </a:t>
            </a:r>
            <a:r>
              <a:rPr lang="de-DE" dirty="0" err="1"/>
              <a:t>restructuring</a:t>
            </a:r>
            <a:r>
              <a:rPr lang="de-DE" dirty="0"/>
              <a:t> </a:t>
            </a:r>
            <a:r>
              <a:rPr lang="de-DE" dirty="0" err="1"/>
              <a:t>concept</a:t>
            </a:r>
            <a:r>
              <a:rPr lang="de-DE" dirty="0"/>
              <a:t> </a:t>
            </a:r>
            <a:r>
              <a:rPr lang="de-DE" dirty="0" err="1"/>
              <a:t>contains</a:t>
            </a:r>
            <a:r>
              <a:rPr lang="de-DE" dirty="0"/>
              <a:t> a </a:t>
            </a:r>
            <a:r>
              <a:rPr lang="de-DE" dirty="0" err="1"/>
              <a:t>well</a:t>
            </a:r>
            <a:r>
              <a:rPr lang="de-DE" dirty="0"/>
              <a:t> </a:t>
            </a:r>
            <a:r>
              <a:rPr lang="de-DE" dirty="0" err="1"/>
              <a:t>thought</a:t>
            </a:r>
            <a:r>
              <a:rPr lang="de-DE" dirty="0"/>
              <a:t>-out </a:t>
            </a:r>
            <a:r>
              <a:rPr lang="de-DE" dirty="0" err="1"/>
              <a:t>guideline</a:t>
            </a:r>
            <a:r>
              <a:rPr lang="de-DE" dirty="0"/>
              <a:t> on </a:t>
            </a:r>
            <a:r>
              <a:rPr lang="de-DE" dirty="0" err="1"/>
              <a:t>how</a:t>
            </a:r>
            <a:r>
              <a:rPr lang="de-DE" dirty="0"/>
              <a:t> to </a:t>
            </a:r>
            <a:r>
              <a:rPr lang="de-DE" dirty="0" err="1"/>
              <a:t>proceed</a:t>
            </a:r>
            <a:r>
              <a:rPr lang="de-DE" dirty="0"/>
              <a:t> </a:t>
            </a:r>
            <a:r>
              <a:rPr lang="de-DE" dirty="0" err="1"/>
              <a:t>from</a:t>
            </a:r>
            <a:r>
              <a:rPr lang="de-DE" dirty="0"/>
              <a:t> the </a:t>
            </a:r>
            <a:r>
              <a:rPr lang="de-DE" dirty="0" err="1"/>
              <a:t>beginning</a:t>
            </a:r>
            <a:r>
              <a:rPr lang="de-DE" dirty="0"/>
              <a:t> to the end of </a:t>
            </a:r>
            <a:r>
              <a:rPr lang="de-DE" dirty="0" err="1"/>
              <a:t>restructuring</a:t>
            </a:r>
            <a:r>
              <a:rPr lang="de-DE" dirty="0"/>
              <a:t> </a:t>
            </a:r>
            <a:r>
              <a:rPr lang="de-DE" dirty="0" err="1"/>
              <a:t>as</a:t>
            </a:r>
            <a:r>
              <a:rPr lang="de-DE" dirty="0"/>
              <a:t> </a:t>
            </a:r>
            <a:r>
              <a:rPr lang="de-DE" dirty="0" err="1"/>
              <a:t>well</a:t>
            </a:r>
            <a:r>
              <a:rPr lang="de-DE" dirty="0"/>
              <a:t> </a:t>
            </a:r>
            <a:r>
              <a:rPr lang="de-DE" dirty="0" err="1"/>
              <a:t>as</a:t>
            </a:r>
            <a:r>
              <a:rPr lang="de-DE" dirty="0"/>
              <a:t> a </a:t>
            </a:r>
            <a:r>
              <a:rPr lang="de-DE" dirty="0" err="1"/>
              <a:t>forecast</a:t>
            </a:r>
            <a:r>
              <a:rPr lang="de-DE" dirty="0"/>
              <a:t> on </a:t>
            </a:r>
            <a:r>
              <a:rPr lang="de-DE" dirty="0" err="1"/>
              <a:t>its</a:t>
            </a:r>
            <a:r>
              <a:rPr lang="de-DE" dirty="0"/>
              <a:t> </a:t>
            </a:r>
            <a:r>
              <a:rPr lang="de-DE" dirty="0" err="1"/>
              <a:t>chances</a:t>
            </a:r>
            <a:r>
              <a:rPr lang="de-DE" dirty="0"/>
              <a:t> of </a:t>
            </a:r>
            <a:r>
              <a:rPr lang="de-DE" dirty="0" err="1"/>
              <a:t>success</a:t>
            </a:r>
            <a:r>
              <a:rPr lang="de-DE" dirty="0"/>
              <a:t>.</a:t>
            </a:r>
            <a:endParaRPr dirty="0"/>
          </a:p>
        </p:txBody>
      </p:sp>
      <p:sp>
        <p:nvSpPr>
          <p:cNvPr id="1528" name="Google Shape;1528;p4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Content of Restructuring Concepts</a:t>
            </a:r>
            <a:endParaRPr/>
          </a:p>
          <a:p>
            <a:pPr marL="0" lvl="0" indent="0" algn="l" rtl="0">
              <a:lnSpc>
                <a:spcPct val="90000"/>
              </a:lnSpc>
              <a:spcBef>
                <a:spcPts val="1000"/>
              </a:spcBef>
              <a:spcAft>
                <a:spcPts val="0"/>
              </a:spcAft>
              <a:buClr>
                <a:srgbClr val="79527B"/>
              </a:buClr>
              <a:buSzPts val="1800"/>
              <a:buNone/>
            </a:pPr>
            <a:endParaRPr/>
          </a:p>
        </p:txBody>
      </p:sp>
      <p:grpSp>
        <p:nvGrpSpPr>
          <p:cNvPr id="1529" name="Google Shape;1529;p42"/>
          <p:cNvGrpSpPr/>
          <p:nvPr/>
        </p:nvGrpSpPr>
        <p:grpSpPr>
          <a:xfrm>
            <a:off x="5264152" y="1770513"/>
            <a:ext cx="5710593" cy="1347141"/>
            <a:chOff x="5264152" y="1770513"/>
            <a:chExt cx="5710593" cy="1347141"/>
          </a:xfrm>
        </p:grpSpPr>
        <p:sp>
          <p:nvSpPr>
            <p:cNvPr id="1530" name="Google Shape;1530;p42"/>
            <p:cNvSpPr/>
            <p:nvPr/>
          </p:nvSpPr>
          <p:spPr>
            <a:xfrm>
              <a:off x="6654745" y="1772541"/>
              <a:ext cx="4320000"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1" name="Google Shape;1531;p42"/>
            <p:cNvSpPr/>
            <p:nvPr/>
          </p:nvSpPr>
          <p:spPr>
            <a:xfrm rot="5400000">
              <a:off x="5315176" y="1778083"/>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2" name="Google Shape;1532;p42"/>
            <p:cNvSpPr txBox="1"/>
            <p:nvPr/>
          </p:nvSpPr>
          <p:spPr>
            <a:xfrm>
              <a:off x="5264152" y="2047567"/>
              <a:ext cx="1449185"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Calibri"/>
                <a:buAutoNum type="arabicPeriod"/>
              </a:pPr>
              <a:r>
                <a:rPr lang="de-DE" sz="1400" b="1">
                  <a:solidFill>
                    <a:schemeClr val="lt1"/>
                  </a:solidFill>
                  <a:latin typeface="Calibri"/>
                  <a:ea typeface="Calibri"/>
                  <a:cs typeface="Calibri"/>
                  <a:sym typeface="Calibri"/>
                </a:rPr>
                <a:t> Company Situation</a:t>
              </a:r>
              <a:endParaRPr sz="1400" b="1" cap="none">
                <a:solidFill>
                  <a:schemeClr val="lt1"/>
                </a:solidFill>
                <a:latin typeface="Calibri"/>
                <a:ea typeface="Calibri"/>
                <a:cs typeface="Calibri"/>
                <a:sym typeface="Calibri"/>
              </a:endParaRPr>
            </a:p>
          </p:txBody>
        </p:sp>
        <p:sp>
          <p:nvSpPr>
            <p:cNvPr id="1533" name="Google Shape;1533;p42"/>
            <p:cNvSpPr txBox="1"/>
            <p:nvPr/>
          </p:nvSpPr>
          <p:spPr>
            <a:xfrm>
              <a:off x="6652292" y="1892798"/>
              <a:ext cx="4225104" cy="7392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lt1"/>
                  </a:solidFill>
                  <a:latin typeface="Calibri"/>
                  <a:ea typeface="Calibri"/>
                  <a:cs typeface="Calibri"/>
                  <a:sym typeface="Calibri"/>
                </a:rPr>
                <a:t>Statements </a:t>
              </a:r>
              <a:r>
                <a:rPr lang="de-DE" sz="1400" dirty="0" err="1">
                  <a:solidFill>
                    <a:schemeClr val="lt1"/>
                  </a:solidFill>
                  <a:latin typeface="Calibri"/>
                  <a:ea typeface="Calibri"/>
                  <a:cs typeface="Calibri"/>
                  <a:sym typeface="Calibri"/>
                </a:rPr>
                <a:t>about</a:t>
              </a:r>
              <a:r>
                <a:rPr lang="de-DE" sz="1400" dirty="0">
                  <a:solidFill>
                    <a:schemeClr val="lt1"/>
                  </a:solidFill>
                  <a:latin typeface="Calibri"/>
                  <a:ea typeface="Calibri"/>
                  <a:cs typeface="Calibri"/>
                  <a:sym typeface="Calibri"/>
                </a:rPr>
                <a:t> essential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data</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economic</a:t>
              </a:r>
              <a:r>
                <a:rPr lang="de-DE" sz="1400" dirty="0">
                  <a:solidFill>
                    <a:schemeClr val="lt1"/>
                  </a:solidFill>
                  <a:latin typeface="Calibri"/>
                  <a:ea typeface="Calibri"/>
                  <a:cs typeface="Calibri"/>
                  <a:sym typeface="Calibri"/>
                </a:rPr>
                <a:t> and legal </a:t>
              </a:r>
              <a:r>
                <a:rPr lang="de-DE" sz="1400" dirty="0" err="1">
                  <a:solidFill>
                    <a:schemeClr val="lt1"/>
                  </a:solidFill>
                  <a:latin typeface="Calibri"/>
                  <a:ea typeface="Calibri"/>
                  <a:cs typeface="Calibri"/>
                  <a:sym typeface="Calibri"/>
                </a:rPr>
                <a:t>influencing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factors</a:t>
              </a:r>
              <a:r>
                <a:rPr lang="de-DE" sz="1400" dirty="0">
                  <a:solidFill>
                    <a:schemeClr val="lt1"/>
                  </a:solidFill>
                  <a:latin typeface="Calibri"/>
                  <a:ea typeface="Calibri"/>
                  <a:cs typeface="Calibri"/>
                  <a:sym typeface="Calibri"/>
                </a:rPr>
                <a:t> and the (</a:t>
              </a:r>
              <a:r>
                <a:rPr lang="de-DE" sz="1400" dirty="0" err="1">
                  <a:solidFill>
                    <a:schemeClr val="lt1"/>
                  </a:solidFill>
                  <a:latin typeface="Calibri"/>
                  <a:ea typeface="Calibri"/>
                  <a:cs typeface="Calibri"/>
                  <a:sym typeface="Calibri"/>
                </a:rPr>
                <a:t>central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causes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crisis</a:t>
              </a:r>
              <a:endParaRPr dirty="0"/>
            </a:p>
          </p:txBody>
        </p:sp>
      </p:grpSp>
      <p:sp>
        <p:nvSpPr>
          <p:cNvPr id="1534" name="Google Shape;1534;p42"/>
          <p:cNvSpPr/>
          <p:nvPr/>
        </p:nvSpPr>
        <p:spPr>
          <a:xfrm>
            <a:off x="6652292" y="3306445"/>
            <a:ext cx="4320000" cy="954107"/>
          </a:xfrm>
          <a:prstGeom prst="rect">
            <a:avLst/>
          </a:prstGeom>
          <a:solidFill>
            <a:srgbClr val="C5C5C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5" name="Google Shape;1535;p42"/>
          <p:cNvSpPr txBox="1"/>
          <p:nvPr/>
        </p:nvSpPr>
        <p:spPr>
          <a:xfrm>
            <a:off x="6652292" y="3303312"/>
            <a:ext cx="4486600" cy="9572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err="1">
                <a:solidFill>
                  <a:schemeClr val="lt1"/>
                </a:solidFill>
                <a:latin typeface="Calibri"/>
                <a:ea typeface="Calibri"/>
                <a:cs typeface="Calibri"/>
                <a:sym typeface="Calibri"/>
              </a:rPr>
              <a:t>Presentation</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vision</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mission</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statement</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restructured</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company</a:t>
            </a:r>
            <a:r>
              <a:rPr lang="de-DE" sz="1400" dirty="0">
                <a:solidFill>
                  <a:schemeClr val="lt1"/>
                </a:solidFill>
                <a:latin typeface="Calibri"/>
                <a:ea typeface="Calibri"/>
                <a:cs typeface="Calibri"/>
                <a:sym typeface="Calibri"/>
              </a:rPr>
              <a:t>. Statements on the </a:t>
            </a:r>
            <a:r>
              <a:rPr lang="de-DE" sz="1400" dirty="0" err="1">
                <a:solidFill>
                  <a:schemeClr val="lt1"/>
                </a:solidFill>
                <a:latin typeface="Calibri"/>
                <a:ea typeface="Calibri"/>
                <a:cs typeface="Calibri"/>
                <a:sym typeface="Calibri"/>
              </a:rPr>
              <a:t>necessary</a:t>
            </a:r>
            <a:r>
              <a:rPr lang="de-DE" sz="1400" dirty="0">
                <a:solidFill>
                  <a:schemeClr val="lt1"/>
                </a:solidFill>
                <a:latin typeface="Calibri"/>
                <a:ea typeface="Calibri"/>
                <a:cs typeface="Calibri"/>
                <a:sym typeface="Calibri"/>
              </a:rPr>
              <a:t> operational </a:t>
            </a:r>
            <a:r>
              <a:rPr lang="de-DE" sz="1400" dirty="0" err="1">
                <a:solidFill>
                  <a:schemeClr val="lt1"/>
                </a:solidFill>
                <a:latin typeface="Calibri"/>
                <a:ea typeface="Calibri"/>
                <a:cs typeface="Calibri"/>
                <a:sym typeface="Calibri"/>
              </a:rPr>
              <a:t>or</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financial</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measures</a:t>
            </a:r>
            <a:r>
              <a:rPr lang="de-DE" sz="1400" dirty="0">
                <a:solidFill>
                  <a:schemeClr val="lt1"/>
                </a:solidFill>
                <a:latin typeface="Calibri"/>
                <a:ea typeface="Calibri"/>
                <a:cs typeface="Calibri"/>
                <a:sym typeface="Calibri"/>
              </a:rPr>
              <a:t> and </a:t>
            </a:r>
            <a:r>
              <a:rPr lang="de-DE" sz="1400" dirty="0" err="1">
                <a:solidFill>
                  <a:schemeClr val="lt1"/>
                </a:solidFill>
                <a:latin typeface="Calibri"/>
                <a:ea typeface="Calibri"/>
                <a:cs typeface="Calibri"/>
                <a:sym typeface="Calibri"/>
              </a:rPr>
              <a:t>restructuring</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contributions</a:t>
            </a:r>
            <a:r>
              <a:rPr lang="de-DE" sz="1400" dirty="0">
                <a:solidFill>
                  <a:schemeClr val="lt1"/>
                </a:solidFill>
                <a:latin typeface="Calibri"/>
                <a:ea typeface="Calibri"/>
                <a:cs typeface="Calibri"/>
                <a:sym typeface="Calibri"/>
              </a:rPr>
              <a:t> of the </a:t>
            </a:r>
            <a:r>
              <a:rPr lang="de-DE" sz="1400" dirty="0" err="1">
                <a:solidFill>
                  <a:schemeClr val="lt1"/>
                </a:solidFill>
                <a:latin typeface="Calibri"/>
                <a:ea typeface="Calibri"/>
                <a:cs typeface="Calibri"/>
                <a:sym typeface="Calibri"/>
              </a:rPr>
              <a:t>various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parties</a:t>
            </a:r>
            <a:r>
              <a:rPr lang="de-DE" sz="1400" dirty="0">
                <a:solidFill>
                  <a:schemeClr val="lt1"/>
                </a:solidFill>
                <a:latin typeface="Calibri"/>
                <a:ea typeface="Calibri"/>
                <a:cs typeface="Calibri"/>
                <a:sym typeface="Calibri"/>
              </a:rPr>
              <a:t> </a:t>
            </a:r>
            <a:r>
              <a:rPr lang="de-DE" sz="1400" dirty="0" err="1">
                <a:solidFill>
                  <a:schemeClr val="lt1"/>
                </a:solidFill>
                <a:latin typeface="Calibri"/>
                <a:ea typeface="Calibri"/>
                <a:cs typeface="Calibri"/>
                <a:sym typeface="Calibri"/>
              </a:rPr>
              <a:t>involved</a:t>
            </a:r>
            <a:endParaRPr dirty="0"/>
          </a:p>
        </p:txBody>
      </p:sp>
      <p:sp>
        <p:nvSpPr>
          <p:cNvPr id="1536" name="Google Shape;1536;p42"/>
          <p:cNvSpPr/>
          <p:nvPr/>
        </p:nvSpPr>
        <p:spPr>
          <a:xfrm>
            <a:off x="6671507" y="4803035"/>
            <a:ext cx="4320000" cy="954107"/>
          </a:xfrm>
          <a:prstGeom prst="rect">
            <a:avLst/>
          </a:prstGeom>
          <a:solidFill>
            <a:srgbClr val="A77FA9"/>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7" name="Google Shape;1537;p42"/>
          <p:cNvSpPr txBox="1"/>
          <p:nvPr/>
        </p:nvSpPr>
        <p:spPr>
          <a:xfrm>
            <a:off x="6652292" y="4805318"/>
            <a:ext cx="422510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b="0" i="0" dirty="0" err="1">
                <a:solidFill>
                  <a:schemeClr val="lt1"/>
                </a:solidFill>
                <a:latin typeface="Calibri"/>
                <a:ea typeface="Calibri"/>
                <a:cs typeface="Calibri"/>
                <a:sym typeface="Calibri"/>
              </a:rPr>
              <a:t>Presentation</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liquidity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earnings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asset</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 of the </a:t>
            </a:r>
            <a:r>
              <a:rPr lang="de-DE" sz="1400" b="0" i="0" dirty="0" err="1">
                <a:solidFill>
                  <a:schemeClr val="lt1"/>
                </a:solidFill>
                <a:latin typeface="Calibri"/>
                <a:ea typeface="Calibri"/>
                <a:cs typeface="Calibri"/>
                <a:sym typeface="Calibri"/>
              </a:rPr>
              <a:t>company</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taking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into</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account</a:t>
            </a:r>
            <a:r>
              <a:rPr lang="de-DE" sz="1400" b="0" i="0" dirty="0">
                <a:solidFill>
                  <a:schemeClr val="lt1"/>
                </a:solidFill>
                <a:latin typeface="Calibri"/>
                <a:ea typeface="Calibri"/>
                <a:cs typeface="Calibri"/>
                <a:sym typeface="Calibri"/>
              </a:rPr>
              <a:t> the </a:t>
            </a:r>
            <a:r>
              <a:rPr lang="de-DE" sz="1400" b="0" i="0" dirty="0" err="1">
                <a:solidFill>
                  <a:schemeClr val="lt1"/>
                </a:solidFill>
                <a:latin typeface="Calibri"/>
                <a:ea typeface="Calibri"/>
                <a:cs typeface="Calibri"/>
                <a:sym typeface="Calibri"/>
              </a:rPr>
              <a:t>restructuring</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measures</a:t>
            </a:r>
            <a:r>
              <a:rPr lang="de-DE" sz="1400" b="0" i="0" dirty="0">
                <a:solidFill>
                  <a:schemeClr val="lt1"/>
                </a:solidFill>
                <a:latin typeface="Calibri"/>
                <a:ea typeface="Calibri"/>
                <a:cs typeface="Calibri"/>
                <a:sym typeface="Calibri"/>
              </a:rPr>
              <a:t> and </a:t>
            </a:r>
            <a:r>
              <a:rPr lang="de-DE" sz="1400" b="0" i="0" dirty="0" err="1">
                <a:solidFill>
                  <a:schemeClr val="lt1"/>
                </a:solidFill>
                <a:latin typeface="Calibri"/>
                <a:ea typeface="Calibri"/>
                <a:cs typeface="Calibri"/>
                <a:sym typeface="Calibri"/>
              </a:rPr>
              <a:t>contributions</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integrated</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corporate</a:t>
            </a:r>
            <a:r>
              <a:rPr lang="de-DE" sz="1400" b="0" i="0" dirty="0">
                <a:solidFill>
                  <a:schemeClr val="lt1"/>
                </a:solidFill>
                <a:latin typeface="Calibri"/>
                <a:ea typeface="Calibri"/>
                <a:cs typeface="Calibri"/>
                <a:sym typeface="Calibri"/>
              </a:rPr>
              <a:t> </a:t>
            </a:r>
            <a:r>
              <a:rPr lang="de-DE" sz="1400" b="0" i="0" dirty="0" err="1">
                <a:solidFill>
                  <a:schemeClr val="lt1"/>
                </a:solidFill>
                <a:latin typeface="Calibri"/>
                <a:ea typeface="Calibri"/>
                <a:cs typeface="Calibri"/>
                <a:sym typeface="Calibri"/>
              </a:rPr>
              <a:t>planning</a:t>
            </a:r>
            <a:r>
              <a:rPr lang="de-DE" sz="1400" b="0" i="0" dirty="0">
                <a:solidFill>
                  <a:schemeClr val="lt1"/>
                </a:solidFill>
                <a:latin typeface="Calibri"/>
                <a:ea typeface="Calibri"/>
                <a:cs typeface="Calibri"/>
                <a:sym typeface="Calibri"/>
              </a:rPr>
              <a:t>)</a:t>
            </a:r>
            <a:endParaRPr dirty="0"/>
          </a:p>
        </p:txBody>
      </p:sp>
      <p:sp>
        <p:nvSpPr>
          <p:cNvPr id="1538" name="Google Shape;1538;p42"/>
          <p:cNvSpPr/>
          <p:nvPr/>
        </p:nvSpPr>
        <p:spPr>
          <a:xfrm rot="5400000">
            <a:off x="5315175" y="3318624"/>
            <a:ext cx="1347141" cy="1332000"/>
          </a:xfrm>
          <a:custGeom>
            <a:avLst/>
            <a:gdLst/>
            <a:ahLst/>
            <a:cxnLst/>
            <a:rect l="l" t="t" r="r" b="b"/>
            <a:pathLst>
              <a:path w="630" h="488" extrusionOk="0">
                <a:moveTo>
                  <a:pt x="444" y="488"/>
                </a:moveTo>
                <a:lnTo>
                  <a:pt x="0" y="488"/>
                </a:lnTo>
                <a:lnTo>
                  <a:pt x="0" y="0"/>
                </a:lnTo>
                <a:lnTo>
                  <a:pt x="444" y="0"/>
                </a:lnTo>
                <a:lnTo>
                  <a:pt x="630" y="244"/>
                </a:lnTo>
                <a:lnTo>
                  <a:pt x="444" y="488"/>
                </a:lnTo>
                <a:close/>
              </a:path>
            </a:pathLst>
          </a:custGeom>
          <a:solidFill>
            <a:srgbClr val="8E8E8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39" name="Google Shape;1539;p42"/>
          <p:cNvSpPr txBox="1"/>
          <p:nvPr/>
        </p:nvSpPr>
        <p:spPr>
          <a:xfrm>
            <a:off x="5267463" y="3571390"/>
            <a:ext cx="1449185"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2. Vision, Mission </a:t>
            </a:r>
            <a:br>
              <a:rPr lang="de-DE" sz="1400" b="1">
                <a:solidFill>
                  <a:schemeClr val="dk1"/>
                </a:solidFill>
                <a:latin typeface="Calibri"/>
                <a:ea typeface="Calibri"/>
                <a:cs typeface="Calibri"/>
                <a:sym typeface="Calibri"/>
              </a:rPr>
            </a:br>
            <a:r>
              <a:rPr lang="de-DE" sz="1400" b="1">
                <a:solidFill>
                  <a:schemeClr val="lt1"/>
                </a:solidFill>
                <a:latin typeface="Calibri"/>
                <a:ea typeface="Calibri"/>
                <a:cs typeface="Calibri"/>
                <a:sym typeface="Calibri"/>
              </a:rPr>
              <a:t>and Measures</a:t>
            </a:r>
            <a:endParaRPr/>
          </a:p>
          <a:p>
            <a:pPr marL="0" marR="0" lvl="0" indent="0" algn="ctr" rtl="0">
              <a:spcBef>
                <a:spcPts val="0"/>
              </a:spcBef>
              <a:spcAft>
                <a:spcPts val="0"/>
              </a:spcAft>
              <a:buNone/>
            </a:pPr>
            <a:endParaRPr sz="1400" cap="none">
              <a:solidFill>
                <a:schemeClr val="lt1"/>
              </a:solidFill>
              <a:latin typeface="Calibri"/>
              <a:ea typeface="Calibri"/>
              <a:cs typeface="Calibri"/>
              <a:sym typeface="Calibri"/>
            </a:endParaRPr>
          </a:p>
        </p:txBody>
      </p:sp>
      <p:sp>
        <p:nvSpPr>
          <p:cNvPr id="1540" name="Google Shape;1540;p42"/>
          <p:cNvSpPr/>
          <p:nvPr/>
        </p:nvSpPr>
        <p:spPr>
          <a:xfrm rot="5400000">
            <a:off x="5528454" y="4614088"/>
            <a:ext cx="954107" cy="1332000"/>
          </a:xfrm>
          <a:prstGeom prst="rect">
            <a:avLst/>
          </a:prstGeom>
          <a:solidFill>
            <a:srgbClr val="79527B"/>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1400" b="1">
              <a:solidFill>
                <a:schemeClr val="dk1"/>
              </a:solidFill>
              <a:latin typeface="Calibri"/>
              <a:ea typeface="Calibri"/>
              <a:cs typeface="Calibri"/>
              <a:sym typeface="Calibri"/>
            </a:endParaRPr>
          </a:p>
        </p:txBody>
      </p:sp>
      <p:sp>
        <p:nvSpPr>
          <p:cNvPr id="1541" name="Google Shape;1541;p42"/>
          <p:cNvSpPr txBox="1"/>
          <p:nvPr/>
        </p:nvSpPr>
        <p:spPr>
          <a:xfrm>
            <a:off x="5280914" y="5094762"/>
            <a:ext cx="144918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chemeClr val="lt1"/>
                </a:solidFill>
                <a:latin typeface="Calibri"/>
                <a:ea typeface="Calibri"/>
                <a:cs typeface="Calibri"/>
                <a:sym typeface="Calibri"/>
              </a:rPr>
              <a:t>3. Businessplan</a:t>
            </a:r>
            <a:endParaRPr sz="1400" b="1" cap="non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43"/>
          <p:cNvSpPr txBox="1">
            <a:spLocks noGrp="1"/>
          </p:cNvSpPr>
          <p:nvPr>
            <p:ph type="body" idx="2"/>
          </p:nvPr>
        </p:nvSpPr>
        <p:spPr>
          <a:xfrm>
            <a:off x="389965" y="1637401"/>
            <a:ext cx="3189996" cy="31953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Integrated </a:t>
            </a:r>
            <a:r>
              <a:rPr lang="de-DE" dirty="0" err="1"/>
              <a:t>business</a:t>
            </a:r>
            <a:r>
              <a:rPr lang="de-DE" dirty="0"/>
              <a:t> </a:t>
            </a:r>
            <a:r>
              <a:rPr lang="de-DE" dirty="0" err="1"/>
              <a:t>planning</a:t>
            </a:r>
            <a:r>
              <a:rPr lang="de-DE" dirty="0"/>
              <a:t> </a:t>
            </a:r>
            <a:r>
              <a:rPr lang="de-DE" dirty="0" err="1"/>
              <a:t>makes</a:t>
            </a:r>
            <a:r>
              <a:rPr lang="de-DE" dirty="0"/>
              <a:t> transparent </a:t>
            </a:r>
            <a:r>
              <a:rPr lang="de-DE" dirty="0" err="1"/>
              <a:t>how</a:t>
            </a:r>
            <a:r>
              <a:rPr lang="de-DE" dirty="0"/>
              <a:t> the </a:t>
            </a:r>
            <a:r>
              <a:rPr lang="de-DE" dirty="0" err="1"/>
              <a:t>company</a:t>
            </a:r>
            <a:r>
              <a:rPr lang="de-DE" dirty="0"/>
              <a:t> </a:t>
            </a:r>
            <a:r>
              <a:rPr lang="de-DE" dirty="0" err="1"/>
              <a:t>should</a:t>
            </a:r>
            <a:r>
              <a:rPr lang="de-DE" dirty="0"/>
              <a:t> </a:t>
            </a:r>
            <a:r>
              <a:rPr lang="de-DE" dirty="0" err="1"/>
              <a:t>develop</a:t>
            </a:r>
            <a:r>
              <a:rPr lang="de-DE" dirty="0"/>
              <a:t> and </a:t>
            </a:r>
            <a:r>
              <a:rPr lang="de-DE" dirty="0" err="1"/>
              <a:t>provides</a:t>
            </a:r>
            <a:r>
              <a:rPr lang="de-DE" dirty="0"/>
              <a:t> the </a:t>
            </a:r>
            <a:r>
              <a:rPr lang="de-DE" dirty="0" err="1"/>
              <a:t>basis</a:t>
            </a:r>
            <a:r>
              <a:rPr lang="de-DE" dirty="0"/>
              <a:t> </a:t>
            </a:r>
            <a:r>
              <a:rPr lang="de-DE" dirty="0" err="1"/>
              <a:t>for</a:t>
            </a:r>
            <a:r>
              <a:rPr lang="de-DE" dirty="0"/>
              <a:t> </a:t>
            </a:r>
            <a:r>
              <a:rPr lang="de-DE" dirty="0" err="1"/>
              <a:t>sustainable</a:t>
            </a:r>
            <a:r>
              <a:rPr lang="de-DE" dirty="0"/>
              <a:t> </a:t>
            </a:r>
            <a:r>
              <a:rPr lang="de-DE" dirty="0" err="1"/>
              <a:t>decisions</a:t>
            </a:r>
            <a:r>
              <a:rPr lang="de-DE" dirty="0"/>
              <a:t> </a:t>
            </a:r>
            <a:r>
              <a:rPr lang="de-DE" dirty="0" err="1"/>
              <a:t>by</a:t>
            </a:r>
            <a:r>
              <a:rPr lang="de-DE" dirty="0"/>
              <a:t> </a:t>
            </a:r>
            <a:r>
              <a:rPr lang="de-DE" dirty="0" err="1"/>
              <a:t>owners</a:t>
            </a:r>
            <a:r>
              <a:rPr lang="de-DE" dirty="0"/>
              <a:t>, </a:t>
            </a:r>
            <a:r>
              <a:rPr lang="de-DE" dirty="0" err="1"/>
              <a:t>shareholders</a:t>
            </a:r>
            <a:r>
              <a:rPr lang="de-DE" dirty="0"/>
              <a:t> and </a:t>
            </a:r>
            <a:r>
              <a:rPr lang="de-DE" dirty="0" err="1"/>
              <a:t>investors</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Professional </a:t>
            </a:r>
            <a:r>
              <a:rPr lang="de-DE" dirty="0" err="1"/>
              <a:t>planning</a:t>
            </a:r>
            <a:r>
              <a:rPr lang="de-DE" dirty="0"/>
              <a:t> </a:t>
            </a:r>
            <a:r>
              <a:rPr lang="de-DE" dirty="0" err="1"/>
              <a:t>makes</a:t>
            </a:r>
            <a:r>
              <a:rPr lang="de-DE" dirty="0"/>
              <a:t> </a:t>
            </a:r>
            <a:r>
              <a:rPr lang="de-DE" dirty="0" err="1"/>
              <a:t>it</a:t>
            </a:r>
            <a:r>
              <a:rPr lang="de-DE" dirty="0"/>
              <a:t> possible to </a:t>
            </a:r>
            <a:r>
              <a:rPr lang="de-DE" dirty="0" err="1"/>
              <a:t>identify</a:t>
            </a:r>
            <a:r>
              <a:rPr lang="de-DE" dirty="0"/>
              <a:t> </a:t>
            </a:r>
            <a:r>
              <a:rPr lang="de-DE" dirty="0" err="1"/>
              <a:t>where</a:t>
            </a:r>
            <a:r>
              <a:rPr lang="de-DE" dirty="0"/>
              <a:t> </a:t>
            </a:r>
            <a:r>
              <a:rPr lang="de-DE" dirty="0" err="1"/>
              <a:t>there</a:t>
            </a:r>
            <a:r>
              <a:rPr lang="de-DE" dirty="0"/>
              <a:t> </a:t>
            </a:r>
            <a:r>
              <a:rPr lang="de-DE" dirty="0" err="1"/>
              <a:t>is</a:t>
            </a:r>
            <a:r>
              <a:rPr lang="de-DE" dirty="0"/>
              <a:t> a </a:t>
            </a:r>
            <a:r>
              <a:rPr lang="de-DE" dirty="0" err="1"/>
              <a:t>need</a:t>
            </a:r>
            <a:r>
              <a:rPr lang="de-DE" dirty="0"/>
              <a:t> </a:t>
            </a:r>
            <a:r>
              <a:rPr lang="de-DE" dirty="0" err="1"/>
              <a:t>for</a:t>
            </a:r>
            <a:r>
              <a:rPr lang="de-DE" dirty="0"/>
              <a:t> </a:t>
            </a:r>
            <a:r>
              <a:rPr lang="de-DE" dirty="0" err="1"/>
              <a:t>change</a:t>
            </a:r>
            <a:r>
              <a:rPr lang="de-DE" dirty="0"/>
              <a:t>. </a:t>
            </a:r>
            <a:endParaRPr dirty="0"/>
          </a:p>
        </p:txBody>
      </p:sp>
      <p:sp>
        <p:nvSpPr>
          <p:cNvPr id="1547" name="Google Shape;1547;p4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Professional corporate planning is a key success factor.</a:t>
            </a:r>
            <a:endParaRPr/>
          </a:p>
        </p:txBody>
      </p:sp>
      <p:sp>
        <p:nvSpPr>
          <p:cNvPr id="1548" name="Google Shape;1548;p4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sz="1800"/>
              <a:t>Integrated Business Planning</a:t>
            </a:r>
            <a:endParaRPr/>
          </a:p>
        </p:txBody>
      </p:sp>
      <p:grpSp>
        <p:nvGrpSpPr>
          <p:cNvPr id="1549" name="Google Shape;1549;p43"/>
          <p:cNvGrpSpPr/>
          <p:nvPr/>
        </p:nvGrpSpPr>
        <p:grpSpPr>
          <a:xfrm>
            <a:off x="6070576" y="2417228"/>
            <a:ext cx="3958829" cy="3455788"/>
            <a:chOff x="4094186" y="2417228"/>
            <a:chExt cx="3958829" cy="3455788"/>
          </a:xfrm>
        </p:grpSpPr>
        <p:sp>
          <p:nvSpPr>
            <p:cNvPr id="1550" name="Google Shape;1550;p43"/>
            <p:cNvSpPr/>
            <p:nvPr/>
          </p:nvSpPr>
          <p:spPr>
            <a:xfrm>
              <a:off x="4151813" y="2417228"/>
              <a:ext cx="2475461" cy="3195325"/>
            </a:xfrm>
            <a:custGeom>
              <a:avLst/>
              <a:gdLst/>
              <a:ahLst/>
              <a:cxnLst/>
              <a:rect l="l" t="t" r="r" b="b"/>
              <a:pathLst>
                <a:path w="21573" h="21596" extrusionOk="0">
                  <a:moveTo>
                    <a:pt x="16988" y="161"/>
                  </a:moveTo>
                  <a:cubicBezTo>
                    <a:pt x="17069" y="251"/>
                    <a:pt x="17141" y="345"/>
                    <a:pt x="17202" y="444"/>
                  </a:cubicBezTo>
                  <a:cubicBezTo>
                    <a:pt x="17267" y="549"/>
                    <a:pt x="17320" y="658"/>
                    <a:pt x="17374" y="766"/>
                  </a:cubicBezTo>
                  <a:cubicBezTo>
                    <a:pt x="17491" y="1004"/>
                    <a:pt x="17609" y="1242"/>
                    <a:pt x="17727" y="1480"/>
                  </a:cubicBezTo>
                  <a:cubicBezTo>
                    <a:pt x="17950" y="1923"/>
                    <a:pt x="18175" y="2366"/>
                    <a:pt x="18393" y="2810"/>
                  </a:cubicBezTo>
                  <a:cubicBezTo>
                    <a:pt x="18832" y="3701"/>
                    <a:pt x="19244" y="4598"/>
                    <a:pt x="19627" y="5502"/>
                  </a:cubicBezTo>
                  <a:cubicBezTo>
                    <a:pt x="20487" y="7531"/>
                    <a:pt x="21207" y="9607"/>
                    <a:pt x="21466" y="11747"/>
                  </a:cubicBezTo>
                  <a:cubicBezTo>
                    <a:pt x="21573" y="12629"/>
                    <a:pt x="21600" y="13517"/>
                    <a:pt x="21547" y="14403"/>
                  </a:cubicBezTo>
                  <a:cubicBezTo>
                    <a:pt x="21135" y="13190"/>
                    <a:pt x="19991" y="12208"/>
                    <a:pt x="18480" y="11768"/>
                  </a:cubicBezTo>
                  <a:cubicBezTo>
                    <a:pt x="15508" y="10900"/>
                    <a:pt x="12440" y="12228"/>
                    <a:pt x="9862" y="13780"/>
                  </a:cubicBezTo>
                  <a:cubicBezTo>
                    <a:pt x="8949" y="14330"/>
                    <a:pt x="8061" y="14902"/>
                    <a:pt x="7209" y="15505"/>
                  </a:cubicBezTo>
                  <a:cubicBezTo>
                    <a:pt x="6338" y="16122"/>
                    <a:pt x="5507" y="16771"/>
                    <a:pt x="4695" y="17433"/>
                  </a:cubicBezTo>
                  <a:cubicBezTo>
                    <a:pt x="3057" y="18767"/>
                    <a:pt x="1490" y="20156"/>
                    <a:pt x="0" y="21596"/>
                  </a:cubicBezTo>
                  <a:lnTo>
                    <a:pt x="16000" y="234"/>
                  </a:lnTo>
                  <a:cubicBezTo>
                    <a:pt x="16115" y="85"/>
                    <a:pt x="16324" y="-4"/>
                    <a:pt x="16548" y="1"/>
                  </a:cubicBezTo>
                  <a:cubicBezTo>
                    <a:pt x="16717" y="4"/>
                    <a:pt x="16876" y="62"/>
                    <a:pt x="16988" y="161"/>
                  </a:cubicBezTo>
                  <a:close/>
                </a:path>
              </a:pathLst>
            </a:custGeom>
            <a:solidFill>
              <a:schemeClr val="accent1"/>
            </a:solidFill>
            <a:ln>
              <a:noFill/>
            </a:ln>
          </p:spPr>
          <p:txBody>
            <a:bodyPr spcFirstLastPara="1" wrap="square" lIns="19050" tIns="19050" rIns="19050" bIns="1905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1551" name="Google Shape;1551;p43"/>
            <p:cNvSpPr/>
            <p:nvPr/>
          </p:nvSpPr>
          <p:spPr>
            <a:xfrm>
              <a:off x="5902746" y="2647018"/>
              <a:ext cx="2150269" cy="3203972"/>
            </a:xfrm>
            <a:custGeom>
              <a:avLst/>
              <a:gdLst/>
              <a:ahLst/>
              <a:cxnLst/>
              <a:rect l="l" t="t" r="r" b="b"/>
              <a:pathLst>
                <a:path w="21558" h="21567" extrusionOk="0">
                  <a:moveTo>
                    <a:pt x="3512" y="0"/>
                  </a:moveTo>
                  <a:cubicBezTo>
                    <a:pt x="4175" y="1156"/>
                    <a:pt x="4788" y="2315"/>
                    <a:pt x="5355" y="3476"/>
                  </a:cubicBezTo>
                  <a:cubicBezTo>
                    <a:pt x="5923" y="4639"/>
                    <a:pt x="6444" y="5805"/>
                    <a:pt x="6856" y="6984"/>
                  </a:cubicBezTo>
                  <a:cubicBezTo>
                    <a:pt x="7297" y="8245"/>
                    <a:pt x="7619" y="9556"/>
                    <a:pt x="7767" y="10855"/>
                  </a:cubicBezTo>
                  <a:cubicBezTo>
                    <a:pt x="7914" y="12154"/>
                    <a:pt x="7886" y="13460"/>
                    <a:pt x="7238" y="14730"/>
                  </a:cubicBezTo>
                  <a:cubicBezTo>
                    <a:pt x="6912" y="15368"/>
                    <a:pt x="6429" y="15966"/>
                    <a:pt x="5737" y="16449"/>
                  </a:cubicBezTo>
                  <a:cubicBezTo>
                    <a:pt x="4261" y="17477"/>
                    <a:pt x="2052" y="17874"/>
                    <a:pt x="0" y="17469"/>
                  </a:cubicBezTo>
                  <a:cubicBezTo>
                    <a:pt x="736" y="17795"/>
                    <a:pt x="1499" y="18092"/>
                    <a:pt x="2286" y="18360"/>
                  </a:cubicBezTo>
                  <a:cubicBezTo>
                    <a:pt x="3025" y="18611"/>
                    <a:pt x="3785" y="18836"/>
                    <a:pt x="4555" y="19043"/>
                  </a:cubicBezTo>
                  <a:cubicBezTo>
                    <a:pt x="7143" y="19737"/>
                    <a:pt x="9835" y="20226"/>
                    <a:pt x="12548" y="20628"/>
                  </a:cubicBezTo>
                  <a:cubicBezTo>
                    <a:pt x="15191" y="21019"/>
                    <a:pt x="17864" y="21329"/>
                    <a:pt x="20558" y="21557"/>
                  </a:cubicBezTo>
                  <a:cubicBezTo>
                    <a:pt x="20900" y="21600"/>
                    <a:pt x="21247" y="21498"/>
                    <a:pt x="21431" y="21299"/>
                  </a:cubicBezTo>
                  <a:cubicBezTo>
                    <a:pt x="21587" y="21132"/>
                    <a:pt x="21600" y="20921"/>
                    <a:pt x="21465" y="20746"/>
                  </a:cubicBezTo>
                  <a:lnTo>
                    <a:pt x="3512" y="0"/>
                  </a:lnTo>
                  <a:close/>
                </a:path>
              </a:pathLst>
            </a:custGeom>
            <a:solidFill>
              <a:srgbClr val="F27954"/>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600">
                <a:solidFill>
                  <a:srgbClr val="000000"/>
                </a:solidFill>
                <a:latin typeface="Calibri"/>
                <a:ea typeface="Calibri"/>
                <a:cs typeface="Calibri"/>
                <a:sym typeface="Calibri"/>
              </a:endParaRPr>
            </a:p>
          </p:txBody>
        </p:sp>
        <p:sp>
          <p:nvSpPr>
            <p:cNvPr id="1552" name="Google Shape;1552;p43"/>
            <p:cNvSpPr/>
            <p:nvPr/>
          </p:nvSpPr>
          <p:spPr>
            <a:xfrm>
              <a:off x="4094186" y="4273412"/>
              <a:ext cx="3652242" cy="1599604"/>
            </a:xfrm>
            <a:custGeom>
              <a:avLst/>
              <a:gdLst/>
              <a:ahLst/>
              <a:cxnLst/>
              <a:rect l="l" t="t" r="r" b="b"/>
              <a:pathLst>
                <a:path w="21575" h="21600" extrusionOk="0">
                  <a:moveTo>
                    <a:pt x="9295" y="0"/>
                  </a:moveTo>
                  <a:cubicBezTo>
                    <a:pt x="8433" y="1842"/>
                    <a:pt x="8085" y="4539"/>
                    <a:pt x="8321" y="7079"/>
                  </a:cubicBezTo>
                  <a:cubicBezTo>
                    <a:pt x="8604" y="10122"/>
                    <a:pt x="9656" y="12421"/>
                    <a:pt x="10863" y="14178"/>
                  </a:cubicBezTo>
                  <a:cubicBezTo>
                    <a:pt x="11665" y="15344"/>
                    <a:pt x="12514" y="16273"/>
                    <a:pt x="13379" y="17055"/>
                  </a:cubicBezTo>
                  <a:cubicBezTo>
                    <a:pt x="14701" y="18250"/>
                    <a:pt x="16077" y="19120"/>
                    <a:pt x="17471" y="19853"/>
                  </a:cubicBezTo>
                  <a:cubicBezTo>
                    <a:pt x="18819" y="20562"/>
                    <a:pt x="20187" y="21146"/>
                    <a:pt x="21575" y="21600"/>
                  </a:cubicBezTo>
                  <a:lnTo>
                    <a:pt x="372" y="21590"/>
                  </a:lnTo>
                  <a:cubicBezTo>
                    <a:pt x="215" y="21557"/>
                    <a:pt x="80" y="21320"/>
                    <a:pt x="25" y="20981"/>
                  </a:cubicBezTo>
                  <a:cubicBezTo>
                    <a:pt x="-25" y="20669"/>
                    <a:pt x="1" y="20319"/>
                    <a:pt x="94" y="20064"/>
                  </a:cubicBezTo>
                  <a:cubicBezTo>
                    <a:pt x="851" y="17813"/>
                    <a:pt x="1636" y="15613"/>
                    <a:pt x="2448" y="13466"/>
                  </a:cubicBezTo>
                  <a:cubicBezTo>
                    <a:pt x="3470" y="10769"/>
                    <a:pt x="4534" y="8159"/>
                    <a:pt x="5694" y="5782"/>
                  </a:cubicBezTo>
                  <a:cubicBezTo>
                    <a:pt x="6253" y="4638"/>
                    <a:pt x="6833" y="3549"/>
                    <a:pt x="7446" y="2560"/>
                  </a:cubicBezTo>
                  <a:cubicBezTo>
                    <a:pt x="8035" y="1611"/>
                    <a:pt x="8652" y="755"/>
                    <a:pt x="9295" y="0"/>
                  </a:cubicBezTo>
                  <a:close/>
                </a:path>
              </a:pathLst>
            </a:custGeom>
            <a:solidFill>
              <a:srgbClr val="79527B"/>
            </a:solidFill>
            <a:ln>
              <a:noFill/>
            </a:ln>
          </p:spPr>
          <p:txBody>
            <a:bodyPr spcFirstLastPara="1" wrap="square" lIns="19050" tIns="19050" rIns="19050" bIns="19050" anchor="ctr" anchorCtr="0">
              <a:noAutofit/>
            </a:bodyPr>
            <a:lstStyle/>
            <a:p>
              <a:pPr marL="0" marR="0" lvl="0" indent="0" algn="ctr" rtl="0">
                <a:spcBef>
                  <a:spcPts val="0"/>
                </a:spcBef>
                <a:spcAft>
                  <a:spcPts val="0"/>
                </a:spcAft>
                <a:buNone/>
              </a:pPr>
              <a:endParaRPr sz="1600">
                <a:solidFill>
                  <a:srgbClr val="000000"/>
                </a:solidFill>
                <a:latin typeface="Calibri"/>
                <a:ea typeface="Calibri"/>
                <a:cs typeface="Calibri"/>
                <a:sym typeface="Calibri"/>
              </a:endParaRPr>
            </a:p>
          </p:txBody>
        </p:sp>
        <p:sp>
          <p:nvSpPr>
            <p:cNvPr id="1553" name="Google Shape;1553;p43"/>
            <p:cNvSpPr txBox="1"/>
            <p:nvPr/>
          </p:nvSpPr>
          <p:spPr>
            <a:xfrm>
              <a:off x="6565744" y="4672725"/>
              <a:ext cx="915635"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Liquidity </a:t>
              </a:r>
              <a:br>
                <a:rPr lang="de-DE" sz="1600" b="1">
                  <a:solidFill>
                    <a:schemeClr val="lt1"/>
                  </a:solidFill>
                  <a:latin typeface="Calibri"/>
                  <a:ea typeface="Calibri"/>
                  <a:cs typeface="Calibri"/>
                  <a:sym typeface="Calibri"/>
                </a:rPr>
              </a:br>
              <a:r>
                <a:rPr lang="de-DE" sz="1600" b="1">
                  <a:solidFill>
                    <a:schemeClr val="lt1"/>
                  </a:solidFill>
                  <a:latin typeface="Calibri"/>
                  <a:ea typeface="Calibri"/>
                  <a:cs typeface="Calibri"/>
                  <a:sym typeface="Calibri"/>
                </a:rPr>
                <a:t>Plan</a:t>
              </a:r>
              <a:endParaRPr/>
            </a:p>
          </p:txBody>
        </p:sp>
        <p:sp>
          <p:nvSpPr>
            <p:cNvPr id="1554" name="Google Shape;1554;p43"/>
            <p:cNvSpPr txBox="1"/>
            <p:nvPr/>
          </p:nvSpPr>
          <p:spPr>
            <a:xfrm>
              <a:off x="4484494" y="5165783"/>
              <a:ext cx="1318566" cy="58477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Balance Sheet</a:t>
              </a:r>
              <a:br>
                <a:rPr lang="de-DE" sz="1600" b="1">
                  <a:solidFill>
                    <a:schemeClr val="lt1"/>
                  </a:solidFill>
                  <a:latin typeface="Calibri"/>
                  <a:ea typeface="Calibri"/>
                  <a:cs typeface="Calibri"/>
                  <a:sym typeface="Calibri"/>
                </a:rPr>
              </a:br>
              <a:r>
                <a:rPr lang="de-DE" sz="1600" b="1">
                  <a:solidFill>
                    <a:schemeClr val="lt1"/>
                  </a:solidFill>
                  <a:latin typeface="Calibri"/>
                  <a:ea typeface="Calibri"/>
                  <a:cs typeface="Calibri"/>
                  <a:sym typeface="Calibri"/>
                </a:rPr>
                <a:t>Plan</a:t>
              </a:r>
              <a:endParaRPr/>
            </a:p>
          </p:txBody>
        </p:sp>
        <p:sp>
          <p:nvSpPr>
            <p:cNvPr id="1555" name="Google Shape;1555;p43"/>
            <p:cNvSpPr txBox="1"/>
            <p:nvPr/>
          </p:nvSpPr>
          <p:spPr>
            <a:xfrm>
              <a:off x="5397111" y="3063375"/>
              <a:ext cx="1113000" cy="8310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Profit / </a:t>
              </a:r>
              <a:br>
                <a:rPr lang="de-DE" sz="1600" b="1">
                  <a:solidFill>
                    <a:schemeClr val="lt1"/>
                  </a:solidFill>
                  <a:latin typeface="Calibri"/>
                  <a:ea typeface="Calibri"/>
                  <a:cs typeface="Calibri"/>
                  <a:sym typeface="Calibri"/>
                </a:rPr>
              </a:br>
              <a:r>
                <a:rPr lang="de-DE" sz="1600" b="1">
                  <a:solidFill>
                    <a:schemeClr val="lt1"/>
                  </a:solidFill>
                  <a:latin typeface="Calibri"/>
                  <a:ea typeface="Calibri"/>
                  <a:cs typeface="Calibri"/>
                  <a:sym typeface="Calibri"/>
                </a:rPr>
                <a:t>Loss </a:t>
              </a:r>
              <a:br>
                <a:rPr lang="de-DE" sz="1600" b="1">
                  <a:solidFill>
                    <a:schemeClr val="lt1"/>
                  </a:solidFill>
                  <a:latin typeface="Calibri"/>
                  <a:ea typeface="Calibri"/>
                  <a:cs typeface="Calibri"/>
                  <a:sym typeface="Calibri"/>
                </a:rPr>
              </a:br>
              <a:r>
                <a:rPr lang="de-DE" sz="1600" b="1">
                  <a:solidFill>
                    <a:schemeClr val="lt1"/>
                  </a:solidFill>
                  <a:latin typeface="Calibri"/>
                  <a:ea typeface="Calibri"/>
                  <a:cs typeface="Calibri"/>
                  <a:sym typeface="Calibri"/>
                </a:rPr>
                <a:t>Statement</a:t>
              </a:r>
              <a:endParaRPr/>
            </a:p>
          </p:txBody>
        </p:sp>
      </p:grpSp>
      <p:sp>
        <p:nvSpPr>
          <p:cNvPr id="1556" name="Google Shape;1556;p43"/>
          <p:cNvSpPr txBox="1"/>
          <p:nvPr/>
        </p:nvSpPr>
        <p:spPr>
          <a:xfrm>
            <a:off x="5212934" y="2741827"/>
            <a:ext cx="2874076" cy="1253428"/>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0000"/>
              </a:lnSpc>
              <a:spcBef>
                <a:spcPts val="0"/>
              </a:spcBef>
              <a:spcAft>
                <a:spcPts val="0"/>
              </a:spcAft>
              <a:buClr>
                <a:srgbClr val="595A59"/>
              </a:buClr>
              <a:buSzPts val="1800"/>
              <a:buFont typeface="Arial"/>
              <a:buChar char="•"/>
            </a:pPr>
            <a:r>
              <a:rPr lang="de-DE" sz="1800">
                <a:solidFill>
                  <a:srgbClr val="595A59"/>
                </a:solidFill>
                <a:latin typeface="Calibri"/>
                <a:ea typeface="Calibri"/>
                <a:cs typeface="Calibri"/>
                <a:sym typeface="Calibri"/>
              </a:rPr>
              <a:t>Income</a:t>
            </a:r>
            <a:endParaRPr sz="1800">
              <a:solidFill>
                <a:srgbClr val="595A59"/>
              </a:solidFill>
              <a:latin typeface="Calibri"/>
              <a:ea typeface="Calibri"/>
              <a:cs typeface="Calibri"/>
              <a:sym typeface="Calibri"/>
            </a:endParaRPr>
          </a:p>
          <a:p>
            <a:pPr marL="171450" marR="0" lvl="0" indent="-171450" algn="l" rtl="0">
              <a:lnSpc>
                <a:spcPct val="100000"/>
              </a:lnSpc>
              <a:spcBef>
                <a:spcPts val="360"/>
              </a:spcBef>
              <a:spcAft>
                <a:spcPts val="0"/>
              </a:spcAft>
              <a:buClr>
                <a:srgbClr val="595A59"/>
              </a:buClr>
              <a:buSzPts val="1800"/>
              <a:buFont typeface="Arial"/>
              <a:buChar char="•"/>
            </a:pPr>
            <a:r>
              <a:rPr lang="de-DE" sz="1800">
                <a:solidFill>
                  <a:srgbClr val="595A59"/>
                </a:solidFill>
                <a:latin typeface="Calibri"/>
                <a:ea typeface="Calibri"/>
                <a:cs typeface="Calibri"/>
                <a:sym typeface="Calibri"/>
              </a:rPr>
              <a:t>Expenses</a:t>
            </a:r>
            <a:endParaRPr/>
          </a:p>
          <a:p>
            <a:pPr marL="0" marR="0" lvl="0" indent="0" algn="l" rtl="0">
              <a:lnSpc>
                <a:spcPct val="100000"/>
              </a:lnSpc>
              <a:spcBef>
                <a:spcPts val="360"/>
              </a:spcBef>
              <a:spcAft>
                <a:spcPts val="0"/>
              </a:spcAft>
              <a:buClr>
                <a:srgbClr val="595A59"/>
              </a:buClr>
              <a:buSzPts val="1800"/>
              <a:buFont typeface="Arial"/>
              <a:buNone/>
            </a:pPr>
            <a:r>
              <a:rPr lang="de-DE" sz="1800">
                <a:solidFill>
                  <a:srgbClr val="595A59"/>
                </a:solidFill>
                <a:latin typeface="Calibri"/>
                <a:ea typeface="Calibri"/>
                <a:cs typeface="Calibri"/>
                <a:sym typeface="Calibri"/>
              </a:rPr>
              <a:t>Goal: Periodic profit determination</a:t>
            </a:r>
            <a:endParaRPr sz="1800">
              <a:solidFill>
                <a:srgbClr val="595A59"/>
              </a:solidFill>
              <a:latin typeface="Calibri"/>
              <a:ea typeface="Calibri"/>
              <a:cs typeface="Calibri"/>
              <a:sym typeface="Calibri"/>
            </a:endParaRPr>
          </a:p>
        </p:txBody>
      </p:sp>
      <p:sp>
        <p:nvSpPr>
          <p:cNvPr id="1557" name="Google Shape;1557;p43"/>
          <p:cNvSpPr txBox="1"/>
          <p:nvPr/>
        </p:nvSpPr>
        <p:spPr>
          <a:xfrm>
            <a:off x="5133099" y="2335221"/>
            <a:ext cx="23782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Profit / Loss Statement</a:t>
            </a:r>
            <a:endParaRPr/>
          </a:p>
        </p:txBody>
      </p:sp>
      <p:sp>
        <p:nvSpPr>
          <p:cNvPr id="1558" name="Google Shape;1558;p43"/>
          <p:cNvSpPr txBox="1"/>
          <p:nvPr/>
        </p:nvSpPr>
        <p:spPr>
          <a:xfrm>
            <a:off x="9771327" y="2766811"/>
            <a:ext cx="2550437" cy="2472223"/>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0000"/>
              </a:lnSpc>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Cash In</a:t>
            </a:r>
            <a:endParaRPr sz="1800" dirty="0">
              <a:solidFill>
                <a:srgbClr val="595A59"/>
              </a:solidFill>
              <a:latin typeface="Calibri"/>
              <a:ea typeface="Calibri"/>
              <a:cs typeface="Calibri"/>
              <a:sym typeface="Calibri"/>
            </a:endParaRPr>
          </a:p>
          <a:p>
            <a:pPr marL="171450" marR="0" lvl="0" indent="-171450" algn="l" rtl="0">
              <a:lnSpc>
                <a:spcPct val="100000"/>
              </a:lnSpc>
              <a:spcBef>
                <a:spcPts val="36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Cash Out</a:t>
            </a:r>
            <a:endParaRPr dirty="0"/>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Goals: </a:t>
            </a:r>
            <a:endParaRPr dirty="0"/>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Presentation</a:t>
            </a:r>
            <a:r>
              <a:rPr lang="de-DE" sz="1800" dirty="0">
                <a:solidFill>
                  <a:srgbClr val="595A59"/>
                </a:solidFill>
                <a:latin typeface="Calibri"/>
                <a:ea typeface="Calibri"/>
                <a:cs typeface="Calibri"/>
                <a:sym typeface="Calibri"/>
              </a:rPr>
              <a:t> of all </a:t>
            </a:r>
            <a:r>
              <a:rPr lang="de-DE" sz="1800" dirty="0" err="1">
                <a:solidFill>
                  <a:srgbClr val="595A59"/>
                </a:solidFill>
                <a:latin typeface="Calibri"/>
                <a:ea typeface="Calibri"/>
                <a:cs typeface="Calibri"/>
                <a:sym typeface="Calibri"/>
              </a:rPr>
              <a:t>payment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transaction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affecting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liquidity</a:t>
            </a:r>
            <a:endParaRPr sz="1800" dirty="0">
              <a:solidFill>
                <a:srgbClr val="595A59"/>
              </a:solidFill>
              <a:latin typeface="Calibri"/>
              <a:ea typeface="Calibri"/>
              <a:cs typeface="Calibri"/>
              <a:sym typeface="Calibri"/>
            </a:endParaRPr>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Detection</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future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liquidity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bottlenecks</a:t>
            </a:r>
            <a:endParaRPr sz="1800" dirty="0">
              <a:solidFill>
                <a:srgbClr val="595A59"/>
              </a:solidFill>
              <a:latin typeface="Calibri"/>
              <a:ea typeface="Calibri"/>
              <a:cs typeface="Calibri"/>
              <a:sym typeface="Calibri"/>
            </a:endParaRPr>
          </a:p>
        </p:txBody>
      </p:sp>
      <p:sp>
        <p:nvSpPr>
          <p:cNvPr id="1559" name="Google Shape;1559;p43"/>
          <p:cNvSpPr txBox="1"/>
          <p:nvPr/>
        </p:nvSpPr>
        <p:spPr>
          <a:xfrm>
            <a:off x="9717075" y="2369998"/>
            <a:ext cx="14798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Liquidity Plan</a:t>
            </a:r>
            <a:endParaRPr/>
          </a:p>
        </p:txBody>
      </p:sp>
      <p:sp>
        <p:nvSpPr>
          <p:cNvPr id="1560" name="Google Shape;1560;p43"/>
          <p:cNvSpPr txBox="1"/>
          <p:nvPr/>
        </p:nvSpPr>
        <p:spPr>
          <a:xfrm>
            <a:off x="4128500" y="4919577"/>
            <a:ext cx="2740143" cy="1862826"/>
          </a:xfrm>
          <a:prstGeom prst="rect">
            <a:avLst/>
          </a:prstGeom>
          <a:noFill/>
          <a:ln>
            <a:noFill/>
          </a:ln>
        </p:spPr>
        <p:txBody>
          <a:bodyPr spcFirstLastPara="1" wrap="square" lIns="34275" tIns="17125" rIns="34275" bIns="17125" anchor="t" anchorCtr="0">
            <a:spAutoFit/>
          </a:bodyPr>
          <a:lstStyle/>
          <a:p>
            <a:pPr marL="171450" marR="0" lvl="0" indent="-171450" algn="l" rtl="0">
              <a:lnSpc>
                <a:spcPct val="100000"/>
              </a:lnSpc>
              <a:spcBef>
                <a:spcPts val="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Assets</a:t>
            </a:r>
            <a:endParaRPr sz="1800" dirty="0">
              <a:solidFill>
                <a:srgbClr val="595A59"/>
              </a:solidFill>
              <a:latin typeface="Calibri"/>
              <a:ea typeface="Calibri"/>
              <a:cs typeface="Calibri"/>
              <a:sym typeface="Calibri"/>
            </a:endParaRPr>
          </a:p>
          <a:p>
            <a:pPr marL="171450" marR="0" lvl="0" indent="-171450" algn="l" rtl="0">
              <a:lnSpc>
                <a:spcPct val="100000"/>
              </a:lnSpc>
              <a:spcBef>
                <a:spcPts val="36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Debts</a:t>
            </a:r>
            <a:endParaRPr dirty="0"/>
          </a:p>
          <a:p>
            <a:pPr marL="0" marR="0" lvl="0" indent="0" algn="l" rtl="0">
              <a:lnSpc>
                <a:spcPct val="100000"/>
              </a:lnSpc>
              <a:spcBef>
                <a:spcPts val="360"/>
              </a:spcBef>
              <a:spcAft>
                <a:spcPts val="0"/>
              </a:spcAft>
              <a:buClr>
                <a:srgbClr val="595A59"/>
              </a:buClr>
              <a:buSzPts val="1800"/>
              <a:buFont typeface="Arial"/>
              <a:buNone/>
            </a:pPr>
            <a:r>
              <a:rPr lang="de-DE" sz="1800" dirty="0">
                <a:solidFill>
                  <a:srgbClr val="595A59"/>
                </a:solidFill>
                <a:latin typeface="Calibri"/>
                <a:ea typeface="Calibri"/>
                <a:cs typeface="Calibri"/>
                <a:sym typeface="Calibri"/>
              </a:rPr>
              <a:t>Goal: </a:t>
            </a:r>
            <a:r>
              <a:rPr lang="de-DE" sz="1800" dirty="0" err="1">
                <a:solidFill>
                  <a:srgbClr val="595A59"/>
                </a:solidFill>
                <a:latin typeface="Calibri"/>
                <a:ea typeface="Calibri"/>
                <a:cs typeface="Calibri"/>
                <a:sym typeface="Calibri"/>
              </a:rPr>
              <a:t>Presentation</a:t>
            </a:r>
            <a:r>
              <a:rPr lang="de-DE" sz="1800" dirty="0">
                <a:solidFill>
                  <a:srgbClr val="595A59"/>
                </a:solidFill>
                <a:latin typeface="Calibri"/>
                <a:ea typeface="Calibri"/>
                <a:cs typeface="Calibri"/>
                <a:sym typeface="Calibri"/>
              </a:rPr>
              <a:t> </a:t>
            </a:r>
            <a:br>
              <a:rPr lang="de-DE" sz="1800"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of the source and </a:t>
            </a:r>
            <a:br>
              <a:rPr lang="de-DE" sz="1800" dirty="0">
                <a:solidFill>
                  <a:srgbClr val="595A59"/>
                </a:solidFill>
                <a:latin typeface="Calibri"/>
                <a:ea typeface="Calibri"/>
                <a:cs typeface="Calibri"/>
                <a:sym typeface="Calibri"/>
              </a:rPr>
            </a:br>
            <a:r>
              <a:rPr lang="de-DE" sz="1800" dirty="0" err="1">
                <a:solidFill>
                  <a:srgbClr val="595A59"/>
                </a:solidFill>
                <a:latin typeface="Calibri"/>
                <a:ea typeface="Calibri"/>
                <a:cs typeface="Calibri"/>
                <a:sym typeface="Calibri"/>
              </a:rPr>
              <a:t>application</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funds</a:t>
            </a:r>
            <a:endParaRPr dirty="0"/>
          </a:p>
          <a:p>
            <a:pPr marL="171450" marR="0" lvl="0" indent="-57150" algn="l" rtl="0">
              <a:lnSpc>
                <a:spcPct val="100000"/>
              </a:lnSpc>
              <a:spcBef>
                <a:spcPts val="360"/>
              </a:spcBef>
              <a:spcAft>
                <a:spcPts val="0"/>
              </a:spcAft>
              <a:buClr>
                <a:schemeClr val="dk2"/>
              </a:buClr>
              <a:buSzPts val="1800"/>
              <a:buFont typeface="Noto Sans Symbols"/>
              <a:buNone/>
            </a:pPr>
            <a:endParaRPr sz="1800" dirty="0">
              <a:solidFill>
                <a:srgbClr val="595A59"/>
              </a:solidFill>
              <a:latin typeface="Calibri"/>
              <a:ea typeface="Calibri"/>
              <a:cs typeface="Calibri"/>
              <a:sym typeface="Calibri"/>
            </a:endParaRPr>
          </a:p>
        </p:txBody>
      </p:sp>
      <p:sp>
        <p:nvSpPr>
          <p:cNvPr id="1561" name="Google Shape;1561;p43"/>
          <p:cNvSpPr txBox="1"/>
          <p:nvPr/>
        </p:nvSpPr>
        <p:spPr>
          <a:xfrm>
            <a:off x="4068701" y="4565002"/>
            <a:ext cx="24096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Balance Sheet Planning</a:t>
            </a:r>
            <a:endParaRPr/>
          </a:p>
        </p:txBody>
      </p:sp>
      <p:sp>
        <p:nvSpPr>
          <p:cNvPr id="1562" name="Google Shape;1562;p43"/>
          <p:cNvSpPr/>
          <p:nvPr/>
        </p:nvSpPr>
        <p:spPr>
          <a:xfrm>
            <a:off x="352915" y="4863697"/>
            <a:ext cx="3100656" cy="1100545"/>
          </a:xfrm>
          <a:prstGeom prst="roundRect">
            <a:avLst>
              <a:gd name="adj" fmla="val 16667"/>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In Module 4 </a:t>
            </a:r>
            <a:r>
              <a:rPr lang="de-DE" sz="1800" dirty="0" err="1">
                <a:solidFill>
                  <a:srgbClr val="595A59"/>
                </a:solidFill>
                <a:latin typeface="Calibri"/>
                <a:ea typeface="Calibri"/>
                <a:cs typeface="Calibri"/>
                <a:sym typeface="Calibri"/>
              </a:rPr>
              <a:t>we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go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detail</a:t>
            </a:r>
            <a:r>
              <a:rPr lang="de-DE" sz="1800" dirty="0">
                <a:solidFill>
                  <a:srgbClr val="595A59"/>
                </a:solidFill>
                <a:latin typeface="Calibri"/>
                <a:ea typeface="Calibri"/>
                <a:cs typeface="Calibri"/>
                <a:sym typeface="Calibri"/>
              </a:rPr>
              <a:t> on the essential </a:t>
            </a:r>
            <a:r>
              <a:rPr lang="de-DE" sz="1800" dirty="0" err="1">
                <a:solidFill>
                  <a:srgbClr val="595A59"/>
                </a:solidFill>
                <a:latin typeface="Calibri"/>
                <a:ea typeface="Calibri"/>
                <a:cs typeface="Calibri"/>
                <a:sym typeface="Calibri"/>
              </a:rPr>
              <a:t>aspects</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financial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planning</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4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right</a:t>
            </a:r>
            <a:r>
              <a:rPr lang="de-DE" dirty="0"/>
              <a:t> </a:t>
            </a:r>
            <a:r>
              <a:rPr lang="de-DE" dirty="0" err="1"/>
              <a:t>balance</a:t>
            </a:r>
            <a:r>
              <a:rPr lang="de-DE" dirty="0"/>
              <a:t> </a:t>
            </a:r>
            <a:r>
              <a:rPr lang="de-DE" dirty="0" err="1"/>
              <a:t>between</a:t>
            </a:r>
            <a:r>
              <a:rPr lang="de-DE" dirty="0"/>
              <a:t> a </a:t>
            </a:r>
            <a:r>
              <a:rPr lang="de-DE" dirty="0" err="1"/>
              <a:t>short</a:t>
            </a:r>
            <a:r>
              <a:rPr lang="de-DE" dirty="0"/>
              <a:t>- and </a:t>
            </a:r>
            <a:r>
              <a:rPr lang="de-DE" dirty="0" err="1"/>
              <a:t>long</a:t>
            </a:r>
            <a:r>
              <a:rPr lang="de-DE" dirty="0"/>
              <a:t>-term </a:t>
            </a:r>
            <a:r>
              <a:rPr lang="de-DE" dirty="0" err="1"/>
              <a:t>perspective</a:t>
            </a:r>
            <a:r>
              <a:rPr lang="de-DE" dirty="0"/>
              <a:t> </a:t>
            </a:r>
            <a:r>
              <a:rPr lang="de-DE" dirty="0" err="1"/>
              <a:t>is</a:t>
            </a:r>
            <a:r>
              <a:rPr lang="de-DE" dirty="0"/>
              <a:t> </a:t>
            </a:r>
            <a:r>
              <a:rPr lang="de-DE" dirty="0" err="1"/>
              <a:t>crucial</a:t>
            </a:r>
            <a:r>
              <a:rPr lang="de-DE" dirty="0"/>
              <a:t> </a:t>
            </a:r>
            <a:r>
              <a:rPr lang="de-DE" dirty="0" err="1"/>
              <a:t>for</a:t>
            </a:r>
            <a:r>
              <a:rPr lang="de-DE" dirty="0"/>
              <a:t> the </a:t>
            </a:r>
            <a:r>
              <a:rPr lang="de-DE" dirty="0" err="1"/>
              <a:t>sustainability</a:t>
            </a:r>
            <a:r>
              <a:rPr lang="de-DE" dirty="0"/>
              <a:t> of a </a:t>
            </a:r>
            <a:r>
              <a:rPr lang="de-DE" dirty="0" err="1"/>
              <a:t>successful</a:t>
            </a:r>
            <a:r>
              <a:rPr lang="de-DE" dirty="0"/>
              <a:t> </a:t>
            </a:r>
            <a:r>
              <a:rPr lang="de-DE" dirty="0" err="1"/>
              <a:t>company</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568" name="Google Shape;1568;p44"/>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Conditions for successful restructuring measures</a:t>
            </a:r>
            <a:endParaRPr/>
          </a:p>
          <a:p>
            <a:pPr marL="0" lvl="0" indent="0" algn="l" rtl="0">
              <a:lnSpc>
                <a:spcPct val="90000"/>
              </a:lnSpc>
              <a:spcBef>
                <a:spcPts val="1000"/>
              </a:spcBef>
              <a:spcAft>
                <a:spcPts val="0"/>
              </a:spcAft>
              <a:buClr>
                <a:srgbClr val="79527B"/>
              </a:buClr>
              <a:buSzPts val="1800"/>
              <a:buNone/>
            </a:pPr>
            <a:endParaRPr/>
          </a:p>
          <a:p>
            <a:pPr marL="0" lvl="0" indent="0" algn="l" rtl="0">
              <a:lnSpc>
                <a:spcPct val="90000"/>
              </a:lnSpc>
              <a:spcBef>
                <a:spcPts val="1000"/>
              </a:spcBef>
              <a:spcAft>
                <a:spcPts val="0"/>
              </a:spcAft>
              <a:buClr>
                <a:srgbClr val="79527B"/>
              </a:buClr>
              <a:buSzPts val="1800"/>
              <a:buNone/>
            </a:pPr>
            <a:endParaRPr/>
          </a:p>
          <a:p>
            <a:pPr marL="0" lvl="0" indent="0" algn="l" rtl="0">
              <a:lnSpc>
                <a:spcPct val="90000"/>
              </a:lnSpc>
              <a:spcBef>
                <a:spcPts val="1000"/>
              </a:spcBef>
              <a:spcAft>
                <a:spcPts val="0"/>
              </a:spcAft>
              <a:buClr>
                <a:srgbClr val="79527B"/>
              </a:buClr>
              <a:buSzPts val="1800"/>
              <a:buNone/>
            </a:pPr>
            <a:endParaRPr/>
          </a:p>
        </p:txBody>
      </p:sp>
      <p:sp>
        <p:nvSpPr>
          <p:cNvPr id="1569" name="Google Shape;1569;p44"/>
          <p:cNvSpPr/>
          <p:nvPr/>
        </p:nvSpPr>
        <p:spPr>
          <a:xfrm>
            <a:off x="1600200" y="1625600"/>
            <a:ext cx="9360000" cy="97200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0" name="Google Shape;1570;p44"/>
          <p:cNvSpPr txBox="1"/>
          <p:nvPr/>
        </p:nvSpPr>
        <p:spPr>
          <a:xfrm>
            <a:off x="3137265" y="1666469"/>
            <a:ext cx="810985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Short-term </a:t>
            </a:r>
            <a:r>
              <a:rPr lang="de-DE" sz="1800" dirty="0" err="1">
                <a:solidFill>
                  <a:srgbClr val="595A59"/>
                </a:solidFill>
                <a:latin typeface="Calibri"/>
                <a:ea typeface="Calibri"/>
                <a:cs typeface="Calibri"/>
                <a:sym typeface="Calibri"/>
              </a:rPr>
              <a:t>measures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crucial</a:t>
            </a:r>
            <a:r>
              <a:rPr lang="de-DE" sz="1800" dirty="0">
                <a:solidFill>
                  <a:srgbClr val="595A59"/>
                </a:solidFill>
                <a:latin typeface="Calibri"/>
                <a:ea typeface="Calibri"/>
                <a:cs typeface="Calibri"/>
                <a:sym typeface="Calibri"/>
              </a:rPr>
              <a:t> to </a:t>
            </a:r>
            <a:r>
              <a:rPr lang="de-DE" sz="1800" dirty="0" err="1">
                <a:solidFill>
                  <a:srgbClr val="595A59"/>
                </a:solidFill>
                <a:latin typeface="Calibri"/>
                <a:ea typeface="Calibri"/>
                <a:cs typeface="Calibri"/>
                <a:sym typeface="Calibri"/>
              </a:rPr>
              <a:t>respond</a:t>
            </a:r>
            <a:r>
              <a:rPr lang="de-DE" sz="1800" dirty="0">
                <a:solidFill>
                  <a:srgbClr val="595A59"/>
                </a:solidFill>
                <a:latin typeface="Calibri"/>
                <a:ea typeface="Calibri"/>
                <a:cs typeface="Calibri"/>
                <a:sym typeface="Calibri"/>
              </a:rPr>
              <a:t> to the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overcome</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crisis</a:t>
            </a:r>
            <a:endParaRPr dirty="0"/>
          </a:p>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However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not </a:t>
            </a:r>
            <a:r>
              <a:rPr lang="de-DE" sz="1800" dirty="0" err="1">
                <a:solidFill>
                  <a:srgbClr val="595A59"/>
                </a:solidFill>
                <a:latin typeface="Calibri"/>
                <a:ea typeface="Calibri"/>
                <a:cs typeface="Calibri"/>
                <a:sym typeface="Calibri"/>
              </a:rPr>
              <a:t>enough</a:t>
            </a:r>
            <a:r>
              <a:rPr lang="de-DE" sz="1800" dirty="0">
                <a:solidFill>
                  <a:srgbClr val="595A59"/>
                </a:solidFill>
                <a:latin typeface="Calibri"/>
                <a:ea typeface="Calibri"/>
                <a:cs typeface="Calibri"/>
                <a:sym typeface="Calibri"/>
              </a:rPr>
              <a:t> to </a:t>
            </a:r>
            <a:r>
              <a:rPr lang="de-DE" sz="1800" dirty="0" err="1">
                <a:solidFill>
                  <a:srgbClr val="595A59"/>
                </a:solidFill>
                <a:latin typeface="Calibri"/>
                <a:ea typeface="Calibri"/>
                <a:cs typeface="Calibri"/>
                <a:sym typeface="Calibri"/>
              </a:rPr>
              <a:t>define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only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short</a:t>
            </a:r>
            <a:r>
              <a:rPr lang="de-DE" sz="1800" dirty="0">
                <a:solidFill>
                  <a:srgbClr val="595A59"/>
                </a:solidFill>
                <a:latin typeface="Calibri"/>
                <a:ea typeface="Calibri"/>
                <a:cs typeface="Calibri"/>
                <a:sym typeface="Calibri"/>
              </a:rPr>
              <a:t>- to medium-term </a:t>
            </a:r>
            <a:r>
              <a:rPr lang="de-DE" sz="1800" dirty="0" err="1">
                <a:solidFill>
                  <a:srgbClr val="595A59"/>
                </a:solidFill>
                <a:latin typeface="Calibri"/>
                <a:ea typeface="Calibri"/>
                <a:cs typeface="Calibri"/>
                <a:sym typeface="Calibri"/>
              </a:rPr>
              <a:t>measures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important</a:t>
            </a:r>
            <a:r>
              <a:rPr lang="de-DE" sz="1800" dirty="0">
                <a:solidFill>
                  <a:srgbClr val="595A59"/>
                </a:solidFill>
                <a:latin typeface="Calibri"/>
                <a:ea typeface="Calibri"/>
                <a:cs typeface="Calibri"/>
                <a:sym typeface="Calibri"/>
              </a:rPr>
              <a:t> to find the </a:t>
            </a:r>
            <a:r>
              <a:rPr lang="de-DE" sz="1800" dirty="0" err="1">
                <a:solidFill>
                  <a:srgbClr val="595A59"/>
                </a:solidFill>
                <a:latin typeface="Calibri"/>
                <a:ea typeface="Calibri"/>
                <a:cs typeface="Calibri"/>
                <a:sym typeface="Calibri"/>
              </a:rPr>
              <a:t>right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balance</a:t>
            </a:r>
            <a:r>
              <a:rPr lang="de-DE" sz="1800" dirty="0">
                <a:solidFill>
                  <a:srgbClr val="595A59"/>
                </a:solidFill>
                <a:latin typeface="Calibri"/>
                <a:ea typeface="Calibri"/>
                <a:cs typeface="Calibri"/>
                <a:sym typeface="Calibri"/>
              </a:rPr>
              <a:t>.</a:t>
            </a:r>
            <a:endParaRPr dirty="0"/>
          </a:p>
        </p:txBody>
      </p:sp>
      <p:pic>
        <p:nvPicPr>
          <p:cNvPr id="1571" name="Google Shape;1571;p44" descr="Waage der Justitia"/>
          <p:cNvPicPr preferRelativeResize="0"/>
          <p:nvPr/>
        </p:nvPicPr>
        <p:blipFill rotWithShape="1">
          <a:blip r:embed="rId3">
            <a:alphaModFix/>
          </a:blip>
          <a:srcRect/>
          <a:stretch/>
        </p:blipFill>
        <p:spPr>
          <a:xfrm>
            <a:off x="2069104" y="1751600"/>
            <a:ext cx="720000" cy="720000"/>
          </a:xfrm>
          <a:prstGeom prst="rect">
            <a:avLst/>
          </a:prstGeom>
          <a:noFill/>
          <a:ln>
            <a:noFill/>
          </a:ln>
        </p:spPr>
      </p:pic>
      <p:sp>
        <p:nvSpPr>
          <p:cNvPr id="1572" name="Google Shape;1572;p44"/>
          <p:cNvSpPr/>
          <p:nvPr/>
        </p:nvSpPr>
        <p:spPr>
          <a:xfrm>
            <a:off x="1600200" y="2793787"/>
            <a:ext cx="9360000" cy="97200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3" name="Google Shape;1573;p44"/>
          <p:cNvSpPr txBox="1"/>
          <p:nvPr/>
        </p:nvSpPr>
        <p:spPr>
          <a:xfrm>
            <a:off x="3137265" y="2977949"/>
            <a:ext cx="78229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All causes of crises, i.e. also those from previous or parallel stages of crises, must be sustainably eliminated.</a:t>
            </a:r>
            <a:endParaRPr/>
          </a:p>
        </p:txBody>
      </p:sp>
      <p:pic>
        <p:nvPicPr>
          <p:cNvPr id="1574" name="Google Shape;1574;p44" descr="Abfall"/>
          <p:cNvPicPr preferRelativeResize="0"/>
          <p:nvPr/>
        </p:nvPicPr>
        <p:blipFill rotWithShape="1">
          <a:blip r:embed="rId4">
            <a:alphaModFix/>
          </a:blip>
          <a:srcRect/>
          <a:stretch/>
        </p:blipFill>
        <p:spPr>
          <a:xfrm>
            <a:off x="2083912" y="2977949"/>
            <a:ext cx="720000" cy="720000"/>
          </a:xfrm>
          <a:prstGeom prst="rect">
            <a:avLst/>
          </a:prstGeom>
          <a:noFill/>
          <a:ln>
            <a:noFill/>
          </a:ln>
        </p:spPr>
      </p:pic>
      <p:sp>
        <p:nvSpPr>
          <p:cNvPr id="1575" name="Google Shape;1575;p44"/>
          <p:cNvSpPr/>
          <p:nvPr/>
        </p:nvSpPr>
        <p:spPr>
          <a:xfrm>
            <a:off x="1600200" y="5107807"/>
            <a:ext cx="9360000" cy="97200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6" name="Google Shape;1576;p44"/>
          <p:cNvSpPr txBox="1"/>
          <p:nvPr/>
        </p:nvSpPr>
        <p:spPr>
          <a:xfrm>
            <a:off x="3137265" y="5156477"/>
            <a:ext cx="782293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If</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company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already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well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advanced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then</a:t>
            </a:r>
            <a:r>
              <a:rPr lang="de-DE" sz="1800" dirty="0">
                <a:solidFill>
                  <a:srgbClr val="595A59"/>
                </a:solidFill>
                <a:latin typeface="Calibri"/>
                <a:ea typeface="Calibri"/>
                <a:cs typeface="Calibri"/>
                <a:sym typeface="Calibri"/>
              </a:rPr>
              <a:t> a possible </a:t>
            </a:r>
            <a:r>
              <a:rPr lang="de-DE" sz="1800" dirty="0" err="1">
                <a:solidFill>
                  <a:srgbClr val="595A59"/>
                </a:solidFill>
                <a:latin typeface="Calibri"/>
                <a:ea typeface="Calibri"/>
                <a:cs typeface="Calibri"/>
                <a:sym typeface="Calibri"/>
              </a:rPr>
              <a:t>insolvency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procedure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must</a:t>
            </a:r>
            <a:r>
              <a:rPr lang="de-DE" sz="1800" dirty="0">
                <a:solidFill>
                  <a:srgbClr val="595A59"/>
                </a:solidFill>
                <a:latin typeface="Calibri"/>
                <a:ea typeface="Calibri"/>
                <a:cs typeface="Calibri"/>
                <a:sym typeface="Calibri"/>
              </a:rPr>
              <a:t> also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examined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as</a:t>
            </a:r>
            <a:r>
              <a:rPr lang="de-DE" sz="1800" dirty="0">
                <a:solidFill>
                  <a:srgbClr val="595A59"/>
                </a:solidFill>
                <a:latin typeface="Calibri"/>
                <a:ea typeface="Calibri"/>
                <a:cs typeface="Calibri"/>
                <a:sym typeface="Calibri"/>
              </a:rPr>
              <a:t> a </a:t>
            </a:r>
            <a:r>
              <a:rPr lang="de-DE" sz="1800" dirty="0" err="1">
                <a:solidFill>
                  <a:srgbClr val="595A59"/>
                </a:solidFill>
                <a:latin typeface="Calibri"/>
                <a:ea typeface="Calibri"/>
                <a:cs typeface="Calibri"/>
                <a:sym typeface="Calibri"/>
              </a:rPr>
              <a:t>restructuring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strategy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company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Evaluate</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compare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both</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scenarios</a:t>
            </a:r>
            <a:r>
              <a:rPr lang="de-DE" sz="1800" dirty="0">
                <a:solidFill>
                  <a:srgbClr val="595A59"/>
                </a:solidFill>
                <a:latin typeface="Calibri"/>
                <a:ea typeface="Calibri"/>
                <a:cs typeface="Calibri"/>
                <a:sym typeface="Calibri"/>
              </a:rPr>
              <a:t>.</a:t>
            </a:r>
            <a:endParaRPr dirty="0"/>
          </a:p>
        </p:txBody>
      </p:sp>
      <p:sp>
        <p:nvSpPr>
          <p:cNvPr id="1577" name="Google Shape;1577;p44"/>
          <p:cNvSpPr/>
          <p:nvPr/>
        </p:nvSpPr>
        <p:spPr>
          <a:xfrm>
            <a:off x="1600200" y="3950797"/>
            <a:ext cx="9360000" cy="972000"/>
          </a:xfrm>
          <a:prstGeom prst="roundRect">
            <a:avLst>
              <a:gd name="adj" fmla="val 16667"/>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8" name="Google Shape;1578;p44"/>
          <p:cNvSpPr txBox="1"/>
          <p:nvPr/>
        </p:nvSpPr>
        <p:spPr>
          <a:xfrm>
            <a:off x="3137265" y="4202153"/>
            <a:ext cx="78229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Compliance </a:t>
            </a:r>
            <a:r>
              <a:rPr lang="de-DE" sz="1800" dirty="0" err="1">
                <a:solidFill>
                  <a:srgbClr val="595A59"/>
                </a:solidFill>
                <a:latin typeface="Calibri"/>
                <a:ea typeface="Calibri"/>
                <a:cs typeface="Calibri"/>
                <a:sym typeface="Calibri"/>
              </a:rPr>
              <a:t>with</a:t>
            </a:r>
            <a:r>
              <a:rPr lang="de-DE" sz="1800" dirty="0">
                <a:solidFill>
                  <a:srgbClr val="595A59"/>
                </a:solidFill>
                <a:latin typeface="Calibri"/>
                <a:ea typeface="Calibri"/>
                <a:cs typeface="Calibri"/>
                <a:sym typeface="Calibri"/>
              </a:rPr>
              <a:t> time and </a:t>
            </a:r>
            <a:r>
              <a:rPr lang="de-DE" sz="1800" dirty="0" err="1">
                <a:solidFill>
                  <a:srgbClr val="595A59"/>
                </a:solidFill>
                <a:latin typeface="Calibri"/>
                <a:ea typeface="Calibri"/>
                <a:cs typeface="Calibri"/>
                <a:sym typeface="Calibri"/>
              </a:rPr>
              <a:t>financial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requirements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necessary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success</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renovation</a:t>
            </a:r>
            <a:r>
              <a:rPr lang="de-DE" sz="1800" dirty="0">
                <a:solidFill>
                  <a:srgbClr val="595A59"/>
                </a:solidFill>
                <a:latin typeface="Calibri"/>
                <a:ea typeface="Calibri"/>
                <a:cs typeface="Calibri"/>
                <a:sym typeface="Calibri"/>
              </a:rPr>
              <a:t>.</a:t>
            </a:r>
            <a:endParaRPr dirty="0"/>
          </a:p>
        </p:txBody>
      </p:sp>
      <p:pic>
        <p:nvPicPr>
          <p:cNvPr id="1579" name="Google Shape;1579;p44" descr="Dollar"/>
          <p:cNvPicPr preferRelativeResize="0"/>
          <p:nvPr/>
        </p:nvPicPr>
        <p:blipFill rotWithShape="1">
          <a:blip r:embed="rId5">
            <a:alphaModFix/>
          </a:blip>
          <a:srcRect/>
          <a:stretch/>
        </p:blipFill>
        <p:spPr>
          <a:xfrm>
            <a:off x="1723912" y="4091625"/>
            <a:ext cx="720000" cy="720000"/>
          </a:xfrm>
          <a:prstGeom prst="rect">
            <a:avLst/>
          </a:prstGeom>
          <a:noFill/>
          <a:ln>
            <a:noFill/>
          </a:ln>
        </p:spPr>
      </p:pic>
      <p:pic>
        <p:nvPicPr>
          <p:cNvPr id="1580" name="Google Shape;1580;p44" descr="Stoppuhr"/>
          <p:cNvPicPr preferRelativeResize="0"/>
          <p:nvPr/>
        </p:nvPicPr>
        <p:blipFill rotWithShape="1">
          <a:blip r:embed="rId6">
            <a:alphaModFix/>
          </a:blip>
          <a:srcRect/>
          <a:stretch/>
        </p:blipFill>
        <p:spPr>
          <a:xfrm>
            <a:off x="2364290" y="4088419"/>
            <a:ext cx="720000" cy="720000"/>
          </a:xfrm>
          <a:prstGeom prst="rect">
            <a:avLst/>
          </a:prstGeom>
          <a:noFill/>
          <a:ln>
            <a:noFill/>
          </a:ln>
        </p:spPr>
      </p:pic>
      <p:pic>
        <p:nvPicPr>
          <p:cNvPr id="1581" name="Google Shape;1581;p44" descr="Entscheidungsdiagramm"/>
          <p:cNvPicPr preferRelativeResize="0"/>
          <p:nvPr/>
        </p:nvPicPr>
        <p:blipFill rotWithShape="1">
          <a:blip r:embed="rId7">
            <a:alphaModFix/>
          </a:blip>
          <a:srcRect/>
          <a:stretch/>
        </p:blipFill>
        <p:spPr>
          <a:xfrm>
            <a:off x="2069104" y="5207401"/>
            <a:ext cx="720000" cy="77281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45"/>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a:t>Personal Crisis Management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2" name="Google Shape;1592;p46"/>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Experiencing shame and embarrassment</a:t>
            </a:r>
            <a:endParaRPr/>
          </a:p>
        </p:txBody>
      </p:sp>
      <p:sp>
        <p:nvSpPr>
          <p:cNvPr id="1594" name="Google Shape;1594;p46"/>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Readjusting how you see yourself</a:t>
            </a:r>
            <a:endParaRPr/>
          </a:p>
        </p:txBody>
      </p:sp>
      <p:sp>
        <p:nvSpPr>
          <p:cNvPr id="1596" name="Google Shape;1596;p46"/>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Having an uncertain future</a:t>
            </a:r>
            <a:endParaRPr/>
          </a:p>
        </p:txBody>
      </p:sp>
      <p:sp>
        <p:nvSpPr>
          <p:cNvPr id="1598" name="Google Shape;1598;p46"/>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Upsetting ‘important others’</a:t>
            </a:r>
            <a:endParaRPr/>
          </a:p>
        </p:txBody>
      </p:sp>
      <p:sp>
        <p:nvSpPr>
          <p:cNvPr id="1600" name="Google Shape;1600;p46"/>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Important others losing interest </a:t>
            </a:r>
            <a:endParaRPr/>
          </a:p>
        </p:txBody>
      </p:sp>
      <p:sp>
        <p:nvSpPr>
          <p:cNvPr id="1601" name="Google Shape;1601;p46"/>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A59"/>
              </a:buClr>
              <a:buSzPts val="1800"/>
              <a:buNone/>
            </a:pPr>
            <a:r>
              <a:rPr lang="de-DE" sz="1800" dirty="0" err="1">
                <a:solidFill>
                  <a:srgbClr val="595A59"/>
                </a:solidFill>
              </a:rPr>
              <a:t>It</a:t>
            </a:r>
            <a:r>
              <a:rPr lang="de-DE" sz="1800" dirty="0">
                <a:solidFill>
                  <a:srgbClr val="595A59"/>
                </a:solidFill>
              </a:rPr>
              <a:t> </a:t>
            </a:r>
            <a:r>
              <a:rPr lang="de-DE" sz="1800" dirty="0" err="1">
                <a:solidFill>
                  <a:srgbClr val="595A59"/>
                </a:solidFill>
              </a:rPr>
              <a:t>is</a:t>
            </a:r>
            <a:r>
              <a:rPr lang="de-DE" sz="1800" dirty="0">
                <a:solidFill>
                  <a:srgbClr val="595A59"/>
                </a:solidFill>
              </a:rPr>
              <a:t> not </a:t>
            </a:r>
            <a:r>
              <a:rPr lang="de-DE" sz="1800" dirty="0" err="1">
                <a:solidFill>
                  <a:srgbClr val="595A59"/>
                </a:solidFill>
              </a:rPr>
              <a:t>failure</a:t>
            </a:r>
            <a:r>
              <a:rPr lang="de-DE" sz="1800" dirty="0">
                <a:solidFill>
                  <a:srgbClr val="595A59"/>
                </a:solidFill>
              </a:rPr>
              <a:t> </a:t>
            </a:r>
            <a:r>
              <a:rPr lang="de-DE" sz="1800" dirty="0" err="1">
                <a:solidFill>
                  <a:srgbClr val="595A59"/>
                </a:solidFill>
              </a:rPr>
              <a:t>itself</a:t>
            </a:r>
            <a:r>
              <a:rPr lang="de-DE" sz="1800" dirty="0">
                <a:solidFill>
                  <a:srgbClr val="595A59"/>
                </a:solidFill>
              </a:rPr>
              <a:t> </a:t>
            </a:r>
            <a:r>
              <a:rPr lang="de-DE" sz="1800" dirty="0" err="1">
                <a:solidFill>
                  <a:srgbClr val="595A59"/>
                </a:solidFill>
              </a:rPr>
              <a:t>that</a:t>
            </a:r>
            <a:r>
              <a:rPr lang="de-DE" sz="1800" dirty="0">
                <a:solidFill>
                  <a:srgbClr val="595A59"/>
                </a:solidFill>
              </a:rPr>
              <a:t> </a:t>
            </a:r>
            <a:r>
              <a:rPr lang="de-DE" sz="1800" dirty="0" err="1">
                <a:solidFill>
                  <a:srgbClr val="595A59"/>
                </a:solidFill>
              </a:rPr>
              <a:t>people</a:t>
            </a:r>
            <a:r>
              <a:rPr lang="de-DE" sz="1800" dirty="0">
                <a:solidFill>
                  <a:srgbClr val="595A59"/>
                </a:solidFill>
              </a:rPr>
              <a:t> </a:t>
            </a:r>
            <a:r>
              <a:rPr lang="de-DE" sz="1800" dirty="0" err="1">
                <a:solidFill>
                  <a:srgbClr val="595A59"/>
                </a:solidFill>
              </a:rPr>
              <a:t>fear</a:t>
            </a:r>
            <a:r>
              <a:rPr lang="de-DE" sz="1800" dirty="0">
                <a:solidFill>
                  <a:srgbClr val="595A59"/>
                </a:solidFill>
              </a:rPr>
              <a:t>. </a:t>
            </a:r>
            <a:endParaRPr dirty="0"/>
          </a:p>
          <a:p>
            <a:pPr marL="0" lvl="0" indent="0" algn="l" rtl="0">
              <a:lnSpc>
                <a:spcPct val="100000"/>
              </a:lnSpc>
              <a:spcBef>
                <a:spcPts val="600"/>
              </a:spcBef>
              <a:spcAft>
                <a:spcPts val="0"/>
              </a:spcAft>
              <a:buClr>
                <a:srgbClr val="595A59"/>
              </a:buClr>
              <a:buSzPts val="1800"/>
              <a:buNone/>
            </a:pPr>
            <a:r>
              <a:rPr lang="de-DE" sz="1800" dirty="0" err="1">
                <a:solidFill>
                  <a:srgbClr val="595A59"/>
                </a:solidFill>
              </a:rPr>
              <a:t>It</a:t>
            </a:r>
            <a:r>
              <a:rPr lang="de-DE" sz="1800" dirty="0">
                <a:solidFill>
                  <a:srgbClr val="595A59"/>
                </a:solidFill>
              </a:rPr>
              <a:t> </a:t>
            </a:r>
            <a:r>
              <a:rPr lang="de-DE" sz="1800" dirty="0" err="1">
                <a:solidFill>
                  <a:srgbClr val="595A59"/>
                </a:solidFill>
              </a:rPr>
              <a:t>is</a:t>
            </a:r>
            <a:r>
              <a:rPr lang="de-DE" sz="1800" dirty="0">
                <a:solidFill>
                  <a:srgbClr val="595A59"/>
                </a:solidFill>
              </a:rPr>
              <a:t> the </a:t>
            </a:r>
            <a:r>
              <a:rPr lang="de-DE" sz="1800" dirty="0" err="1">
                <a:solidFill>
                  <a:srgbClr val="595A59"/>
                </a:solidFill>
              </a:rPr>
              <a:t>perceived</a:t>
            </a:r>
            <a:r>
              <a:rPr lang="de-DE" sz="1800" dirty="0">
                <a:solidFill>
                  <a:srgbClr val="595A59"/>
                </a:solidFill>
              </a:rPr>
              <a:t> negative </a:t>
            </a:r>
            <a:r>
              <a:rPr lang="de-DE" sz="1800" dirty="0" err="1">
                <a:solidFill>
                  <a:srgbClr val="595A59"/>
                </a:solidFill>
              </a:rPr>
              <a:t>consequences</a:t>
            </a:r>
            <a:r>
              <a:rPr lang="de-DE" sz="1800" dirty="0">
                <a:solidFill>
                  <a:srgbClr val="595A59"/>
                </a:solidFill>
              </a:rPr>
              <a:t> </a:t>
            </a:r>
            <a:r>
              <a:rPr lang="de-DE" sz="1800" dirty="0" err="1">
                <a:solidFill>
                  <a:srgbClr val="595A59"/>
                </a:solidFill>
              </a:rPr>
              <a:t>that</a:t>
            </a:r>
            <a:r>
              <a:rPr lang="de-DE" sz="1800" dirty="0">
                <a:solidFill>
                  <a:srgbClr val="595A59"/>
                </a:solidFill>
              </a:rPr>
              <a:t> follow </a:t>
            </a:r>
            <a:r>
              <a:rPr lang="de-DE" sz="1800" dirty="0" err="1">
                <a:solidFill>
                  <a:srgbClr val="595A59"/>
                </a:solidFill>
              </a:rPr>
              <a:t>failure</a:t>
            </a:r>
            <a:r>
              <a:rPr lang="de-DE" sz="1800" dirty="0">
                <a:solidFill>
                  <a:srgbClr val="595A59"/>
                </a:solidFill>
              </a:rPr>
              <a:t> </a:t>
            </a:r>
            <a:r>
              <a:rPr lang="de-DE" sz="1800" dirty="0" err="1">
                <a:solidFill>
                  <a:srgbClr val="595A59"/>
                </a:solidFill>
              </a:rPr>
              <a:t>that</a:t>
            </a:r>
            <a:r>
              <a:rPr lang="de-DE" sz="1800" dirty="0">
                <a:solidFill>
                  <a:srgbClr val="595A59"/>
                </a:solidFill>
              </a:rPr>
              <a:t> </a:t>
            </a:r>
            <a:r>
              <a:rPr lang="de-DE" sz="1800" dirty="0" err="1">
                <a:solidFill>
                  <a:srgbClr val="595A59"/>
                </a:solidFill>
              </a:rPr>
              <a:t>bother</a:t>
            </a:r>
            <a:r>
              <a:rPr lang="de-DE" sz="1800" dirty="0">
                <a:solidFill>
                  <a:srgbClr val="595A59"/>
                </a:solidFill>
              </a:rPr>
              <a:t> </a:t>
            </a:r>
            <a:r>
              <a:rPr lang="de-DE" sz="1800" dirty="0" err="1">
                <a:solidFill>
                  <a:srgbClr val="595A59"/>
                </a:solidFill>
              </a:rPr>
              <a:t>them</a:t>
            </a:r>
            <a:r>
              <a:rPr lang="de-DE" sz="1800" dirty="0">
                <a:solidFill>
                  <a:srgbClr val="595A59"/>
                </a:solidFill>
              </a:rPr>
              <a:t>. </a:t>
            </a:r>
            <a:endParaRPr dirty="0"/>
          </a:p>
          <a:p>
            <a:pPr marL="0" lvl="0" indent="0" algn="l" rtl="0">
              <a:lnSpc>
                <a:spcPct val="100000"/>
              </a:lnSpc>
              <a:spcBef>
                <a:spcPts val="600"/>
              </a:spcBef>
              <a:spcAft>
                <a:spcPts val="0"/>
              </a:spcAft>
              <a:buClr>
                <a:srgbClr val="595A59"/>
              </a:buClr>
              <a:buSzPts val="1800"/>
              <a:buNone/>
            </a:pPr>
            <a:r>
              <a:rPr lang="de-DE" sz="1800" dirty="0">
                <a:solidFill>
                  <a:srgbClr val="595A59"/>
                </a:solidFill>
              </a:rPr>
              <a:t>This </a:t>
            </a:r>
            <a:r>
              <a:rPr lang="de-DE" sz="1800" dirty="0" err="1">
                <a:solidFill>
                  <a:srgbClr val="595A59"/>
                </a:solidFill>
              </a:rPr>
              <a:t>fear</a:t>
            </a:r>
            <a:r>
              <a:rPr lang="de-DE" sz="1800" dirty="0">
                <a:solidFill>
                  <a:srgbClr val="595A59"/>
                </a:solidFill>
              </a:rPr>
              <a:t> </a:t>
            </a:r>
            <a:r>
              <a:rPr lang="de-DE" sz="1800" dirty="0" err="1">
                <a:solidFill>
                  <a:srgbClr val="595A59"/>
                </a:solidFill>
              </a:rPr>
              <a:t>can</a:t>
            </a:r>
            <a:r>
              <a:rPr lang="de-DE" sz="1800" dirty="0">
                <a:solidFill>
                  <a:srgbClr val="595A59"/>
                </a:solidFill>
              </a:rPr>
              <a:t> </a:t>
            </a:r>
            <a:r>
              <a:rPr lang="de-DE" sz="1800" dirty="0" err="1">
                <a:solidFill>
                  <a:srgbClr val="595A59"/>
                </a:solidFill>
              </a:rPr>
              <a:t>lead</a:t>
            </a:r>
            <a:r>
              <a:rPr lang="de-DE" sz="1800" dirty="0">
                <a:solidFill>
                  <a:srgbClr val="595A59"/>
                </a:solidFill>
              </a:rPr>
              <a:t> to </a:t>
            </a:r>
            <a:r>
              <a:rPr lang="de-DE" sz="1800" dirty="0" err="1">
                <a:solidFill>
                  <a:srgbClr val="595A59"/>
                </a:solidFill>
              </a:rPr>
              <a:t>lowered</a:t>
            </a:r>
            <a:r>
              <a:rPr lang="de-DE" sz="1800" dirty="0">
                <a:solidFill>
                  <a:srgbClr val="595A59"/>
                </a:solidFill>
              </a:rPr>
              <a:t> </a:t>
            </a:r>
            <a:r>
              <a:rPr lang="de-DE" sz="1800" dirty="0" err="1">
                <a:solidFill>
                  <a:srgbClr val="595A59"/>
                </a:solidFill>
              </a:rPr>
              <a:t>self-esteem</a:t>
            </a:r>
            <a:r>
              <a:rPr lang="de-DE" sz="1800" dirty="0">
                <a:solidFill>
                  <a:srgbClr val="595A59"/>
                </a:solidFill>
              </a:rPr>
              <a:t>, </a:t>
            </a:r>
            <a:r>
              <a:rPr lang="de-DE" sz="1800" dirty="0" err="1">
                <a:solidFill>
                  <a:srgbClr val="595A59"/>
                </a:solidFill>
              </a:rPr>
              <a:t>avoidance</a:t>
            </a:r>
            <a:r>
              <a:rPr lang="de-DE" sz="1800" dirty="0">
                <a:solidFill>
                  <a:srgbClr val="595A59"/>
                </a:solidFill>
              </a:rPr>
              <a:t> of </a:t>
            </a:r>
            <a:r>
              <a:rPr lang="de-DE" sz="1800" dirty="0" err="1">
                <a:solidFill>
                  <a:srgbClr val="595A59"/>
                </a:solidFill>
              </a:rPr>
              <a:t>challenging</a:t>
            </a:r>
            <a:r>
              <a:rPr lang="de-DE" sz="1800" dirty="0">
                <a:solidFill>
                  <a:srgbClr val="595A59"/>
                </a:solidFill>
              </a:rPr>
              <a:t> </a:t>
            </a:r>
            <a:r>
              <a:rPr lang="de-DE" sz="1800" dirty="0" err="1">
                <a:solidFill>
                  <a:srgbClr val="595A59"/>
                </a:solidFill>
              </a:rPr>
              <a:t>tasks</a:t>
            </a:r>
            <a:r>
              <a:rPr lang="de-DE" sz="1800" dirty="0">
                <a:solidFill>
                  <a:srgbClr val="595A59"/>
                </a:solidFill>
              </a:rPr>
              <a:t>, </a:t>
            </a:r>
            <a:r>
              <a:rPr lang="de-DE" sz="1800" dirty="0" err="1">
                <a:solidFill>
                  <a:srgbClr val="595A59"/>
                </a:solidFill>
              </a:rPr>
              <a:t>pessimism</a:t>
            </a:r>
            <a:r>
              <a:rPr lang="de-DE" sz="1800" dirty="0">
                <a:solidFill>
                  <a:srgbClr val="595A59"/>
                </a:solidFill>
              </a:rPr>
              <a:t> and </a:t>
            </a:r>
            <a:r>
              <a:rPr lang="de-DE" sz="1800" dirty="0" err="1">
                <a:solidFill>
                  <a:srgbClr val="595A59"/>
                </a:solidFill>
              </a:rPr>
              <a:t>even</a:t>
            </a:r>
            <a:r>
              <a:rPr lang="de-DE" sz="1800" dirty="0">
                <a:solidFill>
                  <a:srgbClr val="595A59"/>
                </a:solidFill>
              </a:rPr>
              <a:t> </a:t>
            </a:r>
            <a:r>
              <a:rPr lang="de-DE" sz="1800" dirty="0" err="1">
                <a:solidFill>
                  <a:srgbClr val="595A59"/>
                </a:solidFill>
              </a:rPr>
              <a:t>cheating</a:t>
            </a:r>
            <a:r>
              <a:rPr lang="de-DE" sz="1800" dirty="0">
                <a:solidFill>
                  <a:srgbClr val="595A59"/>
                </a:solidFill>
              </a:rPr>
              <a:t>.</a:t>
            </a:r>
            <a:endParaRPr dirty="0"/>
          </a:p>
          <a:p>
            <a:pPr marL="0" lvl="0" indent="0" algn="l" rtl="0">
              <a:lnSpc>
                <a:spcPct val="100000"/>
              </a:lnSpc>
              <a:spcBef>
                <a:spcPts val="600"/>
              </a:spcBef>
              <a:spcAft>
                <a:spcPts val="0"/>
              </a:spcAft>
              <a:buClr>
                <a:srgbClr val="595A59"/>
              </a:buClr>
              <a:buSzPts val="1800"/>
              <a:buNone/>
            </a:pPr>
            <a:r>
              <a:rPr lang="de-DE" sz="1800" b="1" dirty="0" err="1">
                <a:solidFill>
                  <a:srgbClr val="595A59"/>
                </a:solidFill>
              </a:rPr>
              <a:t>Psychologists</a:t>
            </a:r>
            <a:r>
              <a:rPr lang="de-DE" sz="1800" b="1" dirty="0">
                <a:solidFill>
                  <a:srgbClr val="595A59"/>
                </a:solidFill>
              </a:rPr>
              <a:t> </a:t>
            </a:r>
            <a:r>
              <a:rPr lang="de-DE" sz="1800" b="1" dirty="0" err="1">
                <a:solidFill>
                  <a:srgbClr val="595A59"/>
                </a:solidFill>
              </a:rPr>
              <a:t>have</a:t>
            </a:r>
            <a:r>
              <a:rPr lang="de-DE" sz="1800" b="1" dirty="0">
                <a:solidFill>
                  <a:srgbClr val="595A59"/>
                </a:solidFill>
              </a:rPr>
              <a:t> </a:t>
            </a:r>
            <a:r>
              <a:rPr lang="de-DE" sz="1800" b="1" dirty="0" err="1">
                <a:solidFill>
                  <a:srgbClr val="595A59"/>
                </a:solidFill>
              </a:rPr>
              <a:t>identified</a:t>
            </a:r>
            <a:r>
              <a:rPr lang="de-DE" sz="1800" b="1" dirty="0">
                <a:solidFill>
                  <a:srgbClr val="595A59"/>
                </a:solidFill>
              </a:rPr>
              <a:t> the top </a:t>
            </a:r>
            <a:r>
              <a:rPr lang="de-DE" sz="1800" b="1" dirty="0" err="1">
                <a:solidFill>
                  <a:srgbClr val="595A59"/>
                </a:solidFill>
              </a:rPr>
              <a:t>five</a:t>
            </a:r>
            <a:r>
              <a:rPr lang="de-DE" sz="1800" b="1" dirty="0">
                <a:solidFill>
                  <a:srgbClr val="595A59"/>
                </a:solidFill>
              </a:rPr>
              <a:t> </a:t>
            </a:r>
            <a:r>
              <a:rPr lang="de-DE" sz="1800" b="1" dirty="0" err="1">
                <a:solidFill>
                  <a:srgbClr val="595A59"/>
                </a:solidFill>
              </a:rPr>
              <a:t>things</a:t>
            </a:r>
            <a:r>
              <a:rPr lang="de-DE" sz="1800" b="1" dirty="0">
                <a:solidFill>
                  <a:srgbClr val="595A59"/>
                </a:solidFill>
              </a:rPr>
              <a:t> </a:t>
            </a:r>
            <a:r>
              <a:rPr lang="de-DE" sz="1800" b="1" dirty="0" err="1">
                <a:solidFill>
                  <a:srgbClr val="595A59"/>
                </a:solidFill>
              </a:rPr>
              <a:t>people</a:t>
            </a:r>
            <a:r>
              <a:rPr lang="de-DE" sz="1800" b="1" dirty="0">
                <a:solidFill>
                  <a:srgbClr val="595A59"/>
                </a:solidFill>
              </a:rPr>
              <a:t> </a:t>
            </a:r>
            <a:r>
              <a:rPr lang="de-DE" sz="1800" b="1" dirty="0" err="1">
                <a:solidFill>
                  <a:srgbClr val="595A59"/>
                </a:solidFill>
              </a:rPr>
              <a:t>fear</a:t>
            </a:r>
            <a:r>
              <a:rPr lang="de-DE" sz="1800" b="1" dirty="0">
                <a:solidFill>
                  <a:srgbClr val="595A59"/>
                </a:solidFill>
              </a:rPr>
              <a:t> </a:t>
            </a:r>
            <a:r>
              <a:rPr lang="de-DE" sz="1800" b="1" dirty="0" err="1">
                <a:solidFill>
                  <a:srgbClr val="595A59"/>
                </a:solidFill>
              </a:rPr>
              <a:t>when</a:t>
            </a:r>
            <a:r>
              <a:rPr lang="de-DE" sz="1800" b="1" dirty="0">
                <a:solidFill>
                  <a:srgbClr val="595A59"/>
                </a:solidFill>
              </a:rPr>
              <a:t> </a:t>
            </a:r>
            <a:r>
              <a:rPr lang="de-DE" sz="1800" b="1" dirty="0" err="1">
                <a:solidFill>
                  <a:srgbClr val="595A59"/>
                </a:solidFill>
              </a:rPr>
              <a:t>they</a:t>
            </a:r>
            <a:r>
              <a:rPr lang="de-DE" sz="1800" b="1" dirty="0">
                <a:solidFill>
                  <a:srgbClr val="595A59"/>
                </a:solidFill>
              </a:rPr>
              <a:t> fail:</a:t>
            </a:r>
            <a:endParaRPr sz="1800" b="1" dirty="0">
              <a:solidFill>
                <a:srgbClr val="595A59"/>
              </a:solidFill>
            </a:endParaRPr>
          </a:p>
        </p:txBody>
      </p:sp>
      <p:sp>
        <p:nvSpPr>
          <p:cNvPr id="1602" name="Google Shape;1602;p46"/>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sz="2000" b="1" dirty="0">
                <a:solidFill>
                  <a:srgbClr val="79527B"/>
                </a:solidFill>
                <a:latin typeface="Calibri"/>
                <a:ea typeface="Calibri"/>
                <a:cs typeface="Calibri"/>
                <a:sym typeface="Calibri"/>
              </a:rPr>
              <a:t>Fear of </a:t>
            </a:r>
            <a:r>
              <a:rPr lang="de-DE" sz="2000" b="1" dirty="0" err="1">
                <a:solidFill>
                  <a:srgbClr val="79527B"/>
                </a:solidFill>
                <a:latin typeface="Calibri"/>
                <a:ea typeface="Calibri"/>
                <a:cs typeface="Calibri"/>
                <a:sym typeface="Calibri"/>
              </a:rPr>
              <a:t>failure</a:t>
            </a:r>
            <a:endParaRPr sz="2000" b="1" dirty="0">
              <a:solidFill>
                <a:srgbClr val="79527B"/>
              </a:solidFill>
              <a:latin typeface="Calibri"/>
              <a:ea typeface="Calibri"/>
              <a:cs typeface="Calibri"/>
              <a:sym typeface="Calibri"/>
            </a:endParaRPr>
          </a:p>
          <a:p>
            <a:pPr marL="0" lvl="0" indent="0" algn="l" rtl="0">
              <a:lnSpc>
                <a:spcPct val="90000"/>
              </a:lnSpc>
              <a:spcBef>
                <a:spcPts val="1000"/>
              </a:spcBef>
              <a:spcAft>
                <a:spcPts val="0"/>
              </a:spcAft>
              <a:buClr>
                <a:schemeClr val="lt1"/>
              </a:buClr>
              <a:buSzPts val="3600"/>
              <a:buNone/>
            </a:pPr>
            <a:endParaRPr dirty="0">
              <a:solidFill>
                <a:srgbClr val="79527B"/>
              </a:solidFill>
            </a:endParaRPr>
          </a:p>
        </p:txBody>
      </p:sp>
      <p:sp>
        <p:nvSpPr>
          <p:cNvPr id="2" name="Google Shape;832;p4">
            <a:extLst>
              <a:ext uri="{FF2B5EF4-FFF2-40B4-BE49-F238E27FC236}">
                <a16:creationId xmlns:a16="http://schemas.microsoft.com/office/drawing/2014/main" id="{A6B28D16-43F5-FE3E-ED3A-324B46FF4BD7}"/>
              </a:ext>
            </a:extLst>
          </p:cNvPr>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dirty="0"/>
              <a:t>1</a:t>
            </a:r>
            <a:endParaRPr dirty="0"/>
          </a:p>
        </p:txBody>
      </p:sp>
      <p:sp>
        <p:nvSpPr>
          <p:cNvPr id="3" name="Google Shape;836;p4">
            <a:extLst>
              <a:ext uri="{FF2B5EF4-FFF2-40B4-BE49-F238E27FC236}">
                <a16:creationId xmlns:a16="http://schemas.microsoft.com/office/drawing/2014/main" id="{07B181F5-22B7-7E51-8B6D-978C2DFF9BAA}"/>
              </a:ext>
            </a:extLst>
          </p:cNvPr>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4" name="Google Shape;838;p4">
            <a:extLst>
              <a:ext uri="{FF2B5EF4-FFF2-40B4-BE49-F238E27FC236}">
                <a16:creationId xmlns:a16="http://schemas.microsoft.com/office/drawing/2014/main" id="{575517C4-831A-198D-1AE6-08E09B286B87}"/>
              </a:ext>
            </a:extLst>
          </p:cNvPr>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5" name="Google Shape;840;p4">
            <a:extLst>
              <a:ext uri="{FF2B5EF4-FFF2-40B4-BE49-F238E27FC236}">
                <a16:creationId xmlns:a16="http://schemas.microsoft.com/office/drawing/2014/main" id="{40FF3634-550A-6C5F-48CC-4AFA0EC0E48E}"/>
              </a:ext>
            </a:extLst>
          </p:cNvPr>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6" name="Google Shape;843;p4">
            <a:extLst>
              <a:ext uri="{FF2B5EF4-FFF2-40B4-BE49-F238E27FC236}">
                <a16:creationId xmlns:a16="http://schemas.microsoft.com/office/drawing/2014/main" id="{4C8ABD00-1FF9-30BF-5832-46756D1679AE}"/>
              </a:ext>
            </a:extLst>
          </p:cNvPr>
          <p:cNvSpPr txBox="1"/>
          <p:nvPr/>
        </p:nvSpPr>
        <p:spPr>
          <a:xfrm>
            <a:off x="6750807" y="5300071"/>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47"/>
          <p:cNvSpPr txBox="1">
            <a:spLocks noGrp="1"/>
          </p:cNvSpPr>
          <p:nvPr>
            <p:ph type="body" idx="2"/>
          </p:nvPr>
        </p:nvSpPr>
        <p:spPr>
          <a:xfrm>
            <a:off x="389965" y="1637401"/>
            <a:ext cx="4963740"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Success</a:t>
            </a:r>
            <a:r>
              <a:rPr lang="de-DE" dirty="0"/>
              <a:t> and </a:t>
            </a:r>
            <a:r>
              <a:rPr lang="de-DE" dirty="0" err="1"/>
              <a:t>failure</a:t>
            </a:r>
            <a:r>
              <a:rPr lang="de-DE" dirty="0"/>
              <a:t> </a:t>
            </a:r>
            <a:r>
              <a:rPr lang="de-DE" dirty="0" err="1"/>
              <a:t>are</a:t>
            </a:r>
            <a:r>
              <a:rPr lang="de-DE" dirty="0"/>
              <a:t> </a:t>
            </a:r>
            <a:r>
              <a:rPr lang="de-DE" dirty="0" err="1"/>
              <a:t>closely</a:t>
            </a:r>
            <a:r>
              <a:rPr lang="de-DE" dirty="0"/>
              <a:t> </a:t>
            </a:r>
            <a:r>
              <a:rPr lang="de-DE" dirty="0" err="1"/>
              <a:t>related</a:t>
            </a:r>
            <a:r>
              <a:rPr lang="de-DE" dirty="0"/>
              <a:t> to the </a:t>
            </a:r>
            <a:r>
              <a:rPr lang="de-DE" dirty="0" err="1"/>
              <a:t>risks</a:t>
            </a:r>
            <a:r>
              <a:rPr lang="de-DE" dirty="0"/>
              <a:t> </a:t>
            </a:r>
            <a:r>
              <a:rPr lang="de-DE" dirty="0" err="1"/>
              <a:t>involved</a:t>
            </a:r>
            <a:r>
              <a:rPr lang="de-DE" dirty="0"/>
              <a:t> </a:t>
            </a:r>
            <a:r>
              <a:rPr lang="de-DE" dirty="0" err="1"/>
              <a:t>with</a:t>
            </a:r>
            <a:r>
              <a:rPr lang="de-DE" dirty="0"/>
              <a:t> a </a:t>
            </a:r>
            <a:r>
              <a:rPr lang="de-DE" dirty="0" err="1"/>
              <a:t>business</a:t>
            </a:r>
            <a:r>
              <a:rPr lang="de-DE" dirty="0"/>
              <a:t>, </a:t>
            </a:r>
            <a:r>
              <a:rPr lang="de-DE" dirty="0" err="1"/>
              <a:t>project</a:t>
            </a:r>
            <a:r>
              <a:rPr lang="de-DE" dirty="0"/>
              <a:t> </a:t>
            </a:r>
            <a:r>
              <a:rPr lang="de-DE" dirty="0" err="1"/>
              <a:t>or</a:t>
            </a:r>
            <a:r>
              <a:rPr lang="de-DE" dirty="0"/>
              <a:t> </a:t>
            </a:r>
            <a:r>
              <a:rPr lang="de-DE" dirty="0" err="1"/>
              <a:t>task</a:t>
            </a:r>
            <a:r>
              <a:rPr lang="de-DE" dirty="0"/>
              <a:t>.</a:t>
            </a:r>
            <a:endParaRPr dirty="0"/>
          </a:p>
          <a:p>
            <a:pPr marL="0" lvl="0" indent="0" algn="l" rtl="0">
              <a:lnSpc>
                <a:spcPct val="100000"/>
              </a:lnSpc>
              <a:spcBef>
                <a:spcPts val="600"/>
              </a:spcBef>
              <a:spcAft>
                <a:spcPts val="0"/>
              </a:spcAft>
              <a:buClr>
                <a:srgbClr val="595A59"/>
              </a:buClr>
              <a:buSzPts val="1800"/>
              <a:buNone/>
            </a:pPr>
            <a:r>
              <a:rPr lang="de-DE" dirty="0"/>
              <a:t>A </a:t>
            </a:r>
            <a:r>
              <a:rPr lang="de-DE" dirty="0" err="1"/>
              <a:t>wrong</a:t>
            </a:r>
            <a:r>
              <a:rPr lang="de-DE" dirty="0"/>
              <a:t> </a:t>
            </a:r>
            <a:r>
              <a:rPr lang="de-DE" dirty="0" err="1"/>
              <a:t>or</a:t>
            </a:r>
            <a:r>
              <a:rPr lang="de-DE" dirty="0"/>
              <a:t> </a:t>
            </a:r>
            <a:r>
              <a:rPr lang="de-DE" dirty="0" err="1"/>
              <a:t>missing</a:t>
            </a:r>
            <a:r>
              <a:rPr lang="de-DE" dirty="0"/>
              <a:t> </a:t>
            </a:r>
            <a:r>
              <a:rPr lang="de-DE" dirty="0" err="1"/>
              <a:t>response</a:t>
            </a:r>
            <a:r>
              <a:rPr lang="de-DE" dirty="0"/>
              <a:t> to </a:t>
            </a:r>
            <a:r>
              <a:rPr lang="de-DE" dirty="0" err="1"/>
              <a:t>risks</a:t>
            </a:r>
            <a:r>
              <a:rPr lang="de-DE" dirty="0"/>
              <a:t> </a:t>
            </a:r>
            <a:r>
              <a:rPr lang="de-DE" dirty="0" err="1"/>
              <a:t>cause</a:t>
            </a:r>
            <a:r>
              <a:rPr lang="de-DE" dirty="0"/>
              <a:t> </a:t>
            </a:r>
            <a:r>
              <a:rPr lang="de-DE" dirty="0" err="1"/>
              <a:t>failure</a:t>
            </a:r>
            <a:r>
              <a:rPr lang="de-DE" dirty="0"/>
              <a:t> - and </a:t>
            </a:r>
            <a:r>
              <a:rPr lang="de-DE" dirty="0" err="1"/>
              <a:t>risks</a:t>
            </a:r>
            <a:r>
              <a:rPr lang="de-DE" dirty="0"/>
              <a:t> </a:t>
            </a:r>
            <a:r>
              <a:rPr lang="de-DE" dirty="0" err="1"/>
              <a:t>evoke</a:t>
            </a:r>
            <a:r>
              <a:rPr lang="de-DE" dirty="0"/>
              <a:t> the so-</a:t>
            </a:r>
            <a:r>
              <a:rPr lang="de-DE" dirty="0" err="1"/>
              <a:t>called</a:t>
            </a:r>
            <a:r>
              <a:rPr lang="de-DE" dirty="0"/>
              <a:t> </a:t>
            </a:r>
            <a:r>
              <a:rPr lang="de-DE" dirty="0" err="1"/>
              <a:t>fear</a:t>
            </a:r>
            <a:r>
              <a:rPr lang="de-DE" dirty="0"/>
              <a:t> of </a:t>
            </a:r>
            <a:r>
              <a:rPr lang="de-DE" dirty="0" err="1"/>
              <a:t>failure</a:t>
            </a:r>
            <a:r>
              <a:rPr lang="de-DE" dirty="0"/>
              <a:t>.</a:t>
            </a:r>
            <a:endParaRPr dirty="0"/>
          </a:p>
          <a:p>
            <a:pPr marL="0" lvl="0" indent="0" algn="l" rtl="0">
              <a:lnSpc>
                <a:spcPct val="100000"/>
              </a:lnSpc>
              <a:spcBef>
                <a:spcPts val="600"/>
              </a:spcBef>
              <a:spcAft>
                <a:spcPts val="0"/>
              </a:spcAft>
              <a:buClr>
                <a:srgbClr val="595A59"/>
              </a:buClr>
              <a:buSzPts val="1800"/>
              <a:buNone/>
            </a:pPr>
            <a:r>
              <a:rPr lang="de-DE" dirty="0"/>
              <a:t>Fear of </a:t>
            </a:r>
            <a:r>
              <a:rPr lang="de-DE" dirty="0" err="1"/>
              <a:t>failure</a:t>
            </a:r>
            <a:r>
              <a:rPr lang="de-DE" dirty="0"/>
              <a:t> </a:t>
            </a:r>
            <a:r>
              <a:rPr lang="de-DE" dirty="0" err="1"/>
              <a:t>is</a:t>
            </a:r>
            <a:r>
              <a:rPr lang="de-DE" dirty="0"/>
              <a:t> </a:t>
            </a:r>
            <a:r>
              <a:rPr lang="de-DE" dirty="0" err="1"/>
              <a:t>one</a:t>
            </a:r>
            <a:r>
              <a:rPr lang="de-DE" dirty="0"/>
              <a:t> of the </a:t>
            </a:r>
            <a:r>
              <a:rPr lang="de-DE" dirty="0" err="1"/>
              <a:t>greatest</a:t>
            </a:r>
            <a:r>
              <a:rPr lang="de-DE" dirty="0"/>
              <a:t> </a:t>
            </a:r>
            <a:r>
              <a:rPr lang="de-DE" dirty="0" err="1"/>
              <a:t>fears</a:t>
            </a:r>
            <a:r>
              <a:rPr lang="de-DE" dirty="0"/>
              <a:t> </a:t>
            </a:r>
            <a:r>
              <a:rPr lang="de-DE" dirty="0" err="1"/>
              <a:t>people</a:t>
            </a:r>
            <a:r>
              <a:rPr lang="de-DE" dirty="0"/>
              <a:t> </a:t>
            </a:r>
            <a:r>
              <a:rPr lang="de-DE" dirty="0" err="1"/>
              <a:t>can</a:t>
            </a:r>
            <a:r>
              <a:rPr lang="de-DE" dirty="0"/>
              <a:t> </a:t>
            </a:r>
            <a:r>
              <a:rPr lang="de-DE" dirty="0" err="1"/>
              <a:t>have</a:t>
            </a:r>
            <a:r>
              <a:rPr lang="de-DE" dirty="0"/>
              <a:t>. </a:t>
            </a:r>
            <a:r>
              <a:rPr lang="de-DE" dirty="0" err="1"/>
              <a:t>It</a:t>
            </a:r>
            <a:r>
              <a:rPr lang="de-DE" dirty="0"/>
              <a:t> </a:t>
            </a:r>
            <a:r>
              <a:rPr lang="de-DE" dirty="0" err="1"/>
              <a:t>grows</a:t>
            </a:r>
            <a:r>
              <a:rPr lang="de-DE" dirty="0"/>
              <a:t> due to </a:t>
            </a:r>
            <a:r>
              <a:rPr lang="de-DE" dirty="0" err="1"/>
              <a:t>former</a:t>
            </a:r>
            <a:r>
              <a:rPr lang="de-DE" dirty="0"/>
              <a:t> </a:t>
            </a:r>
            <a:r>
              <a:rPr lang="de-DE" dirty="0" err="1"/>
              <a:t>criticism</a:t>
            </a:r>
            <a:r>
              <a:rPr lang="de-DE" dirty="0"/>
              <a:t> </a:t>
            </a:r>
            <a:r>
              <a:rPr lang="de-DE" dirty="0" err="1"/>
              <a:t>or</a:t>
            </a:r>
            <a:r>
              <a:rPr lang="de-DE" dirty="0"/>
              <a:t> </a:t>
            </a:r>
            <a:r>
              <a:rPr lang="de-DE" dirty="0" err="1"/>
              <a:t>rejection</a:t>
            </a:r>
            <a:r>
              <a:rPr lang="de-DE" dirty="0"/>
              <a:t> after </a:t>
            </a:r>
            <a:r>
              <a:rPr lang="de-DE" dirty="0" err="1"/>
              <a:t>failures</a:t>
            </a:r>
            <a:r>
              <a:rPr lang="de-DE" dirty="0"/>
              <a:t> and </a:t>
            </a:r>
            <a:r>
              <a:rPr lang="de-DE" dirty="0" err="1"/>
              <a:t>incapacitates</a:t>
            </a:r>
            <a:r>
              <a:rPr lang="de-DE" dirty="0"/>
              <a:t> and </a:t>
            </a:r>
            <a:r>
              <a:rPr lang="de-DE" dirty="0" err="1"/>
              <a:t>self</a:t>
            </a:r>
            <a:r>
              <a:rPr lang="de-DE" dirty="0"/>
              <a:t>-limits </a:t>
            </a:r>
            <a:r>
              <a:rPr lang="de-DE" dirty="0" err="1"/>
              <a:t>us</a:t>
            </a:r>
            <a:r>
              <a:rPr lang="de-DE" dirty="0"/>
              <a:t>. Fear of </a:t>
            </a:r>
            <a:r>
              <a:rPr lang="de-DE" dirty="0" err="1"/>
              <a:t>failure</a:t>
            </a:r>
            <a:r>
              <a:rPr lang="de-DE" dirty="0"/>
              <a:t> </a:t>
            </a:r>
            <a:r>
              <a:rPr lang="de-DE" dirty="0" err="1"/>
              <a:t>is</a:t>
            </a:r>
            <a:r>
              <a:rPr lang="de-DE" dirty="0"/>
              <a:t> </a:t>
            </a:r>
            <a:r>
              <a:rPr lang="de-DE" dirty="0" err="1"/>
              <a:t>one</a:t>
            </a:r>
            <a:r>
              <a:rPr lang="de-DE" dirty="0"/>
              <a:t> of the </a:t>
            </a:r>
            <a:r>
              <a:rPr lang="de-DE" dirty="0" err="1"/>
              <a:t>main</a:t>
            </a:r>
            <a:r>
              <a:rPr lang="de-DE" dirty="0"/>
              <a:t> </a:t>
            </a:r>
            <a:r>
              <a:rPr lang="de-DE" dirty="0" err="1"/>
              <a:t>reasons</a:t>
            </a:r>
            <a:r>
              <a:rPr lang="de-DE" dirty="0"/>
              <a:t> </a:t>
            </a:r>
            <a:r>
              <a:rPr lang="de-DE" dirty="0" err="1"/>
              <a:t>why</a:t>
            </a:r>
            <a:r>
              <a:rPr lang="de-DE" dirty="0"/>
              <a:t> </a:t>
            </a:r>
            <a:r>
              <a:rPr lang="de-DE" dirty="0" err="1"/>
              <a:t>people</a:t>
            </a:r>
            <a:r>
              <a:rPr lang="de-DE" dirty="0"/>
              <a:t> do not </a:t>
            </a:r>
            <a:r>
              <a:rPr lang="de-DE" dirty="0" err="1"/>
              <a:t>even</a:t>
            </a:r>
            <a:r>
              <a:rPr lang="de-DE" dirty="0"/>
              <a:t> </a:t>
            </a:r>
            <a:r>
              <a:rPr lang="de-DE" dirty="0" err="1"/>
              <a:t>start</a:t>
            </a:r>
            <a:r>
              <a:rPr lang="de-DE" dirty="0"/>
              <a:t> </a:t>
            </a:r>
            <a:r>
              <a:rPr lang="de-DE" dirty="0" err="1"/>
              <a:t>working</a:t>
            </a:r>
            <a:r>
              <a:rPr lang="de-DE" dirty="0"/>
              <a:t> on an </a:t>
            </a:r>
            <a:r>
              <a:rPr lang="de-DE" dirty="0" err="1"/>
              <a:t>idea</a:t>
            </a:r>
            <a:r>
              <a:rPr lang="de-DE" dirty="0"/>
              <a:t> </a:t>
            </a:r>
            <a:r>
              <a:rPr lang="de-DE" dirty="0" err="1"/>
              <a:t>or</a:t>
            </a:r>
            <a:r>
              <a:rPr lang="de-DE" dirty="0"/>
              <a:t> </a:t>
            </a:r>
            <a:r>
              <a:rPr lang="de-DE" dirty="0" err="1"/>
              <a:t>project</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But </a:t>
            </a:r>
            <a:r>
              <a:rPr lang="de-DE" dirty="0" err="1"/>
              <a:t>fear</a:t>
            </a:r>
            <a:r>
              <a:rPr lang="de-DE" dirty="0"/>
              <a:t> of </a:t>
            </a:r>
            <a:r>
              <a:rPr lang="de-DE" dirty="0" err="1"/>
              <a:t>failure</a:t>
            </a:r>
            <a:r>
              <a:rPr lang="de-DE" dirty="0"/>
              <a:t> </a:t>
            </a:r>
            <a:r>
              <a:rPr lang="de-DE" dirty="0" err="1"/>
              <a:t>is</a:t>
            </a:r>
            <a:r>
              <a:rPr lang="de-DE" dirty="0"/>
              <a:t> also a </a:t>
            </a:r>
            <a:r>
              <a:rPr lang="de-DE" dirty="0" err="1"/>
              <a:t>good</a:t>
            </a:r>
            <a:r>
              <a:rPr lang="de-DE" dirty="0"/>
              <a:t> </a:t>
            </a:r>
            <a:r>
              <a:rPr lang="de-DE" dirty="0" err="1"/>
              <a:t>balance</a:t>
            </a:r>
            <a:r>
              <a:rPr lang="de-DE" dirty="0"/>
              <a:t>. </a:t>
            </a:r>
            <a:r>
              <a:rPr lang="de-DE" dirty="0" err="1"/>
              <a:t>It</a:t>
            </a:r>
            <a:r>
              <a:rPr lang="de-DE" dirty="0"/>
              <a:t> </a:t>
            </a:r>
            <a:r>
              <a:rPr lang="de-DE" dirty="0" err="1"/>
              <a:t>prevents</a:t>
            </a:r>
            <a:r>
              <a:rPr lang="de-DE" dirty="0"/>
              <a:t> </a:t>
            </a:r>
            <a:r>
              <a:rPr lang="de-DE" dirty="0" err="1"/>
              <a:t>us</a:t>
            </a:r>
            <a:r>
              <a:rPr lang="de-DE" dirty="0"/>
              <a:t> </a:t>
            </a:r>
            <a:r>
              <a:rPr lang="de-DE" dirty="0" err="1"/>
              <a:t>from</a:t>
            </a:r>
            <a:r>
              <a:rPr lang="de-DE" dirty="0"/>
              <a:t> </a:t>
            </a:r>
            <a:r>
              <a:rPr lang="de-DE" dirty="0" err="1"/>
              <a:t>running</a:t>
            </a:r>
            <a:r>
              <a:rPr lang="de-DE" dirty="0"/>
              <a:t> </a:t>
            </a:r>
            <a:r>
              <a:rPr lang="de-DE" dirty="0" err="1"/>
              <a:t>into</a:t>
            </a:r>
            <a:r>
              <a:rPr lang="de-DE" dirty="0"/>
              <a:t> the </a:t>
            </a:r>
            <a:r>
              <a:rPr lang="de-DE" dirty="0" err="1"/>
              <a:t>wrong</a:t>
            </a:r>
            <a:r>
              <a:rPr lang="de-DE" dirty="0"/>
              <a:t> </a:t>
            </a:r>
            <a:r>
              <a:rPr lang="de-DE" dirty="0" err="1"/>
              <a:t>direction</a:t>
            </a:r>
            <a:r>
              <a:rPr lang="de-DE" dirty="0"/>
              <a:t> and </a:t>
            </a:r>
            <a:r>
              <a:rPr lang="de-DE" dirty="0" err="1"/>
              <a:t>being</a:t>
            </a:r>
            <a:r>
              <a:rPr lang="de-DE" dirty="0"/>
              <a:t> </a:t>
            </a:r>
            <a:r>
              <a:rPr lang="de-DE" dirty="0" err="1"/>
              <a:t>too</a:t>
            </a:r>
            <a:r>
              <a:rPr lang="de-DE" dirty="0"/>
              <a:t> </a:t>
            </a:r>
            <a:r>
              <a:rPr lang="de-DE" dirty="0" err="1"/>
              <a:t>enthusiastic</a:t>
            </a:r>
            <a:r>
              <a:rPr lang="de-DE" dirty="0"/>
              <a:t> </a:t>
            </a:r>
            <a:r>
              <a:rPr lang="de-DE" dirty="0" err="1"/>
              <a:t>about</a:t>
            </a:r>
            <a:r>
              <a:rPr lang="de-DE" dirty="0"/>
              <a:t> an </a:t>
            </a:r>
            <a:r>
              <a:rPr lang="de-DE" dirty="0" err="1"/>
              <a:t>idea</a:t>
            </a:r>
            <a:r>
              <a:rPr lang="de-DE" dirty="0"/>
              <a:t>. </a:t>
            </a:r>
            <a:endParaRPr dirty="0"/>
          </a:p>
          <a:p>
            <a:pPr marL="0" lvl="0" indent="0" algn="l" rtl="0">
              <a:lnSpc>
                <a:spcPct val="100000"/>
              </a:lnSpc>
              <a:spcBef>
                <a:spcPts val="600"/>
              </a:spcBef>
              <a:spcAft>
                <a:spcPts val="0"/>
              </a:spcAft>
              <a:buClr>
                <a:srgbClr val="595A59"/>
              </a:buClr>
              <a:buSzPts val="1800"/>
              <a:buNone/>
            </a:pPr>
            <a:r>
              <a:rPr lang="de-DE" b="1" dirty="0" err="1"/>
              <a:t>It</a:t>
            </a:r>
            <a:r>
              <a:rPr lang="de-DE" b="1" dirty="0"/>
              <a:t> </a:t>
            </a:r>
            <a:r>
              <a:rPr lang="de-DE" b="1" dirty="0" err="1"/>
              <a:t>is</a:t>
            </a:r>
            <a:r>
              <a:rPr lang="de-DE" b="1" dirty="0"/>
              <a:t> </a:t>
            </a:r>
            <a:r>
              <a:rPr lang="de-DE" b="1" dirty="0" err="1"/>
              <a:t>about</a:t>
            </a:r>
            <a:r>
              <a:rPr lang="de-DE" b="1" dirty="0"/>
              <a:t> the (personal) </a:t>
            </a:r>
            <a:r>
              <a:rPr lang="de-DE" b="1" dirty="0" err="1"/>
              <a:t>balance</a:t>
            </a:r>
            <a:r>
              <a:rPr lang="de-DE" b="1" dirty="0"/>
              <a:t>.</a:t>
            </a:r>
            <a:endParaRPr dirty="0"/>
          </a:p>
          <a:p>
            <a:pPr marL="0" lvl="0" indent="0" algn="l" rtl="0">
              <a:lnSpc>
                <a:spcPct val="100000"/>
              </a:lnSpc>
              <a:spcBef>
                <a:spcPts val="600"/>
              </a:spcBef>
              <a:spcAft>
                <a:spcPts val="0"/>
              </a:spcAft>
              <a:buClr>
                <a:srgbClr val="595A59"/>
              </a:buClr>
              <a:buSzPts val="1800"/>
              <a:buNone/>
            </a:pPr>
            <a:endParaRPr dirty="0"/>
          </a:p>
        </p:txBody>
      </p:sp>
      <p:sp>
        <p:nvSpPr>
          <p:cNvPr id="1608" name="Google Shape;1608;p4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fear</a:t>
            </a:r>
            <a:r>
              <a:rPr lang="de-DE" dirty="0"/>
              <a:t> of </a:t>
            </a:r>
            <a:r>
              <a:rPr lang="de-DE" dirty="0" err="1"/>
              <a:t>failure</a:t>
            </a:r>
            <a:r>
              <a:rPr lang="de-DE" dirty="0"/>
              <a:t> </a:t>
            </a:r>
            <a:r>
              <a:rPr lang="de-DE" dirty="0" err="1"/>
              <a:t>has</a:t>
            </a:r>
            <a:r>
              <a:rPr lang="de-DE" dirty="0"/>
              <a:t> </a:t>
            </a:r>
            <a:r>
              <a:rPr lang="de-DE" dirty="0" err="1"/>
              <a:t>its</a:t>
            </a:r>
            <a:r>
              <a:rPr lang="de-DE" dirty="0"/>
              <a:t> </a:t>
            </a:r>
            <a:r>
              <a:rPr lang="de-DE" dirty="0" err="1"/>
              <a:t>advantages</a:t>
            </a:r>
            <a:r>
              <a:rPr lang="de-DE" dirty="0"/>
              <a:t> and </a:t>
            </a:r>
            <a:r>
              <a:rPr lang="de-DE" dirty="0" err="1"/>
              <a:t>disadvantages</a:t>
            </a:r>
            <a:r>
              <a:rPr lang="de-DE" dirty="0"/>
              <a:t>. </a:t>
            </a:r>
            <a:r>
              <a:rPr lang="de-DE" dirty="0" err="1"/>
              <a:t>It</a:t>
            </a:r>
            <a:r>
              <a:rPr lang="de-DE" dirty="0"/>
              <a:t> </a:t>
            </a:r>
            <a:r>
              <a:rPr lang="de-DE" dirty="0" err="1"/>
              <a:t>is</a:t>
            </a:r>
            <a:r>
              <a:rPr lang="de-DE" dirty="0"/>
              <a:t> </a:t>
            </a:r>
            <a:r>
              <a:rPr lang="de-DE" dirty="0" err="1"/>
              <a:t>about</a:t>
            </a:r>
            <a:r>
              <a:rPr lang="de-DE" dirty="0"/>
              <a:t> the (personal) </a:t>
            </a:r>
            <a:r>
              <a:rPr lang="de-DE" dirty="0" err="1"/>
              <a:t>balance</a:t>
            </a:r>
            <a:r>
              <a:rPr lang="de-DE" dirty="0"/>
              <a:t>.</a:t>
            </a:r>
            <a:endParaRPr dirty="0"/>
          </a:p>
        </p:txBody>
      </p:sp>
      <p:sp>
        <p:nvSpPr>
          <p:cNvPr id="1609" name="Google Shape;1609;p4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Fear of failure</a:t>
            </a:r>
            <a:endParaRPr/>
          </a:p>
        </p:txBody>
      </p:sp>
      <p:grpSp>
        <p:nvGrpSpPr>
          <p:cNvPr id="1610" name="Google Shape;1610;p47"/>
          <p:cNvGrpSpPr/>
          <p:nvPr/>
        </p:nvGrpSpPr>
        <p:grpSpPr>
          <a:xfrm>
            <a:off x="5617034" y="2124576"/>
            <a:ext cx="6236493" cy="3381431"/>
            <a:chOff x="5216438" y="2307459"/>
            <a:chExt cx="6236493" cy="3381431"/>
          </a:xfrm>
        </p:grpSpPr>
        <p:sp>
          <p:nvSpPr>
            <p:cNvPr id="1611" name="Google Shape;1611;p47"/>
            <p:cNvSpPr txBox="1"/>
            <p:nvPr/>
          </p:nvSpPr>
          <p:spPr>
            <a:xfrm>
              <a:off x="7596792" y="2617846"/>
              <a:ext cx="327847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rgbClr val="F27954"/>
                  </a:solidFill>
                  <a:latin typeface="Calibri"/>
                  <a:ea typeface="Calibri"/>
                  <a:cs typeface="Calibri"/>
                  <a:sym typeface="Calibri"/>
                </a:rPr>
                <a:t>Fair of failure –</a:t>
              </a:r>
              <a:endParaRPr/>
            </a:p>
            <a:p>
              <a:pPr marL="0" marR="0" lvl="0" indent="0" algn="ctr" rtl="0">
                <a:spcBef>
                  <a:spcPts val="0"/>
                </a:spcBef>
                <a:spcAft>
                  <a:spcPts val="0"/>
                </a:spcAft>
                <a:buNone/>
              </a:pPr>
              <a:r>
                <a:rPr lang="de-DE" sz="1800">
                  <a:solidFill>
                    <a:srgbClr val="F27954"/>
                  </a:solidFill>
                  <a:latin typeface="Calibri"/>
                  <a:ea typeface="Calibri"/>
                  <a:cs typeface="Calibri"/>
                  <a:sym typeface="Calibri"/>
                </a:rPr>
                <a:t>too much and too little are both dangerous</a:t>
              </a:r>
              <a:endParaRPr sz="1800">
                <a:solidFill>
                  <a:srgbClr val="F27954"/>
                </a:solidFill>
                <a:latin typeface="Calibri"/>
                <a:ea typeface="Calibri"/>
                <a:cs typeface="Calibri"/>
                <a:sym typeface="Calibri"/>
              </a:endParaRPr>
            </a:p>
          </p:txBody>
        </p:sp>
        <p:grpSp>
          <p:nvGrpSpPr>
            <p:cNvPr id="1612" name="Google Shape;1612;p47"/>
            <p:cNvGrpSpPr/>
            <p:nvPr/>
          </p:nvGrpSpPr>
          <p:grpSpPr>
            <a:xfrm>
              <a:off x="5216438" y="2307459"/>
              <a:ext cx="6236493" cy="3381431"/>
              <a:chOff x="4204413" y="2211402"/>
              <a:chExt cx="7071547" cy="3935130"/>
            </a:xfrm>
          </p:grpSpPr>
          <p:grpSp>
            <p:nvGrpSpPr>
              <p:cNvPr id="1613" name="Google Shape;1613;p47"/>
              <p:cNvGrpSpPr/>
              <p:nvPr/>
            </p:nvGrpSpPr>
            <p:grpSpPr>
              <a:xfrm>
                <a:off x="4261018" y="2211402"/>
                <a:ext cx="7014942" cy="3775935"/>
                <a:chOff x="4611683" y="2550293"/>
                <a:chExt cx="5566661" cy="2996365"/>
              </a:xfrm>
            </p:grpSpPr>
            <p:cxnSp>
              <p:nvCxnSpPr>
                <p:cNvPr id="1614" name="Google Shape;1614;p47"/>
                <p:cNvCxnSpPr>
                  <a:cxnSpLocks/>
                </p:cNvCxnSpPr>
                <p:nvPr/>
              </p:nvCxnSpPr>
              <p:spPr>
                <a:xfrm flipV="1">
                  <a:off x="4913458" y="2751095"/>
                  <a:ext cx="12082" cy="2534396"/>
                </a:xfrm>
                <a:prstGeom prst="straightConnector1">
                  <a:avLst/>
                </a:prstGeom>
                <a:noFill/>
                <a:ln w="12700" cap="flat" cmpd="sng">
                  <a:solidFill>
                    <a:schemeClr val="accent1"/>
                  </a:solidFill>
                  <a:prstDash val="solid"/>
                  <a:miter lim="800000"/>
                  <a:headEnd type="none" w="sm" len="sm"/>
                  <a:tailEnd type="stealth" w="med" len="med"/>
                </a:ln>
              </p:spPr>
            </p:cxnSp>
            <p:cxnSp>
              <p:nvCxnSpPr>
                <p:cNvPr id="1615" name="Google Shape;1615;p47"/>
                <p:cNvCxnSpPr/>
                <p:nvPr/>
              </p:nvCxnSpPr>
              <p:spPr>
                <a:xfrm rot="10800000" flipH="1">
                  <a:off x="4913458" y="5285489"/>
                  <a:ext cx="4470400" cy="1"/>
                </a:xfrm>
                <a:prstGeom prst="straightConnector1">
                  <a:avLst/>
                </a:prstGeom>
                <a:noFill/>
                <a:ln w="12700" cap="flat" cmpd="sng">
                  <a:solidFill>
                    <a:schemeClr val="accent1"/>
                  </a:solidFill>
                  <a:prstDash val="solid"/>
                  <a:miter lim="800000"/>
                  <a:headEnd type="none" w="sm" len="sm"/>
                  <a:tailEnd type="stealth" w="med" len="med"/>
                </a:ln>
              </p:spPr>
            </p:cxnSp>
            <p:sp>
              <p:nvSpPr>
                <p:cNvPr id="1616" name="Google Shape;1616;p47"/>
                <p:cNvSpPr txBox="1"/>
                <p:nvPr/>
              </p:nvSpPr>
              <p:spPr>
                <a:xfrm rot="-5400000">
                  <a:off x="4396147" y="4081127"/>
                  <a:ext cx="707973" cy="2442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a:solidFill>
                        <a:schemeClr val="dk2"/>
                      </a:solidFill>
                      <a:latin typeface="Calibri"/>
                      <a:ea typeface="Calibri"/>
                      <a:cs typeface="Calibri"/>
                      <a:sym typeface="Calibri"/>
                    </a:rPr>
                    <a:t>Risk Level</a:t>
                  </a:r>
                  <a:endParaRPr/>
                </a:p>
              </p:txBody>
            </p:sp>
            <p:sp>
              <p:nvSpPr>
                <p:cNvPr id="1617" name="Google Shape;1617;p47"/>
                <p:cNvSpPr txBox="1"/>
                <p:nvPr/>
              </p:nvSpPr>
              <p:spPr>
                <a:xfrm>
                  <a:off x="4853222" y="5302424"/>
                  <a:ext cx="443336" cy="2442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a:solidFill>
                        <a:schemeClr val="dk2"/>
                      </a:solidFill>
                      <a:latin typeface="Calibri"/>
                      <a:ea typeface="Calibri"/>
                      <a:cs typeface="Calibri"/>
                      <a:sym typeface="Calibri"/>
                    </a:rPr>
                    <a:t>(low)</a:t>
                  </a:r>
                  <a:endParaRPr/>
                </a:p>
              </p:txBody>
            </p:sp>
            <p:sp>
              <p:nvSpPr>
                <p:cNvPr id="1618" name="Google Shape;1618;p47"/>
                <p:cNvSpPr txBox="1"/>
                <p:nvPr/>
              </p:nvSpPr>
              <p:spPr>
                <a:xfrm>
                  <a:off x="8885060" y="5302424"/>
                  <a:ext cx="498798" cy="24423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a:solidFill>
                        <a:schemeClr val="dk2"/>
                      </a:solidFill>
                      <a:latin typeface="Calibri"/>
                      <a:ea typeface="Calibri"/>
                      <a:cs typeface="Calibri"/>
                      <a:sym typeface="Calibri"/>
                    </a:rPr>
                    <a:t>(high)</a:t>
                  </a:r>
                  <a:endParaRPr/>
                </a:p>
              </p:txBody>
            </p:sp>
            <p:sp>
              <p:nvSpPr>
                <p:cNvPr id="1619" name="Google Shape;1619;p47"/>
                <p:cNvSpPr txBox="1"/>
                <p:nvPr/>
              </p:nvSpPr>
              <p:spPr>
                <a:xfrm rot="-5400000">
                  <a:off x="4510171" y="3253009"/>
                  <a:ext cx="498797" cy="24423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a:solidFill>
                        <a:schemeClr val="dk2"/>
                      </a:solidFill>
                      <a:latin typeface="Calibri"/>
                      <a:ea typeface="Calibri"/>
                      <a:cs typeface="Calibri"/>
                      <a:sym typeface="Calibri"/>
                    </a:rPr>
                    <a:t>(high)</a:t>
                  </a:r>
                  <a:endParaRPr/>
                </a:p>
              </p:txBody>
            </p:sp>
            <p:sp>
              <p:nvSpPr>
                <p:cNvPr id="1620" name="Google Shape;1620;p47"/>
                <p:cNvSpPr txBox="1"/>
                <p:nvPr/>
              </p:nvSpPr>
              <p:spPr>
                <a:xfrm rot="16200000">
                  <a:off x="4410085" y="4758828"/>
                  <a:ext cx="680095"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chemeClr val="dk2"/>
                      </a:solidFill>
                      <a:latin typeface="Calibri"/>
                      <a:ea typeface="Calibri"/>
                      <a:cs typeface="Calibri"/>
                      <a:sym typeface="Calibri"/>
                    </a:rPr>
                    <a:t>(</a:t>
                  </a:r>
                  <a:r>
                    <a:rPr lang="de-DE" sz="1400" dirty="0" err="1">
                      <a:solidFill>
                        <a:schemeClr val="dk2"/>
                      </a:solidFill>
                      <a:latin typeface="Calibri"/>
                      <a:ea typeface="Calibri"/>
                      <a:cs typeface="Calibri"/>
                      <a:sym typeface="Calibri"/>
                    </a:rPr>
                    <a:t>low</a:t>
                  </a:r>
                  <a:r>
                    <a:rPr lang="de-DE" sz="1400" dirty="0">
                      <a:solidFill>
                        <a:schemeClr val="dk2"/>
                      </a:solidFill>
                      <a:latin typeface="Calibri"/>
                      <a:ea typeface="Calibri"/>
                      <a:cs typeface="Calibri"/>
                      <a:sym typeface="Calibri"/>
                    </a:rPr>
                    <a:t>)</a:t>
                  </a:r>
                  <a:endParaRPr dirty="0"/>
                </a:p>
              </p:txBody>
            </p:sp>
            <p:sp>
              <p:nvSpPr>
                <p:cNvPr id="1621" name="Google Shape;1621;p47"/>
                <p:cNvSpPr txBox="1"/>
                <p:nvPr/>
              </p:nvSpPr>
              <p:spPr>
                <a:xfrm>
                  <a:off x="6553396" y="5302424"/>
                  <a:ext cx="1002377" cy="24423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a:solidFill>
                        <a:schemeClr val="dk2"/>
                      </a:solidFill>
                      <a:latin typeface="Calibri"/>
                      <a:ea typeface="Calibri"/>
                      <a:cs typeface="Calibri"/>
                      <a:sym typeface="Calibri"/>
                    </a:rPr>
                    <a:t>Fear of Failure</a:t>
                  </a:r>
                  <a:endParaRPr/>
                </a:p>
              </p:txBody>
            </p:sp>
            <p:sp>
              <p:nvSpPr>
                <p:cNvPr id="1622" name="Google Shape;1622;p47"/>
                <p:cNvSpPr/>
                <p:nvPr/>
              </p:nvSpPr>
              <p:spPr>
                <a:xfrm rot="10800000" flipH="1">
                  <a:off x="5116930" y="3366029"/>
                  <a:ext cx="4021861" cy="1693551"/>
                </a:xfrm>
                <a:custGeom>
                  <a:avLst/>
                  <a:gdLst/>
                  <a:ahLst/>
                  <a:cxnLst/>
                  <a:rect l="l" t="t" r="r" b="b"/>
                  <a:pathLst>
                    <a:path w="5843407" h="3451473" extrusionOk="0">
                      <a:moveTo>
                        <a:pt x="0" y="3451473"/>
                      </a:moveTo>
                      <a:cubicBezTo>
                        <a:pt x="205787" y="3156315"/>
                        <a:pt x="411574" y="2861158"/>
                        <a:pt x="606778" y="2760028"/>
                      </a:cubicBezTo>
                      <a:cubicBezTo>
                        <a:pt x="801982" y="2658898"/>
                        <a:pt x="978370" y="2927010"/>
                        <a:pt x="1171222" y="2844695"/>
                      </a:cubicBezTo>
                      <a:cubicBezTo>
                        <a:pt x="1364074" y="2762380"/>
                        <a:pt x="1573389" y="2348454"/>
                        <a:pt x="1763889" y="2266139"/>
                      </a:cubicBezTo>
                      <a:cubicBezTo>
                        <a:pt x="1954389" y="2183824"/>
                        <a:pt x="2161352" y="2470750"/>
                        <a:pt x="2314222" y="2350806"/>
                      </a:cubicBezTo>
                      <a:cubicBezTo>
                        <a:pt x="2467092" y="2230862"/>
                        <a:pt x="2481204" y="1666417"/>
                        <a:pt x="2681111" y="1546473"/>
                      </a:cubicBezTo>
                      <a:cubicBezTo>
                        <a:pt x="2881019" y="1426528"/>
                        <a:pt x="3313760" y="1725213"/>
                        <a:pt x="3513667" y="1631139"/>
                      </a:cubicBezTo>
                      <a:cubicBezTo>
                        <a:pt x="3713574" y="1537065"/>
                        <a:pt x="3718277" y="1066695"/>
                        <a:pt x="3880555" y="982028"/>
                      </a:cubicBezTo>
                      <a:cubicBezTo>
                        <a:pt x="4042833" y="897361"/>
                        <a:pt x="4313296" y="1207806"/>
                        <a:pt x="4487333" y="1123139"/>
                      </a:cubicBezTo>
                      <a:cubicBezTo>
                        <a:pt x="4661370" y="1038472"/>
                        <a:pt x="4793074" y="572806"/>
                        <a:pt x="4924778" y="474028"/>
                      </a:cubicBezTo>
                      <a:cubicBezTo>
                        <a:pt x="5056482" y="375250"/>
                        <a:pt x="5131740" y="603380"/>
                        <a:pt x="5277555" y="530473"/>
                      </a:cubicBezTo>
                      <a:cubicBezTo>
                        <a:pt x="5423370" y="457566"/>
                        <a:pt x="5710297" y="118899"/>
                        <a:pt x="5799667" y="36584"/>
                      </a:cubicBezTo>
                      <a:cubicBezTo>
                        <a:pt x="5889037" y="-45731"/>
                        <a:pt x="5813778" y="36584"/>
                        <a:pt x="5813778" y="36584"/>
                      </a:cubicBezTo>
                    </a:path>
                  </a:pathLst>
                </a:custGeom>
                <a:noFill/>
                <a:ln w="38100" cap="flat" cmpd="sng">
                  <a:solidFill>
                    <a:srgbClr val="F27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2"/>
                    </a:solidFill>
                    <a:latin typeface="Calibri"/>
                    <a:ea typeface="Calibri"/>
                    <a:cs typeface="Calibri"/>
                    <a:sym typeface="Calibri"/>
                  </a:endParaRPr>
                </a:p>
              </p:txBody>
            </p:sp>
            <p:sp>
              <p:nvSpPr>
                <p:cNvPr id="1623" name="Google Shape;1623;p47"/>
                <p:cNvSpPr/>
                <p:nvPr/>
              </p:nvSpPr>
              <p:spPr>
                <a:xfrm>
                  <a:off x="8487318" y="4228078"/>
                  <a:ext cx="1691026" cy="1188072"/>
                </a:xfrm>
                <a:prstGeom prst="irregularSeal2">
                  <a:avLst/>
                </a:prstGeom>
                <a:noFill/>
                <a:ln w="38100" cap="flat" cmpd="sng">
                  <a:solidFill>
                    <a:srgbClr val="F2795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Danger Zone</a:t>
                  </a:r>
                  <a:r>
                    <a:rPr lang="de-DE" sz="1400">
                      <a:solidFill>
                        <a:schemeClr val="dk2"/>
                      </a:solidFill>
                      <a:latin typeface="Calibri"/>
                      <a:ea typeface="Calibri"/>
                      <a:cs typeface="Calibri"/>
                      <a:sym typeface="Calibri"/>
                    </a:rPr>
                    <a:t>r</a:t>
                  </a:r>
                  <a:br>
                    <a:rPr lang="de-DE" sz="1400">
                      <a:solidFill>
                        <a:schemeClr val="dk2"/>
                      </a:solidFill>
                      <a:latin typeface="Calibri"/>
                      <a:ea typeface="Calibri"/>
                      <a:cs typeface="Calibri"/>
                      <a:sym typeface="Calibri"/>
                    </a:rPr>
                  </a:br>
                  <a:r>
                    <a:rPr lang="de-DE" sz="1400">
                      <a:solidFill>
                        <a:schemeClr val="dk2"/>
                      </a:solidFill>
                      <a:latin typeface="Calibri"/>
                      <a:ea typeface="Calibri"/>
                      <a:cs typeface="Calibri"/>
                      <a:sym typeface="Calibri"/>
                    </a:rPr>
                    <a:t>Zone</a:t>
                  </a:r>
                  <a:endParaRPr/>
                </a:p>
              </p:txBody>
            </p:sp>
            <p:sp>
              <p:nvSpPr>
                <p:cNvPr id="1624" name="Google Shape;1624;p47"/>
                <p:cNvSpPr/>
                <p:nvPr/>
              </p:nvSpPr>
              <p:spPr>
                <a:xfrm>
                  <a:off x="4712601" y="2550293"/>
                  <a:ext cx="1691026" cy="1188072"/>
                </a:xfrm>
                <a:prstGeom prst="irregularSeal2">
                  <a:avLst/>
                </a:prstGeom>
                <a:noFill/>
                <a:ln w="38100" cap="flat" cmpd="sng">
                  <a:solidFill>
                    <a:srgbClr val="F2795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Danger Zone</a:t>
                  </a:r>
                  <a:endParaRPr/>
                </a:p>
              </p:txBody>
            </p:sp>
          </p:grpSp>
          <p:sp>
            <p:nvSpPr>
              <p:cNvPr id="1625" name="Google Shape;1625;p47"/>
              <p:cNvSpPr txBox="1"/>
              <p:nvPr/>
            </p:nvSpPr>
            <p:spPr>
              <a:xfrm rot="-5400000">
                <a:off x="3923151" y="4249363"/>
                <a:ext cx="9114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rgbClr val="595A59"/>
                    </a:solidFill>
                    <a:latin typeface="Calibri"/>
                    <a:ea typeface="Calibri"/>
                    <a:cs typeface="Calibri"/>
                    <a:sym typeface="Calibri"/>
                  </a:rPr>
                  <a:t>Risk Level</a:t>
                </a:r>
                <a:endParaRPr/>
              </a:p>
            </p:txBody>
          </p:sp>
          <p:sp>
            <p:nvSpPr>
              <p:cNvPr id="1626" name="Google Shape;1626;p47"/>
              <p:cNvSpPr txBox="1"/>
              <p:nvPr/>
            </p:nvSpPr>
            <p:spPr>
              <a:xfrm>
                <a:off x="4508793" y="5788405"/>
                <a:ext cx="814740" cy="3581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rgbClr val="595A59"/>
                    </a:solidFill>
                    <a:latin typeface="Calibri"/>
                    <a:ea typeface="Calibri"/>
                    <a:cs typeface="Calibri"/>
                    <a:sym typeface="Calibri"/>
                  </a:rPr>
                  <a:t>(</a:t>
                </a:r>
                <a:r>
                  <a:rPr lang="de-DE" sz="1400" dirty="0" err="1">
                    <a:solidFill>
                      <a:srgbClr val="595A59"/>
                    </a:solidFill>
                    <a:latin typeface="Calibri"/>
                    <a:ea typeface="Calibri"/>
                    <a:cs typeface="Calibri"/>
                    <a:sym typeface="Calibri"/>
                  </a:rPr>
                  <a:t>low</a:t>
                </a:r>
                <a:r>
                  <a:rPr lang="de-DE" sz="1400" dirty="0">
                    <a:solidFill>
                      <a:srgbClr val="595A59"/>
                    </a:solidFill>
                    <a:latin typeface="Calibri"/>
                    <a:ea typeface="Calibri"/>
                    <a:cs typeface="Calibri"/>
                    <a:sym typeface="Calibri"/>
                  </a:rPr>
                  <a:t>)</a:t>
                </a:r>
                <a:endParaRPr dirty="0"/>
              </a:p>
            </p:txBody>
          </p:sp>
          <p:sp>
            <p:nvSpPr>
              <p:cNvPr id="1627" name="Google Shape;1627;p47"/>
              <p:cNvSpPr txBox="1"/>
              <p:nvPr/>
            </p:nvSpPr>
            <p:spPr>
              <a:xfrm>
                <a:off x="9589597" y="5788405"/>
                <a:ext cx="685175" cy="35812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dirty="0">
                    <a:solidFill>
                      <a:srgbClr val="595A59"/>
                    </a:solidFill>
                    <a:latin typeface="Calibri"/>
                    <a:ea typeface="Calibri"/>
                    <a:cs typeface="Calibri"/>
                    <a:sym typeface="Calibri"/>
                  </a:rPr>
                  <a:t>(high)</a:t>
                </a:r>
                <a:endParaRPr dirty="0"/>
              </a:p>
            </p:txBody>
          </p:sp>
          <p:sp>
            <p:nvSpPr>
              <p:cNvPr id="1628" name="Google Shape;1628;p47"/>
              <p:cNvSpPr txBox="1"/>
              <p:nvPr/>
            </p:nvSpPr>
            <p:spPr>
              <a:xfrm rot="16200000">
                <a:off x="3923150" y="2745713"/>
                <a:ext cx="911470" cy="3489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de-DE" sz="1400" dirty="0">
                    <a:solidFill>
                      <a:srgbClr val="595A59"/>
                    </a:solidFill>
                    <a:latin typeface="Calibri"/>
                    <a:ea typeface="Calibri"/>
                    <a:cs typeface="Calibri"/>
                    <a:sym typeface="Calibri"/>
                  </a:rPr>
                  <a:t>(high)</a:t>
                </a:r>
                <a:endParaRPr dirty="0"/>
              </a:p>
            </p:txBody>
          </p:sp>
          <p:sp>
            <p:nvSpPr>
              <p:cNvPr id="1629" name="Google Shape;1629;p47"/>
              <p:cNvSpPr txBox="1"/>
              <p:nvPr/>
            </p:nvSpPr>
            <p:spPr>
              <a:xfrm rot="16200000">
                <a:off x="3955191" y="5108207"/>
                <a:ext cx="847386" cy="348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dirty="0">
                    <a:solidFill>
                      <a:srgbClr val="595A59"/>
                    </a:solidFill>
                    <a:latin typeface="Calibri"/>
                    <a:ea typeface="Calibri"/>
                    <a:cs typeface="Calibri"/>
                    <a:sym typeface="Calibri"/>
                  </a:rPr>
                  <a:t>(</a:t>
                </a:r>
                <a:r>
                  <a:rPr lang="de-DE" sz="1400" dirty="0" err="1">
                    <a:solidFill>
                      <a:srgbClr val="595A59"/>
                    </a:solidFill>
                    <a:latin typeface="Calibri"/>
                    <a:ea typeface="Calibri"/>
                    <a:cs typeface="Calibri"/>
                    <a:sym typeface="Calibri"/>
                  </a:rPr>
                  <a:t>low</a:t>
                </a:r>
                <a:r>
                  <a:rPr lang="de-DE" sz="1400" dirty="0">
                    <a:solidFill>
                      <a:srgbClr val="595A59"/>
                    </a:solidFill>
                    <a:latin typeface="Calibri"/>
                    <a:ea typeface="Calibri"/>
                    <a:cs typeface="Calibri"/>
                    <a:sym typeface="Calibri"/>
                  </a:rPr>
                  <a:t>)</a:t>
                </a:r>
                <a:endParaRPr dirty="0"/>
              </a:p>
            </p:txBody>
          </p:sp>
          <p:sp>
            <p:nvSpPr>
              <p:cNvPr id="1630" name="Google Shape;1630;p47"/>
              <p:cNvSpPr txBox="1"/>
              <p:nvPr/>
            </p:nvSpPr>
            <p:spPr>
              <a:xfrm>
                <a:off x="6651303" y="5788405"/>
                <a:ext cx="126316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b="1">
                    <a:solidFill>
                      <a:srgbClr val="595A59"/>
                    </a:solidFill>
                    <a:latin typeface="Calibri"/>
                    <a:ea typeface="Calibri"/>
                    <a:cs typeface="Calibri"/>
                    <a:sym typeface="Calibri"/>
                  </a:rPr>
                  <a:t>Fear of Failure</a:t>
                </a: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Reactive</a:t>
            </a:r>
            <a:r>
              <a:rPr lang="de-DE" dirty="0"/>
              <a:t> </a:t>
            </a:r>
            <a:r>
              <a:rPr lang="de-DE" dirty="0" err="1"/>
              <a:t>crisis</a:t>
            </a:r>
            <a:r>
              <a:rPr lang="de-DE" dirty="0"/>
              <a:t> </a:t>
            </a:r>
            <a:r>
              <a:rPr lang="de-DE" dirty="0" err="1"/>
              <a:t>management</a:t>
            </a:r>
            <a:r>
              <a:rPr lang="de-DE" dirty="0"/>
              <a:t> </a:t>
            </a:r>
            <a:r>
              <a:rPr lang="de-DE" dirty="0" err="1"/>
              <a:t>refers</a:t>
            </a:r>
            <a:r>
              <a:rPr lang="de-DE" dirty="0"/>
              <a:t> to the </a:t>
            </a:r>
            <a:r>
              <a:rPr lang="de-DE" dirty="0" err="1"/>
              <a:t>handling</a:t>
            </a:r>
            <a:r>
              <a:rPr lang="de-DE" dirty="0"/>
              <a:t> of </a:t>
            </a:r>
            <a:r>
              <a:rPr lang="de-DE" dirty="0" err="1"/>
              <a:t>existing</a:t>
            </a:r>
            <a:r>
              <a:rPr lang="de-DE" dirty="0"/>
              <a:t> </a:t>
            </a:r>
            <a:r>
              <a:rPr lang="de-DE" dirty="0" err="1"/>
              <a:t>corporate</a:t>
            </a:r>
            <a:r>
              <a:rPr lang="de-DE" dirty="0"/>
              <a:t> </a:t>
            </a:r>
            <a:r>
              <a:rPr lang="de-DE" dirty="0" err="1"/>
              <a:t>crises</a:t>
            </a:r>
            <a:r>
              <a:rPr lang="de-DE" dirty="0"/>
              <a:t>.</a:t>
            </a:r>
            <a:endParaRPr dirty="0"/>
          </a:p>
          <a:p>
            <a:pPr marL="0" lvl="0" indent="0" algn="l" rtl="0">
              <a:lnSpc>
                <a:spcPct val="100000"/>
              </a:lnSpc>
              <a:spcBef>
                <a:spcPts val="600"/>
              </a:spcBef>
              <a:spcAft>
                <a:spcPts val="0"/>
              </a:spcAft>
              <a:buClr>
                <a:srgbClr val="595A59"/>
              </a:buClr>
              <a:buSzPts val="1800"/>
              <a:buNone/>
            </a:pPr>
            <a:r>
              <a:rPr lang="de-DE" dirty="0"/>
              <a:t>The </a:t>
            </a:r>
            <a:r>
              <a:rPr lang="de-DE" dirty="0" err="1"/>
              <a:t>following</a:t>
            </a:r>
            <a:r>
              <a:rPr lang="de-DE" dirty="0"/>
              <a:t> </a:t>
            </a:r>
            <a:r>
              <a:rPr lang="de-DE" dirty="0" err="1"/>
              <a:t>steps</a:t>
            </a:r>
            <a:r>
              <a:rPr lang="de-DE" dirty="0"/>
              <a:t> </a:t>
            </a:r>
            <a:r>
              <a:rPr lang="de-DE" dirty="0" err="1"/>
              <a:t>need</a:t>
            </a:r>
            <a:r>
              <a:rPr lang="de-DE" dirty="0"/>
              <a:t> to </a:t>
            </a:r>
            <a:r>
              <a:rPr lang="de-DE" dirty="0" err="1"/>
              <a:t>be</a:t>
            </a:r>
            <a:r>
              <a:rPr lang="de-DE" dirty="0"/>
              <a:t> </a:t>
            </a:r>
            <a:r>
              <a:rPr lang="de-DE" dirty="0" err="1"/>
              <a:t>addressed</a:t>
            </a:r>
            <a:r>
              <a:rPr lang="de-DE" dirty="0"/>
              <a:t>:</a:t>
            </a:r>
            <a:endParaRPr dirty="0"/>
          </a:p>
        </p:txBody>
      </p:sp>
      <p:sp>
        <p:nvSpPr>
          <p:cNvPr id="855" name="Google Shape;855;p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Reactive</a:t>
            </a:r>
            <a:r>
              <a:rPr lang="de-DE" dirty="0"/>
              <a:t> </a:t>
            </a:r>
            <a:r>
              <a:rPr lang="de-DE" dirty="0" err="1"/>
              <a:t>crisis</a:t>
            </a:r>
            <a:r>
              <a:rPr lang="de-DE" dirty="0"/>
              <a:t> </a:t>
            </a:r>
            <a:r>
              <a:rPr lang="de-DE" dirty="0" err="1"/>
              <a:t>management</a:t>
            </a:r>
            <a:r>
              <a:rPr lang="de-DE" dirty="0"/>
              <a:t> </a:t>
            </a:r>
            <a:r>
              <a:rPr lang="de-DE" dirty="0" err="1"/>
              <a:t>deals</a:t>
            </a:r>
            <a:r>
              <a:rPr lang="de-DE" dirty="0"/>
              <a:t> </a:t>
            </a:r>
            <a:r>
              <a:rPr lang="de-DE" dirty="0" err="1"/>
              <a:t>with</a:t>
            </a:r>
            <a:r>
              <a:rPr lang="de-DE" dirty="0"/>
              <a:t> the </a:t>
            </a:r>
            <a:r>
              <a:rPr lang="de-DE" dirty="0" err="1"/>
              <a:t>possibilities</a:t>
            </a:r>
            <a:r>
              <a:rPr lang="de-DE" dirty="0"/>
              <a:t> of </a:t>
            </a:r>
            <a:r>
              <a:rPr lang="de-DE" dirty="0" err="1"/>
              <a:t>remedying</a:t>
            </a:r>
            <a:r>
              <a:rPr lang="de-DE" dirty="0"/>
              <a:t> a </a:t>
            </a:r>
            <a:r>
              <a:rPr lang="de-DE" dirty="0" err="1"/>
              <a:t>business</a:t>
            </a:r>
            <a:r>
              <a:rPr lang="de-DE" dirty="0"/>
              <a:t> </a:t>
            </a:r>
            <a:r>
              <a:rPr lang="de-DE" dirty="0" err="1"/>
              <a:t>crisis</a:t>
            </a:r>
            <a:r>
              <a:rPr lang="de-DE" dirty="0"/>
              <a:t>. After </a:t>
            </a:r>
            <a:r>
              <a:rPr lang="de-DE" dirty="0" err="1"/>
              <a:t>first</a:t>
            </a:r>
            <a:r>
              <a:rPr lang="de-DE" dirty="0"/>
              <a:t> </a:t>
            </a:r>
            <a:r>
              <a:rPr lang="de-DE" dirty="0" err="1"/>
              <a:t>aid</a:t>
            </a:r>
            <a:r>
              <a:rPr lang="de-DE" dirty="0"/>
              <a:t> </a:t>
            </a:r>
            <a:r>
              <a:rPr lang="de-DE" dirty="0" err="1"/>
              <a:t>measures</a:t>
            </a:r>
            <a:r>
              <a:rPr lang="de-DE" dirty="0"/>
              <a:t> to </a:t>
            </a:r>
            <a:r>
              <a:rPr lang="de-DE" dirty="0" err="1"/>
              <a:t>secure</a:t>
            </a:r>
            <a:r>
              <a:rPr lang="de-DE" dirty="0"/>
              <a:t> the </a:t>
            </a:r>
            <a:r>
              <a:rPr lang="de-DE" dirty="0" err="1"/>
              <a:t>company's</a:t>
            </a:r>
            <a:r>
              <a:rPr lang="de-DE" dirty="0"/>
              <a:t> </a:t>
            </a:r>
            <a:r>
              <a:rPr lang="de-DE" dirty="0" err="1"/>
              <a:t>existence</a:t>
            </a:r>
            <a:r>
              <a:rPr lang="de-DE" dirty="0"/>
              <a:t>, the </a:t>
            </a:r>
            <a:r>
              <a:rPr lang="de-DE" dirty="0" err="1"/>
              <a:t>focus</a:t>
            </a:r>
            <a:r>
              <a:rPr lang="de-DE" dirty="0"/>
              <a:t> </a:t>
            </a:r>
            <a:r>
              <a:rPr lang="de-DE" dirty="0" err="1"/>
              <a:t>is</a:t>
            </a:r>
            <a:r>
              <a:rPr lang="de-DE" dirty="0"/>
              <a:t> on </a:t>
            </a:r>
            <a:r>
              <a:rPr lang="de-DE" dirty="0" err="1"/>
              <a:t>long</a:t>
            </a:r>
            <a:r>
              <a:rPr lang="de-DE" dirty="0"/>
              <a:t>-term </a:t>
            </a:r>
            <a:r>
              <a:rPr lang="de-DE" dirty="0" err="1"/>
              <a:t>measures</a:t>
            </a:r>
            <a:r>
              <a:rPr lang="de-DE" dirty="0"/>
              <a:t> to </a:t>
            </a:r>
            <a:r>
              <a:rPr lang="de-DE" dirty="0" err="1"/>
              <a:t>ensure</a:t>
            </a:r>
            <a:r>
              <a:rPr lang="de-DE" dirty="0"/>
              <a:t> </a:t>
            </a:r>
            <a:r>
              <a:rPr lang="de-DE" dirty="0" err="1"/>
              <a:t>recovery</a:t>
            </a:r>
            <a:r>
              <a:rPr lang="de-DE" dirty="0"/>
              <a:t>. </a:t>
            </a:r>
            <a:endParaRPr dirty="0"/>
          </a:p>
        </p:txBody>
      </p:sp>
      <p:sp>
        <p:nvSpPr>
          <p:cNvPr id="856" name="Google Shape;856;p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Objectives of crisis management measures </a:t>
            </a:r>
            <a:endParaRPr/>
          </a:p>
        </p:txBody>
      </p:sp>
      <p:pic>
        <p:nvPicPr>
          <p:cNvPr id="857" name="Google Shape;857;p5" descr="Ein Bild, das Spielzeug enthält.&#10;&#10;Automatisch generierte Beschreibung"/>
          <p:cNvPicPr preferRelativeResize="0"/>
          <p:nvPr/>
        </p:nvPicPr>
        <p:blipFill rotWithShape="1">
          <a:blip r:embed="rId3">
            <a:alphaModFix/>
          </a:blip>
          <a:srcRect t="19729"/>
          <a:stretch/>
        </p:blipFill>
        <p:spPr>
          <a:xfrm>
            <a:off x="4041520" y="3177627"/>
            <a:ext cx="2023872" cy="1624584"/>
          </a:xfrm>
          <a:prstGeom prst="rect">
            <a:avLst/>
          </a:prstGeom>
          <a:noFill/>
          <a:ln>
            <a:noFill/>
          </a:ln>
        </p:spPr>
      </p:pic>
      <p:pic>
        <p:nvPicPr>
          <p:cNvPr id="858" name="Google Shape;858;p5"/>
          <p:cNvPicPr preferRelativeResize="0"/>
          <p:nvPr/>
        </p:nvPicPr>
        <p:blipFill rotWithShape="1">
          <a:blip r:embed="rId4">
            <a:alphaModFix/>
          </a:blip>
          <a:srcRect/>
          <a:stretch/>
        </p:blipFill>
        <p:spPr>
          <a:xfrm>
            <a:off x="6777315" y="3240379"/>
            <a:ext cx="2248620" cy="1499080"/>
          </a:xfrm>
          <a:prstGeom prst="rect">
            <a:avLst/>
          </a:prstGeom>
          <a:noFill/>
          <a:ln>
            <a:noFill/>
          </a:ln>
        </p:spPr>
      </p:pic>
      <p:pic>
        <p:nvPicPr>
          <p:cNvPr id="859" name="Google Shape;859;p5"/>
          <p:cNvPicPr preferRelativeResize="0"/>
          <p:nvPr/>
        </p:nvPicPr>
        <p:blipFill rotWithShape="1">
          <a:blip r:embed="rId5">
            <a:alphaModFix/>
          </a:blip>
          <a:srcRect/>
          <a:stretch/>
        </p:blipFill>
        <p:spPr>
          <a:xfrm>
            <a:off x="9671303" y="3009987"/>
            <a:ext cx="1959864" cy="1959864"/>
          </a:xfrm>
          <a:prstGeom prst="rect">
            <a:avLst/>
          </a:prstGeom>
          <a:noFill/>
          <a:ln>
            <a:noFill/>
          </a:ln>
        </p:spPr>
      </p:pic>
      <p:pic>
        <p:nvPicPr>
          <p:cNvPr id="860" name="Google Shape;860;p5"/>
          <p:cNvPicPr preferRelativeResize="0"/>
          <p:nvPr/>
        </p:nvPicPr>
        <p:blipFill rotWithShape="1">
          <a:blip r:embed="rId6">
            <a:alphaModFix/>
          </a:blip>
          <a:srcRect/>
          <a:stretch/>
        </p:blipFill>
        <p:spPr>
          <a:xfrm>
            <a:off x="6019845" y="3739542"/>
            <a:ext cx="645369" cy="500755"/>
          </a:xfrm>
          <a:prstGeom prst="rect">
            <a:avLst/>
          </a:prstGeom>
          <a:noFill/>
          <a:ln>
            <a:noFill/>
          </a:ln>
        </p:spPr>
      </p:pic>
      <p:pic>
        <p:nvPicPr>
          <p:cNvPr id="861" name="Google Shape;861;p5"/>
          <p:cNvPicPr preferRelativeResize="0"/>
          <p:nvPr/>
        </p:nvPicPr>
        <p:blipFill rotWithShape="1">
          <a:blip r:embed="rId6">
            <a:alphaModFix/>
          </a:blip>
          <a:srcRect/>
          <a:stretch/>
        </p:blipFill>
        <p:spPr>
          <a:xfrm>
            <a:off x="9025935" y="3739542"/>
            <a:ext cx="645369" cy="500755"/>
          </a:xfrm>
          <a:prstGeom prst="rect">
            <a:avLst/>
          </a:prstGeom>
          <a:noFill/>
          <a:ln>
            <a:noFill/>
          </a:ln>
        </p:spPr>
      </p:pic>
      <p:sp>
        <p:nvSpPr>
          <p:cNvPr id="862" name="Google Shape;862;p5"/>
          <p:cNvSpPr txBox="1"/>
          <p:nvPr/>
        </p:nvSpPr>
        <p:spPr>
          <a:xfrm>
            <a:off x="4121278" y="2103266"/>
            <a:ext cx="186435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a:solidFill>
                  <a:srgbClr val="79527B"/>
                </a:solidFill>
                <a:latin typeface="Calibri"/>
                <a:ea typeface="Calibri"/>
                <a:cs typeface="Calibri"/>
                <a:sym typeface="Calibri"/>
              </a:rPr>
              <a:t>Ambulance</a:t>
            </a:r>
            <a:br>
              <a:rPr lang="de-DE" sz="1800" b="1">
                <a:solidFill>
                  <a:srgbClr val="79527B"/>
                </a:solidFill>
                <a:latin typeface="Calibri"/>
                <a:ea typeface="Calibri"/>
                <a:cs typeface="Calibri"/>
                <a:sym typeface="Calibri"/>
              </a:rPr>
            </a:br>
            <a:r>
              <a:rPr lang="de-DE" sz="1400">
                <a:solidFill>
                  <a:srgbClr val="79527B"/>
                </a:solidFill>
                <a:latin typeface="Calibri"/>
                <a:ea typeface="Calibri"/>
                <a:cs typeface="Calibri"/>
                <a:sym typeface="Calibri"/>
              </a:rPr>
              <a:t>Short term stabilisation</a:t>
            </a:r>
            <a:endParaRPr/>
          </a:p>
        </p:txBody>
      </p:sp>
      <p:sp>
        <p:nvSpPr>
          <p:cNvPr id="863" name="Google Shape;863;p5"/>
          <p:cNvSpPr txBox="1"/>
          <p:nvPr/>
        </p:nvSpPr>
        <p:spPr>
          <a:xfrm>
            <a:off x="6966065" y="2066961"/>
            <a:ext cx="184518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a:solidFill>
                  <a:srgbClr val="79527B"/>
                </a:solidFill>
                <a:latin typeface="Calibri"/>
                <a:ea typeface="Calibri"/>
                <a:cs typeface="Calibri"/>
                <a:sym typeface="Calibri"/>
              </a:rPr>
              <a:t>Intensive Care</a:t>
            </a:r>
            <a:endParaRPr/>
          </a:p>
          <a:p>
            <a:pPr marL="0" marR="0" lvl="0" indent="0" algn="ctr" rtl="0">
              <a:spcBef>
                <a:spcPts val="0"/>
              </a:spcBef>
              <a:spcAft>
                <a:spcPts val="0"/>
              </a:spcAft>
              <a:buNone/>
            </a:pPr>
            <a:r>
              <a:rPr lang="de-DE" sz="1400">
                <a:solidFill>
                  <a:srgbClr val="79527B"/>
                </a:solidFill>
                <a:latin typeface="Calibri"/>
                <a:ea typeface="Calibri"/>
                <a:cs typeface="Calibri"/>
                <a:sym typeface="Calibri"/>
              </a:rPr>
              <a:t>Operation and removal</a:t>
            </a:r>
            <a:br>
              <a:rPr lang="de-DE" sz="1400">
                <a:solidFill>
                  <a:srgbClr val="79527B"/>
                </a:solidFill>
                <a:latin typeface="Calibri"/>
                <a:ea typeface="Calibri"/>
                <a:cs typeface="Calibri"/>
                <a:sym typeface="Calibri"/>
              </a:rPr>
            </a:br>
            <a:r>
              <a:rPr lang="de-DE" sz="1400">
                <a:solidFill>
                  <a:srgbClr val="79527B"/>
                </a:solidFill>
                <a:latin typeface="Calibri"/>
                <a:ea typeface="Calibri"/>
                <a:cs typeface="Calibri"/>
                <a:sym typeface="Calibri"/>
              </a:rPr>
              <a:t>of causes</a:t>
            </a:r>
            <a:endParaRPr/>
          </a:p>
        </p:txBody>
      </p:sp>
      <p:sp>
        <p:nvSpPr>
          <p:cNvPr id="864" name="Google Shape;864;p5"/>
          <p:cNvSpPr txBox="1"/>
          <p:nvPr/>
        </p:nvSpPr>
        <p:spPr>
          <a:xfrm>
            <a:off x="9829022" y="2067863"/>
            <a:ext cx="164442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600" b="1">
                <a:solidFill>
                  <a:srgbClr val="79527B"/>
                </a:solidFill>
                <a:latin typeface="Calibri"/>
                <a:ea typeface="Calibri"/>
                <a:cs typeface="Calibri"/>
                <a:sym typeface="Calibri"/>
              </a:rPr>
              <a:t>Rehabilitation</a:t>
            </a:r>
            <a:endParaRPr/>
          </a:p>
          <a:p>
            <a:pPr marL="0" marR="0" lvl="0" indent="0" algn="ctr" rtl="0">
              <a:spcBef>
                <a:spcPts val="0"/>
              </a:spcBef>
              <a:spcAft>
                <a:spcPts val="0"/>
              </a:spcAft>
              <a:buNone/>
            </a:pPr>
            <a:r>
              <a:rPr lang="de-DE" sz="1400">
                <a:solidFill>
                  <a:srgbClr val="79527B"/>
                </a:solidFill>
                <a:latin typeface="Calibri"/>
                <a:ea typeface="Calibri"/>
                <a:cs typeface="Calibri"/>
                <a:sym typeface="Calibri"/>
              </a:rPr>
              <a:t>Permanent recovery</a:t>
            </a:r>
            <a:endParaRPr sz="1600" b="1">
              <a:solidFill>
                <a:srgbClr val="79527B"/>
              </a:solidFill>
              <a:latin typeface="Calibri"/>
              <a:ea typeface="Calibri"/>
              <a:cs typeface="Calibri"/>
              <a:sym typeface="Calibri"/>
            </a:endParaRPr>
          </a:p>
        </p:txBody>
      </p:sp>
      <p:sp>
        <p:nvSpPr>
          <p:cNvPr id="865" name="Google Shape;865;p5"/>
          <p:cNvSpPr txBox="1"/>
          <p:nvPr/>
        </p:nvSpPr>
        <p:spPr>
          <a:xfrm>
            <a:off x="3752355" y="5064086"/>
            <a:ext cx="2590174" cy="815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79527B"/>
                </a:solidFill>
                <a:latin typeface="Calibri"/>
                <a:ea typeface="Calibri"/>
                <a:cs typeface="Calibri"/>
                <a:sym typeface="Calibri"/>
              </a:rPr>
              <a:t>Short-term </a:t>
            </a:r>
            <a:r>
              <a:rPr lang="de-DE" sz="1400" dirty="0" err="1">
                <a:solidFill>
                  <a:srgbClr val="79527B"/>
                </a:solidFill>
                <a:latin typeface="Calibri"/>
                <a:ea typeface="Calibri"/>
                <a:cs typeface="Calibri"/>
                <a:sym typeface="Calibri"/>
              </a:rPr>
              <a:t>measures</a:t>
            </a:r>
            <a:r>
              <a:rPr lang="de-DE" sz="1400" dirty="0">
                <a:solidFill>
                  <a:srgbClr val="79527B"/>
                </a:solidFill>
                <a:latin typeface="Calibri"/>
                <a:ea typeface="Calibri"/>
                <a:cs typeface="Calibri"/>
                <a:sym typeface="Calibri"/>
              </a:rPr>
              <a:t> to </a:t>
            </a:r>
            <a:r>
              <a:rPr lang="de-DE" sz="1400" dirty="0" err="1">
                <a:solidFill>
                  <a:srgbClr val="79527B"/>
                </a:solidFill>
                <a:latin typeface="Calibri"/>
                <a:ea typeface="Calibri"/>
                <a:cs typeface="Calibri"/>
                <a:sym typeface="Calibri"/>
              </a:rPr>
              <a:t>ensure</a:t>
            </a:r>
            <a:r>
              <a:rPr lang="de-DE" sz="1400" dirty="0">
                <a:solidFill>
                  <a:srgbClr val="79527B"/>
                </a:solidFill>
                <a:latin typeface="Calibri"/>
                <a:ea typeface="Calibri"/>
                <a:cs typeface="Calibri"/>
                <a:sym typeface="Calibri"/>
              </a:rPr>
              <a:t> the </a:t>
            </a:r>
            <a:r>
              <a:rPr lang="de-DE" sz="1400" dirty="0" err="1">
                <a:solidFill>
                  <a:srgbClr val="79527B"/>
                </a:solidFill>
                <a:latin typeface="Calibri"/>
                <a:ea typeface="Calibri"/>
                <a:cs typeface="Calibri"/>
                <a:sym typeface="Calibri"/>
              </a:rPr>
              <a:t>company’s</a:t>
            </a:r>
            <a:r>
              <a:rPr lang="de-DE" sz="1400" dirty="0">
                <a:solidFill>
                  <a:srgbClr val="79527B"/>
                </a:solidFill>
                <a:latin typeface="Calibri"/>
                <a:ea typeface="Calibri"/>
                <a:cs typeface="Calibri"/>
                <a:sym typeface="Calibri"/>
              </a:rPr>
              <a:t> </a:t>
            </a:r>
            <a:r>
              <a:rPr lang="de-DE" sz="1400" dirty="0" err="1">
                <a:solidFill>
                  <a:srgbClr val="79527B"/>
                </a:solidFill>
                <a:latin typeface="Calibri"/>
                <a:ea typeface="Calibri"/>
                <a:cs typeface="Calibri"/>
                <a:sym typeface="Calibri"/>
              </a:rPr>
              <a:t>survival</a:t>
            </a:r>
            <a:r>
              <a:rPr lang="de-DE" sz="1400" dirty="0">
                <a:solidFill>
                  <a:srgbClr val="79527B"/>
                </a:solidFill>
                <a:latin typeface="Calibri"/>
                <a:ea typeface="Calibri"/>
                <a:cs typeface="Calibri"/>
                <a:sym typeface="Calibri"/>
              </a:rPr>
              <a:t> </a:t>
            </a:r>
            <a:endParaRPr dirty="0"/>
          </a:p>
          <a:p>
            <a:pPr marL="0" marR="0" lvl="0" indent="0" algn="ctr" rtl="0">
              <a:spcBef>
                <a:spcPts val="600"/>
              </a:spcBef>
              <a:spcAft>
                <a:spcPts val="0"/>
              </a:spcAft>
              <a:buNone/>
            </a:pPr>
            <a:r>
              <a:rPr lang="de-DE" sz="1400" dirty="0">
                <a:solidFill>
                  <a:srgbClr val="79527B"/>
                </a:solidFill>
                <a:latin typeface="Calibri"/>
                <a:ea typeface="Calibri"/>
                <a:cs typeface="Calibri"/>
                <a:sym typeface="Calibri"/>
              </a:rPr>
              <a:t>Act </a:t>
            </a:r>
            <a:r>
              <a:rPr lang="de-DE" sz="1400" dirty="0" err="1">
                <a:solidFill>
                  <a:srgbClr val="79527B"/>
                </a:solidFill>
                <a:latin typeface="Calibri"/>
                <a:ea typeface="Calibri"/>
                <a:cs typeface="Calibri"/>
                <a:sym typeface="Calibri"/>
              </a:rPr>
              <a:t>quickly</a:t>
            </a:r>
            <a:r>
              <a:rPr lang="de-DE" sz="1400" dirty="0">
                <a:solidFill>
                  <a:srgbClr val="79527B"/>
                </a:solidFill>
                <a:latin typeface="Calibri"/>
                <a:ea typeface="Calibri"/>
                <a:cs typeface="Calibri"/>
                <a:sym typeface="Calibri"/>
              </a:rPr>
              <a:t> and </a:t>
            </a:r>
            <a:r>
              <a:rPr lang="de-DE" sz="1400" dirty="0" err="1">
                <a:solidFill>
                  <a:srgbClr val="79527B"/>
                </a:solidFill>
                <a:latin typeface="Calibri"/>
                <a:ea typeface="Calibri"/>
                <a:cs typeface="Calibri"/>
                <a:sym typeface="Calibri"/>
              </a:rPr>
              <a:t>decisively</a:t>
            </a:r>
            <a:endParaRPr dirty="0"/>
          </a:p>
        </p:txBody>
      </p:sp>
      <p:sp>
        <p:nvSpPr>
          <p:cNvPr id="866" name="Google Shape;866;p5"/>
          <p:cNvSpPr txBox="1"/>
          <p:nvPr/>
        </p:nvSpPr>
        <p:spPr>
          <a:xfrm>
            <a:off x="6804232" y="5064086"/>
            <a:ext cx="216886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79527B"/>
                </a:solidFill>
                <a:latin typeface="Calibri"/>
                <a:ea typeface="Calibri"/>
                <a:cs typeface="Calibri"/>
                <a:sym typeface="Calibri"/>
              </a:rPr>
              <a:t>Medium-term </a:t>
            </a:r>
            <a:r>
              <a:rPr lang="de-DE" sz="1400" dirty="0" err="1">
                <a:solidFill>
                  <a:srgbClr val="79527B"/>
                </a:solidFill>
                <a:latin typeface="Calibri"/>
                <a:ea typeface="Calibri"/>
                <a:cs typeface="Calibri"/>
                <a:sym typeface="Calibri"/>
              </a:rPr>
              <a:t>measures</a:t>
            </a:r>
            <a:r>
              <a:rPr lang="de-DE" sz="1400" dirty="0">
                <a:solidFill>
                  <a:srgbClr val="79527B"/>
                </a:solidFill>
                <a:latin typeface="Calibri"/>
                <a:ea typeface="Calibri"/>
                <a:cs typeface="Calibri"/>
                <a:sym typeface="Calibri"/>
              </a:rPr>
              <a:t> to </a:t>
            </a:r>
            <a:br>
              <a:rPr lang="de-DE" sz="1400" dirty="0">
                <a:solidFill>
                  <a:srgbClr val="79527B"/>
                </a:solidFill>
                <a:latin typeface="Calibri"/>
                <a:ea typeface="Calibri"/>
                <a:cs typeface="Calibri"/>
                <a:sym typeface="Calibri"/>
              </a:rPr>
            </a:br>
            <a:r>
              <a:rPr lang="de-DE" sz="1400" dirty="0" err="1">
                <a:solidFill>
                  <a:srgbClr val="79527B"/>
                </a:solidFill>
                <a:latin typeface="Calibri"/>
                <a:ea typeface="Calibri"/>
                <a:cs typeface="Calibri"/>
                <a:sym typeface="Calibri"/>
              </a:rPr>
              <a:t>initiate</a:t>
            </a:r>
            <a:r>
              <a:rPr lang="de-DE" sz="1400" dirty="0">
                <a:solidFill>
                  <a:srgbClr val="79527B"/>
                </a:solidFill>
                <a:latin typeface="Calibri"/>
                <a:ea typeface="Calibri"/>
                <a:cs typeface="Calibri"/>
                <a:sym typeface="Calibri"/>
              </a:rPr>
              <a:t> </a:t>
            </a:r>
            <a:r>
              <a:rPr lang="de-DE" sz="1400" dirty="0" err="1">
                <a:solidFill>
                  <a:srgbClr val="79527B"/>
                </a:solidFill>
                <a:latin typeface="Calibri"/>
                <a:ea typeface="Calibri"/>
                <a:cs typeface="Calibri"/>
                <a:sym typeface="Calibri"/>
              </a:rPr>
              <a:t>change</a:t>
            </a:r>
            <a:r>
              <a:rPr lang="de-DE" sz="1400" dirty="0">
                <a:solidFill>
                  <a:srgbClr val="79527B"/>
                </a:solidFill>
                <a:latin typeface="Calibri"/>
                <a:ea typeface="Calibri"/>
                <a:cs typeface="Calibri"/>
                <a:sym typeface="Calibri"/>
              </a:rPr>
              <a:t> </a:t>
            </a:r>
            <a:r>
              <a:rPr lang="de-DE" sz="1400" dirty="0" err="1">
                <a:solidFill>
                  <a:srgbClr val="79527B"/>
                </a:solidFill>
                <a:latin typeface="Calibri"/>
                <a:ea typeface="Calibri"/>
                <a:cs typeface="Calibri"/>
                <a:sym typeface="Calibri"/>
              </a:rPr>
              <a:t>processes</a:t>
            </a:r>
            <a:endParaRPr dirty="0"/>
          </a:p>
          <a:p>
            <a:pPr marL="0" marR="0" lvl="0" indent="0" algn="ctr" rtl="0">
              <a:spcBef>
                <a:spcPts val="0"/>
              </a:spcBef>
              <a:spcAft>
                <a:spcPts val="0"/>
              </a:spcAft>
              <a:buNone/>
            </a:pPr>
            <a:endParaRPr sz="1400" dirty="0">
              <a:solidFill>
                <a:srgbClr val="79527B"/>
              </a:solidFill>
              <a:latin typeface="Calibri"/>
              <a:ea typeface="Calibri"/>
              <a:cs typeface="Calibri"/>
              <a:sym typeface="Calibri"/>
            </a:endParaRPr>
          </a:p>
        </p:txBody>
      </p:sp>
      <p:sp>
        <p:nvSpPr>
          <p:cNvPr id="867" name="Google Shape;867;p5"/>
          <p:cNvSpPr txBox="1"/>
          <p:nvPr/>
        </p:nvSpPr>
        <p:spPr>
          <a:xfrm>
            <a:off x="9671304" y="5064086"/>
            <a:ext cx="1959864"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dirty="0">
                <a:solidFill>
                  <a:srgbClr val="79527B"/>
                </a:solidFill>
                <a:latin typeface="Calibri"/>
                <a:ea typeface="Calibri"/>
                <a:cs typeface="Calibri"/>
                <a:sym typeface="Calibri"/>
              </a:rPr>
              <a:t>Long-term </a:t>
            </a:r>
            <a:r>
              <a:rPr lang="de-DE" sz="1400" dirty="0" err="1">
                <a:solidFill>
                  <a:srgbClr val="79527B"/>
                </a:solidFill>
                <a:latin typeface="Calibri"/>
                <a:ea typeface="Calibri"/>
                <a:cs typeface="Calibri"/>
                <a:sym typeface="Calibri"/>
              </a:rPr>
              <a:t>measures</a:t>
            </a:r>
            <a:r>
              <a:rPr lang="de-DE" sz="1400" dirty="0">
                <a:solidFill>
                  <a:srgbClr val="79527B"/>
                </a:solidFill>
                <a:latin typeface="Calibri"/>
                <a:ea typeface="Calibri"/>
                <a:cs typeface="Calibri"/>
                <a:sym typeface="Calibri"/>
              </a:rPr>
              <a:t> to </a:t>
            </a:r>
            <a:r>
              <a:rPr lang="de-DE" sz="1400" dirty="0" err="1">
                <a:solidFill>
                  <a:srgbClr val="79527B"/>
                </a:solidFill>
                <a:latin typeface="Calibri"/>
                <a:ea typeface="Calibri"/>
                <a:cs typeface="Calibri"/>
                <a:sym typeface="Calibri"/>
              </a:rPr>
              <a:t>ensure</a:t>
            </a:r>
            <a:r>
              <a:rPr lang="de-DE" sz="1400" dirty="0">
                <a:solidFill>
                  <a:srgbClr val="79527B"/>
                </a:solidFill>
                <a:latin typeface="Calibri"/>
                <a:ea typeface="Calibri"/>
                <a:cs typeface="Calibri"/>
                <a:sym typeface="Calibri"/>
              </a:rPr>
              <a:t> </a:t>
            </a:r>
            <a:r>
              <a:rPr lang="de-DE" sz="1400" dirty="0" err="1">
                <a:solidFill>
                  <a:srgbClr val="79527B"/>
                </a:solidFill>
                <a:latin typeface="Calibri"/>
                <a:ea typeface="Calibri"/>
                <a:cs typeface="Calibri"/>
                <a:sym typeface="Calibri"/>
              </a:rPr>
              <a:t>sustainable</a:t>
            </a:r>
            <a:r>
              <a:rPr lang="de-DE" sz="1400" dirty="0">
                <a:solidFill>
                  <a:srgbClr val="79527B"/>
                </a:solidFill>
                <a:latin typeface="Calibri"/>
                <a:ea typeface="Calibri"/>
                <a:cs typeface="Calibri"/>
                <a:sym typeface="Calibri"/>
              </a:rPr>
              <a:t> </a:t>
            </a:r>
            <a:r>
              <a:rPr lang="de-DE" sz="1400" dirty="0" err="1">
                <a:solidFill>
                  <a:srgbClr val="79527B"/>
                </a:solidFill>
                <a:latin typeface="Calibri"/>
                <a:ea typeface="Calibri"/>
                <a:cs typeface="Calibri"/>
                <a:sym typeface="Calibri"/>
              </a:rPr>
              <a:t>competitiveness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48"/>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636" name="Google Shape;1636;p4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It</a:t>
            </a:r>
            <a:r>
              <a:rPr lang="de-DE" dirty="0"/>
              <a:t> </a:t>
            </a:r>
            <a:r>
              <a:rPr lang="de-DE" dirty="0" err="1"/>
              <a:t>is</a:t>
            </a:r>
            <a:r>
              <a:rPr lang="de-DE" dirty="0"/>
              <a:t> </a:t>
            </a:r>
            <a:r>
              <a:rPr lang="de-DE" dirty="0" err="1"/>
              <a:t>important</a:t>
            </a:r>
            <a:r>
              <a:rPr lang="de-DE" dirty="0"/>
              <a:t> to find the personal </a:t>
            </a:r>
            <a:r>
              <a:rPr lang="de-DE" dirty="0" err="1"/>
              <a:t>risk</a:t>
            </a:r>
            <a:r>
              <a:rPr lang="de-DE" dirty="0"/>
              <a:t> </a:t>
            </a:r>
            <a:r>
              <a:rPr lang="de-DE" dirty="0" err="1"/>
              <a:t>level</a:t>
            </a:r>
            <a:r>
              <a:rPr lang="de-DE" dirty="0"/>
              <a:t> </a:t>
            </a:r>
            <a:r>
              <a:rPr lang="de-DE" dirty="0" err="1"/>
              <a:t>you</a:t>
            </a:r>
            <a:r>
              <a:rPr lang="de-DE" dirty="0"/>
              <a:t> </a:t>
            </a:r>
            <a:r>
              <a:rPr lang="de-DE" dirty="0" err="1"/>
              <a:t>feel</a:t>
            </a:r>
            <a:r>
              <a:rPr lang="de-DE" dirty="0"/>
              <a:t> </a:t>
            </a:r>
            <a:r>
              <a:rPr lang="de-DE" dirty="0" err="1"/>
              <a:t>comfortable</a:t>
            </a:r>
            <a:r>
              <a:rPr lang="de-DE" dirty="0"/>
              <a:t> </a:t>
            </a:r>
            <a:r>
              <a:rPr lang="de-DE" dirty="0" err="1"/>
              <a:t>with</a:t>
            </a:r>
            <a:r>
              <a:rPr lang="de-DE" dirty="0"/>
              <a:t>. People </a:t>
            </a:r>
            <a:r>
              <a:rPr lang="de-DE" dirty="0" err="1"/>
              <a:t>who</a:t>
            </a:r>
            <a:r>
              <a:rPr lang="de-DE" dirty="0"/>
              <a:t> </a:t>
            </a:r>
            <a:r>
              <a:rPr lang="de-DE" dirty="0" err="1"/>
              <a:t>have</a:t>
            </a:r>
            <a:r>
              <a:rPr lang="de-DE" dirty="0"/>
              <a:t> to </a:t>
            </a:r>
            <a:r>
              <a:rPr lang="de-DE" dirty="0" err="1"/>
              <a:t>take</a:t>
            </a:r>
            <a:r>
              <a:rPr lang="de-DE" dirty="0"/>
              <a:t> </a:t>
            </a:r>
            <a:r>
              <a:rPr lang="de-DE" dirty="0" err="1"/>
              <a:t>decisions</a:t>
            </a:r>
            <a:r>
              <a:rPr lang="de-DE" dirty="0"/>
              <a:t> outside </a:t>
            </a:r>
            <a:r>
              <a:rPr lang="de-DE" dirty="0" err="1"/>
              <a:t>their</a:t>
            </a:r>
            <a:r>
              <a:rPr lang="de-DE" dirty="0"/>
              <a:t> personal </a:t>
            </a:r>
            <a:r>
              <a:rPr lang="de-DE" dirty="0" err="1"/>
              <a:t>comfort</a:t>
            </a:r>
            <a:r>
              <a:rPr lang="de-DE" dirty="0"/>
              <a:t> </a:t>
            </a:r>
            <a:r>
              <a:rPr lang="de-DE" dirty="0" err="1"/>
              <a:t>zone</a:t>
            </a:r>
            <a:r>
              <a:rPr lang="de-DE" dirty="0"/>
              <a:t> and the </a:t>
            </a:r>
            <a:r>
              <a:rPr lang="de-DE" dirty="0" err="1"/>
              <a:t>manageable</a:t>
            </a:r>
            <a:r>
              <a:rPr lang="de-DE" dirty="0"/>
              <a:t> </a:t>
            </a:r>
            <a:r>
              <a:rPr lang="de-DE" dirty="0" err="1"/>
              <a:t>risk</a:t>
            </a:r>
            <a:r>
              <a:rPr lang="de-DE" dirty="0"/>
              <a:t> </a:t>
            </a:r>
            <a:r>
              <a:rPr lang="de-DE" dirty="0" err="1"/>
              <a:t>level</a:t>
            </a:r>
            <a:r>
              <a:rPr lang="de-DE" dirty="0"/>
              <a:t> </a:t>
            </a:r>
            <a:r>
              <a:rPr lang="de-DE" dirty="0" err="1"/>
              <a:t>tend</a:t>
            </a:r>
            <a:r>
              <a:rPr lang="de-DE" dirty="0"/>
              <a:t> to </a:t>
            </a:r>
            <a:r>
              <a:rPr lang="de-DE" dirty="0" err="1"/>
              <a:t>feel</a:t>
            </a:r>
            <a:r>
              <a:rPr lang="de-DE" dirty="0"/>
              <a:t> a </a:t>
            </a:r>
            <a:r>
              <a:rPr lang="de-DE" dirty="0" err="1"/>
              <a:t>higher</a:t>
            </a:r>
            <a:r>
              <a:rPr lang="de-DE" dirty="0"/>
              <a:t> stress </a:t>
            </a:r>
            <a:r>
              <a:rPr lang="de-DE" dirty="0" err="1"/>
              <a:t>level</a:t>
            </a:r>
            <a:r>
              <a:rPr lang="de-DE" dirty="0"/>
              <a:t> and </a:t>
            </a:r>
            <a:r>
              <a:rPr lang="de-DE" dirty="0" err="1"/>
              <a:t>then</a:t>
            </a:r>
            <a:r>
              <a:rPr lang="de-DE" dirty="0"/>
              <a:t> </a:t>
            </a:r>
            <a:r>
              <a:rPr lang="de-DE" dirty="0" err="1"/>
              <a:t>tend</a:t>
            </a:r>
            <a:r>
              <a:rPr lang="de-DE" dirty="0"/>
              <a:t> to </a:t>
            </a:r>
            <a:r>
              <a:rPr lang="de-DE" dirty="0" err="1"/>
              <a:t>take</a:t>
            </a:r>
            <a:r>
              <a:rPr lang="de-DE" dirty="0"/>
              <a:t> the </a:t>
            </a:r>
            <a:r>
              <a:rPr lang="de-DE" dirty="0" err="1"/>
              <a:t>wrong</a:t>
            </a:r>
            <a:r>
              <a:rPr lang="de-DE" dirty="0"/>
              <a:t> </a:t>
            </a:r>
            <a:r>
              <a:rPr lang="de-DE" dirty="0" err="1"/>
              <a:t>decisions</a:t>
            </a:r>
            <a:r>
              <a:rPr lang="de-DE" dirty="0"/>
              <a:t>.</a:t>
            </a:r>
            <a:endParaRPr dirty="0"/>
          </a:p>
          <a:p>
            <a:pPr marL="0" lvl="0" indent="0" algn="l" rtl="0">
              <a:lnSpc>
                <a:spcPct val="100000"/>
              </a:lnSpc>
              <a:spcBef>
                <a:spcPts val="600"/>
              </a:spcBef>
              <a:spcAft>
                <a:spcPts val="0"/>
              </a:spcAft>
              <a:buClr>
                <a:srgbClr val="595A59"/>
              </a:buClr>
              <a:buSzPts val="1800"/>
              <a:buNone/>
            </a:pPr>
            <a:r>
              <a:rPr lang="de-DE" b="1" dirty="0" err="1"/>
              <a:t>Your</a:t>
            </a:r>
            <a:r>
              <a:rPr lang="de-DE" b="1" dirty="0"/>
              <a:t> </a:t>
            </a:r>
            <a:r>
              <a:rPr lang="de-DE" b="1" dirty="0" err="1"/>
              <a:t>comfort</a:t>
            </a:r>
            <a:r>
              <a:rPr lang="de-DE" b="1" dirty="0"/>
              <a:t> </a:t>
            </a:r>
            <a:r>
              <a:rPr lang="de-DE" b="1" dirty="0" err="1"/>
              <a:t>zone</a:t>
            </a:r>
            <a:r>
              <a:rPr lang="de-DE" b="1" dirty="0"/>
              <a:t> </a:t>
            </a:r>
            <a:r>
              <a:rPr lang="de-DE" b="1" dirty="0" err="1"/>
              <a:t>depends</a:t>
            </a:r>
            <a:r>
              <a:rPr lang="de-DE" b="1" dirty="0"/>
              <a:t> on </a:t>
            </a:r>
            <a:r>
              <a:rPr lang="de-DE" b="1" dirty="0" err="1"/>
              <a:t>your</a:t>
            </a:r>
            <a:r>
              <a:rPr lang="de-DE" b="1" dirty="0"/>
              <a:t> </a:t>
            </a:r>
            <a:r>
              <a:rPr lang="de-DE" b="1" dirty="0" err="1"/>
              <a:t>mindset</a:t>
            </a:r>
            <a:r>
              <a:rPr lang="de-DE" b="1" dirty="0"/>
              <a:t>.</a:t>
            </a:r>
            <a:endParaRPr dirty="0"/>
          </a:p>
        </p:txBody>
      </p:sp>
      <p:sp>
        <p:nvSpPr>
          <p:cNvPr id="1637" name="Google Shape;1637;p4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To </a:t>
            </a:r>
            <a:r>
              <a:rPr lang="de-DE" dirty="0" err="1"/>
              <a:t>be</a:t>
            </a:r>
            <a:r>
              <a:rPr lang="de-DE" dirty="0"/>
              <a:t> </a:t>
            </a:r>
            <a:r>
              <a:rPr lang="de-DE" dirty="0" err="1"/>
              <a:t>able</a:t>
            </a:r>
            <a:r>
              <a:rPr lang="de-DE" dirty="0"/>
              <a:t> to </a:t>
            </a:r>
            <a:r>
              <a:rPr lang="de-DE" dirty="0" err="1"/>
              <a:t>take</a:t>
            </a:r>
            <a:r>
              <a:rPr lang="de-DE" dirty="0"/>
              <a:t> well-</a:t>
            </a:r>
            <a:r>
              <a:rPr lang="de-DE" dirty="0" err="1"/>
              <a:t>considered</a:t>
            </a:r>
            <a:r>
              <a:rPr lang="de-DE" dirty="0"/>
              <a:t> </a:t>
            </a:r>
            <a:r>
              <a:rPr lang="de-DE" dirty="0" err="1"/>
              <a:t>decisions</a:t>
            </a:r>
            <a:r>
              <a:rPr lang="de-DE" dirty="0"/>
              <a:t> </a:t>
            </a:r>
            <a:r>
              <a:rPr lang="de-DE" dirty="0" err="1"/>
              <a:t>it</a:t>
            </a:r>
            <a:r>
              <a:rPr lang="de-DE" dirty="0"/>
              <a:t> </a:t>
            </a:r>
            <a:r>
              <a:rPr lang="de-DE" dirty="0" err="1"/>
              <a:t>is</a:t>
            </a:r>
            <a:r>
              <a:rPr lang="de-DE" dirty="0"/>
              <a:t> </a:t>
            </a:r>
            <a:r>
              <a:rPr lang="de-DE" dirty="0" err="1"/>
              <a:t>important</a:t>
            </a:r>
            <a:r>
              <a:rPr lang="de-DE" dirty="0"/>
              <a:t> to find the personal </a:t>
            </a:r>
            <a:r>
              <a:rPr lang="de-DE" dirty="0" err="1"/>
              <a:t>risk</a:t>
            </a:r>
            <a:r>
              <a:rPr lang="de-DE" dirty="0"/>
              <a:t> </a:t>
            </a:r>
            <a:r>
              <a:rPr lang="de-DE" dirty="0" err="1"/>
              <a:t>level</a:t>
            </a:r>
            <a:r>
              <a:rPr lang="de-DE" dirty="0"/>
              <a:t> </a:t>
            </a:r>
            <a:r>
              <a:rPr lang="de-DE" dirty="0" err="1"/>
              <a:t>you</a:t>
            </a:r>
            <a:r>
              <a:rPr lang="de-DE" dirty="0"/>
              <a:t> </a:t>
            </a:r>
            <a:r>
              <a:rPr lang="de-DE" dirty="0" err="1"/>
              <a:t>feel</a:t>
            </a:r>
            <a:r>
              <a:rPr lang="de-DE" dirty="0"/>
              <a:t> </a:t>
            </a:r>
            <a:r>
              <a:rPr lang="de-DE" dirty="0" err="1"/>
              <a:t>comfortable</a:t>
            </a:r>
            <a:r>
              <a:rPr lang="de-DE" dirty="0"/>
              <a:t> </a:t>
            </a:r>
            <a:r>
              <a:rPr lang="de-DE" dirty="0" err="1"/>
              <a:t>with</a:t>
            </a:r>
            <a:r>
              <a:rPr lang="de-DE" dirty="0"/>
              <a:t>.</a:t>
            </a:r>
            <a:endParaRPr dirty="0"/>
          </a:p>
        </p:txBody>
      </p:sp>
      <p:sp>
        <p:nvSpPr>
          <p:cNvPr id="1638" name="Google Shape;1638;p4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err="1"/>
              <a:t>Balancing</a:t>
            </a:r>
            <a:r>
              <a:rPr lang="de-DE" dirty="0"/>
              <a:t> </a:t>
            </a:r>
            <a:r>
              <a:rPr lang="de-DE" dirty="0" err="1"/>
              <a:t>failure</a:t>
            </a:r>
            <a:endParaRPr dirty="0"/>
          </a:p>
        </p:txBody>
      </p:sp>
      <p:pic>
        <p:nvPicPr>
          <p:cNvPr id="1639" name="Google Shape;1639;p48" descr="Waage der Justitia"/>
          <p:cNvPicPr preferRelativeResize="0"/>
          <p:nvPr/>
        </p:nvPicPr>
        <p:blipFill rotWithShape="1">
          <a:blip r:embed="rId3">
            <a:alphaModFix/>
          </a:blip>
          <a:srcRect/>
          <a:stretch/>
        </p:blipFill>
        <p:spPr>
          <a:xfrm>
            <a:off x="4923542" y="1282532"/>
            <a:ext cx="5927959" cy="4471651"/>
          </a:xfrm>
          <a:prstGeom prst="rect">
            <a:avLst/>
          </a:prstGeom>
          <a:noFill/>
          <a:ln>
            <a:noFill/>
          </a:ln>
        </p:spPr>
      </p:pic>
      <p:sp>
        <p:nvSpPr>
          <p:cNvPr id="1640" name="Google Shape;1640;p48"/>
          <p:cNvSpPr txBox="1"/>
          <p:nvPr/>
        </p:nvSpPr>
        <p:spPr>
          <a:xfrm>
            <a:off x="8953270" y="3865135"/>
            <a:ext cx="176487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lt1"/>
                </a:solidFill>
                <a:latin typeface="Calibri"/>
                <a:ea typeface="Calibri"/>
                <a:cs typeface="Calibri"/>
                <a:sym typeface="Calibri"/>
              </a:rPr>
              <a:t>Too much risk</a:t>
            </a:r>
            <a:endParaRPr sz="1600">
              <a:solidFill>
                <a:schemeClr val="lt1"/>
              </a:solidFill>
              <a:latin typeface="Calibri"/>
              <a:ea typeface="Calibri"/>
              <a:cs typeface="Calibri"/>
              <a:sym typeface="Calibri"/>
            </a:endParaRPr>
          </a:p>
        </p:txBody>
      </p:sp>
      <p:sp>
        <p:nvSpPr>
          <p:cNvPr id="1641" name="Google Shape;1641;p48"/>
          <p:cNvSpPr txBox="1"/>
          <p:nvPr/>
        </p:nvSpPr>
        <p:spPr>
          <a:xfrm>
            <a:off x="5513581" y="3865071"/>
            <a:ext cx="176487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lt1"/>
                </a:solidFill>
                <a:latin typeface="Calibri"/>
                <a:ea typeface="Calibri"/>
                <a:cs typeface="Calibri"/>
                <a:sym typeface="Calibri"/>
              </a:rPr>
              <a:t>Too little risk</a:t>
            </a:r>
            <a:endParaRPr sz="1600">
              <a:solidFill>
                <a:schemeClr val="lt1"/>
              </a:solidFill>
              <a:latin typeface="Calibri"/>
              <a:ea typeface="Calibri"/>
              <a:cs typeface="Calibri"/>
              <a:sym typeface="Calibri"/>
            </a:endParaRPr>
          </a:p>
        </p:txBody>
      </p:sp>
      <p:cxnSp>
        <p:nvCxnSpPr>
          <p:cNvPr id="1642" name="Google Shape;1642;p48"/>
          <p:cNvCxnSpPr/>
          <p:nvPr/>
        </p:nvCxnSpPr>
        <p:spPr>
          <a:xfrm>
            <a:off x="5513581" y="6199457"/>
            <a:ext cx="2358600" cy="0"/>
          </a:xfrm>
          <a:prstGeom prst="straightConnector1">
            <a:avLst/>
          </a:prstGeom>
          <a:noFill/>
          <a:ln w="101600" cap="flat" cmpd="sng">
            <a:solidFill>
              <a:srgbClr val="79527B"/>
            </a:solidFill>
            <a:prstDash val="solid"/>
            <a:miter lim="800000"/>
            <a:headEnd type="triangle" w="med" len="med"/>
            <a:tailEnd type="triangle" w="med" len="med"/>
          </a:ln>
        </p:spPr>
      </p:cxnSp>
      <p:sp>
        <p:nvSpPr>
          <p:cNvPr id="1643" name="Google Shape;1643;p48"/>
          <p:cNvSpPr txBox="1"/>
          <p:nvPr/>
        </p:nvSpPr>
        <p:spPr>
          <a:xfrm>
            <a:off x="5785292" y="5460797"/>
            <a:ext cx="19710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Emotional Comfort Zone</a:t>
            </a:r>
            <a:br>
              <a:rPr lang="de-DE" sz="1400">
                <a:solidFill>
                  <a:srgbClr val="595A59"/>
                </a:solidFill>
                <a:latin typeface="Calibri"/>
                <a:ea typeface="Calibri"/>
                <a:cs typeface="Calibri"/>
                <a:sym typeface="Calibri"/>
              </a:rPr>
            </a:br>
            <a:r>
              <a:rPr lang="de-DE" sz="1400" b="1">
                <a:solidFill>
                  <a:srgbClr val="595A59"/>
                </a:solidFill>
                <a:latin typeface="Calibri"/>
                <a:ea typeface="Calibri"/>
                <a:cs typeface="Calibri"/>
                <a:sym typeface="Calibri"/>
              </a:rPr>
              <a:t>(High Fear of Failure)</a:t>
            </a:r>
            <a:endParaRPr/>
          </a:p>
        </p:txBody>
      </p:sp>
      <p:cxnSp>
        <p:nvCxnSpPr>
          <p:cNvPr id="1644" name="Google Shape;1644;p48"/>
          <p:cNvCxnSpPr/>
          <p:nvPr/>
        </p:nvCxnSpPr>
        <p:spPr>
          <a:xfrm>
            <a:off x="7872167" y="6199453"/>
            <a:ext cx="2358000" cy="0"/>
          </a:xfrm>
          <a:prstGeom prst="straightConnector1">
            <a:avLst/>
          </a:prstGeom>
          <a:noFill/>
          <a:ln w="101600" cap="flat" cmpd="sng">
            <a:solidFill>
              <a:srgbClr val="79527B"/>
            </a:solidFill>
            <a:prstDash val="solid"/>
            <a:miter lim="800000"/>
            <a:headEnd type="triangle" w="med" len="med"/>
            <a:tailEnd type="triangle" w="med" len="med"/>
          </a:ln>
        </p:spPr>
      </p:cxnSp>
      <p:sp>
        <p:nvSpPr>
          <p:cNvPr id="1645" name="Google Shape;1645;p48"/>
          <p:cNvSpPr txBox="1"/>
          <p:nvPr/>
        </p:nvSpPr>
        <p:spPr>
          <a:xfrm>
            <a:off x="8144003" y="5460797"/>
            <a:ext cx="1971000" cy="738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400">
                <a:solidFill>
                  <a:srgbClr val="595A59"/>
                </a:solidFill>
                <a:latin typeface="Calibri"/>
                <a:ea typeface="Calibri"/>
                <a:cs typeface="Calibri"/>
                <a:sym typeface="Calibri"/>
              </a:rPr>
              <a:t>Emotional Comfort Zone</a:t>
            </a:r>
            <a:br>
              <a:rPr lang="de-DE" sz="1400">
                <a:solidFill>
                  <a:srgbClr val="595A59"/>
                </a:solidFill>
                <a:latin typeface="Calibri"/>
                <a:ea typeface="Calibri"/>
                <a:cs typeface="Calibri"/>
                <a:sym typeface="Calibri"/>
              </a:rPr>
            </a:br>
            <a:r>
              <a:rPr lang="de-DE" sz="1400" b="1">
                <a:solidFill>
                  <a:srgbClr val="595A59"/>
                </a:solidFill>
                <a:latin typeface="Calibri"/>
                <a:ea typeface="Calibri"/>
                <a:cs typeface="Calibri"/>
                <a:sym typeface="Calibri"/>
              </a:rPr>
              <a:t>(Low Fear of Failure)</a:t>
            </a:r>
            <a:endParaRPr/>
          </a:p>
          <a:p>
            <a:pPr marL="0" marR="0" lvl="0" indent="0" algn="ctr" rtl="0">
              <a:spcBef>
                <a:spcPts val="0"/>
              </a:spcBef>
              <a:spcAft>
                <a:spcPts val="0"/>
              </a:spcAft>
              <a:buNone/>
            </a:pPr>
            <a:endParaRPr sz="1400">
              <a:solidFill>
                <a:srgbClr val="595A59"/>
              </a:solidFill>
              <a:latin typeface="Calibri"/>
              <a:ea typeface="Calibri"/>
              <a:cs typeface="Calibri"/>
              <a:sym typeface="Calibri"/>
            </a:endParaRPr>
          </a:p>
        </p:txBody>
      </p:sp>
      <p:sp>
        <p:nvSpPr>
          <p:cNvPr id="1646" name="Google Shape;1646;p48"/>
          <p:cNvSpPr txBox="1"/>
          <p:nvPr/>
        </p:nvSpPr>
        <p:spPr>
          <a:xfrm>
            <a:off x="6842045" y="5057247"/>
            <a:ext cx="211122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lt1"/>
                </a:solidFill>
                <a:latin typeface="Calibri"/>
                <a:ea typeface="Calibri"/>
                <a:cs typeface="Calibri"/>
                <a:sym typeface="Calibri"/>
              </a:rPr>
              <a:t>Manageable Risk Zone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4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Seven </a:t>
            </a:r>
            <a:r>
              <a:rPr lang="de-DE" dirty="0" err="1"/>
              <a:t>suggestions</a:t>
            </a:r>
            <a:r>
              <a:rPr lang="de-DE" dirty="0"/>
              <a:t> </a:t>
            </a:r>
            <a:r>
              <a:rPr lang="de-DE" dirty="0" err="1"/>
              <a:t>how</a:t>
            </a:r>
            <a:r>
              <a:rPr lang="de-DE" dirty="0"/>
              <a:t> to </a:t>
            </a:r>
            <a:r>
              <a:rPr lang="de-DE" dirty="0" err="1"/>
              <a:t>overcome</a:t>
            </a:r>
            <a:r>
              <a:rPr lang="de-DE" dirty="0"/>
              <a:t> the </a:t>
            </a:r>
            <a:r>
              <a:rPr lang="de-DE" dirty="0" err="1"/>
              <a:t>fear</a:t>
            </a:r>
            <a:r>
              <a:rPr lang="de-DE" dirty="0"/>
              <a:t> of </a:t>
            </a:r>
            <a:r>
              <a:rPr lang="de-DE" dirty="0" err="1"/>
              <a:t>failure</a:t>
            </a:r>
            <a:r>
              <a:rPr lang="de-DE" dirty="0"/>
              <a:t>.</a:t>
            </a:r>
            <a:endParaRPr dirty="0"/>
          </a:p>
        </p:txBody>
      </p:sp>
      <p:sp>
        <p:nvSpPr>
          <p:cNvPr id="1652" name="Google Shape;1652;p49"/>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Coping with personal fear of failure</a:t>
            </a:r>
            <a:endParaRPr/>
          </a:p>
          <a:p>
            <a:pPr marL="0" lvl="0" indent="0" algn="l" rtl="0">
              <a:lnSpc>
                <a:spcPct val="90000"/>
              </a:lnSpc>
              <a:spcBef>
                <a:spcPts val="1000"/>
              </a:spcBef>
              <a:spcAft>
                <a:spcPts val="0"/>
              </a:spcAft>
              <a:buClr>
                <a:srgbClr val="79527B"/>
              </a:buClr>
              <a:buSzPts val="1800"/>
              <a:buNone/>
            </a:pPr>
            <a:endParaRPr/>
          </a:p>
        </p:txBody>
      </p:sp>
      <p:sp>
        <p:nvSpPr>
          <p:cNvPr id="1653" name="Google Shape;1653;p49"/>
          <p:cNvSpPr/>
          <p:nvPr/>
        </p:nvSpPr>
        <p:spPr>
          <a:xfrm>
            <a:off x="3256103" y="1499886"/>
            <a:ext cx="9249407"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No shame policy </a:t>
            </a:r>
            <a:endParaRPr/>
          </a:p>
          <a:p>
            <a:pPr marL="0" marR="0" lvl="0" indent="0" algn="l" rtl="0">
              <a:spcBef>
                <a:spcPts val="0"/>
              </a:spcBef>
              <a:spcAft>
                <a:spcPts val="0"/>
              </a:spcAft>
              <a:buNone/>
            </a:pPr>
            <a:r>
              <a:rPr lang="de-DE" sz="1800">
                <a:solidFill>
                  <a:srgbClr val="595A59"/>
                </a:solidFill>
                <a:latin typeface="Calibri"/>
                <a:ea typeface="Calibri"/>
                <a:cs typeface="Calibri"/>
                <a:sym typeface="Calibri"/>
              </a:rPr>
              <a:t>Create an environment for you and your team where failure is not followed by embarrassment</a:t>
            </a:r>
            <a:endParaRPr sz="1800">
              <a:solidFill>
                <a:srgbClr val="595A59"/>
              </a:solidFill>
              <a:latin typeface="Calibri"/>
              <a:ea typeface="Calibri"/>
              <a:cs typeface="Calibri"/>
              <a:sym typeface="Calibri"/>
            </a:endParaRPr>
          </a:p>
        </p:txBody>
      </p:sp>
      <p:grpSp>
        <p:nvGrpSpPr>
          <p:cNvPr id="1654" name="Google Shape;1654;p49"/>
          <p:cNvGrpSpPr/>
          <p:nvPr/>
        </p:nvGrpSpPr>
        <p:grpSpPr>
          <a:xfrm>
            <a:off x="2392098" y="1755721"/>
            <a:ext cx="648000" cy="288000"/>
            <a:chOff x="5887844" y="3843453"/>
            <a:chExt cx="648000" cy="288000"/>
          </a:xfrm>
        </p:grpSpPr>
        <p:sp>
          <p:nvSpPr>
            <p:cNvPr id="1655" name="Google Shape;1655;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56" name="Google Shape;1656;p49"/>
            <p:cNvCxnSpPr>
              <a:stCxn id="1655"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57" name="Google Shape;1657;p49"/>
          <p:cNvSpPr/>
          <p:nvPr/>
        </p:nvSpPr>
        <p:spPr>
          <a:xfrm>
            <a:off x="3256103" y="2142506"/>
            <a:ext cx="9249407"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err="1">
                <a:solidFill>
                  <a:srgbClr val="595A59"/>
                </a:solidFill>
                <a:latin typeface="Calibri"/>
                <a:ea typeface="Calibri"/>
                <a:cs typeface="Calibri"/>
                <a:sym typeface="Calibri"/>
              </a:rPr>
              <a:t>Address</a:t>
            </a:r>
            <a:r>
              <a:rPr lang="de-DE" sz="1800" b="1" dirty="0">
                <a:solidFill>
                  <a:srgbClr val="595A59"/>
                </a:solidFill>
                <a:latin typeface="Calibri"/>
                <a:ea typeface="Calibri"/>
                <a:cs typeface="Calibri"/>
                <a:sym typeface="Calibri"/>
              </a:rPr>
              <a:t> the </a:t>
            </a:r>
            <a:r>
              <a:rPr lang="de-DE" sz="1800" b="1" dirty="0" err="1">
                <a:solidFill>
                  <a:srgbClr val="595A59"/>
                </a:solidFill>
                <a:latin typeface="Calibri"/>
                <a:ea typeface="Calibri"/>
                <a:cs typeface="Calibri"/>
                <a:sym typeface="Calibri"/>
              </a:rPr>
              <a:t>problem</a:t>
            </a:r>
            <a:br>
              <a:rPr lang="de-DE" sz="1800" dirty="0">
                <a:solidFill>
                  <a:srgbClr val="595A59"/>
                </a:solidFill>
                <a:latin typeface="Calibri"/>
                <a:ea typeface="Calibri"/>
                <a:cs typeface="Calibri"/>
                <a:sym typeface="Calibri"/>
              </a:rPr>
            </a:br>
            <a:r>
              <a:rPr lang="de-DE" sz="1800" dirty="0" err="1">
                <a:solidFill>
                  <a:srgbClr val="595A59"/>
                </a:solidFill>
                <a:latin typeface="Calibri"/>
                <a:ea typeface="Calibri"/>
                <a:cs typeface="Calibri"/>
                <a:sym typeface="Calibri"/>
              </a:rPr>
              <a:t>Don’t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bury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your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head</a:t>
            </a:r>
            <a:r>
              <a:rPr lang="de-DE" sz="1800" dirty="0">
                <a:solidFill>
                  <a:srgbClr val="595A59"/>
                </a:solidFill>
                <a:latin typeface="Calibri"/>
                <a:ea typeface="Calibri"/>
                <a:cs typeface="Calibri"/>
                <a:sym typeface="Calibri"/>
              </a:rPr>
              <a:t> in the </a:t>
            </a:r>
            <a:r>
              <a:rPr lang="de-DE" sz="1800" dirty="0" err="1">
                <a:solidFill>
                  <a:srgbClr val="595A59"/>
                </a:solidFill>
                <a:latin typeface="Calibri"/>
                <a:ea typeface="Calibri"/>
                <a:cs typeface="Calibri"/>
                <a:sym typeface="Calibri"/>
              </a:rPr>
              <a:t>sand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What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can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you</a:t>
            </a:r>
            <a:r>
              <a:rPr lang="de-DE" sz="1800" dirty="0">
                <a:solidFill>
                  <a:srgbClr val="595A59"/>
                </a:solidFill>
                <a:latin typeface="Calibri"/>
                <a:ea typeface="Calibri"/>
                <a:cs typeface="Calibri"/>
                <a:sym typeface="Calibri"/>
              </a:rPr>
              <a:t> do to </a:t>
            </a:r>
            <a:r>
              <a:rPr lang="de-DE" sz="1800" dirty="0" err="1">
                <a:solidFill>
                  <a:srgbClr val="595A59"/>
                </a:solidFill>
                <a:latin typeface="Calibri"/>
                <a:ea typeface="Calibri"/>
                <a:cs typeface="Calibri"/>
                <a:sym typeface="Calibri"/>
              </a:rPr>
              <a:t>make</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situation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better</a:t>
            </a:r>
            <a:r>
              <a:rPr lang="de-DE" sz="1800" dirty="0">
                <a:solidFill>
                  <a:srgbClr val="595A59"/>
                </a:solidFill>
                <a:latin typeface="Calibri"/>
                <a:ea typeface="Calibri"/>
                <a:cs typeface="Calibri"/>
                <a:sym typeface="Calibri"/>
              </a:rPr>
              <a:t>?</a:t>
            </a:r>
            <a:endParaRPr dirty="0"/>
          </a:p>
        </p:txBody>
      </p:sp>
      <p:grpSp>
        <p:nvGrpSpPr>
          <p:cNvPr id="1658" name="Google Shape;1658;p49"/>
          <p:cNvGrpSpPr/>
          <p:nvPr/>
        </p:nvGrpSpPr>
        <p:grpSpPr>
          <a:xfrm>
            <a:off x="2392098" y="2398341"/>
            <a:ext cx="648000" cy="288000"/>
            <a:chOff x="5887844" y="3843453"/>
            <a:chExt cx="648000" cy="288000"/>
          </a:xfrm>
        </p:grpSpPr>
        <p:sp>
          <p:nvSpPr>
            <p:cNvPr id="1659" name="Google Shape;1659;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60" name="Google Shape;1660;p49"/>
            <p:cNvCxnSpPr>
              <a:stCxn id="165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61" name="Google Shape;1661;p49"/>
          <p:cNvSpPr/>
          <p:nvPr/>
        </p:nvSpPr>
        <p:spPr>
          <a:xfrm>
            <a:off x="3256103" y="2785126"/>
            <a:ext cx="9249407"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Question </a:t>
            </a:r>
            <a:r>
              <a:rPr lang="de-DE" sz="1800" b="1" dirty="0" err="1">
                <a:solidFill>
                  <a:srgbClr val="595A59"/>
                </a:solidFill>
                <a:latin typeface="Calibri"/>
                <a:ea typeface="Calibri"/>
                <a:cs typeface="Calibri"/>
                <a:sym typeface="Calibri"/>
              </a:rPr>
              <a:t>your</a:t>
            </a:r>
            <a:r>
              <a:rPr lang="de-DE" sz="1800" b="1" dirty="0">
                <a:solidFill>
                  <a:srgbClr val="595A59"/>
                </a:solidFill>
                <a:latin typeface="Calibri"/>
                <a:ea typeface="Calibri"/>
                <a:cs typeface="Calibri"/>
                <a:sym typeface="Calibri"/>
              </a:rPr>
              <a:t> </a:t>
            </a:r>
            <a:r>
              <a:rPr lang="de-DE" sz="1800" b="1" dirty="0" err="1">
                <a:solidFill>
                  <a:srgbClr val="595A59"/>
                </a:solidFill>
                <a:latin typeface="Calibri"/>
                <a:ea typeface="Calibri"/>
                <a:cs typeface="Calibri"/>
                <a:sym typeface="Calibri"/>
              </a:rPr>
              <a:t>fears</a:t>
            </a:r>
            <a:br>
              <a:rPr lang="de-DE" sz="1800" b="1"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Question </a:t>
            </a:r>
            <a:r>
              <a:rPr lang="de-DE" sz="1800" dirty="0" err="1">
                <a:solidFill>
                  <a:srgbClr val="595A59"/>
                </a:solidFill>
                <a:latin typeface="Calibri"/>
                <a:ea typeface="Calibri"/>
                <a:cs typeface="Calibri"/>
                <a:sym typeface="Calibri"/>
              </a:rPr>
              <a:t>yourself</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your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fears</a:t>
            </a:r>
            <a:r>
              <a:rPr lang="de-DE" sz="1800" dirty="0">
                <a:solidFill>
                  <a:srgbClr val="595A59"/>
                </a:solidFill>
                <a:latin typeface="Calibri"/>
                <a:ea typeface="Calibri"/>
                <a:cs typeface="Calibri"/>
                <a:sym typeface="Calibri"/>
              </a:rPr>
              <a:t>. Are </a:t>
            </a:r>
            <a:r>
              <a:rPr lang="de-DE" sz="1800" dirty="0" err="1">
                <a:solidFill>
                  <a:srgbClr val="595A59"/>
                </a:solidFill>
                <a:latin typeface="Calibri"/>
                <a:ea typeface="Calibri"/>
                <a:cs typeface="Calibri"/>
                <a:sym typeface="Calibri"/>
              </a:rPr>
              <a:t>they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actually</a:t>
            </a:r>
            <a:r>
              <a:rPr lang="de-DE" sz="1800" dirty="0">
                <a:solidFill>
                  <a:srgbClr val="595A59"/>
                </a:solidFill>
                <a:latin typeface="Calibri"/>
                <a:ea typeface="Calibri"/>
                <a:cs typeface="Calibri"/>
                <a:sym typeface="Calibri"/>
              </a:rPr>
              <a:t> irrational and </a:t>
            </a:r>
            <a:r>
              <a:rPr lang="de-DE" sz="1800" dirty="0" err="1">
                <a:solidFill>
                  <a:srgbClr val="595A59"/>
                </a:solidFill>
                <a:latin typeface="Calibri"/>
                <a:ea typeface="Calibri"/>
                <a:cs typeface="Calibri"/>
                <a:sym typeface="Calibri"/>
              </a:rPr>
              <a:t>unlikely</a:t>
            </a:r>
            <a:r>
              <a:rPr lang="de-DE" sz="1800" dirty="0">
                <a:solidFill>
                  <a:srgbClr val="595A59"/>
                </a:solidFill>
                <a:latin typeface="Calibri"/>
                <a:ea typeface="Calibri"/>
                <a:cs typeface="Calibri"/>
                <a:sym typeface="Calibri"/>
              </a:rPr>
              <a:t> to </a:t>
            </a:r>
            <a:r>
              <a:rPr lang="de-DE" sz="1800" dirty="0" err="1">
                <a:solidFill>
                  <a:srgbClr val="595A59"/>
                </a:solidFill>
                <a:latin typeface="Calibri"/>
                <a:ea typeface="Calibri"/>
                <a:cs typeface="Calibri"/>
                <a:sym typeface="Calibri"/>
              </a:rPr>
              <a:t>come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true</a:t>
            </a:r>
            <a:r>
              <a:rPr lang="de-DE" sz="1800" dirty="0">
                <a:solidFill>
                  <a:srgbClr val="595A59"/>
                </a:solidFill>
                <a:latin typeface="Calibri"/>
                <a:ea typeface="Calibri"/>
                <a:cs typeface="Calibri"/>
                <a:sym typeface="Calibri"/>
              </a:rPr>
              <a:t>?</a:t>
            </a:r>
            <a:endParaRPr dirty="0"/>
          </a:p>
        </p:txBody>
      </p:sp>
      <p:grpSp>
        <p:nvGrpSpPr>
          <p:cNvPr id="1662" name="Google Shape;1662;p49"/>
          <p:cNvGrpSpPr/>
          <p:nvPr/>
        </p:nvGrpSpPr>
        <p:grpSpPr>
          <a:xfrm>
            <a:off x="2392098" y="3040961"/>
            <a:ext cx="648000" cy="288000"/>
            <a:chOff x="5887844" y="3843453"/>
            <a:chExt cx="648000" cy="288000"/>
          </a:xfrm>
        </p:grpSpPr>
        <p:sp>
          <p:nvSpPr>
            <p:cNvPr id="1663" name="Google Shape;1663;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64" name="Google Shape;1664;p49"/>
            <p:cNvCxnSpPr>
              <a:stCxn id="1663"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65" name="Google Shape;1665;p49"/>
          <p:cNvSpPr/>
          <p:nvPr/>
        </p:nvSpPr>
        <p:spPr>
          <a:xfrm>
            <a:off x="3256103" y="3427746"/>
            <a:ext cx="9249407"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Avoid black-and-white thinking</a:t>
            </a:r>
            <a:br>
              <a:rPr lang="de-DE" sz="1800" b="1">
                <a:solidFill>
                  <a:srgbClr val="595A59"/>
                </a:solidFill>
                <a:latin typeface="Calibri"/>
                <a:ea typeface="Calibri"/>
                <a:cs typeface="Calibri"/>
                <a:sym typeface="Calibri"/>
              </a:rPr>
            </a:br>
            <a:r>
              <a:rPr lang="de-DE" sz="1800">
                <a:solidFill>
                  <a:srgbClr val="595A59"/>
                </a:solidFill>
                <a:latin typeface="Calibri"/>
                <a:ea typeface="Calibri"/>
                <a:cs typeface="Calibri"/>
                <a:sym typeface="Calibri"/>
              </a:rPr>
              <a:t>Success and failure are not black or white. All or nothing thinking increases stress and anxiety.</a:t>
            </a:r>
            <a:endParaRPr/>
          </a:p>
        </p:txBody>
      </p:sp>
      <p:grpSp>
        <p:nvGrpSpPr>
          <p:cNvPr id="1666" name="Google Shape;1666;p49"/>
          <p:cNvGrpSpPr/>
          <p:nvPr/>
        </p:nvGrpSpPr>
        <p:grpSpPr>
          <a:xfrm>
            <a:off x="2392098" y="3683581"/>
            <a:ext cx="648000" cy="288000"/>
            <a:chOff x="5887844" y="3843453"/>
            <a:chExt cx="648000" cy="288000"/>
          </a:xfrm>
        </p:grpSpPr>
        <p:sp>
          <p:nvSpPr>
            <p:cNvPr id="1667" name="Google Shape;1667;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68" name="Google Shape;1668;p49"/>
            <p:cNvCxnSpPr>
              <a:stCxn id="1667"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69" name="Google Shape;1669;p49"/>
          <p:cNvSpPr/>
          <p:nvPr/>
        </p:nvSpPr>
        <p:spPr>
          <a:xfrm>
            <a:off x="3256103" y="4070366"/>
            <a:ext cx="9249407"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a:solidFill>
                  <a:srgbClr val="595A59"/>
                </a:solidFill>
                <a:latin typeface="Calibri"/>
                <a:ea typeface="Calibri"/>
                <a:cs typeface="Calibri"/>
                <a:sym typeface="Calibri"/>
              </a:rPr>
              <a:t>Look </a:t>
            </a:r>
            <a:r>
              <a:rPr lang="de-DE" sz="1800" b="1" dirty="0" err="1">
                <a:solidFill>
                  <a:srgbClr val="595A59"/>
                </a:solidFill>
                <a:latin typeface="Calibri"/>
                <a:ea typeface="Calibri"/>
                <a:cs typeface="Calibri"/>
                <a:sym typeface="Calibri"/>
              </a:rPr>
              <a:t>for</a:t>
            </a:r>
            <a:r>
              <a:rPr lang="de-DE" sz="1800" b="1" dirty="0">
                <a:solidFill>
                  <a:srgbClr val="595A59"/>
                </a:solidFill>
                <a:latin typeface="Calibri"/>
                <a:ea typeface="Calibri"/>
                <a:cs typeface="Calibri"/>
                <a:sym typeface="Calibri"/>
              </a:rPr>
              <a:t> an </a:t>
            </a:r>
            <a:r>
              <a:rPr lang="de-DE" sz="1800" b="1" dirty="0" err="1">
                <a:solidFill>
                  <a:srgbClr val="595A59"/>
                </a:solidFill>
                <a:latin typeface="Calibri"/>
                <a:ea typeface="Calibri"/>
                <a:cs typeface="Calibri"/>
                <a:sym typeface="Calibri"/>
              </a:rPr>
              <a:t>exchange</a:t>
            </a:r>
            <a:r>
              <a:rPr lang="de-DE" sz="1800" b="1" dirty="0">
                <a:solidFill>
                  <a:srgbClr val="595A59"/>
                </a:solidFill>
                <a:latin typeface="Calibri"/>
                <a:ea typeface="Calibri"/>
                <a:cs typeface="Calibri"/>
                <a:sym typeface="Calibri"/>
              </a:rPr>
              <a:t> </a:t>
            </a:r>
            <a:endParaRPr dirty="0"/>
          </a:p>
          <a:p>
            <a:pPr marL="0" marR="0" lvl="0" indent="0" algn="l" rtl="0">
              <a:spcBef>
                <a:spcPts val="0"/>
              </a:spcBef>
              <a:spcAft>
                <a:spcPts val="0"/>
              </a:spcAft>
              <a:buNone/>
            </a:pPr>
            <a:r>
              <a:rPr lang="de-DE" sz="1800" dirty="0">
                <a:solidFill>
                  <a:srgbClr val="595A59"/>
                </a:solidFill>
                <a:latin typeface="Calibri"/>
                <a:ea typeface="Calibri"/>
                <a:cs typeface="Calibri"/>
                <a:sym typeface="Calibri"/>
              </a:rPr>
              <a:t>Talk to </a:t>
            </a:r>
            <a:r>
              <a:rPr lang="de-DE" sz="1800" dirty="0" err="1">
                <a:solidFill>
                  <a:srgbClr val="595A59"/>
                </a:solidFill>
                <a:latin typeface="Calibri"/>
                <a:ea typeface="Calibri"/>
                <a:cs typeface="Calibri"/>
                <a:sym typeface="Calibri"/>
              </a:rPr>
              <a:t>someone</a:t>
            </a:r>
            <a:r>
              <a:rPr lang="de-DE" sz="1800" dirty="0">
                <a:solidFill>
                  <a:srgbClr val="595A59"/>
                </a:solidFill>
                <a:latin typeface="Calibri"/>
                <a:ea typeface="Calibri"/>
                <a:cs typeface="Calibri"/>
                <a:sym typeface="Calibri"/>
              </a:rPr>
              <a:t>, e.g. </a:t>
            </a:r>
            <a:r>
              <a:rPr lang="de-DE" sz="1800" dirty="0" err="1">
                <a:solidFill>
                  <a:srgbClr val="595A59"/>
                </a:solidFill>
                <a:latin typeface="Calibri"/>
                <a:ea typeface="Calibri"/>
                <a:cs typeface="Calibri"/>
                <a:sym typeface="Calibri"/>
              </a:rPr>
              <a:t>your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family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friends</a:t>
            </a:r>
            <a:r>
              <a:rPr lang="de-DE" sz="1800" dirty="0">
                <a:solidFill>
                  <a:srgbClr val="595A59"/>
                </a:solidFill>
                <a:latin typeface="Calibri"/>
                <a:ea typeface="Calibri"/>
                <a:cs typeface="Calibri"/>
                <a:sym typeface="Calibri"/>
              </a:rPr>
              <a:t>.</a:t>
            </a:r>
            <a:endParaRPr dirty="0"/>
          </a:p>
        </p:txBody>
      </p:sp>
      <p:grpSp>
        <p:nvGrpSpPr>
          <p:cNvPr id="1670" name="Google Shape;1670;p49"/>
          <p:cNvGrpSpPr/>
          <p:nvPr/>
        </p:nvGrpSpPr>
        <p:grpSpPr>
          <a:xfrm>
            <a:off x="2392098" y="4326201"/>
            <a:ext cx="648000" cy="288000"/>
            <a:chOff x="5887844" y="3843453"/>
            <a:chExt cx="648000" cy="288000"/>
          </a:xfrm>
        </p:grpSpPr>
        <p:sp>
          <p:nvSpPr>
            <p:cNvPr id="1671" name="Google Shape;1671;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72" name="Google Shape;1672;p49"/>
            <p:cNvCxnSpPr>
              <a:stCxn id="1671"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73" name="Google Shape;1673;p49"/>
          <p:cNvSpPr/>
          <p:nvPr/>
        </p:nvSpPr>
        <p:spPr>
          <a:xfrm>
            <a:off x="3256103" y="4712986"/>
            <a:ext cx="9249407"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Focus on what you can control</a:t>
            </a:r>
            <a:br>
              <a:rPr lang="de-DE" sz="1800" b="1">
                <a:solidFill>
                  <a:srgbClr val="595A59"/>
                </a:solidFill>
                <a:latin typeface="Calibri"/>
                <a:ea typeface="Calibri"/>
                <a:cs typeface="Calibri"/>
                <a:sym typeface="Calibri"/>
              </a:rPr>
            </a:br>
            <a:r>
              <a:rPr lang="de-DE" sz="1800">
                <a:solidFill>
                  <a:srgbClr val="595A59"/>
                </a:solidFill>
                <a:latin typeface="Calibri"/>
                <a:ea typeface="Calibri"/>
                <a:cs typeface="Calibri"/>
                <a:sym typeface="Calibri"/>
              </a:rPr>
              <a:t>A lot of things are out of your hands – there is no failure involved in things you can’t control.</a:t>
            </a:r>
            <a:endParaRPr/>
          </a:p>
        </p:txBody>
      </p:sp>
      <p:grpSp>
        <p:nvGrpSpPr>
          <p:cNvPr id="1674" name="Google Shape;1674;p49"/>
          <p:cNvGrpSpPr/>
          <p:nvPr/>
        </p:nvGrpSpPr>
        <p:grpSpPr>
          <a:xfrm>
            <a:off x="2392098" y="4968821"/>
            <a:ext cx="648000" cy="288000"/>
            <a:chOff x="5887844" y="3843453"/>
            <a:chExt cx="648000" cy="288000"/>
          </a:xfrm>
        </p:grpSpPr>
        <p:sp>
          <p:nvSpPr>
            <p:cNvPr id="1675" name="Google Shape;1675;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76" name="Google Shape;1676;p49"/>
            <p:cNvCxnSpPr>
              <a:stCxn id="1675"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77" name="Google Shape;1677;p49"/>
          <p:cNvSpPr/>
          <p:nvPr/>
        </p:nvSpPr>
        <p:spPr>
          <a:xfrm>
            <a:off x="3256103" y="5355605"/>
            <a:ext cx="9249407" cy="79967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b="1" dirty="0" err="1">
                <a:solidFill>
                  <a:srgbClr val="595A59"/>
                </a:solidFill>
                <a:latin typeface="Calibri"/>
                <a:ea typeface="Calibri"/>
                <a:cs typeface="Calibri"/>
                <a:sym typeface="Calibri"/>
              </a:rPr>
              <a:t>Learn</a:t>
            </a:r>
            <a:r>
              <a:rPr lang="de-DE" sz="1800" b="1" dirty="0">
                <a:solidFill>
                  <a:srgbClr val="595A59"/>
                </a:solidFill>
                <a:latin typeface="Calibri"/>
                <a:ea typeface="Calibri"/>
                <a:cs typeface="Calibri"/>
                <a:sym typeface="Calibri"/>
              </a:rPr>
              <a:t> </a:t>
            </a:r>
            <a:r>
              <a:rPr lang="de-DE" sz="1800" b="1" dirty="0" err="1">
                <a:solidFill>
                  <a:srgbClr val="595A59"/>
                </a:solidFill>
                <a:latin typeface="Calibri"/>
                <a:ea typeface="Calibri"/>
                <a:cs typeface="Calibri"/>
                <a:sym typeface="Calibri"/>
              </a:rPr>
              <a:t>from</a:t>
            </a:r>
            <a:r>
              <a:rPr lang="de-DE" sz="1800" b="1" dirty="0">
                <a:solidFill>
                  <a:srgbClr val="595A59"/>
                </a:solidFill>
                <a:latin typeface="Calibri"/>
                <a:ea typeface="Calibri"/>
                <a:cs typeface="Calibri"/>
                <a:sym typeface="Calibri"/>
              </a:rPr>
              <a:t> </a:t>
            </a:r>
            <a:r>
              <a:rPr lang="de-DE" sz="1800" b="1" dirty="0" err="1">
                <a:solidFill>
                  <a:srgbClr val="595A59"/>
                </a:solidFill>
                <a:latin typeface="Calibri"/>
                <a:ea typeface="Calibri"/>
                <a:cs typeface="Calibri"/>
                <a:sym typeface="Calibri"/>
              </a:rPr>
              <a:t>your</a:t>
            </a:r>
            <a:r>
              <a:rPr lang="de-DE" sz="1800" b="1" dirty="0">
                <a:solidFill>
                  <a:srgbClr val="595A59"/>
                </a:solidFill>
                <a:latin typeface="Calibri"/>
                <a:ea typeface="Calibri"/>
                <a:cs typeface="Calibri"/>
                <a:sym typeface="Calibri"/>
              </a:rPr>
              <a:t> </a:t>
            </a:r>
            <a:r>
              <a:rPr lang="de-DE" sz="1800" b="1" dirty="0" err="1">
                <a:solidFill>
                  <a:srgbClr val="595A59"/>
                </a:solidFill>
                <a:latin typeface="Calibri"/>
                <a:ea typeface="Calibri"/>
                <a:cs typeface="Calibri"/>
                <a:sym typeface="Calibri"/>
              </a:rPr>
              <a:t>mistakes</a:t>
            </a:r>
            <a:br>
              <a:rPr lang="de-DE" sz="1800" b="1" dirty="0">
                <a:solidFill>
                  <a:srgbClr val="595A59"/>
                </a:solidFill>
                <a:latin typeface="Calibri"/>
                <a:ea typeface="Calibri"/>
                <a:cs typeface="Calibri"/>
                <a:sym typeface="Calibri"/>
              </a:rPr>
            </a:br>
            <a:r>
              <a:rPr lang="de-DE" sz="1800" dirty="0">
                <a:solidFill>
                  <a:srgbClr val="595A59"/>
                </a:solidFill>
                <a:latin typeface="Calibri"/>
                <a:ea typeface="Calibri"/>
                <a:cs typeface="Calibri"/>
                <a:sym typeface="Calibri"/>
              </a:rPr>
              <a:t>Real </a:t>
            </a:r>
            <a:r>
              <a:rPr lang="de-DE" sz="1800" dirty="0" err="1">
                <a:solidFill>
                  <a:srgbClr val="595A59"/>
                </a:solidFill>
                <a:latin typeface="Calibri"/>
                <a:ea typeface="Calibri"/>
                <a:cs typeface="Calibri"/>
                <a:sym typeface="Calibri"/>
              </a:rPr>
              <a:t>failure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when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you</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have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blundered</a:t>
            </a:r>
            <a:r>
              <a:rPr lang="de-DE" sz="1800" dirty="0">
                <a:solidFill>
                  <a:srgbClr val="595A59"/>
                </a:solidFill>
                <a:latin typeface="Calibri"/>
                <a:ea typeface="Calibri"/>
                <a:cs typeface="Calibri"/>
                <a:sym typeface="Calibri"/>
              </a:rPr>
              <a:t> and not </a:t>
            </a:r>
            <a:r>
              <a:rPr lang="de-DE" sz="1800" dirty="0" err="1">
                <a:solidFill>
                  <a:srgbClr val="595A59"/>
                </a:solidFill>
                <a:latin typeface="Calibri"/>
                <a:ea typeface="Calibri"/>
                <a:cs typeface="Calibri"/>
                <a:sym typeface="Calibri"/>
              </a:rPr>
              <a:t>cashed</a:t>
            </a:r>
            <a:r>
              <a:rPr lang="de-DE" sz="1800" dirty="0">
                <a:solidFill>
                  <a:srgbClr val="595A59"/>
                </a:solidFill>
                <a:latin typeface="Calibri"/>
                <a:ea typeface="Calibri"/>
                <a:cs typeface="Calibri"/>
                <a:sym typeface="Calibri"/>
              </a:rPr>
              <a:t> in on the </a:t>
            </a:r>
            <a:r>
              <a:rPr lang="de-DE" sz="1800" dirty="0" err="1">
                <a:solidFill>
                  <a:srgbClr val="595A59"/>
                </a:solidFill>
                <a:latin typeface="Calibri"/>
                <a:ea typeface="Calibri"/>
                <a:cs typeface="Calibri"/>
                <a:sym typeface="Calibri"/>
              </a:rPr>
              <a:t>experience</a:t>
            </a:r>
            <a:r>
              <a:rPr lang="de-DE" sz="1800" dirty="0">
                <a:solidFill>
                  <a:srgbClr val="595A59"/>
                </a:solidFill>
                <a:latin typeface="Calibri"/>
                <a:ea typeface="Calibri"/>
                <a:cs typeface="Calibri"/>
                <a:sym typeface="Calibri"/>
              </a:rPr>
              <a:t>.</a:t>
            </a:r>
            <a:endParaRPr dirty="0"/>
          </a:p>
        </p:txBody>
      </p:sp>
      <p:grpSp>
        <p:nvGrpSpPr>
          <p:cNvPr id="1678" name="Google Shape;1678;p49"/>
          <p:cNvGrpSpPr/>
          <p:nvPr/>
        </p:nvGrpSpPr>
        <p:grpSpPr>
          <a:xfrm>
            <a:off x="2392098" y="5611440"/>
            <a:ext cx="648000" cy="288000"/>
            <a:chOff x="5887844" y="3843453"/>
            <a:chExt cx="648000" cy="288000"/>
          </a:xfrm>
        </p:grpSpPr>
        <p:sp>
          <p:nvSpPr>
            <p:cNvPr id="1679" name="Google Shape;1679;p49"/>
            <p:cNvSpPr/>
            <p:nvPr/>
          </p:nvSpPr>
          <p:spPr>
            <a:xfrm>
              <a:off x="5887844" y="3843453"/>
              <a:ext cx="288000" cy="2880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81D1C5"/>
                </a:solidFill>
                <a:latin typeface="Calibri"/>
                <a:ea typeface="Calibri"/>
                <a:cs typeface="Calibri"/>
                <a:sym typeface="Calibri"/>
              </a:endParaRPr>
            </a:p>
          </p:txBody>
        </p:sp>
        <p:cxnSp>
          <p:nvCxnSpPr>
            <p:cNvPr id="1680" name="Google Shape;1680;p49"/>
            <p:cNvCxnSpPr>
              <a:stCxn id="1679" idx="6"/>
            </p:cNvCxnSpPr>
            <p:nvPr/>
          </p:nvCxnSpPr>
          <p:spPr>
            <a:xfrm>
              <a:off x="6175844" y="3987453"/>
              <a:ext cx="360000" cy="0"/>
            </a:xfrm>
            <a:prstGeom prst="straightConnector1">
              <a:avLst/>
            </a:prstGeom>
            <a:noFill/>
            <a:ln w="19050" cap="flat" cmpd="sng">
              <a:solidFill>
                <a:srgbClr val="81D1C5"/>
              </a:solidFill>
              <a:prstDash val="solid"/>
              <a:miter lim="800000"/>
              <a:headEnd type="none" w="sm" len="sm"/>
              <a:tailEnd type="none" w="sm" len="sm"/>
            </a:ln>
          </p:spPr>
        </p:cxnSp>
      </p:grpSp>
      <p:sp>
        <p:nvSpPr>
          <p:cNvPr id="1681" name="Google Shape;1681;p49"/>
          <p:cNvSpPr txBox="1"/>
          <p:nvPr/>
        </p:nvSpPr>
        <p:spPr>
          <a:xfrm>
            <a:off x="458410" y="3031408"/>
            <a:ext cx="155312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How</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can</a:t>
            </a:r>
            <a:r>
              <a:rPr lang="de-DE" sz="1800" dirty="0">
                <a:solidFill>
                  <a:srgbClr val="595A59"/>
                </a:solidFill>
                <a:latin typeface="Calibri"/>
                <a:ea typeface="Calibri"/>
                <a:cs typeface="Calibri"/>
                <a:sym typeface="Calibri"/>
              </a:rPr>
              <a:t> the personal </a:t>
            </a:r>
            <a:r>
              <a:rPr lang="de-DE" sz="1800" dirty="0" err="1">
                <a:solidFill>
                  <a:srgbClr val="595A59"/>
                </a:solidFill>
                <a:latin typeface="Calibri"/>
                <a:ea typeface="Calibri"/>
                <a:cs typeface="Calibri"/>
                <a:sym typeface="Calibri"/>
              </a:rPr>
              <a:t>fear</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failure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overcome</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1686" name="Google Shape;1686;p50" descr="Waage der Justitia"/>
          <p:cNvPicPr preferRelativeResize="0">
            <a:picLocks noGrp="1"/>
          </p:cNvPicPr>
          <p:nvPr>
            <p:ph type="body" idx="1"/>
          </p:nvPr>
        </p:nvPicPr>
        <p:blipFill rotWithShape="1">
          <a:blip r:embed="rId3">
            <a:alphaModFix/>
          </a:blip>
          <a:srcRect/>
          <a:stretch/>
        </p:blipFill>
        <p:spPr>
          <a:xfrm>
            <a:off x="7499668" y="3083767"/>
            <a:ext cx="786526" cy="786526"/>
          </a:xfrm>
          <a:prstGeom prst="rect">
            <a:avLst/>
          </a:prstGeom>
          <a:noFill/>
          <a:ln>
            <a:noFill/>
          </a:ln>
        </p:spPr>
      </p:pic>
      <p:sp>
        <p:nvSpPr>
          <p:cNvPr id="1687" name="Google Shape;1687;p50"/>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failure</a:t>
            </a:r>
            <a:r>
              <a:rPr lang="de-DE" dirty="0"/>
              <a:t> of </a:t>
            </a:r>
            <a:r>
              <a:rPr lang="de-DE" dirty="0" err="1"/>
              <a:t>one's</a:t>
            </a:r>
            <a:r>
              <a:rPr lang="de-DE" dirty="0"/>
              <a:t> own </a:t>
            </a:r>
            <a:r>
              <a:rPr lang="de-DE" dirty="0" err="1"/>
              <a:t>business</a:t>
            </a:r>
            <a:r>
              <a:rPr lang="de-DE" dirty="0"/>
              <a:t> </a:t>
            </a:r>
            <a:r>
              <a:rPr lang="de-DE" dirty="0" err="1"/>
              <a:t>can</a:t>
            </a:r>
            <a:r>
              <a:rPr lang="de-DE" dirty="0"/>
              <a:t> </a:t>
            </a:r>
            <a:r>
              <a:rPr lang="de-DE" dirty="0" err="1"/>
              <a:t>lead</a:t>
            </a:r>
            <a:r>
              <a:rPr lang="de-DE" dirty="0"/>
              <a:t> to negative emotional </a:t>
            </a:r>
            <a:r>
              <a:rPr lang="de-DE" dirty="0" err="1"/>
              <a:t>reactions</a:t>
            </a:r>
            <a:r>
              <a:rPr lang="de-DE" dirty="0"/>
              <a:t>.</a:t>
            </a:r>
            <a:endParaRPr dirty="0"/>
          </a:p>
          <a:p>
            <a:pPr marL="0" lvl="0" indent="0" algn="l" rtl="0">
              <a:lnSpc>
                <a:spcPct val="100000"/>
              </a:lnSpc>
              <a:spcBef>
                <a:spcPts val="600"/>
              </a:spcBef>
              <a:spcAft>
                <a:spcPts val="0"/>
              </a:spcAft>
              <a:buClr>
                <a:srgbClr val="595A59"/>
              </a:buClr>
              <a:buSzPts val="1800"/>
              <a:buNone/>
            </a:pPr>
            <a:r>
              <a:rPr lang="de-DE" dirty="0"/>
              <a:t>Emotional </a:t>
            </a:r>
            <a:r>
              <a:rPr lang="de-DE" dirty="0" err="1"/>
              <a:t>recovery</a:t>
            </a:r>
            <a:r>
              <a:rPr lang="de-DE" dirty="0"/>
              <a:t> and a </a:t>
            </a:r>
            <a:r>
              <a:rPr lang="de-DE" dirty="0" err="1"/>
              <a:t>new</a:t>
            </a:r>
            <a:r>
              <a:rPr lang="de-DE" dirty="0"/>
              <a:t> </a:t>
            </a:r>
            <a:r>
              <a:rPr lang="de-DE" dirty="0" err="1"/>
              <a:t>start</a:t>
            </a:r>
            <a:r>
              <a:rPr lang="de-DE" dirty="0"/>
              <a:t> </a:t>
            </a:r>
            <a:r>
              <a:rPr lang="de-DE" dirty="0" err="1"/>
              <a:t>can</a:t>
            </a:r>
            <a:r>
              <a:rPr lang="de-DE" dirty="0"/>
              <a:t> </a:t>
            </a:r>
            <a:r>
              <a:rPr lang="de-DE" dirty="0" err="1"/>
              <a:t>only</a:t>
            </a:r>
            <a:r>
              <a:rPr lang="de-DE" dirty="0"/>
              <a:t> </a:t>
            </a:r>
            <a:r>
              <a:rPr lang="de-DE" dirty="0" err="1"/>
              <a:t>work</a:t>
            </a:r>
            <a:r>
              <a:rPr lang="de-DE" dirty="0"/>
              <a:t> </a:t>
            </a:r>
            <a:r>
              <a:rPr lang="de-DE" dirty="0" err="1"/>
              <a:t>if</a:t>
            </a:r>
            <a:r>
              <a:rPr lang="de-DE" dirty="0"/>
              <a:t> </a:t>
            </a:r>
            <a:r>
              <a:rPr lang="de-DE" dirty="0" err="1"/>
              <a:t>thoughts</a:t>
            </a:r>
            <a:r>
              <a:rPr lang="de-DE" dirty="0"/>
              <a:t> </a:t>
            </a:r>
            <a:r>
              <a:rPr lang="de-DE" dirty="0" err="1"/>
              <a:t>about</a:t>
            </a:r>
            <a:r>
              <a:rPr lang="de-DE" dirty="0"/>
              <a:t> the </a:t>
            </a:r>
            <a:r>
              <a:rPr lang="de-DE" dirty="0" err="1"/>
              <a:t>reasons</a:t>
            </a:r>
            <a:r>
              <a:rPr lang="de-DE" dirty="0"/>
              <a:t> </a:t>
            </a:r>
            <a:r>
              <a:rPr lang="de-DE" dirty="0" err="1"/>
              <a:t>for</a:t>
            </a:r>
            <a:r>
              <a:rPr lang="de-DE" dirty="0"/>
              <a:t> the </a:t>
            </a:r>
            <a:r>
              <a:rPr lang="de-DE" dirty="0" err="1"/>
              <a:t>failure</a:t>
            </a:r>
            <a:r>
              <a:rPr lang="de-DE" dirty="0"/>
              <a:t> </a:t>
            </a:r>
            <a:r>
              <a:rPr lang="de-DE" dirty="0" err="1"/>
              <a:t>no</a:t>
            </a:r>
            <a:r>
              <a:rPr lang="de-DE" dirty="0"/>
              <a:t> </a:t>
            </a:r>
            <a:r>
              <a:rPr lang="de-DE" dirty="0" err="1"/>
              <a:t>longer</a:t>
            </a:r>
            <a:r>
              <a:rPr lang="de-DE" dirty="0"/>
              <a:t> </a:t>
            </a:r>
            <a:r>
              <a:rPr lang="de-DE" dirty="0" err="1"/>
              <a:t>cause</a:t>
            </a:r>
            <a:r>
              <a:rPr lang="de-DE" dirty="0"/>
              <a:t> negative emotional </a:t>
            </a:r>
            <a:r>
              <a:rPr lang="de-DE" dirty="0" err="1"/>
              <a:t>reactions</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Basically</a:t>
            </a:r>
            <a:r>
              <a:rPr lang="de-DE" dirty="0"/>
              <a:t> </a:t>
            </a:r>
            <a:r>
              <a:rPr lang="de-DE" dirty="0" err="1"/>
              <a:t>two</a:t>
            </a:r>
            <a:r>
              <a:rPr lang="de-DE" dirty="0"/>
              <a:t> emotional </a:t>
            </a:r>
            <a:r>
              <a:rPr lang="de-DE" dirty="0" err="1"/>
              <a:t>processes</a:t>
            </a:r>
            <a:r>
              <a:rPr lang="de-DE" dirty="0"/>
              <a:t> </a:t>
            </a:r>
            <a:r>
              <a:rPr lang="de-DE" dirty="0" err="1"/>
              <a:t>are</a:t>
            </a:r>
            <a:r>
              <a:rPr lang="de-DE" dirty="0"/>
              <a:t> possible:</a:t>
            </a:r>
            <a:endParaRPr dirty="0"/>
          </a:p>
        </p:txBody>
      </p:sp>
      <p:sp>
        <p:nvSpPr>
          <p:cNvPr id="1688" name="Google Shape;1688;p5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To </a:t>
            </a:r>
            <a:r>
              <a:rPr lang="de-DE" dirty="0" err="1"/>
              <a:t>be</a:t>
            </a:r>
            <a:r>
              <a:rPr lang="de-DE" dirty="0"/>
              <a:t> </a:t>
            </a:r>
            <a:r>
              <a:rPr lang="de-DE" dirty="0" err="1"/>
              <a:t>able</a:t>
            </a:r>
            <a:r>
              <a:rPr lang="de-DE" dirty="0"/>
              <a:t> to </a:t>
            </a:r>
            <a:r>
              <a:rPr lang="de-DE" dirty="0" err="1"/>
              <a:t>recover</a:t>
            </a:r>
            <a:r>
              <a:rPr lang="de-DE" dirty="0"/>
              <a:t> </a:t>
            </a:r>
            <a:r>
              <a:rPr lang="de-DE" dirty="0" err="1"/>
              <a:t>quickly</a:t>
            </a:r>
            <a:r>
              <a:rPr lang="de-DE" dirty="0"/>
              <a:t> </a:t>
            </a:r>
            <a:r>
              <a:rPr lang="de-DE" dirty="0" err="1"/>
              <a:t>from</a:t>
            </a:r>
            <a:r>
              <a:rPr lang="de-DE" dirty="0"/>
              <a:t> </a:t>
            </a:r>
            <a:r>
              <a:rPr lang="de-DE" dirty="0" err="1"/>
              <a:t>defeats</a:t>
            </a:r>
            <a:r>
              <a:rPr lang="de-DE" dirty="0"/>
              <a:t>, </a:t>
            </a:r>
            <a:r>
              <a:rPr lang="de-DE" dirty="0" err="1"/>
              <a:t>it</a:t>
            </a:r>
            <a:r>
              <a:rPr lang="de-DE" dirty="0"/>
              <a:t> </a:t>
            </a:r>
            <a:r>
              <a:rPr lang="de-DE" dirty="0" err="1"/>
              <a:t>is</a:t>
            </a:r>
            <a:r>
              <a:rPr lang="de-DE" dirty="0"/>
              <a:t> </a:t>
            </a:r>
            <a:r>
              <a:rPr lang="de-DE" dirty="0" err="1"/>
              <a:t>important</a:t>
            </a:r>
            <a:r>
              <a:rPr lang="de-DE" dirty="0"/>
              <a:t> to </a:t>
            </a:r>
            <a:r>
              <a:rPr lang="de-DE" dirty="0" err="1"/>
              <a:t>strike</a:t>
            </a:r>
            <a:r>
              <a:rPr lang="de-DE" dirty="0"/>
              <a:t> the </a:t>
            </a:r>
            <a:r>
              <a:rPr lang="de-DE" dirty="0" err="1"/>
              <a:t>right</a:t>
            </a:r>
            <a:r>
              <a:rPr lang="de-DE" dirty="0"/>
              <a:t> </a:t>
            </a:r>
            <a:r>
              <a:rPr lang="de-DE" dirty="0" err="1"/>
              <a:t>balance</a:t>
            </a:r>
            <a:r>
              <a:rPr lang="de-DE" dirty="0"/>
              <a:t> </a:t>
            </a:r>
            <a:r>
              <a:rPr lang="de-DE" dirty="0" err="1"/>
              <a:t>between</a:t>
            </a:r>
            <a:r>
              <a:rPr lang="de-DE" dirty="0"/>
              <a:t> </a:t>
            </a:r>
            <a:r>
              <a:rPr lang="de-DE" dirty="0" err="1"/>
              <a:t>loss</a:t>
            </a:r>
            <a:r>
              <a:rPr lang="de-DE" dirty="0"/>
              <a:t> </a:t>
            </a:r>
            <a:r>
              <a:rPr lang="de-DE" dirty="0" err="1"/>
              <a:t>orientation</a:t>
            </a:r>
            <a:r>
              <a:rPr lang="de-DE" dirty="0"/>
              <a:t> and the </a:t>
            </a:r>
            <a:r>
              <a:rPr lang="de-DE" dirty="0" err="1"/>
              <a:t>motivation</a:t>
            </a:r>
            <a:r>
              <a:rPr lang="de-DE" dirty="0"/>
              <a:t> to </a:t>
            </a:r>
            <a:r>
              <a:rPr lang="de-DE" dirty="0" err="1"/>
              <a:t>start</a:t>
            </a:r>
            <a:r>
              <a:rPr lang="de-DE" dirty="0"/>
              <a:t> </a:t>
            </a:r>
            <a:r>
              <a:rPr lang="de-DE" dirty="0" err="1"/>
              <a:t>again</a:t>
            </a:r>
            <a:r>
              <a:rPr lang="de-DE" dirty="0"/>
              <a:t>.</a:t>
            </a:r>
            <a:endParaRPr dirty="0"/>
          </a:p>
        </p:txBody>
      </p:sp>
      <p:sp>
        <p:nvSpPr>
          <p:cNvPr id="1689" name="Google Shape;1689;p5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Learning from failure (I/II)</a:t>
            </a:r>
            <a:endParaRPr/>
          </a:p>
          <a:p>
            <a:pPr marL="0" lvl="0" indent="0" algn="l" rtl="0">
              <a:lnSpc>
                <a:spcPct val="90000"/>
              </a:lnSpc>
              <a:spcBef>
                <a:spcPts val="1000"/>
              </a:spcBef>
              <a:spcAft>
                <a:spcPts val="0"/>
              </a:spcAft>
              <a:buClr>
                <a:srgbClr val="79527B"/>
              </a:buClr>
              <a:buSzPts val="1800"/>
              <a:buNone/>
            </a:pPr>
            <a:endParaRPr/>
          </a:p>
        </p:txBody>
      </p:sp>
      <p:sp>
        <p:nvSpPr>
          <p:cNvPr id="1690" name="Google Shape;1690;p50"/>
          <p:cNvSpPr/>
          <p:nvPr/>
        </p:nvSpPr>
        <p:spPr>
          <a:xfrm>
            <a:off x="4120422" y="2099386"/>
            <a:ext cx="3240000" cy="3107097"/>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Processing the </a:t>
            </a:r>
            <a:r>
              <a:rPr lang="de-DE" sz="1600" dirty="0" err="1">
                <a:solidFill>
                  <a:srgbClr val="595A59"/>
                </a:solidFill>
                <a:latin typeface="Calibri"/>
                <a:ea typeface="Calibri"/>
                <a:cs typeface="Calibri"/>
                <a:sym typeface="Calibri"/>
              </a:rPr>
              <a:t>defeat</a:t>
            </a:r>
            <a:r>
              <a:rPr lang="de-DE" sz="1600" dirty="0">
                <a:solidFill>
                  <a:srgbClr val="595A59"/>
                </a:solidFill>
                <a:latin typeface="Calibri"/>
                <a:ea typeface="Calibri"/>
                <a:cs typeface="Calibri"/>
                <a:sym typeface="Calibri"/>
              </a:rPr>
              <a:t> and the </a:t>
            </a:r>
            <a:r>
              <a:rPr lang="de-DE" sz="1600" dirty="0" err="1">
                <a:solidFill>
                  <a:srgbClr val="595A59"/>
                </a:solidFill>
                <a:latin typeface="Calibri"/>
                <a:ea typeface="Calibri"/>
                <a:cs typeface="Calibri"/>
                <a:sym typeface="Calibri"/>
              </a:rPr>
              <a:t>losses</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cutting</a:t>
            </a:r>
            <a:r>
              <a:rPr lang="de-DE" sz="1600" dirty="0">
                <a:solidFill>
                  <a:srgbClr val="595A59"/>
                </a:solidFill>
                <a:latin typeface="Calibri"/>
                <a:ea typeface="Calibri"/>
                <a:cs typeface="Calibri"/>
                <a:sym typeface="Calibri"/>
              </a:rPr>
              <a:t> the emotional </a:t>
            </a:r>
            <a:r>
              <a:rPr lang="de-DE" sz="1600" dirty="0" err="1">
                <a:solidFill>
                  <a:srgbClr val="595A59"/>
                </a:solidFill>
                <a:latin typeface="Calibri"/>
                <a:ea typeface="Calibri"/>
                <a:cs typeface="Calibri"/>
                <a:sym typeface="Calibri"/>
              </a:rPr>
              <a:t>bonds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that</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failure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has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built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up</a:t>
            </a:r>
            <a:r>
              <a:rPr lang="de-DE" sz="1600" dirty="0">
                <a:solidFill>
                  <a:srgbClr val="595A59"/>
                </a:solidFill>
                <a:latin typeface="Calibri"/>
                <a:ea typeface="Calibri"/>
                <a:cs typeface="Calibri"/>
                <a:sym typeface="Calibri"/>
              </a:rPr>
              <a:t>)</a:t>
            </a:r>
            <a:endParaRPr dirty="0"/>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This </a:t>
            </a:r>
            <a:r>
              <a:rPr lang="de-DE" sz="1600" dirty="0" err="1">
                <a:solidFill>
                  <a:srgbClr val="595A59"/>
                </a:solidFill>
                <a:latin typeface="Calibri"/>
                <a:ea typeface="Calibri"/>
                <a:cs typeface="Calibri"/>
                <a:sym typeface="Calibri"/>
              </a:rPr>
              <a:t>process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gives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meaning</a:t>
            </a:r>
            <a:r>
              <a:rPr lang="de-DE" sz="1600" dirty="0">
                <a:solidFill>
                  <a:srgbClr val="595A59"/>
                </a:solidFill>
                <a:latin typeface="Calibri"/>
                <a:ea typeface="Calibri"/>
                <a:cs typeface="Calibri"/>
                <a:sym typeface="Calibri"/>
              </a:rPr>
              <a:t> to </a:t>
            </a:r>
            <a:r>
              <a:rPr lang="de-DE" sz="1600" dirty="0" err="1">
                <a:solidFill>
                  <a:srgbClr val="595A59"/>
                </a:solidFill>
                <a:latin typeface="Calibri"/>
                <a:ea typeface="Calibri"/>
                <a:cs typeface="Calibri"/>
                <a:sym typeface="Calibri"/>
              </a:rPr>
              <a:t>failure</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lead</a:t>
            </a:r>
            <a:r>
              <a:rPr lang="de-DE" sz="1600" dirty="0">
                <a:solidFill>
                  <a:srgbClr val="595A59"/>
                </a:solidFill>
                <a:latin typeface="Calibri"/>
                <a:ea typeface="Calibri"/>
                <a:cs typeface="Calibri"/>
                <a:sym typeface="Calibri"/>
              </a:rPr>
              <a:t> to a </a:t>
            </a:r>
            <a:r>
              <a:rPr lang="de-DE" sz="1600" dirty="0" err="1">
                <a:solidFill>
                  <a:srgbClr val="595A59"/>
                </a:solidFill>
                <a:latin typeface="Calibri"/>
                <a:ea typeface="Calibri"/>
                <a:cs typeface="Calibri"/>
                <a:sym typeface="Calibri"/>
              </a:rPr>
              <a:t>new</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way</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looking</a:t>
            </a:r>
            <a:r>
              <a:rPr lang="de-DE" sz="1600" dirty="0">
                <a:solidFill>
                  <a:srgbClr val="595A59"/>
                </a:solidFill>
                <a:latin typeface="Calibri"/>
                <a:ea typeface="Calibri"/>
                <a:cs typeface="Calibri"/>
                <a:sym typeface="Calibri"/>
              </a:rPr>
              <a:t> at </a:t>
            </a:r>
            <a:r>
              <a:rPr lang="de-DE" sz="1600" dirty="0" err="1">
                <a:solidFill>
                  <a:srgbClr val="595A59"/>
                </a:solidFill>
                <a:latin typeface="Calibri"/>
                <a:ea typeface="Calibri"/>
                <a:cs typeface="Calibri"/>
                <a:sym typeface="Calibri"/>
              </a:rPr>
              <a:t>failure</a:t>
            </a:r>
            <a:endParaRPr dirty="0"/>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Coming to </a:t>
            </a:r>
            <a:r>
              <a:rPr lang="de-DE" sz="1600" dirty="0" err="1">
                <a:solidFill>
                  <a:srgbClr val="595A59"/>
                </a:solidFill>
                <a:latin typeface="Calibri"/>
                <a:ea typeface="Calibri"/>
                <a:cs typeface="Calibri"/>
                <a:sym typeface="Calibri"/>
              </a:rPr>
              <a:t>terms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with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one's</a:t>
            </a:r>
            <a:r>
              <a:rPr lang="de-DE" sz="1600" dirty="0">
                <a:solidFill>
                  <a:srgbClr val="595A59"/>
                </a:solidFill>
                <a:latin typeface="Calibri"/>
                <a:ea typeface="Calibri"/>
                <a:cs typeface="Calibri"/>
                <a:sym typeface="Calibri"/>
              </a:rPr>
              <a:t> own </a:t>
            </a:r>
            <a:r>
              <a:rPr lang="de-DE" sz="1600" dirty="0" err="1">
                <a:solidFill>
                  <a:srgbClr val="595A59"/>
                </a:solidFill>
                <a:latin typeface="Calibri"/>
                <a:ea typeface="Calibri"/>
                <a:cs typeface="Calibri"/>
                <a:sym typeface="Calibri"/>
              </a:rPr>
              <a:t>failure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very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painful</a:t>
            </a:r>
            <a:r>
              <a:rPr lang="de-DE" sz="1600" dirty="0">
                <a:solidFill>
                  <a:srgbClr val="595A59"/>
                </a:solidFill>
                <a:latin typeface="Calibri"/>
                <a:ea typeface="Calibri"/>
                <a:cs typeface="Calibri"/>
                <a:sym typeface="Calibri"/>
              </a:rPr>
              <a:t>. Positive and negative </a:t>
            </a:r>
            <a:r>
              <a:rPr lang="de-DE" sz="1600" dirty="0" err="1">
                <a:solidFill>
                  <a:srgbClr val="595A59"/>
                </a:solidFill>
                <a:latin typeface="Calibri"/>
                <a:ea typeface="Calibri"/>
                <a:cs typeface="Calibri"/>
                <a:sym typeface="Calibri"/>
              </a:rPr>
              <a:t>feelings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often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alternate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quickly</a:t>
            </a:r>
            <a:endParaRPr dirty="0"/>
          </a:p>
        </p:txBody>
      </p:sp>
      <p:sp>
        <p:nvSpPr>
          <p:cNvPr id="1691" name="Google Shape;1691;p50"/>
          <p:cNvSpPr/>
          <p:nvPr/>
        </p:nvSpPr>
        <p:spPr>
          <a:xfrm>
            <a:off x="8428152" y="2099386"/>
            <a:ext cx="3240000" cy="3107098"/>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Motivation to </a:t>
            </a:r>
            <a:r>
              <a:rPr lang="de-DE" sz="1600" dirty="0" err="1">
                <a:solidFill>
                  <a:srgbClr val="595A59"/>
                </a:solidFill>
                <a:latin typeface="Calibri"/>
                <a:ea typeface="Calibri"/>
                <a:cs typeface="Calibri"/>
                <a:sym typeface="Calibri"/>
              </a:rPr>
              <a:t>try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again</a:t>
            </a:r>
            <a:endParaRPr dirty="0"/>
          </a:p>
          <a:p>
            <a:pPr marL="285750" marR="0" lvl="0" indent="-285750" algn="l" rtl="0">
              <a:spcBef>
                <a:spcPts val="0"/>
              </a:spcBef>
              <a:spcAft>
                <a:spcPts val="0"/>
              </a:spcAft>
              <a:buClr>
                <a:srgbClr val="595A59"/>
              </a:buClr>
              <a:buSzPts val="1600"/>
              <a:buFont typeface="Arial"/>
              <a:buChar char="•"/>
            </a:pP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based</a:t>
            </a:r>
            <a:r>
              <a:rPr lang="de-DE" sz="1600" dirty="0">
                <a:solidFill>
                  <a:srgbClr val="595A59"/>
                </a:solidFill>
                <a:latin typeface="Calibri"/>
                <a:ea typeface="Calibri"/>
                <a:cs typeface="Calibri"/>
                <a:sym typeface="Calibri"/>
              </a:rPr>
              <a:t> on a </a:t>
            </a:r>
            <a:r>
              <a:rPr lang="de-DE" sz="1600" dirty="0" err="1">
                <a:solidFill>
                  <a:srgbClr val="595A59"/>
                </a:solidFill>
                <a:latin typeface="Calibri"/>
                <a:ea typeface="Calibri"/>
                <a:cs typeface="Calibri"/>
                <a:sym typeface="Calibri"/>
              </a:rPr>
              <a:t>proactive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attitude</a:t>
            </a:r>
            <a:r>
              <a:rPr lang="de-DE" sz="1600" dirty="0">
                <a:solidFill>
                  <a:srgbClr val="595A59"/>
                </a:solidFill>
                <a:latin typeface="Calibri"/>
                <a:ea typeface="Calibri"/>
                <a:cs typeface="Calibri"/>
                <a:sym typeface="Calibri"/>
              </a:rPr>
              <a:t> and belief in </a:t>
            </a:r>
            <a:r>
              <a:rPr lang="de-DE" sz="1600" dirty="0" err="1">
                <a:solidFill>
                  <a:srgbClr val="595A59"/>
                </a:solidFill>
                <a:latin typeface="Calibri"/>
                <a:ea typeface="Calibri"/>
                <a:cs typeface="Calibri"/>
                <a:sym typeface="Calibri"/>
              </a:rPr>
              <a:t>one's</a:t>
            </a:r>
            <a:r>
              <a:rPr lang="de-DE" sz="1600" dirty="0">
                <a:solidFill>
                  <a:srgbClr val="595A59"/>
                </a:solidFill>
                <a:latin typeface="Calibri"/>
                <a:ea typeface="Calibri"/>
                <a:cs typeface="Calibri"/>
                <a:sym typeface="Calibri"/>
              </a:rPr>
              <a:t> own </a:t>
            </a:r>
            <a:r>
              <a:rPr lang="de-DE" sz="1600" dirty="0" err="1">
                <a:solidFill>
                  <a:srgbClr val="595A59"/>
                </a:solidFill>
                <a:latin typeface="Calibri"/>
                <a:ea typeface="Calibri"/>
                <a:cs typeface="Calibri"/>
                <a:sym typeface="Calibri"/>
              </a:rPr>
              <a:t>abilities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well</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as</a:t>
            </a:r>
            <a:r>
              <a:rPr lang="de-DE" sz="1600" dirty="0">
                <a:solidFill>
                  <a:srgbClr val="595A59"/>
                </a:solidFill>
                <a:latin typeface="Calibri"/>
                <a:ea typeface="Calibri"/>
                <a:cs typeface="Calibri"/>
                <a:sym typeface="Calibri"/>
              </a:rPr>
              <a:t> on the </a:t>
            </a:r>
            <a:r>
              <a:rPr lang="de-DE" sz="1600" dirty="0" err="1">
                <a:solidFill>
                  <a:srgbClr val="595A59"/>
                </a:solidFill>
                <a:latin typeface="Calibri"/>
                <a:ea typeface="Calibri"/>
                <a:cs typeface="Calibri"/>
                <a:sym typeface="Calibri"/>
              </a:rPr>
              <a:t>desire</a:t>
            </a:r>
            <a:r>
              <a:rPr lang="de-DE" sz="1600" dirty="0">
                <a:solidFill>
                  <a:srgbClr val="595A59"/>
                </a:solidFill>
                <a:latin typeface="Calibri"/>
                <a:ea typeface="Calibri"/>
                <a:cs typeface="Calibri"/>
                <a:sym typeface="Calibri"/>
              </a:rPr>
              <a:t> to </a:t>
            </a:r>
            <a:r>
              <a:rPr lang="de-DE" sz="1600" dirty="0" err="1">
                <a:solidFill>
                  <a:srgbClr val="595A59"/>
                </a:solidFill>
                <a:latin typeface="Calibri"/>
                <a:ea typeface="Calibri"/>
                <a:cs typeface="Calibri"/>
                <a:sym typeface="Calibri"/>
              </a:rPr>
              <a:t>avoid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defeat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to </a:t>
            </a:r>
            <a:r>
              <a:rPr lang="de-DE" sz="1600" dirty="0" err="1">
                <a:solidFill>
                  <a:srgbClr val="595A59"/>
                </a:solidFill>
                <a:latin typeface="Calibri"/>
                <a:ea typeface="Calibri"/>
                <a:cs typeface="Calibri"/>
                <a:sym typeface="Calibri"/>
              </a:rPr>
              <a:t>forget</a:t>
            </a:r>
            <a:r>
              <a:rPr lang="de-DE" sz="1600" dirty="0">
                <a:solidFill>
                  <a:srgbClr val="595A59"/>
                </a:solidFill>
                <a:latin typeface="Calibri"/>
                <a:ea typeface="Calibri"/>
                <a:cs typeface="Calibri"/>
                <a:sym typeface="Calibri"/>
              </a:rPr>
              <a:t> it.</a:t>
            </a:r>
            <a:endParaRPr dirty="0"/>
          </a:p>
          <a:p>
            <a:pPr marL="285750" marR="0" lvl="0" indent="-285750" algn="l" rtl="0">
              <a:spcBef>
                <a:spcPts val="0"/>
              </a:spcBef>
              <a:spcAft>
                <a:spcPts val="0"/>
              </a:spcAft>
              <a:buClr>
                <a:srgbClr val="595A59"/>
              </a:buClr>
              <a:buSzPts val="1600"/>
              <a:buFont typeface="Arial"/>
              <a:buChar char="•"/>
            </a:pPr>
            <a:r>
              <a:rPr lang="de-DE" sz="1600" dirty="0" err="1">
                <a:solidFill>
                  <a:srgbClr val="595A59"/>
                </a:solidFill>
                <a:latin typeface="Calibri"/>
                <a:ea typeface="Calibri"/>
                <a:cs typeface="Calibri"/>
                <a:sym typeface="Calibri"/>
              </a:rPr>
              <a:t>Defeats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suppressed</a:t>
            </a:r>
            <a:r>
              <a:rPr lang="de-DE" sz="1600" dirty="0">
                <a:solidFill>
                  <a:srgbClr val="595A59"/>
                </a:solidFill>
                <a:latin typeface="Calibri"/>
                <a:ea typeface="Calibri"/>
                <a:cs typeface="Calibri"/>
                <a:sym typeface="Calibri"/>
              </a:rPr>
              <a:t> - </a:t>
            </a:r>
            <a:r>
              <a:rPr lang="de-DE" sz="1600" dirty="0" err="1">
                <a:solidFill>
                  <a:srgbClr val="595A59"/>
                </a:solidFill>
                <a:latin typeface="Calibri"/>
                <a:ea typeface="Calibri"/>
                <a:cs typeface="Calibri"/>
                <a:sym typeface="Calibri"/>
              </a:rPr>
              <a:t>which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requires</a:t>
            </a:r>
            <a:r>
              <a:rPr lang="de-DE" sz="1600" dirty="0">
                <a:solidFill>
                  <a:srgbClr val="595A59"/>
                </a:solidFill>
                <a:latin typeface="Calibri"/>
                <a:ea typeface="Calibri"/>
                <a:cs typeface="Calibri"/>
                <a:sym typeface="Calibri"/>
              </a:rPr>
              <a:t> mental </a:t>
            </a:r>
            <a:r>
              <a:rPr lang="de-DE" sz="1600" dirty="0" err="1">
                <a:solidFill>
                  <a:srgbClr val="595A59"/>
                </a:solidFill>
                <a:latin typeface="Calibri"/>
                <a:ea typeface="Calibri"/>
                <a:cs typeface="Calibri"/>
                <a:sym typeface="Calibri"/>
              </a:rPr>
              <a:t>effort</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cause</a:t>
            </a:r>
            <a:r>
              <a:rPr lang="de-DE" sz="1600" dirty="0">
                <a:solidFill>
                  <a:srgbClr val="595A59"/>
                </a:solidFill>
                <a:latin typeface="Calibri"/>
                <a:ea typeface="Calibri"/>
                <a:cs typeface="Calibri"/>
                <a:sym typeface="Calibri"/>
              </a:rPr>
              <a:t> adverse </a:t>
            </a:r>
            <a:r>
              <a:rPr lang="de-DE" sz="1600" dirty="0" err="1">
                <a:solidFill>
                  <a:srgbClr val="595A59"/>
                </a:solidFill>
                <a:latin typeface="Calibri"/>
                <a:ea typeface="Calibri"/>
                <a:cs typeface="Calibri"/>
                <a:sym typeface="Calibri"/>
              </a:rPr>
              <a:t>consequences</a:t>
            </a:r>
            <a:endParaRPr dirty="0"/>
          </a:p>
          <a:p>
            <a:pPr marL="285750" marR="0" lvl="0" indent="-285750"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The </a:t>
            </a:r>
            <a:r>
              <a:rPr lang="de-DE" sz="1600" dirty="0" err="1">
                <a:solidFill>
                  <a:srgbClr val="595A59"/>
                </a:solidFill>
                <a:latin typeface="Calibri"/>
                <a:ea typeface="Calibri"/>
                <a:cs typeface="Calibri"/>
                <a:sym typeface="Calibri"/>
              </a:rPr>
              <a:t>urge</a:t>
            </a:r>
            <a:r>
              <a:rPr lang="de-DE" sz="1600" dirty="0">
                <a:solidFill>
                  <a:srgbClr val="595A59"/>
                </a:solidFill>
                <a:latin typeface="Calibri"/>
                <a:ea typeface="Calibri"/>
                <a:cs typeface="Calibri"/>
                <a:sym typeface="Calibri"/>
              </a:rPr>
              <a:t> to do </a:t>
            </a:r>
            <a:r>
              <a:rPr lang="de-DE" sz="1600" dirty="0" err="1">
                <a:solidFill>
                  <a:srgbClr val="595A59"/>
                </a:solidFill>
                <a:latin typeface="Calibri"/>
                <a:ea typeface="Calibri"/>
                <a:cs typeface="Calibri"/>
                <a:sym typeface="Calibri"/>
              </a:rPr>
              <a:t>better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next</a:t>
            </a:r>
            <a:r>
              <a:rPr lang="de-DE" sz="1600" dirty="0">
                <a:solidFill>
                  <a:srgbClr val="595A59"/>
                </a:solidFill>
                <a:latin typeface="Calibri"/>
                <a:ea typeface="Calibri"/>
                <a:cs typeface="Calibri"/>
                <a:sym typeface="Calibri"/>
              </a:rPr>
              <a:t> time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cause</a:t>
            </a:r>
            <a:r>
              <a:rPr lang="de-DE" sz="1600" dirty="0">
                <a:solidFill>
                  <a:srgbClr val="595A59"/>
                </a:solidFill>
                <a:latin typeface="Calibri"/>
                <a:ea typeface="Calibri"/>
                <a:cs typeface="Calibri"/>
                <a:sym typeface="Calibri"/>
              </a:rPr>
              <a:t> additional stress - but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also </a:t>
            </a:r>
            <a:r>
              <a:rPr lang="de-DE" sz="1600" dirty="0" err="1">
                <a:solidFill>
                  <a:srgbClr val="595A59"/>
                </a:solidFill>
                <a:latin typeface="Calibri"/>
                <a:ea typeface="Calibri"/>
                <a:cs typeface="Calibri"/>
                <a:sym typeface="Calibri"/>
              </a:rPr>
              <a:t>reduce</a:t>
            </a:r>
            <a:r>
              <a:rPr lang="de-DE" sz="1600" dirty="0">
                <a:solidFill>
                  <a:srgbClr val="595A59"/>
                </a:solidFill>
                <a:latin typeface="Calibri"/>
                <a:ea typeface="Calibri"/>
                <a:cs typeface="Calibri"/>
                <a:sym typeface="Calibri"/>
              </a:rPr>
              <a:t> the emotional </a:t>
            </a:r>
            <a:r>
              <a:rPr lang="de-DE" sz="1600" dirty="0" err="1">
                <a:solidFill>
                  <a:srgbClr val="595A59"/>
                </a:solidFill>
                <a:latin typeface="Calibri"/>
                <a:ea typeface="Calibri"/>
                <a:cs typeface="Calibri"/>
                <a:sym typeface="Calibri"/>
              </a:rPr>
              <a:t>significance</a:t>
            </a:r>
            <a:r>
              <a:rPr lang="de-DE" sz="1600" dirty="0">
                <a:solidFill>
                  <a:srgbClr val="595A59"/>
                </a:solidFill>
                <a:latin typeface="Calibri"/>
                <a:ea typeface="Calibri"/>
                <a:cs typeface="Calibri"/>
                <a:sym typeface="Calibri"/>
              </a:rPr>
              <a:t> of the </a:t>
            </a:r>
            <a:r>
              <a:rPr lang="de-DE" sz="1600" dirty="0" err="1">
                <a:solidFill>
                  <a:srgbClr val="595A59"/>
                </a:solidFill>
                <a:latin typeface="Calibri"/>
                <a:ea typeface="Calibri"/>
                <a:cs typeface="Calibri"/>
                <a:sym typeface="Calibri"/>
              </a:rPr>
              <a:t>defeat</a:t>
            </a:r>
            <a:endParaRPr dirty="0"/>
          </a:p>
        </p:txBody>
      </p:sp>
      <p:sp>
        <p:nvSpPr>
          <p:cNvPr id="1692" name="Google Shape;1692;p50"/>
          <p:cNvSpPr/>
          <p:nvPr/>
        </p:nvSpPr>
        <p:spPr>
          <a:xfrm>
            <a:off x="4120422" y="1651517"/>
            <a:ext cx="3240000" cy="44786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LOSS ORIENTATION</a:t>
            </a:r>
            <a:endParaRPr sz="1800">
              <a:solidFill>
                <a:schemeClr val="lt1"/>
              </a:solidFill>
              <a:latin typeface="Calibri"/>
              <a:ea typeface="Calibri"/>
              <a:cs typeface="Calibri"/>
              <a:sym typeface="Calibri"/>
            </a:endParaRPr>
          </a:p>
        </p:txBody>
      </p:sp>
      <p:sp>
        <p:nvSpPr>
          <p:cNvPr id="1693" name="Google Shape;1693;p50"/>
          <p:cNvSpPr/>
          <p:nvPr/>
        </p:nvSpPr>
        <p:spPr>
          <a:xfrm>
            <a:off x="8428152" y="1651516"/>
            <a:ext cx="3240000" cy="44786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LEARNING &amp; RETRY</a:t>
            </a:r>
            <a:endParaRPr sz="1800">
              <a:solidFill>
                <a:schemeClr val="lt1"/>
              </a:solidFill>
              <a:latin typeface="Calibri"/>
              <a:ea typeface="Calibri"/>
              <a:cs typeface="Calibri"/>
              <a:sym typeface="Calibri"/>
            </a:endParaRPr>
          </a:p>
        </p:txBody>
      </p:sp>
      <p:sp>
        <p:nvSpPr>
          <p:cNvPr id="1694" name="Google Shape;1694;p50"/>
          <p:cNvSpPr/>
          <p:nvPr/>
        </p:nvSpPr>
        <p:spPr>
          <a:xfrm>
            <a:off x="4120423" y="5402422"/>
            <a:ext cx="7547730" cy="671804"/>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chemeClr val="lt1"/>
                </a:solidFill>
                <a:latin typeface="Calibri"/>
                <a:ea typeface="Calibri"/>
                <a:cs typeface="Calibri"/>
                <a:sym typeface="Calibri"/>
              </a:rPr>
              <a:t>The </a:t>
            </a:r>
            <a:r>
              <a:rPr lang="de-DE" sz="1800" dirty="0" err="1">
                <a:solidFill>
                  <a:schemeClr val="lt1"/>
                </a:solidFill>
                <a:latin typeface="Calibri"/>
                <a:ea typeface="Calibri"/>
                <a:cs typeface="Calibri"/>
                <a:sym typeface="Calibri"/>
              </a:rPr>
              <a:t>ability</a:t>
            </a:r>
            <a:r>
              <a:rPr lang="de-DE" sz="1800" dirty="0">
                <a:solidFill>
                  <a:schemeClr val="lt1"/>
                </a:solidFill>
                <a:latin typeface="Calibri"/>
                <a:ea typeface="Calibri"/>
                <a:cs typeface="Calibri"/>
                <a:sym typeface="Calibri"/>
              </a:rPr>
              <a:t> of a dual </a:t>
            </a:r>
            <a:r>
              <a:rPr lang="de-DE" sz="1800" dirty="0" err="1">
                <a:solidFill>
                  <a:schemeClr val="lt1"/>
                </a:solidFill>
                <a:latin typeface="Calibri"/>
                <a:ea typeface="Calibri"/>
                <a:cs typeface="Calibri"/>
                <a:sym typeface="Calibri"/>
              </a:rPr>
              <a:t>process</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between</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loss</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orientation</a:t>
            </a:r>
            <a:r>
              <a:rPr lang="de-DE" sz="1800" dirty="0">
                <a:solidFill>
                  <a:schemeClr val="lt1"/>
                </a:solidFill>
                <a:latin typeface="Calibri"/>
                <a:ea typeface="Calibri"/>
                <a:cs typeface="Calibri"/>
                <a:sym typeface="Calibri"/>
              </a:rPr>
              <a:t> and the </a:t>
            </a:r>
            <a:r>
              <a:rPr lang="de-DE" sz="1800" dirty="0" err="1">
                <a:solidFill>
                  <a:schemeClr val="lt1"/>
                </a:solidFill>
                <a:latin typeface="Calibri"/>
                <a:ea typeface="Calibri"/>
                <a:cs typeface="Calibri"/>
                <a:sym typeface="Calibri"/>
              </a:rPr>
              <a:t>motivation</a:t>
            </a:r>
            <a:r>
              <a:rPr lang="de-DE" sz="1800" dirty="0">
                <a:solidFill>
                  <a:schemeClr val="lt1"/>
                </a:solidFill>
                <a:latin typeface="Calibri"/>
                <a:ea typeface="Calibri"/>
                <a:cs typeface="Calibri"/>
                <a:sym typeface="Calibri"/>
              </a:rPr>
              <a:t> to </a:t>
            </a:r>
            <a:r>
              <a:rPr lang="de-DE" sz="1800" dirty="0" err="1">
                <a:solidFill>
                  <a:schemeClr val="lt1"/>
                </a:solidFill>
                <a:latin typeface="Calibri"/>
                <a:ea typeface="Calibri"/>
                <a:cs typeface="Calibri"/>
                <a:sym typeface="Calibri"/>
              </a:rPr>
              <a:t>start</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again</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allows</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for</a:t>
            </a:r>
            <a:r>
              <a:rPr lang="de-DE" sz="1800" dirty="0">
                <a:solidFill>
                  <a:schemeClr val="lt1"/>
                </a:solidFill>
                <a:latin typeface="Calibri"/>
                <a:ea typeface="Calibri"/>
                <a:cs typeface="Calibri"/>
                <a:sym typeface="Calibri"/>
              </a:rPr>
              <a:t> a </a:t>
            </a:r>
            <a:r>
              <a:rPr lang="de-DE" sz="1800" dirty="0" err="1">
                <a:solidFill>
                  <a:schemeClr val="lt1"/>
                </a:solidFill>
                <a:latin typeface="Calibri"/>
                <a:ea typeface="Calibri"/>
                <a:cs typeface="Calibri"/>
                <a:sym typeface="Calibri"/>
              </a:rPr>
              <a:t>much</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faster</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recovery</a:t>
            </a:r>
            <a:r>
              <a:rPr lang="de-DE" sz="1800" dirty="0">
                <a:solidFill>
                  <a:schemeClr val="lt1"/>
                </a:solidFill>
                <a:latin typeface="Calibri"/>
                <a:ea typeface="Calibri"/>
                <a:cs typeface="Calibri"/>
                <a:sym typeface="Calibri"/>
              </a:rPr>
              <a:t>!</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51"/>
          <p:cNvSpPr txBox="1">
            <a:spLocks noGrp="1"/>
          </p:cNvSpPr>
          <p:nvPr>
            <p:ph type="body" idx="1"/>
          </p:nvPr>
        </p:nvSpPr>
        <p:spPr>
          <a:xfrm>
            <a:off x="3752490" y="2411842"/>
            <a:ext cx="8007709" cy="2692003"/>
          </a:xfrm>
          <a:prstGeom prst="rect">
            <a:avLst/>
          </a:prstGeom>
          <a:solidFill>
            <a:schemeClr val="lt1"/>
          </a:solid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595A59"/>
              </a:buClr>
              <a:buSzPts val="1800"/>
              <a:buFont typeface="Arial"/>
              <a:buChar char="•"/>
            </a:pPr>
            <a:r>
              <a:rPr lang="de-DE" dirty="0"/>
              <a:t>Feelings and </a:t>
            </a:r>
            <a:r>
              <a:rPr lang="de-DE" dirty="0" err="1"/>
              <a:t>reactions</a:t>
            </a:r>
            <a:r>
              <a:rPr lang="de-DE" dirty="0"/>
              <a:t> </a:t>
            </a:r>
            <a:r>
              <a:rPr lang="de-DE" dirty="0" err="1"/>
              <a:t>based</a:t>
            </a:r>
            <a:r>
              <a:rPr lang="de-DE" dirty="0"/>
              <a:t> on </a:t>
            </a:r>
            <a:r>
              <a:rPr lang="de-DE" dirty="0" err="1"/>
              <a:t>them</a:t>
            </a:r>
            <a:r>
              <a:rPr lang="de-DE" dirty="0"/>
              <a:t> </a:t>
            </a:r>
            <a:r>
              <a:rPr lang="de-DE" dirty="0" err="1"/>
              <a:t>are</a:t>
            </a:r>
            <a:r>
              <a:rPr lang="de-DE" dirty="0"/>
              <a:t> normal</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err="1"/>
              <a:t>Accepting</a:t>
            </a:r>
            <a:r>
              <a:rPr lang="de-DE" dirty="0"/>
              <a:t> </a:t>
            </a:r>
            <a:r>
              <a:rPr lang="de-DE" dirty="0" err="1"/>
              <a:t>psychological</a:t>
            </a:r>
            <a:r>
              <a:rPr lang="de-DE" dirty="0"/>
              <a:t> and </a:t>
            </a:r>
            <a:r>
              <a:rPr lang="de-DE" dirty="0" err="1"/>
              <a:t>physiological</a:t>
            </a:r>
            <a:r>
              <a:rPr lang="de-DE" dirty="0"/>
              <a:t> </a:t>
            </a:r>
            <a:r>
              <a:rPr lang="de-DE" dirty="0" err="1"/>
              <a:t>reactions</a:t>
            </a:r>
            <a:r>
              <a:rPr lang="de-DE" dirty="0"/>
              <a:t> to </a:t>
            </a:r>
            <a:r>
              <a:rPr lang="de-DE" dirty="0" err="1"/>
              <a:t>failure</a:t>
            </a:r>
            <a:r>
              <a:rPr lang="de-DE" dirty="0"/>
              <a:t> </a:t>
            </a:r>
            <a:r>
              <a:rPr lang="de-DE" dirty="0" err="1"/>
              <a:t>as</a:t>
            </a:r>
            <a:r>
              <a:rPr lang="de-DE" dirty="0"/>
              <a:t> normal </a:t>
            </a:r>
            <a:r>
              <a:rPr lang="de-DE" dirty="0" err="1"/>
              <a:t>can</a:t>
            </a:r>
            <a:r>
              <a:rPr lang="de-DE" dirty="0"/>
              <a:t> </a:t>
            </a:r>
            <a:r>
              <a:rPr lang="de-DE" dirty="0" err="1"/>
              <a:t>avoid</a:t>
            </a:r>
            <a:r>
              <a:rPr lang="de-DE" dirty="0"/>
              <a:t> </a:t>
            </a:r>
            <a:r>
              <a:rPr lang="de-DE" dirty="0" err="1"/>
              <a:t>further</a:t>
            </a:r>
            <a:r>
              <a:rPr lang="de-DE" dirty="0"/>
              <a:t> stress</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err="1"/>
              <a:t>Accepting</a:t>
            </a:r>
            <a:r>
              <a:rPr lang="de-DE" dirty="0"/>
              <a:t> </a:t>
            </a:r>
            <a:r>
              <a:rPr lang="de-DE" dirty="0" err="1"/>
              <a:t>failure</a:t>
            </a:r>
            <a:r>
              <a:rPr lang="de-DE" dirty="0"/>
              <a:t> </a:t>
            </a:r>
            <a:r>
              <a:rPr lang="de-DE" dirty="0" err="1"/>
              <a:t>is</a:t>
            </a:r>
            <a:r>
              <a:rPr lang="de-DE" dirty="0"/>
              <a:t> a </a:t>
            </a:r>
            <a:r>
              <a:rPr lang="de-DE" dirty="0" err="1"/>
              <a:t>process</a:t>
            </a:r>
            <a:r>
              <a:rPr lang="de-DE" dirty="0"/>
              <a:t> - </a:t>
            </a:r>
            <a:r>
              <a:rPr lang="de-DE" dirty="0" err="1"/>
              <a:t>accepting</a:t>
            </a:r>
            <a:r>
              <a:rPr lang="de-DE" dirty="0"/>
              <a:t> </a:t>
            </a:r>
            <a:r>
              <a:rPr lang="de-DE" dirty="0" err="1"/>
              <a:t>it</a:t>
            </a:r>
            <a:r>
              <a:rPr lang="de-DE" dirty="0"/>
              <a:t> </a:t>
            </a:r>
            <a:r>
              <a:rPr lang="de-DE" dirty="0" err="1"/>
              <a:t>can</a:t>
            </a:r>
            <a:r>
              <a:rPr lang="de-DE" dirty="0"/>
              <a:t> </a:t>
            </a:r>
            <a:r>
              <a:rPr lang="de-DE" dirty="0" err="1"/>
              <a:t>cause</a:t>
            </a:r>
            <a:r>
              <a:rPr lang="de-DE" dirty="0"/>
              <a:t> positive </a:t>
            </a:r>
            <a:r>
              <a:rPr lang="de-DE" dirty="0" err="1"/>
              <a:t>feelings</a:t>
            </a:r>
            <a:r>
              <a:rPr lang="de-DE" dirty="0"/>
              <a:t> </a:t>
            </a:r>
            <a:r>
              <a:rPr lang="de-DE" dirty="0" err="1"/>
              <a:t>that</a:t>
            </a:r>
            <a:r>
              <a:rPr lang="de-DE" dirty="0"/>
              <a:t> </a:t>
            </a:r>
            <a:r>
              <a:rPr lang="de-DE" dirty="0" err="1"/>
              <a:t>prevent</a:t>
            </a:r>
            <a:r>
              <a:rPr lang="de-DE" dirty="0"/>
              <a:t> a pure </a:t>
            </a:r>
            <a:r>
              <a:rPr lang="de-DE" dirty="0" err="1"/>
              <a:t>loss</a:t>
            </a:r>
            <a:r>
              <a:rPr lang="de-DE" dirty="0"/>
              <a:t> </a:t>
            </a:r>
            <a:r>
              <a:rPr lang="de-DE" dirty="0" err="1"/>
              <a:t>orientation</a:t>
            </a:r>
            <a:r>
              <a:rPr lang="de-DE" dirty="0"/>
              <a:t> </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a:t>The </a:t>
            </a:r>
            <a:r>
              <a:rPr lang="de-DE" dirty="0" err="1"/>
              <a:t>learning</a:t>
            </a:r>
            <a:r>
              <a:rPr lang="de-DE" dirty="0"/>
              <a:t> </a:t>
            </a:r>
            <a:r>
              <a:rPr lang="de-DE" dirty="0" err="1"/>
              <a:t>process</a:t>
            </a:r>
            <a:r>
              <a:rPr lang="de-DE" dirty="0"/>
              <a:t> </a:t>
            </a:r>
            <a:r>
              <a:rPr lang="de-DE" dirty="0" err="1"/>
              <a:t>is</a:t>
            </a:r>
            <a:r>
              <a:rPr lang="de-DE" dirty="0"/>
              <a:t> not </a:t>
            </a:r>
            <a:r>
              <a:rPr lang="de-DE" dirty="0" err="1"/>
              <a:t>continuous</a:t>
            </a:r>
            <a:r>
              <a:rPr lang="de-DE" dirty="0"/>
              <a:t> but </a:t>
            </a:r>
            <a:r>
              <a:rPr lang="de-DE" dirty="0" err="1"/>
              <a:t>goes</a:t>
            </a:r>
            <a:r>
              <a:rPr lang="de-DE" dirty="0"/>
              <a:t> </a:t>
            </a:r>
            <a:r>
              <a:rPr lang="de-DE" dirty="0" err="1"/>
              <a:t>through</a:t>
            </a:r>
            <a:r>
              <a:rPr lang="de-DE" dirty="0"/>
              <a:t> emotional </a:t>
            </a:r>
            <a:r>
              <a:rPr lang="de-DE" dirty="0" err="1"/>
              <a:t>fluctuations</a:t>
            </a:r>
            <a:r>
              <a:rPr lang="de-DE" dirty="0"/>
              <a:t> - </a:t>
            </a:r>
            <a:r>
              <a:rPr lang="de-DE" dirty="0" err="1"/>
              <a:t>one</a:t>
            </a:r>
            <a:r>
              <a:rPr lang="de-DE" dirty="0"/>
              <a:t> </a:t>
            </a:r>
            <a:r>
              <a:rPr lang="de-DE" dirty="0" err="1"/>
              <a:t>should</a:t>
            </a:r>
            <a:r>
              <a:rPr lang="de-DE" dirty="0"/>
              <a:t> </a:t>
            </a:r>
            <a:r>
              <a:rPr lang="de-DE" dirty="0" err="1"/>
              <a:t>be</a:t>
            </a:r>
            <a:r>
              <a:rPr lang="de-DE" dirty="0"/>
              <a:t> </a:t>
            </a:r>
            <a:r>
              <a:rPr lang="de-DE" dirty="0" err="1"/>
              <a:t>prepared</a:t>
            </a:r>
            <a:r>
              <a:rPr lang="de-DE" dirty="0"/>
              <a:t> </a:t>
            </a:r>
            <a:r>
              <a:rPr lang="de-DE" dirty="0" err="1"/>
              <a:t>for</a:t>
            </a:r>
            <a:r>
              <a:rPr lang="de-DE" dirty="0"/>
              <a:t> </a:t>
            </a:r>
            <a:r>
              <a:rPr lang="de-DE" dirty="0" err="1"/>
              <a:t>these</a:t>
            </a:r>
            <a:endParaRPr dirty="0"/>
          </a:p>
          <a:p>
            <a:pPr marL="285750" lvl="0" indent="-285750" algn="l" rtl="0">
              <a:lnSpc>
                <a:spcPct val="90000"/>
              </a:lnSpc>
              <a:spcBef>
                <a:spcPts val="1000"/>
              </a:spcBef>
              <a:spcAft>
                <a:spcPts val="0"/>
              </a:spcAft>
              <a:buClr>
                <a:srgbClr val="595A59"/>
              </a:buClr>
              <a:buSzPts val="1800"/>
              <a:buFont typeface="Arial"/>
              <a:buChar char="•"/>
            </a:pPr>
            <a:r>
              <a:rPr lang="de-DE" dirty="0"/>
              <a:t>Learning </a:t>
            </a:r>
            <a:r>
              <a:rPr lang="de-DE" dirty="0" err="1"/>
              <a:t>from</a:t>
            </a:r>
            <a:r>
              <a:rPr lang="de-DE" dirty="0"/>
              <a:t> </a:t>
            </a:r>
            <a:r>
              <a:rPr lang="de-DE" dirty="0" err="1"/>
              <a:t>mistakes</a:t>
            </a:r>
            <a:r>
              <a:rPr lang="de-DE" dirty="0"/>
              <a:t> </a:t>
            </a:r>
            <a:r>
              <a:rPr lang="de-DE" dirty="0" err="1"/>
              <a:t>can</a:t>
            </a:r>
            <a:r>
              <a:rPr lang="de-DE" dirty="0"/>
              <a:t> </a:t>
            </a:r>
            <a:r>
              <a:rPr lang="de-DE" dirty="0" err="1"/>
              <a:t>make</a:t>
            </a:r>
            <a:r>
              <a:rPr lang="de-DE" dirty="0"/>
              <a:t> </a:t>
            </a:r>
            <a:r>
              <a:rPr lang="de-DE" dirty="0" err="1"/>
              <a:t>you</a:t>
            </a:r>
            <a:r>
              <a:rPr lang="de-DE" dirty="0"/>
              <a:t> a </a:t>
            </a:r>
            <a:r>
              <a:rPr lang="de-DE" dirty="0" err="1"/>
              <a:t>better</a:t>
            </a:r>
            <a:r>
              <a:rPr lang="de-DE" dirty="0"/>
              <a:t> </a:t>
            </a:r>
            <a:r>
              <a:rPr lang="de-DE" dirty="0" err="1"/>
              <a:t>entrepreneur</a:t>
            </a:r>
            <a:r>
              <a:rPr lang="de-DE" dirty="0"/>
              <a:t>!</a:t>
            </a:r>
            <a:endParaRPr dirty="0"/>
          </a:p>
        </p:txBody>
      </p:sp>
      <p:pic>
        <p:nvPicPr>
          <p:cNvPr id="1700" name="Google Shape;1700;p51"/>
          <p:cNvPicPr preferRelativeResize="0">
            <a:picLocks noGrp="1"/>
          </p:cNvPicPr>
          <p:nvPr>
            <p:ph type="body" idx="2"/>
          </p:nvPr>
        </p:nvPicPr>
        <p:blipFill rotWithShape="1">
          <a:blip r:embed="rId3">
            <a:alphaModFix/>
          </a:blip>
          <a:srcRect/>
          <a:stretch/>
        </p:blipFill>
        <p:spPr>
          <a:xfrm>
            <a:off x="370936" y="2967782"/>
            <a:ext cx="3189288" cy="1793974"/>
          </a:xfrm>
          <a:prstGeom prst="rect">
            <a:avLst/>
          </a:prstGeom>
          <a:noFill/>
          <a:ln>
            <a:noFill/>
          </a:ln>
        </p:spPr>
      </p:pic>
      <p:sp>
        <p:nvSpPr>
          <p:cNvPr id="1701" name="Google Shape;1701;p5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In </a:t>
            </a:r>
            <a:r>
              <a:rPr lang="de-DE" dirty="0" err="1"/>
              <a:t>order</a:t>
            </a:r>
            <a:r>
              <a:rPr lang="de-DE" dirty="0"/>
              <a:t> to </a:t>
            </a:r>
            <a:r>
              <a:rPr lang="de-DE" dirty="0" err="1"/>
              <a:t>grow</a:t>
            </a:r>
            <a:r>
              <a:rPr lang="de-DE" dirty="0"/>
              <a:t> </a:t>
            </a:r>
            <a:r>
              <a:rPr lang="de-DE" dirty="0" err="1"/>
              <a:t>from</a:t>
            </a:r>
            <a:r>
              <a:rPr lang="de-DE" dirty="0"/>
              <a:t> </a:t>
            </a:r>
            <a:r>
              <a:rPr lang="de-DE" dirty="0" err="1"/>
              <a:t>failures</a:t>
            </a:r>
            <a:r>
              <a:rPr lang="de-DE" dirty="0"/>
              <a:t>, </a:t>
            </a:r>
            <a:r>
              <a:rPr lang="de-DE" dirty="0" err="1"/>
              <a:t>you</a:t>
            </a:r>
            <a:r>
              <a:rPr lang="de-DE" dirty="0"/>
              <a:t> </a:t>
            </a:r>
            <a:r>
              <a:rPr lang="de-DE" dirty="0" err="1"/>
              <a:t>have</a:t>
            </a:r>
            <a:r>
              <a:rPr lang="de-DE" dirty="0"/>
              <a:t> to deal </a:t>
            </a:r>
            <a:r>
              <a:rPr lang="de-DE" dirty="0" err="1"/>
              <a:t>with</a:t>
            </a:r>
            <a:r>
              <a:rPr lang="de-DE" dirty="0"/>
              <a:t> </a:t>
            </a:r>
            <a:r>
              <a:rPr lang="de-DE" dirty="0" err="1"/>
              <a:t>them</a:t>
            </a:r>
            <a:r>
              <a:rPr lang="de-DE" dirty="0"/>
              <a:t> </a:t>
            </a:r>
            <a:r>
              <a:rPr lang="de-DE" dirty="0" err="1"/>
              <a:t>properly</a:t>
            </a:r>
            <a:r>
              <a:rPr lang="de-DE" dirty="0"/>
              <a:t>. </a:t>
            </a:r>
            <a:endParaRPr dirty="0"/>
          </a:p>
        </p:txBody>
      </p:sp>
      <p:sp>
        <p:nvSpPr>
          <p:cNvPr id="1702" name="Google Shape;1702;p5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Learning from failure (II/II)</a:t>
            </a:r>
            <a:endParaRPr/>
          </a:p>
          <a:p>
            <a:pPr marL="0" lvl="0" indent="0" algn="l" rtl="0">
              <a:lnSpc>
                <a:spcPct val="90000"/>
              </a:lnSpc>
              <a:spcBef>
                <a:spcPts val="1000"/>
              </a:spcBef>
              <a:spcAft>
                <a:spcPts val="0"/>
              </a:spcAft>
              <a:buClr>
                <a:srgbClr val="79527B"/>
              </a:buClr>
              <a:buSzPts val="1800"/>
              <a:buNone/>
            </a:pPr>
            <a:endParaRPr/>
          </a:p>
          <a:p>
            <a:pPr marL="0" lvl="0" indent="0" algn="l" rtl="0">
              <a:lnSpc>
                <a:spcPct val="90000"/>
              </a:lnSpc>
              <a:spcBef>
                <a:spcPts val="1000"/>
              </a:spcBef>
              <a:spcAft>
                <a:spcPts val="0"/>
              </a:spcAft>
              <a:buClr>
                <a:srgbClr val="79527B"/>
              </a:buClr>
              <a:buSzPts val="1800"/>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52"/>
          <p:cNvSpPr txBox="1">
            <a:spLocks noGrp="1"/>
          </p:cNvSpPr>
          <p:nvPr>
            <p:ph type="body" idx="2"/>
          </p:nvPr>
        </p:nvSpPr>
        <p:spPr>
          <a:xfrm>
            <a:off x="389965" y="1637401"/>
            <a:ext cx="3311178"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Fred </a:t>
            </a:r>
            <a:r>
              <a:rPr lang="de-DE" dirty="0" err="1"/>
              <a:t>Colantonio</a:t>
            </a:r>
            <a:r>
              <a:rPr lang="de-DE" dirty="0"/>
              <a:t>, Business Coach and </a:t>
            </a:r>
            <a:r>
              <a:rPr lang="de-DE" dirty="0" err="1"/>
              <a:t>Criminologist</a:t>
            </a:r>
            <a:r>
              <a:rPr lang="de-DE" dirty="0"/>
              <a:t> </a:t>
            </a:r>
            <a:r>
              <a:rPr lang="de-DE" dirty="0" err="1"/>
              <a:t>specialized</a:t>
            </a:r>
            <a:r>
              <a:rPr lang="de-DE" dirty="0"/>
              <a:t> in New Media and Technologies, </a:t>
            </a:r>
            <a:r>
              <a:rPr lang="de-DE" dirty="0" err="1"/>
              <a:t>talking</a:t>
            </a:r>
            <a:r>
              <a:rPr lang="de-DE" dirty="0"/>
              <a:t> </a:t>
            </a:r>
            <a:r>
              <a:rPr lang="de-DE" dirty="0" err="1"/>
              <a:t>about</a:t>
            </a:r>
            <a:r>
              <a:rPr lang="de-DE" dirty="0"/>
              <a:t> </a:t>
            </a:r>
            <a:r>
              <a:rPr lang="de-DE" dirty="0" err="1"/>
              <a:t>how</a:t>
            </a:r>
            <a:r>
              <a:rPr lang="de-DE" dirty="0"/>
              <a:t> to manage </a:t>
            </a:r>
            <a:r>
              <a:rPr lang="de-DE" dirty="0" err="1"/>
              <a:t>failure</a:t>
            </a:r>
            <a:r>
              <a:rPr lang="de-DE" dirty="0"/>
              <a:t> </a:t>
            </a:r>
            <a:r>
              <a:rPr lang="de-DE" dirty="0" err="1"/>
              <a:t>as</a:t>
            </a:r>
            <a:r>
              <a:rPr lang="de-DE" dirty="0"/>
              <a:t> a </a:t>
            </a:r>
            <a:r>
              <a:rPr lang="de-DE" dirty="0" err="1"/>
              <a:t>way</a:t>
            </a:r>
            <a:r>
              <a:rPr lang="de-DE" dirty="0"/>
              <a:t> to </a:t>
            </a:r>
            <a:r>
              <a:rPr lang="de-DE" dirty="0" err="1"/>
              <a:t>succeed</a:t>
            </a:r>
            <a:r>
              <a:rPr lang="de-DE" dirty="0"/>
              <a:t> and </a:t>
            </a:r>
            <a:r>
              <a:rPr lang="de-DE" dirty="0" err="1"/>
              <a:t>providing</a:t>
            </a:r>
            <a:r>
              <a:rPr lang="de-DE" dirty="0"/>
              <a:t> </a:t>
            </a:r>
            <a:r>
              <a:rPr lang="de-DE" dirty="0" err="1"/>
              <a:t>tips</a:t>
            </a:r>
            <a:r>
              <a:rPr lang="de-DE" dirty="0"/>
              <a:t> and tricks </a:t>
            </a:r>
            <a:r>
              <a:rPr lang="de-DE" dirty="0" err="1"/>
              <a:t>around</a:t>
            </a:r>
            <a:r>
              <a:rPr lang="de-DE" dirty="0"/>
              <a:t> </a:t>
            </a:r>
            <a:r>
              <a:rPr lang="de-DE" dirty="0" err="1"/>
              <a:t>failure</a:t>
            </a:r>
            <a:r>
              <a:rPr lang="de-DE" dirty="0"/>
              <a:t> and </a:t>
            </a:r>
            <a:r>
              <a:rPr lang="de-DE" dirty="0" err="1"/>
              <a:t>its</a:t>
            </a:r>
            <a:r>
              <a:rPr lang="de-DE" dirty="0"/>
              <a:t> </a:t>
            </a:r>
            <a:r>
              <a:rPr lang="de-DE" dirty="0" err="1"/>
              <a:t>perception</a:t>
            </a:r>
            <a:r>
              <a:rPr lang="de-DE" dirty="0"/>
              <a:t>.</a:t>
            </a:r>
            <a:endParaRPr dirty="0"/>
          </a:p>
          <a:p>
            <a:pPr marL="0" lvl="0" indent="0" algn="l" rtl="0">
              <a:lnSpc>
                <a:spcPct val="100000"/>
              </a:lnSpc>
              <a:spcBef>
                <a:spcPts val="600"/>
              </a:spcBef>
              <a:spcAft>
                <a:spcPts val="0"/>
              </a:spcAft>
              <a:buClr>
                <a:srgbClr val="595A59"/>
              </a:buClr>
              <a:buSzPts val="1800"/>
              <a:buNone/>
            </a:pPr>
            <a:endParaRPr dirty="0"/>
          </a:p>
          <a:p>
            <a:pPr marL="0" lvl="0" indent="0" algn="l" rtl="0">
              <a:lnSpc>
                <a:spcPct val="100000"/>
              </a:lnSpc>
              <a:spcBef>
                <a:spcPts val="600"/>
              </a:spcBef>
              <a:spcAft>
                <a:spcPts val="0"/>
              </a:spcAft>
              <a:buClr>
                <a:srgbClr val="595A59"/>
              </a:buClr>
              <a:buSzPts val="1200"/>
              <a:buNone/>
            </a:pPr>
            <a:r>
              <a:rPr lang="de-DE" sz="1200" dirty="0"/>
              <a:t>Source: TED</a:t>
            </a:r>
            <a:endParaRPr dirty="0"/>
          </a:p>
          <a:p>
            <a:pPr marL="0" lvl="0" indent="0" algn="l" rtl="0">
              <a:lnSpc>
                <a:spcPct val="100000"/>
              </a:lnSpc>
              <a:spcBef>
                <a:spcPts val="600"/>
              </a:spcBef>
              <a:spcAft>
                <a:spcPts val="0"/>
              </a:spcAft>
              <a:buClr>
                <a:srgbClr val="79527B"/>
              </a:buClr>
              <a:buSzPts val="1200"/>
              <a:buNone/>
            </a:pPr>
            <a:r>
              <a:rPr lang="de-DE" sz="1200" u="sng" dirty="0">
                <a:solidFill>
                  <a:srgbClr val="79527B"/>
                </a:solidFill>
                <a:hlinkClick r:id="rId3">
                  <a:extLst>
                    <a:ext uri="{A12FA001-AC4F-418D-AE19-62706E023703}">
                      <ahyp:hlinkClr xmlns:ahyp="http://schemas.microsoft.com/office/drawing/2018/hyperlinkcolor" val="tx"/>
                    </a:ext>
                  </a:extLst>
                </a:hlinkClick>
              </a:rPr>
              <a:t>https://www.youtube.com/watch?v=LvXYIKenP4o</a:t>
            </a:r>
            <a:endParaRPr sz="1200" dirty="0">
              <a:solidFill>
                <a:srgbClr val="79527B"/>
              </a:solidFill>
            </a:endParaRPr>
          </a:p>
        </p:txBody>
      </p:sp>
      <p:sp>
        <p:nvSpPr>
          <p:cNvPr id="1708" name="Google Shape;1708;p5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Please watch: How perception of failure affects success</a:t>
            </a:r>
            <a:endParaRPr/>
          </a:p>
        </p:txBody>
      </p:sp>
      <p:sp>
        <p:nvSpPr>
          <p:cNvPr id="1709" name="Google Shape;1709;p5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Failure and success</a:t>
            </a:r>
            <a:endParaRPr/>
          </a:p>
        </p:txBody>
      </p:sp>
      <p:pic>
        <p:nvPicPr>
          <p:cNvPr id="1710" name="Google Shape;1710;p52" descr="iMac.png"/>
          <p:cNvPicPr preferRelativeResize="0">
            <a:picLocks noGrp="1"/>
          </p:cNvPicPr>
          <p:nvPr>
            <p:ph type="body" idx="1"/>
          </p:nvPr>
        </p:nvPicPr>
        <p:blipFill rotWithShape="1">
          <a:blip r:embed="rId4">
            <a:alphaModFix/>
          </a:blip>
          <a:srcRect/>
          <a:stretch/>
        </p:blipFill>
        <p:spPr>
          <a:xfrm>
            <a:off x="5122980" y="1636713"/>
            <a:ext cx="5267090" cy="4455341"/>
          </a:xfrm>
          <a:prstGeom prst="rect">
            <a:avLst/>
          </a:prstGeom>
          <a:noFill/>
          <a:ln>
            <a:noFill/>
          </a:ln>
        </p:spPr>
      </p:pic>
      <p:pic>
        <p:nvPicPr>
          <p:cNvPr id="1711" name="Google Shape;1711;p52" title="How perception of failure affects success: Fred Colantonio at TEDxLiege"/>
          <p:cNvPicPr preferRelativeResize="0"/>
          <p:nvPr/>
        </p:nvPicPr>
        <p:blipFill rotWithShape="1">
          <a:blip r:embed="rId5">
            <a:alphaModFix/>
          </a:blip>
          <a:srcRect/>
          <a:stretch/>
        </p:blipFill>
        <p:spPr>
          <a:xfrm>
            <a:off x="5817326" y="2212437"/>
            <a:ext cx="3988526" cy="22535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1"/>
                                        </p:tgtEl>
                                        <p:attrNameLst>
                                          <p:attrName>style.visibility</p:attrName>
                                        </p:attrNameLst>
                                      </p:cBhvr>
                                      <p:to>
                                        <p:strVal val="visible"/>
                                      </p:to>
                                    </p:set>
                                    <p:animEffect transition="in" filter="fade">
                                      <p:cBhvr>
                                        <p:cTn id="7" dur="1"/>
                                        <p:tgtEl>
                                          <p:spTgt spid="1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7" name="Google Shape;1717;p53"/>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20 sticks of spaghetti</a:t>
            </a:r>
            <a:endParaRPr/>
          </a:p>
        </p:txBody>
      </p:sp>
      <p:sp>
        <p:nvSpPr>
          <p:cNvPr id="1719" name="Google Shape;1719;p53"/>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one yard of tape</a:t>
            </a:r>
            <a:endParaRPr/>
          </a:p>
        </p:txBody>
      </p:sp>
      <p:sp>
        <p:nvSpPr>
          <p:cNvPr id="1721" name="Google Shape;1721;p53"/>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one yard of string</a:t>
            </a:r>
            <a:endParaRPr/>
          </a:p>
        </p:txBody>
      </p:sp>
      <p:sp>
        <p:nvSpPr>
          <p:cNvPr id="1723" name="Google Shape;1723;p53"/>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one marshmallow</a:t>
            </a:r>
            <a:endParaRPr/>
          </a:p>
        </p:txBody>
      </p:sp>
      <p:sp>
        <p:nvSpPr>
          <p:cNvPr id="1725" name="Google Shape;1725;p53"/>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A59"/>
              </a:buClr>
              <a:buSzPts val="2200"/>
              <a:buNone/>
            </a:pPr>
            <a:r>
              <a:rPr lang="de-DE"/>
              <a:t>18 minutes</a:t>
            </a:r>
            <a:endParaRPr/>
          </a:p>
        </p:txBody>
      </p:sp>
      <p:sp>
        <p:nvSpPr>
          <p:cNvPr id="1726" name="Google Shape;1726;p53"/>
          <p:cNvSpPr txBox="1">
            <a:spLocks noGrp="1"/>
          </p:cNvSpPr>
          <p:nvPr>
            <p:ph type="body" idx="14"/>
          </p:nvPr>
        </p:nvSpPr>
        <p:spPr>
          <a:xfrm>
            <a:off x="1575582" y="2758935"/>
            <a:ext cx="4180325" cy="36872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de-DE" dirty="0" err="1"/>
              <a:t>Get</a:t>
            </a:r>
            <a:r>
              <a:rPr lang="de-DE" dirty="0"/>
              <a:t> </a:t>
            </a:r>
            <a:r>
              <a:rPr lang="de-DE" dirty="0" err="1"/>
              <a:t>together</a:t>
            </a:r>
            <a:r>
              <a:rPr lang="de-DE" dirty="0"/>
              <a:t> in </a:t>
            </a:r>
            <a:r>
              <a:rPr lang="de-DE" dirty="0" err="1"/>
              <a:t>teams</a:t>
            </a:r>
            <a:r>
              <a:rPr lang="de-DE" dirty="0"/>
              <a:t> of 3 to 6 </a:t>
            </a:r>
            <a:r>
              <a:rPr lang="de-DE" dirty="0" err="1"/>
              <a:t>people</a:t>
            </a:r>
            <a:r>
              <a:rPr lang="de-DE" dirty="0"/>
              <a:t>. </a:t>
            </a:r>
            <a:r>
              <a:rPr lang="de-DE" dirty="0" err="1"/>
              <a:t>Each</a:t>
            </a:r>
            <a:r>
              <a:rPr lang="de-DE" dirty="0"/>
              <a:t> </a:t>
            </a:r>
            <a:r>
              <a:rPr lang="de-DE" dirty="0" err="1"/>
              <a:t>group</a:t>
            </a:r>
            <a:r>
              <a:rPr lang="de-DE" dirty="0"/>
              <a:t> </a:t>
            </a:r>
            <a:r>
              <a:rPr lang="de-DE" dirty="0" err="1"/>
              <a:t>tries</a:t>
            </a:r>
            <a:r>
              <a:rPr lang="de-DE" dirty="0"/>
              <a:t> to </a:t>
            </a:r>
            <a:r>
              <a:rPr lang="de-DE" dirty="0" err="1"/>
              <a:t>build</a:t>
            </a:r>
            <a:r>
              <a:rPr lang="de-DE" dirty="0"/>
              <a:t> a </a:t>
            </a:r>
            <a:r>
              <a:rPr lang="de-DE" dirty="0" err="1"/>
              <a:t>structure</a:t>
            </a:r>
            <a:r>
              <a:rPr lang="de-DE" dirty="0"/>
              <a:t> </a:t>
            </a:r>
            <a:r>
              <a:rPr lang="de-DE" dirty="0" err="1"/>
              <a:t>with</a:t>
            </a:r>
            <a:r>
              <a:rPr lang="de-DE" dirty="0"/>
              <a:t> a </a:t>
            </a:r>
            <a:r>
              <a:rPr lang="de-DE" dirty="0" err="1"/>
              <a:t>marshmallow</a:t>
            </a:r>
            <a:r>
              <a:rPr lang="de-DE" dirty="0"/>
              <a:t> on the top. </a:t>
            </a:r>
            <a:endParaRPr dirty="0"/>
          </a:p>
          <a:p>
            <a:pPr marL="228600" lvl="0" indent="-228600" algn="l" rtl="0">
              <a:lnSpc>
                <a:spcPct val="90000"/>
              </a:lnSpc>
              <a:spcBef>
                <a:spcPts val="1000"/>
              </a:spcBef>
              <a:spcAft>
                <a:spcPts val="0"/>
              </a:spcAft>
              <a:buClr>
                <a:schemeClr val="lt1"/>
              </a:buClr>
              <a:buSzPts val="2400"/>
              <a:buNone/>
            </a:pPr>
            <a:r>
              <a:rPr lang="de-DE" dirty="0"/>
              <a:t>The </a:t>
            </a:r>
            <a:r>
              <a:rPr lang="de-DE" dirty="0" err="1"/>
              <a:t>highest</a:t>
            </a:r>
            <a:r>
              <a:rPr lang="de-DE" dirty="0"/>
              <a:t> </a:t>
            </a:r>
            <a:r>
              <a:rPr lang="de-DE" dirty="0" err="1"/>
              <a:t>structure</a:t>
            </a:r>
            <a:r>
              <a:rPr lang="de-DE" dirty="0"/>
              <a:t> </a:t>
            </a:r>
            <a:r>
              <a:rPr lang="de-DE" dirty="0" err="1"/>
              <a:t>wins</a:t>
            </a:r>
            <a:r>
              <a:rPr lang="de-DE" dirty="0"/>
              <a:t>!</a:t>
            </a:r>
            <a:endParaRPr dirty="0"/>
          </a:p>
          <a:p>
            <a:pPr marL="228600" lvl="0" indent="-228600" algn="l" rtl="0">
              <a:lnSpc>
                <a:spcPct val="90000"/>
              </a:lnSpc>
              <a:spcBef>
                <a:spcPts val="1000"/>
              </a:spcBef>
              <a:spcAft>
                <a:spcPts val="0"/>
              </a:spcAft>
              <a:buClr>
                <a:schemeClr val="lt1"/>
              </a:buClr>
              <a:buSzPts val="2400"/>
              <a:buNone/>
            </a:pPr>
            <a:r>
              <a:rPr lang="de-DE" dirty="0"/>
              <a:t>Here </a:t>
            </a:r>
            <a:r>
              <a:rPr lang="de-DE" dirty="0" err="1"/>
              <a:t>is</a:t>
            </a:r>
            <a:r>
              <a:rPr lang="de-DE" dirty="0"/>
              <a:t> </a:t>
            </a:r>
            <a:r>
              <a:rPr lang="de-DE" dirty="0" err="1"/>
              <a:t>what</a:t>
            </a:r>
            <a:r>
              <a:rPr lang="de-DE" dirty="0"/>
              <a:t> </a:t>
            </a:r>
            <a:r>
              <a:rPr lang="de-DE" dirty="0" err="1"/>
              <a:t>you</a:t>
            </a:r>
            <a:r>
              <a:rPr lang="de-DE" dirty="0"/>
              <a:t> </a:t>
            </a:r>
            <a:r>
              <a:rPr lang="de-DE" dirty="0" err="1"/>
              <a:t>need</a:t>
            </a:r>
            <a:r>
              <a:rPr lang="de-DE" dirty="0"/>
              <a:t>:</a:t>
            </a:r>
            <a:endParaRPr dirty="0"/>
          </a:p>
        </p:txBody>
      </p:sp>
      <p:sp>
        <p:nvSpPr>
          <p:cNvPr id="1727" name="Google Shape;1727;p53"/>
          <p:cNvSpPr txBox="1">
            <a:spLocks noGrp="1"/>
          </p:cNvSpPr>
          <p:nvPr>
            <p:ph type="body" idx="15"/>
          </p:nvPr>
        </p:nvSpPr>
        <p:spPr>
          <a:xfrm>
            <a:off x="1548092" y="628636"/>
            <a:ext cx="4547908" cy="6036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Exercise: Marshmallow Challenge</a:t>
            </a:r>
            <a:endParaRPr/>
          </a:p>
        </p:txBody>
      </p:sp>
      <p:sp>
        <p:nvSpPr>
          <p:cNvPr id="2" name="Google Shape;832;p4">
            <a:extLst>
              <a:ext uri="{FF2B5EF4-FFF2-40B4-BE49-F238E27FC236}">
                <a16:creationId xmlns:a16="http://schemas.microsoft.com/office/drawing/2014/main" id="{1FAD94BF-2BF9-D5CE-6E60-F8B8F995D9D3}"/>
              </a:ext>
            </a:extLst>
          </p:cNvPr>
          <p:cNvSpPr txBox="1">
            <a:spLocks noGrp="1"/>
          </p:cNvSpPr>
          <p:nvPr>
            <p:ph type="body" idx="1"/>
          </p:nvPr>
        </p:nvSpPr>
        <p:spPr>
          <a:xfrm>
            <a:off x="6781160" y="107701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dirty="0"/>
              <a:t>1</a:t>
            </a:r>
            <a:endParaRPr dirty="0"/>
          </a:p>
        </p:txBody>
      </p:sp>
      <p:sp>
        <p:nvSpPr>
          <p:cNvPr id="3" name="Google Shape;836;p4">
            <a:extLst>
              <a:ext uri="{FF2B5EF4-FFF2-40B4-BE49-F238E27FC236}">
                <a16:creationId xmlns:a16="http://schemas.microsoft.com/office/drawing/2014/main" id="{E3E61DC2-8AE2-AFC3-D117-B00B0A2148FF}"/>
              </a:ext>
            </a:extLst>
          </p:cNvPr>
          <p:cNvSpPr txBox="1">
            <a:spLocks noGrp="1"/>
          </p:cNvSpPr>
          <p:nvPr>
            <p:ph type="body" idx="3"/>
          </p:nvPr>
        </p:nvSpPr>
        <p:spPr>
          <a:xfrm>
            <a:off x="6781160" y="2151643"/>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2</a:t>
            </a:r>
            <a:endParaRPr/>
          </a:p>
        </p:txBody>
      </p:sp>
      <p:sp>
        <p:nvSpPr>
          <p:cNvPr id="4" name="Google Shape;838;p4">
            <a:extLst>
              <a:ext uri="{FF2B5EF4-FFF2-40B4-BE49-F238E27FC236}">
                <a16:creationId xmlns:a16="http://schemas.microsoft.com/office/drawing/2014/main" id="{7293083C-D9BF-EFA0-9206-27D7C832278E}"/>
              </a:ext>
            </a:extLst>
          </p:cNvPr>
          <p:cNvSpPr txBox="1">
            <a:spLocks noGrp="1"/>
          </p:cNvSpPr>
          <p:nvPr>
            <p:ph type="body" idx="5"/>
          </p:nvPr>
        </p:nvSpPr>
        <p:spPr>
          <a:xfrm>
            <a:off x="6781160" y="3211407"/>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3</a:t>
            </a:r>
            <a:endParaRPr/>
          </a:p>
        </p:txBody>
      </p:sp>
      <p:sp>
        <p:nvSpPr>
          <p:cNvPr id="5" name="Google Shape;840;p4">
            <a:extLst>
              <a:ext uri="{FF2B5EF4-FFF2-40B4-BE49-F238E27FC236}">
                <a16:creationId xmlns:a16="http://schemas.microsoft.com/office/drawing/2014/main" id="{0564229F-A725-3055-C405-59A469A66D13}"/>
              </a:ext>
            </a:extLst>
          </p:cNvPr>
          <p:cNvSpPr txBox="1">
            <a:spLocks noGrp="1"/>
          </p:cNvSpPr>
          <p:nvPr>
            <p:ph type="body" idx="7"/>
          </p:nvPr>
        </p:nvSpPr>
        <p:spPr>
          <a:xfrm>
            <a:off x="6767305" y="4269593"/>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de-DE"/>
              <a:t>4</a:t>
            </a:r>
            <a:endParaRPr/>
          </a:p>
        </p:txBody>
      </p:sp>
      <p:sp>
        <p:nvSpPr>
          <p:cNvPr id="6" name="Google Shape;843;p4">
            <a:extLst>
              <a:ext uri="{FF2B5EF4-FFF2-40B4-BE49-F238E27FC236}">
                <a16:creationId xmlns:a16="http://schemas.microsoft.com/office/drawing/2014/main" id="{0315AC52-FD03-8B3D-DE89-ECA8681A904B}"/>
              </a:ext>
            </a:extLst>
          </p:cNvPr>
          <p:cNvSpPr txBox="1"/>
          <p:nvPr/>
        </p:nvSpPr>
        <p:spPr>
          <a:xfrm>
            <a:off x="6750807" y="5327779"/>
            <a:ext cx="511077" cy="635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de-DE" sz="2800" b="0">
                <a:solidFill>
                  <a:schemeClr val="lt1"/>
                </a:solidFill>
                <a:latin typeface="Calibri"/>
                <a:ea typeface="Calibri"/>
                <a:cs typeface="Calibri"/>
                <a:sym typeface="Calibri"/>
              </a:rPr>
              <a:t>5</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54"/>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Please</a:t>
            </a:r>
            <a:r>
              <a:rPr lang="de-DE" dirty="0"/>
              <a:t> </a:t>
            </a:r>
            <a:r>
              <a:rPr lang="de-DE" dirty="0" err="1"/>
              <a:t>discuss</a:t>
            </a:r>
            <a:r>
              <a:rPr lang="de-DE" dirty="0"/>
              <a:t>:</a:t>
            </a:r>
            <a:endParaRPr dirty="0"/>
          </a:p>
          <a:p>
            <a:pPr marL="0" lvl="0" indent="0" algn="l" rtl="0">
              <a:lnSpc>
                <a:spcPct val="100000"/>
              </a:lnSpc>
              <a:spcBef>
                <a:spcPts val="600"/>
              </a:spcBef>
              <a:spcAft>
                <a:spcPts val="0"/>
              </a:spcAft>
              <a:buClr>
                <a:srgbClr val="595A59"/>
              </a:buClr>
              <a:buSzPts val="1800"/>
              <a:buNone/>
            </a:pPr>
            <a:endParaRPr dirty="0"/>
          </a:p>
          <a:p>
            <a:pPr marL="0" lvl="0" indent="0" algn="l" rtl="0">
              <a:lnSpc>
                <a:spcPct val="100000"/>
              </a:lnSpc>
              <a:spcBef>
                <a:spcPts val="600"/>
              </a:spcBef>
              <a:spcAft>
                <a:spcPts val="0"/>
              </a:spcAft>
              <a:buClr>
                <a:srgbClr val="595A59"/>
              </a:buClr>
              <a:buSzPts val="1800"/>
              <a:buNone/>
            </a:pPr>
            <a:r>
              <a:rPr lang="de-DE" dirty="0"/>
              <a:t>Who </a:t>
            </a:r>
            <a:r>
              <a:rPr lang="de-DE" dirty="0" err="1"/>
              <a:t>performed</a:t>
            </a:r>
            <a:r>
              <a:rPr lang="de-DE" dirty="0"/>
              <a:t> </a:t>
            </a:r>
            <a:r>
              <a:rPr lang="de-DE" dirty="0" err="1"/>
              <a:t>well</a:t>
            </a:r>
            <a:r>
              <a:rPr lang="de-DE" dirty="0"/>
              <a:t> and </a:t>
            </a:r>
            <a:r>
              <a:rPr lang="de-DE" dirty="0" err="1"/>
              <a:t>why</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What</a:t>
            </a:r>
            <a:r>
              <a:rPr lang="de-DE" dirty="0"/>
              <a:t> </a:t>
            </a:r>
            <a:r>
              <a:rPr lang="de-DE" dirty="0" err="1"/>
              <a:t>can</a:t>
            </a:r>
            <a:r>
              <a:rPr lang="de-DE" dirty="0"/>
              <a:t> </a:t>
            </a:r>
            <a:r>
              <a:rPr lang="de-DE" dirty="0" err="1"/>
              <a:t>we</a:t>
            </a:r>
            <a:r>
              <a:rPr lang="de-DE" dirty="0"/>
              <a:t> </a:t>
            </a:r>
            <a:r>
              <a:rPr lang="de-DE" dirty="0" err="1"/>
              <a:t>learn</a:t>
            </a:r>
            <a:r>
              <a:rPr lang="de-DE" dirty="0"/>
              <a:t> </a:t>
            </a:r>
            <a:r>
              <a:rPr lang="de-DE" dirty="0" err="1"/>
              <a:t>from</a:t>
            </a:r>
            <a:r>
              <a:rPr lang="de-DE" dirty="0"/>
              <a:t> the </a:t>
            </a:r>
            <a:r>
              <a:rPr lang="de-DE" dirty="0" err="1"/>
              <a:t>marshmallow</a:t>
            </a:r>
            <a:r>
              <a:rPr lang="de-DE" dirty="0"/>
              <a:t> </a:t>
            </a:r>
            <a:r>
              <a:rPr lang="de-DE" dirty="0" err="1"/>
              <a:t>challenge</a:t>
            </a:r>
            <a:r>
              <a:rPr lang="de-DE" dirty="0"/>
              <a:t>?</a:t>
            </a:r>
            <a:endParaRPr dirty="0"/>
          </a:p>
          <a:p>
            <a:pPr marL="0" lvl="0" indent="0" algn="l" rtl="0">
              <a:lnSpc>
                <a:spcPct val="100000"/>
              </a:lnSpc>
              <a:spcBef>
                <a:spcPts val="600"/>
              </a:spcBef>
              <a:spcAft>
                <a:spcPts val="0"/>
              </a:spcAft>
              <a:buClr>
                <a:srgbClr val="595A59"/>
              </a:buClr>
              <a:buSzPts val="1800"/>
              <a:buNone/>
            </a:pPr>
            <a:endParaRPr dirty="0"/>
          </a:p>
        </p:txBody>
      </p:sp>
      <p:sp>
        <p:nvSpPr>
          <p:cNvPr id="1733" name="Google Shape;1733;p5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endParaRPr/>
          </a:p>
        </p:txBody>
      </p:sp>
      <p:sp>
        <p:nvSpPr>
          <p:cNvPr id="1734" name="Google Shape;1734;p5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Reflection &amp; Discussion </a:t>
            </a:r>
            <a:endParaRPr/>
          </a:p>
        </p:txBody>
      </p:sp>
      <p:pic>
        <p:nvPicPr>
          <p:cNvPr id="1735" name="Google Shape;1735;p54" descr="Klappe"/>
          <p:cNvPicPr preferRelativeResize="0">
            <a:picLocks noGrp="1"/>
          </p:cNvPicPr>
          <p:nvPr>
            <p:ph type="body" idx="1"/>
          </p:nvPr>
        </p:nvPicPr>
        <p:blipFill rotWithShape="1">
          <a:blip r:embed="rId3">
            <a:alphaModFix/>
          </a:blip>
          <a:srcRect/>
          <a:stretch/>
        </p:blipFill>
        <p:spPr>
          <a:xfrm>
            <a:off x="4748361" y="2872964"/>
            <a:ext cx="1376774" cy="1376774"/>
          </a:xfrm>
          <a:prstGeom prst="rect">
            <a:avLst/>
          </a:prstGeom>
          <a:noFill/>
          <a:ln>
            <a:noFill/>
          </a:ln>
        </p:spPr>
      </p:pic>
      <p:sp>
        <p:nvSpPr>
          <p:cNvPr id="1736" name="Google Shape;1736;p54"/>
          <p:cNvSpPr/>
          <p:nvPr/>
        </p:nvSpPr>
        <p:spPr>
          <a:xfrm>
            <a:off x="4499535" y="2690336"/>
            <a:ext cx="6899985" cy="2113280"/>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7" name="Google Shape;1737;p54"/>
          <p:cNvSpPr txBox="1"/>
          <p:nvPr/>
        </p:nvSpPr>
        <p:spPr>
          <a:xfrm>
            <a:off x="6373961" y="2886149"/>
            <a:ext cx="4770793"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To </a:t>
            </a:r>
            <a:r>
              <a:rPr lang="de-DE" sz="1800" dirty="0" err="1">
                <a:solidFill>
                  <a:srgbClr val="595A59"/>
                </a:solidFill>
                <a:latin typeface="Calibri"/>
                <a:ea typeface="Calibri"/>
                <a:cs typeface="Calibri"/>
                <a:sym typeface="Calibri"/>
              </a:rPr>
              <a:t>get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more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impressions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information</a:t>
            </a:r>
            <a:r>
              <a:rPr lang="de-DE" sz="1800" dirty="0">
                <a:solidFill>
                  <a:srgbClr val="595A59"/>
                </a:solidFill>
                <a:latin typeface="Calibri"/>
                <a:ea typeface="Calibri"/>
                <a:cs typeface="Calibri"/>
                <a:sym typeface="Calibri"/>
              </a:rPr>
              <a:t> on </a:t>
            </a:r>
            <a:r>
              <a:rPr lang="de-DE" sz="1800" dirty="0" err="1">
                <a:solidFill>
                  <a:srgbClr val="595A59"/>
                </a:solidFill>
                <a:latin typeface="Calibri"/>
                <a:ea typeface="Calibri"/>
                <a:cs typeface="Calibri"/>
                <a:sym typeface="Calibri"/>
              </a:rPr>
              <a:t>which</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groups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performing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particularly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well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watch</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this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video</a:t>
            </a:r>
            <a:r>
              <a:rPr lang="de-DE" sz="1800" dirty="0">
                <a:solidFill>
                  <a:srgbClr val="595A59"/>
                </a:solidFill>
                <a:latin typeface="Calibri"/>
                <a:ea typeface="Calibri"/>
                <a:cs typeface="Calibri"/>
                <a:sym typeface="Calibri"/>
              </a:rPr>
              <a:t>:</a:t>
            </a:r>
            <a:endParaRPr dirty="0"/>
          </a:p>
          <a:p>
            <a:pPr marL="0" marR="0" lvl="0" indent="0" algn="l" rtl="0">
              <a:spcBef>
                <a:spcPts val="0"/>
              </a:spcBef>
              <a:spcAft>
                <a:spcPts val="0"/>
              </a:spcAft>
              <a:buNone/>
            </a:pPr>
            <a:endParaRPr sz="1800" dirty="0">
              <a:solidFill>
                <a:srgbClr val="595A59"/>
              </a:solidFill>
              <a:latin typeface="Calibri"/>
              <a:ea typeface="Calibri"/>
              <a:cs typeface="Calibri"/>
              <a:sym typeface="Calibri"/>
            </a:endParaRPr>
          </a:p>
          <a:p>
            <a:pPr marL="0" marR="0" lvl="0" indent="0" algn="l" rtl="0">
              <a:spcBef>
                <a:spcPts val="0"/>
              </a:spcBef>
              <a:spcAft>
                <a:spcPts val="0"/>
              </a:spcAft>
              <a:buNone/>
            </a:pPr>
            <a:r>
              <a:rPr lang="de-DE" sz="1800" u="sng" dirty="0">
                <a:solidFill>
                  <a:srgbClr val="595A5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https://www.ted.com/talks/tom_wujec_build_a_tower_build_a_team</a:t>
            </a:r>
            <a:r>
              <a:rPr lang="de-DE" sz="1800" dirty="0">
                <a:solidFill>
                  <a:srgbClr val="595A59"/>
                </a:solidFill>
                <a:latin typeface="Calibri"/>
                <a:ea typeface="Calibri"/>
                <a:cs typeface="Calibri"/>
                <a:sym typeface="Calibri"/>
              </a:rPr>
              <a:t> </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028C3B0-C801-F0EF-96CB-18432E784372}"/>
              </a:ext>
            </a:extLst>
          </p:cNvPr>
          <p:cNvSpPr>
            <a:spLocks noGrp="1"/>
          </p:cNvSpPr>
          <p:nvPr>
            <p:ph type="body" idx="1"/>
          </p:nvPr>
        </p:nvSpPr>
        <p:spPr>
          <a:xfrm>
            <a:off x="734714" y="1757011"/>
            <a:ext cx="9862529" cy="2575069"/>
          </a:xfrm>
        </p:spPr>
        <p:txBody>
          <a:bodyPr/>
          <a:lstStyle/>
          <a:p>
            <a:r>
              <a:rPr lang="en-GB" dirty="0"/>
              <a:t>The COVID-19 pandemic had huge impact on tourism enterprises in the years 2020 and 2021. </a:t>
            </a:r>
          </a:p>
          <a:p>
            <a:r>
              <a:rPr lang="en-GB" dirty="0"/>
              <a:t>Managers and owners of tourism business enterprises went through two years of almost none existing customer demand and very limited cash flow. Navigating their enterprises through those difficult times was a demanding and exhausting process. </a:t>
            </a:r>
          </a:p>
          <a:p>
            <a:endParaRPr lang="en-GB" dirty="0"/>
          </a:p>
        </p:txBody>
      </p:sp>
      <p:sp>
        <p:nvSpPr>
          <p:cNvPr id="6" name="Textplatzhalter 5">
            <a:extLst>
              <a:ext uri="{FF2B5EF4-FFF2-40B4-BE49-F238E27FC236}">
                <a16:creationId xmlns:a16="http://schemas.microsoft.com/office/drawing/2014/main" id="{94AFF0F3-742D-C3C6-9206-E24D249FA39A}"/>
              </a:ext>
            </a:extLst>
          </p:cNvPr>
          <p:cNvSpPr>
            <a:spLocks noGrp="1"/>
          </p:cNvSpPr>
          <p:nvPr>
            <p:ph type="body" idx="2"/>
          </p:nvPr>
        </p:nvSpPr>
        <p:spPr/>
        <p:txBody>
          <a:bodyPr/>
          <a:lstStyle/>
          <a:p>
            <a:r>
              <a:rPr lang="de-DE" dirty="0"/>
              <a:t>Case Study</a:t>
            </a:r>
            <a:endParaRPr lang="en-GB" dirty="0"/>
          </a:p>
        </p:txBody>
      </p:sp>
      <p:pic>
        <p:nvPicPr>
          <p:cNvPr id="7" name="Grafik 6" descr="Lupe">
            <a:extLst>
              <a:ext uri="{FF2B5EF4-FFF2-40B4-BE49-F238E27FC236}">
                <a16:creationId xmlns:a16="http://schemas.microsoft.com/office/drawing/2014/main" id="{CA4A2FBD-4251-7696-CC06-85ACBD8FC7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2883" y="4451752"/>
            <a:ext cx="1077546" cy="1077546"/>
          </a:xfrm>
          <a:prstGeom prst="rect">
            <a:avLst/>
          </a:prstGeom>
        </p:spPr>
      </p:pic>
      <p:sp>
        <p:nvSpPr>
          <p:cNvPr id="8" name="Textfeld 7">
            <a:extLst>
              <a:ext uri="{FF2B5EF4-FFF2-40B4-BE49-F238E27FC236}">
                <a16:creationId xmlns:a16="http://schemas.microsoft.com/office/drawing/2014/main" id="{94D18E87-F016-82EA-CC45-EF7AA2516480}"/>
              </a:ext>
            </a:extLst>
          </p:cNvPr>
          <p:cNvSpPr txBox="1"/>
          <p:nvPr/>
        </p:nvSpPr>
        <p:spPr>
          <a:xfrm>
            <a:off x="2569029" y="4636582"/>
            <a:ext cx="7799614" cy="707886"/>
          </a:xfrm>
          <a:prstGeom prst="rect">
            <a:avLst/>
          </a:prstGeom>
          <a:noFill/>
        </p:spPr>
        <p:txBody>
          <a:bodyPr wrap="square" rtlCol="0">
            <a:spAutoFit/>
          </a:bodyPr>
          <a:lstStyle/>
          <a:p>
            <a:r>
              <a:rPr lang="de-DE" sz="2000" dirty="0" err="1">
                <a:solidFill>
                  <a:schemeClr val="lt1"/>
                </a:solidFill>
                <a:latin typeface="Calibri"/>
                <a:ea typeface="Calibri"/>
                <a:cs typeface="Calibri"/>
                <a:sym typeface="Calibri"/>
              </a:rPr>
              <a:t>Please</a:t>
            </a:r>
            <a:r>
              <a:rPr lang="de-DE" sz="2000" dirty="0">
                <a:solidFill>
                  <a:schemeClr val="lt1"/>
                </a:solidFill>
                <a:latin typeface="Calibri"/>
                <a:ea typeface="Calibri"/>
                <a:cs typeface="Calibri"/>
                <a:sym typeface="Calibri"/>
              </a:rPr>
              <a:t> </a:t>
            </a:r>
            <a:r>
              <a:rPr lang="de-DE" sz="2000" dirty="0" err="1">
                <a:solidFill>
                  <a:schemeClr val="bg1"/>
                </a:solidFill>
                <a:latin typeface="Calibri"/>
                <a:ea typeface="Calibri"/>
                <a:cs typeface="Calibri"/>
                <a:sym typeface="Calibri"/>
              </a:rPr>
              <a:t>consider</a:t>
            </a:r>
            <a:r>
              <a:rPr lang="de-DE" sz="2000" dirty="0">
                <a:solidFill>
                  <a:schemeClr val="bg1"/>
                </a:solidFill>
                <a:latin typeface="Calibri"/>
                <a:ea typeface="Calibri"/>
                <a:cs typeface="Calibri"/>
                <a:sym typeface="Calibri"/>
              </a:rPr>
              <a:t> </a:t>
            </a:r>
            <a:r>
              <a:rPr lang="de-DE" sz="20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case </a:t>
            </a:r>
            <a:r>
              <a:rPr lang="de-DE" sz="2000"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study</a:t>
            </a:r>
            <a:r>
              <a:rPr lang="de-DE" sz="20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de-DE" sz="2000"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a:t>
            </a:r>
            <a:r>
              <a:rPr lang="de-DE" sz="20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5</a:t>
            </a:r>
            <a:r>
              <a:rPr lang="de-DE" sz="2000" dirty="0">
                <a:solidFill>
                  <a:schemeClr val="lt1"/>
                </a:solidFill>
                <a:latin typeface="Calibri"/>
                <a:ea typeface="Calibri"/>
                <a:cs typeface="Calibri"/>
                <a:sym typeface="Calibri"/>
              </a:rPr>
              <a:t> to </a:t>
            </a:r>
            <a:r>
              <a:rPr lang="de-DE" sz="2000" dirty="0" err="1">
                <a:solidFill>
                  <a:schemeClr val="lt1"/>
                </a:solidFill>
                <a:latin typeface="Calibri"/>
                <a:ea typeface="Calibri"/>
                <a:cs typeface="Calibri"/>
                <a:sym typeface="Calibri"/>
              </a:rPr>
              <a:t>discuss</a:t>
            </a:r>
            <a:r>
              <a:rPr lang="de-DE" sz="2000" dirty="0">
                <a:solidFill>
                  <a:schemeClr val="lt1"/>
                </a:solidFill>
                <a:latin typeface="Calibri"/>
                <a:ea typeface="Calibri"/>
                <a:cs typeface="Calibri"/>
                <a:sym typeface="Calibri"/>
              </a:rPr>
              <a:t> and </a:t>
            </a:r>
            <a:r>
              <a:rPr lang="de-DE" sz="2000" dirty="0" err="1">
                <a:solidFill>
                  <a:schemeClr val="lt1"/>
                </a:solidFill>
                <a:latin typeface="Calibri"/>
                <a:ea typeface="Calibri"/>
                <a:cs typeface="Calibri"/>
                <a:sym typeface="Calibri"/>
              </a:rPr>
              <a:t>learn</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what</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owners</a:t>
            </a:r>
            <a:r>
              <a:rPr lang="de-DE" sz="2000" dirty="0">
                <a:solidFill>
                  <a:schemeClr val="lt1"/>
                </a:solidFill>
                <a:latin typeface="Calibri"/>
                <a:ea typeface="Calibri"/>
                <a:cs typeface="Calibri"/>
                <a:sym typeface="Calibri"/>
              </a:rPr>
              <a:t> and </a:t>
            </a:r>
            <a:r>
              <a:rPr lang="de-DE" sz="2000" dirty="0" err="1">
                <a:solidFill>
                  <a:schemeClr val="lt1"/>
                </a:solidFill>
                <a:latin typeface="Calibri"/>
                <a:ea typeface="Calibri"/>
                <a:cs typeface="Calibri"/>
                <a:sym typeface="Calibri"/>
              </a:rPr>
              <a:t>managers</a:t>
            </a:r>
            <a:r>
              <a:rPr lang="de-DE" sz="2000" dirty="0">
                <a:solidFill>
                  <a:schemeClr val="lt1"/>
                </a:solidFill>
                <a:latin typeface="Calibri"/>
                <a:ea typeface="Calibri"/>
                <a:cs typeface="Calibri"/>
                <a:sym typeface="Calibri"/>
              </a:rPr>
              <a:t> in such </a:t>
            </a:r>
            <a:r>
              <a:rPr lang="de-DE" sz="2000" dirty="0" err="1">
                <a:solidFill>
                  <a:schemeClr val="lt1"/>
                </a:solidFill>
                <a:latin typeface="Calibri"/>
                <a:ea typeface="Calibri"/>
                <a:cs typeface="Calibri"/>
                <a:sym typeface="Calibri"/>
              </a:rPr>
              <a:t>situations</a:t>
            </a:r>
            <a:r>
              <a:rPr lang="de-DE" sz="2000" dirty="0">
                <a:solidFill>
                  <a:schemeClr val="lt1"/>
                </a:solidFill>
                <a:latin typeface="Calibri"/>
                <a:ea typeface="Calibri"/>
                <a:cs typeface="Calibri"/>
                <a:sym typeface="Calibri"/>
              </a:rPr>
              <a:t> </a:t>
            </a:r>
            <a:r>
              <a:rPr lang="de-DE" sz="2000" dirty="0" err="1">
                <a:solidFill>
                  <a:schemeClr val="lt1"/>
                </a:solidFill>
                <a:latin typeface="Calibri"/>
                <a:ea typeface="Calibri"/>
                <a:cs typeface="Calibri"/>
                <a:sym typeface="Calibri"/>
              </a:rPr>
              <a:t>can</a:t>
            </a:r>
            <a:r>
              <a:rPr lang="de-DE" sz="2000" dirty="0">
                <a:solidFill>
                  <a:schemeClr val="lt1"/>
                </a:solidFill>
                <a:latin typeface="Calibri"/>
                <a:ea typeface="Calibri"/>
                <a:cs typeface="Calibri"/>
                <a:sym typeface="Calibri"/>
              </a:rPr>
              <a:t> do to </a:t>
            </a:r>
            <a:r>
              <a:rPr lang="en-GB" sz="2000" dirty="0">
                <a:solidFill>
                  <a:schemeClr val="lt1"/>
                </a:solidFill>
                <a:latin typeface="Calibri"/>
                <a:ea typeface="Calibri"/>
                <a:cs typeface="Calibri"/>
                <a:sym typeface="Calibri"/>
              </a:rPr>
              <a:t>find purpose and to gain focus.</a:t>
            </a:r>
          </a:p>
        </p:txBody>
      </p:sp>
      <p:sp>
        <p:nvSpPr>
          <p:cNvPr id="9" name="Rechteck 8">
            <a:extLst>
              <a:ext uri="{FF2B5EF4-FFF2-40B4-BE49-F238E27FC236}">
                <a16:creationId xmlns:a16="http://schemas.microsoft.com/office/drawing/2014/main" id="{89D9F928-8540-F778-B1C4-D14E236848C6}"/>
              </a:ext>
            </a:extLst>
          </p:cNvPr>
          <p:cNvSpPr/>
          <p:nvPr/>
        </p:nvSpPr>
        <p:spPr>
          <a:xfrm>
            <a:off x="925286" y="4332080"/>
            <a:ext cx="9671957" cy="12951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5193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5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a:t>Recommended Reading</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7" name="Google Shape;1757;p5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en-US" dirty="0"/>
              <a:t>Short but interesting articles that we find enlightening…</a:t>
            </a:r>
          </a:p>
        </p:txBody>
      </p:sp>
      <p:sp>
        <p:nvSpPr>
          <p:cNvPr id="1758" name="Google Shape;1758;p5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Recommended Reading</a:t>
            </a:r>
            <a:endParaRPr/>
          </a:p>
          <a:p>
            <a:pPr marL="0" lvl="0" indent="0" algn="l" rtl="0">
              <a:lnSpc>
                <a:spcPct val="90000"/>
              </a:lnSpc>
              <a:spcBef>
                <a:spcPts val="1000"/>
              </a:spcBef>
              <a:spcAft>
                <a:spcPts val="0"/>
              </a:spcAft>
              <a:buClr>
                <a:srgbClr val="79527B"/>
              </a:buClr>
              <a:buSzPct val="100000"/>
              <a:buNone/>
            </a:pPr>
            <a:endParaRPr/>
          </a:p>
        </p:txBody>
      </p:sp>
      <p:sp>
        <p:nvSpPr>
          <p:cNvPr id="4" name="Textplatzhalter 4">
            <a:extLst>
              <a:ext uri="{FF2B5EF4-FFF2-40B4-BE49-F238E27FC236}">
                <a16:creationId xmlns:a16="http://schemas.microsoft.com/office/drawing/2014/main" id="{CB391779-F283-5347-D02F-7EE3B4C38855}"/>
              </a:ext>
            </a:extLst>
          </p:cNvPr>
          <p:cNvSpPr txBox="1">
            <a:spLocks/>
          </p:cNvSpPr>
          <p:nvPr/>
        </p:nvSpPr>
        <p:spPr>
          <a:xfrm>
            <a:off x="389965" y="1607198"/>
            <a:ext cx="11470341" cy="4017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18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rgbClr val="595A59"/>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Hernández et al. (2021): The Management Practices of Tourism SMEs in Pandemic Times: innovation as a quest of survival.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Henderson (2007): Tourism Crises: Causes, Consequences and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srgbClr val="595A59"/>
                </a:solidFill>
                <a:effectLst/>
                <a:uLnTx/>
                <a:uFillTx/>
                <a:latin typeface="Calibri" panose="020F0502020204030204"/>
                <a:ea typeface="+mn-ea"/>
                <a:cs typeface="+mn-cs"/>
              </a:rPr>
              <a:t>Kukanja</a:t>
            </a: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 et al. (2020): Crisis Management Practices in Tourism SMEs During the Covid-19 Pandemic.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Proactive vs. </a:t>
            </a:r>
            <a:r>
              <a:rPr kumimoji="0" lang="de-DE" sz="1800" b="0" i="0" u="none" strike="noStrike" kern="1200" cap="none" spc="0" normalizeH="0" baseline="0" noProof="0" dirty="0" err="1">
                <a:ln>
                  <a:noFill/>
                </a:ln>
                <a:solidFill>
                  <a:srgbClr val="79527B"/>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Reactive</a:t>
            </a:r>
            <a:r>
              <a:rPr kumimoji="0" lang="de-DE"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 Crisis Communication Plans </a:t>
            </a:r>
            <a:r>
              <a:rPr kumimoji="0" lang="de-DE" sz="1800" b="0" i="0" u="none" strike="noStrike" kern="1200" cap="none" spc="0" normalizeH="0" baseline="0" noProof="0" dirty="0">
                <a:ln>
                  <a:noFill/>
                </a:ln>
                <a:solidFill>
                  <a:srgbClr val="595A59"/>
                </a:solidFill>
                <a:effectLst/>
                <a:uLnTx/>
                <a:uFillTx/>
                <a:latin typeface="Calibri" panose="020F0502020204030204"/>
                <a:ea typeface="+mn-ea"/>
                <a:cs typeface="+mn-cs"/>
              </a:rPr>
              <a:t>| </a:t>
            </a:r>
            <a:r>
              <a:rPr kumimoji="0" lang="de-DE" sz="1800" b="0" i="0" u="none" strike="noStrike" kern="1200" cap="none" spc="0" normalizeH="0" baseline="0" noProof="0" dirty="0" err="1">
                <a:ln>
                  <a:noFill/>
                </a:ln>
                <a:solidFill>
                  <a:srgbClr val="595A59"/>
                </a:solidFill>
                <a:effectLst/>
                <a:uLnTx/>
                <a:uFillTx/>
                <a:latin typeface="Calibri" panose="020F0502020204030204"/>
                <a:ea typeface="+mn-ea"/>
                <a:cs typeface="+mn-cs"/>
              </a:rPr>
              <a:t>Ghidotti</a:t>
            </a:r>
            <a:r>
              <a:rPr kumimoji="0" lang="de-DE" sz="1800" b="0" i="0" u="none" strike="noStrike" kern="1200" cap="none" spc="0" normalizeH="0" baseline="0" noProof="0" dirty="0">
                <a:ln>
                  <a:noFill/>
                </a:ln>
                <a:solidFill>
                  <a:srgbClr val="595A59"/>
                </a:solidFill>
                <a:effectLst/>
                <a:uLnTx/>
                <a:uFillTx/>
                <a:latin typeface="Calibri" panose="020F0502020204030204"/>
                <a:ea typeface="+mn-ea"/>
                <a:cs typeface="+mn-cs"/>
              </a:rPr>
              <a:t> Communications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Trend: Resonance Tourism</a:t>
            </a: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(German Source)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The value of failure</a:t>
            </a:r>
            <a:r>
              <a:rPr kumimoji="0" lang="en-US" sz="1800" b="0" i="0" u="none" strike="noStrike" kern="1200" cap="none" spc="0" normalizeH="0" baseline="0" noProof="0" dirty="0">
                <a:ln>
                  <a:noFill/>
                </a:ln>
                <a:solidFill>
                  <a:srgbClr val="79527B"/>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rPr>
              <a:t>|Harvard Business Review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79527B"/>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Crisis Management Examples: Learn from These 7 Brands </a:t>
            </a:r>
            <a:r>
              <a:rPr kumimoji="0" lang="en-GB" sz="1800" b="0" i="0" u="none" strike="noStrike" kern="1200" cap="none" spc="0" normalizeH="0" baseline="0" noProof="0" dirty="0">
                <a:ln>
                  <a:noFill/>
                </a:ln>
                <a:solidFill>
                  <a:srgbClr val="595A59"/>
                </a:solidFill>
                <a:effectLst/>
                <a:uLnTx/>
                <a:uFillTx/>
                <a:latin typeface="Calibri" panose="020F0502020204030204"/>
                <a:ea typeface="+mn-ea"/>
                <a:cs typeface="+mn-cs"/>
              </a:rPr>
              <a:t>| brandfolder.com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95A5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800" b="0" i="0" u="none" strike="noStrike" kern="1200" cap="none" spc="0" normalizeH="0" baseline="0" noProof="0" dirty="0">
              <a:ln>
                <a:noFill/>
              </a:ln>
              <a:solidFill>
                <a:srgbClr val="595A59"/>
              </a:solidFill>
              <a:effectLst/>
              <a:uLnTx/>
              <a:uFillTx/>
              <a:latin typeface="Calibri" panose="020F050202020403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6"/>
          <p:cNvSpPr txBox="1">
            <a:spLocks noGrp="1"/>
          </p:cNvSpPr>
          <p:nvPr>
            <p:ph type="body" idx="2"/>
          </p:nvPr>
        </p:nvSpPr>
        <p:spPr>
          <a:xfrm>
            <a:off x="389965" y="1637401"/>
            <a:ext cx="2998398"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a:t>
            </a:r>
            <a:r>
              <a:rPr lang="de-DE" dirty="0" err="1"/>
              <a:t>early</a:t>
            </a:r>
            <a:r>
              <a:rPr lang="de-DE" dirty="0"/>
              <a:t> </a:t>
            </a:r>
            <a:r>
              <a:rPr lang="de-DE" dirty="0" err="1"/>
              <a:t>crisis</a:t>
            </a:r>
            <a:r>
              <a:rPr lang="de-DE" dirty="0"/>
              <a:t> </a:t>
            </a:r>
            <a:r>
              <a:rPr lang="de-DE" dirty="0" err="1"/>
              <a:t>phases</a:t>
            </a:r>
            <a:r>
              <a:rPr lang="de-DE" dirty="0"/>
              <a:t>, </a:t>
            </a:r>
            <a:r>
              <a:rPr lang="de-DE" dirty="0" err="1"/>
              <a:t>many</a:t>
            </a:r>
            <a:r>
              <a:rPr lang="de-DE" dirty="0"/>
              <a:t> </a:t>
            </a:r>
            <a:r>
              <a:rPr lang="de-DE" dirty="0" err="1"/>
              <a:t>strategic</a:t>
            </a:r>
            <a:r>
              <a:rPr lang="de-DE" dirty="0"/>
              <a:t> </a:t>
            </a:r>
            <a:r>
              <a:rPr lang="de-DE" dirty="0" err="1"/>
              <a:t>options</a:t>
            </a:r>
            <a:r>
              <a:rPr lang="de-DE" dirty="0"/>
              <a:t> </a:t>
            </a:r>
            <a:r>
              <a:rPr lang="de-DE" dirty="0" err="1"/>
              <a:t>come</a:t>
            </a:r>
            <a:r>
              <a:rPr lang="de-DE" dirty="0"/>
              <a:t> </a:t>
            </a:r>
            <a:r>
              <a:rPr lang="de-DE" dirty="0" err="1"/>
              <a:t>into</a:t>
            </a:r>
            <a:r>
              <a:rPr lang="de-DE" dirty="0"/>
              <a:t> </a:t>
            </a:r>
            <a:r>
              <a:rPr lang="de-DE" dirty="0" err="1"/>
              <a:t>question</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Strategic </a:t>
            </a:r>
            <a:r>
              <a:rPr lang="de-DE" dirty="0" err="1"/>
              <a:t>decisions</a:t>
            </a:r>
            <a:r>
              <a:rPr lang="de-DE" dirty="0"/>
              <a:t> of </a:t>
            </a:r>
            <a:r>
              <a:rPr lang="de-DE" dirty="0" err="1"/>
              <a:t>principle</a:t>
            </a:r>
            <a:r>
              <a:rPr lang="de-DE" dirty="0"/>
              <a:t> </a:t>
            </a:r>
            <a:r>
              <a:rPr lang="de-DE" dirty="0" err="1"/>
              <a:t>must</a:t>
            </a:r>
            <a:r>
              <a:rPr lang="de-DE" dirty="0"/>
              <a:t> </a:t>
            </a:r>
            <a:r>
              <a:rPr lang="de-DE" dirty="0" err="1"/>
              <a:t>be</a:t>
            </a:r>
            <a:r>
              <a:rPr lang="de-DE" dirty="0"/>
              <a:t> </a:t>
            </a:r>
            <a:r>
              <a:rPr lang="de-DE" dirty="0" err="1"/>
              <a:t>made</a:t>
            </a:r>
            <a:r>
              <a:rPr lang="de-DE" dirty="0"/>
              <a:t> </a:t>
            </a:r>
            <a:r>
              <a:rPr lang="de-DE" dirty="0" err="1"/>
              <a:t>early</a:t>
            </a:r>
            <a:r>
              <a:rPr lang="de-DE" dirty="0"/>
              <a:t> on, </a:t>
            </a:r>
            <a:r>
              <a:rPr lang="de-DE" dirty="0" err="1"/>
              <a:t>immediately</a:t>
            </a:r>
            <a:r>
              <a:rPr lang="de-DE" dirty="0"/>
              <a:t> after </a:t>
            </a:r>
            <a:r>
              <a:rPr lang="de-DE" dirty="0" err="1"/>
              <a:t>liquidity</a:t>
            </a:r>
            <a:r>
              <a:rPr lang="de-DE" dirty="0"/>
              <a:t> </a:t>
            </a:r>
            <a:r>
              <a:rPr lang="de-DE" dirty="0" err="1"/>
              <a:t>has</a:t>
            </a:r>
            <a:r>
              <a:rPr lang="de-DE" dirty="0"/>
              <a:t> </a:t>
            </a:r>
            <a:r>
              <a:rPr lang="de-DE" dirty="0" err="1"/>
              <a:t>been</a:t>
            </a:r>
            <a:r>
              <a:rPr lang="de-DE" dirty="0"/>
              <a:t> </a:t>
            </a:r>
            <a:r>
              <a:rPr lang="de-DE" dirty="0" err="1"/>
              <a:t>secured</a:t>
            </a:r>
            <a:r>
              <a:rPr lang="de-DE" dirty="0"/>
              <a:t>.</a:t>
            </a:r>
            <a:endParaRPr dirty="0"/>
          </a:p>
        </p:txBody>
      </p:sp>
      <p:sp>
        <p:nvSpPr>
          <p:cNvPr id="874" name="Google Shape;874;p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ts val="2000"/>
              <a:buNone/>
            </a:pPr>
            <a:r>
              <a:rPr lang="de-DE" dirty="0" err="1"/>
              <a:t>From</a:t>
            </a:r>
            <a:r>
              <a:rPr lang="de-DE" dirty="0"/>
              <a:t> a </a:t>
            </a:r>
            <a:r>
              <a:rPr lang="de-DE" dirty="0" err="1"/>
              <a:t>business</a:t>
            </a:r>
            <a:r>
              <a:rPr lang="de-DE" dirty="0"/>
              <a:t> </a:t>
            </a:r>
            <a:r>
              <a:rPr lang="de-DE" dirty="0" err="1"/>
              <a:t>perspective</a:t>
            </a:r>
            <a:r>
              <a:rPr lang="de-DE" dirty="0"/>
              <a:t>, </a:t>
            </a:r>
            <a:r>
              <a:rPr lang="de-DE" dirty="0" err="1"/>
              <a:t>strategic</a:t>
            </a:r>
            <a:r>
              <a:rPr lang="de-DE" dirty="0"/>
              <a:t> alternatives </a:t>
            </a:r>
            <a:r>
              <a:rPr lang="de-DE" dirty="0" err="1"/>
              <a:t>for</a:t>
            </a:r>
            <a:r>
              <a:rPr lang="de-DE" dirty="0"/>
              <a:t> </a:t>
            </a:r>
            <a:r>
              <a:rPr lang="de-DE" dirty="0" err="1"/>
              <a:t>action</a:t>
            </a:r>
            <a:r>
              <a:rPr lang="de-DE" dirty="0"/>
              <a:t> </a:t>
            </a:r>
            <a:r>
              <a:rPr lang="de-DE" dirty="0" err="1"/>
              <a:t>decrease</a:t>
            </a:r>
            <a:r>
              <a:rPr lang="de-DE" dirty="0"/>
              <a:t> </a:t>
            </a:r>
            <a:r>
              <a:rPr lang="de-DE" dirty="0" err="1"/>
              <a:t>as</a:t>
            </a:r>
            <a:r>
              <a:rPr lang="de-DE" dirty="0"/>
              <a:t> the </a:t>
            </a:r>
            <a:r>
              <a:rPr lang="de-DE" dirty="0" err="1"/>
              <a:t>crisis</a:t>
            </a:r>
            <a:r>
              <a:rPr lang="de-DE" dirty="0"/>
              <a:t> </a:t>
            </a:r>
            <a:r>
              <a:rPr lang="de-DE" dirty="0" err="1"/>
              <a:t>progresses</a:t>
            </a:r>
            <a:r>
              <a:rPr lang="de-DE" dirty="0"/>
              <a:t>. The </a:t>
            </a:r>
            <a:r>
              <a:rPr lang="de-DE" dirty="0" err="1"/>
              <a:t>earlier</a:t>
            </a:r>
            <a:r>
              <a:rPr lang="de-DE" dirty="0"/>
              <a:t> </a:t>
            </a:r>
            <a:r>
              <a:rPr lang="de-DE" dirty="0" err="1"/>
              <a:t>you</a:t>
            </a:r>
            <a:r>
              <a:rPr lang="de-DE" dirty="0"/>
              <a:t> </a:t>
            </a:r>
            <a:r>
              <a:rPr lang="de-DE" dirty="0" err="1"/>
              <a:t>recognize</a:t>
            </a:r>
            <a:r>
              <a:rPr lang="de-DE" dirty="0"/>
              <a:t> the </a:t>
            </a:r>
            <a:r>
              <a:rPr lang="de-DE" dirty="0" err="1"/>
              <a:t>crisis</a:t>
            </a:r>
            <a:r>
              <a:rPr lang="de-DE" dirty="0"/>
              <a:t>, the </a:t>
            </a:r>
            <a:r>
              <a:rPr lang="de-DE" dirty="0" err="1"/>
              <a:t>greater</a:t>
            </a:r>
            <a:r>
              <a:rPr lang="de-DE" dirty="0"/>
              <a:t> the </a:t>
            </a:r>
            <a:r>
              <a:rPr lang="de-DE" dirty="0" err="1"/>
              <a:t>strategic</a:t>
            </a:r>
            <a:r>
              <a:rPr lang="de-DE" dirty="0"/>
              <a:t> </a:t>
            </a:r>
            <a:r>
              <a:rPr lang="de-DE" dirty="0" err="1"/>
              <a:t>freedom</a:t>
            </a:r>
            <a:r>
              <a:rPr lang="de-DE" dirty="0"/>
              <a:t>.</a:t>
            </a:r>
            <a:endParaRPr dirty="0"/>
          </a:p>
          <a:p>
            <a:pPr marL="0" lvl="0" indent="0" algn="l" rtl="0">
              <a:lnSpc>
                <a:spcPct val="90000"/>
              </a:lnSpc>
              <a:spcBef>
                <a:spcPts val="1000"/>
              </a:spcBef>
              <a:spcAft>
                <a:spcPts val="0"/>
              </a:spcAft>
              <a:buClr>
                <a:srgbClr val="79527B"/>
              </a:buClr>
              <a:buSzPts val="2000"/>
              <a:buNone/>
            </a:pPr>
            <a:r>
              <a:rPr lang="de-DE" dirty="0"/>
              <a:t> </a:t>
            </a:r>
            <a:endParaRPr dirty="0"/>
          </a:p>
        </p:txBody>
      </p:sp>
      <p:sp>
        <p:nvSpPr>
          <p:cNvPr id="875" name="Google Shape;875;p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dirty="0"/>
              <a:t>Strategic </a:t>
            </a:r>
            <a:r>
              <a:rPr lang="de-DE" dirty="0" err="1"/>
              <a:t>options</a:t>
            </a:r>
            <a:r>
              <a:rPr lang="de-DE" dirty="0"/>
              <a:t> in </a:t>
            </a:r>
            <a:r>
              <a:rPr lang="de-DE" dirty="0" err="1"/>
              <a:t>crisis</a:t>
            </a:r>
            <a:r>
              <a:rPr lang="de-DE" dirty="0"/>
              <a:t>: </a:t>
            </a:r>
            <a:r>
              <a:rPr lang="de-DE" dirty="0" err="1"/>
              <a:t>early</a:t>
            </a:r>
            <a:r>
              <a:rPr lang="de-DE" dirty="0"/>
              <a:t> </a:t>
            </a:r>
            <a:r>
              <a:rPr lang="de-DE" dirty="0" err="1"/>
              <a:t>phases</a:t>
            </a:r>
            <a:endParaRPr dirty="0"/>
          </a:p>
          <a:p>
            <a:pPr marL="0" lvl="0" indent="0" algn="l" rtl="0">
              <a:lnSpc>
                <a:spcPct val="90000"/>
              </a:lnSpc>
              <a:spcBef>
                <a:spcPts val="1000"/>
              </a:spcBef>
              <a:spcAft>
                <a:spcPts val="0"/>
              </a:spcAft>
              <a:buClr>
                <a:srgbClr val="79527B"/>
              </a:buClr>
              <a:buSzPts val="1800"/>
              <a:buNone/>
            </a:pPr>
            <a:endParaRPr dirty="0"/>
          </a:p>
        </p:txBody>
      </p:sp>
      <p:sp>
        <p:nvSpPr>
          <p:cNvPr id="876" name="Google Shape;876;p6"/>
          <p:cNvSpPr txBox="1"/>
          <p:nvPr/>
        </p:nvSpPr>
        <p:spPr>
          <a:xfrm>
            <a:off x="5162496" y="1729378"/>
            <a:ext cx="9142784" cy="1069104"/>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Market </a:t>
            </a:r>
            <a:r>
              <a:rPr lang="de-DE" sz="1400" dirty="0" err="1">
                <a:solidFill>
                  <a:srgbClr val="595A59"/>
                </a:solidFill>
                <a:latin typeface="Calibri"/>
                <a:ea typeface="Calibri"/>
                <a:cs typeface="Calibri"/>
                <a:sym typeface="Calibri"/>
              </a:rPr>
              <a:t>share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diminishing</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Complaints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increasing</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Accounts </a:t>
            </a:r>
            <a:r>
              <a:rPr lang="de-DE" dirty="0" err="1">
                <a:solidFill>
                  <a:srgbClr val="595A59"/>
                </a:solidFill>
                <a:latin typeface="Calibri"/>
                <a:ea typeface="Calibri"/>
                <a:cs typeface="Calibri"/>
                <a:sym typeface="Calibri"/>
              </a:rPr>
              <a:t>r</a:t>
            </a:r>
            <a:r>
              <a:rPr lang="de-DE" sz="1400" dirty="0" err="1">
                <a:solidFill>
                  <a:srgbClr val="595A59"/>
                </a:solidFill>
                <a:latin typeface="Calibri"/>
                <a:ea typeface="Calibri"/>
                <a:cs typeface="Calibri"/>
                <a:sym typeface="Calibri"/>
              </a:rPr>
              <a:t>eceivable</a:t>
            </a:r>
            <a:r>
              <a:rPr lang="de-DE" sz="1400" dirty="0">
                <a:solidFill>
                  <a:srgbClr val="595A59"/>
                </a:solidFill>
                <a:latin typeface="Calibri"/>
                <a:ea typeface="Calibri"/>
                <a:cs typeface="Calibri"/>
                <a:sym typeface="Calibri"/>
              </a:rPr>
              <a:t> and </a:t>
            </a:r>
            <a:r>
              <a:rPr lang="de-DE" sz="1400" dirty="0" err="1">
                <a:solidFill>
                  <a:srgbClr val="595A59"/>
                </a:solidFill>
                <a:latin typeface="Calibri"/>
                <a:ea typeface="Calibri"/>
                <a:cs typeface="Calibri"/>
                <a:sym typeface="Calibri"/>
              </a:rPr>
              <a:t>accounts</a:t>
            </a:r>
            <a:r>
              <a:rPr lang="de-DE" sz="1400" dirty="0">
                <a:solidFill>
                  <a:srgbClr val="595A59"/>
                </a:solidFill>
                <a:latin typeface="Calibri"/>
                <a:ea typeface="Calibri"/>
                <a:cs typeface="Calibri"/>
                <a:sym typeface="Calibri"/>
              </a:rPr>
              <a:t> </a:t>
            </a:r>
            <a:r>
              <a:rPr lang="de-DE" dirty="0" err="1">
                <a:solidFill>
                  <a:srgbClr val="595A59"/>
                </a:solidFill>
                <a:latin typeface="Calibri"/>
                <a:ea typeface="Calibri"/>
                <a:cs typeface="Calibri"/>
                <a:sym typeface="Calibri"/>
              </a:rPr>
              <a:t>p</a:t>
            </a:r>
            <a:r>
              <a:rPr lang="de-DE" sz="1400" dirty="0" err="1">
                <a:solidFill>
                  <a:srgbClr val="595A59"/>
                </a:solidFill>
                <a:latin typeface="Calibri"/>
                <a:ea typeface="Calibri"/>
                <a:cs typeface="Calibri"/>
                <a:sym typeface="Calibri"/>
              </a:rPr>
              <a:t>ayable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slowing</a:t>
            </a:r>
            <a:r>
              <a:rPr lang="de-DE" sz="1400" dirty="0">
                <a:solidFill>
                  <a:srgbClr val="595A59"/>
                </a:solidFill>
                <a:latin typeface="Calibri"/>
                <a:ea typeface="Calibri"/>
                <a:cs typeface="Calibri"/>
                <a:sym typeface="Calibri"/>
              </a:rPr>
              <a:t> down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Financial </a:t>
            </a:r>
            <a:r>
              <a:rPr lang="de-DE" sz="1400" dirty="0" err="1">
                <a:solidFill>
                  <a:srgbClr val="595A59"/>
                </a:solidFill>
                <a:latin typeface="Calibri"/>
                <a:ea typeface="Calibri"/>
                <a:cs typeface="Calibri"/>
                <a:sym typeface="Calibri"/>
              </a:rPr>
              <a:t>ratios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deteriorating</a:t>
            </a:r>
            <a:endParaRPr dirty="0"/>
          </a:p>
        </p:txBody>
      </p:sp>
      <p:sp>
        <p:nvSpPr>
          <p:cNvPr id="877" name="Google Shape;877;p6"/>
          <p:cNvSpPr/>
          <p:nvPr/>
        </p:nvSpPr>
        <p:spPr>
          <a:xfrm rot="5400000">
            <a:off x="6684256"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8" name="Google Shape;878;p6"/>
          <p:cNvSpPr/>
          <p:nvPr/>
        </p:nvSpPr>
        <p:spPr>
          <a:xfrm rot="5400000">
            <a:off x="3663890" y="3091700"/>
            <a:ext cx="2272626" cy="1889760"/>
          </a:xfrm>
          <a:prstGeom prst="trapezoid">
            <a:avLst>
              <a:gd name="adj" fmla="val 14862"/>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p6"/>
          <p:cNvSpPr txBox="1"/>
          <p:nvPr/>
        </p:nvSpPr>
        <p:spPr>
          <a:xfrm>
            <a:off x="3861996" y="3522341"/>
            <a:ext cx="1883088" cy="1563401"/>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lt1"/>
              </a:buClr>
              <a:buSzPts val="1600"/>
              <a:buFont typeface="Arial"/>
              <a:buNone/>
            </a:pPr>
            <a:r>
              <a:rPr lang="de-DE" sz="1600" b="1" dirty="0">
                <a:solidFill>
                  <a:schemeClr val="lt1"/>
                </a:solidFill>
                <a:latin typeface="Calibri"/>
                <a:ea typeface="Calibri"/>
                <a:cs typeface="Calibri"/>
                <a:sym typeface="Calibri"/>
              </a:rPr>
              <a:t>Early </a:t>
            </a:r>
            <a:r>
              <a:rPr lang="de-DE" sz="1600" b="1" dirty="0" err="1">
                <a:solidFill>
                  <a:schemeClr val="lt1"/>
                </a:solidFill>
                <a:latin typeface="Calibri"/>
                <a:ea typeface="Calibri"/>
                <a:cs typeface="Calibri"/>
                <a:sym typeface="Calibri"/>
              </a:rPr>
              <a:t>crisis</a:t>
            </a:r>
            <a:r>
              <a:rPr lang="de-DE" sz="1600" b="1" dirty="0">
                <a:solidFill>
                  <a:schemeClr val="lt1"/>
                </a:solidFill>
                <a:latin typeface="Calibri"/>
                <a:ea typeface="Calibri"/>
                <a:cs typeface="Calibri"/>
                <a:sym typeface="Calibri"/>
              </a:rPr>
              <a:t> </a:t>
            </a:r>
            <a:r>
              <a:rPr lang="de-DE" sz="1600" b="1" dirty="0" err="1">
                <a:solidFill>
                  <a:schemeClr val="lt1"/>
                </a:solidFill>
                <a:latin typeface="Calibri"/>
                <a:ea typeface="Calibri"/>
                <a:cs typeface="Calibri"/>
                <a:sym typeface="Calibri"/>
              </a:rPr>
              <a:t>phases</a:t>
            </a:r>
            <a:r>
              <a:rPr lang="de-DE" sz="1600" b="1" dirty="0">
                <a:solidFill>
                  <a:schemeClr val="lt1"/>
                </a:solidFill>
                <a:latin typeface="Calibri"/>
                <a:ea typeface="Calibri"/>
                <a:cs typeface="Calibri"/>
                <a:sym typeface="Calibri"/>
              </a:rPr>
              <a:t>:</a:t>
            </a:r>
            <a:br>
              <a:rPr lang="de-DE" sz="1600" b="1" dirty="0">
                <a:solidFill>
                  <a:schemeClr val="lt1"/>
                </a:solidFill>
                <a:latin typeface="Calibri"/>
                <a:ea typeface="Calibri"/>
                <a:cs typeface="Calibri"/>
                <a:sym typeface="Calibri"/>
              </a:rPr>
            </a:br>
            <a:br>
              <a:rPr lang="de-DE" sz="1600" b="1" dirty="0">
                <a:solidFill>
                  <a:schemeClr val="lt1"/>
                </a:solidFill>
                <a:latin typeface="Calibri"/>
                <a:ea typeface="Calibri"/>
                <a:cs typeface="Calibri"/>
                <a:sym typeface="Calibri"/>
              </a:rPr>
            </a:br>
            <a:endParaRPr dirty="0"/>
          </a:p>
          <a:p>
            <a:pPr marL="0" marR="0" lvl="0" indent="0" algn="ctr" rtl="0">
              <a:lnSpc>
                <a:spcPct val="82062"/>
              </a:lnSpc>
              <a:spcBef>
                <a:spcPts val="320"/>
              </a:spcBef>
              <a:spcAft>
                <a:spcPts val="0"/>
              </a:spcAft>
              <a:buClr>
                <a:schemeClr val="dk2"/>
              </a:buClr>
              <a:buSzPts val="1600"/>
              <a:buFont typeface="Arial"/>
              <a:buNone/>
            </a:pPr>
            <a:endParaRPr sz="1600" b="1" dirty="0">
              <a:solidFill>
                <a:schemeClr val="lt1"/>
              </a:solidFill>
              <a:latin typeface="Calibri"/>
              <a:ea typeface="Calibri"/>
              <a:cs typeface="Calibri"/>
              <a:sym typeface="Calibri"/>
            </a:endParaRPr>
          </a:p>
          <a:p>
            <a:pPr marR="0" lvl="0" algn="ctr" rtl="0">
              <a:lnSpc>
                <a:spcPct val="82062"/>
              </a:lnSpc>
              <a:spcBef>
                <a:spcPts val="320"/>
              </a:spcBef>
              <a:spcAft>
                <a:spcPts val="0"/>
              </a:spcAft>
              <a:buClr>
                <a:schemeClr val="lt1"/>
              </a:buClr>
              <a:buSzPts val="1600"/>
            </a:pPr>
            <a:r>
              <a:rPr lang="de-DE" sz="1600" b="1" dirty="0">
                <a:solidFill>
                  <a:schemeClr val="lt1"/>
                </a:solidFill>
                <a:latin typeface="Calibri"/>
                <a:ea typeface="Calibri"/>
                <a:cs typeface="Calibri"/>
                <a:sym typeface="Calibri"/>
              </a:rPr>
              <a:t>Many </a:t>
            </a:r>
            <a:r>
              <a:rPr lang="de-DE" sz="1600" b="1" dirty="0" err="1">
                <a:solidFill>
                  <a:schemeClr val="lt1"/>
                </a:solidFill>
                <a:latin typeface="Calibri"/>
                <a:ea typeface="Calibri"/>
                <a:cs typeface="Calibri"/>
                <a:sym typeface="Calibri"/>
              </a:rPr>
              <a:t>strategic</a:t>
            </a:r>
            <a:br>
              <a:rPr lang="de-DE" sz="1600" b="1" dirty="0">
                <a:solidFill>
                  <a:schemeClr val="lt1"/>
                </a:solidFill>
                <a:latin typeface="Calibri"/>
                <a:ea typeface="Calibri"/>
                <a:cs typeface="Calibri"/>
                <a:sym typeface="Calibri"/>
              </a:rPr>
            </a:br>
            <a:r>
              <a:rPr lang="de-DE" sz="1600" b="1" dirty="0" err="1">
                <a:solidFill>
                  <a:schemeClr val="lt1"/>
                </a:solidFill>
                <a:latin typeface="Calibri"/>
                <a:ea typeface="Calibri"/>
                <a:cs typeface="Calibri"/>
                <a:sym typeface="Calibri"/>
              </a:rPr>
              <a:t>options</a:t>
            </a:r>
            <a:endParaRPr dirty="0"/>
          </a:p>
          <a:p>
            <a:pPr marL="0" marR="0" lvl="0" indent="0" algn="ctr" rtl="0">
              <a:lnSpc>
                <a:spcPct val="82062"/>
              </a:lnSpc>
              <a:spcBef>
                <a:spcPts val="320"/>
              </a:spcBef>
              <a:spcAft>
                <a:spcPts val="0"/>
              </a:spcAft>
              <a:buClr>
                <a:schemeClr val="dk2"/>
              </a:buClr>
              <a:buSzPts val="1600"/>
              <a:buFont typeface="Arial"/>
              <a:buNone/>
            </a:pPr>
            <a:endParaRPr sz="1600" b="1" dirty="0">
              <a:solidFill>
                <a:schemeClr val="lt1"/>
              </a:solidFill>
              <a:latin typeface="Calibri"/>
              <a:ea typeface="Calibri"/>
              <a:cs typeface="Calibri"/>
              <a:sym typeface="Calibri"/>
            </a:endParaRPr>
          </a:p>
        </p:txBody>
      </p:sp>
      <p:sp>
        <p:nvSpPr>
          <p:cNvPr id="880" name="Google Shape;880;p6"/>
          <p:cNvSpPr txBox="1"/>
          <p:nvPr/>
        </p:nvSpPr>
        <p:spPr>
          <a:xfrm>
            <a:off x="3645252" y="2060197"/>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Symptoms:</a:t>
            </a:r>
            <a:endParaRPr sz="1600" b="1">
              <a:solidFill>
                <a:schemeClr val="dk2"/>
              </a:solidFill>
              <a:latin typeface="Calibri"/>
              <a:ea typeface="Calibri"/>
              <a:cs typeface="Calibri"/>
              <a:sym typeface="Calibri"/>
            </a:endParaRPr>
          </a:p>
        </p:txBody>
      </p:sp>
      <p:sp>
        <p:nvSpPr>
          <p:cNvPr id="881" name="Google Shape;881;p6"/>
          <p:cNvSpPr txBox="1"/>
          <p:nvPr/>
        </p:nvSpPr>
        <p:spPr>
          <a:xfrm>
            <a:off x="5162496" y="5338347"/>
            <a:ext cx="7682697" cy="1554188"/>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Confront</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situation</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Listen to </a:t>
            </a:r>
            <a:r>
              <a:rPr lang="de-DE" sz="1400" dirty="0" err="1">
                <a:solidFill>
                  <a:srgbClr val="595A59"/>
                </a:solidFill>
                <a:latin typeface="Calibri"/>
                <a:ea typeface="Calibri"/>
                <a:cs typeface="Calibri"/>
                <a:sym typeface="Calibri"/>
              </a:rPr>
              <a:t>customers</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Revise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strategic</a:t>
            </a:r>
            <a:r>
              <a:rPr lang="de-DE" sz="1400" dirty="0">
                <a:solidFill>
                  <a:srgbClr val="595A59"/>
                </a:solidFill>
                <a:latin typeface="Calibri"/>
                <a:ea typeface="Calibri"/>
                <a:cs typeface="Calibri"/>
                <a:sym typeface="Calibri"/>
              </a:rPr>
              <a:t> and </a:t>
            </a:r>
            <a:r>
              <a:rPr lang="de-DE" sz="1400" dirty="0" err="1">
                <a:solidFill>
                  <a:srgbClr val="595A59"/>
                </a:solidFill>
                <a:latin typeface="Calibri"/>
                <a:ea typeface="Calibri"/>
                <a:cs typeface="Calibri"/>
                <a:sym typeface="Calibri"/>
              </a:rPr>
              <a:t>operating</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plans</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Professionalise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reporting</a:t>
            </a:r>
            <a:r>
              <a:rPr lang="de-DE" sz="1400" dirty="0">
                <a:solidFill>
                  <a:srgbClr val="595A59"/>
                </a:solidFill>
                <a:latin typeface="Calibri"/>
                <a:ea typeface="Calibri"/>
                <a:cs typeface="Calibri"/>
                <a:sym typeface="Calibri"/>
              </a:rPr>
              <a:t> and </a:t>
            </a:r>
            <a:r>
              <a:rPr lang="de-DE" sz="1400" dirty="0" err="1">
                <a:solidFill>
                  <a:srgbClr val="595A59"/>
                </a:solidFill>
                <a:latin typeface="Calibri"/>
                <a:ea typeface="Calibri"/>
                <a:cs typeface="Calibri"/>
                <a:sym typeface="Calibri"/>
              </a:rPr>
              <a:t>accounting</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systems</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Cut variable </a:t>
            </a:r>
            <a:r>
              <a:rPr lang="de-DE" sz="1400" dirty="0" err="1">
                <a:solidFill>
                  <a:srgbClr val="595A59"/>
                </a:solidFill>
                <a:latin typeface="Calibri"/>
                <a:ea typeface="Calibri"/>
                <a:cs typeface="Calibri"/>
                <a:sym typeface="Calibri"/>
              </a:rPr>
              <a:t>costs</a:t>
            </a:r>
            <a:r>
              <a:rPr lang="de-DE" sz="1400" dirty="0">
                <a:solidFill>
                  <a:srgbClr val="595A59"/>
                </a:solidFill>
                <a:latin typeface="Calibri"/>
                <a:ea typeface="Calibri"/>
                <a:cs typeface="Calibri"/>
                <a:sym typeface="Calibri"/>
              </a:rPr>
              <a:t> + </a:t>
            </a:r>
            <a:r>
              <a:rPr lang="de-DE" sz="1400" dirty="0" err="1">
                <a:solidFill>
                  <a:srgbClr val="595A59"/>
                </a:solidFill>
                <a:latin typeface="Calibri"/>
                <a:ea typeface="Calibri"/>
                <a:cs typeface="Calibri"/>
                <a:sym typeface="Calibri"/>
              </a:rPr>
              <a:t>fixed</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overhead</a:t>
            </a:r>
            <a:endParaRPr dirty="0"/>
          </a:p>
        </p:txBody>
      </p:sp>
      <p:sp>
        <p:nvSpPr>
          <p:cNvPr id="882" name="Google Shape;882;p6"/>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Strategic Options</a:t>
            </a:r>
            <a:endParaRPr/>
          </a:p>
        </p:txBody>
      </p:sp>
      <p:sp>
        <p:nvSpPr>
          <p:cNvPr id="883" name="Google Shape;883;p6"/>
          <p:cNvSpPr txBox="1"/>
          <p:nvPr/>
        </p:nvSpPr>
        <p:spPr>
          <a:xfrm>
            <a:off x="3799840" y="1618826"/>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Symptoms:</a:t>
            </a:r>
            <a:endParaRPr/>
          </a:p>
        </p:txBody>
      </p:sp>
      <p:sp>
        <p:nvSpPr>
          <p:cNvPr id="884" name="Google Shape;884;p6"/>
          <p:cNvSpPr txBox="1"/>
          <p:nvPr/>
        </p:nvSpPr>
        <p:spPr>
          <a:xfrm>
            <a:off x="3799840" y="5260165"/>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Actions:</a:t>
            </a:r>
            <a:endParaRPr/>
          </a:p>
        </p:txBody>
      </p:sp>
      <p:sp>
        <p:nvSpPr>
          <p:cNvPr id="885" name="Google Shape;885;p6"/>
          <p:cNvSpPr txBox="1"/>
          <p:nvPr/>
        </p:nvSpPr>
        <p:spPr>
          <a:xfrm rot="-5400000">
            <a:off x="2584280" y="3680835"/>
            <a:ext cx="21435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Strategic </a:t>
            </a:r>
            <a:r>
              <a:rPr lang="de-DE" sz="1800" dirty="0" err="1">
                <a:solidFill>
                  <a:srgbClr val="595A59"/>
                </a:solidFill>
                <a:latin typeface="Calibri"/>
                <a:ea typeface="Calibri"/>
                <a:cs typeface="Calibri"/>
                <a:sym typeface="Calibri"/>
              </a:rPr>
              <a:t>options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58"/>
          <p:cNvSpPr txBox="1">
            <a:spLocks noGrp="1"/>
          </p:cNvSpPr>
          <p:nvPr>
            <p:ph type="body" idx="1"/>
          </p:nvPr>
        </p:nvSpPr>
        <p:spPr>
          <a:xfrm>
            <a:off x="967061" y="4154268"/>
            <a:ext cx="4177816" cy="7311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None/>
            </a:pPr>
            <a:r>
              <a:rPr lang="de-DE" cap="none"/>
              <a:t>LIQUIDITY CRISIS AND LIQUIDITY MANAGEMENT</a:t>
            </a:r>
            <a:endParaRPr cap="none"/>
          </a:p>
        </p:txBody>
      </p:sp>
      <p:sp>
        <p:nvSpPr>
          <p:cNvPr id="1764" name="Google Shape;1764;p58"/>
          <p:cNvSpPr txBox="1">
            <a:spLocks noGrp="1"/>
          </p:cNvSpPr>
          <p:nvPr>
            <p:ph type="body" idx="2"/>
          </p:nvPr>
        </p:nvSpPr>
        <p:spPr>
          <a:xfrm>
            <a:off x="967062" y="3344692"/>
            <a:ext cx="4731774"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de-DE" dirty="0"/>
              <a:t>Next: Module 4</a:t>
            </a:r>
            <a:endParaRPr dirty="0"/>
          </a:p>
        </p:txBody>
      </p:sp>
      <p:grpSp>
        <p:nvGrpSpPr>
          <p:cNvPr id="1765" name="Google Shape;1765;p58"/>
          <p:cNvGrpSpPr/>
          <p:nvPr/>
        </p:nvGrpSpPr>
        <p:grpSpPr>
          <a:xfrm>
            <a:off x="7286899" y="3277496"/>
            <a:ext cx="233548" cy="233548"/>
            <a:chOff x="5941025" y="3634400"/>
            <a:chExt cx="467650" cy="467650"/>
          </a:xfrm>
        </p:grpSpPr>
        <p:sp>
          <p:nvSpPr>
            <p:cNvPr id="1766" name="Google Shape;1766;p5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67" name="Google Shape;1767;p5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68" name="Google Shape;1768;p5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69" name="Google Shape;1769;p5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70" name="Google Shape;1770;p5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71" name="Google Shape;1771;p5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772" name="Google Shape;1772;p58"/>
          <p:cNvSpPr txBox="1"/>
          <p:nvPr/>
        </p:nvSpPr>
        <p:spPr>
          <a:xfrm>
            <a:off x="7781191" y="3240382"/>
            <a:ext cx="33588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https://www.tourismrecovery.eu/</a:t>
            </a:r>
            <a:r>
              <a:rPr lang="de-DE" sz="1400">
                <a:solidFill>
                  <a:schemeClr val="lt1"/>
                </a:solidFill>
                <a:latin typeface="Calibri"/>
                <a:ea typeface="Calibri"/>
                <a:cs typeface="Calibri"/>
                <a:sym typeface="Calibri"/>
              </a:rPr>
              <a:t> </a:t>
            </a:r>
            <a:endParaRPr/>
          </a:p>
        </p:txBody>
      </p:sp>
      <p:sp>
        <p:nvSpPr>
          <p:cNvPr id="1773" name="Google Shape;1773;p58"/>
          <p:cNvSpPr txBox="1"/>
          <p:nvPr/>
        </p:nvSpPr>
        <p:spPr>
          <a:xfrm>
            <a:off x="7781191" y="3763556"/>
            <a:ext cx="38671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https://www.facebook.com/tourismcrisisrecovery</a:t>
            </a:r>
            <a:r>
              <a:rPr lang="de-DE" sz="1400">
                <a:solidFill>
                  <a:schemeClr val="lt1"/>
                </a:solidFill>
                <a:latin typeface="Calibri"/>
                <a:ea typeface="Calibri"/>
                <a:cs typeface="Calibri"/>
                <a:sym typeface="Calibri"/>
              </a:rPr>
              <a:t> </a:t>
            </a:r>
            <a:endParaRPr/>
          </a:p>
        </p:txBody>
      </p:sp>
      <p:sp>
        <p:nvSpPr>
          <p:cNvPr id="1774" name="Google Shape;1774;p58"/>
          <p:cNvSpPr/>
          <p:nvPr/>
        </p:nvSpPr>
        <p:spPr>
          <a:xfrm>
            <a:off x="7299757" y="3792031"/>
            <a:ext cx="132298" cy="23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7"/>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If</a:t>
            </a:r>
            <a:r>
              <a:rPr lang="de-DE" dirty="0"/>
              <a:t> the </a:t>
            </a:r>
            <a:r>
              <a:rPr lang="de-DE" dirty="0" err="1"/>
              <a:t>crisis</a:t>
            </a:r>
            <a:r>
              <a:rPr lang="de-DE" dirty="0"/>
              <a:t> </a:t>
            </a:r>
            <a:r>
              <a:rPr lang="de-DE" dirty="0" err="1"/>
              <a:t>is</a:t>
            </a:r>
            <a:r>
              <a:rPr lang="de-DE" dirty="0"/>
              <a:t> </a:t>
            </a:r>
            <a:r>
              <a:rPr lang="de-DE" dirty="0" err="1"/>
              <a:t>reflected</a:t>
            </a:r>
            <a:r>
              <a:rPr lang="de-DE" dirty="0"/>
              <a:t> in the relevant </a:t>
            </a:r>
            <a:r>
              <a:rPr lang="de-DE" dirty="0" err="1"/>
              <a:t>corporate</a:t>
            </a:r>
            <a:r>
              <a:rPr lang="de-DE" dirty="0"/>
              <a:t> </a:t>
            </a:r>
            <a:r>
              <a:rPr lang="de-DE" dirty="0" err="1"/>
              <a:t>key</a:t>
            </a:r>
            <a:r>
              <a:rPr lang="de-DE" dirty="0"/>
              <a:t> </a:t>
            </a:r>
            <a:r>
              <a:rPr lang="de-DE" dirty="0" err="1"/>
              <a:t>figures</a:t>
            </a:r>
            <a:r>
              <a:rPr lang="de-DE" dirty="0"/>
              <a:t>, the </a:t>
            </a:r>
            <a:r>
              <a:rPr lang="de-DE" dirty="0" err="1"/>
              <a:t>strategic</a:t>
            </a:r>
            <a:r>
              <a:rPr lang="de-DE" dirty="0"/>
              <a:t> </a:t>
            </a:r>
            <a:r>
              <a:rPr lang="de-DE" dirty="0" err="1"/>
              <a:t>options</a:t>
            </a:r>
            <a:r>
              <a:rPr lang="de-DE" dirty="0"/>
              <a:t> </a:t>
            </a:r>
            <a:r>
              <a:rPr lang="de-DE" dirty="0" err="1"/>
              <a:t>are</a:t>
            </a:r>
            <a:r>
              <a:rPr lang="de-DE" dirty="0"/>
              <a:t> </a:t>
            </a:r>
            <a:r>
              <a:rPr lang="de-DE" dirty="0" err="1"/>
              <a:t>already</a:t>
            </a:r>
            <a:r>
              <a:rPr lang="de-DE" dirty="0"/>
              <a:t> </a:t>
            </a:r>
            <a:r>
              <a:rPr lang="de-DE" dirty="0" err="1"/>
              <a:t>massively</a:t>
            </a:r>
            <a:r>
              <a:rPr lang="de-DE" dirty="0"/>
              <a:t> </a:t>
            </a:r>
            <a:r>
              <a:rPr lang="de-DE" dirty="0" err="1"/>
              <a:t>restricted</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The </a:t>
            </a:r>
            <a:r>
              <a:rPr lang="de-DE" dirty="0" err="1"/>
              <a:t>rule</a:t>
            </a:r>
            <a:r>
              <a:rPr lang="de-DE" dirty="0"/>
              <a:t> of </a:t>
            </a:r>
            <a:r>
              <a:rPr lang="de-DE" dirty="0" err="1"/>
              <a:t>thumb</a:t>
            </a:r>
            <a:r>
              <a:rPr lang="de-DE" dirty="0"/>
              <a:t> </a:t>
            </a:r>
            <a:r>
              <a:rPr lang="de-DE" dirty="0" err="1"/>
              <a:t>is</a:t>
            </a:r>
            <a:r>
              <a:rPr lang="de-DE" dirty="0"/>
              <a:t>: The </a:t>
            </a:r>
            <a:r>
              <a:rPr lang="de-DE" dirty="0" err="1"/>
              <a:t>further</a:t>
            </a:r>
            <a:r>
              <a:rPr lang="de-DE" dirty="0"/>
              <a:t> the </a:t>
            </a:r>
            <a:r>
              <a:rPr lang="de-DE" dirty="0" err="1"/>
              <a:t>crisis</a:t>
            </a:r>
            <a:r>
              <a:rPr lang="de-DE" dirty="0"/>
              <a:t> </a:t>
            </a:r>
            <a:r>
              <a:rPr lang="de-DE" dirty="0" err="1"/>
              <a:t>progresses</a:t>
            </a:r>
            <a:r>
              <a:rPr lang="de-DE" dirty="0"/>
              <a:t> </a:t>
            </a:r>
            <a:r>
              <a:rPr lang="de-DE" dirty="0" err="1"/>
              <a:t>before</a:t>
            </a:r>
            <a:r>
              <a:rPr lang="de-DE" dirty="0"/>
              <a:t> </a:t>
            </a:r>
            <a:r>
              <a:rPr lang="de-DE" dirty="0" err="1"/>
              <a:t>measures</a:t>
            </a:r>
            <a:r>
              <a:rPr lang="de-DE" dirty="0"/>
              <a:t> </a:t>
            </a:r>
            <a:r>
              <a:rPr lang="de-DE" dirty="0" err="1"/>
              <a:t>are</a:t>
            </a:r>
            <a:r>
              <a:rPr lang="de-DE" dirty="0"/>
              <a:t> </a:t>
            </a:r>
            <a:r>
              <a:rPr lang="de-DE" dirty="0" err="1"/>
              <a:t>taken</a:t>
            </a:r>
            <a:r>
              <a:rPr lang="de-DE" dirty="0"/>
              <a:t> the </a:t>
            </a:r>
            <a:r>
              <a:rPr lang="de-DE" dirty="0" err="1"/>
              <a:t>less</a:t>
            </a:r>
            <a:r>
              <a:rPr lang="de-DE" dirty="0"/>
              <a:t> </a:t>
            </a:r>
            <a:r>
              <a:rPr lang="de-DE" dirty="0" err="1"/>
              <a:t>likely</a:t>
            </a:r>
            <a:r>
              <a:rPr lang="de-DE" dirty="0"/>
              <a:t> </a:t>
            </a:r>
            <a:r>
              <a:rPr lang="de-DE" dirty="0" err="1"/>
              <a:t>it</a:t>
            </a:r>
            <a:r>
              <a:rPr lang="de-DE" dirty="0"/>
              <a:t> </a:t>
            </a:r>
            <a:r>
              <a:rPr lang="de-DE" dirty="0" err="1"/>
              <a:t>is</a:t>
            </a:r>
            <a:r>
              <a:rPr lang="de-DE" dirty="0"/>
              <a:t> </a:t>
            </a:r>
            <a:r>
              <a:rPr lang="de-DE" dirty="0" err="1"/>
              <a:t>that</a:t>
            </a:r>
            <a:r>
              <a:rPr lang="de-DE" dirty="0"/>
              <a:t> the </a:t>
            </a:r>
            <a:r>
              <a:rPr lang="de-DE" dirty="0" err="1"/>
              <a:t>company's</a:t>
            </a:r>
            <a:r>
              <a:rPr lang="de-DE" dirty="0"/>
              <a:t> own </a:t>
            </a:r>
            <a:r>
              <a:rPr lang="de-DE" dirty="0" err="1"/>
              <a:t>resources</a:t>
            </a:r>
            <a:r>
              <a:rPr lang="de-DE" dirty="0"/>
              <a:t> will </a:t>
            </a:r>
            <a:r>
              <a:rPr lang="de-DE" dirty="0" err="1"/>
              <a:t>be</a:t>
            </a:r>
            <a:r>
              <a:rPr lang="de-DE" dirty="0"/>
              <a:t> </a:t>
            </a:r>
            <a:r>
              <a:rPr lang="de-DE" dirty="0" err="1"/>
              <a:t>sufficient</a:t>
            </a:r>
            <a:r>
              <a:rPr lang="de-DE" dirty="0"/>
              <a:t> to </a:t>
            </a:r>
            <a:r>
              <a:rPr lang="de-DE" dirty="0" err="1"/>
              <a:t>master</a:t>
            </a:r>
            <a:r>
              <a:rPr lang="de-DE" dirty="0"/>
              <a:t> the </a:t>
            </a:r>
            <a:r>
              <a:rPr lang="de-DE" dirty="0" err="1"/>
              <a:t>crisis</a:t>
            </a:r>
            <a:r>
              <a:rPr lang="de-DE" dirty="0"/>
              <a:t> on </a:t>
            </a:r>
            <a:r>
              <a:rPr lang="de-DE" dirty="0" err="1"/>
              <a:t>its</a:t>
            </a:r>
            <a:r>
              <a:rPr lang="de-DE" dirty="0"/>
              <a:t> own.</a:t>
            </a:r>
            <a:endParaRPr dirty="0"/>
          </a:p>
          <a:p>
            <a:pPr marL="0" lvl="0" indent="0" algn="l" rtl="0">
              <a:lnSpc>
                <a:spcPct val="100000"/>
              </a:lnSpc>
              <a:spcBef>
                <a:spcPts val="600"/>
              </a:spcBef>
              <a:spcAft>
                <a:spcPts val="0"/>
              </a:spcAft>
              <a:buClr>
                <a:srgbClr val="595A59"/>
              </a:buClr>
              <a:buSzPts val="1800"/>
              <a:buNone/>
            </a:pPr>
            <a:endParaRPr dirty="0"/>
          </a:p>
        </p:txBody>
      </p:sp>
      <p:sp>
        <p:nvSpPr>
          <p:cNvPr id="892" name="Google Shape;892;p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At an </a:t>
            </a:r>
            <a:r>
              <a:rPr lang="de-DE" dirty="0" err="1"/>
              <a:t>advanced</a:t>
            </a:r>
            <a:r>
              <a:rPr lang="de-DE" dirty="0"/>
              <a:t> </a:t>
            </a:r>
            <a:r>
              <a:rPr lang="de-DE" dirty="0" err="1"/>
              <a:t>stage</a:t>
            </a:r>
            <a:r>
              <a:rPr lang="de-DE" dirty="0"/>
              <a:t> of the </a:t>
            </a:r>
            <a:r>
              <a:rPr lang="de-DE" dirty="0" err="1"/>
              <a:t>crisis</a:t>
            </a:r>
            <a:r>
              <a:rPr lang="de-DE" dirty="0"/>
              <a:t>, </a:t>
            </a:r>
            <a:r>
              <a:rPr lang="de-DE" dirty="0" err="1"/>
              <a:t>there</a:t>
            </a:r>
            <a:r>
              <a:rPr lang="de-DE" dirty="0"/>
              <a:t> </a:t>
            </a:r>
            <a:r>
              <a:rPr lang="de-DE" dirty="0" err="1"/>
              <a:t>are</a:t>
            </a:r>
            <a:r>
              <a:rPr lang="de-DE" dirty="0"/>
              <a:t> </a:t>
            </a:r>
            <a:r>
              <a:rPr lang="de-DE" dirty="0" err="1"/>
              <a:t>few</a:t>
            </a:r>
            <a:r>
              <a:rPr lang="de-DE" dirty="0"/>
              <a:t> </a:t>
            </a:r>
            <a:r>
              <a:rPr lang="de-DE" dirty="0" err="1"/>
              <a:t>strategic</a:t>
            </a:r>
            <a:r>
              <a:rPr lang="de-DE" dirty="0"/>
              <a:t> </a:t>
            </a:r>
            <a:r>
              <a:rPr lang="de-DE" dirty="0" err="1"/>
              <a:t>options</a:t>
            </a:r>
            <a:r>
              <a:rPr lang="de-DE" dirty="0"/>
              <a:t> </a:t>
            </a:r>
            <a:r>
              <a:rPr lang="de-DE" dirty="0" err="1"/>
              <a:t>left</a:t>
            </a:r>
            <a:r>
              <a:rPr lang="de-DE" dirty="0"/>
              <a:t>.</a:t>
            </a:r>
            <a:endParaRPr dirty="0"/>
          </a:p>
        </p:txBody>
      </p:sp>
      <p:sp>
        <p:nvSpPr>
          <p:cNvPr id="893" name="Google Shape;893;p7"/>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Strategic Options in Crisis: Accelerating Crisis</a:t>
            </a:r>
            <a:endParaRPr/>
          </a:p>
          <a:p>
            <a:pPr marL="0" lvl="0" indent="0" algn="l" rtl="0">
              <a:lnSpc>
                <a:spcPct val="90000"/>
              </a:lnSpc>
              <a:spcBef>
                <a:spcPts val="1000"/>
              </a:spcBef>
              <a:spcAft>
                <a:spcPts val="0"/>
              </a:spcAft>
              <a:buClr>
                <a:srgbClr val="79527B"/>
              </a:buClr>
              <a:buSzPts val="1800"/>
              <a:buNone/>
            </a:pPr>
            <a:endParaRPr/>
          </a:p>
        </p:txBody>
      </p:sp>
      <p:sp>
        <p:nvSpPr>
          <p:cNvPr id="894" name="Google Shape;894;p7"/>
          <p:cNvSpPr txBox="1"/>
          <p:nvPr/>
        </p:nvSpPr>
        <p:spPr>
          <a:xfrm>
            <a:off x="5003756" y="1704298"/>
            <a:ext cx="6770233" cy="840067"/>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Notable declines in revenue and earnings</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Bank covenant violations</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Quality problems and complaints</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Credit line maxed out</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Liquid funds decreasing</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Difficult material supply / possible suppliers demand advance payments</a:t>
            </a:r>
            <a:endParaRPr/>
          </a:p>
        </p:txBody>
      </p:sp>
      <p:sp>
        <p:nvSpPr>
          <p:cNvPr id="895" name="Google Shape;895;p7"/>
          <p:cNvSpPr/>
          <p:nvPr/>
        </p:nvSpPr>
        <p:spPr>
          <a:xfrm rot="5400000">
            <a:off x="6630069"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6" name="Google Shape;896;p7"/>
          <p:cNvSpPr txBox="1"/>
          <p:nvPr/>
        </p:nvSpPr>
        <p:spPr>
          <a:xfrm>
            <a:off x="3645252" y="2060197"/>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Symptoms:</a:t>
            </a:r>
            <a:endParaRPr sz="1600" b="1">
              <a:solidFill>
                <a:schemeClr val="dk2"/>
              </a:solidFill>
              <a:latin typeface="Calibri"/>
              <a:ea typeface="Calibri"/>
              <a:cs typeface="Calibri"/>
              <a:sym typeface="Calibri"/>
            </a:endParaRPr>
          </a:p>
        </p:txBody>
      </p:sp>
      <p:sp>
        <p:nvSpPr>
          <p:cNvPr id="897" name="Google Shape;897;p7"/>
          <p:cNvSpPr txBox="1"/>
          <p:nvPr/>
        </p:nvSpPr>
        <p:spPr>
          <a:xfrm>
            <a:off x="5003756" y="5378448"/>
            <a:ext cx="6770233" cy="1006617"/>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Assert control</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Develop restructuring plan</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Change </a:t>
            </a:r>
            <a:r>
              <a:rPr lang="de-DE">
                <a:solidFill>
                  <a:srgbClr val="595A59"/>
                </a:solidFill>
                <a:latin typeface="Calibri"/>
                <a:ea typeface="Calibri"/>
                <a:cs typeface="Calibri"/>
                <a:sym typeface="Calibri"/>
              </a:rPr>
              <a:t>m</a:t>
            </a:r>
            <a:r>
              <a:rPr lang="de-DE" sz="1400">
                <a:solidFill>
                  <a:srgbClr val="595A59"/>
                </a:solidFill>
                <a:latin typeface="Calibri"/>
                <a:ea typeface="Calibri"/>
                <a:cs typeface="Calibri"/>
                <a:sym typeface="Calibri"/>
              </a:rPr>
              <a:t>anagement</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Restructure debt</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Sell fixed assets</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Sell company / look for investors / strategic partners</a:t>
            </a:r>
            <a:endParaRPr/>
          </a:p>
          <a:p>
            <a:pPr marL="182563" marR="0" lvl="0" indent="-93663" algn="l" rtl="0">
              <a:lnSpc>
                <a:spcPct val="93785"/>
              </a:lnSpc>
              <a:spcBef>
                <a:spcPts val="280"/>
              </a:spcBef>
              <a:spcAft>
                <a:spcPts val="0"/>
              </a:spcAft>
              <a:buClr>
                <a:schemeClr val="dk2"/>
              </a:buClr>
              <a:buSzPts val="1400"/>
              <a:buFont typeface="Arial"/>
              <a:buNone/>
            </a:pPr>
            <a:endParaRPr sz="1400">
              <a:solidFill>
                <a:srgbClr val="595A59"/>
              </a:solidFill>
              <a:latin typeface="Calibri"/>
              <a:ea typeface="Calibri"/>
              <a:cs typeface="Calibri"/>
              <a:sym typeface="Calibri"/>
            </a:endParaRPr>
          </a:p>
        </p:txBody>
      </p:sp>
      <p:sp>
        <p:nvSpPr>
          <p:cNvPr id="898" name="Google Shape;898;p7"/>
          <p:cNvSpPr txBox="1"/>
          <p:nvPr/>
        </p:nvSpPr>
        <p:spPr>
          <a:xfrm>
            <a:off x="3645252" y="5374932"/>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Actions:</a:t>
            </a:r>
            <a:endParaRPr sz="1600" b="1">
              <a:solidFill>
                <a:schemeClr val="dk2"/>
              </a:solidFill>
              <a:latin typeface="Calibri"/>
              <a:ea typeface="Calibri"/>
              <a:cs typeface="Calibri"/>
              <a:sym typeface="Calibri"/>
            </a:endParaRPr>
          </a:p>
        </p:txBody>
      </p:sp>
      <p:sp>
        <p:nvSpPr>
          <p:cNvPr id="899" name="Google Shape;899;p7"/>
          <p:cNvSpPr/>
          <p:nvPr/>
        </p:nvSpPr>
        <p:spPr>
          <a:xfrm rot="5400000">
            <a:off x="5781976" y="3091932"/>
            <a:ext cx="1720945" cy="1889760"/>
          </a:xfrm>
          <a:prstGeom prst="trapezoid">
            <a:avLst>
              <a:gd name="adj" fmla="val 14862"/>
            </a:avLst>
          </a:prstGeom>
          <a:solidFill>
            <a:srgbClr val="79527B"/>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0" name="Google Shape;900;p7"/>
          <p:cNvSpPr txBox="1"/>
          <p:nvPr/>
        </p:nvSpPr>
        <p:spPr>
          <a:xfrm>
            <a:off x="5700896" y="3567978"/>
            <a:ext cx="1883100" cy="1329300"/>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lt1"/>
              </a:buClr>
              <a:buSzPts val="1600"/>
              <a:buFont typeface="Arial"/>
              <a:buNone/>
            </a:pPr>
            <a:r>
              <a:rPr lang="de-DE" sz="1600" b="1" dirty="0" err="1">
                <a:solidFill>
                  <a:schemeClr val="lt1"/>
                </a:solidFill>
                <a:latin typeface="Calibri"/>
                <a:ea typeface="Calibri"/>
                <a:cs typeface="Calibri"/>
                <a:sym typeface="Calibri"/>
              </a:rPr>
              <a:t>Accelerating</a:t>
            </a:r>
            <a:r>
              <a:rPr lang="de-DE" sz="1600" b="1" dirty="0">
                <a:solidFill>
                  <a:schemeClr val="lt1"/>
                </a:solidFill>
                <a:latin typeface="Calibri"/>
                <a:ea typeface="Calibri"/>
                <a:cs typeface="Calibri"/>
                <a:sym typeface="Calibri"/>
              </a:rPr>
              <a:t> Crisis </a:t>
            </a:r>
            <a:r>
              <a:rPr lang="de-DE" sz="1600" b="1" dirty="0" err="1">
                <a:solidFill>
                  <a:schemeClr val="lt1"/>
                </a:solidFill>
                <a:latin typeface="Calibri"/>
                <a:ea typeface="Calibri"/>
                <a:cs typeface="Calibri"/>
                <a:sym typeface="Calibri"/>
              </a:rPr>
              <a:t>Phases</a:t>
            </a:r>
            <a:r>
              <a:rPr lang="de-DE" sz="1600" b="1" dirty="0">
                <a:solidFill>
                  <a:schemeClr val="lt1"/>
                </a:solidFill>
                <a:latin typeface="Calibri"/>
                <a:ea typeface="Calibri"/>
                <a:cs typeface="Calibri"/>
                <a:sym typeface="Calibri"/>
              </a:rPr>
              <a:t>:</a:t>
            </a:r>
            <a:br>
              <a:rPr lang="de-DE" sz="1600" b="1" dirty="0">
                <a:solidFill>
                  <a:schemeClr val="lt1"/>
                </a:solidFill>
                <a:latin typeface="Calibri"/>
                <a:ea typeface="Calibri"/>
                <a:cs typeface="Calibri"/>
                <a:sym typeface="Calibri"/>
              </a:rPr>
            </a:br>
            <a:endParaRPr sz="1600" b="1" dirty="0">
              <a:solidFill>
                <a:schemeClr val="lt1"/>
              </a:solidFill>
              <a:latin typeface="Calibri"/>
              <a:ea typeface="Calibri"/>
              <a:cs typeface="Calibri"/>
              <a:sym typeface="Calibri"/>
            </a:endParaRPr>
          </a:p>
          <a:p>
            <a:pPr marR="0" lvl="0" algn="ctr" rtl="0">
              <a:lnSpc>
                <a:spcPct val="82062"/>
              </a:lnSpc>
              <a:spcBef>
                <a:spcPts val="320"/>
              </a:spcBef>
              <a:spcAft>
                <a:spcPts val="0"/>
              </a:spcAft>
              <a:buClr>
                <a:schemeClr val="lt1"/>
              </a:buClr>
              <a:buSzPts val="1600"/>
            </a:pPr>
            <a:r>
              <a:rPr lang="de-DE" sz="1600" b="1" dirty="0" err="1">
                <a:solidFill>
                  <a:schemeClr val="lt1"/>
                </a:solidFill>
                <a:latin typeface="Calibri"/>
                <a:ea typeface="Calibri"/>
                <a:cs typeface="Calibri"/>
                <a:sym typeface="Calibri"/>
              </a:rPr>
              <a:t>Fewer</a:t>
            </a:r>
            <a:r>
              <a:rPr lang="de-DE" sz="1600" b="1" dirty="0">
                <a:solidFill>
                  <a:schemeClr val="lt1"/>
                </a:solidFill>
                <a:latin typeface="Calibri"/>
                <a:ea typeface="Calibri"/>
                <a:cs typeface="Calibri"/>
                <a:sym typeface="Calibri"/>
              </a:rPr>
              <a:t> Strategic</a:t>
            </a:r>
            <a:br>
              <a:rPr lang="de-DE" sz="1600" b="1" dirty="0">
                <a:solidFill>
                  <a:schemeClr val="lt1"/>
                </a:solidFill>
                <a:latin typeface="Calibri"/>
                <a:ea typeface="Calibri"/>
                <a:cs typeface="Calibri"/>
                <a:sym typeface="Calibri"/>
              </a:rPr>
            </a:br>
            <a:r>
              <a:rPr lang="de-DE" sz="1600" b="1" dirty="0">
                <a:solidFill>
                  <a:schemeClr val="lt1"/>
                </a:solidFill>
                <a:latin typeface="Calibri"/>
                <a:ea typeface="Calibri"/>
                <a:cs typeface="Calibri"/>
                <a:sym typeface="Calibri"/>
              </a:rPr>
              <a:t>Options</a:t>
            </a:r>
            <a:endParaRPr dirty="0"/>
          </a:p>
          <a:p>
            <a:pPr marL="0" marR="0" lvl="0" indent="0" algn="ctr" rtl="0">
              <a:lnSpc>
                <a:spcPct val="82062"/>
              </a:lnSpc>
              <a:spcBef>
                <a:spcPts val="320"/>
              </a:spcBef>
              <a:spcAft>
                <a:spcPts val="0"/>
              </a:spcAft>
              <a:buClr>
                <a:schemeClr val="dk2"/>
              </a:buClr>
              <a:buSzPts val="1600"/>
              <a:buFont typeface="Arial"/>
              <a:buNone/>
            </a:pPr>
            <a:endParaRPr sz="1600" b="1" dirty="0">
              <a:solidFill>
                <a:schemeClr val="lt1"/>
              </a:solidFill>
              <a:latin typeface="Calibri"/>
              <a:ea typeface="Calibri"/>
              <a:cs typeface="Calibri"/>
              <a:sym typeface="Calibri"/>
            </a:endParaRPr>
          </a:p>
        </p:txBody>
      </p:sp>
      <p:sp>
        <p:nvSpPr>
          <p:cNvPr id="901" name="Google Shape;901;p7"/>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Strategic Options</a:t>
            </a:r>
            <a:endParaRPr sz="1600" b="1">
              <a:solidFill>
                <a:schemeClr val="dk2"/>
              </a:solidFill>
              <a:latin typeface="Calibri"/>
              <a:ea typeface="Calibri"/>
              <a:cs typeface="Calibri"/>
              <a:sym typeface="Calibri"/>
            </a:endParaRPr>
          </a:p>
        </p:txBody>
      </p:sp>
      <p:sp>
        <p:nvSpPr>
          <p:cNvPr id="902" name="Google Shape;902;p7"/>
          <p:cNvSpPr txBox="1"/>
          <p:nvPr/>
        </p:nvSpPr>
        <p:spPr>
          <a:xfrm rot="-5400000">
            <a:off x="2584280" y="3680835"/>
            <a:ext cx="21435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Strategic Options</a:t>
            </a:r>
            <a:endParaRPr/>
          </a:p>
        </p:txBody>
      </p:sp>
      <p:sp>
        <p:nvSpPr>
          <p:cNvPr id="903" name="Google Shape;903;p7"/>
          <p:cNvSpPr txBox="1"/>
          <p:nvPr/>
        </p:nvSpPr>
        <p:spPr>
          <a:xfrm>
            <a:off x="3799840" y="1618826"/>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Symptoms:</a:t>
            </a:r>
            <a:endParaRPr/>
          </a:p>
        </p:txBody>
      </p:sp>
      <p:sp>
        <p:nvSpPr>
          <p:cNvPr id="904" name="Google Shape;904;p7"/>
          <p:cNvSpPr txBox="1"/>
          <p:nvPr/>
        </p:nvSpPr>
        <p:spPr>
          <a:xfrm>
            <a:off x="3799840" y="5260165"/>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Actions: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8"/>
          <p:cNvSpPr txBox="1">
            <a:spLocks noGrp="1"/>
          </p:cNvSpPr>
          <p:nvPr>
            <p:ph type="body" idx="2"/>
          </p:nvPr>
        </p:nvSpPr>
        <p:spPr>
          <a:xfrm>
            <a:off x="389965" y="1637401"/>
            <a:ext cx="318999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Even </a:t>
            </a:r>
            <a:r>
              <a:rPr lang="de-DE" dirty="0" err="1"/>
              <a:t>if</a:t>
            </a:r>
            <a:r>
              <a:rPr lang="de-DE" dirty="0"/>
              <a:t> the </a:t>
            </a:r>
            <a:r>
              <a:rPr lang="de-DE" dirty="0" err="1"/>
              <a:t>strategic</a:t>
            </a:r>
            <a:r>
              <a:rPr lang="de-DE" dirty="0"/>
              <a:t> </a:t>
            </a:r>
            <a:r>
              <a:rPr lang="de-DE" dirty="0" err="1"/>
              <a:t>options</a:t>
            </a:r>
            <a:r>
              <a:rPr lang="de-DE" dirty="0"/>
              <a:t> </a:t>
            </a:r>
            <a:r>
              <a:rPr lang="de-DE" dirty="0" err="1"/>
              <a:t>are</a:t>
            </a:r>
            <a:r>
              <a:rPr lang="de-DE" dirty="0"/>
              <a:t> </a:t>
            </a:r>
            <a:r>
              <a:rPr lang="de-DE" dirty="0" err="1"/>
              <a:t>very</a:t>
            </a:r>
            <a:r>
              <a:rPr lang="de-DE" dirty="0"/>
              <a:t> limited, the legal </a:t>
            </a:r>
            <a:r>
              <a:rPr lang="de-DE" dirty="0" err="1"/>
              <a:t>framework</a:t>
            </a:r>
            <a:r>
              <a:rPr lang="de-DE" dirty="0"/>
              <a:t> in </a:t>
            </a:r>
            <a:r>
              <a:rPr lang="de-DE" dirty="0" err="1"/>
              <a:t>most</a:t>
            </a:r>
            <a:r>
              <a:rPr lang="de-DE" dirty="0"/>
              <a:t> countries also </a:t>
            </a:r>
            <a:r>
              <a:rPr lang="de-DE" dirty="0" err="1"/>
              <a:t>allows</a:t>
            </a:r>
            <a:r>
              <a:rPr lang="de-DE" dirty="0"/>
              <a:t> </a:t>
            </a:r>
            <a:r>
              <a:rPr lang="de-DE" dirty="0" err="1"/>
              <a:t>restructuring</a:t>
            </a:r>
            <a:r>
              <a:rPr lang="de-DE" dirty="0"/>
              <a:t> </a:t>
            </a:r>
            <a:r>
              <a:rPr lang="de-DE" dirty="0" err="1"/>
              <a:t>within</a:t>
            </a:r>
            <a:r>
              <a:rPr lang="de-DE" dirty="0"/>
              <a:t> </a:t>
            </a:r>
            <a:r>
              <a:rPr lang="de-DE" dirty="0" err="1"/>
              <a:t>insolvency</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 As the legal </a:t>
            </a:r>
            <a:r>
              <a:rPr lang="de-DE" dirty="0" err="1"/>
              <a:t>framework</a:t>
            </a:r>
            <a:r>
              <a:rPr lang="de-DE" dirty="0"/>
              <a:t> </a:t>
            </a:r>
            <a:r>
              <a:rPr lang="de-DE" dirty="0" err="1"/>
              <a:t>conditions</a:t>
            </a:r>
            <a:r>
              <a:rPr lang="de-DE" dirty="0"/>
              <a:t> in Europe </a:t>
            </a:r>
            <a:r>
              <a:rPr lang="de-DE" dirty="0" err="1"/>
              <a:t>are</a:t>
            </a:r>
            <a:r>
              <a:rPr lang="de-DE" dirty="0"/>
              <a:t> </a:t>
            </a:r>
            <a:r>
              <a:rPr lang="de-DE" dirty="0" err="1"/>
              <a:t>very</a:t>
            </a:r>
            <a:r>
              <a:rPr lang="de-DE" dirty="0"/>
              <a:t> different, </a:t>
            </a:r>
            <a:r>
              <a:rPr lang="de-DE" dirty="0" err="1"/>
              <a:t>it</a:t>
            </a:r>
            <a:r>
              <a:rPr lang="de-DE" dirty="0"/>
              <a:t> </a:t>
            </a:r>
            <a:r>
              <a:rPr lang="de-DE" dirty="0" err="1"/>
              <a:t>is</a:t>
            </a:r>
            <a:r>
              <a:rPr lang="de-DE" dirty="0"/>
              <a:t> not possible to </a:t>
            </a:r>
            <a:r>
              <a:rPr lang="de-DE" dirty="0" err="1"/>
              <a:t>take</a:t>
            </a:r>
            <a:r>
              <a:rPr lang="de-DE" dirty="0"/>
              <a:t> a </a:t>
            </a:r>
            <a:r>
              <a:rPr lang="de-DE" dirty="0" err="1"/>
              <a:t>comprehensive</a:t>
            </a:r>
            <a:r>
              <a:rPr lang="de-DE" dirty="0"/>
              <a:t> </a:t>
            </a:r>
            <a:r>
              <a:rPr lang="de-DE" dirty="0" err="1"/>
              <a:t>view</a:t>
            </a:r>
            <a:r>
              <a:rPr lang="de-DE" dirty="0"/>
              <a:t> in the </a:t>
            </a:r>
            <a:r>
              <a:rPr lang="de-DE" dirty="0" err="1"/>
              <a:t>framework</a:t>
            </a:r>
            <a:r>
              <a:rPr lang="de-DE" dirty="0"/>
              <a:t> of </a:t>
            </a:r>
            <a:r>
              <a:rPr lang="de-DE" dirty="0" err="1"/>
              <a:t>this</a:t>
            </a:r>
            <a:r>
              <a:rPr lang="de-DE" dirty="0"/>
              <a:t> </a:t>
            </a:r>
            <a:r>
              <a:rPr lang="de-DE" dirty="0" err="1"/>
              <a:t>course</a:t>
            </a:r>
            <a:r>
              <a:rPr lang="de-DE" dirty="0"/>
              <a:t>.</a:t>
            </a:r>
            <a:endParaRPr dirty="0"/>
          </a:p>
          <a:p>
            <a:pPr marL="0" lvl="0" indent="0" algn="l" rtl="0">
              <a:lnSpc>
                <a:spcPct val="100000"/>
              </a:lnSpc>
              <a:spcBef>
                <a:spcPts val="600"/>
              </a:spcBef>
              <a:spcAft>
                <a:spcPts val="0"/>
              </a:spcAft>
              <a:buClr>
                <a:srgbClr val="595A59"/>
              </a:buClr>
              <a:buSzPts val="1800"/>
              <a:buNone/>
            </a:pPr>
            <a:r>
              <a:rPr lang="de-DE" b="1" dirty="0"/>
              <a:t>🡪 In </a:t>
            </a:r>
            <a:r>
              <a:rPr lang="de-DE" b="1" dirty="0" err="1"/>
              <a:t>principle</a:t>
            </a:r>
            <a:r>
              <a:rPr lang="de-DE" b="1" dirty="0"/>
              <a:t>, </a:t>
            </a:r>
            <a:r>
              <a:rPr lang="de-DE" b="1" dirty="0" err="1"/>
              <a:t>you</a:t>
            </a:r>
            <a:r>
              <a:rPr lang="de-DE" b="1" dirty="0"/>
              <a:t> </a:t>
            </a:r>
            <a:r>
              <a:rPr lang="de-DE" b="1" dirty="0" err="1"/>
              <a:t>should</a:t>
            </a:r>
            <a:r>
              <a:rPr lang="de-DE" b="1" dirty="0"/>
              <a:t> </a:t>
            </a:r>
            <a:r>
              <a:rPr lang="de-DE" b="1" dirty="0" err="1"/>
              <a:t>urgently</a:t>
            </a:r>
            <a:r>
              <a:rPr lang="de-DE" b="1" dirty="0"/>
              <a:t> </a:t>
            </a:r>
            <a:r>
              <a:rPr lang="de-DE" b="1" dirty="0" err="1"/>
              <a:t>obtain</a:t>
            </a:r>
            <a:r>
              <a:rPr lang="de-DE" b="1" dirty="0"/>
              <a:t> legal and </a:t>
            </a:r>
            <a:r>
              <a:rPr lang="de-DE" b="1" dirty="0" err="1"/>
              <a:t>business</a:t>
            </a:r>
            <a:r>
              <a:rPr lang="de-DE" b="1" dirty="0"/>
              <a:t> </a:t>
            </a:r>
            <a:r>
              <a:rPr lang="de-DE" b="1" dirty="0" err="1"/>
              <a:t>management</a:t>
            </a:r>
            <a:r>
              <a:rPr lang="de-DE" b="1" dirty="0"/>
              <a:t> </a:t>
            </a:r>
            <a:r>
              <a:rPr lang="de-DE" b="1" dirty="0" err="1"/>
              <a:t>advice</a:t>
            </a:r>
            <a:r>
              <a:rPr lang="de-DE" dirty="0"/>
              <a:t>. </a:t>
            </a:r>
            <a:endParaRPr dirty="0"/>
          </a:p>
          <a:p>
            <a:pPr marL="0" lvl="0" indent="0" algn="l" rtl="0">
              <a:lnSpc>
                <a:spcPct val="100000"/>
              </a:lnSpc>
              <a:spcBef>
                <a:spcPts val="600"/>
              </a:spcBef>
              <a:spcAft>
                <a:spcPts val="0"/>
              </a:spcAft>
              <a:buClr>
                <a:srgbClr val="595A59"/>
              </a:buClr>
              <a:buSzPts val="1800"/>
              <a:buNone/>
            </a:pPr>
            <a:endParaRPr dirty="0"/>
          </a:p>
        </p:txBody>
      </p:sp>
      <p:sp>
        <p:nvSpPr>
          <p:cNvPr id="911" name="Google Shape;911;p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Contrary</a:t>
            </a:r>
            <a:r>
              <a:rPr lang="de-DE" dirty="0"/>
              <a:t> to </a:t>
            </a:r>
            <a:r>
              <a:rPr lang="de-DE" dirty="0" err="1"/>
              <a:t>common</a:t>
            </a:r>
            <a:r>
              <a:rPr lang="de-DE" dirty="0"/>
              <a:t> belief, </a:t>
            </a:r>
            <a:r>
              <a:rPr lang="de-DE" dirty="0" err="1"/>
              <a:t>insolvency</a:t>
            </a:r>
            <a:r>
              <a:rPr lang="de-DE" dirty="0"/>
              <a:t> </a:t>
            </a:r>
            <a:r>
              <a:rPr lang="de-DE" dirty="0" err="1"/>
              <a:t>is</a:t>
            </a:r>
            <a:r>
              <a:rPr lang="de-DE" dirty="0"/>
              <a:t> not </a:t>
            </a:r>
            <a:r>
              <a:rPr lang="de-DE" dirty="0" err="1"/>
              <a:t>necessarily</a:t>
            </a:r>
            <a:r>
              <a:rPr lang="de-DE" dirty="0"/>
              <a:t> the end of the </a:t>
            </a:r>
            <a:r>
              <a:rPr lang="de-DE" dirty="0" err="1"/>
              <a:t>company</a:t>
            </a:r>
            <a:r>
              <a:rPr lang="de-DE" dirty="0"/>
              <a:t>.</a:t>
            </a:r>
            <a:endParaRPr dirty="0"/>
          </a:p>
        </p:txBody>
      </p:sp>
      <p:sp>
        <p:nvSpPr>
          <p:cNvPr id="912" name="Google Shape;912;p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Strategic Options in Crisis: Late Crisis</a:t>
            </a:r>
            <a:endParaRPr/>
          </a:p>
          <a:p>
            <a:pPr marL="0" lvl="0" indent="0" algn="l" rtl="0">
              <a:lnSpc>
                <a:spcPct val="90000"/>
              </a:lnSpc>
              <a:spcBef>
                <a:spcPts val="1000"/>
              </a:spcBef>
              <a:spcAft>
                <a:spcPts val="0"/>
              </a:spcAft>
              <a:buClr>
                <a:srgbClr val="79527B"/>
              </a:buClr>
              <a:buSzPts val="1800"/>
              <a:buNone/>
            </a:pPr>
            <a:endParaRPr/>
          </a:p>
        </p:txBody>
      </p:sp>
      <p:sp>
        <p:nvSpPr>
          <p:cNvPr id="913" name="Google Shape;913;p8"/>
          <p:cNvSpPr txBox="1"/>
          <p:nvPr/>
        </p:nvSpPr>
        <p:spPr>
          <a:xfrm>
            <a:off x="5003756" y="1719100"/>
            <a:ext cx="6770233" cy="1176390"/>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No</a:t>
            </a:r>
            <a:r>
              <a:rPr lang="de-DE" sz="1400" dirty="0">
                <a:solidFill>
                  <a:srgbClr val="595A59"/>
                </a:solidFill>
                <a:latin typeface="Calibri"/>
                <a:ea typeface="Calibri"/>
                <a:cs typeface="Calibri"/>
                <a:sym typeface="Calibri"/>
              </a:rPr>
              <a:t> </a:t>
            </a:r>
            <a:r>
              <a:rPr lang="de-DE" dirty="0">
                <a:solidFill>
                  <a:srgbClr val="595A59"/>
                </a:solidFill>
                <a:latin typeface="Calibri"/>
                <a:ea typeface="Calibri"/>
                <a:cs typeface="Calibri"/>
                <a:sym typeface="Calibri"/>
              </a:rPr>
              <a:t>c</a:t>
            </a:r>
            <a:r>
              <a:rPr lang="de-DE" sz="1400" dirty="0">
                <a:solidFill>
                  <a:srgbClr val="595A59"/>
                </a:solidFill>
                <a:latin typeface="Calibri"/>
                <a:ea typeface="Calibri"/>
                <a:cs typeface="Calibri"/>
                <a:sym typeface="Calibri"/>
              </a:rPr>
              <a:t>ash </a:t>
            </a:r>
            <a:r>
              <a:rPr lang="de-DE" sz="1400" dirty="0" err="1">
                <a:solidFill>
                  <a:srgbClr val="595A59"/>
                </a:solidFill>
                <a:latin typeface="Calibri"/>
                <a:ea typeface="Calibri"/>
                <a:cs typeface="Calibri"/>
                <a:sym typeface="Calibri"/>
              </a:rPr>
              <a:t>left</a:t>
            </a:r>
            <a:r>
              <a:rPr lang="de-DE" sz="1400" dirty="0">
                <a:solidFill>
                  <a:srgbClr val="595A59"/>
                </a:solidFill>
                <a:latin typeface="Calibri"/>
                <a:ea typeface="Calibri"/>
                <a:cs typeface="Calibri"/>
                <a:sym typeface="Calibri"/>
              </a:rPr>
              <a:t> / </a:t>
            </a:r>
            <a:r>
              <a:rPr lang="de-DE" sz="1400" dirty="0" err="1">
                <a:solidFill>
                  <a:srgbClr val="595A59"/>
                </a:solidFill>
                <a:latin typeface="Calibri"/>
                <a:ea typeface="Calibri"/>
                <a:cs typeface="Calibri"/>
                <a:sym typeface="Calibri"/>
              </a:rPr>
              <a:t>Loans</a:t>
            </a:r>
            <a:r>
              <a:rPr lang="de-DE" sz="1400" dirty="0">
                <a:solidFill>
                  <a:srgbClr val="595A59"/>
                </a:solidFill>
                <a:latin typeface="Calibri"/>
                <a:ea typeface="Calibri"/>
                <a:cs typeface="Calibri"/>
                <a:sym typeface="Calibri"/>
              </a:rPr>
              <a:t> in </a:t>
            </a:r>
            <a:r>
              <a:rPr lang="de-DE" sz="1400" dirty="0" err="1">
                <a:solidFill>
                  <a:srgbClr val="595A59"/>
                </a:solidFill>
                <a:latin typeface="Calibri"/>
                <a:ea typeface="Calibri"/>
                <a:cs typeface="Calibri"/>
                <a:sym typeface="Calibri"/>
              </a:rPr>
              <a:t>default</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All </a:t>
            </a:r>
            <a:r>
              <a:rPr lang="de-DE" sz="1400" dirty="0" err="1">
                <a:solidFill>
                  <a:srgbClr val="595A59"/>
                </a:solidFill>
                <a:latin typeface="Calibri"/>
                <a:ea typeface="Calibri"/>
                <a:cs typeface="Calibri"/>
                <a:sym typeface="Calibri"/>
              </a:rPr>
              <a:t>financial</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ratios</a:t>
            </a:r>
            <a:r>
              <a:rPr lang="de-DE" sz="1400" dirty="0">
                <a:solidFill>
                  <a:srgbClr val="595A59"/>
                </a:solidFill>
                <a:latin typeface="Calibri"/>
                <a:ea typeface="Calibri"/>
                <a:cs typeface="Calibri"/>
                <a:sym typeface="Calibri"/>
              </a:rPr>
              <a:t> negative</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a:solidFill>
                  <a:srgbClr val="595A59"/>
                </a:solidFill>
                <a:latin typeface="Calibri"/>
                <a:ea typeface="Calibri"/>
                <a:cs typeface="Calibri"/>
                <a:sym typeface="Calibri"/>
              </a:rPr>
              <a:t>Customers </a:t>
            </a:r>
            <a:r>
              <a:rPr lang="de-DE" sz="1400" dirty="0" err="1">
                <a:solidFill>
                  <a:srgbClr val="595A59"/>
                </a:solidFill>
                <a:latin typeface="Calibri"/>
                <a:ea typeface="Calibri"/>
                <a:cs typeface="Calibri"/>
                <a:sym typeface="Calibri"/>
              </a:rPr>
              <a:t>defecting</a:t>
            </a:r>
            <a:r>
              <a:rPr lang="de-DE" sz="1400" dirty="0">
                <a:solidFill>
                  <a:srgbClr val="595A59"/>
                </a:solidFill>
                <a:latin typeface="Calibri"/>
                <a:ea typeface="Calibri"/>
                <a:cs typeface="Calibri"/>
                <a:sym typeface="Calibri"/>
              </a:rPr>
              <a:t> to </a:t>
            </a:r>
            <a:r>
              <a:rPr lang="de-DE" sz="1400" dirty="0" err="1">
                <a:solidFill>
                  <a:srgbClr val="595A59"/>
                </a:solidFill>
                <a:latin typeface="Calibri"/>
                <a:ea typeface="Calibri"/>
                <a:cs typeface="Calibri"/>
                <a:sym typeface="Calibri"/>
              </a:rPr>
              <a:t>competitors</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Employees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leave</a:t>
            </a:r>
            <a:endParaRPr dirty="0"/>
          </a:p>
          <a:p>
            <a:pPr marL="182563" marR="0" lvl="0" indent="-182563" algn="l" rtl="0">
              <a:lnSpc>
                <a:spcPct val="93785"/>
              </a:lnSpc>
              <a:spcBef>
                <a:spcPts val="280"/>
              </a:spcBef>
              <a:spcAft>
                <a:spcPts val="0"/>
              </a:spcAft>
              <a:buClr>
                <a:srgbClr val="595A59"/>
              </a:buClr>
              <a:buSzPts val="1400"/>
              <a:buFont typeface="Arial"/>
              <a:buChar char="•"/>
            </a:pPr>
            <a:r>
              <a:rPr lang="de-DE" sz="1400" dirty="0" err="1">
                <a:solidFill>
                  <a:srgbClr val="595A59"/>
                </a:solidFill>
                <a:latin typeface="Calibri"/>
                <a:ea typeface="Calibri"/>
                <a:cs typeface="Calibri"/>
                <a:sym typeface="Calibri"/>
              </a:rPr>
              <a:t>Lawyers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taking</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over</a:t>
            </a:r>
            <a:endParaRPr dirty="0"/>
          </a:p>
        </p:txBody>
      </p:sp>
      <p:sp>
        <p:nvSpPr>
          <p:cNvPr id="914" name="Google Shape;914;p8"/>
          <p:cNvSpPr/>
          <p:nvPr/>
        </p:nvSpPr>
        <p:spPr>
          <a:xfrm rot="5400000">
            <a:off x="6623291"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5" name="Google Shape;915;p8"/>
          <p:cNvSpPr txBox="1"/>
          <p:nvPr/>
        </p:nvSpPr>
        <p:spPr>
          <a:xfrm>
            <a:off x="3645252" y="2060197"/>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Symptoms:</a:t>
            </a:r>
            <a:endParaRPr sz="1600" b="1">
              <a:solidFill>
                <a:schemeClr val="dk2"/>
              </a:solidFill>
              <a:latin typeface="Calibri"/>
              <a:ea typeface="Calibri"/>
              <a:cs typeface="Calibri"/>
              <a:sym typeface="Calibri"/>
            </a:endParaRPr>
          </a:p>
        </p:txBody>
      </p:sp>
      <p:sp>
        <p:nvSpPr>
          <p:cNvPr id="916" name="Google Shape;916;p8"/>
          <p:cNvSpPr txBox="1"/>
          <p:nvPr/>
        </p:nvSpPr>
        <p:spPr>
          <a:xfrm>
            <a:off x="5003756" y="5374932"/>
            <a:ext cx="6770233" cy="1006617"/>
          </a:xfrm>
          <a:prstGeom prst="rect">
            <a:avLst/>
          </a:prstGeom>
          <a:noFill/>
          <a:ln>
            <a:noFill/>
          </a:ln>
        </p:spPr>
        <p:txBody>
          <a:bodyPr spcFirstLastPara="1" wrap="square" lIns="34275" tIns="17125" rIns="34275" bIns="17125" anchor="t" anchorCtr="0">
            <a:noAutofit/>
          </a:bodyPr>
          <a:lstStyle/>
          <a:p>
            <a:pPr marL="182563" marR="0" lvl="0" indent="-182563" algn="l" rtl="0">
              <a:lnSpc>
                <a:spcPct val="93785"/>
              </a:lnSpc>
              <a:spcBef>
                <a:spcPts val="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Rehab business with new financing</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Restructuring out of court</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Sell company</a:t>
            </a:r>
            <a:endParaRPr/>
          </a:p>
          <a:p>
            <a:pPr marL="182563" marR="0" lvl="0" indent="-182563" algn="l" rtl="0">
              <a:lnSpc>
                <a:spcPct val="93785"/>
              </a:lnSpc>
              <a:spcBef>
                <a:spcPts val="280"/>
              </a:spcBef>
              <a:spcAft>
                <a:spcPts val="0"/>
              </a:spcAft>
              <a:buClr>
                <a:srgbClr val="595A59"/>
              </a:buClr>
              <a:buSzPts val="1400"/>
              <a:buFont typeface="Arial"/>
              <a:buChar char="•"/>
            </a:pPr>
            <a:r>
              <a:rPr lang="de-DE" sz="1400">
                <a:solidFill>
                  <a:srgbClr val="595A59"/>
                </a:solidFill>
                <a:latin typeface="Calibri"/>
                <a:ea typeface="Calibri"/>
                <a:cs typeface="Calibri"/>
                <a:sym typeface="Calibri"/>
              </a:rPr>
              <a:t>Restructuring in court</a:t>
            </a:r>
            <a:endParaRPr/>
          </a:p>
          <a:p>
            <a:pPr marL="182563" marR="0" lvl="0" indent="-93663" algn="l" rtl="0">
              <a:lnSpc>
                <a:spcPct val="93785"/>
              </a:lnSpc>
              <a:spcBef>
                <a:spcPts val="280"/>
              </a:spcBef>
              <a:spcAft>
                <a:spcPts val="0"/>
              </a:spcAft>
              <a:buClr>
                <a:schemeClr val="dk2"/>
              </a:buClr>
              <a:buSzPts val="1400"/>
              <a:buFont typeface="Arial"/>
              <a:buNone/>
            </a:pPr>
            <a:endParaRPr sz="1400">
              <a:solidFill>
                <a:srgbClr val="595A59"/>
              </a:solidFill>
              <a:latin typeface="Calibri"/>
              <a:ea typeface="Calibri"/>
              <a:cs typeface="Calibri"/>
              <a:sym typeface="Calibri"/>
            </a:endParaRPr>
          </a:p>
        </p:txBody>
      </p:sp>
      <p:sp>
        <p:nvSpPr>
          <p:cNvPr id="917" name="Google Shape;917;p8"/>
          <p:cNvSpPr txBox="1"/>
          <p:nvPr/>
        </p:nvSpPr>
        <p:spPr>
          <a:xfrm>
            <a:off x="3645252" y="5374932"/>
            <a:ext cx="1883088" cy="213785"/>
          </a:xfrm>
          <a:prstGeom prst="rect">
            <a:avLst/>
          </a:prstGeom>
          <a:noFill/>
          <a:ln>
            <a:noFill/>
          </a:ln>
        </p:spPr>
        <p:txBody>
          <a:bodyPr spcFirstLastPara="1" wrap="square" lIns="34275" tIns="17125" rIns="34275" bIns="17125" anchor="t" anchorCtr="0">
            <a:spAutoFit/>
          </a:bodyPr>
          <a:lstStyle/>
          <a:p>
            <a:pPr marL="0" marR="0" lvl="0" indent="0" algn="l"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Actions:</a:t>
            </a:r>
            <a:endParaRPr sz="1600" b="1">
              <a:solidFill>
                <a:schemeClr val="dk2"/>
              </a:solidFill>
              <a:latin typeface="Calibri"/>
              <a:ea typeface="Calibri"/>
              <a:cs typeface="Calibri"/>
              <a:sym typeface="Calibri"/>
            </a:endParaRPr>
          </a:p>
        </p:txBody>
      </p:sp>
      <p:sp>
        <p:nvSpPr>
          <p:cNvPr id="918" name="Google Shape;918;p8"/>
          <p:cNvSpPr/>
          <p:nvPr/>
        </p:nvSpPr>
        <p:spPr>
          <a:xfrm rot="5400000">
            <a:off x="7923194" y="3089311"/>
            <a:ext cx="1191128" cy="1889760"/>
          </a:xfrm>
          <a:prstGeom prst="trapezoid">
            <a:avLst>
              <a:gd name="adj" fmla="val 23751"/>
            </a:avLst>
          </a:prstGeom>
          <a:solidFill>
            <a:srgbClr val="81D1C5"/>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9" name="Google Shape;919;p8"/>
          <p:cNvSpPr txBox="1"/>
          <p:nvPr/>
        </p:nvSpPr>
        <p:spPr>
          <a:xfrm>
            <a:off x="7577219" y="3796738"/>
            <a:ext cx="1883100" cy="479700"/>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rgbClr val="044E4F"/>
              </a:buClr>
              <a:buSzPts val="1600"/>
              <a:buFont typeface="Arial"/>
              <a:buNone/>
            </a:pPr>
            <a:r>
              <a:rPr lang="de-DE" sz="1600" b="1" dirty="0">
                <a:solidFill>
                  <a:srgbClr val="044E4F"/>
                </a:solidFill>
                <a:latin typeface="Calibri"/>
                <a:ea typeface="Calibri"/>
                <a:cs typeface="Calibri"/>
                <a:sym typeface="Calibri"/>
              </a:rPr>
              <a:t>Late Crisis:</a:t>
            </a:r>
            <a:endParaRPr sz="1600" b="1" dirty="0">
              <a:solidFill>
                <a:srgbClr val="044E4F"/>
              </a:solidFill>
              <a:latin typeface="Calibri"/>
              <a:ea typeface="Calibri"/>
              <a:cs typeface="Calibri"/>
              <a:sym typeface="Calibri"/>
            </a:endParaRPr>
          </a:p>
          <a:p>
            <a:pPr marR="0" lvl="0" algn="ctr" rtl="0">
              <a:lnSpc>
                <a:spcPct val="82062"/>
              </a:lnSpc>
              <a:spcBef>
                <a:spcPts val="320"/>
              </a:spcBef>
              <a:spcAft>
                <a:spcPts val="0"/>
              </a:spcAft>
              <a:buClr>
                <a:srgbClr val="044E4F"/>
              </a:buClr>
              <a:buSzPts val="1600"/>
            </a:pPr>
            <a:r>
              <a:rPr lang="de-DE" sz="1600" b="1" dirty="0" err="1">
                <a:solidFill>
                  <a:srgbClr val="044E4F"/>
                </a:solidFill>
                <a:latin typeface="Calibri"/>
                <a:ea typeface="Calibri"/>
                <a:cs typeface="Calibri"/>
                <a:sym typeface="Calibri"/>
              </a:rPr>
              <a:t>Insolvency</a:t>
            </a:r>
            <a:endParaRPr sz="1600" b="1" dirty="0">
              <a:solidFill>
                <a:srgbClr val="044E4F"/>
              </a:solidFill>
              <a:latin typeface="Calibri"/>
              <a:ea typeface="Calibri"/>
              <a:cs typeface="Calibri"/>
              <a:sym typeface="Calibri"/>
            </a:endParaRPr>
          </a:p>
        </p:txBody>
      </p:sp>
      <p:sp>
        <p:nvSpPr>
          <p:cNvPr id="920" name="Google Shape;920;p8"/>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Strategic Options</a:t>
            </a:r>
            <a:endParaRPr sz="1600" b="1">
              <a:solidFill>
                <a:schemeClr val="dk2"/>
              </a:solidFill>
              <a:latin typeface="Calibri"/>
              <a:ea typeface="Calibri"/>
              <a:cs typeface="Calibri"/>
              <a:sym typeface="Calibri"/>
            </a:endParaRPr>
          </a:p>
        </p:txBody>
      </p:sp>
      <p:sp>
        <p:nvSpPr>
          <p:cNvPr id="921" name="Google Shape;921;p8"/>
          <p:cNvSpPr txBox="1"/>
          <p:nvPr/>
        </p:nvSpPr>
        <p:spPr>
          <a:xfrm rot="-5400000">
            <a:off x="2584280" y="3680835"/>
            <a:ext cx="21435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Strategic Options</a:t>
            </a:r>
            <a:endParaRPr/>
          </a:p>
        </p:txBody>
      </p:sp>
      <p:sp>
        <p:nvSpPr>
          <p:cNvPr id="922" name="Google Shape;922;p8"/>
          <p:cNvSpPr txBox="1"/>
          <p:nvPr/>
        </p:nvSpPr>
        <p:spPr>
          <a:xfrm>
            <a:off x="3799840" y="1618826"/>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Symptoms:</a:t>
            </a:r>
            <a:endParaRPr/>
          </a:p>
        </p:txBody>
      </p:sp>
      <p:sp>
        <p:nvSpPr>
          <p:cNvPr id="923" name="Google Shape;923;p8"/>
          <p:cNvSpPr txBox="1"/>
          <p:nvPr/>
        </p:nvSpPr>
        <p:spPr>
          <a:xfrm>
            <a:off x="3799840" y="5260165"/>
            <a:ext cx="1422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Actions: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9"/>
          <p:cNvSpPr txBox="1">
            <a:spLocks noGrp="1"/>
          </p:cNvSpPr>
          <p:nvPr>
            <p:ph type="body" idx="2"/>
          </p:nvPr>
        </p:nvSpPr>
        <p:spPr>
          <a:xfrm>
            <a:off x="389965" y="1637401"/>
            <a:ext cx="2998399"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If</a:t>
            </a:r>
            <a:r>
              <a:rPr lang="de-DE" dirty="0"/>
              <a:t> the </a:t>
            </a:r>
            <a:r>
              <a:rPr lang="de-DE" dirty="0" err="1"/>
              <a:t>crisis</a:t>
            </a:r>
            <a:r>
              <a:rPr lang="de-DE" dirty="0"/>
              <a:t> </a:t>
            </a:r>
            <a:r>
              <a:rPr lang="de-DE" dirty="0" err="1"/>
              <a:t>cannot</a:t>
            </a:r>
            <a:r>
              <a:rPr lang="de-DE" dirty="0"/>
              <a:t> </a:t>
            </a:r>
            <a:r>
              <a:rPr lang="de-DE" dirty="0" err="1"/>
              <a:t>be</a:t>
            </a:r>
            <a:r>
              <a:rPr lang="de-DE" dirty="0"/>
              <a:t> </a:t>
            </a:r>
            <a:r>
              <a:rPr lang="de-DE" dirty="0" err="1"/>
              <a:t>controlled</a:t>
            </a:r>
            <a:r>
              <a:rPr lang="de-DE" dirty="0"/>
              <a:t> and </a:t>
            </a:r>
            <a:r>
              <a:rPr lang="de-DE" dirty="0" err="1"/>
              <a:t>there</a:t>
            </a:r>
            <a:r>
              <a:rPr lang="de-DE" dirty="0"/>
              <a:t> </a:t>
            </a:r>
            <a:r>
              <a:rPr lang="de-DE" dirty="0" err="1"/>
              <a:t>is</a:t>
            </a:r>
            <a:r>
              <a:rPr lang="de-DE" dirty="0"/>
              <a:t> </a:t>
            </a:r>
            <a:r>
              <a:rPr lang="de-DE" dirty="0" err="1"/>
              <a:t>no</a:t>
            </a:r>
            <a:r>
              <a:rPr lang="de-DE" dirty="0"/>
              <a:t> </a:t>
            </a:r>
            <a:r>
              <a:rPr lang="de-DE" dirty="0" err="1"/>
              <a:t>chance</a:t>
            </a:r>
            <a:r>
              <a:rPr lang="de-DE" dirty="0"/>
              <a:t> of </a:t>
            </a:r>
            <a:r>
              <a:rPr lang="de-DE" dirty="0" err="1"/>
              <a:t>survival</a:t>
            </a:r>
            <a:r>
              <a:rPr lang="de-DE" dirty="0"/>
              <a:t>, the </a:t>
            </a:r>
            <a:r>
              <a:rPr lang="de-DE" dirty="0" err="1"/>
              <a:t>focus</a:t>
            </a:r>
            <a:r>
              <a:rPr lang="de-DE" dirty="0"/>
              <a:t> </a:t>
            </a:r>
            <a:r>
              <a:rPr lang="de-DE" dirty="0" err="1"/>
              <a:t>is</a:t>
            </a:r>
            <a:r>
              <a:rPr lang="de-DE" dirty="0"/>
              <a:t> on the </a:t>
            </a:r>
            <a:r>
              <a:rPr lang="de-DE" dirty="0" err="1"/>
              <a:t>systematic</a:t>
            </a:r>
            <a:r>
              <a:rPr lang="de-DE" dirty="0"/>
              <a:t> </a:t>
            </a:r>
            <a:r>
              <a:rPr lang="de-DE" dirty="0" err="1"/>
              <a:t>planning</a:t>
            </a:r>
            <a:r>
              <a:rPr lang="de-DE" dirty="0"/>
              <a:t>, </a:t>
            </a:r>
            <a:r>
              <a:rPr lang="de-DE" dirty="0" err="1"/>
              <a:t>implementation</a:t>
            </a:r>
            <a:r>
              <a:rPr lang="de-DE" dirty="0"/>
              <a:t> and </a:t>
            </a:r>
            <a:r>
              <a:rPr lang="de-DE" dirty="0" err="1"/>
              <a:t>control</a:t>
            </a:r>
            <a:r>
              <a:rPr lang="de-DE" dirty="0"/>
              <a:t> of the </a:t>
            </a:r>
            <a:r>
              <a:rPr lang="de-DE" dirty="0" err="1"/>
              <a:t>liquidation</a:t>
            </a:r>
            <a:r>
              <a:rPr lang="de-DE" dirty="0"/>
              <a:t> of the </a:t>
            </a:r>
            <a:r>
              <a:rPr lang="de-DE" dirty="0" err="1"/>
              <a:t>company</a:t>
            </a:r>
            <a:r>
              <a:rPr lang="de-DE" dirty="0"/>
              <a:t>.</a:t>
            </a:r>
            <a:endParaRPr dirty="0"/>
          </a:p>
        </p:txBody>
      </p:sp>
      <p:sp>
        <p:nvSpPr>
          <p:cNvPr id="930" name="Google Shape;930;p9"/>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If</a:t>
            </a:r>
            <a:r>
              <a:rPr lang="de-DE" dirty="0"/>
              <a:t> the </a:t>
            </a:r>
            <a:r>
              <a:rPr lang="de-DE" dirty="0" err="1"/>
              <a:t>restructuring</a:t>
            </a:r>
            <a:r>
              <a:rPr lang="de-DE" dirty="0"/>
              <a:t> </a:t>
            </a:r>
            <a:r>
              <a:rPr lang="de-DE" dirty="0" err="1"/>
              <a:t>fails</a:t>
            </a:r>
            <a:r>
              <a:rPr lang="de-DE" dirty="0"/>
              <a:t>, the </a:t>
            </a:r>
            <a:r>
              <a:rPr lang="de-DE" dirty="0" err="1"/>
              <a:t>only</a:t>
            </a:r>
            <a:r>
              <a:rPr lang="de-DE" dirty="0"/>
              <a:t> </a:t>
            </a:r>
            <a:r>
              <a:rPr lang="de-DE" dirty="0" err="1"/>
              <a:t>remaining</a:t>
            </a:r>
            <a:r>
              <a:rPr lang="de-DE" dirty="0"/>
              <a:t> </a:t>
            </a:r>
            <a:r>
              <a:rPr lang="de-DE" dirty="0" err="1"/>
              <a:t>option</a:t>
            </a:r>
            <a:r>
              <a:rPr lang="de-DE" dirty="0"/>
              <a:t> </a:t>
            </a:r>
            <a:r>
              <a:rPr lang="de-DE" dirty="0" err="1"/>
              <a:t>is</a:t>
            </a:r>
            <a:r>
              <a:rPr lang="de-DE" dirty="0"/>
              <a:t> to </a:t>
            </a:r>
            <a:r>
              <a:rPr lang="de-DE" dirty="0" err="1"/>
              <a:t>liquidate</a:t>
            </a:r>
            <a:r>
              <a:rPr lang="de-DE" dirty="0"/>
              <a:t> the </a:t>
            </a:r>
            <a:r>
              <a:rPr lang="de-DE" dirty="0" err="1"/>
              <a:t>company</a:t>
            </a:r>
            <a:r>
              <a:rPr lang="de-DE" dirty="0"/>
              <a:t>. </a:t>
            </a:r>
            <a:endParaRPr dirty="0"/>
          </a:p>
        </p:txBody>
      </p:sp>
      <p:sp>
        <p:nvSpPr>
          <p:cNvPr id="931" name="Google Shape;931;p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1800"/>
              <a:buNone/>
            </a:pPr>
            <a:r>
              <a:rPr lang="de-DE"/>
              <a:t>Strategic Options in Crisis: Liquidation</a:t>
            </a:r>
            <a:endParaRPr/>
          </a:p>
          <a:p>
            <a:pPr marL="0" lvl="0" indent="0" algn="l" rtl="0">
              <a:lnSpc>
                <a:spcPct val="90000"/>
              </a:lnSpc>
              <a:spcBef>
                <a:spcPts val="1000"/>
              </a:spcBef>
              <a:spcAft>
                <a:spcPts val="0"/>
              </a:spcAft>
              <a:buClr>
                <a:srgbClr val="79527B"/>
              </a:buClr>
              <a:buSzPts val="1800"/>
              <a:buNone/>
            </a:pPr>
            <a:endParaRPr/>
          </a:p>
        </p:txBody>
      </p:sp>
      <p:sp>
        <p:nvSpPr>
          <p:cNvPr id="932" name="Google Shape;932;p9"/>
          <p:cNvSpPr/>
          <p:nvPr/>
        </p:nvSpPr>
        <p:spPr>
          <a:xfrm rot="5400000">
            <a:off x="6643613" y="71333"/>
            <a:ext cx="2272626" cy="7930491"/>
          </a:xfrm>
          <a:prstGeom prst="triangle">
            <a:avLst>
              <a:gd name="adj" fmla="val 50000"/>
            </a:avLst>
          </a:prstGeom>
          <a:solidFill>
            <a:schemeClr val="l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9"/>
          <p:cNvSpPr/>
          <p:nvPr/>
        </p:nvSpPr>
        <p:spPr>
          <a:xfrm rot="5400000">
            <a:off x="10285044" y="2899748"/>
            <a:ext cx="645700" cy="2274556"/>
          </a:xfrm>
          <a:prstGeom prst="trapezoid">
            <a:avLst>
              <a:gd name="adj" fmla="val 50000"/>
            </a:avLst>
          </a:prstGeom>
          <a:solidFill>
            <a:srgbClr val="F279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4" name="Google Shape;934;p9"/>
          <p:cNvSpPr txBox="1"/>
          <p:nvPr/>
        </p:nvSpPr>
        <p:spPr>
          <a:xfrm>
            <a:off x="9156745" y="3938431"/>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lt1"/>
              </a:buClr>
              <a:buSzPts val="1600"/>
              <a:buFont typeface="Arial"/>
              <a:buNone/>
            </a:pPr>
            <a:r>
              <a:rPr lang="de-DE" sz="1600" b="1">
                <a:solidFill>
                  <a:schemeClr val="lt1"/>
                </a:solidFill>
                <a:latin typeface="Calibri"/>
                <a:ea typeface="Calibri"/>
                <a:cs typeface="Calibri"/>
                <a:sym typeface="Calibri"/>
              </a:rPr>
              <a:t>Liquidation</a:t>
            </a:r>
            <a:endParaRPr/>
          </a:p>
        </p:txBody>
      </p:sp>
      <p:sp>
        <p:nvSpPr>
          <p:cNvPr id="935" name="Google Shape;935;p9"/>
          <p:cNvSpPr txBox="1"/>
          <p:nvPr/>
        </p:nvSpPr>
        <p:spPr>
          <a:xfrm rot="-5400000">
            <a:off x="2553713" y="3929685"/>
            <a:ext cx="1883088" cy="213785"/>
          </a:xfrm>
          <a:prstGeom prst="rect">
            <a:avLst/>
          </a:prstGeom>
          <a:noFill/>
          <a:ln>
            <a:noFill/>
          </a:ln>
        </p:spPr>
        <p:txBody>
          <a:bodyPr spcFirstLastPara="1" wrap="square" lIns="34275" tIns="17125" rIns="34275" bIns="17125" anchor="t" anchorCtr="0">
            <a:spAutoFit/>
          </a:bodyPr>
          <a:lstStyle/>
          <a:p>
            <a:pPr marL="0" marR="0" lvl="0" indent="0" algn="ctr" rtl="0">
              <a:lnSpc>
                <a:spcPct val="82062"/>
              </a:lnSpc>
              <a:spcBef>
                <a:spcPts val="0"/>
              </a:spcBef>
              <a:spcAft>
                <a:spcPts val="0"/>
              </a:spcAft>
              <a:buClr>
                <a:schemeClr val="dk2"/>
              </a:buClr>
              <a:buSzPts val="1600"/>
              <a:buFont typeface="Arial"/>
              <a:buNone/>
            </a:pPr>
            <a:r>
              <a:rPr lang="de-DE" sz="1600" b="1">
                <a:solidFill>
                  <a:schemeClr val="dk2"/>
                </a:solidFill>
                <a:latin typeface="Calibri"/>
                <a:ea typeface="Calibri"/>
                <a:cs typeface="Calibri"/>
                <a:sym typeface="Calibri"/>
              </a:rPr>
              <a:t>Strategic Options</a:t>
            </a:r>
            <a:endParaRPr sz="1600" b="1">
              <a:solidFill>
                <a:schemeClr val="dk2"/>
              </a:solidFill>
              <a:latin typeface="Calibri"/>
              <a:ea typeface="Calibri"/>
              <a:cs typeface="Calibri"/>
              <a:sym typeface="Calibri"/>
            </a:endParaRPr>
          </a:p>
        </p:txBody>
      </p:sp>
      <p:sp>
        <p:nvSpPr>
          <p:cNvPr id="936" name="Google Shape;936;p9"/>
          <p:cNvSpPr txBox="1"/>
          <p:nvPr/>
        </p:nvSpPr>
        <p:spPr>
          <a:xfrm rot="-5400000">
            <a:off x="2584280" y="3680835"/>
            <a:ext cx="21435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Strategic Options</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6792</Words>
  <Application>Microsoft Office PowerPoint</Application>
  <PresentationFormat>Breitbild</PresentationFormat>
  <Paragraphs>654</Paragraphs>
  <Slides>60</Slides>
  <Notes>57</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60</vt:i4>
      </vt:variant>
    </vt:vector>
  </HeadingPairs>
  <TitlesOfParts>
    <vt:vector size="70" baseType="lpstr">
      <vt:lpstr>Montserrat Light</vt:lpstr>
      <vt:lpstr>Quattrocento Sans</vt:lpstr>
      <vt:lpstr>Arial</vt:lpstr>
      <vt:lpstr>Times New Roman</vt:lpstr>
      <vt:lpstr>Lato</vt:lpstr>
      <vt:lpstr>Montserrat Medium</vt:lpstr>
      <vt:lpstr>Montserrat</vt:lpstr>
      <vt:lpstr>Calibri</vt:lpstr>
      <vt:lpstr>Noto Sans Symbols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Gillian Keane</dc:creator>
  <cp:lastModifiedBy>Julia Grey</cp:lastModifiedBy>
  <cp:revision>18</cp:revision>
  <dcterms:created xsi:type="dcterms:W3CDTF">2020-10-14T13:32:04Z</dcterms:created>
  <dcterms:modified xsi:type="dcterms:W3CDTF">2023-04-19T14:29:14Z</dcterms:modified>
</cp:coreProperties>
</file>